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sldIdLst>
    <p:sldId id="264" r:id="rId2"/>
    <p:sldId id="331" r:id="rId3"/>
    <p:sldId id="332" r:id="rId4"/>
    <p:sldId id="278" r:id="rId5"/>
    <p:sldId id="333" r:id="rId6"/>
    <p:sldId id="334" r:id="rId7"/>
    <p:sldId id="349" r:id="rId8"/>
    <p:sldId id="279" r:id="rId9"/>
    <p:sldId id="335" r:id="rId10"/>
    <p:sldId id="336" r:id="rId11"/>
    <p:sldId id="337" r:id="rId12"/>
    <p:sldId id="339" r:id="rId13"/>
    <p:sldId id="338" r:id="rId14"/>
    <p:sldId id="286" r:id="rId15"/>
    <p:sldId id="340" r:id="rId16"/>
    <p:sldId id="341" r:id="rId17"/>
    <p:sldId id="352" r:id="rId18"/>
    <p:sldId id="350" r:id="rId19"/>
    <p:sldId id="342" r:id="rId20"/>
    <p:sldId id="343" r:id="rId21"/>
    <p:sldId id="344" r:id="rId22"/>
    <p:sldId id="345" r:id="rId23"/>
    <p:sldId id="347" r:id="rId24"/>
    <p:sldId id="348" r:id="rId25"/>
    <p:sldId id="353" r:id="rId26"/>
    <p:sldId id="328" r:id="rId27"/>
  </p:sldIdLst>
  <p:sldSz cx="12192000" cy="6858000"/>
  <p:notesSz cx="6858000" cy="9144000"/>
  <p:embeddedFontLst>
    <p:embeddedFont>
      <p:font typeface="Tw Cen MT" panose="020B0604020202020204" charset="0"/>
      <p:regular r:id="rId28"/>
      <p:bold r:id="rId29"/>
      <p:italic r:id="rId30"/>
      <p:boldItalic r:id="rId31"/>
    </p:embeddedFont>
    <p:embeddedFont>
      <p:font typeface="Calibri Light" panose="020F0302020204030204" pitchFamily="34" charset="0"/>
      <p:regular r:id="rId32"/>
      <p:italic r:id="rId33"/>
    </p:embeddedFont>
    <p:embeddedFont>
      <p:font typeface="Calibri" panose="020F0502020204030204" pitchFamily="34" charset="0"/>
      <p:regular r:id="rId34"/>
      <p:bold r:id="rId35"/>
      <p:italic r:id="rId36"/>
      <p:boldItalic r:id="rId37"/>
    </p:embeddedFont>
  </p:embeddedFontLst>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EC630"/>
    <a:srgbClr val="5D7373"/>
    <a:srgbClr val="FF5969"/>
    <a:srgbClr val="00A0A8"/>
    <a:srgbClr val="F0EEF0"/>
    <a:srgbClr val="52C9BD"/>
    <a:srgbClr val="52CBB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6.fntdata"/><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2.fntdata"/><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5.fntdata"/><Relationship Id="rId37" Type="http://schemas.openxmlformats.org/officeDocument/2006/relationships/font" Target="fonts/font10.fntdata"/><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1.fntdata"/><Relationship Id="rId36" Type="http://schemas.openxmlformats.org/officeDocument/2006/relationships/font" Target="fonts/font9.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3.fntdata"/><Relationship Id="rId35" Type="http://schemas.openxmlformats.org/officeDocument/2006/relationships/font" Target="fonts/font8.fntdata"/></Relationships>
</file>

<file path=ppt/charts/_rels/chart1.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00" b="0" i="0" u="none" strike="noStrike" kern="1200" spc="0" baseline="0">
                <a:solidFill>
                  <a:schemeClr val="tx1"/>
                </a:solidFill>
                <a:latin typeface="Calibri" panose="020F0502020204030204" pitchFamily="34" charset="0"/>
                <a:ea typeface="+mn-ea"/>
                <a:cs typeface="Calibri" panose="020F0502020204030204" pitchFamily="34" charset="0"/>
              </a:defRPr>
            </a:pPr>
            <a:r>
              <a:rPr lang="en-US" dirty="0" err="1">
                <a:latin typeface="Arial" panose="020B0604020202020204" pitchFamily="34" charset="0"/>
                <a:cs typeface="Arial" panose="020B0604020202020204" pitchFamily="34" charset="0"/>
              </a:rPr>
              <a:t>Tỉ</a:t>
            </a:r>
            <a:r>
              <a:rPr lang="en-US" dirty="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lệ</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nợ</a:t>
            </a:r>
            <a:r>
              <a:rPr lang="en-US" baseline="0" dirty="0" smtClean="0">
                <a:latin typeface="Arial" panose="020B0604020202020204" pitchFamily="34" charset="0"/>
                <a:cs typeface="Arial" panose="020B0604020202020204" pitchFamily="34" charset="0"/>
              </a:rPr>
              <a:t> </a:t>
            </a:r>
            <a:r>
              <a:rPr lang="en-US" baseline="0" dirty="0" err="1" smtClean="0">
                <a:latin typeface="Arial" panose="020B0604020202020204" pitchFamily="34" charset="0"/>
                <a:cs typeface="Arial" panose="020B0604020202020204" pitchFamily="34" charset="0"/>
              </a:rPr>
              <a:t>nước</a:t>
            </a:r>
            <a:r>
              <a:rPr lang="en-US" baseline="0" dirty="0" smtClean="0">
                <a:latin typeface="Arial" panose="020B0604020202020204" pitchFamily="34" charset="0"/>
                <a:cs typeface="Arial" panose="020B0604020202020204" pitchFamily="34" charset="0"/>
              </a:rPr>
              <a:t> </a:t>
            </a:r>
            <a:r>
              <a:rPr lang="en-US" baseline="0" dirty="0" err="1" smtClean="0">
                <a:latin typeface="Arial" panose="020B0604020202020204" pitchFamily="34" charset="0"/>
                <a:cs typeface="Arial" panose="020B0604020202020204" pitchFamily="34" charset="0"/>
              </a:rPr>
              <a:t>ngoài</a:t>
            </a:r>
            <a:r>
              <a:rPr lang="en-US" baseline="0" dirty="0" smtClean="0">
                <a:latin typeface="Arial" panose="020B0604020202020204" pitchFamily="34" charset="0"/>
                <a:cs typeface="Arial" panose="020B0604020202020204" pitchFamily="34" charset="0"/>
              </a:rPr>
              <a:t> </a:t>
            </a:r>
            <a:r>
              <a:rPr lang="en-US" baseline="0" dirty="0" err="1" smtClean="0">
                <a:latin typeface="Arial" panose="020B0604020202020204" pitchFamily="34" charset="0"/>
                <a:cs typeface="Arial" panose="020B0604020202020204" pitchFamily="34" charset="0"/>
              </a:rPr>
              <a:t>của</a:t>
            </a:r>
            <a:r>
              <a:rPr lang="en-US" baseline="0" dirty="0" smtClean="0">
                <a:latin typeface="Arial" panose="020B0604020202020204" pitchFamily="34" charset="0"/>
                <a:cs typeface="Arial" panose="020B0604020202020204" pitchFamily="34" charset="0"/>
              </a:rPr>
              <a:t> </a:t>
            </a:r>
            <a:r>
              <a:rPr lang="en-US" baseline="0" dirty="0" err="1" smtClean="0">
                <a:latin typeface="Arial" panose="020B0604020202020204" pitchFamily="34" charset="0"/>
                <a:cs typeface="Arial" panose="020B0604020202020204" pitchFamily="34" charset="0"/>
              </a:rPr>
              <a:t>Hàn</a:t>
            </a:r>
            <a:r>
              <a:rPr lang="en-US" baseline="0" dirty="0" smtClean="0">
                <a:latin typeface="Arial" panose="020B0604020202020204" pitchFamily="34" charset="0"/>
                <a:cs typeface="Arial" panose="020B0604020202020204" pitchFamily="34" charset="0"/>
              </a:rPr>
              <a:t> </a:t>
            </a:r>
            <a:r>
              <a:rPr lang="en-US" baseline="0" dirty="0" err="1" smtClean="0">
                <a:latin typeface="Arial" panose="020B0604020202020204" pitchFamily="34" charset="0"/>
                <a:cs typeface="Arial" panose="020B0604020202020204" pitchFamily="34" charset="0"/>
              </a:rPr>
              <a:t>Quốc</a:t>
            </a:r>
            <a:endParaRPr lang="en-US" dirty="0">
              <a:latin typeface="Arial" panose="020B0604020202020204" pitchFamily="34" charset="0"/>
              <a:cs typeface="Arial" panose="020B0604020202020204" pitchFamily="34" charset="0"/>
            </a:endParaRPr>
          </a:p>
        </c:rich>
      </c:tx>
      <c:layout/>
      <c:overlay val="0"/>
      <c:spPr>
        <a:noFill/>
        <a:ln>
          <a:noFill/>
        </a:ln>
        <a:effectLst/>
      </c:spPr>
      <c:txPr>
        <a:bodyPr rot="0" spcFirstLastPara="1" vertOverflow="ellipsis" vert="horz" wrap="square" anchor="ctr" anchorCtr="1"/>
        <a:lstStyle/>
        <a:p>
          <a:pPr>
            <a:defRPr sz="2100" b="0" i="0" u="none" strike="noStrike" kern="1200" spc="0" baseline="0">
              <a:solidFill>
                <a:schemeClr val="tx1"/>
              </a:solidFill>
              <a:latin typeface="Calibri" panose="020F0502020204030204" pitchFamily="34" charset="0"/>
              <a:ea typeface="+mn-ea"/>
              <a:cs typeface="Calibri" panose="020F0502020204030204" pitchFamily="34" charset="0"/>
            </a:defRPr>
          </a:pPr>
          <a:endParaRPr lang="en-US"/>
        </a:p>
      </c:txPr>
    </c:title>
    <c:autoTitleDeleted val="0"/>
    <c:plotArea>
      <c:layout/>
      <c:barChart>
        <c:barDir val="col"/>
        <c:grouping val="clustered"/>
        <c:varyColors val="0"/>
        <c:ser>
          <c:idx val="0"/>
          <c:order val="0"/>
          <c:tx>
            <c:strRef>
              <c:f>Sheet1!$A$3</c:f>
              <c:strCache>
                <c:ptCount val="1"/>
                <c:pt idx="0">
                  <c:v>Tỉ lệ</c:v>
                </c:pt>
              </c:strCache>
            </c:strRef>
          </c:tx>
          <c:spPr>
            <a:solidFill>
              <a:schemeClr val="accent1"/>
            </a:solidFill>
            <a:ln>
              <a:noFill/>
            </a:ln>
            <a:effectLst/>
          </c:spPr>
          <c:invertIfNegative val="0"/>
          <c:dPt>
            <c:idx val="1"/>
            <c:invertIfNegative val="0"/>
            <c:bubble3D val="0"/>
            <c:spPr>
              <a:solidFill>
                <a:schemeClr val="tx2"/>
              </a:solidFill>
              <a:ln>
                <a:noFill/>
              </a:ln>
              <a:effectLst/>
            </c:spPr>
            <c:extLst>
              <c:ext xmlns:c16="http://schemas.microsoft.com/office/drawing/2014/chart" uri="{C3380CC4-5D6E-409C-BE32-E72D297353CC}">
                <c16:uniqueId val="{00000001-AAE3-4EEE-9DAD-E68BF017635A}"/>
              </c:ext>
            </c:extLst>
          </c:dPt>
          <c:dLbls>
            <c:dLbl>
              <c:idx val="0"/>
              <c:layout/>
              <c:tx>
                <c:rich>
                  <a:bodyPr/>
                  <a:lstStyle/>
                  <a:p>
                    <a:r>
                      <a:rPr lang="en-US" smtClean="0"/>
                      <a:t>38,2</a:t>
                    </a:r>
                    <a:endParaRPr lang="en-US" dirty="0"/>
                  </a:p>
                </c:rich>
              </c:tx>
              <c:dLblPos val="outEnd"/>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2-8E97-4700-ACF2-1BD61CC98B30}"/>
                </c:ext>
              </c:extLst>
            </c:dLbl>
            <c:dLbl>
              <c:idx val="1"/>
              <c:layout/>
              <c:tx>
                <c:rich>
                  <a:bodyPr/>
                  <a:lstStyle/>
                  <a:p>
                    <a:r>
                      <a:rPr lang="en-US" smtClean="0"/>
                      <a:t>37,2</a:t>
                    </a:r>
                    <a:endParaRPr lang="en-US"/>
                  </a:p>
                </c:rich>
              </c:tx>
              <c:dLblPos val="outEnd"/>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1-AAE3-4EEE-9DAD-E68BF017635A}"/>
                </c:ext>
              </c:extLst>
            </c:dLbl>
            <c:spPr>
              <a:noFill/>
              <a:ln>
                <a:noFill/>
              </a:ln>
              <a:effectLst/>
            </c:spPr>
            <c:txPr>
              <a:bodyPr rot="0" spcFirstLastPara="1" vertOverflow="ellipsis" vert="horz" wrap="square" lIns="38100" tIns="19050" rIns="38100" bIns="19050" anchor="ctr" anchorCtr="1">
                <a:spAutoFit/>
              </a:bodyPr>
              <a:lstStyle/>
              <a:p>
                <a:pPr>
                  <a:defRPr sz="21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Sheet1!$B$2:$C$2</c:f>
              <c:numCache>
                <c:formatCode>General</c:formatCode>
                <c:ptCount val="2"/>
                <c:pt idx="0">
                  <c:v>2018</c:v>
                </c:pt>
                <c:pt idx="1">
                  <c:v>2019</c:v>
                </c:pt>
              </c:numCache>
            </c:numRef>
          </c:cat>
          <c:val>
            <c:numRef>
              <c:f>Sheet1!$B$3:$C$3</c:f>
              <c:numCache>
                <c:formatCode>General</c:formatCode>
                <c:ptCount val="2"/>
                <c:pt idx="0">
                  <c:v>37.200000000000003</c:v>
                </c:pt>
                <c:pt idx="1">
                  <c:v>38.200000000000003</c:v>
                </c:pt>
              </c:numCache>
            </c:numRef>
          </c:val>
          <c:extLst>
            <c:ext xmlns:c16="http://schemas.microsoft.com/office/drawing/2014/chart" uri="{C3380CC4-5D6E-409C-BE32-E72D297353CC}">
              <c16:uniqueId val="{00000002-AAE3-4EEE-9DAD-E68BF017635A}"/>
            </c:ext>
          </c:extLst>
        </c:ser>
        <c:dLbls>
          <c:dLblPos val="outEnd"/>
          <c:showLegendKey val="0"/>
          <c:showVal val="1"/>
          <c:showCatName val="0"/>
          <c:showSerName val="0"/>
          <c:showPercent val="0"/>
          <c:showBubbleSize val="0"/>
        </c:dLbls>
        <c:gapWidth val="219"/>
        <c:overlap val="-27"/>
        <c:axId val="629266400"/>
        <c:axId val="629266728"/>
      </c:barChart>
      <c:catAx>
        <c:axId val="62926640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100" b="0" i="0" u="none" strike="noStrike" kern="1200" baseline="0">
                <a:solidFill>
                  <a:schemeClr val="tx1"/>
                </a:solidFill>
                <a:latin typeface="+mn-lt"/>
                <a:ea typeface="+mn-ea"/>
                <a:cs typeface="+mn-cs"/>
              </a:defRPr>
            </a:pPr>
            <a:endParaRPr lang="en-US"/>
          </a:p>
        </c:txPr>
        <c:crossAx val="629266728"/>
        <c:crosses val="autoZero"/>
        <c:auto val="1"/>
        <c:lblAlgn val="ctr"/>
        <c:lblOffset val="100"/>
        <c:noMultiLvlLbl val="0"/>
      </c:catAx>
      <c:valAx>
        <c:axId val="629266728"/>
        <c:scaling>
          <c:orientation val="minMax"/>
          <c:max val="100"/>
        </c:scaling>
        <c:delete val="0"/>
        <c:axPos val="l"/>
        <c:majorGridlines>
          <c:spPr>
            <a:ln w="9525" cap="flat" cmpd="sng" algn="ctr">
              <a:solidFill>
                <a:schemeClr val="tx1"/>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2100" b="0" i="0" u="none" strike="noStrike" kern="1200" baseline="0">
                <a:solidFill>
                  <a:schemeClr val="tx1"/>
                </a:solidFill>
                <a:latin typeface="+mn-lt"/>
                <a:ea typeface="+mn-ea"/>
                <a:cs typeface="+mn-cs"/>
              </a:defRPr>
            </a:pPr>
            <a:endParaRPr lang="en-US"/>
          </a:p>
        </c:txPr>
        <c:crossAx val="629266400"/>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1524000" y="1122363"/>
            <a:ext cx="9144000" cy="2387600"/>
          </a:xfrm>
        </p:spPr>
        <p:txBody>
          <a:bodyPr anchor="b"/>
          <a:lstStyle>
            <a:lvl1pPr algn="ctr">
              <a:defRPr sz="6000"/>
            </a:lvl1pPr>
          </a:lstStyle>
          <a:p>
            <a:r>
              <a:rPr lang="de-DE"/>
              <a:t>Titelmasterformat durch Klicken bearbeiten</a:t>
            </a:r>
          </a:p>
        </p:txBody>
      </p:sp>
      <p:sp>
        <p:nvSpPr>
          <p:cNvPr id="3" name="Untertitel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Formatvorlage des Untertitelmasters durch Klicken bearbeiten</a:t>
            </a:r>
          </a:p>
        </p:txBody>
      </p:sp>
      <p:sp>
        <p:nvSpPr>
          <p:cNvPr id="4" name="Datumsplatzhalter 3"/>
          <p:cNvSpPr>
            <a:spLocks noGrp="1"/>
          </p:cNvSpPr>
          <p:nvPr>
            <p:ph type="dt" sz="half" idx="10"/>
          </p:nvPr>
        </p:nvSpPr>
        <p:spPr/>
        <p:txBody>
          <a:bodyPr/>
          <a:lstStyle/>
          <a:p>
            <a:fld id="{3FDFAF59-80FD-42F8-B77B-6179688B7234}" type="datetimeFigureOut">
              <a:rPr lang="de-DE" smtClean="0"/>
              <a:t>06.04.2020</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A4489FD0-501B-4C6F-9CB2-8996B7BF4EFE}" type="slidenum">
              <a:rPr lang="de-DE" smtClean="0"/>
              <a:t>‹#›</a:t>
            </a:fld>
            <a:endParaRPr lang="de-DE"/>
          </a:p>
        </p:txBody>
      </p:sp>
    </p:spTree>
    <p:extLst>
      <p:ext uri="{BB962C8B-B14F-4D97-AF65-F5344CB8AC3E}">
        <p14:creationId xmlns:p14="http://schemas.microsoft.com/office/powerpoint/2010/main" val="460364726"/>
      </p:ext>
    </p:extLst>
  </p:cSld>
  <p:clrMapOvr>
    <a:masterClrMapping/>
  </p:clrMapOvr>
  <p:transitio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idx="1"/>
          </p:nvPr>
        </p:nvSpPr>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p>
            <a:fld id="{3FDFAF59-80FD-42F8-B77B-6179688B7234}" type="datetimeFigureOut">
              <a:rPr lang="de-DE" smtClean="0"/>
              <a:t>06.04.2020</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A4489FD0-501B-4C6F-9CB2-8996B7BF4EFE}" type="slidenum">
              <a:rPr lang="de-DE" smtClean="0"/>
              <a:t>‹#›</a:t>
            </a:fld>
            <a:endParaRPr lang="de-DE"/>
          </a:p>
        </p:txBody>
      </p:sp>
    </p:spTree>
    <p:extLst>
      <p:ext uri="{BB962C8B-B14F-4D97-AF65-F5344CB8AC3E}">
        <p14:creationId xmlns:p14="http://schemas.microsoft.com/office/powerpoint/2010/main" val="874677234"/>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31850" y="1709738"/>
            <a:ext cx="10515600" cy="2852737"/>
          </a:xfrm>
        </p:spPr>
        <p:txBody>
          <a:bodyPr anchor="b"/>
          <a:lstStyle>
            <a:lvl1pPr>
              <a:defRPr sz="6000"/>
            </a:lvl1pPr>
          </a:lstStyle>
          <a:p>
            <a:r>
              <a:rPr lang="de-DE"/>
              <a:t>Titelmasterformat durch Klicken bearbeiten</a:t>
            </a:r>
          </a:p>
        </p:txBody>
      </p:sp>
      <p:sp>
        <p:nvSpPr>
          <p:cNvPr id="3" name="Textplatzhalt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Formatvorlagen des Textmasters bearbeiten</a:t>
            </a:r>
          </a:p>
        </p:txBody>
      </p:sp>
      <p:sp>
        <p:nvSpPr>
          <p:cNvPr id="4" name="Datumsplatzhalter 3"/>
          <p:cNvSpPr>
            <a:spLocks noGrp="1"/>
          </p:cNvSpPr>
          <p:nvPr>
            <p:ph type="dt" sz="half" idx="10"/>
          </p:nvPr>
        </p:nvSpPr>
        <p:spPr/>
        <p:txBody>
          <a:bodyPr/>
          <a:lstStyle/>
          <a:p>
            <a:fld id="{3FDFAF59-80FD-42F8-B77B-6179688B7234}" type="datetimeFigureOut">
              <a:rPr lang="de-DE" smtClean="0"/>
              <a:t>06.04.2020</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A4489FD0-501B-4C6F-9CB2-8996B7BF4EFE}" type="slidenum">
              <a:rPr lang="de-DE" smtClean="0"/>
              <a:t>‹#›</a:t>
            </a:fld>
            <a:endParaRPr lang="de-DE"/>
          </a:p>
        </p:txBody>
      </p:sp>
    </p:spTree>
    <p:extLst>
      <p:ext uri="{BB962C8B-B14F-4D97-AF65-F5344CB8AC3E}">
        <p14:creationId xmlns:p14="http://schemas.microsoft.com/office/powerpoint/2010/main" val="3625361754"/>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sz="half" idx="1"/>
          </p:nvPr>
        </p:nvSpPr>
        <p:spPr>
          <a:xfrm>
            <a:off x="838200" y="1825625"/>
            <a:ext cx="5181600" cy="4351338"/>
          </a:xfr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p:cNvSpPr>
            <a:spLocks noGrp="1"/>
          </p:cNvSpPr>
          <p:nvPr>
            <p:ph sz="half" idx="2"/>
          </p:nvPr>
        </p:nvSpPr>
        <p:spPr>
          <a:xfrm>
            <a:off x="6172200" y="1825625"/>
            <a:ext cx="5181600" cy="4351338"/>
          </a:xfr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5" name="Datumsplatzhalter 4"/>
          <p:cNvSpPr>
            <a:spLocks noGrp="1"/>
          </p:cNvSpPr>
          <p:nvPr>
            <p:ph type="dt" sz="half" idx="10"/>
          </p:nvPr>
        </p:nvSpPr>
        <p:spPr/>
        <p:txBody>
          <a:bodyPr/>
          <a:lstStyle/>
          <a:p>
            <a:fld id="{3FDFAF59-80FD-42F8-B77B-6179688B7234}" type="datetimeFigureOut">
              <a:rPr lang="de-DE" smtClean="0"/>
              <a:t>06.04.2020</a:t>
            </a:fld>
            <a:endParaRPr lang="de-DE"/>
          </a:p>
        </p:txBody>
      </p:sp>
      <p:sp>
        <p:nvSpPr>
          <p:cNvPr id="6" name="Fußzeilenplatzhalter 5"/>
          <p:cNvSpPr>
            <a:spLocks noGrp="1"/>
          </p:cNvSpPr>
          <p:nvPr>
            <p:ph type="ftr" sz="quarter" idx="11"/>
          </p:nvPr>
        </p:nvSpPr>
        <p:spPr/>
        <p:txBody>
          <a:bodyPr/>
          <a:lstStyle/>
          <a:p>
            <a:endParaRPr lang="de-DE"/>
          </a:p>
        </p:txBody>
      </p:sp>
      <p:sp>
        <p:nvSpPr>
          <p:cNvPr id="7" name="Foliennummernplatzhalter 6"/>
          <p:cNvSpPr>
            <a:spLocks noGrp="1"/>
          </p:cNvSpPr>
          <p:nvPr>
            <p:ph type="sldNum" sz="quarter" idx="12"/>
          </p:nvPr>
        </p:nvSpPr>
        <p:spPr/>
        <p:txBody>
          <a:bodyPr/>
          <a:lstStyle/>
          <a:p>
            <a:fld id="{A4489FD0-501B-4C6F-9CB2-8996B7BF4EFE}" type="slidenum">
              <a:rPr lang="de-DE" smtClean="0"/>
              <a:t>‹#›</a:t>
            </a:fld>
            <a:endParaRPr lang="de-DE"/>
          </a:p>
        </p:txBody>
      </p:sp>
    </p:spTree>
    <p:extLst>
      <p:ext uri="{BB962C8B-B14F-4D97-AF65-F5344CB8AC3E}">
        <p14:creationId xmlns:p14="http://schemas.microsoft.com/office/powerpoint/2010/main" val="3794036790"/>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839788" y="365125"/>
            <a:ext cx="10515600" cy="1325563"/>
          </a:xfrm>
        </p:spPr>
        <p:txBody>
          <a:bodyPr/>
          <a:lstStyle/>
          <a:p>
            <a:r>
              <a:rPr lang="de-DE"/>
              <a:t>Titelmasterformat durch Klicken bearbeiten</a:t>
            </a:r>
          </a:p>
        </p:txBody>
      </p:sp>
      <p:sp>
        <p:nvSpPr>
          <p:cNvPr id="3" name="Textplatzhalt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Formatvorlagen des Textmasters bearbeiten</a:t>
            </a:r>
          </a:p>
        </p:txBody>
      </p:sp>
      <p:sp>
        <p:nvSpPr>
          <p:cNvPr id="4" name="Inhaltsplatzhalter 3"/>
          <p:cNvSpPr>
            <a:spLocks noGrp="1"/>
          </p:cNvSpPr>
          <p:nvPr>
            <p:ph sz="half" idx="2"/>
          </p:nvPr>
        </p:nvSpPr>
        <p:spPr>
          <a:xfrm>
            <a:off x="839788" y="2505075"/>
            <a:ext cx="5157787" cy="3684588"/>
          </a:xfr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Formatvorlagen des Textmasters bearbeiten</a:t>
            </a:r>
          </a:p>
        </p:txBody>
      </p:sp>
      <p:sp>
        <p:nvSpPr>
          <p:cNvPr id="6" name="Inhaltsplatzhalter 5"/>
          <p:cNvSpPr>
            <a:spLocks noGrp="1"/>
          </p:cNvSpPr>
          <p:nvPr>
            <p:ph sz="quarter" idx="4"/>
          </p:nvPr>
        </p:nvSpPr>
        <p:spPr>
          <a:xfrm>
            <a:off x="6172200" y="2505075"/>
            <a:ext cx="5183188" cy="3684588"/>
          </a:xfr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7" name="Datumsplatzhalter 6"/>
          <p:cNvSpPr>
            <a:spLocks noGrp="1"/>
          </p:cNvSpPr>
          <p:nvPr>
            <p:ph type="dt" sz="half" idx="10"/>
          </p:nvPr>
        </p:nvSpPr>
        <p:spPr/>
        <p:txBody>
          <a:bodyPr/>
          <a:lstStyle/>
          <a:p>
            <a:fld id="{3FDFAF59-80FD-42F8-B77B-6179688B7234}" type="datetimeFigureOut">
              <a:rPr lang="de-DE" smtClean="0"/>
              <a:t>06.04.2020</a:t>
            </a:fld>
            <a:endParaRPr lang="de-DE"/>
          </a:p>
        </p:txBody>
      </p:sp>
      <p:sp>
        <p:nvSpPr>
          <p:cNvPr id="8" name="Fußzeilenplatzhalter 7"/>
          <p:cNvSpPr>
            <a:spLocks noGrp="1"/>
          </p:cNvSpPr>
          <p:nvPr>
            <p:ph type="ftr" sz="quarter" idx="11"/>
          </p:nvPr>
        </p:nvSpPr>
        <p:spPr/>
        <p:txBody>
          <a:bodyPr/>
          <a:lstStyle/>
          <a:p>
            <a:endParaRPr lang="de-DE"/>
          </a:p>
        </p:txBody>
      </p:sp>
      <p:sp>
        <p:nvSpPr>
          <p:cNvPr id="9" name="Foliennummernplatzhalter 8"/>
          <p:cNvSpPr>
            <a:spLocks noGrp="1"/>
          </p:cNvSpPr>
          <p:nvPr>
            <p:ph type="sldNum" sz="quarter" idx="12"/>
          </p:nvPr>
        </p:nvSpPr>
        <p:spPr/>
        <p:txBody>
          <a:bodyPr/>
          <a:lstStyle/>
          <a:p>
            <a:fld id="{A4489FD0-501B-4C6F-9CB2-8996B7BF4EFE}" type="slidenum">
              <a:rPr lang="de-DE" smtClean="0"/>
              <a:t>‹#›</a:t>
            </a:fld>
            <a:endParaRPr lang="de-DE"/>
          </a:p>
        </p:txBody>
      </p:sp>
    </p:spTree>
    <p:extLst>
      <p:ext uri="{BB962C8B-B14F-4D97-AF65-F5344CB8AC3E}">
        <p14:creationId xmlns:p14="http://schemas.microsoft.com/office/powerpoint/2010/main" val="3413770671"/>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Datumsplatzhalter 2"/>
          <p:cNvSpPr>
            <a:spLocks noGrp="1"/>
          </p:cNvSpPr>
          <p:nvPr>
            <p:ph type="dt" sz="half" idx="10"/>
          </p:nvPr>
        </p:nvSpPr>
        <p:spPr/>
        <p:txBody>
          <a:bodyPr/>
          <a:lstStyle/>
          <a:p>
            <a:fld id="{3FDFAF59-80FD-42F8-B77B-6179688B7234}" type="datetimeFigureOut">
              <a:rPr lang="de-DE" smtClean="0"/>
              <a:t>06.04.2020</a:t>
            </a:fld>
            <a:endParaRPr lang="de-DE"/>
          </a:p>
        </p:txBody>
      </p:sp>
      <p:sp>
        <p:nvSpPr>
          <p:cNvPr id="4" name="Fußzeilenplatzhalter 3"/>
          <p:cNvSpPr>
            <a:spLocks noGrp="1"/>
          </p:cNvSpPr>
          <p:nvPr>
            <p:ph type="ftr" sz="quarter" idx="11"/>
          </p:nvPr>
        </p:nvSpPr>
        <p:spPr/>
        <p:txBody>
          <a:bodyPr/>
          <a:lstStyle/>
          <a:p>
            <a:endParaRPr lang="de-DE"/>
          </a:p>
        </p:txBody>
      </p:sp>
      <p:sp>
        <p:nvSpPr>
          <p:cNvPr id="5" name="Foliennummernplatzhalter 4"/>
          <p:cNvSpPr>
            <a:spLocks noGrp="1"/>
          </p:cNvSpPr>
          <p:nvPr>
            <p:ph type="sldNum" sz="quarter" idx="12"/>
          </p:nvPr>
        </p:nvSpPr>
        <p:spPr/>
        <p:txBody>
          <a:bodyPr/>
          <a:lstStyle/>
          <a:p>
            <a:fld id="{A4489FD0-501B-4C6F-9CB2-8996B7BF4EFE}" type="slidenum">
              <a:rPr lang="de-DE" smtClean="0"/>
              <a:t>‹#›</a:t>
            </a:fld>
            <a:endParaRPr lang="de-DE"/>
          </a:p>
        </p:txBody>
      </p:sp>
    </p:spTree>
    <p:extLst>
      <p:ext uri="{BB962C8B-B14F-4D97-AF65-F5344CB8AC3E}">
        <p14:creationId xmlns:p14="http://schemas.microsoft.com/office/powerpoint/2010/main" val="2440331915"/>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3FDFAF59-80FD-42F8-B77B-6179688B7234}" type="datetimeFigureOut">
              <a:rPr lang="de-DE" smtClean="0"/>
              <a:t>06.04.2020</a:t>
            </a:fld>
            <a:endParaRPr lang="de-DE"/>
          </a:p>
        </p:txBody>
      </p:sp>
      <p:sp>
        <p:nvSpPr>
          <p:cNvPr id="3" name="Fußzeilenplatzhalter 2"/>
          <p:cNvSpPr>
            <a:spLocks noGrp="1"/>
          </p:cNvSpPr>
          <p:nvPr>
            <p:ph type="ftr" sz="quarter" idx="11"/>
          </p:nvPr>
        </p:nvSpPr>
        <p:spPr/>
        <p:txBody>
          <a:bodyPr/>
          <a:lstStyle/>
          <a:p>
            <a:endParaRPr lang="de-DE"/>
          </a:p>
        </p:txBody>
      </p:sp>
      <p:sp>
        <p:nvSpPr>
          <p:cNvPr id="4" name="Foliennummernplatzhalter 3"/>
          <p:cNvSpPr>
            <a:spLocks noGrp="1"/>
          </p:cNvSpPr>
          <p:nvPr>
            <p:ph type="sldNum" sz="quarter" idx="12"/>
          </p:nvPr>
        </p:nvSpPr>
        <p:spPr/>
        <p:txBody>
          <a:bodyPr/>
          <a:lstStyle/>
          <a:p>
            <a:fld id="{A4489FD0-501B-4C6F-9CB2-8996B7BF4EFE}" type="slidenum">
              <a:rPr lang="de-DE" smtClean="0"/>
              <a:t>‹#›</a:t>
            </a:fld>
            <a:endParaRPr lang="de-DE"/>
          </a:p>
        </p:txBody>
      </p:sp>
    </p:spTree>
    <p:extLst>
      <p:ext uri="{BB962C8B-B14F-4D97-AF65-F5344CB8AC3E}">
        <p14:creationId xmlns:p14="http://schemas.microsoft.com/office/powerpoint/2010/main" val="3061956811"/>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39788" y="457200"/>
            <a:ext cx="3932237" cy="1600200"/>
          </a:xfrm>
        </p:spPr>
        <p:txBody>
          <a:bodyPr anchor="b"/>
          <a:lstStyle>
            <a:lvl1pPr>
              <a:defRPr sz="3200"/>
            </a:lvl1pPr>
          </a:lstStyle>
          <a:p>
            <a:r>
              <a:rPr lang="de-DE"/>
              <a:t>Titelmasterformat durch Klicken bearbeiten</a:t>
            </a:r>
          </a:p>
        </p:txBody>
      </p:sp>
      <p:sp>
        <p:nvSpPr>
          <p:cNvPr id="3" name="Inhaltsplatzhalt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Formatvorlagen des Textmasters bearbeiten</a:t>
            </a:r>
          </a:p>
        </p:txBody>
      </p:sp>
      <p:sp>
        <p:nvSpPr>
          <p:cNvPr id="5" name="Datumsplatzhalter 4"/>
          <p:cNvSpPr>
            <a:spLocks noGrp="1"/>
          </p:cNvSpPr>
          <p:nvPr>
            <p:ph type="dt" sz="half" idx="10"/>
          </p:nvPr>
        </p:nvSpPr>
        <p:spPr/>
        <p:txBody>
          <a:bodyPr/>
          <a:lstStyle/>
          <a:p>
            <a:fld id="{3FDFAF59-80FD-42F8-B77B-6179688B7234}" type="datetimeFigureOut">
              <a:rPr lang="de-DE" smtClean="0"/>
              <a:t>06.04.2020</a:t>
            </a:fld>
            <a:endParaRPr lang="de-DE"/>
          </a:p>
        </p:txBody>
      </p:sp>
      <p:sp>
        <p:nvSpPr>
          <p:cNvPr id="6" name="Fußzeilenplatzhalter 5"/>
          <p:cNvSpPr>
            <a:spLocks noGrp="1"/>
          </p:cNvSpPr>
          <p:nvPr>
            <p:ph type="ftr" sz="quarter" idx="11"/>
          </p:nvPr>
        </p:nvSpPr>
        <p:spPr/>
        <p:txBody>
          <a:bodyPr/>
          <a:lstStyle/>
          <a:p>
            <a:endParaRPr lang="de-DE"/>
          </a:p>
        </p:txBody>
      </p:sp>
      <p:sp>
        <p:nvSpPr>
          <p:cNvPr id="7" name="Foliennummernplatzhalter 6"/>
          <p:cNvSpPr>
            <a:spLocks noGrp="1"/>
          </p:cNvSpPr>
          <p:nvPr>
            <p:ph type="sldNum" sz="quarter" idx="12"/>
          </p:nvPr>
        </p:nvSpPr>
        <p:spPr/>
        <p:txBody>
          <a:bodyPr/>
          <a:lstStyle/>
          <a:p>
            <a:fld id="{A4489FD0-501B-4C6F-9CB2-8996B7BF4EFE}" type="slidenum">
              <a:rPr lang="de-DE" smtClean="0"/>
              <a:t>‹#›</a:t>
            </a:fld>
            <a:endParaRPr lang="de-DE"/>
          </a:p>
        </p:txBody>
      </p:sp>
    </p:spTree>
    <p:extLst>
      <p:ext uri="{BB962C8B-B14F-4D97-AF65-F5344CB8AC3E}">
        <p14:creationId xmlns:p14="http://schemas.microsoft.com/office/powerpoint/2010/main" val="3616004287"/>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39788" y="457200"/>
            <a:ext cx="3932237" cy="1600200"/>
          </a:xfrm>
        </p:spPr>
        <p:txBody>
          <a:bodyPr anchor="b"/>
          <a:lstStyle>
            <a:lvl1pPr>
              <a:defRPr sz="3200"/>
            </a:lvl1pPr>
          </a:lstStyle>
          <a:p>
            <a:r>
              <a:rPr lang="de-DE"/>
              <a:t>Titelmasterformat durch Klicken bearbeiten</a:t>
            </a:r>
          </a:p>
        </p:txBody>
      </p:sp>
      <p:sp>
        <p:nvSpPr>
          <p:cNvPr id="3" name="Bildplatzhalt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DE"/>
          </a:p>
        </p:txBody>
      </p:sp>
      <p:sp>
        <p:nvSpPr>
          <p:cNvPr id="4" name="Textplatzhalt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Formatvorlagen des Textmasters bearbeiten</a:t>
            </a:r>
          </a:p>
        </p:txBody>
      </p:sp>
      <p:sp>
        <p:nvSpPr>
          <p:cNvPr id="5" name="Datumsplatzhalter 4"/>
          <p:cNvSpPr>
            <a:spLocks noGrp="1"/>
          </p:cNvSpPr>
          <p:nvPr>
            <p:ph type="dt" sz="half" idx="10"/>
          </p:nvPr>
        </p:nvSpPr>
        <p:spPr/>
        <p:txBody>
          <a:bodyPr/>
          <a:lstStyle/>
          <a:p>
            <a:fld id="{3FDFAF59-80FD-42F8-B77B-6179688B7234}" type="datetimeFigureOut">
              <a:rPr lang="de-DE" smtClean="0"/>
              <a:t>06.04.2020</a:t>
            </a:fld>
            <a:endParaRPr lang="de-DE"/>
          </a:p>
        </p:txBody>
      </p:sp>
      <p:sp>
        <p:nvSpPr>
          <p:cNvPr id="6" name="Fußzeilenplatzhalter 5"/>
          <p:cNvSpPr>
            <a:spLocks noGrp="1"/>
          </p:cNvSpPr>
          <p:nvPr>
            <p:ph type="ftr" sz="quarter" idx="11"/>
          </p:nvPr>
        </p:nvSpPr>
        <p:spPr/>
        <p:txBody>
          <a:bodyPr/>
          <a:lstStyle/>
          <a:p>
            <a:endParaRPr lang="de-DE"/>
          </a:p>
        </p:txBody>
      </p:sp>
      <p:sp>
        <p:nvSpPr>
          <p:cNvPr id="7" name="Foliennummernplatzhalter 6"/>
          <p:cNvSpPr>
            <a:spLocks noGrp="1"/>
          </p:cNvSpPr>
          <p:nvPr>
            <p:ph type="sldNum" sz="quarter" idx="12"/>
          </p:nvPr>
        </p:nvSpPr>
        <p:spPr/>
        <p:txBody>
          <a:bodyPr/>
          <a:lstStyle/>
          <a:p>
            <a:fld id="{A4489FD0-501B-4C6F-9CB2-8996B7BF4EFE}" type="slidenum">
              <a:rPr lang="de-DE" smtClean="0"/>
              <a:t>‹#›</a:t>
            </a:fld>
            <a:endParaRPr lang="de-DE"/>
          </a:p>
        </p:txBody>
      </p:sp>
    </p:spTree>
    <p:extLst>
      <p:ext uri="{BB962C8B-B14F-4D97-AF65-F5344CB8AC3E}">
        <p14:creationId xmlns:p14="http://schemas.microsoft.com/office/powerpoint/2010/main" val="1126898743"/>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Vertikaler Textplatzhalter 2"/>
          <p:cNvSpPr>
            <a:spLocks noGrp="1"/>
          </p:cNvSpPr>
          <p:nvPr>
            <p:ph type="body" orient="vert" idx="1"/>
          </p:nvPr>
        </p:nvSpPr>
        <p:spPr/>
        <p:txBody>
          <a:bodyPr vert="eaVert"/>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p>
            <a:fld id="{3FDFAF59-80FD-42F8-B77B-6179688B7234}" type="datetimeFigureOut">
              <a:rPr lang="de-DE" smtClean="0"/>
              <a:t>06.04.2020</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A4489FD0-501B-4C6F-9CB2-8996B7BF4EFE}" type="slidenum">
              <a:rPr lang="de-DE" smtClean="0"/>
              <a:t>‹#›</a:t>
            </a:fld>
            <a:endParaRPr lang="de-DE"/>
          </a:p>
        </p:txBody>
      </p:sp>
    </p:spTree>
    <p:extLst>
      <p:ext uri="{BB962C8B-B14F-4D97-AF65-F5344CB8AC3E}">
        <p14:creationId xmlns:p14="http://schemas.microsoft.com/office/powerpoint/2010/main" val="2646635906"/>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8724900" y="365125"/>
            <a:ext cx="2628900" cy="5811838"/>
          </a:xfrm>
        </p:spPr>
        <p:txBody>
          <a:bodyPr vert="eaVert"/>
          <a:lstStyle/>
          <a:p>
            <a:r>
              <a:rPr lang="de-DE"/>
              <a:t>Titelmasterformat durch Klicken bearbeiten</a:t>
            </a:r>
          </a:p>
        </p:txBody>
      </p:sp>
      <p:sp>
        <p:nvSpPr>
          <p:cNvPr id="3" name="Vertikaler Textplatzhalter 2"/>
          <p:cNvSpPr>
            <a:spLocks noGrp="1"/>
          </p:cNvSpPr>
          <p:nvPr>
            <p:ph type="body" orient="vert" idx="1"/>
          </p:nvPr>
        </p:nvSpPr>
        <p:spPr>
          <a:xfrm>
            <a:off x="838200" y="365125"/>
            <a:ext cx="7734300" cy="5811838"/>
          </a:xfrm>
        </p:spPr>
        <p:txBody>
          <a:bodyPr vert="eaVert"/>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p>
            <a:fld id="{3FDFAF59-80FD-42F8-B77B-6179688B7234}" type="datetimeFigureOut">
              <a:rPr lang="de-DE" smtClean="0"/>
              <a:t>06.04.2020</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A4489FD0-501B-4C6F-9CB2-8996B7BF4EFE}" type="slidenum">
              <a:rPr lang="de-DE" smtClean="0"/>
              <a:t>‹#›</a:t>
            </a:fld>
            <a:endParaRPr lang="de-DE"/>
          </a:p>
        </p:txBody>
      </p:sp>
    </p:spTree>
    <p:extLst>
      <p:ext uri="{BB962C8B-B14F-4D97-AF65-F5344CB8AC3E}">
        <p14:creationId xmlns:p14="http://schemas.microsoft.com/office/powerpoint/2010/main" val="2947111448"/>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0EEF0"/>
        </a:solidFill>
        <a:effectLst/>
      </p:bgPr>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Titelmasterformat durch Klicken bearbeiten</a:t>
            </a:r>
          </a:p>
        </p:txBody>
      </p:sp>
      <p:sp>
        <p:nvSpPr>
          <p:cNvPr id="3" name="Textplatzhalt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FDFAF59-80FD-42F8-B77B-6179688B7234}" type="datetimeFigureOut">
              <a:rPr lang="de-DE" smtClean="0"/>
              <a:t>06.04.2020</a:t>
            </a:fld>
            <a:endParaRPr lang="de-DE"/>
          </a:p>
        </p:txBody>
      </p:sp>
      <p:sp>
        <p:nvSpPr>
          <p:cNvPr id="5" name="Fußzeilenplatzhalt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e-DE"/>
          </a:p>
        </p:txBody>
      </p:sp>
      <p:sp>
        <p:nvSpPr>
          <p:cNvPr id="6" name="Foliennummernplatzhalt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489FD0-501B-4C6F-9CB2-8996B7BF4EFE}" type="slidenum">
              <a:rPr lang="de-DE" smtClean="0"/>
              <a:t>‹#›</a:t>
            </a:fld>
            <a:endParaRPr lang="de-DE"/>
          </a:p>
        </p:txBody>
      </p:sp>
    </p:spTree>
    <p:extLst>
      <p:ext uri="{BB962C8B-B14F-4D97-AF65-F5344CB8AC3E}">
        <p14:creationId xmlns:p14="http://schemas.microsoft.com/office/powerpoint/2010/main" val="37318752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fade/>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TextBox 49">
            <a:extLst>
              <a:ext uri="{FF2B5EF4-FFF2-40B4-BE49-F238E27FC236}">
                <a16:creationId xmlns:a16="http://schemas.microsoft.com/office/drawing/2014/main" id="{9EB0FD16-689C-476C-8309-C7173C257513}"/>
              </a:ext>
            </a:extLst>
          </p:cNvPr>
          <p:cNvSpPr txBox="1"/>
          <p:nvPr/>
        </p:nvSpPr>
        <p:spPr>
          <a:xfrm>
            <a:off x="3484966" y="623904"/>
            <a:ext cx="8321244" cy="3847207"/>
          </a:xfrm>
          <a:prstGeom prst="rect">
            <a:avLst/>
          </a:prstGeom>
          <a:noFill/>
        </p:spPr>
        <p:txBody>
          <a:bodyPr wrap="square" rtlCol="0">
            <a:spAutoFit/>
          </a:bodyPr>
          <a:lstStyle/>
          <a:p>
            <a:pPr algn="ctr"/>
            <a:r>
              <a:rPr lang="en-US" sz="4400" b="1" dirty="0" smtClean="0">
                <a:solidFill>
                  <a:srgbClr val="FF5969"/>
                </a:solidFill>
                <a:latin typeface="Arial" panose="020B0604020202020204" pitchFamily="34" charset="0"/>
                <a:cs typeface="Arial" panose="020B0604020202020204" pitchFamily="34" charset="0"/>
              </a:rPr>
              <a:t>CÁC YẾU TỐ ẢNH HƯỞNG ĐẾN NỢ NƯỚC NGOÀI CỦA MỘT QUỐC GIA </a:t>
            </a:r>
            <a:endParaRPr lang="en-US" sz="4400" b="1" dirty="0">
              <a:solidFill>
                <a:srgbClr val="FF5969"/>
              </a:solidFill>
              <a:latin typeface="Arial" panose="020B0604020202020204" pitchFamily="34" charset="0"/>
              <a:cs typeface="Arial" panose="020B0604020202020204" pitchFamily="34" charset="0"/>
            </a:endParaRPr>
          </a:p>
          <a:p>
            <a:pPr algn="ctr"/>
            <a:r>
              <a:rPr lang="en-US" sz="4000" b="1" dirty="0" smtClean="0">
                <a:solidFill>
                  <a:srgbClr val="FF5969"/>
                </a:solidFill>
                <a:latin typeface="Arial" panose="020B0604020202020204" pitchFamily="34" charset="0"/>
                <a:cs typeface="Arial" panose="020B0604020202020204" pitchFamily="34" charset="0"/>
              </a:rPr>
              <a:t>&amp; LIÊN HỆ VIỆT NAM</a:t>
            </a:r>
            <a:endParaRPr lang="en-US" sz="4000" b="1" dirty="0">
              <a:solidFill>
                <a:srgbClr val="FF5969"/>
              </a:solidFill>
              <a:latin typeface="Arial" panose="020B0604020202020204" pitchFamily="34" charset="0"/>
              <a:cs typeface="Arial" panose="020B0604020202020204" pitchFamily="34" charset="0"/>
            </a:endParaRPr>
          </a:p>
          <a:p>
            <a:pPr algn="ctr"/>
            <a:endParaRPr lang="en-US" sz="7200" b="1" dirty="0">
              <a:solidFill>
                <a:srgbClr val="FF5969"/>
              </a:solidFill>
              <a:latin typeface="Times New Roman" panose="02020603050405020304" pitchFamily="18" charset="0"/>
              <a:cs typeface="Times New Roman" panose="02020603050405020304" pitchFamily="18" charset="0"/>
            </a:endParaRPr>
          </a:p>
        </p:txBody>
      </p:sp>
      <p:sp>
        <p:nvSpPr>
          <p:cNvPr id="57" name="TextBox 56">
            <a:extLst>
              <a:ext uri="{FF2B5EF4-FFF2-40B4-BE49-F238E27FC236}">
                <a16:creationId xmlns:a16="http://schemas.microsoft.com/office/drawing/2014/main" id="{4F202974-31A3-4642-B671-F0DBBB7B4663}"/>
              </a:ext>
            </a:extLst>
          </p:cNvPr>
          <p:cNvSpPr txBox="1"/>
          <p:nvPr/>
        </p:nvSpPr>
        <p:spPr>
          <a:xfrm>
            <a:off x="4006131" y="3551183"/>
            <a:ext cx="7278915" cy="723275"/>
          </a:xfrm>
          <a:prstGeom prst="rect">
            <a:avLst/>
          </a:prstGeom>
          <a:noFill/>
        </p:spPr>
        <p:txBody>
          <a:bodyPr wrap="square" rtlCol="0">
            <a:spAutoFit/>
          </a:bodyPr>
          <a:lstStyle/>
          <a:p>
            <a:pPr algn="ctr"/>
            <a:r>
              <a:rPr lang="en-US" sz="4100" b="1" dirty="0">
                <a:solidFill>
                  <a:srgbClr val="52CBBE"/>
                </a:solidFill>
                <a:latin typeface="Arial" panose="020B0604020202020204" pitchFamily="34" charset="0"/>
                <a:cs typeface="Arial" panose="020B0604020202020204" pitchFamily="34" charset="0"/>
              </a:rPr>
              <a:t>NHÓM 2</a:t>
            </a:r>
          </a:p>
        </p:txBody>
      </p:sp>
      <p:grpSp>
        <p:nvGrpSpPr>
          <p:cNvPr id="19" name="Group 18">
            <a:extLst>
              <a:ext uri="{FF2B5EF4-FFF2-40B4-BE49-F238E27FC236}">
                <a16:creationId xmlns:a16="http://schemas.microsoft.com/office/drawing/2014/main" id="{C8A16B82-6A3C-46F5-8D32-072FDF89864A}"/>
              </a:ext>
            </a:extLst>
          </p:cNvPr>
          <p:cNvGrpSpPr/>
          <p:nvPr/>
        </p:nvGrpSpPr>
        <p:grpSpPr>
          <a:xfrm>
            <a:off x="-9302800" y="0"/>
            <a:ext cx="12521019" cy="6858000"/>
            <a:chOff x="-290920" y="0"/>
            <a:chExt cx="12521019" cy="6858000"/>
          </a:xfrm>
        </p:grpSpPr>
        <p:sp>
          <p:nvSpPr>
            <p:cNvPr id="20" name="Rectangle 19">
              <a:extLst>
                <a:ext uri="{FF2B5EF4-FFF2-40B4-BE49-F238E27FC236}">
                  <a16:creationId xmlns:a16="http://schemas.microsoft.com/office/drawing/2014/main" id="{2F391CEE-E392-4A9D-BD11-6954B994FB42}"/>
                </a:ext>
              </a:extLst>
            </p:cNvPr>
            <p:cNvSpPr/>
            <p:nvPr/>
          </p:nvSpPr>
          <p:spPr>
            <a:xfrm>
              <a:off x="-290920" y="0"/>
              <a:ext cx="12482920"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Freeform: Shape 20">
              <a:extLst>
                <a:ext uri="{FF2B5EF4-FFF2-40B4-BE49-F238E27FC236}">
                  <a16:creationId xmlns:a16="http://schemas.microsoft.com/office/drawing/2014/main" id="{7AC43ACA-5000-40E2-80D3-19833F9F1A3F}"/>
                </a:ext>
              </a:extLst>
            </p:cNvPr>
            <p:cNvSpPr/>
            <p:nvPr/>
          </p:nvSpPr>
          <p:spPr>
            <a:xfrm>
              <a:off x="11023600" y="2337441"/>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FF59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a:extLst>
                <a:ext uri="{FF2B5EF4-FFF2-40B4-BE49-F238E27FC236}">
                  <a16:creationId xmlns:a16="http://schemas.microsoft.com/office/drawing/2014/main" id="{BE022673-C77C-4E8F-AF41-8B283703E87E}"/>
                </a:ext>
              </a:extLst>
            </p:cNvPr>
            <p:cNvSpPr txBox="1"/>
            <p:nvPr/>
          </p:nvSpPr>
          <p:spPr>
            <a:xfrm rot="16200000">
              <a:off x="10910891" y="3189609"/>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a:t>
              </a:r>
            </a:p>
          </p:txBody>
        </p:sp>
      </p:grpSp>
      <p:grpSp>
        <p:nvGrpSpPr>
          <p:cNvPr id="24" name="Group 23">
            <a:extLst>
              <a:ext uri="{FF2B5EF4-FFF2-40B4-BE49-F238E27FC236}">
                <a16:creationId xmlns:a16="http://schemas.microsoft.com/office/drawing/2014/main" id="{69A27401-3327-4871-86AC-B461CA62C3AC}"/>
              </a:ext>
            </a:extLst>
          </p:cNvPr>
          <p:cNvGrpSpPr/>
          <p:nvPr/>
        </p:nvGrpSpPr>
        <p:grpSpPr>
          <a:xfrm>
            <a:off x="-8785092" y="-2"/>
            <a:ext cx="11487544" cy="6858000"/>
            <a:chOff x="213096" y="0"/>
            <a:chExt cx="11487544" cy="6858000"/>
          </a:xfrm>
        </p:grpSpPr>
        <p:sp>
          <p:nvSpPr>
            <p:cNvPr id="25" name="Rectangle 24">
              <a:extLst>
                <a:ext uri="{FF2B5EF4-FFF2-40B4-BE49-F238E27FC236}">
                  <a16:creationId xmlns:a16="http://schemas.microsoft.com/office/drawing/2014/main" id="{706C029B-A799-4206-A656-A006D8F83990}"/>
                </a:ext>
              </a:extLst>
            </p:cNvPr>
            <p:cNvSpPr/>
            <p:nvPr/>
          </p:nvSpPr>
          <p:spPr>
            <a:xfrm>
              <a:off x="213096" y="0"/>
              <a:ext cx="11447501"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Freeform: Shape 25">
              <a:extLst>
                <a:ext uri="{FF2B5EF4-FFF2-40B4-BE49-F238E27FC236}">
                  <a16:creationId xmlns:a16="http://schemas.microsoft.com/office/drawing/2014/main" id="{63328131-EC42-4D6D-A247-91FD3D23E58C}"/>
                </a:ext>
              </a:extLst>
            </p:cNvPr>
            <p:cNvSpPr/>
            <p:nvPr/>
          </p:nvSpPr>
          <p:spPr>
            <a:xfrm>
              <a:off x="10492197" y="2337441"/>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52CD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TextBox 26">
              <a:extLst>
                <a:ext uri="{FF2B5EF4-FFF2-40B4-BE49-F238E27FC236}">
                  <a16:creationId xmlns:a16="http://schemas.microsoft.com/office/drawing/2014/main" id="{3A728384-87ED-4E87-8F78-97EB653FDC67}"/>
                </a:ext>
              </a:extLst>
            </p:cNvPr>
            <p:cNvSpPr txBox="1"/>
            <p:nvPr/>
          </p:nvSpPr>
          <p:spPr>
            <a:xfrm rot="16200000">
              <a:off x="10381432" y="3189610"/>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II</a:t>
              </a:r>
            </a:p>
          </p:txBody>
        </p:sp>
      </p:grpSp>
      <p:grpSp>
        <p:nvGrpSpPr>
          <p:cNvPr id="29" name="Group 28">
            <a:extLst>
              <a:ext uri="{FF2B5EF4-FFF2-40B4-BE49-F238E27FC236}">
                <a16:creationId xmlns:a16="http://schemas.microsoft.com/office/drawing/2014/main" id="{C0099890-786A-4F87-960D-5DADE5168909}"/>
              </a:ext>
            </a:extLst>
          </p:cNvPr>
          <p:cNvGrpSpPr/>
          <p:nvPr/>
        </p:nvGrpSpPr>
        <p:grpSpPr>
          <a:xfrm>
            <a:off x="-7847639" y="0"/>
            <a:ext cx="9961092" cy="6858000"/>
            <a:chOff x="491575" y="0"/>
            <a:chExt cx="9961092" cy="6858000"/>
          </a:xfrm>
        </p:grpSpPr>
        <p:sp>
          <p:nvSpPr>
            <p:cNvPr id="30" name="Rectangle 29">
              <a:extLst>
                <a:ext uri="{FF2B5EF4-FFF2-40B4-BE49-F238E27FC236}">
                  <a16:creationId xmlns:a16="http://schemas.microsoft.com/office/drawing/2014/main" id="{CE9AAB1E-3A13-4745-A574-9EE6806378C9}"/>
                </a:ext>
              </a:extLst>
            </p:cNvPr>
            <p:cNvSpPr/>
            <p:nvPr/>
          </p:nvSpPr>
          <p:spPr>
            <a:xfrm>
              <a:off x="491575" y="0"/>
              <a:ext cx="9961092"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Freeform: Shape 30">
              <a:extLst>
                <a:ext uri="{FF2B5EF4-FFF2-40B4-BE49-F238E27FC236}">
                  <a16:creationId xmlns:a16="http://schemas.microsoft.com/office/drawing/2014/main" id="{1BC0F905-3F71-4932-B130-39D508C4D117}"/>
                </a:ext>
              </a:extLst>
            </p:cNvPr>
            <p:cNvSpPr/>
            <p:nvPr/>
          </p:nvSpPr>
          <p:spPr>
            <a:xfrm>
              <a:off x="9284267" y="2337440"/>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FFC7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TextBox 31">
              <a:extLst>
                <a:ext uri="{FF2B5EF4-FFF2-40B4-BE49-F238E27FC236}">
                  <a16:creationId xmlns:a16="http://schemas.microsoft.com/office/drawing/2014/main" id="{93EC5869-A976-4328-A864-2BB04E7E7BFC}"/>
                </a:ext>
              </a:extLst>
            </p:cNvPr>
            <p:cNvSpPr txBox="1"/>
            <p:nvPr/>
          </p:nvSpPr>
          <p:spPr>
            <a:xfrm rot="16200000">
              <a:off x="9130572" y="3189608"/>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III</a:t>
              </a:r>
            </a:p>
          </p:txBody>
        </p:sp>
      </p:grpSp>
      <p:grpSp>
        <p:nvGrpSpPr>
          <p:cNvPr id="34" name="Group 33">
            <a:extLst>
              <a:ext uri="{FF2B5EF4-FFF2-40B4-BE49-F238E27FC236}">
                <a16:creationId xmlns:a16="http://schemas.microsoft.com/office/drawing/2014/main" id="{0E4F6447-6163-4D6A-A8D2-BD63B6CB3A42}"/>
              </a:ext>
            </a:extLst>
          </p:cNvPr>
          <p:cNvGrpSpPr/>
          <p:nvPr/>
        </p:nvGrpSpPr>
        <p:grpSpPr>
          <a:xfrm>
            <a:off x="-7982710" y="0"/>
            <a:ext cx="9574094" cy="6858000"/>
            <a:chOff x="491575" y="0"/>
            <a:chExt cx="9574094" cy="6858000"/>
          </a:xfrm>
        </p:grpSpPr>
        <p:sp>
          <p:nvSpPr>
            <p:cNvPr id="35" name="Rectangle 34">
              <a:extLst>
                <a:ext uri="{FF2B5EF4-FFF2-40B4-BE49-F238E27FC236}">
                  <a16:creationId xmlns:a16="http://schemas.microsoft.com/office/drawing/2014/main" id="{5CB8CB55-9DEC-4367-900E-7257FE1B874F}"/>
                </a:ext>
              </a:extLst>
            </p:cNvPr>
            <p:cNvSpPr/>
            <p:nvPr/>
          </p:nvSpPr>
          <p:spPr>
            <a:xfrm>
              <a:off x="491575" y="0"/>
              <a:ext cx="9574094"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Shape 35">
              <a:extLst>
                <a:ext uri="{FF2B5EF4-FFF2-40B4-BE49-F238E27FC236}">
                  <a16:creationId xmlns:a16="http://schemas.microsoft.com/office/drawing/2014/main" id="{9DBAEDD6-7153-4AFF-BDC7-5A225B4B5642}"/>
                </a:ext>
              </a:extLst>
            </p:cNvPr>
            <p:cNvSpPr/>
            <p:nvPr/>
          </p:nvSpPr>
          <p:spPr>
            <a:xfrm>
              <a:off x="8897260" y="2337440"/>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5D73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aphicFrame>
        <p:nvGraphicFramePr>
          <p:cNvPr id="2" name="Table 1"/>
          <p:cNvGraphicFramePr>
            <a:graphicFrameLocks noGrp="1"/>
          </p:cNvGraphicFramePr>
          <p:nvPr>
            <p:extLst>
              <p:ext uri="{D42A27DB-BD31-4B8C-83A1-F6EECF244321}">
                <p14:modId xmlns:p14="http://schemas.microsoft.com/office/powerpoint/2010/main" val="1516601749"/>
              </p:ext>
            </p:extLst>
          </p:nvPr>
        </p:nvGraphicFramePr>
        <p:xfrm>
          <a:off x="4914091" y="4527598"/>
          <a:ext cx="6636933" cy="1402080"/>
        </p:xfrm>
        <a:graphic>
          <a:graphicData uri="http://schemas.openxmlformats.org/drawingml/2006/table">
            <a:tbl>
              <a:tblPr firstRow="1" bandRow="1">
                <a:tableStyleId>{5C22544A-7EE6-4342-B048-85BDC9FD1C3A}</a:tableStyleId>
              </a:tblPr>
              <a:tblGrid>
                <a:gridCol w="3012826">
                  <a:extLst>
                    <a:ext uri="{9D8B030D-6E8A-4147-A177-3AD203B41FA5}">
                      <a16:colId xmlns:a16="http://schemas.microsoft.com/office/drawing/2014/main" val="3209112331"/>
                    </a:ext>
                  </a:extLst>
                </a:gridCol>
                <a:gridCol w="3624107">
                  <a:extLst>
                    <a:ext uri="{9D8B030D-6E8A-4147-A177-3AD203B41FA5}">
                      <a16:colId xmlns:a16="http://schemas.microsoft.com/office/drawing/2014/main" val="312094871"/>
                    </a:ext>
                  </a:extLst>
                </a:gridCol>
              </a:tblGrid>
              <a:tr h="370840">
                <a:tc>
                  <a:txBody>
                    <a:bodyPr/>
                    <a:lstStyle/>
                    <a:p>
                      <a:r>
                        <a:rPr lang="en-US" sz="2000" b="0" dirty="0" err="1" smtClean="0">
                          <a:solidFill>
                            <a:schemeClr val="tx1"/>
                          </a:solidFill>
                          <a:latin typeface="Arial" panose="020B0604020202020204" pitchFamily="34" charset="0"/>
                          <a:cs typeface="Arial" panose="020B0604020202020204" pitchFamily="34" charset="0"/>
                        </a:rPr>
                        <a:t>Sinh</a:t>
                      </a:r>
                      <a:r>
                        <a:rPr lang="en-US" sz="2000" b="0" dirty="0" smtClean="0">
                          <a:solidFill>
                            <a:schemeClr val="tx1"/>
                          </a:solidFill>
                          <a:latin typeface="Arial" panose="020B0604020202020204" pitchFamily="34" charset="0"/>
                          <a:cs typeface="Arial" panose="020B0604020202020204" pitchFamily="34" charset="0"/>
                        </a:rPr>
                        <a:t> </a:t>
                      </a:r>
                      <a:r>
                        <a:rPr lang="en-US" sz="2000" b="0" dirty="0" err="1" smtClean="0">
                          <a:solidFill>
                            <a:schemeClr val="tx1"/>
                          </a:solidFill>
                          <a:latin typeface="Arial" panose="020B0604020202020204" pitchFamily="34" charset="0"/>
                          <a:cs typeface="Arial" panose="020B0604020202020204" pitchFamily="34" charset="0"/>
                        </a:rPr>
                        <a:t>viên</a:t>
                      </a:r>
                      <a:r>
                        <a:rPr lang="en-US" sz="2000" b="0" baseline="0" dirty="0" smtClean="0">
                          <a:solidFill>
                            <a:schemeClr val="tx1"/>
                          </a:solidFill>
                          <a:latin typeface="Arial" panose="020B0604020202020204" pitchFamily="34" charset="0"/>
                          <a:cs typeface="Arial" panose="020B0604020202020204" pitchFamily="34" charset="0"/>
                        </a:rPr>
                        <a:t> </a:t>
                      </a:r>
                      <a:r>
                        <a:rPr lang="en-US" sz="2000" b="0" baseline="0" dirty="0" err="1" smtClean="0">
                          <a:solidFill>
                            <a:schemeClr val="tx1"/>
                          </a:solidFill>
                          <a:latin typeface="Arial" panose="020B0604020202020204" pitchFamily="34" charset="0"/>
                          <a:cs typeface="Arial" panose="020B0604020202020204" pitchFamily="34" charset="0"/>
                        </a:rPr>
                        <a:t>thực</a:t>
                      </a:r>
                      <a:r>
                        <a:rPr lang="en-US" sz="2000" b="0" baseline="0" dirty="0" smtClean="0">
                          <a:solidFill>
                            <a:schemeClr val="tx1"/>
                          </a:solidFill>
                          <a:latin typeface="Arial" panose="020B0604020202020204" pitchFamily="34" charset="0"/>
                          <a:cs typeface="Arial" panose="020B0604020202020204" pitchFamily="34" charset="0"/>
                        </a:rPr>
                        <a:t> </a:t>
                      </a:r>
                      <a:r>
                        <a:rPr lang="en-US" sz="2000" b="0" baseline="0" dirty="0" err="1" smtClean="0">
                          <a:solidFill>
                            <a:schemeClr val="tx1"/>
                          </a:solidFill>
                          <a:latin typeface="Arial" panose="020B0604020202020204" pitchFamily="34" charset="0"/>
                          <a:cs typeface="Arial" panose="020B0604020202020204" pitchFamily="34" charset="0"/>
                        </a:rPr>
                        <a:t>hiện</a:t>
                      </a:r>
                      <a:r>
                        <a:rPr lang="en-US" sz="2000" b="0" baseline="0" dirty="0" smtClean="0">
                          <a:solidFill>
                            <a:schemeClr val="tx1"/>
                          </a:solidFill>
                          <a:latin typeface="Arial" panose="020B0604020202020204" pitchFamily="34" charset="0"/>
                          <a:cs typeface="Arial" panose="020B0604020202020204" pitchFamily="34" charset="0"/>
                        </a:rPr>
                        <a:t>:</a:t>
                      </a:r>
                      <a:endParaRPr lang="en-US" sz="2000" b="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r>
                        <a:rPr lang="en-US" sz="2000" dirty="0" err="1" smtClean="0">
                          <a:solidFill>
                            <a:schemeClr val="tx1"/>
                          </a:solidFill>
                          <a:latin typeface="Arial" panose="020B0604020202020204" pitchFamily="34" charset="0"/>
                          <a:cs typeface="Arial" panose="020B0604020202020204" pitchFamily="34" charset="0"/>
                        </a:rPr>
                        <a:t>Nguyễn</a:t>
                      </a:r>
                      <a:r>
                        <a:rPr lang="en-US" sz="2000" baseline="0" dirty="0" smtClean="0">
                          <a:solidFill>
                            <a:schemeClr val="tx1"/>
                          </a:solidFill>
                          <a:latin typeface="Arial" panose="020B0604020202020204" pitchFamily="34" charset="0"/>
                          <a:cs typeface="Arial" panose="020B0604020202020204" pitchFamily="34" charset="0"/>
                        </a:rPr>
                        <a:t> </a:t>
                      </a:r>
                      <a:r>
                        <a:rPr lang="en-US" sz="2000" baseline="0" dirty="0" err="1" smtClean="0">
                          <a:solidFill>
                            <a:schemeClr val="tx1"/>
                          </a:solidFill>
                          <a:latin typeface="Arial" panose="020B0604020202020204" pitchFamily="34" charset="0"/>
                          <a:cs typeface="Arial" panose="020B0604020202020204" pitchFamily="34" charset="0"/>
                        </a:rPr>
                        <a:t>Ngọc</a:t>
                      </a:r>
                      <a:r>
                        <a:rPr lang="en-US" sz="2000" baseline="0" dirty="0" smtClean="0">
                          <a:solidFill>
                            <a:schemeClr val="tx1"/>
                          </a:solidFill>
                          <a:latin typeface="Arial" panose="020B0604020202020204" pitchFamily="34" charset="0"/>
                          <a:cs typeface="Arial" panose="020B0604020202020204" pitchFamily="34" charset="0"/>
                        </a:rPr>
                        <a:t> </a:t>
                      </a:r>
                      <a:r>
                        <a:rPr lang="en-US" sz="2000" baseline="0" dirty="0" err="1" smtClean="0">
                          <a:solidFill>
                            <a:schemeClr val="tx1"/>
                          </a:solidFill>
                          <a:latin typeface="Arial" panose="020B0604020202020204" pitchFamily="34" charset="0"/>
                          <a:cs typeface="Arial" panose="020B0604020202020204" pitchFamily="34" charset="0"/>
                        </a:rPr>
                        <a:t>Hà</a:t>
                      </a:r>
                      <a:r>
                        <a:rPr lang="en-US" sz="2000" baseline="0" dirty="0" smtClean="0">
                          <a:solidFill>
                            <a:schemeClr val="tx1"/>
                          </a:solidFill>
                          <a:latin typeface="Arial" panose="020B0604020202020204" pitchFamily="34" charset="0"/>
                          <a:cs typeface="Arial" panose="020B0604020202020204" pitchFamily="34" charset="0"/>
                        </a:rPr>
                        <a:t> My</a:t>
                      </a:r>
                    </a:p>
                    <a:p>
                      <a:r>
                        <a:rPr lang="en-US" sz="2000" baseline="0" dirty="0" err="1" smtClean="0">
                          <a:solidFill>
                            <a:schemeClr val="tx1"/>
                          </a:solidFill>
                          <a:latin typeface="Arial" panose="020B0604020202020204" pitchFamily="34" charset="0"/>
                          <a:cs typeface="Arial" panose="020B0604020202020204" pitchFamily="34" charset="0"/>
                        </a:rPr>
                        <a:t>Phạm</a:t>
                      </a:r>
                      <a:r>
                        <a:rPr lang="en-US" sz="2000" baseline="0" dirty="0" smtClean="0">
                          <a:solidFill>
                            <a:schemeClr val="tx1"/>
                          </a:solidFill>
                          <a:latin typeface="Arial" panose="020B0604020202020204" pitchFamily="34" charset="0"/>
                          <a:cs typeface="Arial" panose="020B0604020202020204" pitchFamily="34" charset="0"/>
                        </a:rPr>
                        <a:t> </a:t>
                      </a:r>
                      <a:r>
                        <a:rPr lang="en-US" sz="2000" baseline="0" dirty="0" err="1" smtClean="0">
                          <a:solidFill>
                            <a:schemeClr val="tx1"/>
                          </a:solidFill>
                          <a:latin typeface="Arial" panose="020B0604020202020204" pitchFamily="34" charset="0"/>
                          <a:cs typeface="Arial" panose="020B0604020202020204" pitchFamily="34" charset="0"/>
                        </a:rPr>
                        <a:t>Thị</a:t>
                      </a:r>
                      <a:r>
                        <a:rPr lang="en-US" sz="2000" baseline="0" dirty="0" smtClean="0">
                          <a:solidFill>
                            <a:schemeClr val="tx1"/>
                          </a:solidFill>
                          <a:latin typeface="Arial" panose="020B0604020202020204" pitchFamily="34" charset="0"/>
                          <a:cs typeface="Arial" panose="020B0604020202020204" pitchFamily="34" charset="0"/>
                        </a:rPr>
                        <a:t>  </a:t>
                      </a:r>
                      <a:r>
                        <a:rPr lang="en-US" sz="2000" baseline="0" dirty="0" err="1" smtClean="0">
                          <a:solidFill>
                            <a:schemeClr val="tx1"/>
                          </a:solidFill>
                          <a:latin typeface="Arial" panose="020B0604020202020204" pitchFamily="34" charset="0"/>
                          <a:cs typeface="Arial" panose="020B0604020202020204" pitchFamily="34" charset="0"/>
                        </a:rPr>
                        <a:t>Ngọc</a:t>
                      </a:r>
                      <a:r>
                        <a:rPr lang="en-US" sz="2000" baseline="0" dirty="0" smtClean="0">
                          <a:solidFill>
                            <a:schemeClr val="tx1"/>
                          </a:solidFill>
                          <a:latin typeface="Arial" panose="020B0604020202020204" pitchFamily="34" charset="0"/>
                          <a:cs typeface="Arial" panose="020B0604020202020204" pitchFamily="34" charset="0"/>
                        </a:rPr>
                        <a:t> </a:t>
                      </a:r>
                      <a:r>
                        <a:rPr lang="en-US" sz="2000" baseline="0" dirty="0" err="1" smtClean="0">
                          <a:solidFill>
                            <a:schemeClr val="tx1"/>
                          </a:solidFill>
                          <a:latin typeface="Arial" panose="020B0604020202020204" pitchFamily="34" charset="0"/>
                          <a:cs typeface="Arial" panose="020B0604020202020204" pitchFamily="34" charset="0"/>
                        </a:rPr>
                        <a:t>Diệp</a:t>
                      </a:r>
                      <a:endParaRPr lang="en-US" sz="2000" baseline="0" dirty="0" smtClean="0">
                        <a:solidFill>
                          <a:schemeClr val="tx1"/>
                        </a:solidFill>
                        <a:latin typeface="Arial" panose="020B0604020202020204" pitchFamily="34" charset="0"/>
                        <a:cs typeface="Arial" panose="020B0604020202020204" pitchFamily="34" charset="0"/>
                      </a:endParaRPr>
                    </a:p>
                    <a:p>
                      <a:r>
                        <a:rPr lang="en-US" sz="2000" baseline="0" dirty="0" err="1" smtClean="0">
                          <a:solidFill>
                            <a:schemeClr val="tx1"/>
                          </a:solidFill>
                          <a:latin typeface="Arial" panose="020B0604020202020204" pitchFamily="34" charset="0"/>
                          <a:cs typeface="Arial" panose="020B0604020202020204" pitchFamily="34" charset="0"/>
                        </a:rPr>
                        <a:t>Trần</a:t>
                      </a:r>
                      <a:r>
                        <a:rPr lang="en-US" sz="2000" baseline="0" dirty="0" smtClean="0">
                          <a:solidFill>
                            <a:schemeClr val="tx1"/>
                          </a:solidFill>
                          <a:latin typeface="Arial" panose="020B0604020202020204" pitchFamily="34" charset="0"/>
                          <a:cs typeface="Arial" panose="020B0604020202020204" pitchFamily="34" charset="0"/>
                        </a:rPr>
                        <a:t> </a:t>
                      </a:r>
                      <a:r>
                        <a:rPr lang="en-US" sz="2000" baseline="0" dirty="0" err="1" smtClean="0">
                          <a:solidFill>
                            <a:schemeClr val="tx1"/>
                          </a:solidFill>
                          <a:latin typeface="Arial" panose="020B0604020202020204" pitchFamily="34" charset="0"/>
                          <a:cs typeface="Arial" panose="020B0604020202020204" pitchFamily="34" charset="0"/>
                        </a:rPr>
                        <a:t>Thùy</a:t>
                      </a:r>
                      <a:r>
                        <a:rPr lang="en-US" sz="2000" baseline="0" dirty="0" smtClean="0">
                          <a:solidFill>
                            <a:schemeClr val="tx1"/>
                          </a:solidFill>
                          <a:latin typeface="Arial" panose="020B0604020202020204" pitchFamily="34" charset="0"/>
                          <a:cs typeface="Arial" panose="020B0604020202020204" pitchFamily="34" charset="0"/>
                        </a:rPr>
                        <a:t> </a:t>
                      </a:r>
                      <a:r>
                        <a:rPr lang="en-US" sz="2000" baseline="0" dirty="0" err="1" smtClean="0">
                          <a:solidFill>
                            <a:schemeClr val="tx1"/>
                          </a:solidFill>
                          <a:latin typeface="Arial" panose="020B0604020202020204" pitchFamily="34" charset="0"/>
                          <a:cs typeface="Arial" panose="020B0604020202020204" pitchFamily="34" charset="0"/>
                        </a:rPr>
                        <a:t>Linh</a:t>
                      </a:r>
                      <a:endParaRPr lang="en-US" sz="20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5406427"/>
                  </a:ext>
                </a:extLst>
              </a:tr>
              <a:tr h="370840">
                <a:tc>
                  <a:txBody>
                    <a:bodyPr/>
                    <a:lstStyle/>
                    <a:p>
                      <a:r>
                        <a:rPr lang="en-US" sz="2000" dirty="0" err="1" smtClean="0">
                          <a:latin typeface="Arial" panose="020B0604020202020204" pitchFamily="34" charset="0"/>
                          <a:cs typeface="Arial" panose="020B0604020202020204" pitchFamily="34" charset="0"/>
                        </a:rPr>
                        <a:t>Giảng</a:t>
                      </a:r>
                      <a:r>
                        <a:rPr lang="en-US" sz="2000" baseline="0" dirty="0" smtClean="0">
                          <a:latin typeface="Arial" panose="020B0604020202020204" pitchFamily="34" charset="0"/>
                          <a:cs typeface="Arial" panose="020B0604020202020204" pitchFamily="34" charset="0"/>
                        </a:rPr>
                        <a:t> </a:t>
                      </a:r>
                      <a:r>
                        <a:rPr lang="en-US" sz="2000" baseline="0" dirty="0" err="1" smtClean="0">
                          <a:latin typeface="Arial" panose="020B0604020202020204" pitchFamily="34" charset="0"/>
                          <a:cs typeface="Arial" panose="020B0604020202020204" pitchFamily="34" charset="0"/>
                        </a:rPr>
                        <a:t>viên</a:t>
                      </a:r>
                      <a:r>
                        <a:rPr lang="en-US" sz="2000" baseline="0" dirty="0" smtClean="0">
                          <a:latin typeface="Arial" panose="020B0604020202020204" pitchFamily="34" charset="0"/>
                          <a:cs typeface="Arial" panose="020B0604020202020204" pitchFamily="34" charset="0"/>
                        </a:rPr>
                        <a:t> </a:t>
                      </a:r>
                      <a:r>
                        <a:rPr lang="en-US" sz="2000" baseline="0" dirty="0" err="1" smtClean="0">
                          <a:latin typeface="Arial" panose="020B0604020202020204" pitchFamily="34" charset="0"/>
                          <a:cs typeface="Arial" panose="020B0604020202020204" pitchFamily="34" charset="0"/>
                        </a:rPr>
                        <a:t>hướng</a:t>
                      </a:r>
                      <a:r>
                        <a:rPr lang="en-US" sz="2000" baseline="0" dirty="0" smtClean="0">
                          <a:latin typeface="Arial" panose="020B0604020202020204" pitchFamily="34" charset="0"/>
                          <a:cs typeface="Arial" panose="020B0604020202020204" pitchFamily="34" charset="0"/>
                        </a:rPr>
                        <a:t> </a:t>
                      </a:r>
                      <a:r>
                        <a:rPr lang="en-US" sz="2000" baseline="0" dirty="0" err="1" smtClean="0">
                          <a:latin typeface="Arial" panose="020B0604020202020204" pitchFamily="34" charset="0"/>
                          <a:cs typeface="Arial" panose="020B0604020202020204" pitchFamily="34" charset="0"/>
                        </a:rPr>
                        <a:t>dẫn</a:t>
                      </a:r>
                      <a:r>
                        <a:rPr lang="en-US" sz="2000" baseline="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r>
                        <a:rPr lang="en-US" sz="2000" b="1" dirty="0" smtClean="0">
                          <a:latin typeface="Arial" panose="020B0604020202020204" pitchFamily="34" charset="0"/>
                          <a:cs typeface="Arial" panose="020B0604020202020204" pitchFamily="34" charset="0"/>
                        </a:rPr>
                        <a:t>PGS.TS</a:t>
                      </a:r>
                      <a:r>
                        <a:rPr lang="en-US" sz="2000" b="1" baseline="0" dirty="0" smtClean="0">
                          <a:latin typeface="Arial" panose="020B0604020202020204" pitchFamily="34" charset="0"/>
                          <a:cs typeface="Arial" panose="020B0604020202020204" pitchFamily="34" charset="0"/>
                        </a:rPr>
                        <a:t> </a:t>
                      </a:r>
                      <a:r>
                        <a:rPr lang="en-US" sz="2000" b="1" baseline="0" dirty="0" err="1" smtClean="0">
                          <a:latin typeface="Arial" panose="020B0604020202020204" pitchFamily="34" charset="0"/>
                          <a:cs typeface="Arial" panose="020B0604020202020204" pitchFamily="34" charset="0"/>
                        </a:rPr>
                        <a:t>Nguyễn</a:t>
                      </a:r>
                      <a:r>
                        <a:rPr lang="en-US" sz="2000" b="1" baseline="0" dirty="0" smtClean="0">
                          <a:latin typeface="Arial" panose="020B0604020202020204" pitchFamily="34" charset="0"/>
                          <a:cs typeface="Arial" panose="020B0604020202020204" pitchFamily="34" charset="0"/>
                        </a:rPr>
                        <a:t> </a:t>
                      </a:r>
                      <a:r>
                        <a:rPr lang="en-US" sz="2000" b="1" baseline="0" dirty="0" err="1" smtClean="0">
                          <a:latin typeface="Arial" panose="020B0604020202020204" pitchFamily="34" charset="0"/>
                          <a:cs typeface="Arial" panose="020B0604020202020204" pitchFamily="34" charset="0"/>
                        </a:rPr>
                        <a:t>Thị</a:t>
                      </a:r>
                      <a:r>
                        <a:rPr lang="en-US" sz="2000" b="1" baseline="0" dirty="0" smtClean="0">
                          <a:latin typeface="Arial" panose="020B0604020202020204" pitchFamily="34" charset="0"/>
                          <a:cs typeface="Arial" panose="020B0604020202020204" pitchFamily="34" charset="0"/>
                        </a:rPr>
                        <a:t> Kim Chi</a:t>
                      </a:r>
                      <a:endParaRPr lang="en-US" sz="2000" b="1" dirty="0">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93912829"/>
                  </a:ext>
                </a:extLst>
              </a:tr>
            </a:tbl>
          </a:graphicData>
        </a:graphic>
      </p:graphicFrame>
      <p:sp>
        <p:nvSpPr>
          <p:cNvPr id="3" name="TextBox 2"/>
          <p:cNvSpPr txBox="1"/>
          <p:nvPr/>
        </p:nvSpPr>
        <p:spPr>
          <a:xfrm>
            <a:off x="8829281" y="6488666"/>
            <a:ext cx="3362719" cy="369332"/>
          </a:xfrm>
          <a:prstGeom prst="rect">
            <a:avLst/>
          </a:prstGeom>
          <a:noFill/>
        </p:spPr>
        <p:txBody>
          <a:bodyPr wrap="square" rtlCol="0">
            <a:spAutoFit/>
          </a:bodyPr>
          <a:lstStyle/>
          <a:p>
            <a:r>
              <a:rPr lang="en-US" dirty="0" err="1" smtClean="0">
                <a:latin typeface="Arial" panose="020B0604020202020204" pitchFamily="34" charset="0"/>
                <a:cs typeface="Arial" panose="020B0604020202020204" pitchFamily="34" charset="0"/>
              </a:rPr>
              <a:t>Môn</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Quản</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lý</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nợ</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nước</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ngoài</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58661002"/>
      </p:ext>
    </p:extLst>
  </p:cSld>
  <p:clrMapOvr>
    <a:masterClrMapping/>
  </p:clrMapOvr>
  <p:transition spd="med">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C8A16B82-6A3C-46F5-8D32-072FDF89864A}"/>
              </a:ext>
            </a:extLst>
          </p:cNvPr>
          <p:cNvGrpSpPr/>
          <p:nvPr/>
        </p:nvGrpSpPr>
        <p:grpSpPr>
          <a:xfrm>
            <a:off x="-9302800" y="0"/>
            <a:ext cx="12521019" cy="6858000"/>
            <a:chOff x="-290920" y="0"/>
            <a:chExt cx="12521019" cy="6858000"/>
          </a:xfrm>
        </p:grpSpPr>
        <p:sp>
          <p:nvSpPr>
            <p:cNvPr id="20" name="Rectangle 19">
              <a:extLst>
                <a:ext uri="{FF2B5EF4-FFF2-40B4-BE49-F238E27FC236}">
                  <a16:creationId xmlns:a16="http://schemas.microsoft.com/office/drawing/2014/main" id="{2F391CEE-E392-4A9D-BD11-6954B994FB42}"/>
                </a:ext>
              </a:extLst>
            </p:cNvPr>
            <p:cNvSpPr/>
            <p:nvPr/>
          </p:nvSpPr>
          <p:spPr>
            <a:xfrm>
              <a:off x="-290920" y="0"/>
              <a:ext cx="12482920"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Freeform: Shape 20">
              <a:extLst>
                <a:ext uri="{FF2B5EF4-FFF2-40B4-BE49-F238E27FC236}">
                  <a16:creationId xmlns:a16="http://schemas.microsoft.com/office/drawing/2014/main" id="{7AC43ACA-5000-40E2-80D3-19833F9F1A3F}"/>
                </a:ext>
              </a:extLst>
            </p:cNvPr>
            <p:cNvSpPr/>
            <p:nvPr/>
          </p:nvSpPr>
          <p:spPr>
            <a:xfrm>
              <a:off x="11023600" y="2337441"/>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FF59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a:extLst>
                <a:ext uri="{FF2B5EF4-FFF2-40B4-BE49-F238E27FC236}">
                  <a16:creationId xmlns:a16="http://schemas.microsoft.com/office/drawing/2014/main" id="{BE022673-C77C-4E8F-AF41-8B283703E87E}"/>
                </a:ext>
              </a:extLst>
            </p:cNvPr>
            <p:cNvSpPr txBox="1"/>
            <p:nvPr/>
          </p:nvSpPr>
          <p:spPr>
            <a:xfrm rot="16200000">
              <a:off x="10910891" y="3189609"/>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a:t>
              </a:r>
            </a:p>
          </p:txBody>
        </p:sp>
      </p:grpSp>
      <p:grpSp>
        <p:nvGrpSpPr>
          <p:cNvPr id="24" name="Group 23">
            <a:extLst>
              <a:ext uri="{FF2B5EF4-FFF2-40B4-BE49-F238E27FC236}">
                <a16:creationId xmlns:a16="http://schemas.microsoft.com/office/drawing/2014/main" id="{69A27401-3327-4871-86AC-B461CA62C3AC}"/>
              </a:ext>
            </a:extLst>
          </p:cNvPr>
          <p:cNvGrpSpPr/>
          <p:nvPr/>
        </p:nvGrpSpPr>
        <p:grpSpPr>
          <a:xfrm>
            <a:off x="-8785092" y="-2"/>
            <a:ext cx="11487544" cy="6858000"/>
            <a:chOff x="213096" y="0"/>
            <a:chExt cx="11487544" cy="6858000"/>
          </a:xfrm>
        </p:grpSpPr>
        <p:sp>
          <p:nvSpPr>
            <p:cNvPr id="25" name="Rectangle 24">
              <a:extLst>
                <a:ext uri="{FF2B5EF4-FFF2-40B4-BE49-F238E27FC236}">
                  <a16:creationId xmlns:a16="http://schemas.microsoft.com/office/drawing/2014/main" id="{706C029B-A799-4206-A656-A006D8F83990}"/>
                </a:ext>
              </a:extLst>
            </p:cNvPr>
            <p:cNvSpPr/>
            <p:nvPr/>
          </p:nvSpPr>
          <p:spPr>
            <a:xfrm>
              <a:off x="213096" y="0"/>
              <a:ext cx="11447501"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Freeform: Shape 25">
              <a:extLst>
                <a:ext uri="{FF2B5EF4-FFF2-40B4-BE49-F238E27FC236}">
                  <a16:creationId xmlns:a16="http://schemas.microsoft.com/office/drawing/2014/main" id="{63328131-EC42-4D6D-A247-91FD3D23E58C}"/>
                </a:ext>
              </a:extLst>
            </p:cNvPr>
            <p:cNvSpPr/>
            <p:nvPr/>
          </p:nvSpPr>
          <p:spPr>
            <a:xfrm>
              <a:off x="10492197" y="2337441"/>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52CD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TextBox 26">
              <a:extLst>
                <a:ext uri="{FF2B5EF4-FFF2-40B4-BE49-F238E27FC236}">
                  <a16:creationId xmlns:a16="http://schemas.microsoft.com/office/drawing/2014/main" id="{3A728384-87ED-4E87-8F78-97EB653FDC67}"/>
                </a:ext>
              </a:extLst>
            </p:cNvPr>
            <p:cNvSpPr txBox="1"/>
            <p:nvPr/>
          </p:nvSpPr>
          <p:spPr>
            <a:xfrm rot="16200000">
              <a:off x="10381432" y="3189610"/>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II</a:t>
              </a:r>
            </a:p>
          </p:txBody>
        </p:sp>
      </p:grpSp>
      <p:grpSp>
        <p:nvGrpSpPr>
          <p:cNvPr id="29" name="Group 28">
            <a:extLst>
              <a:ext uri="{FF2B5EF4-FFF2-40B4-BE49-F238E27FC236}">
                <a16:creationId xmlns:a16="http://schemas.microsoft.com/office/drawing/2014/main" id="{C0099890-786A-4F87-960D-5DADE5168909}"/>
              </a:ext>
            </a:extLst>
          </p:cNvPr>
          <p:cNvGrpSpPr/>
          <p:nvPr/>
        </p:nvGrpSpPr>
        <p:grpSpPr>
          <a:xfrm>
            <a:off x="-7847639" y="0"/>
            <a:ext cx="9961092" cy="6858000"/>
            <a:chOff x="491575" y="0"/>
            <a:chExt cx="9961092" cy="6858000"/>
          </a:xfrm>
        </p:grpSpPr>
        <p:sp>
          <p:nvSpPr>
            <p:cNvPr id="30" name="Rectangle 29">
              <a:extLst>
                <a:ext uri="{FF2B5EF4-FFF2-40B4-BE49-F238E27FC236}">
                  <a16:creationId xmlns:a16="http://schemas.microsoft.com/office/drawing/2014/main" id="{CE9AAB1E-3A13-4745-A574-9EE6806378C9}"/>
                </a:ext>
              </a:extLst>
            </p:cNvPr>
            <p:cNvSpPr/>
            <p:nvPr/>
          </p:nvSpPr>
          <p:spPr>
            <a:xfrm>
              <a:off x="491575" y="0"/>
              <a:ext cx="9961092"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Freeform: Shape 30">
              <a:extLst>
                <a:ext uri="{FF2B5EF4-FFF2-40B4-BE49-F238E27FC236}">
                  <a16:creationId xmlns:a16="http://schemas.microsoft.com/office/drawing/2014/main" id="{1BC0F905-3F71-4932-B130-39D508C4D117}"/>
                </a:ext>
              </a:extLst>
            </p:cNvPr>
            <p:cNvSpPr/>
            <p:nvPr/>
          </p:nvSpPr>
          <p:spPr>
            <a:xfrm>
              <a:off x="9284267" y="2337440"/>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FFC7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TextBox 31">
              <a:extLst>
                <a:ext uri="{FF2B5EF4-FFF2-40B4-BE49-F238E27FC236}">
                  <a16:creationId xmlns:a16="http://schemas.microsoft.com/office/drawing/2014/main" id="{93EC5869-A976-4328-A864-2BB04E7E7BFC}"/>
                </a:ext>
              </a:extLst>
            </p:cNvPr>
            <p:cNvSpPr txBox="1"/>
            <p:nvPr/>
          </p:nvSpPr>
          <p:spPr>
            <a:xfrm rot="16200000">
              <a:off x="9130572" y="3189608"/>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III</a:t>
              </a:r>
            </a:p>
          </p:txBody>
        </p:sp>
      </p:grpSp>
      <p:grpSp>
        <p:nvGrpSpPr>
          <p:cNvPr id="34" name="Group 33">
            <a:extLst>
              <a:ext uri="{FF2B5EF4-FFF2-40B4-BE49-F238E27FC236}">
                <a16:creationId xmlns:a16="http://schemas.microsoft.com/office/drawing/2014/main" id="{0E4F6447-6163-4D6A-A8D2-BD63B6CB3A42}"/>
              </a:ext>
            </a:extLst>
          </p:cNvPr>
          <p:cNvGrpSpPr/>
          <p:nvPr/>
        </p:nvGrpSpPr>
        <p:grpSpPr>
          <a:xfrm>
            <a:off x="-7982710" y="0"/>
            <a:ext cx="9574094" cy="6858000"/>
            <a:chOff x="491575" y="0"/>
            <a:chExt cx="9574094" cy="6858000"/>
          </a:xfrm>
        </p:grpSpPr>
        <p:sp>
          <p:nvSpPr>
            <p:cNvPr id="35" name="Rectangle 34">
              <a:extLst>
                <a:ext uri="{FF2B5EF4-FFF2-40B4-BE49-F238E27FC236}">
                  <a16:creationId xmlns:a16="http://schemas.microsoft.com/office/drawing/2014/main" id="{5CB8CB55-9DEC-4367-900E-7257FE1B874F}"/>
                </a:ext>
              </a:extLst>
            </p:cNvPr>
            <p:cNvSpPr/>
            <p:nvPr/>
          </p:nvSpPr>
          <p:spPr>
            <a:xfrm>
              <a:off x="491575" y="0"/>
              <a:ext cx="9574094"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Shape 35">
              <a:extLst>
                <a:ext uri="{FF2B5EF4-FFF2-40B4-BE49-F238E27FC236}">
                  <a16:creationId xmlns:a16="http://schemas.microsoft.com/office/drawing/2014/main" id="{9DBAEDD6-7153-4AFF-BDC7-5A225B4B5642}"/>
                </a:ext>
              </a:extLst>
            </p:cNvPr>
            <p:cNvSpPr/>
            <p:nvPr/>
          </p:nvSpPr>
          <p:spPr>
            <a:xfrm>
              <a:off x="8897260" y="2337440"/>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5D73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3" name="TextBox 22">
            <a:extLst>
              <a:ext uri="{FF2B5EF4-FFF2-40B4-BE49-F238E27FC236}">
                <a16:creationId xmlns:a16="http://schemas.microsoft.com/office/drawing/2014/main" id="{52ADF190-C313-4710-8D51-0BE37F898E64}"/>
              </a:ext>
            </a:extLst>
          </p:cNvPr>
          <p:cNvSpPr txBox="1"/>
          <p:nvPr/>
        </p:nvSpPr>
        <p:spPr>
          <a:xfrm>
            <a:off x="3464791" y="551343"/>
            <a:ext cx="9450280" cy="584775"/>
          </a:xfrm>
          <a:prstGeom prst="rect">
            <a:avLst/>
          </a:prstGeom>
          <a:noFill/>
        </p:spPr>
        <p:txBody>
          <a:bodyPr wrap="square" rtlCol="0">
            <a:spAutoFit/>
          </a:bodyPr>
          <a:lstStyle/>
          <a:p>
            <a:r>
              <a:rPr lang="en-US" sz="3200" b="1" dirty="0">
                <a:solidFill>
                  <a:srgbClr val="03A1A4"/>
                </a:solidFill>
                <a:latin typeface="Arial" panose="020B0604020202020204" pitchFamily="34" charset="0"/>
                <a:cs typeface="Arial" panose="020B0604020202020204" pitchFamily="34" charset="0"/>
              </a:rPr>
              <a:t>PHẦN MỞ ĐẦU</a:t>
            </a:r>
          </a:p>
        </p:txBody>
      </p:sp>
      <p:sp>
        <p:nvSpPr>
          <p:cNvPr id="33" name="TextBox 32">
            <a:extLst>
              <a:ext uri="{FF2B5EF4-FFF2-40B4-BE49-F238E27FC236}">
                <a16:creationId xmlns:a16="http://schemas.microsoft.com/office/drawing/2014/main" id="{5BD9603F-81D8-4A43-AA3E-B9F92B0A417E}"/>
              </a:ext>
            </a:extLst>
          </p:cNvPr>
          <p:cNvSpPr txBox="1"/>
          <p:nvPr/>
        </p:nvSpPr>
        <p:spPr>
          <a:xfrm>
            <a:off x="3039515" y="1299507"/>
            <a:ext cx="3486167" cy="461665"/>
          </a:xfrm>
          <a:prstGeom prst="rect">
            <a:avLst/>
          </a:prstGeom>
          <a:noFill/>
        </p:spPr>
        <p:txBody>
          <a:bodyPr wrap="square" rtlCol="0">
            <a:spAutoFit/>
          </a:bodyPr>
          <a:lstStyle/>
          <a:p>
            <a:pPr algn="ctr"/>
            <a:r>
              <a:rPr lang="en-US" sz="2400" dirty="0">
                <a:solidFill>
                  <a:srgbClr val="03A1A4"/>
                </a:solidFill>
                <a:latin typeface="Arial" panose="020B0604020202020204" pitchFamily="34" charset="0"/>
                <a:cs typeface="Arial" panose="020B0604020202020204" pitchFamily="34" charset="0"/>
              </a:rPr>
              <a:t>1. TÍNH CẤP THIẾT</a:t>
            </a:r>
          </a:p>
        </p:txBody>
      </p:sp>
      <p:sp>
        <p:nvSpPr>
          <p:cNvPr id="37" name="TextBox 36">
            <a:extLst>
              <a:ext uri="{FF2B5EF4-FFF2-40B4-BE49-F238E27FC236}">
                <a16:creationId xmlns:a16="http://schemas.microsoft.com/office/drawing/2014/main" id="{12E844D4-FFD5-410A-B944-2E4A5FBE7406}"/>
              </a:ext>
            </a:extLst>
          </p:cNvPr>
          <p:cNvSpPr txBox="1"/>
          <p:nvPr/>
        </p:nvSpPr>
        <p:spPr>
          <a:xfrm>
            <a:off x="3420464" y="1778049"/>
            <a:ext cx="8771535" cy="1061829"/>
          </a:xfrm>
          <a:prstGeom prst="rect">
            <a:avLst/>
          </a:prstGeom>
          <a:noFill/>
        </p:spPr>
        <p:txBody>
          <a:bodyPr wrap="square" rtlCol="0">
            <a:spAutoFit/>
          </a:bodyPr>
          <a:lstStyle/>
          <a:p>
            <a:pPr>
              <a:buFontTx/>
              <a:buChar char="-"/>
            </a:pPr>
            <a:r>
              <a:rPr lang="en-US" sz="2100" dirty="0" err="1">
                <a:latin typeface="Arial" panose="020B0604020202020204" pitchFamily="34" charset="0"/>
                <a:cs typeface="Arial" panose="020B0604020202020204" pitchFamily="34" charset="0"/>
              </a:rPr>
              <a:t>Hiểu</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rõ</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tầm</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quan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trọng</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của</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nợ</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nước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ngoài</a:t>
            </a:r>
            <a:endParaRPr lang="en-US" sz="2100" dirty="0">
              <a:latin typeface="Arial" panose="020B0604020202020204" pitchFamily="34" charset="0"/>
              <a:cs typeface="Arial" panose="020B0604020202020204" pitchFamily="34" charset="0"/>
            </a:endParaRPr>
          </a:p>
          <a:p>
            <a:pPr>
              <a:buFontTx/>
              <a:buChar char="-"/>
            </a:pPr>
            <a:r>
              <a:rPr lang="en-US" sz="2100" dirty="0" err="1">
                <a:latin typeface="Arial" panose="020B0604020202020204" pitchFamily="34" charset="0"/>
                <a:cs typeface="Arial" panose="020B0604020202020204" pitchFamily="34" charset="0"/>
              </a:rPr>
              <a:t>Các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yếu</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tố</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ảnh</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hưởng</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đến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nợ</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nước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ngoài</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theo</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nghiên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cứu</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và</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trên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lý</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thuyết</a:t>
            </a:r>
            <a:r>
              <a:rPr lang="en-US" sz="2100" dirty="0">
                <a:latin typeface="Arial" panose="020B0604020202020204" pitchFamily="34" charset="0"/>
                <a:cs typeface="Arial" panose="020B0604020202020204" pitchFamily="34" charset="0"/>
              </a:rPr>
              <a:t> ở 1 </a:t>
            </a:r>
            <a:r>
              <a:rPr lang="en-US" sz="2100" dirty="0" err="1">
                <a:latin typeface="Arial" panose="020B0604020202020204" pitchFamily="34" charset="0"/>
                <a:cs typeface="Arial" panose="020B0604020202020204" pitchFamily="34" charset="0"/>
              </a:rPr>
              <a:t>số</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quốc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gia</a:t>
            </a:r>
            <a:endParaRPr lang="en-US" sz="2100" dirty="0">
              <a:latin typeface="Arial" panose="020B0604020202020204" pitchFamily="34" charset="0"/>
              <a:cs typeface="Arial" panose="020B0604020202020204" pitchFamily="34" charset="0"/>
            </a:endParaRPr>
          </a:p>
        </p:txBody>
      </p:sp>
      <p:sp>
        <p:nvSpPr>
          <p:cNvPr id="38" name="TextBox 37">
            <a:extLst>
              <a:ext uri="{FF2B5EF4-FFF2-40B4-BE49-F238E27FC236}">
                <a16:creationId xmlns:a16="http://schemas.microsoft.com/office/drawing/2014/main" id="{2A0DE847-29A9-4C5C-8DA5-830F00B47175}"/>
              </a:ext>
            </a:extLst>
          </p:cNvPr>
          <p:cNvSpPr txBox="1"/>
          <p:nvPr/>
        </p:nvSpPr>
        <p:spPr>
          <a:xfrm>
            <a:off x="3353901" y="2902180"/>
            <a:ext cx="4810199" cy="461665"/>
          </a:xfrm>
          <a:prstGeom prst="rect">
            <a:avLst/>
          </a:prstGeom>
          <a:noFill/>
        </p:spPr>
        <p:txBody>
          <a:bodyPr wrap="square" rtlCol="0">
            <a:spAutoFit/>
          </a:bodyPr>
          <a:lstStyle/>
          <a:p>
            <a:r>
              <a:rPr lang="en-US" sz="2400" dirty="0">
                <a:solidFill>
                  <a:srgbClr val="03A1A4"/>
                </a:solidFill>
                <a:latin typeface="Arial" panose="020B0604020202020204" pitchFamily="34" charset="0"/>
                <a:cs typeface="Arial" panose="020B0604020202020204" pitchFamily="34" charset="0"/>
              </a:rPr>
              <a:t>2. MỤC ĐÍCH </a:t>
            </a:r>
            <a:r>
              <a:rPr lang="en-US" sz="2400" dirty="0" smtClean="0">
                <a:solidFill>
                  <a:srgbClr val="03A1A4"/>
                </a:solidFill>
                <a:latin typeface="Arial" panose="020B0604020202020204" pitchFamily="34" charset="0"/>
                <a:cs typeface="Arial" panose="020B0604020202020204" pitchFamily="34" charset="0"/>
              </a:rPr>
              <a:t>NGHIÊN </a:t>
            </a:r>
            <a:r>
              <a:rPr lang="en-US" sz="2400" dirty="0">
                <a:solidFill>
                  <a:srgbClr val="03A1A4"/>
                </a:solidFill>
                <a:latin typeface="Arial" panose="020B0604020202020204" pitchFamily="34" charset="0"/>
                <a:cs typeface="Arial" panose="020B0604020202020204" pitchFamily="34" charset="0"/>
              </a:rPr>
              <a:t>CỨU</a:t>
            </a:r>
          </a:p>
        </p:txBody>
      </p:sp>
      <p:sp>
        <p:nvSpPr>
          <p:cNvPr id="39" name="TextBox 38">
            <a:extLst>
              <a:ext uri="{FF2B5EF4-FFF2-40B4-BE49-F238E27FC236}">
                <a16:creationId xmlns:a16="http://schemas.microsoft.com/office/drawing/2014/main" id="{0F18484F-380A-4659-874E-94F968DBB3E2}"/>
              </a:ext>
            </a:extLst>
          </p:cNvPr>
          <p:cNvSpPr txBox="1"/>
          <p:nvPr/>
        </p:nvSpPr>
        <p:spPr>
          <a:xfrm>
            <a:off x="3353901" y="3421050"/>
            <a:ext cx="8403601" cy="738664"/>
          </a:xfrm>
          <a:prstGeom prst="rect">
            <a:avLst/>
          </a:prstGeom>
          <a:noFill/>
        </p:spPr>
        <p:txBody>
          <a:bodyPr wrap="square" rtlCol="0">
            <a:spAutoFit/>
          </a:bodyPr>
          <a:lstStyle/>
          <a:p>
            <a:r>
              <a:rPr lang="en-US" sz="2100" dirty="0">
                <a:latin typeface="Arial" panose="020B0604020202020204" pitchFamily="34" charset="0"/>
                <a:cs typeface="Arial" panose="020B0604020202020204" pitchFamily="34" charset="0"/>
              </a:rPr>
              <a:t>-</a:t>
            </a:r>
            <a:r>
              <a:rPr lang="en-US" sz="2100" dirty="0" err="1">
                <a:latin typeface="Arial" panose="020B0604020202020204" pitchFamily="34" charset="0"/>
                <a:cs typeface="Arial" panose="020B0604020202020204" pitchFamily="34" charset="0"/>
              </a:rPr>
              <a:t>Chỉ</a:t>
            </a:r>
            <a:r>
              <a:rPr lang="en-US" sz="2100" dirty="0">
                <a:latin typeface="Arial" panose="020B0604020202020204" pitchFamily="34" charset="0"/>
                <a:cs typeface="Arial" panose="020B0604020202020204" pitchFamily="34" charset="0"/>
              </a:rPr>
              <a:t> ra </a:t>
            </a:r>
            <a:r>
              <a:rPr lang="en-US" sz="2100" dirty="0" err="1">
                <a:latin typeface="Arial" panose="020B0604020202020204" pitchFamily="34" charset="0"/>
                <a:cs typeface="Arial" panose="020B0604020202020204" pitchFamily="34" charset="0"/>
              </a:rPr>
              <a:t>các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yếu</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tố</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ảnh</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hưởng</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đến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nợ</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nước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ngoài</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của</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một</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quốc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gia</a:t>
            </a:r>
            <a:endParaRPr lang="en-US" sz="2100" dirty="0">
              <a:latin typeface="Arial" panose="020B0604020202020204" pitchFamily="34" charset="0"/>
              <a:cs typeface="Arial" panose="020B0604020202020204" pitchFamily="34" charset="0"/>
            </a:endParaRPr>
          </a:p>
          <a:p>
            <a:pPr>
              <a:buFontTx/>
              <a:buChar char="-"/>
            </a:pPr>
            <a:r>
              <a:rPr lang="en-US" sz="2100" dirty="0" err="1">
                <a:latin typeface="Arial" panose="020B0604020202020204" pitchFamily="34" charset="0"/>
                <a:cs typeface="Arial" panose="020B0604020202020204" pitchFamily="34" charset="0"/>
              </a:rPr>
              <a:t>Liên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hệ</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thưc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tế</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đến</a:t>
            </a:r>
            <a:r>
              <a:rPr lang="en-US" sz="2100" dirty="0">
                <a:latin typeface="Arial" panose="020B0604020202020204" pitchFamily="34" charset="0"/>
                <a:cs typeface="Arial" panose="020B0604020202020204" pitchFamily="34" charset="0"/>
              </a:rPr>
              <a:t> 1 </a:t>
            </a:r>
            <a:r>
              <a:rPr lang="en-US" sz="2100" dirty="0" err="1">
                <a:latin typeface="Arial" panose="020B0604020202020204" pitchFamily="34" charset="0"/>
                <a:cs typeface="Arial" panose="020B0604020202020204" pitchFamily="34" charset="0"/>
              </a:rPr>
              <a:t>số</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quốc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gia</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trên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thế</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giới</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và</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Việt</a:t>
            </a:r>
            <a:r>
              <a:rPr lang="en-US" sz="2100" dirty="0">
                <a:latin typeface="Arial" panose="020B0604020202020204" pitchFamily="34" charset="0"/>
                <a:cs typeface="Arial" panose="020B0604020202020204" pitchFamily="34" charset="0"/>
              </a:rPr>
              <a:t> Nam</a:t>
            </a:r>
            <a:endParaRPr lang="vi-VN" sz="2100" dirty="0">
              <a:latin typeface="Arial" panose="020B0604020202020204" pitchFamily="34" charset="0"/>
              <a:cs typeface="Arial" panose="020B0604020202020204" pitchFamily="34" charset="0"/>
            </a:endParaRPr>
          </a:p>
        </p:txBody>
      </p:sp>
      <p:sp>
        <p:nvSpPr>
          <p:cNvPr id="40" name="TextBox 39">
            <a:extLst>
              <a:ext uri="{FF2B5EF4-FFF2-40B4-BE49-F238E27FC236}">
                <a16:creationId xmlns:a16="http://schemas.microsoft.com/office/drawing/2014/main" id="{12B383AE-44F0-467D-BBBB-8E53B5AAFF73}"/>
              </a:ext>
            </a:extLst>
          </p:cNvPr>
          <p:cNvSpPr txBox="1"/>
          <p:nvPr/>
        </p:nvSpPr>
        <p:spPr>
          <a:xfrm>
            <a:off x="3160888" y="4302108"/>
            <a:ext cx="6546798" cy="461665"/>
          </a:xfrm>
          <a:prstGeom prst="rect">
            <a:avLst/>
          </a:prstGeom>
          <a:noFill/>
        </p:spPr>
        <p:txBody>
          <a:bodyPr wrap="square" rtlCol="0">
            <a:spAutoFit/>
          </a:bodyPr>
          <a:lstStyle/>
          <a:p>
            <a:pPr algn="ctr"/>
            <a:r>
              <a:rPr lang="en-US" sz="2400" dirty="0">
                <a:solidFill>
                  <a:srgbClr val="03A1A4"/>
                </a:solidFill>
                <a:latin typeface="Arial" panose="020B0604020202020204" pitchFamily="34" charset="0"/>
                <a:cs typeface="Arial" panose="020B0604020202020204" pitchFamily="34" charset="0"/>
              </a:rPr>
              <a:t>3. ĐỐI TƯỢNG PHẠM VI VÀ NGHIÊN CỨU</a:t>
            </a:r>
          </a:p>
        </p:txBody>
      </p:sp>
      <p:sp>
        <p:nvSpPr>
          <p:cNvPr id="41" name="TextBox 40">
            <a:extLst>
              <a:ext uri="{FF2B5EF4-FFF2-40B4-BE49-F238E27FC236}">
                <a16:creationId xmlns:a16="http://schemas.microsoft.com/office/drawing/2014/main" id="{4C4F76CD-6FCB-4863-BDBF-ABF85C6F5FF5}"/>
              </a:ext>
            </a:extLst>
          </p:cNvPr>
          <p:cNvSpPr txBox="1"/>
          <p:nvPr/>
        </p:nvSpPr>
        <p:spPr>
          <a:xfrm>
            <a:off x="3315191" y="4807444"/>
            <a:ext cx="8403601" cy="1384995"/>
          </a:xfrm>
          <a:prstGeom prst="rect">
            <a:avLst/>
          </a:prstGeom>
          <a:noFill/>
        </p:spPr>
        <p:txBody>
          <a:bodyPr wrap="square" rtlCol="0">
            <a:spAutoFit/>
          </a:bodyPr>
          <a:lstStyle/>
          <a:p>
            <a:pPr>
              <a:buFontTx/>
              <a:buChar char="-"/>
            </a:pPr>
            <a:r>
              <a:rPr lang="en-US" sz="2100" dirty="0" err="1">
                <a:latin typeface="Arial" panose="020B0604020202020204" pitchFamily="34" charset="0"/>
                <a:cs typeface="Arial" panose="020B0604020202020204" pitchFamily="34" charset="0"/>
              </a:rPr>
              <a:t>Đối</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tượng</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Yếu</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tố</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ảnh</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hưởng</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đến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nợ</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nước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ngoài</a:t>
            </a:r>
            <a:endParaRPr lang="en-US" sz="2100" dirty="0">
              <a:latin typeface="Arial" panose="020B0604020202020204" pitchFamily="34" charset="0"/>
              <a:cs typeface="Arial" panose="020B0604020202020204" pitchFamily="34" charset="0"/>
            </a:endParaRPr>
          </a:p>
          <a:p>
            <a:pPr>
              <a:buFontTx/>
              <a:buChar char="-"/>
            </a:pPr>
            <a:r>
              <a:rPr lang="en-US" sz="2100" dirty="0" err="1">
                <a:latin typeface="Arial" panose="020B0604020202020204" pitchFamily="34" charset="0"/>
                <a:cs typeface="Arial" panose="020B0604020202020204" pitchFamily="34" charset="0"/>
              </a:rPr>
              <a:t>Phạm</a:t>
            </a:r>
            <a:r>
              <a:rPr lang="en-US" sz="2100" dirty="0">
                <a:latin typeface="Arial" panose="020B0604020202020204" pitchFamily="34" charset="0"/>
                <a:cs typeface="Arial" panose="020B0604020202020204" pitchFamily="34" charset="0"/>
              </a:rPr>
              <a:t> vi </a:t>
            </a:r>
            <a:r>
              <a:rPr lang="en-US" sz="2100" dirty="0" err="1">
                <a:latin typeface="Arial" panose="020B0604020202020204" pitchFamily="34" charset="0"/>
                <a:cs typeface="Arial" panose="020B0604020202020204" pitchFamily="34" charset="0"/>
              </a:rPr>
              <a:t>nghiên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cứu</a:t>
            </a:r>
            <a:r>
              <a:rPr lang="en-US" sz="2100" dirty="0">
                <a:latin typeface="Arial" panose="020B0604020202020204" pitchFamily="34" charset="0"/>
                <a:cs typeface="Arial" panose="020B0604020202020204" pitchFamily="34" charset="0"/>
              </a:rPr>
              <a:t>:</a:t>
            </a:r>
          </a:p>
          <a:p>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Không</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gian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Hàn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Quốc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Thái</a:t>
            </a:r>
            <a:r>
              <a:rPr lang="en-US" sz="2100" dirty="0">
                <a:latin typeface="Arial" panose="020B0604020202020204" pitchFamily="34" charset="0"/>
                <a:cs typeface="Arial" panose="020B0604020202020204" pitchFamily="34" charset="0"/>
              </a:rPr>
              <a:t> Lan </a:t>
            </a:r>
            <a:r>
              <a:rPr lang="en-US" sz="2100" dirty="0" err="1">
                <a:latin typeface="Arial" panose="020B0604020202020204" pitchFamily="34" charset="0"/>
                <a:cs typeface="Arial" panose="020B0604020202020204" pitchFamily="34" charset="0"/>
              </a:rPr>
              <a:t>và</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Việt</a:t>
            </a:r>
            <a:r>
              <a:rPr lang="en-US" sz="2100" dirty="0">
                <a:latin typeface="Arial" panose="020B0604020202020204" pitchFamily="34" charset="0"/>
                <a:cs typeface="Arial" panose="020B0604020202020204" pitchFamily="34" charset="0"/>
              </a:rPr>
              <a:t> Nam</a:t>
            </a:r>
          </a:p>
          <a:p>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Thời</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gian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Từ</a:t>
            </a:r>
            <a:r>
              <a:rPr lang="en-US" sz="2100" dirty="0">
                <a:latin typeface="Arial" panose="020B0604020202020204" pitchFamily="34" charset="0"/>
                <a:cs typeface="Arial" panose="020B0604020202020204" pitchFamily="34" charset="0"/>
              </a:rPr>
              <a:t> 1993 </a:t>
            </a:r>
            <a:r>
              <a:rPr lang="en-US" sz="2100" dirty="0" err="1">
                <a:latin typeface="Arial" panose="020B0604020202020204" pitchFamily="34" charset="0"/>
                <a:cs typeface="Arial" panose="020B0604020202020204" pitchFamily="34" charset="0"/>
              </a:rPr>
              <a:t>đến</a:t>
            </a:r>
            <a:r>
              <a:rPr lang="en-US" sz="2100" dirty="0">
                <a:latin typeface="Arial" panose="020B0604020202020204" pitchFamily="34" charset="0"/>
                <a:cs typeface="Arial" panose="020B0604020202020204" pitchFamily="34" charset="0"/>
              </a:rPr>
              <a:t> 2019</a:t>
            </a:r>
          </a:p>
        </p:txBody>
      </p:sp>
    </p:spTree>
    <p:extLst>
      <p:ext uri="{BB962C8B-B14F-4D97-AF65-F5344CB8AC3E}">
        <p14:creationId xmlns:p14="http://schemas.microsoft.com/office/powerpoint/2010/main" val="1593329422"/>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fade">
                                      <p:cBhvr>
                                        <p:cTn id="14" dur="1000"/>
                                        <p:tgtEl>
                                          <p:spTgt spid="33"/>
                                        </p:tgtEl>
                                      </p:cBhvr>
                                    </p:animEffect>
                                    <p:anim calcmode="lin" valueType="num">
                                      <p:cBhvr>
                                        <p:cTn id="15" dur="1000" fill="hold"/>
                                        <p:tgtEl>
                                          <p:spTgt spid="33"/>
                                        </p:tgtEl>
                                        <p:attrNameLst>
                                          <p:attrName>ppt_x</p:attrName>
                                        </p:attrNameLst>
                                      </p:cBhvr>
                                      <p:tavLst>
                                        <p:tav tm="0">
                                          <p:val>
                                            <p:strVal val="#ppt_x"/>
                                          </p:val>
                                        </p:tav>
                                        <p:tav tm="100000">
                                          <p:val>
                                            <p:strVal val="#ppt_x"/>
                                          </p:val>
                                        </p:tav>
                                      </p:tavLst>
                                    </p:anim>
                                    <p:anim calcmode="lin" valueType="num">
                                      <p:cBhvr>
                                        <p:cTn id="16" dur="1000" fill="hold"/>
                                        <p:tgtEl>
                                          <p:spTgt spid="33"/>
                                        </p:tgtEl>
                                        <p:attrNameLst>
                                          <p:attrName>ppt_y</p:attrName>
                                        </p:attrNameLst>
                                      </p:cBhvr>
                                      <p:tavLst>
                                        <p:tav tm="0">
                                          <p:val>
                                            <p:strVal val="#ppt_y+.1"/>
                                          </p:val>
                                        </p:tav>
                                        <p:tav tm="100000">
                                          <p:val>
                                            <p:strVal val="#ppt_y"/>
                                          </p:val>
                                        </p:tav>
                                      </p:tavLst>
                                    </p:anim>
                                  </p:childTnLst>
                                </p:cTn>
                              </p:par>
                            </p:childTnLst>
                          </p:cTn>
                        </p:par>
                        <p:par>
                          <p:cTn id="17" fill="hold">
                            <p:stCondLst>
                              <p:cond delay="1000"/>
                            </p:stCondLst>
                            <p:childTnLst>
                              <p:par>
                                <p:cTn id="18" presetID="42" presetClass="entr" presetSubtype="0" fill="hold" grpId="0" nodeType="afterEffect">
                                  <p:stCondLst>
                                    <p:cond delay="0"/>
                                  </p:stCondLst>
                                  <p:childTnLst>
                                    <p:set>
                                      <p:cBhvr>
                                        <p:cTn id="19" dur="1" fill="hold">
                                          <p:stCondLst>
                                            <p:cond delay="0"/>
                                          </p:stCondLst>
                                        </p:cTn>
                                        <p:tgtEl>
                                          <p:spTgt spid="37"/>
                                        </p:tgtEl>
                                        <p:attrNameLst>
                                          <p:attrName>style.visibility</p:attrName>
                                        </p:attrNameLst>
                                      </p:cBhvr>
                                      <p:to>
                                        <p:strVal val="visible"/>
                                      </p:to>
                                    </p:set>
                                    <p:animEffect transition="in" filter="fade">
                                      <p:cBhvr>
                                        <p:cTn id="20" dur="1000"/>
                                        <p:tgtEl>
                                          <p:spTgt spid="37"/>
                                        </p:tgtEl>
                                      </p:cBhvr>
                                    </p:animEffect>
                                    <p:anim calcmode="lin" valueType="num">
                                      <p:cBhvr>
                                        <p:cTn id="21" dur="1000" fill="hold"/>
                                        <p:tgtEl>
                                          <p:spTgt spid="37"/>
                                        </p:tgtEl>
                                        <p:attrNameLst>
                                          <p:attrName>ppt_x</p:attrName>
                                        </p:attrNameLst>
                                      </p:cBhvr>
                                      <p:tavLst>
                                        <p:tav tm="0">
                                          <p:val>
                                            <p:strVal val="#ppt_x"/>
                                          </p:val>
                                        </p:tav>
                                        <p:tav tm="100000">
                                          <p:val>
                                            <p:strVal val="#ppt_x"/>
                                          </p:val>
                                        </p:tav>
                                      </p:tavLst>
                                    </p:anim>
                                    <p:anim calcmode="lin" valueType="num">
                                      <p:cBhvr>
                                        <p:cTn id="22"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38"/>
                                        </p:tgtEl>
                                        <p:attrNameLst>
                                          <p:attrName>style.visibility</p:attrName>
                                        </p:attrNameLst>
                                      </p:cBhvr>
                                      <p:to>
                                        <p:strVal val="visible"/>
                                      </p:to>
                                    </p:set>
                                    <p:animEffect transition="in" filter="fade">
                                      <p:cBhvr>
                                        <p:cTn id="27" dur="1000"/>
                                        <p:tgtEl>
                                          <p:spTgt spid="38"/>
                                        </p:tgtEl>
                                      </p:cBhvr>
                                    </p:animEffect>
                                    <p:anim calcmode="lin" valueType="num">
                                      <p:cBhvr>
                                        <p:cTn id="28" dur="1000" fill="hold"/>
                                        <p:tgtEl>
                                          <p:spTgt spid="38"/>
                                        </p:tgtEl>
                                        <p:attrNameLst>
                                          <p:attrName>ppt_x</p:attrName>
                                        </p:attrNameLst>
                                      </p:cBhvr>
                                      <p:tavLst>
                                        <p:tav tm="0">
                                          <p:val>
                                            <p:strVal val="#ppt_x"/>
                                          </p:val>
                                        </p:tav>
                                        <p:tav tm="100000">
                                          <p:val>
                                            <p:strVal val="#ppt_x"/>
                                          </p:val>
                                        </p:tav>
                                      </p:tavLst>
                                    </p:anim>
                                    <p:anim calcmode="lin" valueType="num">
                                      <p:cBhvr>
                                        <p:cTn id="29" dur="1000" fill="hold"/>
                                        <p:tgtEl>
                                          <p:spTgt spid="38"/>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42" presetClass="entr" presetSubtype="0" fill="hold" grpId="0" nodeType="afterEffect">
                                  <p:stCondLst>
                                    <p:cond delay="0"/>
                                  </p:stCondLst>
                                  <p:childTnLst>
                                    <p:set>
                                      <p:cBhvr>
                                        <p:cTn id="32" dur="1" fill="hold">
                                          <p:stCondLst>
                                            <p:cond delay="0"/>
                                          </p:stCondLst>
                                        </p:cTn>
                                        <p:tgtEl>
                                          <p:spTgt spid="39"/>
                                        </p:tgtEl>
                                        <p:attrNameLst>
                                          <p:attrName>style.visibility</p:attrName>
                                        </p:attrNameLst>
                                      </p:cBhvr>
                                      <p:to>
                                        <p:strVal val="visible"/>
                                      </p:to>
                                    </p:set>
                                    <p:animEffect transition="in" filter="fade">
                                      <p:cBhvr>
                                        <p:cTn id="33" dur="1000"/>
                                        <p:tgtEl>
                                          <p:spTgt spid="39"/>
                                        </p:tgtEl>
                                      </p:cBhvr>
                                    </p:animEffect>
                                    <p:anim calcmode="lin" valueType="num">
                                      <p:cBhvr>
                                        <p:cTn id="34" dur="1000" fill="hold"/>
                                        <p:tgtEl>
                                          <p:spTgt spid="39"/>
                                        </p:tgtEl>
                                        <p:attrNameLst>
                                          <p:attrName>ppt_x</p:attrName>
                                        </p:attrNameLst>
                                      </p:cBhvr>
                                      <p:tavLst>
                                        <p:tav tm="0">
                                          <p:val>
                                            <p:strVal val="#ppt_x"/>
                                          </p:val>
                                        </p:tav>
                                        <p:tav tm="100000">
                                          <p:val>
                                            <p:strVal val="#ppt_x"/>
                                          </p:val>
                                        </p:tav>
                                      </p:tavLst>
                                    </p:anim>
                                    <p:anim calcmode="lin" valueType="num">
                                      <p:cBhvr>
                                        <p:cTn id="35" dur="1000" fill="hold"/>
                                        <p:tgtEl>
                                          <p:spTgt spid="39"/>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40"/>
                                        </p:tgtEl>
                                        <p:attrNameLst>
                                          <p:attrName>style.visibility</p:attrName>
                                        </p:attrNameLst>
                                      </p:cBhvr>
                                      <p:to>
                                        <p:strVal val="visible"/>
                                      </p:to>
                                    </p:set>
                                    <p:animEffect transition="in" filter="fade">
                                      <p:cBhvr>
                                        <p:cTn id="40" dur="1000"/>
                                        <p:tgtEl>
                                          <p:spTgt spid="40"/>
                                        </p:tgtEl>
                                      </p:cBhvr>
                                    </p:animEffect>
                                    <p:anim calcmode="lin" valueType="num">
                                      <p:cBhvr>
                                        <p:cTn id="41" dur="1000" fill="hold"/>
                                        <p:tgtEl>
                                          <p:spTgt spid="40"/>
                                        </p:tgtEl>
                                        <p:attrNameLst>
                                          <p:attrName>ppt_x</p:attrName>
                                        </p:attrNameLst>
                                      </p:cBhvr>
                                      <p:tavLst>
                                        <p:tav tm="0">
                                          <p:val>
                                            <p:strVal val="#ppt_x"/>
                                          </p:val>
                                        </p:tav>
                                        <p:tav tm="100000">
                                          <p:val>
                                            <p:strVal val="#ppt_x"/>
                                          </p:val>
                                        </p:tav>
                                      </p:tavLst>
                                    </p:anim>
                                    <p:anim calcmode="lin" valueType="num">
                                      <p:cBhvr>
                                        <p:cTn id="42" dur="1000" fill="hold"/>
                                        <p:tgtEl>
                                          <p:spTgt spid="40"/>
                                        </p:tgtEl>
                                        <p:attrNameLst>
                                          <p:attrName>ppt_y</p:attrName>
                                        </p:attrNameLst>
                                      </p:cBhvr>
                                      <p:tavLst>
                                        <p:tav tm="0">
                                          <p:val>
                                            <p:strVal val="#ppt_y+.1"/>
                                          </p:val>
                                        </p:tav>
                                        <p:tav tm="100000">
                                          <p:val>
                                            <p:strVal val="#ppt_y"/>
                                          </p:val>
                                        </p:tav>
                                      </p:tavLst>
                                    </p:anim>
                                  </p:childTnLst>
                                </p:cTn>
                              </p:par>
                            </p:childTnLst>
                          </p:cTn>
                        </p:par>
                        <p:par>
                          <p:cTn id="43" fill="hold">
                            <p:stCondLst>
                              <p:cond delay="1000"/>
                            </p:stCondLst>
                            <p:childTnLst>
                              <p:par>
                                <p:cTn id="44" presetID="42" presetClass="entr" presetSubtype="0" fill="hold" grpId="0" nodeType="afterEffect">
                                  <p:stCondLst>
                                    <p:cond delay="0"/>
                                  </p:stCondLst>
                                  <p:childTnLst>
                                    <p:set>
                                      <p:cBhvr>
                                        <p:cTn id="45" dur="1" fill="hold">
                                          <p:stCondLst>
                                            <p:cond delay="0"/>
                                          </p:stCondLst>
                                        </p:cTn>
                                        <p:tgtEl>
                                          <p:spTgt spid="41"/>
                                        </p:tgtEl>
                                        <p:attrNameLst>
                                          <p:attrName>style.visibility</p:attrName>
                                        </p:attrNameLst>
                                      </p:cBhvr>
                                      <p:to>
                                        <p:strVal val="visible"/>
                                      </p:to>
                                    </p:set>
                                    <p:animEffect transition="in" filter="fade">
                                      <p:cBhvr>
                                        <p:cTn id="46" dur="1000"/>
                                        <p:tgtEl>
                                          <p:spTgt spid="41"/>
                                        </p:tgtEl>
                                      </p:cBhvr>
                                    </p:animEffect>
                                    <p:anim calcmode="lin" valueType="num">
                                      <p:cBhvr>
                                        <p:cTn id="47" dur="1000" fill="hold"/>
                                        <p:tgtEl>
                                          <p:spTgt spid="41"/>
                                        </p:tgtEl>
                                        <p:attrNameLst>
                                          <p:attrName>ppt_x</p:attrName>
                                        </p:attrNameLst>
                                      </p:cBhvr>
                                      <p:tavLst>
                                        <p:tav tm="0">
                                          <p:val>
                                            <p:strVal val="#ppt_x"/>
                                          </p:val>
                                        </p:tav>
                                        <p:tav tm="100000">
                                          <p:val>
                                            <p:strVal val="#ppt_x"/>
                                          </p:val>
                                        </p:tav>
                                      </p:tavLst>
                                    </p:anim>
                                    <p:anim calcmode="lin" valueType="num">
                                      <p:cBhvr>
                                        <p:cTn id="48"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33" grpId="0"/>
      <p:bldP spid="37" grpId="0"/>
      <p:bldP spid="38" grpId="0"/>
      <p:bldP spid="39" grpId="0"/>
      <p:bldP spid="40" grpId="0"/>
      <p:bldP spid="4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C8A16B82-6A3C-46F5-8D32-072FDF89864A}"/>
              </a:ext>
            </a:extLst>
          </p:cNvPr>
          <p:cNvGrpSpPr/>
          <p:nvPr/>
        </p:nvGrpSpPr>
        <p:grpSpPr>
          <a:xfrm>
            <a:off x="-9302800" y="0"/>
            <a:ext cx="12521019" cy="6858000"/>
            <a:chOff x="-290920" y="0"/>
            <a:chExt cx="12521019" cy="6858000"/>
          </a:xfrm>
        </p:grpSpPr>
        <p:sp>
          <p:nvSpPr>
            <p:cNvPr id="20" name="Rectangle 19">
              <a:extLst>
                <a:ext uri="{FF2B5EF4-FFF2-40B4-BE49-F238E27FC236}">
                  <a16:creationId xmlns:a16="http://schemas.microsoft.com/office/drawing/2014/main" id="{2F391CEE-E392-4A9D-BD11-6954B994FB42}"/>
                </a:ext>
              </a:extLst>
            </p:cNvPr>
            <p:cNvSpPr/>
            <p:nvPr/>
          </p:nvSpPr>
          <p:spPr>
            <a:xfrm>
              <a:off x="-290920" y="0"/>
              <a:ext cx="12482920"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Freeform: Shape 20">
              <a:extLst>
                <a:ext uri="{FF2B5EF4-FFF2-40B4-BE49-F238E27FC236}">
                  <a16:creationId xmlns:a16="http://schemas.microsoft.com/office/drawing/2014/main" id="{7AC43ACA-5000-40E2-80D3-19833F9F1A3F}"/>
                </a:ext>
              </a:extLst>
            </p:cNvPr>
            <p:cNvSpPr/>
            <p:nvPr/>
          </p:nvSpPr>
          <p:spPr>
            <a:xfrm>
              <a:off x="11023600" y="2337441"/>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FF59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a:extLst>
                <a:ext uri="{FF2B5EF4-FFF2-40B4-BE49-F238E27FC236}">
                  <a16:creationId xmlns:a16="http://schemas.microsoft.com/office/drawing/2014/main" id="{BE022673-C77C-4E8F-AF41-8B283703E87E}"/>
                </a:ext>
              </a:extLst>
            </p:cNvPr>
            <p:cNvSpPr txBox="1"/>
            <p:nvPr/>
          </p:nvSpPr>
          <p:spPr>
            <a:xfrm rot="16200000">
              <a:off x="10910891" y="3189609"/>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a:t>
              </a:r>
            </a:p>
          </p:txBody>
        </p:sp>
      </p:grpSp>
      <p:grpSp>
        <p:nvGrpSpPr>
          <p:cNvPr id="24" name="Group 23">
            <a:extLst>
              <a:ext uri="{FF2B5EF4-FFF2-40B4-BE49-F238E27FC236}">
                <a16:creationId xmlns:a16="http://schemas.microsoft.com/office/drawing/2014/main" id="{69A27401-3327-4871-86AC-B461CA62C3AC}"/>
              </a:ext>
            </a:extLst>
          </p:cNvPr>
          <p:cNvGrpSpPr/>
          <p:nvPr/>
        </p:nvGrpSpPr>
        <p:grpSpPr>
          <a:xfrm>
            <a:off x="-8785092" y="-2"/>
            <a:ext cx="11487544" cy="6858000"/>
            <a:chOff x="213096" y="0"/>
            <a:chExt cx="11487544" cy="6858000"/>
          </a:xfrm>
        </p:grpSpPr>
        <p:sp>
          <p:nvSpPr>
            <p:cNvPr id="25" name="Rectangle 24">
              <a:extLst>
                <a:ext uri="{FF2B5EF4-FFF2-40B4-BE49-F238E27FC236}">
                  <a16:creationId xmlns:a16="http://schemas.microsoft.com/office/drawing/2014/main" id="{706C029B-A799-4206-A656-A006D8F83990}"/>
                </a:ext>
              </a:extLst>
            </p:cNvPr>
            <p:cNvSpPr/>
            <p:nvPr/>
          </p:nvSpPr>
          <p:spPr>
            <a:xfrm>
              <a:off x="213096" y="0"/>
              <a:ext cx="11447501"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Freeform: Shape 25">
              <a:extLst>
                <a:ext uri="{FF2B5EF4-FFF2-40B4-BE49-F238E27FC236}">
                  <a16:creationId xmlns:a16="http://schemas.microsoft.com/office/drawing/2014/main" id="{63328131-EC42-4D6D-A247-91FD3D23E58C}"/>
                </a:ext>
              </a:extLst>
            </p:cNvPr>
            <p:cNvSpPr/>
            <p:nvPr/>
          </p:nvSpPr>
          <p:spPr>
            <a:xfrm>
              <a:off x="10492197" y="2337441"/>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52CD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TextBox 26">
              <a:extLst>
                <a:ext uri="{FF2B5EF4-FFF2-40B4-BE49-F238E27FC236}">
                  <a16:creationId xmlns:a16="http://schemas.microsoft.com/office/drawing/2014/main" id="{3A728384-87ED-4E87-8F78-97EB653FDC67}"/>
                </a:ext>
              </a:extLst>
            </p:cNvPr>
            <p:cNvSpPr txBox="1"/>
            <p:nvPr/>
          </p:nvSpPr>
          <p:spPr>
            <a:xfrm rot="16200000">
              <a:off x="10381432" y="3189610"/>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II</a:t>
              </a:r>
            </a:p>
          </p:txBody>
        </p:sp>
      </p:grpSp>
      <p:grpSp>
        <p:nvGrpSpPr>
          <p:cNvPr id="29" name="Group 28">
            <a:extLst>
              <a:ext uri="{FF2B5EF4-FFF2-40B4-BE49-F238E27FC236}">
                <a16:creationId xmlns:a16="http://schemas.microsoft.com/office/drawing/2014/main" id="{C0099890-786A-4F87-960D-5DADE5168909}"/>
              </a:ext>
            </a:extLst>
          </p:cNvPr>
          <p:cNvGrpSpPr/>
          <p:nvPr/>
        </p:nvGrpSpPr>
        <p:grpSpPr>
          <a:xfrm>
            <a:off x="-7847639" y="0"/>
            <a:ext cx="9961092" cy="6858000"/>
            <a:chOff x="491575" y="0"/>
            <a:chExt cx="9961092" cy="6858000"/>
          </a:xfrm>
        </p:grpSpPr>
        <p:sp>
          <p:nvSpPr>
            <p:cNvPr id="30" name="Rectangle 29">
              <a:extLst>
                <a:ext uri="{FF2B5EF4-FFF2-40B4-BE49-F238E27FC236}">
                  <a16:creationId xmlns:a16="http://schemas.microsoft.com/office/drawing/2014/main" id="{CE9AAB1E-3A13-4745-A574-9EE6806378C9}"/>
                </a:ext>
              </a:extLst>
            </p:cNvPr>
            <p:cNvSpPr/>
            <p:nvPr/>
          </p:nvSpPr>
          <p:spPr>
            <a:xfrm>
              <a:off x="491575" y="0"/>
              <a:ext cx="9961092"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Freeform: Shape 30">
              <a:extLst>
                <a:ext uri="{FF2B5EF4-FFF2-40B4-BE49-F238E27FC236}">
                  <a16:creationId xmlns:a16="http://schemas.microsoft.com/office/drawing/2014/main" id="{1BC0F905-3F71-4932-B130-39D508C4D117}"/>
                </a:ext>
              </a:extLst>
            </p:cNvPr>
            <p:cNvSpPr/>
            <p:nvPr/>
          </p:nvSpPr>
          <p:spPr>
            <a:xfrm>
              <a:off x="9284267" y="2337440"/>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FFC7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TextBox 31">
              <a:extLst>
                <a:ext uri="{FF2B5EF4-FFF2-40B4-BE49-F238E27FC236}">
                  <a16:creationId xmlns:a16="http://schemas.microsoft.com/office/drawing/2014/main" id="{93EC5869-A976-4328-A864-2BB04E7E7BFC}"/>
                </a:ext>
              </a:extLst>
            </p:cNvPr>
            <p:cNvSpPr txBox="1"/>
            <p:nvPr/>
          </p:nvSpPr>
          <p:spPr>
            <a:xfrm rot="16200000">
              <a:off x="9130572" y="3189608"/>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III</a:t>
              </a:r>
            </a:p>
          </p:txBody>
        </p:sp>
      </p:grpSp>
      <p:grpSp>
        <p:nvGrpSpPr>
          <p:cNvPr id="34" name="Group 33">
            <a:extLst>
              <a:ext uri="{FF2B5EF4-FFF2-40B4-BE49-F238E27FC236}">
                <a16:creationId xmlns:a16="http://schemas.microsoft.com/office/drawing/2014/main" id="{0E4F6447-6163-4D6A-A8D2-BD63B6CB3A42}"/>
              </a:ext>
            </a:extLst>
          </p:cNvPr>
          <p:cNvGrpSpPr/>
          <p:nvPr/>
        </p:nvGrpSpPr>
        <p:grpSpPr>
          <a:xfrm>
            <a:off x="-7982710" y="0"/>
            <a:ext cx="9574094" cy="6858000"/>
            <a:chOff x="491575" y="0"/>
            <a:chExt cx="9574094" cy="6858000"/>
          </a:xfrm>
        </p:grpSpPr>
        <p:sp>
          <p:nvSpPr>
            <p:cNvPr id="35" name="Rectangle 34">
              <a:extLst>
                <a:ext uri="{FF2B5EF4-FFF2-40B4-BE49-F238E27FC236}">
                  <a16:creationId xmlns:a16="http://schemas.microsoft.com/office/drawing/2014/main" id="{5CB8CB55-9DEC-4367-900E-7257FE1B874F}"/>
                </a:ext>
              </a:extLst>
            </p:cNvPr>
            <p:cNvSpPr/>
            <p:nvPr/>
          </p:nvSpPr>
          <p:spPr>
            <a:xfrm>
              <a:off x="491575" y="0"/>
              <a:ext cx="9574094"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Shape 35">
              <a:extLst>
                <a:ext uri="{FF2B5EF4-FFF2-40B4-BE49-F238E27FC236}">
                  <a16:creationId xmlns:a16="http://schemas.microsoft.com/office/drawing/2014/main" id="{9DBAEDD6-7153-4AFF-BDC7-5A225B4B5642}"/>
                </a:ext>
              </a:extLst>
            </p:cNvPr>
            <p:cNvSpPr/>
            <p:nvPr/>
          </p:nvSpPr>
          <p:spPr>
            <a:xfrm>
              <a:off x="8897260" y="2337440"/>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5D73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2" name="TextBox 41">
            <a:extLst>
              <a:ext uri="{FF2B5EF4-FFF2-40B4-BE49-F238E27FC236}">
                <a16:creationId xmlns:a16="http://schemas.microsoft.com/office/drawing/2014/main" id="{D97AD623-A09D-4FD6-AC40-7CC358ABFB3C}"/>
              </a:ext>
            </a:extLst>
          </p:cNvPr>
          <p:cNvSpPr txBox="1"/>
          <p:nvPr/>
        </p:nvSpPr>
        <p:spPr>
          <a:xfrm>
            <a:off x="2895054" y="238313"/>
            <a:ext cx="6080622" cy="461665"/>
          </a:xfrm>
          <a:prstGeom prst="rect">
            <a:avLst/>
          </a:prstGeom>
          <a:noFill/>
        </p:spPr>
        <p:txBody>
          <a:bodyPr wrap="square" rtlCol="0">
            <a:spAutoFit/>
          </a:bodyPr>
          <a:lstStyle/>
          <a:p>
            <a:pPr algn="ctr"/>
            <a:r>
              <a:rPr lang="en-US" sz="2400" dirty="0">
                <a:solidFill>
                  <a:srgbClr val="03A1A4"/>
                </a:solidFill>
                <a:latin typeface="Arial" panose="020B0604020202020204" pitchFamily="34" charset="0"/>
                <a:cs typeface="Arial" panose="020B0604020202020204" pitchFamily="34" charset="0"/>
              </a:rPr>
              <a:t>4. PHƯƠNG PHÁP NGHIÊN CỨU</a:t>
            </a:r>
          </a:p>
        </p:txBody>
      </p:sp>
      <p:sp>
        <p:nvSpPr>
          <p:cNvPr id="43" name="TextBox 42">
            <a:extLst>
              <a:ext uri="{FF2B5EF4-FFF2-40B4-BE49-F238E27FC236}">
                <a16:creationId xmlns:a16="http://schemas.microsoft.com/office/drawing/2014/main" id="{8C56F9E8-9E9E-40C9-882C-25173A607DB6}"/>
              </a:ext>
            </a:extLst>
          </p:cNvPr>
          <p:cNvSpPr txBox="1"/>
          <p:nvPr/>
        </p:nvSpPr>
        <p:spPr>
          <a:xfrm>
            <a:off x="3450865" y="699978"/>
            <a:ext cx="8403601" cy="2677656"/>
          </a:xfrm>
          <a:prstGeom prst="rect">
            <a:avLst/>
          </a:prstGeom>
          <a:noFill/>
        </p:spPr>
        <p:txBody>
          <a:bodyPr wrap="square" rtlCol="0">
            <a:spAutoFit/>
          </a:bodyPr>
          <a:lstStyle/>
          <a:p>
            <a:pPr>
              <a:buFontTx/>
              <a:buChar char="-"/>
            </a:pPr>
            <a:r>
              <a:rPr lang="vi-VN" sz="2100" dirty="0" smtClean="0">
                <a:cs typeface="Calibri" panose="020F0502020204030204" pitchFamily="34" charset="0"/>
              </a:rPr>
              <a:t>Phân </a:t>
            </a:r>
            <a:r>
              <a:rPr lang="vi-VN" sz="2100" dirty="0">
                <a:cs typeface="Calibri" panose="020F0502020204030204" pitchFamily="34" charset="0"/>
              </a:rPr>
              <a:t>tích</a:t>
            </a:r>
          </a:p>
          <a:p>
            <a:pPr>
              <a:buFontTx/>
              <a:buChar char="-"/>
            </a:pPr>
            <a:r>
              <a:rPr lang="vi-VN" sz="2100" dirty="0" smtClean="0">
                <a:cs typeface="Calibri" panose="020F0502020204030204" pitchFamily="34" charset="0"/>
              </a:rPr>
              <a:t>Tổng </a:t>
            </a:r>
            <a:r>
              <a:rPr lang="vi-VN" sz="2100" dirty="0">
                <a:cs typeface="Calibri" panose="020F0502020204030204" pitchFamily="34" charset="0"/>
              </a:rPr>
              <a:t>hợp</a:t>
            </a:r>
          </a:p>
          <a:p>
            <a:pPr>
              <a:buFontTx/>
              <a:buChar char="-"/>
            </a:pPr>
            <a:r>
              <a:rPr lang="vi-VN" sz="2100" dirty="0">
                <a:cs typeface="Calibri" panose="020F0502020204030204" pitchFamily="34" charset="0"/>
              </a:rPr>
              <a:t>Thống kê</a:t>
            </a:r>
          </a:p>
          <a:p>
            <a:pPr>
              <a:buFontTx/>
              <a:buChar char="-"/>
            </a:pPr>
            <a:r>
              <a:rPr lang="vi-VN" sz="2100" dirty="0">
                <a:cs typeface="Calibri" panose="020F0502020204030204" pitchFamily="34" charset="0"/>
              </a:rPr>
              <a:t>Qui nạp</a:t>
            </a:r>
          </a:p>
          <a:p>
            <a:pPr>
              <a:buFontTx/>
              <a:buChar char="-"/>
            </a:pPr>
            <a:r>
              <a:rPr lang="vi-VN" sz="2100" dirty="0">
                <a:cs typeface="Calibri" panose="020F0502020204030204" pitchFamily="34" charset="0"/>
              </a:rPr>
              <a:t>Phương pháp so sánh</a:t>
            </a:r>
          </a:p>
          <a:p>
            <a:pPr>
              <a:buFontTx/>
              <a:buChar char="-"/>
            </a:pPr>
            <a:r>
              <a:rPr lang="vi-VN" sz="2100" dirty="0">
                <a:cs typeface="Calibri" panose="020F0502020204030204" pitchFamily="34" charset="0"/>
              </a:rPr>
              <a:t>Duy vật biện chứng</a:t>
            </a:r>
          </a:p>
          <a:p>
            <a:pPr>
              <a:buFontTx/>
              <a:buChar char="-"/>
            </a:pPr>
            <a:r>
              <a:rPr lang="vi-VN" sz="2100" dirty="0">
                <a:cs typeface="Calibri" panose="020F0502020204030204" pitchFamily="34" charset="0"/>
              </a:rPr>
              <a:t>Duy vật lịch sử</a:t>
            </a:r>
            <a:endParaRPr lang="en-US" sz="2100" dirty="0">
              <a:cs typeface="Calibri" panose="020F0502020204030204" pitchFamily="34" charset="0"/>
            </a:endParaRPr>
          </a:p>
          <a:p>
            <a:endParaRPr lang="en-US" sz="2100" dirty="0">
              <a:latin typeface="+mj-lt"/>
              <a:cs typeface="Calibri" panose="020F0502020204030204" pitchFamily="34" charset="0"/>
            </a:endParaRPr>
          </a:p>
        </p:txBody>
      </p:sp>
      <p:sp>
        <p:nvSpPr>
          <p:cNvPr id="45" name="TextBox 44">
            <a:extLst>
              <a:ext uri="{FF2B5EF4-FFF2-40B4-BE49-F238E27FC236}">
                <a16:creationId xmlns:a16="http://schemas.microsoft.com/office/drawing/2014/main" id="{3B8FAE7E-1466-41E9-AE4C-E537C5935112}"/>
              </a:ext>
            </a:extLst>
          </p:cNvPr>
          <p:cNvSpPr txBox="1"/>
          <p:nvPr/>
        </p:nvSpPr>
        <p:spPr>
          <a:xfrm>
            <a:off x="2307524" y="2967333"/>
            <a:ext cx="4613948" cy="461665"/>
          </a:xfrm>
          <a:prstGeom prst="rect">
            <a:avLst/>
          </a:prstGeom>
          <a:noFill/>
        </p:spPr>
        <p:txBody>
          <a:bodyPr wrap="square" rtlCol="0">
            <a:spAutoFit/>
          </a:bodyPr>
          <a:lstStyle/>
          <a:p>
            <a:pPr algn="ctr"/>
            <a:r>
              <a:rPr lang="en-US" sz="2400" dirty="0">
                <a:solidFill>
                  <a:srgbClr val="03A1A4"/>
                </a:solidFill>
                <a:latin typeface="Arial" panose="020B0604020202020204" pitchFamily="34" charset="0"/>
                <a:cs typeface="Arial" panose="020B0604020202020204" pitchFamily="34" charset="0"/>
              </a:rPr>
              <a:t>5. ĐÓNG GÓP</a:t>
            </a:r>
          </a:p>
        </p:txBody>
      </p:sp>
      <p:sp>
        <p:nvSpPr>
          <p:cNvPr id="46" name="TextBox 45">
            <a:extLst>
              <a:ext uri="{FF2B5EF4-FFF2-40B4-BE49-F238E27FC236}">
                <a16:creationId xmlns:a16="http://schemas.microsoft.com/office/drawing/2014/main" id="{96BCC060-EBB5-4D64-A4AC-C48730A96397}"/>
              </a:ext>
            </a:extLst>
          </p:cNvPr>
          <p:cNvSpPr txBox="1"/>
          <p:nvPr/>
        </p:nvSpPr>
        <p:spPr>
          <a:xfrm>
            <a:off x="3444484" y="3512773"/>
            <a:ext cx="8403601" cy="3000821"/>
          </a:xfrm>
          <a:prstGeom prst="rect">
            <a:avLst/>
          </a:prstGeom>
          <a:noFill/>
        </p:spPr>
        <p:txBody>
          <a:bodyPr wrap="square" rtlCol="0">
            <a:spAutoFit/>
          </a:bodyPr>
          <a:lstStyle/>
          <a:p>
            <a:pPr algn="just"/>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Hệ</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thống</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hóa</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những</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vấn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đề</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lý</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luận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và</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thực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tiễn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liên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quan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đến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yếu</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tố</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ảnh</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hưởng</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đến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nợ</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nước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ngoài</a:t>
            </a:r>
            <a:r>
              <a:rPr lang="en-US" sz="2100" dirty="0">
                <a:latin typeface="Arial" panose="020B0604020202020204" pitchFamily="34" charset="0"/>
                <a:cs typeface="Arial" panose="020B0604020202020204" pitchFamily="34" charset="0"/>
              </a:rPr>
              <a:t>.</a:t>
            </a:r>
          </a:p>
          <a:p>
            <a:pPr algn="just"/>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Phân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tích</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thực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trạng</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các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yếu</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tố</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vay</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nợ</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nước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ngoài</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của</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các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nước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trên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thế</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giới</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và</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Việt</a:t>
            </a:r>
            <a:r>
              <a:rPr lang="en-US" sz="2100" dirty="0">
                <a:latin typeface="Arial" panose="020B0604020202020204" pitchFamily="34" charset="0"/>
                <a:cs typeface="Arial" panose="020B0604020202020204" pitchFamily="34" charset="0"/>
              </a:rPr>
              <a:t> Nam, </a:t>
            </a:r>
            <a:r>
              <a:rPr lang="en-US" sz="2100" dirty="0" err="1">
                <a:latin typeface="Arial" panose="020B0604020202020204" pitchFamily="34" charset="0"/>
                <a:cs typeface="Arial" panose="020B0604020202020204" pitchFamily="34" charset="0"/>
              </a:rPr>
              <a:t>cùng</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những</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đánh</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giá</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về</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các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yếu</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tố</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ảnh</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hưởng</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đến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nợ</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nước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ngoài</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của</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Việt</a:t>
            </a:r>
            <a:r>
              <a:rPr lang="en-US" sz="2100" dirty="0">
                <a:latin typeface="Arial" panose="020B0604020202020204" pitchFamily="34" charset="0"/>
                <a:cs typeface="Arial" panose="020B0604020202020204" pitchFamily="34" charset="0"/>
              </a:rPr>
              <a:t> Nam </a:t>
            </a:r>
            <a:r>
              <a:rPr lang="en-US" sz="2100" dirty="0" err="1">
                <a:latin typeface="Arial" panose="020B0604020202020204" pitchFamily="34" charset="0"/>
                <a:cs typeface="Arial" panose="020B0604020202020204" pitchFamily="34" charset="0"/>
              </a:rPr>
              <a:t>từ</a:t>
            </a:r>
            <a:r>
              <a:rPr lang="en-US" sz="2100" dirty="0">
                <a:latin typeface="Arial" panose="020B0604020202020204" pitchFamily="34" charset="0"/>
                <a:cs typeface="Arial" panose="020B0604020202020204" pitchFamily="34" charset="0"/>
              </a:rPr>
              <a:t> 1993 </a:t>
            </a:r>
            <a:r>
              <a:rPr lang="en-US" sz="2100" dirty="0" err="1">
                <a:latin typeface="Arial" panose="020B0604020202020204" pitchFamily="34" charset="0"/>
                <a:cs typeface="Arial" panose="020B0604020202020204" pitchFamily="34" charset="0"/>
              </a:rPr>
              <a:t>đến</a:t>
            </a:r>
            <a:r>
              <a:rPr lang="en-US" sz="2100" dirty="0">
                <a:latin typeface="Arial" panose="020B0604020202020204" pitchFamily="34" charset="0"/>
                <a:cs typeface="Arial" panose="020B0604020202020204" pitchFamily="34" charset="0"/>
              </a:rPr>
              <a:t> 2019.</a:t>
            </a:r>
          </a:p>
          <a:p>
            <a:pPr algn="just"/>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Dự</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báo</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khả</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năng</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vay</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và</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trả</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nợ</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nước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ngoài</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của</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Việt</a:t>
            </a:r>
            <a:r>
              <a:rPr lang="en-US" sz="2100" dirty="0">
                <a:latin typeface="Arial" panose="020B0604020202020204" pitchFamily="34" charset="0"/>
                <a:cs typeface="Arial" panose="020B0604020202020204" pitchFamily="34" charset="0"/>
              </a:rPr>
              <a:t> Nam </a:t>
            </a:r>
            <a:r>
              <a:rPr lang="en-US" sz="2100" dirty="0" err="1">
                <a:latin typeface="Arial" panose="020B0604020202020204" pitchFamily="34" charset="0"/>
                <a:cs typeface="Arial" panose="020B0604020202020204" pitchFamily="34" charset="0"/>
              </a:rPr>
              <a:t>trong</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chiến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lược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kinh</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tế</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xã</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hội</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đến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năm</a:t>
            </a:r>
            <a:r>
              <a:rPr lang="en-US" sz="2100" dirty="0">
                <a:latin typeface="Arial" panose="020B0604020202020204" pitchFamily="34" charset="0"/>
                <a:cs typeface="Arial" panose="020B0604020202020204" pitchFamily="34" charset="0"/>
              </a:rPr>
              <a:t> 2020.</a:t>
            </a:r>
          </a:p>
          <a:p>
            <a:pPr algn="just"/>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Đề</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xuất</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một</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số</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giải</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pháp</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nhằm</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hoàn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thiện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công</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tác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quản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lý</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nợ</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nước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ngoài</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của</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Việt</a:t>
            </a:r>
            <a:r>
              <a:rPr lang="en-US" sz="2100" dirty="0">
                <a:latin typeface="Arial" panose="020B0604020202020204" pitchFamily="34" charset="0"/>
                <a:cs typeface="Arial" panose="020B0604020202020204" pitchFamily="34" charset="0"/>
              </a:rPr>
              <a:t> Nam </a:t>
            </a:r>
            <a:r>
              <a:rPr lang="en-US" sz="2100" dirty="0" err="1">
                <a:latin typeface="Arial" panose="020B0604020202020204" pitchFamily="34" charset="0"/>
                <a:cs typeface="Arial" panose="020B0604020202020204" pitchFamily="34" charset="0"/>
              </a:rPr>
              <a:t>thời</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gian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tới</a:t>
            </a:r>
            <a:r>
              <a:rPr lang="en-US" sz="21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516481899"/>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fade">
                                      <p:cBhvr>
                                        <p:cTn id="7" dur="1000"/>
                                        <p:tgtEl>
                                          <p:spTgt spid="42"/>
                                        </p:tgtEl>
                                      </p:cBhvr>
                                    </p:animEffect>
                                    <p:anim calcmode="lin" valueType="num">
                                      <p:cBhvr>
                                        <p:cTn id="8" dur="1000" fill="hold"/>
                                        <p:tgtEl>
                                          <p:spTgt spid="42"/>
                                        </p:tgtEl>
                                        <p:attrNameLst>
                                          <p:attrName>ppt_x</p:attrName>
                                        </p:attrNameLst>
                                      </p:cBhvr>
                                      <p:tavLst>
                                        <p:tav tm="0">
                                          <p:val>
                                            <p:strVal val="#ppt_x"/>
                                          </p:val>
                                        </p:tav>
                                        <p:tav tm="100000">
                                          <p:val>
                                            <p:strVal val="#ppt_x"/>
                                          </p:val>
                                        </p:tav>
                                      </p:tavLst>
                                    </p:anim>
                                    <p:anim calcmode="lin" valueType="num">
                                      <p:cBhvr>
                                        <p:cTn id="9" dur="1000" fill="hold"/>
                                        <p:tgtEl>
                                          <p:spTgt spid="4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fade">
                                      <p:cBhvr>
                                        <p:cTn id="13" dur="1000"/>
                                        <p:tgtEl>
                                          <p:spTgt spid="43"/>
                                        </p:tgtEl>
                                      </p:cBhvr>
                                    </p:animEffect>
                                    <p:anim calcmode="lin" valueType="num">
                                      <p:cBhvr>
                                        <p:cTn id="14" dur="1000" fill="hold"/>
                                        <p:tgtEl>
                                          <p:spTgt spid="43"/>
                                        </p:tgtEl>
                                        <p:attrNameLst>
                                          <p:attrName>ppt_x</p:attrName>
                                        </p:attrNameLst>
                                      </p:cBhvr>
                                      <p:tavLst>
                                        <p:tav tm="0">
                                          <p:val>
                                            <p:strVal val="#ppt_x"/>
                                          </p:val>
                                        </p:tav>
                                        <p:tav tm="100000">
                                          <p:val>
                                            <p:strVal val="#ppt_x"/>
                                          </p:val>
                                        </p:tav>
                                      </p:tavLst>
                                    </p:anim>
                                    <p:anim calcmode="lin" valueType="num">
                                      <p:cBhvr>
                                        <p:cTn id="15" dur="1000" fill="hold"/>
                                        <p:tgtEl>
                                          <p:spTgt spid="43"/>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45"/>
                                        </p:tgtEl>
                                        <p:attrNameLst>
                                          <p:attrName>style.visibility</p:attrName>
                                        </p:attrNameLst>
                                      </p:cBhvr>
                                      <p:to>
                                        <p:strVal val="visible"/>
                                      </p:to>
                                    </p:set>
                                    <p:animEffect transition="in" filter="fade">
                                      <p:cBhvr>
                                        <p:cTn id="20" dur="1000"/>
                                        <p:tgtEl>
                                          <p:spTgt spid="45"/>
                                        </p:tgtEl>
                                      </p:cBhvr>
                                    </p:animEffect>
                                    <p:anim calcmode="lin" valueType="num">
                                      <p:cBhvr>
                                        <p:cTn id="21" dur="1000" fill="hold"/>
                                        <p:tgtEl>
                                          <p:spTgt spid="45"/>
                                        </p:tgtEl>
                                        <p:attrNameLst>
                                          <p:attrName>ppt_x</p:attrName>
                                        </p:attrNameLst>
                                      </p:cBhvr>
                                      <p:tavLst>
                                        <p:tav tm="0">
                                          <p:val>
                                            <p:strVal val="#ppt_x"/>
                                          </p:val>
                                        </p:tav>
                                        <p:tav tm="100000">
                                          <p:val>
                                            <p:strVal val="#ppt_x"/>
                                          </p:val>
                                        </p:tav>
                                      </p:tavLst>
                                    </p:anim>
                                    <p:anim calcmode="lin" valueType="num">
                                      <p:cBhvr>
                                        <p:cTn id="22" dur="1000" fill="hold"/>
                                        <p:tgtEl>
                                          <p:spTgt spid="45"/>
                                        </p:tgtEl>
                                        <p:attrNameLst>
                                          <p:attrName>ppt_y</p:attrName>
                                        </p:attrNameLst>
                                      </p:cBhvr>
                                      <p:tavLst>
                                        <p:tav tm="0">
                                          <p:val>
                                            <p:strVal val="#ppt_y+.1"/>
                                          </p:val>
                                        </p:tav>
                                        <p:tav tm="100000">
                                          <p:val>
                                            <p:strVal val="#ppt_y"/>
                                          </p:val>
                                        </p:tav>
                                      </p:tavLst>
                                    </p:anim>
                                  </p:childTnLst>
                                </p:cTn>
                              </p:par>
                            </p:childTnLst>
                          </p:cTn>
                        </p:par>
                        <p:par>
                          <p:cTn id="23" fill="hold">
                            <p:stCondLst>
                              <p:cond delay="1000"/>
                            </p:stCondLst>
                            <p:childTnLst>
                              <p:par>
                                <p:cTn id="24" presetID="42" presetClass="entr" presetSubtype="0" fill="hold" grpId="0" nodeType="afterEffect">
                                  <p:stCondLst>
                                    <p:cond delay="0"/>
                                  </p:stCondLst>
                                  <p:childTnLst>
                                    <p:set>
                                      <p:cBhvr>
                                        <p:cTn id="25" dur="1" fill="hold">
                                          <p:stCondLst>
                                            <p:cond delay="0"/>
                                          </p:stCondLst>
                                        </p:cTn>
                                        <p:tgtEl>
                                          <p:spTgt spid="46"/>
                                        </p:tgtEl>
                                        <p:attrNameLst>
                                          <p:attrName>style.visibility</p:attrName>
                                        </p:attrNameLst>
                                      </p:cBhvr>
                                      <p:to>
                                        <p:strVal val="visible"/>
                                      </p:to>
                                    </p:set>
                                    <p:animEffect transition="in" filter="fade">
                                      <p:cBhvr>
                                        <p:cTn id="26" dur="1000"/>
                                        <p:tgtEl>
                                          <p:spTgt spid="46"/>
                                        </p:tgtEl>
                                      </p:cBhvr>
                                    </p:animEffect>
                                    <p:anim calcmode="lin" valueType="num">
                                      <p:cBhvr>
                                        <p:cTn id="27" dur="1000" fill="hold"/>
                                        <p:tgtEl>
                                          <p:spTgt spid="46"/>
                                        </p:tgtEl>
                                        <p:attrNameLst>
                                          <p:attrName>ppt_x</p:attrName>
                                        </p:attrNameLst>
                                      </p:cBhvr>
                                      <p:tavLst>
                                        <p:tav tm="0">
                                          <p:val>
                                            <p:strVal val="#ppt_x"/>
                                          </p:val>
                                        </p:tav>
                                        <p:tav tm="100000">
                                          <p:val>
                                            <p:strVal val="#ppt_x"/>
                                          </p:val>
                                        </p:tav>
                                      </p:tavLst>
                                    </p:anim>
                                    <p:anim calcmode="lin" valueType="num">
                                      <p:cBhvr>
                                        <p:cTn id="28"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45" grpId="0"/>
      <p:bldP spid="4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C8A16B82-6A3C-46F5-8D32-072FDF89864A}"/>
              </a:ext>
            </a:extLst>
          </p:cNvPr>
          <p:cNvGrpSpPr/>
          <p:nvPr/>
        </p:nvGrpSpPr>
        <p:grpSpPr>
          <a:xfrm>
            <a:off x="-280115" y="-4"/>
            <a:ext cx="12521019" cy="6858000"/>
            <a:chOff x="-290920" y="0"/>
            <a:chExt cx="12521019" cy="6858000"/>
          </a:xfrm>
        </p:grpSpPr>
        <p:sp>
          <p:nvSpPr>
            <p:cNvPr id="20" name="Rectangle 19">
              <a:extLst>
                <a:ext uri="{FF2B5EF4-FFF2-40B4-BE49-F238E27FC236}">
                  <a16:creationId xmlns:a16="http://schemas.microsoft.com/office/drawing/2014/main" id="{2F391CEE-E392-4A9D-BD11-6954B994FB42}"/>
                </a:ext>
              </a:extLst>
            </p:cNvPr>
            <p:cNvSpPr/>
            <p:nvPr/>
          </p:nvSpPr>
          <p:spPr>
            <a:xfrm>
              <a:off x="-290920" y="0"/>
              <a:ext cx="12482920"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Freeform: Shape 20">
              <a:extLst>
                <a:ext uri="{FF2B5EF4-FFF2-40B4-BE49-F238E27FC236}">
                  <a16:creationId xmlns:a16="http://schemas.microsoft.com/office/drawing/2014/main" id="{7AC43ACA-5000-40E2-80D3-19833F9F1A3F}"/>
                </a:ext>
              </a:extLst>
            </p:cNvPr>
            <p:cNvSpPr/>
            <p:nvPr/>
          </p:nvSpPr>
          <p:spPr>
            <a:xfrm>
              <a:off x="11023600" y="2337441"/>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FF59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a:extLst>
                <a:ext uri="{FF2B5EF4-FFF2-40B4-BE49-F238E27FC236}">
                  <a16:creationId xmlns:a16="http://schemas.microsoft.com/office/drawing/2014/main" id="{BE022673-C77C-4E8F-AF41-8B283703E87E}"/>
                </a:ext>
              </a:extLst>
            </p:cNvPr>
            <p:cNvSpPr txBox="1"/>
            <p:nvPr/>
          </p:nvSpPr>
          <p:spPr>
            <a:xfrm rot="16200000">
              <a:off x="10910891" y="3189609"/>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a:t>
              </a:r>
            </a:p>
          </p:txBody>
        </p:sp>
      </p:grpSp>
      <p:grpSp>
        <p:nvGrpSpPr>
          <p:cNvPr id="24" name="Group 23">
            <a:extLst>
              <a:ext uri="{FF2B5EF4-FFF2-40B4-BE49-F238E27FC236}">
                <a16:creationId xmlns:a16="http://schemas.microsoft.com/office/drawing/2014/main" id="{69A27401-3327-4871-86AC-B461CA62C3AC}"/>
              </a:ext>
            </a:extLst>
          </p:cNvPr>
          <p:cNvGrpSpPr/>
          <p:nvPr/>
        </p:nvGrpSpPr>
        <p:grpSpPr>
          <a:xfrm>
            <a:off x="-8785092" y="-2"/>
            <a:ext cx="11487544" cy="6858000"/>
            <a:chOff x="213096" y="0"/>
            <a:chExt cx="11487544" cy="6858000"/>
          </a:xfrm>
        </p:grpSpPr>
        <p:sp>
          <p:nvSpPr>
            <p:cNvPr id="25" name="Rectangle 24">
              <a:extLst>
                <a:ext uri="{FF2B5EF4-FFF2-40B4-BE49-F238E27FC236}">
                  <a16:creationId xmlns:a16="http://schemas.microsoft.com/office/drawing/2014/main" id="{706C029B-A799-4206-A656-A006D8F83990}"/>
                </a:ext>
              </a:extLst>
            </p:cNvPr>
            <p:cNvSpPr/>
            <p:nvPr/>
          </p:nvSpPr>
          <p:spPr>
            <a:xfrm>
              <a:off x="213096" y="0"/>
              <a:ext cx="11447501"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Freeform: Shape 25">
              <a:extLst>
                <a:ext uri="{FF2B5EF4-FFF2-40B4-BE49-F238E27FC236}">
                  <a16:creationId xmlns:a16="http://schemas.microsoft.com/office/drawing/2014/main" id="{63328131-EC42-4D6D-A247-91FD3D23E58C}"/>
                </a:ext>
              </a:extLst>
            </p:cNvPr>
            <p:cNvSpPr/>
            <p:nvPr/>
          </p:nvSpPr>
          <p:spPr>
            <a:xfrm>
              <a:off x="10492197" y="2337441"/>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52CD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TextBox 26">
              <a:extLst>
                <a:ext uri="{FF2B5EF4-FFF2-40B4-BE49-F238E27FC236}">
                  <a16:creationId xmlns:a16="http://schemas.microsoft.com/office/drawing/2014/main" id="{3A728384-87ED-4E87-8F78-97EB653FDC67}"/>
                </a:ext>
              </a:extLst>
            </p:cNvPr>
            <p:cNvSpPr txBox="1"/>
            <p:nvPr/>
          </p:nvSpPr>
          <p:spPr>
            <a:xfrm rot="16200000">
              <a:off x="10381432" y="3189610"/>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II</a:t>
              </a:r>
            </a:p>
          </p:txBody>
        </p:sp>
      </p:grpSp>
      <p:grpSp>
        <p:nvGrpSpPr>
          <p:cNvPr id="29" name="Group 28">
            <a:extLst>
              <a:ext uri="{FF2B5EF4-FFF2-40B4-BE49-F238E27FC236}">
                <a16:creationId xmlns:a16="http://schemas.microsoft.com/office/drawing/2014/main" id="{C0099890-786A-4F87-960D-5DADE5168909}"/>
              </a:ext>
            </a:extLst>
          </p:cNvPr>
          <p:cNvGrpSpPr/>
          <p:nvPr/>
        </p:nvGrpSpPr>
        <p:grpSpPr>
          <a:xfrm>
            <a:off x="-7847639" y="0"/>
            <a:ext cx="9961092" cy="6858000"/>
            <a:chOff x="491575" y="0"/>
            <a:chExt cx="9961092" cy="6858000"/>
          </a:xfrm>
        </p:grpSpPr>
        <p:sp>
          <p:nvSpPr>
            <p:cNvPr id="30" name="Rectangle 29">
              <a:extLst>
                <a:ext uri="{FF2B5EF4-FFF2-40B4-BE49-F238E27FC236}">
                  <a16:creationId xmlns:a16="http://schemas.microsoft.com/office/drawing/2014/main" id="{CE9AAB1E-3A13-4745-A574-9EE6806378C9}"/>
                </a:ext>
              </a:extLst>
            </p:cNvPr>
            <p:cNvSpPr/>
            <p:nvPr/>
          </p:nvSpPr>
          <p:spPr>
            <a:xfrm>
              <a:off x="491575" y="0"/>
              <a:ext cx="9961092"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Freeform: Shape 30">
              <a:extLst>
                <a:ext uri="{FF2B5EF4-FFF2-40B4-BE49-F238E27FC236}">
                  <a16:creationId xmlns:a16="http://schemas.microsoft.com/office/drawing/2014/main" id="{1BC0F905-3F71-4932-B130-39D508C4D117}"/>
                </a:ext>
              </a:extLst>
            </p:cNvPr>
            <p:cNvSpPr/>
            <p:nvPr/>
          </p:nvSpPr>
          <p:spPr>
            <a:xfrm>
              <a:off x="9284267" y="2337440"/>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FFC7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TextBox 31">
              <a:extLst>
                <a:ext uri="{FF2B5EF4-FFF2-40B4-BE49-F238E27FC236}">
                  <a16:creationId xmlns:a16="http://schemas.microsoft.com/office/drawing/2014/main" id="{93EC5869-A976-4328-A864-2BB04E7E7BFC}"/>
                </a:ext>
              </a:extLst>
            </p:cNvPr>
            <p:cNvSpPr txBox="1"/>
            <p:nvPr/>
          </p:nvSpPr>
          <p:spPr>
            <a:xfrm rot="16200000">
              <a:off x="9130572" y="3189608"/>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III</a:t>
              </a:r>
            </a:p>
          </p:txBody>
        </p:sp>
      </p:grpSp>
      <p:grpSp>
        <p:nvGrpSpPr>
          <p:cNvPr id="34" name="Group 33">
            <a:extLst>
              <a:ext uri="{FF2B5EF4-FFF2-40B4-BE49-F238E27FC236}">
                <a16:creationId xmlns:a16="http://schemas.microsoft.com/office/drawing/2014/main" id="{0E4F6447-6163-4D6A-A8D2-BD63B6CB3A42}"/>
              </a:ext>
            </a:extLst>
          </p:cNvPr>
          <p:cNvGrpSpPr/>
          <p:nvPr/>
        </p:nvGrpSpPr>
        <p:grpSpPr>
          <a:xfrm>
            <a:off x="-7982710" y="0"/>
            <a:ext cx="9574094" cy="6858000"/>
            <a:chOff x="491575" y="0"/>
            <a:chExt cx="9574094" cy="6858000"/>
          </a:xfrm>
        </p:grpSpPr>
        <p:sp>
          <p:nvSpPr>
            <p:cNvPr id="35" name="Rectangle 34">
              <a:extLst>
                <a:ext uri="{FF2B5EF4-FFF2-40B4-BE49-F238E27FC236}">
                  <a16:creationId xmlns:a16="http://schemas.microsoft.com/office/drawing/2014/main" id="{5CB8CB55-9DEC-4367-900E-7257FE1B874F}"/>
                </a:ext>
              </a:extLst>
            </p:cNvPr>
            <p:cNvSpPr/>
            <p:nvPr/>
          </p:nvSpPr>
          <p:spPr>
            <a:xfrm>
              <a:off x="491575" y="0"/>
              <a:ext cx="9574094"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Shape 35">
              <a:extLst>
                <a:ext uri="{FF2B5EF4-FFF2-40B4-BE49-F238E27FC236}">
                  <a16:creationId xmlns:a16="http://schemas.microsoft.com/office/drawing/2014/main" id="{9DBAEDD6-7153-4AFF-BDC7-5A225B4B5642}"/>
                </a:ext>
              </a:extLst>
            </p:cNvPr>
            <p:cNvSpPr/>
            <p:nvPr/>
          </p:nvSpPr>
          <p:spPr>
            <a:xfrm>
              <a:off x="8897260" y="2337440"/>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5D73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3" name="TextBox 22">
            <a:extLst>
              <a:ext uri="{FF2B5EF4-FFF2-40B4-BE49-F238E27FC236}">
                <a16:creationId xmlns:a16="http://schemas.microsoft.com/office/drawing/2014/main" id="{0B00B3DA-91E9-4C04-B59D-EBC778A36FFF}"/>
              </a:ext>
            </a:extLst>
          </p:cNvPr>
          <p:cNvSpPr txBox="1"/>
          <p:nvPr/>
        </p:nvSpPr>
        <p:spPr>
          <a:xfrm>
            <a:off x="2906326" y="98393"/>
            <a:ext cx="9052561" cy="830997"/>
          </a:xfrm>
          <a:prstGeom prst="rect">
            <a:avLst/>
          </a:prstGeom>
          <a:noFill/>
        </p:spPr>
        <p:txBody>
          <a:bodyPr wrap="square" rtlCol="0">
            <a:spAutoFit/>
          </a:bodyPr>
          <a:lstStyle/>
          <a:p>
            <a:r>
              <a:rPr lang="en-US" sz="2400" b="1" dirty="0">
                <a:solidFill>
                  <a:srgbClr val="00A0A8"/>
                </a:solidFill>
                <a:latin typeface="Arial" panose="020B0604020202020204" pitchFamily="34" charset="0"/>
                <a:cs typeface="Arial" panose="020B0604020202020204" pitchFamily="34" charset="0"/>
              </a:rPr>
              <a:t>CHƯƠNG 1: CÁC YẾU TỐ ẢNH HƯỞNG ĐẾN VAY NỢ NƯỚC NGOÀI VÀ MỨC ĐỘ VAY NỢ NƯỚC NGOÀI</a:t>
            </a:r>
          </a:p>
        </p:txBody>
      </p:sp>
      <p:sp>
        <p:nvSpPr>
          <p:cNvPr id="28" name="TextBox 27">
            <a:extLst>
              <a:ext uri="{FF2B5EF4-FFF2-40B4-BE49-F238E27FC236}">
                <a16:creationId xmlns:a16="http://schemas.microsoft.com/office/drawing/2014/main" id="{2ECCCF8C-F905-44C0-B1A1-4D5E05C33639}"/>
              </a:ext>
            </a:extLst>
          </p:cNvPr>
          <p:cNvSpPr txBox="1"/>
          <p:nvPr/>
        </p:nvSpPr>
        <p:spPr>
          <a:xfrm>
            <a:off x="2945266" y="1136656"/>
            <a:ext cx="8484734" cy="415498"/>
          </a:xfrm>
          <a:prstGeom prst="rect">
            <a:avLst/>
          </a:prstGeom>
          <a:noFill/>
        </p:spPr>
        <p:txBody>
          <a:bodyPr wrap="square" rtlCol="0">
            <a:spAutoFit/>
          </a:bodyPr>
          <a:lstStyle/>
          <a:p>
            <a:r>
              <a:rPr lang="vi-VN" sz="2100" b="1" dirty="0">
                <a:solidFill>
                  <a:srgbClr val="00A0A8"/>
                </a:solidFill>
                <a:cs typeface="Calibri" panose="020F0502020204030204" pitchFamily="34" charset="0"/>
              </a:rPr>
              <a:t>CÁC YẾU TỐ ẢNH HƯỞNG ĐẾN VAY NỢ NƯỚC NGOÀI</a:t>
            </a:r>
          </a:p>
        </p:txBody>
      </p:sp>
      <p:sp>
        <p:nvSpPr>
          <p:cNvPr id="33" name="TextBox 32">
            <a:extLst>
              <a:ext uri="{FF2B5EF4-FFF2-40B4-BE49-F238E27FC236}">
                <a16:creationId xmlns:a16="http://schemas.microsoft.com/office/drawing/2014/main" id="{A5606122-7ECD-499E-B4F2-105B77564F4C}"/>
              </a:ext>
            </a:extLst>
          </p:cNvPr>
          <p:cNvSpPr txBox="1"/>
          <p:nvPr/>
        </p:nvSpPr>
        <p:spPr>
          <a:xfrm>
            <a:off x="2945266" y="1644742"/>
            <a:ext cx="8129183" cy="4939814"/>
          </a:xfrm>
          <a:prstGeom prst="rect">
            <a:avLst/>
          </a:prstGeom>
          <a:noFill/>
        </p:spPr>
        <p:txBody>
          <a:bodyPr wrap="square" rtlCol="0">
            <a:spAutoFit/>
          </a:bodyPr>
          <a:lstStyle/>
          <a:p>
            <a:pPr algn="just"/>
            <a:r>
              <a:rPr lang="vi-VN" sz="2400" dirty="0">
                <a:solidFill>
                  <a:srgbClr val="00A0A8"/>
                </a:solidFill>
                <a:cs typeface="Calibri" panose="020F0502020204030204" pitchFamily="34" charset="0"/>
              </a:rPr>
              <a:t>1</a:t>
            </a:r>
            <a:r>
              <a:rPr lang="en-US" sz="2400" dirty="0">
                <a:solidFill>
                  <a:srgbClr val="00A0A8"/>
                </a:solidFill>
                <a:cs typeface="Calibri" panose="020F0502020204030204" pitchFamily="34" charset="0"/>
              </a:rPr>
              <a:t>. </a:t>
            </a:r>
            <a:r>
              <a:rPr lang="en-US" sz="2400" dirty="0">
                <a:solidFill>
                  <a:srgbClr val="00A0A8"/>
                </a:solidFill>
                <a:latin typeface="Arial" panose="020B0604020202020204" pitchFamily="34" charset="0"/>
                <a:cs typeface="Arial" panose="020B0604020202020204" pitchFamily="34" charset="0"/>
              </a:rPr>
              <a:t>Y</a:t>
            </a:r>
            <a:r>
              <a:rPr lang="vi-VN" sz="2400" dirty="0">
                <a:solidFill>
                  <a:srgbClr val="00A0A8"/>
                </a:solidFill>
                <a:cs typeface="Times New Roman" panose="02020603050405020304" pitchFamily="18" charset="0"/>
              </a:rPr>
              <a:t>ếu tố kinh tế</a:t>
            </a:r>
          </a:p>
          <a:p>
            <a:pPr algn="just">
              <a:buFontTx/>
              <a:buChar char="-"/>
            </a:pPr>
            <a:r>
              <a:rPr lang="en-US" sz="2100" dirty="0">
                <a:solidFill>
                  <a:srgbClr val="FF5969"/>
                </a:solidFill>
                <a:latin typeface="Arial" panose="020B0604020202020204" pitchFamily="34" charset="0"/>
                <a:cs typeface="Arial" panose="020B0604020202020204" pitchFamily="34" charset="0"/>
              </a:rPr>
              <a:t> </a:t>
            </a:r>
            <a:r>
              <a:rPr lang="vi-VN" sz="2100" dirty="0">
                <a:solidFill>
                  <a:srgbClr val="FF5969"/>
                </a:solidFill>
                <a:latin typeface="Arial" panose="020B0604020202020204" pitchFamily="34" charset="0"/>
                <a:cs typeface="Arial" panose="020B0604020202020204" pitchFamily="34" charset="0"/>
              </a:rPr>
              <a:t>Vốn </a:t>
            </a:r>
            <a:r>
              <a:rPr lang="vi-VN" sz="2100" dirty="0">
                <a:latin typeface="Arial" panose="020B0604020202020204" pitchFamily="34" charset="0"/>
                <a:cs typeface="Arial" panose="020B0604020202020204" pitchFamily="34" charset="0"/>
              </a:rPr>
              <a:t>là một loại hàng hóa, do vậy nó vận động tuân theo </a:t>
            </a:r>
            <a:r>
              <a:rPr lang="vi-VN" sz="2100" dirty="0" smtClean="0">
                <a:latin typeface="Arial" panose="020B0604020202020204" pitchFamily="34" charset="0"/>
                <a:cs typeface="Arial" panose="020B0604020202020204" pitchFamily="34" charset="0"/>
              </a:rPr>
              <a:t>c</a:t>
            </a:r>
            <a:r>
              <a:rPr lang="en-US" sz="2100" dirty="0" err="1" smtClean="0">
                <a:latin typeface="Arial" panose="020B0604020202020204" pitchFamily="34" charset="0"/>
                <a:cs typeface="Arial" panose="020B0604020202020204" pitchFamily="34" charset="0"/>
              </a:rPr>
              <a:t>ác</a:t>
            </a:r>
            <a:r>
              <a:rPr lang="vi-VN" sz="2100" dirty="0" smtClean="0">
                <a:latin typeface="Arial" panose="020B0604020202020204" pitchFamily="34" charset="0"/>
                <a:cs typeface="Arial" panose="020B0604020202020204" pitchFamily="34" charset="0"/>
              </a:rPr>
              <a:t> </a:t>
            </a:r>
            <a:r>
              <a:rPr lang="vi-VN" sz="2100" dirty="0">
                <a:latin typeface="Arial" panose="020B0604020202020204" pitchFamily="34" charset="0"/>
                <a:cs typeface="Arial" panose="020B0604020202020204" pitchFamily="34" charset="0"/>
              </a:rPr>
              <a:t>quy luật thị trường theo nguyên tắc cung cầu.</a:t>
            </a:r>
          </a:p>
          <a:p>
            <a:pPr algn="just">
              <a:buFontTx/>
              <a:buChar char="-"/>
            </a:pPr>
            <a:r>
              <a:rPr lang="en-US" sz="2100" dirty="0">
                <a:latin typeface="Arial" panose="020B0604020202020204" pitchFamily="34" charset="0"/>
                <a:cs typeface="Arial" panose="020B0604020202020204" pitchFamily="34" charset="0"/>
              </a:rPr>
              <a:t> </a:t>
            </a:r>
            <a:r>
              <a:rPr lang="vi-VN" sz="2100" dirty="0">
                <a:solidFill>
                  <a:srgbClr val="FEC630"/>
                </a:solidFill>
                <a:latin typeface="Arial" panose="020B0604020202020204" pitchFamily="34" charset="0"/>
                <a:cs typeface="Arial" panose="020B0604020202020204" pitchFamily="34" charset="0"/>
              </a:rPr>
              <a:t>Bên cung vốn </a:t>
            </a:r>
            <a:r>
              <a:rPr lang="vi-VN" sz="2100" dirty="0">
                <a:latin typeface="Arial" panose="020B0604020202020204" pitchFamily="34" charset="0"/>
                <a:cs typeface="Arial" panose="020B0604020202020204" pitchFamily="34" charset="0"/>
              </a:rPr>
              <a:t>thường là những quốc gia có nền kinh tế lớn mạnh, bên vay vốn thường là các quốc gia đang phát triển.</a:t>
            </a:r>
          </a:p>
          <a:p>
            <a:pPr algn="just">
              <a:buFontTx/>
              <a:buChar char="-"/>
            </a:pPr>
            <a:r>
              <a:rPr lang="en-US" sz="2100" dirty="0">
                <a:latin typeface="Arial" panose="020B0604020202020204" pitchFamily="34" charset="0"/>
                <a:cs typeface="Arial" panose="020B0604020202020204" pitchFamily="34" charset="0"/>
              </a:rPr>
              <a:t> </a:t>
            </a:r>
            <a:r>
              <a:rPr lang="vi-VN" sz="2100" dirty="0">
                <a:latin typeface="Arial" panose="020B0604020202020204" pitchFamily="34" charset="0"/>
                <a:cs typeface="Arial" panose="020B0604020202020204" pitchFamily="34" charset="0"/>
              </a:rPr>
              <a:t>Cung và cầu hình thành không chỉ đơn thuần từ nước giàu vào nước nghèo mà có thể đan xen -&gt; nó phụ thuộc vào </a:t>
            </a:r>
            <a:r>
              <a:rPr lang="vi-VN" sz="2100" dirty="0">
                <a:solidFill>
                  <a:srgbClr val="FF5969"/>
                </a:solidFill>
                <a:latin typeface="Arial" panose="020B0604020202020204" pitchFamily="34" charset="0"/>
                <a:cs typeface="Arial" panose="020B0604020202020204" pitchFamily="34" charset="0"/>
              </a:rPr>
              <a:t>lợi thế so sánh của mỗi nước thể ở các </a:t>
            </a:r>
            <a:r>
              <a:rPr lang="vi-VN" sz="2100" dirty="0" smtClean="0">
                <a:solidFill>
                  <a:srgbClr val="FF5969"/>
                </a:solidFill>
                <a:latin typeface="Arial" panose="020B0604020202020204" pitchFamily="34" charset="0"/>
                <a:cs typeface="Arial" panose="020B0604020202020204" pitchFamily="34" charset="0"/>
              </a:rPr>
              <a:t>mặt:</a:t>
            </a:r>
            <a:endParaRPr lang="en-US" sz="2100" dirty="0" smtClean="0">
              <a:solidFill>
                <a:srgbClr val="FF5969"/>
              </a:solidFill>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Ø"/>
            </a:pPr>
            <a:r>
              <a:rPr lang="vi-VN" sz="2100" dirty="0" smtClean="0">
                <a:latin typeface="Arial" panose="020B0604020202020204" pitchFamily="34" charset="0"/>
                <a:cs typeface="Arial" panose="020B0604020202020204" pitchFamily="34" charset="0"/>
              </a:rPr>
              <a:t>Lãi </a:t>
            </a:r>
            <a:r>
              <a:rPr lang="vi-VN" sz="2100" dirty="0">
                <a:latin typeface="Arial" panose="020B0604020202020204" pitchFamily="34" charset="0"/>
                <a:cs typeface="Arial" panose="020B0604020202020204" pitchFamily="34" charset="0"/>
              </a:rPr>
              <a:t>suất trong nước và ngoài nước </a:t>
            </a:r>
            <a:endParaRPr lang="en-US" sz="2100"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Ø"/>
            </a:pPr>
            <a:r>
              <a:rPr lang="vi-VN" sz="2100" dirty="0" smtClean="0">
                <a:latin typeface="Arial" panose="020B0604020202020204" pitchFamily="34" charset="0"/>
                <a:cs typeface="Arial" panose="020B0604020202020204" pitchFamily="34" charset="0"/>
              </a:rPr>
              <a:t>Biến </a:t>
            </a:r>
            <a:r>
              <a:rPr lang="vi-VN" sz="2100" dirty="0">
                <a:latin typeface="Arial" panose="020B0604020202020204" pitchFamily="34" charset="0"/>
                <a:cs typeface="Arial" panose="020B0604020202020204" pitchFamily="34" charset="0"/>
              </a:rPr>
              <a:t>động của tỷ giá hối </a:t>
            </a:r>
            <a:r>
              <a:rPr lang="vi-VN" sz="2100" dirty="0" smtClean="0">
                <a:latin typeface="Arial" panose="020B0604020202020204" pitchFamily="34" charset="0"/>
                <a:cs typeface="Arial" panose="020B0604020202020204" pitchFamily="34" charset="0"/>
              </a:rPr>
              <a:t>đoái</a:t>
            </a:r>
            <a:endParaRPr lang="en-US" sz="2100"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Ø"/>
            </a:pPr>
            <a:r>
              <a:rPr lang="vi-VN" sz="2100" dirty="0" smtClean="0">
                <a:latin typeface="Arial" panose="020B0604020202020204" pitchFamily="34" charset="0"/>
                <a:cs typeface="Arial" panose="020B0604020202020204" pitchFamily="34" charset="0"/>
              </a:rPr>
              <a:t>Chính </a:t>
            </a:r>
            <a:r>
              <a:rPr lang="vi-VN" sz="2100" dirty="0">
                <a:latin typeface="Arial" panose="020B0604020202020204" pitchFamily="34" charset="0"/>
                <a:cs typeface="Arial" panose="020B0604020202020204" pitchFamily="34" charset="0"/>
              </a:rPr>
              <a:t>sách tài </a:t>
            </a:r>
            <a:r>
              <a:rPr lang="vi-VN" sz="2100" dirty="0" smtClean="0">
                <a:latin typeface="Arial" panose="020B0604020202020204" pitchFamily="34" charset="0"/>
                <a:cs typeface="Arial" panose="020B0604020202020204" pitchFamily="34" charset="0"/>
              </a:rPr>
              <a:t>khóa</a:t>
            </a:r>
            <a:endParaRPr lang="en-US" sz="2100"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Ø"/>
            </a:pPr>
            <a:r>
              <a:rPr lang="vi-VN" sz="2100" dirty="0" smtClean="0">
                <a:latin typeface="Arial" panose="020B0604020202020204" pitchFamily="34" charset="0"/>
                <a:cs typeface="Arial" panose="020B0604020202020204" pitchFamily="34" charset="0"/>
              </a:rPr>
              <a:t>Khả </a:t>
            </a:r>
            <a:r>
              <a:rPr lang="vi-VN" sz="2100" dirty="0">
                <a:latin typeface="Arial" panose="020B0604020202020204" pitchFamily="34" charset="0"/>
                <a:cs typeface="Arial" panose="020B0604020202020204" pitchFamily="34" charset="0"/>
              </a:rPr>
              <a:t>năng thanh toán, thu hồi </a:t>
            </a:r>
            <a:r>
              <a:rPr lang="vi-VN" sz="2100" dirty="0" smtClean="0">
                <a:latin typeface="Arial" panose="020B0604020202020204" pitchFamily="34" charset="0"/>
                <a:cs typeface="Arial" panose="020B0604020202020204" pitchFamily="34" charset="0"/>
              </a:rPr>
              <a:t>vốn</a:t>
            </a:r>
            <a:endParaRPr lang="en-US" sz="2100"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Ø"/>
            </a:pPr>
            <a:r>
              <a:rPr lang="vi-VN" sz="2100" dirty="0" smtClean="0">
                <a:latin typeface="Arial" panose="020B0604020202020204" pitchFamily="34" charset="0"/>
                <a:cs typeface="Arial" panose="020B0604020202020204" pitchFamily="34" charset="0"/>
              </a:rPr>
              <a:t>Mức </a:t>
            </a:r>
            <a:r>
              <a:rPr lang="vi-VN" sz="2100" dirty="0">
                <a:latin typeface="Arial" panose="020B0604020202020204" pitchFamily="34" charset="0"/>
                <a:cs typeface="Arial" panose="020B0604020202020204" pitchFamily="34" charset="0"/>
              </a:rPr>
              <a:t>độ xuất khẩu, cán cân th</a:t>
            </a:r>
            <a:r>
              <a:rPr lang="en-US" sz="2100" dirty="0" err="1">
                <a:latin typeface="Arial" panose="020B0604020202020204" pitchFamily="34" charset="0"/>
                <a:cs typeface="Arial" panose="020B0604020202020204" pitchFamily="34" charset="0"/>
              </a:rPr>
              <a:t>ương</a:t>
            </a:r>
            <a:r>
              <a:rPr lang="vi-VN" sz="2100" dirty="0">
                <a:latin typeface="Arial" panose="020B0604020202020204" pitchFamily="34" charset="0"/>
                <a:cs typeface="Arial" panose="020B0604020202020204" pitchFamily="34" charset="0"/>
              </a:rPr>
              <a:t> mại, cán cân thanh toán quốc tế </a:t>
            </a:r>
            <a:r>
              <a:rPr lang="vi-VN" sz="2100" dirty="0" smtClean="0">
                <a:latin typeface="Arial" panose="020B0604020202020204" pitchFamily="34" charset="0"/>
                <a:cs typeface="Arial" panose="020B0604020202020204" pitchFamily="34" charset="0"/>
              </a:rPr>
              <a:t>....</a:t>
            </a:r>
            <a:endParaRPr lang="vi-VN" sz="2100" dirty="0">
              <a:latin typeface="Arial" panose="020B0604020202020204" pitchFamily="34" charset="0"/>
              <a:cs typeface="Arial" panose="020B0604020202020204" pitchFamily="34" charset="0"/>
            </a:endParaRPr>
          </a:p>
          <a:p>
            <a:pPr algn="just"/>
            <a:endParaRPr lang="vi-VN" sz="2100" dirty="0">
              <a:latin typeface="+mj-lt"/>
              <a:cs typeface="Calibri" panose="020F0502020204030204" pitchFamily="34" charset="0"/>
            </a:endParaRPr>
          </a:p>
        </p:txBody>
      </p:sp>
    </p:spTree>
    <p:extLst>
      <p:ext uri="{BB962C8B-B14F-4D97-AF65-F5344CB8AC3E}">
        <p14:creationId xmlns:p14="http://schemas.microsoft.com/office/powerpoint/2010/main" val="1616921017"/>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8"/>
                                        </p:tgtEl>
                                        <p:attrNameLst>
                                          <p:attrName>style.visibility</p:attrName>
                                        </p:attrNameLst>
                                      </p:cBhvr>
                                      <p:to>
                                        <p:strVal val="visible"/>
                                      </p:to>
                                    </p:set>
                                    <p:animEffect transition="in" filter="fade">
                                      <p:cBhvr>
                                        <p:cTn id="14" dur="1000"/>
                                        <p:tgtEl>
                                          <p:spTgt spid="28"/>
                                        </p:tgtEl>
                                      </p:cBhvr>
                                    </p:animEffect>
                                    <p:anim calcmode="lin" valueType="num">
                                      <p:cBhvr>
                                        <p:cTn id="15" dur="1000" fill="hold"/>
                                        <p:tgtEl>
                                          <p:spTgt spid="28"/>
                                        </p:tgtEl>
                                        <p:attrNameLst>
                                          <p:attrName>ppt_x</p:attrName>
                                        </p:attrNameLst>
                                      </p:cBhvr>
                                      <p:tavLst>
                                        <p:tav tm="0">
                                          <p:val>
                                            <p:strVal val="#ppt_x"/>
                                          </p:val>
                                        </p:tav>
                                        <p:tav tm="100000">
                                          <p:val>
                                            <p:strVal val="#ppt_x"/>
                                          </p:val>
                                        </p:tav>
                                      </p:tavLst>
                                    </p:anim>
                                    <p:anim calcmode="lin" valueType="num">
                                      <p:cBhvr>
                                        <p:cTn id="16"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3"/>
                                        </p:tgtEl>
                                        <p:attrNameLst>
                                          <p:attrName>style.visibility</p:attrName>
                                        </p:attrNameLst>
                                      </p:cBhvr>
                                      <p:to>
                                        <p:strVal val="visible"/>
                                      </p:to>
                                    </p:set>
                                    <p:animEffect transition="in" filter="fade">
                                      <p:cBhvr>
                                        <p:cTn id="21" dur="1000"/>
                                        <p:tgtEl>
                                          <p:spTgt spid="33"/>
                                        </p:tgtEl>
                                      </p:cBhvr>
                                    </p:animEffect>
                                    <p:anim calcmode="lin" valueType="num">
                                      <p:cBhvr>
                                        <p:cTn id="22" dur="1000" fill="hold"/>
                                        <p:tgtEl>
                                          <p:spTgt spid="33"/>
                                        </p:tgtEl>
                                        <p:attrNameLst>
                                          <p:attrName>ppt_x</p:attrName>
                                        </p:attrNameLst>
                                      </p:cBhvr>
                                      <p:tavLst>
                                        <p:tav tm="0">
                                          <p:val>
                                            <p:strVal val="#ppt_x"/>
                                          </p:val>
                                        </p:tav>
                                        <p:tav tm="100000">
                                          <p:val>
                                            <p:strVal val="#ppt_x"/>
                                          </p:val>
                                        </p:tav>
                                      </p:tavLst>
                                    </p:anim>
                                    <p:anim calcmode="lin" valueType="num">
                                      <p:cBhvr>
                                        <p:cTn id="23"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8" grpId="0"/>
      <p:bldP spid="3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C8A16B82-6A3C-46F5-8D32-072FDF89864A}"/>
              </a:ext>
            </a:extLst>
          </p:cNvPr>
          <p:cNvGrpSpPr/>
          <p:nvPr/>
        </p:nvGrpSpPr>
        <p:grpSpPr>
          <a:xfrm>
            <a:off x="-280115" y="-4"/>
            <a:ext cx="12521019" cy="6858000"/>
            <a:chOff x="-290920" y="0"/>
            <a:chExt cx="12521019" cy="6858000"/>
          </a:xfrm>
        </p:grpSpPr>
        <p:sp>
          <p:nvSpPr>
            <p:cNvPr id="20" name="Rectangle 19">
              <a:extLst>
                <a:ext uri="{FF2B5EF4-FFF2-40B4-BE49-F238E27FC236}">
                  <a16:creationId xmlns:a16="http://schemas.microsoft.com/office/drawing/2014/main" id="{2F391CEE-E392-4A9D-BD11-6954B994FB42}"/>
                </a:ext>
              </a:extLst>
            </p:cNvPr>
            <p:cNvSpPr/>
            <p:nvPr/>
          </p:nvSpPr>
          <p:spPr>
            <a:xfrm>
              <a:off x="-290920" y="0"/>
              <a:ext cx="12482920"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Freeform: Shape 20">
              <a:extLst>
                <a:ext uri="{FF2B5EF4-FFF2-40B4-BE49-F238E27FC236}">
                  <a16:creationId xmlns:a16="http://schemas.microsoft.com/office/drawing/2014/main" id="{7AC43ACA-5000-40E2-80D3-19833F9F1A3F}"/>
                </a:ext>
              </a:extLst>
            </p:cNvPr>
            <p:cNvSpPr/>
            <p:nvPr/>
          </p:nvSpPr>
          <p:spPr>
            <a:xfrm>
              <a:off x="11023600" y="2337441"/>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FF59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a:extLst>
                <a:ext uri="{FF2B5EF4-FFF2-40B4-BE49-F238E27FC236}">
                  <a16:creationId xmlns:a16="http://schemas.microsoft.com/office/drawing/2014/main" id="{BE022673-C77C-4E8F-AF41-8B283703E87E}"/>
                </a:ext>
              </a:extLst>
            </p:cNvPr>
            <p:cNvSpPr txBox="1"/>
            <p:nvPr/>
          </p:nvSpPr>
          <p:spPr>
            <a:xfrm rot="16200000">
              <a:off x="10910891" y="3189609"/>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a:t>
              </a:r>
            </a:p>
          </p:txBody>
        </p:sp>
      </p:grpSp>
      <p:grpSp>
        <p:nvGrpSpPr>
          <p:cNvPr id="24" name="Group 23">
            <a:extLst>
              <a:ext uri="{FF2B5EF4-FFF2-40B4-BE49-F238E27FC236}">
                <a16:creationId xmlns:a16="http://schemas.microsoft.com/office/drawing/2014/main" id="{69A27401-3327-4871-86AC-B461CA62C3AC}"/>
              </a:ext>
            </a:extLst>
          </p:cNvPr>
          <p:cNvGrpSpPr/>
          <p:nvPr/>
        </p:nvGrpSpPr>
        <p:grpSpPr>
          <a:xfrm>
            <a:off x="-8785092" y="-2"/>
            <a:ext cx="11487544" cy="6858000"/>
            <a:chOff x="213096" y="0"/>
            <a:chExt cx="11487544" cy="6858000"/>
          </a:xfrm>
        </p:grpSpPr>
        <p:sp>
          <p:nvSpPr>
            <p:cNvPr id="25" name="Rectangle 24">
              <a:extLst>
                <a:ext uri="{FF2B5EF4-FFF2-40B4-BE49-F238E27FC236}">
                  <a16:creationId xmlns:a16="http://schemas.microsoft.com/office/drawing/2014/main" id="{706C029B-A799-4206-A656-A006D8F83990}"/>
                </a:ext>
              </a:extLst>
            </p:cNvPr>
            <p:cNvSpPr/>
            <p:nvPr/>
          </p:nvSpPr>
          <p:spPr>
            <a:xfrm>
              <a:off x="213096" y="0"/>
              <a:ext cx="11447501"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Freeform: Shape 25">
              <a:extLst>
                <a:ext uri="{FF2B5EF4-FFF2-40B4-BE49-F238E27FC236}">
                  <a16:creationId xmlns:a16="http://schemas.microsoft.com/office/drawing/2014/main" id="{63328131-EC42-4D6D-A247-91FD3D23E58C}"/>
                </a:ext>
              </a:extLst>
            </p:cNvPr>
            <p:cNvSpPr/>
            <p:nvPr/>
          </p:nvSpPr>
          <p:spPr>
            <a:xfrm>
              <a:off x="10492197" y="2337441"/>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52CD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TextBox 26">
              <a:extLst>
                <a:ext uri="{FF2B5EF4-FFF2-40B4-BE49-F238E27FC236}">
                  <a16:creationId xmlns:a16="http://schemas.microsoft.com/office/drawing/2014/main" id="{3A728384-87ED-4E87-8F78-97EB653FDC67}"/>
                </a:ext>
              </a:extLst>
            </p:cNvPr>
            <p:cNvSpPr txBox="1"/>
            <p:nvPr/>
          </p:nvSpPr>
          <p:spPr>
            <a:xfrm rot="16200000">
              <a:off x="10381432" y="3189610"/>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II</a:t>
              </a:r>
            </a:p>
          </p:txBody>
        </p:sp>
      </p:grpSp>
      <p:grpSp>
        <p:nvGrpSpPr>
          <p:cNvPr id="29" name="Group 28">
            <a:extLst>
              <a:ext uri="{FF2B5EF4-FFF2-40B4-BE49-F238E27FC236}">
                <a16:creationId xmlns:a16="http://schemas.microsoft.com/office/drawing/2014/main" id="{C0099890-786A-4F87-960D-5DADE5168909}"/>
              </a:ext>
            </a:extLst>
          </p:cNvPr>
          <p:cNvGrpSpPr/>
          <p:nvPr/>
        </p:nvGrpSpPr>
        <p:grpSpPr>
          <a:xfrm>
            <a:off x="-7847639" y="0"/>
            <a:ext cx="9961092" cy="6858000"/>
            <a:chOff x="491575" y="0"/>
            <a:chExt cx="9961092" cy="6858000"/>
          </a:xfrm>
        </p:grpSpPr>
        <p:sp>
          <p:nvSpPr>
            <p:cNvPr id="30" name="Rectangle 29">
              <a:extLst>
                <a:ext uri="{FF2B5EF4-FFF2-40B4-BE49-F238E27FC236}">
                  <a16:creationId xmlns:a16="http://schemas.microsoft.com/office/drawing/2014/main" id="{CE9AAB1E-3A13-4745-A574-9EE6806378C9}"/>
                </a:ext>
              </a:extLst>
            </p:cNvPr>
            <p:cNvSpPr/>
            <p:nvPr/>
          </p:nvSpPr>
          <p:spPr>
            <a:xfrm>
              <a:off x="491575" y="0"/>
              <a:ext cx="9961092"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Freeform: Shape 30">
              <a:extLst>
                <a:ext uri="{FF2B5EF4-FFF2-40B4-BE49-F238E27FC236}">
                  <a16:creationId xmlns:a16="http://schemas.microsoft.com/office/drawing/2014/main" id="{1BC0F905-3F71-4932-B130-39D508C4D117}"/>
                </a:ext>
              </a:extLst>
            </p:cNvPr>
            <p:cNvSpPr/>
            <p:nvPr/>
          </p:nvSpPr>
          <p:spPr>
            <a:xfrm>
              <a:off x="9284267" y="2337440"/>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FFC7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TextBox 31">
              <a:extLst>
                <a:ext uri="{FF2B5EF4-FFF2-40B4-BE49-F238E27FC236}">
                  <a16:creationId xmlns:a16="http://schemas.microsoft.com/office/drawing/2014/main" id="{93EC5869-A976-4328-A864-2BB04E7E7BFC}"/>
                </a:ext>
              </a:extLst>
            </p:cNvPr>
            <p:cNvSpPr txBox="1"/>
            <p:nvPr/>
          </p:nvSpPr>
          <p:spPr>
            <a:xfrm rot="16200000">
              <a:off x="9130572" y="3189608"/>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III</a:t>
              </a:r>
            </a:p>
          </p:txBody>
        </p:sp>
      </p:grpSp>
      <p:grpSp>
        <p:nvGrpSpPr>
          <p:cNvPr id="34" name="Group 33">
            <a:extLst>
              <a:ext uri="{FF2B5EF4-FFF2-40B4-BE49-F238E27FC236}">
                <a16:creationId xmlns:a16="http://schemas.microsoft.com/office/drawing/2014/main" id="{0E4F6447-6163-4D6A-A8D2-BD63B6CB3A42}"/>
              </a:ext>
            </a:extLst>
          </p:cNvPr>
          <p:cNvGrpSpPr/>
          <p:nvPr/>
        </p:nvGrpSpPr>
        <p:grpSpPr>
          <a:xfrm>
            <a:off x="-7982710" y="0"/>
            <a:ext cx="9574094" cy="6858000"/>
            <a:chOff x="491575" y="0"/>
            <a:chExt cx="9574094" cy="6858000"/>
          </a:xfrm>
        </p:grpSpPr>
        <p:sp>
          <p:nvSpPr>
            <p:cNvPr id="35" name="Rectangle 34">
              <a:extLst>
                <a:ext uri="{FF2B5EF4-FFF2-40B4-BE49-F238E27FC236}">
                  <a16:creationId xmlns:a16="http://schemas.microsoft.com/office/drawing/2014/main" id="{5CB8CB55-9DEC-4367-900E-7257FE1B874F}"/>
                </a:ext>
              </a:extLst>
            </p:cNvPr>
            <p:cNvSpPr/>
            <p:nvPr/>
          </p:nvSpPr>
          <p:spPr>
            <a:xfrm>
              <a:off x="491575" y="0"/>
              <a:ext cx="9574094"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Shape 35">
              <a:extLst>
                <a:ext uri="{FF2B5EF4-FFF2-40B4-BE49-F238E27FC236}">
                  <a16:creationId xmlns:a16="http://schemas.microsoft.com/office/drawing/2014/main" id="{9DBAEDD6-7153-4AFF-BDC7-5A225B4B5642}"/>
                </a:ext>
              </a:extLst>
            </p:cNvPr>
            <p:cNvSpPr/>
            <p:nvPr/>
          </p:nvSpPr>
          <p:spPr>
            <a:xfrm>
              <a:off x="8897260" y="2337440"/>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5D73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3" name="TextBox 22">
            <a:extLst>
              <a:ext uri="{FF2B5EF4-FFF2-40B4-BE49-F238E27FC236}">
                <a16:creationId xmlns:a16="http://schemas.microsoft.com/office/drawing/2014/main" id="{0B00B3DA-91E9-4C04-B59D-EBC778A36FFF}"/>
              </a:ext>
            </a:extLst>
          </p:cNvPr>
          <p:cNvSpPr txBox="1"/>
          <p:nvPr/>
        </p:nvSpPr>
        <p:spPr>
          <a:xfrm>
            <a:off x="2906326" y="98393"/>
            <a:ext cx="9052561" cy="830997"/>
          </a:xfrm>
          <a:prstGeom prst="rect">
            <a:avLst/>
          </a:prstGeom>
          <a:noFill/>
        </p:spPr>
        <p:txBody>
          <a:bodyPr wrap="square" rtlCol="0">
            <a:spAutoFit/>
          </a:bodyPr>
          <a:lstStyle/>
          <a:p>
            <a:r>
              <a:rPr lang="en-US" sz="2400" b="1" dirty="0">
                <a:solidFill>
                  <a:srgbClr val="00A0A8"/>
                </a:solidFill>
                <a:latin typeface="Arial" panose="020B0604020202020204" pitchFamily="34" charset="0"/>
                <a:cs typeface="Arial" panose="020B0604020202020204" pitchFamily="34" charset="0"/>
              </a:rPr>
              <a:t>CHƯƠNG 1: CÁC YẾU TỐ ẢNH HƯỞNG ĐẾN VAY NỢ NƯỚC NGOÀI VÀ MỨC ĐỘ VAY NỢ NƯỚC NGOÀI</a:t>
            </a:r>
          </a:p>
        </p:txBody>
      </p:sp>
      <p:sp>
        <p:nvSpPr>
          <p:cNvPr id="37" name="TextBox 36">
            <a:extLst>
              <a:ext uri="{FF2B5EF4-FFF2-40B4-BE49-F238E27FC236}">
                <a16:creationId xmlns:a16="http://schemas.microsoft.com/office/drawing/2014/main" id="{B50B3E55-3634-4410-AA17-9050CF1A21F4}"/>
              </a:ext>
            </a:extLst>
          </p:cNvPr>
          <p:cNvSpPr txBox="1"/>
          <p:nvPr/>
        </p:nvSpPr>
        <p:spPr>
          <a:xfrm>
            <a:off x="2906326" y="1027787"/>
            <a:ext cx="8129183" cy="6324808"/>
          </a:xfrm>
          <a:prstGeom prst="rect">
            <a:avLst/>
          </a:prstGeom>
          <a:noFill/>
        </p:spPr>
        <p:txBody>
          <a:bodyPr wrap="square" rtlCol="0">
            <a:spAutoFit/>
          </a:bodyPr>
          <a:lstStyle/>
          <a:p>
            <a:pPr algn="just"/>
            <a:r>
              <a:rPr lang="vi-VN" sz="2100" dirty="0" smtClean="0">
                <a:cs typeface="Times New Roman" panose="02020603050405020304" pitchFamily="18" charset="0"/>
              </a:rPr>
              <a:t>Ví dụ: Khi </a:t>
            </a:r>
            <a:r>
              <a:rPr lang="vi-VN" sz="2100" dirty="0" smtClean="0">
                <a:solidFill>
                  <a:srgbClr val="FEC630"/>
                </a:solidFill>
                <a:cs typeface="Times New Roman" panose="02020603050405020304" pitchFamily="18" charset="0"/>
              </a:rPr>
              <a:t>lãi suất trong nước </a:t>
            </a:r>
            <a:r>
              <a:rPr lang="vi-VN" sz="2100" dirty="0" smtClean="0">
                <a:cs typeface="Times New Roman" panose="02020603050405020304" pitchFamily="18" charset="0"/>
              </a:rPr>
              <a:t>cao -&gt; dòng vốn chảy từ ngoài vào -&gt; đồng nội tệ tăng giá</a:t>
            </a:r>
          </a:p>
          <a:p>
            <a:pPr algn="just"/>
            <a:r>
              <a:rPr lang="en-US" sz="2100" dirty="0" err="1" smtClean="0">
                <a:solidFill>
                  <a:srgbClr val="FF5969"/>
                </a:solidFill>
                <a:latin typeface="Arial" panose="020B0604020202020204" pitchFamily="34" charset="0"/>
                <a:cs typeface="Arial" panose="020B0604020202020204" pitchFamily="34" charset="0"/>
              </a:rPr>
              <a:t>Tỷ</a:t>
            </a:r>
            <a:r>
              <a:rPr lang="en-US" sz="2100" dirty="0" smtClean="0">
                <a:solidFill>
                  <a:srgbClr val="FF5969"/>
                </a:solidFill>
                <a:latin typeface="Arial" panose="020B0604020202020204" pitchFamily="34" charset="0"/>
                <a:cs typeface="Arial" panose="020B0604020202020204" pitchFamily="34" charset="0"/>
              </a:rPr>
              <a:t> </a:t>
            </a:r>
            <a:r>
              <a:rPr lang="en-US" sz="2100" dirty="0" err="1" smtClean="0">
                <a:solidFill>
                  <a:srgbClr val="FF5969"/>
                </a:solidFill>
                <a:latin typeface="Arial" panose="020B0604020202020204" pitchFamily="34" charset="0"/>
                <a:cs typeface="Arial" panose="020B0604020202020204" pitchFamily="34" charset="0"/>
              </a:rPr>
              <a:t>giá</a:t>
            </a:r>
            <a:r>
              <a:rPr lang="en-US" sz="2100" dirty="0" smtClean="0">
                <a:solidFill>
                  <a:srgbClr val="FF5969"/>
                </a:solidFill>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tăng</a:t>
            </a:r>
            <a:r>
              <a:rPr lang="en-US" sz="2100" dirty="0" smtClean="0">
                <a:latin typeface="Arial" panose="020B0604020202020204" pitchFamily="34" charset="0"/>
                <a:cs typeface="Arial" panose="020B0604020202020204" pitchFamily="34" charset="0"/>
              </a:rPr>
              <a:t> -&gt; </a:t>
            </a:r>
            <a:r>
              <a:rPr lang="en-US" sz="2100" dirty="0" err="1" smtClean="0">
                <a:latin typeface="Arial" panose="020B0604020202020204" pitchFamily="34" charset="0"/>
                <a:cs typeface="Arial" panose="020B0604020202020204" pitchFamily="34" charset="0"/>
              </a:rPr>
              <a:t>nhu</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cầu</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ngoại</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tệ</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tăng</a:t>
            </a:r>
            <a:r>
              <a:rPr lang="en-US" sz="2100" dirty="0" smtClean="0">
                <a:latin typeface="Arial" panose="020B0604020202020204" pitchFamily="34" charset="0"/>
                <a:cs typeface="Arial" panose="020B0604020202020204" pitchFamily="34" charset="0"/>
              </a:rPr>
              <a:t>-&gt; </a:t>
            </a:r>
            <a:r>
              <a:rPr lang="en-US" sz="2100" dirty="0" err="1" smtClean="0">
                <a:latin typeface="Arial" panose="020B0604020202020204" pitchFamily="34" charset="0"/>
                <a:cs typeface="Arial" panose="020B0604020202020204" pitchFamily="34" charset="0"/>
              </a:rPr>
              <a:t>thu</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hút</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ngoại</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tệ</a:t>
            </a:r>
            <a:r>
              <a:rPr lang="en-US" sz="2100" dirty="0" smtClean="0">
                <a:latin typeface="Arial" panose="020B0604020202020204" pitchFamily="34" charset="0"/>
                <a:cs typeface="Arial" panose="020B0604020202020204" pitchFamily="34" charset="0"/>
              </a:rPr>
              <a:t> -&gt; </a:t>
            </a:r>
            <a:r>
              <a:rPr lang="en-US" sz="2100" dirty="0" err="1" smtClean="0">
                <a:latin typeface="Arial" panose="020B0604020202020204" pitchFamily="34" charset="0"/>
                <a:cs typeface="Arial" panose="020B0604020202020204" pitchFamily="34" charset="0"/>
              </a:rPr>
              <a:t>vốn</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chảy</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vào</a:t>
            </a:r>
            <a:endParaRPr lang="en-US" sz="2100" dirty="0" smtClean="0">
              <a:latin typeface="Arial" panose="020B0604020202020204" pitchFamily="34" charset="0"/>
              <a:cs typeface="Arial" panose="020B0604020202020204" pitchFamily="34" charset="0"/>
            </a:endParaRPr>
          </a:p>
          <a:p>
            <a:pPr algn="just"/>
            <a:r>
              <a:rPr lang="en-US" sz="2100" dirty="0" err="1" smtClean="0">
                <a:solidFill>
                  <a:srgbClr val="FEC630"/>
                </a:solidFill>
                <a:latin typeface="Arial" panose="020B0604020202020204" pitchFamily="34" charset="0"/>
                <a:cs typeface="Arial" panose="020B0604020202020204" pitchFamily="34" charset="0"/>
              </a:rPr>
              <a:t>Khả</a:t>
            </a:r>
            <a:r>
              <a:rPr lang="en-US" sz="2100" dirty="0" smtClean="0">
                <a:solidFill>
                  <a:srgbClr val="FEC630"/>
                </a:solidFill>
                <a:latin typeface="Arial" panose="020B0604020202020204" pitchFamily="34" charset="0"/>
                <a:cs typeface="Arial" panose="020B0604020202020204" pitchFamily="34" charset="0"/>
              </a:rPr>
              <a:t> </a:t>
            </a:r>
            <a:r>
              <a:rPr lang="en-US" sz="2100" dirty="0" err="1" smtClean="0">
                <a:solidFill>
                  <a:srgbClr val="FEC630"/>
                </a:solidFill>
                <a:latin typeface="Arial" panose="020B0604020202020204" pitchFamily="34" charset="0"/>
                <a:cs typeface="Arial" panose="020B0604020202020204" pitchFamily="34" charset="0"/>
              </a:rPr>
              <a:t>năng</a:t>
            </a:r>
            <a:r>
              <a:rPr lang="en-US" sz="2100" dirty="0" smtClean="0">
                <a:solidFill>
                  <a:srgbClr val="FEC630"/>
                </a:solidFill>
                <a:latin typeface="Arial" panose="020B0604020202020204" pitchFamily="34" charset="0"/>
                <a:cs typeface="Arial" panose="020B0604020202020204" pitchFamily="34" charset="0"/>
              </a:rPr>
              <a:t> </a:t>
            </a:r>
            <a:r>
              <a:rPr lang="en-US" sz="2100" dirty="0" err="1" smtClean="0">
                <a:solidFill>
                  <a:srgbClr val="FEC630"/>
                </a:solidFill>
                <a:latin typeface="Arial" panose="020B0604020202020204" pitchFamily="34" charset="0"/>
                <a:cs typeface="Arial" panose="020B0604020202020204" pitchFamily="34" charset="0"/>
              </a:rPr>
              <a:t>thanh</a:t>
            </a:r>
            <a:r>
              <a:rPr lang="en-US" sz="2100" dirty="0" smtClean="0">
                <a:solidFill>
                  <a:srgbClr val="FEC630"/>
                </a:solidFill>
                <a:latin typeface="Arial" panose="020B0604020202020204" pitchFamily="34" charset="0"/>
                <a:cs typeface="Arial" panose="020B0604020202020204" pitchFamily="34" charset="0"/>
              </a:rPr>
              <a:t> </a:t>
            </a:r>
            <a:r>
              <a:rPr lang="en-US" sz="2100" dirty="0" err="1" smtClean="0">
                <a:solidFill>
                  <a:srgbClr val="FEC630"/>
                </a:solidFill>
                <a:latin typeface="Arial" panose="020B0604020202020204" pitchFamily="34" charset="0"/>
                <a:cs typeface="Arial" panose="020B0604020202020204" pitchFamily="34" charset="0"/>
              </a:rPr>
              <a:t>toán</a:t>
            </a:r>
            <a:r>
              <a:rPr lang="en-US" sz="2100" dirty="0" smtClean="0">
                <a:solidFill>
                  <a:srgbClr val="FEC630"/>
                </a:solidFill>
                <a:latin typeface="Arial" panose="020B0604020202020204" pitchFamily="34" charset="0"/>
                <a:cs typeface="Arial" panose="020B0604020202020204" pitchFamily="34" charset="0"/>
              </a:rPr>
              <a:t>, </a:t>
            </a:r>
            <a:r>
              <a:rPr lang="en-US" sz="2100" dirty="0" err="1" smtClean="0">
                <a:solidFill>
                  <a:srgbClr val="FEC630"/>
                </a:solidFill>
                <a:latin typeface="Arial" panose="020B0604020202020204" pitchFamily="34" charset="0"/>
                <a:cs typeface="Arial" panose="020B0604020202020204" pitchFamily="34" charset="0"/>
              </a:rPr>
              <a:t>thu</a:t>
            </a:r>
            <a:r>
              <a:rPr lang="en-US" sz="2100" dirty="0" smtClean="0">
                <a:solidFill>
                  <a:srgbClr val="FEC630"/>
                </a:solidFill>
                <a:latin typeface="Arial" panose="020B0604020202020204" pitchFamily="34" charset="0"/>
                <a:cs typeface="Arial" panose="020B0604020202020204" pitchFamily="34" charset="0"/>
              </a:rPr>
              <a:t> </a:t>
            </a:r>
            <a:r>
              <a:rPr lang="en-US" sz="2100" dirty="0" err="1" smtClean="0">
                <a:solidFill>
                  <a:srgbClr val="FEC630"/>
                </a:solidFill>
                <a:latin typeface="Arial" panose="020B0604020202020204" pitchFamily="34" charset="0"/>
                <a:cs typeface="Arial" panose="020B0604020202020204" pitchFamily="34" charset="0"/>
              </a:rPr>
              <a:t>hồi</a:t>
            </a:r>
            <a:r>
              <a:rPr lang="en-US" sz="2100" dirty="0" smtClean="0">
                <a:solidFill>
                  <a:srgbClr val="FEC630"/>
                </a:solidFill>
                <a:latin typeface="Arial" panose="020B0604020202020204" pitchFamily="34" charset="0"/>
                <a:cs typeface="Arial" panose="020B0604020202020204" pitchFamily="34" charset="0"/>
              </a:rPr>
              <a:t> </a:t>
            </a:r>
            <a:r>
              <a:rPr lang="en-US" sz="2100" dirty="0" err="1" smtClean="0">
                <a:solidFill>
                  <a:srgbClr val="FEC630"/>
                </a:solidFill>
                <a:latin typeface="Arial" panose="020B0604020202020204" pitchFamily="34" charset="0"/>
                <a:cs typeface="Arial" panose="020B0604020202020204" pitchFamily="34" charset="0"/>
              </a:rPr>
              <a:t>vốn</a:t>
            </a:r>
            <a:r>
              <a:rPr lang="en-US" sz="2100" dirty="0" smtClean="0">
                <a:solidFill>
                  <a:srgbClr val="FEC630"/>
                </a:solidFill>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thấp</a:t>
            </a:r>
            <a:r>
              <a:rPr lang="en-US" sz="2100" dirty="0" smtClean="0">
                <a:latin typeface="Arial" panose="020B0604020202020204" pitchFamily="34" charset="0"/>
                <a:cs typeface="Arial" panose="020B0604020202020204" pitchFamily="34" charset="0"/>
              </a:rPr>
              <a:t> -&gt; </a:t>
            </a:r>
            <a:r>
              <a:rPr lang="en-US" sz="2100" dirty="0" err="1" smtClean="0">
                <a:latin typeface="Arial" panose="020B0604020202020204" pitchFamily="34" charset="0"/>
                <a:cs typeface="Arial" panose="020B0604020202020204" pitchFamily="34" charset="0"/>
              </a:rPr>
              <a:t>không</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thu</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hút</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vốn</a:t>
            </a:r>
            <a:r>
              <a:rPr lang="vi-VN" sz="2100" dirty="0" smtClean="0">
                <a:latin typeface="Arial" panose="020B0604020202020204" pitchFamily="34" charset="0"/>
                <a:cs typeface="Arial" panose="020B0604020202020204" pitchFamily="34" charset="0"/>
              </a:rPr>
              <a:t> </a:t>
            </a:r>
            <a:r>
              <a:rPr lang="vi-VN" sz="2100" dirty="0" smtClean="0">
                <a:cs typeface="Times New Roman" panose="02020603050405020304" pitchFamily="18" charset="0"/>
              </a:rPr>
              <a:t>ở người cho vay -&gt; thu hút vốn nhiều hơn</a:t>
            </a:r>
            <a:endParaRPr lang="en-US" sz="2100" dirty="0" smtClean="0">
              <a:cs typeface="Times New Roman" panose="02020603050405020304" pitchFamily="18" charset="0"/>
            </a:endParaRPr>
          </a:p>
          <a:p>
            <a:pPr algn="just"/>
            <a:endParaRPr lang="en-US" sz="2400" dirty="0" smtClean="0">
              <a:solidFill>
                <a:srgbClr val="00A0A8"/>
              </a:solidFill>
              <a:cs typeface="Times New Roman" panose="02020603050405020304" pitchFamily="18" charset="0"/>
            </a:endParaRPr>
          </a:p>
          <a:p>
            <a:pPr algn="just"/>
            <a:r>
              <a:rPr lang="vi-VN" sz="2400" dirty="0" smtClean="0">
                <a:solidFill>
                  <a:srgbClr val="00A0A8"/>
                </a:solidFill>
                <a:cs typeface="Times New Roman" panose="02020603050405020304" pitchFamily="18" charset="0"/>
              </a:rPr>
              <a:t>2</a:t>
            </a:r>
            <a:r>
              <a:rPr lang="en-US" sz="2400" dirty="0" smtClean="0">
                <a:solidFill>
                  <a:srgbClr val="00A0A8"/>
                </a:solidFill>
                <a:cs typeface="Times New Roman" panose="02020603050405020304" pitchFamily="18" charset="0"/>
              </a:rPr>
              <a:t>.</a:t>
            </a:r>
            <a:r>
              <a:rPr lang="vi-VN" sz="2400" dirty="0" smtClean="0">
                <a:solidFill>
                  <a:srgbClr val="00A0A8"/>
                </a:solidFill>
                <a:cs typeface="Times New Roman" panose="02020603050405020304" pitchFamily="18" charset="0"/>
              </a:rPr>
              <a:t> Yếu tố chính trị</a:t>
            </a:r>
          </a:p>
          <a:p>
            <a:pPr algn="just"/>
            <a:r>
              <a:rPr lang="en-US" sz="2100" dirty="0" smtClean="0">
                <a:latin typeface="Arial" panose="020B0604020202020204" pitchFamily="34" charset="0"/>
                <a:cs typeface="Arial" panose="020B0604020202020204" pitchFamily="34" charset="0"/>
              </a:rPr>
              <a:t>- </a:t>
            </a:r>
            <a:r>
              <a:rPr lang="en-US" sz="2100" dirty="0" err="1" smtClean="0">
                <a:solidFill>
                  <a:srgbClr val="FF5969"/>
                </a:solidFill>
                <a:latin typeface="Arial" panose="020B0604020202020204" pitchFamily="34" charset="0"/>
                <a:cs typeface="Arial" panose="020B0604020202020204" pitchFamily="34" charset="0"/>
              </a:rPr>
              <a:t>Môi</a:t>
            </a:r>
            <a:r>
              <a:rPr lang="en-US" sz="2100" dirty="0" smtClean="0">
                <a:solidFill>
                  <a:srgbClr val="FF5969"/>
                </a:solidFill>
                <a:latin typeface="Arial" panose="020B0604020202020204" pitchFamily="34" charset="0"/>
                <a:cs typeface="Arial" panose="020B0604020202020204" pitchFamily="34" charset="0"/>
              </a:rPr>
              <a:t> </a:t>
            </a:r>
            <a:r>
              <a:rPr lang="en-US" sz="2100" dirty="0" err="1" smtClean="0">
                <a:solidFill>
                  <a:srgbClr val="FF5969"/>
                </a:solidFill>
                <a:latin typeface="Arial" panose="020B0604020202020204" pitchFamily="34" charset="0"/>
                <a:cs typeface="Arial" panose="020B0604020202020204" pitchFamily="34" charset="0"/>
              </a:rPr>
              <a:t>trường</a:t>
            </a:r>
            <a:r>
              <a:rPr lang="en-US" sz="2100" dirty="0" smtClean="0">
                <a:solidFill>
                  <a:srgbClr val="FF5969"/>
                </a:solidFill>
                <a:latin typeface="Arial" panose="020B0604020202020204" pitchFamily="34" charset="0"/>
                <a:cs typeface="Arial" panose="020B0604020202020204" pitchFamily="34" charset="0"/>
              </a:rPr>
              <a:t> </a:t>
            </a:r>
            <a:r>
              <a:rPr lang="en-US" sz="2100" dirty="0" err="1" smtClean="0">
                <a:solidFill>
                  <a:srgbClr val="FF5969"/>
                </a:solidFill>
                <a:latin typeface="Arial" panose="020B0604020202020204" pitchFamily="34" charset="0"/>
                <a:cs typeface="Arial" panose="020B0604020202020204" pitchFamily="34" charset="0"/>
              </a:rPr>
              <a:t>chính</a:t>
            </a:r>
            <a:r>
              <a:rPr lang="en-US" sz="2100" dirty="0" smtClean="0">
                <a:solidFill>
                  <a:srgbClr val="FF5969"/>
                </a:solidFill>
                <a:latin typeface="Arial" panose="020B0604020202020204" pitchFamily="34" charset="0"/>
                <a:cs typeface="Arial" panose="020B0604020202020204" pitchFamily="34" charset="0"/>
              </a:rPr>
              <a:t> </a:t>
            </a:r>
            <a:r>
              <a:rPr lang="en-US" sz="2100" dirty="0" err="1" smtClean="0">
                <a:solidFill>
                  <a:srgbClr val="FF5969"/>
                </a:solidFill>
                <a:latin typeface="Arial" panose="020B0604020202020204" pitchFamily="34" charset="0"/>
                <a:cs typeface="Arial" panose="020B0604020202020204" pitchFamily="34" charset="0"/>
              </a:rPr>
              <a:t>trị</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lành</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mạnh</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môi</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trường</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kinh</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tế</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vĩ</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mô</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ổn</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định</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hệ</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thống</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luật</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pháp</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rõ</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ràng</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làm</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giảm</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rủi</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ro</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cho</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các</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luồng</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vốn</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bên</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ngoài</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chảy</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vào</a:t>
            </a:r>
            <a:r>
              <a:rPr lang="en-US" sz="2100" dirty="0" smtClean="0">
                <a:latin typeface="Arial" panose="020B0604020202020204" pitchFamily="34" charset="0"/>
                <a:cs typeface="Arial" panose="020B0604020202020204" pitchFamily="34" charset="0"/>
              </a:rPr>
              <a:t> </a:t>
            </a:r>
            <a:endParaRPr lang="vi-VN" sz="2100" dirty="0" smtClean="0">
              <a:latin typeface="Arial" panose="020B0604020202020204" pitchFamily="34" charset="0"/>
              <a:cs typeface="Arial" panose="020B0604020202020204" pitchFamily="34" charset="0"/>
            </a:endParaRPr>
          </a:p>
          <a:p>
            <a:pPr algn="just">
              <a:buFontTx/>
              <a:buChar char="-"/>
            </a:pPr>
            <a:r>
              <a:rPr lang="en-US" sz="2100" dirty="0" smtClean="0">
                <a:latin typeface="Arial" panose="020B0604020202020204" pitchFamily="34" charset="0"/>
                <a:cs typeface="Arial" panose="020B0604020202020204" pitchFamily="34" charset="0"/>
              </a:rPr>
              <a:t> </a:t>
            </a:r>
            <a:r>
              <a:rPr lang="en-US" sz="2100" dirty="0" err="1" smtClean="0">
                <a:solidFill>
                  <a:srgbClr val="FEC630"/>
                </a:solidFill>
                <a:latin typeface="Arial" panose="020B0604020202020204" pitchFamily="34" charset="0"/>
                <a:cs typeface="Arial" panose="020B0604020202020204" pitchFamily="34" charset="0"/>
              </a:rPr>
              <a:t>Chính</a:t>
            </a:r>
            <a:r>
              <a:rPr lang="en-US" sz="2100" dirty="0" smtClean="0">
                <a:solidFill>
                  <a:srgbClr val="FEC630"/>
                </a:solidFill>
                <a:latin typeface="Arial" panose="020B0604020202020204" pitchFamily="34" charset="0"/>
                <a:cs typeface="Arial" panose="020B0604020202020204" pitchFamily="34" charset="0"/>
              </a:rPr>
              <a:t> </a:t>
            </a:r>
            <a:r>
              <a:rPr lang="en-US" sz="2100" dirty="0" err="1" smtClean="0">
                <a:solidFill>
                  <a:srgbClr val="FEC630"/>
                </a:solidFill>
                <a:latin typeface="Arial" panose="020B0604020202020204" pitchFamily="34" charset="0"/>
                <a:cs typeface="Arial" panose="020B0604020202020204" pitchFamily="34" charset="0"/>
              </a:rPr>
              <a:t>sách</a:t>
            </a:r>
            <a:r>
              <a:rPr lang="en-US" sz="2100" dirty="0" smtClean="0">
                <a:solidFill>
                  <a:srgbClr val="FEC630"/>
                </a:solidFill>
                <a:latin typeface="Arial" panose="020B0604020202020204" pitchFamily="34" charset="0"/>
                <a:cs typeface="Arial" panose="020B0604020202020204" pitchFamily="34" charset="0"/>
              </a:rPr>
              <a:t> </a:t>
            </a:r>
            <a:r>
              <a:rPr lang="en-US" sz="2100" dirty="0" err="1" smtClean="0">
                <a:solidFill>
                  <a:srgbClr val="FEC630"/>
                </a:solidFill>
                <a:latin typeface="Arial" panose="020B0604020202020204" pitchFamily="34" charset="0"/>
                <a:cs typeface="Arial" panose="020B0604020202020204" pitchFamily="34" charset="0"/>
              </a:rPr>
              <a:t>kinh</a:t>
            </a:r>
            <a:r>
              <a:rPr lang="en-US" sz="2100" dirty="0" smtClean="0">
                <a:solidFill>
                  <a:srgbClr val="FEC630"/>
                </a:solidFill>
                <a:latin typeface="Arial" panose="020B0604020202020204" pitchFamily="34" charset="0"/>
                <a:cs typeface="Arial" panose="020B0604020202020204" pitchFamily="34" charset="0"/>
              </a:rPr>
              <a:t> </a:t>
            </a:r>
            <a:r>
              <a:rPr lang="en-US" sz="2100" dirty="0" err="1" smtClean="0">
                <a:solidFill>
                  <a:srgbClr val="FEC630"/>
                </a:solidFill>
                <a:latin typeface="Arial" panose="020B0604020202020204" pitchFamily="34" charset="0"/>
                <a:cs typeface="Arial" panose="020B0604020202020204" pitchFamily="34" charset="0"/>
              </a:rPr>
              <a:t>tế</a:t>
            </a:r>
            <a:r>
              <a:rPr lang="en-US" sz="2100" dirty="0" smtClean="0">
                <a:solidFill>
                  <a:srgbClr val="FEC630"/>
                </a:solidFill>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mở</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thông</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thoáng</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và</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ổn</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định</a:t>
            </a:r>
            <a:r>
              <a:rPr lang="en-US" sz="2100" dirty="0" smtClean="0">
                <a:latin typeface="Arial" panose="020B0604020202020204" pitchFamily="34" charset="0"/>
                <a:cs typeface="Arial" panose="020B0604020202020204" pitchFamily="34" charset="0"/>
              </a:rPr>
              <a:t> -&gt; </a:t>
            </a:r>
            <a:r>
              <a:rPr lang="en-US" sz="2100" dirty="0" err="1" smtClean="0">
                <a:latin typeface="Arial" panose="020B0604020202020204" pitchFamily="34" charset="0"/>
                <a:cs typeface="Arial" panose="020B0604020202020204" pitchFamily="34" charset="0"/>
              </a:rPr>
              <a:t>tạo</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cơ</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hội</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cho</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các</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nhà</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đầu</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tư</a:t>
            </a:r>
            <a:r>
              <a:rPr lang="en-US" sz="2100" dirty="0" smtClean="0">
                <a:latin typeface="Arial" panose="020B0604020202020204" pitchFamily="34" charset="0"/>
                <a:cs typeface="Arial" panose="020B0604020202020204" pitchFamily="34" charset="0"/>
              </a:rPr>
              <a:t>-&gt; </a:t>
            </a:r>
            <a:r>
              <a:rPr lang="en-US" sz="2100" dirty="0" err="1" smtClean="0">
                <a:latin typeface="Arial" panose="020B0604020202020204" pitchFamily="34" charset="0"/>
                <a:cs typeface="Arial" panose="020B0604020202020204" pitchFamily="34" charset="0"/>
              </a:rPr>
              <a:t>tạo</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cơ</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hội</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tiếp</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cận</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với</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thị</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trường</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có</a:t>
            </a:r>
            <a:r>
              <a:rPr lang="en-US" sz="2100" dirty="0" smtClean="0">
                <a:latin typeface="Arial" panose="020B0604020202020204" pitchFamily="34" charset="0"/>
                <a:cs typeface="Arial" panose="020B0604020202020204" pitchFamily="34" charset="0"/>
              </a:rPr>
              <a:t> qui </a:t>
            </a:r>
            <a:r>
              <a:rPr lang="en-US" sz="2100" dirty="0" err="1" smtClean="0">
                <a:latin typeface="Arial" panose="020B0604020202020204" pitchFamily="34" charset="0"/>
                <a:cs typeface="Arial" panose="020B0604020202020204" pitchFamily="34" charset="0"/>
              </a:rPr>
              <a:t>mô</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lớn</a:t>
            </a:r>
            <a:r>
              <a:rPr lang="en-US" sz="2100" dirty="0" smtClean="0">
                <a:latin typeface="Arial" panose="020B0604020202020204" pitchFamily="34" charset="0"/>
                <a:cs typeface="Arial" panose="020B0604020202020204" pitchFamily="34" charset="0"/>
              </a:rPr>
              <a:t>-&gt; </a:t>
            </a:r>
            <a:r>
              <a:rPr lang="en-US" sz="2100" dirty="0" err="1" smtClean="0">
                <a:latin typeface="Arial" panose="020B0604020202020204" pitchFamily="34" charset="0"/>
                <a:cs typeface="Arial" panose="020B0604020202020204" pitchFamily="34" charset="0"/>
              </a:rPr>
              <a:t>tăng</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thêm</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thu</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nhập</a:t>
            </a:r>
            <a:r>
              <a:rPr lang="en-US" sz="2100" dirty="0" smtClean="0">
                <a:latin typeface="Arial" panose="020B0604020202020204" pitchFamily="34" charset="0"/>
                <a:cs typeface="Arial" panose="020B0604020202020204" pitchFamily="34" charset="0"/>
              </a:rPr>
              <a:t> -&gt; </a:t>
            </a:r>
            <a:r>
              <a:rPr lang="en-US" sz="2100" dirty="0" err="1" smtClean="0">
                <a:latin typeface="Arial" panose="020B0604020202020204" pitchFamily="34" charset="0"/>
                <a:cs typeface="Arial" panose="020B0604020202020204" pitchFamily="34" charset="0"/>
              </a:rPr>
              <a:t>tạo</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khả</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năng</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thu</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hồi</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và</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hoàn</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vốn</a:t>
            </a:r>
            <a:r>
              <a:rPr lang="en-US" sz="2100" dirty="0" smtClean="0">
                <a:latin typeface="Arial" panose="020B0604020202020204" pitchFamily="34" charset="0"/>
                <a:cs typeface="Arial" panose="020B0604020202020204" pitchFamily="34" charset="0"/>
              </a:rPr>
              <a:t>.</a:t>
            </a:r>
            <a:endParaRPr lang="vi-VN" sz="2100" dirty="0" smtClean="0">
              <a:latin typeface="Arial" panose="020B0604020202020204" pitchFamily="34" charset="0"/>
              <a:cs typeface="Arial" panose="020B0604020202020204" pitchFamily="34" charset="0"/>
            </a:endParaRPr>
          </a:p>
          <a:p>
            <a:pPr algn="just"/>
            <a:r>
              <a:rPr lang="en-US" sz="2100" dirty="0" smtClean="0">
                <a:latin typeface="Arial" panose="020B0604020202020204" pitchFamily="34" charset="0"/>
                <a:cs typeface="Arial" panose="020B0604020202020204" pitchFamily="34" charset="0"/>
              </a:rPr>
              <a:t>- </a:t>
            </a:r>
            <a:r>
              <a:rPr lang="vi-VN" sz="2100" dirty="0" smtClean="0">
                <a:cs typeface="Times New Roman" panose="02020603050405020304" pitchFamily="18" charset="0"/>
              </a:rPr>
              <a:t>Với </a:t>
            </a:r>
            <a:r>
              <a:rPr lang="vi-VN" sz="2100" dirty="0" smtClean="0">
                <a:solidFill>
                  <a:srgbClr val="FF5969"/>
                </a:solidFill>
                <a:cs typeface="Times New Roman" panose="02020603050405020304" pitchFamily="18" charset="0"/>
              </a:rPr>
              <a:t>1 số điều kiện về chính trị nhất định </a:t>
            </a:r>
            <a:r>
              <a:rPr lang="vi-VN" sz="2100" dirty="0" smtClean="0">
                <a:cs typeface="Times New Roman" panose="02020603050405020304" pitchFamily="18" charset="0"/>
              </a:rPr>
              <a:t>-&gt; thu hút các nguồn vốn ODA</a:t>
            </a:r>
            <a:endParaRPr lang="en-US" sz="2100" dirty="0" smtClean="0">
              <a:cs typeface="Times New Roman" panose="02020603050405020304" pitchFamily="18" charset="0"/>
            </a:endParaRPr>
          </a:p>
          <a:p>
            <a:pPr algn="just">
              <a:buFontTx/>
              <a:buChar char="-"/>
            </a:pPr>
            <a:endParaRPr lang="vi-VN" sz="2100" dirty="0">
              <a:cs typeface="Calibri" panose="020F0502020204030204" pitchFamily="34" charset="0"/>
            </a:endParaRPr>
          </a:p>
          <a:p>
            <a:pPr algn="just"/>
            <a:endParaRPr lang="en-US" sz="2100" dirty="0">
              <a:latin typeface="+mj-lt"/>
              <a:cs typeface="Calibri" panose="020F0502020204030204" pitchFamily="34" charset="0"/>
            </a:endParaRPr>
          </a:p>
          <a:p>
            <a:pPr algn="just"/>
            <a:endParaRPr lang="en-US" sz="2100" dirty="0">
              <a:latin typeface="+mj-lt"/>
              <a:cs typeface="Calibri" panose="020F0502020204030204" pitchFamily="34" charset="0"/>
            </a:endParaRPr>
          </a:p>
        </p:txBody>
      </p:sp>
    </p:spTree>
    <p:extLst>
      <p:ext uri="{BB962C8B-B14F-4D97-AF65-F5344CB8AC3E}">
        <p14:creationId xmlns:p14="http://schemas.microsoft.com/office/powerpoint/2010/main" val="1229922372"/>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fade">
                                      <p:cBhvr>
                                        <p:cTn id="13" dur="1000"/>
                                        <p:tgtEl>
                                          <p:spTgt spid="37"/>
                                        </p:tgtEl>
                                      </p:cBhvr>
                                    </p:animEffect>
                                    <p:anim calcmode="lin" valueType="num">
                                      <p:cBhvr>
                                        <p:cTn id="14" dur="1000" fill="hold"/>
                                        <p:tgtEl>
                                          <p:spTgt spid="37"/>
                                        </p:tgtEl>
                                        <p:attrNameLst>
                                          <p:attrName>ppt_x</p:attrName>
                                        </p:attrNameLst>
                                      </p:cBhvr>
                                      <p:tavLst>
                                        <p:tav tm="0">
                                          <p:val>
                                            <p:strVal val="#ppt_x"/>
                                          </p:val>
                                        </p:tav>
                                        <p:tav tm="100000">
                                          <p:val>
                                            <p:strVal val="#ppt_x"/>
                                          </p:val>
                                        </p:tav>
                                      </p:tavLst>
                                    </p:anim>
                                    <p:anim calcmode="lin" valueType="num">
                                      <p:cBhvr>
                                        <p:cTn id="15"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3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C8A16B82-6A3C-46F5-8D32-072FDF89864A}"/>
              </a:ext>
            </a:extLst>
          </p:cNvPr>
          <p:cNvGrpSpPr/>
          <p:nvPr/>
        </p:nvGrpSpPr>
        <p:grpSpPr>
          <a:xfrm>
            <a:off x="-280115" y="-4"/>
            <a:ext cx="12521019" cy="6858000"/>
            <a:chOff x="-290920" y="0"/>
            <a:chExt cx="12521019" cy="6858000"/>
          </a:xfrm>
        </p:grpSpPr>
        <p:sp>
          <p:nvSpPr>
            <p:cNvPr id="20" name="Rectangle 19">
              <a:extLst>
                <a:ext uri="{FF2B5EF4-FFF2-40B4-BE49-F238E27FC236}">
                  <a16:creationId xmlns:a16="http://schemas.microsoft.com/office/drawing/2014/main" id="{2F391CEE-E392-4A9D-BD11-6954B994FB42}"/>
                </a:ext>
              </a:extLst>
            </p:cNvPr>
            <p:cNvSpPr/>
            <p:nvPr/>
          </p:nvSpPr>
          <p:spPr>
            <a:xfrm>
              <a:off x="-290920" y="0"/>
              <a:ext cx="12482920"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Freeform: Shape 20">
              <a:extLst>
                <a:ext uri="{FF2B5EF4-FFF2-40B4-BE49-F238E27FC236}">
                  <a16:creationId xmlns:a16="http://schemas.microsoft.com/office/drawing/2014/main" id="{7AC43ACA-5000-40E2-80D3-19833F9F1A3F}"/>
                </a:ext>
              </a:extLst>
            </p:cNvPr>
            <p:cNvSpPr/>
            <p:nvPr/>
          </p:nvSpPr>
          <p:spPr>
            <a:xfrm>
              <a:off x="11023600" y="2337441"/>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FF59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a:extLst>
                <a:ext uri="{FF2B5EF4-FFF2-40B4-BE49-F238E27FC236}">
                  <a16:creationId xmlns:a16="http://schemas.microsoft.com/office/drawing/2014/main" id="{BE022673-C77C-4E8F-AF41-8B283703E87E}"/>
                </a:ext>
              </a:extLst>
            </p:cNvPr>
            <p:cNvSpPr txBox="1"/>
            <p:nvPr/>
          </p:nvSpPr>
          <p:spPr>
            <a:xfrm rot="16200000">
              <a:off x="10910891" y="3189609"/>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a:t>
              </a:r>
            </a:p>
          </p:txBody>
        </p:sp>
      </p:grpSp>
      <p:grpSp>
        <p:nvGrpSpPr>
          <p:cNvPr id="24" name="Group 23">
            <a:extLst>
              <a:ext uri="{FF2B5EF4-FFF2-40B4-BE49-F238E27FC236}">
                <a16:creationId xmlns:a16="http://schemas.microsoft.com/office/drawing/2014/main" id="{69A27401-3327-4871-86AC-B461CA62C3AC}"/>
              </a:ext>
            </a:extLst>
          </p:cNvPr>
          <p:cNvGrpSpPr/>
          <p:nvPr/>
        </p:nvGrpSpPr>
        <p:grpSpPr>
          <a:xfrm>
            <a:off x="-8785092" y="-2"/>
            <a:ext cx="11487544" cy="6858000"/>
            <a:chOff x="213096" y="0"/>
            <a:chExt cx="11487544" cy="6858000"/>
          </a:xfrm>
        </p:grpSpPr>
        <p:sp>
          <p:nvSpPr>
            <p:cNvPr id="25" name="Rectangle 24">
              <a:extLst>
                <a:ext uri="{FF2B5EF4-FFF2-40B4-BE49-F238E27FC236}">
                  <a16:creationId xmlns:a16="http://schemas.microsoft.com/office/drawing/2014/main" id="{706C029B-A799-4206-A656-A006D8F83990}"/>
                </a:ext>
              </a:extLst>
            </p:cNvPr>
            <p:cNvSpPr/>
            <p:nvPr/>
          </p:nvSpPr>
          <p:spPr>
            <a:xfrm>
              <a:off x="213096" y="0"/>
              <a:ext cx="11447501"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Freeform: Shape 25">
              <a:extLst>
                <a:ext uri="{FF2B5EF4-FFF2-40B4-BE49-F238E27FC236}">
                  <a16:creationId xmlns:a16="http://schemas.microsoft.com/office/drawing/2014/main" id="{63328131-EC42-4D6D-A247-91FD3D23E58C}"/>
                </a:ext>
              </a:extLst>
            </p:cNvPr>
            <p:cNvSpPr/>
            <p:nvPr/>
          </p:nvSpPr>
          <p:spPr>
            <a:xfrm>
              <a:off x="10492197" y="2337441"/>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52CD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TextBox 26">
              <a:extLst>
                <a:ext uri="{FF2B5EF4-FFF2-40B4-BE49-F238E27FC236}">
                  <a16:creationId xmlns:a16="http://schemas.microsoft.com/office/drawing/2014/main" id="{3A728384-87ED-4E87-8F78-97EB653FDC67}"/>
                </a:ext>
              </a:extLst>
            </p:cNvPr>
            <p:cNvSpPr txBox="1"/>
            <p:nvPr/>
          </p:nvSpPr>
          <p:spPr>
            <a:xfrm rot="16200000">
              <a:off x="10381432" y="3189610"/>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II</a:t>
              </a:r>
            </a:p>
          </p:txBody>
        </p:sp>
      </p:grpSp>
      <p:grpSp>
        <p:nvGrpSpPr>
          <p:cNvPr id="29" name="Group 28">
            <a:extLst>
              <a:ext uri="{FF2B5EF4-FFF2-40B4-BE49-F238E27FC236}">
                <a16:creationId xmlns:a16="http://schemas.microsoft.com/office/drawing/2014/main" id="{C0099890-786A-4F87-960D-5DADE5168909}"/>
              </a:ext>
            </a:extLst>
          </p:cNvPr>
          <p:cNvGrpSpPr/>
          <p:nvPr/>
        </p:nvGrpSpPr>
        <p:grpSpPr>
          <a:xfrm>
            <a:off x="-7847639" y="0"/>
            <a:ext cx="9961092" cy="6858000"/>
            <a:chOff x="491575" y="0"/>
            <a:chExt cx="9961092" cy="6858000"/>
          </a:xfrm>
        </p:grpSpPr>
        <p:sp>
          <p:nvSpPr>
            <p:cNvPr id="30" name="Rectangle 29">
              <a:extLst>
                <a:ext uri="{FF2B5EF4-FFF2-40B4-BE49-F238E27FC236}">
                  <a16:creationId xmlns:a16="http://schemas.microsoft.com/office/drawing/2014/main" id="{CE9AAB1E-3A13-4745-A574-9EE6806378C9}"/>
                </a:ext>
              </a:extLst>
            </p:cNvPr>
            <p:cNvSpPr/>
            <p:nvPr/>
          </p:nvSpPr>
          <p:spPr>
            <a:xfrm>
              <a:off x="491575" y="0"/>
              <a:ext cx="9961092"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Freeform: Shape 30">
              <a:extLst>
                <a:ext uri="{FF2B5EF4-FFF2-40B4-BE49-F238E27FC236}">
                  <a16:creationId xmlns:a16="http://schemas.microsoft.com/office/drawing/2014/main" id="{1BC0F905-3F71-4932-B130-39D508C4D117}"/>
                </a:ext>
              </a:extLst>
            </p:cNvPr>
            <p:cNvSpPr/>
            <p:nvPr/>
          </p:nvSpPr>
          <p:spPr>
            <a:xfrm>
              <a:off x="9284267" y="2337440"/>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FFC7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TextBox 31">
              <a:extLst>
                <a:ext uri="{FF2B5EF4-FFF2-40B4-BE49-F238E27FC236}">
                  <a16:creationId xmlns:a16="http://schemas.microsoft.com/office/drawing/2014/main" id="{93EC5869-A976-4328-A864-2BB04E7E7BFC}"/>
                </a:ext>
              </a:extLst>
            </p:cNvPr>
            <p:cNvSpPr txBox="1"/>
            <p:nvPr/>
          </p:nvSpPr>
          <p:spPr>
            <a:xfrm rot="16200000">
              <a:off x="9130572" y="3189608"/>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III</a:t>
              </a:r>
            </a:p>
          </p:txBody>
        </p:sp>
      </p:grpSp>
      <p:grpSp>
        <p:nvGrpSpPr>
          <p:cNvPr id="34" name="Group 33">
            <a:extLst>
              <a:ext uri="{FF2B5EF4-FFF2-40B4-BE49-F238E27FC236}">
                <a16:creationId xmlns:a16="http://schemas.microsoft.com/office/drawing/2014/main" id="{0E4F6447-6163-4D6A-A8D2-BD63B6CB3A42}"/>
              </a:ext>
            </a:extLst>
          </p:cNvPr>
          <p:cNvGrpSpPr/>
          <p:nvPr/>
        </p:nvGrpSpPr>
        <p:grpSpPr>
          <a:xfrm>
            <a:off x="-7982710" y="0"/>
            <a:ext cx="9574094" cy="6858000"/>
            <a:chOff x="491575" y="0"/>
            <a:chExt cx="9574094" cy="6858000"/>
          </a:xfrm>
        </p:grpSpPr>
        <p:sp>
          <p:nvSpPr>
            <p:cNvPr id="35" name="Rectangle 34">
              <a:extLst>
                <a:ext uri="{FF2B5EF4-FFF2-40B4-BE49-F238E27FC236}">
                  <a16:creationId xmlns:a16="http://schemas.microsoft.com/office/drawing/2014/main" id="{5CB8CB55-9DEC-4367-900E-7257FE1B874F}"/>
                </a:ext>
              </a:extLst>
            </p:cNvPr>
            <p:cNvSpPr/>
            <p:nvPr/>
          </p:nvSpPr>
          <p:spPr>
            <a:xfrm>
              <a:off x="491575" y="0"/>
              <a:ext cx="9574094"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Shape 35">
              <a:extLst>
                <a:ext uri="{FF2B5EF4-FFF2-40B4-BE49-F238E27FC236}">
                  <a16:creationId xmlns:a16="http://schemas.microsoft.com/office/drawing/2014/main" id="{9DBAEDD6-7153-4AFF-BDC7-5A225B4B5642}"/>
                </a:ext>
              </a:extLst>
            </p:cNvPr>
            <p:cNvSpPr/>
            <p:nvPr/>
          </p:nvSpPr>
          <p:spPr>
            <a:xfrm>
              <a:off x="8897260" y="2337440"/>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5D73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3" name="TextBox 22">
            <a:extLst>
              <a:ext uri="{FF2B5EF4-FFF2-40B4-BE49-F238E27FC236}">
                <a16:creationId xmlns:a16="http://schemas.microsoft.com/office/drawing/2014/main" id="{0B00B3DA-91E9-4C04-B59D-EBC778A36FFF}"/>
              </a:ext>
            </a:extLst>
          </p:cNvPr>
          <p:cNvSpPr txBox="1"/>
          <p:nvPr/>
        </p:nvSpPr>
        <p:spPr>
          <a:xfrm>
            <a:off x="2906326" y="98393"/>
            <a:ext cx="9052561" cy="830997"/>
          </a:xfrm>
          <a:prstGeom prst="rect">
            <a:avLst/>
          </a:prstGeom>
          <a:noFill/>
        </p:spPr>
        <p:txBody>
          <a:bodyPr wrap="square" rtlCol="0">
            <a:spAutoFit/>
          </a:bodyPr>
          <a:lstStyle/>
          <a:p>
            <a:r>
              <a:rPr lang="en-US" sz="2400" b="1" dirty="0">
                <a:solidFill>
                  <a:srgbClr val="00A0A8"/>
                </a:solidFill>
                <a:latin typeface="Arial" panose="020B0604020202020204" pitchFamily="34" charset="0"/>
                <a:cs typeface="Arial" panose="020B0604020202020204" pitchFamily="34" charset="0"/>
              </a:rPr>
              <a:t>CHƯƠNG 1: CÁC YẾU TỐ ẢNH HƯỞNG ĐẾN VAY NỢ NƯỚC NGOÀI VÀ MỨC ĐỘ VAY NỢ NƯỚC NGOÀI</a:t>
            </a:r>
          </a:p>
        </p:txBody>
      </p:sp>
      <p:sp>
        <p:nvSpPr>
          <p:cNvPr id="37" name="TextBox 36">
            <a:extLst>
              <a:ext uri="{FF2B5EF4-FFF2-40B4-BE49-F238E27FC236}">
                <a16:creationId xmlns:a16="http://schemas.microsoft.com/office/drawing/2014/main" id="{B50B3E55-3634-4410-AA17-9050CF1A21F4}"/>
              </a:ext>
            </a:extLst>
          </p:cNvPr>
          <p:cNvSpPr txBox="1"/>
          <p:nvPr/>
        </p:nvSpPr>
        <p:spPr>
          <a:xfrm>
            <a:off x="2816173" y="889085"/>
            <a:ext cx="8129183" cy="5955476"/>
          </a:xfrm>
          <a:prstGeom prst="rect">
            <a:avLst/>
          </a:prstGeom>
          <a:noFill/>
        </p:spPr>
        <p:txBody>
          <a:bodyPr wrap="square" rtlCol="0">
            <a:spAutoFit/>
          </a:bodyPr>
          <a:lstStyle/>
          <a:p>
            <a:pPr algn="just"/>
            <a:r>
              <a:rPr lang="vi-VN" sz="2400" dirty="0">
                <a:solidFill>
                  <a:srgbClr val="00A0A8"/>
                </a:solidFill>
                <a:cs typeface="Times New Roman" panose="02020603050405020304" pitchFamily="18" charset="0"/>
              </a:rPr>
              <a:t>3</a:t>
            </a:r>
            <a:r>
              <a:rPr lang="en-US" sz="2400" dirty="0">
                <a:solidFill>
                  <a:srgbClr val="00A0A8"/>
                </a:solidFill>
                <a:cs typeface="Times New Roman" panose="02020603050405020304" pitchFamily="18" charset="0"/>
              </a:rPr>
              <a:t>.</a:t>
            </a:r>
            <a:r>
              <a:rPr lang="vi-VN" sz="2400" dirty="0">
                <a:solidFill>
                  <a:srgbClr val="00A0A8"/>
                </a:solidFill>
                <a:cs typeface="Times New Roman" panose="02020603050405020304" pitchFamily="18" charset="0"/>
              </a:rPr>
              <a:t> </a:t>
            </a:r>
            <a:r>
              <a:rPr lang="en-US" sz="2400" dirty="0">
                <a:solidFill>
                  <a:srgbClr val="00A0A8"/>
                </a:solidFill>
                <a:cs typeface="Times New Roman" panose="02020603050405020304" pitchFamily="18" charset="0"/>
              </a:rPr>
              <a:t>Y</a:t>
            </a:r>
            <a:r>
              <a:rPr lang="vi-VN" sz="2400" dirty="0">
                <a:solidFill>
                  <a:srgbClr val="00A0A8"/>
                </a:solidFill>
                <a:cs typeface="Times New Roman" panose="02020603050405020304" pitchFamily="18" charset="0"/>
              </a:rPr>
              <a:t>ếu tố liên quan đến các bên vay</a:t>
            </a:r>
          </a:p>
          <a:p>
            <a:pPr algn="just">
              <a:buFontTx/>
              <a:buChar char="-"/>
            </a:pPr>
            <a:r>
              <a:rPr lang="en-US" sz="2000" dirty="0" smtClean="0">
                <a:cs typeface="Times New Roman" panose="02020603050405020304" pitchFamily="18" charset="0"/>
              </a:rPr>
              <a:t> </a:t>
            </a:r>
            <a:r>
              <a:rPr lang="vi-VN" sz="2000" dirty="0" smtClean="0">
                <a:solidFill>
                  <a:srgbClr val="FEC630"/>
                </a:solidFill>
                <a:cs typeface="Times New Roman" panose="02020603050405020304" pitchFamily="18" charset="0"/>
              </a:rPr>
              <a:t>Sử </a:t>
            </a:r>
            <a:r>
              <a:rPr lang="vi-VN" sz="2000" dirty="0">
                <a:solidFill>
                  <a:srgbClr val="FEC630"/>
                </a:solidFill>
                <a:cs typeface="Times New Roman" panose="02020603050405020304" pitchFamily="18" charset="0"/>
              </a:rPr>
              <a:t>dụng vốn vay có hiệu quả </a:t>
            </a:r>
            <a:r>
              <a:rPr lang="vi-VN" sz="2000" dirty="0">
                <a:cs typeface="Times New Roman" panose="02020603050405020304" pitchFamily="18" charset="0"/>
              </a:rPr>
              <a:t>-&gt; nền kinh tế phát triển mạnh với khả năng thu hồi và hoàn vốn được đảm bảo -&gt; thu hút dòng vốn vay. (phụ thuộc vào hàng loạt các chính sách kinh tế- xã hội vĩ mô của nước đi vay)</a:t>
            </a:r>
            <a:endParaRPr lang="en-US" sz="2000" dirty="0">
              <a:cs typeface="Times New Roman" panose="02020603050405020304" pitchFamily="18" charset="0"/>
            </a:endParaRPr>
          </a:p>
          <a:p>
            <a:pPr algn="just">
              <a:buFontTx/>
              <a:buChar char="-"/>
            </a:pPr>
            <a:r>
              <a:rPr lang="en-US" sz="2000" dirty="0">
                <a:cs typeface="Times New Roman" panose="02020603050405020304" pitchFamily="18" charset="0"/>
              </a:rPr>
              <a:t> </a:t>
            </a:r>
            <a:r>
              <a:rPr lang="vi-VN" sz="2000" dirty="0">
                <a:solidFill>
                  <a:srgbClr val="FF5969"/>
                </a:solidFill>
                <a:cs typeface="Times New Roman" panose="02020603050405020304" pitchFamily="18" charset="0"/>
              </a:rPr>
              <a:t>Mối tương quan giữa tích lũy và tiêu dùng </a:t>
            </a:r>
            <a:r>
              <a:rPr lang="vi-VN" sz="2000" dirty="0">
                <a:cs typeface="Times New Roman" panose="02020603050405020304" pitchFamily="18" charset="0"/>
              </a:rPr>
              <a:t>(nếu tích lũy thấp mà tiêu dùng cao, nhu cầu vốn cho đầu tư cao -&gt; nợ nước ngoài tăng nhanh</a:t>
            </a:r>
            <a:r>
              <a:rPr lang="vi-VN" sz="2000" dirty="0" smtClean="0">
                <a:cs typeface="Times New Roman" panose="02020603050405020304" pitchFamily="18" charset="0"/>
              </a:rPr>
              <a:t>)</a:t>
            </a:r>
            <a:r>
              <a:rPr lang="en-US" sz="2000" dirty="0" smtClean="0">
                <a:cs typeface="Times New Roman" panose="02020603050405020304" pitchFamily="18" charset="0"/>
              </a:rPr>
              <a:t>. </a:t>
            </a:r>
          </a:p>
          <a:p>
            <a:pPr algn="just">
              <a:buFontTx/>
              <a:buChar char="-"/>
            </a:pPr>
            <a:r>
              <a:rPr lang="en-US" sz="2000" dirty="0" smtClean="0">
                <a:cs typeface="Times New Roman" panose="02020603050405020304" pitchFamily="18" charset="0"/>
              </a:rPr>
              <a:t> </a:t>
            </a:r>
            <a:r>
              <a:rPr lang="vi-VN" sz="2000" dirty="0" smtClean="0">
                <a:cs typeface="Times New Roman" panose="02020603050405020304" pitchFamily="18" charset="0"/>
              </a:rPr>
              <a:t>Đối </a:t>
            </a:r>
            <a:r>
              <a:rPr lang="vi-VN" sz="2000" dirty="0">
                <a:cs typeface="Times New Roman" panose="02020603050405020304" pitchFamily="18" charset="0"/>
              </a:rPr>
              <a:t>với một số nước có mức nợ nước ngoài cao, một khi vẫn tiếp tục phải vay nợ nước ngoài vối lãi suất cao, tăng trưởng nợ sẽ được các nhà tín dụng hạn chế để giảm gánh nặng nợ. </a:t>
            </a:r>
            <a:r>
              <a:rPr lang="vi-VN" sz="2000" dirty="0">
                <a:solidFill>
                  <a:srgbClr val="FEC630"/>
                </a:solidFill>
                <a:cs typeface="Times New Roman" panose="02020603050405020304" pitchFamily="18" charset="0"/>
              </a:rPr>
              <a:t>Các giải pháp giảm nợ nước ngoài: </a:t>
            </a:r>
          </a:p>
          <a:p>
            <a:pPr marL="342900" indent="-342900" algn="just">
              <a:buFont typeface="Wingdings" panose="05000000000000000000" pitchFamily="2" charset="2"/>
              <a:buChar char="v"/>
            </a:pPr>
            <a:r>
              <a:rPr lang="en-US" sz="2000" dirty="0" smtClean="0">
                <a:latin typeface="Arial" panose="020B0604020202020204" pitchFamily="34" charset="0"/>
                <a:cs typeface="Arial" panose="020B0604020202020204" pitchFamily="34" charset="0"/>
              </a:rPr>
              <a:t>T</a:t>
            </a:r>
            <a:r>
              <a:rPr lang="vi-VN" sz="2000" dirty="0">
                <a:cs typeface="Times New Roman" panose="02020603050405020304" pitchFamily="18" charset="0"/>
              </a:rPr>
              <a:t>ìm cách nâng cao hiệu quả sử dụng vốn đầu </a:t>
            </a:r>
            <a:r>
              <a:rPr lang="vi-VN" sz="2000" dirty="0" smtClean="0">
                <a:cs typeface="Times New Roman" panose="02020603050405020304" pitchFamily="18" charset="0"/>
              </a:rPr>
              <a:t>tư</a:t>
            </a:r>
            <a:endParaRPr lang="en-US" sz="2000" dirty="0" smtClean="0">
              <a:cs typeface="Times New Roman" panose="02020603050405020304" pitchFamily="18" charset="0"/>
            </a:endParaRPr>
          </a:p>
          <a:p>
            <a:pPr marL="342900" indent="-342900" algn="just">
              <a:buFont typeface="Wingdings" panose="05000000000000000000" pitchFamily="2" charset="2"/>
              <a:buChar char="v"/>
            </a:pPr>
            <a:r>
              <a:rPr lang="vi-VN" sz="2000" dirty="0" smtClean="0">
                <a:cs typeface="Times New Roman" panose="02020603050405020304" pitchFamily="18" charset="0"/>
              </a:rPr>
              <a:t>Vận </a:t>
            </a:r>
            <a:r>
              <a:rPr lang="vi-VN" sz="2000" dirty="0">
                <a:cs typeface="Times New Roman" panose="02020603050405020304" pitchFamily="18" charset="0"/>
              </a:rPr>
              <a:t>động tăng tiết kiệm tư nhân trong nước </a:t>
            </a:r>
            <a:endParaRPr lang="en-US" sz="2000" dirty="0" smtClean="0">
              <a:cs typeface="Times New Roman" panose="02020603050405020304" pitchFamily="18" charset="0"/>
            </a:endParaRPr>
          </a:p>
          <a:p>
            <a:pPr marL="342900" indent="-342900" algn="just">
              <a:buFont typeface="Wingdings" panose="05000000000000000000" pitchFamily="2" charset="2"/>
              <a:buChar char="v"/>
            </a:pPr>
            <a:r>
              <a:rPr lang="en-US" sz="2000" dirty="0" smtClean="0">
                <a:latin typeface="Arial" panose="020B0604020202020204" pitchFamily="34" charset="0"/>
                <a:cs typeface="Arial" panose="020B0604020202020204" pitchFamily="34" charset="0"/>
              </a:rPr>
              <a:t>C</a:t>
            </a:r>
            <a:r>
              <a:rPr lang="vi-VN" sz="2000" dirty="0">
                <a:latin typeface="Arial" panose="020B0604020202020204" pitchFamily="34" charset="0"/>
                <a:cs typeface="Arial" panose="020B0604020202020204" pitchFamily="34" charset="0"/>
              </a:rPr>
              <a:t>ắt giảm đầu tư tư nhân trên GDP và tiêu dùng tư nhân trên </a:t>
            </a:r>
            <a:r>
              <a:rPr lang="vi-VN" sz="2000" dirty="0" smtClean="0">
                <a:latin typeface="Arial" panose="020B0604020202020204" pitchFamily="34" charset="0"/>
                <a:cs typeface="Arial" panose="020B0604020202020204" pitchFamily="34" charset="0"/>
              </a:rPr>
              <a:t>GDP</a:t>
            </a:r>
            <a:endParaRPr lang="en-US" sz="2000"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v"/>
            </a:pPr>
            <a:r>
              <a:rPr lang="en-US" sz="2000" dirty="0" smtClean="0">
                <a:latin typeface="Arial" panose="020B0604020202020204" pitchFamily="34" charset="0"/>
                <a:cs typeface="Arial" panose="020B0604020202020204" pitchFamily="34" charset="0"/>
              </a:rPr>
              <a:t>G</a:t>
            </a:r>
            <a:r>
              <a:rPr lang="vi-VN" sz="2000" dirty="0">
                <a:latin typeface="Arial" panose="020B0604020202020204" pitchFamily="34" charset="0"/>
                <a:cs typeface="Arial" panose="020B0604020202020204" pitchFamily="34" charset="0"/>
              </a:rPr>
              <a:t>iảm </a:t>
            </a:r>
            <a:r>
              <a:rPr lang="vi-VN" sz="2000" dirty="0">
                <a:cs typeface="Times New Roman" panose="02020603050405020304" pitchFamily="18" charset="0"/>
              </a:rPr>
              <a:t>chi tiêu và tăng thu của Chính phủ trên GDP</a:t>
            </a:r>
            <a:endParaRPr lang="en-US" sz="2000" dirty="0">
              <a:cs typeface="Times New Roman" panose="02020603050405020304" pitchFamily="18" charset="0"/>
            </a:endParaRPr>
          </a:p>
          <a:p>
            <a:pPr algn="just">
              <a:buFontTx/>
              <a:buChar char="-"/>
            </a:pPr>
            <a:r>
              <a:rPr lang="en-US" sz="2000" dirty="0">
                <a:cs typeface="Times New Roman" panose="02020603050405020304" pitchFamily="18" charset="0"/>
              </a:rPr>
              <a:t> </a:t>
            </a:r>
            <a:r>
              <a:rPr lang="en-US" sz="2000" dirty="0" smtClean="0">
                <a:solidFill>
                  <a:srgbClr val="FEC630"/>
                </a:solidFill>
                <a:latin typeface="Arial" panose="020B0604020202020204" pitchFamily="34" charset="0"/>
                <a:cs typeface="Arial" panose="020B0604020202020204" pitchFamily="34" charset="0"/>
              </a:rPr>
              <a:t>K</a:t>
            </a:r>
            <a:r>
              <a:rPr lang="vi-VN" sz="2000" dirty="0" smtClean="0">
                <a:solidFill>
                  <a:srgbClr val="FEC630"/>
                </a:solidFill>
                <a:latin typeface="Arial" panose="020B0604020202020204" pitchFamily="34" charset="0"/>
                <a:cs typeface="Arial" panose="020B0604020202020204" pitchFamily="34" charset="0"/>
              </a:rPr>
              <a:t>h</a:t>
            </a:r>
            <a:r>
              <a:rPr lang="vi-VN" sz="2000" dirty="0" smtClean="0">
                <a:solidFill>
                  <a:srgbClr val="FEC630"/>
                </a:solidFill>
                <a:cs typeface="Times New Roman" panose="02020603050405020304" pitchFamily="18" charset="0"/>
              </a:rPr>
              <a:t>ả </a:t>
            </a:r>
            <a:r>
              <a:rPr lang="vi-VN" sz="2000" dirty="0">
                <a:solidFill>
                  <a:srgbClr val="FEC630"/>
                </a:solidFill>
                <a:cs typeface="Times New Roman" panose="02020603050405020304" pitchFamily="18" charset="0"/>
              </a:rPr>
              <a:t>năng hấp thụ vốn của một nền kinh tế nước đi vay </a:t>
            </a:r>
            <a:r>
              <a:rPr lang="en-US" sz="2000" dirty="0" smtClean="0">
                <a:cs typeface="Times New Roman" panose="02020603050405020304" pitchFamily="18" charset="0"/>
              </a:rPr>
              <a:t>: </a:t>
            </a:r>
            <a:r>
              <a:rPr lang="vi-VN" sz="2000" dirty="0" smtClean="0">
                <a:solidFill>
                  <a:srgbClr val="FF5969"/>
                </a:solidFill>
                <a:cs typeface="Times New Roman" panose="02020603050405020304" pitchFamily="18" charset="0"/>
              </a:rPr>
              <a:t>Là </a:t>
            </a:r>
            <a:r>
              <a:rPr lang="vi-VN" sz="2000" dirty="0">
                <a:solidFill>
                  <a:srgbClr val="FF5969"/>
                </a:solidFill>
                <a:cs typeface="Times New Roman" panose="02020603050405020304" pitchFamily="18" charset="0"/>
              </a:rPr>
              <a:t>yếu tố vô cùng quan trọng, nó phụ thuộc vào năng lực quản lý của Chính phủ nước đi vay; đặc điểm chi tiêu công; khả năng trả nợ của nước đi vay</a:t>
            </a:r>
            <a:r>
              <a:rPr lang="vi-VN" sz="2000" dirty="0" smtClean="0">
                <a:solidFill>
                  <a:srgbClr val="FF5969"/>
                </a:solidFill>
                <a:cs typeface="Times New Roman" panose="02020603050405020304" pitchFamily="18" charset="0"/>
              </a:rPr>
              <a:t>;...</a:t>
            </a:r>
            <a:endParaRPr lang="en-US" sz="2000" dirty="0">
              <a:solidFill>
                <a:srgbClr val="FF5969"/>
              </a:solidFill>
              <a:cs typeface="Times New Roman" panose="02020603050405020304" pitchFamily="18" charset="0"/>
            </a:endParaRPr>
          </a:p>
        </p:txBody>
      </p:sp>
    </p:spTree>
    <p:extLst>
      <p:ext uri="{BB962C8B-B14F-4D97-AF65-F5344CB8AC3E}">
        <p14:creationId xmlns:p14="http://schemas.microsoft.com/office/powerpoint/2010/main" val="1103750334"/>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fade">
                                      <p:cBhvr>
                                        <p:cTn id="13" dur="1000"/>
                                        <p:tgtEl>
                                          <p:spTgt spid="37"/>
                                        </p:tgtEl>
                                      </p:cBhvr>
                                    </p:animEffect>
                                    <p:anim calcmode="lin" valueType="num">
                                      <p:cBhvr>
                                        <p:cTn id="14" dur="1000" fill="hold"/>
                                        <p:tgtEl>
                                          <p:spTgt spid="37"/>
                                        </p:tgtEl>
                                        <p:attrNameLst>
                                          <p:attrName>ppt_x</p:attrName>
                                        </p:attrNameLst>
                                      </p:cBhvr>
                                      <p:tavLst>
                                        <p:tav tm="0">
                                          <p:val>
                                            <p:strVal val="#ppt_x"/>
                                          </p:val>
                                        </p:tav>
                                        <p:tav tm="100000">
                                          <p:val>
                                            <p:strVal val="#ppt_x"/>
                                          </p:val>
                                        </p:tav>
                                      </p:tavLst>
                                    </p:anim>
                                    <p:anim calcmode="lin" valueType="num">
                                      <p:cBhvr>
                                        <p:cTn id="15"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3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C8A16B82-6A3C-46F5-8D32-072FDF89864A}"/>
              </a:ext>
            </a:extLst>
          </p:cNvPr>
          <p:cNvGrpSpPr/>
          <p:nvPr/>
        </p:nvGrpSpPr>
        <p:grpSpPr>
          <a:xfrm>
            <a:off x="-280115" y="-4"/>
            <a:ext cx="12521019" cy="6858000"/>
            <a:chOff x="-290920" y="0"/>
            <a:chExt cx="12521019" cy="6858000"/>
          </a:xfrm>
        </p:grpSpPr>
        <p:sp>
          <p:nvSpPr>
            <p:cNvPr id="20" name="Rectangle 19">
              <a:extLst>
                <a:ext uri="{FF2B5EF4-FFF2-40B4-BE49-F238E27FC236}">
                  <a16:creationId xmlns:a16="http://schemas.microsoft.com/office/drawing/2014/main" id="{2F391CEE-E392-4A9D-BD11-6954B994FB42}"/>
                </a:ext>
              </a:extLst>
            </p:cNvPr>
            <p:cNvSpPr/>
            <p:nvPr/>
          </p:nvSpPr>
          <p:spPr>
            <a:xfrm>
              <a:off x="-290920" y="0"/>
              <a:ext cx="12482920"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Freeform: Shape 20">
              <a:extLst>
                <a:ext uri="{FF2B5EF4-FFF2-40B4-BE49-F238E27FC236}">
                  <a16:creationId xmlns:a16="http://schemas.microsoft.com/office/drawing/2014/main" id="{7AC43ACA-5000-40E2-80D3-19833F9F1A3F}"/>
                </a:ext>
              </a:extLst>
            </p:cNvPr>
            <p:cNvSpPr/>
            <p:nvPr/>
          </p:nvSpPr>
          <p:spPr>
            <a:xfrm>
              <a:off x="11023600" y="2337441"/>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FF59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a:extLst>
                <a:ext uri="{FF2B5EF4-FFF2-40B4-BE49-F238E27FC236}">
                  <a16:creationId xmlns:a16="http://schemas.microsoft.com/office/drawing/2014/main" id="{BE022673-C77C-4E8F-AF41-8B283703E87E}"/>
                </a:ext>
              </a:extLst>
            </p:cNvPr>
            <p:cNvSpPr txBox="1"/>
            <p:nvPr/>
          </p:nvSpPr>
          <p:spPr>
            <a:xfrm rot="16200000">
              <a:off x="10910891" y="3189609"/>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a:t>
              </a:r>
            </a:p>
          </p:txBody>
        </p:sp>
      </p:grpSp>
      <p:grpSp>
        <p:nvGrpSpPr>
          <p:cNvPr id="24" name="Group 23">
            <a:extLst>
              <a:ext uri="{FF2B5EF4-FFF2-40B4-BE49-F238E27FC236}">
                <a16:creationId xmlns:a16="http://schemas.microsoft.com/office/drawing/2014/main" id="{69A27401-3327-4871-86AC-B461CA62C3AC}"/>
              </a:ext>
            </a:extLst>
          </p:cNvPr>
          <p:cNvGrpSpPr/>
          <p:nvPr/>
        </p:nvGrpSpPr>
        <p:grpSpPr>
          <a:xfrm>
            <a:off x="-8785092" y="-2"/>
            <a:ext cx="11487544" cy="6858000"/>
            <a:chOff x="213096" y="0"/>
            <a:chExt cx="11487544" cy="6858000"/>
          </a:xfrm>
        </p:grpSpPr>
        <p:sp>
          <p:nvSpPr>
            <p:cNvPr id="25" name="Rectangle 24">
              <a:extLst>
                <a:ext uri="{FF2B5EF4-FFF2-40B4-BE49-F238E27FC236}">
                  <a16:creationId xmlns:a16="http://schemas.microsoft.com/office/drawing/2014/main" id="{706C029B-A799-4206-A656-A006D8F83990}"/>
                </a:ext>
              </a:extLst>
            </p:cNvPr>
            <p:cNvSpPr/>
            <p:nvPr/>
          </p:nvSpPr>
          <p:spPr>
            <a:xfrm>
              <a:off x="213096" y="0"/>
              <a:ext cx="11447501"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Freeform: Shape 25">
              <a:extLst>
                <a:ext uri="{FF2B5EF4-FFF2-40B4-BE49-F238E27FC236}">
                  <a16:creationId xmlns:a16="http://schemas.microsoft.com/office/drawing/2014/main" id="{63328131-EC42-4D6D-A247-91FD3D23E58C}"/>
                </a:ext>
              </a:extLst>
            </p:cNvPr>
            <p:cNvSpPr/>
            <p:nvPr/>
          </p:nvSpPr>
          <p:spPr>
            <a:xfrm>
              <a:off x="10492197" y="2337441"/>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52CD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TextBox 26">
              <a:extLst>
                <a:ext uri="{FF2B5EF4-FFF2-40B4-BE49-F238E27FC236}">
                  <a16:creationId xmlns:a16="http://schemas.microsoft.com/office/drawing/2014/main" id="{3A728384-87ED-4E87-8F78-97EB653FDC67}"/>
                </a:ext>
              </a:extLst>
            </p:cNvPr>
            <p:cNvSpPr txBox="1"/>
            <p:nvPr/>
          </p:nvSpPr>
          <p:spPr>
            <a:xfrm rot="16200000">
              <a:off x="10381432" y="3189610"/>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II</a:t>
              </a:r>
            </a:p>
          </p:txBody>
        </p:sp>
      </p:grpSp>
      <p:grpSp>
        <p:nvGrpSpPr>
          <p:cNvPr id="29" name="Group 28">
            <a:extLst>
              <a:ext uri="{FF2B5EF4-FFF2-40B4-BE49-F238E27FC236}">
                <a16:creationId xmlns:a16="http://schemas.microsoft.com/office/drawing/2014/main" id="{C0099890-786A-4F87-960D-5DADE5168909}"/>
              </a:ext>
            </a:extLst>
          </p:cNvPr>
          <p:cNvGrpSpPr/>
          <p:nvPr/>
        </p:nvGrpSpPr>
        <p:grpSpPr>
          <a:xfrm>
            <a:off x="-7847639" y="0"/>
            <a:ext cx="9961092" cy="6858000"/>
            <a:chOff x="491575" y="0"/>
            <a:chExt cx="9961092" cy="6858000"/>
          </a:xfrm>
        </p:grpSpPr>
        <p:sp>
          <p:nvSpPr>
            <p:cNvPr id="30" name="Rectangle 29">
              <a:extLst>
                <a:ext uri="{FF2B5EF4-FFF2-40B4-BE49-F238E27FC236}">
                  <a16:creationId xmlns:a16="http://schemas.microsoft.com/office/drawing/2014/main" id="{CE9AAB1E-3A13-4745-A574-9EE6806378C9}"/>
                </a:ext>
              </a:extLst>
            </p:cNvPr>
            <p:cNvSpPr/>
            <p:nvPr/>
          </p:nvSpPr>
          <p:spPr>
            <a:xfrm>
              <a:off x="491575" y="0"/>
              <a:ext cx="9961092"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Freeform: Shape 30">
              <a:extLst>
                <a:ext uri="{FF2B5EF4-FFF2-40B4-BE49-F238E27FC236}">
                  <a16:creationId xmlns:a16="http://schemas.microsoft.com/office/drawing/2014/main" id="{1BC0F905-3F71-4932-B130-39D508C4D117}"/>
                </a:ext>
              </a:extLst>
            </p:cNvPr>
            <p:cNvSpPr/>
            <p:nvPr/>
          </p:nvSpPr>
          <p:spPr>
            <a:xfrm>
              <a:off x="9284267" y="2337440"/>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FFC7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TextBox 31">
              <a:extLst>
                <a:ext uri="{FF2B5EF4-FFF2-40B4-BE49-F238E27FC236}">
                  <a16:creationId xmlns:a16="http://schemas.microsoft.com/office/drawing/2014/main" id="{93EC5869-A976-4328-A864-2BB04E7E7BFC}"/>
                </a:ext>
              </a:extLst>
            </p:cNvPr>
            <p:cNvSpPr txBox="1"/>
            <p:nvPr/>
          </p:nvSpPr>
          <p:spPr>
            <a:xfrm rot="16200000">
              <a:off x="9130572" y="3189608"/>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III</a:t>
              </a:r>
            </a:p>
          </p:txBody>
        </p:sp>
      </p:grpSp>
      <p:grpSp>
        <p:nvGrpSpPr>
          <p:cNvPr id="34" name="Group 33">
            <a:extLst>
              <a:ext uri="{FF2B5EF4-FFF2-40B4-BE49-F238E27FC236}">
                <a16:creationId xmlns:a16="http://schemas.microsoft.com/office/drawing/2014/main" id="{0E4F6447-6163-4D6A-A8D2-BD63B6CB3A42}"/>
              </a:ext>
            </a:extLst>
          </p:cNvPr>
          <p:cNvGrpSpPr/>
          <p:nvPr/>
        </p:nvGrpSpPr>
        <p:grpSpPr>
          <a:xfrm>
            <a:off x="-7982710" y="0"/>
            <a:ext cx="9574094" cy="6858000"/>
            <a:chOff x="491575" y="0"/>
            <a:chExt cx="9574094" cy="6858000"/>
          </a:xfrm>
        </p:grpSpPr>
        <p:sp>
          <p:nvSpPr>
            <p:cNvPr id="35" name="Rectangle 34">
              <a:extLst>
                <a:ext uri="{FF2B5EF4-FFF2-40B4-BE49-F238E27FC236}">
                  <a16:creationId xmlns:a16="http://schemas.microsoft.com/office/drawing/2014/main" id="{5CB8CB55-9DEC-4367-900E-7257FE1B874F}"/>
                </a:ext>
              </a:extLst>
            </p:cNvPr>
            <p:cNvSpPr/>
            <p:nvPr/>
          </p:nvSpPr>
          <p:spPr>
            <a:xfrm>
              <a:off x="491575" y="0"/>
              <a:ext cx="9574094"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Shape 35">
              <a:extLst>
                <a:ext uri="{FF2B5EF4-FFF2-40B4-BE49-F238E27FC236}">
                  <a16:creationId xmlns:a16="http://schemas.microsoft.com/office/drawing/2014/main" id="{9DBAEDD6-7153-4AFF-BDC7-5A225B4B5642}"/>
                </a:ext>
              </a:extLst>
            </p:cNvPr>
            <p:cNvSpPr/>
            <p:nvPr/>
          </p:nvSpPr>
          <p:spPr>
            <a:xfrm>
              <a:off x="8897260" y="2337440"/>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5D73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3" name="TextBox 22">
            <a:extLst>
              <a:ext uri="{FF2B5EF4-FFF2-40B4-BE49-F238E27FC236}">
                <a16:creationId xmlns:a16="http://schemas.microsoft.com/office/drawing/2014/main" id="{0B00B3DA-91E9-4C04-B59D-EBC778A36FFF}"/>
              </a:ext>
            </a:extLst>
          </p:cNvPr>
          <p:cNvSpPr txBox="1"/>
          <p:nvPr/>
        </p:nvSpPr>
        <p:spPr>
          <a:xfrm>
            <a:off x="2906326" y="256406"/>
            <a:ext cx="9052561" cy="830997"/>
          </a:xfrm>
          <a:prstGeom prst="rect">
            <a:avLst/>
          </a:prstGeom>
          <a:noFill/>
        </p:spPr>
        <p:txBody>
          <a:bodyPr wrap="square" rtlCol="0">
            <a:spAutoFit/>
          </a:bodyPr>
          <a:lstStyle/>
          <a:p>
            <a:r>
              <a:rPr lang="en-US" sz="2400" b="1" dirty="0">
                <a:solidFill>
                  <a:srgbClr val="00A0A8"/>
                </a:solidFill>
                <a:latin typeface="Arial" panose="020B0604020202020204" pitchFamily="34" charset="0"/>
                <a:cs typeface="Arial" panose="020B0604020202020204" pitchFamily="34" charset="0"/>
              </a:rPr>
              <a:t>CHƯƠNG 1: CÁC YẾU TỐ ẢNH HƯỞNG ĐẾN VAY NỢ NƯỚC NGOÀI VÀ MỨC ĐỘ VAY NỢ NƯỚC NGOÀI</a:t>
            </a:r>
          </a:p>
        </p:txBody>
      </p:sp>
      <p:sp>
        <p:nvSpPr>
          <p:cNvPr id="37" name="TextBox 36">
            <a:extLst>
              <a:ext uri="{FF2B5EF4-FFF2-40B4-BE49-F238E27FC236}">
                <a16:creationId xmlns:a16="http://schemas.microsoft.com/office/drawing/2014/main" id="{B50B3E55-3634-4410-AA17-9050CF1A21F4}"/>
              </a:ext>
            </a:extLst>
          </p:cNvPr>
          <p:cNvSpPr txBox="1"/>
          <p:nvPr/>
        </p:nvSpPr>
        <p:spPr>
          <a:xfrm>
            <a:off x="2945266" y="1276944"/>
            <a:ext cx="8129183" cy="5447645"/>
          </a:xfrm>
          <a:prstGeom prst="rect">
            <a:avLst/>
          </a:prstGeom>
          <a:noFill/>
        </p:spPr>
        <p:txBody>
          <a:bodyPr wrap="square" rtlCol="0">
            <a:spAutoFit/>
          </a:bodyPr>
          <a:lstStyle/>
          <a:p>
            <a:pPr algn="just"/>
            <a:r>
              <a:rPr lang="vi-VN" sz="2400" dirty="0" smtClean="0">
                <a:solidFill>
                  <a:srgbClr val="00A0A8"/>
                </a:solidFill>
                <a:cs typeface="Times New Roman" panose="02020603050405020304" pitchFamily="18" charset="0"/>
              </a:rPr>
              <a:t>4</a:t>
            </a:r>
            <a:r>
              <a:rPr lang="en-US" sz="2400" dirty="0" smtClean="0">
                <a:solidFill>
                  <a:srgbClr val="00A0A8"/>
                </a:solidFill>
                <a:cs typeface="Times New Roman" panose="02020603050405020304" pitchFamily="18" charset="0"/>
              </a:rPr>
              <a:t>. Y</a:t>
            </a:r>
            <a:r>
              <a:rPr lang="vi-VN" sz="2400" dirty="0">
                <a:solidFill>
                  <a:srgbClr val="00A0A8"/>
                </a:solidFill>
                <a:cs typeface="Times New Roman" panose="02020603050405020304" pitchFamily="18" charset="0"/>
              </a:rPr>
              <a:t>ếu tố liên quan đến thị trường vay</a:t>
            </a:r>
            <a:r>
              <a:rPr lang="vi-VN" sz="2400" dirty="0" smtClean="0">
                <a:solidFill>
                  <a:srgbClr val="00A0A8"/>
                </a:solidFill>
                <a:cs typeface="Times New Roman" panose="02020603050405020304" pitchFamily="18" charset="0"/>
              </a:rPr>
              <a:t>:</a:t>
            </a:r>
            <a:endParaRPr lang="en-US" sz="2400" dirty="0" smtClean="0">
              <a:solidFill>
                <a:srgbClr val="00A0A8"/>
              </a:solidFill>
              <a:cs typeface="Times New Roman" panose="02020603050405020304" pitchFamily="18" charset="0"/>
            </a:endParaRPr>
          </a:p>
          <a:p>
            <a:pPr algn="just"/>
            <a:endParaRPr lang="en-US" sz="2400" dirty="0" smtClean="0">
              <a:solidFill>
                <a:srgbClr val="00A0A8"/>
              </a:solidFill>
              <a:cs typeface="Times New Roman" panose="02020603050405020304" pitchFamily="18" charset="0"/>
            </a:endParaRPr>
          </a:p>
          <a:p>
            <a:pPr marL="342900" indent="-342900" algn="just">
              <a:buFont typeface="Wingdings" panose="05000000000000000000" pitchFamily="2" charset="2"/>
              <a:buChar char="q"/>
            </a:pPr>
            <a:r>
              <a:rPr lang="vi-VN" sz="2100" dirty="0" smtClean="0">
                <a:solidFill>
                  <a:srgbClr val="FF5969"/>
                </a:solidFill>
                <a:cs typeface="Times New Roman" panose="02020603050405020304" pitchFamily="18" charset="0"/>
              </a:rPr>
              <a:t>Lãi </a:t>
            </a:r>
            <a:r>
              <a:rPr lang="vi-VN" sz="2100" dirty="0">
                <a:solidFill>
                  <a:srgbClr val="FF5969"/>
                </a:solidFill>
                <a:cs typeface="Times New Roman" panose="02020603050405020304" pitchFamily="18" charset="0"/>
              </a:rPr>
              <a:t>suất và cán cân thương mại; </a:t>
            </a:r>
            <a:endParaRPr lang="en-US" sz="2100" dirty="0" smtClean="0">
              <a:solidFill>
                <a:srgbClr val="FF5969"/>
              </a:solidFill>
              <a:cs typeface="Times New Roman" panose="02020603050405020304" pitchFamily="18" charset="0"/>
            </a:endParaRPr>
          </a:p>
          <a:p>
            <a:pPr marL="342900" indent="-342900" algn="just">
              <a:buFont typeface="Wingdings" panose="05000000000000000000" pitchFamily="2" charset="2"/>
              <a:buChar char="q"/>
            </a:pPr>
            <a:r>
              <a:rPr lang="en-US" sz="2100" dirty="0">
                <a:solidFill>
                  <a:srgbClr val="FF5969"/>
                </a:solidFill>
                <a:latin typeface="Arial" panose="020B0604020202020204" pitchFamily="34" charset="0"/>
                <a:cs typeface="Arial" panose="020B0604020202020204" pitchFamily="34" charset="0"/>
              </a:rPr>
              <a:t>T</a:t>
            </a:r>
            <a:r>
              <a:rPr lang="vi-VN" sz="2100" dirty="0" smtClean="0">
                <a:solidFill>
                  <a:srgbClr val="FF5969"/>
                </a:solidFill>
                <a:cs typeface="Times New Roman" panose="02020603050405020304" pitchFamily="18" charset="0"/>
              </a:rPr>
              <a:t>ỷ </a:t>
            </a:r>
            <a:r>
              <a:rPr lang="vi-VN" sz="2100" dirty="0">
                <a:solidFill>
                  <a:srgbClr val="FF5969"/>
                </a:solidFill>
                <a:cs typeface="Times New Roman" panose="02020603050405020304" pitchFamily="18" charset="0"/>
              </a:rPr>
              <a:t>giá hối đoái và giả tiền vay; </a:t>
            </a:r>
            <a:endParaRPr lang="en-US" sz="2100" dirty="0" smtClean="0">
              <a:solidFill>
                <a:srgbClr val="FF5969"/>
              </a:solidFill>
              <a:cs typeface="Times New Roman" panose="02020603050405020304" pitchFamily="18" charset="0"/>
            </a:endParaRPr>
          </a:p>
          <a:p>
            <a:pPr marL="342900" indent="-342900" algn="just">
              <a:buFont typeface="Wingdings" panose="05000000000000000000" pitchFamily="2" charset="2"/>
              <a:buChar char="q"/>
            </a:pPr>
            <a:r>
              <a:rPr lang="en-US" sz="2100" dirty="0">
                <a:solidFill>
                  <a:srgbClr val="FF5969"/>
                </a:solidFill>
                <a:latin typeface="Arial" panose="020B0604020202020204" pitchFamily="34" charset="0"/>
                <a:cs typeface="Arial" panose="020B0604020202020204" pitchFamily="34" charset="0"/>
              </a:rPr>
              <a:t>C</a:t>
            </a:r>
            <a:r>
              <a:rPr lang="vi-VN" sz="2100" dirty="0" smtClean="0">
                <a:solidFill>
                  <a:srgbClr val="FF5969"/>
                </a:solidFill>
                <a:cs typeface="Times New Roman" panose="02020603050405020304" pitchFamily="18" charset="0"/>
              </a:rPr>
              <a:t>ác </a:t>
            </a:r>
            <a:r>
              <a:rPr lang="vi-VN" sz="2100" dirty="0">
                <a:solidFill>
                  <a:srgbClr val="FF5969"/>
                </a:solidFill>
                <a:cs typeface="Times New Roman" panose="02020603050405020304" pitchFamily="18" charset="0"/>
              </a:rPr>
              <a:t>rủi ro trong vay </a:t>
            </a:r>
            <a:r>
              <a:rPr lang="vi-VN" sz="2100" dirty="0" smtClean="0">
                <a:solidFill>
                  <a:srgbClr val="FF5969"/>
                </a:solidFill>
                <a:cs typeface="Times New Roman" panose="02020603050405020304" pitchFamily="18" charset="0"/>
              </a:rPr>
              <a:t>nợ</a:t>
            </a:r>
            <a:r>
              <a:rPr lang="en-US" sz="2100" dirty="0" smtClean="0">
                <a:solidFill>
                  <a:srgbClr val="FF5969"/>
                </a:solidFill>
                <a:cs typeface="Times New Roman" panose="02020603050405020304" pitchFamily="18" charset="0"/>
              </a:rPr>
              <a:t>…</a:t>
            </a:r>
            <a:endParaRPr lang="en-US" sz="2100" dirty="0" smtClean="0">
              <a:cs typeface="Times New Roman" panose="02020603050405020304" pitchFamily="18" charset="0"/>
            </a:endParaRPr>
          </a:p>
          <a:p>
            <a:pPr algn="just">
              <a:buFontTx/>
              <a:buChar char="-"/>
            </a:pPr>
            <a:endParaRPr lang="vi-VN" sz="2100" dirty="0">
              <a:cs typeface="Times New Roman" panose="02020603050405020304" pitchFamily="18" charset="0"/>
            </a:endParaRPr>
          </a:p>
          <a:p>
            <a:pPr algn="just"/>
            <a:r>
              <a:rPr lang="vi-VN" sz="2400" dirty="0" smtClean="0">
                <a:solidFill>
                  <a:srgbClr val="00A0A8"/>
                </a:solidFill>
                <a:cs typeface="Times New Roman" panose="02020603050405020304" pitchFamily="18" charset="0"/>
              </a:rPr>
              <a:t>5</a:t>
            </a:r>
            <a:r>
              <a:rPr lang="en-US" sz="2400" dirty="0" smtClean="0">
                <a:solidFill>
                  <a:srgbClr val="00A0A8"/>
                </a:solidFill>
                <a:cs typeface="Times New Roman" panose="02020603050405020304" pitchFamily="18" charset="0"/>
              </a:rPr>
              <a:t>. </a:t>
            </a:r>
            <a:r>
              <a:rPr lang="en-US" sz="2400" dirty="0" err="1" smtClean="0">
                <a:solidFill>
                  <a:srgbClr val="00A0A8"/>
                </a:solidFill>
                <a:latin typeface="Arial" panose="020B0604020202020204" pitchFamily="34" charset="0"/>
                <a:cs typeface="Arial" panose="020B0604020202020204" pitchFamily="34" charset="0"/>
              </a:rPr>
              <a:t>Cá</a:t>
            </a:r>
            <a:r>
              <a:rPr lang="vi-VN" sz="2400" dirty="0">
                <a:solidFill>
                  <a:srgbClr val="00A0A8"/>
                </a:solidFill>
                <a:cs typeface="Times New Roman" panose="02020603050405020304" pitchFamily="18" charset="0"/>
              </a:rPr>
              <a:t>c yếu tố </a:t>
            </a:r>
            <a:r>
              <a:rPr lang="vi-VN" sz="2400" dirty="0" smtClean="0">
                <a:solidFill>
                  <a:srgbClr val="00A0A8"/>
                </a:solidFill>
                <a:cs typeface="Times New Roman" panose="02020603050405020304" pitchFamily="18" charset="0"/>
              </a:rPr>
              <a:t>khác</a:t>
            </a:r>
            <a:r>
              <a:rPr lang="en-US" sz="2400" dirty="0" smtClean="0">
                <a:solidFill>
                  <a:srgbClr val="00A0A8"/>
                </a:solidFill>
                <a:cs typeface="Times New Roman" panose="02020603050405020304" pitchFamily="18" charset="0"/>
              </a:rPr>
              <a:t>:</a:t>
            </a:r>
          </a:p>
          <a:p>
            <a:pPr algn="just"/>
            <a:endParaRPr lang="en-US" sz="2400" dirty="0">
              <a:solidFill>
                <a:srgbClr val="00A0A8"/>
              </a:solidFill>
              <a:cs typeface="Times New Roman" panose="02020603050405020304" pitchFamily="18" charset="0"/>
            </a:endParaRPr>
          </a:p>
          <a:p>
            <a:pPr marL="342900" indent="-342900" algn="just">
              <a:buFont typeface="Wingdings" panose="05000000000000000000" pitchFamily="2" charset="2"/>
              <a:buChar char="q"/>
            </a:pPr>
            <a:r>
              <a:rPr lang="en-US" sz="2100" dirty="0" err="1" smtClean="0">
                <a:latin typeface="Arial" panose="020B0604020202020204" pitchFamily="34" charset="0"/>
                <a:cs typeface="Arial" panose="020B0604020202020204" pitchFamily="34" charset="0"/>
              </a:rPr>
              <a:t>Tác</a:t>
            </a:r>
            <a:r>
              <a:rPr lang="en-US" sz="2100" dirty="0" smtClean="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động</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đến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luồng</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vốn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vay</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nợ</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nước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ngoài</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còn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phải</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kể</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đến</a:t>
            </a:r>
            <a:r>
              <a:rPr lang="en-US" sz="2100" dirty="0">
                <a:latin typeface="Arial" panose="020B0604020202020204" pitchFamily="34" charset="0"/>
                <a:cs typeface="Arial" panose="020B0604020202020204" pitchFamily="34" charset="0"/>
              </a:rPr>
              <a:t> </a:t>
            </a:r>
            <a:r>
              <a:rPr lang="en-US" sz="2100" dirty="0" err="1">
                <a:solidFill>
                  <a:srgbClr val="FEC630"/>
                </a:solidFill>
                <a:latin typeface="Arial" panose="020B0604020202020204" pitchFamily="34" charset="0"/>
                <a:cs typeface="Arial" panose="020B0604020202020204" pitchFamily="34" charset="0"/>
              </a:rPr>
              <a:t>một</a:t>
            </a:r>
            <a:r>
              <a:rPr lang="en-US" sz="2100" dirty="0">
                <a:solidFill>
                  <a:srgbClr val="FEC630"/>
                </a:solidFill>
                <a:latin typeface="Arial" panose="020B0604020202020204" pitchFamily="34" charset="0"/>
                <a:cs typeface="Arial" panose="020B0604020202020204" pitchFamily="34" charset="0"/>
              </a:rPr>
              <a:t> </a:t>
            </a:r>
            <a:r>
              <a:rPr lang="en-US" sz="2100" dirty="0" err="1">
                <a:solidFill>
                  <a:srgbClr val="FEC630"/>
                </a:solidFill>
                <a:latin typeface="Arial" panose="020B0604020202020204" pitchFamily="34" charset="0"/>
                <a:cs typeface="Arial" panose="020B0604020202020204" pitchFamily="34" charset="0"/>
              </a:rPr>
              <a:t>số</a:t>
            </a:r>
            <a:r>
              <a:rPr lang="en-US" sz="2100" dirty="0">
                <a:solidFill>
                  <a:srgbClr val="FEC630"/>
                </a:solidFill>
                <a:latin typeface="Arial" panose="020B0604020202020204" pitchFamily="34" charset="0"/>
                <a:cs typeface="Arial" panose="020B0604020202020204" pitchFamily="34" charset="0"/>
              </a:rPr>
              <a:t> </a:t>
            </a:r>
            <a:r>
              <a:rPr lang="en-US" sz="2100" dirty="0" err="1">
                <a:solidFill>
                  <a:srgbClr val="FEC630"/>
                </a:solidFill>
                <a:latin typeface="Arial" panose="020B0604020202020204" pitchFamily="34" charset="0"/>
                <a:cs typeface="Arial" panose="020B0604020202020204" pitchFamily="34" charset="0"/>
              </a:rPr>
              <a:t>yếu</a:t>
            </a:r>
            <a:r>
              <a:rPr lang="en-US" sz="2100" dirty="0">
                <a:solidFill>
                  <a:srgbClr val="FEC630"/>
                </a:solidFill>
                <a:latin typeface="Arial" panose="020B0604020202020204" pitchFamily="34" charset="0"/>
                <a:cs typeface="Arial" panose="020B0604020202020204" pitchFamily="34" charset="0"/>
              </a:rPr>
              <a:t> </a:t>
            </a:r>
            <a:r>
              <a:rPr lang="en-US" sz="2100" dirty="0" err="1">
                <a:solidFill>
                  <a:srgbClr val="FEC630"/>
                </a:solidFill>
                <a:latin typeface="Arial" panose="020B0604020202020204" pitchFamily="34" charset="0"/>
                <a:cs typeface="Arial" panose="020B0604020202020204" pitchFamily="34" charset="0"/>
              </a:rPr>
              <a:t>tố</a:t>
            </a:r>
            <a:r>
              <a:rPr lang="en-US" sz="2100" dirty="0">
                <a:solidFill>
                  <a:srgbClr val="FEC630"/>
                </a:solidFill>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như</a:t>
            </a:r>
            <a:r>
              <a:rPr lang="en-US" sz="2100" dirty="0">
                <a:latin typeface="Arial" panose="020B0604020202020204" pitchFamily="34" charset="0"/>
                <a:cs typeface="Arial" panose="020B0604020202020204" pitchFamily="34" charset="0"/>
              </a:rPr>
              <a:t>: </a:t>
            </a:r>
            <a:endParaRPr lang="en-US" sz="2100"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v"/>
            </a:pPr>
            <a:r>
              <a:rPr lang="en-US" sz="2100" dirty="0" err="1">
                <a:latin typeface="Arial" panose="020B0604020202020204" pitchFamily="34" charset="0"/>
                <a:cs typeface="Arial" panose="020B0604020202020204" pitchFamily="34" charset="0"/>
              </a:rPr>
              <a:t>M</a:t>
            </a:r>
            <a:r>
              <a:rPr lang="en-US" sz="2100" dirty="0" err="1" smtClean="0">
                <a:latin typeface="Arial" panose="020B0604020202020204" pitchFamily="34" charset="0"/>
                <a:cs typeface="Arial" panose="020B0604020202020204" pitchFamily="34" charset="0"/>
              </a:rPr>
              <a:t>ôi</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trường</a:t>
            </a:r>
            <a:r>
              <a:rPr lang="en-US" sz="2100" dirty="0">
                <a:latin typeface="Arial" panose="020B0604020202020204" pitchFamily="34" charset="0"/>
                <a:cs typeface="Arial" panose="020B0604020202020204" pitchFamily="34" charset="0"/>
              </a:rPr>
              <a:t>;</a:t>
            </a:r>
            <a:endParaRPr lang="en-US" sz="2100"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v"/>
            </a:pPr>
            <a:r>
              <a:rPr lang="en-US" sz="2100" dirty="0" err="1">
                <a:latin typeface="Arial" panose="020B0604020202020204" pitchFamily="34" charset="0"/>
                <a:cs typeface="Arial" panose="020B0604020202020204" pitchFamily="34" charset="0"/>
              </a:rPr>
              <a:t>N</a:t>
            </a:r>
            <a:r>
              <a:rPr lang="en-US" sz="2100" dirty="0" err="1" smtClean="0">
                <a:latin typeface="Arial" panose="020B0604020202020204" pitchFamily="34" charset="0"/>
                <a:cs typeface="Arial" panose="020B0604020202020204" pitchFamily="34" charset="0"/>
              </a:rPr>
              <a:t>hân</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đạo</a:t>
            </a:r>
            <a:r>
              <a:rPr lang="en-US" sz="2100" dirty="0" smtClean="0">
                <a:latin typeface="Arial" panose="020B0604020202020204" pitchFamily="34" charset="0"/>
                <a:cs typeface="Arial" panose="020B0604020202020204" pitchFamily="34" charset="0"/>
              </a:rPr>
              <a:t>;</a:t>
            </a:r>
            <a:endParaRPr lang="en-US" sz="21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v"/>
            </a:pPr>
            <a:r>
              <a:rPr lang="en-US" sz="2100" dirty="0" err="1">
                <a:latin typeface="Arial" panose="020B0604020202020204" pitchFamily="34" charset="0"/>
                <a:cs typeface="Arial" panose="020B0604020202020204" pitchFamily="34" charset="0"/>
              </a:rPr>
              <a:t>X</a:t>
            </a:r>
            <a:r>
              <a:rPr lang="en-US" sz="2100" dirty="0" err="1" smtClean="0">
                <a:latin typeface="Arial" panose="020B0604020202020204" pitchFamily="34" charset="0"/>
                <a:cs typeface="Arial" panose="020B0604020202020204" pitchFamily="34" charset="0"/>
              </a:rPr>
              <a:t>ã</a:t>
            </a:r>
            <a:r>
              <a:rPr lang="en-US" sz="2100" dirty="0" smtClean="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hội</a:t>
            </a:r>
            <a:r>
              <a:rPr lang="en-US" sz="2100" dirty="0">
                <a:latin typeface="Arial" panose="020B0604020202020204" pitchFamily="34" charset="0"/>
                <a:cs typeface="Arial" panose="020B0604020202020204" pitchFamily="34" charset="0"/>
              </a:rPr>
              <a:t>…</a:t>
            </a:r>
          </a:p>
          <a:p>
            <a:pPr algn="just"/>
            <a:endParaRPr lang="vi-VN" sz="2100" dirty="0">
              <a:latin typeface="Calibri" panose="020F0502020204030204" pitchFamily="34" charset="0"/>
              <a:cs typeface="Calibri" panose="020F0502020204030204" pitchFamily="34" charset="0"/>
            </a:endParaRPr>
          </a:p>
          <a:p>
            <a:pPr marL="342900" indent="-342900" algn="just">
              <a:buFontTx/>
              <a:buChar char="-"/>
            </a:pPr>
            <a:endParaRPr lang="en-US" sz="2100" dirty="0">
              <a:latin typeface="Calibri" panose="020F0502020204030204" pitchFamily="34" charset="0"/>
              <a:cs typeface="Calibri" panose="020F0502020204030204" pitchFamily="34" charset="0"/>
            </a:endParaRPr>
          </a:p>
          <a:p>
            <a:pPr algn="just"/>
            <a:endParaRPr lang="en-US" sz="21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53869183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fade">
                                      <p:cBhvr>
                                        <p:cTn id="13" dur="1000"/>
                                        <p:tgtEl>
                                          <p:spTgt spid="37"/>
                                        </p:tgtEl>
                                      </p:cBhvr>
                                    </p:animEffect>
                                    <p:anim calcmode="lin" valueType="num">
                                      <p:cBhvr>
                                        <p:cTn id="14" dur="1000" fill="hold"/>
                                        <p:tgtEl>
                                          <p:spTgt spid="37"/>
                                        </p:tgtEl>
                                        <p:attrNameLst>
                                          <p:attrName>ppt_x</p:attrName>
                                        </p:attrNameLst>
                                      </p:cBhvr>
                                      <p:tavLst>
                                        <p:tav tm="0">
                                          <p:val>
                                            <p:strVal val="#ppt_x"/>
                                          </p:val>
                                        </p:tav>
                                        <p:tav tm="100000">
                                          <p:val>
                                            <p:strVal val="#ppt_x"/>
                                          </p:val>
                                        </p:tav>
                                      </p:tavLst>
                                    </p:anim>
                                    <p:anim calcmode="lin" valueType="num">
                                      <p:cBhvr>
                                        <p:cTn id="15"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3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C8A16B82-6A3C-46F5-8D32-072FDF89864A}"/>
              </a:ext>
            </a:extLst>
          </p:cNvPr>
          <p:cNvGrpSpPr/>
          <p:nvPr/>
        </p:nvGrpSpPr>
        <p:grpSpPr>
          <a:xfrm>
            <a:off x="-280115" y="-4"/>
            <a:ext cx="12521019" cy="6858000"/>
            <a:chOff x="-290920" y="0"/>
            <a:chExt cx="12521019" cy="6858000"/>
          </a:xfrm>
        </p:grpSpPr>
        <p:sp>
          <p:nvSpPr>
            <p:cNvPr id="20" name="Rectangle 19">
              <a:extLst>
                <a:ext uri="{FF2B5EF4-FFF2-40B4-BE49-F238E27FC236}">
                  <a16:creationId xmlns:a16="http://schemas.microsoft.com/office/drawing/2014/main" id="{2F391CEE-E392-4A9D-BD11-6954B994FB42}"/>
                </a:ext>
              </a:extLst>
            </p:cNvPr>
            <p:cNvSpPr/>
            <p:nvPr/>
          </p:nvSpPr>
          <p:spPr>
            <a:xfrm>
              <a:off x="-290920" y="0"/>
              <a:ext cx="12482920"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Freeform: Shape 20">
              <a:extLst>
                <a:ext uri="{FF2B5EF4-FFF2-40B4-BE49-F238E27FC236}">
                  <a16:creationId xmlns:a16="http://schemas.microsoft.com/office/drawing/2014/main" id="{7AC43ACA-5000-40E2-80D3-19833F9F1A3F}"/>
                </a:ext>
              </a:extLst>
            </p:cNvPr>
            <p:cNvSpPr/>
            <p:nvPr/>
          </p:nvSpPr>
          <p:spPr>
            <a:xfrm>
              <a:off x="11023600" y="2337441"/>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FF59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a:extLst>
                <a:ext uri="{FF2B5EF4-FFF2-40B4-BE49-F238E27FC236}">
                  <a16:creationId xmlns:a16="http://schemas.microsoft.com/office/drawing/2014/main" id="{BE022673-C77C-4E8F-AF41-8B283703E87E}"/>
                </a:ext>
              </a:extLst>
            </p:cNvPr>
            <p:cNvSpPr txBox="1"/>
            <p:nvPr/>
          </p:nvSpPr>
          <p:spPr>
            <a:xfrm rot="16200000">
              <a:off x="10910891" y="3189609"/>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a:t>
              </a:r>
            </a:p>
          </p:txBody>
        </p:sp>
      </p:grpSp>
      <p:grpSp>
        <p:nvGrpSpPr>
          <p:cNvPr id="24" name="Group 23">
            <a:extLst>
              <a:ext uri="{FF2B5EF4-FFF2-40B4-BE49-F238E27FC236}">
                <a16:creationId xmlns:a16="http://schemas.microsoft.com/office/drawing/2014/main" id="{69A27401-3327-4871-86AC-B461CA62C3AC}"/>
              </a:ext>
            </a:extLst>
          </p:cNvPr>
          <p:cNvGrpSpPr/>
          <p:nvPr/>
        </p:nvGrpSpPr>
        <p:grpSpPr>
          <a:xfrm>
            <a:off x="204126" y="72551"/>
            <a:ext cx="11487544" cy="6858000"/>
            <a:chOff x="213096" y="0"/>
            <a:chExt cx="11487544" cy="6858000"/>
          </a:xfrm>
        </p:grpSpPr>
        <p:sp>
          <p:nvSpPr>
            <p:cNvPr id="25" name="Rectangle 24">
              <a:extLst>
                <a:ext uri="{FF2B5EF4-FFF2-40B4-BE49-F238E27FC236}">
                  <a16:creationId xmlns:a16="http://schemas.microsoft.com/office/drawing/2014/main" id="{706C029B-A799-4206-A656-A006D8F83990}"/>
                </a:ext>
              </a:extLst>
            </p:cNvPr>
            <p:cNvSpPr/>
            <p:nvPr/>
          </p:nvSpPr>
          <p:spPr>
            <a:xfrm>
              <a:off x="213096" y="0"/>
              <a:ext cx="11447501"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Freeform: Shape 25">
              <a:extLst>
                <a:ext uri="{FF2B5EF4-FFF2-40B4-BE49-F238E27FC236}">
                  <a16:creationId xmlns:a16="http://schemas.microsoft.com/office/drawing/2014/main" id="{63328131-EC42-4D6D-A247-91FD3D23E58C}"/>
                </a:ext>
              </a:extLst>
            </p:cNvPr>
            <p:cNvSpPr/>
            <p:nvPr/>
          </p:nvSpPr>
          <p:spPr>
            <a:xfrm>
              <a:off x="10492197" y="2337441"/>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52CD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TextBox 26">
              <a:extLst>
                <a:ext uri="{FF2B5EF4-FFF2-40B4-BE49-F238E27FC236}">
                  <a16:creationId xmlns:a16="http://schemas.microsoft.com/office/drawing/2014/main" id="{3A728384-87ED-4E87-8F78-97EB653FDC67}"/>
                </a:ext>
              </a:extLst>
            </p:cNvPr>
            <p:cNvSpPr txBox="1"/>
            <p:nvPr/>
          </p:nvSpPr>
          <p:spPr>
            <a:xfrm rot="16200000">
              <a:off x="10381432" y="3189610"/>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II</a:t>
              </a:r>
            </a:p>
          </p:txBody>
        </p:sp>
      </p:grpSp>
      <p:grpSp>
        <p:nvGrpSpPr>
          <p:cNvPr id="29" name="Group 28">
            <a:extLst>
              <a:ext uri="{FF2B5EF4-FFF2-40B4-BE49-F238E27FC236}">
                <a16:creationId xmlns:a16="http://schemas.microsoft.com/office/drawing/2014/main" id="{C0099890-786A-4F87-960D-5DADE5168909}"/>
              </a:ext>
            </a:extLst>
          </p:cNvPr>
          <p:cNvGrpSpPr/>
          <p:nvPr/>
        </p:nvGrpSpPr>
        <p:grpSpPr>
          <a:xfrm>
            <a:off x="-7847639" y="0"/>
            <a:ext cx="9961092" cy="6858000"/>
            <a:chOff x="491575" y="0"/>
            <a:chExt cx="9961092" cy="6858000"/>
          </a:xfrm>
        </p:grpSpPr>
        <p:sp>
          <p:nvSpPr>
            <p:cNvPr id="30" name="Rectangle 29">
              <a:extLst>
                <a:ext uri="{FF2B5EF4-FFF2-40B4-BE49-F238E27FC236}">
                  <a16:creationId xmlns:a16="http://schemas.microsoft.com/office/drawing/2014/main" id="{CE9AAB1E-3A13-4745-A574-9EE6806378C9}"/>
                </a:ext>
              </a:extLst>
            </p:cNvPr>
            <p:cNvSpPr/>
            <p:nvPr/>
          </p:nvSpPr>
          <p:spPr>
            <a:xfrm>
              <a:off x="491575" y="0"/>
              <a:ext cx="9961092"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Freeform: Shape 30">
              <a:extLst>
                <a:ext uri="{FF2B5EF4-FFF2-40B4-BE49-F238E27FC236}">
                  <a16:creationId xmlns:a16="http://schemas.microsoft.com/office/drawing/2014/main" id="{1BC0F905-3F71-4932-B130-39D508C4D117}"/>
                </a:ext>
              </a:extLst>
            </p:cNvPr>
            <p:cNvSpPr/>
            <p:nvPr/>
          </p:nvSpPr>
          <p:spPr>
            <a:xfrm>
              <a:off x="9284267" y="2337440"/>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FFC7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TextBox 31">
              <a:extLst>
                <a:ext uri="{FF2B5EF4-FFF2-40B4-BE49-F238E27FC236}">
                  <a16:creationId xmlns:a16="http://schemas.microsoft.com/office/drawing/2014/main" id="{93EC5869-A976-4328-A864-2BB04E7E7BFC}"/>
                </a:ext>
              </a:extLst>
            </p:cNvPr>
            <p:cNvSpPr txBox="1"/>
            <p:nvPr/>
          </p:nvSpPr>
          <p:spPr>
            <a:xfrm rot="16200000">
              <a:off x="9130572" y="3189608"/>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III</a:t>
              </a:r>
            </a:p>
          </p:txBody>
        </p:sp>
      </p:grpSp>
      <p:grpSp>
        <p:nvGrpSpPr>
          <p:cNvPr id="34" name="Group 33">
            <a:extLst>
              <a:ext uri="{FF2B5EF4-FFF2-40B4-BE49-F238E27FC236}">
                <a16:creationId xmlns:a16="http://schemas.microsoft.com/office/drawing/2014/main" id="{0E4F6447-6163-4D6A-A8D2-BD63B6CB3A42}"/>
              </a:ext>
            </a:extLst>
          </p:cNvPr>
          <p:cNvGrpSpPr/>
          <p:nvPr/>
        </p:nvGrpSpPr>
        <p:grpSpPr>
          <a:xfrm>
            <a:off x="-7982710" y="0"/>
            <a:ext cx="9574094" cy="6858000"/>
            <a:chOff x="491575" y="0"/>
            <a:chExt cx="9574094" cy="6858000"/>
          </a:xfrm>
        </p:grpSpPr>
        <p:sp>
          <p:nvSpPr>
            <p:cNvPr id="35" name="Rectangle 34">
              <a:extLst>
                <a:ext uri="{FF2B5EF4-FFF2-40B4-BE49-F238E27FC236}">
                  <a16:creationId xmlns:a16="http://schemas.microsoft.com/office/drawing/2014/main" id="{5CB8CB55-9DEC-4367-900E-7257FE1B874F}"/>
                </a:ext>
              </a:extLst>
            </p:cNvPr>
            <p:cNvSpPr/>
            <p:nvPr/>
          </p:nvSpPr>
          <p:spPr>
            <a:xfrm>
              <a:off x="491575" y="0"/>
              <a:ext cx="9574094"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Shape 35">
              <a:extLst>
                <a:ext uri="{FF2B5EF4-FFF2-40B4-BE49-F238E27FC236}">
                  <a16:creationId xmlns:a16="http://schemas.microsoft.com/office/drawing/2014/main" id="{9DBAEDD6-7153-4AFF-BDC7-5A225B4B5642}"/>
                </a:ext>
              </a:extLst>
            </p:cNvPr>
            <p:cNvSpPr/>
            <p:nvPr/>
          </p:nvSpPr>
          <p:spPr>
            <a:xfrm>
              <a:off x="8897260" y="2337440"/>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5D73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8" name="TextBox 37">
            <a:extLst>
              <a:ext uri="{FF2B5EF4-FFF2-40B4-BE49-F238E27FC236}">
                <a16:creationId xmlns:a16="http://schemas.microsoft.com/office/drawing/2014/main" id="{33E9ED9F-2563-471B-B24B-337352B52D5A}"/>
              </a:ext>
            </a:extLst>
          </p:cNvPr>
          <p:cNvSpPr txBox="1"/>
          <p:nvPr/>
        </p:nvSpPr>
        <p:spPr>
          <a:xfrm>
            <a:off x="2291488" y="72551"/>
            <a:ext cx="8955632" cy="830997"/>
          </a:xfrm>
          <a:prstGeom prst="rect">
            <a:avLst/>
          </a:prstGeom>
          <a:noFill/>
        </p:spPr>
        <p:txBody>
          <a:bodyPr wrap="square" rtlCol="0">
            <a:spAutoFit/>
          </a:bodyPr>
          <a:lstStyle/>
          <a:p>
            <a:r>
              <a:rPr lang="en-US" sz="2400" b="1" dirty="0">
                <a:solidFill>
                  <a:srgbClr val="00A0A8"/>
                </a:solidFill>
                <a:latin typeface="Arial" panose="020B0604020202020204" pitchFamily="34" charset="0"/>
                <a:cs typeface="Arial" panose="020B0604020202020204" pitchFamily="34" charset="0"/>
              </a:rPr>
              <a:t>CHƯƠNG 2: THỰC TRẠNG YẾU TỐ ẢNH HƯỞNG ĐẾN VAY NỢ NƯỚC NGOÀI CỦA CÁC NƯỚC TRÊN THẾ GIỚI</a:t>
            </a:r>
          </a:p>
        </p:txBody>
      </p:sp>
      <p:sp>
        <p:nvSpPr>
          <p:cNvPr id="43" name="TextBox 42">
            <a:extLst>
              <a:ext uri="{FF2B5EF4-FFF2-40B4-BE49-F238E27FC236}">
                <a16:creationId xmlns:a16="http://schemas.microsoft.com/office/drawing/2014/main" id="{C0DF5DD0-8050-41F1-9BA6-857E01831EC6}"/>
              </a:ext>
            </a:extLst>
          </p:cNvPr>
          <p:cNvSpPr txBox="1"/>
          <p:nvPr/>
        </p:nvSpPr>
        <p:spPr>
          <a:xfrm>
            <a:off x="2248524" y="1082838"/>
            <a:ext cx="9383547" cy="461665"/>
          </a:xfrm>
          <a:prstGeom prst="rect">
            <a:avLst/>
          </a:prstGeom>
          <a:noFill/>
        </p:spPr>
        <p:txBody>
          <a:bodyPr wrap="square" rtlCol="0">
            <a:spAutoFit/>
          </a:bodyPr>
          <a:lstStyle/>
          <a:p>
            <a:pPr algn="ctr"/>
            <a:r>
              <a:rPr lang="en-US" sz="2400" b="1" dirty="0">
                <a:solidFill>
                  <a:srgbClr val="00A0A8"/>
                </a:solidFill>
                <a:latin typeface="Arial" panose="020B0604020202020204" pitchFamily="34" charset="0"/>
                <a:cs typeface="Arial" panose="020B0604020202020204" pitchFamily="34" charset="0"/>
              </a:rPr>
              <a:t>I</a:t>
            </a:r>
            <a:r>
              <a:rPr lang="vi-VN" sz="2400" b="1" dirty="0">
                <a:solidFill>
                  <a:srgbClr val="00A0A8"/>
                </a:solidFill>
                <a:latin typeface="Arial" panose="020B0604020202020204" pitchFamily="34" charset="0"/>
                <a:cs typeface="Arial" panose="020B0604020202020204" pitchFamily="34" charset="0"/>
              </a:rPr>
              <a:t>- THỰC TRẠNG NỢ NƯỚC NGOÀI CỦA HÀN QUỐC NĂM 2019</a:t>
            </a:r>
            <a:endParaRPr lang="en-US" sz="2400" b="1" dirty="0">
              <a:solidFill>
                <a:srgbClr val="00A0A8"/>
              </a:solidFill>
              <a:latin typeface="Arial" panose="020B0604020202020204" pitchFamily="34" charset="0"/>
              <a:cs typeface="Arial" panose="020B0604020202020204" pitchFamily="34" charset="0"/>
            </a:endParaRPr>
          </a:p>
        </p:txBody>
      </p:sp>
      <p:sp>
        <p:nvSpPr>
          <p:cNvPr id="64" name="TextBox 63">
            <a:extLst>
              <a:ext uri="{FF2B5EF4-FFF2-40B4-BE49-F238E27FC236}">
                <a16:creationId xmlns:a16="http://schemas.microsoft.com/office/drawing/2014/main" id="{C8463A88-CA6E-4A70-B4A8-0626B3950C1D}"/>
              </a:ext>
            </a:extLst>
          </p:cNvPr>
          <p:cNvSpPr txBox="1"/>
          <p:nvPr/>
        </p:nvSpPr>
        <p:spPr>
          <a:xfrm>
            <a:off x="2356450" y="1584279"/>
            <a:ext cx="8129183" cy="1754326"/>
          </a:xfrm>
          <a:prstGeom prst="rect">
            <a:avLst/>
          </a:prstGeom>
          <a:noFill/>
        </p:spPr>
        <p:txBody>
          <a:bodyPr wrap="square" rtlCol="0">
            <a:spAutoFit/>
          </a:bodyPr>
          <a:lstStyle/>
          <a:p>
            <a:pPr algn="just"/>
            <a:r>
              <a:rPr lang="vi-VN" sz="2400" dirty="0">
                <a:solidFill>
                  <a:srgbClr val="00A0A8"/>
                </a:solidFill>
                <a:cs typeface="Calibri" panose="020F0502020204030204" pitchFamily="34" charset="0"/>
              </a:rPr>
              <a:t>1.1 </a:t>
            </a:r>
            <a:r>
              <a:rPr lang="en-US" sz="2400" dirty="0">
                <a:solidFill>
                  <a:srgbClr val="00A0A8"/>
                </a:solidFill>
                <a:cs typeface="Calibri" panose="020F0502020204030204" pitchFamily="34" charset="0"/>
              </a:rPr>
              <a:t>T</a:t>
            </a:r>
            <a:r>
              <a:rPr lang="vi-VN" sz="2400" dirty="0">
                <a:solidFill>
                  <a:srgbClr val="00A0A8"/>
                </a:solidFill>
                <a:cs typeface="Calibri" panose="020F0502020204030204" pitchFamily="34" charset="0"/>
              </a:rPr>
              <a:t>ình hình nợ nước ngoài của Hàn Quốc </a:t>
            </a:r>
          </a:p>
          <a:p>
            <a:pPr algn="just"/>
            <a:endParaRPr lang="vi-VN" sz="2100" dirty="0">
              <a:latin typeface="Calibri" panose="020F0502020204030204" pitchFamily="34" charset="0"/>
              <a:cs typeface="Calibri" panose="020F0502020204030204" pitchFamily="34" charset="0"/>
            </a:endParaRPr>
          </a:p>
          <a:p>
            <a:pPr algn="just">
              <a:buFontTx/>
              <a:buChar char="-"/>
            </a:pPr>
            <a:endParaRPr lang="vi-VN" sz="2100" dirty="0">
              <a:latin typeface="Calibri" panose="020F0502020204030204" pitchFamily="34" charset="0"/>
              <a:cs typeface="Calibri" panose="020F0502020204030204" pitchFamily="34" charset="0"/>
            </a:endParaRPr>
          </a:p>
          <a:p>
            <a:pPr algn="just"/>
            <a:endParaRPr lang="en-US" sz="2100" dirty="0">
              <a:latin typeface="Calibri" panose="020F0502020204030204" pitchFamily="34" charset="0"/>
              <a:cs typeface="Calibri" panose="020F0502020204030204" pitchFamily="34" charset="0"/>
            </a:endParaRPr>
          </a:p>
          <a:p>
            <a:pPr algn="just"/>
            <a:endParaRPr lang="en-US" sz="2100" dirty="0">
              <a:latin typeface="Calibri" panose="020F0502020204030204" pitchFamily="34" charset="0"/>
              <a:cs typeface="Calibri" panose="020F0502020204030204" pitchFamily="34" charset="0"/>
            </a:endParaRPr>
          </a:p>
        </p:txBody>
      </p:sp>
      <p:graphicFrame>
        <p:nvGraphicFramePr>
          <p:cNvPr id="65" name="Chart 64">
            <a:extLst>
              <a:ext uri="{FF2B5EF4-FFF2-40B4-BE49-F238E27FC236}">
                <a16:creationId xmlns:a16="http://schemas.microsoft.com/office/drawing/2014/main" id="{F3429858-00B7-42D7-B955-81B80DBD3FDD}"/>
              </a:ext>
            </a:extLst>
          </p:cNvPr>
          <p:cNvGraphicFramePr>
            <a:graphicFrameLocks/>
          </p:cNvGraphicFramePr>
          <p:nvPr>
            <p:extLst>
              <p:ext uri="{D42A27DB-BD31-4B8C-83A1-F6EECF244321}">
                <p14:modId xmlns:p14="http://schemas.microsoft.com/office/powerpoint/2010/main" val="4229793067"/>
              </p:ext>
            </p:extLst>
          </p:nvPr>
        </p:nvGraphicFramePr>
        <p:xfrm>
          <a:off x="3004458" y="2263855"/>
          <a:ext cx="7232886" cy="3222545"/>
        </p:xfrm>
        <a:graphic>
          <a:graphicData uri="http://schemas.openxmlformats.org/drawingml/2006/chart">
            <c:chart xmlns:c="http://schemas.openxmlformats.org/drawingml/2006/chart" xmlns:r="http://schemas.openxmlformats.org/officeDocument/2006/relationships" r:id="rId2"/>
          </a:graphicData>
        </a:graphic>
      </p:graphicFrame>
      <p:sp>
        <p:nvSpPr>
          <p:cNvPr id="2" name="TextBox 1"/>
          <p:cNvSpPr txBox="1"/>
          <p:nvPr/>
        </p:nvSpPr>
        <p:spPr>
          <a:xfrm>
            <a:off x="4361554" y="5598854"/>
            <a:ext cx="4815499" cy="646331"/>
          </a:xfrm>
          <a:prstGeom prst="rect">
            <a:avLst/>
          </a:prstGeom>
          <a:noFill/>
        </p:spPr>
        <p:txBody>
          <a:bodyPr wrap="square" rtlCol="0">
            <a:spAutoFit/>
          </a:bodyPr>
          <a:lstStyle/>
          <a:p>
            <a:pPr algn="ctr"/>
            <a:r>
              <a:rPr lang="en-US" i="1" dirty="0" err="1" smtClean="0">
                <a:latin typeface="Arial" panose="020B0604020202020204" pitchFamily="34" charset="0"/>
                <a:cs typeface="Arial" panose="020B0604020202020204" pitchFamily="34" charset="0"/>
              </a:rPr>
              <a:t>Biểu</a:t>
            </a:r>
            <a:r>
              <a:rPr lang="en-US" i="1" dirty="0" smtClean="0">
                <a:latin typeface="Arial" panose="020B0604020202020204" pitchFamily="34" charset="0"/>
                <a:cs typeface="Arial" panose="020B0604020202020204" pitchFamily="34" charset="0"/>
              </a:rPr>
              <a:t> </a:t>
            </a:r>
            <a:r>
              <a:rPr lang="en-US" i="1" dirty="0" err="1" smtClean="0">
                <a:latin typeface="Arial" panose="020B0604020202020204" pitchFamily="34" charset="0"/>
                <a:cs typeface="Arial" panose="020B0604020202020204" pitchFamily="34" charset="0"/>
              </a:rPr>
              <a:t>đồ</a:t>
            </a:r>
            <a:r>
              <a:rPr lang="en-US" i="1" dirty="0" smtClean="0">
                <a:latin typeface="Arial" panose="020B0604020202020204" pitchFamily="34" charset="0"/>
                <a:cs typeface="Arial" panose="020B0604020202020204" pitchFamily="34" charset="0"/>
              </a:rPr>
              <a:t>: </a:t>
            </a:r>
            <a:r>
              <a:rPr lang="en-US" i="1" dirty="0" err="1" smtClean="0">
                <a:latin typeface="Arial" panose="020B0604020202020204" pitchFamily="34" charset="0"/>
                <a:cs typeface="Arial" panose="020B0604020202020204" pitchFamily="34" charset="0"/>
              </a:rPr>
              <a:t>Tỷ</a:t>
            </a:r>
            <a:r>
              <a:rPr lang="en-US" i="1" dirty="0" smtClean="0">
                <a:latin typeface="Arial" panose="020B0604020202020204" pitchFamily="34" charset="0"/>
                <a:cs typeface="Arial" panose="020B0604020202020204" pitchFamily="34" charset="0"/>
              </a:rPr>
              <a:t> </a:t>
            </a:r>
            <a:r>
              <a:rPr lang="en-US" i="1" dirty="0" err="1" smtClean="0">
                <a:latin typeface="Arial" panose="020B0604020202020204" pitchFamily="34" charset="0"/>
                <a:cs typeface="Arial" panose="020B0604020202020204" pitchFamily="34" charset="0"/>
              </a:rPr>
              <a:t>lệ</a:t>
            </a:r>
            <a:r>
              <a:rPr lang="en-US" i="1" dirty="0" smtClean="0">
                <a:latin typeface="Arial" panose="020B0604020202020204" pitchFamily="34" charset="0"/>
                <a:cs typeface="Arial" panose="020B0604020202020204" pitchFamily="34" charset="0"/>
              </a:rPr>
              <a:t> </a:t>
            </a:r>
            <a:r>
              <a:rPr lang="en-US" i="1" dirty="0" err="1" smtClean="0">
                <a:latin typeface="Arial" panose="020B0604020202020204" pitchFamily="34" charset="0"/>
                <a:cs typeface="Arial" panose="020B0604020202020204" pitchFamily="34" charset="0"/>
              </a:rPr>
              <a:t>nợ</a:t>
            </a:r>
            <a:r>
              <a:rPr lang="en-US" i="1" dirty="0" smtClean="0">
                <a:latin typeface="Arial" panose="020B0604020202020204" pitchFamily="34" charset="0"/>
                <a:cs typeface="Arial" panose="020B0604020202020204" pitchFamily="34" charset="0"/>
              </a:rPr>
              <a:t> </a:t>
            </a:r>
            <a:r>
              <a:rPr lang="en-US" i="1" dirty="0" err="1" smtClean="0">
                <a:latin typeface="Arial" panose="020B0604020202020204" pitchFamily="34" charset="0"/>
                <a:cs typeface="Arial" panose="020B0604020202020204" pitchFamily="34" charset="0"/>
              </a:rPr>
              <a:t>nước</a:t>
            </a:r>
            <a:r>
              <a:rPr lang="en-US" i="1" dirty="0" smtClean="0">
                <a:latin typeface="Arial" panose="020B0604020202020204" pitchFamily="34" charset="0"/>
                <a:cs typeface="Arial" panose="020B0604020202020204" pitchFamily="34" charset="0"/>
              </a:rPr>
              <a:t> </a:t>
            </a:r>
            <a:r>
              <a:rPr lang="en-US" i="1" dirty="0" err="1" smtClean="0">
                <a:latin typeface="Arial" panose="020B0604020202020204" pitchFamily="34" charset="0"/>
                <a:cs typeface="Arial" panose="020B0604020202020204" pitchFamily="34" charset="0"/>
              </a:rPr>
              <a:t>ngoài</a:t>
            </a:r>
            <a:r>
              <a:rPr lang="en-US" i="1" dirty="0" smtClean="0">
                <a:latin typeface="Arial" panose="020B0604020202020204" pitchFamily="34" charset="0"/>
                <a:cs typeface="Arial" panose="020B0604020202020204" pitchFamily="34" charset="0"/>
              </a:rPr>
              <a:t> </a:t>
            </a:r>
            <a:r>
              <a:rPr lang="en-US" i="1" dirty="0" err="1" smtClean="0">
                <a:latin typeface="Arial" panose="020B0604020202020204" pitchFamily="34" charset="0"/>
                <a:cs typeface="Arial" panose="020B0604020202020204" pitchFamily="34" charset="0"/>
              </a:rPr>
              <a:t>của</a:t>
            </a:r>
            <a:r>
              <a:rPr lang="en-US" i="1" dirty="0" smtClean="0">
                <a:latin typeface="Arial" panose="020B0604020202020204" pitchFamily="34" charset="0"/>
                <a:cs typeface="Arial" panose="020B0604020202020204" pitchFamily="34" charset="0"/>
              </a:rPr>
              <a:t> </a:t>
            </a:r>
            <a:r>
              <a:rPr lang="en-US" i="1" dirty="0" err="1" smtClean="0">
                <a:latin typeface="Arial" panose="020B0604020202020204" pitchFamily="34" charset="0"/>
                <a:cs typeface="Arial" panose="020B0604020202020204" pitchFamily="34" charset="0"/>
              </a:rPr>
              <a:t>Hàn</a:t>
            </a:r>
            <a:r>
              <a:rPr lang="en-US" i="1" dirty="0" smtClean="0">
                <a:latin typeface="Arial" panose="020B0604020202020204" pitchFamily="34" charset="0"/>
                <a:cs typeface="Arial" panose="020B0604020202020204" pitchFamily="34" charset="0"/>
              </a:rPr>
              <a:t> </a:t>
            </a:r>
            <a:r>
              <a:rPr lang="en-US" i="1" dirty="0" err="1" smtClean="0">
                <a:latin typeface="Arial" panose="020B0604020202020204" pitchFamily="34" charset="0"/>
                <a:cs typeface="Arial" panose="020B0604020202020204" pitchFamily="34" charset="0"/>
              </a:rPr>
              <a:t>Quốc</a:t>
            </a:r>
            <a:r>
              <a:rPr lang="en-US" i="1" dirty="0" smtClean="0">
                <a:latin typeface="Arial" panose="020B0604020202020204" pitchFamily="34" charset="0"/>
                <a:cs typeface="Arial" panose="020B0604020202020204" pitchFamily="34" charset="0"/>
              </a:rPr>
              <a:t> </a:t>
            </a:r>
            <a:r>
              <a:rPr lang="en-US" i="1" dirty="0" err="1" smtClean="0">
                <a:latin typeface="Arial" panose="020B0604020202020204" pitchFamily="34" charset="0"/>
                <a:cs typeface="Arial" panose="020B0604020202020204" pitchFamily="34" charset="0"/>
              </a:rPr>
              <a:t>năm</a:t>
            </a:r>
            <a:r>
              <a:rPr lang="en-US" i="1" dirty="0" smtClean="0">
                <a:latin typeface="Arial" panose="020B0604020202020204" pitchFamily="34" charset="0"/>
                <a:cs typeface="Arial" panose="020B0604020202020204" pitchFamily="34" charset="0"/>
              </a:rPr>
              <a:t> 2018,2019</a:t>
            </a:r>
            <a:endParaRPr lang="en-US"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39098840"/>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1000"/>
                                        <p:tgtEl>
                                          <p:spTgt spid="38"/>
                                        </p:tgtEl>
                                      </p:cBhvr>
                                    </p:animEffect>
                                    <p:anim calcmode="lin" valueType="num">
                                      <p:cBhvr>
                                        <p:cTn id="8" dur="1000" fill="hold"/>
                                        <p:tgtEl>
                                          <p:spTgt spid="38"/>
                                        </p:tgtEl>
                                        <p:attrNameLst>
                                          <p:attrName>ppt_x</p:attrName>
                                        </p:attrNameLst>
                                      </p:cBhvr>
                                      <p:tavLst>
                                        <p:tav tm="0">
                                          <p:val>
                                            <p:strVal val="#ppt_x"/>
                                          </p:val>
                                        </p:tav>
                                        <p:tav tm="100000">
                                          <p:val>
                                            <p:strVal val="#ppt_x"/>
                                          </p:val>
                                        </p:tav>
                                      </p:tavLst>
                                    </p:anim>
                                    <p:anim calcmode="lin" valueType="num">
                                      <p:cBhvr>
                                        <p:cTn id="9"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fade">
                                      <p:cBhvr>
                                        <p:cTn id="14" dur="1000"/>
                                        <p:tgtEl>
                                          <p:spTgt spid="43"/>
                                        </p:tgtEl>
                                      </p:cBhvr>
                                    </p:animEffect>
                                    <p:anim calcmode="lin" valueType="num">
                                      <p:cBhvr>
                                        <p:cTn id="15" dur="1000" fill="hold"/>
                                        <p:tgtEl>
                                          <p:spTgt spid="43"/>
                                        </p:tgtEl>
                                        <p:attrNameLst>
                                          <p:attrName>ppt_x</p:attrName>
                                        </p:attrNameLst>
                                      </p:cBhvr>
                                      <p:tavLst>
                                        <p:tav tm="0">
                                          <p:val>
                                            <p:strVal val="#ppt_x"/>
                                          </p:val>
                                        </p:tav>
                                        <p:tav tm="100000">
                                          <p:val>
                                            <p:strVal val="#ppt_x"/>
                                          </p:val>
                                        </p:tav>
                                      </p:tavLst>
                                    </p:anim>
                                    <p:anim calcmode="lin" valueType="num">
                                      <p:cBhvr>
                                        <p:cTn id="16" dur="1000" fill="hold"/>
                                        <p:tgtEl>
                                          <p:spTgt spid="4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4"/>
                                        </p:tgtEl>
                                        <p:attrNameLst>
                                          <p:attrName>style.visibility</p:attrName>
                                        </p:attrNameLst>
                                      </p:cBhvr>
                                      <p:to>
                                        <p:strVal val="visible"/>
                                      </p:to>
                                    </p:set>
                                    <p:animEffect transition="in" filter="fade">
                                      <p:cBhvr>
                                        <p:cTn id="21" dur="1000"/>
                                        <p:tgtEl>
                                          <p:spTgt spid="64"/>
                                        </p:tgtEl>
                                      </p:cBhvr>
                                    </p:animEffect>
                                    <p:anim calcmode="lin" valueType="num">
                                      <p:cBhvr>
                                        <p:cTn id="22" dur="1000" fill="hold"/>
                                        <p:tgtEl>
                                          <p:spTgt spid="64"/>
                                        </p:tgtEl>
                                        <p:attrNameLst>
                                          <p:attrName>ppt_x</p:attrName>
                                        </p:attrNameLst>
                                      </p:cBhvr>
                                      <p:tavLst>
                                        <p:tav tm="0">
                                          <p:val>
                                            <p:strVal val="#ppt_x"/>
                                          </p:val>
                                        </p:tav>
                                        <p:tav tm="100000">
                                          <p:val>
                                            <p:strVal val="#ppt_x"/>
                                          </p:val>
                                        </p:tav>
                                      </p:tavLst>
                                    </p:anim>
                                    <p:anim calcmode="lin" valueType="num">
                                      <p:cBhvr>
                                        <p:cTn id="23" dur="1000" fill="hold"/>
                                        <p:tgtEl>
                                          <p:spTgt spid="64"/>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42" presetClass="entr" presetSubtype="0" fill="hold" grpId="0" nodeType="afterEffect">
                                  <p:stCondLst>
                                    <p:cond delay="0"/>
                                  </p:stCondLst>
                                  <p:childTnLst>
                                    <p:set>
                                      <p:cBhvr>
                                        <p:cTn id="26" dur="1" fill="hold">
                                          <p:stCondLst>
                                            <p:cond delay="0"/>
                                          </p:stCondLst>
                                        </p:cTn>
                                        <p:tgtEl>
                                          <p:spTgt spid="65"/>
                                        </p:tgtEl>
                                        <p:attrNameLst>
                                          <p:attrName>style.visibility</p:attrName>
                                        </p:attrNameLst>
                                      </p:cBhvr>
                                      <p:to>
                                        <p:strVal val="visible"/>
                                      </p:to>
                                    </p:set>
                                    <p:animEffect transition="in" filter="fade">
                                      <p:cBhvr>
                                        <p:cTn id="27" dur="1000"/>
                                        <p:tgtEl>
                                          <p:spTgt spid="65"/>
                                        </p:tgtEl>
                                      </p:cBhvr>
                                    </p:animEffect>
                                    <p:anim calcmode="lin" valueType="num">
                                      <p:cBhvr>
                                        <p:cTn id="28" dur="1000" fill="hold"/>
                                        <p:tgtEl>
                                          <p:spTgt spid="65"/>
                                        </p:tgtEl>
                                        <p:attrNameLst>
                                          <p:attrName>ppt_x</p:attrName>
                                        </p:attrNameLst>
                                      </p:cBhvr>
                                      <p:tavLst>
                                        <p:tav tm="0">
                                          <p:val>
                                            <p:strVal val="#ppt_x"/>
                                          </p:val>
                                        </p:tav>
                                        <p:tav tm="100000">
                                          <p:val>
                                            <p:strVal val="#ppt_x"/>
                                          </p:val>
                                        </p:tav>
                                      </p:tavLst>
                                    </p:anim>
                                    <p:anim calcmode="lin" valueType="num">
                                      <p:cBhvr>
                                        <p:cTn id="29" dur="1000" fill="hold"/>
                                        <p:tgtEl>
                                          <p:spTgt spid="6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43" grpId="0"/>
      <p:bldP spid="64" grpId="0"/>
      <p:bldGraphic spid="65" grpId="0">
        <p:bldAsOne/>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C8A16B82-6A3C-46F5-8D32-072FDF89864A}"/>
              </a:ext>
            </a:extLst>
          </p:cNvPr>
          <p:cNvGrpSpPr/>
          <p:nvPr/>
        </p:nvGrpSpPr>
        <p:grpSpPr>
          <a:xfrm>
            <a:off x="-280115" y="-4"/>
            <a:ext cx="12521019" cy="6858000"/>
            <a:chOff x="-290920" y="0"/>
            <a:chExt cx="12521019" cy="6858000"/>
          </a:xfrm>
        </p:grpSpPr>
        <p:sp>
          <p:nvSpPr>
            <p:cNvPr id="20" name="Rectangle 19">
              <a:extLst>
                <a:ext uri="{FF2B5EF4-FFF2-40B4-BE49-F238E27FC236}">
                  <a16:creationId xmlns:a16="http://schemas.microsoft.com/office/drawing/2014/main" id="{2F391CEE-E392-4A9D-BD11-6954B994FB42}"/>
                </a:ext>
              </a:extLst>
            </p:cNvPr>
            <p:cNvSpPr/>
            <p:nvPr/>
          </p:nvSpPr>
          <p:spPr>
            <a:xfrm>
              <a:off x="-290920" y="0"/>
              <a:ext cx="12482920"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Freeform: Shape 20">
              <a:extLst>
                <a:ext uri="{FF2B5EF4-FFF2-40B4-BE49-F238E27FC236}">
                  <a16:creationId xmlns:a16="http://schemas.microsoft.com/office/drawing/2014/main" id="{7AC43ACA-5000-40E2-80D3-19833F9F1A3F}"/>
                </a:ext>
              </a:extLst>
            </p:cNvPr>
            <p:cNvSpPr/>
            <p:nvPr/>
          </p:nvSpPr>
          <p:spPr>
            <a:xfrm>
              <a:off x="11023600" y="2337441"/>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FF59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a:extLst>
                <a:ext uri="{FF2B5EF4-FFF2-40B4-BE49-F238E27FC236}">
                  <a16:creationId xmlns:a16="http://schemas.microsoft.com/office/drawing/2014/main" id="{BE022673-C77C-4E8F-AF41-8B283703E87E}"/>
                </a:ext>
              </a:extLst>
            </p:cNvPr>
            <p:cNvSpPr txBox="1"/>
            <p:nvPr/>
          </p:nvSpPr>
          <p:spPr>
            <a:xfrm rot="16200000">
              <a:off x="10910891" y="3189609"/>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a:t>
              </a:r>
            </a:p>
          </p:txBody>
        </p:sp>
      </p:grpSp>
      <p:grpSp>
        <p:nvGrpSpPr>
          <p:cNvPr id="24" name="Group 23">
            <a:extLst>
              <a:ext uri="{FF2B5EF4-FFF2-40B4-BE49-F238E27FC236}">
                <a16:creationId xmlns:a16="http://schemas.microsoft.com/office/drawing/2014/main" id="{69A27401-3327-4871-86AC-B461CA62C3AC}"/>
              </a:ext>
            </a:extLst>
          </p:cNvPr>
          <p:cNvGrpSpPr/>
          <p:nvPr/>
        </p:nvGrpSpPr>
        <p:grpSpPr>
          <a:xfrm>
            <a:off x="217573" y="-8"/>
            <a:ext cx="11487544" cy="6858000"/>
            <a:chOff x="213096" y="0"/>
            <a:chExt cx="11487544" cy="6858000"/>
          </a:xfrm>
        </p:grpSpPr>
        <p:sp>
          <p:nvSpPr>
            <p:cNvPr id="25" name="Rectangle 24">
              <a:extLst>
                <a:ext uri="{FF2B5EF4-FFF2-40B4-BE49-F238E27FC236}">
                  <a16:creationId xmlns:a16="http://schemas.microsoft.com/office/drawing/2014/main" id="{706C029B-A799-4206-A656-A006D8F83990}"/>
                </a:ext>
              </a:extLst>
            </p:cNvPr>
            <p:cNvSpPr/>
            <p:nvPr/>
          </p:nvSpPr>
          <p:spPr>
            <a:xfrm>
              <a:off x="213096" y="0"/>
              <a:ext cx="11447501"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Freeform: Shape 25">
              <a:extLst>
                <a:ext uri="{FF2B5EF4-FFF2-40B4-BE49-F238E27FC236}">
                  <a16:creationId xmlns:a16="http://schemas.microsoft.com/office/drawing/2014/main" id="{63328131-EC42-4D6D-A247-91FD3D23E58C}"/>
                </a:ext>
              </a:extLst>
            </p:cNvPr>
            <p:cNvSpPr/>
            <p:nvPr/>
          </p:nvSpPr>
          <p:spPr>
            <a:xfrm>
              <a:off x="10492197" y="2337441"/>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52CD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TextBox 26">
              <a:extLst>
                <a:ext uri="{FF2B5EF4-FFF2-40B4-BE49-F238E27FC236}">
                  <a16:creationId xmlns:a16="http://schemas.microsoft.com/office/drawing/2014/main" id="{3A728384-87ED-4E87-8F78-97EB653FDC67}"/>
                </a:ext>
              </a:extLst>
            </p:cNvPr>
            <p:cNvSpPr txBox="1"/>
            <p:nvPr/>
          </p:nvSpPr>
          <p:spPr>
            <a:xfrm rot="16200000">
              <a:off x="10381432" y="3189610"/>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II</a:t>
              </a:r>
            </a:p>
          </p:txBody>
        </p:sp>
      </p:grpSp>
      <p:grpSp>
        <p:nvGrpSpPr>
          <p:cNvPr id="29" name="Group 28">
            <a:extLst>
              <a:ext uri="{FF2B5EF4-FFF2-40B4-BE49-F238E27FC236}">
                <a16:creationId xmlns:a16="http://schemas.microsoft.com/office/drawing/2014/main" id="{C0099890-786A-4F87-960D-5DADE5168909}"/>
              </a:ext>
            </a:extLst>
          </p:cNvPr>
          <p:cNvGrpSpPr/>
          <p:nvPr/>
        </p:nvGrpSpPr>
        <p:grpSpPr>
          <a:xfrm>
            <a:off x="-7847639" y="0"/>
            <a:ext cx="9961092" cy="6858000"/>
            <a:chOff x="491575" y="0"/>
            <a:chExt cx="9961092" cy="6858000"/>
          </a:xfrm>
        </p:grpSpPr>
        <p:sp>
          <p:nvSpPr>
            <p:cNvPr id="30" name="Rectangle 29">
              <a:extLst>
                <a:ext uri="{FF2B5EF4-FFF2-40B4-BE49-F238E27FC236}">
                  <a16:creationId xmlns:a16="http://schemas.microsoft.com/office/drawing/2014/main" id="{CE9AAB1E-3A13-4745-A574-9EE6806378C9}"/>
                </a:ext>
              </a:extLst>
            </p:cNvPr>
            <p:cNvSpPr/>
            <p:nvPr/>
          </p:nvSpPr>
          <p:spPr>
            <a:xfrm>
              <a:off x="491575" y="0"/>
              <a:ext cx="9961092"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Freeform: Shape 30">
              <a:extLst>
                <a:ext uri="{FF2B5EF4-FFF2-40B4-BE49-F238E27FC236}">
                  <a16:creationId xmlns:a16="http://schemas.microsoft.com/office/drawing/2014/main" id="{1BC0F905-3F71-4932-B130-39D508C4D117}"/>
                </a:ext>
              </a:extLst>
            </p:cNvPr>
            <p:cNvSpPr/>
            <p:nvPr/>
          </p:nvSpPr>
          <p:spPr>
            <a:xfrm>
              <a:off x="9284267" y="2337440"/>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FFC7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TextBox 31">
              <a:extLst>
                <a:ext uri="{FF2B5EF4-FFF2-40B4-BE49-F238E27FC236}">
                  <a16:creationId xmlns:a16="http://schemas.microsoft.com/office/drawing/2014/main" id="{93EC5869-A976-4328-A864-2BB04E7E7BFC}"/>
                </a:ext>
              </a:extLst>
            </p:cNvPr>
            <p:cNvSpPr txBox="1"/>
            <p:nvPr/>
          </p:nvSpPr>
          <p:spPr>
            <a:xfrm rot="16200000">
              <a:off x="9130572" y="3189608"/>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III</a:t>
              </a:r>
            </a:p>
          </p:txBody>
        </p:sp>
      </p:grpSp>
      <p:grpSp>
        <p:nvGrpSpPr>
          <p:cNvPr id="34" name="Group 33">
            <a:extLst>
              <a:ext uri="{FF2B5EF4-FFF2-40B4-BE49-F238E27FC236}">
                <a16:creationId xmlns:a16="http://schemas.microsoft.com/office/drawing/2014/main" id="{0E4F6447-6163-4D6A-A8D2-BD63B6CB3A42}"/>
              </a:ext>
            </a:extLst>
          </p:cNvPr>
          <p:cNvGrpSpPr/>
          <p:nvPr/>
        </p:nvGrpSpPr>
        <p:grpSpPr>
          <a:xfrm>
            <a:off x="-7982710" y="0"/>
            <a:ext cx="9574094" cy="6858000"/>
            <a:chOff x="491575" y="0"/>
            <a:chExt cx="9574094" cy="6858000"/>
          </a:xfrm>
        </p:grpSpPr>
        <p:sp>
          <p:nvSpPr>
            <p:cNvPr id="35" name="Rectangle 34">
              <a:extLst>
                <a:ext uri="{FF2B5EF4-FFF2-40B4-BE49-F238E27FC236}">
                  <a16:creationId xmlns:a16="http://schemas.microsoft.com/office/drawing/2014/main" id="{5CB8CB55-9DEC-4367-900E-7257FE1B874F}"/>
                </a:ext>
              </a:extLst>
            </p:cNvPr>
            <p:cNvSpPr/>
            <p:nvPr/>
          </p:nvSpPr>
          <p:spPr>
            <a:xfrm>
              <a:off x="491575" y="0"/>
              <a:ext cx="9574094"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Shape 35">
              <a:extLst>
                <a:ext uri="{FF2B5EF4-FFF2-40B4-BE49-F238E27FC236}">
                  <a16:creationId xmlns:a16="http://schemas.microsoft.com/office/drawing/2014/main" id="{9DBAEDD6-7153-4AFF-BDC7-5A225B4B5642}"/>
                </a:ext>
              </a:extLst>
            </p:cNvPr>
            <p:cNvSpPr/>
            <p:nvPr/>
          </p:nvSpPr>
          <p:spPr>
            <a:xfrm>
              <a:off x="8897260" y="2337440"/>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5D73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8" name="TextBox 37">
            <a:extLst>
              <a:ext uri="{FF2B5EF4-FFF2-40B4-BE49-F238E27FC236}">
                <a16:creationId xmlns:a16="http://schemas.microsoft.com/office/drawing/2014/main" id="{33E9ED9F-2563-471B-B24B-337352B52D5A}"/>
              </a:ext>
            </a:extLst>
          </p:cNvPr>
          <p:cNvSpPr txBox="1"/>
          <p:nvPr/>
        </p:nvSpPr>
        <p:spPr>
          <a:xfrm>
            <a:off x="2278811" y="196267"/>
            <a:ext cx="8955632" cy="830997"/>
          </a:xfrm>
          <a:prstGeom prst="rect">
            <a:avLst/>
          </a:prstGeom>
          <a:noFill/>
        </p:spPr>
        <p:txBody>
          <a:bodyPr wrap="square" rtlCol="0">
            <a:spAutoFit/>
          </a:bodyPr>
          <a:lstStyle/>
          <a:p>
            <a:r>
              <a:rPr lang="en-US" sz="2400" b="1" dirty="0">
                <a:solidFill>
                  <a:srgbClr val="00A0A8"/>
                </a:solidFill>
                <a:latin typeface="Arial" panose="020B0604020202020204" pitchFamily="34" charset="0"/>
                <a:cs typeface="Arial" panose="020B0604020202020204" pitchFamily="34" charset="0"/>
              </a:rPr>
              <a:t>CHƯƠNG 2: THỰC TRẠNG YẾU TỐ ẢNH HƯỞNG ĐẾN VAY NỢ NƯỚC NGOÀI CỦA CÁC NƯỚC TRÊN THẾ GIỚI</a:t>
            </a:r>
          </a:p>
        </p:txBody>
      </p:sp>
      <p:graphicFrame>
        <p:nvGraphicFramePr>
          <p:cNvPr id="23" name="Table 2">
            <a:extLst>
              <a:ext uri="{FF2B5EF4-FFF2-40B4-BE49-F238E27FC236}">
                <a16:creationId xmlns:a16="http://schemas.microsoft.com/office/drawing/2014/main" id="{11C353FC-9511-4EF2-8D04-DE8116E7526A}"/>
              </a:ext>
            </a:extLst>
          </p:cNvPr>
          <p:cNvGraphicFramePr>
            <a:graphicFrameLocks noGrp="1"/>
          </p:cNvGraphicFramePr>
          <p:nvPr>
            <p:extLst>
              <p:ext uri="{D42A27DB-BD31-4B8C-83A1-F6EECF244321}">
                <p14:modId xmlns:p14="http://schemas.microsoft.com/office/powerpoint/2010/main" val="2986520620"/>
              </p:ext>
            </p:extLst>
          </p:nvPr>
        </p:nvGraphicFramePr>
        <p:xfrm>
          <a:off x="2368561" y="2359953"/>
          <a:ext cx="8128000" cy="2128195"/>
        </p:xfrm>
        <a:graphic>
          <a:graphicData uri="http://schemas.openxmlformats.org/drawingml/2006/table">
            <a:tbl>
              <a:tblPr firstRow="1" bandRow="1">
                <a:tableStyleId>{2D5ABB26-0587-4C30-8999-92F81FD0307C}</a:tableStyleId>
              </a:tblPr>
              <a:tblGrid>
                <a:gridCol w="1442215">
                  <a:extLst>
                    <a:ext uri="{9D8B030D-6E8A-4147-A177-3AD203B41FA5}">
                      <a16:colId xmlns:a16="http://schemas.microsoft.com/office/drawing/2014/main" val="3527862709"/>
                    </a:ext>
                  </a:extLst>
                </a:gridCol>
                <a:gridCol w="6685785">
                  <a:extLst>
                    <a:ext uri="{9D8B030D-6E8A-4147-A177-3AD203B41FA5}">
                      <a16:colId xmlns:a16="http://schemas.microsoft.com/office/drawing/2014/main" val="4080956603"/>
                    </a:ext>
                  </a:extLst>
                </a:gridCol>
              </a:tblGrid>
              <a:tr h="1005848">
                <a:tc>
                  <a:txBody>
                    <a:bodyPr/>
                    <a:lstStyle/>
                    <a:p>
                      <a:pPr algn="ctr"/>
                      <a:endParaRPr lang="en-US" sz="2100" dirty="0">
                        <a:latin typeface="Calibri" panose="020F0502020204030204" pitchFamily="34" charset="0"/>
                        <a:cs typeface="Calibri" panose="020F0502020204030204" pitchFamily="34" charset="0"/>
                      </a:endParaRPr>
                    </a:p>
                    <a:p>
                      <a:pPr algn="ctr"/>
                      <a:r>
                        <a:rPr lang="en-US" sz="2100" dirty="0">
                          <a:latin typeface="Calibri" panose="020F0502020204030204" pitchFamily="34" charset="0"/>
                          <a:cs typeface="Calibri" panose="020F0502020204030204" pitchFamily="34" charset="0"/>
                        </a:rPr>
                        <a:t>T</a:t>
                      </a:r>
                      <a:r>
                        <a:rPr lang="vi-VN" sz="2100" dirty="0">
                          <a:latin typeface="Calibri" panose="020F0502020204030204" pitchFamily="34" charset="0"/>
                          <a:cs typeface="Calibri" panose="020F0502020204030204" pitchFamily="34" charset="0"/>
                        </a:rPr>
                        <a:t>ích cực</a:t>
                      </a:r>
                      <a:endParaRPr lang="en-US" sz="2100" dirty="0"/>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100" dirty="0">
                          <a:latin typeface="Calibri" panose="020F0502020204030204" pitchFamily="34" charset="0"/>
                          <a:cs typeface="Calibri" panose="020F0502020204030204" pitchFamily="34" charset="0"/>
                        </a:rPr>
                        <a:t>T</a:t>
                      </a:r>
                      <a:r>
                        <a:rPr lang="vi-VN" sz="2100" dirty="0">
                          <a:latin typeface="Calibri" panose="020F0502020204030204" pitchFamily="34" charset="0"/>
                          <a:cs typeface="Calibri" panose="020F0502020204030204" pitchFamily="34" charset="0"/>
                        </a:rPr>
                        <a:t>hu hút nhiều nguồn vốn từ ngoài vào, khả năng cạnh tranh về giá sản phẩm được tăng thêm -&gt; cải thiện tình hình xuất khẩu</a:t>
                      </a:r>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998147"/>
                  </a:ext>
                </a:extLst>
              </a:tr>
              <a:tr h="1076635">
                <a:tc>
                  <a:txBody>
                    <a:bodyPr/>
                    <a:lstStyle/>
                    <a:p>
                      <a:pPr algn="ctr"/>
                      <a:endParaRPr lang="en-US" sz="2100" dirty="0">
                        <a:latin typeface="Calibri" panose="020F0502020204030204" pitchFamily="34" charset="0"/>
                        <a:cs typeface="Calibri" panose="020F0502020204030204" pitchFamily="34" charset="0"/>
                      </a:endParaRPr>
                    </a:p>
                    <a:p>
                      <a:pPr algn="ctr"/>
                      <a:r>
                        <a:rPr lang="en-US" sz="2100" dirty="0">
                          <a:latin typeface="Calibri" panose="020F0502020204030204" pitchFamily="34" charset="0"/>
                          <a:cs typeface="Calibri" panose="020F0502020204030204" pitchFamily="34" charset="0"/>
                        </a:rPr>
                        <a:t>T</a:t>
                      </a:r>
                      <a:r>
                        <a:rPr lang="vi-VN" sz="2100" dirty="0">
                          <a:latin typeface="Calibri" panose="020F0502020204030204" pitchFamily="34" charset="0"/>
                          <a:cs typeface="Calibri" panose="020F0502020204030204" pitchFamily="34" charset="0"/>
                        </a:rPr>
                        <a:t>iêu cực</a:t>
                      </a:r>
                      <a:endParaRPr lang="en-US" sz="2100" dirty="0"/>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100" dirty="0">
                          <a:latin typeface="Calibri" panose="020F0502020204030204" pitchFamily="34" charset="0"/>
                          <a:cs typeface="Calibri" panose="020F0502020204030204" pitchFamily="34" charset="0"/>
                        </a:rPr>
                        <a:t>H</a:t>
                      </a:r>
                      <a:r>
                        <a:rPr lang="vi-VN" sz="2100" dirty="0">
                          <a:latin typeface="Calibri" panose="020F0502020204030204" pitchFamily="34" charset="0"/>
                          <a:cs typeface="Calibri" panose="020F0502020204030204" pitchFamily="34" charset="0"/>
                        </a:rPr>
                        <a:t>àng hóa nhập khẩu trở nên đắt đỏ; Đồng Won rớt giá liên tục có thể khiến các nhà đầu tư rời khỏi thị trường Hàn Quốc -&gt; thiếu hụt dự trữ ngoại hối</a:t>
                      </a:r>
                      <a:endParaRPr lang="en-US" sz="2100" dirty="0">
                        <a:latin typeface="Calibri" panose="020F0502020204030204" pitchFamily="34" charset="0"/>
                        <a:cs typeface="Calibri" panose="020F0502020204030204" pitchFamily="34" charset="0"/>
                      </a:endParaRPr>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61892080"/>
                  </a:ext>
                </a:extLst>
              </a:tr>
            </a:tbl>
          </a:graphicData>
        </a:graphic>
      </p:graphicFrame>
      <p:sp>
        <p:nvSpPr>
          <p:cNvPr id="28" name="Rectangle 27">
            <a:extLst>
              <a:ext uri="{FF2B5EF4-FFF2-40B4-BE49-F238E27FC236}">
                <a16:creationId xmlns:a16="http://schemas.microsoft.com/office/drawing/2014/main" id="{51A76413-95BE-4EAF-835B-060555F1504A}"/>
              </a:ext>
            </a:extLst>
          </p:cNvPr>
          <p:cNvSpPr/>
          <p:nvPr/>
        </p:nvSpPr>
        <p:spPr>
          <a:xfrm>
            <a:off x="2263830" y="954143"/>
            <a:ext cx="8364325" cy="5309146"/>
          </a:xfrm>
          <a:prstGeom prst="rect">
            <a:avLst/>
          </a:prstGeom>
        </p:spPr>
        <p:txBody>
          <a:bodyPr wrap="square">
            <a:spAutoFit/>
          </a:bodyPr>
          <a:lstStyle/>
          <a:p>
            <a:pPr algn="just"/>
            <a:r>
              <a:rPr lang="vi-VN" sz="2400" dirty="0">
                <a:solidFill>
                  <a:srgbClr val="00A0A8"/>
                </a:solidFill>
                <a:cs typeface="Calibri" panose="020F0502020204030204" pitchFamily="34" charset="0"/>
              </a:rPr>
              <a:t>1.2 </a:t>
            </a:r>
            <a:r>
              <a:rPr lang="en-US" sz="2400" dirty="0">
                <a:solidFill>
                  <a:srgbClr val="00A0A8"/>
                </a:solidFill>
                <a:latin typeface="Arial" panose="020B0604020202020204" pitchFamily="34" charset="0"/>
                <a:cs typeface="Arial" panose="020B0604020202020204" pitchFamily="34" charset="0"/>
              </a:rPr>
              <a:t>C</a:t>
            </a:r>
            <a:r>
              <a:rPr lang="vi-VN" sz="2400" dirty="0">
                <a:solidFill>
                  <a:srgbClr val="00A0A8"/>
                </a:solidFill>
                <a:cs typeface="Calibri" panose="020F0502020204030204" pitchFamily="34" charset="0"/>
              </a:rPr>
              <a:t>ác yếu tố tác động đến nợ nước ngoài của Hàn Quốc</a:t>
            </a:r>
            <a:r>
              <a:rPr lang="vi-VN" sz="2400" dirty="0" smtClean="0">
                <a:solidFill>
                  <a:srgbClr val="00A0A8"/>
                </a:solidFill>
                <a:cs typeface="Calibri" panose="020F0502020204030204" pitchFamily="34" charset="0"/>
              </a:rPr>
              <a:t>:</a:t>
            </a:r>
            <a:endParaRPr lang="en-US" sz="2400" dirty="0" smtClean="0">
              <a:solidFill>
                <a:srgbClr val="00A0A8"/>
              </a:solidFill>
              <a:cs typeface="Calibri" panose="020F0502020204030204" pitchFamily="34" charset="0"/>
            </a:endParaRPr>
          </a:p>
          <a:p>
            <a:pPr algn="just"/>
            <a:endParaRPr lang="vi-VN" sz="2100" dirty="0">
              <a:solidFill>
                <a:srgbClr val="00A0A8"/>
              </a:solidFill>
              <a:cs typeface="Calibri" panose="020F0502020204030204" pitchFamily="34" charset="0"/>
            </a:endParaRPr>
          </a:p>
          <a:p>
            <a:pPr algn="just">
              <a:buFontTx/>
              <a:buChar char="-"/>
            </a:pPr>
            <a:r>
              <a:rPr lang="en-US" sz="2100" dirty="0">
                <a:latin typeface="Arial" panose="020B0604020202020204" pitchFamily="34" charset="0"/>
                <a:cs typeface="Arial" panose="020B0604020202020204" pitchFamily="34" charset="0"/>
              </a:rPr>
              <a:t> T</a:t>
            </a:r>
            <a:r>
              <a:rPr lang="vi-VN" sz="2100" dirty="0">
                <a:cs typeface="Calibri" panose="020F0502020204030204" pitchFamily="34" charset="0"/>
              </a:rPr>
              <a:t>ỷ giá hối đoái trong năm 2019 tăng chóng mặt là dấu hiệu báo động c</a:t>
            </a:r>
            <a:r>
              <a:rPr lang="en-US" sz="2100" dirty="0" err="1">
                <a:latin typeface="Arial" panose="020B0604020202020204" pitchFamily="34" charset="0"/>
                <a:cs typeface="Arial" panose="020B0604020202020204" pitchFamily="34" charset="0"/>
              </a:rPr>
              <a:t>ủa</a:t>
            </a:r>
            <a:r>
              <a:rPr lang="vi-VN" sz="2100" dirty="0">
                <a:cs typeface="Calibri" panose="020F0502020204030204" pitchFamily="34" charset="0"/>
              </a:rPr>
              <a:t> một nền kinh tế phụ thuộc chủ yếu vào xuất khẩu</a:t>
            </a:r>
            <a:r>
              <a:rPr lang="vi-VN" sz="2100" dirty="0" smtClean="0">
                <a:cs typeface="Calibri" panose="020F0502020204030204" pitchFamily="34" charset="0"/>
              </a:rPr>
              <a:t>.</a:t>
            </a:r>
          </a:p>
          <a:p>
            <a:pPr algn="just"/>
            <a:endParaRPr lang="en-US" sz="2100" dirty="0" smtClean="0">
              <a:cs typeface="Calibri" panose="020F0502020204030204" pitchFamily="34" charset="0"/>
            </a:endParaRPr>
          </a:p>
          <a:p>
            <a:pPr algn="just"/>
            <a:endParaRPr lang="en-US" sz="2100" dirty="0">
              <a:cs typeface="Calibri" panose="020F0502020204030204" pitchFamily="34" charset="0"/>
            </a:endParaRPr>
          </a:p>
          <a:p>
            <a:pPr algn="just"/>
            <a:endParaRPr lang="en-US" sz="2100" dirty="0">
              <a:cs typeface="Calibri" panose="020F0502020204030204" pitchFamily="34" charset="0"/>
            </a:endParaRPr>
          </a:p>
          <a:p>
            <a:pPr algn="just"/>
            <a:endParaRPr lang="en-US" sz="2100" dirty="0">
              <a:cs typeface="Calibri" panose="020F0502020204030204" pitchFamily="34" charset="0"/>
            </a:endParaRPr>
          </a:p>
          <a:p>
            <a:pPr algn="just"/>
            <a:endParaRPr lang="en-US" sz="2100" dirty="0">
              <a:cs typeface="Calibri" panose="020F0502020204030204" pitchFamily="34" charset="0"/>
            </a:endParaRPr>
          </a:p>
          <a:p>
            <a:pPr algn="just"/>
            <a:endParaRPr lang="en-US" sz="2100" dirty="0">
              <a:cs typeface="Calibri" panose="020F0502020204030204" pitchFamily="34" charset="0"/>
            </a:endParaRPr>
          </a:p>
          <a:p>
            <a:pPr algn="just"/>
            <a:endParaRPr lang="en-US" sz="2100" dirty="0">
              <a:cs typeface="Calibri" panose="020F0502020204030204" pitchFamily="34" charset="0"/>
            </a:endParaRPr>
          </a:p>
          <a:p>
            <a:pPr algn="just"/>
            <a:endParaRPr lang="en-US" sz="2100" dirty="0" smtClean="0">
              <a:latin typeface="Arial" panose="020B0604020202020204" pitchFamily="34" charset="0"/>
              <a:cs typeface="Arial" panose="020B0604020202020204" pitchFamily="34" charset="0"/>
            </a:endParaRPr>
          </a:p>
          <a:p>
            <a:pPr algn="just"/>
            <a:r>
              <a:rPr lang="en-US" sz="2100" dirty="0" smtClean="0">
                <a:latin typeface="Arial" panose="020B0604020202020204" pitchFamily="34" charset="0"/>
                <a:cs typeface="Arial" panose="020B0604020202020204" pitchFamily="34" charset="0"/>
              </a:rPr>
              <a:t>- </a:t>
            </a:r>
            <a:r>
              <a:rPr lang="en-US" sz="2100" dirty="0">
                <a:latin typeface="Arial" panose="020B0604020202020204" pitchFamily="34" charset="0"/>
                <a:cs typeface="Arial" panose="020B0604020202020204" pitchFamily="34" charset="0"/>
              </a:rPr>
              <a:t>M</a:t>
            </a:r>
            <a:r>
              <a:rPr lang="vi-VN" sz="2100" dirty="0">
                <a:cs typeface="Times New Roman" panose="02020603050405020304" pitchFamily="18" charset="0"/>
              </a:rPr>
              <a:t>ức độ xuất khẩu và nhập khẩu của </a:t>
            </a:r>
            <a:r>
              <a:rPr lang="vi-VN" sz="2100" dirty="0" smtClean="0">
                <a:cs typeface="Times New Roman" panose="02020603050405020304" pitchFamily="18" charset="0"/>
              </a:rPr>
              <a:t>H</a:t>
            </a:r>
            <a:r>
              <a:rPr lang="en-US" sz="2100" dirty="0">
                <a:latin typeface="Arial" panose="020B0604020202020204" pitchFamily="34" charset="0"/>
                <a:cs typeface="Arial" panose="020B0604020202020204" pitchFamily="34" charset="0"/>
              </a:rPr>
              <a:t>à</a:t>
            </a:r>
            <a:r>
              <a:rPr lang="vi-VN" sz="2100" dirty="0" smtClean="0">
                <a:cs typeface="Times New Roman" panose="02020603050405020304" pitchFamily="18" charset="0"/>
              </a:rPr>
              <a:t>n </a:t>
            </a:r>
            <a:r>
              <a:rPr lang="vi-VN" sz="2100" dirty="0">
                <a:cs typeface="Times New Roman" panose="02020603050405020304" pitchFamily="18" charset="0"/>
              </a:rPr>
              <a:t>quốc đều giảm. Do gặp các rào cản từ cuộc chiến tranh thương mại Mỹ- Trung, doanh số chíp bán dẫn giảm tuy nhiên Hàn Quốc vẫn là nước thặng dư thương mại nhờ vào giá thành của chíp bán dân.</a:t>
            </a:r>
          </a:p>
        </p:txBody>
      </p:sp>
      <p:graphicFrame>
        <p:nvGraphicFramePr>
          <p:cNvPr id="2" name="Table 1"/>
          <p:cNvGraphicFramePr>
            <a:graphicFrameLocks noGrp="1"/>
          </p:cNvGraphicFramePr>
          <p:nvPr>
            <p:extLst>
              <p:ext uri="{D42A27DB-BD31-4B8C-83A1-F6EECF244321}">
                <p14:modId xmlns:p14="http://schemas.microsoft.com/office/powerpoint/2010/main" val="3258831881"/>
              </p:ext>
            </p:extLst>
          </p:nvPr>
        </p:nvGraphicFramePr>
        <p:xfrm>
          <a:off x="2323630" y="2358096"/>
          <a:ext cx="8217862" cy="2150715"/>
        </p:xfrm>
        <a:graphic>
          <a:graphicData uri="http://schemas.openxmlformats.org/drawingml/2006/table">
            <a:tbl>
              <a:tblPr firstRow="1" bandRow="1">
                <a:tableStyleId>{5C22544A-7EE6-4342-B048-85BDC9FD1C3A}</a:tableStyleId>
              </a:tblPr>
              <a:tblGrid>
                <a:gridCol w="4108931">
                  <a:extLst>
                    <a:ext uri="{9D8B030D-6E8A-4147-A177-3AD203B41FA5}">
                      <a16:colId xmlns:a16="http://schemas.microsoft.com/office/drawing/2014/main" val="95258081"/>
                    </a:ext>
                  </a:extLst>
                </a:gridCol>
                <a:gridCol w="4108931">
                  <a:extLst>
                    <a:ext uri="{9D8B030D-6E8A-4147-A177-3AD203B41FA5}">
                      <a16:colId xmlns:a16="http://schemas.microsoft.com/office/drawing/2014/main" val="2444007136"/>
                    </a:ext>
                  </a:extLst>
                </a:gridCol>
              </a:tblGrid>
              <a:tr h="430143">
                <a:tc>
                  <a:txBody>
                    <a:bodyPr/>
                    <a:lstStyle/>
                    <a:p>
                      <a:pPr algn="ctr"/>
                      <a:r>
                        <a:rPr lang="en-US" sz="2000" dirty="0" err="1" smtClean="0">
                          <a:latin typeface="Arial" panose="020B0604020202020204" pitchFamily="34" charset="0"/>
                          <a:cs typeface="Arial" panose="020B0604020202020204" pitchFamily="34" charset="0"/>
                        </a:rPr>
                        <a:t>Tích</a:t>
                      </a:r>
                      <a:r>
                        <a:rPr lang="en-US" sz="2000" baseline="0" dirty="0" smtClean="0">
                          <a:latin typeface="Arial" panose="020B0604020202020204" pitchFamily="34" charset="0"/>
                          <a:cs typeface="Arial" panose="020B0604020202020204" pitchFamily="34" charset="0"/>
                        </a:rPr>
                        <a:t> </a:t>
                      </a:r>
                      <a:r>
                        <a:rPr lang="en-US" sz="2000" baseline="0" dirty="0" err="1" smtClean="0">
                          <a:latin typeface="Arial" panose="020B0604020202020204" pitchFamily="34" charset="0"/>
                          <a:cs typeface="Arial" panose="020B0604020202020204" pitchFamily="34" charset="0"/>
                        </a:rPr>
                        <a:t>cực</a:t>
                      </a:r>
                      <a:endParaRPr lang="en-US" sz="2000" dirty="0">
                        <a:latin typeface="Arial" panose="020B0604020202020204" pitchFamily="34" charset="0"/>
                        <a:cs typeface="Arial" panose="020B0604020202020204" pitchFamily="34" charset="0"/>
                      </a:endParaRPr>
                    </a:p>
                  </a:txBody>
                  <a:tcPr/>
                </a:tc>
                <a:tc>
                  <a:txBody>
                    <a:bodyPr/>
                    <a:lstStyle/>
                    <a:p>
                      <a:pPr algn="ctr"/>
                      <a:r>
                        <a:rPr lang="en-US" sz="2000" dirty="0" err="1" smtClean="0">
                          <a:latin typeface="Arial" panose="020B0604020202020204" pitchFamily="34" charset="0"/>
                          <a:cs typeface="Arial" panose="020B0604020202020204" pitchFamily="34" charset="0"/>
                        </a:rPr>
                        <a:t>Tiêu</a:t>
                      </a:r>
                      <a:r>
                        <a:rPr lang="en-US" sz="2000" baseline="0" dirty="0" smtClean="0">
                          <a:latin typeface="Arial" panose="020B0604020202020204" pitchFamily="34" charset="0"/>
                          <a:cs typeface="Arial" panose="020B0604020202020204" pitchFamily="34" charset="0"/>
                        </a:rPr>
                        <a:t> </a:t>
                      </a:r>
                      <a:r>
                        <a:rPr lang="en-US" sz="2000" baseline="0" dirty="0" err="1" smtClean="0">
                          <a:latin typeface="Arial" panose="020B0604020202020204" pitchFamily="34" charset="0"/>
                          <a:cs typeface="Arial" panose="020B0604020202020204" pitchFamily="34" charset="0"/>
                        </a:rPr>
                        <a:t>cực</a:t>
                      </a:r>
                      <a:endParaRPr lang="en-US" sz="20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38981605"/>
                  </a:ext>
                </a:extLst>
              </a:tr>
              <a:tr h="172057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smtClean="0">
                          <a:latin typeface="Arial" panose="020B0604020202020204" pitchFamily="34" charset="0"/>
                          <a:cs typeface="Arial" panose="020B0604020202020204" pitchFamily="34" charset="0"/>
                        </a:rPr>
                        <a:t>T</a:t>
                      </a:r>
                      <a:r>
                        <a:rPr lang="vi-VN" sz="2000" dirty="0" smtClean="0">
                          <a:latin typeface="Arial" panose="020B0604020202020204" pitchFamily="34" charset="0"/>
                          <a:cs typeface="Arial" panose="020B0604020202020204" pitchFamily="34" charset="0"/>
                        </a:rPr>
                        <a:t>hu hút nhiều nguồn vốn từ ngoài vào, khả năng cạnh tranh về giá sản phẩm được tăng thêm </a:t>
                      </a:r>
                      <a:endParaRPr lang="en-US" sz="2000" dirty="0" smtClean="0">
                        <a:latin typeface="Arial" panose="020B0604020202020204" pitchFamily="34" charset="0"/>
                        <a:cs typeface="Arial" panose="020B0604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smtClean="0">
                          <a:latin typeface="Arial" panose="020B0604020202020204" pitchFamily="34" charset="0"/>
                          <a:cs typeface="Arial" panose="020B0604020202020204" pitchFamily="34" charset="0"/>
                        </a:rPr>
                        <a:t>-</a:t>
                      </a:r>
                      <a:r>
                        <a:rPr lang="vi-VN" sz="2000" dirty="0" smtClean="0">
                          <a:latin typeface="Arial" panose="020B0604020202020204" pitchFamily="34" charset="0"/>
                          <a:cs typeface="Arial" panose="020B0604020202020204" pitchFamily="34" charset="0"/>
                        </a:rPr>
                        <a:t>&gt; </a:t>
                      </a:r>
                      <a:r>
                        <a:rPr lang="en-US" sz="2000" dirty="0" smtClean="0">
                          <a:latin typeface="Arial" panose="020B0604020202020204" pitchFamily="34" charset="0"/>
                          <a:cs typeface="Arial" panose="020B0604020202020204" pitchFamily="34" charset="0"/>
                        </a:rPr>
                        <a:t>C</a:t>
                      </a:r>
                      <a:r>
                        <a:rPr lang="vi-VN" sz="2000" dirty="0" smtClean="0">
                          <a:latin typeface="Arial" panose="020B0604020202020204" pitchFamily="34" charset="0"/>
                          <a:cs typeface="Arial" panose="020B0604020202020204" pitchFamily="34" charset="0"/>
                        </a:rPr>
                        <a:t>ải thiện tình hình xuất khẩu</a:t>
                      </a:r>
                    </a:p>
                    <a:p>
                      <a:endParaRPr 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smtClean="0">
                          <a:latin typeface="Arial" panose="020B0604020202020204" pitchFamily="34" charset="0"/>
                          <a:cs typeface="Arial" panose="020B0604020202020204" pitchFamily="34" charset="0"/>
                        </a:rPr>
                        <a:t>H</a:t>
                      </a:r>
                      <a:r>
                        <a:rPr lang="vi-VN" sz="2000" dirty="0" smtClean="0">
                          <a:latin typeface="Arial" panose="020B0604020202020204" pitchFamily="34" charset="0"/>
                          <a:cs typeface="Arial" panose="020B0604020202020204" pitchFamily="34" charset="0"/>
                        </a:rPr>
                        <a:t>àng hóa nhập khẩu trở nên đắt đỏ; Đồng Won rớt giá liên tục có thể khiến các nhà đầu tư rời khỏi thị trường Hàn Quốc </a:t>
                      </a:r>
                      <a:endParaRPr lang="en-US" sz="2000" dirty="0" smtClean="0">
                        <a:latin typeface="Arial" panose="020B0604020202020204" pitchFamily="34" charset="0"/>
                        <a:cs typeface="Arial" panose="020B0604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smtClean="0">
                          <a:latin typeface="Arial" panose="020B0604020202020204" pitchFamily="34" charset="0"/>
                          <a:cs typeface="Arial" panose="020B0604020202020204" pitchFamily="34" charset="0"/>
                        </a:rPr>
                        <a:t>-&gt;</a:t>
                      </a:r>
                      <a:r>
                        <a:rPr lang="vi-VN" sz="2000" dirty="0" smtClean="0">
                          <a:latin typeface="Arial" panose="020B0604020202020204" pitchFamily="34" charset="0"/>
                          <a:cs typeface="Arial" panose="020B0604020202020204" pitchFamily="34" charset="0"/>
                        </a:rPr>
                        <a:t> thiếu hụt dự trữ ngoại hối</a:t>
                      </a:r>
                    </a:p>
                  </a:txBody>
                  <a:tcPr/>
                </a:tc>
                <a:extLst>
                  <a:ext uri="{0D108BD9-81ED-4DB2-BD59-A6C34878D82A}">
                    <a16:rowId xmlns:a16="http://schemas.microsoft.com/office/drawing/2014/main" val="2592038317"/>
                  </a:ext>
                </a:extLst>
              </a:tr>
            </a:tbl>
          </a:graphicData>
        </a:graphic>
      </p:graphicFrame>
    </p:spTree>
    <p:extLst>
      <p:ext uri="{BB962C8B-B14F-4D97-AF65-F5344CB8AC3E}">
        <p14:creationId xmlns:p14="http://schemas.microsoft.com/office/powerpoint/2010/main" val="256416478"/>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1000"/>
                                        <p:tgtEl>
                                          <p:spTgt spid="38"/>
                                        </p:tgtEl>
                                      </p:cBhvr>
                                    </p:animEffect>
                                    <p:anim calcmode="lin" valueType="num">
                                      <p:cBhvr>
                                        <p:cTn id="8" dur="1000" fill="hold"/>
                                        <p:tgtEl>
                                          <p:spTgt spid="38"/>
                                        </p:tgtEl>
                                        <p:attrNameLst>
                                          <p:attrName>ppt_x</p:attrName>
                                        </p:attrNameLst>
                                      </p:cBhvr>
                                      <p:tavLst>
                                        <p:tav tm="0">
                                          <p:val>
                                            <p:strVal val="#ppt_x"/>
                                          </p:val>
                                        </p:tav>
                                        <p:tav tm="100000">
                                          <p:val>
                                            <p:strVal val="#ppt_x"/>
                                          </p:val>
                                        </p:tav>
                                      </p:tavLst>
                                    </p:anim>
                                    <p:anim calcmode="lin" valueType="num">
                                      <p:cBhvr>
                                        <p:cTn id="9" dur="1000" fill="hold"/>
                                        <p:tgtEl>
                                          <p:spTgt spid="3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1000"/>
                                        <p:tgtEl>
                                          <p:spTgt spid="23"/>
                                        </p:tgtEl>
                                      </p:cBhvr>
                                    </p:animEffect>
                                    <p:anim calcmode="lin" valueType="num">
                                      <p:cBhvr>
                                        <p:cTn id="14" dur="1000" fill="hold"/>
                                        <p:tgtEl>
                                          <p:spTgt spid="23"/>
                                        </p:tgtEl>
                                        <p:attrNameLst>
                                          <p:attrName>ppt_x</p:attrName>
                                        </p:attrNameLst>
                                      </p:cBhvr>
                                      <p:tavLst>
                                        <p:tav tm="0">
                                          <p:val>
                                            <p:strVal val="#ppt_x"/>
                                          </p:val>
                                        </p:tav>
                                        <p:tav tm="100000">
                                          <p:val>
                                            <p:strVal val="#ppt_x"/>
                                          </p:val>
                                        </p:tav>
                                      </p:tavLst>
                                    </p:anim>
                                    <p:anim calcmode="lin" valueType="num">
                                      <p:cBhvr>
                                        <p:cTn id="15" dur="1000" fill="hold"/>
                                        <p:tgtEl>
                                          <p:spTgt spid="23"/>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fade">
                                      <p:cBhvr>
                                        <p:cTn id="19" dur="1000"/>
                                        <p:tgtEl>
                                          <p:spTgt spid="28"/>
                                        </p:tgtEl>
                                      </p:cBhvr>
                                    </p:animEffect>
                                    <p:anim calcmode="lin" valueType="num">
                                      <p:cBhvr>
                                        <p:cTn id="20" dur="1000" fill="hold"/>
                                        <p:tgtEl>
                                          <p:spTgt spid="28"/>
                                        </p:tgtEl>
                                        <p:attrNameLst>
                                          <p:attrName>ppt_x</p:attrName>
                                        </p:attrNameLst>
                                      </p:cBhvr>
                                      <p:tavLst>
                                        <p:tav tm="0">
                                          <p:val>
                                            <p:strVal val="#ppt_x"/>
                                          </p:val>
                                        </p:tav>
                                        <p:tav tm="100000">
                                          <p:val>
                                            <p:strVal val="#ppt_x"/>
                                          </p:val>
                                        </p:tav>
                                      </p:tavLst>
                                    </p:anim>
                                    <p:anim calcmode="lin" valueType="num">
                                      <p:cBhvr>
                                        <p:cTn id="21"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2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C8A16B82-6A3C-46F5-8D32-072FDF89864A}"/>
              </a:ext>
            </a:extLst>
          </p:cNvPr>
          <p:cNvGrpSpPr/>
          <p:nvPr/>
        </p:nvGrpSpPr>
        <p:grpSpPr>
          <a:xfrm>
            <a:off x="-280115" y="-4"/>
            <a:ext cx="12521019" cy="6858000"/>
            <a:chOff x="-290920" y="0"/>
            <a:chExt cx="12521019" cy="6858000"/>
          </a:xfrm>
        </p:grpSpPr>
        <p:sp>
          <p:nvSpPr>
            <p:cNvPr id="20" name="Rectangle 19">
              <a:extLst>
                <a:ext uri="{FF2B5EF4-FFF2-40B4-BE49-F238E27FC236}">
                  <a16:creationId xmlns:a16="http://schemas.microsoft.com/office/drawing/2014/main" id="{2F391CEE-E392-4A9D-BD11-6954B994FB42}"/>
                </a:ext>
              </a:extLst>
            </p:cNvPr>
            <p:cNvSpPr/>
            <p:nvPr/>
          </p:nvSpPr>
          <p:spPr>
            <a:xfrm>
              <a:off x="-290920" y="0"/>
              <a:ext cx="12482920"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Freeform: Shape 20">
              <a:extLst>
                <a:ext uri="{FF2B5EF4-FFF2-40B4-BE49-F238E27FC236}">
                  <a16:creationId xmlns:a16="http://schemas.microsoft.com/office/drawing/2014/main" id="{7AC43ACA-5000-40E2-80D3-19833F9F1A3F}"/>
                </a:ext>
              </a:extLst>
            </p:cNvPr>
            <p:cNvSpPr/>
            <p:nvPr/>
          </p:nvSpPr>
          <p:spPr>
            <a:xfrm>
              <a:off x="11023600" y="2337441"/>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FF59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a:extLst>
                <a:ext uri="{FF2B5EF4-FFF2-40B4-BE49-F238E27FC236}">
                  <a16:creationId xmlns:a16="http://schemas.microsoft.com/office/drawing/2014/main" id="{BE022673-C77C-4E8F-AF41-8B283703E87E}"/>
                </a:ext>
              </a:extLst>
            </p:cNvPr>
            <p:cNvSpPr txBox="1"/>
            <p:nvPr/>
          </p:nvSpPr>
          <p:spPr>
            <a:xfrm rot="16200000">
              <a:off x="10910891" y="3189609"/>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a:t>
              </a:r>
            </a:p>
          </p:txBody>
        </p:sp>
      </p:grpSp>
      <p:grpSp>
        <p:nvGrpSpPr>
          <p:cNvPr id="24" name="Group 23">
            <a:extLst>
              <a:ext uri="{FF2B5EF4-FFF2-40B4-BE49-F238E27FC236}">
                <a16:creationId xmlns:a16="http://schemas.microsoft.com/office/drawing/2014/main" id="{69A27401-3327-4871-86AC-B461CA62C3AC}"/>
              </a:ext>
            </a:extLst>
          </p:cNvPr>
          <p:cNvGrpSpPr/>
          <p:nvPr/>
        </p:nvGrpSpPr>
        <p:grpSpPr>
          <a:xfrm>
            <a:off x="217573" y="-8"/>
            <a:ext cx="11487544" cy="6858000"/>
            <a:chOff x="213096" y="0"/>
            <a:chExt cx="11487544" cy="6858000"/>
          </a:xfrm>
        </p:grpSpPr>
        <p:sp>
          <p:nvSpPr>
            <p:cNvPr id="25" name="Rectangle 24">
              <a:extLst>
                <a:ext uri="{FF2B5EF4-FFF2-40B4-BE49-F238E27FC236}">
                  <a16:creationId xmlns:a16="http://schemas.microsoft.com/office/drawing/2014/main" id="{706C029B-A799-4206-A656-A006D8F83990}"/>
                </a:ext>
              </a:extLst>
            </p:cNvPr>
            <p:cNvSpPr/>
            <p:nvPr/>
          </p:nvSpPr>
          <p:spPr>
            <a:xfrm>
              <a:off x="213096" y="0"/>
              <a:ext cx="11447501"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Freeform: Shape 25">
              <a:extLst>
                <a:ext uri="{FF2B5EF4-FFF2-40B4-BE49-F238E27FC236}">
                  <a16:creationId xmlns:a16="http://schemas.microsoft.com/office/drawing/2014/main" id="{63328131-EC42-4D6D-A247-91FD3D23E58C}"/>
                </a:ext>
              </a:extLst>
            </p:cNvPr>
            <p:cNvSpPr/>
            <p:nvPr/>
          </p:nvSpPr>
          <p:spPr>
            <a:xfrm>
              <a:off x="10492197" y="2337441"/>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52CD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TextBox 26">
              <a:extLst>
                <a:ext uri="{FF2B5EF4-FFF2-40B4-BE49-F238E27FC236}">
                  <a16:creationId xmlns:a16="http://schemas.microsoft.com/office/drawing/2014/main" id="{3A728384-87ED-4E87-8F78-97EB653FDC67}"/>
                </a:ext>
              </a:extLst>
            </p:cNvPr>
            <p:cNvSpPr txBox="1"/>
            <p:nvPr/>
          </p:nvSpPr>
          <p:spPr>
            <a:xfrm rot="16200000">
              <a:off x="10381432" y="3189610"/>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II</a:t>
              </a:r>
            </a:p>
          </p:txBody>
        </p:sp>
      </p:grpSp>
      <p:grpSp>
        <p:nvGrpSpPr>
          <p:cNvPr id="29" name="Group 28">
            <a:extLst>
              <a:ext uri="{FF2B5EF4-FFF2-40B4-BE49-F238E27FC236}">
                <a16:creationId xmlns:a16="http://schemas.microsoft.com/office/drawing/2014/main" id="{C0099890-786A-4F87-960D-5DADE5168909}"/>
              </a:ext>
            </a:extLst>
          </p:cNvPr>
          <p:cNvGrpSpPr/>
          <p:nvPr/>
        </p:nvGrpSpPr>
        <p:grpSpPr>
          <a:xfrm>
            <a:off x="-7847639" y="0"/>
            <a:ext cx="9961092" cy="6858000"/>
            <a:chOff x="491575" y="0"/>
            <a:chExt cx="9961092" cy="6858000"/>
          </a:xfrm>
        </p:grpSpPr>
        <p:sp>
          <p:nvSpPr>
            <p:cNvPr id="30" name="Rectangle 29">
              <a:extLst>
                <a:ext uri="{FF2B5EF4-FFF2-40B4-BE49-F238E27FC236}">
                  <a16:creationId xmlns:a16="http://schemas.microsoft.com/office/drawing/2014/main" id="{CE9AAB1E-3A13-4745-A574-9EE6806378C9}"/>
                </a:ext>
              </a:extLst>
            </p:cNvPr>
            <p:cNvSpPr/>
            <p:nvPr/>
          </p:nvSpPr>
          <p:spPr>
            <a:xfrm>
              <a:off x="491575" y="0"/>
              <a:ext cx="9961092"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Freeform: Shape 30">
              <a:extLst>
                <a:ext uri="{FF2B5EF4-FFF2-40B4-BE49-F238E27FC236}">
                  <a16:creationId xmlns:a16="http://schemas.microsoft.com/office/drawing/2014/main" id="{1BC0F905-3F71-4932-B130-39D508C4D117}"/>
                </a:ext>
              </a:extLst>
            </p:cNvPr>
            <p:cNvSpPr/>
            <p:nvPr/>
          </p:nvSpPr>
          <p:spPr>
            <a:xfrm>
              <a:off x="9284267" y="2337440"/>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FFC7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TextBox 31">
              <a:extLst>
                <a:ext uri="{FF2B5EF4-FFF2-40B4-BE49-F238E27FC236}">
                  <a16:creationId xmlns:a16="http://schemas.microsoft.com/office/drawing/2014/main" id="{93EC5869-A976-4328-A864-2BB04E7E7BFC}"/>
                </a:ext>
              </a:extLst>
            </p:cNvPr>
            <p:cNvSpPr txBox="1"/>
            <p:nvPr/>
          </p:nvSpPr>
          <p:spPr>
            <a:xfrm rot="16200000">
              <a:off x="9130572" y="3189608"/>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III</a:t>
              </a:r>
            </a:p>
          </p:txBody>
        </p:sp>
      </p:grpSp>
      <p:grpSp>
        <p:nvGrpSpPr>
          <p:cNvPr id="34" name="Group 33">
            <a:extLst>
              <a:ext uri="{FF2B5EF4-FFF2-40B4-BE49-F238E27FC236}">
                <a16:creationId xmlns:a16="http://schemas.microsoft.com/office/drawing/2014/main" id="{0E4F6447-6163-4D6A-A8D2-BD63B6CB3A42}"/>
              </a:ext>
            </a:extLst>
          </p:cNvPr>
          <p:cNvGrpSpPr/>
          <p:nvPr/>
        </p:nvGrpSpPr>
        <p:grpSpPr>
          <a:xfrm>
            <a:off x="-7982710" y="0"/>
            <a:ext cx="9574094" cy="6858000"/>
            <a:chOff x="491575" y="0"/>
            <a:chExt cx="9574094" cy="6858000"/>
          </a:xfrm>
        </p:grpSpPr>
        <p:sp>
          <p:nvSpPr>
            <p:cNvPr id="35" name="Rectangle 34">
              <a:extLst>
                <a:ext uri="{FF2B5EF4-FFF2-40B4-BE49-F238E27FC236}">
                  <a16:creationId xmlns:a16="http://schemas.microsoft.com/office/drawing/2014/main" id="{5CB8CB55-9DEC-4367-900E-7257FE1B874F}"/>
                </a:ext>
              </a:extLst>
            </p:cNvPr>
            <p:cNvSpPr/>
            <p:nvPr/>
          </p:nvSpPr>
          <p:spPr>
            <a:xfrm>
              <a:off x="491575" y="0"/>
              <a:ext cx="9574094"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Shape 35">
              <a:extLst>
                <a:ext uri="{FF2B5EF4-FFF2-40B4-BE49-F238E27FC236}">
                  <a16:creationId xmlns:a16="http://schemas.microsoft.com/office/drawing/2014/main" id="{9DBAEDD6-7153-4AFF-BDC7-5A225B4B5642}"/>
                </a:ext>
              </a:extLst>
            </p:cNvPr>
            <p:cNvSpPr/>
            <p:nvPr/>
          </p:nvSpPr>
          <p:spPr>
            <a:xfrm>
              <a:off x="8897260" y="2337440"/>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5D73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8" name="TextBox 37">
            <a:extLst>
              <a:ext uri="{FF2B5EF4-FFF2-40B4-BE49-F238E27FC236}">
                <a16:creationId xmlns:a16="http://schemas.microsoft.com/office/drawing/2014/main" id="{33E9ED9F-2563-471B-B24B-337352B52D5A}"/>
              </a:ext>
            </a:extLst>
          </p:cNvPr>
          <p:cNvSpPr txBox="1"/>
          <p:nvPr/>
        </p:nvSpPr>
        <p:spPr>
          <a:xfrm>
            <a:off x="2291488" y="72551"/>
            <a:ext cx="8955632" cy="830997"/>
          </a:xfrm>
          <a:prstGeom prst="rect">
            <a:avLst/>
          </a:prstGeom>
          <a:noFill/>
        </p:spPr>
        <p:txBody>
          <a:bodyPr wrap="square" rtlCol="0">
            <a:spAutoFit/>
          </a:bodyPr>
          <a:lstStyle/>
          <a:p>
            <a:r>
              <a:rPr lang="en-US" sz="2400" b="1" dirty="0">
                <a:solidFill>
                  <a:srgbClr val="00A0A8"/>
                </a:solidFill>
                <a:latin typeface="Arial" panose="020B0604020202020204" pitchFamily="34" charset="0"/>
                <a:cs typeface="Arial" panose="020B0604020202020204" pitchFamily="34" charset="0"/>
              </a:rPr>
              <a:t>CHƯƠNG 2: THỰC TRẠNG YẾU TỐ ẢNH HƯỞNG ĐẾN VAY NỢ NƯỚC NGOÀI CỦA CÁC NƯỚC TRÊN THẾ GIỚI</a:t>
            </a:r>
          </a:p>
        </p:txBody>
      </p:sp>
      <p:graphicFrame>
        <p:nvGraphicFramePr>
          <p:cNvPr id="2" name="Table 2">
            <a:extLst>
              <a:ext uri="{FF2B5EF4-FFF2-40B4-BE49-F238E27FC236}">
                <a16:creationId xmlns:a16="http://schemas.microsoft.com/office/drawing/2014/main" id="{371F6AFB-9934-45FC-BC00-368B98853698}"/>
              </a:ext>
            </a:extLst>
          </p:cNvPr>
          <p:cNvGraphicFramePr>
            <a:graphicFrameLocks noGrp="1"/>
          </p:cNvGraphicFramePr>
          <p:nvPr>
            <p:extLst>
              <p:ext uri="{D42A27DB-BD31-4B8C-83A1-F6EECF244321}">
                <p14:modId xmlns:p14="http://schemas.microsoft.com/office/powerpoint/2010/main" val="2404510791"/>
              </p:ext>
            </p:extLst>
          </p:nvPr>
        </p:nvGraphicFramePr>
        <p:xfrm>
          <a:off x="2384327" y="1102208"/>
          <a:ext cx="8128000" cy="5831349"/>
        </p:xfrm>
        <a:graphic>
          <a:graphicData uri="http://schemas.openxmlformats.org/drawingml/2006/table">
            <a:tbl>
              <a:tblPr firstRow="1" bandRow="1">
                <a:tableStyleId>{2D5ABB26-0587-4C30-8999-92F81FD0307C}</a:tableStyleId>
              </a:tblPr>
              <a:tblGrid>
                <a:gridCol w="1488426">
                  <a:extLst>
                    <a:ext uri="{9D8B030D-6E8A-4147-A177-3AD203B41FA5}">
                      <a16:colId xmlns:a16="http://schemas.microsoft.com/office/drawing/2014/main" val="788416708"/>
                    </a:ext>
                  </a:extLst>
                </a:gridCol>
                <a:gridCol w="6639574">
                  <a:extLst>
                    <a:ext uri="{9D8B030D-6E8A-4147-A177-3AD203B41FA5}">
                      <a16:colId xmlns:a16="http://schemas.microsoft.com/office/drawing/2014/main" val="3468735936"/>
                    </a:ext>
                  </a:extLst>
                </a:gridCol>
              </a:tblGrid>
              <a:tr h="1958983">
                <a:tc>
                  <a:txBody>
                    <a:bodyPr/>
                    <a:lstStyle/>
                    <a:p>
                      <a:pPr algn="just"/>
                      <a:r>
                        <a:rPr lang="en-US" sz="2000" b="0" i="0" dirty="0">
                          <a:solidFill>
                            <a:srgbClr val="FEC630"/>
                          </a:solidFill>
                          <a:latin typeface="Arial" panose="020B0604020202020204" pitchFamily="34" charset="0"/>
                          <a:cs typeface="Arial" panose="020B0604020202020204" pitchFamily="34" charset="0"/>
                        </a:rPr>
                        <a:t>1962-1966</a:t>
                      </a:r>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just">
                        <a:buFontTx/>
                        <a:buChar char="-"/>
                      </a:pPr>
                      <a:r>
                        <a:rPr lang="en-US" sz="2000" b="0" i="0" dirty="0" err="1">
                          <a:latin typeface="Arial" panose="020B0604020202020204" pitchFamily="34" charset="0"/>
                          <a:cs typeface="Arial" panose="020B0604020202020204" pitchFamily="34" charset="0"/>
                        </a:rPr>
                        <a:t>Hàn</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quốc</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định</a:t>
                      </a:r>
                      <a:r>
                        <a:rPr lang="en-US" sz="2000" b="0" i="0" dirty="0">
                          <a:latin typeface="Arial" panose="020B0604020202020204" pitchFamily="34" charset="0"/>
                          <a:cs typeface="Arial" panose="020B0604020202020204" pitchFamily="34" charset="0"/>
                        </a:rPr>
                        <a:t> ra </a:t>
                      </a:r>
                      <a:r>
                        <a:rPr lang="en-US" sz="2000" b="0" i="0" dirty="0" err="1">
                          <a:latin typeface="Arial" panose="020B0604020202020204" pitchFamily="34" charset="0"/>
                          <a:cs typeface="Arial" panose="020B0604020202020204" pitchFamily="34" charset="0"/>
                        </a:rPr>
                        <a:t>mục</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tiêu</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tăng</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trưởng</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kinh</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tế</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dựa</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trên</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chiến</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lược</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phát</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triển</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bằng</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tài</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trợ</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và</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vay</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nợ</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nước</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ngoài</a:t>
                      </a:r>
                      <a:r>
                        <a:rPr lang="vi-VN" sz="2000" b="0" i="0" dirty="0">
                          <a:latin typeface="Arial" panose="020B0604020202020204" pitchFamily="34" charset="0"/>
                          <a:cs typeface="Arial" panose="020B0604020202020204" pitchFamily="34" charset="0"/>
                        </a:rPr>
                        <a:t>. Sửa đổi và hoàn thiện các bộ luật </a:t>
                      </a:r>
                    </a:p>
                    <a:p>
                      <a:pPr algn="just">
                        <a:buFont typeface="Symbol" panose="05050102010706020507" pitchFamily="18" charset="2"/>
                        <a:buChar char="Þ"/>
                      </a:pP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Mức</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tăng</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trưởng</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xuất</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khẩu</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bình</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quân</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hàng</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năm</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là</a:t>
                      </a:r>
                      <a:r>
                        <a:rPr lang="en-US" sz="2000" b="0" i="0" dirty="0">
                          <a:latin typeface="Arial" panose="020B0604020202020204" pitchFamily="34" charset="0"/>
                          <a:cs typeface="Arial" panose="020B0604020202020204" pitchFamily="34" charset="0"/>
                        </a:rPr>
                        <a:t> 39,6 %, GNP </a:t>
                      </a:r>
                      <a:r>
                        <a:rPr lang="en-US" sz="2000" b="0" i="0" dirty="0" err="1">
                          <a:latin typeface="Arial" panose="020B0604020202020204" pitchFamily="34" charset="0"/>
                          <a:cs typeface="Arial" panose="020B0604020202020204" pitchFamily="34" charset="0"/>
                        </a:rPr>
                        <a:t>thực</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tăng</a:t>
                      </a:r>
                      <a:r>
                        <a:rPr lang="en-US" sz="2000" b="0" i="0" dirty="0">
                          <a:latin typeface="Arial" panose="020B0604020202020204" pitchFamily="34" charset="0"/>
                          <a:cs typeface="Arial" panose="020B0604020202020204" pitchFamily="34" charset="0"/>
                        </a:rPr>
                        <a:t> ở </a:t>
                      </a:r>
                      <a:r>
                        <a:rPr lang="en-US" sz="2000" b="0" i="0" dirty="0" err="1">
                          <a:latin typeface="Arial" panose="020B0604020202020204" pitchFamily="34" charset="0"/>
                          <a:cs typeface="Arial" panose="020B0604020202020204" pitchFamily="34" charset="0"/>
                        </a:rPr>
                        <a:t>mức</a:t>
                      </a:r>
                      <a:r>
                        <a:rPr lang="en-US" sz="2000" b="0" i="0" dirty="0">
                          <a:latin typeface="Arial" panose="020B0604020202020204" pitchFamily="34" charset="0"/>
                          <a:cs typeface="Arial" panose="020B0604020202020204" pitchFamily="34" charset="0"/>
                        </a:rPr>
                        <a:t> 8,7 %, </a:t>
                      </a:r>
                      <a:r>
                        <a:rPr lang="en-US" sz="2000" b="0" i="0" dirty="0" err="1">
                          <a:latin typeface="Arial" panose="020B0604020202020204" pitchFamily="34" charset="0"/>
                          <a:cs typeface="Arial" panose="020B0604020202020204" pitchFamily="34" charset="0"/>
                        </a:rPr>
                        <a:t>đã</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tạo</a:t>
                      </a:r>
                      <a:r>
                        <a:rPr lang="en-US" sz="2000" b="0" i="0" dirty="0">
                          <a:latin typeface="Arial" panose="020B0604020202020204" pitchFamily="34" charset="0"/>
                          <a:cs typeface="Arial" panose="020B0604020202020204" pitchFamily="34" charset="0"/>
                        </a:rPr>
                        <a:t> ra </a:t>
                      </a:r>
                      <a:r>
                        <a:rPr lang="en-US" sz="2000" b="0" i="0" dirty="0" err="1">
                          <a:latin typeface="Arial" panose="020B0604020202020204" pitchFamily="34" charset="0"/>
                          <a:cs typeface="Arial" panose="020B0604020202020204" pitchFamily="34" charset="0"/>
                        </a:rPr>
                        <a:t>nguồn</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ngoại</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tệ</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lớn</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cho</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dự</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trữ</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ngoại</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tệ</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và</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trả</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nợ</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nước</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ngoài</a:t>
                      </a:r>
                      <a:r>
                        <a:rPr lang="en-US" sz="2000" b="0" i="0" dirty="0">
                          <a:latin typeface="Arial" panose="020B0604020202020204" pitchFamily="34" charset="0"/>
                          <a:cs typeface="Arial" panose="020B0604020202020204" pitchFamily="34" charset="0"/>
                        </a:rPr>
                        <a:t> .</a:t>
                      </a:r>
                      <a:endParaRPr lang="vi-VN" sz="2000" b="0" i="0" dirty="0">
                        <a:latin typeface="Arial" panose="020B0604020202020204" pitchFamily="34" charset="0"/>
                        <a:cs typeface="Arial" panose="020B0604020202020204" pitchFamily="34" charset="0"/>
                      </a:endParaRPr>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01015852"/>
                  </a:ext>
                </a:extLst>
              </a:tr>
              <a:tr h="1958983">
                <a:tc>
                  <a:txBody>
                    <a:bodyPr/>
                    <a:lstStyle/>
                    <a:p>
                      <a:pPr algn="just"/>
                      <a:r>
                        <a:rPr lang="vi-VN" sz="2000" b="0" i="0" dirty="0">
                          <a:solidFill>
                            <a:srgbClr val="FF5969"/>
                          </a:solidFill>
                          <a:latin typeface="Arial" panose="020B0604020202020204" pitchFamily="34" charset="0"/>
                          <a:cs typeface="Arial" panose="020B0604020202020204" pitchFamily="34" charset="0"/>
                        </a:rPr>
                        <a:t>1972-1978</a:t>
                      </a:r>
                      <a:endParaRPr lang="en-US" sz="2000" b="0" i="0" dirty="0">
                        <a:solidFill>
                          <a:srgbClr val="FF5969"/>
                        </a:solidFill>
                        <a:latin typeface="Arial" panose="020B0604020202020204" pitchFamily="34" charset="0"/>
                        <a:cs typeface="Arial" panose="020B0604020202020204" pitchFamily="34" charset="0"/>
                      </a:endParaRPr>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0" i="0" dirty="0" err="1">
                          <a:latin typeface="Arial" panose="020B0604020202020204" pitchFamily="34" charset="0"/>
                          <a:cs typeface="Arial" panose="020B0604020202020204" pitchFamily="34" charset="0"/>
                        </a:rPr>
                        <a:t>Chính</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phủ</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Hàn</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Quốc</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bắt</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đầu</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có</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những</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điều</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chỉnh</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chiến</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lược</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kinh</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tế</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hướng</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ngoại</a:t>
                      </a:r>
                      <a:r>
                        <a:rPr lang="en-US" sz="2000" b="0" i="0" dirty="0">
                          <a:latin typeface="Arial" panose="020B0604020202020204" pitchFamily="34" charset="0"/>
                          <a:cs typeface="Arial" panose="020B0604020202020204" pitchFamily="34" charset="0"/>
                        </a:rPr>
                        <a:t> , </a:t>
                      </a:r>
                      <a:r>
                        <a:rPr lang="en-US" sz="2000" b="0" i="0" dirty="0" err="1">
                          <a:latin typeface="Arial" panose="020B0604020202020204" pitchFamily="34" charset="0"/>
                          <a:cs typeface="Arial" panose="020B0604020202020204" pitchFamily="34" charset="0"/>
                        </a:rPr>
                        <a:t>nhấn</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mạnh</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thay</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thế</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hàng</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nhập</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khẩu</a:t>
                      </a:r>
                      <a:r>
                        <a:rPr lang="en-US" sz="2000" b="0" i="0" dirty="0">
                          <a:latin typeface="Arial" panose="020B0604020202020204" pitchFamily="34" charset="0"/>
                          <a:cs typeface="Arial" panose="020B0604020202020204" pitchFamily="34" charset="0"/>
                        </a:rPr>
                        <a:t> , </a:t>
                      </a:r>
                      <a:r>
                        <a:rPr lang="en-US" sz="2000" b="0" i="0" dirty="0" err="1">
                          <a:latin typeface="Arial" panose="020B0604020202020204" pitchFamily="34" charset="0"/>
                          <a:cs typeface="Arial" panose="020B0604020202020204" pitchFamily="34" charset="0"/>
                        </a:rPr>
                        <a:t>thay</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đổi</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cơ</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cấu</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hàng</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hoá</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xuất</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khẩu</a:t>
                      </a:r>
                      <a:r>
                        <a:rPr lang="en-US" sz="2000" b="0" i="0" dirty="0">
                          <a:latin typeface="Arial" panose="020B0604020202020204" pitchFamily="34" charset="0"/>
                          <a:cs typeface="Arial" panose="020B0604020202020204" pitchFamily="34" charset="0"/>
                        </a:rPr>
                        <a:t> , </a:t>
                      </a:r>
                      <a:r>
                        <a:rPr lang="en-US" sz="2000" b="0" i="0" dirty="0" err="1">
                          <a:latin typeface="Arial" panose="020B0604020202020204" pitchFamily="34" charset="0"/>
                          <a:cs typeface="Arial" panose="020B0604020202020204" pitchFamily="34" charset="0"/>
                        </a:rPr>
                        <a:t>ưu</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tiên</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các</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loại</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hàng</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công</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nghiệp</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có</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giá</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trị</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cao</a:t>
                      </a:r>
                      <a:r>
                        <a:rPr lang="en-US" sz="2000" b="0" i="0" dirty="0">
                          <a:latin typeface="Arial" panose="020B0604020202020204" pitchFamily="34" charset="0"/>
                          <a:cs typeface="Arial" panose="020B0604020202020204" pitchFamily="34" charset="0"/>
                        </a:rPr>
                        <a:t> . </a:t>
                      </a:r>
                      <a:r>
                        <a:rPr lang="en-US" sz="2000" b="0" i="0" dirty="0" err="1">
                          <a:latin typeface="Arial" panose="020B0604020202020204" pitchFamily="34" charset="0"/>
                          <a:cs typeface="Arial" panose="020B0604020202020204" pitchFamily="34" charset="0"/>
                        </a:rPr>
                        <a:t>Phát</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triển</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mạnh</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các</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sản</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phẩm</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công</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nghiệp</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nặng</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và</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hoá</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chất</a:t>
                      </a:r>
                      <a:r>
                        <a:rPr lang="vi-VN" sz="2000" b="0" i="0" dirty="0">
                          <a:latin typeface="Arial" panose="020B0604020202020204" pitchFamily="34" charset="0"/>
                          <a:cs typeface="Arial" panose="020B0604020202020204" pitchFamily="34" charset="0"/>
                        </a:rPr>
                        <a:t> (Dành 30% tổng số vốn vay nhà nước và vay thương mại nước ngoài để đầu tư) </a:t>
                      </a:r>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57265077"/>
                  </a:ext>
                </a:extLst>
              </a:tr>
              <a:tr h="1647326">
                <a:tc>
                  <a:txBody>
                    <a:bodyPr/>
                    <a:lstStyle/>
                    <a:p>
                      <a:pPr algn="just"/>
                      <a:r>
                        <a:rPr lang="vi-VN" sz="2000" b="0" i="0" dirty="0">
                          <a:solidFill>
                            <a:srgbClr val="00A0A8"/>
                          </a:solidFill>
                          <a:latin typeface="Arial" panose="020B0604020202020204" pitchFamily="34" charset="0"/>
                          <a:cs typeface="Arial" panose="020B0604020202020204" pitchFamily="34" charset="0"/>
                        </a:rPr>
                        <a:t>1979-1981</a:t>
                      </a:r>
                      <a:endParaRPr lang="en-US" sz="2000" b="0" i="0" dirty="0">
                        <a:solidFill>
                          <a:srgbClr val="00A0A8"/>
                        </a:solidFill>
                        <a:latin typeface="Arial" panose="020B0604020202020204" pitchFamily="34" charset="0"/>
                        <a:cs typeface="Arial" panose="020B0604020202020204" pitchFamily="34" charset="0"/>
                      </a:endParaRPr>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0" i="0" dirty="0" err="1">
                          <a:latin typeface="Arial" panose="020B0604020202020204" pitchFamily="34" charset="0"/>
                          <a:cs typeface="Arial" panose="020B0604020202020204" pitchFamily="34" charset="0"/>
                        </a:rPr>
                        <a:t>Nền</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kinh</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tế</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Hàn</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Quốc</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bị</a:t>
                      </a:r>
                      <a:r>
                        <a:rPr lang="en-US" sz="2000" b="0" i="0" dirty="0">
                          <a:latin typeface="Arial" panose="020B0604020202020204" pitchFamily="34" charset="0"/>
                          <a:cs typeface="Arial" panose="020B0604020202020204" pitchFamily="34" charset="0"/>
                        </a:rPr>
                        <a:t> chao </a:t>
                      </a:r>
                      <a:r>
                        <a:rPr lang="en-US" sz="2000" b="0" i="0" dirty="0" err="1">
                          <a:latin typeface="Arial" panose="020B0604020202020204" pitchFamily="34" charset="0"/>
                          <a:cs typeface="Arial" panose="020B0604020202020204" pitchFamily="34" charset="0"/>
                        </a:rPr>
                        <a:t>đảo</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mạnh</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bởi</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hàng</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loạt</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các</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cú</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sốc</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trong</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và</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ngoài</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nước</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làm</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suy</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thoái</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kinh</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tế</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và</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tích</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tụ</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nợ</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nước</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ngoài</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như</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lạm</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phát</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cao</a:t>
                      </a:r>
                      <a:r>
                        <a:rPr lang="en-US" sz="2000" b="0" i="0" dirty="0">
                          <a:latin typeface="Arial" panose="020B0604020202020204" pitchFamily="34" charset="0"/>
                          <a:cs typeface="Arial" panose="020B0604020202020204" pitchFamily="34" charset="0"/>
                        </a:rPr>
                        <a:t> do </a:t>
                      </a:r>
                      <a:r>
                        <a:rPr lang="en-US" sz="2000" b="0" i="0" dirty="0" err="1">
                          <a:latin typeface="Arial" panose="020B0604020202020204" pitchFamily="34" charset="0"/>
                          <a:cs typeface="Arial" panose="020B0604020202020204" pitchFamily="34" charset="0"/>
                        </a:rPr>
                        <a:t>khủng</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hoảng</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dầu</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lửa</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năm</a:t>
                      </a:r>
                      <a:r>
                        <a:rPr lang="en-US" sz="2000" b="0" i="0" dirty="0">
                          <a:latin typeface="Arial" panose="020B0604020202020204" pitchFamily="34" charset="0"/>
                          <a:cs typeface="Arial" panose="020B0604020202020204" pitchFamily="34" charset="0"/>
                        </a:rPr>
                        <a:t> 1979 , </a:t>
                      </a:r>
                      <a:r>
                        <a:rPr lang="en-US" sz="2000" b="0" i="0" dirty="0" err="1">
                          <a:latin typeface="Arial" panose="020B0604020202020204" pitchFamily="34" charset="0"/>
                          <a:cs typeface="Arial" panose="020B0604020202020204" pitchFamily="34" charset="0"/>
                        </a:rPr>
                        <a:t>giá</a:t>
                      </a:r>
                      <a:r>
                        <a:rPr lang="en-US" sz="2000" b="0" i="0" dirty="0">
                          <a:latin typeface="Arial" panose="020B0604020202020204" pitchFamily="34" charset="0"/>
                          <a:cs typeface="Arial" panose="020B0604020202020204" pitchFamily="34" charset="0"/>
                        </a:rPr>
                        <a:t> lao </a:t>
                      </a:r>
                      <a:r>
                        <a:rPr lang="en-US" sz="2000" b="0" i="0" dirty="0" err="1">
                          <a:latin typeface="Arial" panose="020B0604020202020204" pitchFamily="34" charset="0"/>
                          <a:cs typeface="Arial" panose="020B0604020202020204" pitchFamily="34" charset="0"/>
                        </a:rPr>
                        <a:t>động</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trong</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nước</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tăng</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nhanh</a:t>
                      </a:r>
                      <a:r>
                        <a:rPr lang="en-US" sz="2000" b="0" i="0" dirty="0">
                          <a:latin typeface="Arial" panose="020B0604020202020204" pitchFamily="34" charset="0"/>
                          <a:cs typeface="Arial" panose="020B0604020202020204" pitchFamily="34" charset="0"/>
                        </a:rPr>
                        <a:t> , </a:t>
                      </a:r>
                      <a:r>
                        <a:rPr lang="en-US" sz="2000" b="0" i="0" dirty="0" err="1">
                          <a:latin typeface="Arial" panose="020B0604020202020204" pitchFamily="34" charset="0"/>
                          <a:cs typeface="Arial" panose="020B0604020202020204" pitchFamily="34" charset="0"/>
                        </a:rPr>
                        <a:t>mất</a:t>
                      </a:r>
                      <a:r>
                        <a:rPr lang="en-US" sz="2000" b="0" i="0" dirty="0">
                          <a:latin typeface="Arial" panose="020B0604020202020204" pitchFamily="34" charset="0"/>
                          <a:cs typeface="Arial" panose="020B0604020202020204" pitchFamily="34" charset="0"/>
                        </a:rPr>
                        <a:t> </a:t>
                      </a:r>
                      <a:r>
                        <a:rPr lang="en-US" sz="2000" b="0" i="0" dirty="0" err="1">
                          <a:latin typeface="Arial" panose="020B0604020202020204" pitchFamily="34" charset="0"/>
                          <a:cs typeface="Arial" panose="020B0604020202020204" pitchFamily="34" charset="0"/>
                        </a:rPr>
                        <a:t>mùa</a:t>
                      </a:r>
                      <a:r>
                        <a:rPr lang="en-US" sz="2000" b="0" i="0" dirty="0">
                          <a:latin typeface="Arial" panose="020B0604020202020204" pitchFamily="34" charset="0"/>
                          <a:cs typeface="Arial" panose="020B0604020202020204" pitchFamily="34" charset="0"/>
                        </a:rPr>
                        <a:t> ,....</a:t>
                      </a:r>
                      <a:endParaRPr lang="vi-VN" sz="2000" b="0" i="0" dirty="0">
                        <a:latin typeface="Arial" panose="020B0604020202020204" pitchFamily="34" charset="0"/>
                        <a:cs typeface="Arial" panose="020B0604020202020204" pitchFamily="34" charset="0"/>
                      </a:endParaRPr>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18597273"/>
                  </a:ext>
                </a:extLst>
              </a:tr>
            </a:tbl>
          </a:graphicData>
        </a:graphic>
      </p:graphicFrame>
      <p:sp>
        <p:nvSpPr>
          <p:cNvPr id="33" name="TextBox 32">
            <a:extLst>
              <a:ext uri="{FF2B5EF4-FFF2-40B4-BE49-F238E27FC236}">
                <a16:creationId xmlns:a16="http://schemas.microsoft.com/office/drawing/2014/main" id="{1708B70B-EAF9-4D75-857A-C9D41EE748E8}"/>
              </a:ext>
            </a:extLst>
          </p:cNvPr>
          <p:cNvSpPr txBox="1"/>
          <p:nvPr/>
        </p:nvSpPr>
        <p:spPr>
          <a:xfrm>
            <a:off x="2291487" y="719347"/>
            <a:ext cx="8129183" cy="415498"/>
          </a:xfrm>
          <a:prstGeom prst="rect">
            <a:avLst/>
          </a:prstGeom>
          <a:noFill/>
        </p:spPr>
        <p:txBody>
          <a:bodyPr wrap="square" rtlCol="0">
            <a:spAutoFit/>
          </a:bodyPr>
          <a:lstStyle/>
          <a:p>
            <a:pPr algn="just"/>
            <a:r>
              <a:rPr lang="vi-VN" sz="2100" dirty="0">
                <a:solidFill>
                  <a:srgbClr val="00A0A8"/>
                </a:solidFill>
                <a:cs typeface="Calibri" panose="020F0502020204030204" pitchFamily="34" charset="0"/>
              </a:rPr>
              <a:t>1.3 </a:t>
            </a:r>
            <a:r>
              <a:rPr lang="en-US" sz="2100" dirty="0">
                <a:solidFill>
                  <a:srgbClr val="00A0A8"/>
                </a:solidFill>
                <a:cs typeface="Calibri" panose="020F0502020204030204" pitchFamily="34" charset="0"/>
              </a:rPr>
              <a:t>P</a:t>
            </a:r>
            <a:r>
              <a:rPr lang="vi-VN" sz="2100" dirty="0">
                <a:solidFill>
                  <a:srgbClr val="00A0A8"/>
                </a:solidFill>
                <a:cs typeface="Calibri" panose="020F0502020204030204" pitchFamily="34" charset="0"/>
              </a:rPr>
              <a:t>hương pháp quản lý nợ nước ngoài của Hàn Quốc</a:t>
            </a:r>
            <a:r>
              <a:rPr lang="vi-VN" sz="2100" dirty="0">
                <a:solidFill>
                  <a:srgbClr val="00A0A8"/>
                </a:solidFill>
                <a:latin typeface="Calibri" panose="020F0502020204030204" pitchFamily="34" charset="0"/>
                <a:cs typeface="Calibri" panose="020F0502020204030204" pitchFamily="34" charset="0"/>
              </a:rPr>
              <a:t>:</a:t>
            </a:r>
            <a:endParaRPr lang="en-US" sz="2100" dirty="0">
              <a:solidFill>
                <a:srgbClr val="00A0A8"/>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51150900"/>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1000"/>
                                        <p:tgtEl>
                                          <p:spTgt spid="38"/>
                                        </p:tgtEl>
                                      </p:cBhvr>
                                    </p:animEffect>
                                    <p:anim calcmode="lin" valueType="num">
                                      <p:cBhvr>
                                        <p:cTn id="8" dur="1000" fill="hold"/>
                                        <p:tgtEl>
                                          <p:spTgt spid="38"/>
                                        </p:tgtEl>
                                        <p:attrNameLst>
                                          <p:attrName>ppt_x</p:attrName>
                                        </p:attrNameLst>
                                      </p:cBhvr>
                                      <p:tavLst>
                                        <p:tav tm="0">
                                          <p:val>
                                            <p:strVal val="#ppt_x"/>
                                          </p:val>
                                        </p:tav>
                                        <p:tav tm="100000">
                                          <p:val>
                                            <p:strVal val="#ppt_x"/>
                                          </p:val>
                                        </p:tav>
                                      </p:tavLst>
                                    </p:anim>
                                    <p:anim calcmode="lin" valueType="num">
                                      <p:cBhvr>
                                        <p:cTn id="9" dur="1000" fill="hold"/>
                                        <p:tgtEl>
                                          <p:spTgt spid="3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3"/>
                                        </p:tgtEl>
                                        <p:attrNameLst>
                                          <p:attrName>style.visibility</p:attrName>
                                        </p:attrNameLst>
                                      </p:cBhvr>
                                      <p:to>
                                        <p:strVal val="visible"/>
                                      </p:to>
                                    </p:set>
                                    <p:animEffect transition="in" filter="fade">
                                      <p:cBhvr>
                                        <p:cTn id="13" dur="1000"/>
                                        <p:tgtEl>
                                          <p:spTgt spid="33"/>
                                        </p:tgtEl>
                                      </p:cBhvr>
                                    </p:animEffect>
                                    <p:anim calcmode="lin" valueType="num">
                                      <p:cBhvr>
                                        <p:cTn id="14" dur="1000" fill="hold"/>
                                        <p:tgtEl>
                                          <p:spTgt spid="33"/>
                                        </p:tgtEl>
                                        <p:attrNameLst>
                                          <p:attrName>ppt_x</p:attrName>
                                        </p:attrNameLst>
                                      </p:cBhvr>
                                      <p:tavLst>
                                        <p:tav tm="0">
                                          <p:val>
                                            <p:strVal val="#ppt_x"/>
                                          </p:val>
                                        </p:tav>
                                        <p:tav tm="100000">
                                          <p:val>
                                            <p:strVal val="#ppt_x"/>
                                          </p:val>
                                        </p:tav>
                                      </p:tavLst>
                                    </p:anim>
                                    <p:anim calcmode="lin" valueType="num">
                                      <p:cBhvr>
                                        <p:cTn id="15" dur="1000" fill="hold"/>
                                        <p:tgtEl>
                                          <p:spTgt spid="33"/>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000"/>
                                        <p:tgtEl>
                                          <p:spTgt spid="2"/>
                                        </p:tgtEl>
                                      </p:cBhvr>
                                    </p:animEffect>
                                    <p:anim calcmode="lin" valueType="num">
                                      <p:cBhvr>
                                        <p:cTn id="20" dur="1000" fill="hold"/>
                                        <p:tgtEl>
                                          <p:spTgt spid="2"/>
                                        </p:tgtEl>
                                        <p:attrNameLst>
                                          <p:attrName>ppt_x</p:attrName>
                                        </p:attrNameLst>
                                      </p:cBhvr>
                                      <p:tavLst>
                                        <p:tav tm="0">
                                          <p:val>
                                            <p:strVal val="#ppt_x"/>
                                          </p:val>
                                        </p:tav>
                                        <p:tav tm="100000">
                                          <p:val>
                                            <p:strVal val="#ppt_x"/>
                                          </p:val>
                                        </p:tav>
                                      </p:tavLst>
                                    </p:anim>
                                    <p:anim calcmode="lin" valueType="num">
                                      <p:cBhvr>
                                        <p:cTn id="21"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3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C8A16B82-6A3C-46F5-8D32-072FDF89864A}"/>
              </a:ext>
            </a:extLst>
          </p:cNvPr>
          <p:cNvGrpSpPr/>
          <p:nvPr/>
        </p:nvGrpSpPr>
        <p:grpSpPr>
          <a:xfrm>
            <a:off x="-280115" y="-4"/>
            <a:ext cx="12521019" cy="6858000"/>
            <a:chOff x="-290920" y="0"/>
            <a:chExt cx="12521019" cy="6858000"/>
          </a:xfrm>
        </p:grpSpPr>
        <p:sp>
          <p:nvSpPr>
            <p:cNvPr id="20" name="Rectangle 19">
              <a:extLst>
                <a:ext uri="{FF2B5EF4-FFF2-40B4-BE49-F238E27FC236}">
                  <a16:creationId xmlns:a16="http://schemas.microsoft.com/office/drawing/2014/main" id="{2F391CEE-E392-4A9D-BD11-6954B994FB42}"/>
                </a:ext>
              </a:extLst>
            </p:cNvPr>
            <p:cNvSpPr/>
            <p:nvPr/>
          </p:nvSpPr>
          <p:spPr>
            <a:xfrm>
              <a:off x="-290920" y="0"/>
              <a:ext cx="12482920"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Freeform: Shape 20">
              <a:extLst>
                <a:ext uri="{FF2B5EF4-FFF2-40B4-BE49-F238E27FC236}">
                  <a16:creationId xmlns:a16="http://schemas.microsoft.com/office/drawing/2014/main" id="{7AC43ACA-5000-40E2-80D3-19833F9F1A3F}"/>
                </a:ext>
              </a:extLst>
            </p:cNvPr>
            <p:cNvSpPr/>
            <p:nvPr/>
          </p:nvSpPr>
          <p:spPr>
            <a:xfrm>
              <a:off x="11023600" y="2337441"/>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FF59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a:extLst>
                <a:ext uri="{FF2B5EF4-FFF2-40B4-BE49-F238E27FC236}">
                  <a16:creationId xmlns:a16="http://schemas.microsoft.com/office/drawing/2014/main" id="{BE022673-C77C-4E8F-AF41-8B283703E87E}"/>
                </a:ext>
              </a:extLst>
            </p:cNvPr>
            <p:cNvSpPr txBox="1"/>
            <p:nvPr/>
          </p:nvSpPr>
          <p:spPr>
            <a:xfrm rot="16200000">
              <a:off x="10910891" y="3189609"/>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a:t>
              </a:r>
            </a:p>
          </p:txBody>
        </p:sp>
      </p:grpSp>
      <p:grpSp>
        <p:nvGrpSpPr>
          <p:cNvPr id="24" name="Group 23">
            <a:extLst>
              <a:ext uri="{FF2B5EF4-FFF2-40B4-BE49-F238E27FC236}">
                <a16:creationId xmlns:a16="http://schemas.microsoft.com/office/drawing/2014/main" id="{69A27401-3327-4871-86AC-B461CA62C3AC}"/>
              </a:ext>
            </a:extLst>
          </p:cNvPr>
          <p:cNvGrpSpPr/>
          <p:nvPr/>
        </p:nvGrpSpPr>
        <p:grpSpPr>
          <a:xfrm>
            <a:off x="217573" y="-8"/>
            <a:ext cx="11487544" cy="6858000"/>
            <a:chOff x="213096" y="0"/>
            <a:chExt cx="11487544" cy="6858000"/>
          </a:xfrm>
        </p:grpSpPr>
        <p:sp>
          <p:nvSpPr>
            <p:cNvPr id="25" name="Rectangle 24">
              <a:extLst>
                <a:ext uri="{FF2B5EF4-FFF2-40B4-BE49-F238E27FC236}">
                  <a16:creationId xmlns:a16="http://schemas.microsoft.com/office/drawing/2014/main" id="{706C029B-A799-4206-A656-A006D8F83990}"/>
                </a:ext>
              </a:extLst>
            </p:cNvPr>
            <p:cNvSpPr/>
            <p:nvPr/>
          </p:nvSpPr>
          <p:spPr>
            <a:xfrm>
              <a:off x="213096" y="0"/>
              <a:ext cx="11447501"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Freeform: Shape 25">
              <a:extLst>
                <a:ext uri="{FF2B5EF4-FFF2-40B4-BE49-F238E27FC236}">
                  <a16:creationId xmlns:a16="http://schemas.microsoft.com/office/drawing/2014/main" id="{63328131-EC42-4D6D-A247-91FD3D23E58C}"/>
                </a:ext>
              </a:extLst>
            </p:cNvPr>
            <p:cNvSpPr/>
            <p:nvPr/>
          </p:nvSpPr>
          <p:spPr>
            <a:xfrm>
              <a:off x="10492197" y="2337441"/>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52CD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TextBox 26">
              <a:extLst>
                <a:ext uri="{FF2B5EF4-FFF2-40B4-BE49-F238E27FC236}">
                  <a16:creationId xmlns:a16="http://schemas.microsoft.com/office/drawing/2014/main" id="{3A728384-87ED-4E87-8F78-97EB653FDC67}"/>
                </a:ext>
              </a:extLst>
            </p:cNvPr>
            <p:cNvSpPr txBox="1"/>
            <p:nvPr/>
          </p:nvSpPr>
          <p:spPr>
            <a:xfrm rot="16200000">
              <a:off x="10381432" y="3189610"/>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II</a:t>
              </a:r>
            </a:p>
          </p:txBody>
        </p:sp>
      </p:grpSp>
      <p:grpSp>
        <p:nvGrpSpPr>
          <p:cNvPr id="29" name="Group 28">
            <a:extLst>
              <a:ext uri="{FF2B5EF4-FFF2-40B4-BE49-F238E27FC236}">
                <a16:creationId xmlns:a16="http://schemas.microsoft.com/office/drawing/2014/main" id="{C0099890-786A-4F87-960D-5DADE5168909}"/>
              </a:ext>
            </a:extLst>
          </p:cNvPr>
          <p:cNvGrpSpPr/>
          <p:nvPr/>
        </p:nvGrpSpPr>
        <p:grpSpPr>
          <a:xfrm>
            <a:off x="-7847639" y="0"/>
            <a:ext cx="9961092" cy="6858000"/>
            <a:chOff x="491575" y="0"/>
            <a:chExt cx="9961092" cy="6858000"/>
          </a:xfrm>
        </p:grpSpPr>
        <p:sp>
          <p:nvSpPr>
            <p:cNvPr id="30" name="Rectangle 29">
              <a:extLst>
                <a:ext uri="{FF2B5EF4-FFF2-40B4-BE49-F238E27FC236}">
                  <a16:creationId xmlns:a16="http://schemas.microsoft.com/office/drawing/2014/main" id="{CE9AAB1E-3A13-4745-A574-9EE6806378C9}"/>
                </a:ext>
              </a:extLst>
            </p:cNvPr>
            <p:cNvSpPr/>
            <p:nvPr/>
          </p:nvSpPr>
          <p:spPr>
            <a:xfrm>
              <a:off x="491575" y="0"/>
              <a:ext cx="9961092"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Freeform: Shape 30">
              <a:extLst>
                <a:ext uri="{FF2B5EF4-FFF2-40B4-BE49-F238E27FC236}">
                  <a16:creationId xmlns:a16="http://schemas.microsoft.com/office/drawing/2014/main" id="{1BC0F905-3F71-4932-B130-39D508C4D117}"/>
                </a:ext>
              </a:extLst>
            </p:cNvPr>
            <p:cNvSpPr/>
            <p:nvPr/>
          </p:nvSpPr>
          <p:spPr>
            <a:xfrm>
              <a:off x="9284267" y="2337440"/>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FFC7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TextBox 31">
              <a:extLst>
                <a:ext uri="{FF2B5EF4-FFF2-40B4-BE49-F238E27FC236}">
                  <a16:creationId xmlns:a16="http://schemas.microsoft.com/office/drawing/2014/main" id="{93EC5869-A976-4328-A864-2BB04E7E7BFC}"/>
                </a:ext>
              </a:extLst>
            </p:cNvPr>
            <p:cNvSpPr txBox="1"/>
            <p:nvPr/>
          </p:nvSpPr>
          <p:spPr>
            <a:xfrm rot="16200000">
              <a:off x="9130572" y="3189608"/>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III</a:t>
              </a:r>
            </a:p>
          </p:txBody>
        </p:sp>
      </p:grpSp>
      <p:grpSp>
        <p:nvGrpSpPr>
          <p:cNvPr id="34" name="Group 33">
            <a:extLst>
              <a:ext uri="{FF2B5EF4-FFF2-40B4-BE49-F238E27FC236}">
                <a16:creationId xmlns:a16="http://schemas.microsoft.com/office/drawing/2014/main" id="{0E4F6447-6163-4D6A-A8D2-BD63B6CB3A42}"/>
              </a:ext>
            </a:extLst>
          </p:cNvPr>
          <p:cNvGrpSpPr/>
          <p:nvPr/>
        </p:nvGrpSpPr>
        <p:grpSpPr>
          <a:xfrm>
            <a:off x="-7982710" y="0"/>
            <a:ext cx="9574094" cy="6858000"/>
            <a:chOff x="491575" y="0"/>
            <a:chExt cx="9574094" cy="6858000"/>
          </a:xfrm>
        </p:grpSpPr>
        <p:sp>
          <p:nvSpPr>
            <p:cNvPr id="35" name="Rectangle 34">
              <a:extLst>
                <a:ext uri="{FF2B5EF4-FFF2-40B4-BE49-F238E27FC236}">
                  <a16:creationId xmlns:a16="http://schemas.microsoft.com/office/drawing/2014/main" id="{5CB8CB55-9DEC-4367-900E-7257FE1B874F}"/>
                </a:ext>
              </a:extLst>
            </p:cNvPr>
            <p:cNvSpPr/>
            <p:nvPr/>
          </p:nvSpPr>
          <p:spPr>
            <a:xfrm>
              <a:off x="491575" y="0"/>
              <a:ext cx="9574094"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Shape 35">
              <a:extLst>
                <a:ext uri="{FF2B5EF4-FFF2-40B4-BE49-F238E27FC236}">
                  <a16:creationId xmlns:a16="http://schemas.microsoft.com/office/drawing/2014/main" id="{9DBAEDD6-7153-4AFF-BDC7-5A225B4B5642}"/>
                </a:ext>
              </a:extLst>
            </p:cNvPr>
            <p:cNvSpPr/>
            <p:nvPr/>
          </p:nvSpPr>
          <p:spPr>
            <a:xfrm>
              <a:off x="8897260" y="2337440"/>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5D73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8" name="TextBox 37">
            <a:extLst>
              <a:ext uri="{FF2B5EF4-FFF2-40B4-BE49-F238E27FC236}">
                <a16:creationId xmlns:a16="http://schemas.microsoft.com/office/drawing/2014/main" id="{33E9ED9F-2563-471B-B24B-337352B52D5A}"/>
              </a:ext>
            </a:extLst>
          </p:cNvPr>
          <p:cNvSpPr txBox="1"/>
          <p:nvPr/>
        </p:nvSpPr>
        <p:spPr>
          <a:xfrm>
            <a:off x="2291488" y="72551"/>
            <a:ext cx="8955632" cy="830997"/>
          </a:xfrm>
          <a:prstGeom prst="rect">
            <a:avLst/>
          </a:prstGeom>
          <a:noFill/>
        </p:spPr>
        <p:txBody>
          <a:bodyPr wrap="square" rtlCol="0">
            <a:spAutoFit/>
          </a:bodyPr>
          <a:lstStyle/>
          <a:p>
            <a:r>
              <a:rPr lang="en-US" sz="2400" b="1" dirty="0">
                <a:solidFill>
                  <a:srgbClr val="00A0A8"/>
                </a:solidFill>
                <a:latin typeface="Arial" panose="020B0604020202020204" pitchFamily="34" charset="0"/>
                <a:cs typeface="Arial" panose="020B0604020202020204" pitchFamily="34" charset="0"/>
              </a:rPr>
              <a:t>CHƯƠNG 2: THỰC TRẠNG YẾU TỐ ẢNH HƯỞNG ĐẾN VAY NỢ NƯỚC NGOÀI CỦA CÁC NƯỚC TRÊN THẾ GIỚI</a:t>
            </a:r>
          </a:p>
        </p:txBody>
      </p:sp>
      <p:graphicFrame>
        <p:nvGraphicFramePr>
          <p:cNvPr id="2" name="Table 2">
            <a:extLst>
              <a:ext uri="{FF2B5EF4-FFF2-40B4-BE49-F238E27FC236}">
                <a16:creationId xmlns:a16="http://schemas.microsoft.com/office/drawing/2014/main" id="{371F6AFB-9934-45FC-BC00-368B98853698}"/>
              </a:ext>
            </a:extLst>
          </p:cNvPr>
          <p:cNvGraphicFramePr>
            <a:graphicFrameLocks noGrp="1"/>
          </p:cNvGraphicFramePr>
          <p:nvPr>
            <p:extLst>
              <p:ext uri="{D42A27DB-BD31-4B8C-83A1-F6EECF244321}">
                <p14:modId xmlns:p14="http://schemas.microsoft.com/office/powerpoint/2010/main" val="2560459408"/>
              </p:ext>
            </p:extLst>
          </p:nvPr>
        </p:nvGraphicFramePr>
        <p:xfrm>
          <a:off x="2365788" y="1521308"/>
          <a:ext cx="8128000" cy="4290703"/>
        </p:xfrm>
        <a:graphic>
          <a:graphicData uri="http://schemas.openxmlformats.org/drawingml/2006/table">
            <a:tbl>
              <a:tblPr firstRow="1" bandRow="1">
                <a:tableStyleId>{2D5ABB26-0587-4C30-8999-92F81FD0307C}</a:tableStyleId>
              </a:tblPr>
              <a:tblGrid>
                <a:gridCol w="1506965">
                  <a:extLst>
                    <a:ext uri="{9D8B030D-6E8A-4147-A177-3AD203B41FA5}">
                      <a16:colId xmlns:a16="http://schemas.microsoft.com/office/drawing/2014/main" val="788416708"/>
                    </a:ext>
                  </a:extLst>
                </a:gridCol>
                <a:gridCol w="6621035">
                  <a:extLst>
                    <a:ext uri="{9D8B030D-6E8A-4147-A177-3AD203B41FA5}">
                      <a16:colId xmlns:a16="http://schemas.microsoft.com/office/drawing/2014/main" val="3468735936"/>
                    </a:ext>
                  </a:extLst>
                </a:gridCol>
              </a:tblGrid>
              <a:tr h="1958983">
                <a:tc>
                  <a:txBody>
                    <a:bodyPr/>
                    <a:lstStyle/>
                    <a:p>
                      <a:pPr algn="just"/>
                      <a:r>
                        <a:rPr lang="vi-VN" sz="2100" dirty="0">
                          <a:solidFill>
                            <a:srgbClr val="FF5969"/>
                          </a:solidFill>
                          <a:latin typeface="+mn-lt"/>
                          <a:cs typeface="Calibri" panose="020F0502020204030204" pitchFamily="34" charset="0"/>
                        </a:rPr>
                        <a:t>1986-1989</a:t>
                      </a:r>
                      <a:endParaRPr lang="en-US" sz="2100" b="0" i="0" dirty="0">
                        <a:solidFill>
                          <a:srgbClr val="FF5969"/>
                        </a:solidFill>
                        <a:latin typeface="+mn-lt"/>
                        <a:cs typeface="Calibri" panose="020F0502020204030204" pitchFamily="34" charset="0"/>
                      </a:endParaRPr>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just">
                        <a:buFontTx/>
                        <a:buNone/>
                      </a:pPr>
                      <a:r>
                        <a:rPr lang="en-US" sz="2100" dirty="0">
                          <a:latin typeface="Arial" panose="020B0604020202020204" pitchFamily="34" charset="0"/>
                          <a:cs typeface="Arial" panose="020B0604020202020204" pitchFamily="34" charset="0"/>
                        </a:rPr>
                        <a:t>Kim </a:t>
                      </a:r>
                      <a:r>
                        <a:rPr lang="en-US" sz="2100" dirty="0" err="1">
                          <a:latin typeface="Arial" panose="020B0604020202020204" pitchFamily="34" charset="0"/>
                          <a:cs typeface="Arial" panose="020B0604020202020204" pitchFamily="34" charset="0"/>
                        </a:rPr>
                        <a:t>ngạch</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xuất</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khẩu</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của</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Hàn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quốc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tăng</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nhanh</a:t>
                      </a:r>
                      <a:r>
                        <a:rPr lang="vi-VN"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và</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lợi</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ích</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của</a:t>
                      </a:r>
                      <a:r>
                        <a:rPr lang="en-US" sz="2100" dirty="0">
                          <a:latin typeface="Arial" panose="020B0604020202020204" pitchFamily="34" charset="0"/>
                          <a:cs typeface="Arial" panose="020B0604020202020204" pitchFamily="34" charset="0"/>
                        </a:rPr>
                        <a:t> "</a:t>
                      </a:r>
                      <a:r>
                        <a:rPr lang="en-US" sz="2100" i="1" dirty="0" err="1">
                          <a:latin typeface="Arial" panose="020B0604020202020204" pitchFamily="34" charset="0"/>
                          <a:cs typeface="Arial" panose="020B0604020202020204" pitchFamily="34" charset="0"/>
                        </a:rPr>
                        <a:t>ba</a:t>
                      </a:r>
                      <a:r>
                        <a:rPr lang="en-US" sz="2100" i="1" dirty="0">
                          <a:latin typeface="Arial" panose="020B0604020202020204" pitchFamily="34" charset="0"/>
                          <a:cs typeface="Arial" panose="020B0604020202020204" pitchFamily="34" charset="0"/>
                        </a:rPr>
                        <a:t> </a:t>
                      </a:r>
                      <a:r>
                        <a:rPr lang="en-US" sz="2100" i="1" dirty="0" err="1">
                          <a:latin typeface="Arial" panose="020B0604020202020204" pitchFamily="34" charset="0"/>
                          <a:cs typeface="Arial" panose="020B0604020202020204" pitchFamily="34" charset="0"/>
                        </a:rPr>
                        <a:t>thứ</a:t>
                      </a:r>
                      <a:r>
                        <a:rPr lang="en-US" sz="2100" i="1" dirty="0">
                          <a:latin typeface="Arial" panose="020B0604020202020204" pitchFamily="34" charset="0"/>
                          <a:cs typeface="Arial" panose="020B0604020202020204" pitchFamily="34" charset="0"/>
                        </a:rPr>
                        <a:t> </a:t>
                      </a:r>
                      <a:r>
                        <a:rPr lang="en-US" sz="2100" i="1" dirty="0" err="1">
                          <a:latin typeface="Arial" panose="020B0604020202020204" pitchFamily="34" charset="0"/>
                          <a:cs typeface="Arial" panose="020B0604020202020204" pitchFamily="34" charset="0"/>
                        </a:rPr>
                        <a:t>thấp</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giả</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dầu</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mỏ</a:t>
                      </a:r>
                      <a:r>
                        <a:rPr lang="en-US" sz="2100" dirty="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thấp</a:t>
                      </a:r>
                      <a:r>
                        <a:rPr lang="en-US" sz="2100" dirty="0" smtClean="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lãi</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suất</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thấp</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và</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tỷ</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giá</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đồng</a:t>
                      </a:r>
                      <a:r>
                        <a:rPr lang="en-US" sz="2100" dirty="0">
                          <a:latin typeface="Arial" panose="020B0604020202020204" pitchFamily="34" charset="0"/>
                          <a:cs typeface="Arial" panose="020B0604020202020204" pitchFamily="34" charset="0"/>
                        </a:rPr>
                        <a:t> Won so </a:t>
                      </a:r>
                      <a:r>
                        <a:rPr lang="en-US" sz="2100" dirty="0" err="1">
                          <a:latin typeface="Arial" panose="020B0604020202020204" pitchFamily="34" charset="0"/>
                          <a:cs typeface="Arial" panose="020B0604020202020204" pitchFamily="34" charset="0"/>
                        </a:rPr>
                        <a:t>với</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đồng</a:t>
                      </a:r>
                      <a:r>
                        <a:rPr lang="en-US" sz="2100" dirty="0">
                          <a:latin typeface="Arial" panose="020B0604020202020204" pitchFamily="34" charset="0"/>
                          <a:cs typeface="Arial" panose="020B0604020202020204" pitchFamily="34" charset="0"/>
                        </a:rPr>
                        <a:t> USD </a:t>
                      </a:r>
                      <a:r>
                        <a:rPr lang="en-US" sz="2100" dirty="0" err="1">
                          <a:latin typeface="Arial" panose="020B0604020202020204" pitchFamily="34" charset="0"/>
                          <a:cs typeface="Arial" panose="020B0604020202020204" pitchFamily="34" charset="0"/>
                        </a:rPr>
                        <a:t>giảm</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mạnh</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đã</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dẫn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tới</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giảm</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mạnh</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tổng</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dư</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nợ</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nước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ngoài</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và</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xuống</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tới</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mức</a:t>
                      </a:r>
                      <a:r>
                        <a:rPr lang="en-US" sz="2100" dirty="0">
                          <a:latin typeface="Arial" panose="020B0604020202020204" pitchFamily="34" charset="0"/>
                          <a:cs typeface="Arial" panose="020B0604020202020204" pitchFamily="34" charset="0"/>
                        </a:rPr>
                        <a:t> 29,4 </a:t>
                      </a:r>
                      <a:r>
                        <a:rPr lang="en-US" sz="2100" dirty="0" err="1">
                          <a:latin typeface="Arial" panose="020B0604020202020204" pitchFamily="34" charset="0"/>
                          <a:cs typeface="Arial" panose="020B0604020202020204" pitchFamily="34" charset="0"/>
                        </a:rPr>
                        <a:t>tỷ</a:t>
                      </a:r>
                      <a:r>
                        <a:rPr lang="en-US" sz="2100" dirty="0">
                          <a:latin typeface="Arial" panose="020B0604020202020204" pitchFamily="34" charset="0"/>
                          <a:cs typeface="Arial" panose="020B0604020202020204" pitchFamily="34" charset="0"/>
                        </a:rPr>
                        <a:t> USD </a:t>
                      </a:r>
                      <a:r>
                        <a:rPr lang="en-US" sz="2100" dirty="0" err="1">
                          <a:latin typeface="Arial" panose="020B0604020202020204" pitchFamily="34" charset="0"/>
                          <a:cs typeface="Arial" panose="020B0604020202020204" pitchFamily="34" charset="0"/>
                        </a:rPr>
                        <a:t>vào</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năm</a:t>
                      </a:r>
                      <a:r>
                        <a:rPr lang="en-US" sz="2100" dirty="0">
                          <a:latin typeface="Arial" panose="020B0604020202020204" pitchFamily="34" charset="0"/>
                          <a:cs typeface="Arial" panose="020B0604020202020204" pitchFamily="34" charset="0"/>
                        </a:rPr>
                        <a:t> </a:t>
                      </a:r>
                      <a:r>
                        <a:rPr lang="en-US" sz="2100" dirty="0" smtClean="0">
                          <a:latin typeface="Arial" panose="020B0604020202020204" pitchFamily="34" charset="0"/>
                          <a:cs typeface="Arial" panose="020B0604020202020204" pitchFamily="34" charset="0"/>
                        </a:rPr>
                        <a:t>1989.</a:t>
                      </a:r>
                      <a:endParaRPr lang="en-US" sz="2100" dirty="0">
                        <a:latin typeface="Arial" panose="020B0604020202020204" pitchFamily="34" charset="0"/>
                        <a:cs typeface="Arial" panose="020B0604020202020204" pitchFamily="34" charset="0"/>
                      </a:endParaRPr>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01015852"/>
                  </a:ext>
                </a:extLst>
              </a:tr>
              <a:tr h="1958983">
                <a:tc>
                  <a:txBody>
                    <a:bodyPr/>
                    <a:lstStyle/>
                    <a:p>
                      <a:pPr algn="just"/>
                      <a:r>
                        <a:rPr lang="en-US" sz="2100" dirty="0">
                          <a:solidFill>
                            <a:srgbClr val="FEC630"/>
                          </a:solidFill>
                          <a:latin typeface="Arial" panose="020B0604020202020204" pitchFamily="34" charset="0"/>
                          <a:cs typeface="Arial" panose="020B0604020202020204" pitchFamily="34" charset="0"/>
                        </a:rPr>
                        <a:t>1987-1994 </a:t>
                      </a:r>
                      <a:endParaRPr lang="en-US" sz="2100" b="0" i="0" dirty="0">
                        <a:solidFill>
                          <a:srgbClr val="FEC630"/>
                        </a:solidFill>
                        <a:latin typeface="Arial" panose="020B0604020202020204" pitchFamily="34" charset="0"/>
                        <a:cs typeface="Arial" panose="020B0604020202020204" pitchFamily="34" charset="0"/>
                      </a:endParaRPr>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just">
                        <a:buFontTx/>
                        <a:buNone/>
                      </a:pPr>
                      <a:r>
                        <a:rPr lang="en-US" sz="2100" dirty="0" err="1">
                          <a:latin typeface="Arial" panose="020B0604020202020204" pitchFamily="34" charset="0"/>
                          <a:cs typeface="Arial" panose="020B0604020202020204" pitchFamily="34" charset="0"/>
                        </a:rPr>
                        <a:t>Các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khoản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vay</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thương</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mại</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không</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được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khuyến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khích</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thu</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hút</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vào</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Hàn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Quốc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như</a:t>
                      </a:r>
                      <a:r>
                        <a:rPr lang="en-US" sz="2100" dirty="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trước</a:t>
                      </a:r>
                      <a:r>
                        <a:rPr lang="en-US" sz="2100" dirty="0" smtClean="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Năm</a:t>
                      </a:r>
                      <a:r>
                        <a:rPr lang="en-US" sz="2100" dirty="0">
                          <a:latin typeface="Arial" panose="020B0604020202020204" pitchFamily="34" charset="0"/>
                          <a:cs typeface="Arial" panose="020B0604020202020204" pitchFamily="34" charset="0"/>
                        </a:rPr>
                        <a:t> </a:t>
                      </a:r>
                      <a:r>
                        <a:rPr lang="en-US" sz="2100" dirty="0" smtClean="0">
                          <a:latin typeface="Arial" panose="020B0604020202020204" pitchFamily="34" charset="0"/>
                          <a:cs typeface="Arial" panose="020B0604020202020204" pitchFamily="34" charset="0"/>
                        </a:rPr>
                        <a:t>1995, </a:t>
                      </a:r>
                      <a:r>
                        <a:rPr lang="en-US" sz="2100" dirty="0" err="1">
                          <a:latin typeface="Arial" panose="020B0604020202020204" pitchFamily="34" charset="0"/>
                          <a:cs typeface="Arial" panose="020B0604020202020204" pitchFamily="34" charset="0"/>
                        </a:rPr>
                        <a:t>Chính</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phủ</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Hàn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Quốc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cho</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phép</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các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hãng</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đầu</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tư</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nước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ngoài</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có</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công</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nghệ</a:t>
                      </a:r>
                      <a:r>
                        <a:rPr lang="en-US" sz="2100" dirty="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cao</a:t>
                      </a:r>
                      <a:r>
                        <a:rPr lang="en-US" sz="2100" dirty="0" smtClean="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các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hãng</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có</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tham</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gia</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các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dự</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án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kết</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cấu</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hạ</a:t>
                      </a:r>
                      <a:r>
                        <a:rPr lang="en-US" sz="2100" dirty="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tầng</a:t>
                      </a:r>
                      <a:r>
                        <a:rPr lang="en-US" sz="2100" dirty="0" smtClean="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các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doanh</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nghiệp</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vừa</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và</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nhỏ</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trong</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nước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có</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thể</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phát</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triển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công</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nghệ</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tiên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tiến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được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vay</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nước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ngoài</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nhằm</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nhập</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khẩu</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tư</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liệu</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sản</a:t>
                      </a:r>
                      <a:r>
                        <a:rPr lang="en-US" sz="2100" dirty="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xuất</a:t>
                      </a:r>
                      <a:r>
                        <a:rPr lang="en-US" sz="2100" dirty="0">
                          <a:latin typeface="Arial" panose="020B0604020202020204" pitchFamily="34" charset="0"/>
                          <a:cs typeface="Arial" panose="020B0604020202020204" pitchFamily="34" charset="0"/>
                        </a:rPr>
                        <a:t>.</a:t>
                      </a:r>
                      <a:endParaRPr lang="vi-VN" sz="2100" dirty="0">
                        <a:latin typeface="Arial" panose="020B0604020202020204" pitchFamily="34" charset="0"/>
                        <a:cs typeface="Arial" panose="020B0604020202020204" pitchFamily="34" charset="0"/>
                      </a:endParaRPr>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57265077"/>
                  </a:ext>
                </a:extLst>
              </a:tr>
            </a:tbl>
          </a:graphicData>
        </a:graphic>
      </p:graphicFrame>
    </p:spTree>
    <p:extLst>
      <p:ext uri="{BB962C8B-B14F-4D97-AF65-F5344CB8AC3E}">
        <p14:creationId xmlns:p14="http://schemas.microsoft.com/office/powerpoint/2010/main" val="3362231784"/>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1000"/>
                                        <p:tgtEl>
                                          <p:spTgt spid="38"/>
                                        </p:tgtEl>
                                      </p:cBhvr>
                                    </p:animEffect>
                                    <p:anim calcmode="lin" valueType="num">
                                      <p:cBhvr>
                                        <p:cTn id="8" dur="1000" fill="hold"/>
                                        <p:tgtEl>
                                          <p:spTgt spid="38"/>
                                        </p:tgtEl>
                                        <p:attrNameLst>
                                          <p:attrName>ppt_x</p:attrName>
                                        </p:attrNameLst>
                                      </p:cBhvr>
                                      <p:tavLst>
                                        <p:tav tm="0">
                                          <p:val>
                                            <p:strVal val="#ppt_x"/>
                                          </p:val>
                                        </p:tav>
                                        <p:tav tm="100000">
                                          <p:val>
                                            <p:strVal val="#ppt_x"/>
                                          </p:val>
                                        </p:tav>
                                      </p:tavLst>
                                    </p:anim>
                                    <p:anim calcmode="lin" valueType="num">
                                      <p:cBhvr>
                                        <p:cTn id="9" dur="1000" fill="hold"/>
                                        <p:tgtEl>
                                          <p:spTgt spid="3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C8A16B82-6A3C-46F5-8D32-072FDF89864A}"/>
              </a:ext>
            </a:extLst>
          </p:cNvPr>
          <p:cNvGrpSpPr/>
          <p:nvPr/>
        </p:nvGrpSpPr>
        <p:grpSpPr>
          <a:xfrm>
            <a:off x="-280115" y="-4"/>
            <a:ext cx="12521019" cy="6858000"/>
            <a:chOff x="-290920" y="0"/>
            <a:chExt cx="12521019" cy="6858000"/>
          </a:xfrm>
        </p:grpSpPr>
        <p:sp>
          <p:nvSpPr>
            <p:cNvPr id="20" name="Rectangle 19">
              <a:extLst>
                <a:ext uri="{FF2B5EF4-FFF2-40B4-BE49-F238E27FC236}">
                  <a16:creationId xmlns:a16="http://schemas.microsoft.com/office/drawing/2014/main" id="{2F391CEE-E392-4A9D-BD11-6954B994FB42}"/>
                </a:ext>
              </a:extLst>
            </p:cNvPr>
            <p:cNvSpPr/>
            <p:nvPr/>
          </p:nvSpPr>
          <p:spPr>
            <a:xfrm>
              <a:off x="-290920" y="0"/>
              <a:ext cx="12482920"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Freeform: Shape 20">
              <a:extLst>
                <a:ext uri="{FF2B5EF4-FFF2-40B4-BE49-F238E27FC236}">
                  <a16:creationId xmlns:a16="http://schemas.microsoft.com/office/drawing/2014/main" id="{7AC43ACA-5000-40E2-80D3-19833F9F1A3F}"/>
                </a:ext>
              </a:extLst>
            </p:cNvPr>
            <p:cNvSpPr/>
            <p:nvPr/>
          </p:nvSpPr>
          <p:spPr>
            <a:xfrm>
              <a:off x="11023600" y="2337441"/>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FF59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a:extLst>
                <a:ext uri="{FF2B5EF4-FFF2-40B4-BE49-F238E27FC236}">
                  <a16:creationId xmlns:a16="http://schemas.microsoft.com/office/drawing/2014/main" id="{BE022673-C77C-4E8F-AF41-8B283703E87E}"/>
                </a:ext>
              </a:extLst>
            </p:cNvPr>
            <p:cNvSpPr txBox="1"/>
            <p:nvPr/>
          </p:nvSpPr>
          <p:spPr>
            <a:xfrm rot="16200000">
              <a:off x="10910891" y="3189609"/>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a:t>
              </a:r>
            </a:p>
          </p:txBody>
        </p:sp>
      </p:grpSp>
      <p:grpSp>
        <p:nvGrpSpPr>
          <p:cNvPr id="24" name="Group 23">
            <a:extLst>
              <a:ext uri="{FF2B5EF4-FFF2-40B4-BE49-F238E27FC236}">
                <a16:creationId xmlns:a16="http://schemas.microsoft.com/office/drawing/2014/main" id="{69A27401-3327-4871-86AC-B461CA62C3AC}"/>
              </a:ext>
            </a:extLst>
          </p:cNvPr>
          <p:cNvGrpSpPr/>
          <p:nvPr/>
        </p:nvGrpSpPr>
        <p:grpSpPr>
          <a:xfrm>
            <a:off x="217573" y="-8"/>
            <a:ext cx="11487544" cy="6858000"/>
            <a:chOff x="213096" y="0"/>
            <a:chExt cx="11487544" cy="6858000"/>
          </a:xfrm>
        </p:grpSpPr>
        <p:sp>
          <p:nvSpPr>
            <p:cNvPr id="25" name="Rectangle 24">
              <a:extLst>
                <a:ext uri="{FF2B5EF4-FFF2-40B4-BE49-F238E27FC236}">
                  <a16:creationId xmlns:a16="http://schemas.microsoft.com/office/drawing/2014/main" id="{706C029B-A799-4206-A656-A006D8F83990}"/>
                </a:ext>
              </a:extLst>
            </p:cNvPr>
            <p:cNvSpPr/>
            <p:nvPr/>
          </p:nvSpPr>
          <p:spPr>
            <a:xfrm>
              <a:off x="213096" y="0"/>
              <a:ext cx="11447501"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Freeform: Shape 25">
              <a:extLst>
                <a:ext uri="{FF2B5EF4-FFF2-40B4-BE49-F238E27FC236}">
                  <a16:creationId xmlns:a16="http://schemas.microsoft.com/office/drawing/2014/main" id="{63328131-EC42-4D6D-A247-91FD3D23E58C}"/>
                </a:ext>
              </a:extLst>
            </p:cNvPr>
            <p:cNvSpPr/>
            <p:nvPr/>
          </p:nvSpPr>
          <p:spPr>
            <a:xfrm>
              <a:off x="10492197" y="2337441"/>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52CD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TextBox 26">
              <a:extLst>
                <a:ext uri="{FF2B5EF4-FFF2-40B4-BE49-F238E27FC236}">
                  <a16:creationId xmlns:a16="http://schemas.microsoft.com/office/drawing/2014/main" id="{3A728384-87ED-4E87-8F78-97EB653FDC67}"/>
                </a:ext>
              </a:extLst>
            </p:cNvPr>
            <p:cNvSpPr txBox="1"/>
            <p:nvPr/>
          </p:nvSpPr>
          <p:spPr>
            <a:xfrm rot="16200000">
              <a:off x="10381432" y="3189610"/>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II</a:t>
              </a:r>
            </a:p>
          </p:txBody>
        </p:sp>
      </p:grpSp>
      <p:grpSp>
        <p:nvGrpSpPr>
          <p:cNvPr id="29" name="Group 28">
            <a:extLst>
              <a:ext uri="{FF2B5EF4-FFF2-40B4-BE49-F238E27FC236}">
                <a16:creationId xmlns:a16="http://schemas.microsoft.com/office/drawing/2014/main" id="{C0099890-786A-4F87-960D-5DADE5168909}"/>
              </a:ext>
            </a:extLst>
          </p:cNvPr>
          <p:cNvGrpSpPr/>
          <p:nvPr/>
        </p:nvGrpSpPr>
        <p:grpSpPr>
          <a:xfrm>
            <a:off x="-7847639" y="0"/>
            <a:ext cx="9961092" cy="6858000"/>
            <a:chOff x="491575" y="0"/>
            <a:chExt cx="9961092" cy="6858000"/>
          </a:xfrm>
        </p:grpSpPr>
        <p:sp>
          <p:nvSpPr>
            <p:cNvPr id="30" name="Rectangle 29">
              <a:extLst>
                <a:ext uri="{FF2B5EF4-FFF2-40B4-BE49-F238E27FC236}">
                  <a16:creationId xmlns:a16="http://schemas.microsoft.com/office/drawing/2014/main" id="{CE9AAB1E-3A13-4745-A574-9EE6806378C9}"/>
                </a:ext>
              </a:extLst>
            </p:cNvPr>
            <p:cNvSpPr/>
            <p:nvPr/>
          </p:nvSpPr>
          <p:spPr>
            <a:xfrm>
              <a:off x="491575" y="0"/>
              <a:ext cx="9961092"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Freeform: Shape 30">
              <a:extLst>
                <a:ext uri="{FF2B5EF4-FFF2-40B4-BE49-F238E27FC236}">
                  <a16:creationId xmlns:a16="http://schemas.microsoft.com/office/drawing/2014/main" id="{1BC0F905-3F71-4932-B130-39D508C4D117}"/>
                </a:ext>
              </a:extLst>
            </p:cNvPr>
            <p:cNvSpPr/>
            <p:nvPr/>
          </p:nvSpPr>
          <p:spPr>
            <a:xfrm>
              <a:off x="9284267" y="2337440"/>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FFC7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TextBox 31">
              <a:extLst>
                <a:ext uri="{FF2B5EF4-FFF2-40B4-BE49-F238E27FC236}">
                  <a16:creationId xmlns:a16="http://schemas.microsoft.com/office/drawing/2014/main" id="{93EC5869-A976-4328-A864-2BB04E7E7BFC}"/>
                </a:ext>
              </a:extLst>
            </p:cNvPr>
            <p:cNvSpPr txBox="1"/>
            <p:nvPr/>
          </p:nvSpPr>
          <p:spPr>
            <a:xfrm rot="16200000">
              <a:off x="9130572" y="3189608"/>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III</a:t>
              </a:r>
            </a:p>
          </p:txBody>
        </p:sp>
      </p:grpSp>
      <p:grpSp>
        <p:nvGrpSpPr>
          <p:cNvPr id="34" name="Group 33">
            <a:extLst>
              <a:ext uri="{FF2B5EF4-FFF2-40B4-BE49-F238E27FC236}">
                <a16:creationId xmlns:a16="http://schemas.microsoft.com/office/drawing/2014/main" id="{0E4F6447-6163-4D6A-A8D2-BD63B6CB3A42}"/>
              </a:ext>
            </a:extLst>
          </p:cNvPr>
          <p:cNvGrpSpPr/>
          <p:nvPr/>
        </p:nvGrpSpPr>
        <p:grpSpPr>
          <a:xfrm>
            <a:off x="-7982710" y="0"/>
            <a:ext cx="9574094" cy="6858000"/>
            <a:chOff x="491575" y="0"/>
            <a:chExt cx="9574094" cy="6858000"/>
          </a:xfrm>
        </p:grpSpPr>
        <p:sp>
          <p:nvSpPr>
            <p:cNvPr id="35" name="Rectangle 34">
              <a:extLst>
                <a:ext uri="{FF2B5EF4-FFF2-40B4-BE49-F238E27FC236}">
                  <a16:creationId xmlns:a16="http://schemas.microsoft.com/office/drawing/2014/main" id="{5CB8CB55-9DEC-4367-900E-7257FE1B874F}"/>
                </a:ext>
              </a:extLst>
            </p:cNvPr>
            <p:cNvSpPr/>
            <p:nvPr/>
          </p:nvSpPr>
          <p:spPr>
            <a:xfrm>
              <a:off x="491575" y="0"/>
              <a:ext cx="9574094"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Shape 35">
              <a:extLst>
                <a:ext uri="{FF2B5EF4-FFF2-40B4-BE49-F238E27FC236}">
                  <a16:creationId xmlns:a16="http://schemas.microsoft.com/office/drawing/2014/main" id="{9DBAEDD6-7153-4AFF-BDC7-5A225B4B5642}"/>
                </a:ext>
              </a:extLst>
            </p:cNvPr>
            <p:cNvSpPr/>
            <p:nvPr/>
          </p:nvSpPr>
          <p:spPr>
            <a:xfrm>
              <a:off x="8897260" y="2337440"/>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5D73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8" name="TextBox 37">
            <a:extLst>
              <a:ext uri="{FF2B5EF4-FFF2-40B4-BE49-F238E27FC236}">
                <a16:creationId xmlns:a16="http://schemas.microsoft.com/office/drawing/2014/main" id="{33E9ED9F-2563-471B-B24B-337352B52D5A}"/>
              </a:ext>
            </a:extLst>
          </p:cNvPr>
          <p:cNvSpPr txBox="1"/>
          <p:nvPr/>
        </p:nvSpPr>
        <p:spPr>
          <a:xfrm>
            <a:off x="2291488" y="72551"/>
            <a:ext cx="8955632" cy="830997"/>
          </a:xfrm>
          <a:prstGeom prst="rect">
            <a:avLst/>
          </a:prstGeom>
          <a:noFill/>
        </p:spPr>
        <p:txBody>
          <a:bodyPr wrap="square" rtlCol="0">
            <a:spAutoFit/>
          </a:bodyPr>
          <a:lstStyle/>
          <a:p>
            <a:r>
              <a:rPr lang="en-US" sz="2400" b="1" dirty="0">
                <a:solidFill>
                  <a:srgbClr val="00A0A8"/>
                </a:solidFill>
                <a:latin typeface="Arial" panose="020B0604020202020204" pitchFamily="34" charset="0"/>
                <a:cs typeface="Arial" panose="020B0604020202020204" pitchFamily="34" charset="0"/>
              </a:rPr>
              <a:t>CHƯƠNG 2: THỰC TRẠNG YẾU TỐ ẢNH HƯỞNG ĐẾN VAY NỢ NƯỚC NGOÀI CỦA CÁC NƯỚC TRÊN THẾ GIỚI</a:t>
            </a:r>
          </a:p>
        </p:txBody>
      </p:sp>
      <p:sp>
        <p:nvSpPr>
          <p:cNvPr id="43" name="TextBox 42">
            <a:extLst>
              <a:ext uri="{FF2B5EF4-FFF2-40B4-BE49-F238E27FC236}">
                <a16:creationId xmlns:a16="http://schemas.microsoft.com/office/drawing/2014/main" id="{C0DF5DD0-8050-41F1-9BA6-857E01831EC6}"/>
              </a:ext>
            </a:extLst>
          </p:cNvPr>
          <p:cNvSpPr txBox="1"/>
          <p:nvPr/>
        </p:nvSpPr>
        <p:spPr>
          <a:xfrm>
            <a:off x="2291488" y="812005"/>
            <a:ext cx="8225834" cy="415498"/>
          </a:xfrm>
          <a:prstGeom prst="rect">
            <a:avLst/>
          </a:prstGeom>
          <a:noFill/>
        </p:spPr>
        <p:txBody>
          <a:bodyPr wrap="square" rtlCol="0">
            <a:spAutoFit/>
          </a:bodyPr>
          <a:lstStyle/>
          <a:p>
            <a:r>
              <a:rPr lang="en-US" sz="2100" b="1" dirty="0">
                <a:solidFill>
                  <a:srgbClr val="00A0A8"/>
                </a:solidFill>
                <a:latin typeface="Arial" panose="020B0604020202020204" pitchFamily="34" charset="0"/>
                <a:cs typeface="Arial" panose="020B0604020202020204" pitchFamily="34" charset="0"/>
              </a:rPr>
              <a:t>II-</a:t>
            </a:r>
            <a:r>
              <a:rPr lang="vi-VN" sz="2100" b="1" dirty="0">
                <a:solidFill>
                  <a:srgbClr val="00A0A8"/>
                </a:solidFill>
                <a:latin typeface="Arial" panose="020B0604020202020204" pitchFamily="34" charset="0"/>
                <a:cs typeface="Arial" panose="020B0604020202020204" pitchFamily="34" charset="0"/>
              </a:rPr>
              <a:t>THỰC TRẠNG NỢ NƯỚC NGOÀI CỦA THÁI LAN NĂM 2019:</a:t>
            </a:r>
          </a:p>
        </p:txBody>
      </p:sp>
      <p:sp>
        <p:nvSpPr>
          <p:cNvPr id="64" name="TextBox 63">
            <a:extLst>
              <a:ext uri="{FF2B5EF4-FFF2-40B4-BE49-F238E27FC236}">
                <a16:creationId xmlns:a16="http://schemas.microsoft.com/office/drawing/2014/main" id="{C8463A88-CA6E-4A70-B4A8-0626B3950C1D}"/>
              </a:ext>
            </a:extLst>
          </p:cNvPr>
          <p:cNvSpPr txBox="1"/>
          <p:nvPr/>
        </p:nvSpPr>
        <p:spPr>
          <a:xfrm>
            <a:off x="2318855" y="1135959"/>
            <a:ext cx="8129183" cy="3647152"/>
          </a:xfrm>
          <a:prstGeom prst="rect">
            <a:avLst/>
          </a:prstGeom>
          <a:noFill/>
        </p:spPr>
        <p:txBody>
          <a:bodyPr wrap="square" rtlCol="0">
            <a:spAutoFit/>
          </a:bodyPr>
          <a:lstStyle/>
          <a:p>
            <a:pPr algn="just"/>
            <a:r>
              <a:rPr lang="vi-VN" sz="2100" dirty="0">
                <a:solidFill>
                  <a:srgbClr val="00A0A8"/>
                </a:solidFill>
                <a:cs typeface="Times New Roman" panose="02020603050405020304" pitchFamily="18" charset="0"/>
              </a:rPr>
              <a:t>2.1 Tình hình nợ nước ngoài cuả Thái Lan năm 2019: </a:t>
            </a:r>
          </a:p>
          <a:p>
            <a:pPr algn="just"/>
            <a:r>
              <a:rPr lang="en-US" sz="2100" dirty="0" err="1">
                <a:latin typeface="Arial" panose="020B0604020202020204" pitchFamily="34" charset="0"/>
                <a:cs typeface="Arial" panose="020B0604020202020204" pitchFamily="34" charset="0"/>
              </a:rPr>
              <a:t>Nợ</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công</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của</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Thái</a:t>
            </a:r>
            <a:r>
              <a:rPr lang="en-US" sz="2100" dirty="0">
                <a:latin typeface="Arial" panose="020B0604020202020204" pitchFamily="34" charset="0"/>
                <a:cs typeface="Arial" panose="020B0604020202020204" pitchFamily="34" charset="0"/>
              </a:rPr>
              <a:t> Lan </a:t>
            </a:r>
            <a:r>
              <a:rPr lang="en-US" sz="2100" dirty="0" err="1">
                <a:latin typeface="Arial" panose="020B0604020202020204" pitchFamily="34" charset="0"/>
                <a:cs typeface="Arial" panose="020B0604020202020204" pitchFamily="34" charset="0"/>
              </a:rPr>
              <a:t>trong</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năm</a:t>
            </a:r>
            <a:r>
              <a:rPr lang="en-US" sz="2100" dirty="0">
                <a:latin typeface="Arial" panose="020B0604020202020204" pitchFamily="34" charset="0"/>
                <a:cs typeface="Arial" panose="020B0604020202020204" pitchFamily="34" charset="0"/>
              </a:rPr>
              <a:t> 2018 </a:t>
            </a:r>
            <a:r>
              <a:rPr lang="en-US" sz="2100" dirty="0" err="1">
                <a:latin typeface="Arial" panose="020B0604020202020204" pitchFamily="34" charset="0"/>
                <a:cs typeface="Arial" panose="020B0604020202020204" pitchFamily="34" charset="0"/>
              </a:rPr>
              <a:t>là</a:t>
            </a:r>
            <a:r>
              <a:rPr lang="en-US" sz="2100" dirty="0">
                <a:latin typeface="Arial" panose="020B0604020202020204" pitchFamily="34" charset="0"/>
                <a:cs typeface="Arial" panose="020B0604020202020204" pitchFamily="34" charset="0"/>
              </a:rPr>
              <a:t> 41,9% </a:t>
            </a:r>
            <a:r>
              <a:rPr lang="en-US" sz="2100" dirty="0" err="1">
                <a:latin typeface="Arial" panose="020B0604020202020204" pitchFamily="34" charset="0"/>
                <a:cs typeface="Arial" panose="020B0604020202020204" pitchFamily="34" charset="0"/>
              </a:rPr>
              <a:t>trong</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đó</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nợ</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nước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ngoài</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chiếm</a:t>
            </a:r>
            <a:r>
              <a:rPr lang="en-US" sz="2100" dirty="0">
                <a:latin typeface="Arial" panose="020B0604020202020204" pitchFamily="34" charset="0"/>
                <a:cs typeface="Arial" panose="020B0604020202020204" pitchFamily="34" charset="0"/>
              </a:rPr>
              <a:t> 28,2%</a:t>
            </a:r>
            <a:endParaRPr lang="vi-VN" sz="2100" dirty="0">
              <a:latin typeface="Arial" panose="020B0604020202020204" pitchFamily="34" charset="0"/>
              <a:cs typeface="Arial" panose="020B0604020202020204" pitchFamily="34" charset="0"/>
            </a:endParaRPr>
          </a:p>
          <a:p>
            <a:pPr algn="just"/>
            <a:r>
              <a:rPr lang="vi-VN" sz="2100" dirty="0">
                <a:solidFill>
                  <a:srgbClr val="00A0A8"/>
                </a:solidFill>
                <a:cs typeface="Times New Roman" panose="02020603050405020304" pitchFamily="18" charset="0"/>
              </a:rPr>
              <a:t>2.2 </a:t>
            </a:r>
            <a:r>
              <a:rPr lang="en-US" sz="2100" dirty="0">
                <a:solidFill>
                  <a:srgbClr val="00A0A8"/>
                </a:solidFill>
                <a:latin typeface="Arial" panose="020B0604020202020204" pitchFamily="34" charset="0"/>
                <a:cs typeface="Arial" panose="020B0604020202020204" pitchFamily="34" charset="0"/>
              </a:rPr>
              <a:t>C</a:t>
            </a:r>
            <a:r>
              <a:rPr lang="vi-VN" sz="2100" dirty="0">
                <a:solidFill>
                  <a:srgbClr val="00A0A8"/>
                </a:solidFill>
                <a:cs typeface="Times New Roman" panose="02020603050405020304" pitchFamily="18" charset="0"/>
              </a:rPr>
              <a:t>ác yếu tố tác động đến nợ nước ngoài của Thái Lan:</a:t>
            </a:r>
          </a:p>
          <a:p>
            <a:pPr algn="just">
              <a:buFontTx/>
              <a:buChar char="-"/>
            </a:pPr>
            <a:r>
              <a:rPr lang="en-US" sz="2100" dirty="0">
                <a:cs typeface="Times New Roman" panose="02020603050405020304" pitchFamily="18" charset="0"/>
              </a:rPr>
              <a:t> </a:t>
            </a:r>
            <a:r>
              <a:rPr lang="en-US" sz="2100" dirty="0">
                <a:latin typeface="Arial" panose="020B0604020202020204" pitchFamily="34" charset="0"/>
                <a:cs typeface="Arial" panose="020B0604020202020204" pitchFamily="34" charset="0"/>
              </a:rPr>
              <a:t>Do </a:t>
            </a:r>
            <a:r>
              <a:rPr lang="en-US" sz="2100" dirty="0" err="1">
                <a:latin typeface="Arial" panose="020B0604020202020204" pitchFamily="34" charset="0"/>
                <a:cs typeface="Arial" panose="020B0604020202020204" pitchFamily="34" charset="0"/>
              </a:rPr>
              <a:t>việc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đồng</a:t>
            </a:r>
            <a:r>
              <a:rPr lang="en-US" sz="2100" dirty="0">
                <a:latin typeface="Arial" panose="020B0604020202020204" pitchFamily="34" charset="0"/>
                <a:cs typeface="Arial" panose="020B0604020202020204" pitchFamily="34" charset="0"/>
              </a:rPr>
              <a:t> Baht </a:t>
            </a:r>
            <a:r>
              <a:rPr lang="en-US" sz="2100" dirty="0" err="1">
                <a:latin typeface="Arial" panose="020B0604020202020204" pitchFamily="34" charset="0"/>
                <a:cs typeface="Arial" panose="020B0604020202020204" pitchFamily="34" charset="0"/>
              </a:rPr>
              <a:t>mạnh</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Ngân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hàng</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Trung</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ương</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Thái</a:t>
            </a:r>
            <a:r>
              <a:rPr lang="en-US" sz="2100" dirty="0">
                <a:latin typeface="Arial" panose="020B0604020202020204" pitchFamily="34" charset="0"/>
                <a:cs typeface="Arial" panose="020B0604020202020204" pitchFamily="34" charset="0"/>
              </a:rPr>
              <a:t> Lan </a:t>
            </a:r>
            <a:r>
              <a:rPr lang="en-US" sz="2100" dirty="0" err="1">
                <a:latin typeface="Arial" panose="020B0604020202020204" pitchFamily="34" charset="0"/>
                <a:cs typeface="Arial" panose="020B0604020202020204" pitchFamily="34" charset="0"/>
              </a:rPr>
              <a:t>đã</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hạ</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lãi</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suất</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và</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nới</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lỏng</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kiểm</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soát</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vốn</a:t>
            </a:r>
            <a:endParaRPr lang="vi-VN" sz="2100" dirty="0">
              <a:latin typeface="Arial" panose="020B0604020202020204" pitchFamily="34" charset="0"/>
              <a:cs typeface="Arial" panose="020B0604020202020204" pitchFamily="34" charset="0"/>
            </a:endParaRPr>
          </a:p>
          <a:p>
            <a:pPr algn="just">
              <a:buFontTx/>
              <a:buChar char="-"/>
            </a:pP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Ngày</a:t>
            </a:r>
            <a:r>
              <a:rPr lang="en-US" sz="2100" dirty="0" smtClean="0">
                <a:latin typeface="Arial" panose="020B0604020202020204" pitchFamily="34" charset="0"/>
                <a:cs typeface="Arial" panose="020B0604020202020204" pitchFamily="34" charset="0"/>
              </a:rPr>
              <a:t> </a:t>
            </a:r>
            <a:r>
              <a:rPr lang="en-US" sz="2100" dirty="0">
                <a:latin typeface="Arial" panose="020B0604020202020204" pitchFamily="34" charset="0"/>
                <a:cs typeface="Arial" panose="020B0604020202020204" pitchFamily="34" charset="0"/>
              </a:rPr>
              <a:t>8/11</a:t>
            </a:r>
            <a:r>
              <a:rPr lang="vi-VN" sz="2100" dirty="0">
                <a:latin typeface="Arial" panose="020B0604020202020204" pitchFamily="34" charset="0"/>
                <a:cs typeface="Arial" panose="020B0604020202020204" pitchFamily="34" charset="0"/>
              </a:rPr>
              <a:t>/2019</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việc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rút</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vốn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khỏi</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Thái</a:t>
            </a:r>
            <a:r>
              <a:rPr lang="en-US" sz="2100" dirty="0">
                <a:latin typeface="Arial" panose="020B0604020202020204" pitchFamily="34" charset="0"/>
                <a:cs typeface="Arial" panose="020B0604020202020204" pitchFamily="34" charset="0"/>
              </a:rPr>
              <a:t> Lan </a:t>
            </a:r>
            <a:r>
              <a:rPr lang="en-US" sz="2100" dirty="0" err="1">
                <a:latin typeface="Arial" panose="020B0604020202020204" pitchFamily="34" charset="0"/>
                <a:cs typeface="Arial" panose="020B0604020202020204" pitchFamily="34" charset="0"/>
              </a:rPr>
              <a:t>cũng</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trở</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nên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dễ</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dàng</a:t>
            </a:r>
            <a:r>
              <a:rPr lang="en-US" sz="2100" dirty="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hơn</a:t>
            </a:r>
            <a:r>
              <a:rPr lang="en-US" sz="2100" dirty="0" smtClean="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nhờ</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kiểm</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soát</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vốn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được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nới</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lỏng</a:t>
            </a:r>
            <a:endParaRPr lang="vi-VN" sz="2100" dirty="0">
              <a:latin typeface="Arial" panose="020B0604020202020204" pitchFamily="34" charset="0"/>
              <a:cs typeface="Arial" panose="020B0604020202020204" pitchFamily="34" charset="0"/>
            </a:endParaRPr>
          </a:p>
          <a:p>
            <a:pPr algn="just"/>
            <a:endParaRPr lang="vi-VN" sz="2100" dirty="0">
              <a:latin typeface="Calibri" panose="020F0502020204030204" pitchFamily="34" charset="0"/>
              <a:cs typeface="Calibri" panose="020F0502020204030204" pitchFamily="34" charset="0"/>
            </a:endParaRPr>
          </a:p>
          <a:p>
            <a:pPr algn="just"/>
            <a:endParaRPr lang="en-US" sz="2100" dirty="0">
              <a:latin typeface="Calibri" panose="020F0502020204030204" pitchFamily="34" charset="0"/>
              <a:cs typeface="Calibri" panose="020F0502020204030204" pitchFamily="34" charset="0"/>
            </a:endParaRPr>
          </a:p>
          <a:p>
            <a:pPr algn="just"/>
            <a:endParaRPr lang="en-US" sz="2100" dirty="0">
              <a:latin typeface="Calibri" panose="020F0502020204030204" pitchFamily="34" charset="0"/>
              <a:cs typeface="Calibri" panose="020F0502020204030204" pitchFamily="34" charset="0"/>
            </a:endParaRPr>
          </a:p>
        </p:txBody>
      </p:sp>
      <p:sp>
        <p:nvSpPr>
          <p:cNvPr id="23" name="Oval 22">
            <a:extLst>
              <a:ext uri="{FF2B5EF4-FFF2-40B4-BE49-F238E27FC236}">
                <a16:creationId xmlns:a16="http://schemas.microsoft.com/office/drawing/2014/main" id="{40DDAD98-6670-4558-A87F-A1014DD3B2AD}"/>
              </a:ext>
            </a:extLst>
          </p:cNvPr>
          <p:cNvSpPr/>
          <p:nvPr/>
        </p:nvSpPr>
        <p:spPr>
          <a:xfrm>
            <a:off x="2638395" y="4036295"/>
            <a:ext cx="662056" cy="662056"/>
          </a:xfrm>
          <a:prstGeom prst="ellipse">
            <a:avLst/>
          </a:prstGeom>
          <a:solidFill>
            <a:srgbClr val="FF59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8" name="Group 27">
            <a:extLst>
              <a:ext uri="{FF2B5EF4-FFF2-40B4-BE49-F238E27FC236}">
                <a16:creationId xmlns:a16="http://schemas.microsoft.com/office/drawing/2014/main" id="{2D16B524-B9AB-44DC-987C-F222EB400D55}"/>
              </a:ext>
            </a:extLst>
          </p:cNvPr>
          <p:cNvGrpSpPr/>
          <p:nvPr/>
        </p:nvGrpSpPr>
        <p:grpSpPr>
          <a:xfrm>
            <a:off x="7110788" y="3865700"/>
            <a:ext cx="3542653" cy="1600438"/>
            <a:chOff x="764723" y="2142394"/>
            <a:chExt cx="3542653" cy="1600438"/>
          </a:xfrm>
        </p:grpSpPr>
        <p:sp>
          <p:nvSpPr>
            <p:cNvPr id="33" name="Oval 32">
              <a:extLst>
                <a:ext uri="{FF2B5EF4-FFF2-40B4-BE49-F238E27FC236}">
                  <a16:creationId xmlns:a16="http://schemas.microsoft.com/office/drawing/2014/main" id="{A1693F58-EE52-49A8-98FD-5D7E2DB67C46}"/>
                </a:ext>
              </a:extLst>
            </p:cNvPr>
            <p:cNvSpPr/>
            <p:nvPr/>
          </p:nvSpPr>
          <p:spPr>
            <a:xfrm>
              <a:off x="764723" y="2277144"/>
              <a:ext cx="662056" cy="662056"/>
            </a:xfrm>
            <a:prstGeom prst="ellipse">
              <a:avLst/>
            </a:prstGeom>
            <a:solidFill>
              <a:srgbClr val="52C9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TextBox 36">
              <a:extLst>
                <a:ext uri="{FF2B5EF4-FFF2-40B4-BE49-F238E27FC236}">
                  <a16:creationId xmlns:a16="http://schemas.microsoft.com/office/drawing/2014/main" id="{B59E8608-7830-477E-B7FC-FA40A20C31D7}"/>
                </a:ext>
              </a:extLst>
            </p:cNvPr>
            <p:cNvSpPr txBox="1"/>
            <p:nvPr/>
          </p:nvSpPr>
          <p:spPr>
            <a:xfrm>
              <a:off x="1435200" y="2142394"/>
              <a:ext cx="2872176" cy="1600438"/>
            </a:xfrm>
            <a:prstGeom prst="rect">
              <a:avLst/>
            </a:prstGeom>
            <a:noFill/>
          </p:spPr>
          <p:txBody>
            <a:bodyPr wrap="square" rtlCol="0">
              <a:spAutoFit/>
            </a:bodyPr>
            <a:lstStyle/>
            <a:p>
              <a:pPr lvl="0" algn="just"/>
              <a:r>
                <a:rPr lang="en-US" sz="2000" dirty="0" smtClean="0">
                  <a:latin typeface="Arial" panose="020B0604020202020204" pitchFamily="34" charset="0"/>
                  <a:cs typeface="Arial" panose="020B0604020202020204" pitchFamily="34" charset="0"/>
                </a:rPr>
                <a:t>C</a:t>
              </a:r>
              <a:r>
                <a:rPr lang="vi-VN" sz="2000" dirty="0" smtClean="0">
                  <a:latin typeface="Arial" panose="020B0604020202020204" pitchFamily="34" charset="0"/>
                  <a:cs typeface="Arial" panose="020B0604020202020204" pitchFamily="34" charset="0"/>
                </a:rPr>
                <a:t>ác </a:t>
              </a:r>
              <a:r>
                <a:rPr lang="vi-VN" sz="2000" dirty="0">
                  <a:latin typeface="Arial" panose="020B0604020202020204" pitchFamily="34" charset="0"/>
                  <a:cs typeface="Arial" panose="020B0604020202020204" pitchFamily="34" charset="0"/>
                </a:rPr>
                <a:t>công ty xuất khẩu của </a:t>
              </a:r>
              <a:r>
                <a:rPr lang="en-US" sz="2000" dirty="0" smtClean="0">
                  <a:latin typeface="Arial" panose="020B0604020202020204" pitchFamily="34" charset="0"/>
                  <a:cs typeface="Arial" panose="020B0604020202020204" pitchFamily="34" charset="0"/>
                </a:rPr>
                <a:t>T</a:t>
              </a:r>
              <a:r>
                <a:rPr lang="vi-VN" sz="2000" dirty="0" smtClean="0">
                  <a:latin typeface="Arial" panose="020B0604020202020204" pitchFamily="34" charset="0"/>
                  <a:cs typeface="Arial" panose="020B0604020202020204" pitchFamily="34" charset="0"/>
                </a:rPr>
                <a:t>hái </a:t>
              </a:r>
              <a:r>
                <a:rPr lang="en-US" sz="2000" dirty="0">
                  <a:latin typeface="Arial" panose="020B0604020202020204" pitchFamily="34" charset="0"/>
                  <a:cs typeface="Arial" panose="020B0604020202020204" pitchFamily="34" charset="0"/>
                </a:rPr>
                <a:t>L</a:t>
              </a:r>
              <a:r>
                <a:rPr lang="vi-VN" sz="2000" dirty="0" smtClean="0">
                  <a:latin typeface="Arial" panose="020B0604020202020204" pitchFamily="34" charset="0"/>
                  <a:cs typeface="Arial" panose="020B0604020202020204" pitchFamily="34" charset="0"/>
                </a:rPr>
                <a:t>an </a:t>
              </a:r>
              <a:r>
                <a:rPr lang="vi-VN" sz="2000" dirty="0">
                  <a:latin typeface="Arial" panose="020B0604020202020204" pitchFamily="34" charset="0"/>
                  <a:cs typeface="Arial" panose="020B0604020202020204" pitchFamily="34" charset="0"/>
                </a:rPr>
                <a:t>suy giảm năng lực cạnh tranh trên thị </a:t>
              </a:r>
              <a:r>
                <a:rPr lang="vi-VN" sz="2000" dirty="0" smtClean="0">
                  <a:latin typeface="Arial" panose="020B0604020202020204" pitchFamily="34" charset="0"/>
                  <a:cs typeface="Arial" panose="020B0604020202020204" pitchFamily="34" charset="0"/>
                </a:rPr>
                <a:t>trường</a:t>
              </a:r>
              <a:endParaRPr lang="en-US" sz="2000" dirty="0" smtClean="0">
                <a:latin typeface="Arial" panose="020B0604020202020204" pitchFamily="34" charset="0"/>
                <a:cs typeface="Arial" panose="020B0604020202020204" pitchFamily="34" charset="0"/>
              </a:endParaRPr>
            </a:p>
            <a:p>
              <a:endParaRPr lang="en-US" dirty="0">
                <a:solidFill>
                  <a:schemeClr val="tx1">
                    <a:lumMod val="75000"/>
                    <a:lumOff val="25000"/>
                  </a:schemeClr>
                </a:solidFill>
                <a:latin typeface="Tw Cen MT" panose="020B0602020104020603" pitchFamily="34" charset="0"/>
              </a:endParaRPr>
            </a:p>
          </p:txBody>
        </p:sp>
      </p:grpSp>
      <p:sp>
        <p:nvSpPr>
          <p:cNvPr id="40" name="Oval 39">
            <a:extLst>
              <a:ext uri="{FF2B5EF4-FFF2-40B4-BE49-F238E27FC236}">
                <a16:creationId xmlns:a16="http://schemas.microsoft.com/office/drawing/2014/main" id="{CA523EED-4944-45A7-9F0A-98983FCA7838}"/>
              </a:ext>
            </a:extLst>
          </p:cNvPr>
          <p:cNvSpPr/>
          <p:nvPr/>
        </p:nvSpPr>
        <p:spPr>
          <a:xfrm>
            <a:off x="2654707" y="5489523"/>
            <a:ext cx="662056" cy="66205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Oval 40">
            <a:extLst>
              <a:ext uri="{FF2B5EF4-FFF2-40B4-BE49-F238E27FC236}">
                <a16:creationId xmlns:a16="http://schemas.microsoft.com/office/drawing/2014/main" id="{7AD281E6-8B85-434B-8274-9655FDA7F369}"/>
              </a:ext>
            </a:extLst>
          </p:cNvPr>
          <p:cNvSpPr/>
          <p:nvPr/>
        </p:nvSpPr>
        <p:spPr>
          <a:xfrm>
            <a:off x="7173479" y="5512438"/>
            <a:ext cx="662056" cy="662056"/>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2767717" y="3990465"/>
            <a:ext cx="403412" cy="707886"/>
          </a:xfrm>
          <a:prstGeom prst="rect">
            <a:avLst/>
          </a:prstGeom>
          <a:noFill/>
        </p:spPr>
        <p:txBody>
          <a:bodyPr wrap="square" rtlCol="0">
            <a:spAutoFit/>
          </a:bodyPr>
          <a:lstStyle/>
          <a:p>
            <a:r>
              <a:rPr lang="en-US" sz="4000" dirty="0" smtClean="0">
                <a:solidFill>
                  <a:schemeClr val="bg1">
                    <a:lumMod val="75000"/>
                  </a:schemeClr>
                </a:solidFill>
                <a:latin typeface="Times New Roman" panose="02020603050405020304" pitchFamily="18" charset="0"/>
                <a:cs typeface="Times New Roman" panose="02020603050405020304" pitchFamily="18" charset="0"/>
              </a:rPr>
              <a:t>1</a:t>
            </a:r>
            <a:endParaRPr lang="en-US" sz="4000" dirty="0">
              <a:solidFill>
                <a:schemeClr val="bg1">
                  <a:lumMod val="75000"/>
                </a:schemeClr>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7235641" y="3925816"/>
            <a:ext cx="268866" cy="769441"/>
          </a:xfrm>
          <a:prstGeom prst="rect">
            <a:avLst/>
          </a:prstGeom>
          <a:noFill/>
        </p:spPr>
        <p:txBody>
          <a:bodyPr wrap="square" rtlCol="0">
            <a:spAutoFit/>
          </a:bodyPr>
          <a:lstStyle/>
          <a:p>
            <a:r>
              <a:rPr lang="en-US" sz="4400" dirty="0" smtClean="0">
                <a:solidFill>
                  <a:schemeClr val="bg1">
                    <a:lumMod val="75000"/>
                  </a:schemeClr>
                </a:solidFill>
                <a:latin typeface="Times New Roman" panose="02020603050405020304" pitchFamily="18" charset="0"/>
                <a:cs typeface="Times New Roman" panose="02020603050405020304" pitchFamily="18" charset="0"/>
              </a:rPr>
              <a:t>2</a:t>
            </a:r>
            <a:endParaRPr lang="en-US" sz="4400" dirty="0">
              <a:solidFill>
                <a:schemeClr val="bg1">
                  <a:lumMod val="75000"/>
                </a:schemeClr>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2786767" y="5489523"/>
            <a:ext cx="549046" cy="707886"/>
          </a:xfrm>
          <a:prstGeom prst="rect">
            <a:avLst/>
          </a:prstGeom>
          <a:noFill/>
        </p:spPr>
        <p:txBody>
          <a:bodyPr wrap="square" rtlCol="0">
            <a:spAutoFit/>
          </a:bodyPr>
          <a:lstStyle/>
          <a:p>
            <a:r>
              <a:rPr lang="en-US" sz="4000" dirty="0" smtClean="0">
                <a:solidFill>
                  <a:schemeClr val="bg1">
                    <a:lumMod val="75000"/>
                  </a:schemeClr>
                </a:solidFill>
                <a:latin typeface="Times New Roman" panose="02020603050405020304" pitchFamily="18" charset="0"/>
                <a:cs typeface="Times New Roman" panose="02020603050405020304" pitchFamily="18" charset="0"/>
              </a:rPr>
              <a:t>3</a:t>
            </a:r>
            <a:endParaRPr lang="en-US" sz="4000" dirty="0">
              <a:solidFill>
                <a:schemeClr val="bg1">
                  <a:lumMod val="75000"/>
                </a:schemeClr>
              </a:solidFill>
              <a:latin typeface="Times New Roman" panose="02020603050405020304" pitchFamily="18" charset="0"/>
              <a:cs typeface="Times New Roman" panose="02020603050405020304" pitchFamily="18" charset="0"/>
            </a:endParaRPr>
          </a:p>
        </p:txBody>
      </p:sp>
      <p:sp>
        <p:nvSpPr>
          <p:cNvPr id="5" name="TextBox 4"/>
          <p:cNvSpPr txBox="1"/>
          <p:nvPr/>
        </p:nvSpPr>
        <p:spPr>
          <a:xfrm>
            <a:off x="7303122" y="5475216"/>
            <a:ext cx="402770" cy="707886"/>
          </a:xfrm>
          <a:prstGeom prst="rect">
            <a:avLst/>
          </a:prstGeom>
          <a:noFill/>
        </p:spPr>
        <p:txBody>
          <a:bodyPr wrap="square" rtlCol="0">
            <a:spAutoFit/>
          </a:bodyPr>
          <a:lstStyle/>
          <a:p>
            <a:r>
              <a:rPr lang="en-US" sz="4000" dirty="0" smtClean="0">
                <a:solidFill>
                  <a:schemeClr val="bg1">
                    <a:lumMod val="75000"/>
                  </a:schemeClr>
                </a:solidFill>
                <a:latin typeface="Times New Roman" panose="02020603050405020304" pitchFamily="18" charset="0"/>
                <a:cs typeface="Times New Roman" panose="02020603050405020304" pitchFamily="18" charset="0"/>
              </a:rPr>
              <a:t>4</a:t>
            </a:r>
            <a:endParaRPr lang="en-US" sz="4000" dirty="0">
              <a:solidFill>
                <a:schemeClr val="bg1">
                  <a:lumMod val="75000"/>
                </a:schemeClr>
              </a:solidFill>
              <a:latin typeface="Times New Roman" panose="02020603050405020304" pitchFamily="18" charset="0"/>
              <a:cs typeface="Times New Roman" panose="02020603050405020304" pitchFamily="18" charset="0"/>
            </a:endParaRPr>
          </a:p>
        </p:txBody>
      </p:sp>
      <p:sp>
        <p:nvSpPr>
          <p:cNvPr id="6" name="TextBox 5"/>
          <p:cNvSpPr txBox="1"/>
          <p:nvPr/>
        </p:nvSpPr>
        <p:spPr>
          <a:xfrm>
            <a:off x="3536009" y="3862740"/>
            <a:ext cx="3201945" cy="1323439"/>
          </a:xfrm>
          <a:prstGeom prst="rect">
            <a:avLst/>
          </a:prstGeom>
          <a:noFill/>
        </p:spPr>
        <p:txBody>
          <a:bodyPr wrap="square" rtlCol="0">
            <a:spAutoFit/>
          </a:bodyPr>
          <a:lstStyle/>
          <a:p>
            <a:pPr algn="just"/>
            <a:r>
              <a:rPr lang="vi-VN" sz="2000" dirty="0">
                <a:cs typeface="Times New Roman" panose="02020603050405020304" pitchFamily="18" charset="0"/>
              </a:rPr>
              <a:t>Những cáo buộc của Mỹ về việc thao túng tiền tệ</a:t>
            </a:r>
            <a:endParaRPr lang="en-US" sz="2000" dirty="0">
              <a:cs typeface="Times New Roman" panose="02020603050405020304" pitchFamily="18" charset="0"/>
            </a:endParaRPr>
          </a:p>
          <a:p>
            <a:pPr algn="just"/>
            <a:r>
              <a:rPr lang="vi-VN" sz="2000" dirty="0">
                <a:cs typeface="Times New Roman" panose="02020603050405020304" pitchFamily="18" charset="0"/>
              </a:rPr>
              <a:t>-&gt; Thái Lan có thể đối mặt với các cấm vận từ Mỹ</a:t>
            </a:r>
            <a:endParaRPr lang="en-US" sz="2000" dirty="0">
              <a:cs typeface="Times New Roman" panose="02020603050405020304" pitchFamily="18" charset="0"/>
            </a:endParaRPr>
          </a:p>
        </p:txBody>
      </p:sp>
      <p:sp>
        <p:nvSpPr>
          <p:cNvPr id="7" name="TextBox 6"/>
          <p:cNvSpPr txBox="1"/>
          <p:nvPr/>
        </p:nvSpPr>
        <p:spPr>
          <a:xfrm>
            <a:off x="3536009" y="5512438"/>
            <a:ext cx="3099739" cy="707886"/>
          </a:xfrm>
          <a:prstGeom prst="rect">
            <a:avLst/>
          </a:prstGeom>
          <a:noFill/>
        </p:spPr>
        <p:txBody>
          <a:bodyPr wrap="square" rtlCol="0">
            <a:spAutoFit/>
          </a:bodyPr>
          <a:lstStyle/>
          <a:p>
            <a:pPr lvl="0" algn="just"/>
            <a:r>
              <a:rPr lang="en-US" sz="2000" dirty="0">
                <a:latin typeface="Arial" panose="020B0604020202020204" pitchFamily="34" charset="0"/>
                <a:cs typeface="Arial" panose="020B0604020202020204" pitchFamily="34" charset="0"/>
              </a:rPr>
              <a:t>- D</a:t>
            </a:r>
            <a:r>
              <a:rPr lang="vi-VN" sz="2000" dirty="0">
                <a:latin typeface="Arial" panose="020B0604020202020204" pitchFamily="34" charset="0"/>
                <a:cs typeface="Arial" panose="020B0604020202020204" pitchFamily="34" charset="0"/>
              </a:rPr>
              <a:t>u lịch ở Thái trở nên đắt </a:t>
            </a:r>
            <a:r>
              <a:rPr lang="vi-VN" sz="2000" dirty="0" smtClean="0">
                <a:latin typeface="Arial" panose="020B0604020202020204" pitchFamily="34" charset="0"/>
                <a:cs typeface="Arial" panose="020B0604020202020204" pitchFamily="34" charset="0"/>
              </a:rPr>
              <a:t>đỏ</a:t>
            </a:r>
            <a:endParaRPr lang="en-US" sz="2000" dirty="0">
              <a:latin typeface="Arial" panose="020B0604020202020204" pitchFamily="34" charset="0"/>
              <a:cs typeface="Arial" panose="020B0604020202020204" pitchFamily="34" charset="0"/>
            </a:endParaRPr>
          </a:p>
        </p:txBody>
      </p:sp>
      <p:sp>
        <p:nvSpPr>
          <p:cNvPr id="8" name="TextBox 7"/>
          <p:cNvSpPr txBox="1"/>
          <p:nvPr/>
        </p:nvSpPr>
        <p:spPr>
          <a:xfrm>
            <a:off x="7886624" y="5489523"/>
            <a:ext cx="2766817" cy="1015663"/>
          </a:xfrm>
          <a:prstGeom prst="rect">
            <a:avLst/>
          </a:prstGeom>
          <a:noFill/>
        </p:spPr>
        <p:txBody>
          <a:bodyPr wrap="square" rtlCol="0">
            <a:spAutoFit/>
          </a:bodyPr>
          <a:lstStyle/>
          <a:p>
            <a:pPr algn="just"/>
            <a:r>
              <a:rPr lang="en-US" sz="2000" dirty="0" err="1" smtClean="0">
                <a:latin typeface="Arial" panose="020B0604020202020204" pitchFamily="34" charset="0"/>
                <a:cs typeface="Arial" panose="020B0604020202020204" pitchFamily="34" charset="0"/>
              </a:rPr>
              <a:t>Mở</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rộng</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các</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cơ</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sở</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sản</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xuất</a:t>
            </a:r>
            <a:r>
              <a:rPr lang="en-US" sz="2000" dirty="0" smtClean="0">
                <a:latin typeface="Arial" panose="020B0604020202020204" pitchFamily="34" charset="0"/>
                <a:cs typeface="Arial" panose="020B0604020202020204" pitchFamily="34" charset="0"/>
              </a:rPr>
              <a:t> ở </a:t>
            </a:r>
            <a:r>
              <a:rPr lang="en-US" sz="2000" dirty="0" err="1" smtClean="0">
                <a:latin typeface="Arial" panose="020B0604020202020204" pitchFamily="34" charset="0"/>
                <a:cs typeface="Arial" panose="020B0604020202020204" pitchFamily="34" charset="0"/>
              </a:rPr>
              <a:t>nước</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ngoài</a:t>
            </a:r>
            <a:r>
              <a:rPr lang="en-US" sz="2000" dirty="0" smtClean="0">
                <a:latin typeface="Arial" panose="020B0604020202020204" pitchFamily="34" charset="0"/>
                <a:cs typeface="Arial" panose="020B0604020202020204" pitchFamily="34" charset="0"/>
              </a:rPr>
              <a:t> </a:t>
            </a:r>
          </a:p>
          <a:p>
            <a:pPr algn="just"/>
            <a:r>
              <a:rPr lang="en-US" sz="2000" dirty="0" smtClean="0">
                <a:latin typeface="Arial" panose="020B0604020202020204" pitchFamily="34" charset="0"/>
                <a:cs typeface="Arial" panose="020B0604020202020204" pitchFamily="34" charset="0"/>
              </a:rPr>
              <a:t>-&gt; </a:t>
            </a:r>
            <a:r>
              <a:rPr lang="en-US" sz="2000" dirty="0" err="1" smtClean="0">
                <a:latin typeface="Arial" panose="020B0604020202020204" pitchFamily="34" charset="0"/>
                <a:cs typeface="Arial" panose="020B0604020202020204" pitchFamily="34" charset="0"/>
              </a:rPr>
              <a:t>đẩy</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manh</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đầu</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tư</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8902951"/>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1000"/>
                                        <p:tgtEl>
                                          <p:spTgt spid="38"/>
                                        </p:tgtEl>
                                      </p:cBhvr>
                                    </p:animEffect>
                                    <p:anim calcmode="lin" valueType="num">
                                      <p:cBhvr>
                                        <p:cTn id="8" dur="1000" fill="hold"/>
                                        <p:tgtEl>
                                          <p:spTgt spid="38"/>
                                        </p:tgtEl>
                                        <p:attrNameLst>
                                          <p:attrName>ppt_x</p:attrName>
                                        </p:attrNameLst>
                                      </p:cBhvr>
                                      <p:tavLst>
                                        <p:tav tm="0">
                                          <p:val>
                                            <p:strVal val="#ppt_x"/>
                                          </p:val>
                                        </p:tav>
                                        <p:tav tm="100000">
                                          <p:val>
                                            <p:strVal val="#ppt_x"/>
                                          </p:val>
                                        </p:tav>
                                      </p:tavLst>
                                    </p:anim>
                                    <p:anim calcmode="lin" valueType="num">
                                      <p:cBhvr>
                                        <p:cTn id="9"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fade">
                                      <p:cBhvr>
                                        <p:cTn id="14" dur="1000"/>
                                        <p:tgtEl>
                                          <p:spTgt spid="43"/>
                                        </p:tgtEl>
                                      </p:cBhvr>
                                    </p:animEffect>
                                    <p:anim calcmode="lin" valueType="num">
                                      <p:cBhvr>
                                        <p:cTn id="15" dur="1000" fill="hold"/>
                                        <p:tgtEl>
                                          <p:spTgt spid="43"/>
                                        </p:tgtEl>
                                        <p:attrNameLst>
                                          <p:attrName>ppt_x</p:attrName>
                                        </p:attrNameLst>
                                      </p:cBhvr>
                                      <p:tavLst>
                                        <p:tav tm="0">
                                          <p:val>
                                            <p:strVal val="#ppt_x"/>
                                          </p:val>
                                        </p:tav>
                                        <p:tav tm="100000">
                                          <p:val>
                                            <p:strVal val="#ppt_x"/>
                                          </p:val>
                                        </p:tav>
                                      </p:tavLst>
                                    </p:anim>
                                    <p:anim calcmode="lin" valueType="num">
                                      <p:cBhvr>
                                        <p:cTn id="16" dur="1000" fill="hold"/>
                                        <p:tgtEl>
                                          <p:spTgt spid="4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4"/>
                                        </p:tgtEl>
                                        <p:attrNameLst>
                                          <p:attrName>style.visibility</p:attrName>
                                        </p:attrNameLst>
                                      </p:cBhvr>
                                      <p:to>
                                        <p:strVal val="visible"/>
                                      </p:to>
                                    </p:set>
                                    <p:animEffect transition="in" filter="fade">
                                      <p:cBhvr>
                                        <p:cTn id="21" dur="1000"/>
                                        <p:tgtEl>
                                          <p:spTgt spid="64"/>
                                        </p:tgtEl>
                                      </p:cBhvr>
                                    </p:animEffect>
                                    <p:anim calcmode="lin" valueType="num">
                                      <p:cBhvr>
                                        <p:cTn id="22" dur="1000" fill="hold"/>
                                        <p:tgtEl>
                                          <p:spTgt spid="64"/>
                                        </p:tgtEl>
                                        <p:attrNameLst>
                                          <p:attrName>ppt_x</p:attrName>
                                        </p:attrNameLst>
                                      </p:cBhvr>
                                      <p:tavLst>
                                        <p:tav tm="0">
                                          <p:val>
                                            <p:strVal val="#ppt_x"/>
                                          </p:val>
                                        </p:tav>
                                        <p:tav tm="100000">
                                          <p:val>
                                            <p:strVal val="#ppt_x"/>
                                          </p:val>
                                        </p:tav>
                                      </p:tavLst>
                                    </p:anim>
                                    <p:anim calcmode="lin" valueType="num">
                                      <p:cBhvr>
                                        <p:cTn id="23" dur="1000" fill="hold"/>
                                        <p:tgtEl>
                                          <p:spTgt spid="64"/>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31" presetClass="entr" presetSubtype="0" fill="hold" nodeType="afterEffect">
                                  <p:stCondLst>
                                    <p:cond delay="0"/>
                                  </p:stCondLst>
                                  <p:childTnLst>
                                    <p:set>
                                      <p:cBhvr>
                                        <p:cTn id="26" dur="1" fill="hold">
                                          <p:stCondLst>
                                            <p:cond delay="0"/>
                                          </p:stCondLst>
                                        </p:cTn>
                                        <p:tgtEl>
                                          <p:spTgt spid="28"/>
                                        </p:tgtEl>
                                        <p:attrNameLst>
                                          <p:attrName>style.visibility</p:attrName>
                                        </p:attrNameLst>
                                      </p:cBhvr>
                                      <p:to>
                                        <p:strVal val="visible"/>
                                      </p:to>
                                    </p:set>
                                    <p:anim calcmode="lin" valueType="num">
                                      <p:cBhvr>
                                        <p:cTn id="27" dur="1000" fill="hold"/>
                                        <p:tgtEl>
                                          <p:spTgt spid="28"/>
                                        </p:tgtEl>
                                        <p:attrNameLst>
                                          <p:attrName>ppt_w</p:attrName>
                                        </p:attrNameLst>
                                      </p:cBhvr>
                                      <p:tavLst>
                                        <p:tav tm="0">
                                          <p:val>
                                            <p:fltVal val="0"/>
                                          </p:val>
                                        </p:tav>
                                        <p:tav tm="100000">
                                          <p:val>
                                            <p:strVal val="#ppt_w"/>
                                          </p:val>
                                        </p:tav>
                                      </p:tavLst>
                                    </p:anim>
                                    <p:anim calcmode="lin" valueType="num">
                                      <p:cBhvr>
                                        <p:cTn id="28" dur="1000" fill="hold"/>
                                        <p:tgtEl>
                                          <p:spTgt spid="28"/>
                                        </p:tgtEl>
                                        <p:attrNameLst>
                                          <p:attrName>ppt_h</p:attrName>
                                        </p:attrNameLst>
                                      </p:cBhvr>
                                      <p:tavLst>
                                        <p:tav tm="0">
                                          <p:val>
                                            <p:fltVal val="0"/>
                                          </p:val>
                                        </p:tav>
                                        <p:tav tm="100000">
                                          <p:val>
                                            <p:strVal val="#ppt_h"/>
                                          </p:val>
                                        </p:tav>
                                      </p:tavLst>
                                    </p:anim>
                                    <p:anim calcmode="lin" valueType="num">
                                      <p:cBhvr>
                                        <p:cTn id="29" dur="1000" fill="hold"/>
                                        <p:tgtEl>
                                          <p:spTgt spid="28"/>
                                        </p:tgtEl>
                                        <p:attrNameLst>
                                          <p:attrName>style.rotation</p:attrName>
                                        </p:attrNameLst>
                                      </p:cBhvr>
                                      <p:tavLst>
                                        <p:tav tm="0">
                                          <p:val>
                                            <p:fltVal val="90"/>
                                          </p:val>
                                        </p:tav>
                                        <p:tav tm="100000">
                                          <p:val>
                                            <p:fltVal val="0"/>
                                          </p:val>
                                        </p:tav>
                                      </p:tavLst>
                                    </p:anim>
                                    <p:animEffect transition="in" filter="fade">
                                      <p:cBhvr>
                                        <p:cTn id="30"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43" grpId="0"/>
      <p:bldP spid="6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C8A16B82-6A3C-46F5-8D32-072FDF89864A}"/>
              </a:ext>
            </a:extLst>
          </p:cNvPr>
          <p:cNvGrpSpPr/>
          <p:nvPr/>
        </p:nvGrpSpPr>
        <p:grpSpPr>
          <a:xfrm>
            <a:off x="-280115" y="-4"/>
            <a:ext cx="12521019" cy="6858000"/>
            <a:chOff x="-290920" y="0"/>
            <a:chExt cx="12521019" cy="6858000"/>
          </a:xfrm>
        </p:grpSpPr>
        <p:sp>
          <p:nvSpPr>
            <p:cNvPr id="20" name="Rectangle 19">
              <a:extLst>
                <a:ext uri="{FF2B5EF4-FFF2-40B4-BE49-F238E27FC236}">
                  <a16:creationId xmlns:a16="http://schemas.microsoft.com/office/drawing/2014/main" id="{2F391CEE-E392-4A9D-BD11-6954B994FB42}"/>
                </a:ext>
              </a:extLst>
            </p:cNvPr>
            <p:cNvSpPr/>
            <p:nvPr/>
          </p:nvSpPr>
          <p:spPr>
            <a:xfrm>
              <a:off x="-290920" y="0"/>
              <a:ext cx="12482920"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Freeform: Shape 20">
              <a:extLst>
                <a:ext uri="{FF2B5EF4-FFF2-40B4-BE49-F238E27FC236}">
                  <a16:creationId xmlns:a16="http://schemas.microsoft.com/office/drawing/2014/main" id="{7AC43ACA-5000-40E2-80D3-19833F9F1A3F}"/>
                </a:ext>
              </a:extLst>
            </p:cNvPr>
            <p:cNvSpPr/>
            <p:nvPr/>
          </p:nvSpPr>
          <p:spPr>
            <a:xfrm>
              <a:off x="11023600" y="2337441"/>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FF59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a:extLst>
                <a:ext uri="{FF2B5EF4-FFF2-40B4-BE49-F238E27FC236}">
                  <a16:creationId xmlns:a16="http://schemas.microsoft.com/office/drawing/2014/main" id="{BE022673-C77C-4E8F-AF41-8B283703E87E}"/>
                </a:ext>
              </a:extLst>
            </p:cNvPr>
            <p:cNvSpPr txBox="1"/>
            <p:nvPr/>
          </p:nvSpPr>
          <p:spPr>
            <a:xfrm rot="16200000">
              <a:off x="10910891" y="3189609"/>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a:t>
              </a:r>
            </a:p>
          </p:txBody>
        </p:sp>
      </p:grpSp>
      <p:grpSp>
        <p:nvGrpSpPr>
          <p:cNvPr id="24" name="Group 23">
            <a:extLst>
              <a:ext uri="{FF2B5EF4-FFF2-40B4-BE49-F238E27FC236}">
                <a16:creationId xmlns:a16="http://schemas.microsoft.com/office/drawing/2014/main" id="{69A27401-3327-4871-86AC-B461CA62C3AC}"/>
              </a:ext>
            </a:extLst>
          </p:cNvPr>
          <p:cNvGrpSpPr/>
          <p:nvPr/>
        </p:nvGrpSpPr>
        <p:grpSpPr>
          <a:xfrm>
            <a:off x="217573" y="-8"/>
            <a:ext cx="11487544" cy="6858000"/>
            <a:chOff x="213096" y="0"/>
            <a:chExt cx="11487544" cy="6858000"/>
          </a:xfrm>
        </p:grpSpPr>
        <p:sp>
          <p:nvSpPr>
            <p:cNvPr id="25" name="Rectangle 24">
              <a:extLst>
                <a:ext uri="{FF2B5EF4-FFF2-40B4-BE49-F238E27FC236}">
                  <a16:creationId xmlns:a16="http://schemas.microsoft.com/office/drawing/2014/main" id="{706C029B-A799-4206-A656-A006D8F83990}"/>
                </a:ext>
              </a:extLst>
            </p:cNvPr>
            <p:cNvSpPr/>
            <p:nvPr/>
          </p:nvSpPr>
          <p:spPr>
            <a:xfrm>
              <a:off x="213096" y="0"/>
              <a:ext cx="11447501"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Freeform: Shape 25">
              <a:extLst>
                <a:ext uri="{FF2B5EF4-FFF2-40B4-BE49-F238E27FC236}">
                  <a16:creationId xmlns:a16="http://schemas.microsoft.com/office/drawing/2014/main" id="{63328131-EC42-4D6D-A247-91FD3D23E58C}"/>
                </a:ext>
              </a:extLst>
            </p:cNvPr>
            <p:cNvSpPr/>
            <p:nvPr/>
          </p:nvSpPr>
          <p:spPr>
            <a:xfrm>
              <a:off x="10492197" y="2337441"/>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52CD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TextBox 26">
              <a:extLst>
                <a:ext uri="{FF2B5EF4-FFF2-40B4-BE49-F238E27FC236}">
                  <a16:creationId xmlns:a16="http://schemas.microsoft.com/office/drawing/2014/main" id="{3A728384-87ED-4E87-8F78-97EB653FDC67}"/>
                </a:ext>
              </a:extLst>
            </p:cNvPr>
            <p:cNvSpPr txBox="1"/>
            <p:nvPr/>
          </p:nvSpPr>
          <p:spPr>
            <a:xfrm rot="16200000">
              <a:off x="10381432" y="3189610"/>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II</a:t>
              </a:r>
            </a:p>
          </p:txBody>
        </p:sp>
      </p:grpSp>
      <p:grpSp>
        <p:nvGrpSpPr>
          <p:cNvPr id="29" name="Group 28">
            <a:extLst>
              <a:ext uri="{FF2B5EF4-FFF2-40B4-BE49-F238E27FC236}">
                <a16:creationId xmlns:a16="http://schemas.microsoft.com/office/drawing/2014/main" id="{C0099890-786A-4F87-960D-5DADE5168909}"/>
              </a:ext>
            </a:extLst>
          </p:cNvPr>
          <p:cNvGrpSpPr/>
          <p:nvPr/>
        </p:nvGrpSpPr>
        <p:grpSpPr>
          <a:xfrm>
            <a:off x="-7847639" y="0"/>
            <a:ext cx="9961092" cy="6858000"/>
            <a:chOff x="491575" y="0"/>
            <a:chExt cx="9961092" cy="6858000"/>
          </a:xfrm>
        </p:grpSpPr>
        <p:sp>
          <p:nvSpPr>
            <p:cNvPr id="30" name="Rectangle 29">
              <a:extLst>
                <a:ext uri="{FF2B5EF4-FFF2-40B4-BE49-F238E27FC236}">
                  <a16:creationId xmlns:a16="http://schemas.microsoft.com/office/drawing/2014/main" id="{CE9AAB1E-3A13-4745-A574-9EE6806378C9}"/>
                </a:ext>
              </a:extLst>
            </p:cNvPr>
            <p:cNvSpPr/>
            <p:nvPr/>
          </p:nvSpPr>
          <p:spPr>
            <a:xfrm>
              <a:off x="491575" y="0"/>
              <a:ext cx="9961092"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Freeform: Shape 30">
              <a:extLst>
                <a:ext uri="{FF2B5EF4-FFF2-40B4-BE49-F238E27FC236}">
                  <a16:creationId xmlns:a16="http://schemas.microsoft.com/office/drawing/2014/main" id="{1BC0F905-3F71-4932-B130-39D508C4D117}"/>
                </a:ext>
              </a:extLst>
            </p:cNvPr>
            <p:cNvSpPr/>
            <p:nvPr/>
          </p:nvSpPr>
          <p:spPr>
            <a:xfrm>
              <a:off x="9284267" y="2337440"/>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FFC7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TextBox 31">
              <a:extLst>
                <a:ext uri="{FF2B5EF4-FFF2-40B4-BE49-F238E27FC236}">
                  <a16:creationId xmlns:a16="http://schemas.microsoft.com/office/drawing/2014/main" id="{93EC5869-A976-4328-A864-2BB04E7E7BFC}"/>
                </a:ext>
              </a:extLst>
            </p:cNvPr>
            <p:cNvSpPr txBox="1"/>
            <p:nvPr/>
          </p:nvSpPr>
          <p:spPr>
            <a:xfrm rot="16200000">
              <a:off x="9130572" y="3189608"/>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III</a:t>
              </a:r>
            </a:p>
          </p:txBody>
        </p:sp>
      </p:grpSp>
      <p:grpSp>
        <p:nvGrpSpPr>
          <p:cNvPr id="34" name="Group 33">
            <a:extLst>
              <a:ext uri="{FF2B5EF4-FFF2-40B4-BE49-F238E27FC236}">
                <a16:creationId xmlns:a16="http://schemas.microsoft.com/office/drawing/2014/main" id="{0E4F6447-6163-4D6A-A8D2-BD63B6CB3A42}"/>
              </a:ext>
            </a:extLst>
          </p:cNvPr>
          <p:cNvGrpSpPr/>
          <p:nvPr/>
        </p:nvGrpSpPr>
        <p:grpSpPr>
          <a:xfrm>
            <a:off x="-7982710" y="0"/>
            <a:ext cx="9574094" cy="6858000"/>
            <a:chOff x="491575" y="0"/>
            <a:chExt cx="9574094" cy="6858000"/>
          </a:xfrm>
        </p:grpSpPr>
        <p:sp>
          <p:nvSpPr>
            <p:cNvPr id="35" name="Rectangle 34">
              <a:extLst>
                <a:ext uri="{FF2B5EF4-FFF2-40B4-BE49-F238E27FC236}">
                  <a16:creationId xmlns:a16="http://schemas.microsoft.com/office/drawing/2014/main" id="{5CB8CB55-9DEC-4367-900E-7257FE1B874F}"/>
                </a:ext>
              </a:extLst>
            </p:cNvPr>
            <p:cNvSpPr/>
            <p:nvPr/>
          </p:nvSpPr>
          <p:spPr>
            <a:xfrm>
              <a:off x="491575" y="0"/>
              <a:ext cx="9574094"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Shape 35">
              <a:extLst>
                <a:ext uri="{FF2B5EF4-FFF2-40B4-BE49-F238E27FC236}">
                  <a16:creationId xmlns:a16="http://schemas.microsoft.com/office/drawing/2014/main" id="{9DBAEDD6-7153-4AFF-BDC7-5A225B4B5642}"/>
                </a:ext>
              </a:extLst>
            </p:cNvPr>
            <p:cNvSpPr/>
            <p:nvPr/>
          </p:nvSpPr>
          <p:spPr>
            <a:xfrm>
              <a:off x="8897260" y="2337440"/>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5D73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8" name="TextBox 37">
            <a:extLst>
              <a:ext uri="{FF2B5EF4-FFF2-40B4-BE49-F238E27FC236}">
                <a16:creationId xmlns:a16="http://schemas.microsoft.com/office/drawing/2014/main" id="{33E9ED9F-2563-471B-B24B-337352B52D5A}"/>
              </a:ext>
            </a:extLst>
          </p:cNvPr>
          <p:cNvSpPr txBox="1"/>
          <p:nvPr/>
        </p:nvSpPr>
        <p:spPr>
          <a:xfrm>
            <a:off x="2291488" y="72551"/>
            <a:ext cx="8955632" cy="830997"/>
          </a:xfrm>
          <a:prstGeom prst="rect">
            <a:avLst/>
          </a:prstGeom>
          <a:noFill/>
        </p:spPr>
        <p:txBody>
          <a:bodyPr wrap="square" rtlCol="0">
            <a:spAutoFit/>
          </a:bodyPr>
          <a:lstStyle/>
          <a:p>
            <a:r>
              <a:rPr lang="en-US" sz="2400" b="1" dirty="0">
                <a:solidFill>
                  <a:srgbClr val="00A0A8"/>
                </a:solidFill>
                <a:latin typeface="Arial" panose="020B0604020202020204" pitchFamily="34" charset="0"/>
                <a:cs typeface="Arial" panose="020B0604020202020204" pitchFamily="34" charset="0"/>
              </a:rPr>
              <a:t>CHƯƠNG 2: THỰC TRẠNG YẾU TỐ ẢNH HƯỞNG ĐẾN VAY NỢ NƯỚC NGOÀI CỦA CÁC NƯỚC TRÊN THẾ GIỚI</a:t>
            </a:r>
          </a:p>
        </p:txBody>
      </p:sp>
      <p:sp>
        <p:nvSpPr>
          <p:cNvPr id="28" name="Rectangle 27">
            <a:extLst>
              <a:ext uri="{FF2B5EF4-FFF2-40B4-BE49-F238E27FC236}">
                <a16:creationId xmlns:a16="http://schemas.microsoft.com/office/drawing/2014/main" id="{51A76413-95BE-4EAF-835B-060555F1504A}"/>
              </a:ext>
            </a:extLst>
          </p:cNvPr>
          <p:cNvSpPr/>
          <p:nvPr/>
        </p:nvSpPr>
        <p:spPr>
          <a:xfrm>
            <a:off x="2354388" y="1042860"/>
            <a:ext cx="8206711" cy="5262979"/>
          </a:xfrm>
          <a:prstGeom prst="rect">
            <a:avLst/>
          </a:prstGeom>
        </p:spPr>
        <p:txBody>
          <a:bodyPr wrap="square">
            <a:spAutoFit/>
          </a:bodyPr>
          <a:lstStyle/>
          <a:p>
            <a:pPr algn="just"/>
            <a:r>
              <a:rPr lang="vi-VN" sz="2400" dirty="0">
                <a:solidFill>
                  <a:srgbClr val="00A0A8"/>
                </a:solidFill>
                <a:cs typeface="Times New Roman" panose="02020603050405020304" pitchFamily="18" charset="0"/>
              </a:rPr>
              <a:t>2.3 </a:t>
            </a:r>
            <a:r>
              <a:rPr lang="en-US" sz="2400" dirty="0" smtClean="0">
                <a:solidFill>
                  <a:srgbClr val="00A0A8"/>
                </a:solidFill>
                <a:latin typeface="Arial" panose="020B0604020202020204" pitchFamily="34" charset="0"/>
                <a:cs typeface="Arial" panose="020B0604020202020204" pitchFamily="34" charset="0"/>
              </a:rPr>
              <a:t>P</a:t>
            </a:r>
            <a:r>
              <a:rPr lang="vi-VN" sz="2400" dirty="0" smtClean="0">
                <a:solidFill>
                  <a:srgbClr val="00A0A8"/>
                </a:solidFill>
                <a:cs typeface="Times New Roman" panose="02020603050405020304" pitchFamily="18" charset="0"/>
              </a:rPr>
              <a:t>hương </a:t>
            </a:r>
            <a:r>
              <a:rPr lang="vi-VN" sz="2400" dirty="0">
                <a:solidFill>
                  <a:srgbClr val="00A0A8"/>
                </a:solidFill>
                <a:cs typeface="Times New Roman" panose="02020603050405020304" pitchFamily="18" charset="0"/>
              </a:rPr>
              <a:t>pháp quản lý nợ nước ngoài của Thái Lan</a:t>
            </a:r>
          </a:p>
          <a:p>
            <a:pPr algn="just">
              <a:buFontTx/>
              <a:buChar char="-"/>
            </a:pPr>
            <a:r>
              <a:rPr lang="en-US" sz="2100" dirty="0">
                <a:latin typeface="Arial" panose="020B0604020202020204" pitchFamily="34" charset="0"/>
                <a:cs typeface="Arial" panose="020B0604020202020204" pitchFamily="34" charset="0"/>
              </a:rPr>
              <a:t> </a:t>
            </a:r>
            <a:r>
              <a:rPr lang="en-US" sz="2100" dirty="0" err="1">
                <a:solidFill>
                  <a:srgbClr val="FF5969"/>
                </a:solidFill>
                <a:latin typeface="Arial" panose="020B0604020202020204" pitchFamily="34" charset="0"/>
                <a:cs typeface="Arial" panose="020B0604020202020204" pitchFamily="34" charset="0"/>
              </a:rPr>
              <a:t>Vay</a:t>
            </a:r>
            <a:r>
              <a:rPr lang="en-US" sz="2100" dirty="0">
                <a:solidFill>
                  <a:srgbClr val="FF5969"/>
                </a:solidFill>
                <a:latin typeface="Arial" panose="020B0604020202020204" pitchFamily="34" charset="0"/>
                <a:cs typeface="Arial" panose="020B0604020202020204" pitchFamily="34" charset="0"/>
              </a:rPr>
              <a:t> </a:t>
            </a:r>
            <a:r>
              <a:rPr lang="en-US" sz="2100" dirty="0" err="1">
                <a:solidFill>
                  <a:srgbClr val="FF5969"/>
                </a:solidFill>
                <a:latin typeface="Arial" panose="020B0604020202020204" pitchFamily="34" charset="0"/>
                <a:cs typeface="Arial" panose="020B0604020202020204" pitchFamily="34" charset="0"/>
              </a:rPr>
              <a:t>nợ</a:t>
            </a:r>
            <a:r>
              <a:rPr lang="en-US" sz="2100" dirty="0">
                <a:solidFill>
                  <a:srgbClr val="FF5969"/>
                </a:solidFill>
                <a:latin typeface="Arial" panose="020B0604020202020204" pitchFamily="34" charset="0"/>
                <a:cs typeface="Arial" panose="020B0604020202020204" pitchFamily="34" charset="0"/>
              </a:rPr>
              <a:t> </a:t>
            </a:r>
            <a:r>
              <a:rPr lang="en-US" sz="2100" dirty="0" err="1">
                <a:solidFill>
                  <a:srgbClr val="FF5969"/>
                </a:solidFill>
                <a:latin typeface="Arial" panose="020B0604020202020204" pitchFamily="34" charset="0"/>
                <a:cs typeface="Arial" panose="020B0604020202020204" pitchFamily="34" charset="0"/>
              </a:rPr>
              <a:t>nước</a:t>
            </a:r>
            <a:r>
              <a:rPr lang="en-US" sz="2100" dirty="0">
                <a:solidFill>
                  <a:srgbClr val="FF5969"/>
                </a:solidFill>
                <a:latin typeface="Arial" panose="020B0604020202020204" pitchFamily="34" charset="0"/>
                <a:cs typeface="Arial" panose="020B0604020202020204" pitchFamily="34" charset="0"/>
              </a:rPr>
              <a:t> </a:t>
            </a:r>
            <a:r>
              <a:rPr lang="en-US" sz="2100" dirty="0" err="1">
                <a:solidFill>
                  <a:srgbClr val="FF5969"/>
                </a:solidFill>
                <a:latin typeface="Arial" panose="020B0604020202020204" pitchFamily="34" charset="0"/>
                <a:cs typeface="Arial" panose="020B0604020202020204" pitchFamily="34" charset="0"/>
              </a:rPr>
              <a:t>ngoài</a:t>
            </a:r>
            <a:r>
              <a:rPr lang="en-US" sz="2100" dirty="0">
                <a:solidFill>
                  <a:srgbClr val="FF5969"/>
                </a:solidFill>
                <a:latin typeface="Arial" panose="020B0604020202020204" pitchFamily="34" charset="0"/>
                <a:cs typeface="Arial" panose="020B0604020202020204" pitchFamily="34" charset="0"/>
              </a:rPr>
              <a:t> </a:t>
            </a:r>
            <a:r>
              <a:rPr lang="en-US" sz="2100" dirty="0" err="1">
                <a:solidFill>
                  <a:srgbClr val="FF5969"/>
                </a:solidFill>
                <a:latin typeface="Arial" panose="020B0604020202020204" pitchFamily="34" charset="0"/>
                <a:cs typeface="Arial" panose="020B0604020202020204" pitchFamily="34" charset="0"/>
              </a:rPr>
              <a:t>tại</a:t>
            </a:r>
            <a:r>
              <a:rPr lang="en-US" sz="2100" dirty="0">
                <a:solidFill>
                  <a:srgbClr val="FF5969"/>
                </a:solidFill>
                <a:latin typeface="Arial" panose="020B0604020202020204" pitchFamily="34" charset="0"/>
                <a:cs typeface="Arial" panose="020B0604020202020204" pitchFamily="34" charset="0"/>
              </a:rPr>
              <a:t> </a:t>
            </a:r>
            <a:r>
              <a:rPr lang="en-US" sz="2100" dirty="0" err="1">
                <a:solidFill>
                  <a:srgbClr val="FF5969"/>
                </a:solidFill>
                <a:latin typeface="Arial" panose="020B0604020202020204" pitchFamily="34" charset="0"/>
                <a:cs typeface="Arial" panose="020B0604020202020204" pitchFamily="34" charset="0"/>
              </a:rPr>
              <a:t>Thái</a:t>
            </a:r>
            <a:r>
              <a:rPr lang="en-US" sz="2100" dirty="0">
                <a:solidFill>
                  <a:srgbClr val="FF5969"/>
                </a:solidFill>
                <a:latin typeface="Arial" panose="020B0604020202020204" pitchFamily="34" charset="0"/>
                <a:cs typeface="Arial" panose="020B0604020202020204" pitchFamily="34" charset="0"/>
              </a:rPr>
              <a:t> Lan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được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thực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hiện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theo</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luật</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Vay</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nợ</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nước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ngoài</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năm</a:t>
            </a:r>
            <a:r>
              <a:rPr lang="en-US" sz="2100" dirty="0">
                <a:latin typeface="Arial" panose="020B0604020202020204" pitchFamily="34" charset="0"/>
                <a:cs typeface="Arial" panose="020B0604020202020204" pitchFamily="34" charset="0"/>
              </a:rPr>
              <a:t> 1976</a:t>
            </a:r>
            <a:r>
              <a:rPr lang="vi-VN" sz="2100" dirty="0">
                <a:latin typeface="Arial" panose="020B0604020202020204" pitchFamily="34" charset="0"/>
                <a:cs typeface="Arial" panose="020B0604020202020204" pitchFamily="34" charset="0"/>
              </a:rPr>
              <a:t>. </a:t>
            </a:r>
            <a:r>
              <a:rPr lang="en-US" sz="2100" dirty="0">
                <a:latin typeface="Arial" panose="020B0604020202020204" pitchFamily="34" charset="0"/>
                <a:cs typeface="Arial" panose="020B0604020202020204" pitchFamily="34" charset="0"/>
              </a:rPr>
              <a:t>Theo </a:t>
            </a:r>
            <a:r>
              <a:rPr lang="en-US" sz="2100" dirty="0" err="1">
                <a:latin typeface="Arial" panose="020B0604020202020204" pitchFamily="34" charset="0"/>
                <a:cs typeface="Arial" panose="020B0604020202020204" pitchFamily="34" charset="0"/>
              </a:rPr>
              <a:t>Luật</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này</a:t>
            </a:r>
            <a:r>
              <a:rPr lang="en-US" sz="2100" dirty="0">
                <a:latin typeface="Arial" panose="020B0604020202020204" pitchFamily="34" charset="0"/>
                <a:cs typeface="Arial" panose="020B0604020202020204" pitchFamily="34" charset="0"/>
              </a:rPr>
              <a:t> , </a:t>
            </a:r>
            <a:r>
              <a:rPr lang="en-US" sz="2100" dirty="0" err="1">
                <a:latin typeface="Arial" panose="020B0604020202020204" pitchFamily="34" charset="0"/>
                <a:cs typeface="Arial" panose="020B0604020202020204" pitchFamily="34" charset="0"/>
              </a:rPr>
              <a:t>Bộ</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Tài</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chính</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được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phép</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huy</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động</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vốn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vay</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từ</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nước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ngoài</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phục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vụ</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các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mục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tiêu</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phát</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triển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kinh</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tế</a:t>
            </a:r>
            <a:r>
              <a:rPr lang="en-US" sz="2100" dirty="0">
                <a:latin typeface="Arial" panose="020B0604020202020204" pitchFamily="34" charset="0"/>
                <a:cs typeface="Arial" panose="020B0604020202020204" pitchFamily="34" charset="0"/>
              </a:rPr>
              <a:t> - </a:t>
            </a:r>
            <a:r>
              <a:rPr lang="en-US" sz="2100" dirty="0" err="1">
                <a:latin typeface="Arial" panose="020B0604020202020204" pitchFamily="34" charset="0"/>
                <a:cs typeface="Arial" panose="020B0604020202020204" pitchFamily="34" charset="0"/>
              </a:rPr>
              <a:t>xã</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hội</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của</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đất</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nước</a:t>
            </a:r>
            <a:r>
              <a:rPr lang="vi-VN" sz="2100" dirty="0">
                <a:latin typeface="Arial" panose="020B0604020202020204" pitchFamily="34" charset="0"/>
                <a:cs typeface="Arial" panose="020B0604020202020204" pitchFamily="34" charset="0"/>
              </a:rPr>
              <a:t>, </a:t>
            </a:r>
            <a:r>
              <a:rPr lang="vi-VN" sz="2100" dirty="0">
                <a:cs typeface="Times New Roman" panose="02020603050405020304" pitchFamily="18" charset="0"/>
              </a:rPr>
              <a:t>cấp bảo lãnh cho các khoan vay của xí nghiệp quốc doanh Thái Lan trở nên dễ dàng hơn.</a:t>
            </a:r>
          </a:p>
          <a:p>
            <a:pPr algn="just">
              <a:buFontTx/>
              <a:buChar char="-"/>
            </a:pPr>
            <a:r>
              <a:rPr lang="en-US" sz="2100" dirty="0">
                <a:latin typeface="Arial" panose="020B0604020202020204" pitchFamily="34" charset="0"/>
                <a:cs typeface="Arial" panose="020B0604020202020204" pitchFamily="34" charset="0"/>
              </a:rPr>
              <a:t> </a:t>
            </a:r>
            <a:r>
              <a:rPr lang="en-US" sz="2100" dirty="0" err="1">
                <a:solidFill>
                  <a:srgbClr val="FEC630"/>
                </a:solidFill>
                <a:latin typeface="Arial" panose="020B0604020202020204" pitchFamily="34" charset="0"/>
                <a:cs typeface="Arial" panose="020B0604020202020204" pitchFamily="34" charset="0"/>
              </a:rPr>
              <a:t>Hoạt</a:t>
            </a:r>
            <a:r>
              <a:rPr lang="en-US" sz="2100" dirty="0">
                <a:solidFill>
                  <a:srgbClr val="FEC630"/>
                </a:solidFill>
                <a:latin typeface="Arial" panose="020B0604020202020204" pitchFamily="34" charset="0"/>
                <a:cs typeface="Arial" panose="020B0604020202020204" pitchFamily="34" charset="0"/>
              </a:rPr>
              <a:t> </a:t>
            </a:r>
            <a:r>
              <a:rPr lang="en-US" sz="2100" dirty="0" err="1">
                <a:solidFill>
                  <a:srgbClr val="FEC630"/>
                </a:solidFill>
                <a:latin typeface="Arial" panose="020B0604020202020204" pitchFamily="34" charset="0"/>
                <a:cs typeface="Arial" panose="020B0604020202020204" pitchFamily="34" charset="0"/>
              </a:rPr>
              <a:t>động</a:t>
            </a:r>
            <a:r>
              <a:rPr lang="en-US" sz="2100" dirty="0">
                <a:solidFill>
                  <a:srgbClr val="FEC630"/>
                </a:solidFill>
                <a:latin typeface="Arial" panose="020B0604020202020204" pitchFamily="34" charset="0"/>
                <a:cs typeface="Arial" panose="020B0604020202020204" pitchFamily="34" charset="0"/>
              </a:rPr>
              <a:t> </a:t>
            </a:r>
            <a:r>
              <a:rPr lang="en-US" sz="2100" dirty="0" err="1">
                <a:solidFill>
                  <a:srgbClr val="FEC630"/>
                </a:solidFill>
                <a:latin typeface="Arial" panose="020B0604020202020204" pitchFamily="34" charset="0"/>
                <a:cs typeface="Arial" panose="020B0604020202020204" pitchFamily="34" charset="0"/>
              </a:rPr>
              <a:t>của</a:t>
            </a:r>
            <a:r>
              <a:rPr lang="en-US" sz="2100" dirty="0">
                <a:solidFill>
                  <a:srgbClr val="FEC630"/>
                </a:solidFill>
                <a:latin typeface="Arial" panose="020B0604020202020204" pitchFamily="34" charset="0"/>
                <a:cs typeface="Arial" panose="020B0604020202020204" pitchFamily="34" charset="0"/>
              </a:rPr>
              <a:t> </a:t>
            </a:r>
            <a:r>
              <a:rPr lang="en-US" sz="2100" dirty="0" err="1">
                <a:solidFill>
                  <a:srgbClr val="FEC630"/>
                </a:solidFill>
                <a:latin typeface="Arial" panose="020B0604020202020204" pitchFamily="34" charset="0"/>
                <a:cs typeface="Arial" panose="020B0604020202020204" pitchFamily="34" charset="0"/>
              </a:rPr>
              <a:t>bộ</a:t>
            </a:r>
            <a:r>
              <a:rPr lang="en-US" sz="2100" dirty="0">
                <a:solidFill>
                  <a:srgbClr val="FEC630"/>
                </a:solidFill>
                <a:latin typeface="Arial" panose="020B0604020202020204" pitchFamily="34" charset="0"/>
                <a:cs typeface="Arial" panose="020B0604020202020204" pitchFamily="34" charset="0"/>
              </a:rPr>
              <a:t> </a:t>
            </a:r>
            <a:r>
              <a:rPr lang="en-US" sz="2100" dirty="0" err="1">
                <a:solidFill>
                  <a:srgbClr val="FEC630"/>
                </a:solidFill>
                <a:latin typeface="Arial" panose="020B0604020202020204" pitchFamily="34" charset="0"/>
                <a:cs typeface="Arial" panose="020B0604020202020204" pitchFamily="34" charset="0"/>
              </a:rPr>
              <a:t>phận</a:t>
            </a:r>
            <a:r>
              <a:rPr lang="en-US" sz="2100" dirty="0">
                <a:solidFill>
                  <a:srgbClr val="FEC630"/>
                </a:solidFill>
                <a:latin typeface="Arial" panose="020B0604020202020204" pitchFamily="34" charset="0"/>
                <a:cs typeface="Arial" panose="020B0604020202020204" pitchFamily="34" charset="0"/>
              </a:rPr>
              <a:t> </a:t>
            </a:r>
            <a:r>
              <a:rPr lang="en-US" sz="2100" dirty="0" err="1">
                <a:solidFill>
                  <a:srgbClr val="FEC630"/>
                </a:solidFill>
                <a:latin typeface="Arial" panose="020B0604020202020204" pitchFamily="34" charset="0"/>
                <a:cs typeface="Arial" panose="020B0604020202020204" pitchFamily="34" charset="0"/>
              </a:rPr>
              <a:t>quản</a:t>
            </a:r>
            <a:r>
              <a:rPr lang="en-US" sz="2100" dirty="0">
                <a:solidFill>
                  <a:srgbClr val="FEC630"/>
                </a:solidFill>
                <a:latin typeface="Arial" panose="020B0604020202020204" pitchFamily="34" charset="0"/>
                <a:cs typeface="Arial" panose="020B0604020202020204" pitchFamily="34" charset="0"/>
              </a:rPr>
              <a:t> </a:t>
            </a:r>
            <a:r>
              <a:rPr lang="en-US" sz="2100" dirty="0" err="1">
                <a:solidFill>
                  <a:srgbClr val="FEC630"/>
                </a:solidFill>
                <a:latin typeface="Arial" panose="020B0604020202020204" pitchFamily="34" charset="0"/>
                <a:cs typeface="Arial" panose="020B0604020202020204" pitchFamily="34" charset="0"/>
              </a:rPr>
              <a:t>lý</a:t>
            </a:r>
            <a:r>
              <a:rPr lang="en-US" sz="2100" dirty="0">
                <a:solidFill>
                  <a:srgbClr val="FEC630"/>
                </a:solidFill>
                <a:latin typeface="Arial" panose="020B0604020202020204" pitchFamily="34" charset="0"/>
                <a:cs typeface="Arial" panose="020B0604020202020204" pitchFamily="34" charset="0"/>
              </a:rPr>
              <a:t> </a:t>
            </a:r>
            <a:r>
              <a:rPr lang="en-US" sz="2100" dirty="0" err="1">
                <a:solidFill>
                  <a:srgbClr val="FEC630"/>
                </a:solidFill>
                <a:latin typeface="Arial" panose="020B0604020202020204" pitchFamily="34" charset="0"/>
                <a:cs typeface="Arial" panose="020B0604020202020204" pitchFamily="34" charset="0"/>
              </a:rPr>
              <a:t>và</a:t>
            </a:r>
            <a:r>
              <a:rPr lang="en-US" sz="2100" dirty="0">
                <a:solidFill>
                  <a:srgbClr val="FEC630"/>
                </a:solidFill>
                <a:latin typeface="Arial" panose="020B0604020202020204" pitchFamily="34" charset="0"/>
                <a:cs typeface="Arial" panose="020B0604020202020204" pitchFamily="34" charset="0"/>
              </a:rPr>
              <a:t> </a:t>
            </a:r>
            <a:r>
              <a:rPr lang="en-US" sz="2100" dirty="0" err="1">
                <a:solidFill>
                  <a:srgbClr val="FEC630"/>
                </a:solidFill>
                <a:latin typeface="Arial" panose="020B0604020202020204" pitchFamily="34" charset="0"/>
                <a:cs typeface="Arial" panose="020B0604020202020204" pitchFamily="34" charset="0"/>
              </a:rPr>
              <a:t>chính</a:t>
            </a:r>
            <a:r>
              <a:rPr lang="en-US" sz="2100" dirty="0">
                <a:solidFill>
                  <a:srgbClr val="FEC630"/>
                </a:solidFill>
                <a:latin typeface="Arial" panose="020B0604020202020204" pitchFamily="34" charset="0"/>
                <a:cs typeface="Arial" panose="020B0604020202020204" pitchFamily="34" charset="0"/>
              </a:rPr>
              <a:t> </a:t>
            </a:r>
            <a:r>
              <a:rPr lang="en-US" sz="2100" dirty="0" err="1">
                <a:solidFill>
                  <a:srgbClr val="FEC630"/>
                </a:solidFill>
                <a:latin typeface="Arial" panose="020B0604020202020204" pitchFamily="34" charset="0"/>
                <a:cs typeface="Arial" panose="020B0604020202020204" pitchFamily="34" charset="0"/>
              </a:rPr>
              <a:t>sách</a:t>
            </a:r>
            <a:r>
              <a:rPr lang="en-US" sz="2100" dirty="0">
                <a:solidFill>
                  <a:srgbClr val="FEC630"/>
                </a:solidFill>
                <a:latin typeface="Arial" panose="020B0604020202020204" pitchFamily="34" charset="0"/>
                <a:cs typeface="Arial" panose="020B0604020202020204" pitchFamily="34" charset="0"/>
              </a:rPr>
              <a:t> </a:t>
            </a:r>
            <a:r>
              <a:rPr lang="en-US" sz="2100" dirty="0" err="1">
                <a:solidFill>
                  <a:srgbClr val="FEC630"/>
                </a:solidFill>
                <a:latin typeface="Arial" panose="020B0604020202020204" pitchFamily="34" charset="0"/>
                <a:cs typeface="Arial" panose="020B0604020202020204" pitchFamily="34" charset="0"/>
              </a:rPr>
              <a:t>vay</a:t>
            </a:r>
            <a:r>
              <a:rPr lang="en-US" sz="2100" dirty="0">
                <a:solidFill>
                  <a:srgbClr val="FEC630"/>
                </a:solidFill>
                <a:latin typeface="Arial" panose="020B0604020202020204" pitchFamily="34" charset="0"/>
                <a:cs typeface="Arial" panose="020B0604020202020204" pitchFamily="34" charset="0"/>
              </a:rPr>
              <a:t> </a:t>
            </a:r>
            <a:r>
              <a:rPr lang="en-US" sz="2100" dirty="0" err="1">
                <a:solidFill>
                  <a:srgbClr val="FEC630"/>
                </a:solidFill>
                <a:latin typeface="Arial" panose="020B0604020202020204" pitchFamily="34" charset="0"/>
                <a:cs typeface="Arial" panose="020B0604020202020204" pitchFamily="34" charset="0"/>
              </a:rPr>
              <a:t>nợ</a:t>
            </a:r>
            <a:r>
              <a:rPr lang="en-US" sz="2100" dirty="0">
                <a:solidFill>
                  <a:srgbClr val="FEC630"/>
                </a:solidFill>
                <a:latin typeface="Arial" panose="020B0604020202020204" pitchFamily="34" charset="0"/>
                <a:cs typeface="Arial" panose="020B0604020202020204" pitchFamily="34" charset="0"/>
              </a:rPr>
              <a:t>, </a:t>
            </a:r>
            <a:r>
              <a:rPr lang="en-US" sz="2100" dirty="0" err="1">
                <a:solidFill>
                  <a:srgbClr val="FEC630"/>
                </a:solidFill>
                <a:latin typeface="Arial" panose="020B0604020202020204" pitchFamily="34" charset="0"/>
                <a:cs typeface="Arial" panose="020B0604020202020204" pitchFamily="34" charset="0"/>
              </a:rPr>
              <a:t>chính</a:t>
            </a:r>
            <a:r>
              <a:rPr lang="en-US" sz="2100" dirty="0">
                <a:solidFill>
                  <a:srgbClr val="FEC630"/>
                </a:solidFill>
                <a:latin typeface="Arial" panose="020B0604020202020204" pitchFamily="34" charset="0"/>
                <a:cs typeface="Arial" panose="020B0604020202020204" pitchFamily="34" charset="0"/>
              </a:rPr>
              <a:t> </a:t>
            </a:r>
            <a:r>
              <a:rPr lang="en-US" sz="2100" dirty="0" err="1">
                <a:solidFill>
                  <a:srgbClr val="FEC630"/>
                </a:solidFill>
                <a:latin typeface="Arial" panose="020B0604020202020204" pitchFamily="34" charset="0"/>
                <a:cs typeface="Arial" panose="020B0604020202020204" pitchFamily="34" charset="0"/>
              </a:rPr>
              <a:t>sách</a:t>
            </a:r>
            <a:r>
              <a:rPr lang="en-US" sz="2100" dirty="0">
                <a:solidFill>
                  <a:srgbClr val="FEC630"/>
                </a:solidFill>
                <a:latin typeface="Arial" panose="020B0604020202020204" pitchFamily="34" charset="0"/>
                <a:cs typeface="Arial" panose="020B0604020202020204" pitchFamily="34" charset="0"/>
              </a:rPr>
              <a:t> </a:t>
            </a:r>
            <a:r>
              <a:rPr lang="en-US" sz="2100" dirty="0" err="1">
                <a:solidFill>
                  <a:srgbClr val="FEC630"/>
                </a:solidFill>
                <a:latin typeface="Arial" panose="020B0604020202020204" pitchFamily="34" charset="0"/>
                <a:cs typeface="Arial" panose="020B0604020202020204" pitchFamily="34" charset="0"/>
              </a:rPr>
              <a:t>vay</a:t>
            </a:r>
            <a:r>
              <a:rPr lang="en-US" sz="2100" dirty="0">
                <a:solidFill>
                  <a:srgbClr val="FEC630"/>
                </a:solidFill>
                <a:latin typeface="Arial" panose="020B0604020202020204" pitchFamily="34" charset="0"/>
                <a:cs typeface="Arial" panose="020B0604020202020204" pitchFamily="34" charset="0"/>
              </a:rPr>
              <a:t> </a:t>
            </a:r>
            <a:r>
              <a:rPr lang="en-US" sz="2100" dirty="0" err="1">
                <a:solidFill>
                  <a:srgbClr val="FEC630"/>
                </a:solidFill>
                <a:latin typeface="Arial" panose="020B0604020202020204" pitchFamily="34" charset="0"/>
                <a:cs typeface="Arial" panose="020B0604020202020204" pitchFamily="34" charset="0"/>
              </a:rPr>
              <a:t>nợ</a:t>
            </a:r>
            <a:r>
              <a:rPr lang="en-US" sz="2100" dirty="0">
                <a:solidFill>
                  <a:srgbClr val="FEC630"/>
                </a:solidFill>
                <a:latin typeface="Arial" panose="020B0604020202020204" pitchFamily="34" charset="0"/>
                <a:cs typeface="Arial" panose="020B0604020202020204" pitchFamily="34" charset="0"/>
              </a:rPr>
              <a:t> </a:t>
            </a:r>
            <a:r>
              <a:rPr lang="en-US" sz="2100" dirty="0">
                <a:latin typeface="Arial" panose="020B0604020202020204" pitchFamily="34" charset="0"/>
                <a:cs typeface="Arial" panose="020B0604020202020204" pitchFamily="34" charset="0"/>
              </a:rPr>
              <a:t>do </a:t>
            </a:r>
            <a:r>
              <a:rPr lang="en-US" sz="2100" dirty="0" err="1">
                <a:latin typeface="Arial" panose="020B0604020202020204" pitchFamily="34" charset="0"/>
                <a:cs typeface="Arial" panose="020B0604020202020204" pitchFamily="34" charset="0"/>
              </a:rPr>
              <a:t>các</a:t>
            </a:r>
            <a:r>
              <a:rPr lang="en-US" sz="2100" dirty="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phòng</a:t>
            </a:r>
            <a:r>
              <a:rPr lang="en-US" sz="2100" dirty="0" smtClean="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phụ</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trách</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thương</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mại</a:t>
            </a:r>
            <a:r>
              <a:rPr lang="en-US" sz="2100" dirty="0">
                <a:latin typeface="Arial" panose="020B0604020202020204" pitchFamily="34" charset="0"/>
                <a:cs typeface="Arial" panose="020B0604020202020204" pitchFamily="34" charset="0"/>
              </a:rPr>
              <a:t> song </a:t>
            </a:r>
            <a:r>
              <a:rPr lang="en-US" sz="2100" dirty="0" err="1">
                <a:latin typeface="Arial" panose="020B0604020202020204" pitchFamily="34" charset="0"/>
                <a:cs typeface="Arial" panose="020B0604020202020204" pitchFamily="34" charset="0"/>
              </a:rPr>
              <a:t>phương</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và</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đa</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phương</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giải</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quyết</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trong</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khi</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các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chức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năng</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quản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lý</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nợ</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được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giao</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cho</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phòng</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lập</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kế</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hoạch</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và</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chính</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sách</a:t>
            </a:r>
            <a:r>
              <a:rPr lang="vi-VN" sz="2100" dirty="0">
                <a:latin typeface="Arial" panose="020B0604020202020204" pitchFamily="34" charset="0"/>
                <a:cs typeface="Arial" panose="020B0604020202020204" pitchFamily="34" charset="0"/>
              </a:rPr>
              <a:t>. Chính phủ kiểm soát chặt chẽ trong việc vay và thanh toán nợ.</a:t>
            </a:r>
          </a:p>
          <a:p>
            <a:pPr algn="just">
              <a:buFontTx/>
              <a:buChar char="-"/>
            </a:pPr>
            <a:r>
              <a:rPr lang="en-US" sz="2100" dirty="0">
                <a:latin typeface="Arial" panose="020B0604020202020204" pitchFamily="34" charset="0"/>
                <a:cs typeface="Arial" panose="020B0604020202020204" pitchFamily="34" charset="0"/>
              </a:rPr>
              <a:t> </a:t>
            </a:r>
            <a:r>
              <a:rPr lang="vi-VN" sz="2100" dirty="0">
                <a:latin typeface="Arial" panose="020B0604020202020204" pitchFamily="34" charset="0"/>
                <a:cs typeface="Arial" panose="020B0604020202020204" pitchFamily="34" charset="0"/>
              </a:rPr>
              <a:t>Nhận ra được các </a:t>
            </a:r>
            <a:r>
              <a:rPr lang="vi-VN" sz="2100" dirty="0">
                <a:solidFill>
                  <a:srgbClr val="FF5969"/>
                </a:solidFill>
                <a:latin typeface="Arial" panose="020B0604020202020204" pitchFamily="34" charset="0"/>
                <a:cs typeface="Arial" panose="020B0604020202020204" pitchFamily="34" charset="0"/>
              </a:rPr>
              <a:t>nguyên nhân góp phần khiến khủng hoảng bùng nổ ở Thái Lan</a:t>
            </a:r>
            <a:r>
              <a:rPr lang="vi-VN" sz="2100" dirty="0">
                <a:latin typeface="Arial" panose="020B0604020202020204" pitchFamily="34" charset="0"/>
                <a:cs typeface="Arial" panose="020B0604020202020204" pitchFamily="34" charset="0"/>
              </a:rPr>
              <a:t>:</a:t>
            </a:r>
          </a:p>
          <a:p>
            <a:pPr marL="342900" indent="-342900" algn="just">
              <a:buFont typeface="Wingdings" panose="05000000000000000000" pitchFamily="2" charset="2"/>
              <a:buChar char="v"/>
            </a:pPr>
            <a:r>
              <a:rPr lang="en-US" sz="2100" dirty="0" err="1" smtClean="0">
                <a:latin typeface="Arial" panose="020B0604020202020204" pitchFamily="34" charset="0"/>
                <a:cs typeface="Arial" panose="020B0604020202020204" pitchFamily="34" charset="0"/>
              </a:rPr>
              <a:t>Tiêu</a:t>
            </a:r>
            <a:r>
              <a:rPr lang="en-US" sz="2100" dirty="0" smtClean="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dùng</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vượt</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quá</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khả</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năng</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nền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kinh</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tế</a:t>
            </a:r>
            <a:r>
              <a:rPr lang="en-US" sz="2100" dirty="0">
                <a:latin typeface="Arial" panose="020B0604020202020204" pitchFamily="34" charset="0"/>
                <a:cs typeface="Arial" panose="020B0604020202020204" pitchFamily="34" charset="0"/>
              </a:rPr>
              <a:t> ở </a:t>
            </a:r>
            <a:r>
              <a:rPr lang="en-US" sz="2100" dirty="0" err="1">
                <a:latin typeface="Arial" panose="020B0604020202020204" pitchFamily="34" charset="0"/>
                <a:cs typeface="Arial" panose="020B0604020202020204" pitchFamily="34" charset="0"/>
              </a:rPr>
              <a:t>Thái</a:t>
            </a:r>
            <a:r>
              <a:rPr lang="en-US" sz="2100" dirty="0">
                <a:latin typeface="Arial" panose="020B0604020202020204" pitchFamily="34" charset="0"/>
                <a:cs typeface="Arial" panose="020B0604020202020204" pitchFamily="34" charset="0"/>
              </a:rPr>
              <a:t> </a:t>
            </a:r>
            <a:r>
              <a:rPr lang="en-US" sz="2100" dirty="0" smtClean="0">
                <a:latin typeface="Arial" panose="020B0604020202020204" pitchFamily="34" charset="0"/>
                <a:cs typeface="Arial" panose="020B0604020202020204" pitchFamily="34" charset="0"/>
              </a:rPr>
              <a:t>Lan</a:t>
            </a:r>
            <a:endParaRPr lang="en-US" sz="21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v"/>
            </a:pPr>
            <a:r>
              <a:rPr lang="en-US" sz="2100" dirty="0" err="1" smtClean="0">
                <a:latin typeface="Arial" panose="020B0604020202020204" pitchFamily="34" charset="0"/>
                <a:cs typeface="Arial" panose="020B0604020202020204" pitchFamily="34" charset="0"/>
              </a:rPr>
              <a:t>Mở</a:t>
            </a:r>
            <a:r>
              <a:rPr lang="en-US" sz="2100" dirty="0" smtClean="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cửa</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và</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sử</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dụng</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dòng</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vốn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nước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ngoài</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không</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hợp</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lý</a:t>
            </a:r>
            <a:r>
              <a:rPr lang="en-US" sz="2100" dirty="0">
                <a:latin typeface="Arial" panose="020B0604020202020204" pitchFamily="34" charset="0"/>
                <a:cs typeface="Arial" panose="020B0604020202020204" pitchFamily="34" charset="0"/>
              </a:rPr>
              <a:t> , </a:t>
            </a:r>
            <a:r>
              <a:rPr lang="en-US" sz="2100" dirty="0" err="1">
                <a:latin typeface="Arial" panose="020B0604020202020204" pitchFamily="34" charset="0"/>
                <a:cs typeface="Arial" panose="020B0604020202020204" pitchFamily="34" charset="0"/>
              </a:rPr>
              <a:t>một</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trong</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những</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nguyên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nhân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gây</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khủng</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hoảng</a:t>
            </a:r>
            <a:r>
              <a:rPr lang="en-US" sz="2100" dirty="0">
                <a:latin typeface="Arial" panose="020B0604020202020204" pitchFamily="34" charset="0"/>
                <a:cs typeface="Arial" panose="020B0604020202020204" pitchFamily="34" charset="0"/>
              </a:rPr>
              <a:t> ở </a:t>
            </a:r>
            <a:r>
              <a:rPr lang="en-US" sz="2100" dirty="0" err="1">
                <a:latin typeface="Arial" panose="020B0604020202020204" pitchFamily="34" charset="0"/>
                <a:cs typeface="Arial" panose="020B0604020202020204" pitchFamily="34" charset="0"/>
              </a:rPr>
              <a:t>Thái</a:t>
            </a:r>
            <a:r>
              <a:rPr lang="en-US" sz="2100" dirty="0">
                <a:latin typeface="Arial" panose="020B0604020202020204" pitchFamily="34" charset="0"/>
                <a:cs typeface="Arial" panose="020B0604020202020204" pitchFamily="34" charset="0"/>
              </a:rPr>
              <a:t> Lan</a:t>
            </a:r>
          </a:p>
        </p:txBody>
      </p:sp>
    </p:spTree>
    <p:extLst>
      <p:ext uri="{BB962C8B-B14F-4D97-AF65-F5344CB8AC3E}">
        <p14:creationId xmlns:p14="http://schemas.microsoft.com/office/powerpoint/2010/main" val="527980660"/>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1000"/>
                                        <p:tgtEl>
                                          <p:spTgt spid="38"/>
                                        </p:tgtEl>
                                      </p:cBhvr>
                                    </p:animEffect>
                                    <p:anim calcmode="lin" valueType="num">
                                      <p:cBhvr>
                                        <p:cTn id="8" dur="1000" fill="hold"/>
                                        <p:tgtEl>
                                          <p:spTgt spid="38"/>
                                        </p:tgtEl>
                                        <p:attrNameLst>
                                          <p:attrName>ppt_x</p:attrName>
                                        </p:attrNameLst>
                                      </p:cBhvr>
                                      <p:tavLst>
                                        <p:tav tm="0">
                                          <p:val>
                                            <p:strVal val="#ppt_x"/>
                                          </p:val>
                                        </p:tav>
                                        <p:tav tm="100000">
                                          <p:val>
                                            <p:strVal val="#ppt_x"/>
                                          </p:val>
                                        </p:tav>
                                      </p:tavLst>
                                    </p:anim>
                                    <p:anim calcmode="lin" valueType="num">
                                      <p:cBhvr>
                                        <p:cTn id="9" dur="1000" fill="hold"/>
                                        <p:tgtEl>
                                          <p:spTgt spid="3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8"/>
                                        </p:tgtEl>
                                        <p:attrNameLst>
                                          <p:attrName>style.visibility</p:attrName>
                                        </p:attrNameLst>
                                      </p:cBhvr>
                                      <p:to>
                                        <p:strVal val="visible"/>
                                      </p:to>
                                    </p:set>
                                    <p:animEffect transition="in" filter="fade">
                                      <p:cBhvr>
                                        <p:cTn id="13" dur="1000"/>
                                        <p:tgtEl>
                                          <p:spTgt spid="28"/>
                                        </p:tgtEl>
                                      </p:cBhvr>
                                    </p:animEffect>
                                    <p:anim calcmode="lin" valueType="num">
                                      <p:cBhvr>
                                        <p:cTn id="14" dur="1000" fill="hold"/>
                                        <p:tgtEl>
                                          <p:spTgt spid="28"/>
                                        </p:tgtEl>
                                        <p:attrNameLst>
                                          <p:attrName>ppt_x</p:attrName>
                                        </p:attrNameLst>
                                      </p:cBhvr>
                                      <p:tavLst>
                                        <p:tav tm="0">
                                          <p:val>
                                            <p:strVal val="#ppt_x"/>
                                          </p:val>
                                        </p:tav>
                                        <p:tav tm="100000">
                                          <p:val>
                                            <p:strVal val="#ppt_x"/>
                                          </p:val>
                                        </p:tav>
                                      </p:tavLst>
                                    </p:anim>
                                    <p:anim calcmode="lin" valueType="num">
                                      <p:cBhvr>
                                        <p:cTn id="15"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2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C8A16B82-6A3C-46F5-8D32-072FDF89864A}"/>
              </a:ext>
            </a:extLst>
          </p:cNvPr>
          <p:cNvGrpSpPr/>
          <p:nvPr/>
        </p:nvGrpSpPr>
        <p:grpSpPr>
          <a:xfrm>
            <a:off x="-280115" y="-4"/>
            <a:ext cx="12521019" cy="6858000"/>
            <a:chOff x="-290920" y="0"/>
            <a:chExt cx="12521019" cy="6858000"/>
          </a:xfrm>
        </p:grpSpPr>
        <p:sp>
          <p:nvSpPr>
            <p:cNvPr id="20" name="Rectangle 19">
              <a:extLst>
                <a:ext uri="{FF2B5EF4-FFF2-40B4-BE49-F238E27FC236}">
                  <a16:creationId xmlns:a16="http://schemas.microsoft.com/office/drawing/2014/main" id="{2F391CEE-E392-4A9D-BD11-6954B994FB42}"/>
                </a:ext>
              </a:extLst>
            </p:cNvPr>
            <p:cNvSpPr/>
            <p:nvPr/>
          </p:nvSpPr>
          <p:spPr>
            <a:xfrm>
              <a:off x="-290920" y="0"/>
              <a:ext cx="12482920"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Freeform: Shape 20">
              <a:extLst>
                <a:ext uri="{FF2B5EF4-FFF2-40B4-BE49-F238E27FC236}">
                  <a16:creationId xmlns:a16="http://schemas.microsoft.com/office/drawing/2014/main" id="{7AC43ACA-5000-40E2-80D3-19833F9F1A3F}"/>
                </a:ext>
              </a:extLst>
            </p:cNvPr>
            <p:cNvSpPr/>
            <p:nvPr/>
          </p:nvSpPr>
          <p:spPr>
            <a:xfrm>
              <a:off x="11023600" y="2337441"/>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FF59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a:extLst>
                <a:ext uri="{FF2B5EF4-FFF2-40B4-BE49-F238E27FC236}">
                  <a16:creationId xmlns:a16="http://schemas.microsoft.com/office/drawing/2014/main" id="{BE022673-C77C-4E8F-AF41-8B283703E87E}"/>
                </a:ext>
              </a:extLst>
            </p:cNvPr>
            <p:cNvSpPr txBox="1"/>
            <p:nvPr/>
          </p:nvSpPr>
          <p:spPr>
            <a:xfrm rot="16200000">
              <a:off x="10910891" y="3189609"/>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a:t>
              </a:r>
            </a:p>
          </p:txBody>
        </p:sp>
      </p:grpSp>
      <p:grpSp>
        <p:nvGrpSpPr>
          <p:cNvPr id="24" name="Group 23">
            <a:extLst>
              <a:ext uri="{FF2B5EF4-FFF2-40B4-BE49-F238E27FC236}">
                <a16:creationId xmlns:a16="http://schemas.microsoft.com/office/drawing/2014/main" id="{69A27401-3327-4871-86AC-B461CA62C3AC}"/>
              </a:ext>
            </a:extLst>
          </p:cNvPr>
          <p:cNvGrpSpPr/>
          <p:nvPr/>
        </p:nvGrpSpPr>
        <p:grpSpPr>
          <a:xfrm>
            <a:off x="217573" y="-8"/>
            <a:ext cx="11487544" cy="6858000"/>
            <a:chOff x="213096" y="0"/>
            <a:chExt cx="11487544" cy="6858000"/>
          </a:xfrm>
        </p:grpSpPr>
        <p:sp>
          <p:nvSpPr>
            <p:cNvPr id="25" name="Rectangle 24">
              <a:extLst>
                <a:ext uri="{FF2B5EF4-FFF2-40B4-BE49-F238E27FC236}">
                  <a16:creationId xmlns:a16="http://schemas.microsoft.com/office/drawing/2014/main" id="{706C029B-A799-4206-A656-A006D8F83990}"/>
                </a:ext>
              </a:extLst>
            </p:cNvPr>
            <p:cNvSpPr/>
            <p:nvPr/>
          </p:nvSpPr>
          <p:spPr>
            <a:xfrm>
              <a:off x="213096" y="0"/>
              <a:ext cx="11447501"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Freeform: Shape 25">
              <a:extLst>
                <a:ext uri="{FF2B5EF4-FFF2-40B4-BE49-F238E27FC236}">
                  <a16:creationId xmlns:a16="http://schemas.microsoft.com/office/drawing/2014/main" id="{63328131-EC42-4D6D-A247-91FD3D23E58C}"/>
                </a:ext>
              </a:extLst>
            </p:cNvPr>
            <p:cNvSpPr/>
            <p:nvPr/>
          </p:nvSpPr>
          <p:spPr>
            <a:xfrm>
              <a:off x="10492197" y="2337441"/>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52CD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TextBox 26">
              <a:extLst>
                <a:ext uri="{FF2B5EF4-FFF2-40B4-BE49-F238E27FC236}">
                  <a16:creationId xmlns:a16="http://schemas.microsoft.com/office/drawing/2014/main" id="{3A728384-87ED-4E87-8F78-97EB653FDC67}"/>
                </a:ext>
              </a:extLst>
            </p:cNvPr>
            <p:cNvSpPr txBox="1"/>
            <p:nvPr/>
          </p:nvSpPr>
          <p:spPr>
            <a:xfrm rot="16200000">
              <a:off x="10381432" y="3189610"/>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II</a:t>
              </a:r>
            </a:p>
          </p:txBody>
        </p:sp>
      </p:grpSp>
      <p:grpSp>
        <p:nvGrpSpPr>
          <p:cNvPr id="29" name="Group 28">
            <a:extLst>
              <a:ext uri="{FF2B5EF4-FFF2-40B4-BE49-F238E27FC236}">
                <a16:creationId xmlns:a16="http://schemas.microsoft.com/office/drawing/2014/main" id="{C0099890-786A-4F87-960D-5DADE5168909}"/>
              </a:ext>
            </a:extLst>
          </p:cNvPr>
          <p:cNvGrpSpPr/>
          <p:nvPr/>
        </p:nvGrpSpPr>
        <p:grpSpPr>
          <a:xfrm>
            <a:off x="1135794" y="0"/>
            <a:ext cx="9961092" cy="6858000"/>
            <a:chOff x="491575" y="0"/>
            <a:chExt cx="9961092" cy="6858000"/>
          </a:xfrm>
        </p:grpSpPr>
        <p:sp>
          <p:nvSpPr>
            <p:cNvPr id="30" name="Rectangle 29">
              <a:extLst>
                <a:ext uri="{FF2B5EF4-FFF2-40B4-BE49-F238E27FC236}">
                  <a16:creationId xmlns:a16="http://schemas.microsoft.com/office/drawing/2014/main" id="{CE9AAB1E-3A13-4745-A574-9EE6806378C9}"/>
                </a:ext>
              </a:extLst>
            </p:cNvPr>
            <p:cNvSpPr/>
            <p:nvPr/>
          </p:nvSpPr>
          <p:spPr>
            <a:xfrm>
              <a:off x="491575" y="0"/>
              <a:ext cx="9961092"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Freeform: Shape 30">
              <a:extLst>
                <a:ext uri="{FF2B5EF4-FFF2-40B4-BE49-F238E27FC236}">
                  <a16:creationId xmlns:a16="http://schemas.microsoft.com/office/drawing/2014/main" id="{1BC0F905-3F71-4932-B130-39D508C4D117}"/>
                </a:ext>
              </a:extLst>
            </p:cNvPr>
            <p:cNvSpPr/>
            <p:nvPr/>
          </p:nvSpPr>
          <p:spPr>
            <a:xfrm>
              <a:off x="9284267" y="2337440"/>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FFC7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TextBox 31">
              <a:extLst>
                <a:ext uri="{FF2B5EF4-FFF2-40B4-BE49-F238E27FC236}">
                  <a16:creationId xmlns:a16="http://schemas.microsoft.com/office/drawing/2014/main" id="{93EC5869-A976-4328-A864-2BB04E7E7BFC}"/>
                </a:ext>
              </a:extLst>
            </p:cNvPr>
            <p:cNvSpPr txBox="1"/>
            <p:nvPr/>
          </p:nvSpPr>
          <p:spPr>
            <a:xfrm rot="16200000">
              <a:off x="9130572" y="3189608"/>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III</a:t>
              </a:r>
            </a:p>
          </p:txBody>
        </p:sp>
      </p:grpSp>
      <p:grpSp>
        <p:nvGrpSpPr>
          <p:cNvPr id="34" name="Group 33">
            <a:extLst>
              <a:ext uri="{FF2B5EF4-FFF2-40B4-BE49-F238E27FC236}">
                <a16:creationId xmlns:a16="http://schemas.microsoft.com/office/drawing/2014/main" id="{0E4F6447-6163-4D6A-A8D2-BD63B6CB3A42}"/>
              </a:ext>
            </a:extLst>
          </p:cNvPr>
          <p:cNvGrpSpPr/>
          <p:nvPr/>
        </p:nvGrpSpPr>
        <p:grpSpPr>
          <a:xfrm>
            <a:off x="-7982710" y="0"/>
            <a:ext cx="9574094" cy="6858000"/>
            <a:chOff x="491575" y="0"/>
            <a:chExt cx="9574094" cy="6858000"/>
          </a:xfrm>
        </p:grpSpPr>
        <p:sp>
          <p:nvSpPr>
            <p:cNvPr id="35" name="Rectangle 34">
              <a:extLst>
                <a:ext uri="{FF2B5EF4-FFF2-40B4-BE49-F238E27FC236}">
                  <a16:creationId xmlns:a16="http://schemas.microsoft.com/office/drawing/2014/main" id="{5CB8CB55-9DEC-4367-900E-7257FE1B874F}"/>
                </a:ext>
              </a:extLst>
            </p:cNvPr>
            <p:cNvSpPr/>
            <p:nvPr/>
          </p:nvSpPr>
          <p:spPr>
            <a:xfrm>
              <a:off x="491575" y="0"/>
              <a:ext cx="9574094"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Shape 35">
              <a:extLst>
                <a:ext uri="{FF2B5EF4-FFF2-40B4-BE49-F238E27FC236}">
                  <a16:creationId xmlns:a16="http://schemas.microsoft.com/office/drawing/2014/main" id="{9DBAEDD6-7153-4AFF-BDC7-5A225B4B5642}"/>
                </a:ext>
              </a:extLst>
            </p:cNvPr>
            <p:cNvSpPr/>
            <p:nvPr/>
          </p:nvSpPr>
          <p:spPr>
            <a:xfrm>
              <a:off x="8897260" y="2337440"/>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5D73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8" name="Rectangle 27">
            <a:extLst>
              <a:ext uri="{FF2B5EF4-FFF2-40B4-BE49-F238E27FC236}">
                <a16:creationId xmlns:a16="http://schemas.microsoft.com/office/drawing/2014/main" id="{42B7CB27-C03D-45F4-BA60-4AEC0271E2E9}"/>
              </a:ext>
            </a:extLst>
          </p:cNvPr>
          <p:cNvSpPr/>
          <p:nvPr/>
        </p:nvSpPr>
        <p:spPr>
          <a:xfrm>
            <a:off x="1848977" y="921706"/>
            <a:ext cx="8407603" cy="461665"/>
          </a:xfrm>
          <a:prstGeom prst="rect">
            <a:avLst/>
          </a:prstGeom>
        </p:spPr>
        <p:txBody>
          <a:bodyPr wrap="square">
            <a:spAutoFit/>
          </a:bodyPr>
          <a:lstStyle/>
          <a:p>
            <a:r>
              <a:rPr lang="en-US" sz="2400" b="1" dirty="0">
                <a:solidFill>
                  <a:srgbClr val="00A0A8"/>
                </a:solidFill>
                <a:latin typeface="Arial" panose="020B0604020202020204" pitchFamily="34" charset="0"/>
                <a:cs typeface="Arial" panose="020B0604020202020204" pitchFamily="34" charset="0"/>
              </a:rPr>
              <a:t>I- T</a:t>
            </a:r>
            <a:r>
              <a:rPr lang="vi-VN" sz="2400" b="1" dirty="0">
                <a:solidFill>
                  <a:srgbClr val="00A0A8"/>
                </a:solidFill>
                <a:latin typeface="Arial" panose="020B0604020202020204" pitchFamily="34" charset="0"/>
                <a:cs typeface="Arial" panose="020B0604020202020204" pitchFamily="34" charset="0"/>
              </a:rPr>
              <a:t>ÌNH HÌNH NỢ NƯỚC NGOÀI CỦA VIỆT NAM</a:t>
            </a:r>
          </a:p>
        </p:txBody>
      </p:sp>
      <p:sp>
        <p:nvSpPr>
          <p:cNvPr id="33" name="TextBox 32">
            <a:extLst>
              <a:ext uri="{FF2B5EF4-FFF2-40B4-BE49-F238E27FC236}">
                <a16:creationId xmlns:a16="http://schemas.microsoft.com/office/drawing/2014/main" id="{6A4FF691-4985-490D-83BF-405080D184A7}"/>
              </a:ext>
            </a:extLst>
          </p:cNvPr>
          <p:cNvSpPr txBox="1"/>
          <p:nvPr/>
        </p:nvSpPr>
        <p:spPr>
          <a:xfrm>
            <a:off x="1848977" y="90709"/>
            <a:ext cx="9185427" cy="830997"/>
          </a:xfrm>
          <a:prstGeom prst="rect">
            <a:avLst/>
          </a:prstGeom>
          <a:noFill/>
        </p:spPr>
        <p:txBody>
          <a:bodyPr wrap="square" rtlCol="0">
            <a:spAutoFit/>
          </a:bodyPr>
          <a:lstStyle/>
          <a:p>
            <a:r>
              <a:rPr lang="vi-VN" sz="2400" b="1" dirty="0">
                <a:solidFill>
                  <a:srgbClr val="00A0A8"/>
                </a:solidFill>
                <a:cs typeface="Times New Roman" panose="02020603050405020304" pitchFamily="18" charset="0"/>
              </a:rPr>
              <a:t>CHƯƠNG 3: CÁC YẾU TỐ ẢNH HƯỞNG ĐẾN VAY NỢ NƯỚC NGOÀI CỦA VIỆT NAM</a:t>
            </a:r>
            <a:r>
              <a:rPr lang="vi-VN" sz="2400" b="1" dirty="0">
                <a:cs typeface="Times New Roman" panose="02020603050405020304" pitchFamily="18" charset="0"/>
              </a:rPr>
              <a:t> </a:t>
            </a:r>
            <a:endParaRPr lang="en-US" sz="2400" b="1" dirty="0">
              <a:solidFill>
                <a:srgbClr val="03A1A4"/>
              </a:solidFill>
              <a:cs typeface="Times New Roman" panose="02020603050405020304" pitchFamily="18" charset="0"/>
            </a:endParaRPr>
          </a:p>
        </p:txBody>
      </p:sp>
      <p:sp>
        <p:nvSpPr>
          <p:cNvPr id="46" name="TextBox 45">
            <a:extLst>
              <a:ext uri="{FF2B5EF4-FFF2-40B4-BE49-F238E27FC236}">
                <a16:creationId xmlns:a16="http://schemas.microsoft.com/office/drawing/2014/main" id="{82C0F0B5-B164-4837-B0A2-D442DED0501C}"/>
              </a:ext>
            </a:extLst>
          </p:cNvPr>
          <p:cNvSpPr txBox="1"/>
          <p:nvPr/>
        </p:nvSpPr>
        <p:spPr>
          <a:xfrm>
            <a:off x="1876744" y="3222419"/>
            <a:ext cx="874969" cy="769441"/>
          </a:xfrm>
          <a:prstGeom prst="rect">
            <a:avLst/>
          </a:prstGeom>
          <a:noFill/>
        </p:spPr>
        <p:txBody>
          <a:bodyPr wrap="square" rtlCol="0">
            <a:spAutoFit/>
          </a:bodyPr>
          <a:lstStyle/>
          <a:p>
            <a:pPr algn="ctr"/>
            <a:r>
              <a:rPr lang="en-US" sz="4400" b="1" dirty="0">
                <a:solidFill>
                  <a:srgbClr val="E6E7E9"/>
                </a:solidFill>
                <a:latin typeface="Tw Cen MT" panose="020B0602020104020603" pitchFamily="34" charset="0"/>
              </a:rPr>
              <a:t>1</a:t>
            </a:r>
          </a:p>
        </p:txBody>
      </p:sp>
      <p:sp>
        <p:nvSpPr>
          <p:cNvPr id="64" name="TextBox 63">
            <a:extLst>
              <a:ext uri="{FF2B5EF4-FFF2-40B4-BE49-F238E27FC236}">
                <a16:creationId xmlns:a16="http://schemas.microsoft.com/office/drawing/2014/main" id="{5F01E9F9-DDEB-4C88-A4B1-2A3EA2285B1B}"/>
              </a:ext>
            </a:extLst>
          </p:cNvPr>
          <p:cNvSpPr txBox="1"/>
          <p:nvPr/>
        </p:nvSpPr>
        <p:spPr>
          <a:xfrm>
            <a:off x="1848978" y="4648676"/>
            <a:ext cx="874969" cy="769441"/>
          </a:xfrm>
          <a:prstGeom prst="rect">
            <a:avLst/>
          </a:prstGeom>
          <a:noFill/>
        </p:spPr>
        <p:txBody>
          <a:bodyPr wrap="square" rtlCol="0">
            <a:spAutoFit/>
          </a:bodyPr>
          <a:lstStyle/>
          <a:p>
            <a:pPr algn="ctr"/>
            <a:r>
              <a:rPr lang="en-US" sz="4400" b="1" dirty="0">
                <a:solidFill>
                  <a:srgbClr val="E6E7E9"/>
                </a:solidFill>
                <a:latin typeface="Tw Cen MT" panose="020B0602020104020603" pitchFamily="34" charset="0"/>
              </a:rPr>
              <a:t>3</a:t>
            </a:r>
          </a:p>
        </p:txBody>
      </p:sp>
      <p:sp>
        <p:nvSpPr>
          <p:cNvPr id="56" name="Rectangle 55">
            <a:extLst>
              <a:ext uri="{FF2B5EF4-FFF2-40B4-BE49-F238E27FC236}">
                <a16:creationId xmlns:a16="http://schemas.microsoft.com/office/drawing/2014/main" id="{B0216A05-10D1-4011-9853-B520010979A4}"/>
              </a:ext>
            </a:extLst>
          </p:cNvPr>
          <p:cNvSpPr/>
          <p:nvPr/>
        </p:nvSpPr>
        <p:spPr>
          <a:xfrm>
            <a:off x="1805956" y="1383371"/>
            <a:ext cx="8164920" cy="3970318"/>
          </a:xfrm>
          <a:prstGeom prst="rect">
            <a:avLst/>
          </a:prstGeom>
        </p:spPr>
        <p:txBody>
          <a:bodyPr wrap="square">
            <a:spAutoFit/>
          </a:bodyPr>
          <a:lstStyle/>
          <a:p>
            <a:pPr algn="just"/>
            <a:r>
              <a:rPr lang="en-US" sz="2100" b="1" dirty="0">
                <a:solidFill>
                  <a:srgbClr val="00A0A8"/>
                </a:solidFill>
                <a:latin typeface="Arial" panose="020B0604020202020204" pitchFamily="34" charset="0"/>
                <a:cs typeface="Arial" panose="020B0604020202020204" pitchFamily="34" charset="0"/>
              </a:rPr>
              <a:t>1.</a:t>
            </a:r>
            <a:r>
              <a:rPr lang="vi-VN" sz="2100" b="1" dirty="0">
                <a:solidFill>
                  <a:srgbClr val="00A0A8"/>
                </a:solidFill>
                <a:latin typeface="Arial" panose="020B0604020202020204" pitchFamily="34" charset="0"/>
                <a:cs typeface="Arial" panose="020B0604020202020204" pitchFamily="34" charset="0"/>
              </a:rPr>
              <a:t> Các phương thức nợ chủ yếu của Việt Nam</a:t>
            </a:r>
          </a:p>
          <a:p>
            <a:pPr algn="just"/>
            <a:r>
              <a:rPr lang="en-US" sz="2100" i="1" dirty="0">
                <a:solidFill>
                  <a:srgbClr val="00A0A8"/>
                </a:solidFill>
                <a:latin typeface="Arial" panose="020B0604020202020204" pitchFamily="34" charset="0"/>
                <a:cs typeface="Arial" panose="020B0604020202020204" pitchFamily="34" charset="0"/>
              </a:rPr>
              <a:t>1.1 </a:t>
            </a:r>
            <a:r>
              <a:rPr lang="vi-VN" sz="2100" i="1" dirty="0">
                <a:solidFill>
                  <a:srgbClr val="00A0A8"/>
                </a:solidFill>
                <a:latin typeface="Arial" panose="020B0604020202020204" pitchFamily="34" charset="0"/>
                <a:cs typeface="Arial" panose="020B0604020202020204" pitchFamily="34" charset="0"/>
              </a:rPr>
              <a:t>Nợ ODA: </a:t>
            </a:r>
            <a:r>
              <a:rPr lang="vi-VN" sz="2100" i="1" dirty="0" smtClean="0">
                <a:latin typeface="Arial" panose="020B0604020202020204" pitchFamily="34" charset="0"/>
                <a:cs typeface="Arial" panose="020B0604020202020204" pitchFamily="34" charset="0"/>
              </a:rPr>
              <a:t>Là </a:t>
            </a:r>
            <a:r>
              <a:rPr lang="vi-VN" sz="2100" i="1" dirty="0">
                <a:latin typeface="Arial" panose="020B0604020202020204" pitchFamily="34" charset="0"/>
                <a:cs typeface="Arial" panose="020B0604020202020204" pitchFamily="34" charset="0"/>
              </a:rPr>
              <a:t>khoản nợ chủ yếu nhất của Chính phủ</a:t>
            </a:r>
            <a:r>
              <a:rPr lang="vi-VN" sz="2100" dirty="0" smtClean="0">
                <a:latin typeface="Arial" panose="020B0604020202020204" pitchFamily="34" charset="0"/>
                <a:cs typeface="Arial" panose="020B0604020202020204" pitchFamily="34" charset="0"/>
              </a:rPr>
              <a:t>.</a:t>
            </a:r>
            <a:endParaRPr lang="en-US" sz="2100" dirty="0" smtClean="0">
              <a:latin typeface="Arial" panose="020B0604020202020204" pitchFamily="34" charset="0"/>
              <a:cs typeface="Arial" panose="020B0604020202020204" pitchFamily="34" charset="0"/>
            </a:endParaRPr>
          </a:p>
          <a:p>
            <a:pPr algn="just"/>
            <a:endParaRPr lang="en-US" sz="2100" dirty="0" smtClean="0">
              <a:latin typeface="Arial" panose="020B0604020202020204" pitchFamily="34" charset="0"/>
              <a:cs typeface="Arial" panose="020B0604020202020204" pitchFamily="34" charset="0"/>
            </a:endParaRPr>
          </a:p>
          <a:p>
            <a:pPr algn="just">
              <a:buFontTx/>
              <a:buChar char="-"/>
            </a:pPr>
            <a:r>
              <a:rPr lang="en-US" sz="2100" dirty="0">
                <a:latin typeface="Arial" panose="020B0604020202020204" pitchFamily="34" charset="0"/>
                <a:cs typeface="Arial" panose="020B0604020202020204" pitchFamily="34" charset="0"/>
              </a:rPr>
              <a:t> </a:t>
            </a:r>
            <a:r>
              <a:rPr lang="en-US" sz="2100" dirty="0" smtClean="0">
                <a:latin typeface="Arial" panose="020B0604020202020204" pitchFamily="34" charset="0"/>
                <a:cs typeface="Arial" panose="020B0604020202020204" pitchFamily="34" charset="0"/>
              </a:rPr>
              <a:t>T</a:t>
            </a:r>
            <a:r>
              <a:rPr lang="vi-VN" sz="2100" dirty="0" smtClean="0">
                <a:latin typeface="Arial" panose="020B0604020202020204" pitchFamily="34" charset="0"/>
                <a:cs typeface="Arial" panose="020B0604020202020204" pitchFamily="34" charset="0"/>
              </a:rPr>
              <a:t>ính </a:t>
            </a:r>
            <a:r>
              <a:rPr lang="vi-VN" sz="2100" dirty="0">
                <a:latin typeface="Arial" panose="020B0604020202020204" pitchFamily="34" charset="0"/>
                <a:cs typeface="Arial" panose="020B0604020202020204" pitchFamily="34" charset="0"/>
              </a:rPr>
              <a:t>đến năm 2018, Việt Nam đã tiếp nhận </a:t>
            </a:r>
            <a:r>
              <a:rPr lang="vi-VN" sz="2100" dirty="0">
                <a:solidFill>
                  <a:srgbClr val="FF5969"/>
                </a:solidFill>
                <a:latin typeface="Arial" panose="020B0604020202020204" pitchFamily="34" charset="0"/>
                <a:cs typeface="Arial" panose="020B0604020202020204" pitchFamily="34" charset="0"/>
              </a:rPr>
              <a:t>80 tỷ USD nguồn vốn ODA, vốn vay ưu </a:t>
            </a:r>
            <a:r>
              <a:rPr lang="vi-VN" sz="2100" dirty="0" smtClean="0">
                <a:solidFill>
                  <a:srgbClr val="FF5969"/>
                </a:solidFill>
                <a:latin typeface="Arial" panose="020B0604020202020204" pitchFamily="34" charset="0"/>
                <a:cs typeface="Arial" panose="020B0604020202020204" pitchFamily="34" charset="0"/>
              </a:rPr>
              <a:t>đãi</a:t>
            </a:r>
            <a:r>
              <a:rPr lang="en-US" sz="2100" dirty="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tỷ</a:t>
            </a:r>
            <a:r>
              <a:rPr lang="en-US" sz="2100" dirty="0" smtClean="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lệ</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giải</a:t>
            </a:r>
            <a:r>
              <a:rPr lang="en-US" sz="2100" dirty="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ngân</a:t>
            </a:r>
            <a:r>
              <a:rPr lang="en-US" sz="2100" dirty="0" smtClean="0">
                <a:latin typeface="Arial" panose="020B0604020202020204" pitchFamily="34" charset="0"/>
                <a:cs typeface="Arial" panose="020B0604020202020204" pitchFamily="34" charset="0"/>
              </a:rPr>
              <a:t>: 11,2% (2018)</a:t>
            </a:r>
            <a:endParaRPr lang="vi-VN" sz="2100" dirty="0">
              <a:latin typeface="Arial" panose="020B0604020202020204" pitchFamily="34" charset="0"/>
              <a:cs typeface="Arial" panose="020B0604020202020204" pitchFamily="34" charset="0"/>
            </a:endParaRPr>
          </a:p>
          <a:p>
            <a:pPr algn="just">
              <a:buFontTx/>
              <a:buChar char="-"/>
            </a:pPr>
            <a:r>
              <a:rPr lang="en-US" sz="2100" dirty="0">
                <a:latin typeface="Arial" panose="020B0604020202020204" pitchFamily="34" charset="0"/>
                <a:cs typeface="Arial" panose="020B0604020202020204" pitchFamily="34" charset="0"/>
              </a:rPr>
              <a:t> </a:t>
            </a:r>
            <a:r>
              <a:rPr lang="vi-VN" sz="2100" dirty="0">
                <a:latin typeface="Arial" panose="020B0604020202020204" pitchFamily="34" charset="0"/>
                <a:cs typeface="Arial" panose="020B0604020202020204" pitchFamily="34" charset="0"/>
              </a:rPr>
              <a:t>Lượng vốn ODA cam kết năm sau đều cao hơn năm trước, thể hiện sự tin tưởng của các nhà tài trợ vào khả năng phát triển (và trả nợ) của Việt Nam.</a:t>
            </a:r>
          </a:p>
          <a:p>
            <a:pPr algn="just">
              <a:buFontTx/>
              <a:buChar char="-"/>
            </a:pPr>
            <a:r>
              <a:rPr lang="en-US" sz="2100" dirty="0">
                <a:latin typeface="Arial" panose="020B0604020202020204" pitchFamily="34" charset="0"/>
                <a:cs typeface="Arial" panose="020B0604020202020204" pitchFamily="34" charset="0"/>
              </a:rPr>
              <a:t> </a:t>
            </a:r>
            <a:r>
              <a:rPr lang="vi-VN" sz="2100" dirty="0">
                <a:latin typeface="Arial" panose="020B0604020202020204" pitchFamily="34" charset="0"/>
                <a:cs typeface="Arial" panose="020B0604020202020204" pitchFamily="34" charset="0"/>
              </a:rPr>
              <a:t>Tuy nhiên vẫn có </a:t>
            </a:r>
            <a:r>
              <a:rPr lang="vi-VN" sz="2100" dirty="0">
                <a:solidFill>
                  <a:srgbClr val="FEC630"/>
                </a:solidFill>
                <a:latin typeface="Arial" panose="020B0604020202020204" pitchFamily="34" charset="0"/>
                <a:cs typeface="Arial" panose="020B0604020202020204" pitchFamily="34" charset="0"/>
              </a:rPr>
              <a:t>những nhận thức sai lệch </a:t>
            </a:r>
            <a:r>
              <a:rPr lang="vi-VN" sz="2100" dirty="0">
                <a:latin typeface="Arial" panose="020B0604020202020204" pitchFamily="34" charset="0"/>
                <a:cs typeface="Arial" panose="020B0604020202020204" pitchFamily="34" charset="0"/>
              </a:rPr>
              <a:t>cho rằng ODA là cho không và trách nhiệm trả nợ nguồn vốn này thuộc về chính phủ </a:t>
            </a:r>
            <a:endParaRPr lang="en-US" sz="2100" dirty="0" smtClean="0">
              <a:latin typeface="Arial" panose="020B0604020202020204" pitchFamily="34" charset="0"/>
              <a:cs typeface="Arial" panose="020B0604020202020204" pitchFamily="34" charset="0"/>
            </a:endParaRPr>
          </a:p>
          <a:p>
            <a:pPr algn="just"/>
            <a:r>
              <a:rPr lang="en-US" sz="2100" dirty="0">
                <a:latin typeface="Arial" panose="020B0604020202020204" pitchFamily="34" charset="0"/>
                <a:cs typeface="Arial" panose="020B0604020202020204" pitchFamily="34" charset="0"/>
              </a:rPr>
              <a:t>	</a:t>
            </a:r>
            <a:endParaRPr lang="en-US" sz="2100" dirty="0" smtClean="0">
              <a:latin typeface="Arial" panose="020B0604020202020204" pitchFamily="34" charset="0"/>
              <a:cs typeface="Arial" panose="020B0604020202020204" pitchFamily="34" charset="0"/>
            </a:endParaRPr>
          </a:p>
          <a:p>
            <a:pPr algn="just"/>
            <a:r>
              <a:rPr lang="en-US" sz="2100" dirty="0">
                <a:latin typeface="Arial" panose="020B0604020202020204" pitchFamily="34" charset="0"/>
                <a:cs typeface="Arial" panose="020B0604020202020204" pitchFamily="34" charset="0"/>
              </a:rPr>
              <a:t>	</a:t>
            </a:r>
          </a:p>
        </p:txBody>
      </p:sp>
      <p:sp>
        <p:nvSpPr>
          <p:cNvPr id="2" name="Right Arrow 1"/>
          <p:cNvSpPr/>
          <p:nvPr/>
        </p:nvSpPr>
        <p:spPr>
          <a:xfrm>
            <a:off x="1856687" y="4821436"/>
            <a:ext cx="870201" cy="622575"/>
          </a:xfrm>
          <a:prstGeom prst="rightArrow">
            <a:avLst/>
          </a:prstGeom>
          <a:solidFill>
            <a:srgbClr val="00A0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851851" y="4854388"/>
            <a:ext cx="7162047" cy="738664"/>
          </a:xfrm>
          <a:prstGeom prst="rect">
            <a:avLst/>
          </a:prstGeom>
          <a:noFill/>
        </p:spPr>
        <p:txBody>
          <a:bodyPr wrap="square" rtlCol="0">
            <a:spAutoFit/>
          </a:bodyPr>
          <a:lstStyle/>
          <a:p>
            <a:pPr lvl="0" algn="just"/>
            <a:r>
              <a:rPr lang="en-US" sz="2100" dirty="0">
                <a:solidFill>
                  <a:prstClr val="black"/>
                </a:solidFill>
                <a:latin typeface="Arial" panose="020B0604020202020204" pitchFamily="34" charset="0"/>
                <a:cs typeface="Arial" panose="020B0604020202020204" pitchFamily="34" charset="0"/>
              </a:rPr>
              <a:t>G</a:t>
            </a:r>
            <a:r>
              <a:rPr lang="vi-VN" sz="2100" dirty="0">
                <a:solidFill>
                  <a:prstClr val="black"/>
                </a:solidFill>
                <a:cs typeface="Arial" panose="020B0604020202020204" pitchFamily="34" charset="0"/>
              </a:rPr>
              <a:t>ây nên tình trạng kém hiệu quả trong việc sử dụng vốn ODA (lãi suất cho vay </a:t>
            </a:r>
            <a:r>
              <a:rPr lang="vi-VN" sz="2100" dirty="0" smtClean="0">
                <a:solidFill>
                  <a:prstClr val="black"/>
                </a:solidFill>
                <a:cs typeface="Arial" panose="020B0604020202020204" pitchFamily="34" charset="0"/>
              </a:rPr>
              <a:t>t</a:t>
            </a:r>
            <a:r>
              <a:rPr lang="en-US" sz="2100" dirty="0" err="1" smtClean="0">
                <a:solidFill>
                  <a:prstClr val="black"/>
                </a:solidFill>
                <a:latin typeface="Arial" panose="020B0604020202020204" pitchFamily="34" charset="0"/>
                <a:cs typeface="Arial" panose="020B0604020202020204" pitchFamily="34" charset="0"/>
              </a:rPr>
              <a:t>hấ</a:t>
            </a:r>
            <a:r>
              <a:rPr lang="vi-VN" sz="2100" dirty="0" smtClean="0">
                <a:solidFill>
                  <a:prstClr val="black"/>
                </a:solidFill>
                <a:cs typeface="Arial" panose="020B0604020202020204" pitchFamily="34" charset="0"/>
              </a:rPr>
              <a:t>p)</a:t>
            </a:r>
            <a:endParaRPr lang="vi-VN" sz="2100" dirty="0">
              <a:solidFill>
                <a:prstClr val="black"/>
              </a:solidFill>
              <a:cs typeface="Arial" panose="020B0604020202020204" pitchFamily="34" charset="0"/>
            </a:endParaRPr>
          </a:p>
        </p:txBody>
      </p:sp>
      <p:sp>
        <p:nvSpPr>
          <p:cNvPr id="4" name="TextBox 3"/>
          <p:cNvSpPr txBox="1"/>
          <p:nvPr/>
        </p:nvSpPr>
        <p:spPr>
          <a:xfrm>
            <a:off x="1876744" y="5761499"/>
            <a:ext cx="8136573" cy="738664"/>
          </a:xfrm>
          <a:prstGeom prst="rect">
            <a:avLst/>
          </a:prstGeom>
          <a:noFill/>
        </p:spPr>
        <p:txBody>
          <a:bodyPr wrap="square" rtlCol="0">
            <a:spAutoFit/>
          </a:bodyPr>
          <a:lstStyle/>
          <a:p>
            <a:pPr lvl="0" algn="just">
              <a:buFontTx/>
              <a:buChar char="-"/>
            </a:pPr>
            <a:r>
              <a:rPr lang="en-US" sz="2100" dirty="0">
                <a:solidFill>
                  <a:prstClr val="black"/>
                </a:solidFill>
                <a:latin typeface="Arial" panose="020B0604020202020204" pitchFamily="34" charset="0"/>
                <a:cs typeface="Arial" panose="020B0604020202020204" pitchFamily="34" charset="0"/>
              </a:rPr>
              <a:t> </a:t>
            </a:r>
            <a:r>
              <a:rPr lang="en-US" sz="2100" dirty="0" err="1" smtClean="0">
                <a:solidFill>
                  <a:prstClr val="black"/>
                </a:solidFill>
                <a:latin typeface="Arial" panose="020B0604020202020204" pitchFamily="34" charset="0"/>
                <a:cs typeface="Arial" panose="020B0604020202020204" pitchFamily="34" charset="0"/>
              </a:rPr>
              <a:t>Y</a:t>
            </a:r>
            <a:r>
              <a:rPr lang="en-US" sz="2100" dirty="0" err="1">
                <a:solidFill>
                  <a:prstClr val="black"/>
                </a:solidFill>
                <a:latin typeface="Arial" panose="020B0604020202020204" pitchFamily="34" charset="0"/>
                <a:cs typeface="Arial" panose="020B0604020202020204" pitchFamily="34" charset="0"/>
              </a:rPr>
              <a:t>ê</a:t>
            </a:r>
            <a:r>
              <a:rPr lang="vi-VN" sz="2100" dirty="0" smtClean="0">
                <a:solidFill>
                  <a:prstClr val="black"/>
                </a:solidFill>
                <a:cs typeface="Arial" panose="020B0604020202020204" pitchFamily="34" charset="0"/>
              </a:rPr>
              <a:t>u </a:t>
            </a:r>
            <a:r>
              <a:rPr lang="vi-VN" sz="2100" dirty="0">
                <a:solidFill>
                  <a:prstClr val="black"/>
                </a:solidFill>
                <a:cs typeface="Arial" panose="020B0604020202020204" pitchFamily="34" charset="0"/>
              </a:rPr>
              <a:t>cầu đối với việc sử dụng vốn ODA là phải phát huy hiệu quả cả về ngắn hay dài hạn.</a:t>
            </a:r>
            <a:endParaRPr lang="en-US" sz="2100" dirty="0">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27783435"/>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0"/>
                                        <p:tgtEl>
                                          <p:spTgt spid="33"/>
                                        </p:tgtEl>
                                      </p:cBhvr>
                                    </p:animEffect>
                                    <p:anim calcmode="lin" valueType="num">
                                      <p:cBhvr>
                                        <p:cTn id="8" dur="1000" fill="hold"/>
                                        <p:tgtEl>
                                          <p:spTgt spid="33"/>
                                        </p:tgtEl>
                                        <p:attrNameLst>
                                          <p:attrName>ppt_x</p:attrName>
                                        </p:attrNameLst>
                                      </p:cBhvr>
                                      <p:tavLst>
                                        <p:tav tm="0">
                                          <p:val>
                                            <p:strVal val="#ppt_x"/>
                                          </p:val>
                                        </p:tav>
                                        <p:tav tm="100000">
                                          <p:val>
                                            <p:strVal val="#ppt_x"/>
                                          </p:val>
                                        </p:tav>
                                      </p:tavLst>
                                    </p:anim>
                                    <p:anim calcmode="lin" valueType="num">
                                      <p:cBhvr>
                                        <p:cTn id="9"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8"/>
                                        </p:tgtEl>
                                        <p:attrNameLst>
                                          <p:attrName>style.visibility</p:attrName>
                                        </p:attrNameLst>
                                      </p:cBhvr>
                                      <p:to>
                                        <p:strVal val="visible"/>
                                      </p:to>
                                    </p:set>
                                    <p:animEffect transition="in" filter="fade">
                                      <p:cBhvr>
                                        <p:cTn id="14" dur="1000"/>
                                        <p:tgtEl>
                                          <p:spTgt spid="28"/>
                                        </p:tgtEl>
                                      </p:cBhvr>
                                    </p:animEffect>
                                    <p:anim calcmode="lin" valueType="num">
                                      <p:cBhvr>
                                        <p:cTn id="15" dur="1000" fill="hold"/>
                                        <p:tgtEl>
                                          <p:spTgt spid="28"/>
                                        </p:tgtEl>
                                        <p:attrNameLst>
                                          <p:attrName>ppt_x</p:attrName>
                                        </p:attrNameLst>
                                      </p:cBhvr>
                                      <p:tavLst>
                                        <p:tav tm="0">
                                          <p:val>
                                            <p:strVal val="#ppt_x"/>
                                          </p:val>
                                        </p:tav>
                                        <p:tav tm="100000">
                                          <p:val>
                                            <p:strVal val="#ppt_x"/>
                                          </p:val>
                                        </p:tav>
                                      </p:tavLst>
                                    </p:anim>
                                    <p:anim calcmode="lin" valueType="num">
                                      <p:cBhvr>
                                        <p:cTn id="16" dur="1000" fill="hold"/>
                                        <p:tgtEl>
                                          <p:spTgt spid="28"/>
                                        </p:tgtEl>
                                        <p:attrNameLst>
                                          <p:attrName>ppt_y</p:attrName>
                                        </p:attrNameLst>
                                      </p:cBhvr>
                                      <p:tavLst>
                                        <p:tav tm="0">
                                          <p:val>
                                            <p:strVal val="#ppt_y+.1"/>
                                          </p:val>
                                        </p:tav>
                                        <p:tav tm="100000">
                                          <p:val>
                                            <p:strVal val="#ppt_y"/>
                                          </p:val>
                                        </p:tav>
                                      </p:tavLst>
                                    </p:anim>
                                  </p:childTnLst>
                                </p:cTn>
                              </p:par>
                            </p:childTnLst>
                          </p:cTn>
                        </p:par>
                        <p:par>
                          <p:cTn id="17" fill="hold">
                            <p:stCondLst>
                              <p:cond delay="1000"/>
                            </p:stCondLst>
                            <p:childTnLst>
                              <p:par>
                                <p:cTn id="18" presetID="53" presetClass="entr" presetSubtype="16" fill="hold" grpId="0" nodeType="afterEffect">
                                  <p:stCondLst>
                                    <p:cond delay="0"/>
                                  </p:stCondLst>
                                  <p:childTnLst>
                                    <p:set>
                                      <p:cBhvr>
                                        <p:cTn id="19" dur="1" fill="hold">
                                          <p:stCondLst>
                                            <p:cond delay="0"/>
                                          </p:stCondLst>
                                        </p:cTn>
                                        <p:tgtEl>
                                          <p:spTgt spid="46"/>
                                        </p:tgtEl>
                                        <p:attrNameLst>
                                          <p:attrName>style.visibility</p:attrName>
                                        </p:attrNameLst>
                                      </p:cBhvr>
                                      <p:to>
                                        <p:strVal val="visible"/>
                                      </p:to>
                                    </p:set>
                                    <p:anim calcmode="lin" valueType="num">
                                      <p:cBhvr>
                                        <p:cTn id="20" dur="500" fill="hold"/>
                                        <p:tgtEl>
                                          <p:spTgt spid="46"/>
                                        </p:tgtEl>
                                        <p:attrNameLst>
                                          <p:attrName>ppt_w</p:attrName>
                                        </p:attrNameLst>
                                      </p:cBhvr>
                                      <p:tavLst>
                                        <p:tav tm="0">
                                          <p:val>
                                            <p:fltVal val="0"/>
                                          </p:val>
                                        </p:tav>
                                        <p:tav tm="100000">
                                          <p:val>
                                            <p:strVal val="#ppt_w"/>
                                          </p:val>
                                        </p:tav>
                                      </p:tavLst>
                                    </p:anim>
                                    <p:anim calcmode="lin" valueType="num">
                                      <p:cBhvr>
                                        <p:cTn id="21" dur="500" fill="hold"/>
                                        <p:tgtEl>
                                          <p:spTgt spid="46"/>
                                        </p:tgtEl>
                                        <p:attrNameLst>
                                          <p:attrName>ppt_h</p:attrName>
                                        </p:attrNameLst>
                                      </p:cBhvr>
                                      <p:tavLst>
                                        <p:tav tm="0">
                                          <p:val>
                                            <p:fltVal val="0"/>
                                          </p:val>
                                        </p:tav>
                                        <p:tav tm="100000">
                                          <p:val>
                                            <p:strVal val="#ppt_h"/>
                                          </p:val>
                                        </p:tav>
                                      </p:tavLst>
                                    </p:anim>
                                    <p:animEffect transition="in" filter="fade">
                                      <p:cBhvr>
                                        <p:cTn id="22" dur="500"/>
                                        <p:tgtEl>
                                          <p:spTgt spid="46"/>
                                        </p:tgtEl>
                                      </p:cBhvr>
                                    </p:animEffect>
                                  </p:childTnLst>
                                </p:cTn>
                              </p:par>
                            </p:childTnLst>
                          </p:cTn>
                        </p:par>
                        <p:par>
                          <p:cTn id="23" fill="hold">
                            <p:stCondLst>
                              <p:cond delay="1500"/>
                            </p:stCondLst>
                            <p:childTnLst>
                              <p:par>
                                <p:cTn id="24" presetID="53" presetClass="entr" presetSubtype="16" fill="hold" grpId="0" nodeType="afterEffect">
                                  <p:stCondLst>
                                    <p:cond delay="0"/>
                                  </p:stCondLst>
                                  <p:childTnLst>
                                    <p:set>
                                      <p:cBhvr>
                                        <p:cTn id="25" dur="1" fill="hold">
                                          <p:stCondLst>
                                            <p:cond delay="0"/>
                                          </p:stCondLst>
                                        </p:cTn>
                                        <p:tgtEl>
                                          <p:spTgt spid="64"/>
                                        </p:tgtEl>
                                        <p:attrNameLst>
                                          <p:attrName>style.visibility</p:attrName>
                                        </p:attrNameLst>
                                      </p:cBhvr>
                                      <p:to>
                                        <p:strVal val="visible"/>
                                      </p:to>
                                    </p:set>
                                    <p:anim calcmode="lin" valueType="num">
                                      <p:cBhvr>
                                        <p:cTn id="26" dur="500" fill="hold"/>
                                        <p:tgtEl>
                                          <p:spTgt spid="64"/>
                                        </p:tgtEl>
                                        <p:attrNameLst>
                                          <p:attrName>ppt_w</p:attrName>
                                        </p:attrNameLst>
                                      </p:cBhvr>
                                      <p:tavLst>
                                        <p:tav tm="0">
                                          <p:val>
                                            <p:fltVal val="0"/>
                                          </p:val>
                                        </p:tav>
                                        <p:tav tm="100000">
                                          <p:val>
                                            <p:strVal val="#ppt_w"/>
                                          </p:val>
                                        </p:tav>
                                      </p:tavLst>
                                    </p:anim>
                                    <p:anim calcmode="lin" valueType="num">
                                      <p:cBhvr>
                                        <p:cTn id="27" dur="500" fill="hold"/>
                                        <p:tgtEl>
                                          <p:spTgt spid="64"/>
                                        </p:tgtEl>
                                        <p:attrNameLst>
                                          <p:attrName>ppt_h</p:attrName>
                                        </p:attrNameLst>
                                      </p:cBhvr>
                                      <p:tavLst>
                                        <p:tav tm="0">
                                          <p:val>
                                            <p:fltVal val="0"/>
                                          </p:val>
                                        </p:tav>
                                        <p:tav tm="100000">
                                          <p:val>
                                            <p:strVal val="#ppt_h"/>
                                          </p:val>
                                        </p:tav>
                                      </p:tavLst>
                                    </p:anim>
                                    <p:animEffect transition="in" filter="fade">
                                      <p:cBhvr>
                                        <p:cTn id="28" dur="500"/>
                                        <p:tgtEl>
                                          <p:spTgt spid="64"/>
                                        </p:tgtEl>
                                      </p:cBhvr>
                                    </p:animEffect>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56"/>
                                        </p:tgtEl>
                                        <p:attrNameLst>
                                          <p:attrName>style.visibility</p:attrName>
                                        </p:attrNameLst>
                                      </p:cBhvr>
                                      <p:to>
                                        <p:strVal val="visible"/>
                                      </p:to>
                                    </p:set>
                                    <p:animEffect transition="in" filter="fade">
                                      <p:cBhvr>
                                        <p:cTn id="33" dur="1000"/>
                                        <p:tgtEl>
                                          <p:spTgt spid="56"/>
                                        </p:tgtEl>
                                      </p:cBhvr>
                                    </p:animEffect>
                                    <p:anim calcmode="lin" valueType="num">
                                      <p:cBhvr>
                                        <p:cTn id="34" dur="1000" fill="hold"/>
                                        <p:tgtEl>
                                          <p:spTgt spid="56"/>
                                        </p:tgtEl>
                                        <p:attrNameLst>
                                          <p:attrName>ppt_x</p:attrName>
                                        </p:attrNameLst>
                                      </p:cBhvr>
                                      <p:tavLst>
                                        <p:tav tm="0">
                                          <p:val>
                                            <p:strVal val="#ppt_x"/>
                                          </p:val>
                                        </p:tav>
                                        <p:tav tm="100000">
                                          <p:val>
                                            <p:strVal val="#ppt_x"/>
                                          </p:val>
                                        </p:tav>
                                      </p:tavLst>
                                    </p:anim>
                                    <p:anim calcmode="lin" valueType="num">
                                      <p:cBhvr>
                                        <p:cTn id="35"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3"/>
                                        </p:tgtEl>
                                        <p:attrNameLst>
                                          <p:attrName>style.visibility</p:attrName>
                                        </p:attrNameLst>
                                      </p:cBhvr>
                                      <p:to>
                                        <p:strVal val="visible"/>
                                      </p:to>
                                    </p:set>
                                    <p:anim calcmode="lin" valueType="num">
                                      <p:cBhvr additive="base">
                                        <p:cTn id="40" dur="500" fill="hold"/>
                                        <p:tgtEl>
                                          <p:spTgt spid="3"/>
                                        </p:tgtEl>
                                        <p:attrNameLst>
                                          <p:attrName>ppt_x</p:attrName>
                                        </p:attrNameLst>
                                      </p:cBhvr>
                                      <p:tavLst>
                                        <p:tav tm="0">
                                          <p:val>
                                            <p:strVal val="#ppt_x"/>
                                          </p:val>
                                        </p:tav>
                                        <p:tav tm="100000">
                                          <p:val>
                                            <p:strVal val="#ppt_x"/>
                                          </p:val>
                                        </p:tav>
                                      </p:tavLst>
                                    </p:anim>
                                    <p:anim calcmode="lin" valueType="num">
                                      <p:cBhvr additive="base">
                                        <p:cTn id="41"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grpId="0" nodeType="click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fade">
                                      <p:cBhvr>
                                        <p:cTn id="46" dur="1000"/>
                                        <p:tgtEl>
                                          <p:spTgt spid="2"/>
                                        </p:tgtEl>
                                      </p:cBhvr>
                                    </p:animEffect>
                                    <p:anim calcmode="lin" valueType="num">
                                      <p:cBhvr>
                                        <p:cTn id="47" dur="1000" fill="hold"/>
                                        <p:tgtEl>
                                          <p:spTgt spid="2"/>
                                        </p:tgtEl>
                                        <p:attrNameLst>
                                          <p:attrName>ppt_x</p:attrName>
                                        </p:attrNameLst>
                                      </p:cBhvr>
                                      <p:tavLst>
                                        <p:tav tm="0">
                                          <p:val>
                                            <p:strVal val="#ppt_x"/>
                                          </p:val>
                                        </p:tav>
                                        <p:tav tm="100000">
                                          <p:val>
                                            <p:strVal val="#ppt_x"/>
                                          </p:val>
                                        </p:tav>
                                      </p:tavLst>
                                    </p:anim>
                                    <p:anim calcmode="lin" valueType="num">
                                      <p:cBhvr>
                                        <p:cTn id="48"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grpId="0" nodeType="clickEffect">
                                  <p:stCondLst>
                                    <p:cond delay="0"/>
                                  </p:stCondLst>
                                  <p:childTnLst>
                                    <p:set>
                                      <p:cBhvr>
                                        <p:cTn id="52" dur="1" fill="hold">
                                          <p:stCondLst>
                                            <p:cond delay="0"/>
                                          </p:stCondLst>
                                        </p:cTn>
                                        <p:tgtEl>
                                          <p:spTgt spid="4"/>
                                        </p:tgtEl>
                                        <p:attrNameLst>
                                          <p:attrName>style.visibility</p:attrName>
                                        </p:attrNameLst>
                                      </p:cBhvr>
                                      <p:to>
                                        <p:strVal val="visible"/>
                                      </p:to>
                                    </p:set>
                                    <p:animEffect transition="in" filter="fade">
                                      <p:cBhvr>
                                        <p:cTn id="53" dur="1000"/>
                                        <p:tgtEl>
                                          <p:spTgt spid="4"/>
                                        </p:tgtEl>
                                      </p:cBhvr>
                                    </p:animEffect>
                                    <p:anim calcmode="lin" valueType="num">
                                      <p:cBhvr>
                                        <p:cTn id="54" dur="1000" fill="hold"/>
                                        <p:tgtEl>
                                          <p:spTgt spid="4"/>
                                        </p:tgtEl>
                                        <p:attrNameLst>
                                          <p:attrName>ppt_x</p:attrName>
                                        </p:attrNameLst>
                                      </p:cBhvr>
                                      <p:tavLst>
                                        <p:tav tm="0">
                                          <p:val>
                                            <p:strVal val="#ppt_x"/>
                                          </p:val>
                                        </p:tav>
                                        <p:tav tm="100000">
                                          <p:val>
                                            <p:strVal val="#ppt_x"/>
                                          </p:val>
                                        </p:tav>
                                      </p:tavLst>
                                    </p:anim>
                                    <p:anim calcmode="lin" valueType="num">
                                      <p:cBhvr>
                                        <p:cTn id="5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33" grpId="0"/>
      <p:bldP spid="46" grpId="0"/>
      <p:bldP spid="64" grpId="0"/>
      <p:bldP spid="56" grpId="0"/>
      <p:bldP spid="2" grpId="0" animBg="1"/>
      <p:bldP spid="3" grpId="0"/>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C8A16B82-6A3C-46F5-8D32-072FDF89864A}"/>
              </a:ext>
            </a:extLst>
          </p:cNvPr>
          <p:cNvGrpSpPr/>
          <p:nvPr/>
        </p:nvGrpSpPr>
        <p:grpSpPr>
          <a:xfrm>
            <a:off x="-280115" y="-4"/>
            <a:ext cx="12521019" cy="6858000"/>
            <a:chOff x="-290920" y="0"/>
            <a:chExt cx="12521019" cy="6858000"/>
          </a:xfrm>
        </p:grpSpPr>
        <p:sp>
          <p:nvSpPr>
            <p:cNvPr id="20" name="Rectangle 19">
              <a:extLst>
                <a:ext uri="{FF2B5EF4-FFF2-40B4-BE49-F238E27FC236}">
                  <a16:creationId xmlns:a16="http://schemas.microsoft.com/office/drawing/2014/main" id="{2F391CEE-E392-4A9D-BD11-6954B994FB42}"/>
                </a:ext>
              </a:extLst>
            </p:cNvPr>
            <p:cNvSpPr/>
            <p:nvPr/>
          </p:nvSpPr>
          <p:spPr>
            <a:xfrm>
              <a:off x="-290920" y="0"/>
              <a:ext cx="12482920"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Freeform: Shape 20">
              <a:extLst>
                <a:ext uri="{FF2B5EF4-FFF2-40B4-BE49-F238E27FC236}">
                  <a16:creationId xmlns:a16="http://schemas.microsoft.com/office/drawing/2014/main" id="{7AC43ACA-5000-40E2-80D3-19833F9F1A3F}"/>
                </a:ext>
              </a:extLst>
            </p:cNvPr>
            <p:cNvSpPr/>
            <p:nvPr/>
          </p:nvSpPr>
          <p:spPr>
            <a:xfrm>
              <a:off x="11023600" y="2337441"/>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FF59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a:extLst>
                <a:ext uri="{FF2B5EF4-FFF2-40B4-BE49-F238E27FC236}">
                  <a16:creationId xmlns:a16="http://schemas.microsoft.com/office/drawing/2014/main" id="{BE022673-C77C-4E8F-AF41-8B283703E87E}"/>
                </a:ext>
              </a:extLst>
            </p:cNvPr>
            <p:cNvSpPr txBox="1"/>
            <p:nvPr/>
          </p:nvSpPr>
          <p:spPr>
            <a:xfrm rot="16200000">
              <a:off x="10910891" y="3189609"/>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a:t>
              </a:r>
            </a:p>
          </p:txBody>
        </p:sp>
      </p:grpSp>
      <p:grpSp>
        <p:nvGrpSpPr>
          <p:cNvPr id="24" name="Group 23">
            <a:extLst>
              <a:ext uri="{FF2B5EF4-FFF2-40B4-BE49-F238E27FC236}">
                <a16:creationId xmlns:a16="http://schemas.microsoft.com/office/drawing/2014/main" id="{69A27401-3327-4871-86AC-B461CA62C3AC}"/>
              </a:ext>
            </a:extLst>
          </p:cNvPr>
          <p:cNvGrpSpPr/>
          <p:nvPr/>
        </p:nvGrpSpPr>
        <p:grpSpPr>
          <a:xfrm>
            <a:off x="217573" y="-8"/>
            <a:ext cx="11487544" cy="6858000"/>
            <a:chOff x="213096" y="0"/>
            <a:chExt cx="11487544" cy="6858000"/>
          </a:xfrm>
        </p:grpSpPr>
        <p:sp>
          <p:nvSpPr>
            <p:cNvPr id="25" name="Rectangle 24">
              <a:extLst>
                <a:ext uri="{FF2B5EF4-FFF2-40B4-BE49-F238E27FC236}">
                  <a16:creationId xmlns:a16="http://schemas.microsoft.com/office/drawing/2014/main" id="{706C029B-A799-4206-A656-A006D8F83990}"/>
                </a:ext>
              </a:extLst>
            </p:cNvPr>
            <p:cNvSpPr/>
            <p:nvPr/>
          </p:nvSpPr>
          <p:spPr>
            <a:xfrm>
              <a:off x="213096" y="0"/>
              <a:ext cx="11447501"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Freeform: Shape 25">
              <a:extLst>
                <a:ext uri="{FF2B5EF4-FFF2-40B4-BE49-F238E27FC236}">
                  <a16:creationId xmlns:a16="http://schemas.microsoft.com/office/drawing/2014/main" id="{63328131-EC42-4D6D-A247-91FD3D23E58C}"/>
                </a:ext>
              </a:extLst>
            </p:cNvPr>
            <p:cNvSpPr/>
            <p:nvPr/>
          </p:nvSpPr>
          <p:spPr>
            <a:xfrm>
              <a:off x="10492197" y="2337441"/>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52CD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TextBox 26">
              <a:extLst>
                <a:ext uri="{FF2B5EF4-FFF2-40B4-BE49-F238E27FC236}">
                  <a16:creationId xmlns:a16="http://schemas.microsoft.com/office/drawing/2014/main" id="{3A728384-87ED-4E87-8F78-97EB653FDC67}"/>
                </a:ext>
              </a:extLst>
            </p:cNvPr>
            <p:cNvSpPr txBox="1"/>
            <p:nvPr/>
          </p:nvSpPr>
          <p:spPr>
            <a:xfrm rot="16200000">
              <a:off x="10381432" y="3189610"/>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II</a:t>
              </a:r>
            </a:p>
          </p:txBody>
        </p:sp>
      </p:grpSp>
      <p:grpSp>
        <p:nvGrpSpPr>
          <p:cNvPr id="29" name="Group 28">
            <a:extLst>
              <a:ext uri="{FF2B5EF4-FFF2-40B4-BE49-F238E27FC236}">
                <a16:creationId xmlns:a16="http://schemas.microsoft.com/office/drawing/2014/main" id="{C0099890-786A-4F87-960D-5DADE5168909}"/>
              </a:ext>
            </a:extLst>
          </p:cNvPr>
          <p:cNvGrpSpPr/>
          <p:nvPr/>
        </p:nvGrpSpPr>
        <p:grpSpPr>
          <a:xfrm>
            <a:off x="1135794" y="0"/>
            <a:ext cx="9961092" cy="6858000"/>
            <a:chOff x="491575" y="0"/>
            <a:chExt cx="9961092" cy="6858000"/>
          </a:xfrm>
        </p:grpSpPr>
        <p:sp>
          <p:nvSpPr>
            <p:cNvPr id="30" name="Rectangle 29">
              <a:extLst>
                <a:ext uri="{FF2B5EF4-FFF2-40B4-BE49-F238E27FC236}">
                  <a16:creationId xmlns:a16="http://schemas.microsoft.com/office/drawing/2014/main" id="{CE9AAB1E-3A13-4745-A574-9EE6806378C9}"/>
                </a:ext>
              </a:extLst>
            </p:cNvPr>
            <p:cNvSpPr/>
            <p:nvPr/>
          </p:nvSpPr>
          <p:spPr>
            <a:xfrm>
              <a:off x="491575" y="0"/>
              <a:ext cx="9961092"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Freeform: Shape 30">
              <a:extLst>
                <a:ext uri="{FF2B5EF4-FFF2-40B4-BE49-F238E27FC236}">
                  <a16:creationId xmlns:a16="http://schemas.microsoft.com/office/drawing/2014/main" id="{1BC0F905-3F71-4932-B130-39D508C4D117}"/>
                </a:ext>
              </a:extLst>
            </p:cNvPr>
            <p:cNvSpPr/>
            <p:nvPr/>
          </p:nvSpPr>
          <p:spPr>
            <a:xfrm>
              <a:off x="9284267" y="2337440"/>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FFC7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TextBox 31">
              <a:extLst>
                <a:ext uri="{FF2B5EF4-FFF2-40B4-BE49-F238E27FC236}">
                  <a16:creationId xmlns:a16="http://schemas.microsoft.com/office/drawing/2014/main" id="{93EC5869-A976-4328-A864-2BB04E7E7BFC}"/>
                </a:ext>
              </a:extLst>
            </p:cNvPr>
            <p:cNvSpPr txBox="1"/>
            <p:nvPr/>
          </p:nvSpPr>
          <p:spPr>
            <a:xfrm rot="16200000">
              <a:off x="9130572" y="3189608"/>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III</a:t>
              </a:r>
            </a:p>
          </p:txBody>
        </p:sp>
      </p:grpSp>
      <p:grpSp>
        <p:nvGrpSpPr>
          <p:cNvPr id="34" name="Group 33">
            <a:extLst>
              <a:ext uri="{FF2B5EF4-FFF2-40B4-BE49-F238E27FC236}">
                <a16:creationId xmlns:a16="http://schemas.microsoft.com/office/drawing/2014/main" id="{0E4F6447-6163-4D6A-A8D2-BD63B6CB3A42}"/>
              </a:ext>
            </a:extLst>
          </p:cNvPr>
          <p:cNvGrpSpPr/>
          <p:nvPr/>
        </p:nvGrpSpPr>
        <p:grpSpPr>
          <a:xfrm>
            <a:off x="-7982710" y="0"/>
            <a:ext cx="9574094" cy="6858000"/>
            <a:chOff x="491575" y="0"/>
            <a:chExt cx="9574094" cy="6858000"/>
          </a:xfrm>
        </p:grpSpPr>
        <p:sp>
          <p:nvSpPr>
            <p:cNvPr id="35" name="Rectangle 34">
              <a:extLst>
                <a:ext uri="{FF2B5EF4-FFF2-40B4-BE49-F238E27FC236}">
                  <a16:creationId xmlns:a16="http://schemas.microsoft.com/office/drawing/2014/main" id="{5CB8CB55-9DEC-4367-900E-7257FE1B874F}"/>
                </a:ext>
              </a:extLst>
            </p:cNvPr>
            <p:cNvSpPr/>
            <p:nvPr/>
          </p:nvSpPr>
          <p:spPr>
            <a:xfrm>
              <a:off x="491575" y="0"/>
              <a:ext cx="9574094"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Shape 35">
              <a:extLst>
                <a:ext uri="{FF2B5EF4-FFF2-40B4-BE49-F238E27FC236}">
                  <a16:creationId xmlns:a16="http://schemas.microsoft.com/office/drawing/2014/main" id="{9DBAEDD6-7153-4AFF-BDC7-5A225B4B5642}"/>
                </a:ext>
              </a:extLst>
            </p:cNvPr>
            <p:cNvSpPr/>
            <p:nvPr/>
          </p:nvSpPr>
          <p:spPr>
            <a:xfrm>
              <a:off x="8897260" y="2337440"/>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5D73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3" name="TextBox 32">
            <a:extLst>
              <a:ext uri="{FF2B5EF4-FFF2-40B4-BE49-F238E27FC236}">
                <a16:creationId xmlns:a16="http://schemas.microsoft.com/office/drawing/2014/main" id="{6A4FF691-4985-490D-83BF-405080D184A7}"/>
              </a:ext>
            </a:extLst>
          </p:cNvPr>
          <p:cNvSpPr txBox="1"/>
          <p:nvPr/>
        </p:nvSpPr>
        <p:spPr>
          <a:xfrm>
            <a:off x="1848978" y="225378"/>
            <a:ext cx="9185427" cy="830997"/>
          </a:xfrm>
          <a:prstGeom prst="rect">
            <a:avLst/>
          </a:prstGeom>
          <a:noFill/>
        </p:spPr>
        <p:txBody>
          <a:bodyPr wrap="square" rtlCol="0">
            <a:spAutoFit/>
          </a:bodyPr>
          <a:lstStyle/>
          <a:p>
            <a:r>
              <a:rPr lang="vi-VN" sz="2400" b="1" dirty="0">
                <a:solidFill>
                  <a:srgbClr val="00A0A8"/>
                </a:solidFill>
                <a:cs typeface="Times New Roman" panose="02020603050405020304" pitchFamily="18" charset="0"/>
              </a:rPr>
              <a:t>CHƯƠNG 3: CÁC YẾU TỐ ẢNH HƯỞNG ĐẾN VAY NỢ NƯỚC NGOÀI CỦA VIỆT NAM</a:t>
            </a:r>
            <a:r>
              <a:rPr lang="vi-VN" sz="2400" b="1" dirty="0">
                <a:cs typeface="Times New Roman" panose="02020603050405020304" pitchFamily="18" charset="0"/>
              </a:rPr>
              <a:t> </a:t>
            </a:r>
            <a:endParaRPr lang="en-US" sz="2400" b="1" dirty="0">
              <a:solidFill>
                <a:srgbClr val="03A1A4"/>
              </a:solidFill>
              <a:cs typeface="Times New Roman" panose="02020603050405020304" pitchFamily="18" charset="0"/>
            </a:endParaRPr>
          </a:p>
        </p:txBody>
      </p:sp>
      <p:sp>
        <p:nvSpPr>
          <p:cNvPr id="46" name="TextBox 45">
            <a:extLst>
              <a:ext uri="{FF2B5EF4-FFF2-40B4-BE49-F238E27FC236}">
                <a16:creationId xmlns:a16="http://schemas.microsoft.com/office/drawing/2014/main" id="{82C0F0B5-B164-4837-B0A2-D442DED0501C}"/>
              </a:ext>
            </a:extLst>
          </p:cNvPr>
          <p:cNvSpPr txBox="1"/>
          <p:nvPr/>
        </p:nvSpPr>
        <p:spPr>
          <a:xfrm>
            <a:off x="1876744" y="3222419"/>
            <a:ext cx="874969" cy="769441"/>
          </a:xfrm>
          <a:prstGeom prst="rect">
            <a:avLst/>
          </a:prstGeom>
          <a:noFill/>
        </p:spPr>
        <p:txBody>
          <a:bodyPr wrap="square" rtlCol="0">
            <a:spAutoFit/>
          </a:bodyPr>
          <a:lstStyle/>
          <a:p>
            <a:pPr algn="ctr"/>
            <a:r>
              <a:rPr lang="en-US" sz="4400" b="1" dirty="0">
                <a:solidFill>
                  <a:srgbClr val="E6E7E9"/>
                </a:solidFill>
                <a:latin typeface="Tw Cen MT" panose="020B0602020104020603" pitchFamily="34" charset="0"/>
              </a:rPr>
              <a:t>1</a:t>
            </a:r>
          </a:p>
        </p:txBody>
      </p:sp>
      <p:sp>
        <p:nvSpPr>
          <p:cNvPr id="64" name="TextBox 63">
            <a:extLst>
              <a:ext uri="{FF2B5EF4-FFF2-40B4-BE49-F238E27FC236}">
                <a16:creationId xmlns:a16="http://schemas.microsoft.com/office/drawing/2014/main" id="{5F01E9F9-DDEB-4C88-A4B1-2A3EA2285B1B}"/>
              </a:ext>
            </a:extLst>
          </p:cNvPr>
          <p:cNvSpPr txBox="1"/>
          <p:nvPr/>
        </p:nvSpPr>
        <p:spPr>
          <a:xfrm>
            <a:off x="1848978" y="4648676"/>
            <a:ext cx="874969" cy="769441"/>
          </a:xfrm>
          <a:prstGeom prst="rect">
            <a:avLst/>
          </a:prstGeom>
          <a:noFill/>
        </p:spPr>
        <p:txBody>
          <a:bodyPr wrap="square" rtlCol="0">
            <a:spAutoFit/>
          </a:bodyPr>
          <a:lstStyle/>
          <a:p>
            <a:pPr algn="ctr"/>
            <a:r>
              <a:rPr lang="en-US" sz="4400" b="1" dirty="0">
                <a:solidFill>
                  <a:srgbClr val="E6E7E9"/>
                </a:solidFill>
                <a:latin typeface="Tw Cen MT" panose="020B0602020104020603" pitchFamily="34" charset="0"/>
              </a:rPr>
              <a:t>3</a:t>
            </a:r>
          </a:p>
        </p:txBody>
      </p:sp>
      <p:sp>
        <p:nvSpPr>
          <p:cNvPr id="56" name="Rectangle 55">
            <a:extLst>
              <a:ext uri="{FF2B5EF4-FFF2-40B4-BE49-F238E27FC236}">
                <a16:creationId xmlns:a16="http://schemas.microsoft.com/office/drawing/2014/main" id="{B0216A05-10D1-4011-9853-B520010979A4}"/>
              </a:ext>
            </a:extLst>
          </p:cNvPr>
          <p:cNvSpPr/>
          <p:nvPr/>
        </p:nvSpPr>
        <p:spPr>
          <a:xfrm>
            <a:off x="2159563" y="1056382"/>
            <a:ext cx="8173882" cy="6093976"/>
          </a:xfrm>
          <a:prstGeom prst="rect">
            <a:avLst/>
          </a:prstGeom>
        </p:spPr>
        <p:txBody>
          <a:bodyPr wrap="square">
            <a:spAutoFit/>
          </a:bodyPr>
          <a:lstStyle/>
          <a:p>
            <a:r>
              <a:rPr lang="en-US" sz="2400" i="1" dirty="0" smtClean="0">
                <a:solidFill>
                  <a:srgbClr val="00A0A8"/>
                </a:solidFill>
                <a:latin typeface="Arial" panose="020B0604020202020204" pitchFamily="34" charset="0"/>
                <a:cs typeface="Arial" panose="020B0604020202020204" pitchFamily="34" charset="0"/>
              </a:rPr>
              <a:t>1.2 </a:t>
            </a:r>
            <a:r>
              <a:rPr lang="vi-VN" sz="2400" i="1" dirty="0">
                <a:solidFill>
                  <a:srgbClr val="00A0A8"/>
                </a:solidFill>
                <a:latin typeface="Arial" panose="020B0604020202020204" pitchFamily="34" charset="0"/>
                <a:cs typeface="Arial" panose="020B0604020202020204" pitchFamily="34" charset="0"/>
              </a:rPr>
              <a:t>Vay thương mại thông qua các hợp đồng song phương và đa phương</a:t>
            </a:r>
          </a:p>
          <a:p>
            <a:r>
              <a:rPr lang="vi-VN" sz="2000" i="1" dirty="0">
                <a:solidFill>
                  <a:srgbClr val="FEC630"/>
                </a:solidFill>
                <a:latin typeface="Arial" panose="020B0604020202020204" pitchFamily="34" charset="0"/>
                <a:cs typeface="Arial" panose="020B0604020202020204" pitchFamily="34" charset="0"/>
              </a:rPr>
              <a:t>Gồm 2 bộ phận:</a:t>
            </a:r>
          </a:p>
          <a:p>
            <a:pPr>
              <a:buFont typeface="Wingdings" panose="05000000000000000000" pitchFamily="2" charset="2"/>
              <a:buChar char="§"/>
            </a:pPr>
            <a:r>
              <a:rPr lang="en-US" sz="2000" dirty="0" smtClean="0">
                <a:latin typeface="Arial" panose="020B0604020202020204" pitchFamily="34" charset="0"/>
                <a:cs typeface="Arial" panose="020B0604020202020204" pitchFamily="34" charset="0"/>
              </a:rPr>
              <a:t> </a:t>
            </a:r>
            <a:r>
              <a:rPr lang="vi-VN" sz="2000" dirty="0" smtClean="0">
                <a:solidFill>
                  <a:srgbClr val="FF5969"/>
                </a:solidFill>
                <a:latin typeface="Arial" panose="020B0604020202020204" pitchFamily="34" charset="0"/>
                <a:cs typeface="Arial" panose="020B0604020202020204" pitchFamily="34" charset="0"/>
              </a:rPr>
              <a:t>Vay </a:t>
            </a:r>
            <a:r>
              <a:rPr lang="vi-VN" sz="2000" dirty="0">
                <a:solidFill>
                  <a:srgbClr val="FF5969"/>
                </a:solidFill>
                <a:latin typeface="Arial" panose="020B0604020202020204" pitchFamily="34" charset="0"/>
                <a:cs typeface="Arial" panose="020B0604020202020204" pitchFamily="34" charset="0"/>
              </a:rPr>
              <a:t>thương mại qua các hợp đồng song phương và đa phương của chính phủ: </a:t>
            </a:r>
            <a:r>
              <a:rPr lang="vi-VN" sz="2000" dirty="0">
                <a:latin typeface="Arial" panose="020B0604020202020204" pitchFamily="34" charset="0"/>
                <a:cs typeface="Arial" panose="020B0604020202020204" pitchFamily="34" charset="0"/>
              </a:rPr>
              <a:t>(chiếm tỉ trọng 9,2% tổng dư nợ nước ngoài 2009)</a:t>
            </a:r>
          </a:p>
          <a:p>
            <a:pPr marL="342900" indent="-342900" algn="just">
              <a:buFont typeface="Wingdings" panose="05000000000000000000" pitchFamily="2" charset="2"/>
              <a:buChar char="q"/>
            </a:pPr>
            <a:r>
              <a:rPr lang="en-US" sz="2000" dirty="0" smtClean="0">
                <a:latin typeface="Arial" panose="020B0604020202020204" pitchFamily="34" charset="0"/>
                <a:cs typeface="Arial" panose="020B0604020202020204" pitchFamily="34" charset="0"/>
              </a:rPr>
              <a:t>K</a:t>
            </a:r>
            <a:r>
              <a:rPr lang="vi-VN" sz="2000" dirty="0" smtClean="0">
                <a:latin typeface="Arial" panose="020B0604020202020204" pitchFamily="34" charset="0"/>
                <a:cs typeface="Arial" panose="020B0604020202020204" pitchFamily="34" charset="0"/>
              </a:rPr>
              <a:t>hác </a:t>
            </a:r>
            <a:r>
              <a:rPr lang="vi-VN" sz="2000" dirty="0">
                <a:latin typeface="Arial" panose="020B0604020202020204" pitchFamily="34" charset="0"/>
                <a:cs typeface="Arial" panose="020B0604020202020204" pitchFamily="34" charset="0"/>
              </a:rPr>
              <a:t>với vay hỗ trợ phát triển chính thức</a:t>
            </a:r>
            <a:endParaRPr lang="en-US" sz="2000"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q"/>
            </a:pPr>
            <a:r>
              <a:rPr lang="en-US" sz="2000" dirty="0" smtClean="0">
                <a:latin typeface="Arial" panose="020B0604020202020204" pitchFamily="34" charset="0"/>
                <a:cs typeface="Arial" panose="020B0604020202020204" pitchFamily="34" charset="0"/>
              </a:rPr>
              <a:t>K</a:t>
            </a:r>
            <a:r>
              <a:rPr lang="vi-VN" sz="2000" dirty="0">
                <a:latin typeface="Arial" panose="020B0604020202020204" pitchFamily="34" charset="0"/>
                <a:cs typeface="Arial" panose="020B0604020202020204" pitchFamily="34" charset="0"/>
              </a:rPr>
              <a:t>hông có ưu đãi cả về lãi suất và thời gian ân hạn</a:t>
            </a:r>
          </a:p>
          <a:p>
            <a:pPr marL="342900" indent="-342900" algn="just">
              <a:buFont typeface="Wingdings" panose="05000000000000000000" pitchFamily="2" charset="2"/>
              <a:buChar char="q"/>
            </a:pPr>
            <a:r>
              <a:rPr lang="en-US" sz="2000" dirty="0" smtClean="0">
                <a:latin typeface="Arial" panose="020B0604020202020204" pitchFamily="34" charset="0"/>
                <a:cs typeface="Arial" panose="020B0604020202020204" pitchFamily="34" charset="0"/>
              </a:rPr>
              <a:t>L</a:t>
            </a:r>
            <a:r>
              <a:rPr lang="vi-VN" sz="2000" dirty="0">
                <a:latin typeface="Arial" panose="020B0604020202020204" pitchFamily="34" charset="0"/>
                <a:cs typeface="Arial" panose="020B0604020202020204" pitchFamily="34" charset="0"/>
              </a:rPr>
              <a:t>ãi suất thương mại là thường thay đổi theo lãi suất thị trường</a:t>
            </a:r>
          </a:p>
          <a:p>
            <a:pPr marL="342900" indent="-342900" algn="just">
              <a:buFont typeface="Symbol" panose="05050102010706020507" pitchFamily="18" charset="2"/>
              <a:buChar char="Þ"/>
            </a:pPr>
            <a:r>
              <a:rPr lang="vi-VN" sz="2000" i="1" dirty="0" smtClean="0">
                <a:latin typeface="Arial" panose="020B0604020202020204" pitchFamily="34" charset="0"/>
                <a:cs typeface="Arial" panose="020B0604020202020204" pitchFamily="34" charset="0"/>
              </a:rPr>
              <a:t>Giá </a:t>
            </a:r>
            <a:r>
              <a:rPr lang="vi-VN" sz="2000" i="1" dirty="0">
                <a:latin typeface="Arial" panose="020B0604020202020204" pitchFamily="34" charset="0"/>
                <a:cs typeface="Arial" panose="020B0604020202020204" pitchFamily="34" charset="0"/>
              </a:rPr>
              <a:t>cao và nhiều rủi </a:t>
            </a:r>
            <a:r>
              <a:rPr lang="vi-VN" sz="2000" i="1" dirty="0" smtClean="0">
                <a:latin typeface="Arial" panose="020B0604020202020204" pitchFamily="34" charset="0"/>
                <a:cs typeface="Arial" panose="020B0604020202020204" pitchFamily="34" charset="0"/>
              </a:rPr>
              <a:t>ro</a:t>
            </a:r>
            <a:endParaRPr lang="en-US" sz="2000" i="1" dirty="0" smtClean="0">
              <a:latin typeface="Arial" panose="020B0604020202020204" pitchFamily="34" charset="0"/>
              <a:cs typeface="Arial" panose="020B0604020202020204" pitchFamily="34" charset="0"/>
            </a:endParaRPr>
          </a:p>
          <a:p>
            <a:pPr algn="just"/>
            <a:endParaRPr lang="vi-VN" sz="2000" dirty="0">
              <a:latin typeface="Arial" panose="020B0604020202020204" pitchFamily="34" charset="0"/>
              <a:cs typeface="Arial" panose="020B0604020202020204" pitchFamily="34" charset="0"/>
            </a:endParaRPr>
          </a:p>
          <a:p>
            <a:pPr algn="just">
              <a:buFont typeface="Wingdings" panose="05000000000000000000" pitchFamily="2" charset="2"/>
              <a:buChar char="§"/>
            </a:pPr>
            <a:r>
              <a:rPr lang="en-US" sz="2000" dirty="0" smtClean="0">
                <a:latin typeface="Arial" panose="020B0604020202020204" pitchFamily="34" charset="0"/>
                <a:cs typeface="Arial" panose="020B0604020202020204" pitchFamily="34" charset="0"/>
              </a:rPr>
              <a:t> </a:t>
            </a:r>
            <a:r>
              <a:rPr lang="vi-VN" sz="2000" dirty="0" smtClean="0">
                <a:solidFill>
                  <a:srgbClr val="FF5969"/>
                </a:solidFill>
                <a:latin typeface="Arial" panose="020B0604020202020204" pitchFamily="34" charset="0"/>
                <a:cs typeface="Arial" panose="020B0604020202020204" pitchFamily="34" charset="0"/>
              </a:rPr>
              <a:t>Bảo </a:t>
            </a:r>
            <a:r>
              <a:rPr lang="vi-VN" sz="2000" dirty="0">
                <a:solidFill>
                  <a:srgbClr val="FF5969"/>
                </a:solidFill>
                <a:latin typeface="Arial" panose="020B0604020202020204" pitchFamily="34" charset="0"/>
                <a:cs typeface="Arial" panose="020B0604020202020204" pitchFamily="34" charset="0"/>
              </a:rPr>
              <a:t>lãnh Chính phủ đối với vay thương mại nước ngoài của các doanh nghiệp và tổ chức tín dụng </a:t>
            </a:r>
            <a:r>
              <a:rPr lang="vi-VN" sz="2000" dirty="0">
                <a:latin typeface="Arial" panose="020B0604020202020204" pitchFamily="34" charset="0"/>
                <a:cs typeface="Arial" panose="020B0604020202020204" pitchFamily="34" charset="0"/>
              </a:rPr>
              <a:t>(tỷ lệ nợ Chính phủ chiếm 7% năm 2010) được thực hiện với mục đích hộ trợ vốn cho các doanh nghiệp có nguồn lực giới hạn (các doanh nghiệp vay nợ có bảo lãnh ) gồm:</a:t>
            </a:r>
          </a:p>
          <a:p>
            <a:pPr marL="342900" indent="-342900" algn="just">
              <a:buFont typeface="Wingdings" panose="05000000000000000000" pitchFamily="2" charset="2"/>
              <a:buChar char="Ø"/>
            </a:pPr>
            <a:r>
              <a:rPr lang="vi-VN" sz="2000" dirty="0" smtClean="0">
                <a:latin typeface="Arial" panose="020B0604020202020204" pitchFamily="34" charset="0"/>
                <a:cs typeface="Arial" panose="020B0604020202020204" pitchFamily="34" charset="0"/>
              </a:rPr>
              <a:t>Doanh </a:t>
            </a:r>
            <a:r>
              <a:rPr lang="vi-VN" sz="2000" dirty="0">
                <a:latin typeface="Arial" panose="020B0604020202020204" pitchFamily="34" charset="0"/>
                <a:cs typeface="Arial" panose="020B0604020202020204" pitchFamily="34" charset="0"/>
              </a:rPr>
              <a:t>nghiệp đầu tư trực tiếp nước ngoài</a:t>
            </a:r>
          </a:p>
          <a:p>
            <a:pPr marL="342900" indent="-342900" algn="just">
              <a:buFont typeface="Wingdings" panose="05000000000000000000" pitchFamily="2" charset="2"/>
              <a:buChar char="Ø"/>
            </a:pPr>
            <a:r>
              <a:rPr lang="vi-VN" sz="2000" dirty="0" smtClean="0">
                <a:latin typeface="Arial" panose="020B0604020202020204" pitchFamily="34" charset="0"/>
                <a:cs typeface="Arial" panose="020B0604020202020204" pitchFamily="34" charset="0"/>
              </a:rPr>
              <a:t>Doanh </a:t>
            </a:r>
            <a:r>
              <a:rPr lang="vi-VN" sz="2000" dirty="0">
                <a:latin typeface="Arial" panose="020B0604020202020204" pitchFamily="34" charset="0"/>
                <a:cs typeface="Arial" panose="020B0604020202020204" pitchFamily="34" charset="0"/>
              </a:rPr>
              <a:t>nghiệp nhà nước có qui mô lớn trong ngành bưu chính viễn thông, dầu khí,...</a:t>
            </a:r>
            <a:endParaRPr lang="en-US" sz="2000" dirty="0">
              <a:latin typeface="Arial" panose="020B0604020202020204" pitchFamily="34" charset="0"/>
              <a:cs typeface="Arial" panose="020B0604020202020204" pitchFamily="34" charset="0"/>
            </a:endParaRPr>
          </a:p>
          <a:p>
            <a:pPr algn="just"/>
            <a:endParaRPr lang="en-US" sz="2100" dirty="0">
              <a:latin typeface="Calibri" panose="020F0502020204030204" pitchFamily="34" charset="0"/>
              <a:cs typeface="Calibri" panose="020F0502020204030204" pitchFamily="34" charset="0"/>
            </a:endParaRPr>
          </a:p>
          <a:p>
            <a:pPr algn="just">
              <a:buFontTx/>
              <a:buChar char="-"/>
            </a:pPr>
            <a:endParaRPr lang="vi-VN" sz="21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826078065"/>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0"/>
                                        <p:tgtEl>
                                          <p:spTgt spid="33"/>
                                        </p:tgtEl>
                                      </p:cBhvr>
                                    </p:animEffect>
                                    <p:anim calcmode="lin" valueType="num">
                                      <p:cBhvr>
                                        <p:cTn id="8" dur="1000" fill="hold"/>
                                        <p:tgtEl>
                                          <p:spTgt spid="33"/>
                                        </p:tgtEl>
                                        <p:attrNameLst>
                                          <p:attrName>ppt_x</p:attrName>
                                        </p:attrNameLst>
                                      </p:cBhvr>
                                      <p:tavLst>
                                        <p:tav tm="0">
                                          <p:val>
                                            <p:strVal val="#ppt_x"/>
                                          </p:val>
                                        </p:tav>
                                        <p:tav tm="100000">
                                          <p:val>
                                            <p:strVal val="#ppt_x"/>
                                          </p:val>
                                        </p:tav>
                                      </p:tavLst>
                                    </p:anim>
                                    <p:anim calcmode="lin" valueType="num">
                                      <p:cBhvr>
                                        <p:cTn id="9" dur="1000" fill="hold"/>
                                        <p:tgtEl>
                                          <p:spTgt spid="3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46"/>
                                        </p:tgtEl>
                                        <p:attrNameLst>
                                          <p:attrName>style.visibility</p:attrName>
                                        </p:attrNameLst>
                                      </p:cBhvr>
                                      <p:to>
                                        <p:strVal val="visible"/>
                                      </p:to>
                                    </p:set>
                                    <p:anim calcmode="lin" valueType="num">
                                      <p:cBhvr>
                                        <p:cTn id="13" dur="500" fill="hold"/>
                                        <p:tgtEl>
                                          <p:spTgt spid="46"/>
                                        </p:tgtEl>
                                        <p:attrNameLst>
                                          <p:attrName>ppt_w</p:attrName>
                                        </p:attrNameLst>
                                      </p:cBhvr>
                                      <p:tavLst>
                                        <p:tav tm="0">
                                          <p:val>
                                            <p:fltVal val="0"/>
                                          </p:val>
                                        </p:tav>
                                        <p:tav tm="100000">
                                          <p:val>
                                            <p:strVal val="#ppt_w"/>
                                          </p:val>
                                        </p:tav>
                                      </p:tavLst>
                                    </p:anim>
                                    <p:anim calcmode="lin" valueType="num">
                                      <p:cBhvr>
                                        <p:cTn id="14" dur="500" fill="hold"/>
                                        <p:tgtEl>
                                          <p:spTgt spid="46"/>
                                        </p:tgtEl>
                                        <p:attrNameLst>
                                          <p:attrName>ppt_h</p:attrName>
                                        </p:attrNameLst>
                                      </p:cBhvr>
                                      <p:tavLst>
                                        <p:tav tm="0">
                                          <p:val>
                                            <p:fltVal val="0"/>
                                          </p:val>
                                        </p:tav>
                                        <p:tav tm="100000">
                                          <p:val>
                                            <p:strVal val="#ppt_h"/>
                                          </p:val>
                                        </p:tav>
                                      </p:tavLst>
                                    </p:anim>
                                    <p:animEffect transition="in" filter="fade">
                                      <p:cBhvr>
                                        <p:cTn id="15" dur="500"/>
                                        <p:tgtEl>
                                          <p:spTgt spid="46"/>
                                        </p:tgtEl>
                                      </p:cBhvr>
                                    </p:animEffect>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64"/>
                                        </p:tgtEl>
                                        <p:attrNameLst>
                                          <p:attrName>style.visibility</p:attrName>
                                        </p:attrNameLst>
                                      </p:cBhvr>
                                      <p:to>
                                        <p:strVal val="visible"/>
                                      </p:to>
                                    </p:set>
                                    <p:anim calcmode="lin" valueType="num">
                                      <p:cBhvr>
                                        <p:cTn id="19" dur="500" fill="hold"/>
                                        <p:tgtEl>
                                          <p:spTgt spid="64"/>
                                        </p:tgtEl>
                                        <p:attrNameLst>
                                          <p:attrName>ppt_w</p:attrName>
                                        </p:attrNameLst>
                                      </p:cBhvr>
                                      <p:tavLst>
                                        <p:tav tm="0">
                                          <p:val>
                                            <p:fltVal val="0"/>
                                          </p:val>
                                        </p:tav>
                                        <p:tav tm="100000">
                                          <p:val>
                                            <p:strVal val="#ppt_w"/>
                                          </p:val>
                                        </p:tav>
                                      </p:tavLst>
                                    </p:anim>
                                    <p:anim calcmode="lin" valueType="num">
                                      <p:cBhvr>
                                        <p:cTn id="20" dur="500" fill="hold"/>
                                        <p:tgtEl>
                                          <p:spTgt spid="64"/>
                                        </p:tgtEl>
                                        <p:attrNameLst>
                                          <p:attrName>ppt_h</p:attrName>
                                        </p:attrNameLst>
                                      </p:cBhvr>
                                      <p:tavLst>
                                        <p:tav tm="0">
                                          <p:val>
                                            <p:fltVal val="0"/>
                                          </p:val>
                                        </p:tav>
                                        <p:tav tm="100000">
                                          <p:val>
                                            <p:strVal val="#ppt_h"/>
                                          </p:val>
                                        </p:tav>
                                      </p:tavLst>
                                    </p:anim>
                                    <p:animEffect transition="in" filter="fade">
                                      <p:cBhvr>
                                        <p:cTn id="21" dur="500"/>
                                        <p:tgtEl>
                                          <p:spTgt spid="64"/>
                                        </p:tgtEl>
                                      </p:cBhvr>
                                    </p:animEffect>
                                  </p:childTnLst>
                                </p:cTn>
                              </p:par>
                            </p:childTnLst>
                          </p:cTn>
                        </p:par>
                        <p:par>
                          <p:cTn id="22" fill="hold">
                            <p:stCondLst>
                              <p:cond delay="2000"/>
                            </p:stCondLst>
                            <p:childTnLst>
                              <p:par>
                                <p:cTn id="23" presetID="42" presetClass="entr" presetSubtype="0" fill="hold" grpId="0" nodeType="afterEffect">
                                  <p:stCondLst>
                                    <p:cond delay="0"/>
                                  </p:stCondLst>
                                  <p:childTnLst>
                                    <p:set>
                                      <p:cBhvr>
                                        <p:cTn id="24" dur="1" fill="hold">
                                          <p:stCondLst>
                                            <p:cond delay="0"/>
                                          </p:stCondLst>
                                        </p:cTn>
                                        <p:tgtEl>
                                          <p:spTgt spid="56"/>
                                        </p:tgtEl>
                                        <p:attrNameLst>
                                          <p:attrName>style.visibility</p:attrName>
                                        </p:attrNameLst>
                                      </p:cBhvr>
                                      <p:to>
                                        <p:strVal val="visible"/>
                                      </p:to>
                                    </p:set>
                                    <p:animEffect transition="in" filter="fade">
                                      <p:cBhvr>
                                        <p:cTn id="25" dur="1000"/>
                                        <p:tgtEl>
                                          <p:spTgt spid="56"/>
                                        </p:tgtEl>
                                      </p:cBhvr>
                                    </p:animEffect>
                                    <p:anim calcmode="lin" valueType="num">
                                      <p:cBhvr>
                                        <p:cTn id="26" dur="1000" fill="hold"/>
                                        <p:tgtEl>
                                          <p:spTgt spid="56"/>
                                        </p:tgtEl>
                                        <p:attrNameLst>
                                          <p:attrName>ppt_x</p:attrName>
                                        </p:attrNameLst>
                                      </p:cBhvr>
                                      <p:tavLst>
                                        <p:tav tm="0">
                                          <p:val>
                                            <p:strVal val="#ppt_x"/>
                                          </p:val>
                                        </p:tav>
                                        <p:tav tm="100000">
                                          <p:val>
                                            <p:strVal val="#ppt_x"/>
                                          </p:val>
                                        </p:tav>
                                      </p:tavLst>
                                    </p:anim>
                                    <p:anim calcmode="lin" valueType="num">
                                      <p:cBhvr>
                                        <p:cTn id="27"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46" grpId="0"/>
      <p:bldP spid="64" grpId="0"/>
      <p:bldP spid="5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C8A16B82-6A3C-46F5-8D32-072FDF89864A}"/>
              </a:ext>
            </a:extLst>
          </p:cNvPr>
          <p:cNvGrpSpPr/>
          <p:nvPr/>
        </p:nvGrpSpPr>
        <p:grpSpPr>
          <a:xfrm>
            <a:off x="-280115" y="-4"/>
            <a:ext cx="12521019" cy="6858000"/>
            <a:chOff x="-290920" y="0"/>
            <a:chExt cx="12521019" cy="6858000"/>
          </a:xfrm>
        </p:grpSpPr>
        <p:sp>
          <p:nvSpPr>
            <p:cNvPr id="20" name="Rectangle 19">
              <a:extLst>
                <a:ext uri="{FF2B5EF4-FFF2-40B4-BE49-F238E27FC236}">
                  <a16:creationId xmlns:a16="http://schemas.microsoft.com/office/drawing/2014/main" id="{2F391CEE-E392-4A9D-BD11-6954B994FB42}"/>
                </a:ext>
              </a:extLst>
            </p:cNvPr>
            <p:cNvSpPr/>
            <p:nvPr/>
          </p:nvSpPr>
          <p:spPr>
            <a:xfrm>
              <a:off x="-290920" y="0"/>
              <a:ext cx="12482920"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Freeform: Shape 20">
              <a:extLst>
                <a:ext uri="{FF2B5EF4-FFF2-40B4-BE49-F238E27FC236}">
                  <a16:creationId xmlns:a16="http://schemas.microsoft.com/office/drawing/2014/main" id="{7AC43ACA-5000-40E2-80D3-19833F9F1A3F}"/>
                </a:ext>
              </a:extLst>
            </p:cNvPr>
            <p:cNvSpPr/>
            <p:nvPr/>
          </p:nvSpPr>
          <p:spPr>
            <a:xfrm>
              <a:off x="11023600" y="2337441"/>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FF59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a:extLst>
                <a:ext uri="{FF2B5EF4-FFF2-40B4-BE49-F238E27FC236}">
                  <a16:creationId xmlns:a16="http://schemas.microsoft.com/office/drawing/2014/main" id="{BE022673-C77C-4E8F-AF41-8B283703E87E}"/>
                </a:ext>
              </a:extLst>
            </p:cNvPr>
            <p:cNvSpPr txBox="1"/>
            <p:nvPr/>
          </p:nvSpPr>
          <p:spPr>
            <a:xfrm rot="16200000">
              <a:off x="10910891" y="3189609"/>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a:t>
              </a:r>
            </a:p>
          </p:txBody>
        </p:sp>
      </p:grpSp>
      <p:grpSp>
        <p:nvGrpSpPr>
          <p:cNvPr id="24" name="Group 23">
            <a:extLst>
              <a:ext uri="{FF2B5EF4-FFF2-40B4-BE49-F238E27FC236}">
                <a16:creationId xmlns:a16="http://schemas.microsoft.com/office/drawing/2014/main" id="{69A27401-3327-4871-86AC-B461CA62C3AC}"/>
              </a:ext>
            </a:extLst>
          </p:cNvPr>
          <p:cNvGrpSpPr/>
          <p:nvPr/>
        </p:nvGrpSpPr>
        <p:grpSpPr>
          <a:xfrm>
            <a:off x="217573" y="-8"/>
            <a:ext cx="11487544" cy="6858000"/>
            <a:chOff x="213096" y="0"/>
            <a:chExt cx="11487544" cy="6858000"/>
          </a:xfrm>
        </p:grpSpPr>
        <p:sp>
          <p:nvSpPr>
            <p:cNvPr id="25" name="Rectangle 24">
              <a:extLst>
                <a:ext uri="{FF2B5EF4-FFF2-40B4-BE49-F238E27FC236}">
                  <a16:creationId xmlns:a16="http://schemas.microsoft.com/office/drawing/2014/main" id="{706C029B-A799-4206-A656-A006D8F83990}"/>
                </a:ext>
              </a:extLst>
            </p:cNvPr>
            <p:cNvSpPr/>
            <p:nvPr/>
          </p:nvSpPr>
          <p:spPr>
            <a:xfrm>
              <a:off x="213096" y="0"/>
              <a:ext cx="11447501"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Freeform: Shape 25">
              <a:extLst>
                <a:ext uri="{FF2B5EF4-FFF2-40B4-BE49-F238E27FC236}">
                  <a16:creationId xmlns:a16="http://schemas.microsoft.com/office/drawing/2014/main" id="{63328131-EC42-4D6D-A247-91FD3D23E58C}"/>
                </a:ext>
              </a:extLst>
            </p:cNvPr>
            <p:cNvSpPr/>
            <p:nvPr/>
          </p:nvSpPr>
          <p:spPr>
            <a:xfrm>
              <a:off x="10492197" y="2337441"/>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52CD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TextBox 26">
              <a:extLst>
                <a:ext uri="{FF2B5EF4-FFF2-40B4-BE49-F238E27FC236}">
                  <a16:creationId xmlns:a16="http://schemas.microsoft.com/office/drawing/2014/main" id="{3A728384-87ED-4E87-8F78-97EB653FDC67}"/>
                </a:ext>
              </a:extLst>
            </p:cNvPr>
            <p:cNvSpPr txBox="1"/>
            <p:nvPr/>
          </p:nvSpPr>
          <p:spPr>
            <a:xfrm rot="16200000">
              <a:off x="10381432" y="3189610"/>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II</a:t>
              </a:r>
            </a:p>
          </p:txBody>
        </p:sp>
      </p:grpSp>
      <p:grpSp>
        <p:nvGrpSpPr>
          <p:cNvPr id="29" name="Group 28">
            <a:extLst>
              <a:ext uri="{FF2B5EF4-FFF2-40B4-BE49-F238E27FC236}">
                <a16:creationId xmlns:a16="http://schemas.microsoft.com/office/drawing/2014/main" id="{C0099890-786A-4F87-960D-5DADE5168909}"/>
              </a:ext>
            </a:extLst>
          </p:cNvPr>
          <p:cNvGrpSpPr/>
          <p:nvPr/>
        </p:nvGrpSpPr>
        <p:grpSpPr>
          <a:xfrm>
            <a:off x="1135794" y="0"/>
            <a:ext cx="9961092" cy="6858000"/>
            <a:chOff x="491575" y="0"/>
            <a:chExt cx="9961092" cy="6858000"/>
          </a:xfrm>
        </p:grpSpPr>
        <p:sp>
          <p:nvSpPr>
            <p:cNvPr id="30" name="Rectangle 29">
              <a:extLst>
                <a:ext uri="{FF2B5EF4-FFF2-40B4-BE49-F238E27FC236}">
                  <a16:creationId xmlns:a16="http://schemas.microsoft.com/office/drawing/2014/main" id="{CE9AAB1E-3A13-4745-A574-9EE6806378C9}"/>
                </a:ext>
              </a:extLst>
            </p:cNvPr>
            <p:cNvSpPr/>
            <p:nvPr/>
          </p:nvSpPr>
          <p:spPr>
            <a:xfrm>
              <a:off x="491575" y="0"/>
              <a:ext cx="9961092"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Freeform: Shape 30">
              <a:extLst>
                <a:ext uri="{FF2B5EF4-FFF2-40B4-BE49-F238E27FC236}">
                  <a16:creationId xmlns:a16="http://schemas.microsoft.com/office/drawing/2014/main" id="{1BC0F905-3F71-4932-B130-39D508C4D117}"/>
                </a:ext>
              </a:extLst>
            </p:cNvPr>
            <p:cNvSpPr/>
            <p:nvPr/>
          </p:nvSpPr>
          <p:spPr>
            <a:xfrm>
              <a:off x="9284267" y="2337440"/>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FFC7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TextBox 31">
              <a:extLst>
                <a:ext uri="{FF2B5EF4-FFF2-40B4-BE49-F238E27FC236}">
                  <a16:creationId xmlns:a16="http://schemas.microsoft.com/office/drawing/2014/main" id="{93EC5869-A976-4328-A864-2BB04E7E7BFC}"/>
                </a:ext>
              </a:extLst>
            </p:cNvPr>
            <p:cNvSpPr txBox="1"/>
            <p:nvPr/>
          </p:nvSpPr>
          <p:spPr>
            <a:xfrm rot="16200000">
              <a:off x="9130572" y="3189608"/>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III</a:t>
              </a:r>
            </a:p>
          </p:txBody>
        </p:sp>
      </p:grpSp>
      <p:grpSp>
        <p:nvGrpSpPr>
          <p:cNvPr id="34" name="Group 33">
            <a:extLst>
              <a:ext uri="{FF2B5EF4-FFF2-40B4-BE49-F238E27FC236}">
                <a16:creationId xmlns:a16="http://schemas.microsoft.com/office/drawing/2014/main" id="{0E4F6447-6163-4D6A-A8D2-BD63B6CB3A42}"/>
              </a:ext>
            </a:extLst>
          </p:cNvPr>
          <p:cNvGrpSpPr/>
          <p:nvPr/>
        </p:nvGrpSpPr>
        <p:grpSpPr>
          <a:xfrm>
            <a:off x="-7982710" y="0"/>
            <a:ext cx="9574094" cy="6858000"/>
            <a:chOff x="491575" y="0"/>
            <a:chExt cx="9574094" cy="6858000"/>
          </a:xfrm>
        </p:grpSpPr>
        <p:sp>
          <p:nvSpPr>
            <p:cNvPr id="35" name="Rectangle 34">
              <a:extLst>
                <a:ext uri="{FF2B5EF4-FFF2-40B4-BE49-F238E27FC236}">
                  <a16:creationId xmlns:a16="http://schemas.microsoft.com/office/drawing/2014/main" id="{5CB8CB55-9DEC-4367-900E-7257FE1B874F}"/>
                </a:ext>
              </a:extLst>
            </p:cNvPr>
            <p:cNvSpPr/>
            <p:nvPr/>
          </p:nvSpPr>
          <p:spPr>
            <a:xfrm>
              <a:off x="491575" y="0"/>
              <a:ext cx="9574094"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Shape 35">
              <a:extLst>
                <a:ext uri="{FF2B5EF4-FFF2-40B4-BE49-F238E27FC236}">
                  <a16:creationId xmlns:a16="http://schemas.microsoft.com/office/drawing/2014/main" id="{9DBAEDD6-7153-4AFF-BDC7-5A225B4B5642}"/>
                </a:ext>
              </a:extLst>
            </p:cNvPr>
            <p:cNvSpPr/>
            <p:nvPr/>
          </p:nvSpPr>
          <p:spPr>
            <a:xfrm>
              <a:off x="8897260" y="2337440"/>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5D73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3" name="TextBox 32">
            <a:extLst>
              <a:ext uri="{FF2B5EF4-FFF2-40B4-BE49-F238E27FC236}">
                <a16:creationId xmlns:a16="http://schemas.microsoft.com/office/drawing/2014/main" id="{6A4FF691-4985-490D-83BF-405080D184A7}"/>
              </a:ext>
            </a:extLst>
          </p:cNvPr>
          <p:cNvSpPr txBox="1"/>
          <p:nvPr/>
        </p:nvSpPr>
        <p:spPr>
          <a:xfrm>
            <a:off x="1848977" y="90709"/>
            <a:ext cx="9185427" cy="830997"/>
          </a:xfrm>
          <a:prstGeom prst="rect">
            <a:avLst/>
          </a:prstGeom>
          <a:noFill/>
        </p:spPr>
        <p:txBody>
          <a:bodyPr wrap="square" rtlCol="0">
            <a:spAutoFit/>
          </a:bodyPr>
          <a:lstStyle/>
          <a:p>
            <a:r>
              <a:rPr lang="vi-VN" sz="2400" b="1" dirty="0">
                <a:solidFill>
                  <a:srgbClr val="00A0A8"/>
                </a:solidFill>
                <a:cs typeface="Times New Roman" panose="02020603050405020304" pitchFamily="18" charset="0"/>
              </a:rPr>
              <a:t>CHƯƠNG 3: CÁC YẾU TỐ ẢNH HƯỞNG ĐẾN VAY NỢ NƯỚC NGOÀI CỦA VIỆT NAM</a:t>
            </a:r>
            <a:r>
              <a:rPr lang="vi-VN" sz="2400" b="1" dirty="0">
                <a:cs typeface="Times New Roman" panose="02020603050405020304" pitchFamily="18" charset="0"/>
              </a:rPr>
              <a:t> </a:t>
            </a:r>
            <a:endParaRPr lang="en-US" sz="2400" b="1" dirty="0">
              <a:solidFill>
                <a:srgbClr val="03A1A4"/>
              </a:solidFill>
              <a:cs typeface="Times New Roman" panose="02020603050405020304" pitchFamily="18" charset="0"/>
            </a:endParaRPr>
          </a:p>
        </p:txBody>
      </p:sp>
      <p:sp>
        <p:nvSpPr>
          <p:cNvPr id="46" name="TextBox 45">
            <a:extLst>
              <a:ext uri="{FF2B5EF4-FFF2-40B4-BE49-F238E27FC236}">
                <a16:creationId xmlns:a16="http://schemas.microsoft.com/office/drawing/2014/main" id="{82C0F0B5-B164-4837-B0A2-D442DED0501C}"/>
              </a:ext>
            </a:extLst>
          </p:cNvPr>
          <p:cNvSpPr txBox="1"/>
          <p:nvPr/>
        </p:nvSpPr>
        <p:spPr>
          <a:xfrm>
            <a:off x="1876744" y="3222419"/>
            <a:ext cx="874969" cy="769441"/>
          </a:xfrm>
          <a:prstGeom prst="rect">
            <a:avLst/>
          </a:prstGeom>
          <a:noFill/>
        </p:spPr>
        <p:txBody>
          <a:bodyPr wrap="square" rtlCol="0">
            <a:spAutoFit/>
          </a:bodyPr>
          <a:lstStyle/>
          <a:p>
            <a:pPr algn="ctr"/>
            <a:r>
              <a:rPr lang="en-US" sz="4400" b="1" dirty="0">
                <a:solidFill>
                  <a:srgbClr val="E6E7E9"/>
                </a:solidFill>
                <a:latin typeface="Tw Cen MT" panose="020B0602020104020603" pitchFamily="34" charset="0"/>
              </a:rPr>
              <a:t>1</a:t>
            </a:r>
          </a:p>
        </p:txBody>
      </p:sp>
      <p:sp>
        <p:nvSpPr>
          <p:cNvPr id="64" name="TextBox 63">
            <a:extLst>
              <a:ext uri="{FF2B5EF4-FFF2-40B4-BE49-F238E27FC236}">
                <a16:creationId xmlns:a16="http://schemas.microsoft.com/office/drawing/2014/main" id="{5F01E9F9-DDEB-4C88-A4B1-2A3EA2285B1B}"/>
              </a:ext>
            </a:extLst>
          </p:cNvPr>
          <p:cNvSpPr txBox="1"/>
          <p:nvPr/>
        </p:nvSpPr>
        <p:spPr>
          <a:xfrm>
            <a:off x="1848978" y="4648676"/>
            <a:ext cx="874969" cy="769441"/>
          </a:xfrm>
          <a:prstGeom prst="rect">
            <a:avLst/>
          </a:prstGeom>
          <a:noFill/>
        </p:spPr>
        <p:txBody>
          <a:bodyPr wrap="square" rtlCol="0">
            <a:spAutoFit/>
          </a:bodyPr>
          <a:lstStyle/>
          <a:p>
            <a:pPr algn="ctr"/>
            <a:r>
              <a:rPr lang="en-US" sz="4400" b="1" dirty="0">
                <a:solidFill>
                  <a:srgbClr val="E6E7E9"/>
                </a:solidFill>
                <a:latin typeface="Tw Cen MT" panose="020B0602020104020603" pitchFamily="34" charset="0"/>
              </a:rPr>
              <a:t>3</a:t>
            </a:r>
          </a:p>
        </p:txBody>
      </p:sp>
      <p:sp>
        <p:nvSpPr>
          <p:cNvPr id="56" name="Rectangle 55">
            <a:extLst>
              <a:ext uri="{FF2B5EF4-FFF2-40B4-BE49-F238E27FC236}">
                <a16:creationId xmlns:a16="http://schemas.microsoft.com/office/drawing/2014/main" id="{B0216A05-10D1-4011-9853-B520010979A4}"/>
              </a:ext>
            </a:extLst>
          </p:cNvPr>
          <p:cNvSpPr/>
          <p:nvPr/>
        </p:nvSpPr>
        <p:spPr>
          <a:xfrm>
            <a:off x="1783097" y="924195"/>
            <a:ext cx="8215890" cy="1708160"/>
          </a:xfrm>
          <a:prstGeom prst="rect">
            <a:avLst/>
          </a:prstGeom>
        </p:spPr>
        <p:txBody>
          <a:bodyPr wrap="square">
            <a:spAutoFit/>
          </a:bodyPr>
          <a:lstStyle/>
          <a:p>
            <a:r>
              <a:rPr lang="vi-VN" sz="2400" i="1" dirty="0">
                <a:solidFill>
                  <a:srgbClr val="00A0A8"/>
                </a:solidFill>
                <a:cs typeface="Times New Roman" panose="02020603050405020304" pitchFamily="18" charset="0"/>
              </a:rPr>
              <a:t>1.3 </a:t>
            </a:r>
            <a:r>
              <a:rPr lang="en-US" sz="2400" i="1" dirty="0" smtClean="0">
                <a:solidFill>
                  <a:srgbClr val="00A0A8"/>
                </a:solidFill>
                <a:cs typeface="Times New Roman" panose="02020603050405020304" pitchFamily="18" charset="0"/>
              </a:rPr>
              <a:t>P</a:t>
            </a:r>
            <a:r>
              <a:rPr lang="vi-VN" sz="2400" i="1" dirty="0" smtClean="0">
                <a:solidFill>
                  <a:srgbClr val="00A0A8"/>
                </a:solidFill>
                <a:cs typeface="Times New Roman" panose="02020603050405020304" pitchFamily="18" charset="0"/>
              </a:rPr>
              <a:t>hát </a:t>
            </a:r>
            <a:r>
              <a:rPr lang="vi-VN" sz="2400" i="1" dirty="0">
                <a:solidFill>
                  <a:srgbClr val="00A0A8"/>
                </a:solidFill>
                <a:cs typeface="Times New Roman" panose="02020603050405020304" pitchFamily="18" charset="0"/>
              </a:rPr>
              <a:t>hành trái phiếu ra thị trường quốc tế </a:t>
            </a:r>
            <a:endParaRPr lang="en-US" sz="2400" i="1" dirty="0">
              <a:solidFill>
                <a:srgbClr val="00A0A8"/>
              </a:solidFill>
              <a:cs typeface="Times New Roman" panose="02020603050405020304" pitchFamily="18" charset="0"/>
            </a:endParaRPr>
          </a:p>
          <a:p>
            <a:r>
              <a:rPr lang="vi-VN" sz="2100" dirty="0">
                <a:cs typeface="Times New Roman" panose="02020603050405020304" pitchFamily="18" charset="0"/>
              </a:rPr>
              <a:t>Thực hiện qua 3 hình thức:</a:t>
            </a:r>
            <a:endParaRPr lang="en-US" sz="2100" dirty="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a:p>
            <a:pPr algn="just">
              <a:buFontTx/>
              <a:buChar char="-"/>
            </a:pPr>
            <a:endParaRPr lang="vi-VN" sz="2000" dirty="0">
              <a:latin typeface="Times New Roman" panose="02020603050405020304" pitchFamily="18" charset="0"/>
              <a:cs typeface="Times New Roman" panose="02020603050405020304" pitchFamily="18" charset="0"/>
            </a:endParaRPr>
          </a:p>
        </p:txBody>
      </p:sp>
      <p:grpSp>
        <p:nvGrpSpPr>
          <p:cNvPr id="23" name="Group 22">
            <a:extLst>
              <a:ext uri="{FF2B5EF4-FFF2-40B4-BE49-F238E27FC236}">
                <a16:creationId xmlns:a16="http://schemas.microsoft.com/office/drawing/2014/main" id="{5DE526FB-6FAF-4AC2-8C12-AA6B8EDCDB5D}"/>
              </a:ext>
            </a:extLst>
          </p:cNvPr>
          <p:cNvGrpSpPr/>
          <p:nvPr/>
        </p:nvGrpSpPr>
        <p:grpSpPr>
          <a:xfrm>
            <a:off x="2459996" y="1735143"/>
            <a:ext cx="1591582" cy="1866900"/>
            <a:chOff x="1494518" y="2209800"/>
            <a:chExt cx="1591582" cy="1866900"/>
          </a:xfrm>
        </p:grpSpPr>
        <p:sp>
          <p:nvSpPr>
            <p:cNvPr id="28" name="Rectangle: Top Corners Rounded 50">
              <a:extLst>
                <a:ext uri="{FF2B5EF4-FFF2-40B4-BE49-F238E27FC236}">
                  <a16:creationId xmlns:a16="http://schemas.microsoft.com/office/drawing/2014/main" id="{B46789E3-4AA3-4735-96FF-616F7C58806A}"/>
                </a:ext>
              </a:extLst>
            </p:cNvPr>
            <p:cNvSpPr/>
            <p:nvPr/>
          </p:nvSpPr>
          <p:spPr>
            <a:xfrm>
              <a:off x="1494518" y="2209800"/>
              <a:ext cx="1591582" cy="1866900"/>
            </a:xfrm>
            <a:prstGeom prst="round2SameRect">
              <a:avLst>
                <a:gd name="adj1" fmla="val 12063"/>
                <a:gd name="adj2" fmla="val 0"/>
              </a:avLst>
            </a:prstGeom>
            <a:solidFill>
              <a:srgbClr val="FF59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TextBox 37">
              <a:extLst>
                <a:ext uri="{FF2B5EF4-FFF2-40B4-BE49-F238E27FC236}">
                  <a16:creationId xmlns:a16="http://schemas.microsoft.com/office/drawing/2014/main" id="{837A919D-3403-4471-B9AF-B9D639D2302A}"/>
                </a:ext>
              </a:extLst>
            </p:cNvPr>
            <p:cNvSpPr txBox="1"/>
            <p:nvPr/>
          </p:nvSpPr>
          <p:spPr>
            <a:xfrm>
              <a:off x="1843093" y="2237967"/>
              <a:ext cx="894432" cy="1015663"/>
            </a:xfrm>
            <a:prstGeom prst="rect">
              <a:avLst/>
            </a:prstGeom>
            <a:noFill/>
          </p:spPr>
          <p:txBody>
            <a:bodyPr wrap="square" rtlCol="0">
              <a:spAutoFit/>
            </a:bodyPr>
            <a:lstStyle/>
            <a:p>
              <a:pPr algn="ctr"/>
              <a:r>
                <a:rPr lang="en-US" sz="6000" b="1" dirty="0">
                  <a:solidFill>
                    <a:srgbClr val="E6E7E9"/>
                  </a:solidFill>
                  <a:latin typeface="Tw Cen MT" panose="020B0602020104020603" pitchFamily="34" charset="0"/>
                </a:rPr>
                <a:t>1</a:t>
              </a:r>
            </a:p>
          </p:txBody>
        </p:sp>
      </p:grpSp>
      <p:sp>
        <p:nvSpPr>
          <p:cNvPr id="42" name="Freeform: Shape 52">
            <a:extLst>
              <a:ext uri="{FF2B5EF4-FFF2-40B4-BE49-F238E27FC236}">
                <a16:creationId xmlns:a16="http://schemas.microsoft.com/office/drawing/2014/main" id="{C840E9C5-1EE5-4465-B6D2-2B81126447A1}"/>
              </a:ext>
            </a:extLst>
          </p:cNvPr>
          <p:cNvSpPr/>
          <p:nvPr/>
        </p:nvSpPr>
        <p:spPr>
          <a:xfrm flipV="1">
            <a:off x="2459996" y="2833329"/>
            <a:ext cx="1591582" cy="3031986"/>
          </a:xfrm>
          <a:custGeom>
            <a:avLst/>
            <a:gdLst>
              <a:gd name="connsiteX0" fmla="*/ 0 w 1591582"/>
              <a:gd name="connsiteY0" fmla="*/ 3031986 h 3031986"/>
              <a:gd name="connsiteX1" fmla="*/ 357641 w 1591582"/>
              <a:gd name="connsiteY1" fmla="*/ 3031986 h 3031986"/>
              <a:gd name="connsiteX2" fmla="*/ 795791 w 1591582"/>
              <a:gd name="connsiteY2" fmla="*/ 2593836 h 3031986"/>
              <a:gd name="connsiteX3" fmla="*/ 1233941 w 1591582"/>
              <a:gd name="connsiteY3" fmla="*/ 3031986 h 3031986"/>
              <a:gd name="connsiteX4" fmla="*/ 1591582 w 1591582"/>
              <a:gd name="connsiteY4" fmla="*/ 3031986 h 3031986"/>
              <a:gd name="connsiteX5" fmla="*/ 1591582 w 1591582"/>
              <a:gd name="connsiteY5" fmla="*/ 314242 h 3031986"/>
              <a:gd name="connsiteX6" fmla="*/ 1277340 w 1591582"/>
              <a:gd name="connsiteY6" fmla="*/ 0 h 3031986"/>
              <a:gd name="connsiteX7" fmla="*/ 314242 w 1591582"/>
              <a:gd name="connsiteY7" fmla="*/ 0 h 3031986"/>
              <a:gd name="connsiteX8" fmla="*/ 0 w 1591582"/>
              <a:gd name="connsiteY8" fmla="*/ 314242 h 3031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91582" h="3031986">
                <a:moveTo>
                  <a:pt x="0" y="3031986"/>
                </a:moveTo>
                <a:lnTo>
                  <a:pt x="357641" y="3031986"/>
                </a:lnTo>
                <a:cubicBezTo>
                  <a:pt x="357641" y="2790002"/>
                  <a:pt x="553807" y="2593836"/>
                  <a:pt x="795791" y="2593836"/>
                </a:cubicBezTo>
                <a:cubicBezTo>
                  <a:pt x="1037775" y="2593836"/>
                  <a:pt x="1233941" y="2790002"/>
                  <a:pt x="1233941" y="3031986"/>
                </a:cubicBezTo>
                <a:lnTo>
                  <a:pt x="1591582" y="3031986"/>
                </a:lnTo>
                <a:lnTo>
                  <a:pt x="1591582" y="314242"/>
                </a:lnTo>
                <a:cubicBezTo>
                  <a:pt x="1591582" y="140691"/>
                  <a:pt x="1450891" y="0"/>
                  <a:pt x="1277340" y="0"/>
                </a:cubicBezTo>
                <a:lnTo>
                  <a:pt x="314242" y="0"/>
                </a:lnTo>
                <a:cubicBezTo>
                  <a:pt x="140691" y="0"/>
                  <a:pt x="0" y="140691"/>
                  <a:pt x="0" y="314242"/>
                </a:cubicBezTo>
                <a:close/>
              </a:path>
            </a:pathLst>
          </a:custGeom>
          <a:solidFill>
            <a:schemeClr val="bg1">
              <a:lumMod val="95000"/>
            </a:schemeClr>
          </a:solidFill>
          <a:ln>
            <a:noFill/>
          </a:ln>
          <a:effectLst>
            <a:outerShdw blurRad="127000" sx="107000" sy="107000" algn="ctr" rotWithShape="0">
              <a:prstClr val="black">
                <a:alpha val="2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3" name="Group 42">
            <a:extLst>
              <a:ext uri="{FF2B5EF4-FFF2-40B4-BE49-F238E27FC236}">
                <a16:creationId xmlns:a16="http://schemas.microsoft.com/office/drawing/2014/main" id="{4301A2EE-3C17-4930-B47D-96F90365AE3F}"/>
              </a:ext>
            </a:extLst>
          </p:cNvPr>
          <p:cNvGrpSpPr/>
          <p:nvPr/>
        </p:nvGrpSpPr>
        <p:grpSpPr>
          <a:xfrm>
            <a:off x="5442448" y="1791468"/>
            <a:ext cx="1591582" cy="1866900"/>
            <a:chOff x="3991395" y="2491316"/>
            <a:chExt cx="1591582" cy="1866900"/>
          </a:xfrm>
        </p:grpSpPr>
        <p:sp>
          <p:nvSpPr>
            <p:cNvPr id="44" name="Rectangle: Top Corners Rounded 47">
              <a:extLst>
                <a:ext uri="{FF2B5EF4-FFF2-40B4-BE49-F238E27FC236}">
                  <a16:creationId xmlns:a16="http://schemas.microsoft.com/office/drawing/2014/main" id="{2CA87812-9230-431D-9A31-0347AC2F4241}"/>
                </a:ext>
              </a:extLst>
            </p:cNvPr>
            <p:cNvSpPr/>
            <p:nvPr/>
          </p:nvSpPr>
          <p:spPr>
            <a:xfrm>
              <a:off x="3991395" y="2491316"/>
              <a:ext cx="1591582" cy="1866900"/>
            </a:xfrm>
            <a:prstGeom prst="round2SameRect">
              <a:avLst>
                <a:gd name="adj1" fmla="val 12063"/>
                <a:gd name="adj2" fmla="val 0"/>
              </a:avLst>
            </a:prstGeom>
            <a:solidFill>
              <a:srgbClr val="52CB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TextBox 44">
              <a:extLst>
                <a:ext uri="{FF2B5EF4-FFF2-40B4-BE49-F238E27FC236}">
                  <a16:creationId xmlns:a16="http://schemas.microsoft.com/office/drawing/2014/main" id="{6D0223DF-C5F7-4FC9-8D4E-1795C605FCA5}"/>
                </a:ext>
              </a:extLst>
            </p:cNvPr>
            <p:cNvSpPr txBox="1"/>
            <p:nvPr/>
          </p:nvSpPr>
          <p:spPr>
            <a:xfrm>
              <a:off x="4339970" y="2529449"/>
              <a:ext cx="894432" cy="1015663"/>
            </a:xfrm>
            <a:prstGeom prst="rect">
              <a:avLst/>
            </a:prstGeom>
            <a:noFill/>
          </p:spPr>
          <p:txBody>
            <a:bodyPr wrap="square" rtlCol="0">
              <a:spAutoFit/>
            </a:bodyPr>
            <a:lstStyle/>
            <a:p>
              <a:pPr algn="ctr"/>
              <a:r>
                <a:rPr lang="en-US" sz="6000" b="1" dirty="0">
                  <a:solidFill>
                    <a:srgbClr val="E6E7E9"/>
                  </a:solidFill>
                  <a:latin typeface="Tw Cen MT" panose="020B0602020104020603" pitchFamily="34" charset="0"/>
                </a:rPr>
                <a:t>2</a:t>
              </a:r>
            </a:p>
          </p:txBody>
        </p:sp>
      </p:grpSp>
      <p:sp>
        <p:nvSpPr>
          <p:cNvPr id="47" name="Freeform: Shape 53">
            <a:extLst>
              <a:ext uri="{FF2B5EF4-FFF2-40B4-BE49-F238E27FC236}">
                <a16:creationId xmlns:a16="http://schemas.microsoft.com/office/drawing/2014/main" id="{38017C14-E142-43CA-8FD3-CBA096E32C83}"/>
              </a:ext>
            </a:extLst>
          </p:cNvPr>
          <p:cNvSpPr/>
          <p:nvPr/>
        </p:nvSpPr>
        <p:spPr>
          <a:xfrm flipV="1">
            <a:off x="5442448" y="2867419"/>
            <a:ext cx="1591582" cy="3031986"/>
          </a:xfrm>
          <a:custGeom>
            <a:avLst/>
            <a:gdLst>
              <a:gd name="connsiteX0" fmla="*/ 0 w 1591582"/>
              <a:gd name="connsiteY0" fmla="*/ 3031986 h 3031986"/>
              <a:gd name="connsiteX1" fmla="*/ 357641 w 1591582"/>
              <a:gd name="connsiteY1" fmla="*/ 3031986 h 3031986"/>
              <a:gd name="connsiteX2" fmla="*/ 795791 w 1591582"/>
              <a:gd name="connsiteY2" fmla="*/ 2593836 h 3031986"/>
              <a:gd name="connsiteX3" fmla="*/ 1233941 w 1591582"/>
              <a:gd name="connsiteY3" fmla="*/ 3031986 h 3031986"/>
              <a:gd name="connsiteX4" fmla="*/ 1591582 w 1591582"/>
              <a:gd name="connsiteY4" fmla="*/ 3031986 h 3031986"/>
              <a:gd name="connsiteX5" fmla="*/ 1591582 w 1591582"/>
              <a:gd name="connsiteY5" fmla="*/ 314242 h 3031986"/>
              <a:gd name="connsiteX6" fmla="*/ 1277340 w 1591582"/>
              <a:gd name="connsiteY6" fmla="*/ 0 h 3031986"/>
              <a:gd name="connsiteX7" fmla="*/ 314242 w 1591582"/>
              <a:gd name="connsiteY7" fmla="*/ 0 h 3031986"/>
              <a:gd name="connsiteX8" fmla="*/ 0 w 1591582"/>
              <a:gd name="connsiteY8" fmla="*/ 314242 h 3031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91582" h="3031986">
                <a:moveTo>
                  <a:pt x="0" y="3031986"/>
                </a:moveTo>
                <a:lnTo>
                  <a:pt x="357641" y="3031986"/>
                </a:lnTo>
                <a:cubicBezTo>
                  <a:pt x="357641" y="2790002"/>
                  <a:pt x="553807" y="2593836"/>
                  <a:pt x="795791" y="2593836"/>
                </a:cubicBezTo>
                <a:cubicBezTo>
                  <a:pt x="1037775" y="2593836"/>
                  <a:pt x="1233941" y="2790002"/>
                  <a:pt x="1233941" y="3031986"/>
                </a:cubicBezTo>
                <a:lnTo>
                  <a:pt x="1591582" y="3031986"/>
                </a:lnTo>
                <a:lnTo>
                  <a:pt x="1591582" y="314242"/>
                </a:lnTo>
                <a:cubicBezTo>
                  <a:pt x="1591582" y="140691"/>
                  <a:pt x="1450891" y="0"/>
                  <a:pt x="1277340" y="0"/>
                </a:cubicBezTo>
                <a:lnTo>
                  <a:pt x="314242" y="0"/>
                </a:lnTo>
                <a:cubicBezTo>
                  <a:pt x="140691" y="0"/>
                  <a:pt x="0" y="140691"/>
                  <a:pt x="0" y="314242"/>
                </a:cubicBezTo>
                <a:close/>
              </a:path>
            </a:pathLst>
          </a:custGeom>
          <a:solidFill>
            <a:schemeClr val="bg1">
              <a:lumMod val="95000"/>
            </a:schemeClr>
          </a:solidFill>
          <a:ln>
            <a:noFill/>
          </a:ln>
          <a:effectLst>
            <a:outerShdw blurRad="127000" sx="107000" sy="107000" algn="ctr" rotWithShape="0">
              <a:prstClr val="black">
                <a:alpha val="2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8" name="Group 47">
            <a:extLst>
              <a:ext uri="{FF2B5EF4-FFF2-40B4-BE49-F238E27FC236}">
                <a16:creationId xmlns:a16="http://schemas.microsoft.com/office/drawing/2014/main" id="{4A3F7D2E-8E15-411E-819D-0F86C08FD59C}"/>
              </a:ext>
            </a:extLst>
          </p:cNvPr>
          <p:cNvGrpSpPr/>
          <p:nvPr/>
        </p:nvGrpSpPr>
        <p:grpSpPr>
          <a:xfrm>
            <a:off x="8048105" y="1829601"/>
            <a:ext cx="1591582" cy="1869642"/>
            <a:chOff x="6488272" y="2207058"/>
            <a:chExt cx="1591582" cy="1869642"/>
          </a:xfrm>
        </p:grpSpPr>
        <p:sp>
          <p:nvSpPr>
            <p:cNvPr id="49" name="Rectangle: Top Corners Rounded 44">
              <a:extLst>
                <a:ext uri="{FF2B5EF4-FFF2-40B4-BE49-F238E27FC236}">
                  <a16:creationId xmlns:a16="http://schemas.microsoft.com/office/drawing/2014/main" id="{48C105E9-6858-4E0B-B7FB-D4B14B22AE2E}"/>
                </a:ext>
              </a:extLst>
            </p:cNvPr>
            <p:cNvSpPr/>
            <p:nvPr/>
          </p:nvSpPr>
          <p:spPr>
            <a:xfrm>
              <a:off x="6488272" y="2209800"/>
              <a:ext cx="1591582" cy="1866900"/>
            </a:xfrm>
            <a:prstGeom prst="round2SameRect">
              <a:avLst>
                <a:gd name="adj1" fmla="val 12063"/>
                <a:gd name="adj2" fmla="val 0"/>
              </a:avLst>
            </a:prstGeom>
            <a:solidFill>
              <a:srgbClr val="FEC6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0" name="TextBox 49">
              <a:extLst>
                <a:ext uri="{FF2B5EF4-FFF2-40B4-BE49-F238E27FC236}">
                  <a16:creationId xmlns:a16="http://schemas.microsoft.com/office/drawing/2014/main" id="{D4554064-860A-4B59-AF61-50BDF0A5AE83}"/>
                </a:ext>
              </a:extLst>
            </p:cNvPr>
            <p:cNvSpPr txBox="1"/>
            <p:nvPr/>
          </p:nvSpPr>
          <p:spPr>
            <a:xfrm>
              <a:off x="6836847" y="2207058"/>
              <a:ext cx="894432" cy="1015663"/>
            </a:xfrm>
            <a:prstGeom prst="rect">
              <a:avLst/>
            </a:prstGeom>
            <a:noFill/>
          </p:spPr>
          <p:txBody>
            <a:bodyPr wrap="square" rtlCol="0">
              <a:spAutoFit/>
            </a:bodyPr>
            <a:lstStyle/>
            <a:p>
              <a:pPr algn="ctr"/>
              <a:r>
                <a:rPr lang="en-US" sz="6000" b="1" dirty="0">
                  <a:solidFill>
                    <a:srgbClr val="E6E7E9"/>
                  </a:solidFill>
                  <a:latin typeface="Tw Cen MT" panose="020B0602020104020603" pitchFamily="34" charset="0"/>
                </a:rPr>
                <a:t>3</a:t>
              </a:r>
            </a:p>
          </p:txBody>
        </p:sp>
      </p:grpSp>
      <p:sp>
        <p:nvSpPr>
          <p:cNvPr id="51" name="Freeform: Shape 54">
            <a:extLst>
              <a:ext uri="{FF2B5EF4-FFF2-40B4-BE49-F238E27FC236}">
                <a16:creationId xmlns:a16="http://schemas.microsoft.com/office/drawing/2014/main" id="{1D0D6A3B-58C5-4A79-80A0-A34D047F30CF}"/>
              </a:ext>
            </a:extLst>
          </p:cNvPr>
          <p:cNvSpPr/>
          <p:nvPr/>
        </p:nvSpPr>
        <p:spPr>
          <a:xfrm flipV="1">
            <a:off x="8048105" y="2939735"/>
            <a:ext cx="1591582" cy="3031986"/>
          </a:xfrm>
          <a:custGeom>
            <a:avLst/>
            <a:gdLst>
              <a:gd name="connsiteX0" fmla="*/ 0 w 1591582"/>
              <a:gd name="connsiteY0" fmla="*/ 3031986 h 3031986"/>
              <a:gd name="connsiteX1" fmla="*/ 357641 w 1591582"/>
              <a:gd name="connsiteY1" fmla="*/ 3031986 h 3031986"/>
              <a:gd name="connsiteX2" fmla="*/ 795791 w 1591582"/>
              <a:gd name="connsiteY2" fmla="*/ 2593836 h 3031986"/>
              <a:gd name="connsiteX3" fmla="*/ 1233941 w 1591582"/>
              <a:gd name="connsiteY3" fmla="*/ 3031986 h 3031986"/>
              <a:gd name="connsiteX4" fmla="*/ 1591582 w 1591582"/>
              <a:gd name="connsiteY4" fmla="*/ 3031986 h 3031986"/>
              <a:gd name="connsiteX5" fmla="*/ 1591582 w 1591582"/>
              <a:gd name="connsiteY5" fmla="*/ 314242 h 3031986"/>
              <a:gd name="connsiteX6" fmla="*/ 1277340 w 1591582"/>
              <a:gd name="connsiteY6" fmla="*/ 0 h 3031986"/>
              <a:gd name="connsiteX7" fmla="*/ 314242 w 1591582"/>
              <a:gd name="connsiteY7" fmla="*/ 0 h 3031986"/>
              <a:gd name="connsiteX8" fmla="*/ 0 w 1591582"/>
              <a:gd name="connsiteY8" fmla="*/ 314242 h 3031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91582" h="3031986">
                <a:moveTo>
                  <a:pt x="0" y="3031986"/>
                </a:moveTo>
                <a:lnTo>
                  <a:pt x="357641" y="3031986"/>
                </a:lnTo>
                <a:cubicBezTo>
                  <a:pt x="357641" y="2790002"/>
                  <a:pt x="553807" y="2593836"/>
                  <a:pt x="795791" y="2593836"/>
                </a:cubicBezTo>
                <a:cubicBezTo>
                  <a:pt x="1037775" y="2593836"/>
                  <a:pt x="1233941" y="2790002"/>
                  <a:pt x="1233941" y="3031986"/>
                </a:cubicBezTo>
                <a:lnTo>
                  <a:pt x="1591582" y="3031986"/>
                </a:lnTo>
                <a:lnTo>
                  <a:pt x="1591582" y="314242"/>
                </a:lnTo>
                <a:cubicBezTo>
                  <a:pt x="1591582" y="140691"/>
                  <a:pt x="1450891" y="0"/>
                  <a:pt x="1277340" y="0"/>
                </a:cubicBezTo>
                <a:lnTo>
                  <a:pt x="314242" y="0"/>
                </a:lnTo>
                <a:cubicBezTo>
                  <a:pt x="140691" y="0"/>
                  <a:pt x="0" y="140691"/>
                  <a:pt x="0" y="314242"/>
                </a:cubicBezTo>
                <a:close/>
              </a:path>
            </a:pathLst>
          </a:custGeom>
          <a:solidFill>
            <a:schemeClr val="bg1">
              <a:lumMod val="95000"/>
            </a:schemeClr>
          </a:solidFill>
          <a:ln>
            <a:noFill/>
          </a:ln>
          <a:effectLst>
            <a:outerShdw blurRad="127000" sx="107000" sy="107000" algn="ctr" rotWithShape="0">
              <a:prstClr val="black">
                <a:alpha val="2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05683" y="3539731"/>
            <a:ext cx="1474891" cy="1708160"/>
          </a:xfrm>
          <a:prstGeom prst="rect">
            <a:avLst/>
          </a:prstGeom>
          <a:noFill/>
        </p:spPr>
        <p:txBody>
          <a:bodyPr wrap="square" rtlCol="0">
            <a:spAutoFit/>
          </a:bodyPr>
          <a:lstStyle/>
          <a:p>
            <a:pPr algn="just"/>
            <a:r>
              <a:rPr lang="vi-VN" sz="2100" dirty="0">
                <a:cs typeface="Times New Roman" panose="02020603050405020304" pitchFamily="18" charset="0"/>
              </a:rPr>
              <a:t>Chính phủ Việt Nam phát hành về cho vay lại </a:t>
            </a:r>
            <a:endParaRPr lang="en-US" sz="2100" dirty="0">
              <a:cs typeface="Times New Roman" panose="02020603050405020304" pitchFamily="18" charset="0"/>
            </a:endParaRPr>
          </a:p>
        </p:txBody>
      </p:sp>
      <p:sp>
        <p:nvSpPr>
          <p:cNvPr id="4" name="TextBox 3"/>
          <p:cNvSpPr txBox="1"/>
          <p:nvPr/>
        </p:nvSpPr>
        <p:spPr>
          <a:xfrm>
            <a:off x="5467487" y="3307588"/>
            <a:ext cx="1467536" cy="2554545"/>
          </a:xfrm>
          <a:prstGeom prst="rect">
            <a:avLst/>
          </a:prstGeom>
          <a:noFill/>
        </p:spPr>
        <p:txBody>
          <a:bodyPr wrap="square" rtlCol="0">
            <a:spAutoFit/>
          </a:bodyPr>
          <a:lstStyle/>
          <a:p>
            <a:pPr lvl="0" algn="just"/>
            <a:r>
              <a:rPr lang="vi-VN" sz="2000" dirty="0">
                <a:cs typeface="Times New Roman" panose="02020603050405020304" pitchFamily="18" charset="0"/>
              </a:rPr>
              <a:t>Chính phủ bảo lãnh cho doanh nghiệp phát hành trái phiếu doanh </a:t>
            </a:r>
            <a:r>
              <a:rPr lang="vi-VN" sz="2000" dirty="0" smtClean="0">
                <a:cs typeface="Times New Roman" panose="02020603050405020304" pitchFamily="18" charset="0"/>
              </a:rPr>
              <a:t>nghiệp</a:t>
            </a:r>
            <a:endParaRPr lang="en-US" sz="2000" dirty="0">
              <a:cs typeface="Times New Roman" panose="02020603050405020304" pitchFamily="18" charset="0"/>
            </a:endParaRPr>
          </a:p>
        </p:txBody>
      </p:sp>
      <p:sp>
        <p:nvSpPr>
          <p:cNvPr id="5" name="TextBox 4"/>
          <p:cNvSpPr txBox="1"/>
          <p:nvPr/>
        </p:nvSpPr>
        <p:spPr>
          <a:xfrm>
            <a:off x="8302300" y="3539731"/>
            <a:ext cx="1039449" cy="1938992"/>
          </a:xfrm>
          <a:prstGeom prst="rect">
            <a:avLst/>
          </a:prstGeom>
          <a:noFill/>
        </p:spPr>
        <p:txBody>
          <a:bodyPr wrap="square" rtlCol="0">
            <a:spAutoFit/>
          </a:bodyPr>
          <a:lstStyle/>
          <a:p>
            <a:pPr algn="just"/>
            <a:r>
              <a:rPr lang="vi-VN" sz="2000" dirty="0">
                <a:cs typeface="Times New Roman" panose="02020603050405020304" pitchFamily="18" charset="0"/>
              </a:rPr>
              <a:t>Doanh nghiệp tự trực tiếp phát </a:t>
            </a:r>
            <a:r>
              <a:rPr lang="vi-VN" sz="2000" dirty="0" smtClean="0">
                <a:cs typeface="Times New Roman" panose="02020603050405020304" pitchFamily="18" charset="0"/>
              </a:rPr>
              <a:t>hành</a:t>
            </a:r>
            <a:r>
              <a:rPr lang="vi-VN" sz="2000" dirty="0">
                <a:cs typeface="Times New Roman" panose="02020603050405020304" pitchFamily="18" charset="0"/>
              </a:rPr>
              <a:t> </a:t>
            </a:r>
            <a:endParaRPr lang="en-US" sz="2000" dirty="0">
              <a:cs typeface="Times New Roman" panose="02020603050405020304" pitchFamily="18" charset="0"/>
            </a:endParaRPr>
          </a:p>
        </p:txBody>
      </p:sp>
    </p:spTree>
    <p:extLst>
      <p:ext uri="{BB962C8B-B14F-4D97-AF65-F5344CB8AC3E}">
        <p14:creationId xmlns:p14="http://schemas.microsoft.com/office/powerpoint/2010/main" val="4064121592"/>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0"/>
                                        <p:tgtEl>
                                          <p:spTgt spid="33"/>
                                        </p:tgtEl>
                                      </p:cBhvr>
                                    </p:animEffect>
                                    <p:anim calcmode="lin" valueType="num">
                                      <p:cBhvr>
                                        <p:cTn id="8" dur="1000" fill="hold"/>
                                        <p:tgtEl>
                                          <p:spTgt spid="33"/>
                                        </p:tgtEl>
                                        <p:attrNameLst>
                                          <p:attrName>ppt_x</p:attrName>
                                        </p:attrNameLst>
                                      </p:cBhvr>
                                      <p:tavLst>
                                        <p:tav tm="0">
                                          <p:val>
                                            <p:strVal val="#ppt_x"/>
                                          </p:val>
                                        </p:tav>
                                        <p:tav tm="100000">
                                          <p:val>
                                            <p:strVal val="#ppt_x"/>
                                          </p:val>
                                        </p:tav>
                                      </p:tavLst>
                                    </p:anim>
                                    <p:anim calcmode="lin" valueType="num">
                                      <p:cBhvr>
                                        <p:cTn id="9" dur="1000" fill="hold"/>
                                        <p:tgtEl>
                                          <p:spTgt spid="3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46"/>
                                        </p:tgtEl>
                                        <p:attrNameLst>
                                          <p:attrName>style.visibility</p:attrName>
                                        </p:attrNameLst>
                                      </p:cBhvr>
                                      <p:to>
                                        <p:strVal val="visible"/>
                                      </p:to>
                                    </p:set>
                                    <p:anim calcmode="lin" valueType="num">
                                      <p:cBhvr>
                                        <p:cTn id="13" dur="500" fill="hold"/>
                                        <p:tgtEl>
                                          <p:spTgt spid="46"/>
                                        </p:tgtEl>
                                        <p:attrNameLst>
                                          <p:attrName>ppt_w</p:attrName>
                                        </p:attrNameLst>
                                      </p:cBhvr>
                                      <p:tavLst>
                                        <p:tav tm="0">
                                          <p:val>
                                            <p:fltVal val="0"/>
                                          </p:val>
                                        </p:tav>
                                        <p:tav tm="100000">
                                          <p:val>
                                            <p:strVal val="#ppt_w"/>
                                          </p:val>
                                        </p:tav>
                                      </p:tavLst>
                                    </p:anim>
                                    <p:anim calcmode="lin" valueType="num">
                                      <p:cBhvr>
                                        <p:cTn id="14" dur="500" fill="hold"/>
                                        <p:tgtEl>
                                          <p:spTgt spid="46"/>
                                        </p:tgtEl>
                                        <p:attrNameLst>
                                          <p:attrName>ppt_h</p:attrName>
                                        </p:attrNameLst>
                                      </p:cBhvr>
                                      <p:tavLst>
                                        <p:tav tm="0">
                                          <p:val>
                                            <p:fltVal val="0"/>
                                          </p:val>
                                        </p:tav>
                                        <p:tav tm="100000">
                                          <p:val>
                                            <p:strVal val="#ppt_h"/>
                                          </p:val>
                                        </p:tav>
                                      </p:tavLst>
                                    </p:anim>
                                    <p:animEffect transition="in" filter="fade">
                                      <p:cBhvr>
                                        <p:cTn id="15" dur="500"/>
                                        <p:tgtEl>
                                          <p:spTgt spid="46"/>
                                        </p:tgtEl>
                                      </p:cBhvr>
                                    </p:animEffect>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64"/>
                                        </p:tgtEl>
                                        <p:attrNameLst>
                                          <p:attrName>style.visibility</p:attrName>
                                        </p:attrNameLst>
                                      </p:cBhvr>
                                      <p:to>
                                        <p:strVal val="visible"/>
                                      </p:to>
                                    </p:set>
                                    <p:anim calcmode="lin" valueType="num">
                                      <p:cBhvr>
                                        <p:cTn id="19" dur="500" fill="hold"/>
                                        <p:tgtEl>
                                          <p:spTgt spid="64"/>
                                        </p:tgtEl>
                                        <p:attrNameLst>
                                          <p:attrName>ppt_w</p:attrName>
                                        </p:attrNameLst>
                                      </p:cBhvr>
                                      <p:tavLst>
                                        <p:tav tm="0">
                                          <p:val>
                                            <p:fltVal val="0"/>
                                          </p:val>
                                        </p:tav>
                                        <p:tav tm="100000">
                                          <p:val>
                                            <p:strVal val="#ppt_w"/>
                                          </p:val>
                                        </p:tav>
                                      </p:tavLst>
                                    </p:anim>
                                    <p:anim calcmode="lin" valueType="num">
                                      <p:cBhvr>
                                        <p:cTn id="20" dur="500" fill="hold"/>
                                        <p:tgtEl>
                                          <p:spTgt spid="64"/>
                                        </p:tgtEl>
                                        <p:attrNameLst>
                                          <p:attrName>ppt_h</p:attrName>
                                        </p:attrNameLst>
                                      </p:cBhvr>
                                      <p:tavLst>
                                        <p:tav tm="0">
                                          <p:val>
                                            <p:fltVal val="0"/>
                                          </p:val>
                                        </p:tav>
                                        <p:tav tm="100000">
                                          <p:val>
                                            <p:strVal val="#ppt_h"/>
                                          </p:val>
                                        </p:tav>
                                      </p:tavLst>
                                    </p:anim>
                                    <p:animEffect transition="in" filter="fade">
                                      <p:cBhvr>
                                        <p:cTn id="21" dur="500"/>
                                        <p:tgtEl>
                                          <p:spTgt spid="64"/>
                                        </p:tgtEl>
                                      </p:cBhvr>
                                    </p:animEffect>
                                  </p:childTnLst>
                                </p:cTn>
                              </p:par>
                            </p:childTnLst>
                          </p:cTn>
                        </p:par>
                        <p:par>
                          <p:cTn id="22" fill="hold">
                            <p:stCondLst>
                              <p:cond delay="2000"/>
                            </p:stCondLst>
                            <p:childTnLst>
                              <p:par>
                                <p:cTn id="23" presetID="42" presetClass="entr" presetSubtype="0" fill="hold" grpId="0" nodeType="afterEffect">
                                  <p:stCondLst>
                                    <p:cond delay="0"/>
                                  </p:stCondLst>
                                  <p:childTnLst>
                                    <p:set>
                                      <p:cBhvr>
                                        <p:cTn id="24" dur="1" fill="hold">
                                          <p:stCondLst>
                                            <p:cond delay="0"/>
                                          </p:stCondLst>
                                        </p:cTn>
                                        <p:tgtEl>
                                          <p:spTgt spid="56"/>
                                        </p:tgtEl>
                                        <p:attrNameLst>
                                          <p:attrName>style.visibility</p:attrName>
                                        </p:attrNameLst>
                                      </p:cBhvr>
                                      <p:to>
                                        <p:strVal val="visible"/>
                                      </p:to>
                                    </p:set>
                                    <p:animEffect transition="in" filter="fade">
                                      <p:cBhvr>
                                        <p:cTn id="25" dur="1000"/>
                                        <p:tgtEl>
                                          <p:spTgt spid="56"/>
                                        </p:tgtEl>
                                      </p:cBhvr>
                                    </p:animEffect>
                                    <p:anim calcmode="lin" valueType="num">
                                      <p:cBhvr>
                                        <p:cTn id="26" dur="1000" fill="hold"/>
                                        <p:tgtEl>
                                          <p:spTgt spid="56"/>
                                        </p:tgtEl>
                                        <p:attrNameLst>
                                          <p:attrName>ppt_x</p:attrName>
                                        </p:attrNameLst>
                                      </p:cBhvr>
                                      <p:tavLst>
                                        <p:tav tm="0">
                                          <p:val>
                                            <p:strVal val="#ppt_x"/>
                                          </p:val>
                                        </p:tav>
                                        <p:tav tm="100000">
                                          <p:val>
                                            <p:strVal val="#ppt_x"/>
                                          </p:val>
                                        </p:tav>
                                      </p:tavLst>
                                    </p:anim>
                                    <p:anim calcmode="lin" valueType="num">
                                      <p:cBhvr>
                                        <p:cTn id="27" dur="1000" fill="hold"/>
                                        <p:tgtEl>
                                          <p:spTgt spid="56"/>
                                        </p:tgtEl>
                                        <p:attrNameLst>
                                          <p:attrName>ppt_y</p:attrName>
                                        </p:attrNameLst>
                                      </p:cBhvr>
                                      <p:tavLst>
                                        <p:tav tm="0">
                                          <p:val>
                                            <p:strVal val="#ppt_y+.1"/>
                                          </p:val>
                                        </p:tav>
                                        <p:tav tm="100000">
                                          <p:val>
                                            <p:strVal val="#ppt_y"/>
                                          </p:val>
                                        </p:tav>
                                      </p:tavLst>
                                    </p:anim>
                                  </p:childTnLst>
                                </p:cTn>
                              </p:par>
                            </p:childTnLst>
                          </p:cTn>
                        </p:par>
                        <p:par>
                          <p:cTn id="28" fill="hold">
                            <p:stCondLst>
                              <p:cond delay="3000"/>
                            </p:stCondLst>
                            <p:childTnLst>
                              <p:par>
                                <p:cTn id="29" presetID="42" presetClass="entr" presetSubtype="0" fill="hold" nodeType="after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fade">
                                      <p:cBhvr>
                                        <p:cTn id="31" dur="500"/>
                                        <p:tgtEl>
                                          <p:spTgt spid="23"/>
                                        </p:tgtEl>
                                      </p:cBhvr>
                                    </p:animEffect>
                                    <p:anim calcmode="lin" valueType="num">
                                      <p:cBhvr>
                                        <p:cTn id="32" dur="500" fill="hold"/>
                                        <p:tgtEl>
                                          <p:spTgt spid="23"/>
                                        </p:tgtEl>
                                        <p:attrNameLst>
                                          <p:attrName>ppt_x</p:attrName>
                                        </p:attrNameLst>
                                      </p:cBhvr>
                                      <p:tavLst>
                                        <p:tav tm="0">
                                          <p:val>
                                            <p:strVal val="#ppt_x"/>
                                          </p:val>
                                        </p:tav>
                                        <p:tav tm="100000">
                                          <p:val>
                                            <p:strVal val="#ppt_x"/>
                                          </p:val>
                                        </p:tav>
                                      </p:tavLst>
                                    </p:anim>
                                    <p:anim calcmode="lin" valueType="num">
                                      <p:cBhvr>
                                        <p:cTn id="33" dur="500" fill="hold"/>
                                        <p:tgtEl>
                                          <p:spTgt spid="23"/>
                                        </p:tgtEl>
                                        <p:attrNameLst>
                                          <p:attrName>ppt_y</p:attrName>
                                        </p:attrNameLst>
                                      </p:cBhvr>
                                      <p:tavLst>
                                        <p:tav tm="0">
                                          <p:val>
                                            <p:strVal val="#ppt_y+.1"/>
                                          </p:val>
                                        </p:tav>
                                        <p:tav tm="100000">
                                          <p:val>
                                            <p:strVal val="#ppt_y"/>
                                          </p:val>
                                        </p:tav>
                                      </p:tavLst>
                                    </p:anim>
                                  </p:childTnLst>
                                </p:cTn>
                              </p:par>
                            </p:childTnLst>
                          </p:cTn>
                        </p:par>
                        <p:par>
                          <p:cTn id="34" fill="hold">
                            <p:stCondLst>
                              <p:cond delay="3500"/>
                            </p:stCondLst>
                            <p:childTnLst>
                              <p:par>
                                <p:cTn id="35" presetID="42" presetClass="entr" presetSubtype="0" fill="hold" grpId="0" nodeType="afterEffect">
                                  <p:stCondLst>
                                    <p:cond delay="0"/>
                                  </p:stCondLst>
                                  <p:childTnLst>
                                    <p:set>
                                      <p:cBhvr>
                                        <p:cTn id="36" dur="1" fill="hold">
                                          <p:stCondLst>
                                            <p:cond delay="0"/>
                                          </p:stCondLst>
                                        </p:cTn>
                                        <p:tgtEl>
                                          <p:spTgt spid="42"/>
                                        </p:tgtEl>
                                        <p:attrNameLst>
                                          <p:attrName>style.visibility</p:attrName>
                                        </p:attrNameLst>
                                      </p:cBhvr>
                                      <p:to>
                                        <p:strVal val="visible"/>
                                      </p:to>
                                    </p:set>
                                    <p:animEffect transition="in" filter="fade">
                                      <p:cBhvr>
                                        <p:cTn id="37" dur="500"/>
                                        <p:tgtEl>
                                          <p:spTgt spid="42"/>
                                        </p:tgtEl>
                                      </p:cBhvr>
                                    </p:animEffect>
                                    <p:anim calcmode="lin" valueType="num">
                                      <p:cBhvr>
                                        <p:cTn id="38" dur="500" fill="hold"/>
                                        <p:tgtEl>
                                          <p:spTgt spid="42"/>
                                        </p:tgtEl>
                                        <p:attrNameLst>
                                          <p:attrName>ppt_x</p:attrName>
                                        </p:attrNameLst>
                                      </p:cBhvr>
                                      <p:tavLst>
                                        <p:tav tm="0">
                                          <p:val>
                                            <p:strVal val="#ppt_x"/>
                                          </p:val>
                                        </p:tav>
                                        <p:tav tm="100000">
                                          <p:val>
                                            <p:strVal val="#ppt_x"/>
                                          </p:val>
                                        </p:tav>
                                      </p:tavLst>
                                    </p:anim>
                                    <p:anim calcmode="lin" valueType="num">
                                      <p:cBhvr>
                                        <p:cTn id="39" dur="500" fill="hold"/>
                                        <p:tgtEl>
                                          <p:spTgt spid="42"/>
                                        </p:tgtEl>
                                        <p:attrNameLst>
                                          <p:attrName>ppt_y</p:attrName>
                                        </p:attrNameLst>
                                      </p:cBhvr>
                                      <p:tavLst>
                                        <p:tav tm="0">
                                          <p:val>
                                            <p:strVal val="#ppt_y+.1"/>
                                          </p:val>
                                        </p:tav>
                                        <p:tav tm="100000">
                                          <p:val>
                                            <p:strVal val="#ppt_y"/>
                                          </p:val>
                                        </p:tav>
                                      </p:tavLst>
                                    </p:anim>
                                  </p:childTnLst>
                                </p:cTn>
                              </p:par>
                            </p:childTnLst>
                          </p:cTn>
                        </p:par>
                        <p:par>
                          <p:cTn id="40" fill="hold">
                            <p:stCondLst>
                              <p:cond delay="4000"/>
                            </p:stCondLst>
                            <p:childTnLst>
                              <p:par>
                                <p:cTn id="41" presetID="42" presetClass="entr" presetSubtype="0" fill="hold" nodeType="afterEffect">
                                  <p:stCondLst>
                                    <p:cond delay="250"/>
                                  </p:stCondLst>
                                  <p:childTnLst>
                                    <p:set>
                                      <p:cBhvr>
                                        <p:cTn id="42" dur="1" fill="hold">
                                          <p:stCondLst>
                                            <p:cond delay="0"/>
                                          </p:stCondLst>
                                        </p:cTn>
                                        <p:tgtEl>
                                          <p:spTgt spid="43"/>
                                        </p:tgtEl>
                                        <p:attrNameLst>
                                          <p:attrName>style.visibility</p:attrName>
                                        </p:attrNameLst>
                                      </p:cBhvr>
                                      <p:to>
                                        <p:strVal val="visible"/>
                                      </p:to>
                                    </p:set>
                                    <p:animEffect transition="in" filter="fade">
                                      <p:cBhvr>
                                        <p:cTn id="43" dur="500"/>
                                        <p:tgtEl>
                                          <p:spTgt spid="43"/>
                                        </p:tgtEl>
                                      </p:cBhvr>
                                    </p:animEffect>
                                    <p:anim calcmode="lin" valueType="num">
                                      <p:cBhvr>
                                        <p:cTn id="44" dur="500" fill="hold"/>
                                        <p:tgtEl>
                                          <p:spTgt spid="43"/>
                                        </p:tgtEl>
                                        <p:attrNameLst>
                                          <p:attrName>ppt_x</p:attrName>
                                        </p:attrNameLst>
                                      </p:cBhvr>
                                      <p:tavLst>
                                        <p:tav tm="0">
                                          <p:val>
                                            <p:strVal val="#ppt_x"/>
                                          </p:val>
                                        </p:tav>
                                        <p:tav tm="100000">
                                          <p:val>
                                            <p:strVal val="#ppt_x"/>
                                          </p:val>
                                        </p:tav>
                                      </p:tavLst>
                                    </p:anim>
                                    <p:anim calcmode="lin" valueType="num">
                                      <p:cBhvr>
                                        <p:cTn id="45" dur="500" fill="hold"/>
                                        <p:tgtEl>
                                          <p:spTgt spid="43"/>
                                        </p:tgtEl>
                                        <p:attrNameLst>
                                          <p:attrName>ppt_y</p:attrName>
                                        </p:attrNameLst>
                                      </p:cBhvr>
                                      <p:tavLst>
                                        <p:tav tm="0">
                                          <p:val>
                                            <p:strVal val="#ppt_y+.1"/>
                                          </p:val>
                                        </p:tav>
                                        <p:tav tm="100000">
                                          <p:val>
                                            <p:strVal val="#ppt_y"/>
                                          </p:val>
                                        </p:tav>
                                      </p:tavLst>
                                    </p:anim>
                                  </p:childTnLst>
                                </p:cTn>
                              </p:par>
                            </p:childTnLst>
                          </p:cTn>
                        </p:par>
                        <p:par>
                          <p:cTn id="46" fill="hold">
                            <p:stCondLst>
                              <p:cond delay="4750"/>
                            </p:stCondLst>
                            <p:childTnLst>
                              <p:par>
                                <p:cTn id="47" presetID="42" presetClass="entr" presetSubtype="0" fill="hold" grpId="0" nodeType="afterEffect">
                                  <p:stCondLst>
                                    <p:cond delay="250"/>
                                  </p:stCondLst>
                                  <p:childTnLst>
                                    <p:set>
                                      <p:cBhvr>
                                        <p:cTn id="48" dur="1" fill="hold">
                                          <p:stCondLst>
                                            <p:cond delay="0"/>
                                          </p:stCondLst>
                                        </p:cTn>
                                        <p:tgtEl>
                                          <p:spTgt spid="47"/>
                                        </p:tgtEl>
                                        <p:attrNameLst>
                                          <p:attrName>style.visibility</p:attrName>
                                        </p:attrNameLst>
                                      </p:cBhvr>
                                      <p:to>
                                        <p:strVal val="visible"/>
                                      </p:to>
                                    </p:set>
                                    <p:animEffect transition="in" filter="fade">
                                      <p:cBhvr>
                                        <p:cTn id="49" dur="500"/>
                                        <p:tgtEl>
                                          <p:spTgt spid="47"/>
                                        </p:tgtEl>
                                      </p:cBhvr>
                                    </p:animEffect>
                                    <p:anim calcmode="lin" valueType="num">
                                      <p:cBhvr>
                                        <p:cTn id="50" dur="500" fill="hold"/>
                                        <p:tgtEl>
                                          <p:spTgt spid="47"/>
                                        </p:tgtEl>
                                        <p:attrNameLst>
                                          <p:attrName>ppt_x</p:attrName>
                                        </p:attrNameLst>
                                      </p:cBhvr>
                                      <p:tavLst>
                                        <p:tav tm="0">
                                          <p:val>
                                            <p:strVal val="#ppt_x"/>
                                          </p:val>
                                        </p:tav>
                                        <p:tav tm="100000">
                                          <p:val>
                                            <p:strVal val="#ppt_x"/>
                                          </p:val>
                                        </p:tav>
                                      </p:tavLst>
                                    </p:anim>
                                    <p:anim calcmode="lin" valueType="num">
                                      <p:cBhvr>
                                        <p:cTn id="51" dur="500" fill="hold"/>
                                        <p:tgtEl>
                                          <p:spTgt spid="47"/>
                                        </p:tgtEl>
                                        <p:attrNameLst>
                                          <p:attrName>ppt_y</p:attrName>
                                        </p:attrNameLst>
                                      </p:cBhvr>
                                      <p:tavLst>
                                        <p:tav tm="0">
                                          <p:val>
                                            <p:strVal val="#ppt_y+.1"/>
                                          </p:val>
                                        </p:tav>
                                        <p:tav tm="100000">
                                          <p:val>
                                            <p:strVal val="#ppt_y"/>
                                          </p:val>
                                        </p:tav>
                                      </p:tavLst>
                                    </p:anim>
                                  </p:childTnLst>
                                </p:cTn>
                              </p:par>
                            </p:childTnLst>
                          </p:cTn>
                        </p:par>
                        <p:par>
                          <p:cTn id="52" fill="hold">
                            <p:stCondLst>
                              <p:cond delay="5500"/>
                            </p:stCondLst>
                            <p:childTnLst>
                              <p:par>
                                <p:cTn id="53" presetID="42" presetClass="entr" presetSubtype="0" fill="hold" nodeType="afterEffect">
                                  <p:stCondLst>
                                    <p:cond delay="250"/>
                                  </p:stCondLst>
                                  <p:childTnLst>
                                    <p:set>
                                      <p:cBhvr>
                                        <p:cTn id="54" dur="1" fill="hold">
                                          <p:stCondLst>
                                            <p:cond delay="0"/>
                                          </p:stCondLst>
                                        </p:cTn>
                                        <p:tgtEl>
                                          <p:spTgt spid="48"/>
                                        </p:tgtEl>
                                        <p:attrNameLst>
                                          <p:attrName>style.visibility</p:attrName>
                                        </p:attrNameLst>
                                      </p:cBhvr>
                                      <p:to>
                                        <p:strVal val="visible"/>
                                      </p:to>
                                    </p:set>
                                    <p:animEffect transition="in" filter="fade">
                                      <p:cBhvr>
                                        <p:cTn id="55" dur="500"/>
                                        <p:tgtEl>
                                          <p:spTgt spid="48"/>
                                        </p:tgtEl>
                                      </p:cBhvr>
                                    </p:animEffect>
                                    <p:anim calcmode="lin" valueType="num">
                                      <p:cBhvr>
                                        <p:cTn id="56" dur="500" fill="hold"/>
                                        <p:tgtEl>
                                          <p:spTgt spid="48"/>
                                        </p:tgtEl>
                                        <p:attrNameLst>
                                          <p:attrName>ppt_x</p:attrName>
                                        </p:attrNameLst>
                                      </p:cBhvr>
                                      <p:tavLst>
                                        <p:tav tm="0">
                                          <p:val>
                                            <p:strVal val="#ppt_x"/>
                                          </p:val>
                                        </p:tav>
                                        <p:tav tm="100000">
                                          <p:val>
                                            <p:strVal val="#ppt_x"/>
                                          </p:val>
                                        </p:tav>
                                      </p:tavLst>
                                    </p:anim>
                                    <p:anim calcmode="lin" valueType="num">
                                      <p:cBhvr>
                                        <p:cTn id="57" dur="500" fill="hold"/>
                                        <p:tgtEl>
                                          <p:spTgt spid="48"/>
                                        </p:tgtEl>
                                        <p:attrNameLst>
                                          <p:attrName>ppt_y</p:attrName>
                                        </p:attrNameLst>
                                      </p:cBhvr>
                                      <p:tavLst>
                                        <p:tav tm="0">
                                          <p:val>
                                            <p:strVal val="#ppt_y+.1"/>
                                          </p:val>
                                        </p:tav>
                                        <p:tav tm="100000">
                                          <p:val>
                                            <p:strVal val="#ppt_y"/>
                                          </p:val>
                                        </p:tav>
                                      </p:tavLst>
                                    </p:anim>
                                  </p:childTnLst>
                                </p:cTn>
                              </p:par>
                            </p:childTnLst>
                          </p:cTn>
                        </p:par>
                        <p:par>
                          <p:cTn id="58" fill="hold">
                            <p:stCondLst>
                              <p:cond delay="6250"/>
                            </p:stCondLst>
                            <p:childTnLst>
                              <p:par>
                                <p:cTn id="59" presetID="42" presetClass="entr" presetSubtype="0" fill="hold" grpId="0" nodeType="afterEffect">
                                  <p:stCondLst>
                                    <p:cond delay="250"/>
                                  </p:stCondLst>
                                  <p:childTnLst>
                                    <p:set>
                                      <p:cBhvr>
                                        <p:cTn id="60" dur="1" fill="hold">
                                          <p:stCondLst>
                                            <p:cond delay="0"/>
                                          </p:stCondLst>
                                        </p:cTn>
                                        <p:tgtEl>
                                          <p:spTgt spid="51"/>
                                        </p:tgtEl>
                                        <p:attrNameLst>
                                          <p:attrName>style.visibility</p:attrName>
                                        </p:attrNameLst>
                                      </p:cBhvr>
                                      <p:to>
                                        <p:strVal val="visible"/>
                                      </p:to>
                                    </p:set>
                                    <p:animEffect transition="in" filter="fade">
                                      <p:cBhvr>
                                        <p:cTn id="61" dur="500"/>
                                        <p:tgtEl>
                                          <p:spTgt spid="51"/>
                                        </p:tgtEl>
                                      </p:cBhvr>
                                    </p:animEffect>
                                    <p:anim calcmode="lin" valueType="num">
                                      <p:cBhvr>
                                        <p:cTn id="62" dur="500" fill="hold"/>
                                        <p:tgtEl>
                                          <p:spTgt spid="51"/>
                                        </p:tgtEl>
                                        <p:attrNameLst>
                                          <p:attrName>ppt_x</p:attrName>
                                        </p:attrNameLst>
                                      </p:cBhvr>
                                      <p:tavLst>
                                        <p:tav tm="0">
                                          <p:val>
                                            <p:strVal val="#ppt_x"/>
                                          </p:val>
                                        </p:tav>
                                        <p:tav tm="100000">
                                          <p:val>
                                            <p:strVal val="#ppt_x"/>
                                          </p:val>
                                        </p:tav>
                                      </p:tavLst>
                                    </p:anim>
                                    <p:anim calcmode="lin" valueType="num">
                                      <p:cBhvr>
                                        <p:cTn id="63" dur="500" fill="hold"/>
                                        <p:tgtEl>
                                          <p:spTgt spid="5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46" grpId="0"/>
      <p:bldP spid="64" grpId="0"/>
      <p:bldP spid="56" grpId="0"/>
      <p:bldP spid="42" grpId="0" animBg="1"/>
      <p:bldP spid="47" grpId="0" animBg="1"/>
      <p:bldP spid="5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C8A16B82-6A3C-46F5-8D32-072FDF89864A}"/>
              </a:ext>
            </a:extLst>
          </p:cNvPr>
          <p:cNvGrpSpPr/>
          <p:nvPr/>
        </p:nvGrpSpPr>
        <p:grpSpPr>
          <a:xfrm>
            <a:off x="-280115" y="-4"/>
            <a:ext cx="12521019" cy="6858000"/>
            <a:chOff x="-290920" y="0"/>
            <a:chExt cx="12521019" cy="6858000"/>
          </a:xfrm>
        </p:grpSpPr>
        <p:sp>
          <p:nvSpPr>
            <p:cNvPr id="20" name="Rectangle 19">
              <a:extLst>
                <a:ext uri="{FF2B5EF4-FFF2-40B4-BE49-F238E27FC236}">
                  <a16:creationId xmlns:a16="http://schemas.microsoft.com/office/drawing/2014/main" id="{2F391CEE-E392-4A9D-BD11-6954B994FB42}"/>
                </a:ext>
              </a:extLst>
            </p:cNvPr>
            <p:cNvSpPr/>
            <p:nvPr/>
          </p:nvSpPr>
          <p:spPr>
            <a:xfrm>
              <a:off x="-290920" y="0"/>
              <a:ext cx="12482920"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Freeform: Shape 20">
              <a:extLst>
                <a:ext uri="{FF2B5EF4-FFF2-40B4-BE49-F238E27FC236}">
                  <a16:creationId xmlns:a16="http://schemas.microsoft.com/office/drawing/2014/main" id="{7AC43ACA-5000-40E2-80D3-19833F9F1A3F}"/>
                </a:ext>
              </a:extLst>
            </p:cNvPr>
            <p:cNvSpPr/>
            <p:nvPr/>
          </p:nvSpPr>
          <p:spPr>
            <a:xfrm>
              <a:off x="11023600" y="2337441"/>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FF59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a:extLst>
                <a:ext uri="{FF2B5EF4-FFF2-40B4-BE49-F238E27FC236}">
                  <a16:creationId xmlns:a16="http://schemas.microsoft.com/office/drawing/2014/main" id="{BE022673-C77C-4E8F-AF41-8B283703E87E}"/>
                </a:ext>
              </a:extLst>
            </p:cNvPr>
            <p:cNvSpPr txBox="1"/>
            <p:nvPr/>
          </p:nvSpPr>
          <p:spPr>
            <a:xfrm rot="16200000">
              <a:off x="10910891" y="3189609"/>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a:t>
              </a:r>
            </a:p>
          </p:txBody>
        </p:sp>
      </p:grpSp>
      <p:grpSp>
        <p:nvGrpSpPr>
          <p:cNvPr id="24" name="Group 23">
            <a:extLst>
              <a:ext uri="{FF2B5EF4-FFF2-40B4-BE49-F238E27FC236}">
                <a16:creationId xmlns:a16="http://schemas.microsoft.com/office/drawing/2014/main" id="{69A27401-3327-4871-86AC-B461CA62C3AC}"/>
              </a:ext>
            </a:extLst>
          </p:cNvPr>
          <p:cNvGrpSpPr/>
          <p:nvPr/>
        </p:nvGrpSpPr>
        <p:grpSpPr>
          <a:xfrm>
            <a:off x="217573" y="-8"/>
            <a:ext cx="11487544" cy="6858000"/>
            <a:chOff x="213096" y="0"/>
            <a:chExt cx="11487544" cy="6858000"/>
          </a:xfrm>
        </p:grpSpPr>
        <p:sp>
          <p:nvSpPr>
            <p:cNvPr id="25" name="Rectangle 24">
              <a:extLst>
                <a:ext uri="{FF2B5EF4-FFF2-40B4-BE49-F238E27FC236}">
                  <a16:creationId xmlns:a16="http://schemas.microsoft.com/office/drawing/2014/main" id="{706C029B-A799-4206-A656-A006D8F83990}"/>
                </a:ext>
              </a:extLst>
            </p:cNvPr>
            <p:cNvSpPr/>
            <p:nvPr/>
          </p:nvSpPr>
          <p:spPr>
            <a:xfrm>
              <a:off x="213096" y="0"/>
              <a:ext cx="11447501"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Freeform: Shape 25">
              <a:extLst>
                <a:ext uri="{FF2B5EF4-FFF2-40B4-BE49-F238E27FC236}">
                  <a16:creationId xmlns:a16="http://schemas.microsoft.com/office/drawing/2014/main" id="{63328131-EC42-4D6D-A247-91FD3D23E58C}"/>
                </a:ext>
              </a:extLst>
            </p:cNvPr>
            <p:cNvSpPr/>
            <p:nvPr/>
          </p:nvSpPr>
          <p:spPr>
            <a:xfrm>
              <a:off x="10492197" y="2337441"/>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52CD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TextBox 26">
              <a:extLst>
                <a:ext uri="{FF2B5EF4-FFF2-40B4-BE49-F238E27FC236}">
                  <a16:creationId xmlns:a16="http://schemas.microsoft.com/office/drawing/2014/main" id="{3A728384-87ED-4E87-8F78-97EB653FDC67}"/>
                </a:ext>
              </a:extLst>
            </p:cNvPr>
            <p:cNvSpPr txBox="1"/>
            <p:nvPr/>
          </p:nvSpPr>
          <p:spPr>
            <a:xfrm rot="16200000">
              <a:off x="10381432" y="3189610"/>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II</a:t>
              </a:r>
            </a:p>
          </p:txBody>
        </p:sp>
      </p:grpSp>
      <p:grpSp>
        <p:nvGrpSpPr>
          <p:cNvPr id="29" name="Group 28">
            <a:extLst>
              <a:ext uri="{FF2B5EF4-FFF2-40B4-BE49-F238E27FC236}">
                <a16:creationId xmlns:a16="http://schemas.microsoft.com/office/drawing/2014/main" id="{C0099890-786A-4F87-960D-5DADE5168909}"/>
              </a:ext>
            </a:extLst>
          </p:cNvPr>
          <p:cNvGrpSpPr/>
          <p:nvPr/>
        </p:nvGrpSpPr>
        <p:grpSpPr>
          <a:xfrm>
            <a:off x="1135794" y="0"/>
            <a:ext cx="9961092" cy="6858000"/>
            <a:chOff x="491575" y="0"/>
            <a:chExt cx="9961092" cy="6858000"/>
          </a:xfrm>
        </p:grpSpPr>
        <p:sp>
          <p:nvSpPr>
            <p:cNvPr id="30" name="Rectangle 29">
              <a:extLst>
                <a:ext uri="{FF2B5EF4-FFF2-40B4-BE49-F238E27FC236}">
                  <a16:creationId xmlns:a16="http://schemas.microsoft.com/office/drawing/2014/main" id="{CE9AAB1E-3A13-4745-A574-9EE6806378C9}"/>
                </a:ext>
              </a:extLst>
            </p:cNvPr>
            <p:cNvSpPr/>
            <p:nvPr/>
          </p:nvSpPr>
          <p:spPr>
            <a:xfrm>
              <a:off x="491575" y="0"/>
              <a:ext cx="9961092"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Freeform: Shape 30">
              <a:extLst>
                <a:ext uri="{FF2B5EF4-FFF2-40B4-BE49-F238E27FC236}">
                  <a16:creationId xmlns:a16="http://schemas.microsoft.com/office/drawing/2014/main" id="{1BC0F905-3F71-4932-B130-39D508C4D117}"/>
                </a:ext>
              </a:extLst>
            </p:cNvPr>
            <p:cNvSpPr/>
            <p:nvPr/>
          </p:nvSpPr>
          <p:spPr>
            <a:xfrm>
              <a:off x="9284267" y="2337440"/>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FFC7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TextBox 31">
              <a:extLst>
                <a:ext uri="{FF2B5EF4-FFF2-40B4-BE49-F238E27FC236}">
                  <a16:creationId xmlns:a16="http://schemas.microsoft.com/office/drawing/2014/main" id="{93EC5869-A976-4328-A864-2BB04E7E7BFC}"/>
                </a:ext>
              </a:extLst>
            </p:cNvPr>
            <p:cNvSpPr txBox="1"/>
            <p:nvPr/>
          </p:nvSpPr>
          <p:spPr>
            <a:xfrm rot="16200000">
              <a:off x="9130572" y="3189608"/>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III</a:t>
              </a:r>
            </a:p>
          </p:txBody>
        </p:sp>
      </p:grpSp>
      <p:grpSp>
        <p:nvGrpSpPr>
          <p:cNvPr id="34" name="Group 33">
            <a:extLst>
              <a:ext uri="{FF2B5EF4-FFF2-40B4-BE49-F238E27FC236}">
                <a16:creationId xmlns:a16="http://schemas.microsoft.com/office/drawing/2014/main" id="{0E4F6447-6163-4D6A-A8D2-BD63B6CB3A42}"/>
              </a:ext>
            </a:extLst>
          </p:cNvPr>
          <p:cNvGrpSpPr/>
          <p:nvPr/>
        </p:nvGrpSpPr>
        <p:grpSpPr>
          <a:xfrm>
            <a:off x="-7982710" y="0"/>
            <a:ext cx="9574094" cy="6858000"/>
            <a:chOff x="491575" y="0"/>
            <a:chExt cx="9574094" cy="6858000"/>
          </a:xfrm>
        </p:grpSpPr>
        <p:sp>
          <p:nvSpPr>
            <p:cNvPr id="35" name="Rectangle 34">
              <a:extLst>
                <a:ext uri="{FF2B5EF4-FFF2-40B4-BE49-F238E27FC236}">
                  <a16:creationId xmlns:a16="http://schemas.microsoft.com/office/drawing/2014/main" id="{5CB8CB55-9DEC-4367-900E-7257FE1B874F}"/>
                </a:ext>
              </a:extLst>
            </p:cNvPr>
            <p:cNvSpPr/>
            <p:nvPr/>
          </p:nvSpPr>
          <p:spPr>
            <a:xfrm>
              <a:off x="491575" y="0"/>
              <a:ext cx="9574094"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Shape 35">
              <a:extLst>
                <a:ext uri="{FF2B5EF4-FFF2-40B4-BE49-F238E27FC236}">
                  <a16:creationId xmlns:a16="http://schemas.microsoft.com/office/drawing/2014/main" id="{9DBAEDD6-7153-4AFF-BDC7-5A225B4B5642}"/>
                </a:ext>
              </a:extLst>
            </p:cNvPr>
            <p:cNvSpPr/>
            <p:nvPr/>
          </p:nvSpPr>
          <p:spPr>
            <a:xfrm>
              <a:off x="8897260" y="2337440"/>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5D73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3" name="TextBox 32">
            <a:extLst>
              <a:ext uri="{FF2B5EF4-FFF2-40B4-BE49-F238E27FC236}">
                <a16:creationId xmlns:a16="http://schemas.microsoft.com/office/drawing/2014/main" id="{6A4FF691-4985-490D-83BF-405080D184A7}"/>
              </a:ext>
            </a:extLst>
          </p:cNvPr>
          <p:cNvSpPr txBox="1"/>
          <p:nvPr/>
        </p:nvSpPr>
        <p:spPr>
          <a:xfrm>
            <a:off x="1848977" y="90709"/>
            <a:ext cx="9185427" cy="830997"/>
          </a:xfrm>
          <a:prstGeom prst="rect">
            <a:avLst/>
          </a:prstGeom>
          <a:noFill/>
        </p:spPr>
        <p:txBody>
          <a:bodyPr wrap="square" rtlCol="0">
            <a:spAutoFit/>
          </a:bodyPr>
          <a:lstStyle/>
          <a:p>
            <a:r>
              <a:rPr lang="vi-VN" sz="2400" b="1" dirty="0">
                <a:solidFill>
                  <a:srgbClr val="00A0A8"/>
                </a:solidFill>
                <a:cs typeface="Times New Roman" panose="02020603050405020304" pitchFamily="18" charset="0"/>
              </a:rPr>
              <a:t>CHƯƠNG 3: CÁC YẾU TỐ ẢNH HƯỞNG ĐẾN VAY NỢ NƯỚC NGOÀI CỦA VIỆT NAM</a:t>
            </a:r>
            <a:r>
              <a:rPr lang="vi-VN" sz="2400" b="1" dirty="0">
                <a:cs typeface="Times New Roman" panose="02020603050405020304" pitchFamily="18" charset="0"/>
              </a:rPr>
              <a:t> </a:t>
            </a:r>
            <a:endParaRPr lang="en-US" sz="2400" b="1" dirty="0">
              <a:solidFill>
                <a:srgbClr val="03A1A4"/>
              </a:solidFill>
              <a:cs typeface="Times New Roman" panose="02020603050405020304" pitchFamily="18" charset="0"/>
            </a:endParaRPr>
          </a:p>
        </p:txBody>
      </p:sp>
      <p:sp>
        <p:nvSpPr>
          <p:cNvPr id="46" name="TextBox 45">
            <a:extLst>
              <a:ext uri="{FF2B5EF4-FFF2-40B4-BE49-F238E27FC236}">
                <a16:creationId xmlns:a16="http://schemas.microsoft.com/office/drawing/2014/main" id="{82C0F0B5-B164-4837-B0A2-D442DED0501C}"/>
              </a:ext>
            </a:extLst>
          </p:cNvPr>
          <p:cNvSpPr txBox="1"/>
          <p:nvPr/>
        </p:nvSpPr>
        <p:spPr>
          <a:xfrm>
            <a:off x="1876744" y="3222419"/>
            <a:ext cx="874969" cy="769441"/>
          </a:xfrm>
          <a:prstGeom prst="rect">
            <a:avLst/>
          </a:prstGeom>
          <a:noFill/>
        </p:spPr>
        <p:txBody>
          <a:bodyPr wrap="square" rtlCol="0">
            <a:spAutoFit/>
          </a:bodyPr>
          <a:lstStyle/>
          <a:p>
            <a:pPr algn="ctr"/>
            <a:r>
              <a:rPr lang="en-US" sz="4400" b="1" dirty="0">
                <a:solidFill>
                  <a:srgbClr val="E6E7E9"/>
                </a:solidFill>
                <a:latin typeface="Tw Cen MT" panose="020B0602020104020603" pitchFamily="34" charset="0"/>
              </a:rPr>
              <a:t>1</a:t>
            </a:r>
          </a:p>
        </p:txBody>
      </p:sp>
      <p:sp>
        <p:nvSpPr>
          <p:cNvPr id="64" name="TextBox 63">
            <a:extLst>
              <a:ext uri="{FF2B5EF4-FFF2-40B4-BE49-F238E27FC236}">
                <a16:creationId xmlns:a16="http://schemas.microsoft.com/office/drawing/2014/main" id="{5F01E9F9-DDEB-4C88-A4B1-2A3EA2285B1B}"/>
              </a:ext>
            </a:extLst>
          </p:cNvPr>
          <p:cNvSpPr txBox="1"/>
          <p:nvPr/>
        </p:nvSpPr>
        <p:spPr>
          <a:xfrm>
            <a:off x="1848978" y="4648676"/>
            <a:ext cx="874969" cy="769441"/>
          </a:xfrm>
          <a:prstGeom prst="rect">
            <a:avLst/>
          </a:prstGeom>
          <a:noFill/>
        </p:spPr>
        <p:txBody>
          <a:bodyPr wrap="square" rtlCol="0">
            <a:spAutoFit/>
          </a:bodyPr>
          <a:lstStyle/>
          <a:p>
            <a:pPr algn="ctr"/>
            <a:r>
              <a:rPr lang="en-US" sz="4400" b="1" dirty="0">
                <a:solidFill>
                  <a:srgbClr val="E6E7E9"/>
                </a:solidFill>
                <a:latin typeface="Tw Cen MT" panose="020B0602020104020603" pitchFamily="34" charset="0"/>
              </a:rPr>
              <a:t>3</a:t>
            </a:r>
          </a:p>
        </p:txBody>
      </p:sp>
      <p:sp>
        <p:nvSpPr>
          <p:cNvPr id="56" name="Rectangle 55">
            <a:extLst>
              <a:ext uri="{FF2B5EF4-FFF2-40B4-BE49-F238E27FC236}">
                <a16:creationId xmlns:a16="http://schemas.microsoft.com/office/drawing/2014/main" id="{B0216A05-10D1-4011-9853-B520010979A4}"/>
              </a:ext>
            </a:extLst>
          </p:cNvPr>
          <p:cNvSpPr/>
          <p:nvPr/>
        </p:nvSpPr>
        <p:spPr>
          <a:xfrm>
            <a:off x="2110557" y="921706"/>
            <a:ext cx="7728879" cy="3277820"/>
          </a:xfrm>
          <a:prstGeom prst="rect">
            <a:avLst/>
          </a:prstGeom>
        </p:spPr>
        <p:txBody>
          <a:bodyPr wrap="square">
            <a:spAutoFit/>
          </a:bodyPr>
          <a:lstStyle/>
          <a:p>
            <a:r>
              <a:rPr lang="vi-VN" sz="2400" i="1" dirty="0">
                <a:solidFill>
                  <a:srgbClr val="00A0A8"/>
                </a:solidFill>
                <a:cs typeface="Times New Roman" panose="02020603050405020304" pitchFamily="18" charset="0"/>
              </a:rPr>
              <a:t>1.3 </a:t>
            </a:r>
            <a:r>
              <a:rPr lang="en-US" sz="2400" i="1" dirty="0">
                <a:solidFill>
                  <a:srgbClr val="00A0A8"/>
                </a:solidFill>
                <a:cs typeface="Times New Roman" panose="02020603050405020304" pitchFamily="18" charset="0"/>
              </a:rPr>
              <a:t>P</a:t>
            </a:r>
            <a:r>
              <a:rPr lang="vi-VN" sz="2400" i="1" dirty="0">
                <a:solidFill>
                  <a:srgbClr val="00A0A8"/>
                </a:solidFill>
                <a:cs typeface="Times New Roman" panose="02020603050405020304" pitchFamily="18" charset="0"/>
              </a:rPr>
              <a:t>hát hành trái phiếu ra thị trường quốc tế </a:t>
            </a:r>
            <a:endParaRPr lang="en-US" sz="2400" i="1" dirty="0">
              <a:solidFill>
                <a:srgbClr val="00A0A8"/>
              </a:solidFill>
              <a:cs typeface="Times New Roman" panose="02020603050405020304" pitchFamily="18" charset="0"/>
            </a:endParaRPr>
          </a:p>
          <a:p>
            <a:pPr marL="285750" indent="-285750">
              <a:buFont typeface="Wingdings" panose="05000000000000000000" pitchFamily="2" charset="2"/>
              <a:buChar char="v"/>
            </a:pPr>
            <a:r>
              <a:rPr lang="vi-VN" dirty="0">
                <a:cs typeface="Times New Roman" panose="02020603050405020304" pitchFamily="18" charset="0"/>
              </a:rPr>
              <a:t>Cuối năm 2009, </a:t>
            </a:r>
            <a:r>
              <a:rPr lang="vi-VN" dirty="0">
                <a:solidFill>
                  <a:srgbClr val="FF5969"/>
                </a:solidFill>
                <a:cs typeface="Times New Roman" panose="02020603050405020304" pitchFamily="18" charset="0"/>
              </a:rPr>
              <a:t>Công ty cổ phần Vincom (VIC) </a:t>
            </a:r>
            <a:r>
              <a:rPr lang="vi-VN" dirty="0">
                <a:cs typeface="Times New Roman" panose="02020603050405020304" pitchFamily="18" charset="0"/>
              </a:rPr>
              <a:t>cũng đã phát hành thành công 100 triệu USD trái phiếu chuyển đổi quốc tế với mức lãi suất 6% trong thời hạn 5 năm.</a:t>
            </a:r>
            <a:endParaRPr lang="en-US" dirty="0">
              <a:cs typeface="Times New Roman" panose="02020603050405020304" pitchFamily="18" charset="0"/>
            </a:endParaRPr>
          </a:p>
          <a:p>
            <a:pPr marL="285750" lvl="0" indent="-285750">
              <a:buFont typeface="Wingdings" panose="05000000000000000000" pitchFamily="2" charset="2"/>
              <a:buChar char="v"/>
            </a:pPr>
            <a:r>
              <a:rPr lang="en-US" dirty="0">
                <a:cs typeface="Times New Roman" panose="02020603050405020304" pitchFamily="18" charset="0"/>
              </a:rPr>
              <a:t> </a:t>
            </a:r>
            <a:r>
              <a:rPr lang="vi-VN" dirty="0">
                <a:cs typeface="Times New Roman" panose="02020603050405020304" pitchFamily="18" charset="0"/>
              </a:rPr>
              <a:t>Cuối tháng 12.2010, Đại hội cổ đông bất thường </a:t>
            </a:r>
            <a:r>
              <a:rPr lang="vi-VN" dirty="0">
                <a:solidFill>
                  <a:srgbClr val="FEC630"/>
                </a:solidFill>
                <a:cs typeface="Times New Roman" panose="02020603050405020304" pitchFamily="18" charset="0"/>
              </a:rPr>
              <a:t>Tập đoàn Hoàng Anh Gia Lai (HAG)</a:t>
            </a:r>
            <a:r>
              <a:rPr lang="vi-VN" dirty="0">
                <a:cs typeface="Times New Roman" panose="02020603050405020304" pitchFamily="18" charset="0"/>
              </a:rPr>
              <a:t> đã thống nhất phát hành trái phiếu quốc tế để huy động 200 triệu USD cho các dự án đã và đang triển khai của HAG.</a:t>
            </a:r>
            <a:endParaRPr lang="en-US" dirty="0">
              <a:cs typeface="Times New Roman" panose="02020603050405020304" pitchFamily="18" charset="0"/>
            </a:endParaRPr>
          </a:p>
          <a:p>
            <a:pPr marL="285750" lvl="0" indent="-285750">
              <a:buFont typeface="Wingdings" panose="05000000000000000000" pitchFamily="2" charset="2"/>
              <a:buChar char="v"/>
            </a:pPr>
            <a:r>
              <a:rPr lang="en-US" dirty="0">
                <a:cs typeface="Times New Roman" panose="02020603050405020304" pitchFamily="18" charset="0"/>
              </a:rPr>
              <a:t> </a:t>
            </a:r>
            <a:r>
              <a:rPr lang="vi-VN" dirty="0">
                <a:solidFill>
                  <a:srgbClr val="FF5969"/>
                </a:solidFill>
                <a:cs typeface="Times New Roman" panose="02020603050405020304" pitchFamily="18" charset="0"/>
              </a:rPr>
              <a:t>Ngân hàng Thương mại Cổ phần Công thương ViettinBank </a:t>
            </a:r>
            <a:r>
              <a:rPr lang="vi-VN" dirty="0">
                <a:cs typeface="Times New Roman" panose="02020603050405020304" pitchFamily="18" charset="0"/>
              </a:rPr>
              <a:t>đã xây dựng đề án phát hành trái phiếu quốc tế với khối lượng phát hành khoảng 500 – 1 tỷ USD trình duyệt trong năm 2011.</a:t>
            </a:r>
            <a:endParaRPr lang="en-US" dirty="0">
              <a:cs typeface="Times New Roman" panose="02020603050405020304" pitchFamily="18" charset="0"/>
            </a:endParaRPr>
          </a:p>
          <a:p>
            <a:pPr marL="342900" indent="-342900">
              <a:buFont typeface="Wingdings" panose="05000000000000000000" pitchFamily="2" charset="2"/>
              <a:buChar char="v"/>
            </a:pPr>
            <a:endParaRPr lang="vi-VN" sz="2100" dirty="0">
              <a:latin typeface="Calibri" panose="020F0502020204030204" pitchFamily="34" charset="0"/>
              <a:cs typeface="Calibri" panose="020F0502020204030204" pitchFamily="34" charset="0"/>
            </a:endParaRPr>
          </a:p>
        </p:txBody>
      </p:sp>
      <p:pic>
        <p:nvPicPr>
          <p:cNvPr id="2" name="Picture 1"/>
          <p:cNvPicPr>
            <a:picLocks noChangeAspect="1"/>
          </p:cNvPicPr>
          <p:nvPr/>
        </p:nvPicPr>
        <p:blipFill>
          <a:blip r:embed="rId2"/>
          <a:stretch>
            <a:fillRect/>
          </a:stretch>
        </p:blipFill>
        <p:spPr>
          <a:xfrm>
            <a:off x="2509597" y="3991860"/>
            <a:ext cx="3218850" cy="2704775"/>
          </a:xfrm>
          <a:prstGeom prst="rect">
            <a:avLst/>
          </a:prstGeom>
        </p:spPr>
      </p:pic>
      <p:pic>
        <p:nvPicPr>
          <p:cNvPr id="3" name="Picture 2"/>
          <p:cNvPicPr>
            <a:picLocks noChangeAspect="1"/>
          </p:cNvPicPr>
          <p:nvPr/>
        </p:nvPicPr>
        <p:blipFill>
          <a:blip r:embed="rId3"/>
          <a:stretch>
            <a:fillRect/>
          </a:stretch>
        </p:blipFill>
        <p:spPr>
          <a:xfrm>
            <a:off x="6484552" y="3991859"/>
            <a:ext cx="3238861" cy="2704775"/>
          </a:xfrm>
          <a:prstGeom prst="rect">
            <a:avLst/>
          </a:prstGeom>
        </p:spPr>
      </p:pic>
    </p:spTree>
    <p:extLst>
      <p:ext uri="{BB962C8B-B14F-4D97-AF65-F5344CB8AC3E}">
        <p14:creationId xmlns:p14="http://schemas.microsoft.com/office/powerpoint/2010/main" val="3789603504"/>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0"/>
                                        <p:tgtEl>
                                          <p:spTgt spid="33"/>
                                        </p:tgtEl>
                                      </p:cBhvr>
                                    </p:animEffect>
                                    <p:anim calcmode="lin" valueType="num">
                                      <p:cBhvr>
                                        <p:cTn id="8" dur="1000" fill="hold"/>
                                        <p:tgtEl>
                                          <p:spTgt spid="33"/>
                                        </p:tgtEl>
                                        <p:attrNameLst>
                                          <p:attrName>ppt_x</p:attrName>
                                        </p:attrNameLst>
                                      </p:cBhvr>
                                      <p:tavLst>
                                        <p:tav tm="0">
                                          <p:val>
                                            <p:strVal val="#ppt_x"/>
                                          </p:val>
                                        </p:tav>
                                        <p:tav tm="100000">
                                          <p:val>
                                            <p:strVal val="#ppt_x"/>
                                          </p:val>
                                        </p:tav>
                                      </p:tavLst>
                                    </p:anim>
                                    <p:anim calcmode="lin" valueType="num">
                                      <p:cBhvr>
                                        <p:cTn id="9" dur="1000" fill="hold"/>
                                        <p:tgtEl>
                                          <p:spTgt spid="3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46"/>
                                        </p:tgtEl>
                                        <p:attrNameLst>
                                          <p:attrName>style.visibility</p:attrName>
                                        </p:attrNameLst>
                                      </p:cBhvr>
                                      <p:to>
                                        <p:strVal val="visible"/>
                                      </p:to>
                                    </p:set>
                                    <p:anim calcmode="lin" valueType="num">
                                      <p:cBhvr>
                                        <p:cTn id="13" dur="500" fill="hold"/>
                                        <p:tgtEl>
                                          <p:spTgt spid="46"/>
                                        </p:tgtEl>
                                        <p:attrNameLst>
                                          <p:attrName>ppt_w</p:attrName>
                                        </p:attrNameLst>
                                      </p:cBhvr>
                                      <p:tavLst>
                                        <p:tav tm="0">
                                          <p:val>
                                            <p:fltVal val="0"/>
                                          </p:val>
                                        </p:tav>
                                        <p:tav tm="100000">
                                          <p:val>
                                            <p:strVal val="#ppt_w"/>
                                          </p:val>
                                        </p:tav>
                                      </p:tavLst>
                                    </p:anim>
                                    <p:anim calcmode="lin" valueType="num">
                                      <p:cBhvr>
                                        <p:cTn id="14" dur="500" fill="hold"/>
                                        <p:tgtEl>
                                          <p:spTgt spid="46"/>
                                        </p:tgtEl>
                                        <p:attrNameLst>
                                          <p:attrName>ppt_h</p:attrName>
                                        </p:attrNameLst>
                                      </p:cBhvr>
                                      <p:tavLst>
                                        <p:tav tm="0">
                                          <p:val>
                                            <p:fltVal val="0"/>
                                          </p:val>
                                        </p:tav>
                                        <p:tav tm="100000">
                                          <p:val>
                                            <p:strVal val="#ppt_h"/>
                                          </p:val>
                                        </p:tav>
                                      </p:tavLst>
                                    </p:anim>
                                    <p:animEffect transition="in" filter="fade">
                                      <p:cBhvr>
                                        <p:cTn id="15" dur="500"/>
                                        <p:tgtEl>
                                          <p:spTgt spid="46"/>
                                        </p:tgtEl>
                                      </p:cBhvr>
                                    </p:animEffect>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64"/>
                                        </p:tgtEl>
                                        <p:attrNameLst>
                                          <p:attrName>style.visibility</p:attrName>
                                        </p:attrNameLst>
                                      </p:cBhvr>
                                      <p:to>
                                        <p:strVal val="visible"/>
                                      </p:to>
                                    </p:set>
                                    <p:anim calcmode="lin" valueType="num">
                                      <p:cBhvr>
                                        <p:cTn id="19" dur="500" fill="hold"/>
                                        <p:tgtEl>
                                          <p:spTgt spid="64"/>
                                        </p:tgtEl>
                                        <p:attrNameLst>
                                          <p:attrName>ppt_w</p:attrName>
                                        </p:attrNameLst>
                                      </p:cBhvr>
                                      <p:tavLst>
                                        <p:tav tm="0">
                                          <p:val>
                                            <p:fltVal val="0"/>
                                          </p:val>
                                        </p:tav>
                                        <p:tav tm="100000">
                                          <p:val>
                                            <p:strVal val="#ppt_w"/>
                                          </p:val>
                                        </p:tav>
                                      </p:tavLst>
                                    </p:anim>
                                    <p:anim calcmode="lin" valueType="num">
                                      <p:cBhvr>
                                        <p:cTn id="20" dur="500" fill="hold"/>
                                        <p:tgtEl>
                                          <p:spTgt spid="64"/>
                                        </p:tgtEl>
                                        <p:attrNameLst>
                                          <p:attrName>ppt_h</p:attrName>
                                        </p:attrNameLst>
                                      </p:cBhvr>
                                      <p:tavLst>
                                        <p:tav tm="0">
                                          <p:val>
                                            <p:fltVal val="0"/>
                                          </p:val>
                                        </p:tav>
                                        <p:tav tm="100000">
                                          <p:val>
                                            <p:strVal val="#ppt_h"/>
                                          </p:val>
                                        </p:tav>
                                      </p:tavLst>
                                    </p:anim>
                                    <p:animEffect transition="in" filter="fade">
                                      <p:cBhvr>
                                        <p:cTn id="21" dur="500"/>
                                        <p:tgtEl>
                                          <p:spTgt spid="64"/>
                                        </p:tgtEl>
                                      </p:cBhvr>
                                    </p:animEffect>
                                  </p:childTnLst>
                                </p:cTn>
                              </p:par>
                            </p:childTnLst>
                          </p:cTn>
                        </p:par>
                        <p:par>
                          <p:cTn id="22" fill="hold">
                            <p:stCondLst>
                              <p:cond delay="2000"/>
                            </p:stCondLst>
                            <p:childTnLst>
                              <p:par>
                                <p:cTn id="23" presetID="42" presetClass="entr" presetSubtype="0" fill="hold" grpId="0" nodeType="afterEffect">
                                  <p:stCondLst>
                                    <p:cond delay="0"/>
                                  </p:stCondLst>
                                  <p:childTnLst>
                                    <p:set>
                                      <p:cBhvr>
                                        <p:cTn id="24" dur="1" fill="hold">
                                          <p:stCondLst>
                                            <p:cond delay="0"/>
                                          </p:stCondLst>
                                        </p:cTn>
                                        <p:tgtEl>
                                          <p:spTgt spid="56"/>
                                        </p:tgtEl>
                                        <p:attrNameLst>
                                          <p:attrName>style.visibility</p:attrName>
                                        </p:attrNameLst>
                                      </p:cBhvr>
                                      <p:to>
                                        <p:strVal val="visible"/>
                                      </p:to>
                                    </p:set>
                                    <p:animEffect transition="in" filter="fade">
                                      <p:cBhvr>
                                        <p:cTn id="25" dur="1000"/>
                                        <p:tgtEl>
                                          <p:spTgt spid="56"/>
                                        </p:tgtEl>
                                      </p:cBhvr>
                                    </p:animEffect>
                                    <p:anim calcmode="lin" valueType="num">
                                      <p:cBhvr>
                                        <p:cTn id="26" dur="1000" fill="hold"/>
                                        <p:tgtEl>
                                          <p:spTgt spid="56"/>
                                        </p:tgtEl>
                                        <p:attrNameLst>
                                          <p:attrName>ppt_x</p:attrName>
                                        </p:attrNameLst>
                                      </p:cBhvr>
                                      <p:tavLst>
                                        <p:tav tm="0">
                                          <p:val>
                                            <p:strVal val="#ppt_x"/>
                                          </p:val>
                                        </p:tav>
                                        <p:tav tm="100000">
                                          <p:val>
                                            <p:strVal val="#ppt_x"/>
                                          </p:val>
                                        </p:tav>
                                      </p:tavLst>
                                    </p:anim>
                                    <p:anim calcmode="lin" valueType="num">
                                      <p:cBhvr>
                                        <p:cTn id="27"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46" grpId="0"/>
      <p:bldP spid="64" grpId="0"/>
      <p:bldP spid="5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C8A16B82-6A3C-46F5-8D32-072FDF89864A}"/>
              </a:ext>
            </a:extLst>
          </p:cNvPr>
          <p:cNvGrpSpPr/>
          <p:nvPr/>
        </p:nvGrpSpPr>
        <p:grpSpPr>
          <a:xfrm>
            <a:off x="-280115" y="-4"/>
            <a:ext cx="12521019" cy="6858000"/>
            <a:chOff x="-290920" y="0"/>
            <a:chExt cx="12521019" cy="6858000"/>
          </a:xfrm>
        </p:grpSpPr>
        <p:sp>
          <p:nvSpPr>
            <p:cNvPr id="20" name="Rectangle 19">
              <a:extLst>
                <a:ext uri="{FF2B5EF4-FFF2-40B4-BE49-F238E27FC236}">
                  <a16:creationId xmlns:a16="http://schemas.microsoft.com/office/drawing/2014/main" id="{2F391CEE-E392-4A9D-BD11-6954B994FB42}"/>
                </a:ext>
              </a:extLst>
            </p:cNvPr>
            <p:cNvSpPr/>
            <p:nvPr/>
          </p:nvSpPr>
          <p:spPr>
            <a:xfrm>
              <a:off x="-290920" y="0"/>
              <a:ext cx="12482920"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Freeform: Shape 20">
              <a:extLst>
                <a:ext uri="{FF2B5EF4-FFF2-40B4-BE49-F238E27FC236}">
                  <a16:creationId xmlns:a16="http://schemas.microsoft.com/office/drawing/2014/main" id="{7AC43ACA-5000-40E2-80D3-19833F9F1A3F}"/>
                </a:ext>
              </a:extLst>
            </p:cNvPr>
            <p:cNvSpPr/>
            <p:nvPr/>
          </p:nvSpPr>
          <p:spPr>
            <a:xfrm>
              <a:off x="11023600" y="2337441"/>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FF59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a:extLst>
                <a:ext uri="{FF2B5EF4-FFF2-40B4-BE49-F238E27FC236}">
                  <a16:creationId xmlns:a16="http://schemas.microsoft.com/office/drawing/2014/main" id="{BE022673-C77C-4E8F-AF41-8B283703E87E}"/>
                </a:ext>
              </a:extLst>
            </p:cNvPr>
            <p:cNvSpPr txBox="1"/>
            <p:nvPr/>
          </p:nvSpPr>
          <p:spPr>
            <a:xfrm rot="16200000">
              <a:off x="10910891" y="3189609"/>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a:t>
              </a:r>
            </a:p>
          </p:txBody>
        </p:sp>
      </p:grpSp>
      <p:grpSp>
        <p:nvGrpSpPr>
          <p:cNvPr id="24" name="Group 23">
            <a:extLst>
              <a:ext uri="{FF2B5EF4-FFF2-40B4-BE49-F238E27FC236}">
                <a16:creationId xmlns:a16="http://schemas.microsoft.com/office/drawing/2014/main" id="{69A27401-3327-4871-86AC-B461CA62C3AC}"/>
              </a:ext>
            </a:extLst>
          </p:cNvPr>
          <p:cNvGrpSpPr/>
          <p:nvPr/>
        </p:nvGrpSpPr>
        <p:grpSpPr>
          <a:xfrm>
            <a:off x="217573" y="-8"/>
            <a:ext cx="11487544" cy="6858000"/>
            <a:chOff x="213096" y="0"/>
            <a:chExt cx="11487544" cy="6858000"/>
          </a:xfrm>
        </p:grpSpPr>
        <p:sp>
          <p:nvSpPr>
            <p:cNvPr id="25" name="Rectangle 24">
              <a:extLst>
                <a:ext uri="{FF2B5EF4-FFF2-40B4-BE49-F238E27FC236}">
                  <a16:creationId xmlns:a16="http://schemas.microsoft.com/office/drawing/2014/main" id="{706C029B-A799-4206-A656-A006D8F83990}"/>
                </a:ext>
              </a:extLst>
            </p:cNvPr>
            <p:cNvSpPr/>
            <p:nvPr/>
          </p:nvSpPr>
          <p:spPr>
            <a:xfrm>
              <a:off x="213096" y="0"/>
              <a:ext cx="11447501"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Freeform: Shape 25">
              <a:extLst>
                <a:ext uri="{FF2B5EF4-FFF2-40B4-BE49-F238E27FC236}">
                  <a16:creationId xmlns:a16="http://schemas.microsoft.com/office/drawing/2014/main" id="{63328131-EC42-4D6D-A247-91FD3D23E58C}"/>
                </a:ext>
              </a:extLst>
            </p:cNvPr>
            <p:cNvSpPr/>
            <p:nvPr/>
          </p:nvSpPr>
          <p:spPr>
            <a:xfrm>
              <a:off x="10492197" y="2337441"/>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52CD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TextBox 26">
              <a:extLst>
                <a:ext uri="{FF2B5EF4-FFF2-40B4-BE49-F238E27FC236}">
                  <a16:creationId xmlns:a16="http://schemas.microsoft.com/office/drawing/2014/main" id="{3A728384-87ED-4E87-8F78-97EB653FDC67}"/>
                </a:ext>
              </a:extLst>
            </p:cNvPr>
            <p:cNvSpPr txBox="1"/>
            <p:nvPr/>
          </p:nvSpPr>
          <p:spPr>
            <a:xfrm rot="16200000">
              <a:off x="10381432" y="3189610"/>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II</a:t>
              </a:r>
            </a:p>
          </p:txBody>
        </p:sp>
      </p:grpSp>
      <p:grpSp>
        <p:nvGrpSpPr>
          <p:cNvPr id="34" name="Group 33">
            <a:extLst>
              <a:ext uri="{FF2B5EF4-FFF2-40B4-BE49-F238E27FC236}">
                <a16:creationId xmlns:a16="http://schemas.microsoft.com/office/drawing/2014/main" id="{0E4F6447-6163-4D6A-A8D2-BD63B6CB3A42}"/>
              </a:ext>
            </a:extLst>
          </p:cNvPr>
          <p:cNvGrpSpPr/>
          <p:nvPr/>
        </p:nvGrpSpPr>
        <p:grpSpPr>
          <a:xfrm>
            <a:off x="-7982710" y="0"/>
            <a:ext cx="9574094" cy="6858000"/>
            <a:chOff x="491575" y="0"/>
            <a:chExt cx="9574094" cy="6858000"/>
          </a:xfrm>
        </p:grpSpPr>
        <p:sp>
          <p:nvSpPr>
            <p:cNvPr id="35" name="Rectangle 34">
              <a:extLst>
                <a:ext uri="{FF2B5EF4-FFF2-40B4-BE49-F238E27FC236}">
                  <a16:creationId xmlns:a16="http://schemas.microsoft.com/office/drawing/2014/main" id="{5CB8CB55-9DEC-4367-900E-7257FE1B874F}"/>
                </a:ext>
              </a:extLst>
            </p:cNvPr>
            <p:cNvSpPr/>
            <p:nvPr/>
          </p:nvSpPr>
          <p:spPr>
            <a:xfrm>
              <a:off x="491575" y="0"/>
              <a:ext cx="9574094"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Shape 35">
              <a:extLst>
                <a:ext uri="{FF2B5EF4-FFF2-40B4-BE49-F238E27FC236}">
                  <a16:creationId xmlns:a16="http://schemas.microsoft.com/office/drawing/2014/main" id="{9DBAEDD6-7153-4AFF-BDC7-5A225B4B5642}"/>
                </a:ext>
              </a:extLst>
            </p:cNvPr>
            <p:cNvSpPr/>
            <p:nvPr/>
          </p:nvSpPr>
          <p:spPr>
            <a:xfrm>
              <a:off x="8897260" y="2337440"/>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5D73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3" name="TextBox 32">
            <a:extLst>
              <a:ext uri="{FF2B5EF4-FFF2-40B4-BE49-F238E27FC236}">
                <a16:creationId xmlns:a16="http://schemas.microsoft.com/office/drawing/2014/main" id="{6A4FF691-4985-490D-83BF-405080D184A7}"/>
              </a:ext>
            </a:extLst>
          </p:cNvPr>
          <p:cNvSpPr txBox="1"/>
          <p:nvPr/>
        </p:nvSpPr>
        <p:spPr>
          <a:xfrm>
            <a:off x="1848977" y="90709"/>
            <a:ext cx="9185427" cy="830997"/>
          </a:xfrm>
          <a:prstGeom prst="rect">
            <a:avLst/>
          </a:prstGeom>
          <a:noFill/>
        </p:spPr>
        <p:txBody>
          <a:bodyPr wrap="square" rtlCol="0">
            <a:spAutoFit/>
          </a:bodyPr>
          <a:lstStyle/>
          <a:p>
            <a:r>
              <a:rPr lang="vi-VN" sz="2400" b="1" dirty="0">
                <a:solidFill>
                  <a:srgbClr val="00A0A8"/>
                </a:solidFill>
                <a:cs typeface="Times New Roman" panose="02020603050405020304" pitchFamily="18" charset="0"/>
              </a:rPr>
              <a:t>CHƯƠNG 3: CÁC YẾU TỐ ẢNH HƯỞNG ĐẾN VAY NỢ NƯỚC NGOÀI CỦA VIỆT NAM</a:t>
            </a:r>
            <a:r>
              <a:rPr lang="vi-VN" sz="2400" b="1" dirty="0">
                <a:cs typeface="Times New Roman" panose="02020603050405020304" pitchFamily="18" charset="0"/>
              </a:rPr>
              <a:t> </a:t>
            </a:r>
            <a:endParaRPr lang="en-US" sz="2400" b="1" dirty="0">
              <a:solidFill>
                <a:srgbClr val="03A1A4"/>
              </a:solidFill>
              <a:cs typeface="Times New Roman" panose="02020603050405020304" pitchFamily="18" charset="0"/>
            </a:endParaRPr>
          </a:p>
        </p:txBody>
      </p:sp>
      <p:sp>
        <p:nvSpPr>
          <p:cNvPr id="46" name="TextBox 45">
            <a:extLst>
              <a:ext uri="{FF2B5EF4-FFF2-40B4-BE49-F238E27FC236}">
                <a16:creationId xmlns:a16="http://schemas.microsoft.com/office/drawing/2014/main" id="{82C0F0B5-B164-4837-B0A2-D442DED0501C}"/>
              </a:ext>
            </a:extLst>
          </p:cNvPr>
          <p:cNvSpPr txBox="1"/>
          <p:nvPr/>
        </p:nvSpPr>
        <p:spPr>
          <a:xfrm>
            <a:off x="1876744" y="3222419"/>
            <a:ext cx="874969" cy="769441"/>
          </a:xfrm>
          <a:prstGeom prst="rect">
            <a:avLst/>
          </a:prstGeom>
          <a:noFill/>
        </p:spPr>
        <p:txBody>
          <a:bodyPr wrap="square" rtlCol="0">
            <a:spAutoFit/>
          </a:bodyPr>
          <a:lstStyle/>
          <a:p>
            <a:pPr algn="ctr"/>
            <a:r>
              <a:rPr lang="en-US" sz="4400" b="1" dirty="0">
                <a:solidFill>
                  <a:srgbClr val="E6E7E9"/>
                </a:solidFill>
                <a:latin typeface="Tw Cen MT" panose="020B0602020104020603" pitchFamily="34" charset="0"/>
              </a:rPr>
              <a:t>1</a:t>
            </a:r>
          </a:p>
        </p:txBody>
      </p:sp>
      <p:sp>
        <p:nvSpPr>
          <p:cNvPr id="64" name="TextBox 63">
            <a:extLst>
              <a:ext uri="{FF2B5EF4-FFF2-40B4-BE49-F238E27FC236}">
                <a16:creationId xmlns:a16="http://schemas.microsoft.com/office/drawing/2014/main" id="{5F01E9F9-DDEB-4C88-A4B1-2A3EA2285B1B}"/>
              </a:ext>
            </a:extLst>
          </p:cNvPr>
          <p:cNvSpPr txBox="1"/>
          <p:nvPr/>
        </p:nvSpPr>
        <p:spPr>
          <a:xfrm>
            <a:off x="1848978" y="4648676"/>
            <a:ext cx="874969" cy="769441"/>
          </a:xfrm>
          <a:prstGeom prst="rect">
            <a:avLst/>
          </a:prstGeom>
          <a:noFill/>
        </p:spPr>
        <p:txBody>
          <a:bodyPr wrap="square" rtlCol="0">
            <a:spAutoFit/>
          </a:bodyPr>
          <a:lstStyle/>
          <a:p>
            <a:pPr algn="ctr"/>
            <a:r>
              <a:rPr lang="en-US" sz="4400" b="1" dirty="0">
                <a:solidFill>
                  <a:srgbClr val="E6E7E9"/>
                </a:solidFill>
                <a:latin typeface="Tw Cen MT" panose="020B0602020104020603" pitchFamily="34" charset="0"/>
              </a:rPr>
              <a:t>3</a:t>
            </a:r>
          </a:p>
        </p:txBody>
      </p:sp>
      <p:sp>
        <p:nvSpPr>
          <p:cNvPr id="56" name="Rectangle 55">
            <a:extLst>
              <a:ext uri="{FF2B5EF4-FFF2-40B4-BE49-F238E27FC236}">
                <a16:creationId xmlns:a16="http://schemas.microsoft.com/office/drawing/2014/main" id="{B0216A05-10D1-4011-9853-B520010979A4}"/>
              </a:ext>
            </a:extLst>
          </p:cNvPr>
          <p:cNvSpPr/>
          <p:nvPr/>
        </p:nvSpPr>
        <p:spPr>
          <a:xfrm>
            <a:off x="1783097" y="924195"/>
            <a:ext cx="8054375" cy="738664"/>
          </a:xfrm>
          <a:prstGeom prst="rect">
            <a:avLst/>
          </a:prstGeom>
        </p:spPr>
        <p:txBody>
          <a:bodyPr wrap="square">
            <a:spAutoFit/>
          </a:bodyPr>
          <a:lstStyle/>
          <a:p>
            <a:pPr algn="just"/>
            <a:endParaRPr lang="en-US" sz="2100" dirty="0">
              <a:latin typeface="Calibri" panose="020F0502020204030204" pitchFamily="34" charset="0"/>
              <a:cs typeface="Calibri" panose="020F0502020204030204" pitchFamily="34" charset="0"/>
            </a:endParaRPr>
          </a:p>
          <a:p>
            <a:pPr algn="just">
              <a:buFontTx/>
              <a:buChar char="-"/>
            </a:pPr>
            <a:endParaRPr lang="vi-VN" sz="2100" dirty="0">
              <a:latin typeface="Calibri" panose="020F0502020204030204" pitchFamily="34" charset="0"/>
              <a:cs typeface="Calibri" panose="020F0502020204030204" pitchFamily="34" charset="0"/>
            </a:endParaRPr>
          </a:p>
        </p:txBody>
      </p:sp>
      <p:sp>
        <p:nvSpPr>
          <p:cNvPr id="2" name="Rectangle 1">
            <a:extLst>
              <a:ext uri="{FF2B5EF4-FFF2-40B4-BE49-F238E27FC236}">
                <a16:creationId xmlns:a16="http://schemas.microsoft.com/office/drawing/2014/main" id="{5053A4B3-59F3-4BBC-9043-70A45408E50C}"/>
              </a:ext>
            </a:extLst>
          </p:cNvPr>
          <p:cNvSpPr/>
          <p:nvPr/>
        </p:nvSpPr>
        <p:spPr>
          <a:xfrm>
            <a:off x="1876744" y="933277"/>
            <a:ext cx="8027069" cy="415498"/>
          </a:xfrm>
          <a:prstGeom prst="rect">
            <a:avLst/>
          </a:prstGeom>
        </p:spPr>
        <p:txBody>
          <a:bodyPr wrap="none">
            <a:spAutoFit/>
          </a:bodyPr>
          <a:lstStyle/>
          <a:p>
            <a:r>
              <a:rPr lang="en-US" sz="2100" b="1" dirty="0">
                <a:solidFill>
                  <a:srgbClr val="00A0A8"/>
                </a:solidFill>
                <a:latin typeface="Arial" panose="020B0604020202020204" pitchFamily="34" charset="0"/>
                <a:cs typeface="Arial" panose="020B0604020202020204" pitchFamily="34" charset="0"/>
              </a:rPr>
              <a:t>II- </a:t>
            </a:r>
            <a:r>
              <a:rPr lang="vi-VN" sz="2100" b="1" dirty="0" smtClean="0">
                <a:solidFill>
                  <a:srgbClr val="00A0A8"/>
                </a:solidFill>
                <a:latin typeface="Arial" panose="020B0604020202020204" pitchFamily="34" charset="0"/>
                <a:cs typeface="Arial" panose="020B0604020202020204" pitchFamily="34" charset="0"/>
              </a:rPr>
              <a:t>T</a:t>
            </a:r>
            <a:r>
              <a:rPr lang="en-US" sz="2100" b="1" dirty="0" smtClean="0">
                <a:solidFill>
                  <a:srgbClr val="00A0A8"/>
                </a:solidFill>
                <a:latin typeface="Arial" panose="020B0604020202020204" pitchFamily="34" charset="0"/>
                <a:cs typeface="Arial" panose="020B0604020202020204" pitchFamily="34" charset="0"/>
              </a:rPr>
              <a:t>HỰC TRẠNG</a:t>
            </a:r>
            <a:r>
              <a:rPr lang="vi-VN" sz="2100" b="1" dirty="0" smtClean="0">
                <a:solidFill>
                  <a:srgbClr val="00A0A8"/>
                </a:solidFill>
                <a:latin typeface="Arial" panose="020B0604020202020204" pitchFamily="34" charset="0"/>
                <a:cs typeface="Arial" panose="020B0604020202020204" pitchFamily="34" charset="0"/>
              </a:rPr>
              <a:t> </a:t>
            </a:r>
            <a:r>
              <a:rPr lang="vi-VN" sz="2100" b="1" dirty="0">
                <a:solidFill>
                  <a:srgbClr val="00A0A8"/>
                </a:solidFill>
                <a:latin typeface="Arial" panose="020B0604020202020204" pitchFamily="34" charset="0"/>
                <a:cs typeface="Arial" panose="020B0604020202020204" pitchFamily="34" charset="0"/>
              </a:rPr>
              <a:t>NỢ NƯỚC NGOÀI CỦA VIỆT NAM HIỆN NAY</a:t>
            </a:r>
            <a:endParaRPr lang="en-US" sz="2100" b="1" dirty="0">
              <a:solidFill>
                <a:srgbClr val="00A0A8"/>
              </a:solidFill>
              <a:latin typeface="Arial" panose="020B0604020202020204" pitchFamily="34" charset="0"/>
              <a:cs typeface="Arial" panose="020B0604020202020204" pitchFamily="34" charset="0"/>
            </a:endParaRPr>
          </a:p>
        </p:txBody>
      </p:sp>
      <p:sp>
        <p:nvSpPr>
          <p:cNvPr id="37" name="Rectangle 36">
            <a:extLst>
              <a:ext uri="{FF2B5EF4-FFF2-40B4-BE49-F238E27FC236}">
                <a16:creationId xmlns:a16="http://schemas.microsoft.com/office/drawing/2014/main" id="{539D1BFD-09B0-4CC9-9B60-B98762DA1369}"/>
              </a:ext>
            </a:extLst>
          </p:cNvPr>
          <p:cNvSpPr/>
          <p:nvPr/>
        </p:nvSpPr>
        <p:spPr>
          <a:xfrm>
            <a:off x="5247324" y="1348775"/>
            <a:ext cx="4687696" cy="4616648"/>
          </a:xfrm>
          <a:prstGeom prst="rect">
            <a:avLst/>
          </a:prstGeom>
        </p:spPr>
        <p:txBody>
          <a:bodyPr wrap="square">
            <a:spAutoFit/>
          </a:bodyPr>
          <a:lstStyle/>
          <a:p>
            <a:pPr algn="just">
              <a:buFontTx/>
              <a:buChar char="-"/>
            </a:pPr>
            <a:r>
              <a:rPr lang="en-US" sz="2100" dirty="0">
                <a:latin typeface="Times New Roman" panose="02020603050405020304" pitchFamily="18" charset="0"/>
                <a:cs typeface="Times New Roman" panose="02020603050405020304" pitchFamily="18" charset="0"/>
              </a:rPr>
              <a:t> </a:t>
            </a:r>
            <a:r>
              <a:rPr lang="vi-VN" sz="2100" dirty="0">
                <a:cs typeface="Times New Roman" panose="02020603050405020304" pitchFamily="18" charset="0"/>
              </a:rPr>
              <a:t>Cuối năm 2017, nợ nước ngoài của quốc gia so với GDP ở mức 48,9%, sát với ngưỡng 50% được Quốc hội cho phép.</a:t>
            </a:r>
          </a:p>
          <a:p>
            <a:pPr algn="just">
              <a:buFontTx/>
              <a:buChar char="-"/>
            </a:pPr>
            <a:r>
              <a:rPr lang="en-US" sz="2100" dirty="0">
                <a:cs typeface="Times New Roman" panose="02020603050405020304" pitchFamily="18" charset="0"/>
              </a:rPr>
              <a:t> </a:t>
            </a:r>
            <a:r>
              <a:rPr lang="vi-VN" sz="2100" dirty="0">
                <a:cs typeface="Times New Roman" panose="02020603050405020304" pitchFamily="18" charset="0"/>
              </a:rPr>
              <a:t>Tỷ lệ nợ này giảm xuống còn 46% vào một năm sau đó (năm 2018).</a:t>
            </a:r>
          </a:p>
          <a:p>
            <a:pPr algn="just">
              <a:buFontTx/>
              <a:buChar char="-"/>
            </a:pPr>
            <a:r>
              <a:rPr lang="en-US" sz="2100" dirty="0">
                <a:cs typeface="Times New Roman" panose="02020603050405020304" pitchFamily="18" charset="0"/>
              </a:rPr>
              <a:t> </a:t>
            </a:r>
            <a:r>
              <a:rPr lang="vi-VN" sz="2100" dirty="0">
                <a:cs typeface="Times New Roman" panose="02020603050405020304" pitchFamily="18" charset="0"/>
              </a:rPr>
              <a:t>Tỷ lệ trả nợ so với tổng kim ngạch xuất nhập khẩu hàng hóa, dịch vụ vào khoảng 25%, bảo đảm các quy định và thông lệ quốc tế</a:t>
            </a:r>
            <a:r>
              <a:rPr lang="vi-VN" sz="2100" dirty="0" smtClean="0">
                <a:cs typeface="Times New Roman" panose="02020603050405020304" pitchFamily="18" charset="0"/>
              </a:rPr>
              <a:t>.</a:t>
            </a:r>
            <a:endParaRPr lang="en-US" sz="2100" dirty="0" smtClean="0">
              <a:cs typeface="Times New Roman" panose="02020603050405020304" pitchFamily="18" charset="0"/>
            </a:endParaRPr>
          </a:p>
          <a:p>
            <a:pPr algn="just">
              <a:buFontTx/>
              <a:buChar char="-"/>
            </a:pPr>
            <a:r>
              <a:rPr lang="en-US" sz="2100" dirty="0">
                <a:solidFill>
                  <a:srgbClr val="FEC630"/>
                </a:solidFill>
                <a:latin typeface="Arial" panose="020B0604020202020204" pitchFamily="34" charset="0"/>
                <a:cs typeface="Arial" panose="020B0604020202020204" pitchFamily="34" charset="0"/>
              </a:rPr>
              <a:t> </a:t>
            </a:r>
            <a:r>
              <a:rPr lang="en-US" sz="2100" dirty="0" err="1" smtClean="0">
                <a:solidFill>
                  <a:srgbClr val="FEC630"/>
                </a:solidFill>
                <a:latin typeface="Arial" panose="020B0604020202020204" pitchFamily="34" charset="0"/>
                <a:cs typeface="Arial" panose="020B0604020202020204" pitchFamily="34" charset="0"/>
              </a:rPr>
              <a:t>Đến</a:t>
            </a:r>
            <a:r>
              <a:rPr lang="en-US" sz="2100" dirty="0" smtClean="0">
                <a:solidFill>
                  <a:srgbClr val="FEC630"/>
                </a:solidFill>
                <a:latin typeface="Arial" panose="020B0604020202020204" pitchFamily="34" charset="0"/>
                <a:cs typeface="Arial" panose="020B0604020202020204" pitchFamily="34" charset="0"/>
              </a:rPr>
              <a:t> </a:t>
            </a:r>
            <a:r>
              <a:rPr lang="en-US" sz="2100" dirty="0" err="1" smtClean="0">
                <a:solidFill>
                  <a:srgbClr val="FEC630"/>
                </a:solidFill>
                <a:latin typeface="Arial" panose="020B0604020202020204" pitchFamily="34" charset="0"/>
                <a:cs typeface="Arial" panose="020B0604020202020204" pitchFamily="34" charset="0"/>
              </a:rPr>
              <a:t>cuối</a:t>
            </a:r>
            <a:r>
              <a:rPr lang="en-US" sz="2100" dirty="0" smtClean="0">
                <a:solidFill>
                  <a:srgbClr val="FEC630"/>
                </a:solidFill>
                <a:latin typeface="Arial" panose="020B0604020202020204" pitchFamily="34" charset="0"/>
                <a:cs typeface="Arial" panose="020B0604020202020204" pitchFamily="34" charset="0"/>
              </a:rPr>
              <a:t> </a:t>
            </a:r>
            <a:r>
              <a:rPr lang="en-US" sz="2100" dirty="0" err="1" smtClean="0">
                <a:solidFill>
                  <a:srgbClr val="FEC630"/>
                </a:solidFill>
                <a:latin typeface="Arial" panose="020B0604020202020204" pitchFamily="34" charset="0"/>
                <a:cs typeface="Arial" panose="020B0604020202020204" pitchFamily="34" charset="0"/>
              </a:rPr>
              <a:t>năm</a:t>
            </a:r>
            <a:r>
              <a:rPr lang="en-US" sz="2100" dirty="0" smtClean="0">
                <a:solidFill>
                  <a:srgbClr val="FEC630"/>
                </a:solidFill>
                <a:latin typeface="Arial" panose="020B0604020202020204" pitchFamily="34" charset="0"/>
                <a:cs typeface="Arial" panose="020B0604020202020204" pitchFamily="34" charset="0"/>
              </a:rPr>
              <a:t> 2019</a:t>
            </a:r>
            <a:r>
              <a:rPr lang="en-US" sz="2100" dirty="0" smtClean="0">
                <a:solidFill>
                  <a:srgbClr val="FEC630"/>
                </a:solidFill>
                <a:cs typeface="Times New Roman" panose="02020603050405020304" pitchFamily="18" charset="0"/>
              </a:rPr>
              <a:t>, </a:t>
            </a:r>
            <a:r>
              <a:rPr lang="vi-VN" sz="2100" dirty="0" smtClean="0">
                <a:solidFill>
                  <a:srgbClr val="FEC630"/>
                </a:solidFill>
                <a:cs typeface="Times New Roman" panose="02020603050405020304" pitchFamily="18" charset="0"/>
              </a:rPr>
              <a:t>nợ </a:t>
            </a:r>
            <a:r>
              <a:rPr lang="vi-VN" sz="2100" dirty="0">
                <a:solidFill>
                  <a:srgbClr val="FEC630"/>
                </a:solidFill>
                <a:cs typeface="Times New Roman" panose="02020603050405020304" pitchFamily="18" charset="0"/>
              </a:rPr>
              <a:t>nước ngoài quốc gia khoảng 45,8% GDP</a:t>
            </a:r>
            <a:endParaRPr lang="en-US" sz="2100" dirty="0">
              <a:solidFill>
                <a:srgbClr val="FEC630"/>
              </a:solidFill>
              <a:cs typeface="Times New Roman" panose="02020603050405020304" pitchFamily="18" charset="0"/>
            </a:endParaRPr>
          </a:p>
          <a:p>
            <a:pPr algn="just"/>
            <a:endParaRPr lang="en-US" sz="2100" dirty="0">
              <a:latin typeface="Times New Roman" panose="02020603050405020304" pitchFamily="18" charset="0"/>
              <a:cs typeface="Times New Roman" panose="02020603050405020304" pitchFamily="18" charset="0"/>
            </a:endParaRPr>
          </a:p>
          <a:p>
            <a:pPr algn="just">
              <a:buFontTx/>
              <a:buChar char="-"/>
            </a:pPr>
            <a:endParaRPr lang="vi-VN" sz="2100" dirty="0">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stretch>
            <a:fillRect/>
          </a:stretch>
        </p:blipFill>
        <p:spPr>
          <a:xfrm>
            <a:off x="1591375" y="1421710"/>
            <a:ext cx="3370589" cy="2503711"/>
          </a:xfrm>
          <a:prstGeom prst="rect">
            <a:avLst/>
          </a:prstGeom>
        </p:spPr>
      </p:pic>
      <p:sp>
        <p:nvSpPr>
          <p:cNvPr id="4" name="TextBox 3"/>
          <p:cNvSpPr txBox="1"/>
          <p:nvPr/>
        </p:nvSpPr>
        <p:spPr>
          <a:xfrm>
            <a:off x="1783097" y="5300365"/>
            <a:ext cx="8813186" cy="1384995"/>
          </a:xfrm>
          <a:prstGeom prst="rect">
            <a:avLst/>
          </a:prstGeom>
          <a:noFill/>
        </p:spPr>
        <p:txBody>
          <a:bodyPr wrap="square" rtlCol="0">
            <a:spAutoFit/>
          </a:bodyPr>
          <a:lstStyle/>
          <a:p>
            <a:pPr lvl="0" algn="just"/>
            <a:r>
              <a:rPr lang="vi-VN" sz="2100" dirty="0">
                <a:solidFill>
                  <a:prstClr val="black"/>
                </a:solidFill>
                <a:cs typeface="Times New Roman" panose="02020603050405020304" pitchFamily="18" charset="0"/>
              </a:rPr>
              <a:t>=&gt; Phó Thủ tướng Vương Đình Huệ khẳng định: </a:t>
            </a:r>
            <a:r>
              <a:rPr lang="vi-VN" sz="2100" dirty="0">
                <a:solidFill>
                  <a:srgbClr val="FF5969"/>
                </a:solidFill>
                <a:cs typeface="Times New Roman" panose="02020603050405020304" pitchFamily="18" charset="0"/>
              </a:rPr>
              <a:t>"Chỉ tiêu nợ nước ngoài của quốc gia dưới mức trần được Quốc hội cho phép là không quá 50% và đang trong tầm kiểm soát của Chính phủ. Đặc biệt, nợ nước ngoài của Chính phủ giảm rất mạnh, tốc độ tăng nợ rất thấp".</a:t>
            </a:r>
            <a:endParaRPr lang="en-US" sz="2100" dirty="0">
              <a:solidFill>
                <a:srgbClr val="FF5969"/>
              </a:solidFill>
              <a:cs typeface="Times New Roman" panose="02020603050405020304" pitchFamily="18" charset="0"/>
            </a:endParaRPr>
          </a:p>
        </p:txBody>
      </p:sp>
    </p:spTree>
    <p:extLst>
      <p:ext uri="{BB962C8B-B14F-4D97-AF65-F5344CB8AC3E}">
        <p14:creationId xmlns:p14="http://schemas.microsoft.com/office/powerpoint/2010/main" val="3254361343"/>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0"/>
                                        <p:tgtEl>
                                          <p:spTgt spid="33"/>
                                        </p:tgtEl>
                                      </p:cBhvr>
                                    </p:animEffect>
                                    <p:anim calcmode="lin" valueType="num">
                                      <p:cBhvr>
                                        <p:cTn id="8" dur="1000" fill="hold"/>
                                        <p:tgtEl>
                                          <p:spTgt spid="33"/>
                                        </p:tgtEl>
                                        <p:attrNameLst>
                                          <p:attrName>ppt_x</p:attrName>
                                        </p:attrNameLst>
                                      </p:cBhvr>
                                      <p:tavLst>
                                        <p:tav tm="0">
                                          <p:val>
                                            <p:strVal val="#ppt_x"/>
                                          </p:val>
                                        </p:tav>
                                        <p:tav tm="100000">
                                          <p:val>
                                            <p:strVal val="#ppt_x"/>
                                          </p:val>
                                        </p:tav>
                                      </p:tavLst>
                                    </p:anim>
                                    <p:anim calcmode="lin" valueType="num">
                                      <p:cBhvr>
                                        <p:cTn id="9" dur="1000" fill="hold"/>
                                        <p:tgtEl>
                                          <p:spTgt spid="3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46"/>
                                        </p:tgtEl>
                                        <p:attrNameLst>
                                          <p:attrName>style.visibility</p:attrName>
                                        </p:attrNameLst>
                                      </p:cBhvr>
                                      <p:to>
                                        <p:strVal val="visible"/>
                                      </p:to>
                                    </p:set>
                                    <p:anim calcmode="lin" valueType="num">
                                      <p:cBhvr>
                                        <p:cTn id="13" dur="500" fill="hold"/>
                                        <p:tgtEl>
                                          <p:spTgt spid="46"/>
                                        </p:tgtEl>
                                        <p:attrNameLst>
                                          <p:attrName>ppt_w</p:attrName>
                                        </p:attrNameLst>
                                      </p:cBhvr>
                                      <p:tavLst>
                                        <p:tav tm="0">
                                          <p:val>
                                            <p:fltVal val="0"/>
                                          </p:val>
                                        </p:tav>
                                        <p:tav tm="100000">
                                          <p:val>
                                            <p:strVal val="#ppt_w"/>
                                          </p:val>
                                        </p:tav>
                                      </p:tavLst>
                                    </p:anim>
                                    <p:anim calcmode="lin" valueType="num">
                                      <p:cBhvr>
                                        <p:cTn id="14" dur="500" fill="hold"/>
                                        <p:tgtEl>
                                          <p:spTgt spid="46"/>
                                        </p:tgtEl>
                                        <p:attrNameLst>
                                          <p:attrName>ppt_h</p:attrName>
                                        </p:attrNameLst>
                                      </p:cBhvr>
                                      <p:tavLst>
                                        <p:tav tm="0">
                                          <p:val>
                                            <p:fltVal val="0"/>
                                          </p:val>
                                        </p:tav>
                                        <p:tav tm="100000">
                                          <p:val>
                                            <p:strVal val="#ppt_h"/>
                                          </p:val>
                                        </p:tav>
                                      </p:tavLst>
                                    </p:anim>
                                    <p:animEffect transition="in" filter="fade">
                                      <p:cBhvr>
                                        <p:cTn id="15" dur="500"/>
                                        <p:tgtEl>
                                          <p:spTgt spid="46"/>
                                        </p:tgtEl>
                                      </p:cBhvr>
                                    </p:animEffect>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64"/>
                                        </p:tgtEl>
                                        <p:attrNameLst>
                                          <p:attrName>style.visibility</p:attrName>
                                        </p:attrNameLst>
                                      </p:cBhvr>
                                      <p:to>
                                        <p:strVal val="visible"/>
                                      </p:to>
                                    </p:set>
                                    <p:anim calcmode="lin" valueType="num">
                                      <p:cBhvr>
                                        <p:cTn id="19" dur="500" fill="hold"/>
                                        <p:tgtEl>
                                          <p:spTgt spid="64"/>
                                        </p:tgtEl>
                                        <p:attrNameLst>
                                          <p:attrName>ppt_w</p:attrName>
                                        </p:attrNameLst>
                                      </p:cBhvr>
                                      <p:tavLst>
                                        <p:tav tm="0">
                                          <p:val>
                                            <p:fltVal val="0"/>
                                          </p:val>
                                        </p:tav>
                                        <p:tav tm="100000">
                                          <p:val>
                                            <p:strVal val="#ppt_w"/>
                                          </p:val>
                                        </p:tav>
                                      </p:tavLst>
                                    </p:anim>
                                    <p:anim calcmode="lin" valueType="num">
                                      <p:cBhvr>
                                        <p:cTn id="20" dur="500" fill="hold"/>
                                        <p:tgtEl>
                                          <p:spTgt spid="64"/>
                                        </p:tgtEl>
                                        <p:attrNameLst>
                                          <p:attrName>ppt_h</p:attrName>
                                        </p:attrNameLst>
                                      </p:cBhvr>
                                      <p:tavLst>
                                        <p:tav tm="0">
                                          <p:val>
                                            <p:fltVal val="0"/>
                                          </p:val>
                                        </p:tav>
                                        <p:tav tm="100000">
                                          <p:val>
                                            <p:strVal val="#ppt_h"/>
                                          </p:val>
                                        </p:tav>
                                      </p:tavLst>
                                    </p:anim>
                                    <p:animEffect transition="in" filter="fade">
                                      <p:cBhvr>
                                        <p:cTn id="21" dur="500"/>
                                        <p:tgtEl>
                                          <p:spTgt spid="64"/>
                                        </p:tgtEl>
                                      </p:cBhvr>
                                    </p:animEffect>
                                  </p:childTnLst>
                                </p:cTn>
                              </p:par>
                            </p:childTnLst>
                          </p:cTn>
                        </p:par>
                        <p:par>
                          <p:cTn id="22" fill="hold">
                            <p:stCondLst>
                              <p:cond delay="2000"/>
                            </p:stCondLst>
                            <p:childTnLst>
                              <p:par>
                                <p:cTn id="23" presetID="42" presetClass="entr" presetSubtype="0" fill="hold" grpId="0" nodeType="afterEffect" nodePh="1">
                                  <p:stCondLst>
                                    <p:cond delay="0"/>
                                  </p:stCondLst>
                                  <p:endCondLst>
                                    <p:cond evt="begin" delay="0">
                                      <p:tn val="23"/>
                                    </p:cond>
                                  </p:endCondLst>
                                  <p:childTnLst>
                                    <p:set>
                                      <p:cBhvr>
                                        <p:cTn id="24" dur="1" fill="hold">
                                          <p:stCondLst>
                                            <p:cond delay="0"/>
                                          </p:stCondLst>
                                        </p:cTn>
                                        <p:tgtEl>
                                          <p:spTgt spid="56"/>
                                        </p:tgtEl>
                                        <p:attrNameLst>
                                          <p:attrName>style.visibility</p:attrName>
                                        </p:attrNameLst>
                                      </p:cBhvr>
                                      <p:to>
                                        <p:strVal val="visible"/>
                                      </p:to>
                                    </p:set>
                                    <p:animEffect transition="in" filter="fade">
                                      <p:cBhvr>
                                        <p:cTn id="25" dur="1000"/>
                                        <p:tgtEl>
                                          <p:spTgt spid="56"/>
                                        </p:tgtEl>
                                      </p:cBhvr>
                                    </p:animEffect>
                                    <p:anim calcmode="lin" valueType="num">
                                      <p:cBhvr>
                                        <p:cTn id="26" dur="1000" fill="hold"/>
                                        <p:tgtEl>
                                          <p:spTgt spid="56"/>
                                        </p:tgtEl>
                                        <p:attrNameLst>
                                          <p:attrName>ppt_x</p:attrName>
                                        </p:attrNameLst>
                                      </p:cBhvr>
                                      <p:tavLst>
                                        <p:tav tm="0">
                                          <p:val>
                                            <p:strVal val="#ppt_x"/>
                                          </p:val>
                                        </p:tav>
                                        <p:tav tm="100000">
                                          <p:val>
                                            <p:strVal val="#ppt_x"/>
                                          </p:val>
                                        </p:tav>
                                      </p:tavLst>
                                    </p:anim>
                                    <p:anim calcmode="lin" valueType="num">
                                      <p:cBhvr>
                                        <p:cTn id="27"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1000"/>
                                        <p:tgtEl>
                                          <p:spTgt spid="2"/>
                                        </p:tgtEl>
                                      </p:cBhvr>
                                    </p:animEffect>
                                    <p:anim calcmode="lin" valueType="num">
                                      <p:cBhvr>
                                        <p:cTn id="33" dur="1000" fill="hold"/>
                                        <p:tgtEl>
                                          <p:spTgt spid="2"/>
                                        </p:tgtEl>
                                        <p:attrNameLst>
                                          <p:attrName>ppt_x</p:attrName>
                                        </p:attrNameLst>
                                      </p:cBhvr>
                                      <p:tavLst>
                                        <p:tav tm="0">
                                          <p:val>
                                            <p:strVal val="#ppt_x"/>
                                          </p:val>
                                        </p:tav>
                                        <p:tav tm="100000">
                                          <p:val>
                                            <p:strVal val="#ppt_x"/>
                                          </p:val>
                                        </p:tav>
                                      </p:tavLst>
                                    </p:anim>
                                    <p:anim calcmode="lin" valueType="num">
                                      <p:cBhvr>
                                        <p:cTn id="34" dur="1000" fill="hold"/>
                                        <p:tgtEl>
                                          <p:spTgt spid="2"/>
                                        </p:tgtEl>
                                        <p:attrNameLst>
                                          <p:attrName>ppt_y</p:attrName>
                                        </p:attrNameLst>
                                      </p:cBhvr>
                                      <p:tavLst>
                                        <p:tav tm="0">
                                          <p:val>
                                            <p:strVal val="#ppt_y+.1"/>
                                          </p:val>
                                        </p:tav>
                                        <p:tav tm="100000">
                                          <p:val>
                                            <p:strVal val="#ppt_y"/>
                                          </p:val>
                                        </p:tav>
                                      </p:tavLst>
                                    </p:anim>
                                  </p:childTnLst>
                                </p:cTn>
                              </p:par>
                            </p:childTnLst>
                          </p:cTn>
                        </p:par>
                        <p:par>
                          <p:cTn id="35" fill="hold">
                            <p:stCondLst>
                              <p:cond delay="1000"/>
                            </p:stCondLst>
                            <p:childTnLst>
                              <p:par>
                                <p:cTn id="36" presetID="42" presetClass="entr" presetSubtype="0" fill="hold" grpId="0" nodeType="afterEffect">
                                  <p:stCondLst>
                                    <p:cond delay="0"/>
                                  </p:stCondLst>
                                  <p:childTnLst>
                                    <p:set>
                                      <p:cBhvr>
                                        <p:cTn id="37" dur="1" fill="hold">
                                          <p:stCondLst>
                                            <p:cond delay="0"/>
                                          </p:stCondLst>
                                        </p:cTn>
                                        <p:tgtEl>
                                          <p:spTgt spid="37"/>
                                        </p:tgtEl>
                                        <p:attrNameLst>
                                          <p:attrName>style.visibility</p:attrName>
                                        </p:attrNameLst>
                                      </p:cBhvr>
                                      <p:to>
                                        <p:strVal val="visible"/>
                                      </p:to>
                                    </p:set>
                                    <p:animEffect transition="in" filter="fade">
                                      <p:cBhvr>
                                        <p:cTn id="38" dur="1000"/>
                                        <p:tgtEl>
                                          <p:spTgt spid="37"/>
                                        </p:tgtEl>
                                      </p:cBhvr>
                                    </p:animEffect>
                                    <p:anim calcmode="lin" valueType="num">
                                      <p:cBhvr>
                                        <p:cTn id="39" dur="1000" fill="hold"/>
                                        <p:tgtEl>
                                          <p:spTgt spid="37"/>
                                        </p:tgtEl>
                                        <p:attrNameLst>
                                          <p:attrName>ppt_x</p:attrName>
                                        </p:attrNameLst>
                                      </p:cBhvr>
                                      <p:tavLst>
                                        <p:tav tm="0">
                                          <p:val>
                                            <p:strVal val="#ppt_x"/>
                                          </p:val>
                                        </p:tav>
                                        <p:tav tm="100000">
                                          <p:val>
                                            <p:strVal val="#ppt_x"/>
                                          </p:val>
                                        </p:tav>
                                      </p:tavLst>
                                    </p:anim>
                                    <p:anim calcmode="lin" valueType="num">
                                      <p:cBhvr>
                                        <p:cTn id="40"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500" fill="hold"/>
                                        <p:tgtEl>
                                          <p:spTgt spid="4"/>
                                        </p:tgtEl>
                                        <p:attrNameLst>
                                          <p:attrName>ppt_x</p:attrName>
                                        </p:attrNameLst>
                                      </p:cBhvr>
                                      <p:tavLst>
                                        <p:tav tm="0">
                                          <p:val>
                                            <p:strVal val="#ppt_x"/>
                                          </p:val>
                                        </p:tav>
                                        <p:tav tm="100000">
                                          <p:val>
                                            <p:strVal val="#ppt_x"/>
                                          </p:val>
                                        </p:tav>
                                      </p:tavLst>
                                    </p:anim>
                                    <p:anim calcmode="lin" valueType="num">
                                      <p:cBhvr additive="base">
                                        <p:cTn id="4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46" grpId="0"/>
      <p:bldP spid="64" grpId="0"/>
      <p:bldP spid="56" grpId="0"/>
      <p:bldP spid="2" grpId="0"/>
      <p:bldP spid="37" grpId="0"/>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C8A16B82-6A3C-46F5-8D32-072FDF89864A}"/>
              </a:ext>
            </a:extLst>
          </p:cNvPr>
          <p:cNvGrpSpPr/>
          <p:nvPr/>
        </p:nvGrpSpPr>
        <p:grpSpPr>
          <a:xfrm>
            <a:off x="-280115" y="-4"/>
            <a:ext cx="12521019" cy="6858000"/>
            <a:chOff x="-290920" y="0"/>
            <a:chExt cx="12521019" cy="6858000"/>
          </a:xfrm>
        </p:grpSpPr>
        <p:sp>
          <p:nvSpPr>
            <p:cNvPr id="20" name="Rectangle 19">
              <a:extLst>
                <a:ext uri="{FF2B5EF4-FFF2-40B4-BE49-F238E27FC236}">
                  <a16:creationId xmlns:a16="http://schemas.microsoft.com/office/drawing/2014/main" id="{2F391CEE-E392-4A9D-BD11-6954B994FB42}"/>
                </a:ext>
              </a:extLst>
            </p:cNvPr>
            <p:cNvSpPr/>
            <p:nvPr/>
          </p:nvSpPr>
          <p:spPr>
            <a:xfrm>
              <a:off x="-290920" y="0"/>
              <a:ext cx="12482920"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Freeform: Shape 20">
              <a:extLst>
                <a:ext uri="{FF2B5EF4-FFF2-40B4-BE49-F238E27FC236}">
                  <a16:creationId xmlns:a16="http://schemas.microsoft.com/office/drawing/2014/main" id="{7AC43ACA-5000-40E2-80D3-19833F9F1A3F}"/>
                </a:ext>
              </a:extLst>
            </p:cNvPr>
            <p:cNvSpPr/>
            <p:nvPr/>
          </p:nvSpPr>
          <p:spPr>
            <a:xfrm>
              <a:off x="11023600" y="2337441"/>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FF59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a:extLst>
                <a:ext uri="{FF2B5EF4-FFF2-40B4-BE49-F238E27FC236}">
                  <a16:creationId xmlns:a16="http://schemas.microsoft.com/office/drawing/2014/main" id="{BE022673-C77C-4E8F-AF41-8B283703E87E}"/>
                </a:ext>
              </a:extLst>
            </p:cNvPr>
            <p:cNvSpPr txBox="1"/>
            <p:nvPr/>
          </p:nvSpPr>
          <p:spPr>
            <a:xfrm rot="16200000">
              <a:off x="10910891" y="3189609"/>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a:t>
              </a:r>
            </a:p>
          </p:txBody>
        </p:sp>
      </p:grpSp>
      <p:grpSp>
        <p:nvGrpSpPr>
          <p:cNvPr id="24" name="Group 23">
            <a:extLst>
              <a:ext uri="{FF2B5EF4-FFF2-40B4-BE49-F238E27FC236}">
                <a16:creationId xmlns:a16="http://schemas.microsoft.com/office/drawing/2014/main" id="{69A27401-3327-4871-86AC-B461CA62C3AC}"/>
              </a:ext>
            </a:extLst>
          </p:cNvPr>
          <p:cNvGrpSpPr/>
          <p:nvPr/>
        </p:nvGrpSpPr>
        <p:grpSpPr>
          <a:xfrm>
            <a:off x="217573" y="-8"/>
            <a:ext cx="11487544" cy="6858000"/>
            <a:chOff x="213096" y="0"/>
            <a:chExt cx="11487544" cy="6858000"/>
          </a:xfrm>
        </p:grpSpPr>
        <p:sp>
          <p:nvSpPr>
            <p:cNvPr id="25" name="Rectangle 24">
              <a:extLst>
                <a:ext uri="{FF2B5EF4-FFF2-40B4-BE49-F238E27FC236}">
                  <a16:creationId xmlns:a16="http://schemas.microsoft.com/office/drawing/2014/main" id="{706C029B-A799-4206-A656-A006D8F83990}"/>
                </a:ext>
              </a:extLst>
            </p:cNvPr>
            <p:cNvSpPr/>
            <p:nvPr/>
          </p:nvSpPr>
          <p:spPr>
            <a:xfrm>
              <a:off x="213096" y="0"/>
              <a:ext cx="11447501"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Freeform: Shape 25">
              <a:extLst>
                <a:ext uri="{FF2B5EF4-FFF2-40B4-BE49-F238E27FC236}">
                  <a16:creationId xmlns:a16="http://schemas.microsoft.com/office/drawing/2014/main" id="{63328131-EC42-4D6D-A247-91FD3D23E58C}"/>
                </a:ext>
              </a:extLst>
            </p:cNvPr>
            <p:cNvSpPr/>
            <p:nvPr/>
          </p:nvSpPr>
          <p:spPr>
            <a:xfrm>
              <a:off x="10492197" y="2337441"/>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52CD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TextBox 26">
              <a:extLst>
                <a:ext uri="{FF2B5EF4-FFF2-40B4-BE49-F238E27FC236}">
                  <a16:creationId xmlns:a16="http://schemas.microsoft.com/office/drawing/2014/main" id="{3A728384-87ED-4E87-8F78-97EB653FDC67}"/>
                </a:ext>
              </a:extLst>
            </p:cNvPr>
            <p:cNvSpPr txBox="1"/>
            <p:nvPr/>
          </p:nvSpPr>
          <p:spPr>
            <a:xfrm rot="16200000">
              <a:off x="10381432" y="3189610"/>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II</a:t>
              </a:r>
            </a:p>
          </p:txBody>
        </p:sp>
      </p:grpSp>
      <p:grpSp>
        <p:nvGrpSpPr>
          <p:cNvPr id="29" name="Group 28">
            <a:extLst>
              <a:ext uri="{FF2B5EF4-FFF2-40B4-BE49-F238E27FC236}">
                <a16:creationId xmlns:a16="http://schemas.microsoft.com/office/drawing/2014/main" id="{C0099890-786A-4F87-960D-5DADE5168909}"/>
              </a:ext>
            </a:extLst>
          </p:cNvPr>
          <p:cNvGrpSpPr/>
          <p:nvPr/>
        </p:nvGrpSpPr>
        <p:grpSpPr>
          <a:xfrm>
            <a:off x="1135794" y="0"/>
            <a:ext cx="9961092" cy="6858000"/>
            <a:chOff x="491575" y="0"/>
            <a:chExt cx="9961092" cy="6858000"/>
          </a:xfrm>
        </p:grpSpPr>
        <p:sp>
          <p:nvSpPr>
            <p:cNvPr id="30" name="Rectangle 29">
              <a:extLst>
                <a:ext uri="{FF2B5EF4-FFF2-40B4-BE49-F238E27FC236}">
                  <a16:creationId xmlns:a16="http://schemas.microsoft.com/office/drawing/2014/main" id="{CE9AAB1E-3A13-4745-A574-9EE6806378C9}"/>
                </a:ext>
              </a:extLst>
            </p:cNvPr>
            <p:cNvSpPr/>
            <p:nvPr/>
          </p:nvSpPr>
          <p:spPr>
            <a:xfrm>
              <a:off x="491575" y="0"/>
              <a:ext cx="9961092"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Freeform: Shape 30">
              <a:extLst>
                <a:ext uri="{FF2B5EF4-FFF2-40B4-BE49-F238E27FC236}">
                  <a16:creationId xmlns:a16="http://schemas.microsoft.com/office/drawing/2014/main" id="{1BC0F905-3F71-4932-B130-39D508C4D117}"/>
                </a:ext>
              </a:extLst>
            </p:cNvPr>
            <p:cNvSpPr/>
            <p:nvPr/>
          </p:nvSpPr>
          <p:spPr>
            <a:xfrm>
              <a:off x="9284267" y="2337440"/>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FFC7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TextBox 31">
              <a:extLst>
                <a:ext uri="{FF2B5EF4-FFF2-40B4-BE49-F238E27FC236}">
                  <a16:creationId xmlns:a16="http://schemas.microsoft.com/office/drawing/2014/main" id="{93EC5869-A976-4328-A864-2BB04E7E7BFC}"/>
                </a:ext>
              </a:extLst>
            </p:cNvPr>
            <p:cNvSpPr txBox="1"/>
            <p:nvPr/>
          </p:nvSpPr>
          <p:spPr>
            <a:xfrm rot="16200000">
              <a:off x="9130572" y="3189608"/>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III</a:t>
              </a:r>
            </a:p>
          </p:txBody>
        </p:sp>
      </p:grpSp>
      <p:grpSp>
        <p:nvGrpSpPr>
          <p:cNvPr id="34" name="Group 33">
            <a:extLst>
              <a:ext uri="{FF2B5EF4-FFF2-40B4-BE49-F238E27FC236}">
                <a16:creationId xmlns:a16="http://schemas.microsoft.com/office/drawing/2014/main" id="{0E4F6447-6163-4D6A-A8D2-BD63B6CB3A42}"/>
              </a:ext>
            </a:extLst>
          </p:cNvPr>
          <p:cNvGrpSpPr/>
          <p:nvPr/>
        </p:nvGrpSpPr>
        <p:grpSpPr>
          <a:xfrm>
            <a:off x="-7982710" y="0"/>
            <a:ext cx="9574094" cy="6858000"/>
            <a:chOff x="491575" y="0"/>
            <a:chExt cx="9574094" cy="6858000"/>
          </a:xfrm>
        </p:grpSpPr>
        <p:sp>
          <p:nvSpPr>
            <p:cNvPr id="35" name="Rectangle 34">
              <a:extLst>
                <a:ext uri="{FF2B5EF4-FFF2-40B4-BE49-F238E27FC236}">
                  <a16:creationId xmlns:a16="http://schemas.microsoft.com/office/drawing/2014/main" id="{5CB8CB55-9DEC-4367-900E-7257FE1B874F}"/>
                </a:ext>
              </a:extLst>
            </p:cNvPr>
            <p:cNvSpPr/>
            <p:nvPr/>
          </p:nvSpPr>
          <p:spPr>
            <a:xfrm>
              <a:off x="491575" y="0"/>
              <a:ext cx="9574094"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Shape 35">
              <a:extLst>
                <a:ext uri="{FF2B5EF4-FFF2-40B4-BE49-F238E27FC236}">
                  <a16:creationId xmlns:a16="http://schemas.microsoft.com/office/drawing/2014/main" id="{9DBAEDD6-7153-4AFF-BDC7-5A225B4B5642}"/>
                </a:ext>
              </a:extLst>
            </p:cNvPr>
            <p:cNvSpPr/>
            <p:nvPr/>
          </p:nvSpPr>
          <p:spPr>
            <a:xfrm>
              <a:off x="8897260" y="2337440"/>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5D73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3" name="TextBox 32">
            <a:extLst>
              <a:ext uri="{FF2B5EF4-FFF2-40B4-BE49-F238E27FC236}">
                <a16:creationId xmlns:a16="http://schemas.microsoft.com/office/drawing/2014/main" id="{6A4FF691-4985-490D-83BF-405080D184A7}"/>
              </a:ext>
            </a:extLst>
          </p:cNvPr>
          <p:cNvSpPr txBox="1"/>
          <p:nvPr/>
        </p:nvSpPr>
        <p:spPr>
          <a:xfrm>
            <a:off x="1848977" y="90709"/>
            <a:ext cx="9185427" cy="830997"/>
          </a:xfrm>
          <a:prstGeom prst="rect">
            <a:avLst/>
          </a:prstGeom>
          <a:noFill/>
        </p:spPr>
        <p:txBody>
          <a:bodyPr wrap="square" rtlCol="0">
            <a:spAutoFit/>
          </a:bodyPr>
          <a:lstStyle/>
          <a:p>
            <a:r>
              <a:rPr lang="vi-VN" sz="2400" b="1" dirty="0">
                <a:solidFill>
                  <a:srgbClr val="00A0A8"/>
                </a:solidFill>
                <a:cs typeface="Times New Roman" panose="02020603050405020304" pitchFamily="18" charset="0"/>
              </a:rPr>
              <a:t>CHƯƠNG 3: CÁC YẾU TỐ ẢNH HƯỞNG ĐẾN VAY NỢ NƯỚC NGOÀI CỦA VIỆT NAM</a:t>
            </a:r>
            <a:r>
              <a:rPr lang="vi-VN" sz="2400" b="1" dirty="0">
                <a:cs typeface="Times New Roman" panose="02020603050405020304" pitchFamily="18" charset="0"/>
              </a:rPr>
              <a:t> </a:t>
            </a:r>
            <a:endParaRPr lang="en-US" sz="2400" b="1" dirty="0">
              <a:solidFill>
                <a:srgbClr val="03A1A4"/>
              </a:solidFill>
              <a:cs typeface="Times New Roman" panose="02020603050405020304" pitchFamily="18" charset="0"/>
            </a:endParaRPr>
          </a:p>
        </p:txBody>
      </p:sp>
      <p:sp>
        <p:nvSpPr>
          <p:cNvPr id="46" name="TextBox 45">
            <a:extLst>
              <a:ext uri="{FF2B5EF4-FFF2-40B4-BE49-F238E27FC236}">
                <a16:creationId xmlns:a16="http://schemas.microsoft.com/office/drawing/2014/main" id="{82C0F0B5-B164-4837-B0A2-D442DED0501C}"/>
              </a:ext>
            </a:extLst>
          </p:cNvPr>
          <p:cNvSpPr txBox="1"/>
          <p:nvPr/>
        </p:nvSpPr>
        <p:spPr>
          <a:xfrm>
            <a:off x="1876744" y="3222419"/>
            <a:ext cx="874969" cy="769441"/>
          </a:xfrm>
          <a:prstGeom prst="rect">
            <a:avLst/>
          </a:prstGeom>
          <a:noFill/>
        </p:spPr>
        <p:txBody>
          <a:bodyPr wrap="square" rtlCol="0">
            <a:spAutoFit/>
          </a:bodyPr>
          <a:lstStyle/>
          <a:p>
            <a:pPr algn="ctr"/>
            <a:r>
              <a:rPr lang="en-US" sz="4400" b="1" dirty="0">
                <a:solidFill>
                  <a:srgbClr val="E6E7E9"/>
                </a:solidFill>
                <a:latin typeface="Tw Cen MT" panose="020B0602020104020603" pitchFamily="34" charset="0"/>
              </a:rPr>
              <a:t>1</a:t>
            </a:r>
          </a:p>
        </p:txBody>
      </p:sp>
      <p:sp>
        <p:nvSpPr>
          <p:cNvPr id="64" name="TextBox 63">
            <a:extLst>
              <a:ext uri="{FF2B5EF4-FFF2-40B4-BE49-F238E27FC236}">
                <a16:creationId xmlns:a16="http://schemas.microsoft.com/office/drawing/2014/main" id="{5F01E9F9-DDEB-4C88-A4B1-2A3EA2285B1B}"/>
              </a:ext>
            </a:extLst>
          </p:cNvPr>
          <p:cNvSpPr txBox="1"/>
          <p:nvPr/>
        </p:nvSpPr>
        <p:spPr>
          <a:xfrm>
            <a:off x="1848978" y="4648676"/>
            <a:ext cx="874969" cy="769441"/>
          </a:xfrm>
          <a:prstGeom prst="rect">
            <a:avLst/>
          </a:prstGeom>
          <a:noFill/>
        </p:spPr>
        <p:txBody>
          <a:bodyPr wrap="square" rtlCol="0">
            <a:spAutoFit/>
          </a:bodyPr>
          <a:lstStyle/>
          <a:p>
            <a:pPr algn="ctr"/>
            <a:r>
              <a:rPr lang="en-US" sz="4400" b="1" dirty="0">
                <a:solidFill>
                  <a:srgbClr val="E6E7E9"/>
                </a:solidFill>
                <a:latin typeface="Tw Cen MT" panose="020B0602020104020603" pitchFamily="34" charset="0"/>
              </a:rPr>
              <a:t>3</a:t>
            </a:r>
          </a:p>
        </p:txBody>
      </p:sp>
      <p:sp>
        <p:nvSpPr>
          <p:cNvPr id="56" name="Rectangle 55">
            <a:extLst>
              <a:ext uri="{FF2B5EF4-FFF2-40B4-BE49-F238E27FC236}">
                <a16:creationId xmlns:a16="http://schemas.microsoft.com/office/drawing/2014/main" id="{B0216A05-10D1-4011-9853-B520010979A4}"/>
              </a:ext>
            </a:extLst>
          </p:cNvPr>
          <p:cNvSpPr/>
          <p:nvPr/>
        </p:nvSpPr>
        <p:spPr>
          <a:xfrm>
            <a:off x="1874111" y="1681694"/>
            <a:ext cx="8054375" cy="5262979"/>
          </a:xfrm>
          <a:prstGeom prst="rect">
            <a:avLst/>
          </a:prstGeom>
        </p:spPr>
        <p:txBody>
          <a:bodyPr wrap="square">
            <a:spAutoFit/>
          </a:bodyPr>
          <a:lstStyle/>
          <a:p>
            <a:pPr marL="457200" indent="-457200" algn="just">
              <a:buAutoNum type="arabicPeriod"/>
            </a:pPr>
            <a:r>
              <a:rPr lang="en-US" sz="2400" b="1" i="1" dirty="0" smtClean="0">
                <a:solidFill>
                  <a:srgbClr val="00A0A8"/>
                </a:solidFill>
                <a:latin typeface="Arial" panose="020B0604020202020204" pitchFamily="34" charset="0"/>
                <a:cs typeface="Arial" panose="020B0604020202020204" pitchFamily="34" charset="0"/>
              </a:rPr>
              <a:t>Y</a:t>
            </a:r>
            <a:r>
              <a:rPr lang="vi-VN" sz="2400" b="1" i="1" dirty="0" smtClean="0">
                <a:solidFill>
                  <a:srgbClr val="00A0A8"/>
                </a:solidFill>
                <a:cs typeface="Times New Roman" panose="02020603050405020304" pitchFamily="18" charset="0"/>
              </a:rPr>
              <a:t>ếu </a:t>
            </a:r>
            <a:r>
              <a:rPr lang="vi-VN" sz="2400" b="1" i="1" dirty="0">
                <a:solidFill>
                  <a:srgbClr val="00A0A8"/>
                </a:solidFill>
                <a:cs typeface="Times New Roman" panose="02020603050405020304" pitchFamily="18" charset="0"/>
              </a:rPr>
              <a:t>tố kinh </a:t>
            </a:r>
            <a:r>
              <a:rPr lang="vi-VN" sz="2400" b="1" i="1" dirty="0" smtClean="0">
                <a:solidFill>
                  <a:srgbClr val="00A0A8"/>
                </a:solidFill>
                <a:cs typeface="Times New Roman" panose="02020603050405020304" pitchFamily="18" charset="0"/>
              </a:rPr>
              <a:t>tế</a:t>
            </a:r>
            <a:r>
              <a:rPr lang="en-US" sz="2400" i="1" dirty="0" smtClean="0">
                <a:solidFill>
                  <a:srgbClr val="00A0A8"/>
                </a:solidFill>
                <a:cs typeface="Times New Roman" panose="02020603050405020304" pitchFamily="18" charset="0"/>
              </a:rPr>
              <a:t>:</a:t>
            </a:r>
          </a:p>
          <a:p>
            <a:pPr algn="just"/>
            <a:endParaRPr lang="vi-VN" sz="2100" b="1" dirty="0">
              <a:solidFill>
                <a:srgbClr val="00A0A8"/>
              </a:solidFill>
              <a:cs typeface="Times New Roman" panose="02020603050405020304" pitchFamily="18" charset="0"/>
            </a:endParaRPr>
          </a:p>
          <a:p>
            <a:pPr algn="just">
              <a:buFontTx/>
              <a:buChar char="-"/>
            </a:pPr>
            <a:r>
              <a:rPr lang="en-US" sz="2100" dirty="0">
                <a:cs typeface="Times New Roman" panose="02020603050405020304" pitchFamily="18" charset="0"/>
              </a:rPr>
              <a:t> </a:t>
            </a:r>
            <a:r>
              <a:rPr lang="vi-VN" sz="2100" dirty="0">
                <a:cs typeface="Times New Roman" panose="02020603050405020304" pitchFamily="18" charset="0"/>
              </a:rPr>
              <a:t>Việt Nam là 1 quốc gia đang phát triển nên nhu cầu vốn cho đầu tư phát triển là rất lớn.</a:t>
            </a:r>
          </a:p>
          <a:p>
            <a:pPr algn="just">
              <a:buFontTx/>
              <a:buChar char="-"/>
            </a:pPr>
            <a:r>
              <a:rPr lang="en-US" sz="2100" dirty="0">
                <a:cs typeface="Times New Roman" panose="02020603050405020304" pitchFamily="18" charset="0"/>
              </a:rPr>
              <a:t> </a:t>
            </a:r>
            <a:r>
              <a:rPr lang="vi-VN" sz="2100" dirty="0">
                <a:cs typeface="Times New Roman" panose="02020603050405020304" pitchFamily="18" charset="0"/>
              </a:rPr>
              <a:t>Trong điều kiện </a:t>
            </a:r>
            <a:r>
              <a:rPr lang="vi-VN" sz="2100" i="1" dirty="0">
                <a:cs typeface="Times New Roman" panose="02020603050405020304" pitchFamily="18" charset="0"/>
              </a:rPr>
              <a:t>nguồn vốn trong nước còn hạn chế, lạm phát trong nước cao, vay nợ là phương thức được sử dụng phổ biến</a:t>
            </a:r>
          </a:p>
          <a:p>
            <a:pPr algn="just">
              <a:buFontTx/>
              <a:buChar char="-"/>
            </a:pPr>
            <a:r>
              <a:rPr lang="en-US" sz="2100" dirty="0">
                <a:cs typeface="Times New Roman" panose="02020603050405020304" pitchFamily="18" charset="0"/>
              </a:rPr>
              <a:t> </a:t>
            </a:r>
            <a:r>
              <a:rPr lang="vi-VN" sz="2100" dirty="0">
                <a:solidFill>
                  <a:srgbClr val="FF5969"/>
                </a:solidFill>
                <a:cs typeface="Times New Roman" panose="02020603050405020304" pitchFamily="18" charset="0"/>
              </a:rPr>
              <a:t>Lãi suất tiền gửi và lãi suất cho vay</a:t>
            </a:r>
            <a:r>
              <a:rPr lang="vi-VN" sz="2100" dirty="0">
                <a:cs typeface="Times New Roman" panose="02020603050405020304" pitchFamily="18" charset="0"/>
              </a:rPr>
              <a:t> ngắn hạn đồng loạt giảm từ 19/11/2019</a:t>
            </a:r>
            <a:endParaRPr lang="en-US" sz="2100" dirty="0">
              <a:cs typeface="Times New Roman" panose="02020603050405020304" pitchFamily="18" charset="0"/>
            </a:endParaRPr>
          </a:p>
          <a:p>
            <a:pPr algn="just">
              <a:buFontTx/>
              <a:buChar char="-"/>
            </a:pPr>
            <a:r>
              <a:rPr lang="en-US" sz="2100" dirty="0">
                <a:cs typeface="Times New Roman" panose="02020603050405020304" pitchFamily="18" charset="0"/>
              </a:rPr>
              <a:t> </a:t>
            </a:r>
            <a:r>
              <a:rPr lang="vi-VN" sz="2100" dirty="0" smtClean="0">
                <a:cs typeface="Times New Roman" panose="02020603050405020304" pitchFamily="18" charset="0"/>
              </a:rPr>
              <a:t>Trong </a:t>
            </a:r>
            <a:r>
              <a:rPr lang="vi-VN" sz="2100" dirty="0">
                <a:cs typeface="Times New Roman" panose="02020603050405020304" pitchFamily="18" charset="0"/>
              </a:rPr>
              <a:t>bối cảnh chiến tranh thương mại Mỹ-Trung, </a:t>
            </a:r>
            <a:r>
              <a:rPr lang="vi-VN" sz="2100" dirty="0">
                <a:solidFill>
                  <a:srgbClr val="FF5969"/>
                </a:solidFill>
                <a:cs typeface="Times New Roman" panose="02020603050405020304" pitchFamily="18" charset="0"/>
              </a:rPr>
              <a:t>tỷ giá trong nước </a:t>
            </a:r>
            <a:r>
              <a:rPr lang="vi-VN" sz="2100" dirty="0">
                <a:cs typeface="Times New Roman" panose="02020603050405020304" pitchFamily="18" charset="0"/>
              </a:rPr>
              <a:t>vẫn duy trì ổn định và đạt mức thặng dư thương mại lớn với mức xuất siêu trên 9,1 </a:t>
            </a:r>
            <a:r>
              <a:rPr lang="vi-VN" sz="2100" dirty="0" smtClean="0">
                <a:cs typeface="Times New Roman" panose="02020603050405020304" pitchFamily="18" charset="0"/>
              </a:rPr>
              <a:t>tỷ USD – 2019</a:t>
            </a:r>
            <a:r>
              <a:rPr lang="en-US" sz="2100" dirty="0" smtClean="0">
                <a:cs typeface="Times New Roman" panose="02020603050405020304" pitchFamily="18" charset="0"/>
              </a:rPr>
              <a:t>, </a:t>
            </a:r>
            <a:r>
              <a:rPr lang="en-US" sz="2100" dirty="0" err="1" smtClean="0">
                <a:latin typeface="Arial" panose="020B0604020202020204" pitchFamily="34" charset="0"/>
                <a:cs typeface="Arial" panose="020B0604020202020204" pitchFamily="34" charset="0"/>
              </a:rPr>
              <a:t>giữ</a:t>
            </a:r>
            <a:r>
              <a:rPr lang="en-US" sz="2100" dirty="0" smtClean="0">
                <a:latin typeface="Arial" panose="020B0604020202020204" pitchFamily="34" charset="0"/>
                <a:cs typeface="Arial" panose="020B0604020202020204" pitchFamily="34" charset="0"/>
              </a:rPr>
              <a:t> ở </a:t>
            </a:r>
            <a:r>
              <a:rPr lang="en-US" sz="2100" dirty="0" err="1" smtClean="0">
                <a:latin typeface="Arial" panose="020B0604020202020204" pitchFamily="34" charset="0"/>
                <a:cs typeface="Arial" panose="020B0604020202020204" pitchFamily="34" charset="0"/>
              </a:rPr>
              <a:t>khoảng</a:t>
            </a:r>
            <a:r>
              <a:rPr lang="en-US" sz="2100" dirty="0" smtClean="0">
                <a:latin typeface="Arial" panose="020B0604020202020204" pitchFamily="34" charset="0"/>
                <a:cs typeface="Arial" panose="020B0604020202020204" pitchFamily="34" charset="0"/>
              </a:rPr>
              <a:t> 23000VNĐ/USD</a:t>
            </a:r>
            <a:r>
              <a:rPr lang="en-US" sz="2100" dirty="0" smtClean="0">
                <a:cs typeface="Times New Roman" panose="02020603050405020304" pitchFamily="18" charset="0"/>
              </a:rPr>
              <a:t>.</a:t>
            </a:r>
            <a:endParaRPr lang="vi-VN" sz="2100" dirty="0">
              <a:cs typeface="Times New Roman" panose="02020603050405020304" pitchFamily="18" charset="0"/>
            </a:endParaRPr>
          </a:p>
          <a:p>
            <a:pPr algn="just">
              <a:buFontTx/>
              <a:buChar char="-"/>
            </a:pPr>
            <a:r>
              <a:rPr lang="en-US" sz="2100" dirty="0">
                <a:cs typeface="Times New Roman" panose="02020603050405020304" pitchFamily="18" charset="0"/>
              </a:rPr>
              <a:t> </a:t>
            </a:r>
            <a:r>
              <a:rPr lang="vi-VN" sz="2100" dirty="0">
                <a:cs typeface="Times New Roman" panose="02020603050405020304" pitchFamily="18" charset="0"/>
              </a:rPr>
              <a:t>Trong những năm gần đây, Việt Nam đã tiến hành cải cách </a:t>
            </a:r>
            <a:r>
              <a:rPr lang="vi-VN" sz="2100" dirty="0">
                <a:solidFill>
                  <a:srgbClr val="FEC630"/>
                </a:solidFill>
                <a:cs typeface="Times New Roman" panose="02020603050405020304" pitchFamily="18" charset="0"/>
              </a:rPr>
              <a:t>chính sách tài khóa</a:t>
            </a:r>
            <a:r>
              <a:rPr lang="vi-VN" sz="2100" dirty="0">
                <a:cs typeface="Times New Roman" panose="02020603050405020304" pitchFamily="18" charset="0"/>
              </a:rPr>
              <a:t> mạnh mẽ để phù hợp với bối cảnh hội </a:t>
            </a:r>
            <a:r>
              <a:rPr lang="vi-VN" sz="2100" dirty="0" smtClean="0">
                <a:cs typeface="Times New Roman" panose="02020603050405020304" pitchFamily="18" charset="0"/>
              </a:rPr>
              <a:t>nhập</a:t>
            </a:r>
            <a:r>
              <a:rPr lang="en-US" sz="2100" dirty="0" smtClean="0">
                <a:cs typeface="Times New Roman" panose="02020603050405020304" pitchFamily="18" charset="0"/>
              </a:rPr>
              <a:t> </a:t>
            </a:r>
            <a:r>
              <a:rPr lang="en-US" sz="2100" dirty="0" smtClean="0">
                <a:latin typeface="Arial" panose="020B0604020202020204" pitchFamily="34" charset="0"/>
                <a:cs typeface="Arial" panose="020B0604020202020204" pitchFamily="34" charset="0"/>
              </a:rPr>
              <a:t>=&gt; </a:t>
            </a:r>
            <a:r>
              <a:rPr lang="en-US" sz="2100" dirty="0" err="1" smtClean="0">
                <a:latin typeface="Arial" panose="020B0604020202020204" pitchFamily="34" charset="0"/>
                <a:cs typeface="Arial" panose="020B0604020202020204" pitchFamily="34" charset="0"/>
              </a:rPr>
              <a:t>khả</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năng</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thu</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hút</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vốn</a:t>
            </a:r>
            <a:r>
              <a:rPr lang="en-US" sz="2100" dirty="0" smtClean="0">
                <a:latin typeface="Arial" panose="020B0604020202020204" pitchFamily="34" charset="0"/>
                <a:cs typeface="Arial" panose="020B0604020202020204" pitchFamily="34" charset="0"/>
              </a:rPr>
              <a:t> </a:t>
            </a:r>
            <a:r>
              <a:rPr lang="en-US" sz="2100" dirty="0" err="1" smtClean="0">
                <a:latin typeface="Arial" panose="020B0604020202020204" pitchFamily="34" charset="0"/>
                <a:cs typeface="Arial" panose="020B0604020202020204" pitchFamily="34" charset="0"/>
              </a:rPr>
              <a:t>tăng</a:t>
            </a:r>
            <a:endParaRPr lang="en-US" sz="2100" dirty="0">
              <a:latin typeface="Arial" panose="020B0604020202020204" pitchFamily="34" charset="0"/>
              <a:cs typeface="Arial" panose="020B0604020202020204" pitchFamily="34" charset="0"/>
            </a:endParaRPr>
          </a:p>
          <a:p>
            <a:pPr algn="just"/>
            <a:endParaRPr lang="vi-VN" sz="2100" dirty="0">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5053A4B3-59F3-4BBC-9043-70A45408E50C}"/>
              </a:ext>
            </a:extLst>
          </p:cNvPr>
          <p:cNvSpPr/>
          <p:nvPr/>
        </p:nvSpPr>
        <p:spPr>
          <a:xfrm>
            <a:off x="1859722" y="1093951"/>
            <a:ext cx="8381975" cy="415498"/>
          </a:xfrm>
          <a:prstGeom prst="rect">
            <a:avLst/>
          </a:prstGeom>
        </p:spPr>
        <p:txBody>
          <a:bodyPr wrap="none">
            <a:spAutoFit/>
          </a:bodyPr>
          <a:lstStyle/>
          <a:p>
            <a:r>
              <a:rPr lang="en-US" sz="2100" b="1" dirty="0">
                <a:solidFill>
                  <a:srgbClr val="00A0A8"/>
                </a:solidFill>
                <a:latin typeface="Arial" panose="020B0604020202020204" pitchFamily="34" charset="0"/>
                <a:cs typeface="Arial" panose="020B0604020202020204" pitchFamily="34" charset="0"/>
              </a:rPr>
              <a:t>III- </a:t>
            </a:r>
            <a:r>
              <a:rPr lang="vi-VN" sz="2100" b="1" dirty="0">
                <a:solidFill>
                  <a:srgbClr val="00A0A8"/>
                </a:solidFill>
                <a:latin typeface="Arial" panose="020B0604020202020204" pitchFamily="34" charset="0"/>
                <a:cs typeface="Arial" panose="020B0604020202020204" pitchFamily="34" charset="0"/>
              </a:rPr>
              <a:t>YẾU TỐ ẢNH HƯỞNG ĐẾN NỢ NƯỚC NGOÀI CỦA VIỆT NAM</a:t>
            </a:r>
          </a:p>
        </p:txBody>
      </p:sp>
    </p:spTree>
    <p:extLst>
      <p:ext uri="{BB962C8B-B14F-4D97-AF65-F5344CB8AC3E}">
        <p14:creationId xmlns:p14="http://schemas.microsoft.com/office/powerpoint/2010/main" val="1775841899"/>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0"/>
                                        <p:tgtEl>
                                          <p:spTgt spid="33"/>
                                        </p:tgtEl>
                                      </p:cBhvr>
                                    </p:animEffect>
                                    <p:anim calcmode="lin" valueType="num">
                                      <p:cBhvr>
                                        <p:cTn id="8" dur="1000" fill="hold"/>
                                        <p:tgtEl>
                                          <p:spTgt spid="33"/>
                                        </p:tgtEl>
                                        <p:attrNameLst>
                                          <p:attrName>ppt_x</p:attrName>
                                        </p:attrNameLst>
                                      </p:cBhvr>
                                      <p:tavLst>
                                        <p:tav tm="0">
                                          <p:val>
                                            <p:strVal val="#ppt_x"/>
                                          </p:val>
                                        </p:tav>
                                        <p:tav tm="100000">
                                          <p:val>
                                            <p:strVal val="#ppt_x"/>
                                          </p:val>
                                        </p:tav>
                                      </p:tavLst>
                                    </p:anim>
                                    <p:anim calcmode="lin" valueType="num">
                                      <p:cBhvr>
                                        <p:cTn id="9"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1000" fill="hold"/>
                                        <p:tgtEl>
                                          <p:spTgt spid="2"/>
                                        </p:tgtEl>
                                        <p:attrNameLst>
                                          <p:attrName>ppt_y</p:attrName>
                                        </p:attrNameLst>
                                      </p:cBhvr>
                                      <p:tavLst>
                                        <p:tav tm="0">
                                          <p:val>
                                            <p:strVal val="#ppt_y+.1"/>
                                          </p:val>
                                        </p:tav>
                                        <p:tav tm="100000">
                                          <p:val>
                                            <p:strVal val="#ppt_y"/>
                                          </p:val>
                                        </p:tav>
                                      </p:tavLst>
                                    </p:anim>
                                  </p:childTnLst>
                                </p:cTn>
                              </p:par>
                            </p:childTnLst>
                          </p:cTn>
                        </p:par>
                        <p:par>
                          <p:cTn id="17" fill="hold">
                            <p:stCondLst>
                              <p:cond delay="1000"/>
                            </p:stCondLst>
                            <p:childTnLst>
                              <p:par>
                                <p:cTn id="18" presetID="53" presetClass="entr" presetSubtype="16" fill="hold" grpId="0" nodeType="afterEffect">
                                  <p:stCondLst>
                                    <p:cond delay="0"/>
                                  </p:stCondLst>
                                  <p:childTnLst>
                                    <p:set>
                                      <p:cBhvr>
                                        <p:cTn id="19" dur="1" fill="hold">
                                          <p:stCondLst>
                                            <p:cond delay="0"/>
                                          </p:stCondLst>
                                        </p:cTn>
                                        <p:tgtEl>
                                          <p:spTgt spid="46"/>
                                        </p:tgtEl>
                                        <p:attrNameLst>
                                          <p:attrName>style.visibility</p:attrName>
                                        </p:attrNameLst>
                                      </p:cBhvr>
                                      <p:to>
                                        <p:strVal val="visible"/>
                                      </p:to>
                                    </p:set>
                                    <p:anim calcmode="lin" valueType="num">
                                      <p:cBhvr>
                                        <p:cTn id="20" dur="500" fill="hold"/>
                                        <p:tgtEl>
                                          <p:spTgt spid="46"/>
                                        </p:tgtEl>
                                        <p:attrNameLst>
                                          <p:attrName>ppt_w</p:attrName>
                                        </p:attrNameLst>
                                      </p:cBhvr>
                                      <p:tavLst>
                                        <p:tav tm="0">
                                          <p:val>
                                            <p:fltVal val="0"/>
                                          </p:val>
                                        </p:tav>
                                        <p:tav tm="100000">
                                          <p:val>
                                            <p:strVal val="#ppt_w"/>
                                          </p:val>
                                        </p:tav>
                                      </p:tavLst>
                                    </p:anim>
                                    <p:anim calcmode="lin" valueType="num">
                                      <p:cBhvr>
                                        <p:cTn id="21" dur="500" fill="hold"/>
                                        <p:tgtEl>
                                          <p:spTgt spid="46"/>
                                        </p:tgtEl>
                                        <p:attrNameLst>
                                          <p:attrName>ppt_h</p:attrName>
                                        </p:attrNameLst>
                                      </p:cBhvr>
                                      <p:tavLst>
                                        <p:tav tm="0">
                                          <p:val>
                                            <p:fltVal val="0"/>
                                          </p:val>
                                        </p:tav>
                                        <p:tav tm="100000">
                                          <p:val>
                                            <p:strVal val="#ppt_h"/>
                                          </p:val>
                                        </p:tav>
                                      </p:tavLst>
                                    </p:anim>
                                    <p:animEffect transition="in" filter="fade">
                                      <p:cBhvr>
                                        <p:cTn id="22" dur="500"/>
                                        <p:tgtEl>
                                          <p:spTgt spid="46"/>
                                        </p:tgtEl>
                                      </p:cBhvr>
                                    </p:animEffect>
                                  </p:childTnLst>
                                </p:cTn>
                              </p:par>
                            </p:childTnLst>
                          </p:cTn>
                        </p:par>
                        <p:par>
                          <p:cTn id="23" fill="hold">
                            <p:stCondLst>
                              <p:cond delay="1500"/>
                            </p:stCondLst>
                            <p:childTnLst>
                              <p:par>
                                <p:cTn id="24" presetID="53" presetClass="entr" presetSubtype="16" fill="hold" grpId="0" nodeType="afterEffect">
                                  <p:stCondLst>
                                    <p:cond delay="0"/>
                                  </p:stCondLst>
                                  <p:childTnLst>
                                    <p:set>
                                      <p:cBhvr>
                                        <p:cTn id="25" dur="1" fill="hold">
                                          <p:stCondLst>
                                            <p:cond delay="0"/>
                                          </p:stCondLst>
                                        </p:cTn>
                                        <p:tgtEl>
                                          <p:spTgt spid="64"/>
                                        </p:tgtEl>
                                        <p:attrNameLst>
                                          <p:attrName>style.visibility</p:attrName>
                                        </p:attrNameLst>
                                      </p:cBhvr>
                                      <p:to>
                                        <p:strVal val="visible"/>
                                      </p:to>
                                    </p:set>
                                    <p:anim calcmode="lin" valueType="num">
                                      <p:cBhvr>
                                        <p:cTn id="26" dur="500" fill="hold"/>
                                        <p:tgtEl>
                                          <p:spTgt spid="64"/>
                                        </p:tgtEl>
                                        <p:attrNameLst>
                                          <p:attrName>ppt_w</p:attrName>
                                        </p:attrNameLst>
                                      </p:cBhvr>
                                      <p:tavLst>
                                        <p:tav tm="0">
                                          <p:val>
                                            <p:fltVal val="0"/>
                                          </p:val>
                                        </p:tav>
                                        <p:tav tm="100000">
                                          <p:val>
                                            <p:strVal val="#ppt_w"/>
                                          </p:val>
                                        </p:tav>
                                      </p:tavLst>
                                    </p:anim>
                                    <p:anim calcmode="lin" valueType="num">
                                      <p:cBhvr>
                                        <p:cTn id="27" dur="500" fill="hold"/>
                                        <p:tgtEl>
                                          <p:spTgt spid="64"/>
                                        </p:tgtEl>
                                        <p:attrNameLst>
                                          <p:attrName>ppt_h</p:attrName>
                                        </p:attrNameLst>
                                      </p:cBhvr>
                                      <p:tavLst>
                                        <p:tav tm="0">
                                          <p:val>
                                            <p:fltVal val="0"/>
                                          </p:val>
                                        </p:tav>
                                        <p:tav tm="100000">
                                          <p:val>
                                            <p:strVal val="#ppt_h"/>
                                          </p:val>
                                        </p:tav>
                                      </p:tavLst>
                                    </p:anim>
                                    <p:animEffect transition="in" filter="fade">
                                      <p:cBhvr>
                                        <p:cTn id="28" dur="500"/>
                                        <p:tgtEl>
                                          <p:spTgt spid="64"/>
                                        </p:tgtEl>
                                      </p:cBhvr>
                                    </p:animEffect>
                                  </p:childTnLst>
                                </p:cTn>
                              </p:par>
                            </p:childTnLst>
                          </p:cTn>
                        </p:par>
                        <p:par>
                          <p:cTn id="29" fill="hold">
                            <p:stCondLst>
                              <p:cond delay="2000"/>
                            </p:stCondLst>
                            <p:childTnLst>
                              <p:par>
                                <p:cTn id="30" presetID="42" presetClass="entr" presetSubtype="0" fill="hold" grpId="0" nodeType="afterEffect">
                                  <p:stCondLst>
                                    <p:cond delay="0"/>
                                  </p:stCondLst>
                                  <p:childTnLst>
                                    <p:set>
                                      <p:cBhvr>
                                        <p:cTn id="31" dur="1" fill="hold">
                                          <p:stCondLst>
                                            <p:cond delay="0"/>
                                          </p:stCondLst>
                                        </p:cTn>
                                        <p:tgtEl>
                                          <p:spTgt spid="56"/>
                                        </p:tgtEl>
                                        <p:attrNameLst>
                                          <p:attrName>style.visibility</p:attrName>
                                        </p:attrNameLst>
                                      </p:cBhvr>
                                      <p:to>
                                        <p:strVal val="visible"/>
                                      </p:to>
                                    </p:set>
                                    <p:animEffect transition="in" filter="fade">
                                      <p:cBhvr>
                                        <p:cTn id="32" dur="1000"/>
                                        <p:tgtEl>
                                          <p:spTgt spid="56"/>
                                        </p:tgtEl>
                                      </p:cBhvr>
                                    </p:animEffect>
                                    <p:anim calcmode="lin" valueType="num">
                                      <p:cBhvr>
                                        <p:cTn id="33" dur="1000" fill="hold"/>
                                        <p:tgtEl>
                                          <p:spTgt spid="56"/>
                                        </p:tgtEl>
                                        <p:attrNameLst>
                                          <p:attrName>ppt_x</p:attrName>
                                        </p:attrNameLst>
                                      </p:cBhvr>
                                      <p:tavLst>
                                        <p:tav tm="0">
                                          <p:val>
                                            <p:strVal val="#ppt_x"/>
                                          </p:val>
                                        </p:tav>
                                        <p:tav tm="100000">
                                          <p:val>
                                            <p:strVal val="#ppt_x"/>
                                          </p:val>
                                        </p:tav>
                                      </p:tavLst>
                                    </p:anim>
                                    <p:anim calcmode="lin" valueType="num">
                                      <p:cBhvr>
                                        <p:cTn id="34"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46" grpId="0"/>
      <p:bldP spid="64" grpId="0"/>
      <p:bldP spid="56" grpId="0"/>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C8A16B82-6A3C-46F5-8D32-072FDF89864A}"/>
              </a:ext>
            </a:extLst>
          </p:cNvPr>
          <p:cNvGrpSpPr/>
          <p:nvPr/>
        </p:nvGrpSpPr>
        <p:grpSpPr>
          <a:xfrm>
            <a:off x="-280115" y="-4"/>
            <a:ext cx="12521019" cy="6858000"/>
            <a:chOff x="-290920" y="0"/>
            <a:chExt cx="12521019" cy="6858000"/>
          </a:xfrm>
        </p:grpSpPr>
        <p:sp>
          <p:nvSpPr>
            <p:cNvPr id="20" name="Rectangle 19">
              <a:extLst>
                <a:ext uri="{FF2B5EF4-FFF2-40B4-BE49-F238E27FC236}">
                  <a16:creationId xmlns:a16="http://schemas.microsoft.com/office/drawing/2014/main" id="{2F391CEE-E392-4A9D-BD11-6954B994FB42}"/>
                </a:ext>
              </a:extLst>
            </p:cNvPr>
            <p:cNvSpPr/>
            <p:nvPr/>
          </p:nvSpPr>
          <p:spPr>
            <a:xfrm>
              <a:off x="-290920" y="0"/>
              <a:ext cx="12482920"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Freeform: Shape 20">
              <a:extLst>
                <a:ext uri="{FF2B5EF4-FFF2-40B4-BE49-F238E27FC236}">
                  <a16:creationId xmlns:a16="http://schemas.microsoft.com/office/drawing/2014/main" id="{7AC43ACA-5000-40E2-80D3-19833F9F1A3F}"/>
                </a:ext>
              </a:extLst>
            </p:cNvPr>
            <p:cNvSpPr/>
            <p:nvPr/>
          </p:nvSpPr>
          <p:spPr>
            <a:xfrm>
              <a:off x="11023600" y="2337441"/>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FF59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a:extLst>
                <a:ext uri="{FF2B5EF4-FFF2-40B4-BE49-F238E27FC236}">
                  <a16:creationId xmlns:a16="http://schemas.microsoft.com/office/drawing/2014/main" id="{BE022673-C77C-4E8F-AF41-8B283703E87E}"/>
                </a:ext>
              </a:extLst>
            </p:cNvPr>
            <p:cNvSpPr txBox="1"/>
            <p:nvPr/>
          </p:nvSpPr>
          <p:spPr>
            <a:xfrm rot="16200000">
              <a:off x="10910891" y="3189609"/>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a:t>
              </a:r>
            </a:p>
          </p:txBody>
        </p:sp>
      </p:grpSp>
      <p:grpSp>
        <p:nvGrpSpPr>
          <p:cNvPr id="24" name="Group 23">
            <a:extLst>
              <a:ext uri="{FF2B5EF4-FFF2-40B4-BE49-F238E27FC236}">
                <a16:creationId xmlns:a16="http://schemas.microsoft.com/office/drawing/2014/main" id="{69A27401-3327-4871-86AC-B461CA62C3AC}"/>
              </a:ext>
            </a:extLst>
          </p:cNvPr>
          <p:cNvGrpSpPr/>
          <p:nvPr/>
        </p:nvGrpSpPr>
        <p:grpSpPr>
          <a:xfrm>
            <a:off x="217573" y="-8"/>
            <a:ext cx="11487544" cy="6858000"/>
            <a:chOff x="213096" y="0"/>
            <a:chExt cx="11487544" cy="6858000"/>
          </a:xfrm>
        </p:grpSpPr>
        <p:sp>
          <p:nvSpPr>
            <p:cNvPr id="25" name="Rectangle 24">
              <a:extLst>
                <a:ext uri="{FF2B5EF4-FFF2-40B4-BE49-F238E27FC236}">
                  <a16:creationId xmlns:a16="http://schemas.microsoft.com/office/drawing/2014/main" id="{706C029B-A799-4206-A656-A006D8F83990}"/>
                </a:ext>
              </a:extLst>
            </p:cNvPr>
            <p:cNvSpPr/>
            <p:nvPr/>
          </p:nvSpPr>
          <p:spPr>
            <a:xfrm>
              <a:off x="213096" y="0"/>
              <a:ext cx="11447501"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Freeform: Shape 25">
              <a:extLst>
                <a:ext uri="{FF2B5EF4-FFF2-40B4-BE49-F238E27FC236}">
                  <a16:creationId xmlns:a16="http://schemas.microsoft.com/office/drawing/2014/main" id="{63328131-EC42-4D6D-A247-91FD3D23E58C}"/>
                </a:ext>
              </a:extLst>
            </p:cNvPr>
            <p:cNvSpPr/>
            <p:nvPr/>
          </p:nvSpPr>
          <p:spPr>
            <a:xfrm>
              <a:off x="10492197" y="2337441"/>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52CD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TextBox 26">
              <a:extLst>
                <a:ext uri="{FF2B5EF4-FFF2-40B4-BE49-F238E27FC236}">
                  <a16:creationId xmlns:a16="http://schemas.microsoft.com/office/drawing/2014/main" id="{3A728384-87ED-4E87-8F78-97EB653FDC67}"/>
                </a:ext>
              </a:extLst>
            </p:cNvPr>
            <p:cNvSpPr txBox="1"/>
            <p:nvPr/>
          </p:nvSpPr>
          <p:spPr>
            <a:xfrm rot="16200000">
              <a:off x="10381432" y="3189610"/>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II</a:t>
              </a:r>
            </a:p>
          </p:txBody>
        </p:sp>
      </p:grpSp>
      <p:grpSp>
        <p:nvGrpSpPr>
          <p:cNvPr id="29" name="Group 28">
            <a:extLst>
              <a:ext uri="{FF2B5EF4-FFF2-40B4-BE49-F238E27FC236}">
                <a16:creationId xmlns:a16="http://schemas.microsoft.com/office/drawing/2014/main" id="{C0099890-786A-4F87-960D-5DADE5168909}"/>
              </a:ext>
            </a:extLst>
          </p:cNvPr>
          <p:cNvGrpSpPr/>
          <p:nvPr/>
        </p:nvGrpSpPr>
        <p:grpSpPr>
          <a:xfrm>
            <a:off x="1135794" y="0"/>
            <a:ext cx="9961092" cy="6965576"/>
            <a:chOff x="491575" y="0"/>
            <a:chExt cx="9961092" cy="6858000"/>
          </a:xfrm>
        </p:grpSpPr>
        <p:sp>
          <p:nvSpPr>
            <p:cNvPr id="30" name="Rectangle 29">
              <a:extLst>
                <a:ext uri="{FF2B5EF4-FFF2-40B4-BE49-F238E27FC236}">
                  <a16:creationId xmlns:a16="http://schemas.microsoft.com/office/drawing/2014/main" id="{CE9AAB1E-3A13-4745-A574-9EE6806378C9}"/>
                </a:ext>
              </a:extLst>
            </p:cNvPr>
            <p:cNvSpPr/>
            <p:nvPr/>
          </p:nvSpPr>
          <p:spPr>
            <a:xfrm>
              <a:off x="491575" y="0"/>
              <a:ext cx="9961092"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Freeform: Shape 30">
              <a:extLst>
                <a:ext uri="{FF2B5EF4-FFF2-40B4-BE49-F238E27FC236}">
                  <a16:creationId xmlns:a16="http://schemas.microsoft.com/office/drawing/2014/main" id="{1BC0F905-3F71-4932-B130-39D508C4D117}"/>
                </a:ext>
              </a:extLst>
            </p:cNvPr>
            <p:cNvSpPr/>
            <p:nvPr/>
          </p:nvSpPr>
          <p:spPr>
            <a:xfrm>
              <a:off x="9284267" y="2337440"/>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FFC7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TextBox 31">
              <a:extLst>
                <a:ext uri="{FF2B5EF4-FFF2-40B4-BE49-F238E27FC236}">
                  <a16:creationId xmlns:a16="http://schemas.microsoft.com/office/drawing/2014/main" id="{93EC5869-A976-4328-A864-2BB04E7E7BFC}"/>
                </a:ext>
              </a:extLst>
            </p:cNvPr>
            <p:cNvSpPr txBox="1"/>
            <p:nvPr/>
          </p:nvSpPr>
          <p:spPr>
            <a:xfrm rot="16200000">
              <a:off x="9130572" y="3189608"/>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III</a:t>
              </a:r>
            </a:p>
          </p:txBody>
        </p:sp>
      </p:grpSp>
      <p:grpSp>
        <p:nvGrpSpPr>
          <p:cNvPr id="34" name="Group 33">
            <a:extLst>
              <a:ext uri="{FF2B5EF4-FFF2-40B4-BE49-F238E27FC236}">
                <a16:creationId xmlns:a16="http://schemas.microsoft.com/office/drawing/2014/main" id="{0E4F6447-6163-4D6A-A8D2-BD63B6CB3A42}"/>
              </a:ext>
            </a:extLst>
          </p:cNvPr>
          <p:cNvGrpSpPr/>
          <p:nvPr/>
        </p:nvGrpSpPr>
        <p:grpSpPr>
          <a:xfrm>
            <a:off x="-7982710" y="0"/>
            <a:ext cx="9574094" cy="6858000"/>
            <a:chOff x="491575" y="0"/>
            <a:chExt cx="9574094" cy="6858000"/>
          </a:xfrm>
        </p:grpSpPr>
        <p:sp>
          <p:nvSpPr>
            <p:cNvPr id="35" name="Rectangle 34">
              <a:extLst>
                <a:ext uri="{FF2B5EF4-FFF2-40B4-BE49-F238E27FC236}">
                  <a16:creationId xmlns:a16="http://schemas.microsoft.com/office/drawing/2014/main" id="{5CB8CB55-9DEC-4367-900E-7257FE1B874F}"/>
                </a:ext>
              </a:extLst>
            </p:cNvPr>
            <p:cNvSpPr/>
            <p:nvPr/>
          </p:nvSpPr>
          <p:spPr>
            <a:xfrm>
              <a:off x="491575" y="0"/>
              <a:ext cx="9574094"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Shape 35">
              <a:extLst>
                <a:ext uri="{FF2B5EF4-FFF2-40B4-BE49-F238E27FC236}">
                  <a16:creationId xmlns:a16="http://schemas.microsoft.com/office/drawing/2014/main" id="{9DBAEDD6-7153-4AFF-BDC7-5A225B4B5642}"/>
                </a:ext>
              </a:extLst>
            </p:cNvPr>
            <p:cNvSpPr/>
            <p:nvPr/>
          </p:nvSpPr>
          <p:spPr>
            <a:xfrm>
              <a:off x="8897260" y="2337440"/>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5D73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3" name="TextBox 32">
            <a:extLst>
              <a:ext uri="{FF2B5EF4-FFF2-40B4-BE49-F238E27FC236}">
                <a16:creationId xmlns:a16="http://schemas.microsoft.com/office/drawing/2014/main" id="{6A4FF691-4985-490D-83BF-405080D184A7}"/>
              </a:ext>
            </a:extLst>
          </p:cNvPr>
          <p:cNvSpPr txBox="1"/>
          <p:nvPr/>
        </p:nvSpPr>
        <p:spPr>
          <a:xfrm>
            <a:off x="1848977" y="90709"/>
            <a:ext cx="9185427" cy="830997"/>
          </a:xfrm>
          <a:prstGeom prst="rect">
            <a:avLst/>
          </a:prstGeom>
          <a:noFill/>
        </p:spPr>
        <p:txBody>
          <a:bodyPr wrap="square" rtlCol="0">
            <a:spAutoFit/>
          </a:bodyPr>
          <a:lstStyle/>
          <a:p>
            <a:r>
              <a:rPr lang="vi-VN" sz="2400" b="1" dirty="0">
                <a:solidFill>
                  <a:srgbClr val="00A0A8"/>
                </a:solidFill>
                <a:cs typeface="Calibri" panose="020F0502020204030204" pitchFamily="34" charset="0"/>
              </a:rPr>
              <a:t>CHƯƠNG 3: CÁC YẾU TỐ ẢNH HƯỞNG ĐẾN VAY NỢ NƯỚC NGOÀI CỦA VIỆT NAM</a:t>
            </a:r>
            <a:r>
              <a:rPr lang="vi-VN" sz="2400" b="1" dirty="0"/>
              <a:t> </a:t>
            </a:r>
            <a:endParaRPr lang="en-US" sz="2400" b="1" dirty="0">
              <a:solidFill>
                <a:srgbClr val="03A1A4"/>
              </a:solidFill>
            </a:endParaRPr>
          </a:p>
        </p:txBody>
      </p:sp>
      <p:sp>
        <p:nvSpPr>
          <p:cNvPr id="46" name="TextBox 45">
            <a:extLst>
              <a:ext uri="{FF2B5EF4-FFF2-40B4-BE49-F238E27FC236}">
                <a16:creationId xmlns:a16="http://schemas.microsoft.com/office/drawing/2014/main" id="{82C0F0B5-B164-4837-B0A2-D442DED0501C}"/>
              </a:ext>
            </a:extLst>
          </p:cNvPr>
          <p:cNvSpPr txBox="1"/>
          <p:nvPr/>
        </p:nvSpPr>
        <p:spPr>
          <a:xfrm>
            <a:off x="1876744" y="3222419"/>
            <a:ext cx="874969" cy="769441"/>
          </a:xfrm>
          <a:prstGeom prst="rect">
            <a:avLst/>
          </a:prstGeom>
          <a:noFill/>
        </p:spPr>
        <p:txBody>
          <a:bodyPr wrap="square" rtlCol="0">
            <a:spAutoFit/>
          </a:bodyPr>
          <a:lstStyle/>
          <a:p>
            <a:pPr algn="ctr"/>
            <a:r>
              <a:rPr lang="en-US" sz="4400" b="1" dirty="0">
                <a:solidFill>
                  <a:srgbClr val="E6E7E9"/>
                </a:solidFill>
                <a:latin typeface="Tw Cen MT" panose="020B0602020104020603" pitchFamily="34" charset="0"/>
              </a:rPr>
              <a:t>1</a:t>
            </a:r>
          </a:p>
        </p:txBody>
      </p:sp>
      <p:sp>
        <p:nvSpPr>
          <p:cNvPr id="64" name="TextBox 63">
            <a:extLst>
              <a:ext uri="{FF2B5EF4-FFF2-40B4-BE49-F238E27FC236}">
                <a16:creationId xmlns:a16="http://schemas.microsoft.com/office/drawing/2014/main" id="{5F01E9F9-DDEB-4C88-A4B1-2A3EA2285B1B}"/>
              </a:ext>
            </a:extLst>
          </p:cNvPr>
          <p:cNvSpPr txBox="1"/>
          <p:nvPr/>
        </p:nvSpPr>
        <p:spPr>
          <a:xfrm>
            <a:off x="1848978" y="4648676"/>
            <a:ext cx="874969" cy="769441"/>
          </a:xfrm>
          <a:prstGeom prst="rect">
            <a:avLst/>
          </a:prstGeom>
          <a:noFill/>
        </p:spPr>
        <p:txBody>
          <a:bodyPr wrap="square" rtlCol="0">
            <a:spAutoFit/>
          </a:bodyPr>
          <a:lstStyle/>
          <a:p>
            <a:pPr algn="ctr"/>
            <a:r>
              <a:rPr lang="en-US" sz="4400" b="1" dirty="0">
                <a:solidFill>
                  <a:srgbClr val="E6E7E9"/>
                </a:solidFill>
                <a:latin typeface="Tw Cen MT" panose="020B0602020104020603" pitchFamily="34" charset="0"/>
              </a:rPr>
              <a:t>3</a:t>
            </a:r>
          </a:p>
        </p:txBody>
      </p:sp>
      <p:sp>
        <p:nvSpPr>
          <p:cNvPr id="56" name="Rectangle 55">
            <a:extLst>
              <a:ext uri="{FF2B5EF4-FFF2-40B4-BE49-F238E27FC236}">
                <a16:creationId xmlns:a16="http://schemas.microsoft.com/office/drawing/2014/main" id="{B0216A05-10D1-4011-9853-B520010979A4}"/>
              </a:ext>
            </a:extLst>
          </p:cNvPr>
          <p:cNvSpPr/>
          <p:nvPr/>
        </p:nvSpPr>
        <p:spPr>
          <a:xfrm>
            <a:off x="1732747" y="968936"/>
            <a:ext cx="8054375" cy="6232475"/>
          </a:xfrm>
          <a:prstGeom prst="rect">
            <a:avLst/>
          </a:prstGeom>
        </p:spPr>
        <p:txBody>
          <a:bodyPr wrap="square">
            <a:spAutoFit/>
          </a:bodyPr>
          <a:lstStyle/>
          <a:p>
            <a:pPr algn="just"/>
            <a:r>
              <a:rPr lang="vi-VN" sz="2400" b="1" i="1" dirty="0" smtClean="0">
                <a:solidFill>
                  <a:srgbClr val="00A0A8"/>
                </a:solidFill>
                <a:cs typeface="Times New Roman" panose="02020603050405020304" pitchFamily="18" charset="0"/>
              </a:rPr>
              <a:t>2</a:t>
            </a:r>
            <a:r>
              <a:rPr lang="en-US" sz="2400" b="1" i="1" dirty="0" smtClean="0">
                <a:solidFill>
                  <a:srgbClr val="00A0A8"/>
                </a:solidFill>
                <a:cs typeface="Times New Roman" panose="02020603050405020304" pitchFamily="18" charset="0"/>
              </a:rPr>
              <a:t>. </a:t>
            </a:r>
            <a:r>
              <a:rPr lang="en-US" sz="2400" b="1" i="1" dirty="0" smtClean="0">
                <a:solidFill>
                  <a:srgbClr val="00A0A8"/>
                </a:solidFill>
                <a:latin typeface="Arial" panose="020B0604020202020204" pitchFamily="34" charset="0"/>
                <a:cs typeface="Arial" panose="020B0604020202020204" pitchFamily="34" charset="0"/>
              </a:rPr>
              <a:t>Y</a:t>
            </a:r>
            <a:r>
              <a:rPr lang="vi-VN" sz="2400" b="1" i="1" dirty="0">
                <a:solidFill>
                  <a:srgbClr val="00A0A8"/>
                </a:solidFill>
                <a:cs typeface="Times New Roman" panose="02020603050405020304" pitchFamily="18" charset="0"/>
              </a:rPr>
              <a:t>ếu tố chính trị</a:t>
            </a:r>
            <a:r>
              <a:rPr lang="en-US" sz="2400" b="1" i="1" dirty="0">
                <a:solidFill>
                  <a:srgbClr val="00A0A8"/>
                </a:solidFill>
                <a:cs typeface="Times New Roman" panose="02020603050405020304" pitchFamily="18" charset="0"/>
              </a:rPr>
              <a:t>:</a:t>
            </a:r>
            <a:endParaRPr lang="vi-VN" sz="2400" b="1" i="1" dirty="0">
              <a:solidFill>
                <a:srgbClr val="00A0A8"/>
              </a:solidFill>
              <a:cs typeface="Times New Roman" panose="02020603050405020304" pitchFamily="18" charset="0"/>
            </a:endParaRPr>
          </a:p>
          <a:p>
            <a:pPr algn="just">
              <a:buFontTx/>
              <a:buChar char="-"/>
            </a:pPr>
            <a:r>
              <a:rPr lang="en-US" sz="2100" dirty="0">
                <a:cs typeface="Times New Roman" panose="02020603050405020304" pitchFamily="18" charset="0"/>
              </a:rPr>
              <a:t> </a:t>
            </a:r>
            <a:r>
              <a:rPr lang="vi-VN" sz="2100" dirty="0">
                <a:cs typeface="Times New Roman" panose="02020603050405020304" pitchFamily="18" charset="0"/>
              </a:rPr>
              <a:t>Chính trị Việt Nam đi theo nguyên mẫu </a:t>
            </a:r>
            <a:r>
              <a:rPr lang="vi-VN" sz="2100" dirty="0">
                <a:solidFill>
                  <a:srgbClr val="FEC630"/>
                </a:solidFill>
                <a:cs typeface="Times New Roman" panose="02020603050405020304" pitchFamily="18" charset="0"/>
              </a:rPr>
              <a:t>nhà nước Xã hội chủ nghĩa, độc </a:t>
            </a:r>
            <a:r>
              <a:rPr lang="vi-VN" sz="2100" dirty="0" smtClean="0">
                <a:solidFill>
                  <a:srgbClr val="FEC630"/>
                </a:solidFill>
                <a:cs typeface="Times New Roman" panose="02020603050405020304" pitchFamily="18" charset="0"/>
              </a:rPr>
              <a:t>đảng.</a:t>
            </a:r>
            <a:endParaRPr lang="en-US" sz="2100" dirty="0">
              <a:solidFill>
                <a:srgbClr val="FEC630"/>
              </a:solidFill>
              <a:cs typeface="Calibri" panose="020F0502020204030204" pitchFamily="34" charset="0"/>
            </a:endParaRPr>
          </a:p>
          <a:p>
            <a:pPr algn="just">
              <a:buFontTx/>
              <a:buChar char="-"/>
            </a:pPr>
            <a:r>
              <a:rPr lang="en-US" sz="2100" dirty="0" smtClean="0">
                <a:cs typeface="Times New Roman" panose="02020603050405020304" pitchFamily="18" charset="0"/>
              </a:rPr>
              <a:t> </a:t>
            </a:r>
            <a:r>
              <a:rPr lang="vi-VN" sz="2100" dirty="0" smtClean="0">
                <a:cs typeface="Times New Roman" panose="02020603050405020304" pitchFamily="18" charset="0"/>
              </a:rPr>
              <a:t>Hiến </a:t>
            </a:r>
            <a:r>
              <a:rPr lang="vi-VN" sz="2100" dirty="0">
                <a:cs typeface="Times New Roman" panose="02020603050405020304" pitchFamily="18" charset="0"/>
              </a:rPr>
              <a:t>pháp mới được thông qua vào tháng 11 năm 2013, khẳng định vai trò lãnh đạo của Đảng, phác thảo việc tái tổ chức chính phủ và tăng cường cải cách thị trường trong nền kinh </a:t>
            </a:r>
            <a:r>
              <a:rPr lang="vi-VN" sz="2100" dirty="0" smtClean="0">
                <a:cs typeface="Times New Roman" panose="02020603050405020304" pitchFamily="18" charset="0"/>
              </a:rPr>
              <a:t>tế</a:t>
            </a:r>
            <a:endParaRPr lang="en-US" sz="2100" dirty="0" smtClean="0">
              <a:cs typeface="Times New Roman" panose="02020603050405020304" pitchFamily="18" charset="0"/>
            </a:endParaRPr>
          </a:p>
          <a:p>
            <a:pPr algn="just">
              <a:buFontTx/>
              <a:buChar char="-"/>
            </a:pPr>
            <a:r>
              <a:rPr lang="en-US" sz="2100" dirty="0">
                <a:cs typeface="Times New Roman" panose="02020603050405020304" pitchFamily="18" charset="0"/>
              </a:rPr>
              <a:t> </a:t>
            </a:r>
            <a:r>
              <a:rPr lang="vi-VN" sz="2100" dirty="0" smtClean="0">
                <a:cs typeface="Times New Roman" panose="02020603050405020304" pitchFamily="18" charset="0"/>
              </a:rPr>
              <a:t>Cách </a:t>
            </a:r>
            <a:r>
              <a:rPr lang="vi-VN" sz="2100" dirty="0">
                <a:cs typeface="Times New Roman" panose="02020603050405020304" pitchFamily="18" charset="0"/>
              </a:rPr>
              <a:t>đây hơn 4 thập kỷ, ngày 20-9-1977, Việt Nam trở thành thành viên thứ 149 của Liên Hợp Quốc. Đóng góp của Việt Nam tại đây là toàn diện đặc biệt là trên 3 trụ cột:</a:t>
            </a:r>
          </a:p>
          <a:p>
            <a:pPr marL="342900" indent="-342900" algn="just">
              <a:buFont typeface="Wingdings" panose="05000000000000000000" pitchFamily="2" charset="2"/>
              <a:buChar char="Ø"/>
            </a:pPr>
            <a:r>
              <a:rPr lang="vi-VN" sz="2100" dirty="0" smtClean="0">
                <a:cs typeface="Times New Roman" panose="02020603050405020304" pitchFamily="18" charset="0"/>
              </a:rPr>
              <a:t>Hòa </a:t>
            </a:r>
            <a:r>
              <a:rPr lang="vi-VN" sz="2100" dirty="0">
                <a:cs typeface="Times New Roman" panose="02020603050405020304" pitchFamily="18" charset="0"/>
              </a:rPr>
              <a:t>bình và an ninh quốc </a:t>
            </a:r>
            <a:r>
              <a:rPr lang="vi-VN" sz="2100" dirty="0" smtClean="0">
                <a:cs typeface="Times New Roman" panose="02020603050405020304" pitchFamily="18" charset="0"/>
              </a:rPr>
              <a:t>tế</a:t>
            </a:r>
            <a:endParaRPr lang="en-US" sz="2100" dirty="0" smtClean="0">
              <a:cs typeface="Times New Roman" panose="02020603050405020304" pitchFamily="18" charset="0"/>
            </a:endParaRPr>
          </a:p>
          <a:p>
            <a:pPr marL="342900" indent="-342900" algn="just">
              <a:buFont typeface="Wingdings" panose="05000000000000000000" pitchFamily="2" charset="2"/>
              <a:buChar char="Ø"/>
            </a:pPr>
            <a:r>
              <a:rPr lang="vi-VN" sz="2100" dirty="0" smtClean="0">
                <a:cs typeface="Times New Roman" panose="02020603050405020304" pitchFamily="18" charset="0"/>
              </a:rPr>
              <a:t>Phát </a:t>
            </a:r>
            <a:r>
              <a:rPr lang="vi-VN" sz="2100" dirty="0">
                <a:cs typeface="Times New Roman" panose="02020603050405020304" pitchFamily="18" charset="0"/>
              </a:rPr>
              <a:t>triển kinh tế - xã </a:t>
            </a:r>
            <a:r>
              <a:rPr lang="vi-VN" sz="2100" dirty="0" smtClean="0">
                <a:cs typeface="Times New Roman" panose="02020603050405020304" pitchFamily="18" charset="0"/>
              </a:rPr>
              <a:t>hội</a:t>
            </a:r>
            <a:endParaRPr lang="en-US" sz="2100" dirty="0" smtClean="0">
              <a:cs typeface="Times New Roman" panose="02020603050405020304" pitchFamily="18" charset="0"/>
            </a:endParaRPr>
          </a:p>
          <a:p>
            <a:pPr marL="342900" indent="-342900" algn="just">
              <a:buFont typeface="Wingdings" panose="05000000000000000000" pitchFamily="2" charset="2"/>
              <a:buChar char="Ø"/>
            </a:pPr>
            <a:r>
              <a:rPr lang="vi-VN" sz="2100" dirty="0" smtClean="0">
                <a:cs typeface="Times New Roman" panose="02020603050405020304" pitchFamily="18" charset="0"/>
              </a:rPr>
              <a:t>Quyền </a:t>
            </a:r>
            <a:r>
              <a:rPr lang="vi-VN" sz="2100" dirty="0">
                <a:cs typeface="Times New Roman" panose="02020603050405020304" pitchFamily="18" charset="0"/>
              </a:rPr>
              <a:t>con </a:t>
            </a:r>
            <a:r>
              <a:rPr lang="vi-VN" sz="2100" dirty="0" smtClean="0">
                <a:cs typeface="Times New Roman" panose="02020603050405020304" pitchFamily="18" charset="0"/>
              </a:rPr>
              <a:t>người</a:t>
            </a:r>
            <a:endParaRPr lang="en-US" sz="2100" dirty="0" smtClean="0">
              <a:cs typeface="Times New Roman" panose="02020603050405020304" pitchFamily="18" charset="0"/>
            </a:endParaRPr>
          </a:p>
          <a:p>
            <a:pPr marL="342900" indent="-342900" algn="just">
              <a:buFont typeface="Wingdings" panose="05000000000000000000" pitchFamily="2" charset="2"/>
              <a:buChar char="Ø"/>
            </a:pPr>
            <a:endParaRPr lang="vi-VN" sz="2100" dirty="0">
              <a:cs typeface="Times New Roman" panose="02020603050405020304" pitchFamily="18" charset="0"/>
            </a:endParaRPr>
          </a:p>
          <a:p>
            <a:pPr marL="342900" indent="-342900" algn="just">
              <a:buFontTx/>
              <a:buChar char="-"/>
            </a:pPr>
            <a:r>
              <a:rPr lang="vi-VN" sz="2100" dirty="0" smtClean="0">
                <a:solidFill>
                  <a:srgbClr val="FF5969"/>
                </a:solidFill>
                <a:cs typeface="Times New Roman" panose="02020603050405020304" pitchFamily="18" charset="0"/>
              </a:rPr>
              <a:t>Địa </a:t>
            </a:r>
            <a:r>
              <a:rPr lang="vi-VN" sz="2100" dirty="0">
                <a:solidFill>
                  <a:srgbClr val="FF5969"/>
                </a:solidFill>
                <a:cs typeface="Times New Roman" panose="02020603050405020304" pitchFamily="18" charset="0"/>
              </a:rPr>
              <a:t>lý- chính trị</a:t>
            </a:r>
            <a:r>
              <a:rPr lang="vi-VN" sz="2100" dirty="0">
                <a:cs typeface="Times New Roman" panose="02020603050405020304" pitchFamily="18" charset="0"/>
              </a:rPr>
              <a:t>: Là cầu nối trên đất liền giữa phần lớn nhất của lục địa Á, Âu với khu vực Đông Nam </a:t>
            </a:r>
            <a:r>
              <a:rPr lang="en-US" sz="2100" dirty="0">
                <a:latin typeface="Arial" panose="020B0604020202020204" pitchFamily="34" charset="0"/>
                <a:cs typeface="Arial" panose="020B0604020202020204" pitchFamily="34" charset="0"/>
              </a:rPr>
              <a:t>Á</a:t>
            </a:r>
            <a:r>
              <a:rPr lang="vi-VN" sz="2100" dirty="0" smtClean="0">
                <a:cs typeface="Times New Roman" panose="02020603050405020304" pitchFamily="18" charset="0"/>
              </a:rPr>
              <a:t>. </a:t>
            </a:r>
            <a:r>
              <a:rPr lang="vi-VN" sz="2100" dirty="0">
                <a:cs typeface="Times New Roman" panose="02020603050405020304" pitchFamily="18" charset="0"/>
              </a:rPr>
              <a:t>Cùng với tài nguyên phong phú, nằm trên tuyến vận tải quan trọng, dân số khá </a:t>
            </a:r>
            <a:r>
              <a:rPr lang="vi-VN" sz="2100" dirty="0" smtClean="0">
                <a:cs typeface="Times New Roman" panose="02020603050405020304" pitchFamily="18" charset="0"/>
              </a:rPr>
              <a:t>lớn</a:t>
            </a:r>
            <a:r>
              <a:rPr lang="en-US" sz="2100" dirty="0" smtClean="0">
                <a:cs typeface="Times New Roman" panose="02020603050405020304" pitchFamily="18" charset="0"/>
              </a:rPr>
              <a:t>,..                 </a:t>
            </a:r>
          </a:p>
          <a:p>
            <a:pPr algn="just"/>
            <a:r>
              <a:rPr lang="en-US" sz="2100" b="1" dirty="0" smtClean="0">
                <a:cs typeface="Times New Roman" panose="02020603050405020304" pitchFamily="18" charset="0"/>
              </a:rPr>
              <a:t>	    </a:t>
            </a:r>
            <a:r>
              <a:rPr lang="vi-VN" sz="2100" b="1" dirty="0" smtClean="0">
                <a:cs typeface="Times New Roman" panose="02020603050405020304" pitchFamily="18" charset="0"/>
              </a:rPr>
              <a:t>Việt </a:t>
            </a:r>
            <a:r>
              <a:rPr lang="vi-VN" sz="2100" b="1" dirty="0">
                <a:cs typeface="Times New Roman" panose="02020603050405020304" pitchFamily="18" charset="0"/>
              </a:rPr>
              <a:t>Nam được đánh giá có một nền chính trị ổn </a:t>
            </a:r>
            <a:r>
              <a:rPr lang="vi-VN" sz="2100" b="1" dirty="0" smtClean="0">
                <a:cs typeface="Times New Roman" panose="02020603050405020304" pitchFamily="18" charset="0"/>
              </a:rPr>
              <a:t>định tạo </a:t>
            </a:r>
            <a:r>
              <a:rPr lang="en-US" sz="2100" b="1" dirty="0" smtClean="0">
                <a:cs typeface="Times New Roman" panose="02020603050405020304" pitchFamily="18" charset="0"/>
              </a:rPr>
              <a:t> </a:t>
            </a:r>
            <a:r>
              <a:rPr lang="vi-VN" sz="2100" b="1" dirty="0" smtClean="0">
                <a:cs typeface="Times New Roman" panose="02020603050405020304" pitchFamily="18" charset="0"/>
              </a:rPr>
              <a:t>cho</a:t>
            </a:r>
            <a:r>
              <a:rPr lang="en-US" sz="2100" b="1" dirty="0" smtClean="0">
                <a:cs typeface="Times New Roman" panose="02020603050405020304" pitchFamily="18" charset="0"/>
              </a:rPr>
              <a:t> </a:t>
            </a:r>
            <a:r>
              <a:rPr lang="vi-VN" sz="2100" b="1" dirty="0" smtClean="0">
                <a:cs typeface="Times New Roman" panose="02020603050405020304" pitchFamily="18" charset="0"/>
              </a:rPr>
              <a:t>Việt </a:t>
            </a:r>
            <a:r>
              <a:rPr lang="vi-VN" sz="2100" b="1" dirty="0">
                <a:cs typeface="Times New Roman" panose="02020603050405020304" pitchFamily="18" charset="0"/>
              </a:rPr>
              <a:t>Nam có một nền hòa bình và thịnh vượng</a:t>
            </a:r>
            <a:r>
              <a:rPr lang="en-US" sz="2100" b="1" dirty="0" smtClean="0">
                <a:cs typeface="Times New Roman" panose="02020603050405020304" pitchFamily="18" charset="0"/>
              </a:rPr>
              <a:t>    </a:t>
            </a:r>
            <a:r>
              <a:rPr lang="en-US" sz="2100" b="1" dirty="0" smtClean="0">
                <a:cs typeface="Calibri" panose="020F0502020204030204" pitchFamily="34" charset="0"/>
              </a:rPr>
              <a:t>           </a:t>
            </a:r>
            <a:endParaRPr lang="vi-VN" sz="2100" b="1" dirty="0">
              <a:cs typeface="Calibri" panose="020F0502020204030204" pitchFamily="34" charset="0"/>
            </a:endParaRPr>
          </a:p>
          <a:p>
            <a:pPr algn="just">
              <a:buFontTx/>
              <a:buChar char="-"/>
            </a:pPr>
            <a:endParaRPr lang="vi-VN" sz="2100" dirty="0">
              <a:cs typeface="Calibri" panose="020F0502020204030204" pitchFamily="34" charset="0"/>
            </a:endParaRPr>
          </a:p>
        </p:txBody>
      </p:sp>
      <p:sp>
        <p:nvSpPr>
          <p:cNvPr id="3" name="Right Arrow 2"/>
          <p:cNvSpPr/>
          <p:nvPr/>
        </p:nvSpPr>
        <p:spPr>
          <a:xfrm>
            <a:off x="1976718" y="6074933"/>
            <a:ext cx="774995" cy="44375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36814785"/>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0"/>
                                        <p:tgtEl>
                                          <p:spTgt spid="33"/>
                                        </p:tgtEl>
                                      </p:cBhvr>
                                    </p:animEffect>
                                    <p:anim calcmode="lin" valueType="num">
                                      <p:cBhvr>
                                        <p:cTn id="8" dur="1000" fill="hold"/>
                                        <p:tgtEl>
                                          <p:spTgt spid="33"/>
                                        </p:tgtEl>
                                        <p:attrNameLst>
                                          <p:attrName>ppt_x</p:attrName>
                                        </p:attrNameLst>
                                      </p:cBhvr>
                                      <p:tavLst>
                                        <p:tav tm="0">
                                          <p:val>
                                            <p:strVal val="#ppt_x"/>
                                          </p:val>
                                        </p:tav>
                                        <p:tav tm="100000">
                                          <p:val>
                                            <p:strVal val="#ppt_x"/>
                                          </p:val>
                                        </p:tav>
                                      </p:tavLst>
                                    </p:anim>
                                    <p:anim calcmode="lin" valueType="num">
                                      <p:cBhvr>
                                        <p:cTn id="9" dur="1000" fill="hold"/>
                                        <p:tgtEl>
                                          <p:spTgt spid="3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46"/>
                                        </p:tgtEl>
                                        <p:attrNameLst>
                                          <p:attrName>style.visibility</p:attrName>
                                        </p:attrNameLst>
                                      </p:cBhvr>
                                      <p:to>
                                        <p:strVal val="visible"/>
                                      </p:to>
                                    </p:set>
                                    <p:anim calcmode="lin" valueType="num">
                                      <p:cBhvr>
                                        <p:cTn id="13" dur="500" fill="hold"/>
                                        <p:tgtEl>
                                          <p:spTgt spid="46"/>
                                        </p:tgtEl>
                                        <p:attrNameLst>
                                          <p:attrName>ppt_w</p:attrName>
                                        </p:attrNameLst>
                                      </p:cBhvr>
                                      <p:tavLst>
                                        <p:tav tm="0">
                                          <p:val>
                                            <p:fltVal val="0"/>
                                          </p:val>
                                        </p:tav>
                                        <p:tav tm="100000">
                                          <p:val>
                                            <p:strVal val="#ppt_w"/>
                                          </p:val>
                                        </p:tav>
                                      </p:tavLst>
                                    </p:anim>
                                    <p:anim calcmode="lin" valueType="num">
                                      <p:cBhvr>
                                        <p:cTn id="14" dur="500" fill="hold"/>
                                        <p:tgtEl>
                                          <p:spTgt spid="46"/>
                                        </p:tgtEl>
                                        <p:attrNameLst>
                                          <p:attrName>ppt_h</p:attrName>
                                        </p:attrNameLst>
                                      </p:cBhvr>
                                      <p:tavLst>
                                        <p:tav tm="0">
                                          <p:val>
                                            <p:fltVal val="0"/>
                                          </p:val>
                                        </p:tav>
                                        <p:tav tm="100000">
                                          <p:val>
                                            <p:strVal val="#ppt_h"/>
                                          </p:val>
                                        </p:tav>
                                      </p:tavLst>
                                    </p:anim>
                                    <p:animEffect transition="in" filter="fade">
                                      <p:cBhvr>
                                        <p:cTn id="15" dur="500"/>
                                        <p:tgtEl>
                                          <p:spTgt spid="46"/>
                                        </p:tgtEl>
                                      </p:cBhvr>
                                    </p:animEffect>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64"/>
                                        </p:tgtEl>
                                        <p:attrNameLst>
                                          <p:attrName>style.visibility</p:attrName>
                                        </p:attrNameLst>
                                      </p:cBhvr>
                                      <p:to>
                                        <p:strVal val="visible"/>
                                      </p:to>
                                    </p:set>
                                    <p:anim calcmode="lin" valueType="num">
                                      <p:cBhvr>
                                        <p:cTn id="19" dur="500" fill="hold"/>
                                        <p:tgtEl>
                                          <p:spTgt spid="64"/>
                                        </p:tgtEl>
                                        <p:attrNameLst>
                                          <p:attrName>ppt_w</p:attrName>
                                        </p:attrNameLst>
                                      </p:cBhvr>
                                      <p:tavLst>
                                        <p:tav tm="0">
                                          <p:val>
                                            <p:fltVal val="0"/>
                                          </p:val>
                                        </p:tav>
                                        <p:tav tm="100000">
                                          <p:val>
                                            <p:strVal val="#ppt_w"/>
                                          </p:val>
                                        </p:tav>
                                      </p:tavLst>
                                    </p:anim>
                                    <p:anim calcmode="lin" valueType="num">
                                      <p:cBhvr>
                                        <p:cTn id="20" dur="500" fill="hold"/>
                                        <p:tgtEl>
                                          <p:spTgt spid="64"/>
                                        </p:tgtEl>
                                        <p:attrNameLst>
                                          <p:attrName>ppt_h</p:attrName>
                                        </p:attrNameLst>
                                      </p:cBhvr>
                                      <p:tavLst>
                                        <p:tav tm="0">
                                          <p:val>
                                            <p:fltVal val="0"/>
                                          </p:val>
                                        </p:tav>
                                        <p:tav tm="100000">
                                          <p:val>
                                            <p:strVal val="#ppt_h"/>
                                          </p:val>
                                        </p:tav>
                                      </p:tavLst>
                                    </p:anim>
                                    <p:animEffect transition="in" filter="fade">
                                      <p:cBhvr>
                                        <p:cTn id="21" dur="500"/>
                                        <p:tgtEl>
                                          <p:spTgt spid="64"/>
                                        </p:tgtEl>
                                      </p:cBhvr>
                                    </p:animEffect>
                                  </p:childTnLst>
                                </p:cTn>
                              </p:par>
                            </p:childTnLst>
                          </p:cTn>
                        </p:par>
                        <p:par>
                          <p:cTn id="22" fill="hold">
                            <p:stCondLst>
                              <p:cond delay="2000"/>
                            </p:stCondLst>
                            <p:childTnLst>
                              <p:par>
                                <p:cTn id="23" presetID="42" presetClass="entr" presetSubtype="0" fill="hold" grpId="0" nodeType="afterEffect">
                                  <p:stCondLst>
                                    <p:cond delay="0"/>
                                  </p:stCondLst>
                                  <p:childTnLst>
                                    <p:set>
                                      <p:cBhvr>
                                        <p:cTn id="24" dur="1" fill="hold">
                                          <p:stCondLst>
                                            <p:cond delay="0"/>
                                          </p:stCondLst>
                                        </p:cTn>
                                        <p:tgtEl>
                                          <p:spTgt spid="56"/>
                                        </p:tgtEl>
                                        <p:attrNameLst>
                                          <p:attrName>style.visibility</p:attrName>
                                        </p:attrNameLst>
                                      </p:cBhvr>
                                      <p:to>
                                        <p:strVal val="visible"/>
                                      </p:to>
                                    </p:set>
                                    <p:animEffect transition="in" filter="fade">
                                      <p:cBhvr>
                                        <p:cTn id="25" dur="1000"/>
                                        <p:tgtEl>
                                          <p:spTgt spid="56"/>
                                        </p:tgtEl>
                                      </p:cBhvr>
                                    </p:animEffect>
                                    <p:anim calcmode="lin" valueType="num">
                                      <p:cBhvr>
                                        <p:cTn id="26" dur="1000" fill="hold"/>
                                        <p:tgtEl>
                                          <p:spTgt spid="56"/>
                                        </p:tgtEl>
                                        <p:attrNameLst>
                                          <p:attrName>ppt_x</p:attrName>
                                        </p:attrNameLst>
                                      </p:cBhvr>
                                      <p:tavLst>
                                        <p:tav tm="0">
                                          <p:val>
                                            <p:strVal val="#ppt_x"/>
                                          </p:val>
                                        </p:tav>
                                        <p:tav tm="100000">
                                          <p:val>
                                            <p:strVal val="#ppt_x"/>
                                          </p:val>
                                        </p:tav>
                                      </p:tavLst>
                                    </p:anim>
                                    <p:anim calcmode="lin" valueType="num">
                                      <p:cBhvr>
                                        <p:cTn id="27"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46" grpId="0"/>
      <p:bldP spid="64" grpId="0"/>
      <p:bldP spid="5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C8A16B82-6A3C-46F5-8D32-072FDF89864A}"/>
              </a:ext>
            </a:extLst>
          </p:cNvPr>
          <p:cNvGrpSpPr/>
          <p:nvPr/>
        </p:nvGrpSpPr>
        <p:grpSpPr>
          <a:xfrm>
            <a:off x="-280115" y="-4"/>
            <a:ext cx="12521019" cy="6858000"/>
            <a:chOff x="-290920" y="0"/>
            <a:chExt cx="12521019" cy="6858000"/>
          </a:xfrm>
        </p:grpSpPr>
        <p:sp>
          <p:nvSpPr>
            <p:cNvPr id="20" name="Rectangle 19">
              <a:extLst>
                <a:ext uri="{FF2B5EF4-FFF2-40B4-BE49-F238E27FC236}">
                  <a16:creationId xmlns:a16="http://schemas.microsoft.com/office/drawing/2014/main" id="{2F391CEE-E392-4A9D-BD11-6954B994FB42}"/>
                </a:ext>
              </a:extLst>
            </p:cNvPr>
            <p:cNvSpPr/>
            <p:nvPr/>
          </p:nvSpPr>
          <p:spPr>
            <a:xfrm>
              <a:off x="-290920" y="0"/>
              <a:ext cx="12482920"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Freeform: Shape 20">
              <a:extLst>
                <a:ext uri="{FF2B5EF4-FFF2-40B4-BE49-F238E27FC236}">
                  <a16:creationId xmlns:a16="http://schemas.microsoft.com/office/drawing/2014/main" id="{7AC43ACA-5000-40E2-80D3-19833F9F1A3F}"/>
                </a:ext>
              </a:extLst>
            </p:cNvPr>
            <p:cNvSpPr/>
            <p:nvPr/>
          </p:nvSpPr>
          <p:spPr>
            <a:xfrm>
              <a:off x="11023600" y="2337441"/>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FF59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a:extLst>
                <a:ext uri="{FF2B5EF4-FFF2-40B4-BE49-F238E27FC236}">
                  <a16:creationId xmlns:a16="http://schemas.microsoft.com/office/drawing/2014/main" id="{BE022673-C77C-4E8F-AF41-8B283703E87E}"/>
                </a:ext>
              </a:extLst>
            </p:cNvPr>
            <p:cNvSpPr txBox="1"/>
            <p:nvPr/>
          </p:nvSpPr>
          <p:spPr>
            <a:xfrm rot="16200000">
              <a:off x="10910891" y="3189609"/>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a:t>
              </a:r>
            </a:p>
          </p:txBody>
        </p:sp>
      </p:grpSp>
      <p:grpSp>
        <p:nvGrpSpPr>
          <p:cNvPr id="24" name="Group 23">
            <a:extLst>
              <a:ext uri="{FF2B5EF4-FFF2-40B4-BE49-F238E27FC236}">
                <a16:creationId xmlns:a16="http://schemas.microsoft.com/office/drawing/2014/main" id="{69A27401-3327-4871-86AC-B461CA62C3AC}"/>
              </a:ext>
            </a:extLst>
          </p:cNvPr>
          <p:cNvGrpSpPr/>
          <p:nvPr/>
        </p:nvGrpSpPr>
        <p:grpSpPr>
          <a:xfrm>
            <a:off x="217573" y="-8"/>
            <a:ext cx="11487544" cy="6858000"/>
            <a:chOff x="213096" y="0"/>
            <a:chExt cx="11487544" cy="6858000"/>
          </a:xfrm>
        </p:grpSpPr>
        <p:sp>
          <p:nvSpPr>
            <p:cNvPr id="25" name="Rectangle 24">
              <a:extLst>
                <a:ext uri="{FF2B5EF4-FFF2-40B4-BE49-F238E27FC236}">
                  <a16:creationId xmlns:a16="http://schemas.microsoft.com/office/drawing/2014/main" id="{706C029B-A799-4206-A656-A006D8F83990}"/>
                </a:ext>
              </a:extLst>
            </p:cNvPr>
            <p:cNvSpPr/>
            <p:nvPr/>
          </p:nvSpPr>
          <p:spPr>
            <a:xfrm>
              <a:off x="213096" y="0"/>
              <a:ext cx="11447501"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Freeform: Shape 25">
              <a:extLst>
                <a:ext uri="{FF2B5EF4-FFF2-40B4-BE49-F238E27FC236}">
                  <a16:creationId xmlns:a16="http://schemas.microsoft.com/office/drawing/2014/main" id="{63328131-EC42-4D6D-A247-91FD3D23E58C}"/>
                </a:ext>
              </a:extLst>
            </p:cNvPr>
            <p:cNvSpPr/>
            <p:nvPr/>
          </p:nvSpPr>
          <p:spPr>
            <a:xfrm>
              <a:off x="10492197" y="2337441"/>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52CD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TextBox 26">
              <a:extLst>
                <a:ext uri="{FF2B5EF4-FFF2-40B4-BE49-F238E27FC236}">
                  <a16:creationId xmlns:a16="http://schemas.microsoft.com/office/drawing/2014/main" id="{3A728384-87ED-4E87-8F78-97EB653FDC67}"/>
                </a:ext>
              </a:extLst>
            </p:cNvPr>
            <p:cNvSpPr txBox="1"/>
            <p:nvPr/>
          </p:nvSpPr>
          <p:spPr>
            <a:xfrm rot="16200000">
              <a:off x="10381432" y="3189610"/>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II</a:t>
              </a:r>
            </a:p>
          </p:txBody>
        </p:sp>
      </p:grpSp>
      <p:grpSp>
        <p:nvGrpSpPr>
          <p:cNvPr id="29" name="Group 28">
            <a:extLst>
              <a:ext uri="{FF2B5EF4-FFF2-40B4-BE49-F238E27FC236}">
                <a16:creationId xmlns:a16="http://schemas.microsoft.com/office/drawing/2014/main" id="{C0099890-786A-4F87-960D-5DADE5168909}"/>
              </a:ext>
            </a:extLst>
          </p:cNvPr>
          <p:cNvGrpSpPr/>
          <p:nvPr/>
        </p:nvGrpSpPr>
        <p:grpSpPr>
          <a:xfrm>
            <a:off x="1135794" y="0"/>
            <a:ext cx="9961092" cy="6858000"/>
            <a:chOff x="491575" y="0"/>
            <a:chExt cx="9961092" cy="6858000"/>
          </a:xfrm>
        </p:grpSpPr>
        <p:sp>
          <p:nvSpPr>
            <p:cNvPr id="30" name="Rectangle 29">
              <a:extLst>
                <a:ext uri="{FF2B5EF4-FFF2-40B4-BE49-F238E27FC236}">
                  <a16:creationId xmlns:a16="http://schemas.microsoft.com/office/drawing/2014/main" id="{CE9AAB1E-3A13-4745-A574-9EE6806378C9}"/>
                </a:ext>
              </a:extLst>
            </p:cNvPr>
            <p:cNvSpPr/>
            <p:nvPr/>
          </p:nvSpPr>
          <p:spPr>
            <a:xfrm>
              <a:off x="491575" y="0"/>
              <a:ext cx="9961092"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Freeform: Shape 30">
              <a:extLst>
                <a:ext uri="{FF2B5EF4-FFF2-40B4-BE49-F238E27FC236}">
                  <a16:creationId xmlns:a16="http://schemas.microsoft.com/office/drawing/2014/main" id="{1BC0F905-3F71-4932-B130-39D508C4D117}"/>
                </a:ext>
              </a:extLst>
            </p:cNvPr>
            <p:cNvSpPr/>
            <p:nvPr/>
          </p:nvSpPr>
          <p:spPr>
            <a:xfrm>
              <a:off x="9284267" y="2337440"/>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FFC7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TextBox 31">
              <a:extLst>
                <a:ext uri="{FF2B5EF4-FFF2-40B4-BE49-F238E27FC236}">
                  <a16:creationId xmlns:a16="http://schemas.microsoft.com/office/drawing/2014/main" id="{93EC5869-A976-4328-A864-2BB04E7E7BFC}"/>
                </a:ext>
              </a:extLst>
            </p:cNvPr>
            <p:cNvSpPr txBox="1"/>
            <p:nvPr/>
          </p:nvSpPr>
          <p:spPr>
            <a:xfrm rot="16200000">
              <a:off x="9130572" y="3189608"/>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III</a:t>
              </a:r>
            </a:p>
          </p:txBody>
        </p:sp>
      </p:grpSp>
      <p:grpSp>
        <p:nvGrpSpPr>
          <p:cNvPr id="34" name="Group 33">
            <a:extLst>
              <a:ext uri="{FF2B5EF4-FFF2-40B4-BE49-F238E27FC236}">
                <a16:creationId xmlns:a16="http://schemas.microsoft.com/office/drawing/2014/main" id="{0E4F6447-6163-4D6A-A8D2-BD63B6CB3A42}"/>
              </a:ext>
            </a:extLst>
          </p:cNvPr>
          <p:cNvGrpSpPr/>
          <p:nvPr/>
        </p:nvGrpSpPr>
        <p:grpSpPr>
          <a:xfrm>
            <a:off x="-7982710" y="0"/>
            <a:ext cx="9574094" cy="6858000"/>
            <a:chOff x="491575" y="0"/>
            <a:chExt cx="9574094" cy="6858000"/>
          </a:xfrm>
        </p:grpSpPr>
        <p:sp>
          <p:nvSpPr>
            <p:cNvPr id="35" name="Rectangle 34">
              <a:extLst>
                <a:ext uri="{FF2B5EF4-FFF2-40B4-BE49-F238E27FC236}">
                  <a16:creationId xmlns:a16="http://schemas.microsoft.com/office/drawing/2014/main" id="{5CB8CB55-9DEC-4367-900E-7257FE1B874F}"/>
                </a:ext>
              </a:extLst>
            </p:cNvPr>
            <p:cNvSpPr/>
            <p:nvPr/>
          </p:nvSpPr>
          <p:spPr>
            <a:xfrm>
              <a:off x="491575" y="0"/>
              <a:ext cx="9574094"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Shape 35">
              <a:extLst>
                <a:ext uri="{FF2B5EF4-FFF2-40B4-BE49-F238E27FC236}">
                  <a16:creationId xmlns:a16="http://schemas.microsoft.com/office/drawing/2014/main" id="{9DBAEDD6-7153-4AFF-BDC7-5A225B4B5642}"/>
                </a:ext>
              </a:extLst>
            </p:cNvPr>
            <p:cNvSpPr/>
            <p:nvPr/>
          </p:nvSpPr>
          <p:spPr>
            <a:xfrm>
              <a:off x="8897260" y="2337440"/>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5D73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3" name="TextBox 32">
            <a:extLst>
              <a:ext uri="{FF2B5EF4-FFF2-40B4-BE49-F238E27FC236}">
                <a16:creationId xmlns:a16="http://schemas.microsoft.com/office/drawing/2014/main" id="{6A4FF691-4985-490D-83BF-405080D184A7}"/>
              </a:ext>
            </a:extLst>
          </p:cNvPr>
          <p:cNvSpPr txBox="1"/>
          <p:nvPr/>
        </p:nvSpPr>
        <p:spPr>
          <a:xfrm>
            <a:off x="1840333" y="277442"/>
            <a:ext cx="9185427" cy="830997"/>
          </a:xfrm>
          <a:prstGeom prst="rect">
            <a:avLst/>
          </a:prstGeom>
          <a:noFill/>
        </p:spPr>
        <p:txBody>
          <a:bodyPr wrap="square" rtlCol="0">
            <a:spAutoFit/>
          </a:bodyPr>
          <a:lstStyle/>
          <a:p>
            <a:r>
              <a:rPr lang="vi-VN" sz="2400" b="1" dirty="0">
                <a:solidFill>
                  <a:srgbClr val="00A0A8"/>
                </a:solidFill>
                <a:cs typeface="Times New Roman" panose="02020603050405020304" pitchFamily="18" charset="0"/>
              </a:rPr>
              <a:t>CHƯƠNG 3: CÁC YẾU TỐ ẢNH HƯỞNG ĐẾN VAY NỢ NƯỚC NGOÀI CỦA VIỆT NAM</a:t>
            </a:r>
            <a:r>
              <a:rPr lang="vi-VN" sz="2400" b="1" dirty="0">
                <a:cs typeface="Times New Roman" panose="02020603050405020304" pitchFamily="18" charset="0"/>
              </a:rPr>
              <a:t> </a:t>
            </a:r>
            <a:endParaRPr lang="en-US" sz="2400" b="1" dirty="0">
              <a:solidFill>
                <a:srgbClr val="03A1A4"/>
              </a:solidFill>
              <a:cs typeface="Times New Roman" panose="02020603050405020304" pitchFamily="18" charset="0"/>
            </a:endParaRPr>
          </a:p>
        </p:txBody>
      </p:sp>
      <p:sp>
        <p:nvSpPr>
          <p:cNvPr id="46" name="TextBox 45">
            <a:extLst>
              <a:ext uri="{FF2B5EF4-FFF2-40B4-BE49-F238E27FC236}">
                <a16:creationId xmlns:a16="http://schemas.microsoft.com/office/drawing/2014/main" id="{82C0F0B5-B164-4837-B0A2-D442DED0501C}"/>
              </a:ext>
            </a:extLst>
          </p:cNvPr>
          <p:cNvSpPr txBox="1"/>
          <p:nvPr/>
        </p:nvSpPr>
        <p:spPr>
          <a:xfrm>
            <a:off x="1876744" y="3222419"/>
            <a:ext cx="874969" cy="769441"/>
          </a:xfrm>
          <a:prstGeom prst="rect">
            <a:avLst/>
          </a:prstGeom>
          <a:noFill/>
        </p:spPr>
        <p:txBody>
          <a:bodyPr wrap="square" rtlCol="0">
            <a:spAutoFit/>
          </a:bodyPr>
          <a:lstStyle/>
          <a:p>
            <a:pPr algn="ctr"/>
            <a:r>
              <a:rPr lang="en-US" sz="4400" b="1" dirty="0">
                <a:solidFill>
                  <a:srgbClr val="E6E7E9"/>
                </a:solidFill>
                <a:latin typeface="Tw Cen MT" panose="020B0602020104020603" pitchFamily="34" charset="0"/>
              </a:rPr>
              <a:t>1</a:t>
            </a:r>
          </a:p>
        </p:txBody>
      </p:sp>
      <p:sp>
        <p:nvSpPr>
          <p:cNvPr id="64" name="TextBox 63">
            <a:extLst>
              <a:ext uri="{FF2B5EF4-FFF2-40B4-BE49-F238E27FC236}">
                <a16:creationId xmlns:a16="http://schemas.microsoft.com/office/drawing/2014/main" id="{5F01E9F9-DDEB-4C88-A4B1-2A3EA2285B1B}"/>
              </a:ext>
            </a:extLst>
          </p:cNvPr>
          <p:cNvSpPr txBox="1"/>
          <p:nvPr/>
        </p:nvSpPr>
        <p:spPr>
          <a:xfrm>
            <a:off x="1848978" y="4648676"/>
            <a:ext cx="874969" cy="769441"/>
          </a:xfrm>
          <a:prstGeom prst="rect">
            <a:avLst/>
          </a:prstGeom>
          <a:noFill/>
        </p:spPr>
        <p:txBody>
          <a:bodyPr wrap="square" rtlCol="0">
            <a:spAutoFit/>
          </a:bodyPr>
          <a:lstStyle/>
          <a:p>
            <a:pPr algn="ctr"/>
            <a:r>
              <a:rPr lang="en-US" sz="4400" b="1" dirty="0">
                <a:solidFill>
                  <a:srgbClr val="E6E7E9"/>
                </a:solidFill>
                <a:latin typeface="Tw Cen MT" panose="020B0602020104020603" pitchFamily="34" charset="0"/>
              </a:rPr>
              <a:t>3</a:t>
            </a:r>
          </a:p>
        </p:txBody>
      </p:sp>
      <p:sp>
        <p:nvSpPr>
          <p:cNvPr id="56" name="Rectangle 55">
            <a:extLst>
              <a:ext uri="{FF2B5EF4-FFF2-40B4-BE49-F238E27FC236}">
                <a16:creationId xmlns:a16="http://schemas.microsoft.com/office/drawing/2014/main" id="{B0216A05-10D1-4011-9853-B520010979A4}"/>
              </a:ext>
            </a:extLst>
          </p:cNvPr>
          <p:cNvSpPr/>
          <p:nvPr/>
        </p:nvSpPr>
        <p:spPr>
          <a:xfrm>
            <a:off x="1840333" y="1258359"/>
            <a:ext cx="8054375" cy="5909310"/>
          </a:xfrm>
          <a:prstGeom prst="rect">
            <a:avLst/>
          </a:prstGeom>
        </p:spPr>
        <p:txBody>
          <a:bodyPr wrap="square">
            <a:spAutoFit/>
          </a:bodyPr>
          <a:lstStyle/>
          <a:p>
            <a:pPr algn="just"/>
            <a:r>
              <a:rPr lang="vi-VN" sz="2400" b="1" i="1" dirty="0" smtClean="0">
                <a:solidFill>
                  <a:srgbClr val="00A0A8"/>
                </a:solidFill>
                <a:cs typeface="Times New Roman" panose="02020603050405020304" pitchFamily="18" charset="0"/>
              </a:rPr>
              <a:t>3</a:t>
            </a:r>
            <a:r>
              <a:rPr lang="en-US" sz="2400" b="1" i="1" dirty="0" smtClean="0">
                <a:solidFill>
                  <a:srgbClr val="00A0A8"/>
                </a:solidFill>
                <a:cs typeface="Times New Roman" panose="02020603050405020304" pitchFamily="18" charset="0"/>
              </a:rPr>
              <a:t>. </a:t>
            </a:r>
            <a:r>
              <a:rPr lang="en-US" sz="2400" b="1" i="1" dirty="0">
                <a:solidFill>
                  <a:srgbClr val="00A0A8"/>
                </a:solidFill>
                <a:latin typeface="Arial" panose="020B0604020202020204" pitchFamily="34" charset="0"/>
                <a:cs typeface="Arial" panose="020B0604020202020204" pitchFamily="34" charset="0"/>
              </a:rPr>
              <a:t>Y</a:t>
            </a:r>
            <a:r>
              <a:rPr lang="vi-VN" sz="2400" b="1" i="1" dirty="0" smtClean="0">
                <a:solidFill>
                  <a:srgbClr val="00A0A8"/>
                </a:solidFill>
                <a:cs typeface="Times New Roman" panose="02020603050405020304" pitchFamily="18" charset="0"/>
              </a:rPr>
              <a:t>ếu </a:t>
            </a:r>
            <a:r>
              <a:rPr lang="vi-VN" sz="2400" b="1" i="1" dirty="0">
                <a:solidFill>
                  <a:srgbClr val="00A0A8"/>
                </a:solidFill>
                <a:cs typeface="Times New Roman" panose="02020603050405020304" pitchFamily="18" charset="0"/>
              </a:rPr>
              <a:t>tố liên quan đến các bên </a:t>
            </a:r>
            <a:r>
              <a:rPr lang="vi-VN" sz="2400" b="1" i="1" dirty="0" smtClean="0">
                <a:solidFill>
                  <a:srgbClr val="00A0A8"/>
                </a:solidFill>
                <a:cs typeface="Times New Roman" panose="02020603050405020304" pitchFamily="18" charset="0"/>
              </a:rPr>
              <a:t>vay</a:t>
            </a:r>
            <a:endParaRPr lang="en-US" sz="2400" b="1" i="1" dirty="0" smtClean="0">
              <a:solidFill>
                <a:srgbClr val="00A0A8"/>
              </a:solidFill>
              <a:cs typeface="Times New Roman" panose="02020603050405020304" pitchFamily="18" charset="0"/>
            </a:endParaRPr>
          </a:p>
          <a:p>
            <a:pPr algn="just"/>
            <a:endParaRPr lang="vi-VN" sz="2100" b="1" dirty="0">
              <a:solidFill>
                <a:srgbClr val="00A0A8"/>
              </a:solidFill>
              <a:cs typeface="Times New Roman" panose="02020603050405020304" pitchFamily="18" charset="0"/>
            </a:endParaRPr>
          </a:p>
          <a:p>
            <a:pPr algn="just">
              <a:buFontTx/>
              <a:buChar char="-"/>
            </a:pPr>
            <a:r>
              <a:rPr lang="en-US" sz="2100" dirty="0">
                <a:cs typeface="Times New Roman" panose="02020603050405020304" pitchFamily="18" charset="0"/>
              </a:rPr>
              <a:t> </a:t>
            </a:r>
            <a:r>
              <a:rPr lang="vi-VN" sz="2100" dirty="0">
                <a:solidFill>
                  <a:srgbClr val="FF5969"/>
                </a:solidFill>
                <a:cs typeface="Times New Roman" panose="02020603050405020304" pitchFamily="18" charset="0"/>
              </a:rPr>
              <a:t>Hiệu quả sử dụng vốn vay của Việt Nam</a:t>
            </a:r>
            <a:r>
              <a:rPr lang="vi-VN" sz="2100" dirty="0">
                <a:cs typeface="Times New Roman" panose="02020603050405020304" pitchFamily="18" charset="0"/>
              </a:rPr>
              <a:t>: Hệ thống quy định pháp luật được rà soát, bổ sung và hoàn thiện; trong đó, đã ban hành các Nghị quyết, Quyết định về chỉ đạo, điều hành quản lý, sử dụng hiệu quả nguồn vốn vay nước ngoài, đẩy nhanh tiến độ thực hiện các dự án trọng điểm, quy mô lớn, có tác động lan toả sử dụng vốn vay ODA, vay ưu đãi. </a:t>
            </a:r>
          </a:p>
          <a:p>
            <a:pPr algn="just">
              <a:buFont typeface="Symbol" panose="05050102010706020507" pitchFamily="18" charset="2"/>
              <a:buChar char="Þ"/>
            </a:pPr>
            <a:r>
              <a:rPr lang="en-US" sz="2100" i="1" dirty="0" smtClean="0">
                <a:cs typeface="Times New Roman" panose="02020603050405020304" pitchFamily="18" charset="0"/>
              </a:rPr>
              <a:t> </a:t>
            </a:r>
            <a:r>
              <a:rPr lang="vi-VN" sz="2100" i="1" dirty="0" smtClean="0">
                <a:cs typeface="Times New Roman" panose="02020603050405020304" pitchFamily="18" charset="0"/>
              </a:rPr>
              <a:t>Chưa </a:t>
            </a:r>
            <a:r>
              <a:rPr lang="vi-VN" sz="2100" i="1" dirty="0">
                <a:cs typeface="Times New Roman" panose="02020603050405020304" pitchFamily="18" charset="0"/>
              </a:rPr>
              <a:t>đạt được hiệu quả mong muốn </a:t>
            </a:r>
          </a:p>
          <a:p>
            <a:pPr algn="just">
              <a:buFontTx/>
              <a:buChar char="-"/>
            </a:pPr>
            <a:r>
              <a:rPr lang="en-US" sz="2100" dirty="0">
                <a:cs typeface="Times New Roman" panose="02020603050405020304" pitchFamily="18" charset="0"/>
              </a:rPr>
              <a:t> </a:t>
            </a:r>
            <a:r>
              <a:rPr lang="vi-VN" sz="2100" dirty="0">
                <a:solidFill>
                  <a:srgbClr val="FEC630"/>
                </a:solidFill>
                <a:cs typeface="Times New Roman" panose="02020603050405020304" pitchFamily="18" charset="0"/>
              </a:rPr>
              <a:t>Mối tương quan giữa tiêu dùng và tích lũy của Việt Nam</a:t>
            </a:r>
            <a:r>
              <a:rPr lang="vi-VN" sz="2100" dirty="0">
                <a:cs typeface="Times New Roman" panose="02020603050405020304" pitchFamily="18" charset="0"/>
              </a:rPr>
              <a:t>: tiêu dùng cuối cùng tăng 7,23% so với năm 2018; tích lũy tài sản tăng 7,91%. Bội chi NSNN năm 2019 giảm từ mức 3,7% dự toán xuống ở mức dưới 3,4% GDP thực hiện =&gt; Nợ nước ngoài giảm</a:t>
            </a:r>
          </a:p>
          <a:p>
            <a:pPr algn="just">
              <a:buFontTx/>
              <a:buChar char="-"/>
            </a:pPr>
            <a:r>
              <a:rPr lang="en-US" sz="2100" dirty="0">
                <a:cs typeface="Times New Roman" panose="02020603050405020304" pitchFamily="18" charset="0"/>
              </a:rPr>
              <a:t> </a:t>
            </a:r>
            <a:r>
              <a:rPr lang="vi-VN" sz="2100" dirty="0">
                <a:solidFill>
                  <a:srgbClr val="00A0A8"/>
                </a:solidFill>
                <a:cs typeface="Times New Roman" panose="02020603050405020304" pitchFamily="18" charset="0"/>
              </a:rPr>
              <a:t>Khả năng hấp thụ vốn của Việt Nam </a:t>
            </a:r>
            <a:r>
              <a:rPr lang="vi-VN" sz="2100" dirty="0">
                <a:cs typeface="Times New Roman" panose="02020603050405020304" pitchFamily="18" charset="0"/>
              </a:rPr>
              <a:t>còn kém.</a:t>
            </a:r>
          </a:p>
          <a:p>
            <a:pPr algn="just">
              <a:buFontTx/>
              <a:buChar char="-"/>
            </a:pPr>
            <a:r>
              <a:rPr lang="en-US" sz="2100" dirty="0">
                <a:cs typeface="Times New Roman" panose="02020603050405020304" pitchFamily="18" charset="0"/>
              </a:rPr>
              <a:t> </a:t>
            </a:r>
            <a:r>
              <a:rPr lang="vi-VN" sz="2100" dirty="0">
                <a:solidFill>
                  <a:srgbClr val="FF5969"/>
                </a:solidFill>
                <a:cs typeface="Times New Roman" panose="02020603050405020304" pitchFamily="18" charset="0"/>
              </a:rPr>
              <a:t>Nghĩa vụ </a:t>
            </a:r>
            <a:r>
              <a:rPr lang="vi-VN" sz="2100" dirty="0" smtClean="0">
                <a:solidFill>
                  <a:srgbClr val="FF5969"/>
                </a:solidFill>
                <a:cs typeface="Times New Roman" panose="02020603050405020304" pitchFamily="18" charset="0"/>
              </a:rPr>
              <a:t>trả </a:t>
            </a:r>
            <a:r>
              <a:rPr lang="vi-VN" sz="2100" dirty="0">
                <a:solidFill>
                  <a:srgbClr val="FF5969"/>
                </a:solidFill>
                <a:cs typeface="Times New Roman" panose="02020603050405020304" pitchFamily="18" charset="0"/>
              </a:rPr>
              <a:t>các khoản trả gốc, lãi của Chính phủ</a:t>
            </a:r>
            <a:r>
              <a:rPr lang="vi-VN" sz="2100" dirty="0">
                <a:cs typeface="Times New Roman" panose="02020603050405020304" pitchFamily="18" charset="0"/>
              </a:rPr>
              <a:t> nằm trong mức được phê duyệt, đảm bảo đầy đủ, đúng hạn.</a:t>
            </a:r>
          </a:p>
          <a:p>
            <a:pPr marL="342900" indent="-342900" algn="just">
              <a:buFontTx/>
              <a:buChar char="-"/>
            </a:pPr>
            <a:endParaRPr lang="vi-VN" sz="2100" dirty="0">
              <a:latin typeface="Calibri" panose="020F0502020204030204" pitchFamily="34" charset="0"/>
              <a:cs typeface="Calibri" panose="020F0502020204030204" pitchFamily="34" charset="0"/>
            </a:endParaRPr>
          </a:p>
          <a:p>
            <a:pPr algn="just">
              <a:buFontTx/>
              <a:buChar char="-"/>
            </a:pPr>
            <a:endParaRPr lang="vi-VN" sz="21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611018140"/>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0"/>
                                        <p:tgtEl>
                                          <p:spTgt spid="33"/>
                                        </p:tgtEl>
                                      </p:cBhvr>
                                    </p:animEffect>
                                    <p:anim calcmode="lin" valueType="num">
                                      <p:cBhvr>
                                        <p:cTn id="8" dur="1000" fill="hold"/>
                                        <p:tgtEl>
                                          <p:spTgt spid="33"/>
                                        </p:tgtEl>
                                        <p:attrNameLst>
                                          <p:attrName>ppt_x</p:attrName>
                                        </p:attrNameLst>
                                      </p:cBhvr>
                                      <p:tavLst>
                                        <p:tav tm="0">
                                          <p:val>
                                            <p:strVal val="#ppt_x"/>
                                          </p:val>
                                        </p:tav>
                                        <p:tav tm="100000">
                                          <p:val>
                                            <p:strVal val="#ppt_x"/>
                                          </p:val>
                                        </p:tav>
                                      </p:tavLst>
                                    </p:anim>
                                    <p:anim calcmode="lin" valueType="num">
                                      <p:cBhvr>
                                        <p:cTn id="9" dur="1000" fill="hold"/>
                                        <p:tgtEl>
                                          <p:spTgt spid="3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46"/>
                                        </p:tgtEl>
                                        <p:attrNameLst>
                                          <p:attrName>style.visibility</p:attrName>
                                        </p:attrNameLst>
                                      </p:cBhvr>
                                      <p:to>
                                        <p:strVal val="visible"/>
                                      </p:to>
                                    </p:set>
                                    <p:anim calcmode="lin" valueType="num">
                                      <p:cBhvr>
                                        <p:cTn id="13" dur="500" fill="hold"/>
                                        <p:tgtEl>
                                          <p:spTgt spid="46"/>
                                        </p:tgtEl>
                                        <p:attrNameLst>
                                          <p:attrName>ppt_w</p:attrName>
                                        </p:attrNameLst>
                                      </p:cBhvr>
                                      <p:tavLst>
                                        <p:tav tm="0">
                                          <p:val>
                                            <p:fltVal val="0"/>
                                          </p:val>
                                        </p:tav>
                                        <p:tav tm="100000">
                                          <p:val>
                                            <p:strVal val="#ppt_w"/>
                                          </p:val>
                                        </p:tav>
                                      </p:tavLst>
                                    </p:anim>
                                    <p:anim calcmode="lin" valueType="num">
                                      <p:cBhvr>
                                        <p:cTn id="14" dur="500" fill="hold"/>
                                        <p:tgtEl>
                                          <p:spTgt spid="46"/>
                                        </p:tgtEl>
                                        <p:attrNameLst>
                                          <p:attrName>ppt_h</p:attrName>
                                        </p:attrNameLst>
                                      </p:cBhvr>
                                      <p:tavLst>
                                        <p:tav tm="0">
                                          <p:val>
                                            <p:fltVal val="0"/>
                                          </p:val>
                                        </p:tav>
                                        <p:tav tm="100000">
                                          <p:val>
                                            <p:strVal val="#ppt_h"/>
                                          </p:val>
                                        </p:tav>
                                      </p:tavLst>
                                    </p:anim>
                                    <p:animEffect transition="in" filter="fade">
                                      <p:cBhvr>
                                        <p:cTn id="15" dur="500"/>
                                        <p:tgtEl>
                                          <p:spTgt spid="46"/>
                                        </p:tgtEl>
                                      </p:cBhvr>
                                    </p:animEffect>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64"/>
                                        </p:tgtEl>
                                        <p:attrNameLst>
                                          <p:attrName>style.visibility</p:attrName>
                                        </p:attrNameLst>
                                      </p:cBhvr>
                                      <p:to>
                                        <p:strVal val="visible"/>
                                      </p:to>
                                    </p:set>
                                    <p:anim calcmode="lin" valueType="num">
                                      <p:cBhvr>
                                        <p:cTn id="19" dur="500" fill="hold"/>
                                        <p:tgtEl>
                                          <p:spTgt spid="64"/>
                                        </p:tgtEl>
                                        <p:attrNameLst>
                                          <p:attrName>ppt_w</p:attrName>
                                        </p:attrNameLst>
                                      </p:cBhvr>
                                      <p:tavLst>
                                        <p:tav tm="0">
                                          <p:val>
                                            <p:fltVal val="0"/>
                                          </p:val>
                                        </p:tav>
                                        <p:tav tm="100000">
                                          <p:val>
                                            <p:strVal val="#ppt_w"/>
                                          </p:val>
                                        </p:tav>
                                      </p:tavLst>
                                    </p:anim>
                                    <p:anim calcmode="lin" valueType="num">
                                      <p:cBhvr>
                                        <p:cTn id="20" dur="500" fill="hold"/>
                                        <p:tgtEl>
                                          <p:spTgt spid="64"/>
                                        </p:tgtEl>
                                        <p:attrNameLst>
                                          <p:attrName>ppt_h</p:attrName>
                                        </p:attrNameLst>
                                      </p:cBhvr>
                                      <p:tavLst>
                                        <p:tav tm="0">
                                          <p:val>
                                            <p:fltVal val="0"/>
                                          </p:val>
                                        </p:tav>
                                        <p:tav tm="100000">
                                          <p:val>
                                            <p:strVal val="#ppt_h"/>
                                          </p:val>
                                        </p:tav>
                                      </p:tavLst>
                                    </p:anim>
                                    <p:animEffect transition="in" filter="fade">
                                      <p:cBhvr>
                                        <p:cTn id="21" dur="500"/>
                                        <p:tgtEl>
                                          <p:spTgt spid="64"/>
                                        </p:tgtEl>
                                      </p:cBhvr>
                                    </p:animEffect>
                                  </p:childTnLst>
                                </p:cTn>
                              </p:par>
                            </p:childTnLst>
                          </p:cTn>
                        </p:par>
                        <p:par>
                          <p:cTn id="22" fill="hold">
                            <p:stCondLst>
                              <p:cond delay="2000"/>
                            </p:stCondLst>
                            <p:childTnLst>
                              <p:par>
                                <p:cTn id="23" presetID="42" presetClass="entr" presetSubtype="0" fill="hold" grpId="0" nodeType="afterEffect">
                                  <p:stCondLst>
                                    <p:cond delay="0"/>
                                  </p:stCondLst>
                                  <p:childTnLst>
                                    <p:set>
                                      <p:cBhvr>
                                        <p:cTn id="24" dur="1" fill="hold">
                                          <p:stCondLst>
                                            <p:cond delay="0"/>
                                          </p:stCondLst>
                                        </p:cTn>
                                        <p:tgtEl>
                                          <p:spTgt spid="56"/>
                                        </p:tgtEl>
                                        <p:attrNameLst>
                                          <p:attrName>style.visibility</p:attrName>
                                        </p:attrNameLst>
                                      </p:cBhvr>
                                      <p:to>
                                        <p:strVal val="visible"/>
                                      </p:to>
                                    </p:set>
                                    <p:animEffect transition="in" filter="fade">
                                      <p:cBhvr>
                                        <p:cTn id="25" dur="1000"/>
                                        <p:tgtEl>
                                          <p:spTgt spid="56"/>
                                        </p:tgtEl>
                                      </p:cBhvr>
                                    </p:animEffect>
                                    <p:anim calcmode="lin" valueType="num">
                                      <p:cBhvr>
                                        <p:cTn id="26" dur="1000" fill="hold"/>
                                        <p:tgtEl>
                                          <p:spTgt spid="56"/>
                                        </p:tgtEl>
                                        <p:attrNameLst>
                                          <p:attrName>ppt_x</p:attrName>
                                        </p:attrNameLst>
                                      </p:cBhvr>
                                      <p:tavLst>
                                        <p:tav tm="0">
                                          <p:val>
                                            <p:strVal val="#ppt_x"/>
                                          </p:val>
                                        </p:tav>
                                        <p:tav tm="100000">
                                          <p:val>
                                            <p:strVal val="#ppt_x"/>
                                          </p:val>
                                        </p:tav>
                                      </p:tavLst>
                                    </p:anim>
                                    <p:anim calcmode="lin" valueType="num">
                                      <p:cBhvr>
                                        <p:cTn id="27"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46" grpId="0"/>
      <p:bldP spid="64" grpId="0"/>
      <p:bldP spid="5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C8A16B82-6A3C-46F5-8D32-072FDF89864A}"/>
              </a:ext>
            </a:extLst>
          </p:cNvPr>
          <p:cNvGrpSpPr/>
          <p:nvPr/>
        </p:nvGrpSpPr>
        <p:grpSpPr>
          <a:xfrm>
            <a:off x="-280115" y="-4"/>
            <a:ext cx="12521019" cy="6858000"/>
            <a:chOff x="-290920" y="0"/>
            <a:chExt cx="12521019" cy="6858000"/>
          </a:xfrm>
        </p:grpSpPr>
        <p:sp>
          <p:nvSpPr>
            <p:cNvPr id="20" name="Rectangle 19">
              <a:extLst>
                <a:ext uri="{FF2B5EF4-FFF2-40B4-BE49-F238E27FC236}">
                  <a16:creationId xmlns:a16="http://schemas.microsoft.com/office/drawing/2014/main" id="{2F391CEE-E392-4A9D-BD11-6954B994FB42}"/>
                </a:ext>
              </a:extLst>
            </p:cNvPr>
            <p:cNvSpPr/>
            <p:nvPr/>
          </p:nvSpPr>
          <p:spPr>
            <a:xfrm>
              <a:off x="-290920" y="0"/>
              <a:ext cx="12482920"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Freeform: Shape 20">
              <a:extLst>
                <a:ext uri="{FF2B5EF4-FFF2-40B4-BE49-F238E27FC236}">
                  <a16:creationId xmlns:a16="http://schemas.microsoft.com/office/drawing/2014/main" id="{7AC43ACA-5000-40E2-80D3-19833F9F1A3F}"/>
                </a:ext>
              </a:extLst>
            </p:cNvPr>
            <p:cNvSpPr/>
            <p:nvPr/>
          </p:nvSpPr>
          <p:spPr>
            <a:xfrm>
              <a:off x="11023600" y="2337441"/>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FF59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a:extLst>
                <a:ext uri="{FF2B5EF4-FFF2-40B4-BE49-F238E27FC236}">
                  <a16:creationId xmlns:a16="http://schemas.microsoft.com/office/drawing/2014/main" id="{BE022673-C77C-4E8F-AF41-8B283703E87E}"/>
                </a:ext>
              </a:extLst>
            </p:cNvPr>
            <p:cNvSpPr txBox="1"/>
            <p:nvPr/>
          </p:nvSpPr>
          <p:spPr>
            <a:xfrm rot="16200000">
              <a:off x="10910891" y="3189609"/>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a:t>
              </a:r>
            </a:p>
          </p:txBody>
        </p:sp>
      </p:grpSp>
      <p:grpSp>
        <p:nvGrpSpPr>
          <p:cNvPr id="24" name="Group 23">
            <a:extLst>
              <a:ext uri="{FF2B5EF4-FFF2-40B4-BE49-F238E27FC236}">
                <a16:creationId xmlns:a16="http://schemas.microsoft.com/office/drawing/2014/main" id="{69A27401-3327-4871-86AC-B461CA62C3AC}"/>
              </a:ext>
            </a:extLst>
          </p:cNvPr>
          <p:cNvGrpSpPr/>
          <p:nvPr/>
        </p:nvGrpSpPr>
        <p:grpSpPr>
          <a:xfrm>
            <a:off x="217573" y="-8"/>
            <a:ext cx="11487544" cy="6858000"/>
            <a:chOff x="213096" y="0"/>
            <a:chExt cx="11487544" cy="6858000"/>
          </a:xfrm>
        </p:grpSpPr>
        <p:sp>
          <p:nvSpPr>
            <p:cNvPr id="25" name="Rectangle 24">
              <a:extLst>
                <a:ext uri="{FF2B5EF4-FFF2-40B4-BE49-F238E27FC236}">
                  <a16:creationId xmlns:a16="http://schemas.microsoft.com/office/drawing/2014/main" id="{706C029B-A799-4206-A656-A006D8F83990}"/>
                </a:ext>
              </a:extLst>
            </p:cNvPr>
            <p:cNvSpPr/>
            <p:nvPr/>
          </p:nvSpPr>
          <p:spPr>
            <a:xfrm>
              <a:off x="213096" y="0"/>
              <a:ext cx="11447501"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Freeform: Shape 25">
              <a:extLst>
                <a:ext uri="{FF2B5EF4-FFF2-40B4-BE49-F238E27FC236}">
                  <a16:creationId xmlns:a16="http://schemas.microsoft.com/office/drawing/2014/main" id="{63328131-EC42-4D6D-A247-91FD3D23E58C}"/>
                </a:ext>
              </a:extLst>
            </p:cNvPr>
            <p:cNvSpPr/>
            <p:nvPr/>
          </p:nvSpPr>
          <p:spPr>
            <a:xfrm>
              <a:off x="10492197" y="2337441"/>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52CD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TextBox 26">
              <a:extLst>
                <a:ext uri="{FF2B5EF4-FFF2-40B4-BE49-F238E27FC236}">
                  <a16:creationId xmlns:a16="http://schemas.microsoft.com/office/drawing/2014/main" id="{3A728384-87ED-4E87-8F78-97EB653FDC67}"/>
                </a:ext>
              </a:extLst>
            </p:cNvPr>
            <p:cNvSpPr txBox="1"/>
            <p:nvPr/>
          </p:nvSpPr>
          <p:spPr>
            <a:xfrm rot="16200000">
              <a:off x="10381432" y="3189610"/>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II</a:t>
              </a:r>
            </a:p>
          </p:txBody>
        </p:sp>
      </p:grpSp>
      <p:grpSp>
        <p:nvGrpSpPr>
          <p:cNvPr id="29" name="Group 28">
            <a:extLst>
              <a:ext uri="{FF2B5EF4-FFF2-40B4-BE49-F238E27FC236}">
                <a16:creationId xmlns:a16="http://schemas.microsoft.com/office/drawing/2014/main" id="{C0099890-786A-4F87-960D-5DADE5168909}"/>
              </a:ext>
            </a:extLst>
          </p:cNvPr>
          <p:cNvGrpSpPr/>
          <p:nvPr/>
        </p:nvGrpSpPr>
        <p:grpSpPr>
          <a:xfrm>
            <a:off x="1135794" y="0"/>
            <a:ext cx="9961092" cy="6858000"/>
            <a:chOff x="491575" y="0"/>
            <a:chExt cx="9961092" cy="6858000"/>
          </a:xfrm>
        </p:grpSpPr>
        <p:sp>
          <p:nvSpPr>
            <p:cNvPr id="30" name="Rectangle 29">
              <a:extLst>
                <a:ext uri="{FF2B5EF4-FFF2-40B4-BE49-F238E27FC236}">
                  <a16:creationId xmlns:a16="http://schemas.microsoft.com/office/drawing/2014/main" id="{CE9AAB1E-3A13-4745-A574-9EE6806378C9}"/>
                </a:ext>
              </a:extLst>
            </p:cNvPr>
            <p:cNvSpPr/>
            <p:nvPr/>
          </p:nvSpPr>
          <p:spPr>
            <a:xfrm>
              <a:off x="491575" y="0"/>
              <a:ext cx="9961092"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Freeform: Shape 30">
              <a:extLst>
                <a:ext uri="{FF2B5EF4-FFF2-40B4-BE49-F238E27FC236}">
                  <a16:creationId xmlns:a16="http://schemas.microsoft.com/office/drawing/2014/main" id="{1BC0F905-3F71-4932-B130-39D508C4D117}"/>
                </a:ext>
              </a:extLst>
            </p:cNvPr>
            <p:cNvSpPr/>
            <p:nvPr/>
          </p:nvSpPr>
          <p:spPr>
            <a:xfrm>
              <a:off x="9284267" y="2337440"/>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FFC7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TextBox 31">
              <a:extLst>
                <a:ext uri="{FF2B5EF4-FFF2-40B4-BE49-F238E27FC236}">
                  <a16:creationId xmlns:a16="http://schemas.microsoft.com/office/drawing/2014/main" id="{93EC5869-A976-4328-A864-2BB04E7E7BFC}"/>
                </a:ext>
              </a:extLst>
            </p:cNvPr>
            <p:cNvSpPr txBox="1"/>
            <p:nvPr/>
          </p:nvSpPr>
          <p:spPr>
            <a:xfrm rot="16200000">
              <a:off x="9130572" y="3189608"/>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III</a:t>
              </a:r>
            </a:p>
          </p:txBody>
        </p:sp>
      </p:grpSp>
      <p:grpSp>
        <p:nvGrpSpPr>
          <p:cNvPr id="34" name="Group 33">
            <a:extLst>
              <a:ext uri="{FF2B5EF4-FFF2-40B4-BE49-F238E27FC236}">
                <a16:creationId xmlns:a16="http://schemas.microsoft.com/office/drawing/2014/main" id="{0E4F6447-6163-4D6A-A8D2-BD63B6CB3A42}"/>
              </a:ext>
            </a:extLst>
          </p:cNvPr>
          <p:cNvGrpSpPr/>
          <p:nvPr/>
        </p:nvGrpSpPr>
        <p:grpSpPr>
          <a:xfrm>
            <a:off x="-7982710" y="0"/>
            <a:ext cx="9574094" cy="6858000"/>
            <a:chOff x="491575" y="0"/>
            <a:chExt cx="9574094" cy="6858000"/>
          </a:xfrm>
        </p:grpSpPr>
        <p:sp>
          <p:nvSpPr>
            <p:cNvPr id="35" name="Rectangle 34">
              <a:extLst>
                <a:ext uri="{FF2B5EF4-FFF2-40B4-BE49-F238E27FC236}">
                  <a16:creationId xmlns:a16="http://schemas.microsoft.com/office/drawing/2014/main" id="{5CB8CB55-9DEC-4367-900E-7257FE1B874F}"/>
                </a:ext>
              </a:extLst>
            </p:cNvPr>
            <p:cNvSpPr/>
            <p:nvPr/>
          </p:nvSpPr>
          <p:spPr>
            <a:xfrm>
              <a:off x="491575" y="0"/>
              <a:ext cx="9574094"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Shape 35">
              <a:extLst>
                <a:ext uri="{FF2B5EF4-FFF2-40B4-BE49-F238E27FC236}">
                  <a16:creationId xmlns:a16="http://schemas.microsoft.com/office/drawing/2014/main" id="{9DBAEDD6-7153-4AFF-BDC7-5A225B4B5642}"/>
                </a:ext>
              </a:extLst>
            </p:cNvPr>
            <p:cNvSpPr/>
            <p:nvPr/>
          </p:nvSpPr>
          <p:spPr>
            <a:xfrm>
              <a:off x="8897260" y="2337440"/>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5D73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3" name="TextBox 32">
            <a:extLst>
              <a:ext uri="{FF2B5EF4-FFF2-40B4-BE49-F238E27FC236}">
                <a16:creationId xmlns:a16="http://schemas.microsoft.com/office/drawing/2014/main" id="{6A4FF691-4985-490D-83BF-405080D184A7}"/>
              </a:ext>
            </a:extLst>
          </p:cNvPr>
          <p:cNvSpPr txBox="1"/>
          <p:nvPr/>
        </p:nvSpPr>
        <p:spPr>
          <a:xfrm>
            <a:off x="1848977" y="90709"/>
            <a:ext cx="9185427" cy="830997"/>
          </a:xfrm>
          <a:prstGeom prst="rect">
            <a:avLst/>
          </a:prstGeom>
          <a:noFill/>
        </p:spPr>
        <p:txBody>
          <a:bodyPr wrap="square" rtlCol="0">
            <a:spAutoFit/>
          </a:bodyPr>
          <a:lstStyle/>
          <a:p>
            <a:r>
              <a:rPr lang="vi-VN" sz="2400" b="1" dirty="0">
                <a:solidFill>
                  <a:srgbClr val="00A0A8"/>
                </a:solidFill>
                <a:cs typeface="Times New Roman" panose="02020603050405020304" pitchFamily="18" charset="0"/>
              </a:rPr>
              <a:t>CHƯƠNG 3: CÁC YẾU TỐ ẢNH HƯỞNG ĐẾN VAY NỢ NƯỚC NGOÀI CỦA VIỆT NAM</a:t>
            </a:r>
            <a:r>
              <a:rPr lang="vi-VN" sz="2400" b="1" dirty="0">
                <a:cs typeface="Times New Roman" panose="02020603050405020304" pitchFamily="18" charset="0"/>
              </a:rPr>
              <a:t> </a:t>
            </a:r>
            <a:endParaRPr lang="en-US" sz="2400" b="1" dirty="0">
              <a:solidFill>
                <a:srgbClr val="03A1A4"/>
              </a:solidFill>
              <a:cs typeface="Times New Roman" panose="02020603050405020304" pitchFamily="18" charset="0"/>
            </a:endParaRPr>
          </a:p>
        </p:txBody>
      </p:sp>
      <p:sp>
        <p:nvSpPr>
          <p:cNvPr id="46" name="TextBox 45">
            <a:extLst>
              <a:ext uri="{FF2B5EF4-FFF2-40B4-BE49-F238E27FC236}">
                <a16:creationId xmlns:a16="http://schemas.microsoft.com/office/drawing/2014/main" id="{82C0F0B5-B164-4837-B0A2-D442DED0501C}"/>
              </a:ext>
            </a:extLst>
          </p:cNvPr>
          <p:cNvSpPr txBox="1"/>
          <p:nvPr/>
        </p:nvSpPr>
        <p:spPr>
          <a:xfrm>
            <a:off x="1876744" y="3222419"/>
            <a:ext cx="874969" cy="769441"/>
          </a:xfrm>
          <a:prstGeom prst="rect">
            <a:avLst/>
          </a:prstGeom>
          <a:noFill/>
        </p:spPr>
        <p:txBody>
          <a:bodyPr wrap="square" rtlCol="0">
            <a:spAutoFit/>
          </a:bodyPr>
          <a:lstStyle/>
          <a:p>
            <a:pPr algn="ctr"/>
            <a:r>
              <a:rPr lang="en-US" sz="4400" b="1" dirty="0">
                <a:solidFill>
                  <a:srgbClr val="E6E7E9"/>
                </a:solidFill>
                <a:latin typeface="Tw Cen MT" panose="020B0602020104020603" pitchFamily="34" charset="0"/>
              </a:rPr>
              <a:t>1</a:t>
            </a:r>
          </a:p>
        </p:txBody>
      </p:sp>
      <p:sp>
        <p:nvSpPr>
          <p:cNvPr id="64" name="TextBox 63">
            <a:extLst>
              <a:ext uri="{FF2B5EF4-FFF2-40B4-BE49-F238E27FC236}">
                <a16:creationId xmlns:a16="http://schemas.microsoft.com/office/drawing/2014/main" id="{5F01E9F9-DDEB-4C88-A4B1-2A3EA2285B1B}"/>
              </a:ext>
            </a:extLst>
          </p:cNvPr>
          <p:cNvSpPr txBox="1"/>
          <p:nvPr/>
        </p:nvSpPr>
        <p:spPr>
          <a:xfrm>
            <a:off x="1848978" y="4648676"/>
            <a:ext cx="874969" cy="769441"/>
          </a:xfrm>
          <a:prstGeom prst="rect">
            <a:avLst/>
          </a:prstGeom>
          <a:noFill/>
        </p:spPr>
        <p:txBody>
          <a:bodyPr wrap="square" rtlCol="0">
            <a:spAutoFit/>
          </a:bodyPr>
          <a:lstStyle/>
          <a:p>
            <a:pPr algn="ctr"/>
            <a:r>
              <a:rPr lang="en-US" sz="4400" b="1" dirty="0">
                <a:solidFill>
                  <a:srgbClr val="E6E7E9"/>
                </a:solidFill>
                <a:latin typeface="Tw Cen MT" panose="020B0602020104020603" pitchFamily="34" charset="0"/>
              </a:rPr>
              <a:t>3</a:t>
            </a:r>
          </a:p>
        </p:txBody>
      </p:sp>
      <p:sp>
        <p:nvSpPr>
          <p:cNvPr id="56" name="Rectangle 55">
            <a:extLst>
              <a:ext uri="{FF2B5EF4-FFF2-40B4-BE49-F238E27FC236}">
                <a16:creationId xmlns:a16="http://schemas.microsoft.com/office/drawing/2014/main" id="{B0216A05-10D1-4011-9853-B520010979A4}"/>
              </a:ext>
            </a:extLst>
          </p:cNvPr>
          <p:cNvSpPr/>
          <p:nvPr/>
        </p:nvSpPr>
        <p:spPr>
          <a:xfrm>
            <a:off x="1825105" y="854310"/>
            <a:ext cx="8374248" cy="2354491"/>
          </a:xfrm>
          <a:prstGeom prst="rect">
            <a:avLst/>
          </a:prstGeom>
        </p:spPr>
        <p:txBody>
          <a:bodyPr wrap="square">
            <a:spAutoFit/>
          </a:bodyPr>
          <a:lstStyle/>
          <a:p>
            <a:pPr algn="just"/>
            <a:r>
              <a:rPr lang="vi-VN" sz="2100" b="1" dirty="0" smtClean="0">
                <a:solidFill>
                  <a:srgbClr val="00A0A8"/>
                </a:solidFill>
                <a:cs typeface="Times New Roman" panose="02020603050405020304" pitchFamily="18" charset="0"/>
              </a:rPr>
              <a:t>4</a:t>
            </a:r>
            <a:r>
              <a:rPr lang="en-US" sz="2100" b="1" dirty="0" smtClean="0">
                <a:solidFill>
                  <a:srgbClr val="00A0A8"/>
                </a:solidFill>
                <a:cs typeface="Times New Roman" panose="02020603050405020304" pitchFamily="18" charset="0"/>
              </a:rPr>
              <a:t>. </a:t>
            </a:r>
            <a:r>
              <a:rPr lang="vi-VN" sz="2100" b="1" dirty="0" smtClean="0">
                <a:solidFill>
                  <a:srgbClr val="00A0A8"/>
                </a:solidFill>
                <a:cs typeface="Times New Roman" panose="02020603050405020304" pitchFamily="18" charset="0"/>
              </a:rPr>
              <a:t>Yếu </a:t>
            </a:r>
            <a:r>
              <a:rPr lang="vi-VN" sz="2100" b="1" dirty="0" smtClean="0">
                <a:solidFill>
                  <a:srgbClr val="00A0A8"/>
                </a:solidFill>
                <a:cs typeface="Times New Roman" panose="02020603050405020304" pitchFamily="18" charset="0"/>
              </a:rPr>
              <a:t>tố liên quan đến thị trường vay</a:t>
            </a:r>
            <a:r>
              <a:rPr lang="en-US" sz="2100" b="1" dirty="0" smtClean="0">
                <a:solidFill>
                  <a:srgbClr val="00A0A8"/>
                </a:solidFill>
                <a:cs typeface="Times New Roman" panose="02020603050405020304" pitchFamily="18" charset="0"/>
              </a:rPr>
              <a:t>:</a:t>
            </a:r>
            <a:endParaRPr lang="vi-VN" sz="2100" b="1" dirty="0" smtClean="0">
              <a:solidFill>
                <a:srgbClr val="00A0A8"/>
              </a:solidFill>
              <a:cs typeface="Times New Roman" panose="02020603050405020304" pitchFamily="18" charset="0"/>
            </a:endParaRPr>
          </a:p>
          <a:p>
            <a:pPr algn="just">
              <a:buFontTx/>
              <a:buChar char="-"/>
            </a:pPr>
            <a:r>
              <a:rPr lang="en-US" sz="2100" dirty="0" smtClean="0">
                <a:cs typeface="Times New Roman" panose="02020603050405020304" pitchFamily="18" charset="0"/>
              </a:rPr>
              <a:t> </a:t>
            </a:r>
            <a:r>
              <a:rPr lang="vi-VN" sz="2100" dirty="0" smtClean="0">
                <a:solidFill>
                  <a:srgbClr val="FF5969"/>
                </a:solidFill>
                <a:cs typeface="Times New Roman" panose="02020603050405020304" pitchFamily="18" charset="0"/>
              </a:rPr>
              <a:t>Cán cân thương mại </a:t>
            </a:r>
            <a:r>
              <a:rPr lang="vi-VN" sz="2100" dirty="0" smtClean="0">
                <a:cs typeface="Times New Roman" panose="02020603050405020304" pitchFamily="18" charset="0"/>
              </a:rPr>
              <a:t>thặng dư ước tính xuất siêu 9,9 tỷ USD</a:t>
            </a:r>
          </a:p>
          <a:p>
            <a:pPr algn="just">
              <a:buFontTx/>
              <a:buChar char="-"/>
            </a:pPr>
            <a:r>
              <a:rPr lang="en-US" sz="2100" dirty="0" smtClean="0">
                <a:cs typeface="Times New Roman" panose="02020603050405020304" pitchFamily="18" charset="0"/>
              </a:rPr>
              <a:t> </a:t>
            </a:r>
            <a:r>
              <a:rPr lang="vi-VN" sz="2100" dirty="0" smtClean="0">
                <a:solidFill>
                  <a:srgbClr val="FEC630"/>
                </a:solidFill>
                <a:cs typeface="Times New Roman" panose="02020603050405020304" pitchFamily="18" charset="0"/>
              </a:rPr>
              <a:t>Xuất, nhập khẩu dịch vụ</a:t>
            </a:r>
            <a:r>
              <a:rPr lang="vi-VN" sz="2100" dirty="0" smtClean="0">
                <a:cs typeface="Times New Roman" panose="02020603050405020304" pitchFamily="18" charset="0"/>
              </a:rPr>
              <a:t>: Trong năm 2019, kim ngạch xuất khẩu dịch vụ ước tính đạt 16,6 tỷ USD, tăng 12,6% so với năm 2018, trong đó dịch vụ du lịch đạt 11,8 tỷ USD (chiếm 71,1% tổng kim ngạch)</a:t>
            </a:r>
            <a:r>
              <a:rPr lang="en-US" sz="2100" dirty="0" smtClean="0">
                <a:cs typeface="Times New Roman" panose="02020603050405020304" pitchFamily="18" charset="0"/>
              </a:rPr>
              <a:t>.</a:t>
            </a:r>
            <a:endParaRPr lang="vi-VN" sz="2100" dirty="0" smtClean="0">
              <a:cs typeface="Times New Roman" panose="02020603050405020304" pitchFamily="18" charset="0"/>
            </a:endParaRPr>
          </a:p>
          <a:p>
            <a:pPr marL="342900" indent="-342900" algn="just">
              <a:buFontTx/>
              <a:buChar char="-"/>
            </a:pPr>
            <a:endParaRPr lang="vi-VN" sz="2100" dirty="0">
              <a:latin typeface="Calibri" panose="020F0502020204030204" pitchFamily="34" charset="0"/>
              <a:cs typeface="Calibri" panose="020F0502020204030204" pitchFamily="34" charset="0"/>
            </a:endParaRPr>
          </a:p>
          <a:p>
            <a:pPr algn="just">
              <a:buFontTx/>
              <a:buChar char="-"/>
            </a:pPr>
            <a:endParaRPr lang="vi-VN" sz="2100" dirty="0">
              <a:latin typeface="Calibri" panose="020F0502020204030204" pitchFamily="34" charset="0"/>
              <a:cs typeface="Calibri" panose="020F0502020204030204" pitchFamily="34" charset="0"/>
            </a:endParaRPr>
          </a:p>
        </p:txBody>
      </p:sp>
      <p:pic>
        <p:nvPicPr>
          <p:cNvPr id="3" name="Picture 2">
            <a:extLst>
              <a:ext uri="{FF2B5EF4-FFF2-40B4-BE49-F238E27FC236}">
                <a16:creationId xmlns:a16="http://schemas.microsoft.com/office/drawing/2014/main" id="{45E8A2C8-CEE0-45BB-BAD4-50728EAA156E}"/>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955035" y="457271"/>
            <a:ext cx="8322609" cy="6110992"/>
          </a:xfrm>
          <a:prstGeom prst="rect">
            <a:avLst/>
          </a:prstGeom>
        </p:spPr>
      </p:pic>
      <p:sp>
        <p:nvSpPr>
          <p:cNvPr id="4" name="Rectangle 3">
            <a:extLst>
              <a:ext uri="{FF2B5EF4-FFF2-40B4-BE49-F238E27FC236}">
                <a16:creationId xmlns:a16="http://schemas.microsoft.com/office/drawing/2014/main" id="{FEDB2584-4A6D-48E5-88DA-6C07DACA1002}"/>
              </a:ext>
            </a:extLst>
          </p:cNvPr>
          <p:cNvSpPr/>
          <p:nvPr/>
        </p:nvSpPr>
        <p:spPr>
          <a:xfrm>
            <a:off x="1876744" y="6007975"/>
            <a:ext cx="8232359" cy="738664"/>
          </a:xfrm>
          <a:prstGeom prst="rect">
            <a:avLst/>
          </a:prstGeom>
        </p:spPr>
        <p:txBody>
          <a:bodyPr wrap="square">
            <a:spAutoFit/>
          </a:bodyPr>
          <a:lstStyle/>
          <a:p>
            <a:pPr algn="ctr"/>
            <a:r>
              <a:rPr lang="en-US" sz="2100" dirty="0" err="1" smtClean="0">
                <a:latin typeface="Arial" panose="020B0604020202020204" pitchFamily="34" charset="0"/>
                <a:cs typeface="Arial" panose="020B0604020202020204" pitchFamily="34" charset="0"/>
              </a:rPr>
              <a:t>Hình</a:t>
            </a:r>
            <a:r>
              <a:rPr lang="en-US" sz="2100" dirty="0" smtClean="0">
                <a:latin typeface="Arial" panose="020B0604020202020204" pitchFamily="34" charset="0"/>
                <a:cs typeface="Arial" panose="020B0604020202020204" pitchFamily="34" charset="0"/>
              </a:rPr>
              <a:t> 1: </a:t>
            </a:r>
            <a:r>
              <a:rPr lang="vi-VN" sz="2100" dirty="0" smtClean="0">
                <a:latin typeface="Arial" panose="020B0604020202020204" pitchFamily="34" charset="0"/>
                <a:cs typeface="Arial" panose="020B0604020202020204" pitchFamily="34" charset="0"/>
              </a:rPr>
              <a:t>Cán </a:t>
            </a:r>
            <a:r>
              <a:rPr lang="vi-VN" sz="2100" dirty="0">
                <a:latin typeface="Arial" panose="020B0604020202020204" pitchFamily="34" charset="0"/>
                <a:cs typeface="Arial" panose="020B0604020202020204" pitchFamily="34" charset="0"/>
              </a:rPr>
              <a:t>cân thương mại Việt Nam (2004-11T2019)</a:t>
            </a:r>
            <a:endParaRPr lang="en-US" sz="2100" dirty="0">
              <a:latin typeface="Arial" panose="020B0604020202020204" pitchFamily="34" charset="0"/>
              <a:cs typeface="Arial" panose="020B0604020202020204" pitchFamily="34" charset="0"/>
            </a:endParaRPr>
          </a:p>
          <a:p>
            <a:pPr algn="r"/>
            <a:r>
              <a:rPr lang="en-US" sz="2100" i="1" dirty="0" err="1">
                <a:latin typeface="Arial" panose="020B0604020202020204" pitchFamily="34" charset="0"/>
                <a:cs typeface="Arial" panose="020B0604020202020204" pitchFamily="34" charset="0"/>
              </a:rPr>
              <a:t>Nguồn</a:t>
            </a:r>
            <a:r>
              <a:rPr lang="en-US" sz="2100" i="1" dirty="0">
                <a:latin typeface="Arial" panose="020B0604020202020204" pitchFamily="34" charset="0"/>
                <a:cs typeface="Arial" panose="020B0604020202020204" pitchFamily="34" charset="0"/>
              </a:rPr>
              <a:t>: </a:t>
            </a:r>
            <a:r>
              <a:rPr lang="en-US" sz="2100" i="1" dirty="0" err="1">
                <a:latin typeface="Arial" panose="020B0604020202020204" pitchFamily="34" charset="0"/>
                <a:cs typeface="Arial" panose="020B0604020202020204" pitchFamily="34" charset="0"/>
              </a:rPr>
              <a:t>Tổng</a:t>
            </a:r>
            <a:r>
              <a:rPr lang="en-US" sz="2100" i="1" dirty="0">
                <a:latin typeface="Arial" panose="020B0604020202020204" pitchFamily="34" charset="0"/>
                <a:cs typeface="Arial" panose="020B0604020202020204" pitchFamily="34" charset="0"/>
              </a:rPr>
              <a:t> </a:t>
            </a:r>
            <a:r>
              <a:rPr lang="en-US" sz="2100" i="1" dirty="0" err="1">
                <a:latin typeface="Arial" panose="020B0604020202020204" pitchFamily="34" charset="0"/>
                <a:cs typeface="Arial" panose="020B0604020202020204" pitchFamily="34" charset="0"/>
              </a:rPr>
              <a:t>Cục</a:t>
            </a:r>
            <a:r>
              <a:rPr lang="en-US" sz="2100" i="1" dirty="0">
                <a:latin typeface="Arial" panose="020B0604020202020204" pitchFamily="34" charset="0"/>
                <a:cs typeface="Arial" panose="020B0604020202020204" pitchFamily="34" charset="0"/>
              </a:rPr>
              <a:t> </a:t>
            </a:r>
            <a:r>
              <a:rPr lang="en-US" sz="2100" i="1" dirty="0" err="1">
                <a:latin typeface="Arial" panose="020B0604020202020204" pitchFamily="34" charset="0"/>
                <a:cs typeface="Arial" panose="020B0604020202020204" pitchFamily="34" charset="0"/>
              </a:rPr>
              <a:t>Hải</a:t>
            </a:r>
            <a:r>
              <a:rPr lang="en-US" sz="2100" i="1" dirty="0">
                <a:latin typeface="Arial" panose="020B0604020202020204" pitchFamily="34" charset="0"/>
                <a:cs typeface="Arial" panose="020B0604020202020204" pitchFamily="34" charset="0"/>
              </a:rPr>
              <a:t> Quan</a:t>
            </a:r>
          </a:p>
        </p:txBody>
      </p:sp>
    </p:spTree>
    <p:extLst>
      <p:ext uri="{BB962C8B-B14F-4D97-AF65-F5344CB8AC3E}">
        <p14:creationId xmlns:p14="http://schemas.microsoft.com/office/powerpoint/2010/main" val="1984033158"/>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0"/>
                                        <p:tgtEl>
                                          <p:spTgt spid="33"/>
                                        </p:tgtEl>
                                      </p:cBhvr>
                                    </p:animEffect>
                                    <p:anim calcmode="lin" valueType="num">
                                      <p:cBhvr>
                                        <p:cTn id="8" dur="1000" fill="hold"/>
                                        <p:tgtEl>
                                          <p:spTgt spid="33"/>
                                        </p:tgtEl>
                                        <p:attrNameLst>
                                          <p:attrName>ppt_x</p:attrName>
                                        </p:attrNameLst>
                                      </p:cBhvr>
                                      <p:tavLst>
                                        <p:tav tm="0">
                                          <p:val>
                                            <p:strVal val="#ppt_x"/>
                                          </p:val>
                                        </p:tav>
                                        <p:tav tm="100000">
                                          <p:val>
                                            <p:strVal val="#ppt_x"/>
                                          </p:val>
                                        </p:tav>
                                      </p:tavLst>
                                    </p:anim>
                                    <p:anim calcmode="lin" valueType="num">
                                      <p:cBhvr>
                                        <p:cTn id="9" dur="1000" fill="hold"/>
                                        <p:tgtEl>
                                          <p:spTgt spid="3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46"/>
                                        </p:tgtEl>
                                        <p:attrNameLst>
                                          <p:attrName>style.visibility</p:attrName>
                                        </p:attrNameLst>
                                      </p:cBhvr>
                                      <p:to>
                                        <p:strVal val="visible"/>
                                      </p:to>
                                    </p:set>
                                    <p:animEffect transition="in" filter="fade">
                                      <p:cBhvr>
                                        <p:cTn id="18" dur="1000"/>
                                        <p:tgtEl>
                                          <p:spTgt spid="46"/>
                                        </p:tgtEl>
                                      </p:cBhvr>
                                    </p:animEffect>
                                    <p:anim calcmode="lin" valueType="num">
                                      <p:cBhvr>
                                        <p:cTn id="19" dur="1000" fill="hold"/>
                                        <p:tgtEl>
                                          <p:spTgt spid="46"/>
                                        </p:tgtEl>
                                        <p:attrNameLst>
                                          <p:attrName>ppt_x</p:attrName>
                                        </p:attrNameLst>
                                      </p:cBhvr>
                                      <p:tavLst>
                                        <p:tav tm="0">
                                          <p:val>
                                            <p:strVal val="#ppt_x"/>
                                          </p:val>
                                        </p:tav>
                                        <p:tav tm="100000">
                                          <p:val>
                                            <p:strVal val="#ppt_x"/>
                                          </p:val>
                                        </p:tav>
                                      </p:tavLst>
                                    </p:anim>
                                    <p:anim calcmode="lin" valueType="num">
                                      <p:cBhvr>
                                        <p:cTn id="20" dur="1000" fill="hold"/>
                                        <p:tgtEl>
                                          <p:spTgt spid="46"/>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64"/>
                                        </p:tgtEl>
                                        <p:attrNameLst>
                                          <p:attrName>style.visibility</p:attrName>
                                        </p:attrNameLst>
                                      </p:cBhvr>
                                      <p:to>
                                        <p:strVal val="visible"/>
                                      </p:to>
                                    </p:set>
                                    <p:animEffect transition="in" filter="fade">
                                      <p:cBhvr>
                                        <p:cTn id="23" dur="1000"/>
                                        <p:tgtEl>
                                          <p:spTgt spid="64"/>
                                        </p:tgtEl>
                                      </p:cBhvr>
                                    </p:animEffect>
                                    <p:anim calcmode="lin" valueType="num">
                                      <p:cBhvr>
                                        <p:cTn id="24" dur="1000" fill="hold"/>
                                        <p:tgtEl>
                                          <p:spTgt spid="64"/>
                                        </p:tgtEl>
                                        <p:attrNameLst>
                                          <p:attrName>ppt_x</p:attrName>
                                        </p:attrNameLst>
                                      </p:cBhvr>
                                      <p:tavLst>
                                        <p:tav tm="0">
                                          <p:val>
                                            <p:strVal val="#ppt_x"/>
                                          </p:val>
                                        </p:tav>
                                        <p:tav tm="100000">
                                          <p:val>
                                            <p:strVal val="#ppt_x"/>
                                          </p:val>
                                        </p:tav>
                                      </p:tavLst>
                                    </p:anim>
                                    <p:anim calcmode="lin" valueType="num">
                                      <p:cBhvr>
                                        <p:cTn id="25" dur="1000" fill="hold"/>
                                        <p:tgtEl>
                                          <p:spTgt spid="64"/>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56"/>
                                        </p:tgtEl>
                                        <p:attrNameLst>
                                          <p:attrName>style.visibility</p:attrName>
                                        </p:attrNameLst>
                                      </p:cBhvr>
                                      <p:to>
                                        <p:strVal val="visible"/>
                                      </p:to>
                                    </p:set>
                                    <p:animEffect transition="in" filter="fade">
                                      <p:cBhvr>
                                        <p:cTn id="28" dur="1000"/>
                                        <p:tgtEl>
                                          <p:spTgt spid="56"/>
                                        </p:tgtEl>
                                      </p:cBhvr>
                                    </p:animEffect>
                                    <p:anim calcmode="lin" valueType="num">
                                      <p:cBhvr>
                                        <p:cTn id="29" dur="1000" fill="hold"/>
                                        <p:tgtEl>
                                          <p:spTgt spid="56"/>
                                        </p:tgtEl>
                                        <p:attrNameLst>
                                          <p:attrName>ppt_x</p:attrName>
                                        </p:attrNameLst>
                                      </p:cBhvr>
                                      <p:tavLst>
                                        <p:tav tm="0">
                                          <p:val>
                                            <p:strVal val="#ppt_x"/>
                                          </p:val>
                                        </p:tav>
                                        <p:tav tm="100000">
                                          <p:val>
                                            <p:strVal val="#ppt_x"/>
                                          </p:val>
                                        </p:tav>
                                      </p:tavLst>
                                    </p:anim>
                                    <p:anim calcmode="lin" valueType="num">
                                      <p:cBhvr>
                                        <p:cTn id="30" dur="1000" fill="hold"/>
                                        <p:tgtEl>
                                          <p:spTgt spid="56"/>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fade">
                                      <p:cBhvr>
                                        <p:cTn id="33" dur="1000"/>
                                        <p:tgtEl>
                                          <p:spTgt spid="4"/>
                                        </p:tgtEl>
                                      </p:cBhvr>
                                    </p:animEffect>
                                    <p:anim calcmode="lin" valueType="num">
                                      <p:cBhvr>
                                        <p:cTn id="34" dur="1000" fill="hold"/>
                                        <p:tgtEl>
                                          <p:spTgt spid="4"/>
                                        </p:tgtEl>
                                        <p:attrNameLst>
                                          <p:attrName>ppt_x</p:attrName>
                                        </p:attrNameLst>
                                      </p:cBhvr>
                                      <p:tavLst>
                                        <p:tav tm="0">
                                          <p:val>
                                            <p:strVal val="#ppt_x"/>
                                          </p:val>
                                        </p:tav>
                                        <p:tav tm="100000">
                                          <p:val>
                                            <p:strVal val="#ppt_x"/>
                                          </p:val>
                                        </p:tav>
                                      </p:tavLst>
                                    </p:anim>
                                    <p:anim calcmode="lin" valueType="num">
                                      <p:cBhvr>
                                        <p:cTn id="3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46" grpId="0"/>
      <p:bldP spid="64" grpId="0"/>
      <p:bldP spid="56" grpId="0"/>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C8A16B82-6A3C-46F5-8D32-072FDF89864A}"/>
              </a:ext>
            </a:extLst>
          </p:cNvPr>
          <p:cNvGrpSpPr/>
          <p:nvPr/>
        </p:nvGrpSpPr>
        <p:grpSpPr>
          <a:xfrm>
            <a:off x="-280115" y="-4"/>
            <a:ext cx="12521019" cy="6858000"/>
            <a:chOff x="-290920" y="0"/>
            <a:chExt cx="12521019" cy="6858000"/>
          </a:xfrm>
        </p:grpSpPr>
        <p:sp>
          <p:nvSpPr>
            <p:cNvPr id="20" name="Rectangle 19">
              <a:extLst>
                <a:ext uri="{FF2B5EF4-FFF2-40B4-BE49-F238E27FC236}">
                  <a16:creationId xmlns:a16="http://schemas.microsoft.com/office/drawing/2014/main" id="{2F391CEE-E392-4A9D-BD11-6954B994FB42}"/>
                </a:ext>
              </a:extLst>
            </p:cNvPr>
            <p:cNvSpPr/>
            <p:nvPr/>
          </p:nvSpPr>
          <p:spPr>
            <a:xfrm>
              <a:off x="-290920" y="0"/>
              <a:ext cx="12482920"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Freeform: Shape 20">
              <a:extLst>
                <a:ext uri="{FF2B5EF4-FFF2-40B4-BE49-F238E27FC236}">
                  <a16:creationId xmlns:a16="http://schemas.microsoft.com/office/drawing/2014/main" id="{7AC43ACA-5000-40E2-80D3-19833F9F1A3F}"/>
                </a:ext>
              </a:extLst>
            </p:cNvPr>
            <p:cNvSpPr/>
            <p:nvPr/>
          </p:nvSpPr>
          <p:spPr>
            <a:xfrm>
              <a:off x="11023600" y="2337441"/>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FF59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a:extLst>
                <a:ext uri="{FF2B5EF4-FFF2-40B4-BE49-F238E27FC236}">
                  <a16:creationId xmlns:a16="http://schemas.microsoft.com/office/drawing/2014/main" id="{BE022673-C77C-4E8F-AF41-8B283703E87E}"/>
                </a:ext>
              </a:extLst>
            </p:cNvPr>
            <p:cNvSpPr txBox="1"/>
            <p:nvPr/>
          </p:nvSpPr>
          <p:spPr>
            <a:xfrm rot="16200000">
              <a:off x="10910891" y="3189609"/>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a:t>
              </a:r>
            </a:p>
          </p:txBody>
        </p:sp>
      </p:grpSp>
      <p:grpSp>
        <p:nvGrpSpPr>
          <p:cNvPr id="24" name="Group 23">
            <a:extLst>
              <a:ext uri="{FF2B5EF4-FFF2-40B4-BE49-F238E27FC236}">
                <a16:creationId xmlns:a16="http://schemas.microsoft.com/office/drawing/2014/main" id="{69A27401-3327-4871-86AC-B461CA62C3AC}"/>
              </a:ext>
            </a:extLst>
          </p:cNvPr>
          <p:cNvGrpSpPr/>
          <p:nvPr/>
        </p:nvGrpSpPr>
        <p:grpSpPr>
          <a:xfrm>
            <a:off x="217573" y="-8"/>
            <a:ext cx="11487544" cy="6858000"/>
            <a:chOff x="213096" y="0"/>
            <a:chExt cx="11487544" cy="6858000"/>
          </a:xfrm>
        </p:grpSpPr>
        <p:sp>
          <p:nvSpPr>
            <p:cNvPr id="25" name="Rectangle 24">
              <a:extLst>
                <a:ext uri="{FF2B5EF4-FFF2-40B4-BE49-F238E27FC236}">
                  <a16:creationId xmlns:a16="http://schemas.microsoft.com/office/drawing/2014/main" id="{706C029B-A799-4206-A656-A006D8F83990}"/>
                </a:ext>
              </a:extLst>
            </p:cNvPr>
            <p:cNvSpPr/>
            <p:nvPr/>
          </p:nvSpPr>
          <p:spPr>
            <a:xfrm>
              <a:off x="213096" y="0"/>
              <a:ext cx="11447501"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Freeform: Shape 25">
              <a:extLst>
                <a:ext uri="{FF2B5EF4-FFF2-40B4-BE49-F238E27FC236}">
                  <a16:creationId xmlns:a16="http://schemas.microsoft.com/office/drawing/2014/main" id="{63328131-EC42-4D6D-A247-91FD3D23E58C}"/>
                </a:ext>
              </a:extLst>
            </p:cNvPr>
            <p:cNvSpPr/>
            <p:nvPr/>
          </p:nvSpPr>
          <p:spPr>
            <a:xfrm>
              <a:off x="10492197" y="2337441"/>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52CD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TextBox 26">
              <a:extLst>
                <a:ext uri="{FF2B5EF4-FFF2-40B4-BE49-F238E27FC236}">
                  <a16:creationId xmlns:a16="http://schemas.microsoft.com/office/drawing/2014/main" id="{3A728384-87ED-4E87-8F78-97EB653FDC67}"/>
                </a:ext>
              </a:extLst>
            </p:cNvPr>
            <p:cNvSpPr txBox="1"/>
            <p:nvPr/>
          </p:nvSpPr>
          <p:spPr>
            <a:xfrm rot="16200000">
              <a:off x="10381432" y="3189610"/>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II</a:t>
              </a:r>
            </a:p>
          </p:txBody>
        </p:sp>
      </p:grpSp>
      <p:grpSp>
        <p:nvGrpSpPr>
          <p:cNvPr id="29" name="Group 28">
            <a:extLst>
              <a:ext uri="{FF2B5EF4-FFF2-40B4-BE49-F238E27FC236}">
                <a16:creationId xmlns:a16="http://schemas.microsoft.com/office/drawing/2014/main" id="{C0099890-786A-4F87-960D-5DADE5168909}"/>
              </a:ext>
            </a:extLst>
          </p:cNvPr>
          <p:cNvGrpSpPr/>
          <p:nvPr/>
        </p:nvGrpSpPr>
        <p:grpSpPr>
          <a:xfrm>
            <a:off x="1135794" y="0"/>
            <a:ext cx="9961092" cy="6858000"/>
            <a:chOff x="491575" y="0"/>
            <a:chExt cx="9961092" cy="6858000"/>
          </a:xfrm>
        </p:grpSpPr>
        <p:sp>
          <p:nvSpPr>
            <p:cNvPr id="30" name="Rectangle 29">
              <a:extLst>
                <a:ext uri="{FF2B5EF4-FFF2-40B4-BE49-F238E27FC236}">
                  <a16:creationId xmlns:a16="http://schemas.microsoft.com/office/drawing/2014/main" id="{CE9AAB1E-3A13-4745-A574-9EE6806378C9}"/>
                </a:ext>
              </a:extLst>
            </p:cNvPr>
            <p:cNvSpPr/>
            <p:nvPr/>
          </p:nvSpPr>
          <p:spPr>
            <a:xfrm>
              <a:off x="491575" y="0"/>
              <a:ext cx="9961092"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Freeform: Shape 30">
              <a:extLst>
                <a:ext uri="{FF2B5EF4-FFF2-40B4-BE49-F238E27FC236}">
                  <a16:creationId xmlns:a16="http://schemas.microsoft.com/office/drawing/2014/main" id="{1BC0F905-3F71-4932-B130-39D508C4D117}"/>
                </a:ext>
              </a:extLst>
            </p:cNvPr>
            <p:cNvSpPr/>
            <p:nvPr/>
          </p:nvSpPr>
          <p:spPr>
            <a:xfrm>
              <a:off x="9284267" y="2337440"/>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FFC7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TextBox 31">
              <a:extLst>
                <a:ext uri="{FF2B5EF4-FFF2-40B4-BE49-F238E27FC236}">
                  <a16:creationId xmlns:a16="http://schemas.microsoft.com/office/drawing/2014/main" id="{93EC5869-A976-4328-A864-2BB04E7E7BFC}"/>
                </a:ext>
              </a:extLst>
            </p:cNvPr>
            <p:cNvSpPr txBox="1"/>
            <p:nvPr/>
          </p:nvSpPr>
          <p:spPr>
            <a:xfrm rot="16200000">
              <a:off x="9130572" y="3189608"/>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III</a:t>
              </a:r>
            </a:p>
          </p:txBody>
        </p:sp>
      </p:grpSp>
      <p:grpSp>
        <p:nvGrpSpPr>
          <p:cNvPr id="34" name="Group 33">
            <a:extLst>
              <a:ext uri="{FF2B5EF4-FFF2-40B4-BE49-F238E27FC236}">
                <a16:creationId xmlns:a16="http://schemas.microsoft.com/office/drawing/2014/main" id="{0E4F6447-6163-4D6A-A8D2-BD63B6CB3A42}"/>
              </a:ext>
            </a:extLst>
          </p:cNvPr>
          <p:cNvGrpSpPr/>
          <p:nvPr/>
        </p:nvGrpSpPr>
        <p:grpSpPr>
          <a:xfrm>
            <a:off x="-7982710" y="0"/>
            <a:ext cx="9574094" cy="6858000"/>
            <a:chOff x="491575" y="0"/>
            <a:chExt cx="9574094" cy="6858000"/>
          </a:xfrm>
        </p:grpSpPr>
        <p:sp>
          <p:nvSpPr>
            <p:cNvPr id="35" name="Rectangle 34">
              <a:extLst>
                <a:ext uri="{FF2B5EF4-FFF2-40B4-BE49-F238E27FC236}">
                  <a16:creationId xmlns:a16="http://schemas.microsoft.com/office/drawing/2014/main" id="{5CB8CB55-9DEC-4367-900E-7257FE1B874F}"/>
                </a:ext>
              </a:extLst>
            </p:cNvPr>
            <p:cNvSpPr/>
            <p:nvPr/>
          </p:nvSpPr>
          <p:spPr>
            <a:xfrm>
              <a:off x="491575" y="0"/>
              <a:ext cx="9574094"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Shape 35">
              <a:extLst>
                <a:ext uri="{FF2B5EF4-FFF2-40B4-BE49-F238E27FC236}">
                  <a16:creationId xmlns:a16="http://schemas.microsoft.com/office/drawing/2014/main" id="{9DBAEDD6-7153-4AFF-BDC7-5A225B4B5642}"/>
                </a:ext>
              </a:extLst>
            </p:cNvPr>
            <p:cNvSpPr/>
            <p:nvPr/>
          </p:nvSpPr>
          <p:spPr>
            <a:xfrm>
              <a:off x="8897260" y="2337440"/>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5D73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3" name="TextBox 32">
            <a:extLst>
              <a:ext uri="{FF2B5EF4-FFF2-40B4-BE49-F238E27FC236}">
                <a16:creationId xmlns:a16="http://schemas.microsoft.com/office/drawing/2014/main" id="{6A4FF691-4985-490D-83BF-405080D184A7}"/>
              </a:ext>
            </a:extLst>
          </p:cNvPr>
          <p:cNvSpPr txBox="1"/>
          <p:nvPr/>
        </p:nvSpPr>
        <p:spPr>
          <a:xfrm>
            <a:off x="1848977" y="90709"/>
            <a:ext cx="9185427" cy="830997"/>
          </a:xfrm>
          <a:prstGeom prst="rect">
            <a:avLst/>
          </a:prstGeom>
          <a:noFill/>
        </p:spPr>
        <p:txBody>
          <a:bodyPr wrap="square" rtlCol="0">
            <a:spAutoFit/>
          </a:bodyPr>
          <a:lstStyle/>
          <a:p>
            <a:r>
              <a:rPr lang="vi-VN" sz="2400" b="1" dirty="0">
                <a:solidFill>
                  <a:srgbClr val="00A0A8"/>
                </a:solidFill>
                <a:cs typeface="Times New Roman" panose="02020603050405020304" pitchFamily="18" charset="0"/>
              </a:rPr>
              <a:t>CHƯƠNG 3: CÁC YẾU TỐ ẢNH HƯỞNG ĐẾN VAY NỢ NƯỚC NGOÀI CỦA VIỆT NAM</a:t>
            </a:r>
            <a:r>
              <a:rPr lang="vi-VN" sz="2400" b="1" dirty="0">
                <a:cs typeface="Times New Roman" panose="02020603050405020304" pitchFamily="18" charset="0"/>
              </a:rPr>
              <a:t> </a:t>
            </a:r>
            <a:endParaRPr lang="en-US" sz="2400" b="1" dirty="0">
              <a:solidFill>
                <a:srgbClr val="03A1A4"/>
              </a:solidFill>
              <a:cs typeface="Times New Roman" panose="02020603050405020304" pitchFamily="18" charset="0"/>
            </a:endParaRPr>
          </a:p>
        </p:txBody>
      </p:sp>
      <p:sp>
        <p:nvSpPr>
          <p:cNvPr id="46" name="TextBox 45">
            <a:extLst>
              <a:ext uri="{FF2B5EF4-FFF2-40B4-BE49-F238E27FC236}">
                <a16:creationId xmlns:a16="http://schemas.microsoft.com/office/drawing/2014/main" id="{82C0F0B5-B164-4837-B0A2-D442DED0501C}"/>
              </a:ext>
            </a:extLst>
          </p:cNvPr>
          <p:cNvSpPr txBox="1"/>
          <p:nvPr/>
        </p:nvSpPr>
        <p:spPr>
          <a:xfrm>
            <a:off x="1876744" y="3222419"/>
            <a:ext cx="874969" cy="769441"/>
          </a:xfrm>
          <a:prstGeom prst="rect">
            <a:avLst/>
          </a:prstGeom>
          <a:noFill/>
        </p:spPr>
        <p:txBody>
          <a:bodyPr wrap="square" rtlCol="0">
            <a:spAutoFit/>
          </a:bodyPr>
          <a:lstStyle/>
          <a:p>
            <a:pPr algn="ctr"/>
            <a:r>
              <a:rPr lang="en-US" sz="4400" b="1" dirty="0">
                <a:solidFill>
                  <a:srgbClr val="E6E7E9"/>
                </a:solidFill>
                <a:latin typeface="Tw Cen MT" panose="020B0602020104020603" pitchFamily="34" charset="0"/>
              </a:rPr>
              <a:t>1</a:t>
            </a:r>
          </a:p>
        </p:txBody>
      </p:sp>
      <p:sp>
        <p:nvSpPr>
          <p:cNvPr id="64" name="TextBox 63">
            <a:extLst>
              <a:ext uri="{FF2B5EF4-FFF2-40B4-BE49-F238E27FC236}">
                <a16:creationId xmlns:a16="http://schemas.microsoft.com/office/drawing/2014/main" id="{5F01E9F9-DDEB-4C88-A4B1-2A3EA2285B1B}"/>
              </a:ext>
            </a:extLst>
          </p:cNvPr>
          <p:cNvSpPr txBox="1"/>
          <p:nvPr/>
        </p:nvSpPr>
        <p:spPr>
          <a:xfrm>
            <a:off x="1848978" y="4648676"/>
            <a:ext cx="874969" cy="769441"/>
          </a:xfrm>
          <a:prstGeom prst="rect">
            <a:avLst/>
          </a:prstGeom>
          <a:noFill/>
        </p:spPr>
        <p:txBody>
          <a:bodyPr wrap="square" rtlCol="0">
            <a:spAutoFit/>
          </a:bodyPr>
          <a:lstStyle/>
          <a:p>
            <a:pPr algn="ctr"/>
            <a:r>
              <a:rPr lang="en-US" sz="4400" b="1" dirty="0">
                <a:solidFill>
                  <a:srgbClr val="E6E7E9"/>
                </a:solidFill>
                <a:latin typeface="Tw Cen MT" panose="020B0602020104020603" pitchFamily="34" charset="0"/>
              </a:rPr>
              <a:t>3</a:t>
            </a:r>
          </a:p>
        </p:txBody>
      </p:sp>
      <p:sp>
        <p:nvSpPr>
          <p:cNvPr id="56" name="Rectangle 55">
            <a:extLst>
              <a:ext uri="{FF2B5EF4-FFF2-40B4-BE49-F238E27FC236}">
                <a16:creationId xmlns:a16="http://schemas.microsoft.com/office/drawing/2014/main" id="{B0216A05-10D1-4011-9853-B520010979A4}"/>
              </a:ext>
            </a:extLst>
          </p:cNvPr>
          <p:cNvSpPr/>
          <p:nvPr/>
        </p:nvSpPr>
        <p:spPr>
          <a:xfrm>
            <a:off x="1825105" y="840820"/>
            <a:ext cx="8173882" cy="3693319"/>
          </a:xfrm>
          <a:prstGeom prst="rect">
            <a:avLst/>
          </a:prstGeom>
        </p:spPr>
        <p:txBody>
          <a:bodyPr wrap="square">
            <a:spAutoFit/>
          </a:bodyPr>
          <a:lstStyle/>
          <a:p>
            <a:pPr algn="just"/>
            <a:r>
              <a:rPr lang="en-US" sz="2100" b="1" dirty="0" smtClean="0">
                <a:solidFill>
                  <a:srgbClr val="00A0A8"/>
                </a:solidFill>
                <a:latin typeface="Arial" panose="020B0604020202020204" pitchFamily="34" charset="0"/>
                <a:cs typeface="Arial" panose="020B0604020202020204" pitchFamily="34" charset="0"/>
              </a:rPr>
              <a:t>5. </a:t>
            </a:r>
            <a:r>
              <a:rPr lang="en-US" sz="2100" b="1" dirty="0" err="1" smtClean="0">
                <a:solidFill>
                  <a:srgbClr val="00A0A8"/>
                </a:solidFill>
                <a:latin typeface="Arial" panose="020B0604020202020204" pitchFamily="34" charset="0"/>
                <a:cs typeface="Arial" panose="020B0604020202020204" pitchFamily="34" charset="0"/>
              </a:rPr>
              <a:t>Những</a:t>
            </a:r>
            <a:r>
              <a:rPr lang="en-US" sz="2100" b="1" dirty="0" smtClean="0">
                <a:solidFill>
                  <a:srgbClr val="00A0A8"/>
                </a:solidFill>
                <a:latin typeface="Arial" panose="020B0604020202020204" pitchFamily="34" charset="0"/>
                <a:cs typeface="Arial" panose="020B0604020202020204" pitchFamily="34" charset="0"/>
              </a:rPr>
              <a:t> </a:t>
            </a:r>
            <a:r>
              <a:rPr lang="en-US" sz="2100" b="1" dirty="0" err="1">
                <a:solidFill>
                  <a:srgbClr val="00A0A8"/>
                </a:solidFill>
                <a:latin typeface="Arial" panose="020B0604020202020204" pitchFamily="34" charset="0"/>
                <a:cs typeface="Arial" panose="020B0604020202020204" pitchFamily="34" charset="0"/>
              </a:rPr>
              <a:t>cơ</a:t>
            </a:r>
            <a:r>
              <a:rPr lang="en-US" sz="2100" b="1" dirty="0">
                <a:solidFill>
                  <a:srgbClr val="00A0A8"/>
                </a:solidFill>
                <a:latin typeface="Arial" panose="020B0604020202020204" pitchFamily="34" charset="0"/>
                <a:cs typeface="Arial" panose="020B0604020202020204" pitchFamily="34" charset="0"/>
              </a:rPr>
              <a:t> </a:t>
            </a:r>
            <a:r>
              <a:rPr lang="en-US" sz="2100" b="1" dirty="0" err="1">
                <a:solidFill>
                  <a:srgbClr val="00A0A8"/>
                </a:solidFill>
                <a:latin typeface="Arial" panose="020B0604020202020204" pitchFamily="34" charset="0"/>
                <a:cs typeface="Arial" panose="020B0604020202020204" pitchFamily="34" charset="0"/>
              </a:rPr>
              <a:t>hội</a:t>
            </a:r>
            <a:r>
              <a:rPr lang="en-US" sz="2100" b="1" dirty="0">
                <a:solidFill>
                  <a:srgbClr val="00A0A8"/>
                </a:solidFill>
                <a:latin typeface="Arial" panose="020B0604020202020204" pitchFamily="34" charset="0"/>
                <a:cs typeface="Arial" panose="020B0604020202020204" pitchFamily="34" charset="0"/>
              </a:rPr>
              <a:t>, </a:t>
            </a:r>
            <a:r>
              <a:rPr lang="en-US" sz="2100" b="1" dirty="0" err="1">
                <a:solidFill>
                  <a:srgbClr val="00A0A8"/>
                </a:solidFill>
                <a:latin typeface="Arial" panose="020B0604020202020204" pitchFamily="34" charset="0"/>
                <a:cs typeface="Arial" panose="020B0604020202020204" pitchFamily="34" charset="0"/>
              </a:rPr>
              <a:t>những</a:t>
            </a:r>
            <a:r>
              <a:rPr lang="en-US" sz="2100" b="1" dirty="0">
                <a:solidFill>
                  <a:srgbClr val="00A0A8"/>
                </a:solidFill>
                <a:latin typeface="Arial" panose="020B0604020202020204" pitchFamily="34" charset="0"/>
                <a:cs typeface="Arial" panose="020B0604020202020204" pitchFamily="34" charset="0"/>
              </a:rPr>
              <a:t> </a:t>
            </a:r>
            <a:r>
              <a:rPr lang="en-US" sz="2100" b="1" dirty="0" err="1">
                <a:solidFill>
                  <a:srgbClr val="00A0A8"/>
                </a:solidFill>
                <a:latin typeface="Arial" panose="020B0604020202020204" pitchFamily="34" charset="0"/>
                <a:cs typeface="Arial" panose="020B0604020202020204" pitchFamily="34" charset="0"/>
              </a:rPr>
              <a:t>thách</a:t>
            </a:r>
            <a:r>
              <a:rPr lang="en-US" sz="2100" b="1" dirty="0">
                <a:solidFill>
                  <a:srgbClr val="00A0A8"/>
                </a:solidFill>
                <a:latin typeface="Arial" panose="020B0604020202020204" pitchFamily="34" charset="0"/>
                <a:cs typeface="Arial" panose="020B0604020202020204" pitchFamily="34" charset="0"/>
              </a:rPr>
              <a:t> </a:t>
            </a:r>
            <a:r>
              <a:rPr lang="en-US" sz="2100" b="1" dirty="0" err="1">
                <a:solidFill>
                  <a:srgbClr val="00A0A8"/>
                </a:solidFill>
                <a:latin typeface="Arial" panose="020B0604020202020204" pitchFamily="34" charset="0"/>
                <a:cs typeface="Arial" panose="020B0604020202020204" pitchFamily="34" charset="0"/>
              </a:rPr>
              <a:t>thức</a:t>
            </a:r>
            <a:r>
              <a:rPr lang="en-US" sz="2100" b="1" dirty="0">
                <a:solidFill>
                  <a:srgbClr val="00A0A8"/>
                </a:solidFill>
                <a:latin typeface="Arial" panose="020B0604020202020204" pitchFamily="34" charset="0"/>
                <a:cs typeface="Arial" panose="020B0604020202020204" pitchFamily="34" charset="0"/>
              </a:rPr>
              <a:t> </a:t>
            </a:r>
            <a:r>
              <a:rPr lang="en-US" sz="2100" b="1" dirty="0" err="1">
                <a:solidFill>
                  <a:srgbClr val="00A0A8"/>
                </a:solidFill>
                <a:latin typeface="Arial" panose="020B0604020202020204" pitchFamily="34" charset="0"/>
                <a:cs typeface="Arial" panose="020B0604020202020204" pitchFamily="34" charset="0"/>
              </a:rPr>
              <a:t>của</a:t>
            </a:r>
            <a:r>
              <a:rPr lang="en-US" sz="2100" b="1" dirty="0">
                <a:solidFill>
                  <a:srgbClr val="00A0A8"/>
                </a:solidFill>
                <a:latin typeface="Arial" panose="020B0604020202020204" pitchFamily="34" charset="0"/>
                <a:cs typeface="Arial" panose="020B0604020202020204" pitchFamily="34" charset="0"/>
              </a:rPr>
              <a:t> </a:t>
            </a:r>
            <a:r>
              <a:rPr lang="en-US" sz="2100" b="1" dirty="0" err="1">
                <a:solidFill>
                  <a:srgbClr val="00A0A8"/>
                </a:solidFill>
                <a:latin typeface="Arial" panose="020B0604020202020204" pitchFamily="34" charset="0"/>
                <a:cs typeface="Arial" panose="020B0604020202020204" pitchFamily="34" charset="0"/>
              </a:rPr>
              <a:t>các</a:t>
            </a:r>
            <a:r>
              <a:rPr lang="en-US" sz="2100" b="1" dirty="0">
                <a:solidFill>
                  <a:srgbClr val="00A0A8"/>
                </a:solidFill>
                <a:latin typeface="Arial" panose="020B0604020202020204" pitchFamily="34" charset="0"/>
                <a:cs typeface="Arial" panose="020B0604020202020204" pitchFamily="34" charset="0"/>
              </a:rPr>
              <a:t> </a:t>
            </a:r>
            <a:r>
              <a:rPr lang="en-US" sz="2100" b="1" dirty="0" err="1">
                <a:solidFill>
                  <a:srgbClr val="00A0A8"/>
                </a:solidFill>
                <a:latin typeface="Arial" panose="020B0604020202020204" pitchFamily="34" charset="0"/>
                <a:cs typeface="Arial" panose="020B0604020202020204" pitchFamily="34" charset="0"/>
              </a:rPr>
              <a:t>yếu</a:t>
            </a:r>
            <a:r>
              <a:rPr lang="en-US" sz="2100" b="1" dirty="0">
                <a:solidFill>
                  <a:srgbClr val="00A0A8"/>
                </a:solidFill>
                <a:latin typeface="Arial" panose="020B0604020202020204" pitchFamily="34" charset="0"/>
                <a:cs typeface="Arial" panose="020B0604020202020204" pitchFamily="34" charset="0"/>
              </a:rPr>
              <a:t> </a:t>
            </a:r>
            <a:r>
              <a:rPr lang="en-US" sz="2100" b="1" dirty="0" err="1">
                <a:solidFill>
                  <a:srgbClr val="00A0A8"/>
                </a:solidFill>
                <a:latin typeface="Arial" panose="020B0604020202020204" pitchFamily="34" charset="0"/>
                <a:cs typeface="Arial" panose="020B0604020202020204" pitchFamily="34" charset="0"/>
              </a:rPr>
              <a:t>tố</a:t>
            </a:r>
            <a:r>
              <a:rPr lang="en-US" sz="2100" b="1" dirty="0">
                <a:solidFill>
                  <a:srgbClr val="00A0A8"/>
                </a:solidFill>
                <a:latin typeface="Arial" panose="020B0604020202020204" pitchFamily="34" charset="0"/>
                <a:cs typeface="Arial" panose="020B0604020202020204" pitchFamily="34" charset="0"/>
              </a:rPr>
              <a:t> </a:t>
            </a:r>
            <a:r>
              <a:rPr lang="en-US" sz="2100" b="1" dirty="0" err="1">
                <a:solidFill>
                  <a:srgbClr val="00A0A8"/>
                </a:solidFill>
                <a:latin typeface="Arial" panose="020B0604020202020204" pitchFamily="34" charset="0"/>
                <a:cs typeface="Arial" panose="020B0604020202020204" pitchFamily="34" charset="0"/>
              </a:rPr>
              <a:t>dẫn</a:t>
            </a:r>
            <a:r>
              <a:rPr lang="en-US" sz="2100" b="1" dirty="0">
                <a:solidFill>
                  <a:srgbClr val="00A0A8"/>
                </a:solidFill>
                <a:latin typeface="Arial" panose="020B0604020202020204" pitchFamily="34" charset="0"/>
                <a:cs typeface="Arial" panose="020B0604020202020204" pitchFamily="34" charset="0"/>
              </a:rPr>
              <a:t> </a:t>
            </a:r>
            <a:r>
              <a:rPr lang="en-US" sz="2100" b="1" dirty="0" err="1">
                <a:solidFill>
                  <a:srgbClr val="00A0A8"/>
                </a:solidFill>
                <a:latin typeface="Arial" panose="020B0604020202020204" pitchFamily="34" charset="0"/>
                <a:cs typeface="Arial" panose="020B0604020202020204" pitchFamily="34" charset="0"/>
              </a:rPr>
              <a:t>đến</a:t>
            </a:r>
            <a:r>
              <a:rPr lang="en-US" sz="2100" b="1" dirty="0">
                <a:solidFill>
                  <a:srgbClr val="00A0A8"/>
                </a:solidFill>
                <a:latin typeface="Arial" panose="020B0604020202020204" pitchFamily="34" charset="0"/>
                <a:cs typeface="Arial" panose="020B0604020202020204" pitchFamily="34" charset="0"/>
              </a:rPr>
              <a:t> </a:t>
            </a:r>
            <a:r>
              <a:rPr lang="en-US" sz="2100" b="1" dirty="0" err="1">
                <a:solidFill>
                  <a:srgbClr val="00A0A8"/>
                </a:solidFill>
                <a:latin typeface="Arial" panose="020B0604020202020204" pitchFamily="34" charset="0"/>
                <a:cs typeface="Arial" panose="020B0604020202020204" pitchFamily="34" charset="0"/>
              </a:rPr>
              <a:t>nợ</a:t>
            </a:r>
            <a:r>
              <a:rPr lang="en-US" sz="2100" b="1" dirty="0">
                <a:solidFill>
                  <a:srgbClr val="00A0A8"/>
                </a:solidFill>
                <a:latin typeface="Arial" panose="020B0604020202020204" pitchFamily="34" charset="0"/>
                <a:cs typeface="Arial" panose="020B0604020202020204" pitchFamily="34" charset="0"/>
              </a:rPr>
              <a:t> </a:t>
            </a:r>
            <a:r>
              <a:rPr lang="en-US" sz="2100" b="1" dirty="0" err="1">
                <a:solidFill>
                  <a:srgbClr val="00A0A8"/>
                </a:solidFill>
                <a:latin typeface="Arial" panose="020B0604020202020204" pitchFamily="34" charset="0"/>
                <a:cs typeface="Arial" panose="020B0604020202020204" pitchFamily="34" charset="0"/>
              </a:rPr>
              <a:t>nước</a:t>
            </a:r>
            <a:r>
              <a:rPr lang="en-US" sz="2100" b="1" dirty="0">
                <a:solidFill>
                  <a:srgbClr val="00A0A8"/>
                </a:solidFill>
                <a:latin typeface="Arial" panose="020B0604020202020204" pitchFamily="34" charset="0"/>
                <a:cs typeface="Arial" panose="020B0604020202020204" pitchFamily="34" charset="0"/>
              </a:rPr>
              <a:t> </a:t>
            </a:r>
            <a:r>
              <a:rPr lang="en-US" sz="2100" b="1" dirty="0" err="1">
                <a:solidFill>
                  <a:srgbClr val="00A0A8"/>
                </a:solidFill>
                <a:latin typeface="Arial" panose="020B0604020202020204" pitchFamily="34" charset="0"/>
                <a:cs typeface="Arial" panose="020B0604020202020204" pitchFamily="34" charset="0"/>
              </a:rPr>
              <a:t>ngoài</a:t>
            </a:r>
            <a:r>
              <a:rPr lang="en-US" sz="2100" b="1" dirty="0">
                <a:solidFill>
                  <a:srgbClr val="00A0A8"/>
                </a:solidFill>
                <a:latin typeface="Arial" panose="020B0604020202020204" pitchFamily="34" charset="0"/>
                <a:cs typeface="Arial" panose="020B0604020202020204" pitchFamily="34" charset="0"/>
              </a:rPr>
              <a:t> </a:t>
            </a:r>
            <a:r>
              <a:rPr lang="en-US" sz="2100" b="1" dirty="0" err="1">
                <a:solidFill>
                  <a:srgbClr val="00A0A8"/>
                </a:solidFill>
                <a:latin typeface="Arial" panose="020B0604020202020204" pitchFamily="34" charset="0"/>
                <a:cs typeface="Arial" panose="020B0604020202020204" pitchFamily="34" charset="0"/>
              </a:rPr>
              <a:t>của</a:t>
            </a:r>
            <a:r>
              <a:rPr lang="en-US" sz="2100" b="1" dirty="0">
                <a:solidFill>
                  <a:srgbClr val="00A0A8"/>
                </a:solidFill>
                <a:latin typeface="Arial" panose="020B0604020202020204" pitchFamily="34" charset="0"/>
                <a:cs typeface="Arial" panose="020B0604020202020204" pitchFamily="34" charset="0"/>
              </a:rPr>
              <a:t> </a:t>
            </a:r>
            <a:r>
              <a:rPr lang="en-US" sz="2100" b="1" dirty="0" err="1">
                <a:solidFill>
                  <a:srgbClr val="00A0A8"/>
                </a:solidFill>
                <a:latin typeface="Arial" panose="020B0604020202020204" pitchFamily="34" charset="0"/>
                <a:cs typeface="Arial" panose="020B0604020202020204" pitchFamily="34" charset="0"/>
              </a:rPr>
              <a:t>Việt</a:t>
            </a:r>
            <a:r>
              <a:rPr lang="en-US" sz="2100" b="1" dirty="0">
                <a:solidFill>
                  <a:srgbClr val="00A0A8"/>
                </a:solidFill>
                <a:latin typeface="Arial" panose="020B0604020202020204" pitchFamily="34" charset="0"/>
                <a:cs typeface="Arial" panose="020B0604020202020204" pitchFamily="34" charset="0"/>
              </a:rPr>
              <a:t> Nam </a:t>
            </a:r>
            <a:r>
              <a:rPr lang="en-US" sz="2100" b="1" dirty="0" err="1">
                <a:solidFill>
                  <a:srgbClr val="00A0A8"/>
                </a:solidFill>
                <a:latin typeface="Arial" panose="020B0604020202020204" pitchFamily="34" charset="0"/>
                <a:cs typeface="Arial" panose="020B0604020202020204" pitchFamily="34" charset="0"/>
              </a:rPr>
              <a:t>trong</a:t>
            </a:r>
            <a:r>
              <a:rPr lang="en-US" sz="2100" b="1" dirty="0">
                <a:solidFill>
                  <a:srgbClr val="00A0A8"/>
                </a:solidFill>
                <a:latin typeface="Arial" panose="020B0604020202020204" pitchFamily="34" charset="0"/>
                <a:cs typeface="Arial" panose="020B0604020202020204" pitchFamily="34" charset="0"/>
              </a:rPr>
              <a:t> </a:t>
            </a:r>
            <a:r>
              <a:rPr lang="en-US" sz="2100" b="1" dirty="0" err="1">
                <a:solidFill>
                  <a:srgbClr val="00A0A8"/>
                </a:solidFill>
                <a:latin typeface="Arial" panose="020B0604020202020204" pitchFamily="34" charset="0"/>
                <a:cs typeface="Arial" panose="020B0604020202020204" pitchFamily="34" charset="0"/>
              </a:rPr>
              <a:t>bối</a:t>
            </a:r>
            <a:r>
              <a:rPr lang="en-US" sz="2100" b="1" dirty="0">
                <a:solidFill>
                  <a:srgbClr val="00A0A8"/>
                </a:solidFill>
                <a:latin typeface="Arial" panose="020B0604020202020204" pitchFamily="34" charset="0"/>
                <a:cs typeface="Arial" panose="020B0604020202020204" pitchFamily="34" charset="0"/>
              </a:rPr>
              <a:t> </a:t>
            </a:r>
            <a:r>
              <a:rPr lang="en-US" sz="2100" b="1" dirty="0" err="1">
                <a:solidFill>
                  <a:srgbClr val="00A0A8"/>
                </a:solidFill>
                <a:latin typeface="Arial" panose="020B0604020202020204" pitchFamily="34" charset="0"/>
                <a:cs typeface="Arial" panose="020B0604020202020204" pitchFamily="34" charset="0"/>
              </a:rPr>
              <a:t>cảnh</a:t>
            </a:r>
            <a:r>
              <a:rPr lang="en-US" sz="2100" b="1" dirty="0">
                <a:solidFill>
                  <a:srgbClr val="00A0A8"/>
                </a:solidFill>
                <a:latin typeface="Arial" panose="020B0604020202020204" pitchFamily="34" charset="0"/>
                <a:cs typeface="Arial" panose="020B0604020202020204" pitchFamily="34" charset="0"/>
              </a:rPr>
              <a:t> </a:t>
            </a:r>
            <a:r>
              <a:rPr lang="en-US" sz="2100" b="1" dirty="0" err="1">
                <a:solidFill>
                  <a:srgbClr val="00A0A8"/>
                </a:solidFill>
                <a:latin typeface="Arial" panose="020B0604020202020204" pitchFamily="34" charset="0"/>
                <a:cs typeface="Arial" panose="020B0604020202020204" pitchFamily="34" charset="0"/>
              </a:rPr>
              <a:t>mới</a:t>
            </a:r>
            <a:r>
              <a:rPr lang="en-US" sz="2100" b="1" dirty="0">
                <a:solidFill>
                  <a:srgbClr val="00A0A8"/>
                </a:solidFill>
                <a:latin typeface="Arial" panose="020B0604020202020204" pitchFamily="34" charset="0"/>
                <a:cs typeface="Arial" panose="020B0604020202020204" pitchFamily="34" charset="0"/>
              </a:rPr>
              <a:t> </a:t>
            </a:r>
            <a:r>
              <a:rPr lang="en-US" sz="2100" b="1" dirty="0" err="1">
                <a:solidFill>
                  <a:srgbClr val="00A0A8"/>
                </a:solidFill>
                <a:latin typeface="Arial" panose="020B0604020202020204" pitchFamily="34" charset="0"/>
                <a:cs typeface="Arial" panose="020B0604020202020204" pitchFamily="34" charset="0"/>
              </a:rPr>
              <a:t>và</a:t>
            </a:r>
            <a:r>
              <a:rPr lang="en-US" sz="2100" b="1" dirty="0">
                <a:solidFill>
                  <a:srgbClr val="00A0A8"/>
                </a:solidFill>
                <a:latin typeface="Arial" panose="020B0604020202020204" pitchFamily="34" charset="0"/>
                <a:cs typeface="Arial" panose="020B0604020202020204" pitchFamily="34" charset="0"/>
              </a:rPr>
              <a:t> </a:t>
            </a:r>
            <a:r>
              <a:rPr lang="en-US" sz="2100" b="1" dirty="0" err="1">
                <a:solidFill>
                  <a:srgbClr val="00A0A8"/>
                </a:solidFill>
                <a:latin typeface="Arial" panose="020B0604020202020204" pitchFamily="34" charset="0"/>
                <a:cs typeface="Arial" panose="020B0604020202020204" pitchFamily="34" charset="0"/>
              </a:rPr>
              <a:t>đề</a:t>
            </a:r>
            <a:r>
              <a:rPr lang="en-US" sz="2100" b="1" dirty="0">
                <a:solidFill>
                  <a:srgbClr val="00A0A8"/>
                </a:solidFill>
                <a:latin typeface="Arial" panose="020B0604020202020204" pitchFamily="34" charset="0"/>
                <a:cs typeface="Arial" panose="020B0604020202020204" pitchFamily="34" charset="0"/>
              </a:rPr>
              <a:t> </a:t>
            </a:r>
            <a:r>
              <a:rPr lang="en-US" sz="2100" b="1" dirty="0" err="1">
                <a:solidFill>
                  <a:srgbClr val="00A0A8"/>
                </a:solidFill>
                <a:latin typeface="Arial" panose="020B0604020202020204" pitchFamily="34" charset="0"/>
                <a:cs typeface="Arial" panose="020B0604020202020204" pitchFamily="34" charset="0"/>
              </a:rPr>
              <a:t>xuất</a:t>
            </a:r>
            <a:r>
              <a:rPr lang="en-US" sz="2100" b="1" dirty="0">
                <a:solidFill>
                  <a:srgbClr val="00A0A8"/>
                </a:solidFill>
                <a:latin typeface="Arial" panose="020B0604020202020204" pitchFamily="34" charset="0"/>
                <a:cs typeface="Arial" panose="020B0604020202020204" pitchFamily="34" charset="0"/>
              </a:rPr>
              <a:t> </a:t>
            </a:r>
            <a:endParaRPr lang="vi-VN" sz="2100" b="1" dirty="0">
              <a:solidFill>
                <a:srgbClr val="00A0A8"/>
              </a:solidFill>
              <a:latin typeface="Arial" panose="020B0604020202020204" pitchFamily="34" charset="0"/>
              <a:cs typeface="Arial" panose="020B0604020202020204" pitchFamily="34" charset="0"/>
            </a:endParaRPr>
          </a:p>
          <a:p>
            <a:pPr algn="just"/>
            <a:r>
              <a:rPr lang="en-US" sz="2400" i="1" dirty="0" smtClean="0">
                <a:solidFill>
                  <a:srgbClr val="00A0A8"/>
                </a:solidFill>
                <a:latin typeface="Arial" panose="020B0604020202020204" pitchFamily="34" charset="0"/>
                <a:cs typeface="Arial" panose="020B0604020202020204" pitchFamily="34" charset="0"/>
              </a:rPr>
              <a:t>5.</a:t>
            </a:r>
            <a:r>
              <a:rPr lang="vi-VN" sz="2400" i="1" dirty="0" smtClean="0">
                <a:solidFill>
                  <a:srgbClr val="00A0A8"/>
                </a:solidFill>
                <a:latin typeface="Arial" panose="020B0604020202020204" pitchFamily="34" charset="0"/>
                <a:cs typeface="Arial" panose="020B0604020202020204" pitchFamily="34" charset="0"/>
              </a:rPr>
              <a:t>1</a:t>
            </a:r>
            <a:r>
              <a:rPr lang="en-US" sz="2400" i="1" dirty="0">
                <a:solidFill>
                  <a:srgbClr val="00A0A8"/>
                </a:solidFill>
                <a:latin typeface="Arial" panose="020B0604020202020204" pitchFamily="34" charset="0"/>
                <a:cs typeface="Arial" panose="020B0604020202020204" pitchFamily="34" charset="0"/>
              </a:rPr>
              <a:t>.</a:t>
            </a:r>
            <a:r>
              <a:rPr lang="vi-VN" sz="2400" i="1" dirty="0">
                <a:solidFill>
                  <a:srgbClr val="00A0A8"/>
                </a:solidFill>
                <a:latin typeface="Arial" panose="020B0604020202020204" pitchFamily="34" charset="0"/>
                <a:cs typeface="Arial" panose="020B0604020202020204" pitchFamily="34" charset="0"/>
              </a:rPr>
              <a:t> Cơ hội</a:t>
            </a:r>
          </a:p>
          <a:p>
            <a:pPr algn="just"/>
            <a:r>
              <a:rPr lang="vi-VN" sz="2100" dirty="0">
                <a:latin typeface="Arial" panose="020B0604020202020204" pitchFamily="34" charset="0"/>
                <a:cs typeface="Arial" panose="020B0604020202020204" pitchFamily="34" charset="0"/>
              </a:rPr>
              <a:t>- </a:t>
            </a:r>
            <a:r>
              <a:rPr lang="en-US" sz="2100" dirty="0" err="1">
                <a:solidFill>
                  <a:srgbClr val="FF5969"/>
                </a:solidFill>
                <a:latin typeface="Arial" panose="020B0604020202020204" pitchFamily="34" charset="0"/>
                <a:cs typeface="Arial" panose="020B0604020202020204" pitchFamily="34" charset="0"/>
              </a:rPr>
              <a:t>Nhu</a:t>
            </a:r>
            <a:r>
              <a:rPr lang="en-US" sz="2100" dirty="0">
                <a:solidFill>
                  <a:srgbClr val="FF5969"/>
                </a:solidFill>
                <a:latin typeface="Arial" panose="020B0604020202020204" pitchFamily="34" charset="0"/>
                <a:cs typeface="Arial" panose="020B0604020202020204" pitchFamily="34" charset="0"/>
              </a:rPr>
              <a:t> </a:t>
            </a:r>
            <a:r>
              <a:rPr lang="en-US" sz="2100" dirty="0" err="1">
                <a:solidFill>
                  <a:srgbClr val="FF5969"/>
                </a:solidFill>
                <a:latin typeface="Arial" panose="020B0604020202020204" pitchFamily="34" charset="0"/>
                <a:cs typeface="Arial" panose="020B0604020202020204" pitchFamily="34" charset="0"/>
              </a:rPr>
              <a:t>cầu</a:t>
            </a:r>
            <a:r>
              <a:rPr lang="en-US" sz="2100" dirty="0">
                <a:solidFill>
                  <a:srgbClr val="FF5969"/>
                </a:solidFill>
                <a:latin typeface="Arial" panose="020B0604020202020204" pitchFamily="34" charset="0"/>
                <a:cs typeface="Arial" panose="020B0604020202020204" pitchFamily="34" charset="0"/>
              </a:rPr>
              <a:t> </a:t>
            </a:r>
            <a:r>
              <a:rPr lang="en-US" sz="2100" dirty="0" err="1">
                <a:solidFill>
                  <a:srgbClr val="FF5969"/>
                </a:solidFill>
                <a:latin typeface="Arial" panose="020B0604020202020204" pitchFamily="34" charset="0"/>
                <a:cs typeface="Arial" panose="020B0604020202020204" pitchFamily="34" charset="0"/>
              </a:rPr>
              <a:t>đầu</a:t>
            </a:r>
            <a:r>
              <a:rPr lang="en-US" sz="2100" dirty="0">
                <a:solidFill>
                  <a:srgbClr val="FF5969"/>
                </a:solidFill>
                <a:latin typeface="Arial" panose="020B0604020202020204" pitchFamily="34" charset="0"/>
                <a:cs typeface="Arial" panose="020B0604020202020204" pitchFamily="34" charset="0"/>
              </a:rPr>
              <a:t> </a:t>
            </a:r>
            <a:r>
              <a:rPr lang="en-US" sz="2100" dirty="0" err="1">
                <a:solidFill>
                  <a:srgbClr val="FF5969"/>
                </a:solidFill>
                <a:latin typeface="Arial" panose="020B0604020202020204" pitchFamily="34" charset="0"/>
                <a:cs typeface="Arial" panose="020B0604020202020204" pitchFamily="34" charset="0"/>
              </a:rPr>
              <a:t>tư</a:t>
            </a:r>
            <a:r>
              <a:rPr lang="en-US" sz="2100" dirty="0">
                <a:solidFill>
                  <a:srgbClr val="FF5969"/>
                </a:solidFill>
                <a:latin typeface="Arial" panose="020B0604020202020204" pitchFamily="34" charset="0"/>
                <a:cs typeface="Arial" panose="020B0604020202020204" pitchFamily="34" charset="0"/>
              </a:rPr>
              <a:t> </a:t>
            </a:r>
            <a:r>
              <a:rPr lang="en-US" sz="2100" dirty="0" err="1">
                <a:solidFill>
                  <a:srgbClr val="FF5969"/>
                </a:solidFill>
                <a:latin typeface="Arial" panose="020B0604020202020204" pitchFamily="34" charset="0"/>
                <a:cs typeface="Arial" panose="020B0604020202020204" pitchFamily="34" charset="0"/>
              </a:rPr>
              <a:t>đổi</a:t>
            </a:r>
            <a:r>
              <a:rPr lang="en-US" sz="2100" dirty="0">
                <a:solidFill>
                  <a:srgbClr val="FF5969"/>
                </a:solidFill>
                <a:latin typeface="Arial" panose="020B0604020202020204" pitchFamily="34" charset="0"/>
                <a:cs typeface="Arial" panose="020B0604020202020204" pitchFamily="34" charset="0"/>
              </a:rPr>
              <a:t> </a:t>
            </a:r>
            <a:r>
              <a:rPr lang="en-US" sz="2100" dirty="0" err="1">
                <a:solidFill>
                  <a:srgbClr val="FF5969"/>
                </a:solidFill>
                <a:latin typeface="Arial" panose="020B0604020202020204" pitchFamily="34" charset="0"/>
                <a:cs typeface="Arial" panose="020B0604020202020204" pitchFamily="34" charset="0"/>
              </a:rPr>
              <a:t>mới</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công</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nghệ</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thiết</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bị</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kỹ</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thuật</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học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tập</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quản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lý</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được</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đáp</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ứng</a:t>
            </a:r>
            <a:r>
              <a:rPr lang="en-US" sz="2100" dirty="0">
                <a:latin typeface="Arial" panose="020B0604020202020204" pitchFamily="34" charset="0"/>
                <a:cs typeface="Arial" panose="020B0604020202020204" pitchFamily="34" charset="0"/>
              </a:rPr>
              <a:t>.</a:t>
            </a:r>
          </a:p>
          <a:p>
            <a:pPr algn="just">
              <a:buFontTx/>
              <a:buChar char="-"/>
            </a:pPr>
            <a:r>
              <a:rPr lang="en-US" sz="2100" dirty="0" smtClean="0">
                <a:latin typeface="Arial" panose="020B0604020202020204" pitchFamily="34" charset="0"/>
                <a:cs typeface="Arial" panose="020B0604020202020204" pitchFamily="34" charset="0"/>
              </a:rPr>
              <a:t> </a:t>
            </a:r>
            <a:r>
              <a:rPr lang="vi-VN" sz="2100" dirty="0" smtClean="0">
                <a:solidFill>
                  <a:srgbClr val="FEC630"/>
                </a:solidFill>
                <a:latin typeface="Arial" panose="020B0604020202020204" pitchFamily="34" charset="0"/>
                <a:cs typeface="Arial" panose="020B0604020202020204" pitchFamily="34" charset="0"/>
              </a:rPr>
              <a:t>Về </a:t>
            </a:r>
            <a:r>
              <a:rPr lang="vi-VN" sz="2100" dirty="0">
                <a:solidFill>
                  <a:srgbClr val="FEC630"/>
                </a:solidFill>
                <a:latin typeface="Arial" panose="020B0604020202020204" pitchFamily="34" charset="0"/>
                <a:cs typeface="Arial" panose="020B0604020202020204" pitchFamily="34" charset="0"/>
              </a:rPr>
              <a:t>qui mô thị trường</a:t>
            </a:r>
            <a:r>
              <a:rPr lang="vi-VN" sz="2100" dirty="0">
                <a:latin typeface="Arial" panose="020B0604020202020204" pitchFamily="34" charset="0"/>
                <a:cs typeface="Arial" panose="020B0604020202020204" pitchFamily="34" charset="0"/>
              </a:rPr>
              <a:t>: sự gia tăng tầng lớp trung lưu -&gt; biến thị trường Việt Nam trở nên hấp dẫn.</a:t>
            </a:r>
          </a:p>
          <a:p>
            <a:pPr algn="just">
              <a:buFontTx/>
              <a:buChar char="-"/>
            </a:pPr>
            <a:r>
              <a:rPr lang="en-US" sz="2100" dirty="0" smtClean="0">
                <a:latin typeface="Arial" panose="020B0604020202020204" pitchFamily="34" charset="0"/>
                <a:cs typeface="Arial" panose="020B0604020202020204" pitchFamily="34" charset="0"/>
              </a:rPr>
              <a:t> </a:t>
            </a:r>
            <a:r>
              <a:rPr lang="vi-VN" sz="2100" dirty="0" smtClean="0">
                <a:solidFill>
                  <a:srgbClr val="FF5969"/>
                </a:solidFill>
                <a:latin typeface="Arial" panose="020B0604020202020204" pitchFamily="34" charset="0"/>
                <a:cs typeface="Arial" panose="020B0604020202020204" pitchFamily="34" charset="0"/>
              </a:rPr>
              <a:t>Về </a:t>
            </a:r>
            <a:r>
              <a:rPr lang="vi-VN" sz="2100" dirty="0">
                <a:solidFill>
                  <a:srgbClr val="FF5969"/>
                </a:solidFill>
                <a:latin typeface="Arial" panose="020B0604020202020204" pitchFamily="34" charset="0"/>
                <a:cs typeface="Arial" panose="020B0604020202020204" pitchFamily="34" charset="0"/>
              </a:rPr>
              <a:t>liên kết thị trường khu vực</a:t>
            </a:r>
            <a:r>
              <a:rPr lang="vi-VN"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Việt</a:t>
            </a:r>
            <a:r>
              <a:rPr lang="en-US" sz="2100" dirty="0">
                <a:latin typeface="Arial" panose="020B0604020202020204" pitchFamily="34" charset="0"/>
                <a:cs typeface="Arial" panose="020B0604020202020204" pitchFamily="34" charset="0"/>
              </a:rPr>
              <a:t> Nam </a:t>
            </a:r>
            <a:r>
              <a:rPr lang="en-US" sz="2100" dirty="0" err="1">
                <a:latin typeface="Arial" panose="020B0604020202020204" pitchFamily="34" charset="0"/>
                <a:cs typeface="Arial" panose="020B0604020202020204" pitchFamily="34" charset="0"/>
              </a:rPr>
              <a:t>đã</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và</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đang</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đàm</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phán</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để</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ký</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kết</a:t>
            </a:r>
            <a:r>
              <a:rPr lang="en-US" sz="2100" dirty="0">
                <a:latin typeface="Arial" panose="020B0604020202020204" pitchFamily="34" charset="0"/>
                <a:cs typeface="Arial" panose="020B0604020202020204" pitchFamily="34" charset="0"/>
              </a:rPr>
              <a:t> 16 </a:t>
            </a:r>
            <a:r>
              <a:rPr lang="en-US" sz="2100" dirty="0" err="1">
                <a:latin typeface="Arial" panose="020B0604020202020204" pitchFamily="34" charset="0"/>
                <a:cs typeface="Arial" panose="020B0604020202020204" pitchFamily="34" charset="0"/>
              </a:rPr>
              <a:t>hiệp</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định</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thương</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mại</a:t>
            </a:r>
            <a:r>
              <a:rPr lang="en-US" sz="2100" dirty="0">
                <a:latin typeface="Arial" panose="020B0604020202020204" pitchFamily="34" charset="0"/>
                <a:cs typeface="Arial" panose="020B0604020202020204" pitchFamily="34" charset="0"/>
              </a:rPr>
              <a:t> </a:t>
            </a:r>
            <a:r>
              <a:rPr lang="en-US" sz="2100" dirty="0" err="1">
                <a:latin typeface="Arial" panose="020B0604020202020204" pitchFamily="34" charset="0"/>
                <a:cs typeface="Arial" panose="020B0604020202020204" pitchFamily="34" charset="0"/>
              </a:rPr>
              <a:t>tự</a:t>
            </a:r>
            <a:r>
              <a:rPr lang="en-US" sz="2100" dirty="0">
                <a:latin typeface="Arial" panose="020B0604020202020204" pitchFamily="34" charset="0"/>
                <a:cs typeface="Arial" panose="020B0604020202020204" pitchFamily="34" charset="0"/>
              </a:rPr>
              <a:t> do</a:t>
            </a:r>
            <a:r>
              <a:rPr lang="vi-VN" sz="2100" dirty="0">
                <a:latin typeface="Arial" panose="020B0604020202020204" pitchFamily="34" charset="0"/>
                <a:cs typeface="Arial" panose="020B0604020202020204" pitchFamily="34" charset="0"/>
              </a:rPr>
              <a:t> -&gt; tạo cơ hội để các </a:t>
            </a:r>
            <a:r>
              <a:rPr lang="vi-VN" sz="2100" dirty="0" smtClean="0">
                <a:latin typeface="Arial" panose="020B0604020202020204" pitchFamily="34" charset="0"/>
                <a:cs typeface="Arial" panose="020B0604020202020204" pitchFamily="34" charset="0"/>
              </a:rPr>
              <a:t>d</a:t>
            </a:r>
            <a:r>
              <a:rPr lang="en-US" sz="2100" dirty="0" err="1" smtClean="0">
                <a:latin typeface="Arial" panose="020B0604020202020204" pitchFamily="34" charset="0"/>
                <a:cs typeface="Arial" panose="020B0604020202020204" pitchFamily="34" charset="0"/>
              </a:rPr>
              <a:t>oa</a:t>
            </a:r>
            <a:r>
              <a:rPr lang="vi-VN" sz="2100" dirty="0" smtClean="0">
                <a:latin typeface="Arial" panose="020B0604020202020204" pitchFamily="34" charset="0"/>
                <a:cs typeface="Arial" panose="020B0604020202020204" pitchFamily="34" charset="0"/>
              </a:rPr>
              <a:t>nh </a:t>
            </a:r>
            <a:r>
              <a:rPr lang="vi-VN" sz="2100" dirty="0">
                <a:latin typeface="Arial" panose="020B0604020202020204" pitchFamily="34" charset="0"/>
                <a:cs typeface="Arial" panose="020B0604020202020204" pitchFamily="34" charset="0"/>
              </a:rPr>
              <a:t>nghiệp nước ngoài sản xuất tại Việt Nam hưởng các mức thuế tốt nhất</a:t>
            </a:r>
            <a:r>
              <a:rPr lang="vi-VN" sz="2100" dirty="0" smtClean="0">
                <a:latin typeface="Arial" panose="020B0604020202020204" pitchFamily="34" charset="0"/>
                <a:cs typeface="Arial" panose="020B0604020202020204" pitchFamily="34" charset="0"/>
              </a:rPr>
              <a:t>.</a:t>
            </a:r>
            <a:endParaRPr lang="vi-VN" sz="2100" dirty="0">
              <a:latin typeface="Arial" panose="020B0604020202020204" pitchFamily="34" charset="0"/>
              <a:cs typeface="Arial" panose="020B0604020202020204" pitchFamily="34" charset="0"/>
            </a:endParaRPr>
          </a:p>
        </p:txBody>
      </p:sp>
      <p:pic>
        <p:nvPicPr>
          <p:cNvPr id="3" name="Picture 2"/>
          <p:cNvPicPr>
            <a:picLocks noChangeAspect="1"/>
          </p:cNvPicPr>
          <p:nvPr/>
        </p:nvPicPr>
        <p:blipFill>
          <a:blip r:embed="rId2"/>
          <a:stretch>
            <a:fillRect/>
          </a:stretch>
        </p:blipFill>
        <p:spPr>
          <a:xfrm>
            <a:off x="2509596" y="4407882"/>
            <a:ext cx="7369884" cy="2449149"/>
          </a:xfrm>
          <a:prstGeom prst="rect">
            <a:avLst/>
          </a:prstGeom>
        </p:spPr>
      </p:pic>
    </p:spTree>
    <p:extLst>
      <p:ext uri="{BB962C8B-B14F-4D97-AF65-F5344CB8AC3E}">
        <p14:creationId xmlns:p14="http://schemas.microsoft.com/office/powerpoint/2010/main" val="308114866"/>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0"/>
                                        <p:tgtEl>
                                          <p:spTgt spid="33"/>
                                        </p:tgtEl>
                                      </p:cBhvr>
                                    </p:animEffect>
                                    <p:anim calcmode="lin" valueType="num">
                                      <p:cBhvr>
                                        <p:cTn id="8" dur="1000" fill="hold"/>
                                        <p:tgtEl>
                                          <p:spTgt spid="33"/>
                                        </p:tgtEl>
                                        <p:attrNameLst>
                                          <p:attrName>ppt_x</p:attrName>
                                        </p:attrNameLst>
                                      </p:cBhvr>
                                      <p:tavLst>
                                        <p:tav tm="0">
                                          <p:val>
                                            <p:strVal val="#ppt_x"/>
                                          </p:val>
                                        </p:tav>
                                        <p:tav tm="100000">
                                          <p:val>
                                            <p:strVal val="#ppt_x"/>
                                          </p:val>
                                        </p:tav>
                                      </p:tavLst>
                                    </p:anim>
                                    <p:anim calcmode="lin" valueType="num">
                                      <p:cBhvr>
                                        <p:cTn id="9" dur="1000" fill="hold"/>
                                        <p:tgtEl>
                                          <p:spTgt spid="3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46"/>
                                        </p:tgtEl>
                                        <p:attrNameLst>
                                          <p:attrName>style.visibility</p:attrName>
                                        </p:attrNameLst>
                                      </p:cBhvr>
                                      <p:to>
                                        <p:strVal val="visible"/>
                                      </p:to>
                                    </p:set>
                                    <p:anim calcmode="lin" valueType="num">
                                      <p:cBhvr>
                                        <p:cTn id="13" dur="500" fill="hold"/>
                                        <p:tgtEl>
                                          <p:spTgt spid="46"/>
                                        </p:tgtEl>
                                        <p:attrNameLst>
                                          <p:attrName>ppt_w</p:attrName>
                                        </p:attrNameLst>
                                      </p:cBhvr>
                                      <p:tavLst>
                                        <p:tav tm="0">
                                          <p:val>
                                            <p:fltVal val="0"/>
                                          </p:val>
                                        </p:tav>
                                        <p:tav tm="100000">
                                          <p:val>
                                            <p:strVal val="#ppt_w"/>
                                          </p:val>
                                        </p:tav>
                                      </p:tavLst>
                                    </p:anim>
                                    <p:anim calcmode="lin" valueType="num">
                                      <p:cBhvr>
                                        <p:cTn id="14" dur="500" fill="hold"/>
                                        <p:tgtEl>
                                          <p:spTgt spid="46"/>
                                        </p:tgtEl>
                                        <p:attrNameLst>
                                          <p:attrName>ppt_h</p:attrName>
                                        </p:attrNameLst>
                                      </p:cBhvr>
                                      <p:tavLst>
                                        <p:tav tm="0">
                                          <p:val>
                                            <p:fltVal val="0"/>
                                          </p:val>
                                        </p:tav>
                                        <p:tav tm="100000">
                                          <p:val>
                                            <p:strVal val="#ppt_h"/>
                                          </p:val>
                                        </p:tav>
                                      </p:tavLst>
                                    </p:anim>
                                    <p:animEffect transition="in" filter="fade">
                                      <p:cBhvr>
                                        <p:cTn id="15" dur="500"/>
                                        <p:tgtEl>
                                          <p:spTgt spid="46"/>
                                        </p:tgtEl>
                                      </p:cBhvr>
                                    </p:animEffect>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64"/>
                                        </p:tgtEl>
                                        <p:attrNameLst>
                                          <p:attrName>style.visibility</p:attrName>
                                        </p:attrNameLst>
                                      </p:cBhvr>
                                      <p:to>
                                        <p:strVal val="visible"/>
                                      </p:to>
                                    </p:set>
                                    <p:anim calcmode="lin" valueType="num">
                                      <p:cBhvr>
                                        <p:cTn id="19" dur="500" fill="hold"/>
                                        <p:tgtEl>
                                          <p:spTgt spid="64"/>
                                        </p:tgtEl>
                                        <p:attrNameLst>
                                          <p:attrName>ppt_w</p:attrName>
                                        </p:attrNameLst>
                                      </p:cBhvr>
                                      <p:tavLst>
                                        <p:tav tm="0">
                                          <p:val>
                                            <p:fltVal val="0"/>
                                          </p:val>
                                        </p:tav>
                                        <p:tav tm="100000">
                                          <p:val>
                                            <p:strVal val="#ppt_w"/>
                                          </p:val>
                                        </p:tav>
                                      </p:tavLst>
                                    </p:anim>
                                    <p:anim calcmode="lin" valueType="num">
                                      <p:cBhvr>
                                        <p:cTn id="20" dur="500" fill="hold"/>
                                        <p:tgtEl>
                                          <p:spTgt spid="64"/>
                                        </p:tgtEl>
                                        <p:attrNameLst>
                                          <p:attrName>ppt_h</p:attrName>
                                        </p:attrNameLst>
                                      </p:cBhvr>
                                      <p:tavLst>
                                        <p:tav tm="0">
                                          <p:val>
                                            <p:fltVal val="0"/>
                                          </p:val>
                                        </p:tav>
                                        <p:tav tm="100000">
                                          <p:val>
                                            <p:strVal val="#ppt_h"/>
                                          </p:val>
                                        </p:tav>
                                      </p:tavLst>
                                    </p:anim>
                                    <p:animEffect transition="in" filter="fade">
                                      <p:cBhvr>
                                        <p:cTn id="21" dur="500"/>
                                        <p:tgtEl>
                                          <p:spTgt spid="64"/>
                                        </p:tgtEl>
                                      </p:cBhvr>
                                    </p:animEffect>
                                  </p:childTnLst>
                                </p:cTn>
                              </p:par>
                            </p:childTnLst>
                          </p:cTn>
                        </p:par>
                        <p:par>
                          <p:cTn id="22" fill="hold">
                            <p:stCondLst>
                              <p:cond delay="2000"/>
                            </p:stCondLst>
                            <p:childTnLst>
                              <p:par>
                                <p:cTn id="23" presetID="42" presetClass="entr" presetSubtype="0" fill="hold" grpId="0" nodeType="afterEffect">
                                  <p:stCondLst>
                                    <p:cond delay="0"/>
                                  </p:stCondLst>
                                  <p:childTnLst>
                                    <p:set>
                                      <p:cBhvr>
                                        <p:cTn id="24" dur="1" fill="hold">
                                          <p:stCondLst>
                                            <p:cond delay="0"/>
                                          </p:stCondLst>
                                        </p:cTn>
                                        <p:tgtEl>
                                          <p:spTgt spid="56"/>
                                        </p:tgtEl>
                                        <p:attrNameLst>
                                          <p:attrName>style.visibility</p:attrName>
                                        </p:attrNameLst>
                                      </p:cBhvr>
                                      <p:to>
                                        <p:strVal val="visible"/>
                                      </p:to>
                                    </p:set>
                                    <p:animEffect transition="in" filter="fade">
                                      <p:cBhvr>
                                        <p:cTn id="25" dur="1000"/>
                                        <p:tgtEl>
                                          <p:spTgt spid="56"/>
                                        </p:tgtEl>
                                      </p:cBhvr>
                                    </p:animEffect>
                                    <p:anim calcmode="lin" valueType="num">
                                      <p:cBhvr>
                                        <p:cTn id="26" dur="1000" fill="hold"/>
                                        <p:tgtEl>
                                          <p:spTgt spid="56"/>
                                        </p:tgtEl>
                                        <p:attrNameLst>
                                          <p:attrName>ppt_x</p:attrName>
                                        </p:attrNameLst>
                                      </p:cBhvr>
                                      <p:tavLst>
                                        <p:tav tm="0">
                                          <p:val>
                                            <p:strVal val="#ppt_x"/>
                                          </p:val>
                                        </p:tav>
                                        <p:tav tm="100000">
                                          <p:val>
                                            <p:strVal val="#ppt_x"/>
                                          </p:val>
                                        </p:tav>
                                      </p:tavLst>
                                    </p:anim>
                                    <p:anim calcmode="lin" valueType="num">
                                      <p:cBhvr>
                                        <p:cTn id="27"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46" grpId="0"/>
      <p:bldP spid="64" grpId="0"/>
      <p:bldP spid="5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C8A16B82-6A3C-46F5-8D32-072FDF89864A}"/>
              </a:ext>
            </a:extLst>
          </p:cNvPr>
          <p:cNvGrpSpPr/>
          <p:nvPr/>
        </p:nvGrpSpPr>
        <p:grpSpPr>
          <a:xfrm>
            <a:off x="-280115" y="-4"/>
            <a:ext cx="12521019" cy="6858000"/>
            <a:chOff x="-290920" y="0"/>
            <a:chExt cx="12521019" cy="6858000"/>
          </a:xfrm>
        </p:grpSpPr>
        <p:sp>
          <p:nvSpPr>
            <p:cNvPr id="20" name="Rectangle 19">
              <a:extLst>
                <a:ext uri="{FF2B5EF4-FFF2-40B4-BE49-F238E27FC236}">
                  <a16:creationId xmlns:a16="http://schemas.microsoft.com/office/drawing/2014/main" id="{2F391CEE-E392-4A9D-BD11-6954B994FB42}"/>
                </a:ext>
              </a:extLst>
            </p:cNvPr>
            <p:cNvSpPr/>
            <p:nvPr/>
          </p:nvSpPr>
          <p:spPr>
            <a:xfrm>
              <a:off x="-290920" y="0"/>
              <a:ext cx="12482920"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Freeform: Shape 20">
              <a:extLst>
                <a:ext uri="{FF2B5EF4-FFF2-40B4-BE49-F238E27FC236}">
                  <a16:creationId xmlns:a16="http://schemas.microsoft.com/office/drawing/2014/main" id="{7AC43ACA-5000-40E2-80D3-19833F9F1A3F}"/>
                </a:ext>
              </a:extLst>
            </p:cNvPr>
            <p:cNvSpPr/>
            <p:nvPr/>
          </p:nvSpPr>
          <p:spPr>
            <a:xfrm>
              <a:off x="11023600" y="2337441"/>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FF59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a:extLst>
                <a:ext uri="{FF2B5EF4-FFF2-40B4-BE49-F238E27FC236}">
                  <a16:creationId xmlns:a16="http://schemas.microsoft.com/office/drawing/2014/main" id="{BE022673-C77C-4E8F-AF41-8B283703E87E}"/>
                </a:ext>
              </a:extLst>
            </p:cNvPr>
            <p:cNvSpPr txBox="1"/>
            <p:nvPr/>
          </p:nvSpPr>
          <p:spPr>
            <a:xfrm rot="16200000">
              <a:off x="10910891" y="3189609"/>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a:t>
              </a:r>
            </a:p>
          </p:txBody>
        </p:sp>
      </p:grpSp>
      <p:grpSp>
        <p:nvGrpSpPr>
          <p:cNvPr id="24" name="Group 23">
            <a:extLst>
              <a:ext uri="{FF2B5EF4-FFF2-40B4-BE49-F238E27FC236}">
                <a16:creationId xmlns:a16="http://schemas.microsoft.com/office/drawing/2014/main" id="{69A27401-3327-4871-86AC-B461CA62C3AC}"/>
              </a:ext>
            </a:extLst>
          </p:cNvPr>
          <p:cNvGrpSpPr/>
          <p:nvPr/>
        </p:nvGrpSpPr>
        <p:grpSpPr>
          <a:xfrm>
            <a:off x="217573" y="-8"/>
            <a:ext cx="11487544" cy="6858000"/>
            <a:chOff x="213096" y="0"/>
            <a:chExt cx="11487544" cy="6858000"/>
          </a:xfrm>
        </p:grpSpPr>
        <p:sp>
          <p:nvSpPr>
            <p:cNvPr id="25" name="Rectangle 24">
              <a:extLst>
                <a:ext uri="{FF2B5EF4-FFF2-40B4-BE49-F238E27FC236}">
                  <a16:creationId xmlns:a16="http://schemas.microsoft.com/office/drawing/2014/main" id="{706C029B-A799-4206-A656-A006D8F83990}"/>
                </a:ext>
              </a:extLst>
            </p:cNvPr>
            <p:cNvSpPr/>
            <p:nvPr/>
          </p:nvSpPr>
          <p:spPr>
            <a:xfrm>
              <a:off x="213096" y="0"/>
              <a:ext cx="11447501"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Freeform: Shape 25">
              <a:extLst>
                <a:ext uri="{FF2B5EF4-FFF2-40B4-BE49-F238E27FC236}">
                  <a16:creationId xmlns:a16="http://schemas.microsoft.com/office/drawing/2014/main" id="{63328131-EC42-4D6D-A247-91FD3D23E58C}"/>
                </a:ext>
              </a:extLst>
            </p:cNvPr>
            <p:cNvSpPr/>
            <p:nvPr/>
          </p:nvSpPr>
          <p:spPr>
            <a:xfrm>
              <a:off x="10492197" y="2337441"/>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52CD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TextBox 26">
              <a:extLst>
                <a:ext uri="{FF2B5EF4-FFF2-40B4-BE49-F238E27FC236}">
                  <a16:creationId xmlns:a16="http://schemas.microsoft.com/office/drawing/2014/main" id="{3A728384-87ED-4E87-8F78-97EB653FDC67}"/>
                </a:ext>
              </a:extLst>
            </p:cNvPr>
            <p:cNvSpPr txBox="1"/>
            <p:nvPr/>
          </p:nvSpPr>
          <p:spPr>
            <a:xfrm rot="16200000">
              <a:off x="10381432" y="3189610"/>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II</a:t>
              </a:r>
            </a:p>
          </p:txBody>
        </p:sp>
      </p:grpSp>
      <p:grpSp>
        <p:nvGrpSpPr>
          <p:cNvPr id="29" name="Group 28">
            <a:extLst>
              <a:ext uri="{FF2B5EF4-FFF2-40B4-BE49-F238E27FC236}">
                <a16:creationId xmlns:a16="http://schemas.microsoft.com/office/drawing/2014/main" id="{C0099890-786A-4F87-960D-5DADE5168909}"/>
              </a:ext>
            </a:extLst>
          </p:cNvPr>
          <p:cNvGrpSpPr/>
          <p:nvPr/>
        </p:nvGrpSpPr>
        <p:grpSpPr>
          <a:xfrm>
            <a:off x="1135794" y="0"/>
            <a:ext cx="9961092" cy="6858000"/>
            <a:chOff x="491575" y="0"/>
            <a:chExt cx="9961092" cy="6858000"/>
          </a:xfrm>
        </p:grpSpPr>
        <p:sp>
          <p:nvSpPr>
            <p:cNvPr id="30" name="Rectangle 29">
              <a:extLst>
                <a:ext uri="{FF2B5EF4-FFF2-40B4-BE49-F238E27FC236}">
                  <a16:creationId xmlns:a16="http://schemas.microsoft.com/office/drawing/2014/main" id="{CE9AAB1E-3A13-4745-A574-9EE6806378C9}"/>
                </a:ext>
              </a:extLst>
            </p:cNvPr>
            <p:cNvSpPr/>
            <p:nvPr/>
          </p:nvSpPr>
          <p:spPr>
            <a:xfrm>
              <a:off x="491575" y="0"/>
              <a:ext cx="9961092"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Freeform: Shape 30">
              <a:extLst>
                <a:ext uri="{FF2B5EF4-FFF2-40B4-BE49-F238E27FC236}">
                  <a16:creationId xmlns:a16="http://schemas.microsoft.com/office/drawing/2014/main" id="{1BC0F905-3F71-4932-B130-39D508C4D117}"/>
                </a:ext>
              </a:extLst>
            </p:cNvPr>
            <p:cNvSpPr/>
            <p:nvPr/>
          </p:nvSpPr>
          <p:spPr>
            <a:xfrm>
              <a:off x="9284267" y="2337440"/>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FFC7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TextBox 31">
              <a:extLst>
                <a:ext uri="{FF2B5EF4-FFF2-40B4-BE49-F238E27FC236}">
                  <a16:creationId xmlns:a16="http://schemas.microsoft.com/office/drawing/2014/main" id="{93EC5869-A976-4328-A864-2BB04E7E7BFC}"/>
                </a:ext>
              </a:extLst>
            </p:cNvPr>
            <p:cNvSpPr txBox="1"/>
            <p:nvPr/>
          </p:nvSpPr>
          <p:spPr>
            <a:xfrm rot="16200000">
              <a:off x="9130572" y="3189608"/>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III</a:t>
              </a:r>
            </a:p>
          </p:txBody>
        </p:sp>
      </p:grpSp>
      <p:grpSp>
        <p:nvGrpSpPr>
          <p:cNvPr id="34" name="Group 33">
            <a:extLst>
              <a:ext uri="{FF2B5EF4-FFF2-40B4-BE49-F238E27FC236}">
                <a16:creationId xmlns:a16="http://schemas.microsoft.com/office/drawing/2014/main" id="{0E4F6447-6163-4D6A-A8D2-BD63B6CB3A42}"/>
              </a:ext>
            </a:extLst>
          </p:cNvPr>
          <p:cNvGrpSpPr/>
          <p:nvPr/>
        </p:nvGrpSpPr>
        <p:grpSpPr>
          <a:xfrm>
            <a:off x="-7982710" y="0"/>
            <a:ext cx="9574094" cy="6858000"/>
            <a:chOff x="491575" y="0"/>
            <a:chExt cx="9574094" cy="6858000"/>
          </a:xfrm>
        </p:grpSpPr>
        <p:sp>
          <p:nvSpPr>
            <p:cNvPr id="35" name="Rectangle 34">
              <a:extLst>
                <a:ext uri="{FF2B5EF4-FFF2-40B4-BE49-F238E27FC236}">
                  <a16:creationId xmlns:a16="http://schemas.microsoft.com/office/drawing/2014/main" id="{5CB8CB55-9DEC-4367-900E-7257FE1B874F}"/>
                </a:ext>
              </a:extLst>
            </p:cNvPr>
            <p:cNvSpPr/>
            <p:nvPr/>
          </p:nvSpPr>
          <p:spPr>
            <a:xfrm>
              <a:off x="491575" y="0"/>
              <a:ext cx="9574094"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Shape 35">
              <a:extLst>
                <a:ext uri="{FF2B5EF4-FFF2-40B4-BE49-F238E27FC236}">
                  <a16:creationId xmlns:a16="http://schemas.microsoft.com/office/drawing/2014/main" id="{9DBAEDD6-7153-4AFF-BDC7-5A225B4B5642}"/>
                </a:ext>
              </a:extLst>
            </p:cNvPr>
            <p:cNvSpPr/>
            <p:nvPr/>
          </p:nvSpPr>
          <p:spPr>
            <a:xfrm>
              <a:off x="8897260" y="2337440"/>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5D73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3" name="TextBox 32">
            <a:extLst>
              <a:ext uri="{FF2B5EF4-FFF2-40B4-BE49-F238E27FC236}">
                <a16:creationId xmlns:a16="http://schemas.microsoft.com/office/drawing/2014/main" id="{6A4FF691-4985-490D-83BF-405080D184A7}"/>
              </a:ext>
            </a:extLst>
          </p:cNvPr>
          <p:cNvSpPr txBox="1"/>
          <p:nvPr/>
        </p:nvSpPr>
        <p:spPr>
          <a:xfrm>
            <a:off x="1848977" y="90709"/>
            <a:ext cx="9185427" cy="830997"/>
          </a:xfrm>
          <a:prstGeom prst="rect">
            <a:avLst/>
          </a:prstGeom>
          <a:noFill/>
        </p:spPr>
        <p:txBody>
          <a:bodyPr wrap="square" rtlCol="0">
            <a:spAutoFit/>
          </a:bodyPr>
          <a:lstStyle/>
          <a:p>
            <a:r>
              <a:rPr lang="vi-VN" sz="2400" b="1" dirty="0">
                <a:solidFill>
                  <a:srgbClr val="00A0A8"/>
                </a:solidFill>
                <a:cs typeface="Calibri" panose="020F0502020204030204" pitchFamily="34" charset="0"/>
              </a:rPr>
              <a:t>CHƯƠNG 3: CÁC YẾU TỐ ẢNH HƯỞNG ĐẾN VAY NỢ NƯỚC NGOÀI CỦA VIỆT NAM</a:t>
            </a:r>
            <a:r>
              <a:rPr lang="vi-VN" sz="2400" b="1" dirty="0"/>
              <a:t> </a:t>
            </a:r>
            <a:endParaRPr lang="en-US" sz="2400" b="1" dirty="0">
              <a:solidFill>
                <a:srgbClr val="03A1A4"/>
              </a:solidFill>
            </a:endParaRPr>
          </a:p>
        </p:txBody>
      </p:sp>
      <p:sp>
        <p:nvSpPr>
          <p:cNvPr id="46" name="TextBox 45">
            <a:extLst>
              <a:ext uri="{FF2B5EF4-FFF2-40B4-BE49-F238E27FC236}">
                <a16:creationId xmlns:a16="http://schemas.microsoft.com/office/drawing/2014/main" id="{82C0F0B5-B164-4837-B0A2-D442DED0501C}"/>
              </a:ext>
            </a:extLst>
          </p:cNvPr>
          <p:cNvSpPr txBox="1"/>
          <p:nvPr/>
        </p:nvSpPr>
        <p:spPr>
          <a:xfrm>
            <a:off x="1876744" y="3222419"/>
            <a:ext cx="874969" cy="769441"/>
          </a:xfrm>
          <a:prstGeom prst="rect">
            <a:avLst/>
          </a:prstGeom>
          <a:noFill/>
        </p:spPr>
        <p:txBody>
          <a:bodyPr wrap="square" rtlCol="0">
            <a:spAutoFit/>
          </a:bodyPr>
          <a:lstStyle/>
          <a:p>
            <a:pPr algn="ctr"/>
            <a:r>
              <a:rPr lang="en-US" sz="4400" b="1" dirty="0">
                <a:solidFill>
                  <a:srgbClr val="E6E7E9"/>
                </a:solidFill>
                <a:latin typeface="Tw Cen MT" panose="020B0602020104020603" pitchFamily="34" charset="0"/>
              </a:rPr>
              <a:t>1</a:t>
            </a:r>
          </a:p>
        </p:txBody>
      </p:sp>
      <p:sp>
        <p:nvSpPr>
          <p:cNvPr id="64" name="TextBox 63">
            <a:extLst>
              <a:ext uri="{FF2B5EF4-FFF2-40B4-BE49-F238E27FC236}">
                <a16:creationId xmlns:a16="http://schemas.microsoft.com/office/drawing/2014/main" id="{5F01E9F9-DDEB-4C88-A4B1-2A3EA2285B1B}"/>
              </a:ext>
            </a:extLst>
          </p:cNvPr>
          <p:cNvSpPr txBox="1"/>
          <p:nvPr/>
        </p:nvSpPr>
        <p:spPr>
          <a:xfrm>
            <a:off x="1848978" y="4648676"/>
            <a:ext cx="874969" cy="769441"/>
          </a:xfrm>
          <a:prstGeom prst="rect">
            <a:avLst/>
          </a:prstGeom>
          <a:noFill/>
        </p:spPr>
        <p:txBody>
          <a:bodyPr wrap="square" rtlCol="0">
            <a:spAutoFit/>
          </a:bodyPr>
          <a:lstStyle/>
          <a:p>
            <a:pPr algn="ctr"/>
            <a:r>
              <a:rPr lang="en-US" sz="4400" b="1" dirty="0">
                <a:solidFill>
                  <a:srgbClr val="E6E7E9"/>
                </a:solidFill>
                <a:latin typeface="Tw Cen MT" panose="020B0602020104020603" pitchFamily="34" charset="0"/>
              </a:rPr>
              <a:t>3</a:t>
            </a:r>
          </a:p>
        </p:txBody>
      </p:sp>
      <p:sp>
        <p:nvSpPr>
          <p:cNvPr id="56" name="Rectangle 55">
            <a:extLst>
              <a:ext uri="{FF2B5EF4-FFF2-40B4-BE49-F238E27FC236}">
                <a16:creationId xmlns:a16="http://schemas.microsoft.com/office/drawing/2014/main" id="{B0216A05-10D1-4011-9853-B520010979A4}"/>
              </a:ext>
            </a:extLst>
          </p:cNvPr>
          <p:cNvSpPr/>
          <p:nvPr/>
        </p:nvSpPr>
        <p:spPr>
          <a:xfrm>
            <a:off x="1979600" y="921706"/>
            <a:ext cx="4320512" cy="5940088"/>
          </a:xfrm>
          <a:prstGeom prst="rect">
            <a:avLst/>
          </a:prstGeom>
        </p:spPr>
        <p:txBody>
          <a:bodyPr wrap="square">
            <a:spAutoFit/>
          </a:bodyPr>
          <a:lstStyle/>
          <a:p>
            <a:pPr algn="just">
              <a:buFontTx/>
              <a:buChar char="-"/>
            </a:pPr>
            <a:r>
              <a:rPr lang="en-US" sz="2000" dirty="0" smtClean="0">
                <a:latin typeface="Arial" panose="020B0604020202020204" pitchFamily="34" charset="0"/>
                <a:cs typeface="Arial" panose="020B0604020202020204" pitchFamily="34" charset="0"/>
              </a:rPr>
              <a:t> </a:t>
            </a:r>
            <a:r>
              <a:rPr lang="vi-VN" sz="2000" dirty="0" smtClean="0">
                <a:solidFill>
                  <a:srgbClr val="FF5969"/>
                </a:solidFill>
                <a:latin typeface="Arial" panose="020B0604020202020204" pitchFamily="34" charset="0"/>
                <a:cs typeface="Arial" panose="020B0604020202020204" pitchFamily="34" charset="0"/>
              </a:rPr>
              <a:t>Khoảng </a:t>
            </a:r>
            <a:r>
              <a:rPr lang="vi-VN" sz="2000" dirty="0">
                <a:solidFill>
                  <a:srgbClr val="FF5969"/>
                </a:solidFill>
                <a:latin typeface="Arial" panose="020B0604020202020204" pitchFamily="34" charset="0"/>
                <a:cs typeface="Arial" panose="020B0604020202020204" pitchFamily="34" charset="0"/>
              </a:rPr>
              <a:t>cách địa lý</a:t>
            </a:r>
            <a:r>
              <a:rPr lang="vi-VN" sz="2000" dirty="0">
                <a:latin typeface="Arial" panose="020B0604020202020204" pitchFamily="34" charset="0"/>
                <a:cs typeface="Arial" panose="020B0604020202020204" pitchFamily="34" charset="0"/>
              </a:rPr>
              <a:t>: Việt nam nằm ở vị trí thuận lợi giữa các trung tâm khu vực Đông Á.</a:t>
            </a:r>
          </a:p>
          <a:p>
            <a:pPr algn="just">
              <a:buFontTx/>
              <a:buChar char="-"/>
            </a:pPr>
            <a:r>
              <a:rPr lang="en-US" sz="2000" dirty="0" smtClean="0">
                <a:latin typeface="Arial" panose="020B0604020202020204" pitchFamily="34" charset="0"/>
                <a:cs typeface="Arial" panose="020B0604020202020204" pitchFamily="34" charset="0"/>
              </a:rPr>
              <a:t> </a:t>
            </a:r>
            <a:r>
              <a:rPr lang="vi-VN" sz="2000" dirty="0" smtClean="0">
                <a:solidFill>
                  <a:srgbClr val="FEC630"/>
                </a:solidFill>
                <a:latin typeface="Arial" panose="020B0604020202020204" pitchFamily="34" charset="0"/>
                <a:cs typeface="Arial" panose="020B0604020202020204" pitchFamily="34" charset="0"/>
              </a:rPr>
              <a:t>Sự </a:t>
            </a:r>
            <a:r>
              <a:rPr lang="vi-VN" sz="2000" dirty="0">
                <a:solidFill>
                  <a:srgbClr val="FEC630"/>
                </a:solidFill>
                <a:latin typeface="Arial" panose="020B0604020202020204" pitchFamily="34" charset="0"/>
                <a:cs typeface="Arial" panose="020B0604020202020204" pitchFamily="34" charset="0"/>
              </a:rPr>
              <a:t>ổn định chính trị </a:t>
            </a:r>
          </a:p>
          <a:p>
            <a:pPr algn="just">
              <a:buFontTx/>
              <a:buChar char="-"/>
            </a:pPr>
            <a:r>
              <a:rPr lang="en-US" sz="2000" dirty="0" smtClean="0">
                <a:latin typeface="Arial" panose="020B0604020202020204" pitchFamily="34" charset="0"/>
                <a:cs typeface="Arial" panose="020B0604020202020204" pitchFamily="34" charset="0"/>
              </a:rPr>
              <a:t> </a:t>
            </a:r>
            <a:r>
              <a:rPr lang="vi-VN" sz="2000" dirty="0" smtClean="0">
                <a:solidFill>
                  <a:srgbClr val="00A0A8"/>
                </a:solidFill>
                <a:latin typeface="Arial" panose="020B0604020202020204" pitchFamily="34" charset="0"/>
                <a:cs typeface="Arial" panose="020B0604020202020204" pitchFamily="34" charset="0"/>
              </a:rPr>
              <a:t>Các </a:t>
            </a:r>
            <a:r>
              <a:rPr lang="vi-VN" sz="2000" dirty="0">
                <a:solidFill>
                  <a:srgbClr val="00A0A8"/>
                </a:solidFill>
                <a:latin typeface="Arial" panose="020B0604020202020204" pitchFamily="34" charset="0"/>
                <a:cs typeface="Arial" panose="020B0604020202020204" pitchFamily="34" charset="0"/>
              </a:rPr>
              <a:t>chính sách khuyến khích đầu tư</a:t>
            </a:r>
            <a:r>
              <a:rPr lang="vi-VN" sz="2000" dirty="0">
                <a:latin typeface="Arial" panose="020B0604020202020204" pitchFamily="34" charset="0"/>
                <a:cs typeface="Arial" panose="020B0604020202020204" pitchFamily="34" charset="0"/>
              </a:rPr>
              <a:t>: miễn thuế nhập khẩu một số ngành, miễn giảm tiền thuê và sử dụng đất,...</a:t>
            </a:r>
          </a:p>
          <a:p>
            <a:pPr algn="just">
              <a:buFontTx/>
              <a:buChar char="-"/>
            </a:pPr>
            <a:r>
              <a:rPr lang="en-US" sz="2000" dirty="0" smtClean="0">
                <a:latin typeface="Arial" panose="020B0604020202020204" pitchFamily="34" charset="0"/>
                <a:cs typeface="Arial" panose="020B0604020202020204" pitchFamily="34" charset="0"/>
              </a:rPr>
              <a:t> </a:t>
            </a:r>
            <a:r>
              <a:rPr lang="vi-VN" sz="2000" dirty="0" smtClean="0">
                <a:solidFill>
                  <a:srgbClr val="FF5969"/>
                </a:solidFill>
                <a:latin typeface="Arial" panose="020B0604020202020204" pitchFamily="34" charset="0"/>
                <a:cs typeface="Arial" panose="020B0604020202020204" pitchFamily="34" charset="0"/>
              </a:rPr>
              <a:t>Ổn </a:t>
            </a:r>
            <a:r>
              <a:rPr lang="vi-VN" sz="2000" dirty="0">
                <a:solidFill>
                  <a:srgbClr val="FF5969"/>
                </a:solidFill>
                <a:latin typeface="Arial" panose="020B0604020202020204" pitchFamily="34" charset="0"/>
                <a:cs typeface="Arial" panose="020B0604020202020204" pitchFamily="34" charset="0"/>
              </a:rPr>
              <a:t>định kinh tế vĩ mô và tăng trưởng</a:t>
            </a:r>
            <a:r>
              <a:rPr lang="vi-VN" sz="2000" dirty="0">
                <a:latin typeface="Arial" panose="020B0604020202020204" pitchFamily="34" charset="0"/>
                <a:cs typeface="Arial" panose="020B0604020202020204" pitchFamily="34" charset="0"/>
              </a:rPr>
              <a:t>, tốc độ tăng trưởng cao và ổn định qua nhiều </a:t>
            </a:r>
            <a:r>
              <a:rPr lang="vi-VN" sz="2000" dirty="0" smtClean="0">
                <a:latin typeface="Arial" panose="020B0604020202020204" pitchFamily="34" charset="0"/>
                <a:cs typeface="Arial" panose="020B0604020202020204" pitchFamily="34" charset="0"/>
              </a:rPr>
              <a:t>năm.</a:t>
            </a:r>
            <a:endParaRPr lang="en-US" sz="2000" dirty="0" smtClean="0">
              <a:latin typeface="Arial" panose="020B0604020202020204" pitchFamily="34" charset="0"/>
              <a:cs typeface="Arial" panose="020B0604020202020204" pitchFamily="34" charset="0"/>
            </a:endParaRPr>
          </a:p>
          <a:p>
            <a:pPr algn="just">
              <a:buFontTx/>
              <a:buChar char="-"/>
            </a:pPr>
            <a:r>
              <a:rPr lang="en-US" sz="2000" dirty="0">
                <a:latin typeface="Arial" panose="020B0604020202020204" pitchFamily="34" charset="0"/>
                <a:cs typeface="Arial" panose="020B0604020202020204" pitchFamily="34" charset="0"/>
              </a:rPr>
              <a:t> </a:t>
            </a:r>
            <a:r>
              <a:rPr lang="vi-VN" sz="2000" dirty="0" smtClean="0">
                <a:solidFill>
                  <a:srgbClr val="FEC630"/>
                </a:solidFill>
                <a:latin typeface="Arial" panose="020B0604020202020204" pitchFamily="34" charset="0"/>
                <a:cs typeface="Arial" panose="020B0604020202020204" pitchFamily="34" charset="0"/>
              </a:rPr>
              <a:t>Chi </a:t>
            </a:r>
            <a:r>
              <a:rPr lang="vi-VN" sz="2000" dirty="0">
                <a:solidFill>
                  <a:srgbClr val="FEC630"/>
                </a:solidFill>
                <a:latin typeface="Arial" panose="020B0604020202020204" pitchFamily="34" charset="0"/>
                <a:cs typeface="Arial" panose="020B0604020202020204" pitchFamily="34" charset="0"/>
              </a:rPr>
              <a:t>phí lao động </a:t>
            </a:r>
            <a:r>
              <a:rPr lang="vi-VN" sz="2000" dirty="0">
                <a:latin typeface="Arial" panose="020B0604020202020204" pitchFamily="34" charset="0"/>
                <a:cs typeface="Arial" panose="020B0604020202020204" pitchFamily="34" charset="0"/>
              </a:rPr>
              <a:t>thấp và năng suất cao</a:t>
            </a:r>
          </a:p>
          <a:p>
            <a:pPr algn="just"/>
            <a:r>
              <a:rPr lang="vi-VN" sz="2000" dirty="0">
                <a:latin typeface="Arial" panose="020B0604020202020204" pitchFamily="34" charset="0"/>
                <a:cs typeface="Arial" panose="020B0604020202020204" pitchFamily="34" charset="0"/>
              </a:rPr>
              <a:t>Ngoài những ngành truyền thống Việt Nam có lợi thế là Dệt may, da may, thủy sản, thì </a:t>
            </a:r>
            <a:r>
              <a:rPr lang="vi-VN" sz="2000" dirty="0">
                <a:solidFill>
                  <a:srgbClr val="FF5969"/>
                </a:solidFill>
                <a:latin typeface="Arial" panose="020B0604020202020204" pitchFamily="34" charset="0"/>
                <a:cs typeface="Arial" panose="020B0604020202020204" pitchFamily="34" charset="0"/>
              </a:rPr>
              <a:t>các ngành công nghiệp Điện tử và Công nghệ cao cũng thu hút vốn đầu tư</a:t>
            </a:r>
            <a:r>
              <a:rPr lang="vi-VN" sz="2000" dirty="0">
                <a:latin typeface="Arial" panose="020B0604020202020204" pitchFamily="34" charset="0"/>
                <a:cs typeface="Arial" panose="020B0604020202020204" pitchFamily="34" charset="0"/>
              </a:rPr>
              <a:t> từ các nước phát triển trong CPTPP</a:t>
            </a:r>
            <a:r>
              <a:rPr lang="vi-VN" sz="2000" dirty="0" smtClean="0">
                <a:latin typeface="Arial" panose="020B0604020202020204" pitchFamily="34" charset="0"/>
                <a:cs typeface="Arial" panose="020B0604020202020204" pitchFamily="34" charset="0"/>
              </a:rPr>
              <a:t>.</a:t>
            </a:r>
            <a:endParaRPr lang="en-US" sz="2000" dirty="0" smtClean="0">
              <a:latin typeface="Arial" panose="020B0604020202020204" pitchFamily="34" charset="0"/>
              <a:cs typeface="Arial" panose="020B0604020202020204" pitchFamily="34" charset="0"/>
            </a:endParaRPr>
          </a:p>
        </p:txBody>
      </p:sp>
      <p:pic>
        <p:nvPicPr>
          <p:cNvPr id="28" name="Picture 27"/>
          <p:cNvPicPr>
            <a:picLocks noChangeAspect="1"/>
          </p:cNvPicPr>
          <p:nvPr/>
        </p:nvPicPr>
        <p:blipFill>
          <a:blip r:embed="rId2"/>
          <a:stretch>
            <a:fillRect/>
          </a:stretch>
        </p:blipFill>
        <p:spPr>
          <a:xfrm>
            <a:off x="6430734" y="1202339"/>
            <a:ext cx="3799781" cy="5348044"/>
          </a:xfrm>
          <a:prstGeom prst="rect">
            <a:avLst/>
          </a:prstGeom>
        </p:spPr>
      </p:pic>
    </p:spTree>
    <p:extLst>
      <p:ext uri="{BB962C8B-B14F-4D97-AF65-F5344CB8AC3E}">
        <p14:creationId xmlns:p14="http://schemas.microsoft.com/office/powerpoint/2010/main" val="1009744341"/>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0"/>
                                        <p:tgtEl>
                                          <p:spTgt spid="33"/>
                                        </p:tgtEl>
                                      </p:cBhvr>
                                    </p:animEffect>
                                    <p:anim calcmode="lin" valueType="num">
                                      <p:cBhvr>
                                        <p:cTn id="8" dur="1000" fill="hold"/>
                                        <p:tgtEl>
                                          <p:spTgt spid="33"/>
                                        </p:tgtEl>
                                        <p:attrNameLst>
                                          <p:attrName>ppt_x</p:attrName>
                                        </p:attrNameLst>
                                      </p:cBhvr>
                                      <p:tavLst>
                                        <p:tav tm="0">
                                          <p:val>
                                            <p:strVal val="#ppt_x"/>
                                          </p:val>
                                        </p:tav>
                                        <p:tav tm="100000">
                                          <p:val>
                                            <p:strVal val="#ppt_x"/>
                                          </p:val>
                                        </p:tav>
                                      </p:tavLst>
                                    </p:anim>
                                    <p:anim calcmode="lin" valueType="num">
                                      <p:cBhvr>
                                        <p:cTn id="9" dur="1000" fill="hold"/>
                                        <p:tgtEl>
                                          <p:spTgt spid="3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46"/>
                                        </p:tgtEl>
                                        <p:attrNameLst>
                                          <p:attrName>style.visibility</p:attrName>
                                        </p:attrNameLst>
                                      </p:cBhvr>
                                      <p:to>
                                        <p:strVal val="visible"/>
                                      </p:to>
                                    </p:set>
                                    <p:anim calcmode="lin" valueType="num">
                                      <p:cBhvr>
                                        <p:cTn id="13" dur="500" fill="hold"/>
                                        <p:tgtEl>
                                          <p:spTgt spid="46"/>
                                        </p:tgtEl>
                                        <p:attrNameLst>
                                          <p:attrName>ppt_w</p:attrName>
                                        </p:attrNameLst>
                                      </p:cBhvr>
                                      <p:tavLst>
                                        <p:tav tm="0">
                                          <p:val>
                                            <p:fltVal val="0"/>
                                          </p:val>
                                        </p:tav>
                                        <p:tav tm="100000">
                                          <p:val>
                                            <p:strVal val="#ppt_w"/>
                                          </p:val>
                                        </p:tav>
                                      </p:tavLst>
                                    </p:anim>
                                    <p:anim calcmode="lin" valueType="num">
                                      <p:cBhvr>
                                        <p:cTn id="14" dur="500" fill="hold"/>
                                        <p:tgtEl>
                                          <p:spTgt spid="46"/>
                                        </p:tgtEl>
                                        <p:attrNameLst>
                                          <p:attrName>ppt_h</p:attrName>
                                        </p:attrNameLst>
                                      </p:cBhvr>
                                      <p:tavLst>
                                        <p:tav tm="0">
                                          <p:val>
                                            <p:fltVal val="0"/>
                                          </p:val>
                                        </p:tav>
                                        <p:tav tm="100000">
                                          <p:val>
                                            <p:strVal val="#ppt_h"/>
                                          </p:val>
                                        </p:tav>
                                      </p:tavLst>
                                    </p:anim>
                                    <p:animEffect transition="in" filter="fade">
                                      <p:cBhvr>
                                        <p:cTn id="15" dur="500"/>
                                        <p:tgtEl>
                                          <p:spTgt spid="46"/>
                                        </p:tgtEl>
                                      </p:cBhvr>
                                    </p:animEffect>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64"/>
                                        </p:tgtEl>
                                        <p:attrNameLst>
                                          <p:attrName>style.visibility</p:attrName>
                                        </p:attrNameLst>
                                      </p:cBhvr>
                                      <p:to>
                                        <p:strVal val="visible"/>
                                      </p:to>
                                    </p:set>
                                    <p:anim calcmode="lin" valueType="num">
                                      <p:cBhvr>
                                        <p:cTn id="19" dur="500" fill="hold"/>
                                        <p:tgtEl>
                                          <p:spTgt spid="64"/>
                                        </p:tgtEl>
                                        <p:attrNameLst>
                                          <p:attrName>ppt_w</p:attrName>
                                        </p:attrNameLst>
                                      </p:cBhvr>
                                      <p:tavLst>
                                        <p:tav tm="0">
                                          <p:val>
                                            <p:fltVal val="0"/>
                                          </p:val>
                                        </p:tav>
                                        <p:tav tm="100000">
                                          <p:val>
                                            <p:strVal val="#ppt_w"/>
                                          </p:val>
                                        </p:tav>
                                      </p:tavLst>
                                    </p:anim>
                                    <p:anim calcmode="lin" valueType="num">
                                      <p:cBhvr>
                                        <p:cTn id="20" dur="500" fill="hold"/>
                                        <p:tgtEl>
                                          <p:spTgt spid="64"/>
                                        </p:tgtEl>
                                        <p:attrNameLst>
                                          <p:attrName>ppt_h</p:attrName>
                                        </p:attrNameLst>
                                      </p:cBhvr>
                                      <p:tavLst>
                                        <p:tav tm="0">
                                          <p:val>
                                            <p:fltVal val="0"/>
                                          </p:val>
                                        </p:tav>
                                        <p:tav tm="100000">
                                          <p:val>
                                            <p:strVal val="#ppt_h"/>
                                          </p:val>
                                        </p:tav>
                                      </p:tavLst>
                                    </p:anim>
                                    <p:animEffect transition="in" filter="fade">
                                      <p:cBhvr>
                                        <p:cTn id="21" dur="500"/>
                                        <p:tgtEl>
                                          <p:spTgt spid="64"/>
                                        </p:tgtEl>
                                      </p:cBhvr>
                                    </p:animEffect>
                                  </p:childTnLst>
                                </p:cTn>
                              </p:par>
                            </p:childTnLst>
                          </p:cTn>
                        </p:par>
                        <p:par>
                          <p:cTn id="22" fill="hold">
                            <p:stCondLst>
                              <p:cond delay="2000"/>
                            </p:stCondLst>
                            <p:childTnLst>
                              <p:par>
                                <p:cTn id="23" presetID="42" presetClass="entr" presetSubtype="0" fill="hold" grpId="0" nodeType="afterEffect">
                                  <p:stCondLst>
                                    <p:cond delay="0"/>
                                  </p:stCondLst>
                                  <p:childTnLst>
                                    <p:set>
                                      <p:cBhvr>
                                        <p:cTn id="24" dur="1" fill="hold">
                                          <p:stCondLst>
                                            <p:cond delay="0"/>
                                          </p:stCondLst>
                                        </p:cTn>
                                        <p:tgtEl>
                                          <p:spTgt spid="56"/>
                                        </p:tgtEl>
                                        <p:attrNameLst>
                                          <p:attrName>style.visibility</p:attrName>
                                        </p:attrNameLst>
                                      </p:cBhvr>
                                      <p:to>
                                        <p:strVal val="visible"/>
                                      </p:to>
                                    </p:set>
                                    <p:animEffect transition="in" filter="fade">
                                      <p:cBhvr>
                                        <p:cTn id="25" dur="1000"/>
                                        <p:tgtEl>
                                          <p:spTgt spid="56"/>
                                        </p:tgtEl>
                                      </p:cBhvr>
                                    </p:animEffect>
                                    <p:anim calcmode="lin" valueType="num">
                                      <p:cBhvr>
                                        <p:cTn id="26" dur="1000" fill="hold"/>
                                        <p:tgtEl>
                                          <p:spTgt spid="56"/>
                                        </p:tgtEl>
                                        <p:attrNameLst>
                                          <p:attrName>ppt_x</p:attrName>
                                        </p:attrNameLst>
                                      </p:cBhvr>
                                      <p:tavLst>
                                        <p:tav tm="0">
                                          <p:val>
                                            <p:strVal val="#ppt_x"/>
                                          </p:val>
                                        </p:tav>
                                        <p:tav tm="100000">
                                          <p:val>
                                            <p:strVal val="#ppt_x"/>
                                          </p:val>
                                        </p:tav>
                                      </p:tavLst>
                                    </p:anim>
                                    <p:anim calcmode="lin" valueType="num">
                                      <p:cBhvr>
                                        <p:cTn id="27"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46" grpId="0"/>
      <p:bldP spid="64" grpId="0"/>
      <p:bldP spid="5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C8A16B82-6A3C-46F5-8D32-072FDF89864A}"/>
              </a:ext>
            </a:extLst>
          </p:cNvPr>
          <p:cNvGrpSpPr/>
          <p:nvPr/>
        </p:nvGrpSpPr>
        <p:grpSpPr>
          <a:xfrm>
            <a:off x="-280115" y="-4"/>
            <a:ext cx="12521019" cy="6858000"/>
            <a:chOff x="-290920" y="0"/>
            <a:chExt cx="12521019" cy="6858000"/>
          </a:xfrm>
        </p:grpSpPr>
        <p:sp>
          <p:nvSpPr>
            <p:cNvPr id="20" name="Rectangle 19">
              <a:extLst>
                <a:ext uri="{FF2B5EF4-FFF2-40B4-BE49-F238E27FC236}">
                  <a16:creationId xmlns:a16="http://schemas.microsoft.com/office/drawing/2014/main" id="{2F391CEE-E392-4A9D-BD11-6954B994FB42}"/>
                </a:ext>
              </a:extLst>
            </p:cNvPr>
            <p:cNvSpPr/>
            <p:nvPr/>
          </p:nvSpPr>
          <p:spPr>
            <a:xfrm>
              <a:off x="-290920" y="0"/>
              <a:ext cx="12482920"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Freeform: Shape 20">
              <a:extLst>
                <a:ext uri="{FF2B5EF4-FFF2-40B4-BE49-F238E27FC236}">
                  <a16:creationId xmlns:a16="http://schemas.microsoft.com/office/drawing/2014/main" id="{7AC43ACA-5000-40E2-80D3-19833F9F1A3F}"/>
                </a:ext>
              </a:extLst>
            </p:cNvPr>
            <p:cNvSpPr/>
            <p:nvPr/>
          </p:nvSpPr>
          <p:spPr>
            <a:xfrm>
              <a:off x="11023600" y="2337441"/>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FF59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a:extLst>
                <a:ext uri="{FF2B5EF4-FFF2-40B4-BE49-F238E27FC236}">
                  <a16:creationId xmlns:a16="http://schemas.microsoft.com/office/drawing/2014/main" id="{BE022673-C77C-4E8F-AF41-8B283703E87E}"/>
                </a:ext>
              </a:extLst>
            </p:cNvPr>
            <p:cNvSpPr txBox="1"/>
            <p:nvPr/>
          </p:nvSpPr>
          <p:spPr>
            <a:xfrm rot="16200000">
              <a:off x="10910891" y="3189609"/>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a:t>
              </a:r>
            </a:p>
          </p:txBody>
        </p:sp>
      </p:grpSp>
      <p:grpSp>
        <p:nvGrpSpPr>
          <p:cNvPr id="24" name="Group 23">
            <a:extLst>
              <a:ext uri="{FF2B5EF4-FFF2-40B4-BE49-F238E27FC236}">
                <a16:creationId xmlns:a16="http://schemas.microsoft.com/office/drawing/2014/main" id="{69A27401-3327-4871-86AC-B461CA62C3AC}"/>
              </a:ext>
            </a:extLst>
          </p:cNvPr>
          <p:cNvGrpSpPr/>
          <p:nvPr/>
        </p:nvGrpSpPr>
        <p:grpSpPr>
          <a:xfrm>
            <a:off x="217573" y="-8"/>
            <a:ext cx="11487544" cy="6858000"/>
            <a:chOff x="213096" y="0"/>
            <a:chExt cx="11487544" cy="6858000"/>
          </a:xfrm>
        </p:grpSpPr>
        <p:sp>
          <p:nvSpPr>
            <p:cNvPr id="25" name="Rectangle 24">
              <a:extLst>
                <a:ext uri="{FF2B5EF4-FFF2-40B4-BE49-F238E27FC236}">
                  <a16:creationId xmlns:a16="http://schemas.microsoft.com/office/drawing/2014/main" id="{706C029B-A799-4206-A656-A006D8F83990}"/>
                </a:ext>
              </a:extLst>
            </p:cNvPr>
            <p:cNvSpPr/>
            <p:nvPr/>
          </p:nvSpPr>
          <p:spPr>
            <a:xfrm>
              <a:off x="213096" y="0"/>
              <a:ext cx="11447501"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Freeform: Shape 25">
              <a:extLst>
                <a:ext uri="{FF2B5EF4-FFF2-40B4-BE49-F238E27FC236}">
                  <a16:creationId xmlns:a16="http://schemas.microsoft.com/office/drawing/2014/main" id="{63328131-EC42-4D6D-A247-91FD3D23E58C}"/>
                </a:ext>
              </a:extLst>
            </p:cNvPr>
            <p:cNvSpPr/>
            <p:nvPr/>
          </p:nvSpPr>
          <p:spPr>
            <a:xfrm>
              <a:off x="10492197" y="2337441"/>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52CD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TextBox 26">
              <a:extLst>
                <a:ext uri="{FF2B5EF4-FFF2-40B4-BE49-F238E27FC236}">
                  <a16:creationId xmlns:a16="http://schemas.microsoft.com/office/drawing/2014/main" id="{3A728384-87ED-4E87-8F78-97EB653FDC67}"/>
                </a:ext>
              </a:extLst>
            </p:cNvPr>
            <p:cNvSpPr txBox="1"/>
            <p:nvPr/>
          </p:nvSpPr>
          <p:spPr>
            <a:xfrm rot="16200000">
              <a:off x="10381432" y="3189610"/>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II</a:t>
              </a:r>
            </a:p>
          </p:txBody>
        </p:sp>
      </p:grpSp>
      <p:grpSp>
        <p:nvGrpSpPr>
          <p:cNvPr id="29" name="Group 28">
            <a:extLst>
              <a:ext uri="{FF2B5EF4-FFF2-40B4-BE49-F238E27FC236}">
                <a16:creationId xmlns:a16="http://schemas.microsoft.com/office/drawing/2014/main" id="{C0099890-786A-4F87-960D-5DADE5168909}"/>
              </a:ext>
            </a:extLst>
          </p:cNvPr>
          <p:cNvGrpSpPr/>
          <p:nvPr/>
        </p:nvGrpSpPr>
        <p:grpSpPr>
          <a:xfrm>
            <a:off x="1135794" y="0"/>
            <a:ext cx="9961092" cy="6858000"/>
            <a:chOff x="491575" y="0"/>
            <a:chExt cx="9961092" cy="6858000"/>
          </a:xfrm>
        </p:grpSpPr>
        <p:sp>
          <p:nvSpPr>
            <p:cNvPr id="30" name="Rectangle 29">
              <a:extLst>
                <a:ext uri="{FF2B5EF4-FFF2-40B4-BE49-F238E27FC236}">
                  <a16:creationId xmlns:a16="http://schemas.microsoft.com/office/drawing/2014/main" id="{CE9AAB1E-3A13-4745-A574-9EE6806378C9}"/>
                </a:ext>
              </a:extLst>
            </p:cNvPr>
            <p:cNvSpPr/>
            <p:nvPr/>
          </p:nvSpPr>
          <p:spPr>
            <a:xfrm>
              <a:off x="491575" y="0"/>
              <a:ext cx="9961092"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Freeform: Shape 30">
              <a:extLst>
                <a:ext uri="{FF2B5EF4-FFF2-40B4-BE49-F238E27FC236}">
                  <a16:creationId xmlns:a16="http://schemas.microsoft.com/office/drawing/2014/main" id="{1BC0F905-3F71-4932-B130-39D508C4D117}"/>
                </a:ext>
              </a:extLst>
            </p:cNvPr>
            <p:cNvSpPr/>
            <p:nvPr/>
          </p:nvSpPr>
          <p:spPr>
            <a:xfrm>
              <a:off x="9284267" y="2337440"/>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FFC7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TextBox 31">
              <a:extLst>
                <a:ext uri="{FF2B5EF4-FFF2-40B4-BE49-F238E27FC236}">
                  <a16:creationId xmlns:a16="http://schemas.microsoft.com/office/drawing/2014/main" id="{93EC5869-A976-4328-A864-2BB04E7E7BFC}"/>
                </a:ext>
              </a:extLst>
            </p:cNvPr>
            <p:cNvSpPr txBox="1"/>
            <p:nvPr/>
          </p:nvSpPr>
          <p:spPr>
            <a:xfrm rot="16200000">
              <a:off x="9130572" y="3189608"/>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III</a:t>
              </a:r>
            </a:p>
          </p:txBody>
        </p:sp>
      </p:grpSp>
      <p:grpSp>
        <p:nvGrpSpPr>
          <p:cNvPr id="34" name="Group 33">
            <a:extLst>
              <a:ext uri="{FF2B5EF4-FFF2-40B4-BE49-F238E27FC236}">
                <a16:creationId xmlns:a16="http://schemas.microsoft.com/office/drawing/2014/main" id="{0E4F6447-6163-4D6A-A8D2-BD63B6CB3A42}"/>
              </a:ext>
            </a:extLst>
          </p:cNvPr>
          <p:cNvGrpSpPr/>
          <p:nvPr/>
        </p:nvGrpSpPr>
        <p:grpSpPr>
          <a:xfrm>
            <a:off x="-7982710" y="0"/>
            <a:ext cx="9574094" cy="6858000"/>
            <a:chOff x="491575" y="0"/>
            <a:chExt cx="9574094" cy="6858000"/>
          </a:xfrm>
        </p:grpSpPr>
        <p:sp>
          <p:nvSpPr>
            <p:cNvPr id="35" name="Rectangle 34">
              <a:extLst>
                <a:ext uri="{FF2B5EF4-FFF2-40B4-BE49-F238E27FC236}">
                  <a16:creationId xmlns:a16="http://schemas.microsoft.com/office/drawing/2014/main" id="{5CB8CB55-9DEC-4367-900E-7257FE1B874F}"/>
                </a:ext>
              </a:extLst>
            </p:cNvPr>
            <p:cNvSpPr/>
            <p:nvPr/>
          </p:nvSpPr>
          <p:spPr>
            <a:xfrm>
              <a:off x="491575" y="0"/>
              <a:ext cx="9574094"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Shape 35">
              <a:extLst>
                <a:ext uri="{FF2B5EF4-FFF2-40B4-BE49-F238E27FC236}">
                  <a16:creationId xmlns:a16="http://schemas.microsoft.com/office/drawing/2014/main" id="{9DBAEDD6-7153-4AFF-BDC7-5A225B4B5642}"/>
                </a:ext>
              </a:extLst>
            </p:cNvPr>
            <p:cNvSpPr/>
            <p:nvPr/>
          </p:nvSpPr>
          <p:spPr>
            <a:xfrm>
              <a:off x="8897260" y="2337440"/>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5D73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3" name="TextBox 32">
            <a:extLst>
              <a:ext uri="{FF2B5EF4-FFF2-40B4-BE49-F238E27FC236}">
                <a16:creationId xmlns:a16="http://schemas.microsoft.com/office/drawing/2014/main" id="{6A4FF691-4985-490D-83BF-405080D184A7}"/>
              </a:ext>
            </a:extLst>
          </p:cNvPr>
          <p:cNvSpPr txBox="1"/>
          <p:nvPr/>
        </p:nvSpPr>
        <p:spPr>
          <a:xfrm>
            <a:off x="1848977" y="90709"/>
            <a:ext cx="9185427" cy="830997"/>
          </a:xfrm>
          <a:prstGeom prst="rect">
            <a:avLst/>
          </a:prstGeom>
          <a:noFill/>
        </p:spPr>
        <p:txBody>
          <a:bodyPr wrap="square" rtlCol="0">
            <a:spAutoFit/>
          </a:bodyPr>
          <a:lstStyle/>
          <a:p>
            <a:r>
              <a:rPr lang="vi-VN" sz="2400" b="1" dirty="0" smtClean="0">
                <a:solidFill>
                  <a:srgbClr val="00A0A8"/>
                </a:solidFill>
                <a:cs typeface="Calibri" panose="020F0502020204030204" pitchFamily="34" charset="0"/>
              </a:rPr>
              <a:t>CHƯƠNG 3: CÁC YẾU TỐ ẢNH HƯỞNG ĐẾN VAY NỢ NƯỚC NGOÀI CỦA VIỆT NAM</a:t>
            </a:r>
            <a:r>
              <a:rPr lang="vi-VN" sz="2400" b="1" dirty="0" smtClean="0"/>
              <a:t> </a:t>
            </a:r>
            <a:endParaRPr lang="en-US" sz="2400" b="1" dirty="0">
              <a:solidFill>
                <a:srgbClr val="03A1A4"/>
              </a:solidFill>
            </a:endParaRPr>
          </a:p>
        </p:txBody>
      </p:sp>
      <p:sp>
        <p:nvSpPr>
          <p:cNvPr id="46" name="TextBox 45">
            <a:extLst>
              <a:ext uri="{FF2B5EF4-FFF2-40B4-BE49-F238E27FC236}">
                <a16:creationId xmlns:a16="http://schemas.microsoft.com/office/drawing/2014/main" id="{82C0F0B5-B164-4837-B0A2-D442DED0501C}"/>
              </a:ext>
            </a:extLst>
          </p:cNvPr>
          <p:cNvSpPr txBox="1"/>
          <p:nvPr/>
        </p:nvSpPr>
        <p:spPr>
          <a:xfrm>
            <a:off x="1876744" y="3222419"/>
            <a:ext cx="874969" cy="769441"/>
          </a:xfrm>
          <a:prstGeom prst="rect">
            <a:avLst/>
          </a:prstGeom>
          <a:noFill/>
        </p:spPr>
        <p:txBody>
          <a:bodyPr wrap="square" rtlCol="0">
            <a:spAutoFit/>
          </a:bodyPr>
          <a:lstStyle/>
          <a:p>
            <a:pPr algn="ctr"/>
            <a:r>
              <a:rPr lang="en-US" sz="4400" b="1" dirty="0">
                <a:solidFill>
                  <a:srgbClr val="E6E7E9"/>
                </a:solidFill>
                <a:latin typeface="Tw Cen MT" panose="020B0602020104020603" pitchFamily="34" charset="0"/>
              </a:rPr>
              <a:t>1</a:t>
            </a:r>
          </a:p>
        </p:txBody>
      </p:sp>
      <p:sp>
        <p:nvSpPr>
          <p:cNvPr id="64" name="TextBox 63">
            <a:extLst>
              <a:ext uri="{FF2B5EF4-FFF2-40B4-BE49-F238E27FC236}">
                <a16:creationId xmlns:a16="http://schemas.microsoft.com/office/drawing/2014/main" id="{5F01E9F9-DDEB-4C88-A4B1-2A3EA2285B1B}"/>
              </a:ext>
            </a:extLst>
          </p:cNvPr>
          <p:cNvSpPr txBox="1"/>
          <p:nvPr/>
        </p:nvSpPr>
        <p:spPr>
          <a:xfrm>
            <a:off x="1848978" y="4648676"/>
            <a:ext cx="874969" cy="769441"/>
          </a:xfrm>
          <a:prstGeom prst="rect">
            <a:avLst/>
          </a:prstGeom>
          <a:noFill/>
        </p:spPr>
        <p:txBody>
          <a:bodyPr wrap="square" rtlCol="0">
            <a:spAutoFit/>
          </a:bodyPr>
          <a:lstStyle/>
          <a:p>
            <a:pPr algn="ctr"/>
            <a:r>
              <a:rPr lang="en-US" sz="4400" b="1" dirty="0">
                <a:solidFill>
                  <a:srgbClr val="E6E7E9"/>
                </a:solidFill>
                <a:latin typeface="Tw Cen MT" panose="020B0602020104020603" pitchFamily="34" charset="0"/>
              </a:rPr>
              <a:t>3</a:t>
            </a:r>
          </a:p>
        </p:txBody>
      </p:sp>
      <p:sp>
        <p:nvSpPr>
          <p:cNvPr id="56" name="Rectangle 55">
            <a:extLst>
              <a:ext uri="{FF2B5EF4-FFF2-40B4-BE49-F238E27FC236}">
                <a16:creationId xmlns:a16="http://schemas.microsoft.com/office/drawing/2014/main" id="{B0216A05-10D1-4011-9853-B520010979A4}"/>
              </a:ext>
            </a:extLst>
          </p:cNvPr>
          <p:cNvSpPr/>
          <p:nvPr/>
        </p:nvSpPr>
        <p:spPr>
          <a:xfrm>
            <a:off x="1848976" y="921706"/>
            <a:ext cx="8054375" cy="2077492"/>
          </a:xfrm>
          <a:prstGeom prst="rect">
            <a:avLst/>
          </a:prstGeom>
        </p:spPr>
        <p:txBody>
          <a:bodyPr wrap="square">
            <a:spAutoFit/>
          </a:bodyPr>
          <a:lstStyle/>
          <a:p>
            <a:pPr algn="just"/>
            <a:r>
              <a:rPr lang="en-US" sz="2400" i="1" dirty="0" smtClean="0">
                <a:solidFill>
                  <a:srgbClr val="00A0A8"/>
                </a:solidFill>
                <a:latin typeface="Arial" panose="020B0604020202020204" pitchFamily="34" charset="0"/>
                <a:cs typeface="Arial" panose="020B0604020202020204" pitchFamily="34" charset="0"/>
              </a:rPr>
              <a:t>5.2. </a:t>
            </a:r>
            <a:r>
              <a:rPr lang="vi-VN" sz="2400" i="1" dirty="0" smtClean="0">
                <a:solidFill>
                  <a:srgbClr val="00A0A8"/>
                </a:solidFill>
                <a:latin typeface="Arial" panose="020B0604020202020204" pitchFamily="34" charset="0"/>
                <a:cs typeface="Arial" panose="020B0604020202020204" pitchFamily="34" charset="0"/>
              </a:rPr>
              <a:t>Thách </a:t>
            </a:r>
            <a:r>
              <a:rPr lang="vi-VN" sz="2400" i="1" dirty="0">
                <a:solidFill>
                  <a:srgbClr val="00A0A8"/>
                </a:solidFill>
                <a:latin typeface="Arial" panose="020B0604020202020204" pitchFamily="34" charset="0"/>
                <a:cs typeface="Arial" panose="020B0604020202020204" pitchFamily="34" charset="0"/>
              </a:rPr>
              <a:t>thức</a:t>
            </a:r>
            <a:r>
              <a:rPr lang="vi-VN" sz="2100" dirty="0">
                <a:latin typeface="Arial" panose="020B0604020202020204" pitchFamily="34" charset="0"/>
                <a:cs typeface="Arial" panose="020B0604020202020204" pitchFamily="34" charset="0"/>
              </a:rPr>
              <a:t>	</a:t>
            </a:r>
          </a:p>
          <a:p>
            <a:pPr marL="342900" indent="-342900" algn="just">
              <a:buFont typeface="Wingdings" panose="05000000000000000000" pitchFamily="2" charset="2"/>
              <a:buChar char="Ø"/>
            </a:pPr>
            <a:r>
              <a:rPr lang="vi-VN" sz="2100" dirty="0" smtClean="0">
                <a:solidFill>
                  <a:srgbClr val="FF5969"/>
                </a:solidFill>
                <a:latin typeface="Arial" panose="020B0604020202020204" pitchFamily="34" charset="0"/>
                <a:cs typeface="Arial" panose="020B0604020202020204" pitchFamily="34" charset="0"/>
              </a:rPr>
              <a:t>Vay nợ mới trả nợ cũ</a:t>
            </a:r>
          </a:p>
          <a:p>
            <a:pPr marL="342900" indent="-342900" algn="just">
              <a:buFont typeface="Wingdings" panose="05000000000000000000" pitchFamily="2" charset="2"/>
              <a:buChar char="Ø"/>
            </a:pPr>
            <a:r>
              <a:rPr lang="vi-VN" sz="2100" dirty="0" smtClean="0">
                <a:solidFill>
                  <a:srgbClr val="5D7373"/>
                </a:solidFill>
                <a:latin typeface="Arial" panose="020B0604020202020204" pitchFamily="34" charset="0"/>
                <a:cs typeface="Arial" panose="020B0604020202020204" pitchFamily="34" charset="0"/>
              </a:rPr>
              <a:t>Rủi </a:t>
            </a:r>
            <a:r>
              <a:rPr lang="vi-VN" sz="2100" dirty="0">
                <a:solidFill>
                  <a:srgbClr val="5D7373"/>
                </a:solidFill>
                <a:latin typeface="Arial" panose="020B0604020202020204" pitchFamily="34" charset="0"/>
                <a:cs typeface="Arial" panose="020B0604020202020204" pitchFamily="34" charset="0"/>
              </a:rPr>
              <a:t>ro kinh tế</a:t>
            </a:r>
          </a:p>
          <a:p>
            <a:pPr marL="342900" indent="-342900" algn="just">
              <a:buFont typeface="Wingdings" panose="05000000000000000000" pitchFamily="2" charset="2"/>
              <a:buChar char="Ø"/>
            </a:pPr>
            <a:r>
              <a:rPr lang="vi-VN" sz="2100" dirty="0">
                <a:solidFill>
                  <a:srgbClr val="FEC630"/>
                </a:solidFill>
                <a:latin typeface="Arial" panose="020B0604020202020204" pitchFamily="34" charset="0"/>
                <a:cs typeface="Arial" panose="020B0604020202020204" pitchFamily="34" charset="0"/>
              </a:rPr>
              <a:t>Dịch </a:t>
            </a:r>
            <a:r>
              <a:rPr lang="vi-VN" sz="2100" dirty="0" smtClean="0">
                <a:solidFill>
                  <a:srgbClr val="FEC630"/>
                </a:solidFill>
                <a:latin typeface="Arial" panose="020B0604020202020204" pitchFamily="34" charset="0"/>
                <a:cs typeface="Arial" panose="020B0604020202020204" pitchFamily="34" charset="0"/>
              </a:rPr>
              <a:t>COVID-19</a:t>
            </a:r>
          </a:p>
          <a:p>
            <a:pPr marL="342900" indent="-342900" algn="just">
              <a:buFontTx/>
              <a:buChar char="-"/>
            </a:pPr>
            <a:endParaRPr lang="vi-VN" sz="2100" dirty="0" smtClean="0">
              <a:latin typeface="Times New Roman" panose="02020603050405020304" pitchFamily="18" charset="0"/>
              <a:cs typeface="Times New Roman" panose="02020603050405020304" pitchFamily="18" charset="0"/>
            </a:endParaRPr>
          </a:p>
          <a:p>
            <a:pPr algn="just">
              <a:buFontTx/>
              <a:buChar char="-"/>
            </a:pPr>
            <a:endParaRPr lang="vi-VN" sz="2100" dirty="0">
              <a:latin typeface="Calibri" panose="020F0502020204030204" pitchFamily="34" charset="0"/>
              <a:cs typeface="Calibri" panose="020F0502020204030204" pitchFamily="34" charset="0"/>
            </a:endParaRPr>
          </a:p>
        </p:txBody>
      </p:sp>
      <p:pic>
        <p:nvPicPr>
          <p:cNvPr id="1026" name="Picture 2">
            <a:extLst>
              <a:ext uri="{FF2B5EF4-FFF2-40B4-BE49-F238E27FC236}">
                <a16:creationId xmlns:a16="http://schemas.microsoft.com/office/drawing/2014/main" id="{0907AC27-F169-48D1-AE8C-B4D7E4CB135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38901" y="2574247"/>
            <a:ext cx="7874526" cy="38691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9233990"/>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0"/>
                                        <p:tgtEl>
                                          <p:spTgt spid="33"/>
                                        </p:tgtEl>
                                      </p:cBhvr>
                                    </p:animEffect>
                                    <p:anim calcmode="lin" valueType="num">
                                      <p:cBhvr>
                                        <p:cTn id="8" dur="1000" fill="hold"/>
                                        <p:tgtEl>
                                          <p:spTgt spid="33"/>
                                        </p:tgtEl>
                                        <p:attrNameLst>
                                          <p:attrName>ppt_x</p:attrName>
                                        </p:attrNameLst>
                                      </p:cBhvr>
                                      <p:tavLst>
                                        <p:tav tm="0">
                                          <p:val>
                                            <p:strVal val="#ppt_x"/>
                                          </p:val>
                                        </p:tav>
                                        <p:tav tm="100000">
                                          <p:val>
                                            <p:strVal val="#ppt_x"/>
                                          </p:val>
                                        </p:tav>
                                      </p:tavLst>
                                    </p:anim>
                                    <p:anim calcmode="lin" valueType="num">
                                      <p:cBhvr>
                                        <p:cTn id="9" dur="1000" fill="hold"/>
                                        <p:tgtEl>
                                          <p:spTgt spid="3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46"/>
                                        </p:tgtEl>
                                        <p:attrNameLst>
                                          <p:attrName>style.visibility</p:attrName>
                                        </p:attrNameLst>
                                      </p:cBhvr>
                                      <p:to>
                                        <p:strVal val="visible"/>
                                      </p:to>
                                    </p:set>
                                    <p:anim calcmode="lin" valueType="num">
                                      <p:cBhvr>
                                        <p:cTn id="13" dur="500" fill="hold"/>
                                        <p:tgtEl>
                                          <p:spTgt spid="46"/>
                                        </p:tgtEl>
                                        <p:attrNameLst>
                                          <p:attrName>ppt_w</p:attrName>
                                        </p:attrNameLst>
                                      </p:cBhvr>
                                      <p:tavLst>
                                        <p:tav tm="0">
                                          <p:val>
                                            <p:fltVal val="0"/>
                                          </p:val>
                                        </p:tav>
                                        <p:tav tm="100000">
                                          <p:val>
                                            <p:strVal val="#ppt_w"/>
                                          </p:val>
                                        </p:tav>
                                      </p:tavLst>
                                    </p:anim>
                                    <p:anim calcmode="lin" valueType="num">
                                      <p:cBhvr>
                                        <p:cTn id="14" dur="500" fill="hold"/>
                                        <p:tgtEl>
                                          <p:spTgt spid="46"/>
                                        </p:tgtEl>
                                        <p:attrNameLst>
                                          <p:attrName>ppt_h</p:attrName>
                                        </p:attrNameLst>
                                      </p:cBhvr>
                                      <p:tavLst>
                                        <p:tav tm="0">
                                          <p:val>
                                            <p:fltVal val="0"/>
                                          </p:val>
                                        </p:tav>
                                        <p:tav tm="100000">
                                          <p:val>
                                            <p:strVal val="#ppt_h"/>
                                          </p:val>
                                        </p:tav>
                                      </p:tavLst>
                                    </p:anim>
                                    <p:animEffect transition="in" filter="fade">
                                      <p:cBhvr>
                                        <p:cTn id="15" dur="500"/>
                                        <p:tgtEl>
                                          <p:spTgt spid="46"/>
                                        </p:tgtEl>
                                      </p:cBhvr>
                                    </p:animEffect>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64"/>
                                        </p:tgtEl>
                                        <p:attrNameLst>
                                          <p:attrName>style.visibility</p:attrName>
                                        </p:attrNameLst>
                                      </p:cBhvr>
                                      <p:to>
                                        <p:strVal val="visible"/>
                                      </p:to>
                                    </p:set>
                                    <p:anim calcmode="lin" valueType="num">
                                      <p:cBhvr>
                                        <p:cTn id="19" dur="500" fill="hold"/>
                                        <p:tgtEl>
                                          <p:spTgt spid="64"/>
                                        </p:tgtEl>
                                        <p:attrNameLst>
                                          <p:attrName>ppt_w</p:attrName>
                                        </p:attrNameLst>
                                      </p:cBhvr>
                                      <p:tavLst>
                                        <p:tav tm="0">
                                          <p:val>
                                            <p:fltVal val="0"/>
                                          </p:val>
                                        </p:tav>
                                        <p:tav tm="100000">
                                          <p:val>
                                            <p:strVal val="#ppt_w"/>
                                          </p:val>
                                        </p:tav>
                                      </p:tavLst>
                                    </p:anim>
                                    <p:anim calcmode="lin" valueType="num">
                                      <p:cBhvr>
                                        <p:cTn id="20" dur="500" fill="hold"/>
                                        <p:tgtEl>
                                          <p:spTgt spid="64"/>
                                        </p:tgtEl>
                                        <p:attrNameLst>
                                          <p:attrName>ppt_h</p:attrName>
                                        </p:attrNameLst>
                                      </p:cBhvr>
                                      <p:tavLst>
                                        <p:tav tm="0">
                                          <p:val>
                                            <p:fltVal val="0"/>
                                          </p:val>
                                        </p:tav>
                                        <p:tav tm="100000">
                                          <p:val>
                                            <p:strVal val="#ppt_h"/>
                                          </p:val>
                                        </p:tav>
                                      </p:tavLst>
                                    </p:anim>
                                    <p:animEffect transition="in" filter="fade">
                                      <p:cBhvr>
                                        <p:cTn id="21" dur="500"/>
                                        <p:tgtEl>
                                          <p:spTgt spid="64"/>
                                        </p:tgtEl>
                                      </p:cBhvr>
                                    </p:animEffect>
                                  </p:childTnLst>
                                </p:cTn>
                              </p:par>
                            </p:childTnLst>
                          </p:cTn>
                        </p:par>
                        <p:par>
                          <p:cTn id="22" fill="hold">
                            <p:stCondLst>
                              <p:cond delay="2000"/>
                            </p:stCondLst>
                            <p:childTnLst>
                              <p:par>
                                <p:cTn id="23" presetID="42" presetClass="entr" presetSubtype="0" fill="hold" grpId="0" nodeType="afterEffect">
                                  <p:stCondLst>
                                    <p:cond delay="0"/>
                                  </p:stCondLst>
                                  <p:childTnLst>
                                    <p:set>
                                      <p:cBhvr>
                                        <p:cTn id="24" dur="1" fill="hold">
                                          <p:stCondLst>
                                            <p:cond delay="0"/>
                                          </p:stCondLst>
                                        </p:cTn>
                                        <p:tgtEl>
                                          <p:spTgt spid="56"/>
                                        </p:tgtEl>
                                        <p:attrNameLst>
                                          <p:attrName>style.visibility</p:attrName>
                                        </p:attrNameLst>
                                      </p:cBhvr>
                                      <p:to>
                                        <p:strVal val="visible"/>
                                      </p:to>
                                    </p:set>
                                    <p:animEffect transition="in" filter="fade">
                                      <p:cBhvr>
                                        <p:cTn id="25" dur="1000"/>
                                        <p:tgtEl>
                                          <p:spTgt spid="56"/>
                                        </p:tgtEl>
                                      </p:cBhvr>
                                    </p:animEffect>
                                    <p:anim calcmode="lin" valueType="num">
                                      <p:cBhvr>
                                        <p:cTn id="26" dur="1000" fill="hold"/>
                                        <p:tgtEl>
                                          <p:spTgt spid="56"/>
                                        </p:tgtEl>
                                        <p:attrNameLst>
                                          <p:attrName>ppt_x</p:attrName>
                                        </p:attrNameLst>
                                      </p:cBhvr>
                                      <p:tavLst>
                                        <p:tav tm="0">
                                          <p:val>
                                            <p:strVal val="#ppt_x"/>
                                          </p:val>
                                        </p:tav>
                                        <p:tav tm="100000">
                                          <p:val>
                                            <p:strVal val="#ppt_x"/>
                                          </p:val>
                                        </p:tav>
                                      </p:tavLst>
                                    </p:anim>
                                    <p:anim calcmode="lin" valueType="num">
                                      <p:cBhvr>
                                        <p:cTn id="27" dur="1000" fill="hold"/>
                                        <p:tgtEl>
                                          <p:spTgt spid="56"/>
                                        </p:tgtEl>
                                        <p:attrNameLst>
                                          <p:attrName>ppt_y</p:attrName>
                                        </p:attrNameLst>
                                      </p:cBhvr>
                                      <p:tavLst>
                                        <p:tav tm="0">
                                          <p:val>
                                            <p:strVal val="#ppt_y+.1"/>
                                          </p:val>
                                        </p:tav>
                                        <p:tav tm="100000">
                                          <p:val>
                                            <p:strVal val="#ppt_y"/>
                                          </p:val>
                                        </p:tav>
                                      </p:tavLst>
                                    </p:anim>
                                  </p:childTnLst>
                                </p:cTn>
                              </p:par>
                              <p:par>
                                <p:cTn id="28" presetID="42" presetClass="entr" presetSubtype="0" fill="hold" nodeType="withEffect">
                                  <p:stCondLst>
                                    <p:cond delay="0"/>
                                  </p:stCondLst>
                                  <p:childTnLst>
                                    <p:set>
                                      <p:cBhvr>
                                        <p:cTn id="29" dur="1" fill="hold">
                                          <p:stCondLst>
                                            <p:cond delay="0"/>
                                          </p:stCondLst>
                                        </p:cTn>
                                        <p:tgtEl>
                                          <p:spTgt spid="1026"/>
                                        </p:tgtEl>
                                        <p:attrNameLst>
                                          <p:attrName>style.visibility</p:attrName>
                                        </p:attrNameLst>
                                      </p:cBhvr>
                                      <p:to>
                                        <p:strVal val="visible"/>
                                      </p:to>
                                    </p:set>
                                    <p:animEffect transition="in" filter="fade">
                                      <p:cBhvr>
                                        <p:cTn id="30" dur="1000"/>
                                        <p:tgtEl>
                                          <p:spTgt spid="1026"/>
                                        </p:tgtEl>
                                      </p:cBhvr>
                                    </p:animEffect>
                                    <p:anim calcmode="lin" valueType="num">
                                      <p:cBhvr>
                                        <p:cTn id="31" dur="1000" fill="hold"/>
                                        <p:tgtEl>
                                          <p:spTgt spid="1026"/>
                                        </p:tgtEl>
                                        <p:attrNameLst>
                                          <p:attrName>ppt_x</p:attrName>
                                        </p:attrNameLst>
                                      </p:cBhvr>
                                      <p:tavLst>
                                        <p:tav tm="0">
                                          <p:val>
                                            <p:strVal val="#ppt_x"/>
                                          </p:val>
                                        </p:tav>
                                        <p:tav tm="100000">
                                          <p:val>
                                            <p:strVal val="#ppt_x"/>
                                          </p:val>
                                        </p:tav>
                                      </p:tavLst>
                                    </p:anim>
                                    <p:anim calcmode="lin" valueType="num">
                                      <p:cBhvr>
                                        <p:cTn id="32"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46" grpId="0"/>
      <p:bldP spid="64" grpId="0"/>
      <p:bldP spid="5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C8A16B82-6A3C-46F5-8D32-072FDF89864A}"/>
              </a:ext>
            </a:extLst>
          </p:cNvPr>
          <p:cNvGrpSpPr/>
          <p:nvPr/>
        </p:nvGrpSpPr>
        <p:grpSpPr>
          <a:xfrm>
            <a:off x="-280115" y="-4"/>
            <a:ext cx="12521019" cy="6858000"/>
            <a:chOff x="-290920" y="0"/>
            <a:chExt cx="12521019" cy="6858000"/>
          </a:xfrm>
        </p:grpSpPr>
        <p:sp>
          <p:nvSpPr>
            <p:cNvPr id="20" name="Rectangle 19">
              <a:extLst>
                <a:ext uri="{FF2B5EF4-FFF2-40B4-BE49-F238E27FC236}">
                  <a16:creationId xmlns:a16="http://schemas.microsoft.com/office/drawing/2014/main" id="{2F391CEE-E392-4A9D-BD11-6954B994FB42}"/>
                </a:ext>
              </a:extLst>
            </p:cNvPr>
            <p:cNvSpPr/>
            <p:nvPr/>
          </p:nvSpPr>
          <p:spPr>
            <a:xfrm>
              <a:off x="-290920" y="0"/>
              <a:ext cx="12482920"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Freeform: Shape 20">
              <a:extLst>
                <a:ext uri="{FF2B5EF4-FFF2-40B4-BE49-F238E27FC236}">
                  <a16:creationId xmlns:a16="http://schemas.microsoft.com/office/drawing/2014/main" id="{7AC43ACA-5000-40E2-80D3-19833F9F1A3F}"/>
                </a:ext>
              </a:extLst>
            </p:cNvPr>
            <p:cNvSpPr/>
            <p:nvPr/>
          </p:nvSpPr>
          <p:spPr>
            <a:xfrm>
              <a:off x="11023600" y="2337441"/>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FF59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a:extLst>
                <a:ext uri="{FF2B5EF4-FFF2-40B4-BE49-F238E27FC236}">
                  <a16:creationId xmlns:a16="http://schemas.microsoft.com/office/drawing/2014/main" id="{BE022673-C77C-4E8F-AF41-8B283703E87E}"/>
                </a:ext>
              </a:extLst>
            </p:cNvPr>
            <p:cNvSpPr txBox="1"/>
            <p:nvPr/>
          </p:nvSpPr>
          <p:spPr>
            <a:xfrm rot="16200000">
              <a:off x="10910891" y="3189609"/>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a:t>
              </a:r>
            </a:p>
          </p:txBody>
        </p:sp>
      </p:grpSp>
      <p:grpSp>
        <p:nvGrpSpPr>
          <p:cNvPr id="24" name="Group 23">
            <a:extLst>
              <a:ext uri="{FF2B5EF4-FFF2-40B4-BE49-F238E27FC236}">
                <a16:creationId xmlns:a16="http://schemas.microsoft.com/office/drawing/2014/main" id="{69A27401-3327-4871-86AC-B461CA62C3AC}"/>
              </a:ext>
            </a:extLst>
          </p:cNvPr>
          <p:cNvGrpSpPr/>
          <p:nvPr/>
        </p:nvGrpSpPr>
        <p:grpSpPr>
          <a:xfrm>
            <a:off x="-318215" y="-8"/>
            <a:ext cx="12023332" cy="6858000"/>
            <a:chOff x="213096" y="0"/>
            <a:chExt cx="11487544" cy="6858000"/>
          </a:xfrm>
        </p:grpSpPr>
        <p:sp>
          <p:nvSpPr>
            <p:cNvPr id="25" name="Rectangle 24">
              <a:extLst>
                <a:ext uri="{FF2B5EF4-FFF2-40B4-BE49-F238E27FC236}">
                  <a16:creationId xmlns:a16="http://schemas.microsoft.com/office/drawing/2014/main" id="{706C029B-A799-4206-A656-A006D8F83990}"/>
                </a:ext>
              </a:extLst>
            </p:cNvPr>
            <p:cNvSpPr/>
            <p:nvPr/>
          </p:nvSpPr>
          <p:spPr>
            <a:xfrm>
              <a:off x="213096" y="0"/>
              <a:ext cx="11447501"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Freeform: Shape 25">
              <a:extLst>
                <a:ext uri="{FF2B5EF4-FFF2-40B4-BE49-F238E27FC236}">
                  <a16:creationId xmlns:a16="http://schemas.microsoft.com/office/drawing/2014/main" id="{63328131-EC42-4D6D-A247-91FD3D23E58C}"/>
                </a:ext>
              </a:extLst>
            </p:cNvPr>
            <p:cNvSpPr/>
            <p:nvPr/>
          </p:nvSpPr>
          <p:spPr>
            <a:xfrm>
              <a:off x="10492197" y="2337441"/>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52CD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TextBox 26">
              <a:extLst>
                <a:ext uri="{FF2B5EF4-FFF2-40B4-BE49-F238E27FC236}">
                  <a16:creationId xmlns:a16="http://schemas.microsoft.com/office/drawing/2014/main" id="{3A728384-87ED-4E87-8F78-97EB653FDC67}"/>
                </a:ext>
              </a:extLst>
            </p:cNvPr>
            <p:cNvSpPr txBox="1"/>
            <p:nvPr/>
          </p:nvSpPr>
          <p:spPr>
            <a:xfrm rot="16200000">
              <a:off x="10381432" y="3189610"/>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II</a:t>
              </a:r>
            </a:p>
          </p:txBody>
        </p:sp>
      </p:grpSp>
      <p:grpSp>
        <p:nvGrpSpPr>
          <p:cNvPr id="29" name="Group 28">
            <a:extLst>
              <a:ext uri="{FF2B5EF4-FFF2-40B4-BE49-F238E27FC236}">
                <a16:creationId xmlns:a16="http://schemas.microsoft.com/office/drawing/2014/main" id="{C0099890-786A-4F87-960D-5DADE5168909}"/>
              </a:ext>
            </a:extLst>
          </p:cNvPr>
          <p:cNvGrpSpPr/>
          <p:nvPr/>
        </p:nvGrpSpPr>
        <p:grpSpPr>
          <a:xfrm>
            <a:off x="1135794" y="0"/>
            <a:ext cx="9961092" cy="6858000"/>
            <a:chOff x="491575" y="0"/>
            <a:chExt cx="9961092" cy="6858000"/>
          </a:xfrm>
        </p:grpSpPr>
        <p:sp>
          <p:nvSpPr>
            <p:cNvPr id="30" name="Rectangle 29">
              <a:extLst>
                <a:ext uri="{FF2B5EF4-FFF2-40B4-BE49-F238E27FC236}">
                  <a16:creationId xmlns:a16="http://schemas.microsoft.com/office/drawing/2014/main" id="{CE9AAB1E-3A13-4745-A574-9EE6806378C9}"/>
                </a:ext>
              </a:extLst>
            </p:cNvPr>
            <p:cNvSpPr/>
            <p:nvPr/>
          </p:nvSpPr>
          <p:spPr>
            <a:xfrm>
              <a:off x="491575" y="0"/>
              <a:ext cx="9961092"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Freeform: Shape 30">
              <a:extLst>
                <a:ext uri="{FF2B5EF4-FFF2-40B4-BE49-F238E27FC236}">
                  <a16:creationId xmlns:a16="http://schemas.microsoft.com/office/drawing/2014/main" id="{1BC0F905-3F71-4932-B130-39D508C4D117}"/>
                </a:ext>
              </a:extLst>
            </p:cNvPr>
            <p:cNvSpPr/>
            <p:nvPr/>
          </p:nvSpPr>
          <p:spPr>
            <a:xfrm>
              <a:off x="9284267" y="2337440"/>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FFC7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TextBox 31">
              <a:extLst>
                <a:ext uri="{FF2B5EF4-FFF2-40B4-BE49-F238E27FC236}">
                  <a16:creationId xmlns:a16="http://schemas.microsoft.com/office/drawing/2014/main" id="{93EC5869-A976-4328-A864-2BB04E7E7BFC}"/>
                </a:ext>
              </a:extLst>
            </p:cNvPr>
            <p:cNvSpPr txBox="1"/>
            <p:nvPr/>
          </p:nvSpPr>
          <p:spPr>
            <a:xfrm rot="16200000">
              <a:off x="9130572" y="3189608"/>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PHẦN III</a:t>
              </a:r>
            </a:p>
          </p:txBody>
        </p:sp>
      </p:grpSp>
      <p:grpSp>
        <p:nvGrpSpPr>
          <p:cNvPr id="34" name="Group 33">
            <a:extLst>
              <a:ext uri="{FF2B5EF4-FFF2-40B4-BE49-F238E27FC236}">
                <a16:creationId xmlns:a16="http://schemas.microsoft.com/office/drawing/2014/main" id="{0E4F6447-6163-4D6A-A8D2-BD63B6CB3A42}"/>
              </a:ext>
            </a:extLst>
          </p:cNvPr>
          <p:cNvGrpSpPr/>
          <p:nvPr/>
        </p:nvGrpSpPr>
        <p:grpSpPr>
          <a:xfrm>
            <a:off x="-116114" y="0"/>
            <a:ext cx="10628800" cy="6858000"/>
            <a:chOff x="491575" y="0"/>
            <a:chExt cx="9574094" cy="6858000"/>
          </a:xfrm>
        </p:grpSpPr>
        <p:sp>
          <p:nvSpPr>
            <p:cNvPr id="35" name="Rectangle 34">
              <a:extLst>
                <a:ext uri="{FF2B5EF4-FFF2-40B4-BE49-F238E27FC236}">
                  <a16:creationId xmlns:a16="http://schemas.microsoft.com/office/drawing/2014/main" id="{5CB8CB55-9DEC-4367-900E-7257FE1B874F}"/>
                </a:ext>
              </a:extLst>
            </p:cNvPr>
            <p:cNvSpPr/>
            <p:nvPr/>
          </p:nvSpPr>
          <p:spPr>
            <a:xfrm>
              <a:off x="491575" y="0"/>
              <a:ext cx="9574094" cy="6858000"/>
            </a:xfrm>
            <a:prstGeom prst="rect">
              <a:avLst/>
            </a:prstGeom>
            <a:solidFill>
              <a:srgbClr val="F0EEF0"/>
            </a:solidFill>
            <a:ln>
              <a:noFill/>
            </a:ln>
            <a:effectLst>
              <a:outerShdw blurRad="215900" dist="38100" sx="101000" sy="101000" algn="l" rotWithShape="0">
                <a:schemeClr val="tx1">
                  <a:lumMod val="65000"/>
                  <a:lumOff val="35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Shape 35">
              <a:extLst>
                <a:ext uri="{FF2B5EF4-FFF2-40B4-BE49-F238E27FC236}">
                  <a16:creationId xmlns:a16="http://schemas.microsoft.com/office/drawing/2014/main" id="{9DBAEDD6-7153-4AFF-BDC7-5A225B4B5642}"/>
                </a:ext>
              </a:extLst>
            </p:cNvPr>
            <p:cNvSpPr/>
            <p:nvPr/>
          </p:nvSpPr>
          <p:spPr>
            <a:xfrm>
              <a:off x="8897260" y="2337440"/>
              <a:ext cx="1168400" cy="2360918"/>
            </a:xfrm>
            <a:custGeom>
              <a:avLst/>
              <a:gdLst>
                <a:gd name="connsiteX0" fmla="*/ 1168400 w 1168400"/>
                <a:gd name="connsiteY0" fmla="*/ 0 h 2360918"/>
                <a:gd name="connsiteX1" fmla="*/ 1168400 w 1168400"/>
                <a:gd name="connsiteY1" fmla="*/ 2360918 h 2360918"/>
                <a:gd name="connsiteX2" fmla="*/ 1060340 w 1168400"/>
                <a:gd name="connsiteY2" fmla="*/ 2355461 h 2360918"/>
                <a:gd name="connsiteX3" fmla="*/ 0 w 1168400"/>
                <a:gd name="connsiteY3" fmla="*/ 1180459 h 2360918"/>
                <a:gd name="connsiteX4" fmla="*/ 1060340 w 1168400"/>
                <a:gd name="connsiteY4" fmla="*/ 5457 h 2360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2360918">
                  <a:moveTo>
                    <a:pt x="1168400" y="0"/>
                  </a:moveTo>
                  <a:lnTo>
                    <a:pt x="1168400" y="2360918"/>
                  </a:lnTo>
                  <a:lnTo>
                    <a:pt x="1060340" y="2355461"/>
                  </a:lnTo>
                  <a:cubicBezTo>
                    <a:pt x="464762" y="2294977"/>
                    <a:pt x="0" y="1791994"/>
                    <a:pt x="0" y="1180459"/>
                  </a:cubicBezTo>
                  <a:cubicBezTo>
                    <a:pt x="0" y="568924"/>
                    <a:pt x="464762" y="65941"/>
                    <a:pt x="1060340" y="5457"/>
                  </a:cubicBezTo>
                  <a:close/>
                </a:path>
              </a:pathLst>
            </a:custGeom>
            <a:solidFill>
              <a:srgbClr val="5D73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7" name="TextBox 46">
            <a:extLst>
              <a:ext uri="{FF2B5EF4-FFF2-40B4-BE49-F238E27FC236}">
                <a16:creationId xmlns:a16="http://schemas.microsoft.com/office/drawing/2014/main" id="{139B87DF-D7E4-4310-AD1E-AD49B07DC7A9}"/>
              </a:ext>
            </a:extLst>
          </p:cNvPr>
          <p:cNvSpPr txBox="1"/>
          <p:nvPr/>
        </p:nvSpPr>
        <p:spPr>
          <a:xfrm rot="16200000">
            <a:off x="9202782" y="3189600"/>
            <a:ext cx="1992086" cy="646331"/>
          </a:xfrm>
          <a:prstGeom prst="rect">
            <a:avLst/>
          </a:prstGeom>
          <a:noFill/>
        </p:spPr>
        <p:txBody>
          <a:bodyPr wrap="square" rtlCol="0">
            <a:spAutoFit/>
          </a:bodyPr>
          <a:lstStyle/>
          <a:p>
            <a:pPr algn="ctr"/>
            <a:r>
              <a:rPr lang="en-US" sz="3600" b="1" dirty="0">
                <a:solidFill>
                  <a:srgbClr val="F0EEF0"/>
                </a:solidFill>
                <a:latin typeface="Tw Cen MT" panose="020B0602020104020603" pitchFamily="34" charset="0"/>
              </a:rPr>
              <a:t>HẾT</a:t>
            </a:r>
          </a:p>
        </p:txBody>
      </p:sp>
      <p:sp>
        <p:nvSpPr>
          <p:cNvPr id="48" name="TextBox 47">
            <a:extLst>
              <a:ext uri="{FF2B5EF4-FFF2-40B4-BE49-F238E27FC236}">
                <a16:creationId xmlns:a16="http://schemas.microsoft.com/office/drawing/2014/main" id="{38F6AC13-12B2-4307-8A6F-8ACEB3590C2C}"/>
              </a:ext>
            </a:extLst>
          </p:cNvPr>
          <p:cNvSpPr txBox="1"/>
          <p:nvPr/>
        </p:nvSpPr>
        <p:spPr>
          <a:xfrm>
            <a:off x="1010216" y="2673476"/>
            <a:ext cx="8104295" cy="1200329"/>
          </a:xfrm>
          <a:prstGeom prst="rect">
            <a:avLst/>
          </a:prstGeom>
          <a:noFill/>
        </p:spPr>
        <p:txBody>
          <a:bodyPr wrap="square" rtlCol="0">
            <a:spAutoFit/>
          </a:bodyPr>
          <a:lstStyle/>
          <a:p>
            <a:pPr algn="ctr"/>
            <a:r>
              <a:rPr lang="en-US" sz="3600" b="1" dirty="0">
                <a:solidFill>
                  <a:srgbClr val="03A1A4"/>
                </a:solidFill>
                <a:latin typeface="Arial" panose="020B0604020202020204" pitchFamily="34" charset="0"/>
                <a:cs typeface="Arial" panose="020B0604020202020204" pitchFamily="34" charset="0"/>
              </a:rPr>
              <a:t>CẢM </a:t>
            </a:r>
            <a:r>
              <a:rPr lang="vi-VN" sz="3600" b="1" dirty="0">
                <a:solidFill>
                  <a:srgbClr val="03A1A4"/>
                </a:solidFill>
                <a:latin typeface="Arial" panose="020B0604020202020204" pitchFamily="34" charset="0"/>
                <a:cs typeface="Arial" panose="020B0604020202020204" pitchFamily="34" charset="0"/>
              </a:rPr>
              <a:t>Ơ</a:t>
            </a:r>
            <a:r>
              <a:rPr lang="en-US" sz="3600" b="1" dirty="0">
                <a:solidFill>
                  <a:srgbClr val="03A1A4"/>
                </a:solidFill>
                <a:latin typeface="Arial" panose="020B0604020202020204" pitchFamily="34" charset="0"/>
                <a:cs typeface="Arial" panose="020B0604020202020204" pitchFamily="34" charset="0"/>
              </a:rPr>
              <a:t>N CÔ VÀ CÁC BẠN ĐÃ LẮNG NGHE</a:t>
            </a:r>
          </a:p>
        </p:txBody>
      </p:sp>
    </p:spTree>
    <p:extLst>
      <p:ext uri="{BB962C8B-B14F-4D97-AF65-F5344CB8AC3E}">
        <p14:creationId xmlns:p14="http://schemas.microsoft.com/office/powerpoint/2010/main" val="2304550300"/>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1000"/>
                                        <p:tgtEl>
                                          <p:spTgt spid="48"/>
                                        </p:tgtEl>
                                      </p:cBhvr>
                                    </p:animEffect>
                                    <p:anim calcmode="lin" valueType="num">
                                      <p:cBhvr>
                                        <p:cTn id="8" dur="1000" fill="hold"/>
                                        <p:tgtEl>
                                          <p:spTgt spid="48"/>
                                        </p:tgtEl>
                                        <p:attrNameLst>
                                          <p:attrName>ppt_x</p:attrName>
                                        </p:attrNameLst>
                                      </p:cBhvr>
                                      <p:tavLst>
                                        <p:tav tm="0">
                                          <p:val>
                                            <p:strVal val="#ppt_x"/>
                                          </p:val>
                                        </p:tav>
                                        <p:tav tm="100000">
                                          <p:val>
                                            <p:strVal val="#ppt_x"/>
                                          </p:val>
                                        </p:tav>
                                      </p:tavLst>
                                    </p:anim>
                                    <p:anim calcmode="lin" valueType="num">
                                      <p:cBhvr>
                                        <p:cTn id="9" dur="1000" fill="hold"/>
                                        <p:tgtEl>
                                          <p:spTgt spid="4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47">
                                            <p:txEl>
                                              <p:pRg st="0" end="0"/>
                                            </p:txEl>
                                          </p:spTgt>
                                        </p:tgtEl>
                                        <p:attrNameLst>
                                          <p:attrName>style.visibility</p:attrName>
                                        </p:attrNameLst>
                                      </p:cBhvr>
                                      <p:to>
                                        <p:strVal val="visible"/>
                                      </p:to>
                                    </p:set>
                                    <p:animEffect transition="in" filter="fade">
                                      <p:cBhvr>
                                        <p:cTn id="13" dur="500"/>
                                        <p:tgtEl>
                                          <p:spTgt spid="4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Lst>
  </p:timing>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1256</TotalTime>
  <Words>4193</Words>
  <Application>Microsoft Office PowerPoint</Application>
  <PresentationFormat>Widescreen</PresentationFormat>
  <Paragraphs>354</Paragraphs>
  <Slides>26</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26</vt:i4>
      </vt:variant>
    </vt:vector>
  </HeadingPairs>
  <TitlesOfParts>
    <vt:vector size="34" baseType="lpstr">
      <vt:lpstr>Tw Cen MT</vt:lpstr>
      <vt:lpstr>Times New Roman</vt:lpstr>
      <vt:lpstr>Calibri Light</vt:lpstr>
      <vt:lpstr>Calibri</vt:lpstr>
      <vt:lpstr>Symbol</vt:lpstr>
      <vt:lpstr>Arial</vt:lpstr>
      <vt:lpstr>Wingdings</vt:lpstr>
      <vt:lpstr>Office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Zähringer</dc:creator>
  <cp:lastModifiedBy>Admin</cp:lastModifiedBy>
  <cp:revision>85</cp:revision>
  <dcterms:created xsi:type="dcterms:W3CDTF">2017-01-05T13:17:27Z</dcterms:created>
  <dcterms:modified xsi:type="dcterms:W3CDTF">2020-04-06T06:31:49Z</dcterms:modified>
</cp:coreProperties>
</file>