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8" r:id="rId1"/>
  </p:sldMasterIdLst>
  <p:notesMasterIdLst>
    <p:notesMasterId r:id="rId28"/>
  </p:notesMasterIdLst>
  <p:sldIdLst>
    <p:sldId id="256" r:id="rId2"/>
    <p:sldId id="257" r:id="rId3"/>
    <p:sldId id="298" r:id="rId4"/>
    <p:sldId id="273" r:id="rId5"/>
    <p:sldId id="268" r:id="rId6"/>
    <p:sldId id="263" r:id="rId7"/>
    <p:sldId id="285" r:id="rId8"/>
    <p:sldId id="300" r:id="rId9"/>
    <p:sldId id="259" r:id="rId10"/>
    <p:sldId id="265" r:id="rId11"/>
    <p:sldId id="264" r:id="rId12"/>
    <p:sldId id="287" r:id="rId13"/>
    <p:sldId id="288" r:id="rId14"/>
    <p:sldId id="261" r:id="rId15"/>
    <p:sldId id="299" r:id="rId16"/>
    <p:sldId id="290" r:id="rId17"/>
    <p:sldId id="291" r:id="rId18"/>
    <p:sldId id="292" r:id="rId19"/>
    <p:sldId id="293" r:id="rId20"/>
    <p:sldId id="279" r:id="rId21"/>
    <p:sldId id="294" r:id="rId22"/>
    <p:sldId id="295" r:id="rId23"/>
    <p:sldId id="301" r:id="rId24"/>
    <p:sldId id="296" r:id="rId25"/>
    <p:sldId id="297" r:id="rId26"/>
    <p:sldId id="280" r:id="rId27"/>
  </p:sldIdLst>
  <p:sldSz cx="9144000" cy="5143500" type="screen16x9"/>
  <p:notesSz cx="6858000" cy="9144000"/>
  <p:embeddedFontLst>
    <p:embeddedFont>
      <p:font typeface="Calibri" panose="020F0502020204030204" pitchFamily="34" charset="0"/>
      <p:regular r:id="rId29"/>
      <p:bold r:id="rId30"/>
      <p:italic r:id="rId31"/>
      <p:boldItalic r:id="rId32"/>
    </p:embeddedFont>
    <p:embeddedFont>
      <p:font typeface="Lora" panose="020B0604020202020204" charset="0"/>
      <p:regular r:id="rId33"/>
      <p:bold r:id="rId34"/>
      <p:italic r:id="rId35"/>
      <p:boldItalic r:id="rId36"/>
    </p:embeddedFont>
    <p:embeddedFont>
      <p:font typeface="Quattrocento Sans" panose="020B0604020202020204"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58166A2-EA95-44F0-8058-267AB50B0F00}">
  <a:tblStyle styleId="{958166A2-EA95-44F0-8058-267AB50B0F00}"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1.fntdata"/><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font" Target="fonts/font12.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3524BE-79B5-4402-910C-77431F18AED5}" type="doc">
      <dgm:prSet loTypeId="urn:microsoft.com/office/officeart/2008/layout/VerticalCurvedList" loCatId="list" qsTypeId="urn:microsoft.com/office/officeart/2005/8/quickstyle/simple1" qsCatId="simple" csTypeId="urn:microsoft.com/office/officeart/2005/8/colors/accent2_1" csCatId="accent2" phldr="1"/>
      <dgm:spPr/>
      <dgm:t>
        <a:bodyPr/>
        <a:lstStyle/>
        <a:p>
          <a:endParaRPr lang="en-US"/>
        </a:p>
      </dgm:t>
    </dgm:pt>
    <dgm:pt modelId="{2D38E314-F941-4413-BFE0-4AA0052AE6C8}">
      <dgm:prSet phldrT="[Text]" custT="1"/>
      <dgm:spPr/>
      <dgm:t>
        <a:bodyPr/>
        <a:lstStyle/>
        <a:p>
          <a:r>
            <a:rPr lang="en-US" sz="2000" dirty="0" err="1" smtClean="0"/>
            <a:t>Chính</a:t>
          </a:r>
          <a:r>
            <a:rPr lang="en-US" sz="2000" dirty="0" smtClean="0"/>
            <a:t> </a:t>
          </a:r>
          <a:r>
            <a:rPr lang="en-US" sz="2000" dirty="0" err="1" smtClean="0"/>
            <a:t>phủ</a:t>
          </a:r>
          <a:r>
            <a:rPr lang="en-US" sz="2000" dirty="0" smtClean="0"/>
            <a:t> </a:t>
          </a:r>
          <a:r>
            <a:rPr lang="en-US" sz="2000" dirty="0" err="1" smtClean="0"/>
            <a:t>phải</a:t>
          </a:r>
          <a:r>
            <a:rPr lang="en-US" sz="2000" dirty="0" smtClean="0"/>
            <a:t> </a:t>
          </a:r>
          <a:r>
            <a:rPr lang="en-US" sz="2000" dirty="0" err="1" smtClean="0"/>
            <a:t>giữ</a:t>
          </a:r>
          <a:r>
            <a:rPr lang="en-US" sz="2000" dirty="0" smtClean="0"/>
            <a:t> </a:t>
          </a:r>
          <a:r>
            <a:rPr lang="en-US" sz="2000" dirty="0" err="1" smtClean="0"/>
            <a:t>kỷ</a:t>
          </a:r>
          <a:r>
            <a:rPr lang="en-US" sz="2000" dirty="0" smtClean="0"/>
            <a:t> </a:t>
          </a:r>
          <a:r>
            <a:rPr lang="en-US" sz="2000" dirty="0" err="1" smtClean="0"/>
            <a:t>luật</a:t>
          </a:r>
          <a:r>
            <a:rPr lang="en-US" sz="2000" dirty="0" smtClean="0"/>
            <a:t> chi </a:t>
          </a:r>
          <a:r>
            <a:rPr lang="en-US" sz="2000" dirty="0" err="1" smtClean="0"/>
            <a:t>ngân</a:t>
          </a:r>
          <a:r>
            <a:rPr lang="en-US" sz="2000" dirty="0" smtClean="0"/>
            <a:t> </a:t>
          </a:r>
          <a:r>
            <a:rPr lang="en-US" sz="2000" dirty="0" err="1" smtClean="0"/>
            <a:t>sách</a:t>
          </a:r>
          <a:r>
            <a:rPr lang="en-US" sz="2000" dirty="0" smtClean="0"/>
            <a:t> </a:t>
          </a:r>
          <a:r>
            <a:rPr lang="en-US" sz="2000" dirty="0" err="1" smtClean="0"/>
            <a:t>theo</a:t>
          </a:r>
          <a:r>
            <a:rPr lang="en-US" sz="2000" dirty="0" smtClean="0"/>
            <a:t> </a:t>
          </a:r>
          <a:r>
            <a:rPr lang="en-US" sz="2000" dirty="0" err="1" smtClean="0"/>
            <a:t>đúng</a:t>
          </a:r>
          <a:r>
            <a:rPr lang="en-US" sz="2000" dirty="0" smtClean="0"/>
            <a:t> </a:t>
          </a:r>
          <a:r>
            <a:rPr lang="en-US" sz="2000" dirty="0" err="1" smtClean="0"/>
            <a:t>dự</a:t>
          </a:r>
          <a:r>
            <a:rPr lang="en-US" sz="2000" dirty="0" smtClean="0"/>
            <a:t> </a:t>
          </a:r>
          <a:r>
            <a:rPr lang="en-US" sz="2000" dirty="0" err="1" smtClean="0"/>
            <a:t>toán</a:t>
          </a:r>
          <a:r>
            <a:rPr lang="en-US" sz="2000" dirty="0" smtClean="0"/>
            <a:t>, </a:t>
          </a:r>
          <a:r>
            <a:rPr lang="en-US" sz="2000" dirty="0" err="1" smtClean="0"/>
            <a:t>phần</a:t>
          </a:r>
          <a:r>
            <a:rPr lang="en-US" sz="2000" dirty="0" smtClean="0"/>
            <a:t> </a:t>
          </a:r>
          <a:r>
            <a:rPr lang="en-US" sz="2000" dirty="0" err="1" smtClean="0"/>
            <a:t>tăng</a:t>
          </a:r>
          <a:r>
            <a:rPr lang="en-US" sz="2000" dirty="0" smtClean="0"/>
            <a:t> </a:t>
          </a:r>
          <a:r>
            <a:rPr lang="en-US" sz="2000" dirty="0" err="1" smtClean="0"/>
            <a:t>thu</a:t>
          </a:r>
          <a:r>
            <a:rPr lang="en-US" sz="2000" dirty="0" smtClean="0"/>
            <a:t>, </a:t>
          </a:r>
          <a:r>
            <a:rPr lang="en-US" sz="2000" dirty="0" err="1" smtClean="0"/>
            <a:t>nếu</a:t>
          </a:r>
          <a:r>
            <a:rPr lang="en-US" sz="2000" dirty="0" smtClean="0"/>
            <a:t> </a:t>
          </a:r>
          <a:r>
            <a:rPr lang="en-US" sz="2000" dirty="0" err="1" smtClean="0"/>
            <a:t>có</a:t>
          </a:r>
          <a:r>
            <a:rPr lang="en-US" sz="2000" dirty="0" smtClean="0"/>
            <a:t>, </a:t>
          </a:r>
          <a:r>
            <a:rPr lang="en-US" sz="2000" dirty="0" err="1" smtClean="0"/>
            <a:t>sẽ</a:t>
          </a:r>
          <a:r>
            <a:rPr lang="en-US" sz="2000" dirty="0" smtClean="0"/>
            <a:t> </a:t>
          </a:r>
          <a:r>
            <a:rPr lang="en-US" sz="2000" dirty="0" err="1" smtClean="0"/>
            <a:t>dùng</a:t>
          </a:r>
          <a:r>
            <a:rPr lang="en-US" sz="2000" dirty="0" smtClean="0"/>
            <a:t> </a:t>
          </a:r>
          <a:r>
            <a:rPr lang="en-US" sz="2000" dirty="0" err="1" smtClean="0"/>
            <a:t>để</a:t>
          </a:r>
          <a:r>
            <a:rPr lang="en-US" sz="2000" dirty="0" smtClean="0"/>
            <a:t> </a:t>
          </a:r>
          <a:r>
            <a:rPr lang="en-US" sz="2000" dirty="0" err="1" smtClean="0"/>
            <a:t>giảm</a:t>
          </a:r>
          <a:r>
            <a:rPr lang="en-US" sz="2000" dirty="0" smtClean="0"/>
            <a:t> </a:t>
          </a:r>
          <a:r>
            <a:rPr lang="en-US" sz="2000" dirty="0" err="1" smtClean="0"/>
            <a:t>bội</a:t>
          </a:r>
          <a:r>
            <a:rPr lang="en-US" sz="2000" dirty="0" smtClean="0"/>
            <a:t> chi. </a:t>
          </a:r>
          <a:endParaRPr lang="en-US" sz="2000" dirty="0"/>
        </a:p>
      </dgm:t>
    </dgm:pt>
    <dgm:pt modelId="{A495F7B9-7E41-43C1-B531-A94632ABECE8}" type="parTrans" cxnId="{502A1A28-3DEB-4F35-882E-4E13C060D864}">
      <dgm:prSet/>
      <dgm:spPr/>
      <dgm:t>
        <a:bodyPr/>
        <a:lstStyle/>
        <a:p>
          <a:endParaRPr lang="en-US"/>
        </a:p>
      </dgm:t>
    </dgm:pt>
    <dgm:pt modelId="{34B717ED-277F-42FA-B8B6-0BA82FBCDBDE}" type="sibTrans" cxnId="{502A1A28-3DEB-4F35-882E-4E13C060D864}">
      <dgm:prSet/>
      <dgm:spPr/>
      <dgm:t>
        <a:bodyPr/>
        <a:lstStyle/>
        <a:p>
          <a:endParaRPr lang="en-US"/>
        </a:p>
      </dgm:t>
    </dgm:pt>
    <dgm:pt modelId="{39D9009B-C09E-4879-BE29-4D073EF3A31F}">
      <dgm:prSet phldrT="[Text]" custT="1"/>
      <dgm:spPr/>
      <dgm:t>
        <a:bodyPr/>
        <a:lstStyle/>
        <a:p>
          <a:r>
            <a:rPr lang="en-US" sz="1900" dirty="0" err="1" smtClean="0"/>
            <a:t>Kiểm</a:t>
          </a:r>
          <a:r>
            <a:rPr lang="en-US" sz="1900" dirty="0" smtClean="0"/>
            <a:t> </a:t>
          </a:r>
          <a:r>
            <a:rPr lang="en-US" sz="1900" dirty="0" err="1" smtClean="0"/>
            <a:t>soát</a:t>
          </a:r>
          <a:r>
            <a:rPr lang="en-US" sz="1900" dirty="0" smtClean="0"/>
            <a:t> </a:t>
          </a:r>
          <a:r>
            <a:rPr lang="en-US" sz="1900" dirty="0" err="1" smtClean="0"/>
            <a:t>chặt</a:t>
          </a:r>
          <a:r>
            <a:rPr lang="en-US" sz="1900" dirty="0" smtClean="0"/>
            <a:t> </a:t>
          </a:r>
          <a:r>
            <a:rPr lang="en-US" sz="1900" dirty="0" err="1" smtClean="0"/>
            <a:t>chẽ</a:t>
          </a:r>
          <a:r>
            <a:rPr lang="en-US" sz="1900" dirty="0" smtClean="0"/>
            <a:t> </a:t>
          </a:r>
          <a:r>
            <a:rPr lang="en-US" sz="1900" dirty="0" err="1" smtClean="0"/>
            <a:t>các</a:t>
          </a:r>
          <a:r>
            <a:rPr lang="en-US" sz="1900" dirty="0" smtClean="0"/>
            <a:t> </a:t>
          </a:r>
          <a:r>
            <a:rPr lang="en-US" sz="1900" dirty="0" err="1" smtClean="0"/>
            <a:t>khoản</a:t>
          </a:r>
          <a:r>
            <a:rPr lang="en-US" sz="1900" dirty="0" smtClean="0"/>
            <a:t> </a:t>
          </a:r>
          <a:r>
            <a:rPr lang="en-US" sz="1900" dirty="0" err="1" smtClean="0"/>
            <a:t>nợ</a:t>
          </a:r>
          <a:r>
            <a:rPr lang="en-US" sz="1900" dirty="0" smtClean="0"/>
            <a:t> </a:t>
          </a:r>
          <a:r>
            <a:rPr lang="en-US" sz="1900" dirty="0" err="1" smtClean="0"/>
            <a:t>bảo</a:t>
          </a:r>
          <a:r>
            <a:rPr lang="en-US" sz="1900" dirty="0" smtClean="0"/>
            <a:t> </a:t>
          </a:r>
          <a:r>
            <a:rPr lang="en-US" sz="1900" dirty="0" err="1" smtClean="0"/>
            <a:t>lãnh</a:t>
          </a:r>
          <a:r>
            <a:rPr lang="en-US" sz="1900" dirty="0" smtClean="0"/>
            <a:t> </a:t>
          </a:r>
          <a:r>
            <a:rPr lang="en-US" sz="1900" dirty="0" err="1" smtClean="0"/>
            <a:t>Chính</a:t>
          </a:r>
          <a:r>
            <a:rPr lang="en-US" sz="1900" dirty="0" smtClean="0"/>
            <a:t> </a:t>
          </a:r>
          <a:r>
            <a:rPr lang="en-US" sz="1900" dirty="0" err="1" smtClean="0"/>
            <a:t>phủ</a:t>
          </a:r>
          <a:r>
            <a:rPr lang="en-US" sz="1900" dirty="0" smtClean="0"/>
            <a:t> </a:t>
          </a:r>
          <a:r>
            <a:rPr lang="en-US" sz="1900" dirty="0" err="1" smtClean="0"/>
            <a:t>và</a:t>
          </a:r>
          <a:r>
            <a:rPr lang="en-US" sz="1900" dirty="0" smtClean="0"/>
            <a:t> </a:t>
          </a:r>
          <a:r>
            <a:rPr lang="en-US" sz="1900" dirty="0" err="1" smtClean="0"/>
            <a:t>giảm</a:t>
          </a:r>
          <a:r>
            <a:rPr lang="en-US" sz="1900" dirty="0" smtClean="0"/>
            <a:t> </a:t>
          </a:r>
          <a:r>
            <a:rPr lang="en-US" sz="1900" dirty="0" err="1" smtClean="0"/>
            <a:t>bảo</a:t>
          </a:r>
          <a:r>
            <a:rPr lang="en-US" sz="1900" dirty="0" smtClean="0"/>
            <a:t> </a:t>
          </a:r>
          <a:r>
            <a:rPr lang="en-US" sz="1900" dirty="0" err="1" smtClean="0"/>
            <a:t>lãnh</a:t>
          </a:r>
          <a:r>
            <a:rPr lang="en-US" sz="1900" dirty="0" smtClean="0"/>
            <a:t> </a:t>
          </a:r>
          <a:r>
            <a:rPr lang="en-US" sz="1900" dirty="0" err="1" smtClean="0"/>
            <a:t>Chính</a:t>
          </a:r>
          <a:r>
            <a:rPr lang="en-US" sz="1900" dirty="0" smtClean="0"/>
            <a:t> </a:t>
          </a:r>
          <a:r>
            <a:rPr lang="en-US" sz="1900" dirty="0" err="1" smtClean="0"/>
            <a:t>phủ</a:t>
          </a:r>
          <a:r>
            <a:rPr lang="en-US" sz="1900" dirty="0" smtClean="0"/>
            <a:t> </a:t>
          </a:r>
          <a:r>
            <a:rPr lang="en-US" sz="1900" dirty="0" err="1" smtClean="0"/>
            <a:t>đối</a:t>
          </a:r>
          <a:r>
            <a:rPr lang="en-US" sz="1900" dirty="0" smtClean="0"/>
            <a:t> </a:t>
          </a:r>
          <a:r>
            <a:rPr lang="en-US" sz="1900" dirty="0" err="1" smtClean="0"/>
            <a:t>với</a:t>
          </a:r>
          <a:r>
            <a:rPr lang="en-US" sz="1900" dirty="0" smtClean="0"/>
            <a:t> </a:t>
          </a:r>
          <a:r>
            <a:rPr lang="en-US" sz="1900" dirty="0" err="1" smtClean="0"/>
            <a:t>các</a:t>
          </a:r>
          <a:r>
            <a:rPr lang="en-US" sz="1900" dirty="0" smtClean="0"/>
            <a:t> </a:t>
          </a:r>
          <a:r>
            <a:rPr lang="en-US" sz="1900" dirty="0" err="1" smtClean="0"/>
            <a:t>dự</a:t>
          </a:r>
          <a:r>
            <a:rPr lang="en-US" sz="1900" dirty="0" smtClean="0"/>
            <a:t> </a:t>
          </a:r>
          <a:r>
            <a:rPr lang="en-US" sz="1900" dirty="0" err="1" smtClean="0"/>
            <a:t>án</a:t>
          </a:r>
          <a:r>
            <a:rPr lang="en-US" sz="1900" dirty="0" smtClean="0"/>
            <a:t> </a:t>
          </a:r>
          <a:r>
            <a:rPr lang="en-US" sz="1900" dirty="0" err="1" smtClean="0"/>
            <a:t>của</a:t>
          </a:r>
          <a:r>
            <a:rPr lang="en-US" sz="1900" dirty="0" smtClean="0"/>
            <a:t> DNNN</a:t>
          </a:r>
          <a:endParaRPr lang="en-US" sz="1900" dirty="0"/>
        </a:p>
      </dgm:t>
    </dgm:pt>
    <dgm:pt modelId="{A89FD3CA-13C5-4413-9309-F88036304511}" type="parTrans" cxnId="{8557C4EF-11FE-4193-86D2-0AA2805C6111}">
      <dgm:prSet/>
      <dgm:spPr/>
      <dgm:t>
        <a:bodyPr/>
        <a:lstStyle/>
        <a:p>
          <a:endParaRPr lang="en-US"/>
        </a:p>
      </dgm:t>
    </dgm:pt>
    <dgm:pt modelId="{0BF58311-4F2E-4C27-92F0-467FC3FB6849}" type="sibTrans" cxnId="{8557C4EF-11FE-4193-86D2-0AA2805C6111}">
      <dgm:prSet/>
      <dgm:spPr/>
      <dgm:t>
        <a:bodyPr/>
        <a:lstStyle/>
        <a:p>
          <a:endParaRPr lang="en-US"/>
        </a:p>
      </dgm:t>
    </dgm:pt>
    <dgm:pt modelId="{F58475AC-70EB-4BF4-BA12-1EFCDD6080FB}">
      <dgm:prSet phldrT="[Text]" custT="1"/>
      <dgm:spPr/>
      <dgm:t>
        <a:bodyPr/>
        <a:lstStyle/>
        <a:p>
          <a:r>
            <a:rPr lang="en-US" sz="1800" dirty="0" smtClean="0"/>
            <a:t>T</a:t>
          </a:r>
          <a:r>
            <a:rPr lang="vi-VN" sz="1800" dirty="0" smtClean="0"/>
            <a:t>ăng cường trả nợ, cơ cấu lại vốn vay, hạn chế tối đa các khoản vay từ nước ngoài, từng bước thay thế nợ nước ngoài bằng nợ trong nước để giảm rủi ro vỡ nợ và an toàn tài chính quốc gia.</a:t>
          </a:r>
          <a:endParaRPr lang="en-US" sz="1800" dirty="0"/>
        </a:p>
      </dgm:t>
    </dgm:pt>
    <dgm:pt modelId="{328E26A6-8A2D-4267-B996-EF366862FD08}" type="parTrans" cxnId="{49458109-3B8A-4485-BFB8-15DC030C72D6}">
      <dgm:prSet/>
      <dgm:spPr/>
      <dgm:t>
        <a:bodyPr/>
        <a:lstStyle/>
        <a:p>
          <a:endParaRPr lang="en-US"/>
        </a:p>
      </dgm:t>
    </dgm:pt>
    <dgm:pt modelId="{A31CAF22-898B-4A2A-8743-13A2C9FBA9E4}" type="sibTrans" cxnId="{49458109-3B8A-4485-BFB8-15DC030C72D6}">
      <dgm:prSet/>
      <dgm:spPr/>
      <dgm:t>
        <a:bodyPr/>
        <a:lstStyle/>
        <a:p>
          <a:endParaRPr lang="en-US"/>
        </a:p>
      </dgm:t>
    </dgm:pt>
    <dgm:pt modelId="{B3F5A782-6B30-4B98-96D0-EF1C78BB9874}" type="pres">
      <dgm:prSet presAssocID="{563524BE-79B5-4402-910C-77431F18AED5}" presName="Name0" presStyleCnt="0">
        <dgm:presLayoutVars>
          <dgm:chMax val="7"/>
          <dgm:chPref val="7"/>
          <dgm:dir/>
        </dgm:presLayoutVars>
      </dgm:prSet>
      <dgm:spPr/>
      <dgm:t>
        <a:bodyPr/>
        <a:lstStyle/>
        <a:p>
          <a:endParaRPr lang="en-US"/>
        </a:p>
      </dgm:t>
    </dgm:pt>
    <dgm:pt modelId="{DE92F64E-2CB6-4454-9476-C0756CC95883}" type="pres">
      <dgm:prSet presAssocID="{563524BE-79B5-4402-910C-77431F18AED5}" presName="Name1" presStyleCnt="0"/>
      <dgm:spPr/>
    </dgm:pt>
    <dgm:pt modelId="{BD47D1DF-28E7-431F-BA21-8D17B798364C}" type="pres">
      <dgm:prSet presAssocID="{563524BE-79B5-4402-910C-77431F18AED5}" presName="cycle" presStyleCnt="0"/>
      <dgm:spPr/>
    </dgm:pt>
    <dgm:pt modelId="{26DDD406-0F49-49C3-BA95-B01E9CACFB79}" type="pres">
      <dgm:prSet presAssocID="{563524BE-79B5-4402-910C-77431F18AED5}" presName="srcNode" presStyleLbl="node1" presStyleIdx="0" presStyleCnt="3"/>
      <dgm:spPr/>
    </dgm:pt>
    <dgm:pt modelId="{8923DFE5-04A0-48CE-89C7-B83CB2A91FBC}" type="pres">
      <dgm:prSet presAssocID="{563524BE-79B5-4402-910C-77431F18AED5}" presName="conn" presStyleLbl="parChTrans1D2" presStyleIdx="0" presStyleCnt="1"/>
      <dgm:spPr/>
      <dgm:t>
        <a:bodyPr/>
        <a:lstStyle/>
        <a:p>
          <a:endParaRPr lang="en-US"/>
        </a:p>
      </dgm:t>
    </dgm:pt>
    <dgm:pt modelId="{A8626244-2A09-4B86-A2D5-B74828E9BFF1}" type="pres">
      <dgm:prSet presAssocID="{563524BE-79B5-4402-910C-77431F18AED5}" presName="extraNode" presStyleLbl="node1" presStyleIdx="0" presStyleCnt="3"/>
      <dgm:spPr/>
    </dgm:pt>
    <dgm:pt modelId="{C0B48E4A-905B-4211-929B-0C0BB385289E}" type="pres">
      <dgm:prSet presAssocID="{563524BE-79B5-4402-910C-77431F18AED5}" presName="dstNode" presStyleLbl="node1" presStyleIdx="0" presStyleCnt="3"/>
      <dgm:spPr/>
    </dgm:pt>
    <dgm:pt modelId="{7D6CDC44-20BC-42F2-B300-58B59DE7B6CC}" type="pres">
      <dgm:prSet presAssocID="{2D38E314-F941-4413-BFE0-4AA0052AE6C8}" presName="text_1" presStyleLbl="node1" presStyleIdx="0" presStyleCnt="3">
        <dgm:presLayoutVars>
          <dgm:bulletEnabled val="1"/>
        </dgm:presLayoutVars>
      </dgm:prSet>
      <dgm:spPr/>
      <dgm:t>
        <a:bodyPr/>
        <a:lstStyle/>
        <a:p>
          <a:endParaRPr lang="en-US"/>
        </a:p>
      </dgm:t>
    </dgm:pt>
    <dgm:pt modelId="{53FAC020-9D71-4353-B596-4ADC58D44EBF}" type="pres">
      <dgm:prSet presAssocID="{2D38E314-F941-4413-BFE0-4AA0052AE6C8}" presName="accent_1" presStyleCnt="0"/>
      <dgm:spPr/>
    </dgm:pt>
    <dgm:pt modelId="{987F38BA-E398-411C-B562-5A10D9D7E345}" type="pres">
      <dgm:prSet presAssocID="{2D38E314-F941-4413-BFE0-4AA0052AE6C8}" presName="accentRepeatNode" presStyleLbl="solidFgAcc1" presStyleIdx="0" presStyleCnt="3"/>
      <dgm:spPr/>
    </dgm:pt>
    <dgm:pt modelId="{A937A8D2-E9CC-4193-86A0-0E8C95623C64}" type="pres">
      <dgm:prSet presAssocID="{39D9009B-C09E-4879-BE29-4D073EF3A31F}" presName="text_2" presStyleLbl="node1" presStyleIdx="1" presStyleCnt="3">
        <dgm:presLayoutVars>
          <dgm:bulletEnabled val="1"/>
        </dgm:presLayoutVars>
      </dgm:prSet>
      <dgm:spPr/>
      <dgm:t>
        <a:bodyPr/>
        <a:lstStyle/>
        <a:p>
          <a:endParaRPr lang="en-US"/>
        </a:p>
      </dgm:t>
    </dgm:pt>
    <dgm:pt modelId="{E0568679-8844-4ABB-A8C2-7903611AE31C}" type="pres">
      <dgm:prSet presAssocID="{39D9009B-C09E-4879-BE29-4D073EF3A31F}" presName="accent_2" presStyleCnt="0"/>
      <dgm:spPr/>
    </dgm:pt>
    <dgm:pt modelId="{CC4A8492-A2EC-4E9B-A5CD-7280B42839CF}" type="pres">
      <dgm:prSet presAssocID="{39D9009B-C09E-4879-BE29-4D073EF3A31F}" presName="accentRepeatNode" presStyleLbl="solidFgAcc1" presStyleIdx="1" presStyleCnt="3"/>
      <dgm:spPr/>
    </dgm:pt>
    <dgm:pt modelId="{B162377F-221E-4C46-9FB9-D9C2E017E9C3}" type="pres">
      <dgm:prSet presAssocID="{F58475AC-70EB-4BF4-BA12-1EFCDD6080FB}" presName="text_3" presStyleLbl="node1" presStyleIdx="2" presStyleCnt="3">
        <dgm:presLayoutVars>
          <dgm:bulletEnabled val="1"/>
        </dgm:presLayoutVars>
      </dgm:prSet>
      <dgm:spPr/>
      <dgm:t>
        <a:bodyPr/>
        <a:lstStyle/>
        <a:p>
          <a:endParaRPr lang="en-US"/>
        </a:p>
      </dgm:t>
    </dgm:pt>
    <dgm:pt modelId="{444DC53B-F3D4-443A-A7D9-90F0A5D9BB9D}" type="pres">
      <dgm:prSet presAssocID="{F58475AC-70EB-4BF4-BA12-1EFCDD6080FB}" presName="accent_3" presStyleCnt="0"/>
      <dgm:spPr/>
    </dgm:pt>
    <dgm:pt modelId="{BFBBA637-E86A-4541-AA19-8A672D17EE0A}" type="pres">
      <dgm:prSet presAssocID="{F58475AC-70EB-4BF4-BA12-1EFCDD6080FB}" presName="accentRepeatNode" presStyleLbl="solidFgAcc1" presStyleIdx="2" presStyleCnt="3"/>
      <dgm:spPr/>
    </dgm:pt>
  </dgm:ptLst>
  <dgm:cxnLst>
    <dgm:cxn modelId="{49458109-3B8A-4485-BFB8-15DC030C72D6}" srcId="{563524BE-79B5-4402-910C-77431F18AED5}" destId="{F58475AC-70EB-4BF4-BA12-1EFCDD6080FB}" srcOrd="2" destOrd="0" parTransId="{328E26A6-8A2D-4267-B996-EF366862FD08}" sibTransId="{A31CAF22-898B-4A2A-8743-13A2C9FBA9E4}"/>
    <dgm:cxn modelId="{EB210656-5132-44DA-BB8B-1D033F8E878A}" type="presOf" srcId="{563524BE-79B5-4402-910C-77431F18AED5}" destId="{B3F5A782-6B30-4B98-96D0-EF1C78BB9874}" srcOrd="0" destOrd="0" presId="urn:microsoft.com/office/officeart/2008/layout/VerticalCurvedList"/>
    <dgm:cxn modelId="{196D1177-5973-48D6-A1A7-5A38785F4D71}" type="presOf" srcId="{39D9009B-C09E-4879-BE29-4D073EF3A31F}" destId="{A937A8D2-E9CC-4193-86A0-0E8C95623C64}" srcOrd="0" destOrd="0" presId="urn:microsoft.com/office/officeart/2008/layout/VerticalCurvedList"/>
    <dgm:cxn modelId="{202E6072-7FD9-4E33-9897-2C50B6C1BF29}" type="presOf" srcId="{34B717ED-277F-42FA-B8B6-0BA82FBCDBDE}" destId="{8923DFE5-04A0-48CE-89C7-B83CB2A91FBC}" srcOrd="0" destOrd="0" presId="urn:microsoft.com/office/officeart/2008/layout/VerticalCurvedList"/>
    <dgm:cxn modelId="{502A1A28-3DEB-4F35-882E-4E13C060D864}" srcId="{563524BE-79B5-4402-910C-77431F18AED5}" destId="{2D38E314-F941-4413-BFE0-4AA0052AE6C8}" srcOrd="0" destOrd="0" parTransId="{A495F7B9-7E41-43C1-B531-A94632ABECE8}" sibTransId="{34B717ED-277F-42FA-B8B6-0BA82FBCDBDE}"/>
    <dgm:cxn modelId="{34948071-6303-424E-BC59-B5CD0B889BB3}" type="presOf" srcId="{2D38E314-F941-4413-BFE0-4AA0052AE6C8}" destId="{7D6CDC44-20BC-42F2-B300-58B59DE7B6CC}" srcOrd="0" destOrd="0" presId="urn:microsoft.com/office/officeart/2008/layout/VerticalCurvedList"/>
    <dgm:cxn modelId="{8557C4EF-11FE-4193-86D2-0AA2805C6111}" srcId="{563524BE-79B5-4402-910C-77431F18AED5}" destId="{39D9009B-C09E-4879-BE29-4D073EF3A31F}" srcOrd="1" destOrd="0" parTransId="{A89FD3CA-13C5-4413-9309-F88036304511}" sibTransId="{0BF58311-4F2E-4C27-92F0-467FC3FB6849}"/>
    <dgm:cxn modelId="{86C2AEA7-85E7-4F2C-B02C-07A389175838}" type="presOf" srcId="{F58475AC-70EB-4BF4-BA12-1EFCDD6080FB}" destId="{B162377F-221E-4C46-9FB9-D9C2E017E9C3}" srcOrd="0" destOrd="0" presId="urn:microsoft.com/office/officeart/2008/layout/VerticalCurvedList"/>
    <dgm:cxn modelId="{CDEEEE22-F2ED-4BE5-97B4-5B42981D4863}" type="presParOf" srcId="{B3F5A782-6B30-4B98-96D0-EF1C78BB9874}" destId="{DE92F64E-2CB6-4454-9476-C0756CC95883}" srcOrd="0" destOrd="0" presId="urn:microsoft.com/office/officeart/2008/layout/VerticalCurvedList"/>
    <dgm:cxn modelId="{4EA1AAB9-D221-4492-9C44-303CB4C29624}" type="presParOf" srcId="{DE92F64E-2CB6-4454-9476-C0756CC95883}" destId="{BD47D1DF-28E7-431F-BA21-8D17B798364C}" srcOrd="0" destOrd="0" presId="urn:microsoft.com/office/officeart/2008/layout/VerticalCurvedList"/>
    <dgm:cxn modelId="{0DEC5B53-5F1E-4C16-A7F6-8F1CB2B7F2C7}" type="presParOf" srcId="{BD47D1DF-28E7-431F-BA21-8D17B798364C}" destId="{26DDD406-0F49-49C3-BA95-B01E9CACFB79}" srcOrd="0" destOrd="0" presId="urn:microsoft.com/office/officeart/2008/layout/VerticalCurvedList"/>
    <dgm:cxn modelId="{0B9005B8-9051-4DD5-B72A-610B6DD25DDB}" type="presParOf" srcId="{BD47D1DF-28E7-431F-BA21-8D17B798364C}" destId="{8923DFE5-04A0-48CE-89C7-B83CB2A91FBC}" srcOrd="1" destOrd="0" presId="urn:microsoft.com/office/officeart/2008/layout/VerticalCurvedList"/>
    <dgm:cxn modelId="{DC24002A-CBDA-4DF8-BD53-E03F0DDB60F8}" type="presParOf" srcId="{BD47D1DF-28E7-431F-BA21-8D17B798364C}" destId="{A8626244-2A09-4B86-A2D5-B74828E9BFF1}" srcOrd="2" destOrd="0" presId="urn:microsoft.com/office/officeart/2008/layout/VerticalCurvedList"/>
    <dgm:cxn modelId="{61A0E63E-DBDF-4F1F-AA3D-57CE78DED400}" type="presParOf" srcId="{BD47D1DF-28E7-431F-BA21-8D17B798364C}" destId="{C0B48E4A-905B-4211-929B-0C0BB385289E}" srcOrd="3" destOrd="0" presId="urn:microsoft.com/office/officeart/2008/layout/VerticalCurvedList"/>
    <dgm:cxn modelId="{276CB742-3F99-498E-BAE7-B312D00B541B}" type="presParOf" srcId="{DE92F64E-2CB6-4454-9476-C0756CC95883}" destId="{7D6CDC44-20BC-42F2-B300-58B59DE7B6CC}" srcOrd="1" destOrd="0" presId="urn:microsoft.com/office/officeart/2008/layout/VerticalCurvedList"/>
    <dgm:cxn modelId="{C0318476-61C7-4153-A35E-96F73A1EED66}" type="presParOf" srcId="{DE92F64E-2CB6-4454-9476-C0756CC95883}" destId="{53FAC020-9D71-4353-B596-4ADC58D44EBF}" srcOrd="2" destOrd="0" presId="urn:microsoft.com/office/officeart/2008/layout/VerticalCurvedList"/>
    <dgm:cxn modelId="{A42B1D1A-4933-40EE-BDEF-A78D3C44468B}" type="presParOf" srcId="{53FAC020-9D71-4353-B596-4ADC58D44EBF}" destId="{987F38BA-E398-411C-B562-5A10D9D7E345}" srcOrd="0" destOrd="0" presId="urn:microsoft.com/office/officeart/2008/layout/VerticalCurvedList"/>
    <dgm:cxn modelId="{33D49ACC-C002-4DE7-86B8-8522DA343EC7}" type="presParOf" srcId="{DE92F64E-2CB6-4454-9476-C0756CC95883}" destId="{A937A8D2-E9CC-4193-86A0-0E8C95623C64}" srcOrd="3" destOrd="0" presId="urn:microsoft.com/office/officeart/2008/layout/VerticalCurvedList"/>
    <dgm:cxn modelId="{06CBDDC6-E287-44DD-A1A8-2A5947AC6563}" type="presParOf" srcId="{DE92F64E-2CB6-4454-9476-C0756CC95883}" destId="{E0568679-8844-4ABB-A8C2-7903611AE31C}" srcOrd="4" destOrd="0" presId="urn:microsoft.com/office/officeart/2008/layout/VerticalCurvedList"/>
    <dgm:cxn modelId="{D9272E76-0771-442F-8B25-3247DAB0D179}" type="presParOf" srcId="{E0568679-8844-4ABB-A8C2-7903611AE31C}" destId="{CC4A8492-A2EC-4E9B-A5CD-7280B42839CF}" srcOrd="0" destOrd="0" presId="urn:microsoft.com/office/officeart/2008/layout/VerticalCurvedList"/>
    <dgm:cxn modelId="{B6C76C75-DE3D-416A-A053-336C5F50A2A3}" type="presParOf" srcId="{DE92F64E-2CB6-4454-9476-C0756CC95883}" destId="{B162377F-221E-4C46-9FB9-D9C2E017E9C3}" srcOrd="5" destOrd="0" presId="urn:microsoft.com/office/officeart/2008/layout/VerticalCurvedList"/>
    <dgm:cxn modelId="{81FE5F06-30A9-434E-83A2-3F0651DE7DEA}" type="presParOf" srcId="{DE92F64E-2CB6-4454-9476-C0756CC95883}" destId="{444DC53B-F3D4-443A-A7D9-90F0A5D9BB9D}" srcOrd="6" destOrd="0" presId="urn:microsoft.com/office/officeart/2008/layout/VerticalCurvedList"/>
    <dgm:cxn modelId="{F0B95672-36F0-41D5-9E73-9337DB10C8B1}" type="presParOf" srcId="{444DC53B-F3D4-443A-A7D9-90F0A5D9BB9D}" destId="{BFBBA637-E86A-4541-AA19-8A672D17EE0A}"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23DFE5-04A0-48CE-89C7-B83CB2A91FBC}">
      <dsp:nvSpPr>
        <dsp:cNvPr id="0" name=""/>
        <dsp:cNvSpPr/>
      </dsp:nvSpPr>
      <dsp:spPr>
        <a:xfrm>
          <a:off x="-5051734" y="-773944"/>
          <a:ext cx="6016172" cy="6016172"/>
        </a:xfrm>
        <a:prstGeom prst="blockArc">
          <a:avLst>
            <a:gd name="adj1" fmla="val 18900000"/>
            <a:gd name="adj2" fmla="val 2700000"/>
            <a:gd name="adj3" fmla="val 359"/>
          </a:avLst>
        </a:prstGeom>
        <a:noFill/>
        <a:ln w="25400"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D6CDC44-20BC-42F2-B300-58B59DE7B6CC}">
      <dsp:nvSpPr>
        <dsp:cNvPr id="0" name=""/>
        <dsp:cNvSpPr/>
      </dsp:nvSpPr>
      <dsp:spPr>
        <a:xfrm>
          <a:off x="620288" y="446828"/>
          <a:ext cx="7446140" cy="893656"/>
        </a:xfrm>
        <a:prstGeom prst="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09340" tIns="50800" rIns="50800" bIns="50800" numCol="1" spcCol="1270" anchor="ctr" anchorCtr="0">
          <a:noAutofit/>
        </a:bodyPr>
        <a:lstStyle/>
        <a:p>
          <a:pPr lvl="0" algn="l" defTabSz="889000">
            <a:lnSpc>
              <a:spcPct val="90000"/>
            </a:lnSpc>
            <a:spcBef>
              <a:spcPct val="0"/>
            </a:spcBef>
            <a:spcAft>
              <a:spcPct val="35000"/>
            </a:spcAft>
          </a:pPr>
          <a:r>
            <a:rPr lang="en-US" sz="2000" kern="1200" dirty="0" err="1" smtClean="0"/>
            <a:t>Chính</a:t>
          </a:r>
          <a:r>
            <a:rPr lang="en-US" sz="2000" kern="1200" dirty="0" smtClean="0"/>
            <a:t> </a:t>
          </a:r>
          <a:r>
            <a:rPr lang="en-US" sz="2000" kern="1200" dirty="0" err="1" smtClean="0"/>
            <a:t>phủ</a:t>
          </a:r>
          <a:r>
            <a:rPr lang="en-US" sz="2000" kern="1200" dirty="0" smtClean="0"/>
            <a:t> </a:t>
          </a:r>
          <a:r>
            <a:rPr lang="en-US" sz="2000" kern="1200" dirty="0" err="1" smtClean="0"/>
            <a:t>phải</a:t>
          </a:r>
          <a:r>
            <a:rPr lang="en-US" sz="2000" kern="1200" dirty="0" smtClean="0"/>
            <a:t> </a:t>
          </a:r>
          <a:r>
            <a:rPr lang="en-US" sz="2000" kern="1200" dirty="0" err="1" smtClean="0"/>
            <a:t>giữ</a:t>
          </a:r>
          <a:r>
            <a:rPr lang="en-US" sz="2000" kern="1200" dirty="0" smtClean="0"/>
            <a:t> </a:t>
          </a:r>
          <a:r>
            <a:rPr lang="en-US" sz="2000" kern="1200" dirty="0" err="1" smtClean="0"/>
            <a:t>kỷ</a:t>
          </a:r>
          <a:r>
            <a:rPr lang="en-US" sz="2000" kern="1200" dirty="0" smtClean="0"/>
            <a:t> </a:t>
          </a:r>
          <a:r>
            <a:rPr lang="en-US" sz="2000" kern="1200" dirty="0" err="1" smtClean="0"/>
            <a:t>luật</a:t>
          </a:r>
          <a:r>
            <a:rPr lang="en-US" sz="2000" kern="1200" dirty="0" smtClean="0"/>
            <a:t> chi </a:t>
          </a:r>
          <a:r>
            <a:rPr lang="en-US" sz="2000" kern="1200" dirty="0" err="1" smtClean="0"/>
            <a:t>ngân</a:t>
          </a:r>
          <a:r>
            <a:rPr lang="en-US" sz="2000" kern="1200" dirty="0" smtClean="0"/>
            <a:t> </a:t>
          </a:r>
          <a:r>
            <a:rPr lang="en-US" sz="2000" kern="1200" dirty="0" err="1" smtClean="0"/>
            <a:t>sách</a:t>
          </a:r>
          <a:r>
            <a:rPr lang="en-US" sz="2000" kern="1200" dirty="0" smtClean="0"/>
            <a:t> </a:t>
          </a:r>
          <a:r>
            <a:rPr lang="en-US" sz="2000" kern="1200" dirty="0" err="1" smtClean="0"/>
            <a:t>theo</a:t>
          </a:r>
          <a:r>
            <a:rPr lang="en-US" sz="2000" kern="1200" dirty="0" smtClean="0"/>
            <a:t> </a:t>
          </a:r>
          <a:r>
            <a:rPr lang="en-US" sz="2000" kern="1200" dirty="0" err="1" smtClean="0"/>
            <a:t>đúng</a:t>
          </a:r>
          <a:r>
            <a:rPr lang="en-US" sz="2000" kern="1200" dirty="0" smtClean="0"/>
            <a:t> </a:t>
          </a:r>
          <a:r>
            <a:rPr lang="en-US" sz="2000" kern="1200" dirty="0" err="1" smtClean="0"/>
            <a:t>dự</a:t>
          </a:r>
          <a:r>
            <a:rPr lang="en-US" sz="2000" kern="1200" dirty="0" smtClean="0"/>
            <a:t> </a:t>
          </a:r>
          <a:r>
            <a:rPr lang="en-US" sz="2000" kern="1200" dirty="0" err="1" smtClean="0"/>
            <a:t>toán</a:t>
          </a:r>
          <a:r>
            <a:rPr lang="en-US" sz="2000" kern="1200" dirty="0" smtClean="0"/>
            <a:t>, </a:t>
          </a:r>
          <a:r>
            <a:rPr lang="en-US" sz="2000" kern="1200" dirty="0" err="1" smtClean="0"/>
            <a:t>phần</a:t>
          </a:r>
          <a:r>
            <a:rPr lang="en-US" sz="2000" kern="1200" dirty="0" smtClean="0"/>
            <a:t> </a:t>
          </a:r>
          <a:r>
            <a:rPr lang="en-US" sz="2000" kern="1200" dirty="0" err="1" smtClean="0"/>
            <a:t>tăng</a:t>
          </a:r>
          <a:r>
            <a:rPr lang="en-US" sz="2000" kern="1200" dirty="0" smtClean="0"/>
            <a:t> </a:t>
          </a:r>
          <a:r>
            <a:rPr lang="en-US" sz="2000" kern="1200" dirty="0" err="1" smtClean="0"/>
            <a:t>thu</a:t>
          </a:r>
          <a:r>
            <a:rPr lang="en-US" sz="2000" kern="1200" dirty="0" smtClean="0"/>
            <a:t>, </a:t>
          </a:r>
          <a:r>
            <a:rPr lang="en-US" sz="2000" kern="1200" dirty="0" err="1" smtClean="0"/>
            <a:t>nếu</a:t>
          </a:r>
          <a:r>
            <a:rPr lang="en-US" sz="2000" kern="1200" dirty="0" smtClean="0"/>
            <a:t> </a:t>
          </a:r>
          <a:r>
            <a:rPr lang="en-US" sz="2000" kern="1200" dirty="0" err="1" smtClean="0"/>
            <a:t>có</a:t>
          </a:r>
          <a:r>
            <a:rPr lang="en-US" sz="2000" kern="1200" dirty="0" smtClean="0"/>
            <a:t>, </a:t>
          </a:r>
          <a:r>
            <a:rPr lang="en-US" sz="2000" kern="1200" dirty="0" err="1" smtClean="0"/>
            <a:t>sẽ</a:t>
          </a:r>
          <a:r>
            <a:rPr lang="en-US" sz="2000" kern="1200" dirty="0" smtClean="0"/>
            <a:t> </a:t>
          </a:r>
          <a:r>
            <a:rPr lang="en-US" sz="2000" kern="1200" dirty="0" err="1" smtClean="0"/>
            <a:t>dùng</a:t>
          </a:r>
          <a:r>
            <a:rPr lang="en-US" sz="2000" kern="1200" dirty="0" smtClean="0"/>
            <a:t> </a:t>
          </a:r>
          <a:r>
            <a:rPr lang="en-US" sz="2000" kern="1200" dirty="0" err="1" smtClean="0"/>
            <a:t>để</a:t>
          </a:r>
          <a:r>
            <a:rPr lang="en-US" sz="2000" kern="1200" dirty="0" smtClean="0"/>
            <a:t> </a:t>
          </a:r>
          <a:r>
            <a:rPr lang="en-US" sz="2000" kern="1200" dirty="0" err="1" smtClean="0"/>
            <a:t>giảm</a:t>
          </a:r>
          <a:r>
            <a:rPr lang="en-US" sz="2000" kern="1200" dirty="0" smtClean="0"/>
            <a:t> </a:t>
          </a:r>
          <a:r>
            <a:rPr lang="en-US" sz="2000" kern="1200" dirty="0" err="1" smtClean="0"/>
            <a:t>bội</a:t>
          </a:r>
          <a:r>
            <a:rPr lang="en-US" sz="2000" kern="1200" dirty="0" smtClean="0"/>
            <a:t> chi. </a:t>
          </a:r>
          <a:endParaRPr lang="en-US" sz="2000" kern="1200" dirty="0"/>
        </a:p>
      </dsp:txBody>
      <dsp:txXfrm>
        <a:off x="620288" y="446828"/>
        <a:ext cx="7446140" cy="893656"/>
      </dsp:txXfrm>
    </dsp:sp>
    <dsp:sp modelId="{987F38BA-E398-411C-B562-5A10D9D7E345}">
      <dsp:nvSpPr>
        <dsp:cNvPr id="0" name=""/>
        <dsp:cNvSpPr/>
      </dsp:nvSpPr>
      <dsp:spPr>
        <a:xfrm>
          <a:off x="61752" y="335121"/>
          <a:ext cx="1117070" cy="1117070"/>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937A8D2-E9CC-4193-86A0-0E8C95623C64}">
      <dsp:nvSpPr>
        <dsp:cNvPr id="0" name=""/>
        <dsp:cNvSpPr/>
      </dsp:nvSpPr>
      <dsp:spPr>
        <a:xfrm>
          <a:off x="945132" y="1787313"/>
          <a:ext cx="7121295" cy="893656"/>
        </a:xfrm>
        <a:prstGeom prst="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09340" tIns="48260" rIns="48260" bIns="48260" numCol="1" spcCol="1270" anchor="ctr" anchorCtr="0">
          <a:noAutofit/>
        </a:bodyPr>
        <a:lstStyle/>
        <a:p>
          <a:pPr lvl="0" algn="l" defTabSz="844550">
            <a:lnSpc>
              <a:spcPct val="90000"/>
            </a:lnSpc>
            <a:spcBef>
              <a:spcPct val="0"/>
            </a:spcBef>
            <a:spcAft>
              <a:spcPct val="35000"/>
            </a:spcAft>
          </a:pPr>
          <a:r>
            <a:rPr lang="en-US" sz="1900" kern="1200" dirty="0" err="1" smtClean="0"/>
            <a:t>Kiểm</a:t>
          </a:r>
          <a:r>
            <a:rPr lang="en-US" sz="1900" kern="1200" dirty="0" smtClean="0"/>
            <a:t> </a:t>
          </a:r>
          <a:r>
            <a:rPr lang="en-US" sz="1900" kern="1200" dirty="0" err="1" smtClean="0"/>
            <a:t>soát</a:t>
          </a:r>
          <a:r>
            <a:rPr lang="en-US" sz="1900" kern="1200" dirty="0" smtClean="0"/>
            <a:t> </a:t>
          </a:r>
          <a:r>
            <a:rPr lang="en-US" sz="1900" kern="1200" dirty="0" err="1" smtClean="0"/>
            <a:t>chặt</a:t>
          </a:r>
          <a:r>
            <a:rPr lang="en-US" sz="1900" kern="1200" dirty="0" smtClean="0"/>
            <a:t> </a:t>
          </a:r>
          <a:r>
            <a:rPr lang="en-US" sz="1900" kern="1200" dirty="0" err="1" smtClean="0"/>
            <a:t>chẽ</a:t>
          </a:r>
          <a:r>
            <a:rPr lang="en-US" sz="1900" kern="1200" dirty="0" smtClean="0"/>
            <a:t> </a:t>
          </a:r>
          <a:r>
            <a:rPr lang="en-US" sz="1900" kern="1200" dirty="0" err="1" smtClean="0"/>
            <a:t>các</a:t>
          </a:r>
          <a:r>
            <a:rPr lang="en-US" sz="1900" kern="1200" dirty="0" smtClean="0"/>
            <a:t> </a:t>
          </a:r>
          <a:r>
            <a:rPr lang="en-US" sz="1900" kern="1200" dirty="0" err="1" smtClean="0"/>
            <a:t>khoản</a:t>
          </a:r>
          <a:r>
            <a:rPr lang="en-US" sz="1900" kern="1200" dirty="0" smtClean="0"/>
            <a:t> </a:t>
          </a:r>
          <a:r>
            <a:rPr lang="en-US" sz="1900" kern="1200" dirty="0" err="1" smtClean="0"/>
            <a:t>nợ</a:t>
          </a:r>
          <a:r>
            <a:rPr lang="en-US" sz="1900" kern="1200" dirty="0" smtClean="0"/>
            <a:t> </a:t>
          </a:r>
          <a:r>
            <a:rPr lang="en-US" sz="1900" kern="1200" dirty="0" err="1" smtClean="0"/>
            <a:t>bảo</a:t>
          </a:r>
          <a:r>
            <a:rPr lang="en-US" sz="1900" kern="1200" dirty="0" smtClean="0"/>
            <a:t> </a:t>
          </a:r>
          <a:r>
            <a:rPr lang="en-US" sz="1900" kern="1200" dirty="0" err="1" smtClean="0"/>
            <a:t>lãnh</a:t>
          </a:r>
          <a:r>
            <a:rPr lang="en-US" sz="1900" kern="1200" dirty="0" smtClean="0"/>
            <a:t> </a:t>
          </a:r>
          <a:r>
            <a:rPr lang="en-US" sz="1900" kern="1200" dirty="0" err="1" smtClean="0"/>
            <a:t>Chính</a:t>
          </a:r>
          <a:r>
            <a:rPr lang="en-US" sz="1900" kern="1200" dirty="0" smtClean="0"/>
            <a:t> </a:t>
          </a:r>
          <a:r>
            <a:rPr lang="en-US" sz="1900" kern="1200" dirty="0" err="1" smtClean="0"/>
            <a:t>phủ</a:t>
          </a:r>
          <a:r>
            <a:rPr lang="en-US" sz="1900" kern="1200" dirty="0" smtClean="0"/>
            <a:t> </a:t>
          </a:r>
          <a:r>
            <a:rPr lang="en-US" sz="1900" kern="1200" dirty="0" err="1" smtClean="0"/>
            <a:t>và</a:t>
          </a:r>
          <a:r>
            <a:rPr lang="en-US" sz="1900" kern="1200" dirty="0" smtClean="0"/>
            <a:t> </a:t>
          </a:r>
          <a:r>
            <a:rPr lang="en-US" sz="1900" kern="1200" dirty="0" err="1" smtClean="0"/>
            <a:t>giảm</a:t>
          </a:r>
          <a:r>
            <a:rPr lang="en-US" sz="1900" kern="1200" dirty="0" smtClean="0"/>
            <a:t> </a:t>
          </a:r>
          <a:r>
            <a:rPr lang="en-US" sz="1900" kern="1200" dirty="0" err="1" smtClean="0"/>
            <a:t>bảo</a:t>
          </a:r>
          <a:r>
            <a:rPr lang="en-US" sz="1900" kern="1200" dirty="0" smtClean="0"/>
            <a:t> </a:t>
          </a:r>
          <a:r>
            <a:rPr lang="en-US" sz="1900" kern="1200" dirty="0" err="1" smtClean="0"/>
            <a:t>lãnh</a:t>
          </a:r>
          <a:r>
            <a:rPr lang="en-US" sz="1900" kern="1200" dirty="0" smtClean="0"/>
            <a:t> </a:t>
          </a:r>
          <a:r>
            <a:rPr lang="en-US" sz="1900" kern="1200" dirty="0" err="1" smtClean="0"/>
            <a:t>Chính</a:t>
          </a:r>
          <a:r>
            <a:rPr lang="en-US" sz="1900" kern="1200" dirty="0" smtClean="0"/>
            <a:t> </a:t>
          </a:r>
          <a:r>
            <a:rPr lang="en-US" sz="1900" kern="1200" dirty="0" err="1" smtClean="0"/>
            <a:t>phủ</a:t>
          </a:r>
          <a:r>
            <a:rPr lang="en-US" sz="1900" kern="1200" dirty="0" smtClean="0"/>
            <a:t> </a:t>
          </a:r>
          <a:r>
            <a:rPr lang="en-US" sz="1900" kern="1200" dirty="0" err="1" smtClean="0"/>
            <a:t>đối</a:t>
          </a:r>
          <a:r>
            <a:rPr lang="en-US" sz="1900" kern="1200" dirty="0" smtClean="0"/>
            <a:t> </a:t>
          </a:r>
          <a:r>
            <a:rPr lang="en-US" sz="1900" kern="1200" dirty="0" err="1" smtClean="0"/>
            <a:t>với</a:t>
          </a:r>
          <a:r>
            <a:rPr lang="en-US" sz="1900" kern="1200" dirty="0" smtClean="0"/>
            <a:t> </a:t>
          </a:r>
          <a:r>
            <a:rPr lang="en-US" sz="1900" kern="1200" dirty="0" err="1" smtClean="0"/>
            <a:t>các</a:t>
          </a:r>
          <a:r>
            <a:rPr lang="en-US" sz="1900" kern="1200" dirty="0" smtClean="0"/>
            <a:t> </a:t>
          </a:r>
          <a:r>
            <a:rPr lang="en-US" sz="1900" kern="1200" dirty="0" err="1" smtClean="0"/>
            <a:t>dự</a:t>
          </a:r>
          <a:r>
            <a:rPr lang="en-US" sz="1900" kern="1200" dirty="0" smtClean="0"/>
            <a:t> </a:t>
          </a:r>
          <a:r>
            <a:rPr lang="en-US" sz="1900" kern="1200" dirty="0" err="1" smtClean="0"/>
            <a:t>án</a:t>
          </a:r>
          <a:r>
            <a:rPr lang="en-US" sz="1900" kern="1200" dirty="0" smtClean="0"/>
            <a:t> </a:t>
          </a:r>
          <a:r>
            <a:rPr lang="en-US" sz="1900" kern="1200" dirty="0" err="1" smtClean="0"/>
            <a:t>của</a:t>
          </a:r>
          <a:r>
            <a:rPr lang="en-US" sz="1900" kern="1200" dirty="0" smtClean="0"/>
            <a:t> DNNN</a:t>
          </a:r>
          <a:endParaRPr lang="en-US" sz="1900" kern="1200" dirty="0"/>
        </a:p>
      </dsp:txBody>
      <dsp:txXfrm>
        <a:off x="945132" y="1787313"/>
        <a:ext cx="7121295" cy="893656"/>
      </dsp:txXfrm>
    </dsp:sp>
    <dsp:sp modelId="{CC4A8492-A2EC-4E9B-A5CD-7280B42839CF}">
      <dsp:nvSpPr>
        <dsp:cNvPr id="0" name=""/>
        <dsp:cNvSpPr/>
      </dsp:nvSpPr>
      <dsp:spPr>
        <a:xfrm>
          <a:off x="386596" y="1675606"/>
          <a:ext cx="1117070" cy="1117070"/>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162377F-221E-4C46-9FB9-D9C2E017E9C3}">
      <dsp:nvSpPr>
        <dsp:cNvPr id="0" name=""/>
        <dsp:cNvSpPr/>
      </dsp:nvSpPr>
      <dsp:spPr>
        <a:xfrm>
          <a:off x="620288" y="3127798"/>
          <a:ext cx="7446140" cy="893656"/>
        </a:xfrm>
        <a:prstGeom prst="rect">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09340" tIns="45720" rIns="45720" bIns="45720" numCol="1" spcCol="1270" anchor="ctr" anchorCtr="0">
          <a:noAutofit/>
        </a:bodyPr>
        <a:lstStyle/>
        <a:p>
          <a:pPr lvl="0" algn="l" defTabSz="800100">
            <a:lnSpc>
              <a:spcPct val="90000"/>
            </a:lnSpc>
            <a:spcBef>
              <a:spcPct val="0"/>
            </a:spcBef>
            <a:spcAft>
              <a:spcPct val="35000"/>
            </a:spcAft>
          </a:pPr>
          <a:r>
            <a:rPr lang="en-US" sz="1800" kern="1200" dirty="0" smtClean="0"/>
            <a:t>T</a:t>
          </a:r>
          <a:r>
            <a:rPr lang="vi-VN" sz="1800" kern="1200" dirty="0" smtClean="0"/>
            <a:t>ăng cường trả nợ, cơ cấu lại vốn vay, hạn chế tối đa các khoản vay từ nước ngoài, từng bước thay thế nợ nước ngoài bằng nợ trong nước để giảm rủi ro vỡ nợ và an toàn tài chính quốc gia.</a:t>
          </a:r>
          <a:endParaRPr lang="en-US" sz="1800" kern="1200" dirty="0"/>
        </a:p>
      </dsp:txBody>
      <dsp:txXfrm>
        <a:off x="620288" y="3127798"/>
        <a:ext cx="7446140" cy="893656"/>
      </dsp:txXfrm>
    </dsp:sp>
    <dsp:sp modelId="{BFBBA637-E86A-4541-AA19-8A672D17EE0A}">
      <dsp:nvSpPr>
        <dsp:cNvPr id="0" name=""/>
        <dsp:cNvSpPr/>
      </dsp:nvSpPr>
      <dsp:spPr>
        <a:xfrm>
          <a:off x="61752" y="3016091"/>
          <a:ext cx="1117070" cy="1117070"/>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381175" y="685800"/>
            <a:ext cx="60963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Shape 4"/>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59657345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Shape 68"/>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9" name="Shape 69"/>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096567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Shape 82"/>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83" name="Shape 83"/>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806274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Shape 3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18" name="Shape 31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3453655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Shape 21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8" name="Shape 21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extLst>
      <p:ext uri="{BB962C8B-B14F-4D97-AF65-F5344CB8AC3E}">
        <p14:creationId xmlns:p14="http://schemas.microsoft.com/office/powerpoint/2010/main" val="37012712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Shape 154"/>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5" name="Shape 155"/>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12455967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Shape 10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8" name="Shape 10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8657542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Shape 18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82" name="Shape 18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4019233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Shape 16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68" name="Shape 16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4533327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Shape 121"/>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2" name="Shape 122"/>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9245711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
        <p:cNvGrpSpPr/>
        <p:nvPr/>
      </p:nvGrpSpPr>
      <p:grpSpPr>
        <a:xfrm>
          <a:off x="0" y="0"/>
          <a:ext cx="0" cy="0"/>
          <a:chOff x="0" y="0"/>
          <a:chExt cx="0" cy="0"/>
        </a:xfrm>
      </p:grpSpPr>
      <p:sp>
        <p:nvSpPr>
          <p:cNvPr id="393" name="Shape 393"/>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94" name="Shape 394"/>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a:p>
        </p:txBody>
      </p:sp>
    </p:spTree>
    <p:extLst>
      <p:ext uri="{BB962C8B-B14F-4D97-AF65-F5344CB8AC3E}">
        <p14:creationId xmlns:p14="http://schemas.microsoft.com/office/powerpoint/2010/main" val="3050084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Shape 405"/>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06" name="Shape 406"/>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2466110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Shape 10"/>
          <p:cNvSpPr txBox="1">
            <a:spLocks noGrp="1"/>
          </p:cNvSpPr>
          <p:nvPr>
            <p:ph type="ctrTitle"/>
          </p:nvPr>
        </p:nvSpPr>
        <p:spPr>
          <a:xfrm>
            <a:off x="996630" y="2003888"/>
            <a:ext cx="4523700" cy="1159800"/>
          </a:xfrm>
          <a:prstGeom prst="rect">
            <a:avLst/>
          </a:prstGeom>
        </p:spPr>
        <p:txBody>
          <a:bodyPr spcFirstLastPara="1" wrap="square" lIns="91425" tIns="91425" rIns="91425" bIns="91425" anchor="b" anchorCtr="0"/>
          <a:lstStyle>
            <a:lvl1pPr lvl="0">
              <a:spcBef>
                <a:spcPts val="0"/>
              </a:spcBef>
              <a:spcAft>
                <a:spcPts val="0"/>
              </a:spcAft>
              <a:buSzPts val="3600"/>
              <a:buNone/>
              <a:defRPr sz="3600"/>
            </a:lvl1pPr>
            <a:lvl2pPr lvl="1">
              <a:spcBef>
                <a:spcPts val="0"/>
              </a:spcBef>
              <a:spcAft>
                <a:spcPts val="0"/>
              </a:spcAft>
              <a:buSzPts val="3600"/>
              <a:buNone/>
              <a:defRPr sz="3600"/>
            </a:lvl2pPr>
            <a:lvl3pPr lvl="2">
              <a:spcBef>
                <a:spcPts val="0"/>
              </a:spcBef>
              <a:spcAft>
                <a:spcPts val="0"/>
              </a:spcAft>
              <a:buSzPts val="3600"/>
              <a:buNone/>
              <a:defRPr sz="3600"/>
            </a:lvl3pPr>
            <a:lvl4pPr lvl="3">
              <a:spcBef>
                <a:spcPts val="0"/>
              </a:spcBef>
              <a:spcAft>
                <a:spcPts val="0"/>
              </a:spcAft>
              <a:buSzPts val="3600"/>
              <a:buNone/>
              <a:defRPr sz="3600"/>
            </a:lvl4pPr>
            <a:lvl5pPr lvl="4">
              <a:spcBef>
                <a:spcPts val="0"/>
              </a:spcBef>
              <a:spcAft>
                <a:spcPts val="0"/>
              </a:spcAft>
              <a:buSzPts val="3600"/>
              <a:buNone/>
              <a:defRPr sz="3600"/>
            </a:lvl5pPr>
            <a:lvl6pPr lvl="5">
              <a:spcBef>
                <a:spcPts val="0"/>
              </a:spcBef>
              <a:spcAft>
                <a:spcPts val="0"/>
              </a:spcAft>
              <a:buSzPts val="3600"/>
              <a:buNone/>
              <a:defRPr sz="3600"/>
            </a:lvl6pPr>
            <a:lvl7pPr lvl="6">
              <a:spcBef>
                <a:spcPts val="0"/>
              </a:spcBef>
              <a:spcAft>
                <a:spcPts val="0"/>
              </a:spcAft>
              <a:buSzPts val="3600"/>
              <a:buNone/>
              <a:defRPr sz="3600"/>
            </a:lvl7pPr>
            <a:lvl8pPr lvl="7">
              <a:spcBef>
                <a:spcPts val="0"/>
              </a:spcBef>
              <a:spcAft>
                <a:spcPts val="0"/>
              </a:spcAft>
              <a:buSzPts val="3600"/>
              <a:buNone/>
              <a:defRPr sz="3600"/>
            </a:lvl8pPr>
            <a:lvl9pPr lvl="8">
              <a:spcBef>
                <a:spcPts val="0"/>
              </a:spcBef>
              <a:spcAft>
                <a:spcPts val="0"/>
              </a:spcAft>
              <a:buSzPts val="3600"/>
              <a:buNone/>
              <a:defRPr sz="3600"/>
            </a:lvl9pPr>
          </a:lstStyle>
          <a:p>
            <a:endParaRPr/>
          </a:p>
        </p:txBody>
      </p:sp>
      <p:cxnSp>
        <p:nvCxnSpPr>
          <p:cNvPr id="11" name="Shape 11"/>
          <p:cNvCxnSpPr/>
          <p:nvPr/>
        </p:nvCxnSpPr>
        <p:spPr>
          <a:xfrm>
            <a:off x="-6025" y="3676512"/>
            <a:ext cx="9162000" cy="0"/>
          </a:xfrm>
          <a:prstGeom prst="straightConnector1">
            <a:avLst/>
          </a:prstGeom>
          <a:noFill/>
          <a:ln w="9525" cap="flat" cmpd="sng">
            <a:solidFill>
              <a:srgbClr val="000000"/>
            </a:solidFill>
            <a:prstDash val="solid"/>
            <a:round/>
            <a:headEnd type="none" w="med" len="med"/>
            <a:tailEnd type="none" w="med" len="med"/>
          </a:ln>
        </p:spPr>
      </p:cxnSp>
      <p:sp>
        <p:nvSpPr>
          <p:cNvPr id="12" name="Shape 12"/>
          <p:cNvSpPr/>
          <p:nvPr/>
        </p:nvSpPr>
        <p:spPr>
          <a:xfrm>
            <a:off x="1117950" y="3393000"/>
            <a:ext cx="567000" cy="567000"/>
          </a:xfrm>
          <a:prstGeom prst="ellipse">
            <a:avLst/>
          </a:prstGeom>
          <a:solidFill>
            <a:srgbClr val="FFCD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3"/>
        <p:cNvGrpSpPr/>
        <p:nvPr/>
      </p:nvGrpSpPr>
      <p:grpSpPr>
        <a:xfrm>
          <a:off x="0" y="0"/>
          <a:ext cx="0" cy="0"/>
          <a:chOff x="0" y="0"/>
          <a:chExt cx="0" cy="0"/>
        </a:xfrm>
      </p:grpSpPr>
      <p:sp>
        <p:nvSpPr>
          <p:cNvPr id="14" name="Shape 14"/>
          <p:cNvSpPr txBox="1">
            <a:spLocks noGrp="1"/>
          </p:cNvSpPr>
          <p:nvPr>
            <p:ph type="subTitle" idx="1"/>
          </p:nvPr>
        </p:nvSpPr>
        <p:spPr>
          <a:xfrm>
            <a:off x="2022300" y="2815923"/>
            <a:ext cx="5591400" cy="784800"/>
          </a:xfrm>
          <a:prstGeom prst="rect">
            <a:avLst/>
          </a:prstGeom>
        </p:spPr>
        <p:txBody>
          <a:bodyPr spcFirstLastPara="1" wrap="square" lIns="91425" tIns="91425" rIns="91425" bIns="91425" anchor="t" anchorCtr="0"/>
          <a:lstStyle>
            <a:lvl1pPr lvl="0" rtl="0">
              <a:spcBef>
                <a:spcPts val="0"/>
              </a:spcBef>
              <a:spcAft>
                <a:spcPts val="0"/>
              </a:spcAft>
              <a:buClr>
                <a:srgbClr val="000000"/>
              </a:buClr>
              <a:buSzPts val="1400"/>
              <a:buNone/>
              <a:defRPr sz="1400">
                <a:highlight>
                  <a:srgbClr val="FFCD00"/>
                </a:highlight>
              </a:defRPr>
            </a:lvl1pPr>
            <a:lvl2pPr lvl="1" rtl="0">
              <a:spcBef>
                <a:spcPts val="0"/>
              </a:spcBef>
              <a:spcAft>
                <a:spcPts val="0"/>
              </a:spcAft>
              <a:buClr>
                <a:schemeClr val="dk2"/>
              </a:buClr>
              <a:buSzPts val="1400"/>
              <a:buNone/>
              <a:defRPr sz="1400">
                <a:solidFill>
                  <a:schemeClr val="dk2"/>
                </a:solidFill>
                <a:highlight>
                  <a:srgbClr val="FFCD00"/>
                </a:highlight>
              </a:defRPr>
            </a:lvl2pPr>
            <a:lvl3pPr lvl="2" rtl="0">
              <a:spcBef>
                <a:spcPts val="0"/>
              </a:spcBef>
              <a:spcAft>
                <a:spcPts val="0"/>
              </a:spcAft>
              <a:buClr>
                <a:schemeClr val="dk2"/>
              </a:buClr>
              <a:buSzPts val="1400"/>
              <a:buNone/>
              <a:defRPr sz="1400">
                <a:solidFill>
                  <a:schemeClr val="dk2"/>
                </a:solidFill>
                <a:highlight>
                  <a:srgbClr val="FFCD00"/>
                </a:highlight>
              </a:defRPr>
            </a:lvl3pPr>
            <a:lvl4pPr lvl="3" rtl="0">
              <a:spcBef>
                <a:spcPts val="0"/>
              </a:spcBef>
              <a:spcAft>
                <a:spcPts val="0"/>
              </a:spcAft>
              <a:buClr>
                <a:schemeClr val="dk2"/>
              </a:buClr>
              <a:buSzPts val="1400"/>
              <a:buNone/>
              <a:defRPr sz="1400">
                <a:solidFill>
                  <a:schemeClr val="dk2"/>
                </a:solidFill>
                <a:highlight>
                  <a:srgbClr val="FFCD00"/>
                </a:highlight>
              </a:defRPr>
            </a:lvl4pPr>
            <a:lvl5pPr lvl="4" rtl="0">
              <a:spcBef>
                <a:spcPts val="0"/>
              </a:spcBef>
              <a:spcAft>
                <a:spcPts val="0"/>
              </a:spcAft>
              <a:buClr>
                <a:schemeClr val="dk2"/>
              </a:buClr>
              <a:buSzPts val="1400"/>
              <a:buNone/>
              <a:defRPr sz="1400">
                <a:solidFill>
                  <a:schemeClr val="dk2"/>
                </a:solidFill>
                <a:highlight>
                  <a:srgbClr val="FFCD00"/>
                </a:highlight>
              </a:defRPr>
            </a:lvl5pPr>
            <a:lvl6pPr lvl="5" rtl="0">
              <a:spcBef>
                <a:spcPts val="0"/>
              </a:spcBef>
              <a:spcAft>
                <a:spcPts val="0"/>
              </a:spcAft>
              <a:buClr>
                <a:schemeClr val="dk2"/>
              </a:buClr>
              <a:buSzPts val="1400"/>
              <a:buNone/>
              <a:defRPr sz="1400">
                <a:solidFill>
                  <a:schemeClr val="dk2"/>
                </a:solidFill>
                <a:highlight>
                  <a:srgbClr val="FFCD00"/>
                </a:highlight>
              </a:defRPr>
            </a:lvl6pPr>
            <a:lvl7pPr lvl="6" rtl="0">
              <a:spcBef>
                <a:spcPts val="0"/>
              </a:spcBef>
              <a:spcAft>
                <a:spcPts val="0"/>
              </a:spcAft>
              <a:buClr>
                <a:schemeClr val="dk2"/>
              </a:buClr>
              <a:buSzPts val="1400"/>
              <a:buNone/>
              <a:defRPr sz="1400">
                <a:solidFill>
                  <a:schemeClr val="dk2"/>
                </a:solidFill>
                <a:highlight>
                  <a:srgbClr val="FFCD00"/>
                </a:highlight>
              </a:defRPr>
            </a:lvl7pPr>
            <a:lvl8pPr lvl="7" rtl="0">
              <a:spcBef>
                <a:spcPts val="0"/>
              </a:spcBef>
              <a:spcAft>
                <a:spcPts val="0"/>
              </a:spcAft>
              <a:buClr>
                <a:schemeClr val="dk2"/>
              </a:buClr>
              <a:buSzPts val="1400"/>
              <a:buNone/>
              <a:defRPr sz="1400">
                <a:solidFill>
                  <a:schemeClr val="dk2"/>
                </a:solidFill>
                <a:highlight>
                  <a:srgbClr val="FFCD00"/>
                </a:highlight>
              </a:defRPr>
            </a:lvl8pPr>
            <a:lvl9pPr lvl="8" rtl="0">
              <a:spcBef>
                <a:spcPts val="0"/>
              </a:spcBef>
              <a:spcAft>
                <a:spcPts val="0"/>
              </a:spcAft>
              <a:buClr>
                <a:schemeClr val="dk2"/>
              </a:buClr>
              <a:buSzPts val="1400"/>
              <a:buNone/>
              <a:defRPr sz="1400">
                <a:solidFill>
                  <a:schemeClr val="dk2"/>
                </a:solidFill>
                <a:highlight>
                  <a:srgbClr val="FFCD00"/>
                </a:highlight>
              </a:defRPr>
            </a:lvl9pPr>
          </a:lstStyle>
          <a:p>
            <a:endParaRPr/>
          </a:p>
        </p:txBody>
      </p:sp>
      <p:cxnSp>
        <p:nvCxnSpPr>
          <p:cNvPr id="15" name="Shape 15"/>
          <p:cNvCxnSpPr/>
          <p:nvPr/>
        </p:nvCxnSpPr>
        <p:spPr>
          <a:xfrm>
            <a:off x="-6025" y="2571762"/>
            <a:ext cx="1984500" cy="0"/>
          </a:xfrm>
          <a:prstGeom prst="straightConnector1">
            <a:avLst/>
          </a:prstGeom>
          <a:noFill/>
          <a:ln w="9525" cap="flat" cmpd="sng">
            <a:solidFill>
              <a:srgbClr val="CCCCCC"/>
            </a:solidFill>
            <a:prstDash val="solid"/>
            <a:round/>
            <a:headEnd type="none" w="med" len="med"/>
            <a:tailEnd type="none" w="med" len="med"/>
          </a:ln>
        </p:spPr>
      </p:cxnSp>
      <p:sp>
        <p:nvSpPr>
          <p:cNvPr id="16" name="Shape 16"/>
          <p:cNvSpPr/>
          <p:nvPr/>
        </p:nvSpPr>
        <p:spPr>
          <a:xfrm>
            <a:off x="1117950" y="2288250"/>
            <a:ext cx="567000" cy="567000"/>
          </a:xfrm>
          <a:prstGeom prst="ellipse">
            <a:avLst/>
          </a:prstGeom>
          <a:solidFill>
            <a:srgbClr val="FFCD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17" name="Shape 17"/>
          <p:cNvSpPr txBox="1">
            <a:spLocks noGrp="1"/>
          </p:cNvSpPr>
          <p:nvPr>
            <p:ph type="ctrTitle"/>
          </p:nvPr>
        </p:nvSpPr>
        <p:spPr>
          <a:xfrm>
            <a:off x="2022225" y="1693523"/>
            <a:ext cx="3787800" cy="1159800"/>
          </a:xfrm>
          <a:prstGeom prst="rect">
            <a:avLst/>
          </a:prstGeom>
        </p:spPr>
        <p:txBody>
          <a:bodyPr spcFirstLastPara="1" wrap="square" lIns="91425" tIns="91425" rIns="91425" bIns="91425" anchor="b" anchorCtr="0"/>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cxnSp>
        <p:nvCxnSpPr>
          <p:cNvPr id="18" name="Shape 18"/>
          <p:cNvCxnSpPr/>
          <p:nvPr/>
        </p:nvCxnSpPr>
        <p:spPr>
          <a:xfrm>
            <a:off x="5898975" y="2571750"/>
            <a:ext cx="3251100" cy="0"/>
          </a:xfrm>
          <a:prstGeom prst="straightConnector1">
            <a:avLst/>
          </a:prstGeom>
          <a:noFill/>
          <a:ln w="9525" cap="flat" cmpd="sng">
            <a:solidFill>
              <a:srgbClr val="CCCCCC"/>
            </a:solidFill>
            <a:prstDash val="solid"/>
            <a:round/>
            <a:headEnd type="none" w="med" len="med"/>
            <a:tailEnd type="none" w="med" len="med"/>
          </a:ln>
        </p:spPr>
      </p:cxnSp>
      <p:sp>
        <p:nvSpPr>
          <p:cNvPr id="19" name="Shape 19"/>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26"/>
        <p:cNvGrpSpPr/>
        <p:nvPr/>
      </p:nvGrpSpPr>
      <p:grpSpPr>
        <a:xfrm>
          <a:off x="0" y="0"/>
          <a:ext cx="0" cy="0"/>
          <a:chOff x="0" y="0"/>
          <a:chExt cx="0" cy="0"/>
        </a:xfrm>
      </p:grpSpPr>
      <p:cxnSp>
        <p:nvCxnSpPr>
          <p:cNvPr id="27" name="Shape 27"/>
          <p:cNvCxnSpPr/>
          <p:nvPr/>
        </p:nvCxnSpPr>
        <p:spPr>
          <a:xfrm>
            <a:off x="0" y="1131725"/>
            <a:ext cx="1375800" cy="0"/>
          </a:xfrm>
          <a:prstGeom prst="straightConnector1">
            <a:avLst/>
          </a:prstGeom>
          <a:noFill/>
          <a:ln w="9525" cap="flat" cmpd="sng">
            <a:solidFill>
              <a:srgbClr val="CCCCCC"/>
            </a:solidFill>
            <a:prstDash val="solid"/>
            <a:round/>
            <a:headEnd type="none" w="med" len="med"/>
            <a:tailEnd type="none" w="med" len="med"/>
          </a:ln>
        </p:spPr>
      </p:cxnSp>
      <p:sp>
        <p:nvSpPr>
          <p:cNvPr id="28" name="Shape 28"/>
          <p:cNvSpPr/>
          <p:nvPr/>
        </p:nvSpPr>
        <p:spPr>
          <a:xfrm>
            <a:off x="817475" y="928767"/>
            <a:ext cx="405900" cy="405900"/>
          </a:xfrm>
          <a:prstGeom prst="ellipse">
            <a:avLst/>
          </a:prstGeom>
          <a:solidFill>
            <a:srgbClr val="FFCD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29" name="Shape 29"/>
          <p:cNvSpPr txBox="1">
            <a:spLocks noGrp="1"/>
          </p:cNvSpPr>
          <p:nvPr>
            <p:ph type="title"/>
          </p:nvPr>
        </p:nvSpPr>
        <p:spPr>
          <a:xfrm>
            <a:off x="1381250" y="922668"/>
            <a:ext cx="3878400" cy="435600"/>
          </a:xfrm>
          <a:prstGeom prst="rect">
            <a:avLst/>
          </a:prstGeom>
        </p:spPr>
        <p:txBody>
          <a:bodyPr spcFirstLastPara="1" wrap="square" lIns="91425" tIns="91425" rIns="91425" bIns="91425" anchor="ctr" anchorCtr="0"/>
          <a:lstStyle>
            <a:lvl1pPr lvl="0" rtl="0">
              <a:spcBef>
                <a:spcPts val="0"/>
              </a:spcBef>
              <a:spcAft>
                <a:spcPts val="0"/>
              </a:spcAft>
              <a:buSzPts val="2000"/>
              <a:buFont typeface="Lora"/>
              <a:buNone/>
              <a:defRPr sz="2000" b="1">
                <a:latin typeface="Lora"/>
                <a:ea typeface="Lora"/>
                <a:cs typeface="Lora"/>
                <a:sym typeface="Lora"/>
              </a:defRPr>
            </a:lvl1pPr>
            <a:lvl2pPr lvl="1" rtl="0">
              <a:spcBef>
                <a:spcPts val="0"/>
              </a:spcBef>
              <a:spcAft>
                <a:spcPts val="0"/>
              </a:spcAft>
              <a:buSzPts val="2000"/>
              <a:buFont typeface="Lora"/>
              <a:buNone/>
              <a:defRPr sz="2000" b="1">
                <a:highlight>
                  <a:srgbClr val="FFFFFF"/>
                </a:highlight>
                <a:latin typeface="Lora"/>
                <a:ea typeface="Lora"/>
                <a:cs typeface="Lora"/>
                <a:sym typeface="Lora"/>
              </a:defRPr>
            </a:lvl2pPr>
            <a:lvl3pPr lvl="2" rtl="0">
              <a:spcBef>
                <a:spcPts val="0"/>
              </a:spcBef>
              <a:spcAft>
                <a:spcPts val="0"/>
              </a:spcAft>
              <a:buSzPts val="2000"/>
              <a:buFont typeface="Lora"/>
              <a:buNone/>
              <a:defRPr sz="2000" b="1">
                <a:highlight>
                  <a:srgbClr val="FFFFFF"/>
                </a:highlight>
                <a:latin typeface="Lora"/>
                <a:ea typeface="Lora"/>
                <a:cs typeface="Lora"/>
                <a:sym typeface="Lora"/>
              </a:defRPr>
            </a:lvl3pPr>
            <a:lvl4pPr lvl="3" rtl="0">
              <a:spcBef>
                <a:spcPts val="0"/>
              </a:spcBef>
              <a:spcAft>
                <a:spcPts val="0"/>
              </a:spcAft>
              <a:buSzPts val="2000"/>
              <a:buFont typeface="Lora"/>
              <a:buNone/>
              <a:defRPr sz="2000" b="1">
                <a:highlight>
                  <a:srgbClr val="FFFFFF"/>
                </a:highlight>
                <a:latin typeface="Lora"/>
                <a:ea typeface="Lora"/>
                <a:cs typeface="Lora"/>
                <a:sym typeface="Lora"/>
              </a:defRPr>
            </a:lvl4pPr>
            <a:lvl5pPr lvl="4" rtl="0">
              <a:spcBef>
                <a:spcPts val="0"/>
              </a:spcBef>
              <a:spcAft>
                <a:spcPts val="0"/>
              </a:spcAft>
              <a:buSzPts val="2000"/>
              <a:buFont typeface="Lora"/>
              <a:buNone/>
              <a:defRPr sz="2000" b="1">
                <a:highlight>
                  <a:srgbClr val="FFFFFF"/>
                </a:highlight>
                <a:latin typeface="Lora"/>
                <a:ea typeface="Lora"/>
                <a:cs typeface="Lora"/>
                <a:sym typeface="Lora"/>
              </a:defRPr>
            </a:lvl5pPr>
            <a:lvl6pPr lvl="5" rtl="0">
              <a:spcBef>
                <a:spcPts val="0"/>
              </a:spcBef>
              <a:spcAft>
                <a:spcPts val="0"/>
              </a:spcAft>
              <a:buSzPts val="2000"/>
              <a:buFont typeface="Lora"/>
              <a:buNone/>
              <a:defRPr sz="2000" b="1">
                <a:highlight>
                  <a:srgbClr val="FFFFFF"/>
                </a:highlight>
                <a:latin typeface="Lora"/>
                <a:ea typeface="Lora"/>
                <a:cs typeface="Lora"/>
                <a:sym typeface="Lora"/>
              </a:defRPr>
            </a:lvl6pPr>
            <a:lvl7pPr lvl="6" rtl="0">
              <a:spcBef>
                <a:spcPts val="0"/>
              </a:spcBef>
              <a:spcAft>
                <a:spcPts val="0"/>
              </a:spcAft>
              <a:buSzPts val="2000"/>
              <a:buFont typeface="Lora"/>
              <a:buNone/>
              <a:defRPr sz="2000" b="1">
                <a:highlight>
                  <a:srgbClr val="FFFFFF"/>
                </a:highlight>
                <a:latin typeface="Lora"/>
                <a:ea typeface="Lora"/>
                <a:cs typeface="Lora"/>
                <a:sym typeface="Lora"/>
              </a:defRPr>
            </a:lvl7pPr>
            <a:lvl8pPr lvl="7" rtl="0">
              <a:spcBef>
                <a:spcPts val="0"/>
              </a:spcBef>
              <a:spcAft>
                <a:spcPts val="0"/>
              </a:spcAft>
              <a:buSzPts val="2000"/>
              <a:buFont typeface="Lora"/>
              <a:buNone/>
              <a:defRPr sz="2000" b="1">
                <a:highlight>
                  <a:srgbClr val="FFFFFF"/>
                </a:highlight>
                <a:latin typeface="Lora"/>
                <a:ea typeface="Lora"/>
                <a:cs typeface="Lora"/>
                <a:sym typeface="Lora"/>
              </a:defRPr>
            </a:lvl8pPr>
            <a:lvl9pPr lvl="8" rtl="0">
              <a:spcBef>
                <a:spcPts val="0"/>
              </a:spcBef>
              <a:spcAft>
                <a:spcPts val="0"/>
              </a:spcAft>
              <a:buSzPts val="2000"/>
              <a:buFont typeface="Lora"/>
              <a:buNone/>
              <a:defRPr sz="2000" b="1">
                <a:highlight>
                  <a:srgbClr val="FFFFFF"/>
                </a:highlight>
                <a:latin typeface="Lora"/>
                <a:ea typeface="Lora"/>
                <a:cs typeface="Lora"/>
                <a:sym typeface="Lora"/>
              </a:defRPr>
            </a:lvl9pPr>
          </a:lstStyle>
          <a:p>
            <a:endParaRPr/>
          </a:p>
        </p:txBody>
      </p:sp>
      <p:sp>
        <p:nvSpPr>
          <p:cNvPr id="30" name="Shape 30"/>
          <p:cNvSpPr txBox="1">
            <a:spLocks noGrp="1"/>
          </p:cNvSpPr>
          <p:nvPr>
            <p:ph type="body" idx="1"/>
          </p:nvPr>
        </p:nvSpPr>
        <p:spPr>
          <a:xfrm>
            <a:off x="1381250" y="1616470"/>
            <a:ext cx="6809700" cy="3112200"/>
          </a:xfrm>
          <a:prstGeom prst="rect">
            <a:avLst/>
          </a:prstGeom>
        </p:spPr>
        <p:txBody>
          <a:bodyPr spcFirstLastPara="1" wrap="square" lIns="91425" tIns="91425" rIns="91425" bIns="91425" anchor="t" anchorCtr="0"/>
          <a:lstStyle>
            <a:lvl1pPr marL="457200" lvl="0" indent="-381000" rtl="0">
              <a:spcBef>
                <a:spcPts val="600"/>
              </a:spcBef>
              <a:spcAft>
                <a:spcPts val="0"/>
              </a:spcAft>
              <a:buClr>
                <a:srgbClr val="FFCD00"/>
              </a:buClr>
              <a:buSzPts val="2400"/>
              <a:buFont typeface="Quattrocento Sans"/>
              <a:buChar char="◉"/>
              <a:defRPr sz="2400">
                <a:latin typeface="Quattrocento Sans"/>
                <a:ea typeface="Quattrocento Sans"/>
                <a:cs typeface="Quattrocento Sans"/>
                <a:sym typeface="Quattrocento Sans"/>
              </a:defRPr>
            </a:lvl1pPr>
            <a:lvl2pPr marL="914400" lvl="1" indent="-355600" rtl="0">
              <a:spcBef>
                <a:spcPts val="0"/>
              </a:spcBef>
              <a:spcAft>
                <a:spcPts val="0"/>
              </a:spcAft>
              <a:buClr>
                <a:srgbClr val="FFCD00"/>
              </a:buClr>
              <a:buSzPts val="2000"/>
              <a:buFont typeface="Quattrocento Sans"/>
              <a:buChar char="○"/>
              <a:defRPr sz="2000">
                <a:latin typeface="Quattrocento Sans"/>
                <a:ea typeface="Quattrocento Sans"/>
                <a:cs typeface="Quattrocento Sans"/>
                <a:sym typeface="Quattrocento Sans"/>
              </a:defRPr>
            </a:lvl2pPr>
            <a:lvl3pPr marL="1371600" lvl="2" indent="-355600" rtl="0">
              <a:spcBef>
                <a:spcPts val="0"/>
              </a:spcBef>
              <a:spcAft>
                <a:spcPts val="0"/>
              </a:spcAft>
              <a:buClr>
                <a:srgbClr val="FFCD00"/>
              </a:buClr>
              <a:buSzPts val="2000"/>
              <a:buFont typeface="Quattrocento Sans"/>
              <a:buChar char="■"/>
              <a:defRPr sz="2000">
                <a:latin typeface="Quattrocento Sans"/>
                <a:ea typeface="Quattrocento Sans"/>
                <a:cs typeface="Quattrocento Sans"/>
                <a:sym typeface="Quattrocento Sans"/>
              </a:defRPr>
            </a:lvl3pPr>
            <a:lvl4pPr marL="1828800" lvl="3" indent="-342900" rtl="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4pPr>
            <a:lvl5pPr marL="2286000" lvl="4" indent="-342900" rtl="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5pPr>
            <a:lvl6pPr marL="2743200" lvl="5" indent="-342900" rtl="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6pPr>
            <a:lvl7pPr marL="3200400" lvl="6" indent="-342900" rtl="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7pPr>
            <a:lvl8pPr marL="3657600" lvl="7" indent="-342900" rtl="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8pPr>
            <a:lvl9pPr marL="4114800" lvl="8" indent="-342900" rtl="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9pPr>
          </a:lstStyle>
          <a:p>
            <a:endParaRPr/>
          </a:p>
        </p:txBody>
      </p:sp>
      <p:cxnSp>
        <p:nvCxnSpPr>
          <p:cNvPr id="31" name="Shape 31"/>
          <p:cNvCxnSpPr/>
          <p:nvPr/>
        </p:nvCxnSpPr>
        <p:spPr>
          <a:xfrm>
            <a:off x="5265650" y="1131725"/>
            <a:ext cx="3878400" cy="0"/>
          </a:xfrm>
          <a:prstGeom prst="straightConnector1">
            <a:avLst/>
          </a:prstGeom>
          <a:noFill/>
          <a:ln w="9525" cap="flat" cmpd="sng">
            <a:solidFill>
              <a:srgbClr val="CCCCCC"/>
            </a:solidFill>
            <a:prstDash val="solid"/>
            <a:round/>
            <a:headEnd type="none" w="med" len="med"/>
            <a:tailEnd type="none" w="med" len="med"/>
          </a:ln>
        </p:spPr>
      </p:cxnSp>
      <p:sp>
        <p:nvSpPr>
          <p:cNvPr id="32" name="Shape 32"/>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1381250" y="922668"/>
            <a:ext cx="3878400" cy="4356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35" name="Shape 35"/>
          <p:cNvSpPr txBox="1">
            <a:spLocks noGrp="1"/>
          </p:cNvSpPr>
          <p:nvPr>
            <p:ph type="body" idx="1"/>
          </p:nvPr>
        </p:nvSpPr>
        <p:spPr>
          <a:xfrm>
            <a:off x="1381250" y="1618700"/>
            <a:ext cx="3425400" cy="32310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a:lvl2pPr>
            <a:lvl3pPr marL="1371600" lvl="2" indent="-355600">
              <a:spcBef>
                <a:spcPts val="0"/>
              </a:spcBef>
              <a:spcAft>
                <a:spcPts val="0"/>
              </a:spcAft>
              <a:buSzPts val="2000"/>
              <a:buChar char="■"/>
              <a:defRPr/>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sp>
        <p:nvSpPr>
          <p:cNvPr id="36" name="Shape 36"/>
          <p:cNvSpPr txBox="1">
            <a:spLocks noGrp="1"/>
          </p:cNvSpPr>
          <p:nvPr>
            <p:ph type="body" idx="2"/>
          </p:nvPr>
        </p:nvSpPr>
        <p:spPr>
          <a:xfrm>
            <a:off x="5012916" y="1618700"/>
            <a:ext cx="3425400" cy="3231000"/>
          </a:xfrm>
          <a:prstGeom prst="rect">
            <a:avLst/>
          </a:prstGeom>
        </p:spPr>
        <p:txBody>
          <a:bodyPr spcFirstLastPara="1" wrap="square" lIns="91425" tIns="91425" rIns="91425" bIns="91425" anchor="t" anchorCtr="0"/>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a:lvl2pPr>
            <a:lvl3pPr marL="1371600" lvl="2" indent="-355600">
              <a:spcBef>
                <a:spcPts val="0"/>
              </a:spcBef>
              <a:spcAft>
                <a:spcPts val="0"/>
              </a:spcAft>
              <a:buSzPts val="2000"/>
              <a:buChar char="■"/>
              <a:defRPr/>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a:endParaRPr/>
          </a:p>
        </p:txBody>
      </p:sp>
      <p:cxnSp>
        <p:nvCxnSpPr>
          <p:cNvPr id="37" name="Shape 37"/>
          <p:cNvCxnSpPr/>
          <p:nvPr/>
        </p:nvCxnSpPr>
        <p:spPr>
          <a:xfrm>
            <a:off x="0" y="1131725"/>
            <a:ext cx="1375800" cy="0"/>
          </a:xfrm>
          <a:prstGeom prst="straightConnector1">
            <a:avLst/>
          </a:prstGeom>
          <a:noFill/>
          <a:ln w="9525" cap="flat" cmpd="sng">
            <a:solidFill>
              <a:srgbClr val="CCCCCC"/>
            </a:solidFill>
            <a:prstDash val="solid"/>
            <a:round/>
            <a:headEnd type="none" w="med" len="med"/>
            <a:tailEnd type="none" w="med" len="med"/>
          </a:ln>
        </p:spPr>
      </p:cxnSp>
      <p:sp>
        <p:nvSpPr>
          <p:cNvPr id="38" name="Shape 38"/>
          <p:cNvSpPr/>
          <p:nvPr/>
        </p:nvSpPr>
        <p:spPr>
          <a:xfrm>
            <a:off x="817475" y="928767"/>
            <a:ext cx="405900" cy="405900"/>
          </a:xfrm>
          <a:prstGeom prst="ellipse">
            <a:avLst/>
          </a:prstGeom>
          <a:solidFill>
            <a:srgbClr val="FFCD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cxnSp>
        <p:nvCxnSpPr>
          <p:cNvPr id="39" name="Shape 39"/>
          <p:cNvCxnSpPr/>
          <p:nvPr/>
        </p:nvCxnSpPr>
        <p:spPr>
          <a:xfrm>
            <a:off x="5265650" y="1131725"/>
            <a:ext cx="3878400" cy="0"/>
          </a:xfrm>
          <a:prstGeom prst="straightConnector1">
            <a:avLst/>
          </a:prstGeom>
          <a:noFill/>
          <a:ln w="9525" cap="flat" cmpd="sng">
            <a:solidFill>
              <a:srgbClr val="CCCCCC"/>
            </a:solidFill>
            <a:prstDash val="solid"/>
            <a:round/>
            <a:headEnd type="none" w="med" len="med"/>
            <a:tailEnd type="none" w="med" len="med"/>
          </a:ln>
        </p:spPr>
      </p:cxnSp>
      <p:sp>
        <p:nvSpPr>
          <p:cNvPr id="40" name="Shape 40"/>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spTree>
      <p:nvGrpSpPr>
        <p:cNvPr id="1" name="Shape 41"/>
        <p:cNvGrpSpPr/>
        <p:nvPr/>
      </p:nvGrpSpPr>
      <p:grpSpPr>
        <a:xfrm>
          <a:off x="0" y="0"/>
          <a:ext cx="0" cy="0"/>
          <a:chOff x="0" y="0"/>
          <a:chExt cx="0" cy="0"/>
        </a:xfrm>
      </p:grpSpPr>
      <p:sp>
        <p:nvSpPr>
          <p:cNvPr id="42" name="Shape 42"/>
          <p:cNvSpPr txBox="1">
            <a:spLocks noGrp="1"/>
          </p:cNvSpPr>
          <p:nvPr>
            <p:ph type="title"/>
          </p:nvPr>
        </p:nvSpPr>
        <p:spPr>
          <a:xfrm>
            <a:off x="1381250" y="922668"/>
            <a:ext cx="3878400" cy="435600"/>
          </a:xfrm>
          <a:prstGeom prst="rect">
            <a:avLst/>
          </a:prstGeom>
        </p:spPr>
        <p:txBody>
          <a:bodyPr spcFirstLastPara="1" wrap="square" lIns="91425" tIns="91425" rIns="91425" bIns="91425" anchor="ctr" anchorCtr="0"/>
          <a:lstStyle>
            <a:lvl1pPr lvl="0" rtl="0">
              <a:spcBef>
                <a:spcPts val="0"/>
              </a:spcBef>
              <a:spcAft>
                <a:spcPts val="0"/>
              </a:spcAft>
              <a:buSzPts val="2000"/>
              <a:buNone/>
              <a:defRPr/>
            </a:lvl1pPr>
            <a:lvl2pPr lvl="1" rtl="0">
              <a:spcBef>
                <a:spcPts val="0"/>
              </a:spcBef>
              <a:spcAft>
                <a:spcPts val="0"/>
              </a:spcAft>
              <a:buSzPts val="2000"/>
              <a:buNone/>
              <a:defRPr/>
            </a:lvl2pPr>
            <a:lvl3pPr lvl="2" rtl="0">
              <a:spcBef>
                <a:spcPts val="0"/>
              </a:spcBef>
              <a:spcAft>
                <a:spcPts val="0"/>
              </a:spcAft>
              <a:buSzPts val="2000"/>
              <a:buNone/>
              <a:defRPr/>
            </a:lvl3pPr>
            <a:lvl4pPr lvl="3" rtl="0">
              <a:spcBef>
                <a:spcPts val="0"/>
              </a:spcBef>
              <a:spcAft>
                <a:spcPts val="0"/>
              </a:spcAft>
              <a:buSzPts val="2000"/>
              <a:buNone/>
              <a:defRPr/>
            </a:lvl4pPr>
            <a:lvl5pPr lvl="4" rtl="0">
              <a:spcBef>
                <a:spcPts val="0"/>
              </a:spcBef>
              <a:spcAft>
                <a:spcPts val="0"/>
              </a:spcAft>
              <a:buSzPts val="2000"/>
              <a:buNone/>
              <a:defRPr/>
            </a:lvl5pPr>
            <a:lvl6pPr lvl="5" rtl="0">
              <a:spcBef>
                <a:spcPts val="0"/>
              </a:spcBef>
              <a:spcAft>
                <a:spcPts val="0"/>
              </a:spcAft>
              <a:buSzPts val="2000"/>
              <a:buNone/>
              <a:defRPr/>
            </a:lvl6pPr>
            <a:lvl7pPr lvl="6" rtl="0">
              <a:spcBef>
                <a:spcPts val="0"/>
              </a:spcBef>
              <a:spcAft>
                <a:spcPts val="0"/>
              </a:spcAft>
              <a:buSzPts val="2000"/>
              <a:buNone/>
              <a:defRPr/>
            </a:lvl7pPr>
            <a:lvl8pPr lvl="7" rtl="0">
              <a:spcBef>
                <a:spcPts val="0"/>
              </a:spcBef>
              <a:spcAft>
                <a:spcPts val="0"/>
              </a:spcAft>
              <a:buSzPts val="2000"/>
              <a:buNone/>
              <a:defRPr/>
            </a:lvl8pPr>
            <a:lvl9pPr lvl="8" rtl="0">
              <a:spcBef>
                <a:spcPts val="0"/>
              </a:spcBef>
              <a:spcAft>
                <a:spcPts val="0"/>
              </a:spcAft>
              <a:buSzPts val="2000"/>
              <a:buNone/>
              <a:defRPr/>
            </a:lvl9pPr>
          </a:lstStyle>
          <a:p>
            <a:endParaRPr/>
          </a:p>
        </p:txBody>
      </p:sp>
      <p:sp>
        <p:nvSpPr>
          <p:cNvPr id="43" name="Shape 43"/>
          <p:cNvSpPr txBox="1">
            <a:spLocks noGrp="1"/>
          </p:cNvSpPr>
          <p:nvPr>
            <p:ph type="body" idx="1"/>
          </p:nvPr>
        </p:nvSpPr>
        <p:spPr>
          <a:xfrm>
            <a:off x="1381250" y="1651075"/>
            <a:ext cx="2334000" cy="3122400"/>
          </a:xfrm>
          <a:prstGeom prst="rect">
            <a:avLst/>
          </a:prstGeom>
        </p:spPr>
        <p:txBody>
          <a:bodyPr spcFirstLastPara="1" wrap="square" lIns="91425" tIns="91425" rIns="91425" bIns="91425" anchor="t" anchorCtr="0"/>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a:lvl4pPr>
            <a:lvl5pPr marL="2286000" lvl="4" indent="-342900" rtl="0">
              <a:spcBef>
                <a:spcPts val="0"/>
              </a:spcBef>
              <a:spcAft>
                <a:spcPts val="0"/>
              </a:spcAft>
              <a:buSzPts val="1800"/>
              <a:buChar char="○"/>
              <a:defRPr/>
            </a:lvl5pPr>
            <a:lvl6pPr marL="2743200" lvl="5" indent="-342900" rtl="0">
              <a:spcBef>
                <a:spcPts val="0"/>
              </a:spcBef>
              <a:spcAft>
                <a:spcPts val="0"/>
              </a:spcAft>
              <a:buSzPts val="1800"/>
              <a:buChar char="■"/>
              <a:defRPr/>
            </a:lvl6pPr>
            <a:lvl7pPr marL="3200400" lvl="6" indent="-342900" rtl="0">
              <a:spcBef>
                <a:spcPts val="0"/>
              </a:spcBef>
              <a:spcAft>
                <a:spcPts val="0"/>
              </a:spcAft>
              <a:buSzPts val="1800"/>
              <a:buChar char="●"/>
              <a:defRPr/>
            </a:lvl7pPr>
            <a:lvl8pPr marL="3657600" lvl="7" indent="-342900" rtl="0">
              <a:spcBef>
                <a:spcPts val="0"/>
              </a:spcBef>
              <a:spcAft>
                <a:spcPts val="0"/>
              </a:spcAft>
              <a:buSzPts val="1800"/>
              <a:buChar char="○"/>
              <a:defRPr/>
            </a:lvl8pPr>
            <a:lvl9pPr marL="4114800" lvl="8" indent="-342900" rtl="0">
              <a:spcBef>
                <a:spcPts val="0"/>
              </a:spcBef>
              <a:spcAft>
                <a:spcPts val="0"/>
              </a:spcAft>
              <a:buSzPts val="1800"/>
              <a:buChar char="■"/>
              <a:defRPr/>
            </a:lvl9pPr>
          </a:lstStyle>
          <a:p>
            <a:endParaRPr/>
          </a:p>
        </p:txBody>
      </p:sp>
      <p:sp>
        <p:nvSpPr>
          <p:cNvPr id="44" name="Shape 44"/>
          <p:cNvSpPr txBox="1">
            <a:spLocks noGrp="1"/>
          </p:cNvSpPr>
          <p:nvPr>
            <p:ph type="body" idx="2"/>
          </p:nvPr>
        </p:nvSpPr>
        <p:spPr>
          <a:xfrm>
            <a:off x="3834912" y="1651075"/>
            <a:ext cx="2334000" cy="3122400"/>
          </a:xfrm>
          <a:prstGeom prst="rect">
            <a:avLst/>
          </a:prstGeom>
        </p:spPr>
        <p:txBody>
          <a:bodyPr spcFirstLastPara="1" wrap="square" lIns="91425" tIns="91425" rIns="91425" bIns="91425" anchor="t" anchorCtr="0"/>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a:lvl4pPr>
            <a:lvl5pPr marL="2286000" lvl="4" indent="-342900" rtl="0">
              <a:spcBef>
                <a:spcPts val="0"/>
              </a:spcBef>
              <a:spcAft>
                <a:spcPts val="0"/>
              </a:spcAft>
              <a:buSzPts val="1800"/>
              <a:buChar char="○"/>
              <a:defRPr/>
            </a:lvl5pPr>
            <a:lvl6pPr marL="2743200" lvl="5" indent="-342900" rtl="0">
              <a:spcBef>
                <a:spcPts val="0"/>
              </a:spcBef>
              <a:spcAft>
                <a:spcPts val="0"/>
              </a:spcAft>
              <a:buSzPts val="1800"/>
              <a:buChar char="■"/>
              <a:defRPr/>
            </a:lvl6pPr>
            <a:lvl7pPr marL="3200400" lvl="6" indent="-342900" rtl="0">
              <a:spcBef>
                <a:spcPts val="0"/>
              </a:spcBef>
              <a:spcAft>
                <a:spcPts val="0"/>
              </a:spcAft>
              <a:buSzPts val="1800"/>
              <a:buChar char="●"/>
              <a:defRPr/>
            </a:lvl7pPr>
            <a:lvl8pPr marL="3657600" lvl="7" indent="-342900" rtl="0">
              <a:spcBef>
                <a:spcPts val="0"/>
              </a:spcBef>
              <a:spcAft>
                <a:spcPts val="0"/>
              </a:spcAft>
              <a:buSzPts val="1800"/>
              <a:buChar char="○"/>
              <a:defRPr/>
            </a:lvl8pPr>
            <a:lvl9pPr marL="4114800" lvl="8" indent="-342900" rtl="0">
              <a:spcBef>
                <a:spcPts val="0"/>
              </a:spcBef>
              <a:spcAft>
                <a:spcPts val="0"/>
              </a:spcAft>
              <a:buSzPts val="1800"/>
              <a:buChar char="■"/>
              <a:defRPr/>
            </a:lvl9pPr>
          </a:lstStyle>
          <a:p>
            <a:endParaRPr/>
          </a:p>
        </p:txBody>
      </p:sp>
      <p:sp>
        <p:nvSpPr>
          <p:cNvPr id="45" name="Shape 45"/>
          <p:cNvSpPr txBox="1">
            <a:spLocks noGrp="1"/>
          </p:cNvSpPr>
          <p:nvPr>
            <p:ph type="body" idx="3"/>
          </p:nvPr>
        </p:nvSpPr>
        <p:spPr>
          <a:xfrm>
            <a:off x="6288573" y="1651075"/>
            <a:ext cx="2334000" cy="3122400"/>
          </a:xfrm>
          <a:prstGeom prst="rect">
            <a:avLst/>
          </a:prstGeom>
        </p:spPr>
        <p:txBody>
          <a:bodyPr spcFirstLastPara="1" wrap="square" lIns="91425" tIns="91425" rIns="91425" bIns="91425" anchor="t" anchorCtr="0"/>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a:lvl4pPr>
            <a:lvl5pPr marL="2286000" lvl="4" indent="-342900" rtl="0">
              <a:spcBef>
                <a:spcPts val="0"/>
              </a:spcBef>
              <a:spcAft>
                <a:spcPts val="0"/>
              </a:spcAft>
              <a:buSzPts val="1800"/>
              <a:buChar char="○"/>
              <a:defRPr/>
            </a:lvl5pPr>
            <a:lvl6pPr marL="2743200" lvl="5" indent="-342900" rtl="0">
              <a:spcBef>
                <a:spcPts val="0"/>
              </a:spcBef>
              <a:spcAft>
                <a:spcPts val="0"/>
              </a:spcAft>
              <a:buSzPts val="1800"/>
              <a:buChar char="■"/>
              <a:defRPr/>
            </a:lvl6pPr>
            <a:lvl7pPr marL="3200400" lvl="6" indent="-342900" rtl="0">
              <a:spcBef>
                <a:spcPts val="0"/>
              </a:spcBef>
              <a:spcAft>
                <a:spcPts val="0"/>
              </a:spcAft>
              <a:buSzPts val="1800"/>
              <a:buChar char="●"/>
              <a:defRPr/>
            </a:lvl7pPr>
            <a:lvl8pPr marL="3657600" lvl="7" indent="-342900" rtl="0">
              <a:spcBef>
                <a:spcPts val="0"/>
              </a:spcBef>
              <a:spcAft>
                <a:spcPts val="0"/>
              </a:spcAft>
              <a:buSzPts val="1800"/>
              <a:buChar char="○"/>
              <a:defRPr/>
            </a:lvl8pPr>
            <a:lvl9pPr marL="4114800" lvl="8" indent="-342900" rtl="0">
              <a:spcBef>
                <a:spcPts val="0"/>
              </a:spcBef>
              <a:spcAft>
                <a:spcPts val="0"/>
              </a:spcAft>
              <a:buSzPts val="1800"/>
              <a:buChar char="■"/>
              <a:defRPr/>
            </a:lvl9pPr>
          </a:lstStyle>
          <a:p>
            <a:endParaRPr/>
          </a:p>
        </p:txBody>
      </p:sp>
      <p:cxnSp>
        <p:nvCxnSpPr>
          <p:cNvPr id="46" name="Shape 46"/>
          <p:cNvCxnSpPr/>
          <p:nvPr/>
        </p:nvCxnSpPr>
        <p:spPr>
          <a:xfrm>
            <a:off x="0" y="1131725"/>
            <a:ext cx="1375800" cy="0"/>
          </a:xfrm>
          <a:prstGeom prst="straightConnector1">
            <a:avLst/>
          </a:prstGeom>
          <a:noFill/>
          <a:ln w="9525" cap="flat" cmpd="sng">
            <a:solidFill>
              <a:srgbClr val="CCCCCC"/>
            </a:solidFill>
            <a:prstDash val="solid"/>
            <a:round/>
            <a:headEnd type="none" w="med" len="med"/>
            <a:tailEnd type="none" w="med" len="med"/>
          </a:ln>
        </p:spPr>
      </p:cxnSp>
      <p:sp>
        <p:nvSpPr>
          <p:cNvPr id="47" name="Shape 47"/>
          <p:cNvSpPr/>
          <p:nvPr/>
        </p:nvSpPr>
        <p:spPr>
          <a:xfrm>
            <a:off x="817475" y="928767"/>
            <a:ext cx="405900" cy="405900"/>
          </a:xfrm>
          <a:prstGeom prst="ellipse">
            <a:avLst/>
          </a:prstGeom>
          <a:solidFill>
            <a:srgbClr val="FFCD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cxnSp>
        <p:nvCxnSpPr>
          <p:cNvPr id="48" name="Shape 48"/>
          <p:cNvCxnSpPr/>
          <p:nvPr/>
        </p:nvCxnSpPr>
        <p:spPr>
          <a:xfrm>
            <a:off x="5265650" y="1131725"/>
            <a:ext cx="3878400" cy="0"/>
          </a:xfrm>
          <a:prstGeom prst="straightConnector1">
            <a:avLst/>
          </a:prstGeom>
          <a:noFill/>
          <a:ln w="9525" cap="flat" cmpd="sng">
            <a:solidFill>
              <a:srgbClr val="CCCCCC"/>
            </a:solidFill>
            <a:prstDash val="solid"/>
            <a:round/>
            <a:headEnd type="none" w="med" len="med"/>
            <a:tailEnd type="none" w="med" len="med"/>
          </a:ln>
        </p:spPr>
      </p:cxnSp>
      <p:sp>
        <p:nvSpPr>
          <p:cNvPr id="49" name="Shape 49"/>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sp>
        <p:nvSpPr>
          <p:cNvPr id="51" name="Shape 51"/>
          <p:cNvSpPr txBox="1">
            <a:spLocks noGrp="1"/>
          </p:cNvSpPr>
          <p:nvPr>
            <p:ph type="title"/>
          </p:nvPr>
        </p:nvSpPr>
        <p:spPr>
          <a:xfrm>
            <a:off x="1381250" y="937125"/>
            <a:ext cx="3878400" cy="435600"/>
          </a:xfrm>
          <a:prstGeom prst="rect">
            <a:avLst/>
          </a:prstGeom>
        </p:spPr>
        <p:txBody>
          <a:bodyPr spcFirstLastPara="1" wrap="square" lIns="91425" tIns="91425" rIns="91425" bIns="91425" anchor="ctr" anchorCtr="0"/>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cxnSp>
        <p:nvCxnSpPr>
          <p:cNvPr id="52" name="Shape 52"/>
          <p:cNvCxnSpPr/>
          <p:nvPr/>
        </p:nvCxnSpPr>
        <p:spPr>
          <a:xfrm>
            <a:off x="0" y="1131725"/>
            <a:ext cx="1375800" cy="0"/>
          </a:xfrm>
          <a:prstGeom prst="straightConnector1">
            <a:avLst/>
          </a:prstGeom>
          <a:noFill/>
          <a:ln w="9525" cap="flat" cmpd="sng">
            <a:solidFill>
              <a:srgbClr val="CCCCCC"/>
            </a:solidFill>
            <a:prstDash val="solid"/>
            <a:round/>
            <a:headEnd type="none" w="med" len="med"/>
            <a:tailEnd type="none" w="med" len="med"/>
          </a:ln>
        </p:spPr>
      </p:cxnSp>
      <p:sp>
        <p:nvSpPr>
          <p:cNvPr id="53" name="Shape 53"/>
          <p:cNvSpPr/>
          <p:nvPr/>
        </p:nvSpPr>
        <p:spPr>
          <a:xfrm>
            <a:off x="817475" y="928767"/>
            <a:ext cx="405900" cy="405900"/>
          </a:xfrm>
          <a:prstGeom prst="ellipse">
            <a:avLst/>
          </a:prstGeom>
          <a:solidFill>
            <a:srgbClr val="FFCD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cxnSp>
        <p:nvCxnSpPr>
          <p:cNvPr id="54" name="Shape 54"/>
          <p:cNvCxnSpPr/>
          <p:nvPr/>
        </p:nvCxnSpPr>
        <p:spPr>
          <a:xfrm>
            <a:off x="5265650" y="1131725"/>
            <a:ext cx="3878400" cy="0"/>
          </a:xfrm>
          <a:prstGeom prst="straightConnector1">
            <a:avLst/>
          </a:prstGeom>
          <a:noFill/>
          <a:ln w="9525" cap="flat" cmpd="sng">
            <a:solidFill>
              <a:srgbClr val="CCCCCC"/>
            </a:solidFill>
            <a:prstDash val="solid"/>
            <a:round/>
            <a:headEnd type="none" w="med" len="med"/>
            <a:tailEnd type="none" w="med" len="med"/>
          </a:ln>
        </p:spPr>
      </p:cxnSp>
      <p:sp>
        <p:nvSpPr>
          <p:cNvPr id="55" name="Shape 55"/>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1"/>
        <p:cNvGrpSpPr/>
        <p:nvPr/>
      </p:nvGrpSpPr>
      <p:grpSpPr>
        <a:xfrm>
          <a:off x="0" y="0"/>
          <a:ext cx="0" cy="0"/>
          <a:chOff x="0" y="0"/>
          <a:chExt cx="0" cy="0"/>
        </a:xfrm>
      </p:grpSpPr>
      <p:cxnSp>
        <p:nvCxnSpPr>
          <p:cNvPr id="62" name="Shape 62"/>
          <p:cNvCxnSpPr/>
          <p:nvPr/>
        </p:nvCxnSpPr>
        <p:spPr>
          <a:xfrm>
            <a:off x="-6025" y="4513729"/>
            <a:ext cx="9162000" cy="0"/>
          </a:xfrm>
          <a:prstGeom prst="straightConnector1">
            <a:avLst/>
          </a:prstGeom>
          <a:noFill/>
          <a:ln w="9525" cap="flat" cmpd="sng">
            <a:solidFill>
              <a:srgbClr val="CCCCCC"/>
            </a:solidFill>
            <a:prstDash val="solid"/>
            <a:round/>
            <a:headEnd type="none" w="med" len="med"/>
            <a:tailEnd type="none" w="med" len="med"/>
          </a:ln>
        </p:spPr>
      </p:cxnSp>
      <p:sp>
        <p:nvSpPr>
          <p:cNvPr id="63" name="Shape 63"/>
          <p:cNvSpPr/>
          <p:nvPr/>
        </p:nvSpPr>
        <p:spPr>
          <a:xfrm>
            <a:off x="4293700" y="4235405"/>
            <a:ext cx="556500" cy="556500"/>
          </a:xfrm>
          <a:prstGeom prst="ellipse">
            <a:avLst/>
          </a:prstGeom>
          <a:solidFill>
            <a:srgbClr val="FFCD00"/>
          </a:solidFill>
          <a:ln>
            <a:noFill/>
          </a:ln>
        </p:spPr>
        <p:txBody>
          <a:bodyPr spcFirstLastPara="1" wrap="square" lIns="91425" tIns="91425" rIns="91425" bIns="91425" anchor="ctr" anchorCtr="0">
            <a:noAutofit/>
          </a:bodyPr>
          <a:lstStyle/>
          <a:p>
            <a:pPr marL="0" lvl="0" indent="0" rtl="0">
              <a:spcBef>
                <a:spcPts val="0"/>
              </a:spcBef>
              <a:spcAft>
                <a:spcPts val="0"/>
              </a:spcAft>
              <a:buNone/>
            </a:pPr>
            <a:endParaRPr/>
          </a:p>
        </p:txBody>
      </p:sp>
      <p:sp>
        <p:nvSpPr>
          <p:cNvPr id="64" name="Shape 64"/>
          <p:cNvSpPr txBox="1">
            <a:spLocks noGrp="1"/>
          </p:cNvSpPr>
          <p:nvPr>
            <p:ph type="sldNum" idx="12"/>
          </p:nvPr>
        </p:nvSpPr>
        <p:spPr>
          <a:xfrm>
            <a:off x="4297650" y="4791900"/>
            <a:ext cx="548700" cy="351600"/>
          </a:xfrm>
          <a:prstGeom prst="rect">
            <a:avLst/>
          </a:prstGeom>
        </p:spPr>
        <p:txBody>
          <a:bodyPr spcFirstLastPara="1" wrap="square" lIns="91425" tIns="91425" rIns="91425" bIns="91425" anchor="ctr" anchorCtr="0">
            <a:noAutofit/>
          </a:bodyPr>
          <a:lstStyle>
            <a:lvl1pPr lvl="0" algn="ctr" rtl="0">
              <a:buNone/>
              <a:defRPr>
                <a:latin typeface="Lora"/>
                <a:ea typeface="Lora"/>
                <a:cs typeface="Lora"/>
                <a:sym typeface="Lora"/>
              </a:defRPr>
            </a:lvl1pPr>
            <a:lvl2pPr lvl="1" algn="ctr" rtl="0">
              <a:buNone/>
              <a:defRPr>
                <a:latin typeface="Lora"/>
                <a:ea typeface="Lora"/>
                <a:cs typeface="Lora"/>
                <a:sym typeface="Lora"/>
              </a:defRPr>
            </a:lvl2pPr>
            <a:lvl3pPr lvl="2" algn="ctr" rtl="0">
              <a:buNone/>
              <a:defRPr>
                <a:latin typeface="Lora"/>
                <a:ea typeface="Lora"/>
                <a:cs typeface="Lora"/>
                <a:sym typeface="Lora"/>
              </a:defRPr>
            </a:lvl3pPr>
            <a:lvl4pPr lvl="3" algn="ctr" rtl="0">
              <a:buNone/>
              <a:defRPr>
                <a:latin typeface="Lora"/>
                <a:ea typeface="Lora"/>
                <a:cs typeface="Lora"/>
                <a:sym typeface="Lora"/>
              </a:defRPr>
            </a:lvl4pPr>
            <a:lvl5pPr lvl="4" algn="ctr" rtl="0">
              <a:buNone/>
              <a:defRPr>
                <a:latin typeface="Lora"/>
                <a:ea typeface="Lora"/>
                <a:cs typeface="Lora"/>
                <a:sym typeface="Lora"/>
              </a:defRPr>
            </a:lvl5pPr>
            <a:lvl6pPr lvl="5" algn="ctr" rtl="0">
              <a:buNone/>
              <a:defRPr>
                <a:latin typeface="Lora"/>
                <a:ea typeface="Lora"/>
                <a:cs typeface="Lora"/>
                <a:sym typeface="Lora"/>
              </a:defRPr>
            </a:lvl6pPr>
            <a:lvl7pPr lvl="6" algn="ctr" rtl="0">
              <a:buNone/>
              <a:defRPr>
                <a:latin typeface="Lora"/>
                <a:ea typeface="Lora"/>
                <a:cs typeface="Lora"/>
                <a:sym typeface="Lora"/>
              </a:defRPr>
            </a:lvl7pPr>
            <a:lvl8pPr lvl="7" algn="ctr" rtl="0">
              <a:buNone/>
              <a:defRPr>
                <a:latin typeface="Lora"/>
                <a:ea typeface="Lora"/>
                <a:cs typeface="Lora"/>
                <a:sym typeface="Lora"/>
              </a:defRPr>
            </a:lvl8pPr>
            <a:lvl9pPr lvl="8" algn="ctr" rtl="0">
              <a:buNone/>
              <a:defRPr>
                <a:latin typeface="Lora"/>
                <a:ea typeface="Lora"/>
                <a:cs typeface="Lora"/>
                <a:sym typeface="Lora"/>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mpletely blank">
  <p:cSld name="BLANK_1">
    <p:spTree>
      <p:nvGrpSpPr>
        <p:cNvPr id="1" name="Shape 65"/>
        <p:cNvGrpSpPr/>
        <p:nvPr/>
      </p:nvGrpSpPr>
      <p:grpSpPr>
        <a:xfrm>
          <a:off x="0" y="0"/>
          <a:ext cx="0" cy="0"/>
          <a:chOff x="0" y="0"/>
          <a:chExt cx="0" cy="0"/>
        </a:xfrm>
      </p:grpSpPr>
      <p:sp>
        <p:nvSpPr>
          <p:cNvPr id="66" name="Shape 66"/>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chemeClr val="lt1"/>
        </a:solidFill>
        <a:effectLst/>
      </p:bgPr>
    </p:bg>
    <p:spTree>
      <p:nvGrpSpPr>
        <p:cNvPr id="1" name="Shape 5"/>
        <p:cNvGrpSpPr/>
        <p:nvPr/>
      </p:nvGrpSpPr>
      <p:grpSpPr>
        <a:xfrm>
          <a:off x="0" y="0"/>
          <a:ext cx="0" cy="0"/>
          <a:chOff x="0" y="0"/>
          <a:chExt cx="0" cy="0"/>
        </a:xfrm>
      </p:grpSpPr>
      <p:sp>
        <p:nvSpPr>
          <p:cNvPr id="6" name="Shape 6"/>
          <p:cNvSpPr txBox="1">
            <a:spLocks noGrp="1"/>
          </p:cNvSpPr>
          <p:nvPr>
            <p:ph type="body" idx="1"/>
          </p:nvPr>
        </p:nvSpPr>
        <p:spPr>
          <a:xfrm>
            <a:off x="1381250" y="1616470"/>
            <a:ext cx="6809700" cy="3112200"/>
          </a:xfrm>
          <a:prstGeom prst="rect">
            <a:avLst/>
          </a:prstGeom>
          <a:noFill/>
          <a:ln>
            <a:noFill/>
          </a:ln>
        </p:spPr>
        <p:txBody>
          <a:bodyPr spcFirstLastPara="1" wrap="square" lIns="91425" tIns="91425" rIns="91425" bIns="91425" anchor="t" anchorCtr="0"/>
          <a:lstStyle>
            <a:lvl1pPr marL="457200" lvl="0" indent="-381000">
              <a:spcBef>
                <a:spcPts val="600"/>
              </a:spcBef>
              <a:spcAft>
                <a:spcPts val="0"/>
              </a:spcAft>
              <a:buClr>
                <a:srgbClr val="FFCD00"/>
              </a:buClr>
              <a:buSzPts val="2400"/>
              <a:buFont typeface="Quattrocento Sans"/>
              <a:buChar char="◉"/>
              <a:defRPr sz="2400">
                <a:latin typeface="Quattrocento Sans"/>
                <a:ea typeface="Quattrocento Sans"/>
                <a:cs typeface="Quattrocento Sans"/>
                <a:sym typeface="Quattrocento Sans"/>
              </a:defRPr>
            </a:lvl1pPr>
            <a:lvl2pPr marL="914400" lvl="1" indent="-355600">
              <a:spcBef>
                <a:spcPts val="0"/>
              </a:spcBef>
              <a:spcAft>
                <a:spcPts val="0"/>
              </a:spcAft>
              <a:buClr>
                <a:srgbClr val="FFCD00"/>
              </a:buClr>
              <a:buSzPts val="2000"/>
              <a:buFont typeface="Quattrocento Sans"/>
              <a:buChar char="○"/>
              <a:defRPr sz="2000">
                <a:latin typeface="Quattrocento Sans"/>
                <a:ea typeface="Quattrocento Sans"/>
                <a:cs typeface="Quattrocento Sans"/>
                <a:sym typeface="Quattrocento Sans"/>
              </a:defRPr>
            </a:lvl2pPr>
            <a:lvl3pPr marL="1371600" lvl="2" indent="-355600">
              <a:spcBef>
                <a:spcPts val="0"/>
              </a:spcBef>
              <a:spcAft>
                <a:spcPts val="0"/>
              </a:spcAft>
              <a:buClr>
                <a:srgbClr val="FFCD00"/>
              </a:buClr>
              <a:buSzPts val="2000"/>
              <a:buFont typeface="Quattrocento Sans"/>
              <a:buChar char="■"/>
              <a:defRPr sz="2000">
                <a:latin typeface="Quattrocento Sans"/>
                <a:ea typeface="Quattrocento Sans"/>
                <a:cs typeface="Quattrocento Sans"/>
                <a:sym typeface="Quattrocento Sans"/>
              </a:defRPr>
            </a:lvl3pPr>
            <a:lvl4pPr marL="1828800" lvl="3" indent="-34290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4pPr>
            <a:lvl5pPr marL="2286000" lvl="4" indent="-34290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5pPr>
            <a:lvl6pPr marL="2743200" lvl="5" indent="-34290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6pPr>
            <a:lvl7pPr marL="3200400" lvl="6" indent="-34290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7pPr>
            <a:lvl8pPr marL="3657600" lvl="7" indent="-34290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8pPr>
            <a:lvl9pPr marL="4114800" lvl="8" indent="-342900">
              <a:spcBef>
                <a:spcPts val="0"/>
              </a:spcBef>
              <a:spcAft>
                <a:spcPts val="0"/>
              </a:spcAft>
              <a:buClr>
                <a:srgbClr val="FFCD00"/>
              </a:buClr>
              <a:buSzPts val="1800"/>
              <a:buFont typeface="Quattrocento Sans"/>
              <a:buChar char="■"/>
              <a:defRPr sz="1800">
                <a:latin typeface="Quattrocento Sans"/>
                <a:ea typeface="Quattrocento Sans"/>
                <a:cs typeface="Quattrocento Sans"/>
                <a:sym typeface="Quattrocento Sans"/>
              </a:defRPr>
            </a:lvl9pPr>
          </a:lstStyle>
          <a:p>
            <a:endParaRPr/>
          </a:p>
        </p:txBody>
      </p:sp>
      <p:sp>
        <p:nvSpPr>
          <p:cNvPr id="7" name="Shape 7"/>
          <p:cNvSpPr txBox="1">
            <a:spLocks noGrp="1"/>
          </p:cNvSpPr>
          <p:nvPr>
            <p:ph type="title"/>
          </p:nvPr>
        </p:nvSpPr>
        <p:spPr>
          <a:xfrm>
            <a:off x="1381250" y="937117"/>
            <a:ext cx="6809700" cy="435600"/>
          </a:xfrm>
          <a:prstGeom prst="rect">
            <a:avLst/>
          </a:prstGeom>
          <a:noFill/>
          <a:ln>
            <a:noFill/>
          </a:ln>
        </p:spPr>
        <p:txBody>
          <a:bodyPr spcFirstLastPara="1" wrap="square" lIns="91425" tIns="91425" rIns="91425" bIns="91425" anchor="ctr" anchorCtr="0"/>
          <a:lstStyle>
            <a:lvl1pPr lvl="0">
              <a:spcBef>
                <a:spcPts val="0"/>
              </a:spcBef>
              <a:spcAft>
                <a:spcPts val="0"/>
              </a:spcAft>
              <a:buSzPts val="2000"/>
              <a:buFont typeface="Lora"/>
              <a:buNone/>
              <a:defRPr sz="2000" b="1">
                <a:latin typeface="Lora"/>
                <a:ea typeface="Lora"/>
                <a:cs typeface="Lora"/>
                <a:sym typeface="Lora"/>
              </a:defRPr>
            </a:lvl1pPr>
            <a:lvl2pPr lvl="1">
              <a:spcBef>
                <a:spcPts val="0"/>
              </a:spcBef>
              <a:spcAft>
                <a:spcPts val="0"/>
              </a:spcAft>
              <a:buSzPts val="2000"/>
              <a:buFont typeface="Lora"/>
              <a:buNone/>
              <a:defRPr sz="2000" b="1">
                <a:latin typeface="Lora"/>
                <a:ea typeface="Lora"/>
                <a:cs typeface="Lora"/>
                <a:sym typeface="Lora"/>
              </a:defRPr>
            </a:lvl2pPr>
            <a:lvl3pPr lvl="2">
              <a:spcBef>
                <a:spcPts val="0"/>
              </a:spcBef>
              <a:spcAft>
                <a:spcPts val="0"/>
              </a:spcAft>
              <a:buSzPts val="2000"/>
              <a:buFont typeface="Lora"/>
              <a:buNone/>
              <a:defRPr sz="2000" b="1">
                <a:latin typeface="Lora"/>
                <a:ea typeface="Lora"/>
                <a:cs typeface="Lora"/>
                <a:sym typeface="Lora"/>
              </a:defRPr>
            </a:lvl3pPr>
            <a:lvl4pPr lvl="3">
              <a:spcBef>
                <a:spcPts val="0"/>
              </a:spcBef>
              <a:spcAft>
                <a:spcPts val="0"/>
              </a:spcAft>
              <a:buSzPts val="2000"/>
              <a:buFont typeface="Lora"/>
              <a:buNone/>
              <a:defRPr sz="2000" b="1">
                <a:latin typeface="Lora"/>
                <a:ea typeface="Lora"/>
                <a:cs typeface="Lora"/>
                <a:sym typeface="Lora"/>
              </a:defRPr>
            </a:lvl4pPr>
            <a:lvl5pPr lvl="4">
              <a:spcBef>
                <a:spcPts val="0"/>
              </a:spcBef>
              <a:spcAft>
                <a:spcPts val="0"/>
              </a:spcAft>
              <a:buSzPts val="2000"/>
              <a:buFont typeface="Lora"/>
              <a:buNone/>
              <a:defRPr sz="2000" b="1">
                <a:latin typeface="Lora"/>
                <a:ea typeface="Lora"/>
                <a:cs typeface="Lora"/>
                <a:sym typeface="Lora"/>
              </a:defRPr>
            </a:lvl5pPr>
            <a:lvl6pPr lvl="5">
              <a:spcBef>
                <a:spcPts val="0"/>
              </a:spcBef>
              <a:spcAft>
                <a:spcPts val="0"/>
              </a:spcAft>
              <a:buSzPts val="2000"/>
              <a:buFont typeface="Lora"/>
              <a:buNone/>
              <a:defRPr sz="2000" b="1">
                <a:latin typeface="Lora"/>
                <a:ea typeface="Lora"/>
                <a:cs typeface="Lora"/>
                <a:sym typeface="Lora"/>
              </a:defRPr>
            </a:lvl6pPr>
            <a:lvl7pPr lvl="6">
              <a:spcBef>
                <a:spcPts val="0"/>
              </a:spcBef>
              <a:spcAft>
                <a:spcPts val="0"/>
              </a:spcAft>
              <a:buSzPts val="2000"/>
              <a:buFont typeface="Lora"/>
              <a:buNone/>
              <a:defRPr sz="2000" b="1">
                <a:latin typeface="Lora"/>
                <a:ea typeface="Lora"/>
                <a:cs typeface="Lora"/>
                <a:sym typeface="Lora"/>
              </a:defRPr>
            </a:lvl7pPr>
            <a:lvl8pPr lvl="7">
              <a:spcBef>
                <a:spcPts val="0"/>
              </a:spcBef>
              <a:spcAft>
                <a:spcPts val="0"/>
              </a:spcAft>
              <a:buSzPts val="2000"/>
              <a:buFont typeface="Lora"/>
              <a:buNone/>
              <a:defRPr sz="2000" b="1">
                <a:latin typeface="Lora"/>
                <a:ea typeface="Lora"/>
                <a:cs typeface="Lora"/>
                <a:sym typeface="Lora"/>
              </a:defRPr>
            </a:lvl8pPr>
            <a:lvl9pPr lvl="8">
              <a:spcBef>
                <a:spcPts val="0"/>
              </a:spcBef>
              <a:spcAft>
                <a:spcPts val="0"/>
              </a:spcAft>
              <a:buSzPts val="2000"/>
              <a:buFont typeface="Lora"/>
              <a:buNone/>
              <a:defRPr sz="2000" b="1">
                <a:latin typeface="Lora"/>
                <a:ea typeface="Lora"/>
                <a:cs typeface="Lora"/>
                <a:sym typeface="Lora"/>
              </a:defRPr>
            </a:lvl9pPr>
          </a:lstStyle>
          <a:p>
            <a:endParaRPr/>
          </a:p>
        </p:txBody>
      </p:sp>
      <p:sp>
        <p:nvSpPr>
          <p:cNvPr id="8" name="Shape 8"/>
          <p:cNvSpPr txBox="1">
            <a:spLocks noGrp="1"/>
          </p:cNvSpPr>
          <p:nvPr>
            <p:ph type="sldNum" idx="12"/>
          </p:nvPr>
        </p:nvSpPr>
        <p:spPr>
          <a:xfrm>
            <a:off x="8543227" y="4749851"/>
            <a:ext cx="548700" cy="393600"/>
          </a:xfrm>
          <a:prstGeom prst="rect">
            <a:avLst/>
          </a:prstGeom>
          <a:noFill/>
          <a:ln>
            <a:noFill/>
          </a:ln>
        </p:spPr>
        <p:txBody>
          <a:bodyPr spcFirstLastPara="1" wrap="square" lIns="91425" tIns="91425" rIns="91425" bIns="91425" anchor="t" anchorCtr="0">
            <a:noAutofit/>
          </a:bodyPr>
          <a:lstStyle>
            <a:lvl1pPr lvl="0" algn="r">
              <a:buNone/>
              <a:defRPr sz="1000">
                <a:solidFill>
                  <a:srgbClr val="1D1D1B"/>
                </a:solidFill>
                <a:latin typeface="Lora"/>
                <a:ea typeface="Lora"/>
                <a:cs typeface="Lora"/>
                <a:sym typeface="Lora"/>
              </a:defRPr>
            </a:lvl1pPr>
            <a:lvl2pPr lvl="1" algn="r">
              <a:buNone/>
              <a:defRPr sz="1000">
                <a:solidFill>
                  <a:srgbClr val="1D1D1B"/>
                </a:solidFill>
                <a:latin typeface="Lora"/>
                <a:ea typeface="Lora"/>
                <a:cs typeface="Lora"/>
                <a:sym typeface="Lora"/>
              </a:defRPr>
            </a:lvl2pPr>
            <a:lvl3pPr lvl="2" algn="r">
              <a:buNone/>
              <a:defRPr sz="1000">
                <a:solidFill>
                  <a:srgbClr val="1D1D1B"/>
                </a:solidFill>
                <a:latin typeface="Lora"/>
                <a:ea typeface="Lora"/>
                <a:cs typeface="Lora"/>
                <a:sym typeface="Lora"/>
              </a:defRPr>
            </a:lvl3pPr>
            <a:lvl4pPr lvl="3" algn="r">
              <a:buNone/>
              <a:defRPr sz="1000">
                <a:solidFill>
                  <a:srgbClr val="1D1D1B"/>
                </a:solidFill>
                <a:latin typeface="Lora"/>
                <a:ea typeface="Lora"/>
                <a:cs typeface="Lora"/>
                <a:sym typeface="Lora"/>
              </a:defRPr>
            </a:lvl4pPr>
            <a:lvl5pPr lvl="4" algn="r">
              <a:buNone/>
              <a:defRPr sz="1000">
                <a:solidFill>
                  <a:srgbClr val="1D1D1B"/>
                </a:solidFill>
                <a:latin typeface="Lora"/>
                <a:ea typeface="Lora"/>
                <a:cs typeface="Lora"/>
                <a:sym typeface="Lora"/>
              </a:defRPr>
            </a:lvl5pPr>
            <a:lvl6pPr lvl="5" algn="r">
              <a:buNone/>
              <a:defRPr sz="1000">
                <a:solidFill>
                  <a:srgbClr val="1D1D1B"/>
                </a:solidFill>
                <a:latin typeface="Lora"/>
                <a:ea typeface="Lora"/>
                <a:cs typeface="Lora"/>
                <a:sym typeface="Lora"/>
              </a:defRPr>
            </a:lvl6pPr>
            <a:lvl7pPr lvl="6" algn="r">
              <a:buNone/>
              <a:defRPr sz="1000">
                <a:solidFill>
                  <a:srgbClr val="1D1D1B"/>
                </a:solidFill>
                <a:latin typeface="Lora"/>
                <a:ea typeface="Lora"/>
                <a:cs typeface="Lora"/>
                <a:sym typeface="Lora"/>
              </a:defRPr>
            </a:lvl7pPr>
            <a:lvl8pPr lvl="7" algn="r">
              <a:buNone/>
              <a:defRPr sz="1000">
                <a:solidFill>
                  <a:srgbClr val="1D1D1B"/>
                </a:solidFill>
                <a:latin typeface="Lora"/>
                <a:ea typeface="Lora"/>
                <a:cs typeface="Lora"/>
                <a:sym typeface="Lora"/>
              </a:defRPr>
            </a:lvl8pPr>
            <a:lvl9pPr lvl="8" algn="r">
              <a:buNone/>
              <a:defRPr sz="1000">
                <a:solidFill>
                  <a:srgbClr val="1D1D1B"/>
                </a:solidFill>
                <a:latin typeface="Lora"/>
                <a:ea typeface="Lora"/>
                <a:cs typeface="Lora"/>
                <a:sym typeface="Lora"/>
              </a:defRPr>
            </a:lvl9pPr>
          </a:lstStyle>
          <a:p>
            <a:pPr marL="0" lvl="0" indent="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1" r:id="rId3"/>
    <p:sldLayoutId id="2147483652" r:id="rId4"/>
    <p:sldLayoutId id="2147483653" r:id="rId5"/>
    <p:sldLayoutId id="2147483654" r:id="rId6"/>
    <p:sldLayoutId id="2147483656" r:id="rId7"/>
    <p:sldLayoutId id="2147483657" r:id="rId8"/>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Shape 71"/>
          <p:cNvSpPr txBox="1">
            <a:spLocks noGrp="1"/>
          </p:cNvSpPr>
          <p:nvPr>
            <p:ph type="ctrTitle"/>
          </p:nvPr>
        </p:nvSpPr>
        <p:spPr>
          <a:xfrm>
            <a:off x="1041399" y="473011"/>
            <a:ext cx="7281334" cy="2579488"/>
          </a:xfrm>
          <a:prstGeom prst="rect">
            <a:avLst/>
          </a:prstGeom>
        </p:spPr>
        <p:txBody>
          <a:bodyPr spcFirstLastPara="1" wrap="square" lIns="91425" tIns="91425" rIns="91425" bIns="91425" anchor="b" anchorCtr="0">
            <a:noAutofit/>
          </a:bodyPr>
          <a:lstStyle/>
          <a:p>
            <a:pPr lvl="0" algn="just"/>
            <a:r>
              <a:rPr lang="en" dirty="0" smtClean="0"/>
              <a:t>So sánh vay nợ trong nước và vay nợ nước ngoài. Phân tích thực trạng vay nợ tại Việt Nam giai đoạn 2002 - 2019</a:t>
            </a:r>
            <a:endParaRPr dirty="0"/>
          </a:p>
        </p:txBody>
      </p:sp>
      <p:grpSp>
        <p:nvGrpSpPr>
          <p:cNvPr id="72" name="Shape 72"/>
          <p:cNvGrpSpPr/>
          <p:nvPr/>
        </p:nvGrpSpPr>
        <p:grpSpPr>
          <a:xfrm>
            <a:off x="1299165" y="3511424"/>
            <a:ext cx="215966" cy="342399"/>
            <a:chOff x="6718575" y="2318625"/>
            <a:chExt cx="256950" cy="407375"/>
          </a:xfrm>
        </p:grpSpPr>
        <p:sp>
          <p:nvSpPr>
            <p:cNvPr id="73" name="Shape 73"/>
            <p:cNvSpPr/>
            <p:nvPr/>
          </p:nvSpPr>
          <p:spPr>
            <a:xfrm>
              <a:off x="6795900" y="2673600"/>
              <a:ext cx="102300" cy="22550"/>
            </a:xfrm>
            <a:custGeom>
              <a:avLst/>
              <a:gdLst/>
              <a:ahLst/>
              <a:cxnLst/>
              <a:rect l="0" t="0" r="0" b="0"/>
              <a:pathLst>
                <a:path w="4092" h="902" fill="none" extrusionOk="0">
                  <a:moveTo>
                    <a:pt x="4092" y="902"/>
                  </a:moveTo>
                  <a:lnTo>
                    <a:pt x="4092" y="1"/>
                  </a:lnTo>
                  <a:lnTo>
                    <a:pt x="0" y="1"/>
                  </a:lnTo>
                  <a:lnTo>
                    <a:pt x="0" y="902"/>
                  </a:lnTo>
                  <a:lnTo>
                    <a:pt x="4092" y="902"/>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74" name="Shape 74"/>
            <p:cNvSpPr/>
            <p:nvPr/>
          </p:nvSpPr>
          <p:spPr>
            <a:xfrm>
              <a:off x="6795900" y="2650475"/>
              <a:ext cx="102300" cy="22550"/>
            </a:xfrm>
            <a:custGeom>
              <a:avLst/>
              <a:gdLst/>
              <a:ahLst/>
              <a:cxnLst/>
              <a:rect l="0" t="0" r="0" b="0"/>
              <a:pathLst>
                <a:path w="4092" h="902" fill="none" extrusionOk="0">
                  <a:moveTo>
                    <a:pt x="4092" y="901"/>
                  </a:moveTo>
                  <a:lnTo>
                    <a:pt x="4092" y="0"/>
                  </a:lnTo>
                  <a:lnTo>
                    <a:pt x="0" y="0"/>
                  </a:lnTo>
                  <a:lnTo>
                    <a:pt x="0" y="901"/>
                  </a:lnTo>
                  <a:lnTo>
                    <a:pt x="4092" y="901"/>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75" name="Shape 75"/>
            <p:cNvSpPr/>
            <p:nvPr/>
          </p:nvSpPr>
          <p:spPr>
            <a:xfrm>
              <a:off x="6795900" y="2696125"/>
              <a:ext cx="102300" cy="29875"/>
            </a:xfrm>
            <a:custGeom>
              <a:avLst/>
              <a:gdLst/>
              <a:ahLst/>
              <a:cxnLst/>
              <a:rect l="0" t="0" r="0" b="0"/>
              <a:pathLst>
                <a:path w="4092" h="1195" fill="none" extrusionOk="0">
                  <a:moveTo>
                    <a:pt x="0" y="1"/>
                  </a:moveTo>
                  <a:lnTo>
                    <a:pt x="0" y="171"/>
                  </a:lnTo>
                  <a:lnTo>
                    <a:pt x="0" y="171"/>
                  </a:lnTo>
                  <a:lnTo>
                    <a:pt x="24" y="318"/>
                  </a:lnTo>
                  <a:lnTo>
                    <a:pt x="98" y="464"/>
                  </a:lnTo>
                  <a:lnTo>
                    <a:pt x="195" y="585"/>
                  </a:lnTo>
                  <a:lnTo>
                    <a:pt x="341" y="659"/>
                  </a:lnTo>
                  <a:lnTo>
                    <a:pt x="1875" y="1170"/>
                  </a:lnTo>
                  <a:lnTo>
                    <a:pt x="1875" y="1170"/>
                  </a:lnTo>
                  <a:lnTo>
                    <a:pt x="2046" y="1194"/>
                  </a:lnTo>
                  <a:lnTo>
                    <a:pt x="2046" y="1194"/>
                  </a:lnTo>
                  <a:lnTo>
                    <a:pt x="2216" y="1170"/>
                  </a:lnTo>
                  <a:lnTo>
                    <a:pt x="3751" y="659"/>
                  </a:lnTo>
                  <a:lnTo>
                    <a:pt x="3751" y="659"/>
                  </a:lnTo>
                  <a:lnTo>
                    <a:pt x="3897" y="585"/>
                  </a:lnTo>
                  <a:lnTo>
                    <a:pt x="3994" y="464"/>
                  </a:lnTo>
                  <a:lnTo>
                    <a:pt x="4067" y="318"/>
                  </a:lnTo>
                  <a:lnTo>
                    <a:pt x="4092" y="171"/>
                  </a:lnTo>
                  <a:lnTo>
                    <a:pt x="4092" y="1"/>
                  </a:lnTo>
                  <a:lnTo>
                    <a:pt x="0" y="1"/>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76" name="Shape 76"/>
            <p:cNvSpPr/>
            <p:nvPr/>
          </p:nvSpPr>
          <p:spPr>
            <a:xfrm>
              <a:off x="6784925" y="2459275"/>
              <a:ext cx="35350" cy="166875"/>
            </a:xfrm>
            <a:custGeom>
              <a:avLst/>
              <a:gdLst/>
              <a:ahLst/>
              <a:cxnLst/>
              <a:rect l="0" t="0" r="0" b="0"/>
              <a:pathLst>
                <a:path w="1414" h="6675" fill="none" extrusionOk="0">
                  <a:moveTo>
                    <a:pt x="1413" y="6674"/>
                  </a:moveTo>
                  <a:lnTo>
                    <a:pt x="1413" y="6674"/>
                  </a:lnTo>
                  <a:lnTo>
                    <a:pt x="585" y="2850"/>
                  </a:lnTo>
                  <a:lnTo>
                    <a:pt x="1" y="1"/>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77" name="Shape 77"/>
            <p:cNvSpPr/>
            <p:nvPr/>
          </p:nvSpPr>
          <p:spPr>
            <a:xfrm>
              <a:off x="6718575" y="2318625"/>
              <a:ext cx="256950" cy="307525"/>
            </a:xfrm>
            <a:custGeom>
              <a:avLst/>
              <a:gdLst/>
              <a:ahLst/>
              <a:cxnLst/>
              <a:rect l="0" t="0" r="0" b="0"/>
              <a:pathLst>
                <a:path w="10278" h="12301" fill="none" extrusionOk="0">
                  <a:moveTo>
                    <a:pt x="7185" y="12300"/>
                  </a:moveTo>
                  <a:lnTo>
                    <a:pt x="7185" y="12300"/>
                  </a:lnTo>
                  <a:lnTo>
                    <a:pt x="7307" y="11764"/>
                  </a:lnTo>
                  <a:lnTo>
                    <a:pt x="7477" y="11253"/>
                  </a:lnTo>
                  <a:lnTo>
                    <a:pt x="7672" y="10766"/>
                  </a:lnTo>
                  <a:lnTo>
                    <a:pt x="7891" y="10327"/>
                  </a:lnTo>
                  <a:lnTo>
                    <a:pt x="8135" y="9913"/>
                  </a:lnTo>
                  <a:lnTo>
                    <a:pt x="8378" y="9499"/>
                  </a:lnTo>
                  <a:lnTo>
                    <a:pt x="8914" y="8720"/>
                  </a:lnTo>
                  <a:lnTo>
                    <a:pt x="9182" y="8330"/>
                  </a:lnTo>
                  <a:lnTo>
                    <a:pt x="9425" y="7941"/>
                  </a:lnTo>
                  <a:lnTo>
                    <a:pt x="9645" y="7551"/>
                  </a:lnTo>
                  <a:lnTo>
                    <a:pt x="9864" y="7113"/>
                  </a:lnTo>
                  <a:lnTo>
                    <a:pt x="10034" y="6674"/>
                  </a:lnTo>
                  <a:lnTo>
                    <a:pt x="10156" y="6187"/>
                  </a:lnTo>
                  <a:lnTo>
                    <a:pt x="10229" y="5676"/>
                  </a:lnTo>
                  <a:lnTo>
                    <a:pt x="10253" y="5408"/>
                  </a:lnTo>
                  <a:lnTo>
                    <a:pt x="10278" y="5140"/>
                  </a:lnTo>
                  <a:lnTo>
                    <a:pt x="10278" y="5140"/>
                  </a:lnTo>
                  <a:lnTo>
                    <a:pt x="10229" y="4604"/>
                  </a:lnTo>
                  <a:lnTo>
                    <a:pt x="10156" y="4093"/>
                  </a:lnTo>
                  <a:lnTo>
                    <a:pt x="10034" y="3605"/>
                  </a:lnTo>
                  <a:lnTo>
                    <a:pt x="9864" y="3143"/>
                  </a:lnTo>
                  <a:lnTo>
                    <a:pt x="9645" y="2680"/>
                  </a:lnTo>
                  <a:lnTo>
                    <a:pt x="9401" y="2266"/>
                  </a:lnTo>
                  <a:lnTo>
                    <a:pt x="9084" y="1876"/>
                  </a:lnTo>
                  <a:lnTo>
                    <a:pt x="8768" y="1511"/>
                  </a:lnTo>
                  <a:lnTo>
                    <a:pt x="8402" y="1170"/>
                  </a:lnTo>
                  <a:lnTo>
                    <a:pt x="8013" y="878"/>
                  </a:lnTo>
                  <a:lnTo>
                    <a:pt x="7574" y="634"/>
                  </a:lnTo>
                  <a:lnTo>
                    <a:pt x="7136" y="415"/>
                  </a:lnTo>
                  <a:lnTo>
                    <a:pt x="6673" y="244"/>
                  </a:lnTo>
                  <a:lnTo>
                    <a:pt x="6162" y="98"/>
                  </a:lnTo>
                  <a:lnTo>
                    <a:pt x="5675" y="25"/>
                  </a:lnTo>
                  <a:lnTo>
                    <a:pt x="5139" y="1"/>
                  </a:lnTo>
                  <a:lnTo>
                    <a:pt x="5139" y="1"/>
                  </a:lnTo>
                  <a:lnTo>
                    <a:pt x="4603" y="25"/>
                  </a:lnTo>
                  <a:lnTo>
                    <a:pt x="4116" y="98"/>
                  </a:lnTo>
                  <a:lnTo>
                    <a:pt x="3605" y="244"/>
                  </a:lnTo>
                  <a:lnTo>
                    <a:pt x="3142" y="415"/>
                  </a:lnTo>
                  <a:lnTo>
                    <a:pt x="2703" y="634"/>
                  </a:lnTo>
                  <a:lnTo>
                    <a:pt x="2265" y="878"/>
                  </a:lnTo>
                  <a:lnTo>
                    <a:pt x="1875" y="1170"/>
                  </a:lnTo>
                  <a:lnTo>
                    <a:pt x="1510" y="1511"/>
                  </a:lnTo>
                  <a:lnTo>
                    <a:pt x="1193" y="1876"/>
                  </a:lnTo>
                  <a:lnTo>
                    <a:pt x="877" y="2266"/>
                  </a:lnTo>
                  <a:lnTo>
                    <a:pt x="633" y="2680"/>
                  </a:lnTo>
                  <a:lnTo>
                    <a:pt x="414" y="3143"/>
                  </a:lnTo>
                  <a:lnTo>
                    <a:pt x="244" y="3605"/>
                  </a:lnTo>
                  <a:lnTo>
                    <a:pt x="122" y="4093"/>
                  </a:lnTo>
                  <a:lnTo>
                    <a:pt x="49" y="4604"/>
                  </a:lnTo>
                  <a:lnTo>
                    <a:pt x="0" y="5140"/>
                  </a:lnTo>
                  <a:lnTo>
                    <a:pt x="0" y="5140"/>
                  </a:lnTo>
                  <a:lnTo>
                    <a:pt x="24" y="5408"/>
                  </a:lnTo>
                  <a:lnTo>
                    <a:pt x="49" y="5676"/>
                  </a:lnTo>
                  <a:lnTo>
                    <a:pt x="122" y="6187"/>
                  </a:lnTo>
                  <a:lnTo>
                    <a:pt x="244" y="6674"/>
                  </a:lnTo>
                  <a:lnTo>
                    <a:pt x="414" y="7113"/>
                  </a:lnTo>
                  <a:lnTo>
                    <a:pt x="633" y="7551"/>
                  </a:lnTo>
                  <a:lnTo>
                    <a:pt x="852" y="7941"/>
                  </a:lnTo>
                  <a:lnTo>
                    <a:pt x="1096" y="8330"/>
                  </a:lnTo>
                  <a:lnTo>
                    <a:pt x="1364" y="8720"/>
                  </a:lnTo>
                  <a:lnTo>
                    <a:pt x="1900" y="9499"/>
                  </a:lnTo>
                  <a:lnTo>
                    <a:pt x="2143" y="9913"/>
                  </a:lnTo>
                  <a:lnTo>
                    <a:pt x="2387" y="10327"/>
                  </a:lnTo>
                  <a:lnTo>
                    <a:pt x="2606" y="10766"/>
                  </a:lnTo>
                  <a:lnTo>
                    <a:pt x="2801" y="11253"/>
                  </a:lnTo>
                  <a:lnTo>
                    <a:pt x="2971" y="11764"/>
                  </a:lnTo>
                  <a:lnTo>
                    <a:pt x="3093" y="12300"/>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78" name="Shape 78"/>
            <p:cNvSpPr/>
            <p:nvPr/>
          </p:nvSpPr>
          <p:spPr>
            <a:xfrm>
              <a:off x="6873825" y="2459275"/>
              <a:ext cx="35350" cy="166875"/>
            </a:xfrm>
            <a:custGeom>
              <a:avLst/>
              <a:gdLst/>
              <a:ahLst/>
              <a:cxnLst/>
              <a:rect l="0" t="0" r="0" b="0"/>
              <a:pathLst>
                <a:path w="1414" h="6675" fill="none" extrusionOk="0">
                  <a:moveTo>
                    <a:pt x="1413" y="1"/>
                  </a:moveTo>
                  <a:lnTo>
                    <a:pt x="1413" y="1"/>
                  </a:lnTo>
                  <a:lnTo>
                    <a:pt x="829" y="2850"/>
                  </a:lnTo>
                  <a:lnTo>
                    <a:pt x="1" y="6674"/>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79" name="Shape 79"/>
            <p:cNvSpPr/>
            <p:nvPr/>
          </p:nvSpPr>
          <p:spPr>
            <a:xfrm>
              <a:off x="6801975" y="2453200"/>
              <a:ext cx="90150" cy="19500"/>
            </a:xfrm>
            <a:custGeom>
              <a:avLst/>
              <a:gdLst/>
              <a:ahLst/>
              <a:cxnLst/>
              <a:rect l="0" t="0" r="0" b="0"/>
              <a:pathLst>
                <a:path w="3606" h="780" fill="none" extrusionOk="0">
                  <a:moveTo>
                    <a:pt x="1" y="73"/>
                  </a:moveTo>
                  <a:lnTo>
                    <a:pt x="829" y="780"/>
                  </a:lnTo>
                  <a:lnTo>
                    <a:pt x="1657" y="73"/>
                  </a:lnTo>
                  <a:lnTo>
                    <a:pt x="1657" y="73"/>
                  </a:lnTo>
                  <a:lnTo>
                    <a:pt x="1730" y="25"/>
                  </a:lnTo>
                  <a:lnTo>
                    <a:pt x="1803" y="0"/>
                  </a:lnTo>
                  <a:lnTo>
                    <a:pt x="1876" y="25"/>
                  </a:lnTo>
                  <a:lnTo>
                    <a:pt x="1949" y="73"/>
                  </a:lnTo>
                  <a:lnTo>
                    <a:pt x="2777" y="780"/>
                  </a:lnTo>
                  <a:lnTo>
                    <a:pt x="3605" y="73"/>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0" name="Shape 80"/>
            <p:cNvSpPr/>
            <p:nvPr/>
          </p:nvSpPr>
          <p:spPr>
            <a:xfrm>
              <a:off x="6795900" y="2628550"/>
              <a:ext cx="102300" cy="25"/>
            </a:xfrm>
            <a:custGeom>
              <a:avLst/>
              <a:gdLst/>
              <a:ahLst/>
              <a:cxnLst/>
              <a:rect l="0" t="0" r="0" b="0"/>
              <a:pathLst>
                <a:path w="4092" h="1" fill="none" extrusionOk="0">
                  <a:moveTo>
                    <a:pt x="0" y="1"/>
                  </a:moveTo>
                  <a:lnTo>
                    <a:pt x="4092" y="1"/>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3" name="TextBox 2"/>
          <p:cNvSpPr txBox="1"/>
          <p:nvPr/>
        </p:nvSpPr>
        <p:spPr>
          <a:xfrm>
            <a:off x="3239311" y="3828713"/>
            <a:ext cx="4431490" cy="1040773"/>
          </a:xfrm>
          <a:prstGeom prst="rect">
            <a:avLst/>
          </a:prstGeom>
          <a:noFill/>
        </p:spPr>
        <p:txBody>
          <a:bodyPr wrap="square" rtlCol="0">
            <a:spAutoFit/>
          </a:bodyPr>
          <a:lstStyle/>
          <a:p>
            <a:r>
              <a:rPr lang="en-US" sz="2000" dirty="0" err="1" smtClean="0">
                <a:latin typeface="Lora" panose="020B0604020202020204" charset="0"/>
              </a:rPr>
              <a:t>Nhóm</a:t>
            </a:r>
            <a:r>
              <a:rPr lang="en-US" sz="2000" dirty="0" smtClean="0">
                <a:latin typeface="Lora" panose="020B0604020202020204" charset="0"/>
              </a:rPr>
              <a:t> 4:      Nguyễn Minh Anh</a:t>
            </a:r>
          </a:p>
          <a:p>
            <a:r>
              <a:rPr lang="en-US" sz="2000" dirty="0">
                <a:latin typeface="Lora" panose="020B0604020202020204" charset="0"/>
              </a:rPr>
              <a:t> </a:t>
            </a:r>
            <a:r>
              <a:rPr lang="en-US" sz="2000" dirty="0" smtClean="0">
                <a:latin typeface="Lora" panose="020B0604020202020204" charset="0"/>
              </a:rPr>
              <a:t>                    </a:t>
            </a:r>
            <a:r>
              <a:rPr lang="en-US" sz="2000" dirty="0" err="1" smtClean="0">
                <a:latin typeface="Lora" panose="020B0604020202020204" charset="0"/>
              </a:rPr>
              <a:t>Bùi</a:t>
            </a:r>
            <a:r>
              <a:rPr lang="en-US" sz="2000" dirty="0" smtClean="0">
                <a:latin typeface="Lora" panose="020B0604020202020204" charset="0"/>
              </a:rPr>
              <a:t> </a:t>
            </a:r>
            <a:r>
              <a:rPr lang="en-US" sz="2000" dirty="0" err="1" smtClean="0">
                <a:latin typeface="Lora" panose="020B0604020202020204" charset="0"/>
              </a:rPr>
              <a:t>Thị</a:t>
            </a:r>
            <a:r>
              <a:rPr lang="en-US" sz="2000" dirty="0" smtClean="0">
                <a:latin typeface="Lora" panose="020B0604020202020204" charset="0"/>
              </a:rPr>
              <a:t> Anh</a:t>
            </a:r>
          </a:p>
          <a:p>
            <a:r>
              <a:rPr lang="en-US" sz="2000" dirty="0">
                <a:latin typeface="Lora" panose="020B0604020202020204" charset="0"/>
              </a:rPr>
              <a:t> </a:t>
            </a:r>
            <a:r>
              <a:rPr lang="en-US" sz="2000" dirty="0" smtClean="0">
                <a:latin typeface="Lora" panose="020B0604020202020204" charset="0"/>
              </a:rPr>
              <a:t>                    </a:t>
            </a:r>
            <a:r>
              <a:rPr lang="en-US" sz="2000" dirty="0" err="1" smtClean="0">
                <a:latin typeface="Lora" panose="020B0604020202020204" charset="0"/>
              </a:rPr>
              <a:t>Vũ</a:t>
            </a:r>
            <a:r>
              <a:rPr lang="en-US" sz="2000" dirty="0" smtClean="0">
                <a:latin typeface="Lora" panose="020B0604020202020204" charset="0"/>
              </a:rPr>
              <a:t> </a:t>
            </a:r>
            <a:r>
              <a:rPr lang="en-US" sz="2000" dirty="0" err="1" smtClean="0">
                <a:latin typeface="Lora" panose="020B0604020202020204" charset="0"/>
              </a:rPr>
              <a:t>Thị</a:t>
            </a:r>
            <a:r>
              <a:rPr lang="en-US" sz="2000" dirty="0" smtClean="0">
                <a:latin typeface="Lora" panose="020B0604020202020204" charset="0"/>
              </a:rPr>
              <a:t> Thu </a:t>
            </a:r>
            <a:r>
              <a:rPr lang="en-US" sz="2000" dirty="0" err="1" smtClean="0">
                <a:latin typeface="Lora" panose="020B0604020202020204" charset="0"/>
              </a:rPr>
              <a:t>Hằng</a:t>
            </a:r>
            <a:endParaRPr lang="en-US" sz="2000" dirty="0">
              <a:latin typeface="Lora" panose="020B0604020202020204" charset="0"/>
            </a:endParaRPr>
          </a:p>
        </p:txBody>
      </p:sp>
      <p:sp>
        <p:nvSpPr>
          <p:cNvPr id="4" name="TextBox 3"/>
          <p:cNvSpPr txBox="1"/>
          <p:nvPr/>
        </p:nvSpPr>
        <p:spPr>
          <a:xfrm>
            <a:off x="3239310" y="3240551"/>
            <a:ext cx="4961466" cy="400110"/>
          </a:xfrm>
          <a:prstGeom prst="rect">
            <a:avLst/>
          </a:prstGeom>
          <a:noFill/>
        </p:spPr>
        <p:txBody>
          <a:bodyPr wrap="square" rtlCol="0">
            <a:spAutoFit/>
          </a:bodyPr>
          <a:lstStyle/>
          <a:p>
            <a:r>
              <a:rPr lang="en-US" sz="2000" dirty="0" err="1" smtClean="0">
                <a:latin typeface="Lora" panose="020B0604020202020204" charset="0"/>
              </a:rPr>
              <a:t>Giảng</a:t>
            </a:r>
            <a:r>
              <a:rPr lang="en-US" sz="2000" dirty="0" smtClean="0">
                <a:latin typeface="Lora" panose="020B0604020202020204" charset="0"/>
              </a:rPr>
              <a:t> </a:t>
            </a:r>
            <a:r>
              <a:rPr lang="en-US" sz="2000" dirty="0" err="1" smtClean="0">
                <a:latin typeface="Lora" panose="020B0604020202020204" charset="0"/>
              </a:rPr>
              <a:t>viên</a:t>
            </a:r>
            <a:r>
              <a:rPr lang="en-US" sz="2000" dirty="0" smtClean="0">
                <a:latin typeface="Lora" panose="020B0604020202020204" charset="0"/>
              </a:rPr>
              <a:t>: PGS.TS Nguyễn </a:t>
            </a:r>
            <a:r>
              <a:rPr lang="en-US" sz="2000" dirty="0" err="1" smtClean="0">
                <a:latin typeface="Lora" panose="020B0604020202020204" charset="0"/>
              </a:rPr>
              <a:t>Thị</a:t>
            </a:r>
            <a:r>
              <a:rPr lang="en-US" sz="2000" dirty="0" smtClean="0">
                <a:latin typeface="Lora" panose="020B0604020202020204" charset="0"/>
              </a:rPr>
              <a:t> Kim Chi</a:t>
            </a:r>
            <a:endParaRPr lang="en-US" sz="2000" dirty="0">
              <a:latin typeface="Lora" panose="020B060402020202020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Shape 85"/>
          <p:cNvSpPr/>
          <p:nvPr/>
        </p:nvSpPr>
        <p:spPr>
          <a:xfrm>
            <a:off x="5650" y="4163500"/>
            <a:ext cx="9144000" cy="979800"/>
          </a:xfrm>
          <a:prstGeom prst="rect">
            <a:avLst/>
          </a:prstGeom>
          <a:solidFill>
            <a:srgbClr val="FFCD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6" name="Shape 86"/>
          <p:cNvSpPr txBox="1">
            <a:spLocks noGrp="1"/>
          </p:cNvSpPr>
          <p:nvPr>
            <p:ph type="title"/>
          </p:nvPr>
        </p:nvSpPr>
        <p:spPr>
          <a:xfrm>
            <a:off x="1381250" y="922668"/>
            <a:ext cx="3878400" cy="435600"/>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 dirty="0" smtClean="0">
                <a:latin typeface="Lora" panose="020B0604020202020204" charset="0"/>
              </a:rPr>
              <a:t>MỤC LỤC</a:t>
            </a:r>
            <a:endParaRPr dirty="0">
              <a:latin typeface="Lora" panose="020B0604020202020204" charset="0"/>
            </a:endParaRPr>
          </a:p>
        </p:txBody>
      </p:sp>
      <p:grpSp>
        <p:nvGrpSpPr>
          <p:cNvPr id="87" name="Shape 87"/>
          <p:cNvGrpSpPr/>
          <p:nvPr/>
        </p:nvGrpSpPr>
        <p:grpSpPr>
          <a:xfrm>
            <a:off x="916458" y="1019750"/>
            <a:ext cx="214625" cy="214625"/>
            <a:chOff x="2594050" y="1631825"/>
            <a:chExt cx="439625" cy="439625"/>
          </a:xfrm>
        </p:grpSpPr>
        <p:sp>
          <p:nvSpPr>
            <p:cNvPr id="88" name="Shape 88"/>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89" name="Shape 89"/>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90" name="Shape 90"/>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91" name="Shape 91"/>
            <p:cNvSpPr/>
            <p:nvPr/>
          </p:nvSpPr>
          <p:spPr>
            <a:xfrm>
              <a:off x="2814912" y="1754062"/>
              <a:ext cx="49950" cy="49950"/>
            </a:xfrm>
            <a:custGeom>
              <a:avLst/>
              <a:gdLst/>
              <a:ahLst/>
              <a:cxnLst/>
              <a:rect l="0" t="0" r="0" b="0"/>
              <a:pathLst>
                <a:path w="1998" h="1998" fill="none" extrusionOk="0">
                  <a:moveTo>
                    <a:pt x="1" y="1997"/>
                  </a:moveTo>
                  <a:lnTo>
                    <a:pt x="1998" y="0"/>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92" name="Shape 92"/>
          <p:cNvSpPr txBox="1"/>
          <p:nvPr/>
        </p:nvSpPr>
        <p:spPr>
          <a:xfrm>
            <a:off x="1381250" y="1387243"/>
            <a:ext cx="6189982" cy="3045056"/>
          </a:xfrm>
          <a:prstGeom prst="rect">
            <a:avLst/>
          </a:prstGeom>
          <a:noFill/>
          <a:ln>
            <a:noFill/>
          </a:ln>
        </p:spPr>
        <p:txBody>
          <a:bodyPr spcFirstLastPara="1" wrap="square" lIns="91425" tIns="91425" rIns="91425" bIns="91425" anchor="t" anchorCtr="0">
            <a:noAutofit/>
          </a:bodyPr>
          <a:lstStyle/>
          <a:p>
            <a:pPr marL="0" lvl="0" indent="0" algn="just" rtl="0">
              <a:spcBef>
                <a:spcPts val="600"/>
              </a:spcBef>
              <a:spcAft>
                <a:spcPts val="0"/>
              </a:spcAft>
              <a:buNone/>
            </a:pPr>
            <a:r>
              <a:rPr lang="en-US" sz="1800" dirty="0" smtClean="0">
                <a:latin typeface="+mj-lt"/>
                <a:ea typeface="Quattrocento Sans"/>
                <a:cs typeface="Quattrocento Sans"/>
                <a:sym typeface="Quattrocento Sans"/>
              </a:rPr>
              <a:t>MỞ ĐẦU</a:t>
            </a:r>
          </a:p>
          <a:p>
            <a:pPr marL="0" lvl="0" indent="0" algn="just" rtl="0">
              <a:spcBef>
                <a:spcPts val="600"/>
              </a:spcBef>
              <a:spcAft>
                <a:spcPts val="0"/>
              </a:spcAft>
              <a:buNone/>
            </a:pPr>
            <a:r>
              <a:rPr lang="en-US" sz="1800" dirty="0" smtClean="0">
                <a:latin typeface="+mj-lt"/>
                <a:ea typeface="Quattrocento Sans"/>
                <a:cs typeface="Quattrocento Sans"/>
                <a:sym typeface="Quattrocento Sans"/>
              </a:rPr>
              <a:t>CHƯƠNG 1: CƠ SỞ LÝ LUẬN VỀ VAY NỢ TRONG NƯỚC VÀ VAY NỢ NƯỚC NGOÀI</a:t>
            </a:r>
          </a:p>
          <a:p>
            <a:pPr marL="0" lvl="0" indent="0" algn="just" rtl="0">
              <a:spcBef>
                <a:spcPts val="600"/>
              </a:spcBef>
              <a:spcAft>
                <a:spcPts val="0"/>
              </a:spcAft>
              <a:buNone/>
            </a:pPr>
            <a:r>
              <a:rPr lang="en-US" sz="1800" dirty="0" smtClean="0">
                <a:latin typeface="+mj-lt"/>
                <a:ea typeface="Quattrocento Sans"/>
                <a:cs typeface="Quattrocento Sans"/>
                <a:sym typeface="Quattrocento Sans"/>
              </a:rPr>
              <a:t>CHƯƠNG 2: SO SÁNH GIỮA VAY NỢ TRONG NƯỚC VÀ VAY NỢ NƯỚC NGOÀI. THỰC TRẠNG VAY NỢ CỦA VIỆT NAM</a:t>
            </a:r>
          </a:p>
          <a:p>
            <a:pPr marL="0" lvl="0" indent="0" algn="just" rtl="0">
              <a:spcBef>
                <a:spcPts val="600"/>
              </a:spcBef>
              <a:spcAft>
                <a:spcPts val="0"/>
              </a:spcAft>
              <a:buNone/>
            </a:pPr>
            <a:r>
              <a:rPr lang="en-US" sz="1800" dirty="0" smtClean="0">
                <a:latin typeface="+mj-lt"/>
                <a:ea typeface="Quattrocento Sans"/>
                <a:cs typeface="Quattrocento Sans"/>
                <a:sym typeface="Quattrocento Sans"/>
              </a:rPr>
              <a:t>CHƯƠNG 3: ĐỀ XUẤT, GIẢI PHÁP</a:t>
            </a:r>
          </a:p>
          <a:p>
            <a:pPr marL="0" lvl="0" indent="0" algn="just" rtl="0">
              <a:spcBef>
                <a:spcPts val="600"/>
              </a:spcBef>
              <a:spcAft>
                <a:spcPts val="0"/>
              </a:spcAft>
              <a:buNone/>
            </a:pPr>
            <a:r>
              <a:rPr lang="en-US" sz="1800" dirty="0" smtClean="0">
                <a:latin typeface="+mj-lt"/>
                <a:ea typeface="Quattrocento Sans"/>
                <a:cs typeface="Quattrocento Sans"/>
                <a:sym typeface="Quattrocento Sans"/>
              </a:rPr>
              <a:t>KẾT LUẬN</a:t>
            </a:r>
            <a:endParaRPr sz="1800" dirty="0">
              <a:latin typeface="+mj-lt"/>
              <a:ea typeface="Quattrocento Sans"/>
              <a:cs typeface="Quattrocento Sans"/>
              <a:sym typeface="Quattrocento Sans"/>
            </a:endParaRPr>
          </a:p>
        </p:txBody>
      </p:sp>
      <p:sp>
        <p:nvSpPr>
          <p:cNvPr id="94" name="Shape 94"/>
          <p:cNvSpPr txBox="1"/>
          <p:nvPr/>
        </p:nvSpPr>
        <p:spPr>
          <a:xfrm>
            <a:off x="675650" y="4134525"/>
            <a:ext cx="7846200" cy="826500"/>
          </a:xfrm>
          <a:prstGeom prst="rect">
            <a:avLst/>
          </a:prstGeom>
          <a:noFill/>
          <a:ln>
            <a:noFill/>
          </a:ln>
        </p:spPr>
        <p:txBody>
          <a:bodyPr spcFirstLastPara="1" wrap="square" lIns="91425" tIns="91425" rIns="91425" bIns="91425" anchor="t" anchorCtr="0">
            <a:noAutofit/>
          </a:bodyPr>
          <a:lstStyle/>
          <a:p>
            <a:pPr marL="0" lvl="0" indent="0" rtl="0">
              <a:spcBef>
                <a:spcPts val="1000"/>
              </a:spcBef>
              <a:spcAft>
                <a:spcPts val="0"/>
              </a:spcAft>
              <a:buNone/>
            </a:pPr>
            <a:endParaRPr sz="1100" i="1" dirty="0">
              <a:latin typeface="Lora"/>
              <a:ea typeface="Lora"/>
              <a:cs typeface="Lora"/>
              <a:sym typeface="Lora"/>
            </a:endParaRPr>
          </a:p>
          <a:p>
            <a:pPr marL="0" lvl="0" indent="0" rtl="0">
              <a:spcBef>
                <a:spcPts val="1000"/>
              </a:spcBef>
              <a:spcAft>
                <a:spcPts val="1000"/>
              </a:spcAft>
              <a:buNone/>
            </a:pPr>
            <a:endParaRPr sz="1100" i="1" dirty="0">
              <a:latin typeface="Lora"/>
              <a:ea typeface="Lora"/>
              <a:cs typeface="Lora"/>
              <a:sym typeface="Lora"/>
            </a:endParaRPr>
          </a:p>
        </p:txBody>
      </p:sp>
      <p:sp>
        <p:nvSpPr>
          <p:cNvPr id="95" name="Shape 95"/>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2</a:t>
            </a:fld>
            <a:endParaRPr/>
          </a:p>
        </p:txBody>
      </p:sp>
    </p:spTree>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US"/>
          </a:p>
        </p:txBody>
      </p:sp>
      <p:sp>
        <p:nvSpPr>
          <p:cNvPr id="3" name="Title 2"/>
          <p:cNvSpPr>
            <a:spLocks noGrp="1"/>
          </p:cNvSpPr>
          <p:nvPr>
            <p:ph type="ctrTitle"/>
          </p:nvPr>
        </p:nvSpPr>
        <p:spPr/>
        <p:txBody>
          <a:bodyPr/>
          <a:lstStyle/>
          <a:p>
            <a:r>
              <a:rPr lang="en-US" dirty="0" smtClean="0"/>
              <a:t>MỞ ĐẦU</a:t>
            </a:r>
            <a:endParaRPr lang="en-US" dirty="0"/>
          </a:p>
        </p:txBody>
      </p:sp>
      <p:sp>
        <p:nvSpPr>
          <p:cNvPr id="4" name="Slide Number Placeholder 3"/>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3</a:t>
            </a:fld>
            <a:endParaRPr lang="en"/>
          </a:p>
        </p:txBody>
      </p:sp>
    </p:spTree>
    <p:extLst>
      <p:ext uri="{BB962C8B-B14F-4D97-AF65-F5344CB8AC3E}">
        <p14:creationId xmlns:p14="http://schemas.microsoft.com/office/powerpoint/2010/main" val="122070058"/>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Shape 320"/>
          <p:cNvSpPr txBox="1">
            <a:spLocks noGrp="1"/>
          </p:cNvSpPr>
          <p:nvPr>
            <p:ph type="title"/>
          </p:nvPr>
        </p:nvSpPr>
        <p:spPr>
          <a:xfrm>
            <a:off x="1381250" y="937125"/>
            <a:ext cx="3878400" cy="435600"/>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 dirty="0" smtClean="0"/>
              <a:t>1. Tính cấp thiết</a:t>
            </a:r>
            <a:endParaRPr dirty="0"/>
          </a:p>
        </p:txBody>
      </p:sp>
      <p:grpSp>
        <p:nvGrpSpPr>
          <p:cNvPr id="321" name="Shape 321"/>
          <p:cNvGrpSpPr/>
          <p:nvPr/>
        </p:nvGrpSpPr>
        <p:grpSpPr>
          <a:xfrm>
            <a:off x="916458" y="1019750"/>
            <a:ext cx="214625" cy="214625"/>
            <a:chOff x="2594050" y="1631825"/>
            <a:chExt cx="439625" cy="439625"/>
          </a:xfrm>
        </p:grpSpPr>
        <p:sp>
          <p:nvSpPr>
            <p:cNvPr id="322" name="Shape 322"/>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23" name="Shape 323"/>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24" name="Shape 324"/>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325" name="Shape 325"/>
            <p:cNvSpPr/>
            <p:nvPr/>
          </p:nvSpPr>
          <p:spPr>
            <a:xfrm>
              <a:off x="2814912" y="1754062"/>
              <a:ext cx="49950" cy="49950"/>
            </a:xfrm>
            <a:custGeom>
              <a:avLst/>
              <a:gdLst/>
              <a:ahLst/>
              <a:cxnLst/>
              <a:rect l="0" t="0" r="0" b="0"/>
              <a:pathLst>
                <a:path w="1998" h="1998" fill="none" extrusionOk="0">
                  <a:moveTo>
                    <a:pt x="1" y="1997"/>
                  </a:moveTo>
                  <a:lnTo>
                    <a:pt x="1998" y="0"/>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326" name="Shape 326"/>
          <p:cNvSpPr/>
          <p:nvPr/>
        </p:nvSpPr>
        <p:spPr>
          <a:xfrm>
            <a:off x="1637" y="1577791"/>
            <a:ext cx="2800084" cy="2678746"/>
          </a:xfrm>
          <a:prstGeom prst="ellipse">
            <a:avLst/>
          </a:prstGeom>
          <a:noFill/>
          <a:ln w="114300" cap="flat" cmpd="sng">
            <a:solidFill>
              <a:srgbClr val="FFCD00"/>
            </a:solidFill>
            <a:prstDash val="solid"/>
            <a:round/>
            <a:headEnd type="none" w="sm" len="sm"/>
            <a:tailEnd type="none" w="sm" len="sm"/>
          </a:ln>
        </p:spPr>
        <p:txBody>
          <a:bodyPr spcFirstLastPara="1" wrap="square" lIns="91425" tIns="91425" rIns="91425" bIns="91425" anchor="ctr" anchorCtr="0">
            <a:noAutofit/>
          </a:bodyPr>
          <a:lstStyle/>
          <a:p>
            <a:pPr algn="ctr"/>
            <a:r>
              <a:rPr lang="en-US" sz="1800" dirty="0" err="1"/>
              <a:t>Quá</a:t>
            </a:r>
            <a:r>
              <a:rPr lang="en-US" sz="1800" dirty="0"/>
              <a:t> </a:t>
            </a:r>
            <a:r>
              <a:rPr lang="en-US" sz="1800" dirty="0" err="1"/>
              <a:t>trình</a:t>
            </a:r>
            <a:r>
              <a:rPr lang="en-US" sz="1800" dirty="0"/>
              <a:t> </a:t>
            </a:r>
            <a:r>
              <a:rPr lang="en-US" sz="1800" dirty="0" err="1"/>
              <a:t>phát</a:t>
            </a:r>
            <a:r>
              <a:rPr lang="en-US" sz="1800" dirty="0"/>
              <a:t> </a:t>
            </a:r>
            <a:r>
              <a:rPr lang="en-US" sz="1800" dirty="0" err="1"/>
              <a:t>triển</a:t>
            </a:r>
            <a:r>
              <a:rPr lang="en-US" sz="1800" dirty="0"/>
              <a:t> </a:t>
            </a:r>
            <a:r>
              <a:rPr lang="en-US" sz="1800" dirty="0" err="1"/>
              <a:t>kinh</a:t>
            </a:r>
            <a:r>
              <a:rPr lang="en-US" sz="1800" dirty="0"/>
              <a:t> </a:t>
            </a:r>
            <a:r>
              <a:rPr lang="en-US" sz="1800" dirty="0" err="1"/>
              <a:t>tế</a:t>
            </a:r>
            <a:r>
              <a:rPr lang="en-US" sz="1800" dirty="0"/>
              <a:t> </a:t>
            </a:r>
            <a:r>
              <a:rPr lang="en-US" sz="1800" dirty="0" err="1"/>
              <a:t>đất</a:t>
            </a:r>
            <a:r>
              <a:rPr lang="en-US" sz="1800" dirty="0"/>
              <a:t> </a:t>
            </a:r>
            <a:r>
              <a:rPr lang="en-US" sz="1800" dirty="0" err="1"/>
              <a:t>nước</a:t>
            </a:r>
            <a:r>
              <a:rPr lang="en-US" sz="1800" dirty="0"/>
              <a:t> </a:t>
            </a:r>
            <a:r>
              <a:rPr lang="en-US" sz="1800" dirty="0" err="1"/>
              <a:t>cùng</a:t>
            </a:r>
            <a:r>
              <a:rPr lang="en-US" sz="1800" dirty="0"/>
              <a:t> </a:t>
            </a:r>
            <a:r>
              <a:rPr lang="en-US" sz="1800" dirty="0" err="1"/>
              <a:t>xu</a:t>
            </a:r>
            <a:r>
              <a:rPr lang="en-US" sz="1800" dirty="0"/>
              <a:t> </a:t>
            </a:r>
            <a:r>
              <a:rPr lang="en-US" sz="1800" dirty="0" err="1"/>
              <a:t>hướng</a:t>
            </a:r>
            <a:r>
              <a:rPr lang="en-US" sz="1800" dirty="0"/>
              <a:t> </a:t>
            </a:r>
            <a:r>
              <a:rPr lang="en-US" sz="1800" dirty="0" err="1"/>
              <a:t>toàn</a:t>
            </a:r>
            <a:r>
              <a:rPr lang="en-US" sz="1800" dirty="0"/>
              <a:t> </a:t>
            </a:r>
            <a:r>
              <a:rPr lang="en-US" sz="1800" dirty="0" err="1"/>
              <a:t>cầu</a:t>
            </a:r>
            <a:r>
              <a:rPr lang="en-US" sz="1800" dirty="0"/>
              <a:t> </a:t>
            </a:r>
            <a:r>
              <a:rPr lang="en-US" sz="1800" dirty="0" err="1"/>
              <a:t>hóa</a:t>
            </a:r>
            <a:r>
              <a:rPr lang="en-US" sz="1800" dirty="0"/>
              <a:t> </a:t>
            </a:r>
            <a:r>
              <a:rPr lang="en-US" sz="1800" dirty="0" err="1"/>
              <a:t>nền</a:t>
            </a:r>
            <a:r>
              <a:rPr lang="en-US" sz="1800" dirty="0"/>
              <a:t> </a:t>
            </a:r>
            <a:r>
              <a:rPr lang="en-US" sz="1800" dirty="0" err="1"/>
              <a:t>kinh</a:t>
            </a:r>
            <a:r>
              <a:rPr lang="en-US" sz="1800" dirty="0"/>
              <a:t> </a:t>
            </a:r>
            <a:r>
              <a:rPr lang="en-US" sz="1800" dirty="0" err="1"/>
              <a:t>tế</a:t>
            </a:r>
            <a:r>
              <a:rPr lang="en-US" sz="1800" dirty="0"/>
              <a:t> </a:t>
            </a:r>
            <a:r>
              <a:rPr lang="en-US" sz="1800" dirty="0" err="1"/>
              <a:t>quốc</a:t>
            </a:r>
            <a:r>
              <a:rPr lang="en-US" sz="1800" dirty="0"/>
              <a:t> </a:t>
            </a:r>
            <a:r>
              <a:rPr lang="en-US" sz="1800" dirty="0" err="1"/>
              <a:t>tế</a:t>
            </a:r>
            <a:r>
              <a:rPr lang="en-US" sz="1800" dirty="0"/>
              <a:t> </a:t>
            </a:r>
            <a:r>
              <a:rPr lang="en-US" sz="1800" dirty="0" err="1"/>
              <a:t>đang</a:t>
            </a:r>
            <a:r>
              <a:rPr lang="en-US" sz="1800" dirty="0"/>
              <a:t> </a:t>
            </a:r>
            <a:r>
              <a:rPr lang="en-US" sz="1800" dirty="0" err="1"/>
              <a:t>diễn</a:t>
            </a:r>
            <a:r>
              <a:rPr lang="en-US" sz="1800" dirty="0"/>
              <a:t> </a:t>
            </a:r>
            <a:r>
              <a:rPr lang="en-US" sz="1800" dirty="0" err="1"/>
              <a:t>ra</a:t>
            </a:r>
            <a:r>
              <a:rPr lang="en-US" sz="1800" dirty="0"/>
              <a:t> </a:t>
            </a:r>
            <a:r>
              <a:rPr lang="en-US" sz="1800" dirty="0" err="1"/>
              <a:t>mạnh</a:t>
            </a:r>
            <a:r>
              <a:rPr lang="en-US" sz="1800" dirty="0"/>
              <a:t> </a:t>
            </a:r>
            <a:r>
              <a:rPr lang="en-US" sz="1800" dirty="0" err="1"/>
              <a:t>mẽ</a:t>
            </a:r>
            <a:r>
              <a:rPr lang="en-US" sz="1800" dirty="0"/>
              <a:t> </a:t>
            </a:r>
          </a:p>
          <a:p>
            <a:pPr marL="0" lvl="0" indent="0" algn="ctr" rtl="0">
              <a:spcBef>
                <a:spcPts val="0"/>
              </a:spcBef>
              <a:spcAft>
                <a:spcPts val="0"/>
              </a:spcAft>
              <a:buNone/>
            </a:pPr>
            <a:endParaRPr b="1" dirty="0">
              <a:latin typeface="Lora"/>
              <a:ea typeface="Lora"/>
              <a:cs typeface="Lora"/>
              <a:sym typeface="Lora"/>
            </a:endParaRPr>
          </a:p>
        </p:txBody>
      </p:sp>
      <p:sp>
        <p:nvSpPr>
          <p:cNvPr id="327" name="Shape 327"/>
          <p:cNvSpPr/>
          <p:nvPr/>
        </p:nvSpPr>
        <p:spPr>
          <a:xfrm>
            <a:off x="5799668" y="1142521"/>
            <a:ext cx="3292260" cy="3211384"/>
          </a:xfrm>
          <a:prstGeom prst="ellipse">
            <a:avLst/>
          </a:prstGeom>
          <a:noFill/>
          <a:ln w="114300" cap="flat" cmpd="sng">
            <a:solidFill>
              <a:srgbClr val="FFCD00"/>
            </a:solidFill>
            <a:prstDash val="solid"/>
            <a:round/>
            <a:headEnd type="none" w="sm" len="sm"/>
            <a:tailEnd type="none" w="sm" len="sm"/>
          </a:ln>
        </p:spPr>
        <p:txBody>
          <a:bodyPr spcFirstLastPara="1" wrap="square" lIns="91425" tIns="91425" rIns="91425" bIns="91425" anchor="ctr" anchorCtr="0">
            <a:noAutofit/>
          </a:bodyPr>
          <a:lstStyle/>
          <a:p>
            <a:pPr algn="ctr"/>
            <a:r>
              <a:rPr lang="en-US" sz="1800" dirty="0" err="1"/>
              <a:t>Tuy</a:t>
            </a:r>
            <a:r>
              <a:rPr lang="en-US" sz="1800" dirty="0"/>
              <a:t> </a:t>
            </a:r>
            <a:r>
              <a:rPr lang="en-US" sz="1800" dirty="0" err="1"/>
              <a:t>nhiên</a:t>
            </a:r>
            <a:r>
              <a:rPr lang="en-US" sz="1800" dirty="0"/>
              <a:t>, </a:t>
            </a:r>
            <a:r>
              <a:rPr lang="en-US" sz="1800" dirty="0" err="1"/>
              <a:t>có</a:t>
            </a:r>
            <a:r>
              <a:rPr lang="en-US" sz="1800" dirty="0"/>
              <a:t> </a:t>
            </a:r>
            <a:r>
              <a:rPr lang="en-US" sz="1800" dirty="0" err="1"/>
              <a:t>những</a:t>
            </a:r>
            <a:r>
              <a:rPr lang="en-US" sz="1800" dirty="0"/>
              <a:t> </a:t>
            </a:r>
            <a:r>
              <a:rPr lang="en-US" sz="1800" dirty="0" err="1"/>
              <a:t>khó</a:t>
            </a:r>
            <a:r>
              <a:rPr lang="en-US" sz="1800" dirty="0"/>
              <a:t> </a:t>
            </a:r>
            <a:r>
              <a:rPr lang="en-US" sz="1800" dirty="0" err="1"/>
              <a:t>khăn</a:t>
            </a:r>
            <a:r>
              <a:rPr lang="en-US" sz="1800" dirty="0"/>
              <a:t> </a:t>
            </a:r>
            <a:r>
              <a:rPr lang="en-US" sz="1800" dirty="0" err="1"/>
              <a:t>xảy</a:t>
            </a:r>
            <a:r>
              <a:rPr lang="en-US" sz="1800" dirty="0"/>
              <a:t> </a:t>
            </a:r>
            <a:r>
              <a:rPr lang="en-US" sz="1800" dirty="0" err="1"/>
              <a:t>ra</a:t>
            </a:r>
            <a:r>
              <a:rPr lang="en-US" sz="1800" dirty="0"/>
              <a:t> </a:t>
            </a:r>
            <a:r>
              <a:rPr lang="en-US" sz="1800" dirty="0" err="1"/>
              <a:t>đối</a:t>
            </a:r>
            <a:r>
              <a:rPr lang="en-US" sz="1800" dirty="0"/>
              <a:t> </a:t>
            </a:r>
            <a:r>
              <a:rPr lang="en-US" sz="1800" dirty="0" err="1"/>
              <a:t>với</a:t>
            </a:r>
            <a:r>
              <a:rPr lang="en-US" sz="1800" dirty="0"/>
              <a:t> </a:t>
            </a:r>
            <a:r>
              <a:rPr lang="en-US" sz="1800" dirty="0" err="1"/>
              <a:t>người</a:t>
            </a:r>
            <a:r>
              <a:rPr lang="en-US" sz="1800" dirty="0"/>
              <a:t> </a:t>
            </a:r>
            <a:r>
              <a:rPr lang="en-US" sz="1800" dirty="0" err="1"/>
              <a:t>cho</a:t>
            </a:r>
            <a:r>
              <a:rPr lang="en-US" sz="1800" dirty="0"/>
              <a:t> </a:t>
            </a:r>
            <a:r>
              <a:rPr lang="en-US" sz="1800" dirty="0" err="1"/>
              <a:t>vay</a:t>
            </a:r>
            <a:r>
              <a:rPr lang="en-US" sz="1800" dirty="0"/>
              <a:t> </a:t>
            </a:r>
            <a:r>
              <a:rPr lang="en-US" sz="1800" dirty="0" err="1"/>
              <a:t>và</a:t>
            </a:r>
            <a:r>
              <a:rPr lang="en-US" sz="1800" dirty="0"/>
              <a:t> </a:t>
            </a:r>
            <a:r>
              <a:rPr lang="en-US" sz="1800" dirty="0" err="1"/>
              <a:t>người</a:t>
            </a:r>
            <a:r>
              <a:rPr lang="en-US" sz="1800" dirty="0"/>
              <a:t> </a:t>
            </a:r>
            <a:r>
              <a:rPr lang="en-US" sz="1800" dirty="0" err="1"/>
              <a:t>đi</a:t>
            </a:r>
            <a:r>
              <a:rPr lang="en-US" sz="1800" dirty="0"/>
              <a:t> </a:t>
            </a:r>
            <a:r>
              <a:rPr lang="en-US" sz="1800" dirty="0" err="1"/>
              <a:t>vay</a:t>
            </a:r>
            <a:r>
              <a:rPr lang="en-US" sz="1800" dirty="0"/>
              <a:t>. </a:t>
            </a:r>
            <a:r>
              <a:rPr lang="en-US" sz="1800" dirty="0" err="1"/>
              <a:t>Vì</a:t>
            </a:r>
            <a:r>
              <a:rPr lang="en-US" sz="1800" dirty="0"/>
              <a:t> </a:t>
            </a:r>
            <a:r>
              <a:rPr lang="en-US" sz="1800" dirty="0" err="1"/>
              <a:t>vậy</a:t>
            </a:r>
            <a:r>
              <a:rPr lang="en-US" sz="1800" dirty="0"/>
              <a:t>, </a:t>
            </a:r>
            <a:r>
              <a:rPr lang="en-US" sz="1800" dirty="0" err="1"/>
              <a:t>cần</a:t>
            </a:r>
            <a:r>
              <a:rPr lang="en-US" sz="1800" dirty="0"/>
              <a:t> </a:t>
            </a:r>
            <a:r>
              <a:rPr lang="en-US" sz="1800" dirty="0" err="1"/>
              <a:t>thiết</a:t>
            </a:r>
            <a:r>
              <a:rPr lang="en-US" sz="1800" dirty="0"/>
              <a:t> </a:t>
            </a:r>
            <a:r>
              <a:rPr lang="en-US" sz="1800" dirty="0" err="1"/>
              <a:t>phải</a:t>
            </a:r>
            <a:r>
              <a:rPr lang="en-US" sz="1800" dirty="0"/>
              <a:t> </a:t>
            </a:r>
            <a:r>
              <a:rPr lang="en-US" sz="1800" dirty="0" err="1"/>
              <a:t>hiểu</a:t>
            </a:r>
            <a:r>
              <a:rPr lang="en-US" sz="1800" dirty="0"/>
              <a:t> </a:t>
            </a:r>
            <a:r>
              <a:rPr lang="en-US" sz="1800" dirty="0" err="1"/>
              <a:t>rõ</a:t>
            </a:r>
            <a:r>
              <a:rPr lang="en-US" sz="1800" dirty="0"/>
              <a:t> </a:t>
            </a:r>
            <a:r>
              <a:rPr lang="en-US" sz="1800" dirty="0" err="1"/>
              <a:t>vay</a:t>
            </a:r>
            <a:r>
              <a:rPr lang="en-US" sz="1800" dirty="0"/>
              <a:t> </a:t>
            </a:r>
            <a:r>
              <a:rPr lang="en-US" sz="1800" dirty="0" err="1"/>
              <a:t>nợ</a:t>
            </a:r>
            <a:r>
              <a:rPr lang="en-US" sz="1800" dirty="0"/>
              <a:t> </a:t>
            </a:r>
            <a:r>
              <a:rPr lang="en-US" sz="1800" dirty="0" err="1"/>
              <a:t>trong</a:t>
            </a:r>
            <a:r>
              <a:rPr lang="en-US" sz="1800" dirty="0"/>
              <a:t> </a:t>
            </a:r>
            <a:r>
              <a:rPr lang="en-US" sz="1800" dirty="0" err="1"/>
              <a:t>nước</a:t>
            </a:r>
            <a:r>
              <a:rPr lang="en-US" sz="1800" dirty="0"/>
              <a:t> </a:t>
            </a:r>
            <a:r>
              <a:rPr lang="en-US" sz="1800" dirty="0" err="1"/>
              <a:t>và</a:t>
            </a:r>
            <a:r>
              <a:rPr lang="en-US" sz="1800" dirty="0"/>
              <a:t> </a:t>
            </a:r>
            <a:r>
              <a:rPr lang="en-US" sz="1800" dirty="0" err="1"/>
              <a:t>vay</a:t>
            </a:r>
            <a:r>
              <a:rPr lang="en-US" sz="1800" dirty="0"/>
              <a:t> </a:t>
            </a:r>
            <a:r>
              <a:rPr lang="en-US" sz="1800" dirty="0" err="1"/>
              <a:t>nợ</a:t>
            </a:r>
            <a:r>
              <a:rPr lang="en-US" sz="1800" dirty="0"/>
              <a:t> </a:t>
            </a:r>
            <a:r>
              <a:rPr lang="en-US" sz="1800" dirty="0" err="1"/>
              <a:t>nước</a:t>
            </a:r>
            <a:r>
              <a:rPr lang="en-US" sz="1800" dirty="0"/>
              <a:t> </a:t>
            </a:r>
            <a:r>
              <a:rPr lang="en-US" sz="1800" dirty="0" err="1"/>
              <a:t>ngoài</a:t>
            </a:r>
            <a:r>
              <a:rPr lang="en-US" sz="1800" dirty="0"/>
              <a:t> </a:t>
            </a:r>
            <a:r>
              <a:rPr lang="en-US" sz="1800" dirty="0" err="1"/>
              <a:t>cũng</a:t>
            </a:r>
            <a:r>
              <a:rPr lang="en-US" sz="1800" dirty="0"/>
              <a:t> </a:t>
            </a:r>
            <a:r>
              <a:rPr lang="en-US" sz="1800" dirty="0" err="1"/>
              <a:t>như</a:t>
            </a:r>
            <a:r>
              <a:rPr lang="en-US" sz="1800" dirty="0"/>
              <a:t> </a:t>
            </a:r>
            <a:r>
              <a:rPr lang="en-US" sz="1800" dirty="0" err="1"/>
              <a:t>sự</a:t>
            </a:r>
            <a:r>
              <a:rPr lang="en-US" sz="1800" dirty="0"/>
              <a:t> </a:t>
            </a:r>
            <a:r>
              <a:rPr lang="en-US" sz="1800" dirty="0" err="1"/>
              <a:t>giống</a:t>
            </a:r>
            <a:r>
              <a:rPr lang="en-US" sz="1800" dirty="0"/>
              <a:t> </a:t>
            </a:r>
            <a:r>
              <a:rPr lang="en-US" sz="1800" dirty="0" err="1"/>
              <a:t>và</a:t>
            </a:r>
            <a:r>
              <a:rPr lang="en-US" sz="1800" dirty="0"/>
              <a:t> </a:t>
            </a:r>
            <a:r>
              <a:rPr lang="en-US" sz="1800" dirty="0" err="1"/>
              <a:t>khác</a:t>
            </a:r>
            <a:r>
              <a:rPr lang="en-US" sz="1800" dirty="0"/>
              <a:t> </a:t>
            </a:r>
            <a:r>
              <a:rPr lang="en-US" sz="1800" dirty="0" err="1"/>
              <a:t>nhau</a:t>
            </a:r>
            <a:endParaRPr lang="en-US" sz="1800" dirty="0"/>
          </a:p>
          <a:p>
            <a:pPr marL="0" lvl="0" indent="0" algn="ctr" rtl="0">
              <a:spcBef>
                <a:spcPts val="0"/>
              </a:spcBef>
              <a:spcAft>
                <a:spcPts val="0"/>
              </a:spcAft>
              <a:buNone/>
            </a:pPr>
            <a:endParaRPr b="1" dirty="0">
              <a:latin typeface="Lora"/>
              <a:ea typeface="Lora"/>
              <a:cs typeface="Lora"/>
              <a:sym typeface="Lora"/>
            </a:endParaRPr>
          </a:p>
        </p:txBody>
      </p:sp>
      <p:sp>
        <p:nvSpPr>
          <p:cNvPr id="328" name="Shape 328"/>
          <p:cNvSpPr/>
          <p:nvPr/>
        </p:nvSpPr>
        <p:spPr>
          <a:xfrm>
            <a:off x="3134486" y="2751667"/>
            <a:ext cx="2467139" cy="2391833"/>
          </a:xfrm>
          <a:prstGeom prst="ellipse">
            <a:avLst/>
          </a:prstGeom>
          <a:noFill/>
          <a:ln w="114300" cap="flat" cmpd="sng">
            <a:solidFill>
              <a:srgbClr val="FFCD00"/>
            </a:solidFill>
            <a:prstDash val="solid"/>
            <a:round/>
            <a:headEnd type="none" w="sm" len="sm"/>
            <a:tailEnd type="none" w="sm" len="sm"/>
          </a:ln>
        </p:spPr>
        <p:txBody>
          <a:bodyPr spcFirstLastPara="1" wrap="square" lIns="91425" tIns="91425" rIns="91425" bIns="91425" anchor="ctr" anchorCtr="0">
            <a:noAutofit/>
          </a:bodyPr>
          <a:lstStyle/>
          <a:p>
            <a:r>
              <a:rPr lang="en-US" sz="1800" dirty="0" err="1"/>
              <a:t>Cơ</a:t>
            </a:r>
            <a:r>
              <a:rPr lang="en-US" sz="1800" dirty="0"/>
              <a:t> </a:t>
            </a:r>
            <a:r>
              <a:rPr lang="en-US" sz="1800" dirty="0" err="1"/>
              <a:t>hội</a:t>
            </a:r>
            <a:r>
              <a:rPr lang="en-US" sz="1800" dirty="0"/>
              <a:t> </a:t>
            </a:r>
            <a:r>
              <a:rPr lang="en-US" sz="1800" dirty="0" err="1"/>
              <a:t>tiếp</a:t>
            </a:r>
            <a:r>
              <a:rPr lang="en-US" sz="1800" dirty="0"/>
              <a:t> </a:t>
            </a:r>
            <a:r>
              <a:rPr lang="en-US" sz="1800" dirty="0" err="1"/>
              <a:t>cận</a:t>
            </a:r>
            <a:r>
              <a:rPr lang="en-US" sz="1800" dirty="0"/>
              <a:t> </a:t>
            </a:r>
            <a:r>
              <a:rPr lang="en-US" sz="1800" dirty="0" err="1"/>
              <a:t>nguồn</a:t>
            </a:r>
            <a:r>
              <a:rPr lang="en-US" sz="1800" dirty="0"/>
              <a:t> </a:t>
            </a:r>
            <a:r>
              <a:rPr lang="en-US" sz="1800" dirty="0" err="1"/>
              <a:t>lực</a:t>
            </a:r>
            <a:r>
              <a:rPr lang="en-US" sz="1800" dirty="0"/>
              <a:t> </a:t>
            </a:r>
            <a:r>
              <a:rPr lang="en-US" sz="1800" dirty="0" err="1"/>
              <a:t>vốn</a:t>
            </a:r>
            <a:r>
              <a:rPr lang="en-US" sz="1800" dirty="0"/>
              <a:t> </a:t>
            </a:r>
            <a:r>
              <a:rPr lang="en-US" sz="1800" dirty="0" err="1"/>
              <a:t>vay</a:t>
            </a:r>
            <a:r>
              <a:rPr lang="en-US" sz="1800" dirty="0"/>
              <a:t> </a:t>
            </a:r>
            <a:r>
              <a:rPr lang="en-US" sz="1800" dirty="0" err="1"/>
              <a:t>trong</a:t>
            </a:r>
            <a:r>
              <a:rPr lang="en-US" sz="1800" dirty="0"/>
              <a:t> </a:t>
            </a:r>
            <a:r>
              <a:rPr lang="en-US" sz="1800" dirty="0" err="1"/>
              <a:t>và</a:t>
            </a:r>
            <a:r>
              <a:rPr lang="en-US" sz="1800" dirty="0"/>
              <a:t> </a:t>
            </a:r>
            <a:r>
              <a:rPr lang="en-US" sz="1800" dirty="0" err="1"/>
              <a:t>ngoài</a:t>
            </a:r>
            <a:r>
              <a:rPr lang="en-US" sz="1800" dirty="0"/>
              <a:t> </a:t>
            </a:r>
            <a:r>
              <a:rPr lang="en-US" sz="1800" dirty="0" err="1"/>
              <a:t>nước</a:t>
            </a:r>
            <a:r>
              <a:rPr lang="en-US" sz="1800" dirty="0"/>
              <a:t> </a:t>
            </a:r>
            <a:r>
              <a:rPr lang="en-US" sz="1800" dirty="0" err="1"/>
              <a:t>của</a:t>
            </a:r>
            <a:r>
              <a:rPr lang="en-US" sz="1800" dirty="0"/>
              <a:t> </a:t>
            </a:r>
            <a:r>
              <a:rPr lang="en-US" sz="1800" dirty="0" err="1"/>
              <a:t>Chính</a:t>
            </a:r>
            <a:r>
              <a:rPr lang="en-US" sz="1800" dirty="0"/>
              <a:t> </a:t>
            </a:r>
            <a:r>
              <a:rPr lang="en-US" sz="1800" dirty="0" err="1"/>
              <a:t>phủ</a:t>
            </a:r>
            <a:endParaRPr lang="en-US" sz="1800" dirty="0"/>
          </a:p>
        </p:txBody>
      </p:sp>
      <p:cxnSp>
        <p:nvCxnSpPr>
          <p:cNvPr id="329" name="Shape 329"/>
          <p:cNvCxnSpPr>
            <a:stCxn id="326" idx="6"/>
            <a:endCxn id="328" idx="1"/>
          </p:cNvCxnSpPr>
          <p:nvPr/>
        </p:nvCxnSpPr>
        <p:spPr>
          <a:xfrm>
            <a:off x="2801721" y="2917164"/>
            <a:ext cx="694069" cy="184779"/>
          </a:xfrm>
          <a:prstGeom prst="straightConnector1">
            <a:avLst/>
          </a:prstGeom>
          <a:noFill/>
          <a:ln w="38100" cap="flat" cmpd="sng">
            <a:solidFill>
              <a:srgbClr val="FFCD00"/>
            </a:solidFill>
            <a:prstDash val="solid"/>
            <a:round/>
            <a:headEnd type="none" w="sm" len="sm"/>
            <a:tailEnd type="triangle" w="sm" len="sm"/>
          </a:ln>
        </p:spPr>
      </p:cxnSp>
      <p:cxnSp>
        <p:nvCxnSpPr>
          <p:cNvPr id="330" name="Shape 330"/>
          <p:cNvCxnSpPr>
            <a:stCxn id="328" idx="7"/>
            <a:endCxn id="327" idx="2"/>
          </p:cNvCxnSpPr>
          <p:nvPr/>
        </p:nvCxnSpPr>
        <p:spPr>
          <a:xfrm flipV="1">
            <a:off x="5240321" y="2748213"/>
            <a:ext cx="559347" cy="353730"/>
          </a:xfrm>
          <a:prstGeom prst="straightConnector1">
            <a:avLst/>
          </a:prstGeom>
          <a:noFill/>
          <a:ln w="38100" cap="flat" cmpd="sng">
            <a:solidFill>
              <a:srgbClr val="FFCD00"/>
            </a:solidFill>
            <a:prstDash val="solid"/>
            <a:round/>
            <a:headEnd type="none" w="sm" len="sm"/>
            <a:tailEnd type="triangle" w="sm" len="sm"/>
          </a:ln>
        </p:spPr>
      </p:cxnSp>
      <p:sp>
        <p:nvSpPr>
          <p:cNvPr id="331" name="Shape 331"/>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4</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26"/>
                                        </p:tgtEl>
                                        <p:attrNameLst>
                                          <p:attrName>style.visibility</p:attrName>
                                        </p:attrNameLst>
                                      </p:cBhvr>
                                      <p:to>
                                        <p:strVal val="visible"/>
                                      </p:to>
                                    </p:set>
                                    <p:animEffect transition="in" filter="barn(inVertical)">
                                      <p:cBhvr>
                                        <p:cTn id="7" dur="500"/>
                                        <p:tgtEl>
                                          <p:spTgt spid="32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28"/>
                                        </p:tgtEl>
                                        <p:attrNameLst>
                                          <p:attrName>style.visibility</p:attrName>
                                        </p:attrNameLst>
                                      </p:cBhvr>
                                      <p:to>
                                        <p:strVal val="visible"/>
                                      </p:to>
                                    </p:set>
                                    <p:animEffect transition="in" filter="barn(inVertical)">
                                      <p:cBhvr>
                                        <p:cTn id="12" dur="500"/>
                                        <p:tgtEl>
                                          <p:spTgt spid="32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27"/>
                                        </p:tgtEl>
                                        <p:attrNameLst>
                                          <p:attrName>style.visibility</p:attrName>
                                        </p:attrNameLst>
                                      </p:cBhvr>
                                      <p:to>
                                        <p:strVal val="visible"/>
                                      </p:to>
                                    </p:set>
                                    <p:animEffect transition="in" filter="barn(inVertical)">
                                      <p:cBhvr>
                                        <p:cTn id="17" dur="500"/>
                                        <p:tgtEl>
                                          <p:spTgt spid="3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6" grpId="0" animBg="1"/>
      <p:bldP spid="327" grpId="0" animBg="1"/>
      <p:bldP spid="32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Shape 220"/>
          <p:cNvSpPr txBox="1">
            <a:spLocks noGrp="1"/>
          </p:cNvSpPr>
          <p:nvPr>
            <p:ph type="title"/>
          </p:nvPr>
        </p:nvSpPr>
        <p:spPr>
          <a:xfrm>
            <a:off x="1363850" y="919725"/>
            <a:ext cx="3889500" cy="435600"/>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 dirty="0" smtClean="0"/>
              <a:t>Tổng quan tài liệu</a:t>
            </a:r>
            <a:endParaRPr dirty="0"/>
          </a:p>
        </p:txBody>
      </p:sp>
      <p:grpSp>
        <p:nvGrpSpPr>
          <p:cNvPr id="221" name="Shape 221"/>
          <p:cNvGrpSpPr/>
          <p:nvPr/>
        </p:nvGrpSpPr>
        <p:grpSpPr>
          <a:xfrm>
            <a:off x="916458" y="1019750"/>
            <a:ext cx="214625" cy="214625"/>
            <a:chOff x="2594050" y="1631825"/>
            <a:chExt cx="439625" cy="439625"/>
          </a:xfrm>
        </p:grpSpPr>
        <p:sp>
          <p:nvSpPr>
            <p:cNvPr id="222" name="Shape 222"/>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23" name="Shape 223"/>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24" name="Shape 224"/>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225" name="Shape 225"/>
            <p:cNvSpPr/>
            <p:nvPr/>
          </p:nvSpPr>
          <p:spPr>
            <a:xfrm>
              <a:off x="2814912" y="1754062"/>
              <a:ext cx="49950" cy="49950"/>
            </a:xfrm>
            <a:custGeom>
              <a:avLst/>
              <a:gdLst/>
              <a:ahLst/>
              <a:cxnLst/>
              <a:rect l="0" t="0" r="0" b="0"/>
              <a:pathLst>
                <a:path w="1998" h="1998" fill="none" extrusionOk="0">
                  <a:moveTo>
                    <a:pt x="1" y="1997"/>
                  </a:moveTo>
                  <a:lnTo>
                    <a:pt x="1998" y="0"/>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grpSp>
        <p:nvGrpSpPr>
          <p:cNvPr id="226" name="Shape 226"/>
          <p:cNvGrpSpPr/>
          <p:nvPr/>
        </p:nvGrpSpPr>
        <p:grpSpPr>
          <a:xfrm>
            <a:off x="1424823" y="1304392"/>
            <a:ext cx="5799782" cy="3359858"/>
            <a:chOff x="1661479" y="1487913"/>
            <a:chExt cx="6310284" cy="3655595"/>
          </a:xfrm>
        </p:grpSpPr>
        <p:sp>
          <p:nvSpPr>
            <p:cNvPr id="227" name="Shape 227"/>
            <p:cNvSpPr/>
            <p:nvPr/>
          </p:nvSpPr>
          <p:spPr>
            <a:xfrm>
              <a:off x="5666561" y="1572690"/>
              <a:ext cx="2261100" cy="2487300"/>
            </a:xfrm>
            <a:custGeom>
              <a:avLst/>
              <a:gdLst/>
              <a:ahLst/>
              <a:cxnLst/>
              <a:rect l="0" t="0" r="0" b="0"/>
              <a:pathLst>
                <a:path w="120000" h="120000" extrusionOk="0">
                  <a:moveTo>
                    <a:pt x="86825" y="0"/>
                  </a:moveTo>
                  <a:lnTo>
                    <a:pt x="90435" y="0"/>
                  </a:lnTo>
                  <a:lnTo>
                    <a:pt x="94107" y="339"/>
                  </a:lnTo>
                  <a:lnTo>
                    <a:pt x="97655" y="1074"/>
                  </a:lnTo>
                  <a:lnTo>
                    <a:pt x="101141" y="2149"/>
                  </a:lnTo>
                  <a:lnTo>
                    <a:pt x="104564" y="3734"/>
                  </a:lnTo>
                  <a:lnTo>
                    <a:pt x="107676" y="5657"/>
                  </a:lnTo>
                  <a:lnTo>
                    <a:pt x="110663" y="7920"/>
                  </a:lnTo>
                  <a:lnTo>
                    <a:pt x="113278" y="10579"/>
                  </a:lnTo>
                  <a:lnTo>
                    <a:pt x="115456" y="13408"/>
                  </a:lnTo>
                  <a:lnTo>
                    <a:pt x="117199" y="16407"/>
                  </a:lnTo>
                  <a:lnTo>
                    <a:pt x="118568" y="19519"/>
                  </a:lnTo>
                  <a:lnTo>
                    <a:pt x="119502" y="22800"/>
                  </a:lnTo>
                  <a:lnTo>
                    <a:pt x="120000" y="26082"/>
                  </a:lnTo>
                  <a:lnTo>
                    <a:pt x="120000" y="29420"/>
                  </a:lnTo>
                  <a:lnTo>
                    <a:pt x="119564" y="32701"/>
                  </a:lnTo>
                  <a:lnTo>
                    <a:pt x="118755" y="35983"/>
                  </a:lnTo>
                  <a:lnTo>
                    <a:pt x="117572" y="39207"/>
                  </a:lnTo>
                  <a:lnTo>
                    <a:pt x="115892" y="42206"/>
                  </a:lnTo>
                  <a:lnTo>
                    <a:pt x="113775" y="45148"/>
                  </a:lnTo>
                  <a:lnTo>
                    <a:pt x="111286" y="47751"/>
                  </a:lnTo>
                  <a:lnTo>
                    <a:pt x="108236" y="50240"/>
                  </a:lnTo>
                  <a:lnTo>
                    <a:pt x="105062" y="52220"/>
                  </a:lnTo>
                  <a:lnTo>
                    <a:pt x="101514" y="53861"/>
                  </a:lnTo>
                  <a:lnTo>
                    <a:pt x="97904" y="55162"/>
                  </a:lnTo>
                  <a:lnTo>
                    <a:pt x="94232" y="55898"/>
                  </a:lnTo>
                  <a:lnTo>
                    <a:pt x="90435" y="56237"/>
                  </a:lnTo>
                  <a:lnTo>
                    <a:pt x="86576" y="56181"/>
                  </a:lnTo>
                  <a:lnTo>
                    <a:pt x="82780" y="55728"/>
                  </a:lnTo>
                  <a:lnTo>
                    <a:pt x="82780" y="55785"/>
                  </a:lnTo>
                  <a:lnTo>
                    <a:pt x="79107" y="55332"/>
                  </a:lnTo>
                  <a:lnTo>
                    <a:pt x="75497" y="55445"/>
                  </a:lnTo>
                  <a:lnTo>
                    <a:pt x="71950" y="56067"/>
                  </a:lnTo>
                  <a:lnTo>
                    <a:pt x="68775" y="57142"/>
                  </a:lnTo>
                  <a:lnTo>
                    <a:pt x="65726" y="58613"/>
                  </a:lnTo>
                  <a:lnTo>
                    <a:pt x="63049" y="60537"/>
                  </a:lnTo>
                  <a:lnTo>
                    <a:pt x="60746" y="62743"/>
                  </a:lnTo>
                  <a:lnTo>
                    <a:pt x="58755" y="65176"/>
                  </a:lnTo>
                  <a:lnTo>
                    <a:pt x="57136" y="67949"/>
                  </a:lnTo>
                  <a:lnTo>
                    <a:pt x="56016" y="70834"/>
                  </a:lnTo>
                  <a:lnTo>
                    <a:pt x="55331" y="73946"/>
                  </a:lnTo>
                  <a:lnTo>
                    <a:pt x="55207" y="77114"/>
                  </a:lnTo>
                  <a:lnTo>
                    <a:pt x="55643" y="80396"/>
                  </a:lnTo>
                  <a:lnTo>
                    <a:pt x="56763" y="83677"/>
                  </a:lnTo>
                  <a:lnTo>
                    <a:pt x="57821" y="86902"/>
                  </a:lnTo>
                  <a:lnTo>
                    <a:pt x="58568" y="90183"/>
                  </a:lnTo>
                  <a:lnTo>
                    <a:pt x="58755" y="93578"/>
                  </a:lnTo>
                  <a:lnTo>
                    <a:pt x="58443" y="96859"/>
                  </a:lnTo>
                  <a:lnTo>
                    <a:pt x="57759" y="100141"/>
                  </a:lnTo>
                  <a:lnTo>
                    <a:pt x="56639" y="103309"/>
                  </a:lnTo>
                  <a:lnTo>
                    <a:pt x="55020" y="106308"/>
                  </a:lnTo>
                  <a:lnTo>
                    <a:pt x="52904" y="109250"/>
                  </a:lnTo>
                  <a:lnTo>
                    <a:pt x="50414" y="111852"/>
                  </a:lnTo>
                  <a:lnTo>
                    <a:pt x="47427" y="114342"/>
                  </a:lnTo>
                  <a:lnTo>
                    <a:pt x="44190" y="116322"/>
                  </a:lnTo>
                  <a:lnTo>
                    <a:pt x="40829" y="117906"/>
                  </a:lnTo>
                  <a:lnTo>
                    <a:pt x="37219" y="118981"/>
                  </a:lnTo>
                  <a:lnTo>
                    <a:pt x="33485" y="119717"/>
                  </a:lnTo>
                  <a:lnTo>
                    <a:pt x="29751" y="120000"/>
                  </a:lnTo>
                  <a:lnTo>
                    <a:pt x="25954" y="119830"/>
                  </a:lnTo>
                  <a:lnTo>
                    <a:pt x="22282" y="119151"/>
                  </a:lnTo>
                  <a:lnTo>
                    <a:pt x="18672" y="118189"/>
                  </a:lnTo>
                  <a:lnTo>
                    <a:pt x="15124" y="116718"/>
                  </a:lnTo>
                  <a:lnTo>
                    <a:pt x="11825" y="114794"/>
                  </a:lnTo>
                  <a:lnTo>
                    <a:pt x="8838" y="112418"/>
                  </a:lnTo>
                  <a:lnTo>
                    <a:pt x="6099" y="109702"/>
                  </a:lnTo>
                  <a:lnTo>
                    <a:pt x="4045" y="106760"/>
                  </a:lnTo>
                  <a:lnTo>
                    <a:pt x="2240" y="103649"/>
                  </a:lnTo>
                  <a:lnTo>
                    <a:pt x="995" y="100367"/>
                  </a:lnTo>
                  <a:lnTo>
                    <a:pt x="186" y="97029"/>
                  </a:lnTo>
                  <a:lnTo>
                    <a:pt x="0" y="93635"/>
                  </a:lnTo>
                  <a:lnTo>
                    <a:pt x="124" y="90240"/>
                  </a:lnTo>
                  <a:lnTo>
                    <a:pt x="809" y="86902"/>
                  </a:lnTo>
                  <a:lnTo>
                    <a:pt x="1929" y="83620"/>
                  </a:lnTo>
                  <a:lnTo>
                    <a:pt x="3609" y="80396"/>
                  </a:lnTo>
                  <a:lnTo>
                    <a:pt x="5601" y="77397"/>
                  </a:lnTo>
                  <a:lnTo>
                    <a:pt x="8215" y="74681"/>
                  </a:lnTo>
                  <a:lnTo>
                    <a:pt x="11016" y="72418"/>
                  </a:lnTo>
                  <a:lnTo>
                    <a:pt x="14066" y="70495"/>
                  </a:lnTo>
                  <a:lnTo>
                    <a:pt x="17240" y="68910"/>
                  </a:lnTo>
                  <a:lnTo>
                    <a:pt x="20663" y="67722"/>
                  </a:lnTo>
                  <a:lnTo>
                    <a:pt x="24087" y="66930"/>
                  </a:lnTo>
                  <a:lnTo>
                    <a:pt x="27697" y="66534"/>
                  </a:lnTo>
                  <a:lnTo>
                    <a:pt x="31182" y="66534"/>
                  </a:lnTo>
                  <a:lnTo>
                    <a:pt x="34668" y="66987"/>
                  </a:lnTo>
                  <a:lnTo>
                    <a:pt x="38464" y="67383"/>
                  </a:lnTo>
                  <a:lnTo>
                    <a:pt x="42074" y="67213"/>
                  </a:lnTo>
                  <a:lnTo>
                    <a:pt x="45497" y="66534"/>
                  </a:lnTo>
                  <a:lnTo>
                    <a:pt x="48734" y="65346"/>
                  </a:lnTo>
                  <a:lnTo>
                    <a:pt x="51721" y="63818"/>
                  </a:lnTo>
                  <a:lnTo>
                    <a:pt x="54460" y="61895"/>
                  </a:lnTo>
                  <a:lnTo>
                    <a:pt x="56763" y="59745"/>
                  </a:lnTo>
                  <a:lnTo>
                    <a:pt x="58630" y="57142"/>
                  </a:lnTo>
                  <a:lnTo>
                    <a:pt x="60248" y="54427"/>
                  </a:lnTo>
                  <a:lnTo>
                    <a:pt x="61244" y="51485"/>
                  </a:lnTo>
                  <a:lnTo>
                    <a:pt x="61867" y="48429"/>
                  </a:lnTo>
                  <a:lnTo>
                    <a:pt x="61929" y="45205"/>
                  </a:lnTo>
                  <a:lnTo>
                    <a:pt x="61369" y="41923"/>
                  </a:lnTo>
                  <a:lnTo>
                    <a:pt x="60248" y="38642"/>
                  </a:lnTo>
                  <a:lnTo>
                    <a:pt x="59066" y="35304"/>
                  </a:lnTo>
                  <a:lnTo>
                    <a:pt x="58257" y="31739"/>
                  </a:lnTo>
                  <a:lnTo>
                    <a:pt x="58008" y="28231"/>
                  </a:lnTo>
                  <a:lnTo>
                    <a:pt x="58257" y="24724"/>
                  </a:lnTo>
                  <a:lnTo>
                    <a:pt x="59066" y="21159"/>
                  </a:lnTo>
                  <a:lnTo>
                    <a:pt x="60248" y="17765"/>
                  </a:lnTo>
                  <a:lnTo>
                    <a:pt x="61929" y="14483"/>
                  </a:lnTo>
                  <a:lnTo>
                    <a:pt x="64170" y="11371"/>
                  </a:lnTo>
                  <a:lnTo>
                    <a:pt x="66846" y="8486"/>
                  </a:lnTo>
                  <a:lnTo>
                    <a:pt x="69771" y="6110"/>
                  </a:lnTo>
                  <a:lnTo>
                    <a:pt x="72883" y="4073"/>
                  </a:lnTo>
                  <a:lnTo>
                    <a:pt x="76182" y="2545"/>
                  </a:lnTo>
                  <a:lnTo>
                    <a:pt x="79605" y="1244"/>
                  </a:lnTo>
                  <a:lnTo>
                    <a:pt x="83215" y="452"/>
                  </a:lnTo>
                  <a:lnTo>
                    <a:pt x="86825" y="0"/>
                  </a:lnTo>
                  <a:close/>
                </a:path>
              </a:pathLst>
            </a:custGeom>
            <a:solidFill>
              <a:srgbClr val="0000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sp>
          <p:nvSpPr>
            <p:cNvPr id="228" name="Shape 228"/>
            <p:cNvSpPr/>
            <p:nvPr/>
          </p:nvSpPr>
          <p:spPr>
            <a:xfrm>
              <a:off x="4204629" y="3921008"/>
              <a:ext cx="2028900" cy="1222500"/>
            </a:xfrm>
            <a:custGeom>
              <a:avLst/>
              <a:gdLst/>
              <a:ahLst/>
              <a:cxnLst/>
              <a:rect l="0" t="0" r="0" b="0"/>
              <a:pathLst>
                <a:path w="120000" h="120000" extrusionOk="0">
                  <a:moveTo>
                    <a:pt x="100281" y="0"/>
                  </a:moveTo>
                  <a:lnTo>
                    <a:pt x="103579" y="365"/>
                  </a:lnTo>
                  <a:lnTo>
                    <a:pt x="106731" y="1703"/>
                  </a:lnTo>
                  <a:lnTo>
                    <a:pt x="109810" y="3894"/>
                  </a:lnTo>
                  <a:lnTo>
                    <a:pt x="112669" y="7058"/>
                  </a:lnTo>
                  <a:lnTo>
                    <a:pt x="115015" y="10709"/>
                  </a:lnTo>
                  <a:lnTo>
                    <a:pt x="117141" y="15456"/>
                  </a:lnTo>
                  <a:lnTo>
                    <a:pt x="118680" y="20811"/>
                  </a:lnTo>
                  <a:lnTo>
                    <a:pt x="119633" y="26288"/>
                  </a:lnTo>
                  <a:lnTo>
                    <a:pt x="120000" y="31764"/>
                  </a:lnTo>
                  <a:lnTo>
                    <a:pt x="119706" y="37241"/>
                  </a:lnTo>
                  <a:lnTo>
                    <a:pt x="118900" y="42596"/>
                  </a:lnTo>
                  <a:lnTo>
                    <a:pt x="117580" y="47586"/>
                  </a:lnTo>
                  <a:lnTo>
                    <a:pt x="115748" y="52332"/>
                  </a:lnTo>
                  <a:lnTo>
                    <a:pt x="113329" y="56227"/>
                  </a:lnTo>
                  <a:lnTo>
                    <a:pt x="110543" y="59756"/>
                  </a:lnTo>
                  <a:lnTo>
                    <a:pt x="107318" y="62312"/>
                  </a:lnTo>
                  <a:lnTo>
                    <a:pt x="104019" y="63894"/>
                  </a:lnTo>
                  <a:lnTo>
                    <a:pt x="100720" y="64503"/>
                  </a:lnTo>
                  <a:lnTo>
                    <a:pt x="97275" y="64137"/>
                  </a:lnTo>
                  <a:lnTo>
                    <a:pt x="94123" y="62799"/>
                  </a:lnTo>
                  <a:lnTo>
                    <a:pt x="91044" y="60608"/>
                  </a:lnTo>
                  <a:lnTo>
                    <a:pt x="88185" y="57200"/>
                  </a:lnTo>
                  <a:lnTo>
                    <a:pt x="85766" y="53306"/>
                  </a:lnTo>
                  <a:lnTo>
                    <a:pt x="83860" y="50628"/>
                  </a:lnTo>
                  <a:lnTo>
                    <a:pt x="81808" y="48681"/>
                  </a:lnTo>
                  <a:lnTo>
                    <a:pt x="79682" y="47464"/>
                  </a:lnTo>
                  <a:lnTo>
                    <a:pt x="77483" y="47221"/>
                  </a:lnTo>
                  <a:lnTo>
                    <a:pt x="75357" y="47829"/>
                  </a:lnTo>
                  <a:lnTo>
                    <a:pt x="73231" y="49046"/>
                  </a:lnTo>
                  <a:lnTo>
                    <a:pt x="71325" y="50993"/>
                  </a:lnTo>
                  <a:lnTo>
                    <a:pt x="69786" y="53549"/>
                  </a:lnTo>
                  <a:lnTo>
                    <a:pt x="68466" y="56713"/>
                  </a:lnTo>
                  <a:lnTo>
                    <a:pt x="67660" y="60365"/>
                  </a:lnTo>
                  <a:lnTo>
                    <a:pt x="67440" y="64503"/>
                  </a:lnTo>
                  <a:lnTo>
                    <a:pt x="67073" y="71561"/>
                  </a:lnTo>
                  <a:lnTo>
                    <a:pt x="66267" y="78498"/>
                  </a:lnTo>
                  <a:lnTo>
                    <a:pt x="64948" y="85070"/>
                  </a:lnTo>
                  <a:lnTo>
                    <a:pt x="63188" y="91399"/>
                  </a:lnTo>
                  <a:lnTo>
                    <a:pt x="60843" y="97241"/>
                  </a:lnTo>
                  <a:lnTo>
                    <a:pt x="58130" y="102718"/>
                  </a:lnTo>
                  <a:lnTo>
                    <a:pt x="54832" y="107707"/>
                  </a:lnTo>
                  <a:lnTo>
                    <a:pt x="51166" y="111967"/>
                  </a:lnTo>
                  <a:lnTo>
                    <a:pt x="46988" y="115496"/>
                  </a:lnTo>
                  <a:lnTo>
                    <a:pt x="42883" y="117809"/>
                  </a:lnTo>
                  <a:lnTo>
                    <a:pt x="38485" y="119391"/>
                  </a:lnTo>
                  <a:lnTo>
                    <a:pt x="34160" y="120000"/>
                  </a:lnTo>
                  <a:lnTo>
                    <a:pt x="29908" y="119634"/>
                  </a:lnTo>
                  <a:lnTo>
                    <a:pt x="25656" y="118417"/>
                  </a:lnTo>
                  <a:lnTo>
                    <a:pt x="21478" y="116348"/>
                  </a:lnTo>
                  <a:lnTo>
                    <a:pt x="17593" y="113184"/>
                  </a:lnTo>
                  <a:lnTo>
                    <a:pt x="13854" y="109411"/>
                  </a:lnTo>
                  <a:lnTo>
                    <a:pt x="10555" y="104665"/>
                  </a:lnTo>
                  <a:lnTo>
                    <a:pt x="7477" y="99188"/>
                  </a:lnTo>
                  <a:lnTo>
                    <a:pt x="4838" y="92981"/>
                  </a:lnTo>
                  <a:lnTo>
                    <a:pt x="2712" y="86044"/>
                  </a:lnTo>
                  <a:lnTo>
                    <a:pt x="1319" y="79229"/>
                  </a:lnTo>
                  <a:lnTo>
                    <a:pt x="366" y="71926"/>
                  </a:lnTo>
                  <a:lnTo>
                    <a:pt x="0" y="64868"/>
                  </a:lnTo>
                  <a:lnTo>
                    <a:pt x="293" y="57687"/>
                  </a:lnTo>
                  <a:lnTo>
                    <a:pt x="952" y="50628"/>
                  </a:lnTo>
                  <a:lnTo>
                    <a:pt x="2272" y="43691"/>
                  </a:lnTo>
                  <a:lnTo>
                    <a:pt x="4178" y="37241"/>
                  </a:lnTo>
                  <a:lnTo>
                    <a:pt x="6377" y="31156"/>
                  </a:lnTo>
                  <a:lnTo>
                    <a:pt x="9236" y="25436"/>
                  </a:lnTo>
                  <a:lnTo>
                    <a:pt x="12535" y="20324"/>
                  </a:lnTo>
                  <a:lnTo>
                    <a:pt x="16346" y="16064"/>
                  </a:lnTo>
                  <a:lnTo>
                    <a:pt x="20305" y="12778"/>
                  </a:lnTo>
                  <a:lnTo>
                    <a:pt x="24483" y="10223"/>
                  </a:lnTo>
                  <a:lnTo>
                    <a:pt x="28735" y="8640"/>
                  </a:lnTo>
                  <a:lnTo>
                    <a:pt x="32987" y="8032"/>
                  </a:lnTo>
                  <a:lnTo>
                    <a:pt x="37238" y="8397"/>
                  </a:lnTo>
                  <a:lnTo>
                    <a:pt x="41490" y="9614"/>
                  </a:lnTo>
                  <a:lnTo>
                    <a:pt x="45448" y="11561"/>
                  </a:lnTo>
                  <a:lnTo>
                    <a:pt x="49407" y="14482"/>
                  </a:lnTo>
                  <a:lnTo>
                    <a:pt x="52999" y="18255"/>
                  </a:lnTo>
                  <a:lnTo>
                    <a:pt x="56444" y="22758"/>
                  </a:lnTo>
                  <a:lnTo>
                    <a:pt x="59376" y="27991"/>
                  </a:lnTo>
                  <a:lnTo>
                    <a:pt x="62089" y="34077"/>
                  </a:lnTo>
                  <a:lnTo>
                    <a:pt x="62089" y="33955"/>
                  </a:lnTo>
                  <a:lnTo>
                    <a:pt x="63628" y="37241"/>
                  </a:lnTo>
                  <a:lnTo>
                    <a:pt x="65534" y="39553"/>
                  </a:lnTo>
                  <a:lnTo>
                    <a:pt x="67660" y="41135"/>
                  </a:lnTo>
                  <a:lnTo>
                    <a:pt x="69786" y="41987"/>
                  </a:lnTo>
                  <a:lnTo>
                    <a:pt x="72058" y="41987"/>
                  </a:lnTo>
                  <a:lnTo>
                    <a:pt x="74184" y="41135"/>
                  </a:lnTo>
                  <a:lnTo>
                    <a:pt x="76163" y="39553"/>
                  </a:lnTo>
                  <a:lnTo>
                    <a:pt x="77923" y="37484"/>
                  </a:lnTo>
                  <a:lnTo>
                    <a:pt x="79462" y="34685"/>
                  </a:lnTo>
                  <a:lnTo>
                    <a:pt x="80635" y="31399"/>
                  </a:lnTo>
                  <a:lnTo>
                    <a:pt x="81221" y="27261"/>
                  </a:lnTo>
                  <a:lnTo>
                    <a:pt x="81954" y="22758"/>
                  </a:lnTo>
                  <a:lnTo>
                    <a:pt x="82907" y="18620"/>
                  </a:lnTo>
                  <a:lnTo>
                    <a:pt x="84300" y="14482"/>
                  </a:lnTo>
                  <a:lnTo>
                    <a:pt x="85986" y="10709"/>
                  </a:lnTo>
                  <a:lnTo>
                    <a:pt x="88112" y="7423"/>
                  </a:lnTo>
                  <a:lnTo>
                    <a:pt x="90458" y="4624"/>
                  </a:lnTo>
                  <a:lnTo>
                    <a:pt x="93610" y="2190"/>
                  </a:lnTo>
                  <a:lnTo>
                    <a:pt x="96908" y="608"/>
                  </a:lnTo>
                  <a:lnTo>
                    <a:pt x="100281" y="0"/>
                  </a:lnTo>
                  <a:close/>
                </a:path>
              </a:pathLst>
            </a:custGeom>
            <a:solidFill>
              <a:srgbClr val="5E5E5E">
                <a:alpha val="1392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a:solidFill>
                  <a:srgbClr val="000000"/>
                </a:solidFill>
                <a:latin typeface="Calibri"/>
                <a:ea typeface="Calibri"/>
                <a:cs typeface="Calibri"/>
                <a:sym typeface="Calibri"/>
              </a:endParaRPr>
            </a:p>
          </p:txBody>
        </p:sp>
        <p:sp>
          <p:nvSpPr>
            <p:cNvPr id="229" name="Shape 229"/>
            <p:cNvSpPr/>
            <p:nvPr/>
          </p:nvSpPr>
          <p:spPr>
            <a:xfrm>
              <a:off x="5637463" y="1572694"/>
              <a:ext cx="2334300" cy="2568000"/>
            </a:xfrm>
            <a:custGeom>
              <a:avLst/>
              <a:gdLst/>
              <a:ahLst/>
              <a:cxnLst/>
              <a:rect l="0" t="0" r="0" b="0"/>
              <a:pathLst>
                <a:path w="120000" h="120000" extrusionOk="0">
                  <a:moveTo>
                    <a:pt x="86825" y="0"/>
                  </a:moveTo>
                  <a:lnTo>
                    <a:pt x="90435" y="0"/>
                  </a:lnTo>
                  <a:lnTo>
                    <a:pt x="94107" y="339"/>
                  </a:lnTo>
                  <a:lnTo>
                    <a:pt x="97655" y="1074"/>
                  </a:lnTo>
                  <a:lnTo>
                    <a:pt x="101141" y="2149"/>
                  </a:lnTo>
                  <a:lnTo>
                    <a:pt x="104564" y="3734"/>
                  </a:lnTo>
                  <a:lnTo>
                    <a:pt x="107676" y="5657"/>
                  </a:lnTo>
                  <a:lnTo>
                    <a:pt x="110663" y="7920"/>
                  </a:lnTo>
                  <a:lnTo>
                    <a:pt x="113278" y="10579"/>
                  </a:lnTo>
                  <a:lnTo>
                    <a:pt x="115456" y="13408"/>
                  </a:lnTo>
                  <a:lnTo>
                    <a:pt x="117199" y="16407"/>
                  </a:lnTo>
                  <a:lnTo>
                    <a:pt x="118568" y="19519"/>
                  </a:lnTo>
                  <a:lnTo>
                    <a:pt x="119502" y="22800"/>
                  </a:lnTo>
                  <a:lnTo>
                    <a:pt x="120000" y="26082"/>
                  </a:lnTo>
                  <a:lnTo>
                    <a:pt x="120000" y="29420"/>
                  </a:lnTo>
                  <a:lnTo>
                    <a:pt x="119564" y="32701"/>
                  </a:lnTo>
                  <a:lnTo>
                    <a:pt x="118755" y="35983"/>
                  </a:lnTo>
                  <a:lnTo>
                    <a:pt x="117572" y="39207"/>
                  </a:lnTo>
                  <a:lnTo>
                    <a:pt x="115892" y="42206"/>
                  </a:lnTo>
                  <a:lnTo>
                    <a:pt x="113775" y="45148"/>
                  </a:lnTo>
                  <a:lnTo>
                    <a:pt x="111286" y="47751"/>
                  </a:lnTo>
                  <a:lnTo>
                    <a:pt x="108236" y="50240"/>
                  </a:lnTo>
                  <a:lnTo>
                    <a:pt x="105062" y="52220"/>
                  </a:lnTo>
                  <a:lnTo>
                    <a:pt x="101514" y="53861"/>
                  </a:lnTo>
                  <a:lnTo>
                    <a:pt x="97904" y="55162"/>
                  </a:lnTo>
                  <a:lnTo>
                    <a:pt x="94232" y="55898"/>
                  </a:lnTo>
                  <a:lnTo>
                    <a:pt x="90435" y="56237"/>
                  </a:lnTo>
                  <a:lnTo>
                    <a:pt x="86576" y="56181"/>
                  </a:lnTo>
                  <a:lnTo>
                    <a:pt x="82780" y="55728"/>
                  </a:lnTo>
                  <a:lnTo>
                    <a:pt x="82780" y="55785"/>
                  </a:lnTo>
                  <a:lnTo>
                    <a:pt x="79107" y="55332"/>
                  </a:lnTo>
                  <a:lnTo>
                    <a:pt x="75497" y="55445"/>
                  </a:lnTo>
                  <a:lnTo>
                    <a:pt x="71950" y="56067"/>
                  </a:lnTo>
                  <a:lnTo>
                    <a:pt x="68775" y="57142"/>
                  </a:lnTo>
                  <a:lnTo>
                    <a:pt x="65726" y="58613"/>
                  </a:lnTo>
                  <a:lnTo>
                    <a:pt x="63049" y="60537"/>
                  </a:lnTo>
                  <a:lnTo>
                    <a:pt x="60746" y="62743"/>
                  </a:lnTo>
                  <a:lnTo>
                    <a:pt x="58755" y="65176"/>
                  </a:lnTo>
                  <a:lnTo>
                    <a:pt x="57136" y="67949"/>
                  </a:lnTo>
                  <a:lnTo>
                    <a:pt x="56016" y="70834"/>
                  </a:lnTo>
                  <a:lnTo>
                    <a:pt x="55331" y="73946"/>
                  </a:lnTo>
                  <a:lnTo>
                    <a:pt x="55207" y="77114"/>
                  </a:lnTo>
                  <a:lnTo>
                    <a:pt x="55643" y="80396"/>
                  </a:lnTo>
                  <a:lnTo>
                    <a:pt x="56763" y="83677"/>
                  </a:lnTo>
                  <a:lnTo>
                    <a:pt x="57821" y="86902"/>
                  </a:lnTo>
                  <a:lnTo>
                    <a:pt x="58568" y="90183"/>
                  </a:lnTo>
                  <a:lnTo>
                    <a:pt x="58755" y="93578"/>
                  </a:lnTo>
                  <a:lnTo>
                    <a:pt x="58443" y="96859"/>
                  </a:lnTo>
                  <a:lnTo>
                    <a:pt x="57759" y="100141"/>
                  </a:lnTo>
                  <a:lnTo>
                    <a:pt x="56639" y="103309"/>
                  </a:lnTo>
                  <a:lnTo>
                    <a:pt x="55020" y="106308"/>
                  </a:lnTo>
                  <a:lnTo>
                    <a:pt x="52904" y="109250"/>
                  </a:lnTo>
                  <a:lnTo>
                    <a:pt x="50414" y="111852"/>
                  </a:lnTo>
                  <a:lnTo>
                    <a:pt x="47427" y="114342"/>
                  </a:lnTo>
                  <a:lnTo>
                    <a:pt x="44190" y="116322"/>
                  </a:lnTo>
                  <a:lnTo>
                    <a:pt x="40829" y="117906"/>
                  </a:lnTo>
                  <a:lnTo>
                    <a:pt x="37219" y="118981"/>
                  </a:lnTo>
                  <a:lnTo>
                    <a:pt x="33485" y="119717"/>
                  </a:lnTo>
                  <a:lnTo>
                    <a:pt x="29751" y="120000"/>
                  </a:lnTo>
                  <a:lnTo>
                    <a:pt x="25954" y="119830"/>
                  </a:lnTo>
                  <a:lnTo>
                    <a:pt x="22282" y="119151"/>
                  </a:lnTo>
                  <a:lnTo>
                    <a:pt x="18672" y="118189"/>
                  </a:lnTo>
                  <a:lnTo>
                    <a:pt x="15124" y="116718"/>
                  </a:lnTo>
                  <a:lnTo>
                    <a:pt x="11825" y="114794"/>
                  </a:lnTo>
                  <a:lnTo>
                    <a:pt x="8838" y="112418"/>
                  </a:lnTo>
                  <a:lnTo>
                    <a:pt x="6099" y="109702"/>
                  </a:lnTo>
                  <a:lnTo>
                    <a:pt x="4045" y="106760"/>
                  </a:lnTo>
                  <a:lnTo>
                    <a:pt x="2240" y="103649"/>
                  </a:lnTo>
                  <a:lnTo>
                    <a:pt x="995" y="100367"/>
                  </a:lnTo>
                  <a:lnTo>
                    <a:pt x="186" y="97029"/>
                  </a:lnTo>
                  <a:lnTo>
                    <a:pt x="0" y="93635"/>
                  </a:lnTo>
                  <a:lnTo>
                    <a:pt x="124" y="90240"/>
                  </a:lnTo>
                  <a:lnTo>
                    <a:pt x="809" y="86902"/>
                  </a:lnTo>
                  <a:lnTo>
                    <a:pt x="1929" y="83620"/>
                  </a:lnTo>
                  <a:lnTo>
                    <a:pt x="3609" y="80396"/>
                  </a:lnTo>
                  <a:lnTo>
                    <a:pt x="5601" y="77397"/>
                  </a:lnTo>
                  <a:lnTo>
                    <a:pt x="8215" y="74681"/>
                  </a:lnTo>
                  <a:lnTo>
                    <a:pt x="11016" y="72418"/>
                  </a:lnTo>
                  <a:lnTo>
                    <a:pt x="14066" y="70495"/>
                  </a:lnTo>
                  <a:lnTo>
                    <a:pt x="17240" y="68910"/>
                  </a:lnTo>
                  <a:lnTo>
                    <a:pt x="20663" y="67722"/>
                  </a:lnTo>
                  <a:lnTo>
                    <a:pt x="24087" y="66930"/>
                  </a:lnTo>
                  <a:lnTo>
                    <a:pt x="27697" y="66534"/>
                  </a:lnTo>
                  <a:lnTo>
                    <a:pt x="31182" y="66534"/>
                  </a:lnTo>
                  <a:lnTo>
                    <a:pt x="34668" y="66987"/>
                  </a:lnTo>
                  <a:lnTo>
                    <a:pt x="38464" y="67383"/>
                  </a:lnTo>
                  <a:lnTo>
                    <a:pt x="42074" y="67213"/>
                  </a:lnTo>
                  <a:lnTo>
                    <a:pt x="45497" y="66534"/>
                  </a:lnTo>
                  <a:lnTo>
                    <a:pt x="48734" y="65346"/>
                  </a:lnTo>
                  <a:lnTo>
                    <a:pt x="51721" y="63818"/>
                  </a:lnTo>
                  <a:lnTo>
                    <a:pt x="54460" y="61895"/>
                  </a:lnTo>
                  <a:lnTo>
                    <a:pt x="56763" y="59745"/>
                  </a:lnTo>
                  <a:lnTo>
                    <a:pt x="58630" y="57142"/>
                  </a:lnTo>
                  <a:lnTo>
                    <a:pt x="60248" y="54427"/>
                  </a:lnTo>
                  <a:lnTo>
                    <a:pt x="61244" y="51485"/>
                  </a:lnTo>
                  <a:lnTo>
                    <a:pt x="61867" y="48429"/>
                  </a:lnTo>
                  <a:lnTo>
                    <a:pt x="61929" y="45205"/>
                  </a:lnTo>
                  <a:lnTo>
                    <a:pt x="61369" y="41923"/>
                  </a:lnTo>
                  <a:lnTo>
                    <a:pt x="60248" y="38642"/>
                  </a:lnTo>
                  <a:lnTo>
                    <a:pt x="59066" y="35304"/>
                  </a:lnTo>
                  <a:lnTo>
                    <a:pt x="58257" y="31739"/>
                  </a:lnTo>
                  <a:lnTo>
                    <a:pt x="58008" y="28231"/>
                  </a:lnTo>
                  <a:lnTo>
                    <a:pt x="58257" y="24724"/>
                  </a:lnTo>
                  <a:lnTo>
                    <a:pt x="59066" y="21159"/>
                  </a:lnTo>
                  <a:lnTo>
                    <a:pt x="60248" y="17765"/>
                  </a:lnTo>
                  <a:lnTo>
                    <a:pt x="61929" y="14483"/>
                  </a:lnTo>
                  <a:lnTo>
                    <a:pt x="64170" y="11371"/>
                  </a:lnTo>
                  <a:lnTo>
                    <a:pt x="66846" y="8486"/>
                  </a:lnTo>
                  <a:lnTo>
                    <a:pt x="69771" y="6110"/>
                  </a:lnTo>
                  <a:lnTo>
                    <a:pt x="72883" y="4073"/>
                  </a:lnTo>
                  <a:lnTo>
                    <a:pt x="76182" y="2545"/>
                  </a:lnTo>
                  <a:lnTo>
                    <a:pt x="79605" y="1244"/>
                  </a:lnTo>
                  <a:lnTo>
                    <a:pt x="83215" y="452"/>
                  </a:lnTo>
                  <a:lnTo>
                    <a:pt x="86825" y="0"/>
                  </a:lnTo>
                  <a:close/>
                </a:path>
              </a:pathLst>
            </a:custGeom>
            <a:solidFill>
              <a:srgbClr val="5E5E5E">
                <a:alpha val="1392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a:solidFill>
                  <a:srgbClr val="000000"/>
                </a:solidFill>
                <a:latin typeface="Calibri"/>
                <a:ea typeface="Calibri"/>
                <a:cs typeface="Calibri"/>
                <a:sym typeface="Calibri"/>
              </a:endParaRPr>
            </a:p>
          </p:txBody>
        </p:sp>
        <p:sp>
          <p:nvSpPr>
            <p:cNvPr id="230" name="Shape 230"/>
            <p:cNvSpPr/>
            <p:nvPr/>
          </p:nvSpPr>
          <p:spPr>
            <a:xfrm>
              <a:off x="3074969" y="1841674"/>
              <a:ext cx="2785200" cy="2685000"/>
            </a:xfrm>
            <a:custGeom>
              <a:avLst/>
              <a:gdLst/>
              <a:ahLst/>
              <a:cxnLst/>
              <a:rect l="0" t="0" r="0" b="0"/>
              <a:pathLst>
                <a:path w="120000" h="120000" extrusionOk="0">
                  <a:moveTo>
                    <a:pt x="79841" y="0"/>
                  </a:moveTo>
                  <a:lnTo>
                    <a:pt x="84005" y="164"/>
                  </a:lnTo>
                  <a:lnTo>
                    <a:pt x="88274" y="765"/>
                  </a:lnTo>
                  <a:lnTo>
                    <a:pt x="92437" y="1913"/>
                  </a:lnTo>
                  <a:lnTo>
                    <a:pt x="96495" y="3498"/>
                  </a:lnTo>
                  <a:lnTo>
                    <a:pt x="100237" y="5521"/>
                  </a:lnTo>
                  <a:lnTo>
                    <a:pt x="103715" y="7817"/>
                  </a:lnTo>
                  <a:lnTo>
                    <a:pt x="106930" y="10551"/>
                  </a:lnTo>
                  <a:lnTo>
                    <a:pt x="109828" y="13558"/>
                  </a:lnTo>
                  <a:lnTo>
                    <a:pt x="112358" y="16783"/>
                  </a:lnTo>
                  <a:lnTo>
                    <a:pt x="114571" y="20337"/>
                  </a:lnTo>
                  <a:lnTo>
                    <a:pt x="116416" y="24054"/>
                  </a:lnTo>
                  <a:lnTo>
                    <a:pt x="117891" y="27990"/>
                  </a:lnTo>
                  <a:lnTo>
                    <a:pt x="118998" y="32036"/>
                  </a:lnTo>
                  <a:lnTo>
                    <a:pt x="119631" y="36191"/>
                  </a:lnTo>
                  <a:lnTo>
                    <a:pt x="120000" y="40510"/>
                  </a:lnTo>
                  <a:lnTo>
                    <a:pt x="119841" y="44829"/>
                  </a:lnTo>
                  <a:lnTo>
                    <a:pt x="119209" y="49148"/>
                  </a:lnTo>
                  <a:lnTo>
                    <a:pt x="118155" y="53466"/>
                  </a:lnTo>
                  <a:lnTo>
                    <a:pt x="116679" y="57403"/>
                  </a:lnTo>
                  <a:lnTo>
                    <a:pt x="114888" y="61230"/>
                  </a:lnTo>
                  <a:lnTo>
                    <a:pt x="112779" y="64674"/>
                  </a:lnTo>
                  <a:lnTo>
                    <a:pt x="110408" y="67899"/>
                  </a:lnTo>
                  <a:lnTo>
                    <a:pt x="107667" y="70797"/>
                  </a:lnTo>
                  <a:lnTo>
                    <a:pt x="104822" y="73366"/>
                  </a:lnTo>
                  <a:lnTo>
                    <a:pt x="101554" y="75662"/>
                  </a:lnTo>
                  <a:lnTo>
                    <a:pt x="98287" y="77685"/>
                  </a:lnTo>
                  <a:lnTo>
                    <a:pt x="94808" y="79271"/>
                  </a:lnTo>
                  <a:lnTo>
                    <a:pt x="91119" y="80583"/>
                  </a:lnTo>
                  <a:lnTo>
                    <a:pt x="87325" y="81457"/>
                  </a:lnTo>
                  <a:lnTo>
                    <a:pt x="83478" y="82004"/>
                  </a:lnTo>
                  <a:lnTo>
                    <a:pt x="79578" y="82113"/>
                  </a:lnTo>
                  <a:lnTo>
                    <a:pt x="75625" y="81731"/>
                  </a:lnTo>
                  <a:lnTo>
                    <a:pt x="71620" y="81020"/>
                  </a:lnTo>
                  <a:lnTo>
                    <a:pt x="68722" y="80583"/>
                  </a:lnTo>
                  <a:lnTo>
                    <a:pt x="65928" y="80692"/>
                  </a:lnTo>
                  <a:lnTo>
                    <a:pt x="63241" y="81129"/>
                  </a:lnTo>
                  <a:lnTo>
                    <a:pt x="60606" y="82004"/>
                  </a:lnTo>
                  <a:lnTo>
                    <a:pt x="58234" y="83261"/>
                  </a:lnTo>
                  <a:lnTo>
                    <a:pt x="55915" y="84902"/>
                  </a:lnTo>
                  <a:lnTo>
                    <a:pt x="53965" y="86870"/>
                  </a:lnTo>
                  <a:lnTo>
                    <a:pt x="52279" y="89056"/>
                  </a:lnTo>
                  <a:lnTo>
                    <a:pt x="51014" y="91517"/>
                  </a:lnTo>
                  <a:lnTo>
                    <a:pt x="49960" y="94250"/>
                  </a:lnTo>
                  <a:lnTo>
                    <a:pt x="49380" y="97257"/>
                  </a:lnTo>
                  <a:lnTo>
                    <a:pt x="48959" y="99717"/>
                  </a:lnTo>
                  <a:lnTo>
                    <a:pt x="48379" y="102123"/>
                  </a:lnTo>
                  <a:lnTo>
                    <a:pt x="47167" y="105348"/>
                  </a:lnTo>
                  <a:lnTo>
                    <a:pt x="45586" y="108355"/>
                  </a:lnTo>
                  <a:lnTo>
                    <a:pt x="43636" y="110979"/>
                  </a:lnTo>
                  <a:lnTo>
                    <a:pt x="41422" y="113384"/>
                  </a:lnTo>
                  <a:lnTo>
                    <a:pt x="38945" y="115407"/>
                  </a:lnTo>
                  <a:lnTo>
                    <a:pt x="36258" y="117102"/>
                  </a:lnTo>
                  <a:lnTo>
                    <a:pt x="33359" y="118414"/>
                  </a:lnTo>
                  <a:lnTo>
                    <a:pt x="30303" y="119398"/>
                  </a:lnTo>
                  <a:lnTo>
                    <a:pt x="27088" y="119890"/>
                  </a:lnTo>
                  <a:lnTo>
                    <a:pt x="23820" y="120000"/>
                  </a:lnTo>
                  <a:lnTo>
                    <a:pt x="20606" y="119617"/>
                  </a:lnTo>
                  <a:lnTo>
                    <a:pt x="17285" y="118851"/>
                  </a:lnTo>
                  <a:lnTo>
                    <a:pt x="14176" y="117539"/>
                  </a:lnTo>
                  <a:lnTo>
                    <a:pt x="11277" y="115845"/>
                  </a:lnTo>
                  <a:lnTo>
                    <a:pt x="8642" y="113931"/>
                  </a:lnTo>
                  <a:lnTo>
                    <a:pt x="6376" y="111526"/>
                  </a:lnTo>
                  <a:lnTo>
                    <a:pt x="4426" y="108956"/>
                  </a:lnTo>
                  <a:lnTo>
                    <a:pt x="2793" y="106168"/>
                  </a:lnTo>
                  <a:lnTo>
                    <a:pt x="1528" y="103161"/>
                  </a:lnTo>
                  <a:lnTo>
                    <a:pt x="579" y="99990"/>
                  </a:lnTo>
                  <a:lnTo>
                    <a:pt x="105" y="96656"/>
                  </a:lnTo>
                  <a:lnTo>
                    <a:pt x="0" y="93266"/>
                  </a:lnTo>
                  <a:lnTo>
                    <a:pt x="421" y="89931"/>
                  </a:lnTo>
                  <a:lnTo>
                    <a:pt x="1159" y="86487"/>
                  </a:lnTo>
                  <a:lnTo>
                    <a:pt x="2371" y="83425"/>
                  </a:lnTo>
                  <a:lnTo>
                    <a:pt x="3794" y="80583"/>
                  </a:lnTo>
                  <a:lnTo>
                    <a:pt x="5691" y="78068"/>
                  </a:lnTo>
                  <a:lnTo>
                    <a:pt x="7694" y="75662"/>
                  </a:lnTo>
                  <a:lnTo>
                    <a:pt x="10013" y="73749"/>
                  </a:lnTo>
                  <a:lnTo>
                    <a:pt x="12542" y="71945"/>
                  </a:lnTo>
                  <a:lnTo>
                    <a:pt x="15177" y="70633"/>
                  </a:lnTo>
                  <a:lnTo>
                    <a:pt x="18076" y="69594"/>
                  </a:lnTo>
                  <a:lnTo>
                    <a:pt x="20974" y="68883"/>
                  </a:lnTo>
                  <a:lnTo>
                    <a:pt x="24031" y="68610"/>
                  </a:lnTo>
                  <a:lnTo>
                    <a:pt x="26877" y="68282"/>
                  </a:lnTo>
                  <a:lnTo>
                    <a:pt x="29512" y="67462"/>
                  </a:lnTo>
                  <a:lnTo>
                    <a:pt x="31989" y="66259"/>
                  </a:lnTo>
                  <a:lnTo>
                    <a:pt x="34255" y="64728"/>
                  </a:lnTo>
                  <a:lnTo>
                    <a:pt x="36310" y="62815"/>
                  </a:lnTo>
                  <a:lnTo>
                    <a:pt x="37997" y="60683"/>
                  </a:lnTo>
                  <a:lnTo>
                    <a:pt x="39472" y="58332"/>
                  </a:lnTo>
                  <a:lnTo>
                    <a:pt x="40474" y="55763"/>
                  </a:lnTo>
                  <a:lnTo>
                    <a:pt x="41159" y="52920"/>
                  </a:lnTo>
                  <a:lnTo>
                    <a:pt x="41475" y="50132"/>
                  </a:lnTo>
                  <a:lnTo>
                    <a:pt x="41317" y="47125"/>
                  </a:lnTo>
                  <a:lnTo>
                    <a:pt x="40895" y="42533"/>
                  </a:lnTo>
                  <a:lnTo>
                    <a:pt x="41001" y="37940"/>
                  </a:lnTo>
                  <a:lnTo>
                    <a:pt x="41581" y="33293"/>
                  </a:lnTo>
                  <a:lnTo>
                    <a:pt x="42687" y="28592"/>
                  </a:lnTo>
                  <a:lnTo>
                    <a:pt x="44216" y="24382"/>
                  </a:lnTo>
                  <a:lnTo>
                    <a:pt x="46166" y="20501"/>
                  </a:lnTo>
                  <a:lnTo>
                    <a:pt x="48379" y="16892"/>
                  </a:lnTo>
                  <a:lnTo>
                    <a:pt x="51014" y="13558"/>
                  </a:lnTo>
                  <a:lnTo>
                    <a:pt x="53860" y="10551"/>
                  </a:lnTo>
                  <a:lnTo>
                    <a:pt x="57022" y="7927"/>
                  </a:lnTo>
                  <a:lnTo>
                    <a:pt x="60395" y="5630"/>
                  </a:lnTo>
                  <a:lnTo>
                    <a:pt x="63978" y="3662"/>
                  </a:lnTo>
                  <a:lnTo>
                    <a:pt x="67826" y="2077"/>
                  </a:lnTo>
                  <a:lnTo>
                    <a:pt x="71725" y="929"/>
                  </a:lnTo>
                  <a:lnTo>
                    <a:pt x="75783" y="218"/>
                  </a:lnTo>
                  <a:lnTo>
                    <a:pt x="79841" y="0"/>
                  </a:lnTo>
                  <a:close/>
                </a:path>
              </a:pathLst>
            </a:custGeom>
            <a:solidFill>
              <a:srgbClr val="5E5E5E">
                <a:alpha val="13920"/>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a:solidFill>
                  <a:srgbClr val="000000"/>
                </a:solidFill>
                <a:latin typeface="Calibri"/>
                <a:ea typeface="Calibri"/>
                <a:cs typeface="Calibri"/>
                <a:sym typeface="Calibri"/>
              </a:endParaRPr>
            </a:p>
          </p:txBody>
        </p:sp>
        <p:sp>
          <p:nvSpPr>
            <p:cNvPr id="231" name="Shape 231"/>
            <p:cNvSpPr/>
            <p:nvPr/>
          </p:nvSpPr>
          <p:spPr>
            <a:xfrm>
              <a:off x="1661479" y="1487913"/>
              <a:ext cx="1894500" cy="2117400"/>
            </a:xfrm>
            <a:custGeom>
              <a:avLst/>
              <a:gdLst/>
              <a:ahLst/>
              <a:cxnLst/>
              <a:rect l="0" t="0" r="0" b="0"/>
              <a:pathLst>
                <a:path w="120000" h="120000" extrusionOk="0">
                  <a:moveTo>
                    <a:pt x="43414" y="0"/>
                  </a:moveTo>
                  <a:lnTo>
                    <a:pt x="48456" y="350"/>
                  </a:lnTo>
                  <a:lnTo>
                    <a:pt x="53263" y="1263"/>
                  </a:lnTo>
                  <a:lnTo>
                    <a:pt x="58148" y="2736"/>
                  </a:lnTo>
                  <a:lnTo>
                    <a:pt x="62797" y="4771"/>
                  </a:lnTo>
                  <a:lnTo>
                    <a:pt x="67209" y="7368"/>
                  </a:lnTo>
                  <a:lnTo>
                    <a:pt x="71149" y="10385"/>
                  </a:lnTo>
                  <a:lnTo>
                    <a:pt x="74694" y="13684"/>
                  </a:lnTo>
                  <a:lnTo>
                    <a:pt x="77688" y="17263"/>
                  </a:lnTo>
                  <a:lnTo>
                    <a:pt x="80052" y="21263"/>
                  </a:lnTo>
                  <a:lnTo>
                    <a:pt x="81943" y="25333"/>
                  </a:lnTo>
                  <a:lnTo>
                    <a:pt x="83204" y="29543"/>
                  </a:lnTo>
                  <a:lnTo>
                    <a:pt x="83992" y="33824"/>
                  </a:lnTo>
                  <a:lnTo>
                    <a:pt x="84149" y="38245"/>
                  </a:lnTo>
                  <a:lnTo>
                    <a:pt x="83755" y="42666"/>
                  </a:lnTo>
                  <a:lnTo>
                    <a:pt x="82889" y="46947"/>
                  </a:lnTo>
                  <a:lnTo>
                    <a:pt x="81234" y="51228"/>
                  </a:lnTo>
                  <a:lnTo>
                    <a:pt x="79185" y="55298"/>
                  </a:lnTo>
                  <a:lnTo>
                    <a:pt x="76349" y="59228"/>
                  </a:lnTo>
                  <a:lnTo>
                    <a:pt x="76349" y="59157"/>
                  </a:lnTo>
                  <a:lnTo>
                    <a:pt x="74852" y="61614"/>
                  </a:lnTo>
                  <a:lnTo>
                    <a:pt x="74064" y="64140"/>
                  </a:lnTo>
                  <a:lnTo>
                    <a:pt x="73985" y="66736"/>
                  </a:lnTo>
                  <a:lnTo>
                    <a:pt x="74458" y="69122"/>
                  </a:lnTo>
                  <a:lnTo>
                    <a:pt x="75482" y="71368"/>
                  </a:lnTo>
                  <a:lnTo>
                    <a:pt x="76979" y="73403"/>
                  </a:lnTo>
                  <a:lnTo>
                    <a:pt x="79028" y="75087"/>
                  </a:lnTo>
                  <a:lnTo>
                    <a:pt x="81470" y="76421"/>
                  </a:lnTo>
                  <a:lnTo>
                    <a:pt x="84149" y="77263"/>
                  </a:lnTo>
                  <a:lnTo>
                    <a:pt x="87065" y="77614"/>
                  </a:lnTo>
                  <a:lnTo>
                    <a:pt x="90059" y="77263"/>
                  </a:lnTo>
                  <a:lnTo>
                    <a:pt x="93525" y="76701"/>
                  </a:lnTo>
                  <a:lnTo>
                    <a:pt x="96913" y="76701"/>
                  </a:lnTo>
                  <a:lnTo>
                    <a:pt x="100380" y="77052"/>
                  </a:lnTo>
                  <a:lnTo>
                    <a:pt x="103768" y="77894"/>
                  </a:lnTo>
                  <a:lnTo>
                    <a:pt x="107078" y="79157"/>
                  </a:lnTo>
                  <a:lnTo>
                    <a:pt x="110229" y="80982"/>
                  </a:lnTo>
                  <a:lnTo>
                    <a:pt x="113145" y="83368"/>
                  </a:lnTo>
                  <a:lnTo>
                    <a:pt x="115587" y="85964"/>
                  </a:lnTo>
                  <a:lnTo>
                    <a:pt x="117478" y="88912"/>
                  </a:lnTo>
                  <a:lnTo>
                    <a:pt x="118896" y="91929"/>
                  </a:lnTo>
                  <a:lnTo>
                    <a:pt x="119763" y="95228"/>
                  </a:lnTo>
                  <a:lnTo>
                    <a:pt x="120000" y="98526"/>
                  </a:lnTo>
                  <a:lnTo>
                    <a:pt x="119684" y="101754"/>
                  </a:lnTo>
                  <a:lnTo>
                    <a:pt x="118739" y="105052"/>
                  </a:lnTo>
                  <a:lnTo>
                    <a:pt x="117242" y="108210"/>
                  </a:lnTo>
                  <a:lnTo>
                    <a:pt x="115193" y="111157"/>
                  </a:lnTo>
                  <a:lnTo>
                    <a:pt x="112514" y="113754"/>
                  </a:lnTo>
                  <a:lnTo>
                    <a:pt x="109599" y="116070"/>
                  </a:lnTo>
                  <a:lnTo>
                    <a:pt x="106290" y="117754"/>
                  </a:lnTo>
                  <a:lnTo>
                    <a:pt x="102902" y="118947"/>
                  </a:lnTo>
                  <a:lnTo>
                    <a:pt x="99198" y="119789"/>
                  </a:lnTo>
                  <a:lnTo>
                    <a:pt x="95574" y="120000"/>
                  </a:lnTo>
                  <a:lnTo>
                    <a:pt x="91713" y="119649"/>
                  </a:lnTo>
                  <a:lnTo>
                    <a:pt x="88089" y="118877"/>
                  </a:lnTo>
                  <a:lnTo>
                    <a:pt x="84464" y="117543"/>
                  </a:lnTo>
                  <a:lnTo>
                    <a:pt x="81234" y="115719"/>
                  </a:lnTo>
                  <a:lnTo>
                    <a:pt x="78319" y="113333"/>
                  </a:lnTo>
                  <a:lnTo>
                    <a:pt x="75718" y="110736"/>
                  </a:lnTo>
                  <a:lnTo>
                    <a:pt x="73827" y="107789"/>
                  </a:lnTo>
                  <a:lnTo>
                    <a:pt x="72567" y="104701"/>
                  </a:lnTo>
                  <a:lnTo>
                    <a:pt x="71700" y="101473"/>
                  </a:lnTo>
                  <a:lnTo>
                    <a:pt x="71464" y="98175"/>
                  </a:lnTo>
                  <a:lnTo>
                    <a:pt x="71700" y="94877"/>
                  </a:lnTo>
                  <a:lnTo>
                    <a:pt x="72567" y="91578"/>
                  </a:lnTo>
                  <a:lnTo>
                    <a:pt x="74064" y="88421"/>
                  </a:lnTo>
                  <a:lnTo>
                    <a:pt x="75246" y="85824"/>
                  </a:lnTo>
                  <a:lnTo>
                    <a:pt x="75640" y="83228"/>
                  </a:lnTo>
                  <a:lnTo>
                    <a:pt x="75246" y="80771"/>
                  </a:lnTo>
                  <a:lnTo>
                    <a:pt x="74379" y="78385"/>
                  </a:lnTo>
                  <a:lnTo>
                    <a:pt x="72961" y="76350"/>
                  </a:lnTo>
                  <a:lnTo>
                    <a:pt x="71070" y="74526"/>
                  </a:lnTo>
                  <a:lnTo>
                    <a:pt x="68864" y="73052"/>
                  </a:lnTo>
                  <a:lnTo>
                    <a:pt x="66342" y="72070"/>
                  </a:lnTo>
                  <a:lnTo>
                    <a:pt x="63585" y="71578"/>
                  </a:lnTo>
                  <a:lnTo>
                    <a:pt x="60669" y="71719"/>
                  </a:lnTo>
                  <a:lnTo>
                    <a:pt x="57596" y="72350"/>
                  </a:lnTo>
                  <a:lnTo>
                    <a:pt x="53184" y="73754"/>
                  </a:lnTo>
                  <a:lnTo>
                    <a:pt x="48614" y="74526"/>
                  </a:lnTo>
                  <a:lnTo>
                    <a:pt x="43887" y="74947"/>
                  </a:lnTo>
                  <a:lnTo>
                    <a:pt x="39238" y="74947"/>
                  </a:lnTo>
                  <a:lnTo>
                    <a:pt x="34668" y="74385"/>
                  </a:lnTo>
                  <a:lnTo>
                    <a:pt x="29940" y="73403"/>
                  </a:lnTo>
                  <a:lnTo>
                    <a:pt x="25528" y="71929"/>
                  </a:lnTo>
                  <a:lnTo>
                    <a:pt x="21195" y="70035"/>
                  </a:lnTo>
                  <a:lnTo>
                    <a:pt x="17019" y="67508"/>
                  </a:lnTo>
                  <a:lnTo>
                    <a:pt x="12921" y="64491"/>
                  </a:lnTo>
                  <a:lnTo>
                    <a:pt x="9376" y="61052"/>
                  </a:lnTo>
                  <a:lnTo>
                    <a:pt x="6460" y="57473"/>
                  </a:lnTo>
                  <a:lnTo>
                    <a:pt x="4097" y="53473"/>
                  </a:lnTo>
                  <a:lnTo>
                    <a:pt x="2127" y="49333"/>
                  </a:lnTo>
                  <a:lnTo>
                    <a:pt x="866" y="45122"/>
                  </a:lnTo>
                  <a:lnTo>
                    <a:pt x="157" y="40701"/>
                  </a:lnTo>
                  <a:lnTo>
                    <a:pt x="0" y="36280"/>
                  </a:lnTo>
                  <a:lnTo>
                    <a:pt x="472" y="31789"/>
                  </a:lnTo>
                  <a:lnTo>
                    <a:pt x="1497" y="27508"/>
                  </a:lnTo>
                  <a:lnTo>
                    <a:pt x="3151" y="23157"/>
                  </a:lnTo>
                  <a:lnTo>
                    <a:pt x="5436" y="19017"/>
                  </a:lnTo>
                  <a:lnTo>
                    <a:pt x="8351" y="15017"/>
                  </a:lnTo>
                  <a:lnTo>
                    <a:pt x="11818" y="11438"/>
                  </a:lnTo>
                  <a:lnTo>
                    <a:pt x="15600" y="8350"/>
                  </a:lnTo>
                  <a:lnTo>
                    <a:pt x="19697" y="5614"/>
                  </a:lnTo>
                  <a:lnTo>
                    <a:pt x="24110" y="3508"/>
                  </a:lnTo>
                  <a:lnTo>
                    <a:pt x="28837" y="1894"/>
                  </a:lnTo>
                  <a:lnTo>
                    <a:pt x="33486" y="701"/>
                  </a:lnTo>
                  <a:lnTo>
                    <a:pt x="38450" y="70"/>
                  </a:lnTo>
                  <a:lnTo>
                    <a:pt x="43414" y="0"/>
                  </a:lnTo>
                  <a:close/>
                </a:path>
              </a:pathLst>
            </a:custGeom>
            <a:solidFill>
              <a:srgbClr val="5E5E5E">
                <a:alpha val="13920"/>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sp>
          <p:nvSpPr>
            <p:cNvPr id="232" name="Shape 232"/>
            <p:cNvSpPr/>
            <p:nvPr/>
          </p:nvSpPr>
          <p:spPr>
            <a:xfrm>
              <a:off x="3147411" y="1881133"/>
              <a:ext cx="2670600" cy="2574300"/>
            </a:xfrm>
            <a:custGeom>
              <a:avLst/>
              <a:gdLst/>
              <a:ahLst/>
              <a:cxnLst/>
              <a:rect l="0" t="0" r="0" b="0"/>
              <a:pathLst>
                <a:path w="120000" h="120000" extrusionOk="0">
                  <a:moveTo>
                    <a:pt x="79841" y="0"/>
                  </a:moveTo>
                  <a:lnTo>
                    <a:pt x="84005" y="164"/>
                  </a:lnTo>
                  <a:lnTo>
                    <a:pt x="88274" y="765"/>
                  </a:lnTo>
                  <a:lnTo>
                    <a:pt x="92437" y="1913"/>
                  </a:lnTo>
                  <a:lnTo>
                    <a:pt x="96495" y="3498"/>
                  </a:lnTo>
                  <a:lnTo>
                    <a:pt x="100237" y="5521"/>
                  </a:lnTo>
                  <a:lnTo>
                    <a:pt x="103715" y="7817"/>
                  </a:lnTo>
                  <a:lnTo>
                    <a:pt x="106930" y="10551"/>
                  </a:lnTo>
                  <a:lnTo>
                    <a:pt x="109828" y="13558"/>
                  </a:lnTo>
                  <a:lnTo>
                    <a:pt x="112358" y="16783"/>
                  </a:lnTo>
                  <a:lnTo>
                    <a:pt x="114571" y="20337"/>
                  </a:lnTo>
                  <a:lnTo>
                    <a:pt x="116416" y="24054"/>
                  </a:lnTo>
                  <a:lnTo>
                    <a:pt x="117891" y="27990"/>
                  </a:lnTo>
                  <a:lnTo>
                    <a:pt x="118998" y="32036"/>
                  </a:lnTo>
                  <a:lnTo>
                    <a:pt x="119631" y="36191"/>
                  </a:lnTo>
                  <a:lnTo>
                    <a:pt x="120000" y="40510"/>
                  </a:lnTo>
                  <a:lnTo>
                    <a:pt x="119841" y="44829"/>
                  </a:lnTo>
                  <a:lnTo>
                    <a:pt x="119209" y="49148"/>
                  </a:lnTo>
                  <a:lnTo>
                    <a:pt x="118155" y="53466"/>
                  </a:lnTo>
                  <a:lnTo>
                    <a:pt x="116679" y="57403"/>
                  </a:lnTo>
                  <a:lnTo>
                    <a:pt x="114888" y="61230"/>
                  </a:lnTo>
                  <a:lnTo>
                    <a:pt x="112779" y="64674"/>
                  </a:lnTo>
                  <a:lnTo>
                    <a:pt x="110408" y="67899"/>
                  </a:lnTo>
                  <a:lnTo>
                    <a:pt x="107667" y="70797"/>
                  </a:lnTo>
                  <a:lnTo>
                    <a:pt x="104822" y="73366"/>
                  </a:lnTo>
                  <a:lnTo>
                    <a:pt x="101554" y="75662"/>
                  </a:lnTo>
                  <a:lnTo>
                    <a:pt x="98287" y="77685"/>
                  </a:lnTo>
                  <a:lnTo>
                    <a:pt x="94808" y="79271"/>
                  </a:lnTo>
                  <a:lnTo>
                    <a:pt x="91119" y="80583"/>
                  </a:lnTo>
                  <a:lnTo>
                    <a:pt x="87325" y="81457"/>
                  </a:lnTo>
                  <a:lnTo>
                    <a:pt x="83478" y="82004"/>
                  </a:lnTo>
                  <a:lnTo>
                    <a:pt x="79578" y="82113"/>
                  </a:lnTo>
                  <a:lnTo>
                    <a:pt x="75625" y="81731"/>
                  </a:lnTo>
                  <a:lnTo>
                    <a:pt x="71620" y="81020"/>
                  </a:lnTo>
                  <a:lnTo>
                    <a:pt x="68722" y="80583"/>
                  </a:lnTo>
                  <a:lnTo>
                    <a:pt x="65928" y="80692"/>
                  </a:lnTo>
                  <a:lnTo>
                    <a:pt x="63241" y="81129"/>
                  </a:lnTo>
                  <a:lnTo>
                    <a:pt x="60606" y="82004"/>
                  </a:lnTo>
                  <a:lnTo>
                    <a:pt x="58234" y="83261"/>
                  </a:lnTo>
                  <a:lnTo>
                    <a:pt x="55915" y="84902"/>
                  </a:lnTo>
                  <a:lnTo>
                    <a:pt x="53965" y="86870"/>
                  </a:lnTo>
                  <a:lnTo>
                    <a:pt x="52279" y="89056"/>
                  </a:lnTo>
                  <a:lnTo>
                    <a:pt x="51014" y="91517"/>
                  </a:lnTo>
                  <a:lnTo>
                    <a:pt x="49960" y="94250"/>
                  </a:lnTo>
                  <a:lnTo>
                    <a:pt x="49380" y="97257"/>
                  </a:lnTo>
                  <a:lnTo>
                    <a:pt x="48959" y="99717"/>
                  </a:lnTo>
                  <a:lnTo>
                    <a:pt x="48379" y="102123"/>
                  </a:lnTo>
                  <a:lnTo>
                    <a:pt x="47167" y="105348"/>
                  </a:lnTo>
                  <a:lnTo>
                    <a:pt x="45586" y="108355"/>
                  </a:lnTo>
                  <a:lnTo>
                    <a:pt x="43636" y="110979"/>
                  </a:lnTo>
                  <a:lnTo>
                    <a:pt x="41422" y="113384"/>
                  </a:lnTo>
                  <a:lnTo>
                    <a:pt x="38945" y="115407"/>
                  </a:lnTo>
                  <a:lnTo>
                    <a:pt x="36258" y="117102"/>
                  </a:lnTo>
                  <a:lnTo>
                    <a:pt x="33359" y="118414"/>
                  </a:lnTo>
                  <a:lnTo>
                    <a:pt x="30303" y="119398"/>
                  </a:lnTo>
                  <a:lnTo>
                    <a:pt x="27088" y="119890"/>
                  </a:lnTo>
                  <a:lnTo>
                    <a:pt x="23820" y="120000"/>
                  </a:lnTo>
                  <a:lnTo>
                    <a:pt x="20606" y="119617"/>
                  </a:lnTo>
                  <a:lnTo>
                    <a:pt x="17285" y="118851"/>
                  </a:lnTo>
                  <a:lnTo>
                    <a:pt x="14176" y="117539"/>
                  </a:lnTo>
                  <a:lnTo>
                    <a:pt x="11277" y="115845"/>
                  </a:lnTo>
                  <a:lnTo>
                    <a:pt x="8642" y="113931"/>
                  </a:lnTo>
                  <a:lnTo>
                    <a:pt x="6376" y="111526"/>
                  </a:lnTo>
                  <a:lnTo>
                    <a:pt x="4426" y="108956"/>
                  </a:lnTo>
                  <a:lnTo>
                    <a:pt x="2793" y="106168"/>
                  </a:lnTo>
                  <a:lnTo>
                    <a:pt x="1528" y="103161"/>
                  </a:lnTo>
                  <a:lnTo>
                    <a:pt x="579" y="99990"/>
                  </a:lnTo>
                  <a:lnTo>
                    <a:pt x="105" y="96656"/>
                  </a:lnTo>
                  <a:lnTo>
                    <a:pt x="0" y="93266"/>
                  </a:lnTo>
                  <a:lnTo>
                    <a:pt x="421" y="89931"/>
                  </a:lnTo>
                  <a:lnTo>
                    <a:pt x="1159" y="86487"/>
                  </a:lnTo>
                  <a:lnTo>
                    <a:pt x="2371" y="83425"/>
                  </a:lnTo>
                  <a:lnTo>
                    <a:pt x="3794" y="80583"/>
                  </a:lnTo>
                  <a:lnTo>
                    <a:pt x="5691" y="78068"/>
                  </a:lnTo>
                  <a:lnTo>
                    <a:pt x="7694" y="75662"/>
                  </a:lnTo>
                  <a:lnTo>
                    <a:pt x="10013" y="73749"/>
                  </a:lnTo>
                  <a:lnTo>
                    <a:pt x="12542" y="71945"/>
                  </a:lnTo>
                  <a:lnTo>
                    <a:pt x="15177" y="70633"/>
                  </a:lnTo>
                  <a:lnTo>
                    <a:pt x="18076" y="69594"/>
                  </a:lnTo>
                  <a:lnTo>
                    <a:pt x="20974" y="68883"/>
                  </a:lnTo>
                  <a:lnTo>
                    <a:pt x="24031" y="68610"/>
                  </a:lnTo>
                  <a:lnTo>
                    <a:pt x="26877" y="68282"/>
                  </a:lnTo>
                  <a:lnTo>
                    <a:pt x="29512" y="67462"/>
                  </a:lnTo>
                  <a:lnTo>
                    <a:pt x="31989" y="66259"/>
                  </a:lnTo>
                  <a:lnTo>
                    <a:pt x="34255" y="64728"/>
                  </a:lnTo>
                  <a:lnTo>
                    <a:pt x="36310" y="62815"/>
                  </a:lnTo>
                  <a:lnTo>
                    <a:pt x="37997" y="60683"/>
                  </a:lnTo>
                  <a:lnTo>
                    <a:pt x="39472" y="58332"/>
                  </a:lnTo>
                  <a:lnTo>
                    <a:pt x="40474" y="55763"/>
                  </a:lnTo>
                  <a:lnTo>
                    <a:pt x="41159" y="52920"/>
                  </a:lnTo>
                  <a:lnTo>
                    <a:pt x="41475" y="50132"/>
                  </a:lnTo>
                  <a:lnTo>
                    <a:pt x="41317" y="47125"/>
                  </a:lnTo>
                  <a:lnTo>
                    <a:pt x="40895" y="42533"/>
                  </a:lnTo>
                  <a:lnTo>
                    <a:pt x="41001" y="37940"/>
                  </a:lnTo>
                  <a:lnTo>
                    <a:pt x="41581" y="33293"/>
                  </a:lnTo>
                  <a:lnTo>
                    <a:pt x="42687" y="28592"/>
                  </a:lnTo>
                  <a:lnTo>
                    <a:pt x="44216" y="24382"/>
                  </a:lnTo>
                  <a:lnTo>
                    <a:pt x="46166" y="20501"/>
                  </a:lnTo>
                  <a:lnTo>
                    <a:pt x="48379" y="16892"/>
                  </a:lnTo>
                  <a:lnTo>
                    <a:pt x="51014" y="13558"/>
                  </a:lnTo>
                  <a:lnTo>
                    <a:pt x="53860" y="10551"/>
                  </a:lnTo>
                  <a:lnTo>
                    <a:pt x="57022" y="7927"/>
                  </a:lnTo>
                  <a:lnTo>
                    <a:pt x="60395" y="5630"/>
                  </a:lnTo>
                  <a:lnTo>
                    <a:pt x="63978" y="3662"/>
                  </a:lnTo>
                  <a:lnTo>
                    <a:pt x="67826" y="2077"/>
                  </a:lnTo>
                  <a:lnTo>
                    <a:pt x="71725" y="929"/>
                  </a:lnTo>
                  <a:lnTo>
                    <a:pt x="75783" y="218"/>
                  </a:lnTo>
                  <a:lnTo>
                    <a:pt x="79841" y="0"/>
                  </a:lnTo>
                  <a:close/>
                </a:path>
              </a:pathLst>
            </a:custGeom>
            <a:solidFill>
              <a:srgbClr val="FFCD0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sp>
          <p:nvSpPr>
            <p:cNvPr id="233" name="Shape 233"/>
            <p:cNvSpPr/>
            <p:nvPr/>
          </p:nvSpPr>
          <p:spPr>
            <a:xfrm>
              <a:off x="1715780" y="1502667"/>
              <a:ext cx="1785900" cy="2005500"/>
            </a:xfrm>
            <a:custGeom>
              <a:avLst/>
              <a:gdLst/>
              <a:ahLst/>
              <a:cxnLst/>
              <a:rect l="0" t="0" r="0" b="0"/>
              <a:pathLst>
                <a:path w="120000" h="120000" extrusionOk="0">
                  <a:moveTo>
                    <a:pt x="43414" y="0"/>
                  </a:moveTo>
                  <a:lnTo>
                    <a:pt x="48456" y="350"/>
                  </a:lnTo>
                  <a:lnTo>
                    <a:pt x="53263" y="1263"/>
                  </a:lnTo>
                  <a:lnTo>
                    <a:pt x="58148" y="2736"/>
                  </a:lnTo>
                  <a:lnTo>
                    <a:pt x="62797" y="4771"/>
                  </a:lnTo>
                  <a:lnTo>
                    <a:pt x="67209" y="7368"/>
                  </a:lnTo>
                  <a:lnTo>
                    <a:pt x="71149" y="10385"/>
                  </a:lnTo>
                  <a:lnTo>
                    <a:pt x="74694" y="13684"/>
                  </a:lnTo>
                  <a:lnTo>
                    <a:pt x="77688" y="17263"/>
                  </a:lnTo>
                  <a:lnTo>
                    <a:pt x="80052" y="21263"/>
                  </a:lnTo>
                  <a:lnTo>
                    <a:pt x="81943" y="25333"/>
                  </a:lnTo>
                  <a:lnTo>
                    <a:pt x="83204" y="29543"/>
                  </a:lnTo>
                  <a:lnTo>
                    <a:pt x="83992" y="33824"/>
                  </a:lnTo>
                  <a:lnTo>
                    <a:pt x="84149" y="38245"/>
                  </a:lnTo>
                  <a:lnTo>
                    <a:pt x="83755" y="42666"/>
                  </a:lnTo>
                  <a:lnTo>
                    <a:pt x="82889" y="46947"/>
                  </a:lnTo>
                  <a:lnTo>
                    <a:pt x="81234" y="51228"/>
                  </a:lnTo>
                  <a:lnTo>
                    <a:pt x="79185" y="55298"/>
                  </a:lnTo>
                  <a:lnTo>
                    <a:pt x="76349" y="59228"/>
                  </a:lnTo>
                  <a:lnTo>
                    <a:pt x="76349" y="59157"/>
                  </a:lnTo>
                  <a:lnTo>
                    <a:pt x="74852" y="61614"/>
                  </a:lnTo>
                  <a:lnTo>
                    <a:pt x="74064" y="64140"/>
                  </a:lnTo>
                  <a:lnTo>
                    <a:pt x="73985" y="66736"/>
                  </a:lnTo>
                  <a:lnTo>
                    <a:pt x="74458" y="69122"/>
                  </a:lnTo>
                  <a:lnTo>
                    <a:pt x="75482" y="71368"/>
                  </a:lnTo>
                  <a:lnTo>
                    <a:pt x="76979" y="73403"/>
                  </a:lnTo>
                  <a:lnTo>
                    <a:pt x="79028" y="75087"/>
                  </a:lnTo>
                  <a:lnTo>
                    <a:pt x="81470" y="76421"/>
                  </a:lnTo>
                  <a:lnTo>
                    <a:pt x="84149" y="77263"/>
                  </a:lnTo>
                  <a:lnTo>
                    <a:pt x="87065" y="77614"/>
                  </a:lnTo>
                  <a:lnTo>
                    <a:pt x="90059" y="77263"/>
                  </a:lnTo>
                  <a:lnTo>
                    <a:pt x="93525" y="76701"/>
                  </a:lnTo>
                  <a:lnTo>
                    <a:pt x="96913" y="76701"/>
                  </a:lnTo>
                  <a:lnTo>
                    <a:pt x="100380" y="77052"/>
                  </a:lnTo>
                  <a:lnTo>
                    <a:pt x="103768" y="77894"/>
                  </a:lnTo>
                  <a:lnTo>
                    <a:pt x="107078" y="79157"/>
                  </a:lnTo>
                  <a:lnTo>
                    <a:pt x="110229" y="80982"/>
                  </a:lnTo>
                  <a:lnTo>
                    <a:pt x="113145" y="83368"/>
                  </a:lnTo>
                  <a:lnTo>
                    <a:pt x="115587" y="85964"/>
                  </a:lnTo>
                  <a:lnTo>
                    <a:pt x="117478" y="88912"/>
                  </a:lnTo>
                  <a:lnTo>
                    <a:pt x="118896" y="91929"/>
                  </a:lnTo>
                  <a:lnTo>
                    <a:pt x="119763" y="95228"/>
                  </a:lnTo>
                  <a:lnTo>
                    <a:pt x="120000" y="98526"/>
                  </a:lnTo>
                  <a:lnTo>
                    <a:pt x="119684" y="101754"/>
                  </a:lnTo>
                  <a:lnTo>
                    <a:pt x="118739" y="105052"/>
                  </a:lnTo>
                  <a:lnTo>
                    <a:pt x="117242" y="108210"/>
                  </a:lnTo>
                  <a:lnTo>
                    <a:pt x="115193" y="111157"/>
                  </a:lnTo>
                  <a:lnTo>
                    <a:pt x="112514" y="113754"/>
                  </a:lnTo>
                  <a:lnTo>
                    <a:pt x="109599" y="116070"/>
                  </a:lnTo>
                  <a:lnTo>
                    <a:pt x="106290" y="117754"/>
                  </a:lnTo>
                  <a:lnTo>
                    <a:pt x="102902" y="118947"/>
                  </a:lnTo>
                  <a:lnTo>
                    <a:pt x="99198" y="119789"/>
                  </a:lnTo>
                  <a:lnTo>
                    <a:pt x="95574" y="120000"/>
                  </a:lnTo>
                  <a:lnTo>
                    <a:pt x="91713" y="119649"/>
                  </a:lnTo>
                  <a:lnTo>
                    <a:pt x="88089" y="118877"/>
                  </a:lnTo>
                  <a:lnTo>
                    <a:pt x="84464" y="117543"/>
                  </a:lnTo>
                  <a:lnTo>
                    <a:pt x="81234" y="115719"/>
                  </a:lnTo>
                  <a:lnTo>
                    <a:pt x="78319" y="113333"/>
                  </a:lnTo>
                  <a:lnTo>
                    <a:pt x="75718" y="110736"/>
                  </a:lnTo>
                  <a:lnTo>
                    <a:pt x="73827" y="107789"/>
                  </a:lnTo>
                  <a:lnTo>
                    <a:pt x="72567" y="104701"/>
                  </a:lnTo>
                  <a:lnTo>
                    <a:pt x="71700" y="101473"/>
                  </a:lnTo>
                  <a:lnTo>
                    <a:pt x="71464" y="98175"/>
                  </a:lnTo>
                  <a:lnTo>
                    <a:pt x="71700" y="94877"/>
                  </a:lnTo>
                  <a:lnTo>
                    <a:pt x="72567" y="91578"/>
                  </a:lnTo>
                  <a:lnTo>
                    <a:pt x="74064" y="88421"/>
                  </a:lnTo>
                  <a:lnTo>
                    <a:pt x="75246" y="85824"/>
                  </a:lnTo>
                  <a:lnTo>
                    <a:pt x="75640" y="83228"/>
                  </a:lnTo>
                  <a:lnTo>
                    <a:pt x="75246" y="80771"/>
                  </a:lnTo>
                  <a:lnTo>
                    <a:pt x="74379" y="78385"/>
                  </a:lnTo>
                  <a:lnTo>
                    <a:pt x="72961" y="76350"/>
                  </a:lnTo>
                  <a:lnTo>
                    <a:pt x="71070" y="74526"/>
                  </a:lnTo>
                  <a:lnTo>
                    <a:pt x="68864" y="73052"/>
                  </a:lnTo>
                  <a:lnTo>
                    <a:pt x="66342" y="72070"/>
                  </a:lnTo>
                  <a:lnTo>
                    <a:pt x="63585" y="71578"/>
                  </a:lnTo>
                  <a:lnTo>
                    <a:pt x="60669" y="71719"/>
                  </a:lnTo>
                  <a:lnTo>
                    <a:pt x="57596" y="72350"/>
                  </a:lnTo>
                  <a:lnTo>
                    <a:pt x="53184" y="73754"/>
                  </a:lnTo>
                  <a:lnTo>
                    <a:pt x="48614" y="74526"/>
                  </a:lnTo>
                  <a:lnTo>
                    <a:pt x="43887" y="74947"/>
                  </a:lnTo>
                  <a:lnTo>
                    <a:pt x="39238" y="74947"/>
                  </a:lnTo>
                  <a:lnTo>
                    <a:pt x="34668" y="74385"/>
                  </a:lnTo>
                  <a:lnTo>
                    <a:pt x="29940" y="73403"/>
                  </a:lnTo>
                  <a:lnTo>
                    <a:pt x="25528" y="71929"/>
                  </a:lnTo>
                  <a:lnTo>
                    <a:pt x="21195" y="70035"/>
                  </a:lnTo>
                  <a:lnTo>
                    <a:pt x="17019" y="67508"/>
                  </a:lnTo>
                  <a:lnTo>
                    <a:pt x="12921" y="64491"/>
                  </a:lnTo>
                  <a:lnTo>
                    <a:pt x="9376" y="61052"/>
                  </a:lnTo>
                  <a:lnTo>
                    <a:pt x="6460" y="57473"/>
                  </a:lnTo>
                  <a:lnTo>
                    <a:pt x="4097" y="53473"/>
                  </a:lnTo>
                  <a:lnTo>
                    <a:pt x="2127" y="49333"/>
                  </a:lnTo>
                  <a:lnTo>
                    <a:pt x="866" y="45122"/>
                  </a:lnTo>
                  <a:lnTo>
                    <a:pt x="157" y="40701"/>
                  </a:lnTo>
                  <a:lnTo>
                    <a:pt x="0" y="36280"/>
                  </a:lnTo>
                  <a:lnTo>
                    <a:pt x="472" y="31789"/>
                  </a:lnTo>
                  <a:lnTo>
                    <a:pt x="1497" y="27508"/>
                  </a:lnTo>
                  <a:lnTo>
                    <a:pt x="3151" y="23157"/>
                  </a:lnTo>
                  <a:lnTo>
                    <a:pt x="5436" y="19017"/>
                  </a:lnTo>
                  <a:lnTo>
                    <a:pt x="8351" y="15017"/>
                  </a:lnTo>
                  <a:lnTo>
                    <a:pt x="11818" y="11438"/>
                  </a:lnTo>
                  <a:lnTo>
                    <a:pt x="15600" y="8350"/>
                  </a:lnTo>
                  <a:lnTo>
                    <a:pt x="19697" y="5614"/>
                  </a:lnTo>
                  <a:lnTo>
                    <a:pt x="24110" y="3508"/>
                  </a:lnTo>
                  <a:lnTo>
                    <a:pt x="28837" y="1894"/>
                  </a:lnTo>
                  <a:lnTo>
                    <a:pt x="33486" y="701"/>
                  </a:lnTo>
                  <a:lnTo>
                    <a:pt x="38450" y="70"/>
                  </a:lnTo>
                  <a:lnTo>
                    <a:pt x="43414" y="0"/>
                  </a:lnTo>
                  <a:close/>
                </a:path>
              </a:pathLst>
            </a:custGeom>
            <a:solidFill>
              <a:srgbClr val="F6921D"/>
            </a:solidFill>
            <a:ln w="9525" cap="flat" cmpd="sng">
              <a:solidFill>
                <a:srgbClr val="000000">
                  <a:alpha val="0"/>
                </a:srgbClr>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sp>
          <p:nvSpPr>
            <p:cNvPr id="234" name="Shape 234"/>
            <p:cNvSpPr/>
            <p:nvPr/>
          </p:nvSpPr>
          <p:spPr>
            <a:xfrm>
              <a:off x="4259214" y="3939376"/>
              <a:ext cx="1919700" cy="1156500"/>
            </a:xfrm>
            <a:custGeom>
              <a:avLst/>
              <a:gdLst/>
              <a:ahLst/>
              <a:cxnLst/>
              <a:rect l="0" t="0" r="0" b="0"/>
              <a:pathLst>
                <a:path w="120000" h="120000" extrusionOk="0">
                  <a:moveTo>
                    <a:pt x="100281" y="0"/>
                  </a:moveTo>
                  <a:lnTo>
                    <a:pt x="103579" y="365"/>
                  </a:lnTo>
                  <a:lnTo>
                    <a:pt x="106731" y="1703"/>
                  </a:lnTo>
                  <a:lnTo>
                    <a:pt x="109810" y="3894"/>
                  </a:lnTo>
                  <a:lnTo>
                    <a:pt x="112669" y="7058"/>
                  </a:lnTo>
                  <a:lnTo>
                    <a:pt x="115015" y="10709"/>
                  </a:lnTo>
                  <a:lnTo>
                    <a:pt x="117141" y="15456"/>
                  </a:lnTo>
                  <a:lnTo>
                    <a:pt x="118680" y="20811"/>
                  </a:lnTo>
                  <a:lnTo>
                    <a:pt x="119633" y="26288"/>
                  </a:lnTo>
                  <a:lnTo>
                    <a:pt x="120000" y="31764"/>
                  </a:lnTo>
                  <a:lnTo>
                    <a:pt x="119706" y="37241"/>
                  </a:lnTo>
                  <a:lnTo>
                    <a:pt x="118900" y="42596"/>
                  </a:lnTo>
                  <a:lnTo>
                    <a:pt x="117580" y="47586"/>
                  </a:lnTo>
                  <a:lnTo>
                    <a:pt x="115748" y="52332"/>
                  </a:lnTo>
                  <a:lnTo>
                    <a:pt x="113329" y="56227"/>
                  </a:lnTo>
                  <a:lnTo>
                    <a:pt x="110543" y="59756"/>
                  </a:lnTo>
                  <a:lnTo>
                    <a:pt x="107318" y="62312"/>
                  </a:lnTo>
                  <a:lnTo>
                    <a:pt x="104019" y="63894"/>
                  </a:lnTo>
                  <a:lnTo>
                    <a:pt x="100720" y="64503"/>
                  </a:lnTo>
                  <a:lnTo>
                    <a:pt x="97275" y="64137"/>
                  </a:lnTo>
                  <a:lnTo>
                    <a:pt x="94123" y="62799"/>
                  </a:lnTo>
                  <a:lnTo>
                    <a:pt x="91044" y="60608"/>
                  </a:lnTo>
                  <a:lnTo>
                    <a:pt x="88185" y="57200"/>
                  </a:lnTo>
                  <a:lnTo>
                    <a:pt x="85766" y="53306"/>
                  </a:lnTo>
                  <a:lnTo>
                    <a:pt x="83860" y="50628"/>
                  </a:lnTo>
                  <a:lnTo>
                    <a:pt x="81808" y="48681"/>
                  </a:lnTo>
                  <a:lnTo>
                    <a:pt x="79682" y="47464"/>
                  </a:lnTo>
                  <a:lnTo>
                    <a:pt x="77483" y="47221"/>
                  </a:lnTo>
                  <a:lnTo>
                    <a:pt x="75357" y="47829"/>
                  </a:lnTo>
                  <a:lnTo>
                    <a:pt x="73231" y="49046"/>
                  </a:lnTo>
                  <a:lnTo>
                    <a:pt x="71325" y="50993"/>
                  </a:lnTo>
                  <a:lnTo>
                    <a:pt x="69786" y="53549"/>
                  </a:lnTo>
                  <a:lnTo>
                    <a:pt x="68466" y="56713"/>
                  </a:lnTo>
                  <a:lnTo>
                    <a:pt x="67660" y="60365"/>
                  </a:lnTo>
                  <a:lnTo>
                    <a:pt x="67440" y="64503"/>
                  </a:lnTo>
                  <a:lnTo>
                    <a:pt x="67073" y="71561"/>
                  </a:lnTo>
                  <a:lnTo>
                    <a:pt x="66267" y="78498"/>
                  </a:lnTo>
                  <a:lnTo>
                    <a:pt x="64948" y="85070"/>
                  </a:lnTo>
                  <a:lnTo>
                    <a:pt x="63188" y="91399"/>
                  </a:lnTo>
                  <a:lnTo>
                    <a:pt x="60843" y="97241"/>
                  </a:lnTo>
                  <a:lnTo>
                    <a:pt x="58130" y="102718"/>
                  </a:lnTo>
                  <a:lnTo>
                    <a:pt x="54832" y="107707"/>
                  </a:lnTo>
                  <a:lnTo>
                    <a:pt x="51166" y="111967"/>
                  </a:lnTo>
                  <a:lnTo>
                    <a:pt x="46988" y="115496"/>
                  </a:lnTo>
                  <a:lnTo>
                    <a:pt x="42883" y="117809"/>
                  </a:lnTo>
                  <a:lnTo>
                    <a:pt x="38485" y="119391"/>
                  </a:lnTo>
                  <a:lnTo>
                    <a:pt x="34160" y="120000"/>
                  </a:lnTo>
                  <a:lnTo>
                    <a:pt x="29908" y="119634"/>
                  </a:lnTo>
                  <a:lnTo>
                    <a:pt x="25656" y="118417"/>
                  </a:lnTo>
                  <a:lnTo>
                    <a:pt x="21478" y="116348"/>
                  </a:lnTo>
                  <a:lnTo>
                    <a:pt x="17593" y="113184"/>
                  </a:lnTo>
                  <a:lnTo>
                    <a:pt x="13854" y="109411"/>
                  </a:lnTo>
                  <a:lnTo>
                    <a:pt x="10555" y="104665"/>
                  </a:lnTo>
                  <a:lnTo>
                    <a:pt x="7477" y="99188"/>
                  </a:lnTo>
                  <a:lnTo>
                    <a:pt x="4838" y="92981"/>
                  </a:lnTo>
                  <a:lnTo>
                    <a:pt x="2712" y="86044"/>
                  </a:lnTo>
                  <a:lnTo>
                    <a:pt x="1319" y="79229"/>
                  </a:lnTo>
                  <a:lnTo>
                    <a:pt x="366" y="71926"/>
                  </a:lnTo>
                  <a:lnTo>
                    <a:pt x="0" y="64868"/>
                  </a:lnTo>
                  <a:lnTo>
                    <a:pt x="293" y="57687"/>
                  </a:lnTo>
                  <a:lnTo>
                    <a:pt x="952" y="50628"/>
                  </a:lnTo>
                  <a:lnTo>
                    <a:pt x="2272" y="43691"/>
                  </a:lnTo>
                  <a:lnTo>
                    <a:pt x="4178" y="37241"/>
                  </a:lnTo>
                  <a:lnTo>
                    <a:pt x="6377" y="31156"/>
                  </a:lnTo>
                  <a:lnTo>
                    <a:pt x="9236" y="25436"/>
                  </a:lnTo>
                  <a:lnTo>
                    <a:pt x="12535" y="20324"/>
                  </a:lnTo>
                  <a:lnTo>
                    <a:pt x="16346" y="16064"/>
                  </a:lnTo>
                  <a:lnTo>
                    <a:pt x="20305" y="12778"/>
                  </a:lnTo>
                  <a:lnTo>
                    <a:pt x="24483" y="10223"/>
                  </a:lnTo>
                  <a:lnTo>
                    <a:pt x="28735" y="8640"/>
                  </a:lnTo>
                  <a:lnTo>
                    <a:pt x="32987" y="8032"/>
                  </a:lnTo>
                  <a:lnTo>
                    <a:pt x="37238" y="8397"/>
                  </a:lnTo>
                  <a:lnTo>
                    <a:pt x="41490" y="9614"/>
                  </a:lnTo>
                  <a:lnTo>
                    <a:pt x="45448" y="11561"/>
                  </a:lnTo>
                  <a:lnTo>
                    <a:pt x="49407" y="14482"/>
                  </a:lnTo>
                  <a:lnTo>
                    <a:pt x="52999" y="18255"/>
                  </a:lnTo>
                  <a:lnTo>
                    <a:pt x="56444" y="22758"/>
                  </a:lnTo>
                  <a:lnTo>
                    <a:pt x="59376" y="27991"/>
                  </a:lnTo>
                  <a:lnTo>
                    <a:pt x="62089" y="34077"/>
                  </a:lnTo>
                  <a:lnTo>
                    <a:pt x="62089" y="33955"/>
                  </a:lnTo>
                  <a:lnTo>
                    <a:pt x="63628" y="37241"/>
                  </a:lnTo>
                  <a:lnTo>
                    <a:pt x="65534" y="39553"/>
                  </a:lnTo>
                  <a:lnTo>
                    <a:pt x="67660" y="41135"/>
                  </a:lnTo>
                  <a:lnTo>
                    <a:pt x="69786" y="41987"/>
                  </a:lnTo>
                  <a:lnTo>
                    <a:pt x="72058" y="41987"/>
                  </a:lnTo>
                  <a:lnTo>
                    <a:pt x="74184" y="41135"/>
                  </a:lnTo>
                  <a:lnTo>
                    <a:pt x="76163" y="39553"/>
                  </a:lnTo>
                  <a:lnTo>
                    <a:pt x="77923" y="37484"/>
                  </a:lnTo>
                  <a:lnTo>
                    <a:pt x="79462" y="34685"/>
                  </a:lnTo>
                  <a:lnTo>
                    <a:pt x="80635" y="31399"/>
                  </a:lnTo>
                  <a:lnTo>
                    <a:pt x="81221" y="27261"/>
                  </a:lnTo>
                  <a:lnTo>
                    <a:pt x="81954" y="22758"/>
                  </a:lnTo>
                  <a:lnTo>
                    <a:pt x="82907" y="18620"/>
                  </a:lnTo>
                  <a:lnTo>
                    <a:pt x="84300" y="14482"/>
                  </a:lnTo>
                  <a:lnTo>
                    <a:pt x="85986" y="10709"/>
                  </a:lnTo>
                  <a:lnTo>
                    <a:pt x="88112" y="7423"/>
                  </a:lnTo>
                  <a:lnTo>
                    <a:pt x="90458" y="4624"/>
                  </a:lnTo>
                  <a:lnTo>
                    <a:pt x="93610" y="2190"/>
                  </a:lnTo>
                  <a:lnTo>
                    <a:pt x="96908" y="608"/>
                  </a:lnTo>
                  <a:lnTo>
                    <a:pt x="100281" y="0"/>
                  </a:lnTo>
                  <a:close/>
                </a:path>
              </a:pathLst>
            </a:custGeom>
            <a:solidFill>
              <a:srgbClr val="99999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pic>
          <p:nvPicPr>
            <p:cNvPr id="241" name="Shape 241"/>
            <p:cNvPicPr preferRelativeResize="0"/>
            <p:nvPr/>
          </p:nvPicPr>
          <p:blipFill>
            <a:blip r:embed="rId3">
              <a:alphaModFix/>
            </a:blip>
            <a:stretch>
              <a:fillRect/>
            </a:stretch>
          </p:blipFill>
          <p:spPr>
            <a:xfrm>
              <a:off x="2707615" y="2719920"/>
              <a:ext cx="844556" cy="844555"/>
            </a:xfrm>
            <a:prstGeom prst="rect">
              <a:avLst/>
            </a:prstGeom>
            <a:noFill/>
            <a:ln>
              <a:noFill/>
            </a:ln>
          </p:spPr>
        </p:pic>
        <p:pic>
          <p:nvPicPr>
            <p:cNvPr id="242" name="Shape 242"/>
            <p:cNvPicPr preferRelativeResize="0"/>
            <p:nvPr/>
          </p:nvPicPr>
          <p:blipFill>
            <a:blip r:embed="rId4">
              <a:alphaModFix/>
            </a:blip>
            <a:stretch>
              <a:fillRect/>
            </a:stretch>
          </p:blipFill>
          <p:spPr>
            <a:xfrm>
              <a:off x="2971502" y="3208963"/>
              <a:ext cx="1421420" cy="1421419"/>
            </a:xfrm>
            <a:prstGeom prst="rect">
              <a:avLst/>
            </a:prstGeom>
            <a:noFill/>
            <a:ln>
              <a:noFill/>
            </a:ln>
          </p:spPr>
        </p:pic>
        <p:sp>
          <p:nvSpPr>
            <p:cNvPr id="243" name="Shape 243"/>
            <p:cNvSpPr/>
            <p:nvPr/>
          </p:nvSpPr>
          <p:spPr>
            <a:xfrm>
              <a:off x="2818004" y="2801804"/>
              <a:ext cx="1359300" cy="1538700"/>
            </a:xfrm>
            <a:custGeom>
              <a:avLst/>
              <a:gdLst/>
              <a:ahLst/>
              <a:cxnLst/>
              <a:rect l="0" t="0" r="0" b="0"/>
              <a:pathLst>
                <a:path w="120000" h="120000" extrusionOk="0">
                  <a:moveTo>
                    <a:pt x="28162" y="0"/>
                  </a:moveTo>
                  <a:lnTo>
                    <a:pt x="32821" y="548"/>
                  </a:lnTo>
                  <a:lnTo>
                    <a:pt x="37480" y="1920"/>
                  </a:lnTo>
                  <a:lnTo>
                    <a:pt x="41311" y="3658"/>
                  </a:lnTo>
                  <a:lnTo>
                    <a:pt x="44624" y="5853"/>
                  </a:lnTo>
                  <a:lnTo>
                    <a:pt x="47627" y="8506"/>
                  </a:lnTo>
                  <a:lnTo>
                    <a:pt x="50008" y="11341"/>
                  </a:lnTo>
                  <a:lnTo>
                    <a:pt x="51872" y="14542"/>
                  </a:lnTo>
                  <a:lnTo>
                    <a:pt x="53114" y="18109"/>
                  </a:lnTo>
                  <a:lnTo>
                    <a:pt x="53839" y="21676"/>
                  </a:lnTo>
                  <a:lnTo>
                    <a:pt x="53839" y="25335"/>
                  </a:lnTo>
                  <a:lnTo>
                    <a:pt x="54150" y="29176"/>
                  </a:lnTo>
                  <a:lnTo>
                    <a:pt x="55185" y="32560"/>
                  </a:lnTo>
                  <a:lnTo>
                    <a:pt x="56945" y="35762"/>
                  </a:lnTo>
                  <a:lnTo>
                    <a:pt x="59637" y="38597"/>
                  </a:lnTo>
                  <a:lnTo>
                    <a:pt x="62640" y="40792"/>
                  </a:lnTo>
                  <a:lnTo>
                    <a:pt x="66367" y="42530"/>
                  </a:lnTo>
                  <a:lnTo>
                    <a:pt x="70198" y="43445"/>
                  </a:lnTo>
                  <a:lnTo>
                    <a:pt x="74547" y="43719"/>
                  </a:lnTo>
                  <a:lnTo>
                    <a:pt x="79309" y="43719"/>
                  </a:lnTo>
                  <a:lnTo>
                    <a:pt x="84176" y="44176"/>
                  </a:lnTo>
                  <a:lnTo>
                    <a:pt x="89042" y="45182"/>
                  </a:lnTo>
                  <a:lnTo>
                    <a:pt x="93805" y="46737"/>
                  </a:lnTo>
                  <a:lnTo>
                    <a:pt x="98981" y="49024"/>
                  </a:lnTo>
                  <a:lnTo>
                    <a:pt x="103641" y="51859"/>
                  </a:lnTo>
                  <a:lnTo>
                    <a:pt x="107886" y="55243"/>
                  </a:lnTo>
                  <a:lnTo>
                    <a:pt x="111509" y="59085"/>
                  </a:lnTo>
                  <a:lnTo>
                    <a:pt x="114512" y="63201"/>
                  </a:lnTo>
                  <a:lnTo>
                    <a:pt x="116893" y="67500"/>
                  </a:lnTo>
                  <a:lnTo>
                    <a:pt x="118654" y="72164"/>
                  </a:lnTo>
                  <a:lnTo>
                    <a:pt x="119689" y="76920"/>
                  </a:lnTo>
                  <a:lnTo>
                    <a:pt x="120000" y="81951"/>
                  </a:lnTo>
                  <a:lnTo>
                    <a:pt x="119689" y="86798"/>
                  </a:lnTo>
                  <a:lnTo>
                    <a:pt x="118550" y="91829"/>
                  </a:lnTo>
                  <a:lnTo>
                    <a:pt x="116686" y="96676"/>
                  </a:lnTo>
                  <a:lnTo>
                    <a:pt x="113994" y="101250"/>
                  </a:lnTo>
                  <a:lnTo>
                    <a:pt x="110888" y="105548"/>
                  </a:lnTo>
                  <a:lnTo>
                    <a:pt x="107057" y="109207"/>
                  </a:lnTo>
                  <a:lnTo>
                    <a:pt x="102709" y="112317"/>
                  </a:lnTo>
                  <a:lnTo>
                    <a:pt x="98050" y="114969"/>
                  </a:lnTo>
                  <a:lnTo>
                    <a:pt x="93183" y="117164"/>
                  </a:lnTo>
                  <a:lnTo>
                    <a:pt x="87799" y="118628"/>
                  </a:lnTo>
                  <a:lnTo>
                    <a:pt x="82519" y="119542"/>
                  </a:lnTo>
                  <a:lnTo>
                    <a:pt x="76824" y="120000"/>
                  </a:lnTo>
                  <a:lnTo>
                    <a:pt x="71337" y="119542"/>
                  </a:lnTo>
                  <a:lnTo>
                    <a:pt x="65642" y="118628"/>
                  </a:lnTo>
                  <a:lnTo>
                    <a:pt x="60155" y="116890"/>
                  </a:lnTo>
                  <a:lnTo>
                    <a:pt x="54874" y="114329"/>
                  </a:lnTo>
                  <a:lnTo>
                    <a:pt x="49801" y="111402"/>
                  </a:lnTo>
                  <a:lnTo>
                    <a:pt x="45660" y="107835"/>
                  </a:lnTo>
                  <a:lnTo>
                    <a:pt x="42036" y="104085"/>
                  </a:lnTo>
                  <a:lnTo>
                    <a:pt x="38826" y="99786"/>
                  </a:lnTo>
                  <a:lnTo>
                    <a:pt x="36445" y="95030"/>
                  </a:lnTo>
                  <a:lnTo>
                    <a:pt x="34788" y="90365"/>
                  </a:lnTo>
                  <a:lnTo>
                    <a:pt x="33960" y="85335"/>
                  </a:lnTo>
                  <a:lnTo>
                    <a:pt x="33856" y="80121"/>
                  </a:lnTo>
                  <a:lnTo>
                    <a:pt x="34477" y="75000"/>
                  </a:lnTo>
                  <a:lnTo>
                    <a:pt x="36031" y="69878"/>
                  </a:lnTo>
                  <a:lnTo>
                    <a:pt x="36859" y="66128"/>
                  </a:lnTo>
                  <a:lnTo>
                    <a:pt x="36859" y="62469"/>
                  </a:lnTo>
                  <a:lnTo>
                    <a:pt x="36031" y="58902"/>
                  </a:lnTo>
                  <a:lnTo>
                    <a:pt x="34270" y="55701"/>
                  </a:lnTo>
                  <a:lnTo>
                    <a:pt x="31993" y="52774"/>
                  </a:lnTo>
                  <a:lnTo>
                    <a:pt x="28990" y="50213"/>
                  </a:lnTo>
                  <a:lnTo>
                    <a:pt x="25263" y="48292"/>
                  </a:lnTo>
                  <a:lnTo>
                    <a:pt x="21328" y="47103"/>
                  </a:lnTo>
                  <a:lnTo>
                    <a:pt x="16358" y="45823"/>
                  </a:lnTo>
                  <a:lnTo>
                    <a:pt x="12010" y="43719"/>
                  </a:lnTo>
                  <a:lnTo>
                    <a:pt x="8283" y="41250"/>
                  </a:lnTo>
                  <a:lnTo>
                    <a:pt x="5280" y="38140"/>
                  </a:lnTo>
                  <a:lnTo>
                    <a:pt x="2795" y="34573"/>
                  </a:lnTo>
                  <a:lnTo>
                    <a:pt x="1138" y="30914"/>
                  </a:lnTo>
                  <a:lnTo>
                    <a:pt x="103" y="26981"/>
                  </a:lnTo>
                  <a:lnTo>
                    <a:pt x="0" y="22774"/>
                  </a:lnTo>
                  <a:lnTo>
                    <a:pt x="517" y="18658"/>
                  </a:lnTo>
                  <a:lnTo>
                    <a:pt x="1967" y="14542"/>
                  </a:lnTo>
                  <a:lnTo>
                    <a:pt x="4348" y="10701"/>
                  </a:lnTo>
                  <a:lnTo>
                    <a:pt x="7144" y="7500"/>
                  </a:lnTo>
                  <a:lnTo>
                    <a:pt x="10664" y="4664"/>
                  </a:lnTo>
                  <a:lnTo>
                    <a:pt x="14598" y="2469"/>
                  </a:lnTo>
                  <a:lnTo>
                    <a:pt x="18947" y="1006"/>
                  </a:lnTo>
                  <a:lnTo>
                    <a:pt x="23503" y="91"/>
                  </a:lnTo>
                  <a:lnTo>
                    <a:pt x="28162" y="0"/>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pic>
          <p:nvPicPr>
            <p:cNvPr id="247" name="Shape 247"/>
            <p:cNvPicPr preferRelativeResize="0"/>
            <p:nvPr/>
          </p:nvPicPr>
          <p:blipFill>
            <a:blip r:embed="rId5">
              <a:alphaModFix/>
            </a:blip>
            <a:stretch>
              <a:fillRect/>
            </a:stretch>
          </p:blipFill>
          <p:spPr>
            <a:xfrm>
              <a:off x="5564022" y="2851716"/>
              <a:ext cx="1352161" cy="1352160"/>
            </a:xfrm>
            <a:prstGeom prst="rect">
              <a:avLst/>
            </a:prstGeom>
            <a:noFill/>
            <a:ln>
              <a:noFill/>
            </a:ln>
          </p:spPr>
        </p:pic>
        <p:pic>
          <p:nvPicPr>
            <p:cNvPr id="248" name="Shape 248"/>
            <p:cNvPicPr preferRelativeResize="0"/>
            <p:nvPr/>
          </p:nvPicPr>
          <p:blipFill>
            <a:blip r:embed="rId6">
              <a:alphaModFix/>
            </a:blip>
            <a:stretch>
              <a:fillRect/>
            </a:stretch>
          </p:blipFill>
          <p:spPr>
            <a:xfrm>
              <a:off x="3852908" y="1686603"/>
              <a:ext cx="2167148" cy="2157192"/>
            </a:xfrm>
            <a:prstGeom prst="rect">
              <a:avLst/>
            </a:prstGeom>
            <a:noFill/>
            <a:ln>
              <a:noFill/>
            </a:ln>
          </p:spPr>
        </p:pic>
        <p:sp>
          <p:nvSpPr>
            <p:cNvPr id="249" name="Shape 249"/>
            <p:cNvSpPr/>
            <p:nvPr/>
          </p:nvSpPr>
          <p:spPr>
            <a:xfrm>
              <a:off x="4177304" y="1986754"/>
              <a:ext cx="2513400" cy="1993800"/>
            </a:xfrm>
            <a:custGeom>
              <a:avLst/>
              <a:gdLst/>
              <a:ahLst/>
              <a:cxnLst/>
              <a:rect l="0" t="0" r="0" b="0"/>
              <a:pathLst>
                <a:path w="120000" h="120000" extrusionOk="0">
                  <a:moveTo>
                    <a:pt x="37125" y="0"/>
                  </a:moveTo>
                  <a:lnTo>
                    <a:pt x="41437" y="423"/>
                  </a:lnTo>
                  <a:lnTo>
                    <a:pt x="45692" y="1482"/>
                  </a:lnTo>
                  <a:lnTo>
                    <a:pt x="49668" y="3035"/>
                  </a:lnTo>
                  <a:lnTo>
                    <a:pt x="53532" y="5223"/>
                  </a:lnTo>
                  <a:lnTo>
                    <a:pt x="57060" y="7835"/>
                  </a:lnTo>
                  <a:lnTo>
                    <a:pt x="60307" y="11011"/>
                  </a:lnTo>
                  <a:lnTo>
                    <a:pt x="63275" y="14541"/>
                  </a:lnTo>
                  <a:lnTo>
                    <a:pt x="65907" y="18494"/>
                  </a:lnTo>
                  <a:lnTo>
                    <a:pt x="68259" y="22870"/>
                  </a:lnTo>
                  <a:lnTo>
                    <a:pt x="70107" y="27529"/>
                  </a:lnTo>
                  <a:lnTo>
                    <a:pt x="71563" y="32400"/>
                  </a:lnTo>
                  <a:lnTo>
                    <a:pt x="72571" y="37623"/>
                  </a:lnTo>
                  <a:lnTo>
                    <a:pt x="73131" y="42988"/>
                  </a:lnTo>
                  <a:lnTo>
                    <a:pt x="73579" y="46658"/>
                  </a:lnTo>
                  <a:lnTo>
                    <a:pt x="74475" y="50047"/>
                  </a:lnTo>
                  <a:lnTo>
                    <a:pt x="75818" y="53223"/>
                  </a:lnTo>
                  <a:lnTo>
                    <a:pt x="77498" y="55976"/>
                  </a:lnTo>
                  <a:lnTo>
                    <a:pt x="79570" y="58376"/>
                  </a:lnTo>
                  <a:lnTo>
                    <a:pt x="81866" y="60282"/>
                  </a:lnTo>
                  <a:lnTo>
                    <a:pt x="84386" y="61623"/>
                  </a:lnTo>
                  <a:lnTo>
                    <a:pt x="87186" y="62541"/>
                  </a:lnTo>
                  <a:lnTo>
                    <a:pt x="89986" y="62894"/>
                  </a:lnTo>
                  <a:lnTo>
                    <a:pt x="92953" y="62541"/>
                  </a:lnTo>
                  <a:lnTo>
                    <a:pt x="95081" y="62188"/>
                  </a:lnTo>
                  <a:lnTo>
                    <a:pt x="97377" y="62117"/>
                  </a:lnTo>
                  <a:lnTo>
                    <a:pt x="100681" y="62470"/>
                  </a:lnTo>
                  <a:lnTo>
                    <a:pt x="103929" y="63458"/>
                  </a:lnTo>
                  <a:lnTo>
                    <a:pt x="107008" y="64941"/>
                  </a:lnTo>
                  <a:lnTo>
                    <a:pt x="109808" y="66988"/>
                  </a:lnTo>
                  <a:lnTo>
                    <a:pt x="112328" y="69529"/>
                  </a:lnTo>
                  <a:lnTo>
                    <a:pt x="114568" y="72352"/>
                  </a:lnTo>
                  <a:lnTo>
                    <a:pt x="116472" y="75670"/>
                  </a:lnTo>
                  <a:lnTo>
                    <a:pt x="117984" y="79270"/>
                  </a:lnTo>
                  <a:lnTo>
                    <a:pt x="119104" y="83152"/>
                  </a:lnTo>
                  <a:lnTo>
                    <a:pt x="119832" y="87105"/>
                  </a:lnTo>
                  <a:lnTo>
                    <a:pt x="119999" y="91482"/>
                  </a:lnTo>
                  <a:lnTo>
                    <a:pt x="119720" y="95788"/>
                  </a:lnTo>
                  <a:lnTo>
                    <a:pt x="118936" y="99882"/>
                  </a:lnTo>
                  <a:lnTo>
                    <a:pt x="117760" y="103623"/>
                  </a:lnTo>
                  <a:lnTo>
                    <a:pt x="116136" y="107152"/>
                  </a:lnTo>
                  <a:lnTo>
                    <a:pt x="114120" y="110329"/>
                  </a:lnTo>
                  <a:lnTo>
                    <a:pt x="111880" y="113223"/>
                  </a:lnTo>
                  <a:lnTo>
                    <a:pt x="109248" y="115552"/>
                  </a:lnTo>
                  <a:lnTo>
                    <a:pt x="106392" y="117529"/>
                  </a:lnTo>
                  <a:lnTo>
                    <a:pt x="103313" y="118870"/>
                  </a:lnTo>
                  <a:lnTo>
                    <a:pt x="100177" y="119788"/>
                  </a:lnTo>
                  <a:lnTo>
                    <a:pt x="96705" y="120000"/>
                  </a:lnTo>
                  <a:lnTo>
                    <a:pt x="93457" y="119647"/>
                  </a:lnTo>
                  <a:lnTo>
                    <a:pt x="90321" y="118800"/>
                  </a:lnTo>
                  <a:lnTo>
                    <a:pt x="87466" y="117317"/>
                  </a:lnTo>
                  <a:lnTo>
                    <a:pt x="84666" y="115482"/>
                  </a:lnTo>
                  <a:lnTo>
                    <a:pt x="82202" y="113082"/>
                  </a:lnTo>
                  <a:lnTo>
                    <a:pt x="79962" y="110329"/>
                  </a:lnTo>
                  <a:lnTo>
                    <a:pt x="78058" y="107364"/>
                  </a:lnTo>
                  <a:lnTo>
                    <a:pt x="76434" y="103976"/>
                  </a:lnTo>
                  <a:lnTo>
                    <a:pt x="75258" y="100305"/>
                  </a:lnTo>
                  <a:lnTo>
                    <a:pt x="74195" y="97270"/>
                  </a:lnTo>
                  <a:lnTo>
                    <a:pt x="72739" y="94517"/>
                  </a:lnTo>
                  <a:lnTo>
                    <a:pt x="71115" y="92117"/>
                  </a:lnTo>
                  <a:lnTo>
                    <a:pt x="69211" y="90070"/>
                  </a:lnTo>
                  <a:lnTo>
                    <a:pt x="67083" y="88517"/>
                  </a:lnTo>
                  <a:lnTo>
                    <a:pt x="64787" y="87247"/>
                  </a:lnTo>
                  <a:lnTo>
                    <a:pt x="62379" y="86470"/>
                  </a:lnTo>
                  <a:lnTo>
                    <a:pt x="59860" y="86117"/>
                  </a:lnTo>
                  <a:lnTo>
                    <a:pt x="57340" y="86258"/>
                  </a:lnTo>
                  <a:lnTo>
                    <a:pt x="54820" y="86823"/>
                  </a:lnTo>
                  <a:lnTo>
                    <a:pt x="52300" y="87952"/>
                  </a:lnTo>
                  <a:lnTo>
                    <a:pt x="48492" y="89858"/>
                  </a:lnTo>
                  <a:lnTo>
                    <a:pt x="44517" y="91341"/>
                  </a:lnTo>
                  <a:lnTo>
                    <a:pt x="40373" y="92117"/>
                  </a:lnTo>
                  <a:lnTo>
                    <a:pt x="36117" y="92470"/>
                  </a:lnTo>
                  <a:lnTo>
                    <a:pt x="31917" y="92047"/>
                  </a:lnTo>
                  <a:lnTo>
                    <a:pt x="27774" y="91129"/>
                  </a:lnTo>
                  <a:lnTo>
                    <a:pt x="23798" y="89505"/>
                  </a:lnTo>
                  <a:lnTo>
                    <a:pt x="20102" y="87458"/>
                  </a:lnTo>
                  <a:lnTo>
                    <a:pt x="16574" y="84847"/>
                  </a:lnTo>
                  <a:lnTo>
                    <a:pt x="13327" y="81882"/>
                  </a:lnTo>
                  <a:lnTo>
                    <a:pt x="10359" y="78494"/>
                  </a:lnTo>
                  <a:lnTo>
                    <a:pt x="7727" y="74611"/>
                  </a:lnTo>
                  <a:lnTo>
                    <a:pt x="5375" y="70376"/>
                  </a:lnTo>
                  <a:lnTo>
                    <a:pt x="3471" y="66000"/>
                  </a:lnTo>
                  <a:lnTo>
                    <a:pt x="1959" y="61200"/>
                  </a:lnTo>
                  <a:lnTo>
                    <a:pt x="783" y="56188"/>
                  </a:lnTo>
                  <a:lnTo>
                    <a:pt x="167" y="50964"/>
                  </a:lnTo>
                  <a:lnTo>
                    <a:pt x="0" y="45600"/>
                  </a:lnTo>
                  <a:lnTo>
                    <a:pt x="223" y="40235"/>
                  </a:lnTo>
                  <a:lnTo>
                    <a:pt x="1063" y="35011"/>
                  </a:lnTo>
                  <a:lnTo>
                    <a:pt x="2295" y="30000"/>
                  </a:lnTo>
                  <a:lnTo>
                    <a:pt x="3919" y="25341"/>
                  </a:lnTo>
                  <a:lnTo>
                    <a:pt x="5935" y="20894"/>
                  </a:lnTo>
                  <a:lnTo>
                    <a:pt x="8343" y="16800"/>
                  </a:lnTo>
                  <a:lnTo>
                    <a:pt x="11087" y="13058"/>
                  </a:lnTo>
                  <a:lnTo>
                    <a:pt x="14111" y="9741"/>
                  </a:lnTo>
                  <a:lnTo>
                    <a:pt x="17358" y="6776"/>
                  </a:lnTo>
                  <a:lnTo>
                    <a:pt x="20998" y="4447"/>
                  </a:lnTo>
                  <a:lnTo>
                    <a:pt x="24750" y="2470"/>
                  </a:lnTo>
                  <a:lnTo>
                    <a:pt x="28726" y="988"/>
                  </a:lnTo>
                  <a:lnTo>
                    <a:pt x="32869" y="211"/>
                  </a:lnTo>
                  <a:lnTo>
                    <a:pt x="37125" y="0"/>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sp>
          <p:nvSpPr>
            <p:cNvPr id="252" name="Shape 252"/>
            <p:cNvSpPr/>
            <p:nvPr/>
          </p:nvSpPr>
          <p:spPr>
            <a:xfrm>
              <a:off x="5608175" y="3078672"/>
              <a:ext cx="1002600" cy="1421400"/>
            </a:xfrm>
            <a:custGeom>
              <a:avLst/>
              <a:gdLst/>
              <a:ahLst/>
              <a:cxnLst/>
              <a:rect l="0" t="0" r="0" b="0"/>
              <a:pathLst>
                <a:path w="120000" h="120000" extrusionOk="0">
                  <a:moveTo>
                    <a:pt x="72561" y="0"/>
                  </a:moveTo>
                  <a:lnTo>
                    <a:pt x="80421" y="792"/>
                  </a:lnTo>
                  <a:lnTo>
                    <a:pt x="88000" y="2475"/>
                  </a:lnTo>
                  <a:lnTo>
                    <a:pt x="95017" y="4851"/>
                  </a:lnTo>
                  <a:lnTo>
                    <a:pt x="101333" y="7821"/>
                  </a:lnTo>
                  <a:lnTo>
                    <a:pt x="106947" y="11485"/>
                  </a:lnTo>
                  <a:lnTo>
                    <a:pt x="111719" y="15841"/>
                  </a:lnTo>
                  <a:lnTo>
                    <a:pt x="115508" y="20594"/>
                  </a:lnTo>
                  <a:lnTo>
                    <a:pt x="118175" y="25940"/>
                  </a:lnTo>
                  <a:lnTo>
                    <a:pt x="119859" y="31683"/>
                  </a:lnTo>
                  <a:lnTo>
                    <a:pt x="120000" y="37029"/>
                  </a:lnTo>
                  <a:lnTo>
                    <a:pt x="119157" y="42475"/>
                  </a:lnTo>
                  <a:lnTo>
                    <a:pt x="117052" y="47425"/>
                  </a:lnTo>
                  <a:lnTo>
                    <a:pt x="114105" y="52178"/>
                  </a:lnTo>
                  <a:lnTo>
                    <a:pt x="110315" y="56732"/>
                  </a:lnTo>
                  <a:lnTo>
                    <a:pt x="105543" y="60495"/>
                  </a:lnTo>
                  <a:lnTo>
                    <a:pt x="99929" y="64059"/>
                  </a:lnTo>
                  <a:lnTo>
                    <a:pt x="93614" y="66732"/>
                  </a:lnTo>
                  <a:lnTo>
                    <a:pt x="86877" y="69009"/>
                  </a:lnTo>
                  <a:lnTo>
                    <a:pt x="79298" y="70396"/>
                  </a:lnTo>
                  <a:lnTo>
                    <a:pt x="74666" y="71485"/>
                  </a:lnTo>
                  <a:lnTo>
                    <a:pt x="70315" y="73168"/>
                  </a:lnTo>
                  <a:lnTo>
                    <a:pt x="66947" y="75346"/>
                  </a:lnTo>
                  <a:lnTo>
                    <a:pt x="64000" y="78118"/>
                  </a:lnTo>
                  <a:lnTo>
                    <a:pt x="61894" y="81089"/>
                  </a:lnTo>
                  <a:lnTo>
                    <a:pt x="60771" y="84257"/>
                  </a:lnTo>
                  <a:lnTo>
                    <a:pt x="60631" y="87821"/>
                  </a:lnTo>
                  <a:lnTo>
                    <a:pt x="61473" y="91287"/>
                  </a:lnTo>
                  <a:lnTo>
                    <a:pt x="62456" y="93366"/>
                  </a:lnTo>
                  <a:lnTo>
                    <a:pt x="62877" y="95445"/>
                  </a:lnTo>
                  <a:lnTo>
                    <a:pt x="62877" y="99900"/>
                  </a:lnTo>
                  <a:lnTo>
                    <a:pt x="61754" y="104257"/>
                  </a:lnTo>
                  <a:lnTo>
                    <a:pt x="59508" y="108217"/>
                  </a:lnTo>
                  <a:lnTo>
                    <a:pt x="56140" y="111881"/>
                  </a:lnTo>
                  <a:lnTo>
                    <a:pt x="51789" y="114950"/>
                  </a:lnTo>
                  <a:lnTo>
                    <a:pt x="46877" y="117326"/>
                  </a:lnTo>
                  <a:lnTo>
                    <a:pt x="41122" y="119108"/>
                  </a:lnTo>
                  <a:lnTo>
                    <a:pt x="35087" y="120000"/>
                  </a:lnTo>
                  <a:lnTo>
                    <a:pt x="28771" y="120000"/>
                  </a:lnTo>
                  <a:lnTo>
                    <a:pt x="22596" y="119207"/>
                  </a:lnTo>
                  <a:lnTo>
                    <a:pt x="16982" y="117623"/>
                  </a:lnTo>
                  <a:lnTo>
                    <a:pt x="11789" y="115247"/>
                  </a:lnTo>
                  <a:lnTo>
                    <a:pt x="7438" y="112277"/>
                  </a:lnTo>
                  <a:lnTo>
                    <a:pt x="4070" y="108712"/>
                  </a:lnTo>
                  <a:lnTo>
                    <a:pt x="1543" y="104752"/>
                  </a:lnTo>
                  <a:lnTo>
                    <a:pt x="280" y="100297"/>
                  </a:lnTo>
                  <a:lnTo>
                    <a:pt x="0" y="96237"/>
                  </a:lnTo>
                  <a:lnTo>
                    <a:pt x="982" y="92277"/>
                  </a:lnTo>
                  <a:lnTo>
                    <a:pt x="2807" y="88613"/>
                  </a:lnTo>
                  <a:lnTo>
                    <a:pt x="5473" y="85247"/>
                  </a:lnTo>
                  <a:lnTo>
                    <a:pt x="9122" y="82376"/>
                  </a:lnTo>
                  <a:lnTo>
                    <a:pt x="13192" y="79801"/>
                  </a:lnTo>
                  <a:lnTo>
                    <a:pt x="17824" y="77920"/>
                  </a:lnTo>
                  <a:lnTo>
                    <a:pt x="22175" y="76039"/>
                  </a:lnTo>
                  <a:lnTo>
                    <a:pt x="25543" y="73564"/>
                  </a:lnTo>
                  <a:lnTo>
                    <a:pt x="28070" y="70693"/>
                  </a:lnTo>
                  <a:lnTo>
                    <a:pt x="29894" y="67722"/>
                  </a:lnTo>
                  <a:lnTo>
                    <a:pt x="30736" y="64356"/>
                  </a:lnTo>
                  <a:lnTo>
                    <a:pt x="30596" y="61188"/>
                  </a:lnTo>
                  <a:lnTo>
                    <a:pt x="29473" y="57821"/>
                  </a:lnTo>
                  <a:lnTo>
                    <a:pt x="27368" y="54653"/>
                  </a:lnTo>
                  <a:lnTo>
                    <a:pt x="23719" y="50000"/>
                  </a:lnTo>
                  <a:lnTo>
                    <a:pt x="21333" y="44851"/>
                  </a:lnTo>
                  <a:lnTo>
                    <a:pt x="19929" y="39504"/>
                  </a:lnTo>
                  <a:lnTo>
                    <a:pt x="19649" y="33663"/>
                  </a:lnTo>
                  <a:lnTo>
                    <a:pt x="20631" y="28118"/>
                  </a:lnTo>
                  <a:lnTo>
                    <a:pt x="22877" y="22673"/>
                  </a:lnTo>
                  <a:lnTo>
                    <a:pt x="26245" y="17722"/>
                  </a:lnTo>
                  <a:lnTo>
                    <a:pt x="30736" y="13267"/>
                  </a:lnTo>
                  <a:lnTo>
                    <a:pt x="35929" y="9306"/>
                  </a:lnTo>
                  <a:lnTo>
                    <a:pt x="42105" y="5940"/>
                  </a:lnTo>
                  <a:lnTo>
                    <a:pt x="48842" y="3267"/>
                  </a:lnTo>
                  <a:lnTo>
                    <a:pt x="56280" y="1287"/>
                  </a:lnTo>
                  <a:lnTo>
                    <a:pt x="64421" y="198"/>
                  </a:lnTo>
                  <a:lnTo>
                    <a:pt x="72561" y="0"/>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grpSp>
      <p:sp>
        <p:nvSpPr>
          <p:cNvPr id="257" name="Shape 257"/>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5</a:t>
            </a:fld>
            <a:endParaRPr/>
          </a:p>
        </p:txBody>
      </p:sp>
      <p:sp>
        <p:nvSpPr>
          <p:cNvPr id="40" name="Shape 233"/>
          <p:cNvSpPr/>
          <p:nvPr/>
        </p:nvSpPr>
        <p:spPr>
          <a:xfrm rot="17993858">
            <a:off x="1893361" y="3591905"/>
            <a:ext cx="1592752" cy="1795135"/>
          </a:xfrm>
          <a:custGeom>
            <a:avLst/>
            <a:gdLst/>
            <a:ahLst/>
            <a:cxnLst/>
            <a:rect l="0" t="0" r="0" b="0"/>
            <a:pathLst>
              <a:path w="120000" h="120000" extrusionOk="0">
                <a:moveTo>
                  <a:pt x="43414" y="0"/>
                </a:moveTo>
                <a:lnTo>
                  <a:pt x="48456" y="350"/>
                </a:lnTo>
                <a:lnTo>
                  <a:pt x="53263" y="1263"/>
                </a:lnTo>
                <a:lnTo>
                  <a:pt x="58148" y="2736"/>
                </a:lnTo>
                <a:lnTo>
                  <a:pt x="62797" y="4771"/>
                </a:lnTo>
                <a:lnTo>
                  <a:pt x="67209" y="7368"/>
                </a:lnTo>
                <a:lnTo>
                  <a:pt x="71149" y="10385"/>
                </a:lnTo>
                <a:lnTo>
                  <a:pt x="74694" y="13684"/>
                </a:lnTo>
                <a:lnTo>
                  <a:pt x="77688" y="17263"/>
                </a:lnTo>
                <a:lnTo>
                  <a:pt x="80052" y="21263"/>
                </a:lnTo>
                <a:lnTo>
                  <a:pt x="81943" y="25333"/>
                </a:lnTo>
                <a:lnTo>
                  <a:pt x="83204" y="29543"/>
                </a:lnTo>
                <a:lnTo>
                  <a:pt x="83992" y="33824"/>
                </a:lnTo>
                <a:lnTo>
                  <a:pt x="84149" y="38245"/>
                </a:lnTo>
                <a:lnTo>
                  <a:pt x="83755" y="42666"/>
                </a:lnTo>
                <a:lnTo>
                  <a:pt x="82889" y="46947"/>
                </a:lnTo>
                <a:lnTo>
                  <a:pt x="81234" y="51228"/>
                </a:lnTo>
                <a:lnTo>
                  <a:pt x="79185" y="55298"/>
                </a:lnTo>
                <a:lnTo>
                  <a:pt x="76349" y="59228"/>
                </a:lnTo>
                <a:lnTo>
                  <a:pt x="76349" y="59157"/>
                </a:lnTo>
                <a:lnTo>
                  <a:pt x="74852" y="61614"/>
                </a:lnTo>
                <a:lnTo>
                  <a:pt x="74064" y="64140"/>
                </a:lnTo>
                <a:lnTo>
                  <a:pt x="73985" y="66736"/>
                </a:lnTo>
                <a:lnTo>
                  <a:pt x="74458" y="69122"/>
                </a:lnTo>
                <a:lnTo>
                  <a:pt x="75482" y="71368"/>
                </a:lnTo>
                <a:lnTo>
                  <a:pt x="76979" y="73403"/>
                </a:lnTo>
                <a:lnTo>
                  <a:pt x="79028" y="75087"/>
                </a:lnTo>
                <a:lnTo>
                  <a:pt x="81470" y="76421"/>
                </a:lnTo>
                <a:lnTo>
                  <a:pt x="84149" y="77263"/>
                </a:lnTo>
                <a:lnTo>
                  <a:pt x="87065" y="77614"/>
                </a:lnTo>
                <a:lnTo>
                  <a:pt x="90059" y="77263"/>
                </a:lnTo>
                <a:lnTo>
                  <a:pt x="93525" y="76701"/>
                </a:lnTo>
                <a:lnTo>
                  <a:pt x="96913" y="76701"/>
                </a:lnTo>
                <a:lnTo>
                  <a:pt x="100380" y="77052"/>
                </a:lnTo>
                <a:lnTo>
                  <a:pt x="103768" y="77894"/>
                </a:lnTo>
                <a:lnTo>
                  <a:pt x="107078" y="79157"/>
                </a:lnTo>
                <a:lnTo>
                  <a:pt x="110229" y="80982"/>
                </a:lnTo>
                <a:lnTo>
                  <a:pt x="113145" y="83368"/>
                </a:lnTo>
                <a:lnTo>
                  <a:pt x="115587" y="85964"/>
                </a:lnTo>
                <a:lnTo>
                  <a:pt x="117478" y="88912"/>
                </a:lnTo>
                <a:lnTo>
                  <a:pt x="118896" y="91929"/>
                </a:lnTo>
                <a:lnTo>
                  <a:pt x="119763" y="95228"/>
                </a:lnTo>
                <a:lnTo>
                  <a:pt x="120000" y="98526"/>
                </a:lnTo>
                <a:lnTo>
                  <a:pt x="119684" y="101754"/>
                </a:lnTo>
                <a:lnTo>
                  <a:pt x="118739" y="105052"/>
                </a:lnTo>
                <a:lnTo>
                  <a:pt x="117242" y="108210"/>
                </a:lnTo>
                <a:lnTo>
                  <a:pt x="115193" y="111157"/>
                </a:lnTo>
                <a:lnTo>
                  <a:pt x="112514" y="113754"/>
                </a:lnTo>
                <a:lnTo>
                  <a:pt x="109599" y="116070"/>
                </a:lnTo>
                <a:lnTo>
                  <a:pt x="106290" y="117754"/>
                </a:lnTo>
                <a:lnTo>
                  <a:pt x="102902" y="118947"/>
                </a:lnTo>
                <a:lnTo>
                  <a:pt x="99198" y="119789"/>
                </a:lnTo>
                <a:lnTo>
                  <a:pt x="95574" y="120000"/>
                </a:lnTo>
                <a:lnTo>
                  <a:pt x="91713" y="119649"/>
                </a:lnTo>
                <a:lnTo>
                  <a:pt x="88089" y="118877"/>
                </a:lnTo>
                <a:lnTo>
                  <a:pt x="84464" y="117543"/>
                </a:lnTo>
                <a:lnTo>
                  <a:pt x="81234" y="115719"/>
                </a:lnTo>
                <a:lnTo>
                  <a:pt x="78319" y="113333"/>
                </a:lnTo>
                <a:lnTo>
                  <a:pt x="75718" y="110736"/>
                </a:lnTo>
                <a:lnTo>
                  <a:pt x="73827" y="107789"/>
                </a:lnTo>
                <a:lnTo>
                  <a:pt x="72567" y="104701"/>
                </a:lnTo>
                <a:lnTo>
                  <a:pt x="71700" y="101473"/>
                </a:lnTo>
                <a:lnTo>
                  <a:pt x="71464" y="98175"/>
                </a:lnTo>
                <a:lnTo>
                  <a:pt x="71700" y="94877"/>
                </a:lnTo>
                <a:lnTo>
                  <a:pt x="72567" y="91578"/>
                </a:lnTo>
                <a:lnTo>
                  <a:pt x="74064" y="88421"/>
                </a:lnTo>
                <a:lnTo>
                  <a:pt x="75246" y="85824"/>
                </a:lnTo>
                <a:lnTo>
                  <a:pt x="75640" y="83228"/>
                </a:lnTo>
                <a:lnTo>
                  <a:pt x="75246" y="80771"/>
                </a:lnTo>
                <a:lnTo>
                  <a:pt x="74379" y="78385"/>
                </a:lnTo>
                <a:lnTo>
                  <a:pt x="72961" y="76350"/>
                </a:lnTo>
                <a:lnTo>
                  <a:pt x="71070" y="74526"/>
                </a:lnTo>
                <a:lnTo>
                  <a:pt x="68864" y="73052"/>
                </a:lnTo>
                <a:lnTo>
                  <a:pt x="66342" y="72070"/>
                </a:lnTo>
                <a:lnTo>
                  <a:pt x="63585" y="71578"/>
                </a:lnTo>
                <a:lnTo>
                  <a:pt x="60669" y="71719"/>
                </a:lnTo>
                <a:lnTo>
                  <a:pt x="57596" y="72350"/>
                </a:lnTo>
                <a:lnTo>
                  <a:pt x="53184" y="73754"/>
                </a:lnTo>
                <a:lnTo>
                  <a:pt x="48614" y="74526"/>
                </a:lnTo>
                <a:lnTo>
                  <a:pt x="43887" y="74947"/>
                </a:lnTo>
                <a:lnTo>
                  <a:pt x="39238" y="74947"/>
                </a:lnTo>
                <a:lnTo>
                  <a:pt x="34668" y="74385"/>
                </a:lnTo>
                <a:lnTo>
                  <a:pt x="29940" y="73403"/>
                </a:lnTo>
                <a:lnTo>
                  <a:pt x="25528" y="71929"/>
                </a:lnTo>
                <a:lnTo>
                  <a:pt x="21195" y="70035"/>
                </a:lnTo>
                <a:lnTo>
                  <a:pt x="17019" y="67508"/>
                </a:lnTo>
                <a:lnTo>
                  <a:pt x="12921" y="64491"/>
                </a:lnTo>
                <a:lnTo>
                  <a:pt x="9376" y="61052"/>
                </a:lnTo>
                <a:lnTo>
                  <a:pt x="6460" y="57473"/>
                </a:lnTo>
                <a:lnTo>
                  <a:pt x="4097" y="53473"/>
                </a:lnTo>
                <a:lnTo>
                  <a:pt x="2127" y="49333"/>
                </a:lnTo>
                <a:lnTo>
                  <a:pt x="866" y="45122"/>
                </a:lnTo>
                <a:lnTo>
                  <a:pt x="157" y="40701"/>
                </a:lnTo>
                <a:lnTo>
                  <a:pt x="0" y="36280"/>
                </a:lnTo>
                <a:lnTo>
                  <a:pt x="472" y="31789"/>
                </a:lnTo>
                <a:lnTo>
                  <a:pt x="1497" y="27508"/>
                </a:lnTo>
                <a:lnTo>
                  <a:pt x="3151" y="23157"/>
                </a:lnTo>
                <a:lnTo>
                  <a:pt x="5436" y="19017"/>
                </a:lnTo>
                <a:lnTo>
                  <a:pt x="8351" y="15017"/>
                </a:lnTo>
                <a:lnTo>
                  <a:pt x="11818" y="11438"/>
                </a:lnTo>
                <a:lnTo>
                  <a:pt x="15600" y="8350"/>
                </a:lnTo>
                <a:lnTo>
                  <a:pt x="19697" y="5614"/>
                </a:lnTo>
                <a:lnTo>
                  <a:pt x="24110" y="3508"/>
                </a:lnTo>
                <a:lnTo>
                  <a:pt x="28837" y="1894"/>
                </a:lnTo>
                <a:lnTo>
                  <a:pt x="33486" y="701"/>
                </a:lnTo>
                <a:lnTo>
                  <a:pt x="38450" y="70"/>
                </a:lnTo>
                <a:lnTo>
                  <a:pt x="43414" y="0"/>
                </a:lnTo>
                <a:close/>
              </a:path>
            </a:pathLst>
          </a:custGeom>
          <a:solidFill>
            <a:schemeClr val="accent1">
              <a:lumMod val="40000"/>
              <a:lumOff val="60000"/>
            </a:schemeClr>
          </a:solidFill>
          <a:ln w="9525" cap="flat" cmpd="sng">
            <a:solidFill>
              <a:srgbClr val="000000">
                <a:alpha val="0"/>
              </a:srgbClr>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sp>
        <p:nvSpPr>
          <p:cNvPr id="41" name="Shape 243"/>
          <p:cNvSpPr/>
          <p:nvPr/>
        </p:nvSpPr>
        <p:spPr>
          <a:xfrm rot="17580829">
            <a:off x="3357007" y="3490146"/>
            <a:ext cx="1249333" cy="1414219"/>
          </a:xfrm>
          <a:custGeom>
            <a:avLst/>
            <a:gdLst/>
            <a:ahLst/>
            <a:cxnLst/>
            <a:rect l="0" t="0" r="0" b="0"/>
            <a:pathLst>
              <a:path w="120000" h="120000" extrusionOk="0">
                <a:moveTo>
                  <a:pt x="28162" y="0"/>
                </a:moveTo>
                <a:lnTo>
                  <a:pt x="32821" y="548"/>
                </a:lnTo>
                <a:lnTo>
                  <a:pt x="37480" y="1920"/>
                </a:lnTo>
                <a:lnTo>
                  <a:pt x="41311" y="3658"/>
                </a:lnTo>
                <a:lnTo>
                  <a:pt x="44624" y="5853"/>
                </a:lnTo>
                <a:lnTo>
                  <a:pt x="47627" y="8506"/>
                </a:lnTo>
                <a:lnTo>
                  <a:pt x="50008" y="11341"/>
                </a:lnTo>
                <a:lnTo>
                  <a:pt x="51872" y="14542"/>
                </a:lnTo>
                <a:lnTo>
                  <a:pt x="53114" y="18109"/>
                </a:lnTo>
                <a:lnTo>
                  <a:pt x="53839" y="21676"/>
                </a:lnTo>
                <a:lnTo>
                  <a:pt x="53839" y="25335"/>
                </a:lnTo>
                <a:lnTo>
                  <a:pt x="54150" y="29176"/>
                </a:lnTo>
                <a:lnTo>
                  <a:pt x="55185" y="32560"/>
                </a:lnTo>
                <a:lnTo>
                  <a:pt x="56945" y="35762"/>
                </a:lnTo>
                <a:lnTo>
                  <a:pt x="59637" y="38597"/>
                </a:lnTo>
                <a:lnTo>
                  <a:pt x="62640" y="40792"/>
                </a:lnTo>
                <a:lnTo>
                  <a:pt x="66367" y="42530"/>
                </a:lnTo>
                <a:lnTo>
                  <a:pt x="70198" y="43445"/>
                </a:lnTo>
                <a:lnTo>
                  <a:pt x="74547" y="43719"/>
                </a:lnTo>
                <a:lnTo>
                  <a:pt x="79309" y="43719"/>
                </a:lnTo>
                <a:lnTo>
                  <a:pt x="84176" y="44176"/>
                </a:lnTo>
                <a:lnTo>
                  <a:pt x="89042" y="45182"/>
                </a:lnTo>
                <a:lnTo>
                  <a:pt x="93805" y="46737"/>
                </a:lnTo>
                <a:lnTo>
                  <a:pt x="98981" y="49024"/>
                </a:lnTo>
                <a:lnTo>
                  <a:pt x="103641" y="51859"/>
                </a:lnTo>
                <a:lnTo>
                  <a:pt x="107886" y="55243"/>
                </a:lnTo>
                <a:lnTo>
                  <a:pt x="111509" y="59085"/>
                </a:lnTo>
                <a:lnTo>
                  <a:pt x="114512" y="63201"/>
                </a:lnTo>
                <a:lnTo>
                  <a:pt x="116893" y="67500"/>
                </a:lnTo>
                <a:lnTo>
                  <a:pt x="118654" y="72164"/>
                </a:lnTo>
                <a:lnTo>
                  <a:pt x="119689" y="76920"/>
                </a:lnTo>
                <a:lnTo>
                  <a:pt x="120000" y="81951"/>
                </a:lnTo>
                <a:lnTo>
                  <a:pt x="119689" y="86798"/>
                </a:lnTo>
                <a:lnTo>
                  <a:pt x="118550" y="91829"/>
                </a:lnTo>
                <a:lnTo>
                  <a:pt x="116686" y="96676"/>
                </a:lnTo>
                <a:lnTo>
                  <a:pt x="113994" y="101250"/>
                </a:lnTo>
                <a:lnTo>
                  <a:pt x="110888" y="105548"/>
                </a:lnTo>
                <a:lnTo>
                  <a:pt x="107057" y="109207"/>
                </a:lnTo>
                <a:lnTo>
                  <a:pt x="102709" y="112317"/>
                </a:lnTo>
                <a:lnTo>
                  <a:pt x="98050" y="114969"/>
                </a:lnTo>
                <a:lnTo>
                  <a:pt x="93183" y="117164"/>
                </a:lnTo>
                <a:lnTo>
                  <a:pt x="87799" y="118628"/>
                </a:lnTo>
                <a:lnTo>
                  <a:pt x="82519" y="119542"/>
                </a:lnTo>
                <a:lnTo>
                  <a:pt x="76824" y="120000"/>
                </a:lnTo>
                <a:lnTo>
                  <a:pt x="71337" y="119542"/>
                </a:lnTo>
                <a:lnTo>
                  <a:pt x="65642" y="118628"/>
                </a:lnTo>
                <a:lnTo>
                  <a:pt x="60155" y="116890"/>
                </a:lnTo>
                <a:lnTo>
                  <a:pt x="54874" y="114329"/>
                </a:lnTo>
                <a:lnTo>
                  <a:pt x="49801" y="111402"/>
                </a:lnTo>
                <a:lnTo>
                  <a:pt x="45660" y="107835"/>
                </a:lnTo>
                <a:lnTo>
                  <a:pt x="42036" y="104085"/>
                </a:lnTo>
                <a:lnTo>
                  <a:pt x="38826" y="99786"/>
                </a:lnTo>
                <a:lnTo>
                  <a:pt x="36445" y="95030"/>
                </a:lnTo>
                <a:lnTo>
                  <a:pt x="34788" y="90365"/>
                </a:lnTo>
                <a:lnTo>
                  <a:pt x="33960" y="85335"/>
                </a:lnTo>
                <a:lnTo>
                  <a:pt x="33856" y="80121"/>
                </a:lnTo>
                <a:lnTo>
                  <a:pt x="34477" y="75000"/>
                </a:lnTo>
                <a:lnTo>
                  <a:pt x="36031" y="69878"/>
                </a:lnTo>
                <a:lnTo>
                  <a:pt x="36859" y="66128"/>
                </a:lnTo>
                <a:lnTo>
                  <a:pt x="36859" y="62469"/>
                </a:lnTo>
                <a:lnTo>
                  <a:pt x="36031" y="58902"/>
                </a:lnTo>
                <a:lnTo>
                  <a:pt x="34270" y="55701"/>
                </a:lnTo>
                <a:lnTo>
                  <a:pt x="31993" y="52774"/>
                </a:lnTo>
                <a:lnTo>
                  <a:pt x="28990" y="50213"/>
                </a:lnTo>
                <a:lnTo>
                  <a:pt x="25263" y="48292"/>
                </a:lnTo>
                <a:lnTo>
                  <a:pt x="21328" y="47103"/>
                </a:lnTo>
                <a:lnTo>
                  <a:pt x="16358" y="45823"/>
                </a:lnTo>
                <a:lnTo>
                  <a:pt x="12010" y="43719"/>
                </a:lnTo>
                <a:lnTo>
                  <a:pt x="8283" y="41250"/>
                </a:lnTo>
                <a:lnTo>
                  <a:pt x="5280" y="38140"/>
                </a:lnTo>
                <a:lnTo>
                  <a:pt x="2795" y="34573"/>
                </a:lnTo>
                <a:lnTo>
                  <a:pt x="1138" y="30914"/>
                </a:lnTo>
                <a:lnTo>
                  <a:pt x="103" y="26981"/>
                </a:lnTo>
                <a:lnTo>
                  <a:pt x="0" y="22774"/>
                </a:lnTo>
                <a:lnTo>
                  <a:pt x="517" y="18658"/>
                </a:lnTo>
                <a:lnTo>
                  <a:pt x="1967" y="14542"/>
                </a:lnTo>
                <a:lnTo>
                  <a:pt x="4348" y="10701"/>
                </a:lnTo>
                <a:lnTo>
                  <a:pt x="7144" y="7500"/>
                </a:lnTo>
                <a:lnTo>
                  <a:pt x="10664" y="4664"/>
                </a:lnTo>
                <a:lnTo>
                  <a:pt x="14598" y="2469"/>
                </a:lnTo>
                <a:lnTo>
                  <a:pt x="18947" y="1006"/>
                </a:lnTo>
                <a:lnTo>
                  <a:pt x="23503" y="91"/>
                </a:lnTo>
                <a:lnTo>
                  <a:pt x="28162" y="0"/>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sp>
        <p:nvSpPr>
          <p:cNvPr id="44" name="Shape 229"/>
          <p:cNvSpPr/>
          <p:nvPr/>
        </p:nvSpPr>
        <p:spPr>
          <a:xfrm rot="10092475">
            <a:off x="5847814" y="2430780"/>
            <a:ext cx="1851313" cy="1917351"/>
          </a:xfrm>
          <a:custGeom>
            <a:avLst/>
            <a:gdLst/>
            <a:ahLst/>
            <a:cxnLst/>
            <a:rect l="0" t="0" r="0" b="0"/>
            <a:pathLst>
              <a:path w="120000" h="120000" extrusionOk="0">
                <a:moveTo>
                  <a:pt x="86825" y="0"/>
                </a:moveTo>
                <a:lnTo>
                  <a:pt x="90435" y="0"/>
                </a:lnTo>
                <a:lnTo>
                  <a:pt x="94107" y="339"/>
                </a:lnTo>
                <a:lnTo>
                  <a:pt x="97655" y="1074"/>
                </a:lnTo>
                <a:lnTo>
                  <a:pt x="101141" y="2149"/>
                </a:lnTo>
                <a:lnTo>
                  <a:pt x="104564" y="3734"/>
                </a:lnTo>
                <a:lnTo>
                  <a:pt x="107676" y="5657"/>
                </a:lnTo>
                <a:lnTo>
                  <a:pt x="110663" y="7920"/>
                </a:lnTo>
                <a:lnTo>
                  <a:pt x="113278" y="10579"/>
                </a:lnTo>
                <a:lnTo>
                  <a:pt x="115456" y="13408"/>
                </a:lnTo>
                <a:lnTo>
                  <a:pt x="117199" y="16407"/>
                </a:lnTo>
                <a:lnTo>
                  <a:pt x="118568" y="19519"/>
                </a:lnTo>
                <a:lnTo>
                  <a:pt x="119502" y="22800"/>
                </a:lnTo>
                <a:lnTo>
                  <a:pt x="120000" y="26082"/>
                </a:lnTo>
                <a:lnTo>
                  <a:pt x="120000" y="29420"/>
                </a:lnTo>
                <a:lnTo>
                  <a:pt x="119564" y="32701"/>
                </a:lnTo>
                <a:lnTo>
                  <a:pt x="118755" y="35983"/>
                </a:lnTo>
                <a:lnTo>
                  <a:pt x="117572" y="39207"/>
                </a:lnTo>
                <a:lnTo>
                  <a:pt x="115892" y="42206"/>
                </a:lnTo>
                <a:lnTo>
                  <a:pt x="113775" y="45148"/>
                </a:lnTo>
                <a:lnTo>
                  <a:pt x="111286" y="47751"/>
                </a:lnTo>
                <a:lnTo>
                  <a:pt x="108236" y="50240"/>
                </a:lnTo>
                <a:lnTo>
                  <a:pt x="105062" y="52220"/>
                </a:lnTo>
                <a:lnTo>
                  <a:pt x="101514" y="53861"/>
                </a:lnTo>
                <a:lnTo>
                  <a:pt x="97904" y="55162"/>
                </a:lnTo>
                <a:lnTo>
                  <a:pt x="94232" y="55898"/>
                </a:lnTo>
                <a:lnTo>
                  <a:pt x="90435" y="56237"/>
                </a:lnTo>
                <a:lnTo>
                  <a:pt x="86576" y="56181"/>
                </a:lnTo>
                <a:lnTo>
                  <a:pt x="82780" y="55728"/>
                </a:lnTo>
                <a:lnTo>
                  <a:pt x="82780" y="55785"/>
                </a:lnTo>
                <a:lnTo>
                  <a:pt x="79107" y="55332"/>
                </a:lnTo>
                <a:lnTo>
                  <a:pt x="75497" y="55445"/>
                </a:lnTo>
                <a:lnTo>
                  <a:pt x="71950" y="56067"/>
                </a:lnTo>
                <a:lnTo>
                  <a:pt x="68775" y="57142"/>
                </a:lnTo>
                <a:lnTo>
                  <a:pt x="65726" y="58613"/>
                </a:lnTo>
                <a:lnTo>
                  <a:pt x="63049" y="60537"/>
                </a:lnTo>
                <a:lnTo>
                  <a:pt x="60746" y="62743"/>
                </a:lnTo>
                <a:lnTo>
                  <a:pt x="58755" y="65176"/>
                </a:lnTo>
                <a:lnTo>
                  <a:pt x="57136" y="67949"/>
                </a:lnTo>
                <a:lnTo>
                  <a:pt x="56016" y="70834"/>
                </a:lnTo>
                <a:lnTo>
                  <a:pt x="55331" y="73946"/>
                </a:lnTo>
                <a:lnTo>
                  <a:pt x="55207" y="77114"/>
                </a:lnTo>
                <a:lnTo>
                  <a:pt x="55643" y="80396"/>
                </a:lnTo>
                <a:lnTo>
                  <a:pt x="56763" y="83677"/>
                </a:lnTo>
                <a:lnTo>
                  <a:pt x="57821" y="86902"/>
                </a:lnTo>
                <a:lnTo>
                  <a:pt x="58568" y="90183"/>
                </a:lnTo>
                <a:lnTo>
                  <a:pt x="58755" y="93578"/>
                </a:lnTo>
                <a:lnTo>
                  <a:pt x="58443" y="96859"/>
                </a:lnTo>
                <a:lnTo>
                  <a:pt x="57759" y="100141"/>
                </a:lnTo>
                <a:lnTo>
                  <a:pt x="56639" y="103309"/>
                </a:lnTo>
                <a:lnTo>
                  <a:pt x="55020" y="106308"/>
                </a:lnTo>
                <a:lnTo>
                  <a:pt x="52904" y="109250"/>
                </a:lnTo>
                <a:lnTo>
                  <a:pt x="50414" y="111852"/>
                </a:lnTo>
                <a:lnTo>
                  <a:pt x="47427" y="114342"/>
                </a:lnTo>
                <a:lnTo>
                  <a:pt x="44190" y="116322"/>
                </a:lnTo>
                <a:lnTo>
                  <a:pt x="40829" y="117906"/>
                </a:lnTo>
                <a:lnTo>
                  <a:pt x="37219" y="118981"/>
                </a:lnTo>
                <a:lnTo>
                  <a:pt x="33485" y="119717"/>
                </a:lnTo>
                <a:lnTo>
                  <a:pt x="29751" y="120000"/>
                </a:lnTo>
                <a:lnTo>
                  <a:pt x="25954" y="119830"/>
                </a:lnTo>
                <a:lnTo>
                  <a:pt x="22282" y="119151"/>
                </a:lnTo>
                <a:lnTo>
                  <a:pt x="18672" y="118189"/>
                </a:lnTo>
                <a:lnTo>
                  <a:pt x="15124" y="116718"/>
                </a:lnTo>
                <a:lnTo>
                  <a:pt x="11825" y="114794"/>
                </a:lnTo>
                <a:lnTo>
                  <a:pt x="8838" y="112418"/>
                </a:lnTo>
                <a:lnTo>
                  <a:pt x="6099" y="109702"/>
                </a:lnTo>
                <a:lnTo>
                  <a:pt x="4045" y="106760"/>
                </a:lnTo>
                <a:lnTo>
                  <a:pt x="2240" y="103649"/>
                </a:lnTo>
                <a:lnTo>
                  <a:pt x="995" y="100367"/>
                </a:lnTo>
                <a:lnTo>
                  <a:pt x="186" y="97029"/>
                </a:lnTo>
                <a:lnTo>
                  <a:pt x="0" y="93635"/>
                </a:lnTo>
                <a:lnTo>
                  <a:pt x="124" y="90240"/>
                </a:lnTo>
                <a:lnTo>
                  <a:pt x="809" y="86902"/>
                </a:lnTo>
                <a:lnTo>
                  <a:pt x="1929" y="83620"/>
                </a:lnTo>
                <a:lnTo>
                  <a:pt x="3609" y="80396"/>
                </a:lnTo>
                <a:lnTo>
                  <a:pt x="5601" y="77397"/>
                </a:lnTo>
                <a:lnTo>
                  <a:pt x="8215" y="74681"/>
                </a:lnTo>
                <a:lnTo>
                  <a:pt x="11016" y="72418"/>
                </a:lnTo>
                <a:lnTo>
                  <a:pt x="14066" y="70495"/>
                </a:lnTo>
                <a:lnTo>
                  <a:pt x="17240" y="68910"/>
                </a:lnTo>
                <a:lnTo>
                  <a:pt x="20663" y="67722"/>
                </a:lnTo>
                <a:lnTo>
                  <a:pt x="24087" y="66930"/>
                </a:lnTo>
                <a:lnTo>
                  <a:pt x="27697" y="66534"/>
                </a:lnTo>
                <a:lnTo>
                  <a:pt x="31182" y="66534"/>
                </a:lnTo>
                <a:lnTo>
                  <a:pt x="34668" y="66987"/>
                </a:lnTo>
                <a:lnTo>
                  <a:pt x="38464" y="67383"/>
                </a:lnTo>
                <a:lnTo>
                  <a:pt x="42074" y="67213"/>
                </a:lnTo>
                <a:lnTo>
                  <a:pt x="45497" y="66534"/>
                </a:lnTo>
                <a:lnTo>
                  <a:pt x="48734" y="65346"/>
                </a:lnTo>
                <a:lnTo>
                  <a:pt x="51721" y="63818"/>
                </a:lnTo>
                <a:lnTo>
                  <a:pt x="54460" y="61895"/>
                </a:lnTo>
                <a:lnTo>
                  <a:pt x="56763" y="59745"/>
                </a:lnTo>
                <a:lnTo>
                  <a:pt x="58630" y="57142"/>
                </a:lnTo>
                <a:lnTo>
                  <a:pt x="60248" y="54427"/>
                </a:lnTo>
                <a:lnTo>
                  <a:pt x="61244" y="51485"/>
                </a:lnTo>
                <a:lnTo>
                  <a:pt x="61867" y="48429"/>
                </a:lnTo>
                <a:lnTo>
                  <a:pt x="61929" y="45205"/>
                </a:lnTo>
                <a:lnTo>
                  <a:pt x="61369" y="41923"/>
                </a:lnTo>
                <a:lnTo>
                  <a:pt x="60248" y="38642"/>
                </a:lnTo>
                <a:lnTo>
                  <a:pt x="59066" y="35304"/>
                </a:lnTo>
                <a:lnTo>
                  <a:pt x="58257" y="31739"/>
                </a:lnTo>
                <a:lnTo>
                  <a:pt x="58008" y="28231"/>
                </a:lnTo>
                <a:lnTo>
                  <a:pt x="58257" y="24724"/>
                </a:lnTo>
                <a:lnTo>
                  <a:pt x="59066" y="21159"/>
                </a:lnTo>
                <a:lnTo>
                  <a:pt x="60248" y="17765"/>
                </a:lnTo>
                <a:lnTo>
                  <a:pt x="61929" y="14483"/>
                </a:lnTo>
                <a:lnTo>
                  <a:pt x="64170" y="11371"/>
                </a:lnTo>
                <a:lnTo>
                  <a:pt x="66846" y="8486"/>
                </a:lnTo>
                <a:lnTo>
                  <a:pt x="69771" y="6110"/>
                </a:lnTo>
                <a:lnTo>
                  <a:pt x="72883" y="4073"/>
                </a:lnTo>
                <a:lnTo>
                  <a:pt x="76182" y="2545"/>
                </a:lnTo>
                <a:lnTo>
                  <a:pt x="79605" y="1244"/>
                </a:lnTo>
                <a:lnTo>
                  <a:pt x="83215" y="452"/>
                </a:lnTo>
                <a:lnTo>
                  <a:pt x="86825" y="0"/>
                </a:lnTo>
                <a:close/>
              </a:path>
            </a:pathLst>
          </a:custGeom>
          <a:solidFill>
            <a:schemeClr val="accent2">
              <a:lumMod val="60000"/>
              <a:lumOff val="40000"/>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None/>
            </a:pPr>
            <a:endParaRPr sz="2400">
              <a:solidFill>
                <a:srgbClr val="000000"/>
              </a:solidFill>
              <a:latin typeface="Calibri"/>
              <a:ea typeface="Calibri"/>
              <a:cs typeface="Calibri"/>
              <a:sym typeface="Calibri"/>
            </a:endParaRPr>
          </a:p>
        </p:txBody>
      </p:sp>
      <p:sp>
        <p:nvSpPr>
          <p:cNvPr id="45" name="Shape 243"/>
          <p:cNvSpPr/>
          <p:nvPr/>
        </p:nvSpPr>
        <p:spPr>
          <a:xfrm rot="11200909">
            <a:off x="6151880" y="1455180"/>
            <a:ext cx="1351552" cy="1632942"/>
          </a:xfrm>
          <a:custGeom>
            <a:avLst/>
            <a:gdLst/>
            <a:ahLst/>
            <a:cxnLst/>
            <a:rect l="0" t="0" r="0" b="0"/>
            <a:pathLst>
              <a:path w="120000" h="120000" extrusionOk="0">
                <a:moveTo>
                  <a:pt x="28162" y="0"/>
                </a:moveTo>
                <a:lnTo>
                  <a:pt x="32821" y="548"/>
                </a:lnTo>
                <a:lnTo>
                  <a:pt x="37480" y="1920"/>
                </a:lnTo>
                <a:lnTo>
                  <a:pt x="41311" y="3658"/>
                </a:lnTo>
                <a:lnTo>
                  <a:pt x="44624" y="5853"/>
                </a:lnTo>
                <a:lnTo>
                  <a:pt x="47627" y="8506"/>
                </a:lnTo>
                <a:lnTo>
                  <a:pt x="50008" y="11341"/>
                </a:lnTo>
                <a:lnTo>
                  <a:pt x="51872" y="14542"/>
                </a:lnTo>
                <a:lnTo>
                  <a:pt x="53114" y="18109"/>
                </a:lnTo>
                <a:lnTo>
                  <a:pt x="53839" y="21676"/>
                </a:lnTo>
                <a:lnTo>
                  <a:pt x="53839" y="25335"/>
                </a:lnTo>
                <a:lnTo>
                  <a:pt x="54150" y="29176"/>
                </a:lnTo>
                <a:lnTo>
                  <a:pt x="55185" y="32560"/>
                </a:lnTo>
                <a:lnTo>
                  <a:pt x="56945" y="35762"/>
                </a:lnTo>
                <a:lnTo>
                  <a:pt x="59637" y="38597"/>
                </a:lnTo>
                <a:lnTo>
                  <a:pt x="62640" y="40792"/>
                </a:lnTo>
                <a:lnTo>
                  <a:pt x="66367" y="42530"/>
                </a:lnTo>
                <a:lnTo>
                  <a:pt x="70198" y="43445"/>
                </a:lnTo>
                <a:lnTo>
                  <a:pt x="74547" y="43719"/>
                </a:lnTo>
                <a:lnTo>
                  <a:pt x="79309" y="43719"/>
                </a:lnTo>
                <a:lnTo>
                  <a:pt x="84176" y="44176"/>
                </a:lnTo>
                <a:lnTo>
                  <a:pt x="89042" y="45182"/>
                </a:lnTo>
                <a:lnTo>
                  <a:pt x="93805" y="46737"/>
                </a:lnTo>
                <a:lnTo>
                  <a:pt x="98981" y="49024"/>
                </a:lnTo>
                <a:lnTo>
                  <a:pt x="103641" y="51859"/>
                </a:lnTo>
                <a:lnTo>
                  <a:pt x="107886" y="55243"/>
                </a:lnTo>
                <a:lnTo>
                  <a:pt x="111509" y="59085"/>
                </a:lnTo>
                <a:lnTo>
                  <a:pt x="114512" y="63201"/>
                </a:lnTo>
                <a:lnTo>
                  <a:pt x="116893" y="67500"/>
                </a:lnTo>
                <a:lnTo>
                  <a:pt x="118654" y="72164"/>
                </a:lnTo>
                <a:lnTo>
                  <a:pt x="119689" y="76920"/>
                </a:lnTo>
                <a:lnTo>
                  <a:pt x="120000" y="81951"/>
                </a:lnTo>
                <a:lnTo>
                  <a:pt x="119689" y="86798"/>
                </a:lnTo>
                <a:lnTo>
                  <a:pt x="118550" y="91829"/>
                </a:lnTo>
                <a:lnTo>
                  <a:pt x="116686" y="96676"/>
                </a:lnTo>
                <a:lnTo>
                  <a:pt x="113994" y="101250"/>
                </a:lnTo>
                <a:lnTo>
                  <a:pt x="110888" y="105548"/>
                </a:lnTo>
                <a:lnTo>
                  <a:pt x="107057" y="109207"/>
                </a:lnTo>
                <a:lnTo>
                  <a:pt x="102709" y="112317"/>
                </a:lnTo>
                <a:lnTo>
                  <a:pt x="98050" y="114969"/>
                </a:lnTo>
                <a:lnTo>
                  <a:pt x="93183" y="117164"/>
                </a:lnTo>
                <a:lnTo>
                  <a:pt x="87799" y="118628"/>
                </a:lnTo>
                <a:lnTo>
                  <a:pt x="82519" y="119542"/>
                </a:lnTo>
                <a:lnTo>
                  <a:pt x="76824" y="120000"/>
                </a:lnTo>
                <a:lnTo>
                  <a:pt x="71337" y="119542"/>
                </a:lnTo>
                <a:lnTo>
                  <a:pt x="65642" y="118628"/>
                </a:lnTo>
                <a:lnTo>
                  <a:pt x="60155" y="116890"/>
                </a:lnTo>
                <a:lnTo>
                  <a:pt x="54874" y="114329"/>
                </a:lnTo>
                <a:lnTo>
                  <a:pt x="49801" y="111402"/>
                </a:lnTo>
                <a:lnTo>
                  <a:pt x="45660" y="107835"/>
                </a:lnTo>
                <a:lnTo>
                  <a:pt x="42036" y="104085"/>
                </a:lnTo>
                <a:lnTo>
                  <a:pt x="38826" y="99786"/>
                </a:lnTo>
                <a:lnTo>
                  <a:pt x="36445" y="95030"/>
                </a:lnTo>
                <a:lnTo>
                  <a:pt x="34788" y="90365"/>
                </a:lnTo>
                <a:lnTo>
                  <a:pt x="33960" y="85335"/>
                </a:lnTo>
                <a:lnTo>
                  <a:pt x="33856" y="80121"/>
                </a:lnTo>
                <a:lnTo>
                  <a:pt x="34477" y="75000"/>
                </a:lnTo>
                <a:lnTo>
                  <a:pt x="36031" y="69878"/>
                </a:lnTo>
                <a:lnTo>
                  <a:pt x="36859" y="66128"/>
                </a:lnTo>
                <a:lnTo>
                  <a:pt x="36859" y="62469"/>
                </a:lnTo>
                <a:lnTo>
                  <a:pt x="36031" y="58902"/>
                </a:lnTo>
                <a:lnTo>
                  <a:pt x="34270" y="55701"/>
                </a:lnTo>
                <a:lnTo>
                  <a:pt x="31993" y="52774"/>
                </a:lnTo>
                <a:lnTo>
                  <a:pt x="28990" y="50213"/>
                </a:lnTo>
                <a:lnTo>
                  <a:pt x="25263" y="48292"/>
                </a:lnTo>
                <a:lnTo>
                  <a:pt x="21328" y="47103"/>
                </a:lnTo>
                <a:lnTo>
                  <a:pt x="16358" y="45823"/>
                </a:lnTo>
                <a:lnTo>
                  <a:pt x="12010" y="43719"/>
                </a:lnTo>
                <a:lnTo>
                  <a:pt x="8283" y="41250"/>
                </a:lnTo>
                <a:lnTo>
                  <a:pt x="5280" y="38140"/>
                </a:lnTo>
                <a:lnTo>
                  <a:pt x="2795" y="34573"/>
                </a:lnTo>
                <a:lnTo>
                  <a:pt x="1138" y="30914"/>
                </a:lnTo>
                <a:lnTo>
                  <a:pt x="103" y="26981"/>
                </a:lnTo>
                <a:lnTo>
                  <a:pt x="0" y="22774"/>
                </a:lnTo>
                <a:lnTo>
                  <a:pt x="517" y="18658"/>
                </a:lnTo>
                <a:lnTo>
                  <a:pt x="1967" y="14542"/>
                </a:lnTo>
                <a:lnTo>
                  <a:pt x="4348" y="10701"/>
                </a:lnTo>
                <a:lnTo>
                  <a:pt x="7144" y="7500"/>
                </a:lnTo>
                <a:lnTo>
                  <a:pt x="10664" y="4664"/>
                </a:lnTo>
                <a:lnTo>
                  <a:pt x="14598" y="2469"/>
                </a:lnTo>
                <a:lnTo>
                  <a:pt x="18947" y="1006"/>
                </a:lnTo>
                <a:lnTo>
                  <a:pt x="23503" y="91"/>
                </a:lnTo>
                <a:lnTo>
                  <a:pt x="28162" y="0"/>
                </a:lnTo>
                <a:close/>
              </a:path>
            </a:pathLst>
          </a:cu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b="0" i="0" u="none" strike="noStrike" cap="none">
              <a:solidFill>
                <a:srgbClr val="000000"/>
              </a:solidFill>
              <a:latin typeface="Calibri"/>
              <a:ea typeface="Calibri"/>
              <a:cs typeface="Calibri"/>
              <a:sym typeface="Calibri"/>
            </a:endParaRPr>
          </a:p>
        </p:txBody>
      </p:sp>
      <p:sp>
        <p:nvSpPr>
          <p:cNvPr id="3" name="Rectangle 2"/>
          <p:cNvSpPr/>
          <p:nvPr/>
        </p:nvSpPr>
        <p:spPr>
          <a:xfrm>
            <a:off x="1549672" y="1569528"/>
            <a:ext cx="1428322" cy="738664"/>
          </a:xfrm>
          <a:prstGeom prst="rect">
            <a:avLst/>
          </a:prstGeom>
        </p:spPr>
        <p:txBody>
          <a:bodyPr wrap="square">
            <a:spAutoFit/>
          </a:bodyPr>
          <a:lstStyle/>
          <a:p>
            <a:r>
              <a:rPr lang="en-US" dirty="0"/>
              <a:t>Samuelson &amp;Nordhaus (</a:t>
            </a:r>
            <a:r>
              <a:rPr lang="en-US" dirty="0" smtClean="0"/>
              <a:t>1976)</a:t>
            </a:r>
            <a:endParaRPr lang="en-US" dirty="0"/>
          </a:p>
        </p:txBody>
      </p:sp>
      <p:sp>
        <p:nvSpPr>
          <p:cNvPr id="4" name="Rectangle 3"/>
          <p:cNvSpPr/>
          <p:nvPr/>
        </p:nvSpPr>
        <p:spPr>
          <a:xfrm>
            <a:off x="1865711" y="4259065"/>
            <a:ext cx="972505" cy="523220"/>
          </a:xfrm>
          <a:prstGeom prst="rect">
            <a:avLst/>
          </a:prstGeom>
        </p:spPr>
        <p:txBody>
          <a:bodyPr wrap="square">
            <a:spAutoFit/>
          </a:bodyPr>
          <a:lstStyle/>
          <a:p>
            <a:r>
              <a:rPr lang="en-US" dirty="0" smtClean="0"/>
              <a:t>Bacha </a:t>
            </a:r>
            <a:r>
              <a:rPr lang="en-US" dirty="0"/>
              <a:t>(</a:t>
            </a:r>
            <a:r>
              <a:rPr lang="en-US" dirty="0" smtClean="0"/>
              <a:t>1990)</a:t>
            </a:r>
            <a:endParaRPr lang="en-US" dirty="0"/>
          </a:p>
        </p:txBody>
      </p:sp>
      <p:sp>
        <p:nvSpPr>
          <p:cNvPr id="5" name="Rectangle 4"/>
          <p:cNvSpPr/>
          <p:nvPr/>
        </p:nvSpPr>
        <p:spPr>
          <a:xfrm>
            <a:off x="6052291" y="3800849"/>
            <a:ext cx="923623" cy="523220"/>
          </a:xfrm>
          <a:prstGeom prst="rect">
            <a:avLst/>
          </a:prstGeom>
        </p:spPr>
        <p:txBody>
          <a:bodyPr wrap="square">
            <a:spAutoFit/>
          </a:bodyPr>
          <a:lstStyle/>
          <a:p>
            <a:r>
              <a:rPr lang="en-US" dirty="0" err="1"/>
              <a:t>Silimano</a:t>
            </a:r>
            <a:r>
              <a:rPr lang="en-US" dirty="0"/>
              <a:t> (1990) </a:t>
            </a:r>
          </a:p>
        </p:txBody>
      </p:sp>
      <p:sp>
        <p:nvSpPr>
          <p:cNvPr id="6" name="Rectangle 5"/>
          <p:cNvSpPr/>
          <p:nvPr/>
        </p:nvSpPr>
        <p:spPr>
          <a:xfrm>
            <a:off x="2762077" y="3254483"/>
            <a:ext cx="1331543" cy="523220"/>
          </a:xfrm>
          <a:prstGeom prst="rect">
            <a:avLst/>
          </a:prstGeom>
        </p:spPr>
        <p:txBody>
          <a:bodyPr wrap="square">
            <a:spAutoFit/>
          </a:bodyPr>
          <a:lstStyle/>
          <a:p>
            <a:r>
              <a:rPr lang="en-US" dirty="0" err="1"/>
              <a:t>Hameed.A</a:t>
            </a:r>
            <a:r>
              <a:rPr lang="en-US" dirty="0"/>
              <a:t> (2008)</a:t>
            </a:r>
          </a:p>
        </p:txBody>
      </p:sp>
      <p:sp>
        <p:nvSpPr>
          <p:cNvPr id="7" name="Rectangle 6"/>
          <p:cNvSpPr/>
          <p:nvPr/>
        </p:nvSpPr>
        <p:spPr>
          <a:xfrm>
            <a:off x="6265885" y="1664450"/>
            <a:ext cx="1055618" cy="523220"/>
          </a:xfrm>
          <a:prstGeom prst="rect">
            <a:avLst/>
          </a:prstGeom>
        </p:spPr>
        <p:txBody>
          <a:bodyPr wrap="square">
            <a:spAutoFit/>
          </a:bodyPr>
          <a:lstStyle/>
          <a:p>
            <a:r>
              <a:rPr lang="en-US" dirty="0" err="1"/>
              <a:t>Asiedu</a:t>
            </a:r>
            <a:r>
              <a:rPr lang="en-US" dirty="0"/>
              <a:t> (</a:t>
            </a:r>
            <a:r>
              <a:rPr lang="en-US" dirty="0" smtClean="0"/>
              <a:t>2003) </a:t>
            </a:r>
            <a:endParaRPr lang="en-US" dirty="0"/>
          </a:p>
        </p:txBody>
      </p:sp>
      <p:sp>
        <p:nvSpPr>
          <p:cNvPr id="8" name="Rectangle 7"/>
          <p:cNvSpPr/>
          <p:nvPr/>
        </p:nvSpPr>
        <p:spPr>
          <a:xfrm>
            <a:off x="5101404" y="2753128"/>
            <a:ext cx="1147970" cy="766756"/>
          </a:xfrm>
          <a:prstGeom prst="rect">
            <a:avLst/>
          </a:prstGeom>
        </p:spPr>
        <p:txBody>
          <a:bodyPr wrap="square">
            <a:spAutoFit/>
          </a:bodyPr>
          <a:lstStyle/>
          <a:p>
            <a:r>
              <a:rPr lang="en-US" dirty="0" err="1"/>
              <a:t>Hạ</a:t>
            </a:r>
            <a:r>
              <a:rPr lang="en-US" dirty="0"/>
              <a:t> </a:t>
            </a:r>
            <a:r>
              <a:rPr lang="en-US" dirty="0" err="1"/>
              <a:t>Thị</a:t>
            </a:r>
            <a:r>
              <a:rPr lang="en-US" dirty="0"/>
              <a:t> </a:t>
            </a:r>
            <a:r>
              <a:rPr lang="en-US" dirty="0" err="1"/>
              <a:t>Thiều</a:t>
            </a:r>
            <a:r>
              <a:rPr lang="en-US" dirty="0"/>
              <a:t> Dao (2006)</a:t>
            </a:r>
          </a:p>
        </p:txBody>
      </p:sp>
      <p:sp>
        <p:nvSpPr>
          <p:cNvPr id="9" name="Rectangle 8"/>
          <p:cNvSpPr/>
          <p:nvPr/>
        </p:nvSpPr>
        <p:spPr>
          <a:xfrm rot="10800000" flipV="1">
            <a:off x="3960313" y="2107127"/>
            <a:ext cx="1445653" cy="738664"/>
          </a:xfrm>
          <a:prstGeom prst="rect">
            <a:avLst/>
          </a:prstGeom>
        </p:spPr>
        <p:txBody>
          <a:bodyPr wrap="square">
            <a:spAutoFit/>
          </a:bodyPr>
          <a:lstStyle/>
          <a:p>
            <a:r>
              <a:rPr lang="en-US" dirty="0"/>
              <a:t>Nguyễn </a:t>
            </a:r>
            <a:r>
              <a:rPr lang="en-US" dirty="0" err="1"/>
              <a:t>Thị</a:t>
            </a:r>
            <a:r>
              <a:rPr lang="en-US" dirty="0"/>
              <a:t> </a:t>
            </a:r>
            <a:r>
              <a:rPr lang="en-US" dirty="0" err="1"/>
              <a:t>Liên</a:t>
            </a:r>
            <a:r>
              <a:rPr lang="en-US" dirty="0"/>
              <a:t> </a:t>
            </a:r>
            <a:r>
              <a:rPr lang="en-US" dirty="0" err="1"/>
              <a:t>Hương</a:t>
            </a:r>
            <a:r>
              <a:rPr lang="en-US" dirty="0"/>
              <a:t> (2018)</a:t>
            </a:r>
          </a:p>
        </p:txBody>
      </p:sp>
      <p:sp>
        <p:nvSpPr>
          <p:cNvPr id="10" name="Rectangle 9"/>
          <p:cNvSpPr/>
          <p:nvPr/>
        </p:nvSpPr>
        <p:spPr>
          <a:xfrm>
            <a:off x="3885687" y="3760725"/>
            <a:ext cx="930015" cy="738664"/>
          </a:xfrm>
          <a:prstGeom prst="rect">
            <a:avLst/>
          </a:prstGeom>
        </p:spPr>
        <p:txBody>
          <a:bodyPr wrap="square">
            <a:spAutoFit/>
          </a:bodyPr>
          <a:lstStyle/>
          <a:p>
            <a:r>
              <a:rPr lang="en-US" dirty="0" err="1"/>
              <a:t>Nguyên</a:t>
            </a:r>
            <a:r>
              <a:rPr lang="en-US" dirty="0"/>
              <a:t> </a:t>
            </a:r>
            <a:r>
              <a:rPr lang="en-US" dirty="0" err="1"/>
              <a:t>Tuấn</a:t>
            </a:r>
            <a:r>
              <a:rPr lang="en-US" dirty="0"/>
              <a:t> </a:t>
            </a:r>
            <a:r>
              <a:rPr lang="en-US" dirty="0" err="1"/>
              <a:t>Tú</a:t>
            </a:r>
            <a:r>
              <a:rPr lang="en-US" dirty="0"/>
              <a:t> (2012)</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Shape 157"/>
          <p:cNvSpPr txBox="1">
            <a:spLocks noGrp="1"/>
          </p:cNvSpPr>
          <p:nvPr>
            <p:ph type="body" idx="1"/>
          </p:nvPr>
        </p:nvSpPr>
        <p:spPr>
          <a:xfrm>
            <a:off x="643468" y="1618700"/>
            <a:ext cx="4047066" cy="3231000"/>
          </a:xfrm>
          <a:prstGeom prst="rect">
            <a:avLst/>
          </a:prstGeom>
        </p:spPr>
        <p:txBody>
          <a:bodyPr spcFirstLastPara="1" wrap="square" lIns="91425" tIns="91425" rIns="91425" bIns="91425" anchor="t" anchorCtr="0">
            <a:noAutofit/>
          </a:bodyPr>
          <a:lstStyle/>
          <a:p>
            <a:pPr>
              <a:buFont typeface="Wingdings" panose="05000000000000000000" pitchFamily="2" charset="2"/>
              <a:buChar char="Ø"/>
            </a:pPr>
            <a:r>
              <a:rPr lang="en-US" sz="1800" dirty="0" err="1" smtClean="0">
                <a:latin typeface="+mj-lt"/>
              </a:rPr>
              <a:t>Tổng</a:t>
            </a:r>
            <a:r>
              <a:rPr lang="en-US" sz="1800" dirty="0" smtClean="0">
                <a:latin typeface="+mj-lt"/>
              </a:rPr>
              <a:t> </a:t>
            </a:r>
            <a:r>
              <a:rPr lang="en-US" sz="1800" dirty="0" err="1">
                <a:latin typeface="+mj-lt"/>
              </a:rPr>
              <a:t>quan</a:t>
            </a:r>
            <a:r>
              <a:rPr lang="en-US" sz="1800" dirty="0">
                <a:latin typeface="+mj-lt"/>
              </a:rPr>
              <a:t> </a:t>
            </a:r>
            <a:r>
              <a:rPr lang="en-US" sz="1800" dirty="0" err="1">
                <a:latin typeface="+mj-lt"/>
              </a:rPr>
              <a:t>lý</a:t>
            </a:r>
            <a:r>
              <a:rPr lang="en-US" sz="1800" dirty="0">
                <a:latin typeface="+mj-lt"/>
              </a:rPr>
              <a:t> </a:t>
            </a:r>
            <a:r>
              <a:rPr lang="en-US" sz="1800" dirty="0" err="1">
                <a:latin typeface="+mj-lt"/>
              </a:rPr>
              <a:t>thuyết</a:t>
            </a:r>
            <a:r>
              <a:rPr lang="en-US" sz="1800" dirty="0">
                <a:latin typeface="+mj-lt"/>
              </a:rPr>
              <a:t> </a:t>
            </a:r>
            <a:r>
              <a:rPr lang="en-US" sz="1800" dirty="0" err="1">
                <a:latin typeface="+mj-lt"/>
              </a:rPr>
              <a:t>về</a:t>
            </a:r>
            <a:r>
              <a:rPr lang="en-US" sz="1800" dirty="0">
                <a:latin typeface="+mj-lt"/>
              </a:rPr>
              <a:t> </a:t>
            </a:r>
            <a:r>
              <a:rPr lang="en-US" sz="1800" dirty="0" err="1">
                <a:latin typeface="+mj-lt"/>
              </a:rPr>
              <a:t>vay</a:t>
            </a:r>
            <a:r>
              <a:rPr lang="en-US" sz="1800" dirty="0">
                <a:latin typeface="+mj-lt"/>
              </a:rPr>
              <a:t> </a:t>
            </a:r>
            <a:r>
              <a:rPr lang="en-US" sz="1800" dirty="0" err="1">
                <a:latin typeface="+mj-lt"/>
              </a:rPr>
              <a:t>nợ</a:t>
            </a:r>
            <a:r>
              <a:rPr lang="en-US" sz="1800" dirty="0">
                <a:latin typeface="+mj-lt"/>
              </a:rPr>
              <a:t> </a:t>
            </a:r>
            <a:r>
              <a:rPr lang="en-US" sz="1800" dirty="0" err="1">
                <a:latin typeface="+mj-lt"/>
              </a:rPr>
              <a:t>trong</a:t>
            </a:r>
            <a:r>
              <a:rPr lang="en-US" sz="1800" dirty="0">
                <a:latin typeface="+mj-lt"/>
              </a:rPr>
              <a:t> </a:t>
            </a:r>
            <a:r>
              <a:rPr lang="en-US" sz="1800" dirty="0" err="1">
                <a:latin typeface="+mj-lt"/>
              </a:rPr>
              <a:t>nước</a:t>
            </a:r>
            <a:r>
              <a:rPr lang="en-US" sz="1800" dirty="0">
                <a:latin typeface="+mj-lt"/>
              </a:rPr>
              <a:t> </a:t>
            </a:r>
            <a:r>
              <a:rPr lang="en-US" sz="1800" dirty="0" err="1">
                <a:latin typeface="+mj-lt"/>
              </a:rPr>
              <a:t>và</a:t>
            </a:r>
            <a:r>
              <a:rPr lang="en-US" sz="1800" dirty="0">
                <a:latin typeface="+mj-lt"/>
              </a:rPr>
              <a:t> </a:t>
            </a:r>
            <a:r>
              <a:rPr lang="en-US" sz="1800" dirty="0" err="1">
                <a:latin typeface="+mj-lt"/>
              </a:rPr>
              <a:t>vay</a:t>
            </a:r>
            <a:r>
              <a:rPr lang="en-US" sz="1800" dirty="0">
                <a:latin typeface="+mj-lt"/>
              </a:rPr>
              <a:t> </a:t>
            </a:r>
            <a:r>
              <a:rPr lang="en-US" sz="1800" dirty="0" err="1">
                <a:latin typeface="+mj-lt"/>
              </a:rPr>
              <a:t>nợ</a:t>
            </a:r>
            <a:r>
              <a:rPr lang="en-US" sz="1800" dirty="0">
                <a:latin typeface="+mj-lt"/>
              </a:rPr>
              <a:t> </a:t>
            </a:r>
            <a:r>
              <a:rPr lang="en-US" sz="1800" dirty="0" err="1">
                <a:latin typeface="+mj-lt"/>
              </a:rPr>
              <a:t>nước</a:t>
            </a:r>
            <a:r>
              <a:rPr lang="en-US" sz="1800" dirty="0">
                <a:latin typeface="+mj-lt"/>
              </a:rPr>
              <a:t> </a:t>
            </a:r>
            <a:r>
              <a:rPr lang="en-US" sz="1800" dirty="0" err="1">
                <a:latin typeface="+mj-lt"/>
              </a:rPr>
              <a:t>ngoài</a:t>
            </a:r>
            <a:endParaRPr lang="en-US" sz="1800" dirty="0">
              <a:latin typeface="+mj-lt"/>
            </a:endParaRPr>
          </a:p>
          <a:p>
            <a:pPr>
              <a:buFont typeface="Wingdings" panose="05000000000000000000" pitchFamily="2" charset="2"/>
              <a:buChar char="Ø"/>
            </a:pPr>
            <a:r>
              <a:rPr lang="en-US" sz="1800" dirty="0" smtClean="0">
                <a:latin typeface="+mj-lt"/>
              </a:rPr>
              <a:t>So </a:t>
            </a:r>
            <a:r>
              <a:rPr lang="en-US" sz="1800" dirty="0" err="1">
                <a:latin typeface="+mj-lt"/>
              </a:rPr>
              <a:t>sánh</a:t>
            </a:r>
            <a:r>
              <a:rPr lang="en-US" sz="1800" dirty="0">
                <a:latin typeface="+mj-lt"/>
              </a:rPr>
              <a:t> </a:t>
            </a:r>
            <a:r>
              <a:rPr lang="en-US" sz="1800" dirty="0" err="1">
                <a:latin typeface="+mj-lt"/>
              </a:rPr>
              <a:t>giữa</a:t>
            </a:r>
            <a:r>
              <a:rPr lang="en-US" sz="1800" dirty="0">
                <a:latin typeface="+mj-lt"/>
              </a:rPr>
              <a:t> </a:t>
            </a:r>
            <a:r>
              <a:rPr lang="en-US" sz="1800" dirty="0" err="1">
                <a:latin typeface="+mj-lt"/>
              </a:rPr>
              <a:t>vay</a:t>
            </a:r>
            <a:r>
              <a:rPr lang="en-US" sz="1800" dirty="0">
                <a:latin typeface="+mj-lt"/>
              </a:rPr>
              <a:t> </a:t>
            </a:r>
            <a:r>
              <a:rPr lang="en-US" sz="1800" dirty="0" err="1">
                <a:latin typeface="+mj-lt"/>
              </a:rPr>
              <a:t>nợ</a:t>
            </a:r>
            <a:r>
              <a:rPr lang="en-US" sz="1800" dirty="0">
                <a:latin typeface="+mj-lt"/>
              </a:rPr>
              <a:t> </a:t>
            </a:r>
            <a:r>
              <a:rPr lang="en-US" sz="1800" dirty="0" err="1">
                <a:latin typeface="+mj-lt"/>
              </a:rPr>
              <a:t>trong</a:t>
            </a:r>
            <a:r>
              <a:rPr lang="en-US" sz="1800" dirty="0">
                <a:latin typeface="+mj-lt"/>
              </a:rPr>
              <a:t> </a:t>
            </a:r>
            <a:r>
              <a:rPr lang="en-US" sz="1800" dirty="0" err="1">
                <a:latin typeface="+mj-lt"/>
              </a:rPr>
              <a:t>nước</a:t>
            </a:r>
            <a:r>
              <a:rPr lang="en-US" sz="1800" dirty="0">
                <a:latin typeface="+mj-lt"/>
              </a:rPr>
              <a:t> </a:t>
            </a:r>
            <a:r>
              <a:rPr lang="en-US" sz="1800" dirty="0" err="1">
                <a:latin typeface="+mj-lt"/>
              </a:rPr>
              <a:t>và</a:t>
            </a:r>
            <a:r>
              <a:rPr lang="en-US" sz="1800" dirty="0">
                <a:latin typeface="+mj-lt"/>
              </a:rPr>
              <a:t> </a:t>
            </a:r>
            <a:r>
              <a:rPr lang="en-US" sz="1800" dirty="0" err="1">
                <a:latin typeface="+mj-lt"/>
              </a:rPr>
              <a:t>vay</a:t>
            </a:r>
            <a:r>
              <a:rPr lang="en-US" sz="1800" dirty="0">
                <a:latin typeface="+mj-lt"/>
              </a:rPr>
              <a:t> </a:t>
            </a:r>
            <a:r>
              <a:rPr lang="en-US" sz="1800" dirty="0" err="1">
                <a:latin typeface="+mj-lt"/>
              </a:rPr>
              <a:t>nợ</a:t>
            </a:r>
            <a:r>
              <a:rPr lang="en-US" sz="1800" dirty="0">
                <a:latin typeface="+mj-lt"/>
              </a:rPr>
              <a:t> </a:t>
            </a:r>
            <a:r>
              <a:rPr lang="en-US" sz="1800" dirty="0" err="1">
                <a:latin typeface="+mj-lt"/>
              </a:rPr>
              <a:t>nước</a:t>
            </a:r>
            <a:r>
              <a:rPr lang="en-US" sz="1800" dirty="0">
                <a:latin typeface="+mj-lt"/>
              </a:rPr>
              <a:t> </a:t>
            </a:r>
            <a:r>
              <a:rPr lang="en-US" sz="1800" dirty="0" err="1">
                <a:latin typeface="+mj-lt"/>
              </a:rPr>
              <a:t>ngoài</a:t>
            </a:r>
            <a:endParaRPr lang="en-US" sz="1800" dirty="0">
              <a:latin typeface="+mj-lt"/>
            </a:endParaRPr>
          </a:p>
          <a:p>
            <a:pPr>
              <a:buFont typeface="Wingdings" panose="05000000000000000000" pitchFamily="2" charset="2"/>
              <a:buChar char="Ø"/>
            </a:pPr>
            <a:r>
              <a:rPr lang="en-US" sz="1800" dirty="0" err="1" smtClean="0">
                <a:latin typeface="+mj-lt"/>
              </a:rPr>
              <a:t>Thực</a:t>
            </a:r>
            <a:r>
              <a:rPr lang="en-US" sz="1800" dirty="0" smtClean="0">
                <a:latin typeface="+mj-lt"/>
              </a:rPr>
              <a:t> </a:t>
            </a:r>
            <a:r>
              <a:rPr lang="en-US" sz="1800" dirty="0" err="1" smtClean="0">
                <a:latin typeface="+mj-lt"/>
              </a:rPr>
              <a:t>trạng</a:t>
            </a:r>
            <a:r>
              <a:rPr lang="en-US" sz="1800" dirty="0" smtClean="0">
                <a:latin typeface="+mj-lt"/>
              </a:rPr>
              <a:t> </a:t>
            </a:r>
            <a:r>
              <a:rPr lang="en-US" sz="1800" dirty="0" err="1">
                <a:latin typeface="+mj-lt"/>
              </a:rPr>
              <a:t>nợ</a:t>
            </a:r>
            <a:r>
              <a:rPr lang="en-US" sz="1800" dirty="0">
                <a:latin typeface="+mj-lt"/>
              </a:rPr>
              <a:t> </a:t>
            </a:r>
            <a:r>
              <a:rPr lang="en-US" sz="1800" dirty="0" err="1">
                <a:latin typeface="+mj-lt"/>
              </a:rPr>
              <a:t>trong</a:t>
            </a:r>
            <a:r>
              <a:rPr lang="en-US" sz="1800" dirty="0">
                <a:latin typeface="+mj-lt"/>
              </a:rPr>
              <a:t> </a:t>
            </a:r>
            <a:r>
              <a:rPr lang="en-US" sz="1800" dirty="0" err="1">
                <a:latin typeface="+mj-lt"/>
              </a:rPr>
              <a:t>nước</a:t>
            </a:r>
            <a:r>
              <a:rPr lang="en-US" sz="1800" dirty="0">
                <a:latin typeface="+mj-lt"/>
              </a:rPr>
              <a:t> </a:t>
            </a:r>
            <a:r>
              <a:rPr lang="en-US" sz="1800" dirty="0" err="1">
                <a:latin typeface="+mj-lt"/>
              </a:rPr>
              <a:t>và</a:t>
            </a:r>
            <a:r>
              <a:rPr lang="en-US" sz="1800" dirty="0">
                <a:latin typeface="+mj-lt"/>
              </a:rPr>
              <a:t> </a:t>
            </a:r>
            <a:r>
              <a:rPr lang="en-US" sz="1800" dirty="0" err="1">
                <a:latin typeface="+mj-lt"/>
              </a:rPr>
              <a:t>nợ</a:t>
            </a:r>
            <a:r>
              <a:rPr lang="en-US" sz="1800" dirty="0">
                <a:latin typeface="+mj-lt"/>
              </a:rPr>
              <a:t> </a:t>
            </a:r>
            <a:r>
              <a:rPr lang="en-US" sz="1800" dirty="0" err="1">
                <a:latin typeface="+mj-lt"/>
              </a:rPr>
              <a:t>nước</a:t>
            </a:r>
            <a:r>
              <a:rPr lang="en-US" sz="1800" dirty="0">
                <a:latin typeface="+mj-lt"/>
              </a:rPr>
              <a:t> </a:t>
            </a:r>
            <a:r>
              <a:rPr lang="en-US" sz="1800" dirty="0" err="1">
                <a:latin typeface="+mj-lt"/>
              </a:rPr>
              <a:t>ngoài</a:t>
            </a:r>
            <a:r>
              <a:rPr lang="en-US" sz="1800" dirty="0">
                <a:latin typeface="+mj-lt"/>
              </a:rPr>
              <a:t> </a:t>
            </a:r>
            <a:r>
              <a:rPr lang="en-US" sz="1800" dirty="0" err="1">
                <a:latin typeface="+mj-lt"/>
              </a:rPr>
              <a:t>tại</a:t>
            </a:r>
            <a:r>
              <a:rPr lang="en-US" sz="1800" dirty="0">
                <a:latin typeface="+mj-lt"/>
              </a:rPr>
              <a:t> </a:t>
            </a:r>
            <a:r>
              <a:rPr lang="en-US" sz="1800" dirty="0" err="1">
                <a:latin typeface="+mj-lt"/>
              </a:rPr>
              <a:t>Việt</a:t>
            </a:r>
            <a:r>
              <a:rPr lang="en-US" sz="1800" dirty="0">
                <a:latin typeface="+mj-lt"/>
              </a:rPr>
              <a:t> Nam </a:t>
            </a:r>
            <a:r>
              <a:rPr lang="en-US" sz="1800" dirty="0" err="1">
                <a:latin typeface="+mj-lt"/>
              </a:rPr>
              <a:t>từ</a:t>
            </a:r>
            <a:r>
              <a:rPr lang="en-US" sz="1800" dirty="0">
                <a:latin typeface="+mj-lt"/>
              </a:rPr>
              <a:t> </a:t>
            </a:r>
            <a:r>
              <a:rPr lang="en-US" sz="1800" dirty="0" err="1">
                <a:latin typeface="+mj-lt"/>
              </a:rPr>
              <a:t>đó</a:t>
            </a:r>
            <a:r>
              <a:rPr lang="en-US" sz="1800" dirty="0">
                <a:latin typeface="+mj-lt"/>
              </a:rPr>
              <a:t> </a:t>
            </a:r>
            <a:r>
              <a:rPr lang="en-US" sz="1800" dirty="0" err="1">
                <a:latin typeface="+mj-lt"/>
              </a:rPr>
              <a:t>đưa</a:t>
            </a:r>
            <a:r>
              <a:rPr lang="en-US" sz="1800" dirty="0">
                <a:latin typeface="+mj-lt"/>
              </a:rPr>
              <a:t> </a:t>
            </a:r>
            <a:r>
              <a:rPr lang="en-US" sz="1800" dirty="0" err="1">
                <a:latin typeface="+mj-lt"/>
              </a:rPr>
              <a:t>ra</a:t>
            </a:r>
            <a:r>
              <a:rPr lang="en-US" sz="1800" dirty="0">
                <a:latin typeface="+mj-lt"/>
              </a:rPr>
              <a:t> </a:t>
            </a:r>
            <a:r>
              <a:rPr lang="en-US" sz="1800" dirty="0" err="1">
                <a:latin typeface="+mj-lt"/>
              </a:rPr>
              <a:t>một</a:t>
            </a:r>
            <a:r>
              <a:rPr lang="en-US" sz="1800" dirty="0">
                <a:latin typeface="+mj-lt"/>
              </a:rPr>
              <a:t> </a:t>
            </a:r>
            <a:r>
              <a:rPr lang="en-US" sz="1800" dirty="0" err="1">
                <a:latin typeface="+mj-lt"/>
              </a:rPr>
              <a:t>số</a:t>
            </a:r>
            <a:r>
              <a:rPr lang="en-US" sz="1800" dirty="0">
                <a:latin typeface="+mj-lt"/>
              </a:rPr>
              <a:t> </a:t>
            </a:r>
            <a:r>
              <a:rPr lang="en-US" sz="1800" dirty="0" err="1">
                <a:latin typeface="+mj-lt"/>
              </a:rPr>
              <a:t>hàm</a:t>
            </a:r>
            <a:r>
              <a:rPr lang="en-US" sz="1800" dirty="0">
                <a:latin typeface="+mj-lt"/>
              </a:rPr>
              <a:t> ý </a:t>
            </a:r>
            <a:r>
              <a:rPr lang="en-US" sz="1800" dirty="0" err="1">
                <a:latin typeface="+mj-lt"/>
              </a:rPr>
              <a:t>chính</a:t>
            </a:r>
            <a:r>
              <a:rPr lang="en-US" sz="1800" dirty="0">
                <a:latin typeface="+mj-lt"/>
              </a:rPr>
              <a:t> </a:t>
            </a:r>
            <a:r>
              <a:rPr lang="en-US" sz="1800" dirty="0" err="1" smtClean="0">
                <a:latin typeface="+mj-lt"/>
              </a:rPr>
              <a:t>sách</a:t>
            </a:r>
            <a:endParaRPr lang="en-US" sz="1800" dirty="0">
              <a:latin typeface="+mj-lt"/>
            </a:endParaRPr>
          </a:p>
        </p:txBody>
      </p:sp>
      <p:sp>
        <p:nvSpPr>
          <p:cNvPr id="158" name="Shape 158"/>
          <p:cNvSpPr txBox="1">
            <a:spLocks noGrp="1"/>
          </p:cNvSpPr>
          <p:nvPr>
            <p:ph type="title"/>
          </p:nvPr>
        </p:nvSpPr>
        <p:spPr>
          <a:xfrm>
            <a:off x="1381250" y="922668"/>
            <a:ext cx="3385483" cy="435600"/>
          </a:xfrm>
          <a:prstGeom prst="rect">
            <a:avLst/>
          </a:prstGeom>
        </p:spPr>
        <p:txBody>
          <a:bodyPr spcFirstLastPara="1" wrap="square" lIns="91425" tIns="91425" rIns="91425" bIns="91425" anchor="ctr" anchorCtr="0">
            <a:noAutofit/>
          </a:bodyPr>
          <a:lstStyle/>
          <a:p>
            <a:r>
              <a:rPr lang="en" dirty="0">
                <a:highlight>
                  <a:srgbClr val="FFCD00"/>
                </a:highlight>
              </a:rPr>
              <a:t>Mục đích nghiên </a:t>
            </a:r>
            <a:r>
              <a:rPr lang="en" dirty="0" smtClean="0">
                <a:highlight>
                  <a:srgbClr val="FFCD00"/>
                </a:highlight>
              </a:rPr>
              <a:t>cứu</a:t>
            </a:r>
            <a:endParaRPr dirty="0"/>
          </a:p>
        </p:txBody>
      </p:sp>
      <p:grpSp>
        <p:nvGrpSpPr>
          <p:cNvPr id="160" name="Shape 160"/>
          <p:cNvGrpSpPr/>
          <p:nvPr/>
        </p:nvGrpSpPr>
        <p:grpSpPr>
          <a:xfrm>
            <a:off x="916458" y="1019750"/>
            <a:ext cx="214625" cy="214625"/>
            <a:chOff x="2594050" y="1631825"/>
            <a:chExt cx="439625" cy="439625"/>
          </a:xfrm>
        </p:grpSpPr>
        <p:sp>
          <p:nvSpPr>
            <p:cNvPr id="161" name="Shape 161"/>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62" name="Shape 162"/>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63" name="Shape 163"/>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64" name="Shape 164"/>
            <p:cNvSpPr/>
            <p:nvPr/>
          </p:nvSpPr>
          <p:spPr>
            <a:xfrm>
              <a:off x="2814912" y="1754062"/>
              <a:ext cx="49950" cy="49950"/>
            </a:xfrm>
            <a:custGeom>
              <a:avLst/>
              <a:gdLst/>
              <a:ahLst/>
              <a:cxnLst/>
              <a:rect l="0" t="0" r="0" b="0"/>
              <a:pathLst>
                <a:path w="1998" h="1998" fill="none" extrusionOk="0">
                  <a:moveTo>
                    <a:pt x="1" y="1997"/>
                  </a:moveTo>
                  <a:lnTo>
                    <a:pt x="1998" y="0"/>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165" name="Shape 165"/>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6</a:t>
            </a:fld>
            <a:endParaRPr/>
          </a:p>
        </p:txBody>
      </p:sp>
      <p:sp>
        <p:nvSpPr>
          <p:cNvPr id="2" name="Text Placeholder 1"/>
          <p:cNvSpPr>
            <a:spLocks noGrp="1"/>
          </p:cNvSpPr>
          <p:nvPr>
            <p:ph type="body" idx="2"/>
          </p:nvPr>
        </p:nvSpPr>
        <p:spPr>
          <a:xfrm>
            <a:off x="5105401" y="833662"/>
            <a:ext cx="3292884" cy="540300"/>
          </a:xfrm>
        </p:spPr>
        <p:txBody>
          <a:bodyPr/>
          <a:lstStyle/>
          <a:p>
            <a:pPr marL="101600" lvl="0" indent="0">
              <a:buNone/>
            </a:pPr>
            <a:r>
              <a:rPr lang="en" b="1" dirty="0" smtClean="0">
                <a:highlight>
                  <a:srgbClr val="FFCD00"/>
                </a:highlight>
                <a:latin typeface="Arial"/>
              </a:rPr>
              <a:t>Nhiệm vụ  </a:t>
            </a:r>
            <a:r>
              <a:rPr lang="en" b="1" dirty="0">
                <a:highlight>
                  <a:srgbClr val="FFCD00"/>
                </a:highlight>
                <a:latin typeface="Arial"/>
              </a:rPr>
              <a:t>nghiên </a:t>
            </a:r>
            <a:r>
              <a:rPr lang="en" b="1" dirty="0" smtClean="0">
                <a:highlight>
                  <a:srgbClr val="FFCD00"/>
                </a:highlight>
                <a:latin typeface="Arial"/>
              </a:rPr>
              <a:t>cứu</a:t>
            </a:r>
          </a:p>
          <a:p>
            <a:pPr marL="101600" lvl="0" indent="0">
              <a:buNone/>
            </a:pPr>
            <a:endParaRPr lang="en" b="1" dirty="0">
              <a:highlight>
                <a:srgbClr val="FFCD00"/>
              </a:highlight>
              <a:latin typeface="Arial"/>
            </a:endParaRPr>
          </a:p>
        </p:txBody>
      </p:sp>
      <p:sp>
        <p:nvSpPr>
          <p:cNvPr id="3" name="TextBox 2"/>
          <p:cNvSpPr txBox="1"/>
          <p:nvPr/>
        </p:nvSpPr>
        <p:spPr>
          <a:xfrm>
            <a:off x="5105400" y="1701801"/>
            <a:ext cx="3632199" cy="2585323"/>
          </a:xfrm>
          <a:prstGeom prst="rect">
            <a:avLst/>
          </a:prstGeom>
          <a:noFill/>
        </p:spPr>
        <p:txBody>
          <a:bodyPr wrap="square" rtlCol="0">
            <a:spAutoFit/>
          </a:bodyPr>
          <a:lstStyle/>
          <a:p>
            <a:pPr marL="285750" indent="-285750">
              <a:buFont typeface="Wingdings" panose="05000000000000000000" pitchFamily="2" charset="2"/>
              <a:buChar char="Ø"/>
            </a:pPr>
            <a:r>
              <a:rPr lang="en-US" sz="1800" dirty="0" err="1" smtClean="0"/>
              <a:t>Chương</a:t>
            </a:r>
            <a:r>
              <a:rPr lang="en-US" sz="1800" dirty="0" smtClean="0"/>
              <a:t> 1: </a:t>
            </a:r>
            <a:r>
              <a:rPr lang="en-US" sz="1800" dirty="0" err="1" smtClean="0"/>
              <a:t>Hệ</a:t>
            </a:r>
            <a:r>
              <a:rPr lang="en-US" sz="1800" dirty="0" smtClean="0"/>
              <a:t> </a:t>
            </a:r>
            <a:r>
              <a:rPr lang="en-US" sz="1800" dirty="0" err="1" smtClean="0"/>
              <a:t>thống</a:t>
            </a:r>
            <a:r>
              <a:rPr lang="en-US" sz="1800" dirty="0" smtClean="0"/>
              <a:t> </a:t>
            </a:r>
            <a:r>
              <a:rPr lang="en-US" sz="1800" dirty="0" err="1" smtClean="0"/>
              <a:t>hóa</a:t>
            </a:r>
            <a:r>
              <a:rPr lang="en-US" sz="1800" dirty="0" smtClean="0"/>
              <a:t> </a:t>
            </a:r>
            <a:r>
              <a:rPr lang="en-US" sz="1800" dirty="0" err="1" smtClean="0"/>
              <a:t>vấn</a:t>
            </a:r>
            <a:r>
              <a:rPr lang="en-US" sz="1800" dirty="0" smtClean="0"/>
              <a:t> </a:t>
            </a:r>
            <a:r>
              <a:rPr lang="en-US" sz="1800" dirty="0" err="1" smtClean="0"/>
              <a:t>đề</a:t>
            </a:r>
            <a:r>
              <a:rPr lang="en-US" sz="1800" dirty="0" smtClean="0"/>
              <a:t> </a:t>
            </a:r>
            <a:r>
              <a:rPr lang="en-US" sz="1800" dirty="0" err="1" smtClean="0"/>
              <a:t>lý</a:t>
            </a:r>
            <a:r>
              <a:rPr lang="en-US" sz="1800" dirty="0" smtClean="0"/>
              <a:t> </a:t>
            </a:r>
            <a:r>
              <a:rPr lang="en-US" sz="1800" dirty="0" err="1" smtClean="0"/>
              <a:t>luận</a:t>
            </a:r>
            <a:r>
              <a:rPr lang="en-US" sz="1800" dirty="0" smtClean="0"/>
              <a:t> </a:t>
            </a:r>
            <a:r>
              <a:rPr lang="en-US" sz="1800" dirty="0" err="1" smtClean="0"/>
              <a:t>và</a:t>
            </a:r>
            <a:r>
              <a:rPr lang="en-US" sz="1800" dirty="0" smtClean="0"/>
              <a:t> </a:t>
            </a:r>
            <a:r>
              <a:rPr lang="en-US" sz="1800" dirty="0" err="1" smtClean="0"/>
              <a:t>thực</a:t>
            </a:r>
            <a:r>
              <a:rPr lang="en-US" sz="1800" dirty="0" smtClean="0"/>
              <a:t> </a:t>
            </a:r>
            <a:r>
              <a:rPr lang="en-US" sz="1800" dirty="0" err="1" smtClean="0"/>
              <a:t>tiễn</a:t>
            </a:r>
            <a:r>
              <a:rPr lang="en-US" sz="1800" dirty="0" smtClean="0"/>
              <a:t> </a:t>
            </a:r>
            <a:r>
              <a:rPr lang="en-US" sz="1800" dirty="0" err="1" smtClean="0"/>
              <a:t>liên</a:t>
            </a:r>
            <a:r>
              <a:rPr lang="en-US" sz="1800" dirty="0" smtClean="0"/>
              <a:t> </a:t>
            </a:r>
            <a:r>
              <a:rPr lang="en-US" sz="1800" dirty="0" err="1" smtClean="0"/>
              <a:t>quan</a:t>
            </a:r>
            <a:r>
              <a:rPr lang="en-US" sz="1800" dirty="0" smtClean="0"/>
              <a:t> </a:t>
            </a:r>
            <a:r>
              <a:rPr lang="en-US" sz="1800" dirty="0" err="1" smtClean="0"/>
              <a:t>đến</a:t>
            </a:r>
            <a:r>
              <a:rPr lang="en-US" sz="1800" dirty="0" smtClean="0"/>
              <a:t> </a:t>
            </a:r>
            <a:r>
              <a:rPr lang="en-US" sz="1800" dirty="0" err="1" smtClean="0"/>
              <a:t>vay</a:t>
            </a:r>
            <a:r>
              <a:rPr lang="en-US" sz="1800" dirty="0" smtClean="0"/>
              <a:t> </a:t>
            </a:r>
            <a:r>
              <a:rPr lang="en-US" sz="1800" dirty="0" err="1" smtClean="0"/>
              <a:t>nợ</a:t>
            </a:r>
            <a:r>
              <a:rPr lang="en-US" sz="1800" dirty="0" smtClean="0"/>
              <a:t> </a:t>
            </a:r>
            <a:r>
              <a:rPr lang="en-US" sz="1800" dirty="0" err="1" smtClean="0"/>
              <a:t>trong</a:t>
            </a:r>
            <a:r>
              <a:rPr lang="en-US" sz="1800" dirty="0" smtClean="0"/>
              <a:t> </a:t>
            </a:r>
            <a:r>
              <a:rPr lang="en-US" sz="1800" dirty="0" err="1" smtClean="0"/>
              <a:t>nước</a:t>
            </a:r>
            <a:r>
              <a:rPr lang="en-US" sz="1800" dirty="0" smtClean="0"/>
              <a:t> </a:t>
            </a:r>
            <a:r>
              <a:rPr lang="en-US" sz="1800" dirty="0" err="1" smtClean="0"/>
              <a:t>và</a:t>
            </a:r>
            <a:r>
              <a:rPr lang="en-US" sz="1800" dirty="0" smtClean="0"/>
              <a:t> </a:t>
            </a:r>
            <a:r>
              <a:rPr lang="en-US" sz="1800" dirty="0" err="1" smtClean="0"/>
              <a:t>vay</a:t>
            </a:r>
            <a:r>
              <a:rPr lang="en-US" sz="1800" dirty="0" smtClean="0"/>
              <a:t> </a:t>
            </a:r>
            <a:r>
              <a:rPr lang="en-US" sz="1800" dirty="0" err="1" smtClean="0"/>
              <a:t>nợ</a:t>
            </a:r>
            <a:r>
              <a:rPr lang="en-US" sz="1800" dirty="0" smtClean="0"/>
              <a:t> </a:t>
            </a:r>
            <a:r>
              <a:rPr lang="en-US" sz="1800" dirty="0" err="1" smtClean="0"/>
              <a:t>nước</a:t>
            </a:r>
            <a:r>
              <a:rPr lang="en-US" sz="1800" dirty="0" smtClean="0"/>
              <a:t> </a:t>
            </a:r>
            <a:r>
              <a:rPr lang="en-US" sz="1800" dirty="0" err="1" smtClean="0"/>
              <a:t>ngoài</a:t>
            </a:r>
            <a:endParaRPr lang="en-US" sz="1800" dirty="0" smtClean="0"/>
          </a:p>
          <a:p>
            <a:pPr marL="285750" indent="-285750">
              <a:buFont typeface="Wingdings" panose="05000000000000000000" pitchFamily="2" charset="2"/>
              <a:buChar char="Ø"/>
            </a:pPr>
            <a:r>
              <a:rPr lang="en-US" sz="1800" dirty="0" err="1" smtClean="0"/>
              <a:t>Chương</a:t>
            </a:r>
            <a:r>
              <a:rPr lang="en-US" sz="1800" dirty="0" smtClean="0"/>
              <a:t> 2: So </a:t>
            </a:r>
            <a:r>
              <a:rPr lang="en-US" sz="1800" dirty="0" err="1" smtClean="0"/>
              <a:t>sánh</a:t>
            </a:r>
            <a:r>
              <a:rPr lang="en-US" sz="1800" dirty="0" smtClean="0"/>
              <a:t> </a:t>
            </a:r>
            <a:r>
              <a:rPr lang="en-US" sz="1800" dirty="0" err="1" smtClean="0"/>
              <a:t>giữa</a:t>
            </a:r>
            <a:r>
              <a:rPr lang="en-US" sz="1800" dirty="0" smtClean="0"/>
              <a:t> </a:t>
            </a:r>
            <a:r>
              <a:rPr lang="en-US" sz="1800" dirty="0" err="1" smtClean="0"/>
              <a:t>vay</a:t>
            </a:r>
            <a:r>
              <a:rPr lang="en-US" sz="1800" dirty="0" smtClean="0"/>
              <a:t> </a:t>
            </a:r>
            <a:r>
              <a:rPr lang="en-US" sz="1800" dirty="0" err="1" smtClean="0"/>
              <a:t>nợ</a:t>
            </a:r>
            <a:r>
              <a:rPr lang="en-US" sz="1800" dirty="0" smtClean="0"/>
              <a:t> </a:t>
            </a:r>
            <a:r>
              <a:rPr lang="en-US" sz="1800" dirty="0" err="1" smtClean="0"/>
              <a:t>trong</a:t>
            </a:r>
            <a:r>
              <a:rPr lang="en-US" sz="1800" dirty="0" smtClean="0"/>
              <a:t> </a:t>
            </a:r>
            <a:r>
              <a:rPr lang="en-US" sz="1800" dirty="0" err="1" smtClean="0"/>
              <a:t>nước</a:t>
            </a:r>
            <a:r>
              <a:rPr lang="en-US" sz="1800" dirty="0" smtClean="0"/>
              <a:t> </a:t>
            </a:r>
            <a:r>
              <a:rPr lang="en-US" sz="1800" dirty="0" err="1" smtClean="0"/>
              <a:t>và</a:t>
            </a:r>
            <a:r>
              <a:rPr lang="en-US" sz="1800" dirty="0" smtClean="0"/>
              <a:t> </a:t>
            </a:r>
            <a:r>
              <a:rPr lang="en-US" sz="1800" dirty="0" err="1" smtClean="0"/>
              <a:t>vay</a:t>
            </a:r>
            <a:r>
              <a:rPr lang="en-US" sz="1800" dirty="0" smtClean="0"/>
              <a:t> </a:t>
            </a:r>
            <a:r>
              <a:rPr lang="en-US" sz="1800" dirty="0" err="1" smtClean="0"/>
              <a:t>nợ</a:t>
            </a:r>
            <a:r>
              <a:rPr lang="en-US" sz="1800" dirty="0" smtClean="0"/>
              <a:t> </a:t>
            </a:r>
            <a:r>
              <a:rPr lang="en-US" sz="1800" dirty="0" err="1" smtClean="0"/>
              <a:t>nước</a:t>
            </a:r>
            <a:r>
              <a:rPr lang="en-US" sz="1800" dirty="0" smtClean="0"/>
              <a:t> </a:t>
            </a:r>
            <a:r>
              <a:rPr lang="en-US" sz="1800" dirty="0" err="1" smtClean="0"/>
              <a:t>ngoài</a:t>
            </a:r>
            <a:r>
              <a:rPr lang="en-US" sz="1800" dirty="0" smtClean="0"/>
              <a:t>. </a:t>
            </a:r>
            <a:r>
              <a:rPr lang="en-US" sz="1800" dirty="0" err="1" smtClean="0"/>
              <a:t>Phân</a:t>
            </a:r>
            <a:r>
              <a:rPr lang="en-US" sz="1800" dirty="0" smtClean="0"/>
              <a:t> </a:t>
            </a:r>
            <a:r>
              <a:rPr lang="en-US" sz="1800" dirty="0" err="1" smtClean="0"/>
              <a:t>tích</a:t>
            </a:r>
            <a:r>
              <a:rPr lang="en-US" sz="1800" dirty="0" smtClean="0"/>
              <a:t> </a:t>
            </a:r>
            <a:r>
              <a:rPr lang="en-US" sz="1800" dirty="0" err="1" smtClean="0"/>
              <a:t>thực</a:t>
            </a:r>
            <a:r>
              <a:rPr lang="en-US" sz="1800" dirty="0" smtClean="0"/>
              <a:t> </a:t>
            </a:r>
            <a:r>
              <a:rPr lang="en-US" sz="1800" dirty="0" err="1" smtClean="0"/>
              <a:t>trạng</a:t>
            </a:r>
            <a:r>
              <a:rPr lang="en-US" sz="1800" dirty="0" smtClean="0"/>
              <a:t> </a:t>
            </a:r>
            <a:r>
              <a:rPr lang="en-US" sz="1800" dirty="0" err="1" smtClean="0"/>
              <a:t>vay</a:t>
            </a:r>
            <a:r>
              <a:rPr lang="en-US" sz="1800" dirty="0" smtClean="0"/>
              <a:t> </a:t>
            </a:r>
            <a:r>
              <a:rPr lang="en-US" sz="1800" dirty="0" err="1" smtClean="0"/>
              <a:t>nợ</a:t>
            </a:r>
            <a:r>
              <a:rPr lang="en-US" sz="1800" dirty="0" smtClean="0"/>
              <a:t> </a:t>
            </a:r>
            <a:r>
              <a:rPr lang="en-US" sz="1800" dirty="0" err="1" smtClean="0"/>
              <a:t>tại</a:t>
            </a:r>
            <a:r>
              <a:rPr lang="en-US" sz="1800" dirty="0" smtClean="0"/>
              <a:t> </a:t>
            </a:r>
            <a:r>
              <a:rPr lang="en-US" sz="1800" dirty="0" err="1" smtClean="0"/>
              <a:t>Việt</a:t>
            </a:r>
            <a:r>
              <a:rPr lang="en-US" sz="1800" dirty="0" smtClean="0"/>
              <a:t> Nam</a:t>
            </a:r>
          </a:p>
          <a:p>
            <a:pPr marL="285750" indent="-285750">
              <a:buFont typeface="Wingdings" panose="05000000000000000000" pitchFamily="2" charset="2"/>
              <a:buChar char="Ø"/>
            </a:pPr>
            <a:r>
              <a:rPr lang="en-US" sz="1800" dirty="0" err="1" smtClean="0"/>
              <a:t>Chương</a:t>
            </a:r>
            <a:r>
              <a:rPr lang="en-US" sz="1800" dirty="0" smtClean="0"/>
              <a:t> 3: </a:t>
            </a:r>
            <a:r>
              <a:rPr lang="en-US" sz="1800" dirty="0" err="1" smtClean="0"/>
              <a:t>Đề</a:t>
            </a:r>
            <a:r>
              <a:rPr lang="en-US" sz="1800" dirty="0" smtClean="0"/>
              <a:t> </a:t>
            </a:r>
            <a:r>
              <a:rPr lang="en-US" sz="1800" dirty="0" err="1" smtClean="0"/>
              <a:t>xuất</a:t>
            </a:r>
            <a:r>
              <a:rPr lang="en-US" sz="1800" dirty="0" smtClean="0"/>
              <a:t>, </a:t>
            </a:r>
            <a:r>
              <a:rPr lang="en-US" sz="1800" dirty="0" err="1" smtClean="0"/>
              <a:t>kiến</a:t>
            </a:r>
            <a:r>
              <a:rPr lang="en-US" sz="1800" dirty="0" smtClean="0"/>
              <a:t> </a:t>
            </a:r>
            <a:r>
              <a:rPr lang="en-US" sz="1800" dirty="0" err="1" smtClean="0"/>
              <a:t>nghị</a:t>
            </a:r>
            <a:endParaRPr lang="en-US" sz="1800"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7383" y="931333"/>
            <a:ext cx="3148418" cy="567267"/>
          </a:xfrm>
        </p:spPr>
        <p:txBody>
          <a:bodyPr/>
          <a:lstStyle/>
          <a:p>
            <a:r>
              <a:rPr lang="en" dirty="0" smtClean="0">
                <a:highlight>
                  <a:srgbClr val="FFCD00"/>
                </a:highlight>
                <a:latin typeface="Lora" panose="020B0604020202020204" charset="0"/>
              </a:rPr>
              <a:t>Câu hỏi </a:t>
            </a:r>
            <a:r>
              <a:rPr lang="en" dirty="0">
                <a:highlight>
                  <a:srgbClr val="FFCD00"/>
                </a:highlight>
                <a:latin typeface="Lora" panose="020B0604020202020204" charset="0"/>
              </a:rPr>
              <a:t>nghiên cứu</a:t>
            </a:r>
            <a:r>
              <a:rPr lang="en" dirty="0">
                <a:highlight>
                  <a:srgbClr val="FFCD00"/>
                </a:highlight>
              </a:rPr>
              <a:t/>
            </a:r>
            <a:br>
              <a:rPr lang="en" dirty="0">
                <a:highlight>
                  <a:srgbClr val="FFCD00"/>
                </a:highlight>
              </a:rPr>
            </a:br>
            <a:endParaRPr lang="en-US" dirty="0">
              <a:solidFill>
                <a:schemeClr val="tx1"/>
              </a:solidFill>
            </a:endParaRPr>
          </a:p>
        </p:txBody>
      </p:sp>
      <p:sp>
        <p:nvSpPr>
          <p:cNvPr id="3" name="Slide Number Placeholder 2"/>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7</a:t>
            </a:fld>
            <a:endParaRPr lang="en"/>
          </a:p>
        </p:txBody>
      </p:sp>
      <p:sp>
        <p:nvSpPr>
          <p:cNvPr id="4" name="TextBox 3"/>
          <p:cNvSpPr txBox="1"/>
          <p:nvPr/>
        </p:nvSpPr>
        <p:spPr>
          <a:xfrm>
            <a:off x="5071534" y="847148"/>
            <a:ext cx="3657600" cy="400110"/>
          </a:xfrm>
          <a:prstGeom prst="rect">
            <a:avLst/>
          </a:prstGeom>
          <a:noFill/>
        </p:spPr>
        <p:txBody>
          <a:bodyPr wrap="square" rtlCol="0">
            <a:spAutoFit/>
          </a:bodyPr>
          <a:lstStyle/>
          <a:p>
            <a:pPr marL="101600" indent="0">
              <a:buNone/>
            </a:pPr>
            <a:r>
              <a:rPr lang="en" sz="2000" b="1" dirty="0" smtClean="0">
                <a:highlight>
                  <a:srgbClr val="FFCD00"/>
                </a:highlight>
                <a:latin typeface="Lora" panose="020B0604020202020204" charset="0"/>
              </a:rPr>
              <a:t>Phương pháp </a:t>
            </a:r>
            <a:r>
              <a:rPr lang="en" sz="2000" b="1" dirty="0">
                <a:highlight>
                  <a:srgbClr val="FFCD00"/>
                </a:highlight>
                <a:latin typeface="Lora" panose="020B0604020202020204" charset="0"/>
              </a:rPr>
              <a:t>nghiên cứu</a:t>
            </a:r>
          </a:p>
        </p:txBody>
      </p:sp>
      <p:sp>
        <p:nvSpPr>
          <p:cNvPr id="5" name="TextBox 4"/>
          <p:cNvSpPr txBox="1"/>
          <p:nvPr/>
        </p:nvSpPr>
        <p:spPr>
          <a:xfrm>
            <a:off x="762591" y="1498600"/>
            <a:ext cx="3843868" cy="2523768"/>
          </a:xfrm>
          <a:prstGeom prst="rect">
            <a:avLst/>
          </a:prstGeom>
          <a:noFill/>
        </p:spPr>
        <p:txBody>
          <a:bodyPr wrap="square" rtlCol="0">
            <a:spAutoFit/>
          </a:bodyPr>
          <a:lstStyle/>
          <a:p>
            <a:pPr marL="285750" indent="-285750">
              <a:buFont typeface="Arial" panose="020B0604020202020204" pitchFamily="34" charset="0"/>
              <a:buChar char="•"/>
            </a:pPr>
            <a:r>
              <a:rPr lang="en-US" sz="1800" dirty="0" err="1" smtClean="0"/>
              <a:t>Câu</a:t>
            </a:r>
            <a:r>
              <a:rPr lang="en-US" sz="1800" dirty="0" smtClean="0"/>
              <a:t> </a:t>
            </a:r>
            <a:r>
              <a:rPr lang="en-US" sz="1800" dirty="0"/>
              <a:t>1: </a:t>
            </a:r>
            <a:r>
              <a:rPr lang="en-US" sz="1800" dirty="0" err="1"/>
              <a:t>Vay</a:t>
            </a:r>
            <a:r>
              <a:rPr lang="en-US" sz="1800" dirty="0"/>
              <a:t> </a:t>
            </a:r>
            <a:r>
              <a:rPr lang="en-US" sz="1800" dirty="0" err="1"/>
              <a:t>nợ</a:t>
            </a:r>
            <a:r>
              <a:rPr lang="en-US" sz="1800" dirty="0"/>
              <a:t> </a:t>
            </a:r>
            <a:r>
              <a:rPr lang="en-US" sz="1800" dirty="0" err="1"/>
              <a:t>trong</a:t>
            </a:r>
            <a:r>
              <a:rPr lang="en-US" sz="1800" dirty="0"/>
              <a:t> </a:t>
            </a:r>
            <a:r>
              <a:rPr lang="en-US" sz="1800" dirty="0" err="1"/>
              <a:t>nước</a:t>
            </a:r>
            <a:r>
              <a:rPr lang="en-US" sz="1800" dirty="0"/>
              <a:t> </a:t>
            </a:r>
            <a:r>
              <a:rPr lang="en-US" sz="1800" dirty="0" err="1"/>
              <a:t>là</a:t>
            </a:r>
            <a:r>
              <a:rPr lang="en-US" sz="1800" dirty="0"/>
              <a:t> </a:t>
            </a:r>
            <a:r>
              <a:rPr lang="en-US" sz="1800" dirty="0" err="1"/>
              <a:t>gì</a:t>
            </a:r>
            <a:r>
              <a:rPr lang="en-US" sz="1800" dirty="0"/>
              <a:t>? </a:t>
            </a:r>
            <a:r>
              <a:rPr lang="en-US" sz="1800" dirty="0" err="1"/>
              <a:t>Vay</a:t>
            </a:r>
            <a:r>
              <a:rPr lang="en-US" sz="1800" dirty="0"/>
              <a:t> </a:t>
            </a:r>
            <a:r>
              <a:rPr lang="en-US" sz="1800" dirty="0" err="1"/>
              <a:t>nợ</a:t>
            </a:r>
            <a:r>
              <a:rPr lang="en-US" sz="1800" dirty="0"/>
              <a:t> </a:t>
            </a:r>
            <a:r>
              <a:rPr lang="en-US" sz="1800" dirty="0" err="1"/>
              <a:t>nước</a:t>
            </a:r>
            <a:r>
              <a:rPr lang="en-US" sz="1800" dirty="0"/>
              <a:t> </a:t>
            </a:r>
            <a:r>
              <a:rPr lang="en-US" sz="1800" dirty="0" err="1"/>
              <a:t>ngoài</a:t>
            </a:r>
            <a:r>
              <a:rPr lang="en-US" sz="1800" dirty="0"/>
              <a:t> </a:t>
            </a:r>
            <a:r>
              <a:rPr lang="en-US" sz="1800" dirty="0" err="1"/>
              <a:t>là</a:t>
            </a:r>
            <a:r>
              <a:rPr lang="en-US" sz="1800" dirty="0"/>
              <a:t> </a:t>
            </a:r>
            <a:r>
              <a:rPr lang="en-US" sz="1800" dirty="0" err="1"/>
              <a:t>gì</a:t>
            </a:r>
            <a:r>
              <a:rPr lang="en-US" sz="1800" dirty="0"/>
              <a:t>?</a:t>
            </a:r>
          </a:p>
          <a:p>
            <a:pPr marL="285750" indent="-285750">
              <a:buFont typeface="Arial" panose="020B0604020202020204" pitchFamily="34" charset="0"/>
              <a:buChar char="•"/>
            </a:pPr>
            <a:r>
              <a:rPr lang="en-US" sz="1800" dirty="0" err="1"/>
              <a:t>Câu</a:t>
            </a:r>
            <a:r>
              <a:rPr lang="en-US" sz="1800" dirty="0"/>
              <a:t> 2: </a:t>
            </a:r>
            <a:r>
              <a:rPr lang="en-US" sz="1800" dirty="0" err="1"/>
              <a:t>Vay</a:t>
            </a:r>
            <a:r>
              <a:rPr lang="en-US" sz="1800" dirty="0"/>
              <a:t> </a:t>
            </a:r>
            <a:r>
              <a:rPr lang="en-US" sz="1800" dirty="0" err="1"/>
              <a:t>nợ</a:t>
            </a:r>
            <a:r>
              <a:rPr lang="en-US" sz="1800" dirty="0"/>
              <a:t> </a:t>
            </a:r>
            <a:r>
              <a:rPr lang="en-US" sz="1800" dirty="0" err="1"/>
              <a:t>trong</a:t>
            </a:r>
            <a:r>
              <a:rPr lang="en-US" sz="1800" dirty="0"/>
              <a:t> </a:t>
            </a:r>
            <a:r>
              <a:rPr lang="en-US" sz="1800" dirty="0" err="1"/>
              <a:t>nước</a:t>
            </a:r>
            <a:r>
              <a:rPr lang="en-US" sz="1800" dirty="0"/>
              <a:t> </a:t>
            </a:r>
            <a:r>
              <a:rPr lang="en-US" sz="1800" dirty="0" err="1"/>
              <a:t>và</a:t>
            </a:r>
            <a:r>
              <a:rPr lang="en-US" sz="1800" dirty="0"/>
              <a:t> </a:t>
            </a:r>
            <a:r>
              <a:rPr lang="en-US" sz="1800" dirty="0" err="1"/>
              <a:t>vay</a:t>
            </a:r>
            <a:r>
              <a:rPr lang="en-US" sz="1800" dirty="0"/>
              <a:t> </a:t>
            </a:r>
            <a:r>
              <a:rPr lang="en-US" sz="1800" dirty="0" err="1"/>
              <a:t>nợ</a:t>
            </a:r>
            <a:r>
              <a:rPr lang="en-US" sz="1800" dirty="0"/>
              <a:t> </a:t>
            </a:r>
            <a:r>
              <a:rPr lang="en-US" sz="1800" dirty="0" err="1"/>
              <a:t>nước</a:t>
            </a:r>
            <a:r>
              <a:rPr lang="en-US" sz="1800" dirty="0"/>
              <a:t> </a:t>
            </a:r>
            <a:r>
              <a:rPr lang="en-US" sz="1800" dirty="0" err="1"/>
              <a:t>ngoài</a:t>
            </a:r>
            <a:r>
              <a:rPr lang="en-US" sz="1800" dirty="0"/>
              <a:t> </a:t>
            </a:r>
            <a:r>
              <a:rPr lang="en-US" sz="1800" dirty="0" err="1"/>
              <a:t>giống</a:t>
            </a:r>
            <a:r>
              <a:rPr lang="en-US" sz="1800" dirty="0"/>
              <a:t> </a:t>
            </a:r>
            <a:r>
              <a:rPr lang="en-US" sz="1800" dirty="0" err="1"/>
              <a:t>và</a:t>
            </a:r>
            <a:r>
              <a:rPr lang="en-US" sz="1800" dirty="0"/>
              <a:t> </a:t>
            </a:r>
            <a:r>
              <a:rPr lang="en-US" sz="1800" dirty="0" err="1"/>
              <a:t>khác</a:t>
            </a:r>
            <a:r>
              <a:rPr lang="en-US" sz="1800" dirty="0"/>
              <a:t> </a:t>
            </a:r>
            <a:r>
              <a:rPr lang="en-US" sz="1800" dirty="0" err="1"/>
              <a:t>nhau</a:t>
            </a:r>
            <a:r>
              <a:rPr lang="en-US" sz="1800" dirty="0"/>
              <a:t> </a:t>
            </a:r>
            <a:r>
              <a:rPr lang="en-US" sz="1800" dirty="0" err="1"/>
              <a:t>như</a:t>
            </a:r>
            <a:r>
              <a:rPr lang="en-US" sz="1800" dirty="0"/>
              <a:t> </a:t>
            </a:r>
            <a:r>
              <a:rPr lang="en-US" sz="1800" dirty="0" err="1"/>
              <a:t>thế</a:t>
            </a:r>
            <a:r>
              <a:rPr lang="en-US" sz="1800" dirty="0"/>
              <a:t> </a:t>
            </a:r>
            <a:r>
              <a:rPr lang="en-US" sz="1800" dirty="0" err="1"/>
              <a:t>nào</a:t>
            </a:r>
            <a:r>
              <a:rPr lang="en-US" sz="1800" dirty="0"/>
              <a:t>?</a:t>
            </a:r>
          </a:p>
          <a:p>
            <a:pPr marL="285750" indent="-285750">
              <a:buFont typeface="Arial" panose="020B0604020202020204" pitchFamily="34" charset="0"/>
              <a:buChar char="•"/>
            </a:pPr>
            <a:r>
              <a:rPr lang="en-US" sz="1800" dirty="0" err="1"/>
              <a:t>Câu</a:t>
            </a:r>
            <a:r>
              <a:rPr lang="en-US" sz="1800" dirty="0"/>
              <a:t> 3</a:t>
            </a:r>
            <a:r>
              <a:rPr lang="en-US" sz="1800" dirty="0" smtClean="0"/>
              <a:t>: </a:t>
            </a:r>
            <a:r>
              <a:rPr lang="en-US" sz="1800" dirty="0" err="1" smtClean="0"/>
              <a:t>Thực</a:t>
            </a:r>
            <a:r>
              <a:rPr lang="en-US" sz="1800" dirty="0" smtClean="0"/>
              <a:t> </a:t>
            </a:r>
            <a:r>
              <a:rPr lang="en-US" sz="1800" dirty="0" err="1" smtClean="0"/>
              <a:t>trạng</a:t>
            </a:r>
            <a:r>
              <a:rPr lang="en-US" sz="1800" dirty="0" smtClean="0"/>
              <a:t> </a:t>
            </a:r>
            <a:r>
              <a:rPr lang="en-US" sz="1800" dirty="0" err="1"/>
              <a:t>v</a:t>
            </a:r>
            <a:r>
              <a:rPr lang="en-US" sz="1800" dirty="0" err="1" smtClean="0"/>
              <a:t>ay</a:t>
            </a:r>
            <a:r>
              <a:rPr lang="en-US" sz="1800" dirty="0" smtClean="0"/>
              <a:t> </a:t>
            </a:r>
            <a:r>
              <a:rPr lang="en-US" sz="1800" dirty="0" err="1"/>
              <a:t>nợ</a:t>
            </a:r>
            <a:r>
              <a:rPr lang="en-US" sz="1800" dirty="0"/>
              <a:t> </a:t>
            </a:r>
            <a:r>
              <a:rPr lang="en-US" sz="1800" dirty="0" err="1"/>
              <a:t>trong</a:t>
            </a:r>
            <a:r>
              <a:rPr lang="en-US" sz="1800" dirty="0"/>
              <a:t> </a:t>
            </a:r>
            <a:r>
              <a:rPr lang="en-US" sz="1800" dirty="0" err="1"/>
              <a:t>nước</a:t>
            </a:r>
            <a:r>
              <a:rPr lang="en-US" sz="1800" dirty="0"/>
              <a:t> </a:t>
            </a:r>
            <a:r>
              <a:rPr lang="en-US" sz="1800" dirty="0" err="1"/>
              <a:t>và</a:t>
            </a:r>
            <a:r>
              <a:rPr lang="en-US" sz="1800" dirty="0"/>
              <a:t> </a:t>
            </a:r>
            <a:r>
              <a:rPr lang="en-US" sz="1800" dirty="0" err="1"/>
              <a:t>vay</a:t>
            </a:r>
            <a:r>
              <a:rPr lang="en-US" sz="1800" dirty="0"/>
              <a:t> </a:t>
            </a:r>
            <a:r>
              <a:rPr lang="en-US" sz="1800" dirty="0" err="1"/>
              <a:t>nợ</a:t>
            </a:r>
            <a:r>
              <a:rPr lang="en-US" sz="1800" dirty="0"/>
              <a:t> </a:t>
            </a:r>
            <a:r>
              <a:rPr lang="en-US" sz="1800" dirty="0" err="1"/>
              <a:t>nước</a:t>
            </a:r>
            <a:r>
              <a:rPr lang="en-US" sz="1800" dirty="0"/>
              <a:t> </a:t>
            </a:r>
            <a:r>
              <a:rPr lang="en-US" sz="1800" dirty="0" err="1" smtClean="0"/>
              <a:t>ngoài</a:t>
            </a:r>
            <a:r>
              <a:rPr lang="en-US" sz="1800" dirty="0"/>
              <a:t> </a:t>
            </a:r>
            <a:r>
              <a:rPr lang="en-US" sz="1800" dirty="0" err="1" smtClean="0"/>
              <a:t>của</a:t>
            </a:r>
            <a:r>
              <a:rPr lang="en-US" sz="1800" dirty="0" smtClean="0"/>
              <a:t> </a:t>
            </a:r>
            <a:r>
              <a:rPr lang="en-US" sz="1800" dirty="0" err="1"/>
              <a:t>Việt</a:t>
            </a:r>
            <a:r>
              <a:rPr lang="en-US" sz="1800" dirty="0"/>
              <a:t> Nam </a:t>
            </a:r>
            <a:r>
              <a:rPr lang="en-US" sz="1800" dirty="0" err="1"/>
              <a:t>hiện</a:t>
            </a:r>
            <a:r>
              <a:rPr lang="en-US" sz="1800" dirty="0"/>
              <a:t> </a:t>
            </a:r>
            <a:r>
              <a:rPr lang="en-US" sz="1800" dirty="0" err="1"/>
              <a:t>tại</a:t>
            </a:r>
            <a:r>
              <a:rPr lang="en-US" sz="1800" dirty="0"/>
              <a:t>?</a:t>
            </a:r>
          </a:p>
          <a:p>
            <a:pPr marL="285750" indent="-285750">
              <a:buFont typeface="Arial" panose="020B0604020202020204" pitchFamily="34" charset="0"/>
              <a:buChar char="•"/>
            </a:pPr>
            <a:endParaRPr lang="en-US" dirty="0"/>
          </a:p>
        </p:txBody>
      </p:sp>
      <p:sp>
        <p:nvSpPr>
          <p:cNvPr id="6" name="TextBox 5"/>
          <p:cNvSpPr txBox="1"/>
          <p:nvPr/>
        </p:nvSpPr>
        <p:spPr>
          <a:xfrm>
            <a:off x="4910667" y="1498600"/>
            <a:ext cx="4047065" cy="3693319"/>
          </a:xfrm>
          <a:prstGeom prst="rect">
            <a:avLst/>
          </a:prstGeom>
          <a:noFill/>
        </p:spPr>
        <p:txBody>
          <a:bodyPr wrap="square" rtlCol="0">
            <a:spAutoFit/>
          </a:bodyPr>
          <a:lstStyle/>
          <a:p>
            <a:pPr marL="285750" lvl="0" indent="-285750">
              <a:buFont typeface="Arial" panose="020B0604020202020204" pitchFamily="34" charset="0"/>
              <a:buChar char="•"/>
            </a:pPr>
            <a:r>
              <a:rPr lang="en-US" sz="1800" dirty="0" err="1"/>
              <a:t>Phương</a:t>
            </a:r>
            <a:r>
              <a:rPr lang="en-US" sz="1800" dirty="0"/>
              <a:t> </a:t>
            </a:r>
            <a:r>
              <a:rPr lang="en-US" sz="1800" dirty="0" err="1"/>
              <a:t>pháp</a:t>
            </a:r>
            <a:r>
              <a:rPr lang="en-US" sz="1800" dirty="0"/>
              <a:t> </a:t>
            </a:r>
            <a:r>
              <a:rPr lang="en-US" sz="1800" dirty="0" err="1"/>
              <a:t>tổng</a:t>
            </a:r>
            <a:r>
              <a:rPr lang="en-US" sz="1800" dirty="0"/>
              <a:t> </a:t>
            </a:r>
            <a:r>
              <a:rPr lang="en-US" sz="1800" dirty="0" err="1"/>
              <a:t>hợp</a:t>
            </a:r>
            <a:r>
              <a:rPr lang="en-US" sz="1800" dirty="0"/>
              <a:t>: </a:t>
            </a:r>
            <a:r>
              <a:rPr lang="en-US" sz="1800" dirty="0" err="1"/>
              <a:t>T</a:t>
            </a:r>
            <a:r>
              <a:rPr lang="en-US" sz="1800" dirty="0" err="1" smtClean="0"/>
              <a:t>ìm</a:t>
            </a:r>
            <a:r>
              <a:rPr lang="en-US" sz="1800" dirty="0" smtClean="0"/>
              <a:t> </a:t>
            </a:r>
            <a:r>
              <a:rPr lang="en-US" sz="1800" dirty="0" err="1"/>
              <a:t>kiếm</a:t>
            </a:r>
            <a:r>
              <a:rPr lang="en-US" sz="1800" dirty="0"/>
              <a:t> </a:t>
            </a:r>
            <a:r>
              <a:rPr lang="en-US" sz="1800" dirty="0" err="1"/>
              <a:t>và</a:t>
            </a:r>
            <a:r>
              <a:rPr lang="en-US" sz="1800" dirty="0"/>
              <a:t> </a:t>
            </a:r>
            <a:r>
              <a:rPr lang="en-US" sz="1800" dirty="0" err="1"/>
              <a:t>nghiên</a:t>
            </a:r>
            <a:r>
              <a:rPr lang="en-US" sz="1800" dirty="0"/>
              <a:t> </a:t>
            </a:r>
            <a:r>
              <a:rPr lang="en-US" sz="1800" dirty="0" err="1"/>
              <a:t>cứu</a:t>
            </a:r>
            <a:r>
              <a:rPr lang="en-US" sz="1800" dirty="0"/>
              <a:t> </a:t>
            </a:r>
            <a:r>
              <a:rPr lang="en-US" sz="1800" dirty="0" err="1"/>
              <a:t>các</a:t>
            </a:r>
            <a:r>
              <a:rPr lang="en-US" sz="1800" dirty="0"/>
              <a:t> </a:t>
            </a:r>
            <a:r>
              <a:rPr lang="en-US" sz="1800" dirty="0" err="1"/>
              <a:t>tài</a:t>
            </a:r>
            <a:r>
              <a:rPr lang="en-US" sz="1800" dirty="0"/>
              <a:t> </a:t>
            </a:r>
            <a:r>
              <a:rPr lang="en-US" sz="1800" dirty="0" err="1"/>
              <a:t>liệu</a:t>
            </a:r>
            <a:r>
              <a:rPr lang="en-US" sz="1800" dirty="0"/>
              <a:t> </a:t>
            </a:r>
            <a:r>
              <a:rPr lang="en-US" sz="1800" dirty="0" err="1"/>
              <a:t>có</a:t>
            </a:r>
            <a:r>
              <a:rPr lang="en-US" sz="1800" dirty="0"/>
              <a:t> </a:t>
            </a:r>
            <a:r>
              <a:rPr lang="en-US" sz="1800" dirty="0" err="1"/>
              <a:t>liên</a:t>
            </a:r>
            <a:r>
              <a:rPr lang="en-US" sz="1800" dirty="0"/>
              <a:t> </a:t>
            </a:r>
            <a:r>
              <a:rPr lang="en-US" sz="1800" dirty="0" err="1"/>
              <a:t>quan</a:t>
            </a:r>
            <a:r>
              <a:rPr lang="en-US" sz="1800" dirty="0"/>
              <a:t> </a:t>
            </a:r>
            <a:r>
              <a:rPr lang="en-US" sz="1800" dirty="0" err="1"/>
              <a:t>đến</a:t>
            </a:r>
            <a:r>
              <a:rPr lang="en-US" sz="1800" dirty="0"/>
              <a:t> </a:t>
            </a:r>
            <a:r>
              <a:rPr lang="en-US" sz="1800" dirty="0" err="1"/>
              <a:t>vay</a:t>
            </a:r>
            <a:r>
              <a:rPr lang="en-US" sz="1800" dirty="0"/>
              <a:t> </a:t>
            </a:r>
            <a:r>
              <a:rPr lang="en-US" sz="1800" dirty="0" err="1"/>
              <a:t>nợ</a:t>
            </a:r>
            <a:r>
              <a:rPr lang="en-US" sz="1800" dirty="0"/>
              <a:t> </a:t>
            </a:r>
            <a:r>
              <a:rPr lang="en-US" sz="1800" dirty="0" err="1"/>
              <a:t>trong</a:t>
            </a:r>
            <a:r>
              <a:rPr lang="en-US" sz="1800" dirty="0"/>
              <a:t> </a:t>
            </a:r>
            <a:r>
              <a:rPr lang="en-US" sz="1800" dirty="0" err="1"/>
              <a:t>nước</a:t>
            </a:r>
            <a:r>
              <a:rPr lang="en-US" sz="1800" dirty="0"/>
              <a:t> </a:t>
            </a:r>
            <a:r>
              <a:rPr lang="en-US" sz="1800" dirty="0" err="1"/>
              <a:t>và</a:t>
            </a:r>
            <a:r>
              <a:rPr lang="en-US" sz="1800" dirty="0"/>
              <a:t> </a:t>
            </a:r>
            <a:r>
              <a:rPr lang="en-US" sz="1800" dirty="0" err="1"/>
              <a:t>vay</a:t>
            </a:r>
            <a:r>
              <a:rPr lang="en-US" sz="1800" dirty="0"/>
              <a:t> </a:t>
            </a:r>
            <a:r>
              <a:rPr lang="en-US" sz="1800" dirty="0" err="1"/>
              <a:t>nợ</a:t>
            </a:r>
            <a:r>
              <a:rPr lang="en-US" sz="1800" dirty="0"/>
              <a:t> </a:t>
            </a:r>
            <a:r>
              <a:rPr lang="en-US" sz="1800" dirty="0" err="1"/>
              <a:t>nước</a:t>
            </a:r>
            <a:r>
              <a:rPr lang="en-US" sz="1800" dirty="0"/>
              <a:t> </a:t>
            </a:r>
            <a:r>
              <a:rPr lang="en-US" sz="1800" dirty="0" err="1"/>
              <a:t>ngoài</a:t>
            </a:r>
            <a:r>
              <a:rPr lang="en-US" sz="1800" dirty="0"/>
              <a:t> </a:t>
            </a:r>
            <a:r>
              <a:rPr lang="en-US" sz="1800" dirty="0" err="1"/>
              <a:t>cũng</a:t>
            </a:r>
            <a:r>
              <a:rPr lang="en-US" sz="1800" dirty="0"/>
              <a:t> </a:t>
            </a:r>
            <a:r>
              <a:rPr lang="en-US" sz="1800" dirty="0" err="1"/>
              <a:t>như</a:t>
            </a:r>
            <a:r>
              <a:rPr lang="en-US" sz="1800" dirty="0"/>
              <a:t> </a:t>
            </a:r>
            <a:r>
              <a:rPr lang="en-US" sz="1800" dirty="0" err="1"/>
              <a:t>tình</a:t>
            </a:r>
            <a:r>
              <a:rPr lang="en-US" sz="1800" dirty="0"/>
              <a:t> </a:t>
            </a:r>
            <a:r>
              <a:rPr lang="en-US" sz="1800" dirty="0" err="1"/>
              <a:t>hình</a:t>
            </a:r>
            <a:r>
              <a:rPr lang="en-US" sz="1800" dirty="0"/>
              <a:t> </a:t>
            </a:r>
            <a:r>
              <a:rPr lang="en-US" sz="1800" dirty="0" err="1"/>
              <a:t>thực</a:t>
            </a:r>
            <a:r>
              <a:rPr lang="en-US" sz="1800" dirty="0"/>
              <a:t> </a:t>
            </a:r>
            <a:r>
              <a:rPr lang="en-US" sz="1800" dirty="0" err="1"/>
              <a:t>trạng</a:t>
            </a:r>
            <a:r>
              <a:rPr lang="en-US" sz="1800" dirty="0"/>
              <a:t> </a:t>
            </a:r>
            <a:r>
              <a:rPr lang="en-US" sz="1800" dirty="0" err="1"/>
              <a:t>vay</a:t>
            </a:r>
            <a:r>
              <a:rPr lang="en-US" sz="1800" dirty="0"/>
              <a:t> </a:t>
            </a:r>
            <a:r>
              <a:rPr lang="en-US" sz="1800" dirty="0" err="1"/>
              <a:t>nợ</a:t>
            </a:r>
            <a:r>
              <a:rPr lang="en-US" sz="1800" dirty="0"/>
              <a:t> </a:t>
            </a:r>
            <a:r>
              <a:rPr lang="en-US" sz="1800" dirty="0" err="1"/>
              <a:t>của</a:t>
            </a:r>
            <a:r>
              <a:rPr lang="en-US" sz="1800" dirty="0"/>
              <a:t> </a:t>
            </a:r>
            <a:r>
              <a:rPr lang="en-US" sz="1800" dirty="0" err="1"/>
              <a:t>Việt</a:t>
            </a:r>
            <a:r>
              <a:rPr lang="en-US" sz="1800" dirty="0"/>
              <a:t> Nam.</a:t>
            </a:r>
          </a:p>
          <a:p>
            <a:pPr marL="285750" lvl="0" indent="-285750">
              <a:buFont typeface="Arial" panose="020B0604020202020204" pitchFamily="34" charset="0"/>
              <a:buChar char="•"/>
            </a:pPr>
            <a:r>
              <a:rPr lang="en-US" sz="1800" dirty="0" err="1"/>
              <a:t>Phương</a:t>
            </a:r>
            <a:r>
              <a:rPr lang="en-US" sz="1800" dirty="0"/>
              <a:t> </a:t>
            </a:r>
            <a:r>
              <a:rPr lang="en-US" sz="1800" dirty="0" err="1"/>
              <a:t>pháp</a:t>
            </a:r>
            <a:r>
              <a:rPr lang="en-US" sz="1800" dirty="0"/>
              <a:t> </a:t>
            </a:r>
            <a:r>
              <a:rPr lang="en-US" sz="1800" dirty="0" err="1"/>
              <a:t>phân</a:t>
            </a:r>
            <a:r>
              <a:rPr lang="en-US" sz="1800" dirty="0"/>
              <a:t> </a:t>
            </a:r>
            <a:r>
              <a:rPr lang="en-US" sz="1800" dirty="0" err="1"/>
              <a:t>tích</a:t>
            </a:r>
            <a:r>
              <a:rPr lang="en-US" sz="1800" dirty="0"/>
              <a:t>, so </a:t>
            </a:r>
            <a:r>
              <a:rPr lang="en-US" sz="1800" dirty="0" err="1"/>
              <a:t>sánh</a:t>
            </a:r>
            <a:r>
              <a:rPr lang="en-US" sz="1800" dirty="0"/>
              <a:t>: </a:t>
            </a:r>
            <a:r>
              <a:rPr lang="en-US" sz="1800" dirty="0" err="1"/>
              <a:t>Từ</a:t>
            </a:r>
            <a:r>
              <a:rPr lang="en-US" sz="1800" dirty="0"/>
              <a:t> </a:t>
            </a:r>
            <a:r>
              <a:rPr lang="en-US" sz="1800" dirty="0" err="1"/>
              <a:t>các</a:t>
            </a:r>
            <a:r>
              <a:rPr lang="en-US" sz="1800" dirty="0"/>
              <a:t> </a:t>
            </a:r>
            <a:r>
              <a:rPr lang="en-US" sz="1800" dirty="0" err="1"/>
              <a:t>số</a:t>
            </a:r>
            <a:r>
              <a:rPr lang="en-US" sz="1800" dirty="0"/>
              <a:t> </a:t>
            </a:r>
            <a:r>
              <a:rPr lang="en-US" sz="1800" dirty="0" err="1"/>
              <a:t>liệu</a:t>
            </a:r>
            <a:r>
              <a:rPr lang="en-US" sz="1800" dirty="0"/>
              <a:t> </a:t>
            </a:r>
            <a:r>
              <a:rPr lang="en-US" sz="1800" dirty="0" err="1"/>
              <a:t>và</a:t>
            </a:r>
            <a:r>
              <a:rPr lang="en-US" sz="1800" dirty="0"/>
              <a:t> </a:t>
            </a:r>
            <a:r>
              <a:rPr lang="en-US" sz="1800" dirty="0" err="1"/>
              <a:t>bài</a:t>
            </a:r>
            <a:r>
              <a:rPr lang="en-US" sz="1800" dirty="0"/>
              <a:t> </a:t>
            </a:r>
            <a:r>
              <a:rPr lang="en-US" sz="1800" dirty="0" err="1"/>
              <a:t>nghiên</a:t>
            </a:r>
            <a:r>
              <a:rPr lang="en-US" sz="1800" dirty="0"/>
              <a:t> </a:t>
            </a:r>
            <a:r>
              <a:rPr lang="en-US" sz="1800" dirty="0" err="1"/>
              <a:t>cứu</a:t>
            </a:r>
            <a:r>
              <a:rPr lang="en-US" sz="1800" dirty="0"/>
              <a:t>, </a:t>
            </a:r>
            <a:r>
              <a:rPr lang="en-US" sz="1800" dirty="0" err="1"/>
              <a:t>báo</a:t>
            </a:r>
            <a:r>
              <a:rPr lang="en-US" sz="1800" dirty="0"/>
              <a:t> </a:t>
            </a:r>
            <a:r>
              <a:rPr lang="en-US" sz="1800" dirty="0" err="1"/>
              <a:t>cáo</a:t>
            </a:r>
            <a:r>
              <a:rPr lang="en-US" sz="1800" dirty="0"/>
              <a:t> </a:t>
            </a:r>
            <a:r>
              <a:rPr lang="en-US" sz="1800" dirty="0" err="1"/>
              <a:t>từ</a:t>
            </a:r>
            <a:r>
              <a:rPr lang="en-US" sz="1800" dirty="0"/>
              <a:t> </a:t>
            </a:r>
            <a:r>
              <a:rPr lang="en-US" sz="1800" dirty="0" err="1"/>
              <a:t>các</a:t>
            </a:r>
            <a:r>
              <a:rPr lang="en-US" sz="1800" dirty="0"/>
              <a:t> </a:t>
            </a:r>
            <a:r>
              <a:rPr lang="en-US" sz="1800" dirty="0" err="1"/>
              <a:t>nguồn</a:t>
            </a:r>
            <a:r>
              <a:rPr lang="en-US" sz="1800" dirty="0"/>
              <a:t> </a:t>
            </a:r>
            <a:r>
              <a:rPr lang="en-US" sz="1800" dirty="0" err="1"/>
              <a:t>tiến</a:t>
            </a:r>
            <a:r>
              <a:rPr lang="en-US" sz="1800" dirty="0"/>
              <a:t> </a:t>
            </a:r>
            <a:r>
              <a:rPr lang="en-US" sz="1800" dirty="0" err="1"/>
              <a:t>hành</a:t>
            </a:r>
            <a:r>
              <a:rPr lang="en-US" sz="1800" dirty="0"/>
              <a:t> </a:t>
            </a:r>
            <a:r>
              <a:rPr lang="en-US" sz="1800" dirty="0" err="1"/>
              <a:t>phân</a:t>
            </a:r>
            <a:r>
              <a:rPr lang="en-US" sz="1800" dirty="0"/>
              <a:t> </a:t>
            </a:r>
            <a:r>
              <a:rPr lang="en-US" sz="1800" dirty="0" err="1"/>
              <a:t>tích</a:t>
            </a:r>
            <a:r>
              <a:rPr lang="en-US" sz="1800" dirty="0"/>
              <a:t> </a:t>
            </a:r>
            <a:r>
              <a:rPr lang="en-US" sz="1800" dirty="0" err="1"/>
              <a:t>sự</a:t>
            </a:r>
            <a:r>
              <a:rPr lang="en-US" sz="1800" dirty="0"/>
              <a:t> </a:t>
            </a:r>
            <a:r>
              <a:rPr lang="en-US" sz="1800" dirty="0" err="1"/>
              <a:t>giống</a:t>
            </a:r>
            <a:r>
              <a:rPr lang="en-US" sz="1800" dirty="0"/>
              <a:t> </a:t>
            </a:r>
            <a:r>
              <a:rPr lang="en-US" sz="1800" dirty="0" err="1"/>
              <a:t>nhau</a:t>
            </a:r>
            <a:r>
              <a:rPr lang="en-US" sz="1800" dirty="0"/>
              <a:t> </a:t>
            </a:r>
            <a:r>
              <a:rPr lang="en-US" sz="1800" dirty="0" err="1"/>
              <a:t>và</a:t>
            </a:r>
            <a:r>
              <a:rPr lang="en-US" sz="1800" dirty="0"/>
              <a:t> </a:t>
            </a:r>
            <a:r>
              <a:rPr lang="en-US" sz="1800" dirty="0" err="1"/>
              <a:t>khác</a:t>
            </a:r>
            <a:r>
              <a:rPr lang="en-US" sz="1800" dirty="0"/>
              <a:t> </a:t>
            </a:r>
            <a:r>
              <a:rPr lang="en-US" sz="1800" dirty="0" err="1"/>
              <a:t>nhau</a:t>
            </a:r>
            <a:r>
              <a:rPr lang="en-US" sz="1800" dirty="0"/>
              <a:t> </a:t>
            </a:r>
            <a:r>
              <a:rPr lang="en-US" sz="1800" dirty="0" err="1"/>
              <a:t>giữa</a:t>
            </a:r>
            <a:r>
              <a:rPr lang="en-US" sz="1800" dirty="0"/>
              <a:t> </a:t>
            </a:r>
            <a:r>
              <a:rPr lang="en-US" sz="1800" dirty="0" err="1"/>
              <a:t>vay</a:t>
            </a:r>
            <a:r>
              <a:rPr lang="en-US" sz="1800" dirty="0"/>
              <a:t> </a:t>
            </a:r>
            <a:r>
              <a:rPr lang="en-US" sz="1800" dirty="0" err="1"/>
              <a:t>nợ</a:t>
            </a:r>
            <a:r>
              <a:rPr lang="en-US" sz="1800" dirty="0"/>
              <a:t> </a:t>
            </a:r>
            <a:r>
              <a:rPr lang="en-US" sz="1800" dirty="0" err="1"/>
              <a:t>trong</a:t>
            </a:r>
            <a:r>
              <a:rPr lang="en-US" sz="1800" dirty="0"/>
              <a:t> </a:t>
            </a:r>
            <a:r>
              <a:rPr lang="en-US" sz="1800" dirty="0" err="1"/>
              <a:t>nước</a:t>
            </a:r>
            <a:r>
              <a:rPr lang="en-US" sz="1800" dirty="0"/>
              <a:t> </a:t>
            </a:r>
            <a:r>
              <a:rPr lang="en-US" sz="1800" dirty="0" err="1"/>
              <a:t>và</a:t>
            </a:r>
            <a:r>
              <a:rPr lang="en-US" sz="1800" dirty="0"/>
              <a:t> </a:t>
            </a:r>
            <a:r>
              <a:rPr lang="en-US" sz="1800" dirty="0" err="1"/>
              <a:t>vay</a:t>
            </a:r>
            <a:r>
              <a:rPr lang="en-US" sz="1800" dirty="0"/>
              <a:t> </a:t>
            </a:r>
            <a:r>
              <a:rPr lang="en-US" sz="1800" dirty="0" err="1"/>
              <a:t>nợ</a:t>
            </a:r>
            <a:r>
              <a:rPr lang="en-US" sz="1800" dirty="0"/>
              <a:t> </a:t>
            </a:r>
            <a:r>
              <a:rPr lang="en-US" sz="1800" dirty="0" err="1"/>
              <a:t>nước</a:t>
            </a:r>
            <a:r>
              <a:rPr lang="en-US" sz="1800" dirty="0"/>
              <a:t> </a:t>
            </a:r>
            <a:r>
              <a:rPr lang="en-US" sz="1800" dirty="0" err="1"/>
              <a:t>ngoài</a:t>
            </a:r>
            <a:endParaRPr lang="en-US" sz="1800" dirty="0"/>
          </a:p>
          <a:p>
            <a:endParaRPr lang="en-US" sz="1800" dirty="0"/>
          </a:p>
        </p:txBody>
      </p:sp>
    </p:spTree>
    <p:extLst>
      <p:ext uri="{BB962C8B-B14F-4D97-AF65-F5344CB8AC3E}">
        <p14:creationId xmlns:p14="http://schemas.microsoft.com/office/powerpoint/2010/main" val="3233934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249" y="837143"/>
            <a:ext cx="4672418" cy="561475"/>
          </a:xfrm>
        </p:spPr>
        <p:txBody>
          <a:bodyPr/>
          <a:lstStyle/>
          <a:p>
            <a:pPr>
              <a:spcBef>
                <a:spcPts val="600"/>
              </a:spcBef>
            </a:pPr>
            <a:r>
              <a:rPr lang="vi-VN" sz="2400" dirty="0">
                <a:highlight>
                  <a:srgbClr val="FFCD00"/>
                </a:highlight>
              </a:rPr>
              <a:t>Đối tượng, phạm vi nghiên cứu</a:t>
            </a:r>
          </a:p>
        </p:txBody>
      </p:sp>
      <p:sp>
        <p:nvSpPr>
          <p:cNvPr id="3" name="Slide Number Placeholder 2"/>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8</a:t>
            </a:fld>
            <a:endParaRPr lang="en"/>
          </a:p>
        </p:txBody>
      </p:sp>
      <p:sp>
        <p:nvSpPr>
          <p:cNvPr id="4" name="Shape 159"/>
          <p:cNvSpPr txBox="1">
            <a:spLocks/>
          </p:cNvSpPr>
          <p:nvPr/>
        </p:nvSpPr>
        <p:spPr>
          <a:xfrm>
            <a:off x="1286932" y="1847353"/>
            <a:ext cx="6392335" cy="1903380"/>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fontAlgn="base">
              <a:buFont typeface="Wingdings" panose="05000000000000000000" pitchFamily="2" charset="2"/>
              <a:buChar char="Ø"/>
            </a:pPr>
            <a:r>
              <a:rPr lang="vi-VN" sz="2000" dirty="0" smtClean="0">
                <a:latin typeface="+mn-lt"/>
              </a:rPr>
              <a:t>Đối tượng nghiên cứu: vay nợ trong nước và vay nợ nước ngoài</a:t>
            </a:r>
          </a:p>
          <a:p>
            <a:pPr fontAlgn="base">
              <a:buFont typeface="Wingdings" panose="05000000000000000000" pitchFamily="2" charset="2"/>
              <a:buChar char="Ø"/>
            </a:pPr>
            <a:r>
              <a:rPr lang="vi-VN" sz="2000" dirty="0" smtClean="0">
                <a:latin typeface="+mn-lt"/>
              </a:rPr>
              <a:t>Phạm vi nghiên cứu:</a:t>
            </a:r>
          </a:p>
          <a:p>
            <a:pPr fontAlgn="base">
              <a:buFont typeface="Wingdings" panose="05000000000000000000" pitchFamily="2" charset="2"/>
              <a:buChar char="Ø"/>
            </a:pPr>
            <a:r>
              <a:rPr lang="vi-VN" sz="2000" dirty="0" smtClean="0">
                <a:latin typeface="+mn-lt"/>
              </a:rPr>
              <a:t>Không gian: Việt Nam. </a:t>
            </a:r>
          </a:p>
          <a:p>
            <a:pPr>
              <a:buFont typeface="Wingdings" panose="05000000000000000000" pitchFamily="2" charset="2"/>
              <a:buChar char="Ø"/>
            </a:pPr>
            <a:r>
              <a:rPr lang="vi-VN" sz="2000" dirty="0" smtClean="0">
                <a:latin typeface="+mn-lt"/>
              </a:rPr>
              <a:t>Thời gian: 2002 - 2019</a:t>
            </a:r>
            <a:endParaRPr lang="vi-VN" sz="2000" b="1" dirty="0">
              <a:highlight>
                <a:srgbClr val="FFCD00"/>
              </a:highlight>
              <a:latin typeface="+mn-lt"/>
            </a:endParaRPr>
          </a:p>
        </p:txBody>
      </p:sp>
    </p:spTree>
    <p:extLst>
      <p:ext uri="{BB962C8B-B14F-4D97-AF65-F5344CB8AC3E}">
        <p14:creationId xmlns:p14="http://schemas.microsoft.com/office/powerpoint/2010/main" val="27525704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Shape 110"/>
          <p:cNvSpPr txBox="1">
            <a:spLocks noGrp="1"/>
          </p:cNvSpPr>
          <p:nvPr>
            <p:ph type="ctrTitle"/>
          </p:nvPr>
        </p:nvSpPr>
        <p:spPr>
          <a:xfrm>
            <a:off x="2022225" y="1693523"/>
            <a:ext cx="3787800" cy="1159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US" dirty="0" smtClean="0"/>
              <a:t>CƠ SỞ LÝ LUẬN</a:t>
            </a:r>
            <a:endParaRPr dirty="0"/>
          </a:p>
        </p:txBody>
      </p:sp>
      <p:sp>
        <p:nvSpPr>
          <p:cNvPr id="111" name="Shape 111"/>
          <p:cNvSpPr txBox="1">
            <a:spLocks noGrp="1"/>
          </p:cNvSpPr>
          <p:nvPr>
            <p:ph type="subTitle" idx="1"/>
          </p:nvPr>
        </p:nvSpPr>
        <p:spPr>
          <a:xfrm>
            <a:off x="2022300" y="2815923"/>
            <a:ext cx="5591400" cy="7848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endParaRPr dirty="0"/>
          </a:p>
        </p:txBody>
      </p:sp>
      <p:sp>
        <p:nvSpPr>
          <p:cNvPr id="112" name="Shape 112"/>
          <p:cNvSpPr txBox="1"/>
          <p:nvPr/>
        </p:nvSpPr>
        <p:spPr>
          <a:xfrm>
            <a:off x="1133975" y="2291150"/>
            <a:ext cx="543900" cy="562200"/>
          </a:xfrm>
          <a:prstGeom prst="rect">
            <a:avLst/>
          </a:prstGeom>
          <a:noFill/>
          <a:ln>
            <a:noFill/>
          </a:ln>
        </p:spPr>
        <p:txBody>
          <a:bodyPr spcFirstLastPara="1" wrap="square" lIns="91425" tIns="91425" rIns="91425" bIns="91425" anchor="ctr" anchorCtr="0">
            <a:noAutofit/>
          </a:bodyPr>
          <a:lstStyle/>
          <a:p>
            <a:pPr marL="0" lvl="0" indent="0" algn="ctr">
              <a:spcBef>
                <a:spcPts val="0"/>
              </a:spcBef>
              <a:spcAft>
                <a:spcPts val="0"/>
              </a:spcAft>
              <a:buNone/>
            </a:pPr>
            <a:r>
              <a:rPr lang="en" sz="2400">
                <a:solidFill>
                  <a:schemeClr val="dk1"/>
                </a:solidFill>
                <a:latin typeface="Lora"/>
                <a:ea typeface="Lora"/>
                <a:cs typeface="Lora"/>
                <a:sym typeface="Lora"/>
              </a:rPr>
              <a:t>1</a:t>
            </a:r>
            <a:endParaRPr sz="2400">
              <a:latin typeface="Lora"/>
              <a:ea typeface="Lora"/>
              <a:cs typeface="Lora"/>
              <a:sym typeface="Lora"/>
            </a:endParaRPr>
          </a:p>
        </p:txBody>
      </p:sp>
      <p:sp>
        <p:nvSpPr>
          <p:cNvPr id="113" name="Shape 113"/>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9</a:t>
            </a:fld>
            <a:endParaRPr/>
          </a:p>
        </p:txBody>
      </p:sp>
    </p:spTree>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Shape 184"/>
          <p:cNvSpPr txBox="1">
            <a:spLocks noGrp="1"/>
          </p:cNvSpPr>
          <p:nvPr>
            <p:ph type="body" idx="4294967295"/>
          </p:nvPr>
        </p:nvSpPr>
        <p:spPr>
          <a:xfrm>
            <a:off x="2902794" y="767129"/>
            <a:ext cx="6189133" cy="2209339"/>
          </a:xfrm>
          <a:prstGeom prst="rect">
            <a:avLst/>
          </a:prstGeom>
        </p:spPr>
        <p:txBody>
          <a:bodyPr spcFirstLastPara="1" wrap="square" lIns="91425" tIns="91425" rIns="91425" bIns="91425" anchor="ctr" anchorCtr="0">
            <a:noAutofit/>
          </a:bodyPr>
          <a:lstStyle/>
          <a:p>
            <a:pPr marL="0" lvl="0" indent="0" rtl="0">
              <a:spcBef>
                <a:spcPts val="0"/>
              </a:spcBef>
              <a:spcAft>
                <a:spcPts val="0"/>
              </a:spcAft>
              <a:buClr>
                <a:schemeClr val="dk1"/>
              </a:buClr>
              <a:buSzPts val="1100"/>
              <a:buFont typeface="Arial"/>
              <a:buNone/>
            </a:pPr>
            <a:r>
              <a:rPr lang="en-US" sz="1800" b="1" i="1" dirty="0">
                <a:latin typeface="+mj-lt"/>
              </a:rPr>
              <a:t> </a:t>
            </a:r>
            <a:endParaRPr lang="en-US" sz="1800" b="1" dirty="0">
              <a:latin typeface="+mj-lt"/>
            </a:endParaRPr>
          </a:p>
          <a:p>
            <a:r>
              <a:rPr lang="en-US" sz="1800" b="1" dirty="0" err="1" smtClean="0">
                <a:latin typeface="+mj-lt"/>
              </a:rPr>
              <a:t>Nợ</a:t>
            </a:r>
            <a:r>
              <a:rPr lang="en-US" sz="1800" b="1" dirty="0" smtClean="0">
                <a:latin typeface="+mj-lt"/>
              </a:rPr>
              <a:t> </a:t>
            </a:r>
            <a:r>
              <a:rPr lang="en-US" sz="1800" b="1" dirty="0" err="1">
                <a:latin typeface="+mj-lt"/>
              </a:rPr>
              <a:t>trong</a:t>
            </a:r>
            <a:r>
              <a:rPr lang="en-US" sz="1800" b="1" dirty="0">
                <a:latin typeface="+mj-lt"/>
              </a:rPr>
              <a:t> </a:t>
            </a:r>
            <a:r>
              <a:rPr lang="en-US" sz="1800" b="1" dirty="0" err="1" smtClean="0">
                <a:latin typeface="+mj-lt"/>
              </a:rPr>
              <a:t>nước</a:t>
            </a:r>
            <a:r>
              <a:rPr lang="en-US" sz="1800" b="1" dirty="0" smtClean="0">
                <a:latin typeface="+mj-lt"/>
              </a:rPr>
              <a:t>:</a:t>
            </a:r>
            <a:r>
              <a:rPr lang="en-US" sz="1800" dirty="0" smtClean="0">
                <a:latin typeface="+mj-lt"/>
              </a:rPr>
              <a:t> </a:t>
            </a:r>
            <a:r>
              <a:rPr lang="en-US" sz="1800" dirty="0" err="1">
                <a:latin typeface="+mj-lt"/>
              </a:rPr>
              <a:t>là</a:t>
            </a:r>
            <a:r>
              <a:rPr lang="en-US" sz="1800" dirty="0">
                <a:latin typeface="+mj-lt"/>
              </a:rPr>
              <a:t> </a:t>
            </a:r>
            <a:r>
              <a:rPr lang="en-US" sz="1800" dirty="0" err="1">
                <a:latin typeface="+mj-lt"/>
              </a:rPr>
              <a:t>tổng</a:t>
            </a:r>
            <a:r>
              <a:rPr lang="en-US" sz="1800" dirty="0">
                <a:latin typeface="+mj-lt"/>
              </a:rPr>
              <a:t> </a:t>
            </a:r>
            <a:r>
              <a:rPr lang="en-US" sz="1800" dirty="0" err="1">
                <a:latin typeface="+mj-lt"/>
              </a:rPr>
              <a:t>các</a:t>
            </a:r>
            <a:r>
              <a:rPr lang="en-US" sz="1800" dirty="0">
                <a:latin typeface="+mj-lt"/>
              </a:rPr>
              <a:t> </a:t>
            </a:r>
            <a:r>
              <a:rPr lang="en-US" sz="1800" dirty="0" err="1">
                <a:latin typeface="+mj-lt"/>
              </a:rPr>
              <a:t>khoản</a:t>
            </a:r>
            <a:r>
              <a:rPr lang="en-US" sz="1800" dirty="0">
                <a:latin typeface="+mj-lt"/>
              </a:rPr>
              <a:t> </a:t>
            </a:r>
            <a:r>
              <a:rPr lang="en-US" sz="1800" dirty="0" err="1">
                <a:latin typeface="+mj-lt"/>
              </a:rPr>
              <a:t>nợ</a:t>
            </a:r>
            <a:r>
              <a:rPr lang="en-US" sz="1800" dirty="0">
                <a:latin typeface="+mj-lt"/>
              </a:rPr>
              <a:t> </a:t>
            </a:r>
            <a:r>
              <a:rPr lang="en-US" sz="1800" dirty="0" err="1">
                <a:latin typeface="+mj-lt"/>
              </a:rPr>
              <a:t>đi</a:t>
            </a:r>
            <a:r>
              <a:rPr lang="en-US" sz="1800" dirty="0">
                <a:latin typeface="+mj-lt"/>
              </a:rPr>
              <a:t> </a:t>
            </a:r>
            <a:r>
              <a:rPr lang="en-US" sz="1800" dirty="0" err="1">
                <a:latin typeface="+mj-lt"/>
              </a:rPr>
              <a:t>vay</a:t>
            </a:r>
            <a:r>
              <a:rPr lang="en-US" sz="1800" dirty="0">
                <a:latin typeface="+mj-lt"/>
              </a:rPr>
              <a:t> </a:t>
            </a:r>
            <a:r>
              <a:rPr lang="en-US" sz="1800" dirty="0" err="1">
                <a:latin typeface="+mj-lt"/>
              </a:rPr>
              <a:t>từ</a:t>
            </a:r>
            <a:r>
              <a:rPr lang="en-US" sz="1800" dirty="0">
                <a:latin typeface="+mj-lt"/>
              </a:rPr>
              <a:t> </a:t>
            </a:r>
            <a:r>
              <a:rPr lang="en-US" sz="1800" dirty="0" err="1">
                <a:latin typeface="+mj-lt"/>
              </a:rPr>
              <a:t>người</a:t>
            </a:r>
            <a:r>
              <a:rPr lang="en-US" sz="1800" dirty="0">
                <a:latin typeface="+mj-lt"/>
              </a:rPr>
              <a:t> </a:t>
            </a:r>
            <a:r>
              <a:rPr lang="en-US" sz="1800" dirty="0" err="1">
                <a:latin typeface="+mj-lt"/>
              </a:rPr>
              <a:t>cho</a:t>
            </a:r>
            <a:r>
              <a:rPr lang="en-US" sz="1800" dirty="0">
                <a:latin typeface="+mj-lt"/>
              </a:rPr>
              <a:t> </a:t>
            </a:r>
            <a:r>
              <a:rPr lang="en-US" sz="1800" dirty="0" err="1">
                <a:latin typeface="+mj-lt"/>
              </a:rPr>
              <a:t>vay</a:t>
            </a:r>
            <a:r>
              <a:rPr lang="en-US" sz="1800" dirty="0">
                <a:latin typeface="+mj-lt"/>
              </a:rPr>
              <a:t> </a:t>
            </a:r>
            <a:r>
              <a:rPr lang="en-US" sz="1800" dirty="0" err="1">
                <a:latin typeface="+mj-lt"/>
              </a:rPr>
              <a:t>trong</a:t>
            </a:r>
            <a:r>
              <a:rPr lang="en-US" sz="1800" dirty="0">
                <a:latin typeface="+mj-lt"/>
              </a:rPr>
              <a:t> </a:t>
            </a:r>
            <a:r>
              <a:rPr lang="en-US" sz="1800" dirty="0" err="1">
                <a:latin typeface="+mj-lt"/>
              </a:rPr>
              <a:t>nước</a:t>
            </a:r>
            <a:r>
              <a:rPr lang="en-US" sz="1800" dirty="0">
                <a:latin typeface="+mj-lt"/>
              </a:rPr>
              <a:t>.</a:t>
            </a:r>
          </a:p>
          <a:p>
            <a:r>
              <a:rPr lang="en-US" sz="1800" b="1" dirty="0" err="1" smtClean="0">
                <a:latin typeface="+mj-lt"/>
              </a:rPr>
              <a:t>Nợ</a:t>
            </a:r>
            <a:r>
              <a:rPr lang="en-US" sz="1800" b="1" dirty="0" smtClean="0">
                <a:latin typeface="+mj-lt"/>
              </a:rPr>
              <a:t> </a:t>
            </a:r>
            <a:r>
              <a:rPr lang="en-US" sz="1800" b="1" dirty="0" err="1">
                <a:latin typeface="+mj-lt"/>
              </a:rPr>
              <a:t>nước</a:t>
            </a:r>
            <a:r>
              <a:rPr lang="en-US" sz="1800" b="1" dirty="0">
                <a:latin typeface="+mj-lt"/>
              </a:rPr>
              <a:t> </a:t>
            </a:r>
            <a:r>
              <a:rPr lang="en-US" sz="1800" b="1" dirty="0" err="1" smtClean="0">
                <a:latin typeface="+mj-lt"/>
              </a:rPr>
              <a:t>ngoài</a:t>
            </a:r>
            <a:r>
              <a:rPr lang="en-US" sz="1800" b="1" dirty="0" smtClean="0">
                <a:latin typeface="+mj-lt"/>
              </a:rPr>
              <a:t>: </a:t>
            </a:r>
            <a:r>
              <a:rPr lang="en-US" sz="1800" dirty="0" err="1" smtClean="0">
                <a:latin typeface="+mj-lt"/>
              </a:rPr>
              <a:t>là</a:t>
            </a:r>
            <a:r>
              <a:rPr lang="en-US" sz="1800" dirty="0" smtClean="0">
                <a:latin typeface="+mj-lt"/>
              </a:rPr>
              <a:t> </a:t>
            </a:r>
            <a:r>
              <a:rPr lang="en-US" sz="1800" dirty="0" err="1">
                <a:latin typeface="+mj-lt"/>
              </a:rPr>
              <a:t>tổng</a:t>
            </a:r>
            <a:r>
              <a:rPr lang="en-US" sz="1800" dirty="0">
                <a:latin typeface="+mj-lt"/>
              </a:rPr>
              <a:t> </a:t>
            </a:r>
            <a:r>
              <a:rPr lang="en-US" sz="1800" dirty="0" err="1">
                <a:latin typeface="+mj-lt"/>
              </a:rPr>
              <a:t>các</a:t>
            </a:r>
            <a:r>
              <a:rPr lang="en-US" sz="1800" dirty="0">
                <a:latin typeface="+mj-lt"/>
              </a:rPr>
              <a:t> </a:t>
            </a:r>
            <a:r>
              <a:rPr lang="en-US" sz="1800" dirty="0" err="1">
                <a:latin typeface="+mj-lt"/>
              </a:rPr>
              <a:t>khoản</a:t>
            </a:r>
            <a:r>
              <a:rPr lang="en-US" sz="1800" dirty="0">
                <a:latin typeface="+mj-lt"/>
              </a:rPr>
              <a:t> </a:t>
            </a:r>
            <a:r>
              <a:rPr lang="en-US" sz="1800" dirty="0" err="1">
                <a:latin typeface="+mj-lt"/>
              </a:rPr>
              <a:t>nợ</a:t>
            </a:r>
            <a:r>
              <a:rPr lang="en-US" sz="1800" dirty="0">
                <a:latin typeface="+mj-lt"/>
              </a:rPr>
              <a:t> </a:t>
            </a:r>
            <a:r>
              <a:rPr lang="en-US" sz="1800" dirty="0" err="1">
                <a:latin typeface="+mj-lt"/>
              </a:rPr>
              <a:t>nước</a:t>
            </a:r>
            <a:r>
              <a:rPr lang="en-US" sz="1800" dirty="0">
                <a:latin typeface="+mj-lt"/>
              </a:rPr>
              <a:t> </a:t>
            </a:r>
            <a:r>
              <a:rPr lang="en-US" sz="1800" dirty="0" err="1">
                <a:latin typeface="+mj-lt"/>
              </a:rPr>
              <a:t>ngoài</a:t>
            </a:r>
            <a:r>
              <a:rPr lang="en-US" sz="1800" dirty="0">
                <a:latin typeface="+mj-lt"/>
              </a:rPr>
              <a:t> </a:t>
            </a:r>
            <a:r>
              <a:rPr lang="en-US" sz="1800" dirty="0" err="1">
                <a:latin typeface="+mj-lt"/>
              </a:rPr>
              <a:t>của</a:t>
            </a:r>
            <a:r>
              <a:rPr lang="en-US" sz="1800" dirty="0">
                <a:latin typeface="+mj-lt"/>
              </a:rPr>
              <a:t> </a:t>
            </a:r>
            <a:r>
              <a:rPr lang="en-US" sz="1800" dirty="0" err="1">
                <a:latin typeface="+mj-lt"/>
              </a:rPr>
              <a:t>Chính</a:t>
            </a:r>
            <a:r>
              <a:rPr lang="en-US" sz="1800" dirty="0">
                <a:latin typeface="+mj-lt"/>
              </a:rPr>
              <a:t> </a:t>
            </a:r>
            <a:r>
              <a:rPr lang="en-US" sz="1800" dirty="0" err="1">
                <a:latin typeface="+mj-lt"/>
              </a:rPr>
              <a:t>phủ</a:t>
            </a:r>
            <a:r>
              <a:rPr lang="en-US" sz="1800" dirty="0">
                <a:latin typeface="+mj-lt"/>
              </a:rPr>
              <a:t>, </a:t>
            </a:r>
            <a:r>
              <a:rPr lang="en-US" sz="1800" dirty="0" err="1">
                <a:latin typeface="+mj-lt"/>
              </a:rPr>
              <a:t>nợ</a:t>
            </a:r>
            <a:r>
              <a:rPr lang="en-US" sz="1800" dirty="0">
                <a:latin typeface="+mj-lt"/>
              </a:rPr>
              <a:t> </a:t>
            </a:r>
            <a:r>
              <a:rPr lang="en-US" sz="1800" dirty="0" err="1">
                <a:latin typeface="+mj-lt"/>
              </a:rPr>
              <a:t>được</a:t>
            </a:r>
            <a:r>
              <a:rPr lang="en-US" sz="1800" dirty="0">
                <a:latin typeface="+mj-lt"/>
              </a:rPr>
              <a:t> </a:t>
            </a:r>
            <a:r>
              <a:rPr lang="en-US" sz="1800" dirty="0" err="1">
                <a:latin typeface="+mj-lt"/>
              </a:rPr>
              <a:t>Chính</a:t>
            </a:r>
            <a:r>
              <a:rPr lang="en-US" sz="1800" dirty="0">
                <a:latin typeface="+mj-lt"/>
              </a:rPr>
              <a:t> </a:t>
            </a:r>
            <a:r>
              <a:rPr lang="en-US" sz="1800" dirty="0" err="1">
                <a:latin typeface="+mj-lt"/>
              </a:rPr>
              <a:t>phủ</a:t>
            </a:r>
            <a:r>
              <a:rPr lang="en-US" sz="1800" dirty="0">
                <a:latin typeface="+mj-lt"/>
              </a:rPr>
              <a:t> </a:t>
            </a:r>
            <a:r>
              <a:rPr lang="en-US" sz="1800" dirty="0" err="1">
                <a:latin typeface="+mj-lt"/>
              </a:rPr>
              <a:t>bảo</a:t>
            </a:r>
            <a:r>
              <a:rPr lang="en-US" sz="1800" dirty="0">
                <a:latin typeface="+mj-lt"/>
              </a:rPr>
              <a:t> </a:t>
            </a:r>
            <a:r>
              <a:rPr lang="en-US" sz="1800" dirty="0" err="1">
                <a:latin typeface="+mj-lt"/>
              </a:rPr>
              <a:t>lãnh</a:t>
            </a:r>
            <a:r>
              <a:rPr lang="en-US" sz="1800" dirty="0">
                <a:latin typeface="+mj-lt"/>
              </a:rPr>
              <a:t>, </a:t>
            </a:r>
            <a:r>
              <a:rPr lang="en-US" sz="1800" dirty="0" err="1">
                <a:latin typeface="+mj-lt"/>
              </a:rPr>
              <a:t>nợ</a:t>
            </a:r>
            <a:r>
              <a:rPr lang="en-US" sz="1800" dirty="0">
                <a:latin typeface="+mj-lt"/>
              </a:rPr>
              <a:t> </a:t>
            </a:r>
            <a:r>
              <a:rPr lang="en-US" sz="1800" dirty="0" err="1">
                <a:latin typeface="+mj-lt"/>
              </a:rPr>
              <a:t>của</a:t>
            </a:r>
            <a:r>
              <a:rPr lang="en-US" sz="1800" dirty="0">
                <a:latin typeface="+mj-lt"/>
              </a:rPr>
              <a:t> </a:t>
            </a:r>
            <a:r>
              <a:rPr lang="en-US" sz="1800" dirty="0" err="1">
                <a:latin typeface="+mj-lt"/>
              </a:rPr>
              <a:t>doanh</a:t>
            </a:r>
            <a:r>
              <a:rPr lang="en-US" sz="1800" dirty="0">
                <a:latin typeface="+mj-lt"/>
              </a:rPr>
              <a:t> </a:t>
            </a:r>
            <a:r>
              <a:rPr lang="en-US" sz="1800" dirty="0" err="1">
                <a:latin typeface="+mj-lt"/>
              </a:rPr>
              <a:t>nghiệp</a:t>
            </a:r>
            <a:r>
              <a:rPr lang="en-US" sz="1800" dirty="0">
                <a:latin typeface="+mj-lt"/>
              </a:rPr>
              <a:t> </a:t>
            </a:r>
            <a:r>
              <a:rPr lang="en-US" sz="1800" dirty="0" err="1">
                <a:latin typeface="+mj-lt"/>
              </a:rPr>
              <a:t>và</a:t>
            </a:r>
            <a:r>
              <a:rPr lang="en-US" sz="1800" dirty="0">
                <a:latin typeface="+mj-lt"/>
              </a:rPr>
              <a:t> </a:t>
            </a:r>
            <a:r>
              <a:rPr lang="en-US" sz="1800" dirty="0" err="1">
                <a:latin typeface="+mj-lt"/>
              </a:rPr>
              <a:t>tổ</a:t>
            </a:r>
            <a:r>
              <a:rPr lang="en-US" sz="1800" dirty="0">
                <a:latin typeface="+mj-lt"/>
              </a:rPr>
              <a:t> </a:t>
            </a:r>
            <a:r>
              <a:rPr lang="en-US" sz="1800" dirty="0" err="1">
                <a:latin typeface="+mj-lt"/>
              </a:rPr>
              <a:t>chức</a:t>
            </a:r>
            <a:r>
              <a:rPr lang="en-US" sz="1800" dirty="0">
                <a:latin typeface="+mj-lt"/>
              </a:rPr>
              <a:t> </a:t>
            </a:r>
            <a:r>
              <a:rPr lang="en-US" sz="1800" dirty="0" err="1">
                <a:latin typeface="+mj-lt"/>
              </a:rPr>
              <a:t>khác</a:t>
            </a:r>
            <a:r>
              <a:rPr lang="en-US" sz="1800" dirty="0">
                <a:latin typeface="+mj-lt"/>
              </a:rPr>
              <a:t> </a:t>
            </a:r>
            <a:r>
              <a:rPr lang="en-US" sz="1800" dirty="0" err="1">
                <a:latin typeface="+mj-lt"/>
              </a:rPr>
              <a:t>được</a:t>
            </a:r>
            <a:r>
              <a:rPr lang="en-US" sz="1800" dirty="0">
                <a:latin typeface="+mj-lt"/>
              </a:rPr>
              <a:t> </a:t>
            </a:r>
            <a:r>
              <a:rPr lang="en-US" sz="1800" dirty="0" err="1">
                <a:latin typeface="+mj-lt"/>
              </a:rPr>
              <a:t>vay</a:t>
            </a:r>
            <a:r>
              <a:rPr lang="en-US" sz="1800" dirty="0">
                <a:latin typeface="+mj-lt"/>
              </a:rPr>
              <a:t> </a:t>
            </a:r>
            <a:r>
              <a:rPr lang="en-US" sz="1800" dirty="0" err="1">
                <a:latin typeface="+mj-lt"/>
              </a:rPr>
              <a:t>theo</a:t>
            </a:r>
            <a:r>
              <a:rPr lang="en-US" sz="1800" dirty="0">
                <a:latin typeface="+mj-lt"/>
              </a:rPr>
              <a:t> </a:t>
            </a:r>
            <a:r>
              <a:rPr lang="en-US" sz="1800" dirty="0" err="1">
                <a:latin typeface="+mj-lt"/>
              </a:rPr>
              <a:t>phương</a:t>
            </a:r>
            <a:r>
              <a:rPr lang="en-US" sz="1800" dirty="0">
                <a:latin typeface="+mj-lt"/>
              </a:rPr>
              <a:t> </a:t>
            </a:r>
            <a:r>
              <a:rPr lang="en-US" sz="1800" dirty="0" err="1">
                <a:latin typeface="+mj-lt"/>
              </a:rPr>
              <a:t>thức</a:t>
            </a:r>
            <a:r>
              <a:rPr lang="en-US" sz="1800" dirty="0">
                <a:latin typeface="+mj-lt"/>
              </a:rPr>
              <a:t> </a:t>
            </a:r>
            <a:r>
              <a:rPr lang="en-US" sz="1800" dirty="0" err="1">
                <a:latin typeface="+mj-lt"/>
              </a:rPr>
              <a:t>tự</a:t>
            </a:r>
            <a:r>
              <a:rPr lang="en-US" sz="1800" dirty="0">
                <a:latin typeface="+mj-lt"/>
              </a:rPr>
              <a:t> </a:t>
            </a:r>
            <a:r>
              <a:rPr lang="en-US" sz="1800" dirty="0" err="1">
                <a:latin typeface="+mj-lt"/>
              </a:rPr>
              <a:t>vay</a:t>
            </a:r>
            <a:r>
              <a:rPr lang="en-US" sz="1800" dirty="0">
                <a:latin typeface="+mj-lt"/>
              </a:rPr>
              <a:t>, </a:t>
            </a:r>
            <a:r>
              <a:rPr lang="en-US" sz="1800" dirty="0" err="1">
                <a:latin typeface="+mj-lt"/>
              </a:rPr>
              <a:t>tự</a:t>
            </a:r>
            <a:r>
              <a:rPr lang="en-US" sz="1800" dirty="0">
                <a:latin typeface="+mj-lt"/>
              </a:rPr>
              <a:t> </a:t>
            </a:r>
            <a:r>
              <a:rPr lang="en-US" sz="1800" dirty="0" err="1">
                <a:latin typeface="+mj-lt"/>
              </a:rPr>
              <a:t>trả</a:t>
            </a:r>
            <a:r>
              <a:rPr lang="en-US" sz="1800" dirty="0">
                <a:latin typeface="+mj-lt"/>
              </a:rPr>
              <a:t> </a:t>
            </a:r>
            <a:r>
              <a:rPr lang="en-US" sz="1800" dirty="0" err="1">
                <a:latin typeface="+mj-lt"/>
              </a:rPr>
              <a:t>theo</a:t>
            </a:r>
            <a:r>
              <a:rPr lang="en-US" sz="1800" dirty="0">
                <a:latin typeface="+mj-lt"/>
              </a:rPr>
              <a:t> </a:t>
            </a:r>
            <a:r>
              <a:rPr lang="en-US" sz="1800" dirty="0" err="1">
                <a:latin typeface="+mj-lt"/>
              </a:rPr>
              <a:t>quy</a:t>
            </a:r>
            <a:r>
              <a:rPr lang="en-US" sz="1800" dirty="0">
                <a:latin typeface="+mj-lt"/>
              </a:rPr>
              <a:t> </a:t>
            </a:r>
            <a:r>
              <a:rPr lang="en-US" sz="1800" dirty="0" err="1">
                <a:latin typeface="+mj-lt"/>
              </a:rPr>
              <a:t>định</a:t>
            </a:r>
            <a:r>
              <a:rPr lang="en-US" sz="1800" dirty="0">
                <a:latin typeface="+mj-lt"/>
              </a:rPr>
              <a:t> </a:t>
            </a:r>
            <a:r>
              <a:rPr lang="en-US" sz="1800" dirty="0" err="1">
                <a:latin typeface="+mj-lt"/>
              </a:rPr>
              <a:t>của</a:t>
            </a:r>
            <a:r>
              <a:rPr lang="en-US" sz="1800" dirty="0">
                <a:latin typeface="+mj-lt"/>
              </a:rPr>
              <a:t> </a:t>
            </a:r>
            <a:r>
              <a:rPr lang="en-US" sz="1800" dirty="0" err="1">
                <a:latin typeface="+mj-lt"/>
              </a:rPr>
              <a:t>pháp</a:t>
            </a:r>
            <a:r>
              <a:rPr lang="en-US" sz="1800" dirty="0">
                <a:latin typeface="+mj-lt"/>
              </a:rPr>
              <a:t> </a:t>
            </a:r>
            <a:r>
              <a:rPr lang="en-US" sz="1800" dirty="0" err="1">
                <a:latin typeface="+mj-lt"/>
              </a:rPr>
              <a:t>luật</a:t>
            </a:r>
            <a:r>
              <a:rPr lang="en-US" sz="1800" dirty="0">
                <a:latin typeface="+mj-lt"/>
              </a:rPr>
              <a:t> </a:t>
            </a:r>
            <a:r>
              <a:rPr lang="en-US" sz="1800" dirty="0" err="1">
                <a:latin typeface="+mj-lt"/>
              </a:rPr>
              <a:t>Việt</a:t>
            </a:r>
            <a:r>
              <a:rPr lang="en-US" sz="1800" dirty="0">
                <a:latin typeface="+mj-lt"/>
              </a:rPr>
              <a:t> Nam.</a:t>
            </a:r>
          </a:p>
          <a:p>
            <a:pPr marL="0" lvl="0" indent="0" rtl="0">
              <a:spcBef>
                <a:spcPts val="0"/>
              </a:spcBef>
              <a:spcAft>
                <a:spcPts val="0"/>
              </a:spcAft>
              <a:buClr>
                <a:schemeClr val="dk1"/>
              </a:buClr>
              <a:buSzPts val="1100"/>
              <a:buFont typeface="Arial"/>
              <a:buNone/>
            </a:pPr>
            <a:endParaRPr sz="1800" dirty="0">
              <a:latin typeface="+mj-lt"/>
            </a:endParaRPr>
          </a:p>
        </p:txBody>
      </p:sp>
      <p:cxnSp>
        <p:nvCxnSpPr>
          <p:cNvPr id="185" name="Shape 185"/>
          <p:cNvCxnSpPr/>
          <p:nvPr/>
        </p:nvCxnSpPr>
        <p:spPr>
          <a:xfrm>
            <a:off x="0" y="720731"/>
            <a:ext cx="9150600" cy="0"/>
          </a:xfrm>
          <a:prstGeom prst="straightConnector1">
            <a:avLst/>
          </a:prstGeom>
          <a:noFill/>
          <a:ln w="9525" cap="flat" cmpd="sng">
            <a:solidFill>
              <a:srgbClr val="CCCCCC"/>
            </a:solidFill>
            <a:prstDash val="solid"/>
            <a:round/>
            <a:headEnd type="none" w="med" len="med"/>
            <a:tailEnd type="none" w="med" len="med"/>
          </a:ln>
        </p:spPr>
      </p:cxnSp>
      <p:sp>
        <p:nvSpPr>
          <p:cNvPr id="194" name="Shape 194"/>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10</a:t>
            </a:fld>
            <a:endParaRPr/>
          </a:p>
        </p:txBody>
      </p:sp>
      <p:sp>
        <p:nvSpPr>
          <p:cNvPr id="2" name="Oval 1"/>
          <p:cNvSpPr/>
          <p:nvPr/>
        </p:nvSpPr>
        <p:spPr>
          <a:xfrm>
            <a:off x="530466" y="842175"/>
            <a:ext cx="1862667" cy="1600200"/>
          </a:xfrm>
          <a:prstGeom prst="ellipse">
            <a:avLst/>
          </a:prstGeom>
          <a:solidFill>
            <a:srgbClr val="FFFF00"/>
          </a:solidFill>
        </p:spPr>
        <p:style>
          <a:lnRef idx="1">
            <a:schemeClr val="accent2"/>
          </a:lnRef>
          <a:fillRef idx="3">
            <a:schemeClr val="accent2"/>
          </a:fillRef>
          <a:effectRef idx="2">
            <a:schemeClr val="accent2"/>
          </a:effectRef>
          <a:fontRef idx="minor">
            <a:schemeClr val="lt1"/>
          </a:fontRef>
        </p:style>
        <p:txBody>
          <a:bodyPr rtlCol="0" anchor="ctr"/>
          <a:lstStyle/>
          <a:p>
            <a:pPr algn="ctr"/>
            <a:r>
              <a:rPr lang="en-US" sz="2400" dirty="0" err="1" smtClean="0">
                <a:solidFill>
                  <a:schemeClr val="tx1"/>
                </a:solidFill>
              </a:rPr>
              <a:t>Khái</a:t>
            </a:r>
            <a:r>
              <a:rPr lang="en-US" sz="2400" dirty="0" smtClean="0">
                <a:solidFill>
                  <a:schemeClr val="tx1"/>
                </a:solidFill>
              </a:rPr>
              <a:t> </a:t>
            </a:r>
            <a:r>
              <a:rPr lang="en-US" sz="2400" dirty="0" err="1" smtClean="0">
                <a:solidFill>
                  <a:schemeClr val="tx1"/>
                </a:solidFill>
              </a:rPr>
              <a:t>niệm</a:t>
            </a:r>
            <a:endParaRPr lang="en-US" sz="2400" dirty="0">
              <a:solidFill>
                <a:schemeClr val="tx1"/>
              </a:solidFill>
            </a:endParaRPr>
          </a:p>
        </p:txBody>
      </p:sp>
      <p:grpSp>
        <p:nvGrpSpPr>
          <p:cNvPr id="14" name="Shape 612"/>
          <p:cNvGrpSpPr/>
          <p:nvPr/>
        </p:nvGrpSpPr>
        <p:grpSpPr>
          <a:xfrm>
            <a:off x="679531" y="1467241"/>
            <a:ext cx="342882" cy="350068"/>
            <a:chOff x="3951850" y="2985350"/>
            <a:chExt cx="407950" cy="416500"/>
          </a:xfrm>
        </p:grpSpPr>
        <p:sp>
          <p:nvSpPr>
            <p:cNvPr id="15" name="Shape 613"/>
            <p:cNvSpPr/>
            <p:nvPr/>
          </p:nvSpPr>
          <p:spPr>
            <a:xfrm>
              <a:off x="3951850" y="2985350"/>
              <a:ext cx="314800" cy="314825"/>
            </a:xfrm>
            <a:custGeom>
              <a:avLst/>
              <a:gdLst/>
              <a:ahLst/>
              <a:cxnLst/>
              <a:rect l="0" t="0" r="0" b="0"/>
              <a:pathLst>
                <a:path w="12592" h="12593" fill="none" extrusionOk="0">
                  <a:moveTo>
                    <a:pt x="6284" y="1"/>
                  </a:moveTo>
                  <a:lnTo>
                    <a:pt x="6284" y="1"/>
                  </a:lnTo>
                  <a:lnTo>
                    <a:pt x="5967" y="25"/>
                  </a:lnTo>
                  <a:lnTo>
                    <a:pt x="5651" y="49"/>
                  </a:lnTo>
                  <a:lnTo>
                    <a:pt x="5334" y="74"/>
                  </a:lnTo>
                  <a:lnTo>
                    <a:pt x="5017" y="147"/>
                  </a:lnTo>
                  <a:lnTo>
                    <a:pt x="4725" y="220"/>
                  </a:lnTo>
                  <a:lnTo>
                    <a:pt x="4433" y="293"/>
                  </a:lnTo>
                  <a:lnTo>
                    <a:pt x="4141" y="390"/>
                  </a:lnTo>
                  <a:lnTo>
                    <a:pt x="3848" y="512"/>
                  </a:lnTo>
                  <a:lnTo>
                    <a:pt x="3556" y="634"/>
                  </a:lnTo>
                  <a:lnTo>
                    <a:pt x="3288" y="780"/>
                  </a:lnTo>
                  <a:lnTo>
                    <a:pt x="3020" y="926"/>
                  </a:lnTo>
                  <a:lnTo>
                    <a:pt x="2777" y="1072"/>
                  </a:lnTo>
                  <a:lnTo>
                    <a:pt x="2290" y="1437"/>
                  </a:lnTo>
                  <a:lnTo>
                    <a:pt x="1851" y="1852"/>
                  </a:lnTo>
                  <a:lnTo>
                    <a:pt x="1437" y="2290"/>
                  </a:lnTo>
                  <a:lnTo>
                    <a:pt x="1072" y="2777"/>
                  </a:lnTo>
                  <a:lnTo>
                    <a:pt x="901" y="3045"/>
                  </a:lnTo>
                  <a:lnTo>
                    <a:pt x="755" y="3313"/>
                  </a:lnTo>
                  <a:lnTo>
                    <a:pt x="609" y="3581"/>
                  </a:lnTo>
                  <a:lnTo>
                    <a:pt x="487" y="3849"/>
                  </a:lnTo>
                  <a:lnTo>
                    <a:pt x="390" y="4141"/>
                  </a:lnTo>
                  <a:lnTo>
                    <a:pt x="292" y="4433"/>
                  </a:lnTo>
                  <a:lnTo>
                    <a:pt x="195" y="4725"/>
                  </a:lnTo>
                  <a:lnTo>
                    <a:pt x="122" y="5042"/>
                  </a:lnTo>
                  <a:lnTo>
                    <a:pt x="73" y="5334"/>
                  </a:lnTo>
                  <a:lnTo>
                    <a:pt x="25" y="5651"/>
                  </a:lnTo>
                  <a:lnTo>
                    <a:pt x="0" y="5968"/>
                  </a:lnTo>
                  <a:lnTo>
                    <a:pt x="0" y="6308"/>
                  </a:lnTo>
                  <a:lnTo>
                    <a:pt x="0" y="6308"/>
                  </a:lnTo>
                  <a:lnTo>
                    <a:pt x="0" y="6625"/>
                  </a:lnTo>
                  <a:lnTo>
                    <a:pt x="25" y="6942"/>
                  </a:lnTo>
                  <a:lnTo>
                    <a:pt x="73" y="7258"/>
                  </a:lnTo>
                  <a:lnTo>
                    <a:pt x="122" y="7575"/>
                  </a:lnTo>
                  <a:lnTo>
                    <a:pt x="195" y="7867"/>
                  </a:lnTo>
                  <a:lnTo>
                    <a:pt x="292" y="8184"/>
                  </a:lnTo>
                  <a:lnTo>
                    <a:pt x="390" y="8476"/>
                  </a:lnTo>
                  <a:lnTo>
                    <a:pt x="487" y="8744"/>
                  </a:lnTo>
                  <a:lnTo>
                    <a:pt x="609" y="9036"/>
                  </a:lnTo>
                  <a:lnTo>
                    <a:pt x="755" y="9304"/>
                  </a:lnTo>
                  <a:lnTo>
                    <a:pt x="901" y="9572"/>
                  </a:lnTo>
                  <a:lnTo>
                    <a:pt x="1072" y="9816"/>
                  </a:lnTo>
                  <a:lnTo>
                    <a:pt x="1437" y="10303"/>
                  </a:lnTo>
                  <a:lnTo>
                    <a:pt x="1851" y="10741"/>
                  </a:lnTo>
                  <a:lnTo>
                    <a:pt x="2290" y="11155"/>
                  </a:lnTo>
                  <a:lnTo>
                    <a:pt x="2777" y="11520"/>
                  </a:lnTo>
                  <a:lnTo>
                    <a:pt x="3020" y="11691"/>
                  </a:lnTo>
                  <a:lnTo>
                    <a:pt x="3288" y="11837"/>
                  </a:lnTo>
                  <a:lnTo>
                    <a:pt x="3556" y="11983"/>
                  </a:lnTo>
                  <a:lnTo>
                    <a:pt x="3848" y="12105"/>
                  </a:lnTo>
                  <a:lnTo>
                    <a:pt x="4141" y="12202"/>
                  </a:lnTo>
                  <a:lnTo>
                    <a:pt x="4433" y="12300"/>
                  </a:lnTo>
                  <a:lnTo>
                    <a:pt x="4725" y="12397"/>
                  </a:lnTo>
                  <a:lnTo>
                    <a:pt x="5017" y="12470"/>
                  </a:lnTo>
                  <a:lnTo>
                    <a:pt x="5334" y="12519"/>
                  </a:lnTo>
                  <a:lnTo>
                    <a:pt x="5651" y="12568"/>
                  </a:lnTo>
                  <a:lnTo>
                    <a:pt x="5967" y="12592"/>
                  </a:lnTo>
                  <a:lnTo>
                    <a:pt x="6284" y="12592"/>
                  </a:lnTo>
                  <a:lnTo>
                    <a:pt x="6284" y="12592"/>
                  </a:lnTo>
                  <a:lnTo>
                    <a:pt x="6625" y="12592"/>
                  </a:lnTo>
                  <a:lnTo>
                    <a:pt x="6941" y="12568"/>
                  </a:lnTo>
                  <a:lnTo>
                    <a:pt x="7258" y="12519"/>
                  </a:lnTo>
                  <a:lnTo>
                    <a:pt x="7550" y="12470"/>
                  </a:lnTo>
                  <a:lnTo>
                    <a:pt x="7867" y="12397"/>
                  </a:lnTo>
                  <a:lnTo>
                    <a:pt x="8159" y="12300"/>
                  </a:lnTo>
                  <a:lnTo>
                    <a:pt x="8451" y="12202"/>
                  </a:lnTo>
                  <a:lnTo>
                    <a:pt x="8744" y="12105"/>
                  </a:lnTo>
                  <a:lnTo>
                    <a:pt x="9012" y="11983"/>
                  </a:lnTo>
                  <a:lnTo>
                    <a:pt x="9279" y="11837"/>
                  </a:lnTo>
                  <a:lnTo>
                    <a:pt x="9547" y="11691"/>
                  </a:lnTo>
                  <a:lnTo>
                    <a:pt x="9815" y="11520"/>
                  </a:lnTo>
                  <a:lnTo>
                    <a:pt x="10302" y="11155"/>
                  </a:lnTo>
                  <a:lnTo>
                    <a:pt x="10741" y="10741"/>
                  </a:lnTo>
                  <a:lnTo>
                    <a:pt x="11155" y="10303"/>
                  </a:lnTo>
                  <a:lnTo>
                    <a:pt x="11520" y="9816"/>
                  </a:lnTo>
                  <a:lnTo>
                    <a:pt x="11666" y="9572"/>
                  </a:lnTo>
                  <a:lnTo>
                    <a:pt x="11812" y="9304"/>
                  </a:lnTo>
                  <a:lnTo>
                    <a:pt x="11958" y="9036"/>
                  </a:lnTo>
                  <a:lnTo>
                    <a:pt x="12080" y="8744"/>
                  </a:lnTo>
                  <a:lnTo>
                    <a:pt x="12202" y="8476"/>
                  </a:lnTo>
                  <a:lnTo>
                    <a:pt x="12299" y="8184"/>
                  </a:lnTo>
                  <a:lnTo>
                    <a:pt x="12397" y="7867"/>
                  </a:lnTo>
                  <a:lnTo>
                    <a:pt x="12446" y="7575"/>
                  </a:lnTo>
                  <a:lnTo>
                    <a:pt x="12519" y="7258"/>
                  </a:lnTo>
                  <a:lnTo>
                    <a:pt x="12543" y="6942"/>
                  </a:lnTo>
                  <a:lnTo>
                    <a:pt x="12567" y="6625"/>
                  </a:lnTo>
                  <a:lnTo>
                    <a:pt x="12592" y="6308"/>
                  </a:lnTo>
                  <a:lnTo>
                    <a:pt x="12592" y="6308"/>
                  </a:lnTo>
                  <a:lnTo>
                    <a:pt x="12567" y="5968"/>
                  </a:lnTo>
                  <a:lnTo>
                    <a:pt x="12543" y="5651"/>
                  </a:lnTo>
                  <a:lnTo>
                    <a:pt x="12519" y="5334"/>
                  </a:lnTo>
                  <a:lnTo>
                    <a:pt x="12446" y="5042"/>
                  </a:lnTo>
                  <a:lnTo>
                    <a:pt x="12397" y="4725"/>
                  </a:lnTo>
                  <a:lnTo>
                    <a:pt x="12299" y="4433"/>
                  </a:lnTo>
                  <a:lnTo>
                    <a:pt x="12202" y="4141"/>
                  </a:lnTo>
                  <a:lnTo>
                    <a:pt x="12080" y="3849"/>
                  </a:lnTo>
                  <a:lnTo>
                    <a:pt x="11958" y="3581"/>
                  </a:lnTo>
                  <a:lnTo>
                    <a:pt x="11812" y="3313"/>
                  </a:lnTo>
                  <a:lnTo>
                    <a:pt x="11666" y="3045"/>
                  </a:lnTo>
                  <a:lnTo>
                    <a:pt x="11520" y="2777"/>
                  </a:lnTo>
                  <a:lnTo>
                    <a:pt x="11155" y="2290"/>
                  </a:lnTo>
                  <a:lnTo>
                    <a:pt x="10741" y="1852"/>
                  </a:lnTo>
                  <a:lnTo>
                    <a:pt x="10302" y="1437"/>
                  </a:lnTo>
                  <a:lnTo>
                    <a:pt x="9815" y="1072"/>
                  </a:lnTo>
                  <a:lnTo>
                    <a:pt x="9547" y="926"/>
                  </a:lnTo>
                  <a:lnTo>
                    <a:pt x="9279" y="780"/>
                  </a:lnTo>
                  <a:lnTo>
                    <a:pt x="9012" y="634"/>
                  </a:lnTo>
                  <a:lnTo>
                    <a:pt x="8744" y="512"/>
                  </a:lnTo>
                  <a:lnTo>
                    <a:pt x="8451" y="390"/>
                  </a:lnTo>
                  <a:lnTo>
                    <a:pt x="8159" y="293"/>
                  </a:lnTo>
                  <a:lnTo>
                    <a:pt x="7867" y="220"/>
                  </a:lnTo>
                  <a:lnTo>
                    <a:pt x="7550" y="147"/>
                  </a:lnTo>
                  <a:lnTo>
                    <a:pt x="7258" y="74"/>
                  </a:lnTo>
                  <a:lnTo>
                    <a:pt x="6941" y="49"/>
                  </a:lnTo>
                  <a:lnTo>
                    <a:pt x="6625" y="25"/>
                  </a:lnTo>
                  <a:lnTo>
                    <a:pt x="6284" y="1"/>
                  </a:lnTo>
                  <a:lnTo>
                    <a:pt x="6284" y="1"/>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6" name="Shape 614"/>
            <p:cNvSpPr/>
            <p:nvPr/>
          </p:nvSpPr>
          <p:spPr>
            <a:xfrm>
              <a:off x="3988375" y="3021875"/>
              <a:ext cx="241750" cy="241750"/>
            </a:xfrm>
            <a:custGeom>
              <a:avLst/>
              <a:gdLst/>
              <a:ahLst/>
              <a:cxnLst/>
              <a:rect l="0" t="0" r="0" b="0"/>
              <a:pathLst>
                <a:path w="9670" h="9670" fill="none" extrusionOk="0">
                  <a:moveTo>
                    <a:pt x="4823" y="1"/>
                  </a:moveTo>
                  <a:lnTo>
                    <a:pt x="4823" y="1"/>
                  </a:lnTo>
                  <a:lnTo>
                    <a:pt x="4336" y="25"/>
                  </a:lnTo>
                  <a:lnTo>
                    <a:pt x="3849" y="98"/>
                  </a:lnTo>
                  <a:lnTo>
                    <a:pt x="3386" y="220"/>
                  </a:lnTo>
                  <a:lnTo>
                    <a:pt x="2947" y="391"/>
                  </a:lnTo>
                  <a:lnTo>
                    <a:pt x="2533" y="585"/>
                  </a:lnTo>
                  <a:lnTo>
                    <a:pt x="2144" y="829"/>
                  </a:lnTo>
                  <a:lnTo>
                    <a:pt x="1754" y="1121"/>
                  </a:lnTo>
                  <a:lnTo>
                    <a:pt x="1413" y="1438"/>
                  </a:lnTo>
                  <a:lnTo>
                    <a:pt x="1096" y="1779"/>
                  </a:lnTo>
                  <a:lnTo>
                    <a:pt x="829" y="2144"/>
                  </a:lnTo>
                  <a:lnTo>
                    <a:pt x="585" y="2534"/>
                  </a:lnTo>
                  <a:lnTo>
                    <a:pt x="390" y="2972"/>
                  </a:lnTo>
                  <a:lnTo>
                    <a:pt x="220" y="3411"/>
                  </a:lnTo>
                  <a:lnTo>
                    <a:pt x="98" y="3873"/>
                  </a:lnTo>
                  <a:lnTo>
                    <a:pt x="25" y="4336"/>
                  </a:lnTo>
                  <a:lnTo>
                    <a:pt x="1" y="4847"/>
                  </a:lnTo>
                  <a:lnTo>
                    <a:pt x="1" y="4847"/>
                  </a:lnTo>
                  <a:lnTo>
                    <a:pt x="25" y="5335"/>
                  </a:lnTo>
                  <a:lnTo>
                    <a:pt x="98" y="5822"/>
                  </a:lnTo>
                  <a:lnTo>
                    <a:pt x="220" y="6284"/>
                  </a:lnTo>
                  <a:lnTo>
                    <a:pt x="390" y="6723"/>
                  </a:lnTo>
                  <a:lnTo>
                    <a:pt x="585" y="7137"/>
                  </a:lnTo>
                  <a:lnTo>
                    <a:pt x="829" y="7527"/>
                  </a:lnTo>
                  <a:lnTo>
                    <a:pt x="1096" y="7916"/>
                  </a:lnTo>
                  <a:lnTo>
                    <a:pt x="1413" y="8257"/>
                  </a:lnTo>
                  <a:lnTo>
                    <a:pt x="1754" y="8574"/>
                  </a:lnTo>
                  <a:lnTo>
                    <a:pt x="2144" y="8842"/>
                  </a:lnTo>
                  <a:lnTo>
                    <a:pt x="2533" y="9085"/>
                  </a:lnTo>
                  <a:lnTo>
                    <a:pt x="2947" y="9280"/>
                  </a:lnTo>
                  <a:lnTo>
                    <a:pt x="3386" y="9451"/>
                  </a:lnTo>
                  <a:lnTo>
                    <a:pt x="3849" y="9572"/>
                  </a:lnTo>
                  <a:lnTo>
                    <a:pt x="4336" y="9645"/>
                  </a:lnTo>
                  <a:lnTo>
                    <a:pt x="4823" y="9670"/>
                  </a:lnTo>
                  <a:lnTo>
                    <a:pt x="4823" y="9670"/>
                  </a:lnTo>
                  <a:lnTo>
                    <a:pt x="5334" y="9645"/>
                  </a:lnTo>
                  <a:lnTo>
                    <a:pt x="5797" y="9572"/>
                  </a:lnTo>
                  <a:lnTo>
                    <a:pt x="6260" y="9451"/>
                  </a:lnTo>
                  <a:lnTo>
                    <a:pt x="6698" y="9280"/>
                  </a:lnTo>
                  <a:lnTo>
                    <a:pt x="7136" y="9085"/>
                  </a:lnTo>
                  <a:lnTo>
                    <a:pt x="7526" y="8842"/>
                  </a:lnTo>
                  <a:lnTo>
                    <a:pt x="7892" y="8574"/>
                  </a:lnTo>
                  <a:lnTo>
                    <a:pt x="8232" y="8257"/>
                  </a:lnTo>
                  <a:lnTo>
                    <a:pt x="8549" y="7916"/>
                  </a:lnTo>
                  <a:lnTo>
                    <a:pt x="8841" y="7527"/>
                  </a:lnTo>
                  <a:lnTo>
                    <a:pt x="9085" y="7137"/>
                  </a:lnTo>
                  <a:lnTo>
                    <a:pt x="9280" y="6723"/>
                  </a:lnTo>
                  <a:lnTo>
                    <a:pt x="9450" y="6284"/>
                  </a:lnTo>
                  <a:lnTo>
                    <a:pt x="9572" y="5822"/>
                  </a:lnTo>
                  <a:lnTo>
                    <a:pt x="9645" y="5335"/>
                  </a:lnTo>
                  <a:lnTo>
                    <a:pt x="9669" y="4847"/>
                  </a:lnTo>
                  <a:lnTo>
                    <a:pt x="9669" y="4847"/>
                  </a:lnTo>
                  <a:lnTo>
                    <a:pt x="9645" y="4336"/>
                  </a:lnTo>
                  <a:lnTo>
                    <a:pt x="9572" y="3873"/>
                  </a:lnTo>
                  <a:lnTo>
                    <a:pt x="9450" y="3411"/>
                  </a:lnTo>
                  <a:lnTo>
                    <a:pt x="9280" y="2972"/>
                  </a:lnTo>
                  <a:lnTo>
                    <a:pt x="9085" y="2534"/>
                  </a:lnTo>
                  <a:lnTo>
                    <a:pt x="8841" y="2144"/>
                  </a:lnTo>
                  <a:lnTo>
                    <a:pt x="8549" y="1779"/>
                  </a:lnTo>
                  <a:lnTo>
                    <a:pt x="8232" y="1438"/>
                  </a:lnTo>
                  <a:lnTo>
                    <a:pt x="7892" y="1121"/>
                  </a:lnTo>
                  <a:lnTo>
                    <a:pt x="7526" y="829"/>
                  </a:lnTo>
                  <a:lnTo>
                    <a:pt x="7136" y="585"/>
                  </a:lnTo>
                  <a:lnTo>
                    <a:pt x="6698" y="391"/>
                  </a:lnTo>
                  <a:lnTo>
                    <a:pt x="6260" y="220"/>
                  </a:lnTo>
                  <a:lnTo>
                    <a:pt x="5797" y="98"/>
                  </a:lnTo>
                  <a:lnTo>
                    <a:pt x="5334" y="25"/>
                  </a:lnTo>
                  <a:lnTo>
                    <a:pt x="4823" y="1"/>
                  </a:lnTo>
                  <a:lnTo>
                    <a:pt x="4823" y="1"/>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 name="Shape 615"/>
            <p:cNvSpPr/>
            <p:nvPr/>
          </p:nvSpPr>
          <p:spPr>
            <a:xfrm>
              <a:off x="4024300" y="3058425"/>
              <a:ext cx="84650" cy="84650"/>
            </a:xfrm>
            <a:custGeom>
              <a:avLst/>
              <a:gdLst/>
              <a:ahLst/>
              <a:cxnLst/>
              <a:rect l="0" t="0" r="0" b="0"/>
              <a:pathLst>
                <a:path w="3386" h="3386" fill="none" extrusionOk="0">
                  <a:moveTo>
                    <a:pt x="0" y="3385"/>
                  </a:moveTo>
                  <a:lnTo>
                    <a:pt x="0" y="3385"/>
                  </a:lnTo>
                  <a:lnTo>
                    <a:pt x="25" y="3020"/>
                  </a:lnTo>
                  <a:lnTo>
                    <a:pt x="74" y="2704"/>
                  </a:lnTo>
                  <a:lnTo>
                    <a:pt x="147" y="2363"/>
                  </a:lnTo>
                  <a:lnTo>
                    <a:pt x="268" y="2070"/>
                  </a:lnTo>
                  <a:lnTo>
                    <a:pt x="414" y="1754"/>
                  </a:lnTo>
                  <a:lnTo>
                    <a:pt x="585" y="1486"/>
                  </a:lnTo>
                  <a:lnTo>
                    <a:pt x="780" y="1218"/>
                  </a:lnTo>
                  <a:lnTo>
                    <a:pt x="999" y="974"/>
                  </a:lnTo>
                  <a:lnTo>
                    <a:pt x="1243" y="755"/>
                  </a:lnTo>
                  <a:lnTo>
                    <a:pt x="1510" y="560"/>
                  </a:lnTo>
                  <a:lnTo>
                    <a:pt x="1778" y="390"/>
                  </a:lnTo>
                  <a:lnTo>
                    <a:pt x="2071" y="244"/>
                  </a:lnTo>
                  <a:lnTo>
                    <a:pt x="2387" y="146"/>
                  </a:lnTo>
                  <a:lnTo>
                    <a:pt x="2704" y="49"/>
                  </a:lnTo>
                  <a:lnTo>
                    <a:pt x="3045" y="0"/>
                  </a:lnTo>
                  <a:lnTo>
                    <a:pt x="3386" y="0"/>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8" name="Shape 616"/>
            <p:cNvSpPr/>
            <p:nvPr/>
          </p:nvSpPr>
          <p:spPr>
            <a:xfrm>
              <a:off x="4205750" y="3248375"/>
              <a:ext cx="154050" cy="153475"/>
            </a:xfrm>
            <a:custGeom>
              <a:avLst/>
              <a:gdLst/>
              <a:ahLst/>
              <a:cxnLst/>
              <a:rect l="0" t="0" r="0" b="0"/>
              <a:pathLst>
                <a:path w="6162" h="6139" fill="none" extrusionOk="0">
                  <a:moveTo>
                    <a:pt x="0" y="1024"/>
                  </a:moveTo>
                  <a:lnTo>
                    <a:pt x="4969" y="5992"/>
                  </a:lnTo>
                  <a:lnTo>
                    <a:pt x="4969" y="5992"/>
                  </a:lnTo>
                  <a:lnTo>
                    <a:pt x="5042" y="6041"/>
                  </a:lnTo>
                  <a:lnTo>
                    <a:pt x="5115" y="6090"/>
                  </a:lnTo>
                  <a:lnTo>
                    <a:pt x="5212" y="6114"/>
                  </a:lnTo>
                  <a:lnTo>
                    <a:pt x="5310" y="6138"/>
                  </a:lnTo>
                  <a:lnTo>
                    <a:pt x="5407" y="6114"/>
                  </a:lnTo>
                  <a:lnTo>
                    <a:pt x="5480" y="6090"/>
                  </a:lnTo>
                  <a:lnTo>
                    <a:pt x="5577" y="6041"/>
                  </a:lnTo>
                  <a:lnTo>
                    <a:pt x="5651" y="5992"/>
                  </a:lnTo>
                  <a:lnTo>
                    <a:pt x="6016" y="5627"/>
                  </a:lnTo>
                  <a:lnTo>
                    <a:pt x="6016" y="5627"/>
                  </a:lnTo>
                  <a:lnTo>
                    <a:pt x="6089" y="5554"/>
                  </a:lnTo>
                  <a:lnTo>
                    <a:pt x="6138" y="5456"/>
                  </a:lnTo>
                  <a:lnTo>
                    <a:pt x="6162" y="5359"/>
                  </a:lnTo>
                  <a:lnTo>
                    <a:pt x="6162" y="5286"/>
                  </a:lnTo>
                  <a:lnTo>
                    <a:pt x="6162" y="5188"/>
                  </a:lnTo>
                  <a:lnTo>
                    <a:pt x="6138" y="5091"/>
                  </a:lnTo>
                  <a:lnTo>
                    <a:pt x="6089" y="5018"/>
                  </a:lnTo>
                  <a:lnTo>
                    <a:pt x="6016" y="4921"/>
                  </a:lnTo>
                  <a:lnTo>
                    <a:pt x="1072" y="1"/>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4" name="Rectangle 3"/>
          <p:cNvSpPr/>
          <p:nvPr/>
        </p:nvSpPr>
        <p:spPr>
          <a:xfrm>
            <a:off x="224368" y="2708998"/>
            <a:ext cx="5985933" cy="2308324"/>
          </a:xfrm>
          <a:prstGeom prst="rect">
            <a:avLst/>
          </a:prstGeom>
        </p:spPr>
        <p:txBody>
          <a:bodyPr wrap="square">
            <a:spAutoFit/>
          </a:bodyPr>
          <a:lstStyle/>
          <a:p>
            <a:pPr marL="76200" indent="0">
              <a:buNone/>
            </a:pPr>
            <a:r>
              <a:rPr lang="en-US" sz="1800" dirty="0"/>
              <a:t> </a:t>
            </a:r>
          </a:p>
          <a:p>
            <a:pPr marL="361950" indent="-285750">
              <a:buFont typeface="Wingdings" panose="05000000000000000000" pitchFamily="2" charset="2"/>
              <a:buChar char="Ø"/>
            </a:pPr>
            <a:r>
              <a:rPr lang="en-US" sz="1800" dirty="0"/>
              <a:t> </a:t>
            </a:r>
            <a:r>
              <a:rPr lang="en-US" sz="1800" b="1" dirty="0" err="1"/>
              <a:t>Vay</a:t>
            </a:r>
            <a:r>
              <a:rPr lang="en-US" sz="1800" b="1" dirty="0"/>
              <a:t> </a:t>
            </a:r>
            <a:r>
              <a:rPr lang="en-US" sz="1800" b="1" dirty="0" err="1"/>
              <a:t>nợ</a:t>
            </a:r>
            <a:r>
              <a:rPr lang="en-US" sz="1800" b="1" dirty="0"/>
              <a:t> </a:t>
            </a:r>
            <a:r>
              <a:rPr lang="en-US" sz="1800" b="1" dirty="0" err="1"/>
              <a:t>trong</a:t>
            </a:r>
            <a:r>
              <a:rPr lang="en-US" sz="1800" b="1" dirty="0"/>
              <a:t> </a:t>
            </a:r>
            <a:r>
              <a:rPr lang="en-US" sz="1800" b="1" dirty="0" err="1"/>
              <a:t>nước</a:t>
            </a:r>
            <a:r>
              <a:rPr lang="en-US" sz="1800" b="1" dirty="0"/>
              <a:t> </a:t>
            </a:r>
            <a:r>
              <a:rPr lang="en-US" sz="1800" dirty="0" err="1"/>
              <a:t>là</a:t>
            </a:r>
            <a:r>
              <a:rPr lang="en-US" sz="1800" dirty="0"/>
              <a:t> </a:t>
            </a:r>
            <a:r>
              <a:rPr lang="en-US" sz="1800" dirty="0" err="1"/>
              <a:t>các</a:t>
            </a:r>
            <a:r>
              <a:rPr lang="en-US" sz="1800" dirty="0"/>
              <a:t> </a:t>
            </a:r>
            <a:r>
              <a:rPr lang="en-US" sz="1800" dirty="0" err="1"/>
              <a:t>khoản</a:t>
            </a:r>
            <a:r>
              <a:rPr lang="en-US" sz="1800" dirty="0"/>
              <a:t> </a:t>
            </a:r>
            <a:r>
              <a:rPr lang="en-US" sz="1800" dirty="0" err="1"/>
              <a:t>vay</a:t>
            </a:r>
            <a:r>
              <a:rPr lang="en-US" sz="1800" dirty="0"/>
              <a:t> </a:t>
            </a:r>
            <a:r>
              <a:rPr lang="en-US" sz="1800" dirty="0" err="1"/>
              <a:t>thông</a:t>
            </a:r>
            <a:r>
              <a:rPr lang="en-US" sz="1800" dirty="0"/>
              <a:t> qua </a:t>
            </a:r>
            <a:r>
              <a:rPr lang="en-US" sz="1800" dirty="0" err="1"/>
              <a:t>việc</a:t>
            </a:r>
            <a:r>
              <a:rPr lang="en-US" sz="1800" dirty="0"/>
              <a:t> </a:t>
            </a:r>
            <a:r>
              <a:rPr lang="en-US" sz="1800" dirty="0" err="1"/>
              <a:t>phát</a:t>
            </a:r>
            <a:r>
              <a:rPr lang="en-US" sz="1800" dirty="0"/>
              <a:t> </a:t>
            </a:r>
            <a:r>
              <a:rPr lang="en-US" sz="1800" dirty="0" err="1"/>
              <a:t>hành</a:t>
            </a:r>
            <a:r>
              <a:rPr lang="en-US" sz="1800" dirty="0"/>
              <a:t> </a:t>
            </a:r>
            <a:r>
              <a:rPr lang="en-US" sz="1800" dirty="0" err="1"/>
              <a:t>trái</a:t>
            </a:r>
            <a:r>
              <a:rPr lang="en-US" sz="1800" dirty="0"/>
              <a:t> </a:t>
            </a:r>
            <a:r>
              <a:rPr lang="en-US" sz="1800" dirty="0" err="1"/>
              <a:t>phiếu</a:t>
            </a:r>
            <a:r>
              <a:rPr lang="en-US" sz="1800" dirty="0"/>
              <a:t>, </a:t>
            </a:r>
            <a:r>
              <a:rPr lang="en-US" sz="1800" dirty="0" err="1"/>
              <a:t>công</a:t>
            </a:r>
            <a:r>
              <a:rPr lang="en-US" sz="1800" dirty="0"/>
              <a:t> </a:t>
            </a:r>
            <a:r>
              <a:rPr lang="en-US" sz="1800" dirty="0" err="1"/>
              <a:t>trái</a:t>
            </a:r>
            <a:r>
              <a:rPr lang="en-US" sz="1800" dirty="0"/>
              <a:t> hay </a:t>
            </a:r>
            <a:r>
              <a:rPr lang="en-US" sz="1800" dirty="0" err="1"/>
              <a:t>công</a:t>
            </a:r>
            <a:r>
              <a:rPr lang="en-US" sz="1800" dirty="0"/>
              <a:t> </a:t>
            </a:r>
            <a:r>
              <a:rPr lang="en-US" sz="1800" dirty="0" err="1"/>
              <a:t>khố</a:t>
            </a:r>
            <a:r>
              <a:rPr lang="en-US" sz="1800" dirty="0"/>
              <a:t> </a:t>
            </a:r>
            <a:r>
              <a:rPr lang="en-US" sz="1800" dirty="0" err="1"/>
              <a:t>phiếu</a:t>
            </a:r>
            <a:r>
              <a:rPr lang="en-US" sz="1800" dirty="0"/>
              <a:t> </a:t>
            </a:r>
            <a:r>
              <a:rPr lang="en-US" sz="1800" dirty="0" err="1"/>
              <a:t>quốc</a:t>
            </a:r>
            <a:r>
              <a:rPr lang="en-US" sz="1800" dirty="0"/>
              <a:t> </a:t>
            </a:r>
            <a:r>
              <a:rPr lang="en-US" sz="1800" dirty="0" err="1"/>
              <a:t>gia</a:t>
            </a:r>
            <a:r>
              <a:rPr lang="en-US" sz="1800" dirty="0"/>
              <a:t> (</a:t>
            </a:r>
            <a:r>
              <a:rPr lang="en-US" sz="1800" dirty="0" err="1"/>
              <a:t>gọi</a:t>
            </a:r>
            <a:r>
              <a:rPr lang="en-US" sz="1800" dirty="0"/>
              <a:t> </a:t>
            </a:r>
            <a:r>
              <a:rPr lang="en-US" sz="1800" dirty="0" err="1"/>
              <a:t>tắt</a:t>
            </a:r>
            <a:r>
              <a:rPr lang="en-US" sz="1800" dirty="0"/>
              <a:t> </a:t>
            </a:r>
            <a:r>
              <a:rPr lang="en-US" sz="1800" dirty="0" err="1"/>
              <a:t>là</a:t>
            </a:r>
            <a:r>
              <a:rPr lang="en-US" sz="1800" dirty="0"/>
              <a:t> </a:t>
            </a:r>
            <a:r>
              <a:rPr lang="en-US" sz="1800" dirty="0" err="1"/>
              <a:t>trái</a:t>
            </a:r>
            <a:r>
              <a:rPr lang="en-US" sz="1800" dirty="0"/>
              <a:t> </a:t>
            </a:r>
            <a:r>
              <a:rPr lang="en-US" sz="1800" dirty="0" err="1"/>
              <a:t>phiếu</a:t>
            </a:r>
            <a:r>
              <a:rPr lang="en-US" sz="1800" dirty="0"/>
              <a:t>)</a:t>
            </a:r>
          </a:p>
          <a:p>
            <a:pPr marL="361950" indent="-285750">
              <a:buFont typeface="Wingdings" panose="05000000000000000000" pitchFamily="2" charset="2"/>
              <a:buChar char="Ø"/>
            </a:pPr>
            <a:r>
              <a:rPr lang="en-US" sz="1800" b="1" dirty="0" err="1" smtClean="0"/>
              <a:t>Vay</a:t>
            </a:r>
            <a:r>
              <a:rPr lang="en-US" sz="1800" b="1" dirty="0" smtClean="0"/>
              <a:t> </a:t>
            </a:r>
            <a:r>
              <a:rPr lang="en-US" sz="1800" b="1" dirty="0" err="1" smtClean="0"/>
              <a:t>nợ</a:t>
            </a:r>
            <a:r>
              <a:rPr lang="en-US" sz="1800" b="1" dirty="0" smtClean="0"/>
              <a:t> </a:t>
            </a:r>
            <a:r>
              <a:rPr lang="en-US" sz="1800" b="1" dirty="0" err="1" smtClean="0"/>
              <a:t>nước</a:t>
            </a:r>
            <a:r>
              <a:rPr lang="en-US" sz="1800" b="1" dirty="0" smtClean="0"/>
              <a:t> </a:t>
            </a:r>
            <a:r>
              <a:rPr lang="en-US" sz="1800" b="1" dirty="0" err="1" smtClean="0"/>
              <a:t>ngoài</a:t>
            </a:r>
            <a:r>
              <a:rPr lang="en-US" sz="1800" b="1" dirty="0" smtClean="0"/>
              <a:t> (</a:t>
            </a:r>
            <a:r>
              <a:rPr lang="en-US" sz="1800" b="1" dirty="0" err="1" smtClean="0"/>
              <a:t>của</a:t>
            </a:r>
            <a:r>
              <a:rPr lang="en-US" sz="1800" b="1" dirty="0" smtClean="0"/>
              <a:t> </a:t>
            </a:r>
            <a:r>
              <a:rPr lang="en-US" sz="1800" b="1" dirty="0" err="1" smtClean="0"/>
              <a:t>Chính</a:t>
            </a:r>
            <a:r>
              <a:rPr lang="en-US" sz="1800" b="1" dirty="0" smtClean="0"/>
              <a:t> </a:t>
            </a:r>
            <a:r>
              <a:rPr lang="en-US" sz="1800" b="1" dirty="0" err="1" smtClean="0"/>
              <a:t>phủ</a:t>
            </a:r>
            <a:r>
              <a:rPr lang="en-US" sz="1800" b="1" dirty="0" smtClean="0"/>
              <a:t>) </a:t>
            </a:r>
            <a:r>
              <a:rPr lang="en-US" sz="1800" dirty="0" err="1" smtClean="0"/>
              <a:t>là</a:t>
            </a:r>
            <a:r>
              <a:rPr lang="en-US" sz="1800" dirty="0" smtClean="0"/>
              <a:t> </a:t>
            </a:r>
            <a:r>
              <a:rPr lang="en-US" sz="1800" dirty="0" err="1" smtClean="0"/>
              <a:t>các</a:t>
            </a:r>
            <a:r>
              <a:rPr lang="en-US" sz="1800" dirty="0" smtClean="0"/>
              <a:t> </a:t>
            </a:r>
            <a:r>
              <a:rPr lang="en-US" sz="1800" dirty="0" err="1" smtClean="0"/>
              <a:t>khoản</a:t>
            </a:r>
            <a:r>
              <a:rPr lang="en-US" sz="1800" dirty="0" smtClean="0"/>
              <a:t> </a:t>
            </a:r>
            <a:r>
              <a:rPr lang="en-US" sz="1800" dirty="0" err="1" smtClean="0"/>
              <a:t>vay</a:t>
            </a:r>
            <a:r>
              <a:rPr lang="en-US" sz="1800" dirty="0" smtClean="0"/>
              <a:t> </a:t>
            </a:r>
            <a:r>
              <a:rPr lang="en-US" sz="1800" dirty="0" err="1" smtClean="0"/>
              <a:t>ưu</a:t>
            </a:r>
            <a:r>
              <a:rPr lang="en-US" sz="1800" dirty="0" smtClean="0"/>
              <a:t> </a:t>
            </a:r>
            <a:r>
              <a:rPr lang="en-US" sz="1800" dirty="0" err="1" smtClean="0"/>
              <a:t>đãi</a:t>
            </a:r>
            <a:r>
              <a:rPr lang="en-US" sz="1800" dirty="0" smtClean="0"/>
              <a:t> ODA, </a:t>
            </a:r>
            <a:r>
              <a:rPr lang="en-US" sz="1800" dirty="0" err="1" smtClean="0"/>
              <a:t>vay</a:t>
            </a:r>
            <a:r>
              <a:rPr lang="en-US" sz="1800" dirty="0" smtClean="0"/>
              <a:t> </a:t>
            </a:r>
            <a:r>
              <a:rPr lang="en-US" sz="1800" dirty="0" err="1" smtClean="0"/>
              <a:t>thương</a:t>
            </a:r>
            <a:r>
              <a:rPr lang="en-US" sz="1800" dirty="0" smtClean="0"/>
              <a:t> </a:t>
            </a:r>
            <a:r>
              <a:rPr lang="en-US" sz="1800" dirty="0" err="1" smtClean="0"/>
              <a:t>mại</a:t>
            </a:r>
            <a:r>
              <a:rPr lang="en-US" sz="1800" dirty="0" smtClean="0"/>
              <a:t> </a:t>
            </a:r>
            <a:r>
              <a:rPr lang="en-US" sz="1800" dirty="0" err="1" smtClean="0"/>
              <a:t>hoặc</a:t>
            </a:r>
            <a:r>
              <a:rPr lang="en-US" sz="1800" dirty="0" smtClean="0"/>
              <a:t> </a:t>
            </a:r>
            <a:r>
              <a:rPr lang="en-US" sz="1800" dirty="0" err="1" smtClean="0"/>
              <a:t>tín</a:t>
            </a:r>
            <a:r>
              <a:rPr lang="en-US" sz="1800" dirty="0" smtClean="0"/>
              <a:t> </a:t>
            </a:r>
            <a:r>
              <a:rPr lang="en-US" sz="1800" dirty="0" err="1" smtClean="0"/>
              <a:t>dụng</a:t>
            </a:r>
            <a:r>
              <a:rPr lang="en-US" sz="1800" dirty="0" smtClean="0"/>
              <a:t> </a:t>
            </a:r>
            <a:r>
              <a:rPr lang="en-US" sz="1800" dirty="0" err="1" smtClean="0"/>
              <a:t>xuất</a:t>
            </a:r>
            <a:r>
              <a:rPr lang="en-US" sz="1800" dirty="0" smtClean="0"/>
              <a:t> </a:t>
            </a:r>
            <a:r>
              <a:rPr lang="en-US" sz="1800" dirty="0" err="1" smtClean="0"/>
              <a:t>khẩu</a:t>
            </a:r>
            <a:r>
              <a:rPr lang="en-US" sz="1800" dirty="0" smtClean="0"/>
              <a:t> </a:t>
            </a:r>
            <a:r>
              <a:rPr lang="en-US" sz="1800" dirty="0" err="1" smtClean="0"/>
              <a:t>và</a:t>
            </a:r>
            <a:r>
              <a:rPr lang="en-US" sz="1800" dirty="0" smtClean="0"/>
              <a:t> </a:t>
            </a:r>
            <a:r>
              <a:rPr lang="en-US" sz="1800" dirty="0" err="1" smtClean="0"/>
              <a:t>vay</a:t>
            </a:r>
            <a:r>
              <a:rPr lang="en-US" sz="1800" dirty="0" smtClean="0"/>
              <a:t> </a:t>
            </a:r>
            <a:r>
              <a:rPr lang="en-US" sz="1800" dirty="0" err="1" smtClean="0"/>
              <a:t>từ</a:t>
            </a:r>
            <a:r>
              <a:rPr lang="en-US" sz="1800" dirty="0" smtClean="0"/>
              <a:t> </a:t>
            </a:r>
            <a:r>
              <a:rPr lang="en-US" sz="1800" dirty="0" err="1" smtClean="0"/>
              <a:t>thị</a:t>
            </a:r>
            <a:r>
              <a:rPr lang="en-US" sz="1800" dirty="0" smtClean="0"/>
              <a:t> </a:t>
            </a:r>
            <a:r>
              <a:rPr lang="en-US" sz="1800" dirty="0" err="1" smtClean="0"/>
              <a:t>trường</a:t>
            </a:r>
            <a:r>
              <a:rPr lang="en-US" sz="1800" dirty="0" smtClean="0"/>
              <a:t> </a:t>
            </a:r>
            <a:r>
              <a:rPr lang="en-US" sz="1800" dirty="0" err="1" smtClean="0"/>
              <a:t>vốn</a:t>
            </a:r>
            <a:r>
              <a:rPr lang="en-US" sz="1800" dirty="0" smtClean="0"/>
              <a:t> </a:t>
            </a:r>
            <a:r>
              <a:rPr lang="en-US" sz="1800" dirty="0" err="1" smtClean="0"/>
              <a:t>quốc</a:t>
            </a:r>
            <a:r>
              <a:rPr lang="en-US" sz="1800" dirty="0" smtClean="0"/>
              <a:t> </a:t>
            </a:r>
            <a:r>
              <a:rPr lang="en-US" sz="1800" dirty="0" err="1" smtClean="0"/>
              <a:t>tế</a:t>
            </a:r>
            <a:r>
              <a:rPr lang="en-US" sz="1800" dirty="0" smtClean="0"/>
              <a:t> (</a:t>
            </a:r>
            <a:r>
              <a:rPr lang="en-US" sz="1800" dirty="0" err="1" smtClean="0"/>
              <a:t>dưới</a:t>
            </a:r>
            <a:r>
              <a:rPr lang="en-US" sz="1800" dirty="0" smtClean="0"/>
              <a:t> </a:t>
            </a:r>
            <a:r>
              <a:rPr lang="en-US" sz="1800" dirty="0" err="1" smtClean="0"/>
              <a:t>hình</a:t>
            </a:r>
            <a:r>
              <a:rPr lang="en-US" sz="1800" dirty="0" smtClean="0"/>
              <a:t> </a:t>
            </a:r>
            <a:r>
              <a:rPr lang="en-US" sz="1800" dirty="0" err="1" smtClean="0"/>
              <a:t>thức</a:t>
            </a:r>
            <a:r>
              <a:rPr lang="en-US" sz="1800" dirty="0" smtClean="0"/>
              <a:t> </a:t>
            </a:r>
            <a:r>
              <a:rPr lang="en-US" sz="1800" dirty="0" err="1" smtClean="0"/>
              <a:t>phát</a:t>
            </a:r>
            <a:r>
              <a:rPr lang="en-US" sz="1800" dirty="0" smtClean="0"/>
              <a:t> </a:t>
            </a:r>
            <a:r>
              <a:rPr lang="en-US" sz="1800" dirty="0" err="1" smtClean="0"/>
              <a:t>hành</a:t>
            </a:r>
            <a:r>
              <a:rPr lang="en-US" sz="1800" dirty="0" smtClean="0"/>
              <a:t> </a:t>
            </a:r>
            <a:r>
              <a:rPr lang="en-US" sz="1800" dirty="0" err="1" smtClean="0"/>
              <a:t>trái</a:t>
            </a:r>
            <a:r>
              <a:rPr lang="en-US" sz="1800" dirty="0" smtClean="0"/>
              <a:t> </a:t>
            </a:r>
            <a:r>
              <a:rPr lang="en-US" sz="1800" dirty="0" err="1" smtClean="0"/>
              <a:t>phiếu</a:t>
            </a:r>
            <a:r>
              <a:rPr lang="en-US" sz="1800" dirty="0" smtClean="0"/>
              <a:t> </a:t>
            </a:r>
            <a:r>
              <a:rPr lang="en-US" sz="1800" dirty="0" err="1" smtClean="0"/>
              <a:t>ra</a:t>
            </a:r>
            <a:r>
              <a:rPr lang="en-US" sz="1800" dirty="0" smtClean="0"/>
              <a:t> </a:t>
            </a:r>
            <a:r>
              <a:rPr lang="en-US" sz="1800" dirty="0" err="1" smtClean="0"/>
              <a:t>nước</a:t>
            </a:r>
            <a:r>
              <a:rPr lang="en-US" sz="1800" dirty="0" smtClean="0"/>
              <a:t> </a:t>
            </a:r>
            <a:r>
              <a:rPr lang="en-US" sz="1800" dirty="0" err="1" smtClean="0"/>
              <a:t>ngoài</a:t>
            </a:r>
            <a:endParaRPr lang="en-US"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85"/>
                                        </p:tgtEl>
                                        <p:attrNameLst>
                                          <p:attrName>style.visibility</p:attrName>
                                        </p:attrNameLst>
                                      </p:cBhvr>
                                      <p:to>
                                        <p:strVal val="visible"/>
                                      </p:to>
                                    </p:set>
                                    <p:animEffect transition="in" filter="barn(inVertical)">
                                      <p:cBhvr>
                                        <p:cTn id="7" dur="500"/>
                                        <p:tgtEl>
                                          <p:spTgt spid="185"/>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84">
                                            <p:txEl>
                                              <p:pRg st="0" end="0"/>
                                            </p:txEl>
                                          </p:spTgt>
                                        </p:tgtEl>
                                        <p:attrNameLst>
                                          <p:attrName>style.visibility</p:attrName>
                                        </p:attrNameLst>
                                      </p:cBhvr>
                                      <p:to>
                                        <p:strVal val="visible"/>
                                      </p:to>
                                    </p:set>
                                    <p:animEffect transition="in" filter="fade">
                                      <p:cBhvr>
                                        <p:cTn id="12" dur="1000"/>
                                        <p:tgtEl>
                                          <p:spTgt spid="184">
                                            <p:txEl>
                                              <p:pRg st="0" end="0"/>
                                            </p:txEl>
                                          </p:spTgt>
                                        </p:tgtEl>
                                      </p:cBhvr>
                                    </p:animEffect>
                                    <p:anim calcmode="lin" valueType="num">
                                      <p:cBhvr>
                                        <p:cTn id="13" dur="1000" fill="hold"/>
                                        <p:tgtEl>
                                          <p:spTgt spid="18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18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84">
                                            <p:txEl>
                                              <p:pRg st="1" end="1"/>
                                            </p:txEl>
                                          </p:spTgt>
                                        </p:tgtEl>
                                        <p:attrNameLst>
                                          <p:attrName>style.visibility</p:attrName>
                                        </p:attrNameLst>
                                      </p:cBhvr>
                                      <p:to>
                                        <p:strVal val="visible"/>
                                      </p:to>
                                    </p:set>
                                    <p:animEffect transition="in" filter="fade">
                                      <p:cBhvr>
                                        <p:cTn id="19" dur="1000"/>
                                        <p:tgtEl>
                                          <p:spTgt spid="184">
                                            <p:txEl>
                                              <p:pRg st="1" end="1"/>
                                            </p:txEl>
                                          </p:spTgt>
                                        </p:tgtEl>
                                      </p:cBhvr>
                                    </p:animEffect>
                                    <p:anim calcmode="lin" valueType="num">
                                      <p:cBhvr>
                                        <p:cTn id="20" dur="1000" fill="hold"/>
                                        <p:tgtEl>
                                          <p:spTgt spid="184">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18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84">
                                            <p:txEl>
                                              <p:pRg st="2" end="2"/>
                                            </p:txEl>
                                          </p:spTgt>
                                        </p:tgtEl>
                                        <p:attrNameLst>
                                          <p:attrName>style.visibility</p:attrName>
                                        </p:attrNameLst>
                                      </p:cBhvr>
                                      <p:to>
                                        <p:strVal val="visible"/>
                                      </p:to>
                                    </p:set>
                                    <p:animEffect transition="in" filter="fade">
                                      <p:cBhvr>
                                        <p:cTn id="26" dur="1000"/>
                                        <p:tgtEl>
                                          <p:spTgt spid="184">
                                            <p:txEl>
                                              <p:pRg st="2" end="2"/>
                                            </p:txEl>
                                          </p:spTgt>
                                        </p:tgtEl>
                                      </p:cBhvr>
                                    </p:animEffect>
                                    <p:anim calcmode="lin" valueType="num">
                                      <p:cBhvr>
                                        <p:cTn id="27" dur="1000" fill="hold"/>
                                        <p:tgtEl>
                                          <p:spTgt spid="184">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18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
                                          </p:val>
                                        </p:tav>
                                        <p:tav tm="100000">
                                          <p:val>
                                            <p:strVal val="#ppt_x"/>
                                          </p:val>
                                        </p:tav>
                                      </p:tavLst>
                                    </p:anim>
                                    <p:anim calcmode="lin" valueType="num">
                                      <p:cBhvr>
                                        <p:cTn id="3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build="p"/>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Shape 170"/>
          <p:cNvSpPr txBox="1">
            <a:spLocks noGrp="1"/>
          </p:cNvSpPr>
          <p:nvPr>
            <p:ph type="title"/>
          </p:nvPr>
        </p:nvSpPr>
        <p:spPr>
          <a:xfrm>
            <a:off x="1381250" y="922668"/>
            <a:ext cx="3878400" cy="43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n" dirty="0" smtClean="0"/>
              <a:t>Các loại hình thức vay nợ trong nước</a:t>
            </a:r>
            <a:endParaRPr dirty="0"/>
          </a:p>
        </p:txBody>
      </p:sp>
      <p:sp>
        <p:nvSpPr>
          <p:cNvPr id="171" name="Shape 171"/>
          <p:cNvSpPr txBox="1">
            <a:spLocks noGrp="1"/>
          </p:cNvSpPr>
          <p:nvPr>
            <p:ph type="body" idx="1"/>
          </p:nvPr>
        </p:nvSpPr>
        <p:spPr>
          <a:xfrm>
            <a:off x="824145" y="1627451"/>
            <a:ext cx="2624192" cy="3122400"/>
          </a:xfrm>
          <a:prstGeom prst="rect">
            <a:avLst/>
          </a:prstGeom>
        </p:spPr>
        <p:txBody>
          <a:bodyPr spcFirstLastPara="1" wrap="square" lIns="91425" tIns="91425" rIns="91425" bIns="91425" anchor="t" anchorCtr="0">
            <a:noAutofit/>
          </a:bodyPr>
          <a:lstStyle/>
          <a:p>
            <a:pPr marL="0" lvl="0" indent="0" rtl="0">
              <a:spcBef>
                <a:spcPts val="600"/>
              </a:spcBef>
              <a:spcAft>
                <a:spcPts val="0"/>
              </a:spcAft>
              <a:buNone/>
            </a:pPr>
            <a:r>
              <a:rPr lang="en-US" b="1" dirty="0" err="1" smtClean="0">
                <a:highlight>
                  <a:srgbClr val="FFCD00"/>
                </a:highlight>
                <a:latin typeface="+mj-lt"/>
              </a:rPr>
              <a:t>Trái</a:t>
            </a:r>
            <a:r>
              <a:rPr lang="en-US" b="1" dirty="0" smtClean="0">
                <a:highlight>
                  <a:srgbClr val="FFCD00"/>
                </a:highlight>
                <a:latin typeface="+mj-lt"/>
              </a:rPr>
              <a:t> </a:t>
            </a:r>
            <a:r>
              <a:rPr lang="en-US" b="1" dirty="0" err="1" smtClean="0">
                <a:highlight>
                  <a:srgbClr val="FFCD00"/>
                </a:highlight>
                <a:latin typeface="+mj-lt"/>
              </a:rPr>
              <a:t>phiếu</a:t>
            </a:r>
            <a:r>
              <a:rPr lang="en-US" b="1" dirty="0" smtClean="0">
                <a:highlight>
                  <a:srgbClr val="FFCD00"/>
                </a:highlight>
                <a:latin typeface="+mj-lt"/>
              </a:rPr>
              <a:t> </a:t>
            </a:r>
            <a:r>
              <a:rPr lang="en-US" b="1" dirty="0" err="1">
                <a:highlight>
                  <a:srgbClr val="FFCD00"/>
                </a:highlight>
                <a:latin typeface="+mj-lt"/>
              </a:rPr>
              <a:t>C</a:t>
            </a:r>
            <a:r>
              <a:rPr lang="en-US" b="1" dirty="0" err="1" smtClean="0">
                <a:highlight>
                  <a:srgbClr val="FFCD00"/>
                </a:highlight>
                <a:latin typeface="+mj-lt"/>
              </a:rPr>
              <a:t>hính</a:t>
            </a:r>
            <a:r>
              <a:rPr lang="en-US" b="1" dirty="0" smtClean="0">
                <a:highlight>
                  <a:srgbClr val="FFCD00"/>
                </a:highlight>
                <a:latin typeface="+mj-lt"/>
              </a:rPr>
              <a:t> </a:t>
            </a:r>
            <a:r>
              <a:rPr lang="en-US" b="1" dirty="0" err="1" smtClean="0">
                <a:highlight>
                  <a:srgbClr val="FFCD00"/>
                </a:highlight>
                <a:latin typeface="+mj-lt"/>
              </a:rPr>
              <a:t>phủ</a:t>
            </a:r>
            <a:endParaRPr b="1" dirty="0">
              <a:highlight>
                <a:srgbClr val="FFCD00"/>
              </a:highlight>
              <a:latin typeface="+mj-lt"/>
            </a:endParaRPr>
          </a:p>
          <a:p>
            <a:pPr marL="0" lvl="0" indent="0">
              <a:spcBef>
                <a:spcPts val="600"/>
              </a:spcBef>
              <a:spcAft>
                <a:spcPts val="0"/>
              </a:spcAft>
              <a:buNone/>
            </a:pPr>
            <a:r>
              <a:rPr lang="en" dirty="0" smtClean="0">
                <a:latin typeface="+mj-lt"/>
              </a:rPr>
              <a:t>Trái phiếu Kho bạc Nhà nước</a:t>
            </a:r>
          </a:p>
          <a:p>
            <a:pPr marL="0" lvl="0" indent="0">
              <a:spcBef>
                <a:spcPts val="600"/>
              </a:spcBef>
              <a:spcAft>
                <a:spcPts val="0"/>
              </a:spcAft>
              <a:buNone/>
            </a:pPr>
            <a:r>
              <a:rPr lang="en" dirty="0" smtClean="0">
                <a:latin typeface="+mj-lt"/>
              </a:rPr>
              <a:t>Trái phiếu công trình</a:t>
            </a:r>
          </a:p>
          <a:p>
            <a:pPr marL="0" lvl="0" indent="0">
              <a:spcBef>
                <a:spcPts val="600"/>
              </a:spcBef>
              <a:spcAft>
                <a:spcPts val="0"/>
              </a:spcAft>
              <a:buNone/>
            </a:pPr>
            <a:r>
              <a:rPr lang="en-US" dirty="0" err="1" smtClean="0">
                <a:latin typeface="+mj-lt"/>
              </a:rPr>
              <a:t>Trái</a:t>
            </a:r>
            <a:r>
              <a:rPr lang="en-US" dirty="0" smtClean="0">
                <a:latin typeface="+mj-lt"/>
              </a:rPr>
              <a:t> </a:t>
            </a:r>
            <a:r>
              <a:rPr lang="en-US" dirty="0" err="1" smtClean="0">
                <a:latin typeface="+mj-lt"/>
              </a:rPr>
              <a:t>phiếu</a:t>
            </a:r>
            <a:r>
              <a:rPr lang="en-US" dirty="0" smtClean="0">
                <a:latin typeface="+mj-lt"/>
              </a:rPr>
              <a:t> </a:t>
            </a:r>
            <a:r>
              <a:rPr lang="en-US" dirty="0" err="1" smtClean="0">
                <a:latin typeface="+mj-lt"/>
              </a:rPr>
              <a:t>ngoại</a:t>
            </a:r>
            <a:r>
              <a:rPr lang="en-US" dirty="0" smtClean="0">
                <a:latin typeface="+mj-lt"/>
              </a:rPr>
              <a:t> </a:t>
            </a:r>
            <a:r>
              <a:rPr lang="en-US" dirty="0" err="1" smtClean="0">
                <a:latin typeface="+mj-lt"/>
              </a:rPr>
              <a:t>tệ</a:t>
            </a:r>
            <a:endParaRPr lang="en-US" dirty="0" smtClean="0">
              <a:latin typeface="+mj-lt"/>
            </a:endParaRPr>
          </a:p>
          <a:p>
            <a:pPr marL="0" lvl="0" indent="0">
              <a:spcBef>
                <a:spcPts val="600"/>
              </a:spcBef>
              <a:spcAft>
                <a:spcPts val="0"/>
              </a:spcAft>
              <a:buNone/>
            </a:pPr>
            <a:r>
              <a:rPr lang="en-US" dirty="0" err="1" smtClean="0">
                <a:latin typeface="+mj-lt"/>
              </a:rPr>
              <a:t>Công</a:t>
            </a:r>
            <a:r>
              <a:rPr lang="en-US" dirty="0" smtClean="0">
                <a:latin typeface="+mj-lt"/>
              </a:rPr>
              <a:t> </a:t>
            </a:r>
            <a:r>
              <a:rPr lang="en-US" dirty="0" err="1" smtClean="0">
                <a:latin typeface="+mj-lt"/>
              </a:rPr>
              <a:t>trái</a:t>
            </a:r>
            <a:r>
              <a:rPr lang="en-US" dirty="0" smtClean="0">
                <a:latin typeface="+mj-lt"/>
              </a:rPr>
              <a:t> </a:t>
            </a:r>
            <a:r>
              <a:rPr lang="en-US" dirty="0" err="1" smtClean="0">
                <a:latin typeface="+mj-lt"/>
              </a:rPr>
              <a:t>xây</a:t>
            </a:r>
            <a:r>
              <a:rPr lang="en-US" dirty="0" smtClean="0">
                <a:latin typeface="+mj-lt"/>
              </a:rPr>
              <a:t> </a:t>
            </a:r>
            <a:r>
              <a:rPr lang="en-US" dirty="0" err="1" smtClean="0">
                <a:latin typeface="+mj-lt"/>
              </a:rPr>
              <a:t>dựng</a:t>
            </a:r>
            <a:r>
              <a:rPr lang="en-US" dirty="0" smtClean="0">
                <a:latin typeface="+mj-lt"/>
              </a:rPr>
              <a:t> </a:t>
            </a:r>
            <a:r>
              <a:rPr lang="en-US" dirty="0" err="1" smtClean="0">
                <a:latin typeface="+mj-lt"/>
              </a:rPr>
              <a:t>Tổ</a:t>
            </a:r>
            <a:r>
              <a:rPr lang="en-US" dirty="0" smtClean="0">
                <a:latin typeface="+mj-lt"/>
              </a:rPr>
              <a:t> </a:t>
            </a:r>
            <a:r>
              <a:rPr lang="en-US" dirty="0" err="1" smtClean="0">
                <a:latin typeface="+mj-lt"/>
              </a:rPr>
              <a:t>quốc</a:t>
            </a:r>
            <a:endParaRPr dirty="0">
              <a:latin typeface="+mj-lt"/>
            </a:endParaRPr>
          </a:p>
        </p:txBody>
      </p:sp>
      <p:sp>
        <p:nvSpPr>
          <p:cNvPr id="172" name="Shape 172"/>
          <p:cNvSpPr txBox="1">
            <a:spLocks noGrp="1"/>
          </p:cNvSpPr>
          <p:nvPr>
            <p:ph type="body" idx="2"/>
          </p:nvPr>
        </p:nvSpPr>
        <p:spPr>
          <a:xfrm>
            <a:off x="3661705" y="1625291"/>
            <a:ext cx="2413499" cy="3122400"/>
          </a:xfrm>
          <a:prstGeom prst="rect">
            <a:avLst/>
          </a:prstGeom>
        </p:spPr>
        <p:txBody>
          <a:bodyPr spcFirstLastPara="1" wrap="square" lIns="91425" tIns="91425" rIns="91425" bIns="91425" anchor="t" anchorCtr="0">
            <a:noAutofit/>
          </a:bodyPr>
          <a:lstStyle/>
          <a:p>
            <a:pPr marL="0" lvl="0" indent="0" rtl="0">
              <a:spcBef>
                <a:spcPts val="600"/>
              </a:spcBef>
              <a:spcAft>
                <a:spcPts val="0"/>
              </a:spcAft>
              <a:buNone/>
            </a:pPr>
            <a:r>
              <a:rPr lang="en" b="1" dirty="0" smtClean="0">
                <a:highlight>
                  <a:srgbClr val="FFCD00"/>
                </a:highlight>
                <a:latin typeface="+mj-lt"/>
              </a:rPr>
              <a:t>Trái phiếu chính quyền địa phương</a:t>
            </a:r>
            <a:endParaRPr b="1" dirty="0">
              <a:highlight>
                <a:srgbClr val="FFCD00"/>
              </a:highlight>
              <a:latin typeface="+mj-lt"/>
            </a:endParaRPr>
          </a:p>
          <a:p>
            <a:pPr marL="0" lvl="0" indent="0">
              <a:buNone/>
            </a:pPr>
            <a:r>
              <a:rPr lang="en-US" dirty="0" err="1">
                <a:latin typeface="+mj-lt"/>
              </a:rPr>
              <a:t>Là</a:t>
            </a:r>
            <a:r>
              <a:rPr lang="en-US" dirty="0">
                <a:latin typeface="+mj-lt"/>
              </a:rPr>
              <a:t> </a:t>
            </a:r>
            <a:r>
              <a:rPr lang="en-US" dirty="0" err="1">
                <a:latin typeface="+mj-lt"/>
              </a:rPr>
              <a:t>các</a:t>
            </a:r>
            <a:r>
              <a:rPr lang="en-US" dirty="0">
                <a:latin typeface="+mj-lt"/>
              </a:rPr>
              <a:t> </a:t>
            </a:r>
            <a:r>
              <a:rPr lang="en-US" dirty="0" err="1">
                <a:latin typeface="+mj-lt"/>
              </a:rPr>
              <a:t>loại</a:t>
            </a:r>
            <a:r>
              <a:rPr lang="en-US" dirty="0">
                <a:latin typeface="+mj-lt"/>
              </a:rPr>
              <a:t> </a:t>
            </a:r>
            <a:r>
              <a:rPr lang="en-US" dirty="0" err="1">
                <a:latin typeface="+mj-lt"/>
              </a:rPr>
              <a:t>trái</a:t>
            </a:r>
            <a:r>
              <a:rPr lang="en-US" dirty="0">
                <a:latin typeface="+mj-lt"/>
              </a:rPr>
              <a:t> </a:t>
            </a:r>
            <a:r>
              <a:rPr lang="en-US" dirty="0" err="1">
                <a:latin typeface="+mj-lt"/>
              </a:rPr>
              <a:t>phiếu</a:t>
            </a:r>
            <a:r>
              <a:rPr lang="en-US" dirty="0">
                <a:latin typeface="+mj-lt"/>
              </a:rPr>
              <a:t> </a:t>
            </a:r>
            <a:r>
              <a:rPr lang="en-US" dirty="0" err="1">
                <a:latin typeface="+mj-lt"/>
              </a:rPr>
              <a:t>có</a:t>
            </a:r>
            <a:r>
              <a:rPr lang="en-US" dirty="0">
                <a:latin typeface="+mj-lt"/>
              </a:rPr>
              <a:t> </a:t>
            </a:r>
            <a:r>
              <a:rPr lang="en-US" dirty="0" err="1">
                <a:latin typeface="+mj-lt"/>
              </a:rPr>
              <a:t>thời</a:t>
            </a:r>
            <a:r>
              <a:rPr lang="en-US" dirty="0">
                <a:latin typeface="+mj-lt"/>
              </a:rPr>
              <a:t> </a:t>
            </a:r>
            <a:r>
              <a:rPr lang="en-US" dirty="0" err="1">
                <a:latin typeface="+mj-lt"/>
              </a:rPr>
              <a:t>hạn</a:t>
            </a:r>
            <a:r>
              <a:rPr lang="en-US" dirty="0">
                <a:latin typeface="+mj-lt"/>
              </a:rPr>
              <a:t> 1 </a:t>
            </a:r>
            <a:r>
              <a:rPr lang="en-US" dirty="0" err="1">
                <a:latin typeface="+mj-lt"/>
              </a:rPr>
              <a:t>năm</a:t>
            </a:r>
            <a:r>
              <a:rPr lang="en-US" dirty="0">
                <a:latin typeface="+mj-lt"/>
              </a:rPr>
              <a:t> </a:t>
            </a:r>
            <a:r>
              <a:rPr lang="en-US" dirty="0" err="1">
                <a:latin typeface="+mj-lt"/>
              </a:rPr>
              <a:t>trở</a:t>
            </a:r>
            <a:r>
              <a:rPr lang="en-US" dirty="0">
                <a:latin typeface="+mj-lt"/>
              </a:rPr>
              <a:t> </a:t>
            </a:r>
            <a:r>
              <a:rPr lang="en-US" dirty="0" err="1">
                <a:latin typeface="+mj-lt"/>
              </a:rPr>
              <a:t>lên</a:t>
            </a:r>
            <a:r>
              <a:rPr lang="en-US" dirty="0">
                <a:latin typeface="+mj-lt"/>
              </a:rPr>
              <a:t> do </a:t>
            </a:r>
            <a:r>
              <a:rPr lang="en-US" dirty="0" err="1">
                <a:latin typeface="+mj-lt"/>
              </a:rPr>
              <a:t>chính</a:t>
            </a:r>
            <a:r>
              <a:rPr lang="en-US" dirty="0">
                <a:latin typeface="+mj-lt"/>
              </a:rPr>
              <a:t> </a:t>
            </a:r>
            <a:r>
              <a:rPr lang="en-US" dirty="0" err="1">
                <a:latin typeface="+mj-lt"/>
              </a:rPr>
              <a:t>quyền</a:t>
            </a:r>
            <a:r>
              <a:rPr lang="en-US" dirty="0">
                <a:latin typeface="+mj-lt"/>
              </a:rPr>
              <a:t> </a:t>
            </a:r>
            <a:r>
              <a:rPr lang="en-US" dirty="0" err="1">
                <a:latin typeface="+mj-lt"/>
              </a:rPr>
              <a:t>địa</a:t>
            </a:r>
            <a:r>
              <a:rPr lang="en-US" dirty="0">
                <a:latin typeface="+mj-lt"/>
              </a:rPr>
              <a:t> </a:t>
            </a:r>
            <a:r>
              <a:rPr lang="en-US" dirty="0" err="1">
                <a:latin typeface="+mj-lt"/>
              </a:rPr>
              <a:t>phương</a:t>
            </a:r>
            <a:r>
              <a:rPr lang="en-US" dirty="0">
                <a:latin typeface="+mj-lt"/>
              </a:rPr>
              <a:t> </a:t>
            </a:r>
            <a:r>
              <a:rPr lang="en-US" dirty="0" err="1">
                <a:latin typeface="+mj-lt"/>
              </a:rPr>
              <a:t>phát</a:t>
            </a:r>
            <a:r>
              <a:rPr lang="en-US" dirty="0">
                <a:latin typeface="+mj-lt"/>
              </a:rPr>
              <a:t> </a:t>
            </a:r>
            <a:r>
              <a:rPr lang="en-US" dirty="0" err="1">
                <a:latin typeface="+mj-lt"/>
              </a:rPr>
              <a:t>hành</a:t>
            </a:r>
            <a:endParaRPr dirty="0">
              <a:latin typeface="+mj-lt"/>
            </a:endParaRPr>
          </a:p>
        </p:txBody>
      </p:sp>
      <p:sp>
        <p:nvSpPr>
          <p:cNvPr id="173" name="Shape 173"/>
          <p:cNvSpPr txBox="1">
            <a:spLocks noGrp="1"/>
          </p:cNvSpPr>
          <p:nvPr>
            <p:ph type="body" idx="3"/>
          </p:nvPr>
        </p:nvSpPr>
        <p:spPr>
          <a:xfrm>
            <a:off x="6288572" y="1625291"/>
            <a:ext cx="2334000" cy="3122400"/>
          </a:xfrm>
          <a:prstGeom prst="rect">
            <a:avLst/>
          </a:prstGeom>
        </p:spPr>
        <p:txBody>
          <a:bodyPr spcFirstLastPara="1" wrap="square" lIns="91425" tIns="91425" rIns="91425" bIns="91425" anchor="t" anchorCtr="0">
            <a:noAutofit/>
          </a:bodyPr>
          <a:lstStyle/>
          <a:p>
            <a:pPr marL="0" lvl="0" indent="0" rtl="0">
              <a:spcBef>
                <a:spcPts val="600"/>
              </a:spcBef>
              <a:spcAft>
                <a:spcPts val="0"/>
              </a:spcAft>
              <a:buNone/>
            </a:pPr>
            <a:r>
              <a:rPr lang="en" b="1" dirty="0" smtClean="0">
                <a:highlight>
                  <a:srgbClr val="FFCD00"/>
                </a:highlight>
                <a:latin typeface="+mj-lt"/>
              </a:rPr>
              <a:t>Vay trực tiếp</a:t>
            </a:r>
            <a:endParaRPr b="1" dirty="0">
              <a:highlight>
                <a:srgbClr val="FFCD00"/>
              </a:highlight>
              <a:latin typeface="+mj-lt"/>
            </a:endParaRPr>
          </a:p>
          <a:p>
            <a:pPr marL="0" lvl="0" indent="0">
              <a:buNone/>
            </a:pPr>
            <a:r>
              <a:rPr lang="en-US" dirty="0" err="1">
                <a:latin typeface="+mj-lt"/>
              </a:rPr>
              <a:t>Chính</a:t>
            </a:r>
            <a:r>
              <a:rPr lang="en-US" dirty="0">
                <a:latin typeface="+mj-lt"/>
              </a:rPr>
              <a:t> </a:t>
            </a:r>
            <a:r>
              <a:rPr lang="en-US" dirty="0" err="1">
                <a:latin typeface="+mj-lt"/>
              </a:rPr>
              <a:t>phủ</a:t>
            </a:r>
            <a:r>
              <a:rPr lang="en-US" dirty="0">
                <a:latin typeface="+mj-lt"/>
              </a:rPr>
              <a:t> </a:t>
            </a:r>
            <a:r>
              <a:rPr lang="en-US" dirty="0" err="1">
                <a:latin typeface="+mj-lt"/>
              </a:rPr>
              <a:t>có</a:t>
            </a:r>
            <a:r>
              <a:rPr lang="en-US" dirty="0">
                <a:latin typeface="+mj-lt"/>
              </a:rPr>
              <a:t> </a:t>
            </a:r>
            <a:r>
              <a:rPr lang="en-US" dirty="0" err="1">
                <a:latin typeface="+mj-lt"/>
              </a:rPr>
              <a:t>thể</a:t>
            </a:r>
            <a:r>
              <a:rPr lang="en-US" dirty="0">
                <a:latin typeface="+mj-lt"/>
              </a:rPr>
              <a:t> </a:t>
            </a:r>
            <a:r>
              <a:rPr lang="en-US" dirty="0" err="1">
                <a:latin typeface="+mj-lt"/>
              </a:rPr>
              <a:t>vay</a:t>
            </a:r>
            <a:r>
              <a:rPr lang="en-US" dirty="0">
                <a:latin typeface="+mj-lt"/>
              </a:rPr>
              <a:t> </a:t>
            </a:r>
            <a:r>
              <a:rPr lang="en-US" dirty="0" err="1">
                <a:latin typeface="+mj-lt"/>
              </a:rPr>
              <a:t>tiền</a:t>
            </a:r>
            <a:r>
              <a:rPr lang="en-US" dirty="0">
                <a:latin typeface="+mj-lt"/>
              </a:rPr>
              <a:t> </a:t>
            </a:r>
            <a:r>
              <a:rPr lang="en-US" dirty="0" err="1">
                <a:latin typeface="+mj-lt"/>
              </a:rPr>
              <a:t>trực</a:t>
            </a:r>
            <a:r>
              <a:rPr lang="en-US" dirty="0">
                <a:latin typeface="+mj-lt"/>
              </a:rPr>
              <a:t> </a:t>
            </a:r>
            <a:r>
              <a:rPr lang="en-US" dirty="0" err="1">
                <a:latin typeface="+mj-lt"/>
              </a:rPr>
              <a:t>tiếp</a:t>
            </a:r>
            <a:r>
              <a:rPr lang="en-US" dirty="0">
                <a:latin typeface="+mj-lt"/>
              </a:rPr>
              <a:t> </a:t>
            </a:r>
            <a:r>
              <a:rPr lang="en-US" dirty="0" err="1">
                <a:latin typeface="+mj-lt"/>
              </a:rPr>
              <a:t>từ</a:t>
            </a:r>
            <a:r>
              <a:rPr lang="en-US" dirty="0">
                <a:latin typeface="+mj-lt"/>
              </a:rPr>
              <a:t> </a:t>
            </a:r>
            <a:r>
              <a:rPr lang="en-US" dirty="0" err="1">
                <a:latin typeface="+mj-lt"/>
              </a:rPr>
              <a:t>các</a:t>
            </a:r>
            <a:r>
              <a:rPr lang="en-US" dirty="0">
                <a:latin typeface="+mj-lt"/>
              </a:rPr>
              <a:t> </a:t>
            </a:r>
            <a:r>
              <a:rPr lang="en-US" dirty="0" err="1">
                <a:latin typeface="+mj-lt"/>
              </a:rPr>
              <a:t>ngân</a:t>
            </a:r>
            <a:r>
              <a:rPr lang="en-US" dirty="0">
                <a:latin typeface="+mj-lt"/>
              </a:rPr>
              <a:t> </a:t>
            </a:r>
            <a:r>
              <a:rPr lang="en-US" dirty="0" err="1">
                <a:latin typeface="+mj-lt"/>
              </a:rPr>
              <a:t>hàng</a:t>
            </a:r>
            <a:r>
              <a:rPr lang="en-US" dirty="0">
                <a:latin typeface="+mj-lt"/>
              </a:rPr>
              <a:t> </a:t>
            </a:r>
            <a:r>
              <a:rPr lang="en-US" dirty="0" err="1">
                <a:latin typeface="+mj-lt"/>
              </a:rPr>
              <a:t>thương</a:t>
            </a:r>
            <a:r>
              <a:rPr lang="en-US" dirty="0">
                <a:latin typeface="+mj-lt"/>
              </a:rPr>
              <a:t> </a:t>
            </a:r>
            <a:r>
              <a:rPr lang="en-US" dirty="0" err="1">
                <a:latin typeface="+mj-lt"/>
              </a:rPr>
              <a:t>mại</a:t>
            </a:r>
            <a:r>
              <a:rPr lang="en-US" dirty="0">
                <a:latin typeface="+mj-lt"/>
              </a:rPr>
              <a:t>, </a:t>
            </a:r>
            <a:r>
              <a:rPr lang="en-US" dirty="0" err="1">
                <a:latin typeface="+mj-lt"/>
              </a:rPr>
              <a:t>các</a:t>
            </a:r>
            <a:r>
              <a:rPr lang="en-US" dirty="0">
                <a:latin typeface="+mj-lt"/>
              </a:rPr>
              <a:t> </a:t>
            </a:r>
            <a:r>
              <a:rPr lang="en-US" dirty="0" err="1">
                <a:latin typeface="+mj-lt"/>
              </a:rPr>
              <a:t>các</a:t>
            </a:r>
            <a:r>
              <a:rPr lang="en-US" dirty="0">
                <a:latin typeface="+mj-lt"/>
              </a:rPr>
              <a:t> </a:t>
            </a:r>
            <a:r>
              <a:rPr lang="en-US" dirty="0" err="1">
                <a:latin typeface="+mj-lt"/>
              </a:rPr>
              <a:t>thể</a:t>
            </a:r>
            <a:r>
              <a:rPr lang="en-US" dirty="0">
                <a:latin typeface="+mj-lt"/>
              </a:rPr>
              <a:t> </a:t>
            </a:r>
            <a:r>
              <a:rPr lang="en-US" dirty="0" err="1">
                <a:latin typeface="+mj-lt"/>
              </a:rPr>
              <a:t>chế</a:t>
            </a:r>
            <a:r>
              <a:rPr lang="en-US" dirty="0">
                <a:latin typeface="+mj-lt"/>
              </a:rPr>
              <a:t> </a:t>
            </a:r>
            <a:r>
              <a:rPr lang="en-US" dirty="0" err="1">
                <a:latin typeface="+mj-lt"/>
              </a:rPr>
              <a:t>siêu</a:t>
            </a:r>
            <a:r>
              <a:rPr lang="en-US" dirty="0">
                <a:latin typeface="+mj-lt"/>
              </a:rPr>
              <a:t> </a:t>
            </a:r>
            <a:r>
              <a:rPr lang="en-US" dirty="0" err="1">
                <a:latin typeface="+mj-lt"/>
              </a:rPr>
              <a:t>quốc</a:t>
            </a:r>
            <a:r>
              <a:rPr lang="en-US" dirty="0">
                <a:latin typeface="+mj-lt"/>
              </a:rPr>
              <a:t> </a:t>
            </a:r>
            <a:r>
              <a:rPr lang="en-US" dirty="0" err="1">
                <a:latin typeface="+mj-lt"/>
              </a:rPr>
              <a:t>gia</a:t>
            </a:r>
            <a:r>
              <a:rPr lang="en-US" dirty="0">
                <a:latin typeface="+mj-lt"/>
              </a:rPr>
              <a:t> </a:t>
            </a:r>
            <a:endParaRPr dirty="0">
              <a:latin typeface="+mj-lt"/>
            </a:endParaRPr>
          </a:p>
        </p:txBody>
      </p:sp>
      <p:grpSp>
        <p:nvGrpSpPr>
          <p:cNvPr id="174" name="Shape 174"/>
          <p:cNvGrpSpPr/>
          <p:nvPr/>
        </p:nvGrpSpPr>
        <p:grpSpPr>
          <a:xfrm>
            <a:off x="916458" y="1019750"/>
            <a:ext cx="214625" cy="214625"/>
            <a:chOff x="2594050" y="1631825"/>
            <a:chExt cx="439625" cy="439625"/>
          </a:xfrm>
        </p:grpSpPr>
        <p:sp>
          <p:nvSpPr>
            <p:cNvPr id="175" name="Shape 175"/>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6" name="Shape 176"/>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7" name="Shape 177"/>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78" name="Shape 178"/>
            <p:cNvSpPr/>
            <p:nvPr/>
          </p:nvSpPr>
          <p:spPr>
            <a:xfrm>
              <a:off x="2814912" y="1754062"/>
              <a:ext cx="49950" cy="49950"/>
            </a:xfrm>
            <a:custGeom>
              <a:avLst/>
              <a:gdLst/>
              <a:ahLst/>
              <a:cxnLst/>
              <a:rect l="0" t="0" r="0" b="0"/>
              <a:pathLst>
                <a:path w="1998" h="1998" fill="none" extrusionOk="0">
                  <a:moveTo>
                    <a:pt x="1" y="1997"/>
                  </a:moveTo>
                  <a:lnTo>
                    <a:pt x="1998" y="0"/>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179" name="Shape 179"/>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11</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1">
                                            <p:txEl>
                                              <p:pRg st="0" end="0"/>
                                            </p:txEl>
                                          </p:spTgt>
                                        </p:tgtEl>
                                        <p:attrNameLst>
                                          <p:attrName>style.visibility</p:attrName>
                                        </p:attrNameLst>
                                      </p:cBhvr>
                                      <p:to>
                                        <p:strVal val="visible"/>
                                      </p:to>
                                    </p:set>
                                    <p:animEffect transition="in" filter="fade">
                                      <p:cBhvr>
                                        <p:cTn id="7" dur="500"/>
                                        <p:tgtEl>
                                          <p:spTgt spid="171">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1">
                                            <p:txEl>
                                              <p:pRg st="1" end="1"/>
                                            </p:txEl>
                                          </p:spTgt>
                                        </p:tgtEl>
                                        <p:attrNameLst>
                                          <p:attrName>style.visibility</p:attrName>
                                        </p:attrNameLst>
                                      </p:cBhvr>
                                      <p:to>
                                        <p:strVal val="visible"/>
                                      </p:to>
                                    </p:set>
                                    <p:animEffect transition="in" filter="fade">
                                      <p:cBhvr>
                                        <p:cTn id="10" dur="500"/>
                                        <p:tgtEl>
                                          <p:spTgt spid="171">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1">
                                            <p:txEl>
                                              <p:pRg st="2" end="2"/>
                                            </p:txEl>
                                          </p:spTgt>
                                        </p:tgtEl>
                                        <p:attrNameLst>
                                          <p:attrName>style.visibility</p:attrName>
                                        </p:attrNameLst>
                                      </p:cBhvr>
                                      <p:to>
                                        <p:strVal val="visible"/>
                                      </p:to>
                                    </p:set>
                                    <p:animEffect transition="in" filter="fade">
                                      <p:cBhvr>
                                        <p:cTn id="13" dur="500"/>
                                        <p:tgtEl>
                                          <p:spTgt spid="171">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1">
                                            <p:txEl>
                                              <p:pRg st="3" end="3"/>
                                            </p:txEl>
                                          </p:spTgt>
                                        </p:tgtEl>
                                        <p:attrNameLst>
                                          <p:attrName>style.visibility</p:attrName>
                                        </p:attrNameLst>
                                      </p:cBhvr>
                                      <p:to>
                                        <p:strVal val="visible"/>
                                      </p:to>
                                    </p:set>
                                    <p:animEffect transition="in" filter="fade">
                                      <p:cBhvr>
                                        <p:cTn id="16" dur="500"/>
                                        <p:tgtEl>
                                          <p:spTgt spid="171">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1">
                                            <p:txEl>
                                              <p:pRg st="4" end="4"/>
                                            </p:txEl>
                                          </p:spTgt>
                                        </p:tgtEl>
                                        <p:attrNameLst>
                                          <p:attrName>style.visibility</p:attrName>
                                        </p:attrNameLst>
                                      </p:cBhvr>
                                      <p:to>
                                        <p:strVal val="visible"/>
                                      </p:to>
                                    </p:set>
                                    <p:animEffect transition="in" filter="fade">
                                      <p:cBhvr>
                                        <p:cTn id="19" dur="500"/>
                                        <p:tgtEl>
                                          <p:spTgt spid="171">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72">
                                            <p:txEl>
                                              <p:pRg st="0" end="0"/>
                                            </p:txEl>
                                          </p:spTgt>
                                        </p:tgtEl>
                                        <p:attrNameLst>
                                          <p:attrName>style.visibility</p:attrName>
                                        </p:attrNameLst>
                                      </p:cBhvr>
                                      <p:to>
                                        <p:strVal val="visible"/>
                                      </p:to>
                                    </p:set>
                                    <p:animEffect transition="in" filter="fade">
                                      <p:cBhvr>
                                        <p:cTn id="24" dur="1000"/>
                                        <p:tgtEl>
                                          <p:spTgt spid="172">
                                            <p:txEl>
                                              <p:pRg st="0" end="0"/>
                                            </p:txEl>
                                          </p:spTgt>
                                        </p:tgtEl>
                                      </p:cBhvr>
                                    </p:animEffect>
                                    <p:anim calcmode="lin" valueType="num">
                                      <p:cBhvr>
                                        <p:cTn id="25" dur="1000" fill="hold"/>
                                        <p:tgtEl>
                                          <p:spTgt spid="172">
                                            <p:txEl>
                                              <p:pRg st="0" end="0"/>
                                            </p:txEl>
                                          </p:spTgt>
                                        </p:tgtEl>
                                        <p:attrNameLst>
                                          <p:attrName>ppt_x</p:attrName>
                                        </p:attrNameLst>
                                      </p:cBhvr>
                                      <p:tavLst>
                                        <p:tav tm="0">
                                          <p:val>
                                            <p:strVal val="#ppt_x"/>
                                          </p:val>
                                        </p:tav>
                                        <p:tav tm="100000">
                                          <p:val>
                                            <p:strVal val="#ppt_x"/>
                                          </p:val>
                                        </p:tav>
                                      </p:tavLst>
                                    </p:anim>
                                    <p:anim calcmode="lin" valueType="num">
                                      <p:cBhvr>
                                        <p:cTn id="26" dur="1000" fill="hold"/>
                                        <p:tgtEl>
                                          <p:spTgt spid="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72">
                                            <p:txEl>
                                              <p:pRg st="1" end="1"/>
                                            </p:txEl>
                                          </p:spTgt>
                                        </p:tgtEl>
                                        <p:attrNameLst>
                                          <p:attrName>style.visibility</p:attrName>
                                        </p:attrNameLst>
                                      </p:cBhvr>
                                      <p:to>
                                        <p:strVal val="visible"/>
                                      </p:to>
                                    </p:set>
                                    <p:animEffect transition="in" filter="fade">
                                      <p:cBhvr>
                                        <p:cTn id="31" dur="1000"/>
                                        <p:tgtEl>
                                          <p:spTgt spid="172">
                                            <p:txEl>
                                              <p:pRg st="1" end="1"/>
                                            </p:txEl>
                                          </p:spTgt>
                                        </p:tgtEl>
                                      </p:cBhvr>
                                    </p:animEffect>
                                    <p:anim calcmode="lin" valueType="num">
                                      <p:cBhvr>
                                        <p:cTn id="32" dur="1000" fill="hold"/>
                                        <p:tgtEl>
                                          <p:spTgt spid="172">
                                            <p:txEl>
                                              <p:pRg st="1" end="1"/>
                                            </p:txEl>
                                          </p:spTgt>
                                        </p:tgtEl>
                                        <p:attrNameLst>
                                          <p:attrName>ppt_x</p:attrName>
                                        </p:attrNameLst>
                                      </p:cBhvr>
                                      <p:tavLst>
                                        <p:tav tm="0">
                                          <p:val>
                                            <p:strVal val="#ppt_x"/>
                                          </p:val>
                                        </p:tav>
                                        <p:tav tm="100000">
                                          <p:val>
                                            <p:strVal val="#ppt_x"/>
                                          </p:val>
                                        </p:tav>
                                      </p:tavLst>
                                    </p:anim>
                                    <p:anim calcmode="lin" valueType="num">
                                      <p:cBhvr>
                                        <p:cTn id="33" dur="1000" fill="hold"/>
                                        <p:tgtEl>
                                          <p:spTgt spid="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73">
                                            <p:txEl>
                                              <p:pRg st="0" end="0"/>
                                            </p:txEl>
                                          </p:spTgt>
                                        </p:tgtEl>
                                        <p:attrNameLst>
                                          <p:attrName>style.visibility</p:attrName>
                                        </p:attrNameLst>
                                      </p:cBhvr>
                                      <p:to>
                                        <p:strVal val="visible"/>
                                      </p:to>
                                    </p:set>
                                    <p:animEffect transition="in" filter="fade">
                                      <p:cBhvr>
                                        <p:cTn id="38" dur="1000"/>
                                        <p:tgtEl>
                                          <p:spTgt spid="173">
                                            <p:txEl>
                                              <p:pRg st="0" end="0"/>
                                            </p:txEl>
                                          </p:spTgt>
                                        </p:tgtEl>
                                      </p:cBhvr>
                                    </p:animEffect>
                                    <p:anim calcmode="lin" valueType="num">
                                      <p:cBhvr>
                                        <p:cTn id="39" dur="1000" fill="hold"/>
                                        <p:tgtEl>
                                          <p:spTgt spid="173">
                                            <p:txEl>
                                              <p:pRg st="0" end="0"/>
                                            </p:txEl>
                                          </p:spTgt>
                                        </p:tgtEl>
                                        <p:attrNameLst>
                                          <p:attrName>ppt_x</p:attrName>
                                        </p:attrNameLst>
                                      </p:cBhvr>
                                      <p:tavLst>
                                        <p:tav tm="0">
                                          <p:val>
                                            <p:strVal val="#ppt_x"/>
                                          </p:val>
                                        </p:tav>
                                        <p:tav tm="100000">
                                          <p:val>
                                            <p:strVal val="#ppt_x"/>
                                          </p:val>
                                        </p:tav>
                                      </p:tavLst>
                                    </p:anim>
                                    <p:anim calcmode="lin" valueType="num">
                                      <p:cBhvr>
                                        <p:cTn id="40" dur="1000" fill="hold"/>
                                        <p:tgtEl>
                                          <p:spTgt spid="17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173">
                                            <p:txEl>
                                              <p:pRg st="1" end="1"/>
                                            </p:txEl>
                                          </p:spTgt>
                                        </p:tgtEl>
                                        <p:attrNameLst>
                                          <p:attrName>style.visibility</p:attrName>
                                        </p:attrNameLst>
                                      </p:cBhvr>
                                      <p:to>
                                        <p:strVal val="visible"/>
                                      </p:to>
                                    </p:set>
                                    <p:animEffect transition="in" filter="fade">
                                      <p:cBhvr>
                                        <p:cTn id="45" dur="1000"/>
                                        <p:tgtEl>
                                          <p:spTgt spid="173">
                                            <p:txEl>
                                              <p:pRg st="1" end="1"/>
                                            </p:txEl>
                                          </p:spTgt>
                                        </p:tgtEl>
                                      </p:cBhvr>
                                    </p:animEffect>
                                    <p:anim calcmode="lin" valueType="num">
                                      <p:cBhvr>
                                        <p:cTn id="46" dur="1000" fill="hold"/>
                                        <p:tgtEl>
                                          <p:spTgt spid="173">
                                            <p:txEl>
                                              <p:pRg st="1" end="1"/>
                                            </p:txEl>
                                          </p:spTgt>
                                        </p:tgtEl>
                                        <p:attrNameLst>
                                          <p:attrName>ppt_x</p:attrName>
                                        </p:attrNameLst>
                                      </p:cBhvr>
                                      <p:tavLst>
                                        <p:tav tm="0">
                                          <p:val>
                                            <p:strVal val="#ppt_x"/>
                                          </p:val>
                                        </p:tav>
                                        <p:tav tm="100000">
                                          <p:val>
                                            <p:strVal val="#ppt_x"/>
                                          </p:val>
                                        </p:tav>
                                      </p:tavLst>
                                    </p:anim>
                                    <p:anim calcmode="lin" valueType="num">
                                      <p:cBhvr>
                                        <p:cTn id="47" dur="1000" fill="hold"/>
                                        <p:tgtEl>
                                          <p:spTgt spid="17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 grpId="0" build="p"/>
      <p:bldP spid="172" grpId="0" build="p"/>
      <p:bldP spid="17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Các</a:t>
            </a:r>
            <a:r>
              <a:rPr lang="en-US" dirty="0" smtClean="0"/>
              <a:t> </a:t>
            </a:r>
            <a:r>
              <a:rPr lang="en-US" dirty="0" err="1" smtClean="0"/>
              <a:t>loại</a:t>
            </a:r>
            <a:r>
              <a:rPr lang="en-US" dirty="0" smtClean="0"/>
              <a:t> </a:t>
            </a:r>
            <a:r>
              <a:rPr lang="en-US" dirty="0" err="1" smtClean="0"/>
              <a:t>hình</a:t>
            </a:r>
            <a:r>
              <a:rPr lang="en-US" dirty="0" smtClean="0"/>
              <a:t> </a:t>
            </a:r>
            <a:r>
              <a:rPr lang="en-US" dirty="0" err="1" smtClean="0"/>
              <a:t>thức</a:t>
            </a:r>
            <a:r>
              <a:rPr lang="en-US" dirty="0" smtClean="0"/>
              <a:t> </a:t>
            </a:r>
            <a:r>
              <a:rPr lang="en-US" dirty="0" err="1" smtClean="0"/>
              <a:t>vay</a:t>
            </a:r>
            <a:r>
              <a:rPr lang="en-US" dirty="0" smtClean="0"/>
              <a:t> </a:t>
            </a:r>
            <a:r>
              <a:rPr lang="en-US" dirty="0" err="1" smtClean="0"/>
              <a:t>nợ</a:t>
            </a:r>
            <a:r>
              <a:rPr lang="en-US" dirty="0" smtClean="0"/>
              <a:t> </a:t>
            </a:r>
            <a:r>
              <a:rPr lang="en-US" dirty="0" err="1" smtClean="0"/>
              <a:t>nước</a:t>
            </a:r>
            <a:r>
              <a:rPr lang="en-US" dirty="0" smtClean="0"/>
              <a:t> </a:t>
            </a:r>
            <a:r>
              <a:rPr lang="en-US" dirty="0" err="1" smtClean="0"/>
              <a:t>ngoài</a:t>
            </a:r>
            <a:endParaRPr lang="en-US" dirty="0"/>
          </a:p>
        </p:txBody>
      </p:sp>
      <p:sp>
        <p:nvSpPr>
          <p:cNvPr id="3" name="Text Placeholder 2"/>
          <p:cNvSpPr>
            <a:spLocks noGrp="1"/>
          </p:cNvSpPr>
          <p:nvPr>
            <p:ph type="body" idx="1"/>
          </p:nvPr>
        </p:nvSpPr>
        <p:spPr>
          <a:xfrm>
            <a:off x="828227" y="1651075"/>
            <a:ext cx="2492223" cy="3122400"/>
          </a:xfrm>
        </p:spPr>
        <p:txBody>
          <a:bodyPr/>
          <a:lstStyle/>
          <a:p>
            <a:pPr marL="114300" indent="0">
              <a:buNone/>
            </a:pPr>
            <a:r>
              <a:rPr lang="en-US" b="1" dirty="0" err="1">
                <a:latin typeface="+mj-lt"/>
              </a:rPr>
              <a:t>Vay</a:t>
            </a:r>
            <a:r>
              <a:rPr lang="en-US" b="1" dirty="0">
                <a:latin typeface="+mj-lt"/>
              </a:rPr>
              <a:t> </a:t>
            </a:r>
            <a:r>
              <a:rPr lang="en-US" b="1" dirty="0" err="1">
                <a:latin typeface="+mj-lt"/>
              </a:rPr>
              <a:t>viện</a:t>
            </a:r>
            <a:r>
              <a:rPr lang="en-US" b="1" dirty="0">
                <a:latin typeface="+mj-lt"/>
              </a:rPr>
              <a:t> </a:t>
            </a:r>
            <a:r>
              <a:rPr lang="en-US" b="1" dirty="0" err="1">
                <a:latin typeface="+mj-lt"/>
              </a:rPr>
              <a:t>trợ</a:t>
            </a:r>
            <a:r>
              <a:rPr lang="en-US" b="1" dirty="0">
                <a:latin typeface="+mj-lt"/>
              </a:rPr>
              <a:t> </a:t>
            </a:r>
            <a:r>
              <a:rPr lang="en-US" b="1" dirty="0" err="1">
                <a:latin typeface="+mj-lt"/>
              </a:rPr>
              <a:t>phát</a:t>
            </a:r>
            <a:r>
              <a:rPr lang="en-US" b="1" dirty="0">
                <a:latin typeface="+mj-lt"/>
              </a:rPr>
              <a:t> </a:t>
            </a:r>
            <a:r>
              <a:rPr lang="en-US" b="1" dirty="0" err="1">
                <a:latin typeface="+mj-lt"/>
              </a:rPr>
              <a:t>triển</a:t>
            </a:r>
            <a:r>
              <a:rPr lang="en-US" b="1" dirty="0">
                <a:latin typeface="+mj-lt"/>
              </a:rPr>
              <a:t> </a:t>
            </a:r>
            <a:r>
              <a:rPr lang="en-US" b="1" dirty="0" err="1">
                <a:latin typeface="+mj-lt"/>
              </a:rPr>
              <a:t>chính</a:t>
            </a:r>
            <a:r>
              <a:rPr lang="en-US" b="1" dirty="0">
                <a:latin typeface="+mj-lt"/>
              </a:rPr>
              <a:t> </a:t>
            </a:r>
            <a:r>
              <a:rPr lang="en-US" b="1" dirty="0" err="1" smtClean="0">
                <a:latin typeface="+mj-lt"/>
              </a:rPr>
              <a:t>thức</a:t>
            </a:r>
            <a:r>
              <a:rPr lang="en-US" b="1" dirty="0" smtClean="0">
                <a:latin typeface="+mj-lt"/>
              </a:rPr>
              <a:t> </a:t>
            </a:r>
            <a:r>
              <a:rPr lang="en-US" dirty="0" err="1">
                <a:latin typeface="+mj-lt"/>
              </a:rPr>
              <a:t>l</a:t>
            </a:r>
            <a:r>
              <a:rPr lang="en-US" dirty="0" err="1" smtClean="0">
                <a:latin typeface="+mj-lt"/>
              </a:rPr>
              <a:t>à</a:t>
            </a:r>
            <a:r>
              <a:rPr lang="en-US" dirty="0" smtClean="0">
                <a:latin typeface="+mj-lt"/>
              </a:rPr>
              <a:t> </a:t>
            </a:r>
            <a:r>
              <a:rPr lang="en-US" dirty="0" err="1">
                <a:latin typeface="+mj-lt"/>
              </a:rPr>
              <a:t>các</a:t>
            </a:r>
            <a:r>
              <a:rPr lang="en-US" dirty="0">
                <a:latin typeface="+mj-lt"/>
              </a:rPr>
              <a:t> </a:t>
            </a:r>
            <a:r>
              <a:rPr lang="en-US" dirty="0" err="1">
                <a:latin typeface="+mj-lt"/>
              </a:rPr>
              <a:t>khoản</a:t>
            </a:r>
            <a:r>
              <a:rPr lang="en-US" dirty="0">
                <a:latin typeface="+mj-lt"/>
              </a:rPr>
              <a:t> </a:t>
            </a:r>
            <a:r>
              <a:rPr lang="en-US" dirty="0" err="1">
                <a:latin typeface="+mj-lt"/>
              </a:rPr>
              <a:t>vay</a:t>
            </a:r>
            <a:r>
              <a:rPr lang="en-US" dirty="0">
                <a:latin typeface="+mj-lt"/>
              </a:rPr>
              <a:t> </a:t>
            </a:r>
            <a:r>
              <a:rPr lang="en-US" dirty="0" err="1">
                <a:latin typeface="+mj-lt"/>
              </a:rPr>
              <a:t>nhân</a:t>
            </a:r>
            <a:r>
              <a:rPr lang="en-US" dirty="0">
                <a:latin typeface="+mj-lt"/>
              </a:rPr>
              <a:t> </a:t>
            </a:r>
            <a:r>
              <a:rPr lang="en-US" dirty="0" err="1">
                <a:latin typeface="+mj-lt"/>
              </a:rPr>
              <a:t>danh</a:t>
            </a:r>
            <a:r>
              <a:rPr lang="en-US" dirty="0">
                <a:latin typeface="+mj-lt"/>
              </a:rPr>
              <a:t> </a:t>
            </a:r>
            <a:r>
              <a:rPr lang="en-US" dirty="0" err="1">
                <a:latin typeface="+mj-lt"/>
              </a:rPr>
              <a:t>nhà</a:t>
            </a:r>
            <a:r>
              <a:rPr lang="en-US" dirty="0">
                <a:latin typeface="+mj-lt"/>
              </a:rPr>
              <a:t> </a:t>
            </a:r>
            <a:r>
              <a:rPr lang="en-US" dirty="0" err="1">
                <a:latin typeface="+mj-lt"/>
              </a:rPr>
              <a:t>nước</a:t>
            </a:r>
            <a:r>
              <a:rPr lang="en-US" dirty="0">
                <a:latin typeface="+mj-lt"/>
              </a:rPr>
              <a:t>, </a:t>
            </a:r>
            <a:r>
              <a:rPr lang="en-US" dirty="0" err="1">
                <a:latin typeface="+mj-lt"/>
              </a:rPr>
              <a:t>Chính</a:t>
            </a:r>
            <a:r>
              <a:rPr lang="en-US" dirty="0">
                <a:latin typeface="+mj-lt"/>
              </a:rPr>
              <a:t> </a:t>
            </a:r>
            <a:r>
              <a:rPr lang="en-US" dirty="0" err="1">
                <a:latin typeface="+mj-lt"/>
              </a:rPr>
              <a:t>phủ</a:t>
            </a:r>
            <a:r>
              <a:rPr lang="en-US" dirty="0">
                <a:latin typeface="+mj-lt"/>
              </a:rPr>
              <a:t> </a:t>
            </a:r>
            <a:r>
              <a:rPr lang="en-US" dirty="0" err="1">
                <a:latin typeface="+mj-lt"/>
              </a:rPr>
              <a:t>từ</a:t>
            </a:r>
            <a:r>
              <a:rPr lang="en-US" dirty="0">
                <a:latin typeface="+mj-lt"/>
              </a:rPr>
              <a:t> </a:t>
            </a:r>
            <a:r>
              <a:rPr lang="en-US" dirty="0" err="1">
                <a:latin typeface="+mj-lt"/>
              </a:rPr>
              <a:t>các</a:t>
            </a:r>
            <a:r>
              <a:rPr lang="en-US" dirty="0">
                <a:latin typeface="+mj-lt"/>
              </a:rPr>
              <a:t> </a:t>
            </a:r>
            <a:r>
              <a:rPr lang="en-US" dirty="0" err="1">
                <a:latin typeface="+mj-lt"/>
              </a:rPr>
              <a:t>nhà</a:t>
            </a:r>
            <a:r>
              <a:rPr lang="en-US" dirty="0">
                <a:latin typeface="+mj-lt"/>
              </a:rPr>
              <a:t> </a:t>
            </a:r>
            <a:r>
              <a:rPr lang="en-US" dirty="0" err="1">
                <a:latin typeface="+mj-lt"/>
              </a:rPr>
              <a:t>tài</a:t>
            </a:r>
            <a:r>
              <a:rPr lang="en-US" dirty="0">
                <a:latin typeface="+mj-lt"/>
              </a:rPr>
              <a:t> </a:t>
            </a:r>
            <a:r>
              <a:rPr lang="en-US" dirty="0" err="1">
                <a:latin typeface="+mj-lt"/>
              </a:rPr>
              <a:t>trợ</a:t>
            </a:r>
            <a:r>
              <a:rPr lang="en-US" dirty="0">
                <a:latin typeface="+mj-lt"/>
              </a:rPr>
              <a:t> </a:t>
            </a:r>
            <a:r>
              <a:rPr lang="en-US" dirty="0" err="1">
                <a:latin typeface="+mj-lt"/>
              </a:rPr>
              <a:t>là</a:t>
            </a:r>
            <a:r>
              <a:rPr lang="en-US" dirty="0">
                <a:latin typeface="+mj-lt"/>
              </a:rPr>
              <a:t> </a:t>
            </a:r>
            <a:r>
              <a:rPr lang="en-US" dirty="0" err="1">
                <a:latin typeface="+mj-lt"/>
              </a:rPr>
              <a:t>nước</a:t>
            </a:r>
            <a:r>
              <a:rPr lang="en-US" dirty="0">
                <a:latin typeface="+mj-lt"/>
              </a:rPr>
              <a:t> </a:t>
            </a:r>
            <a:r>
              <a:rPr lang="en-US" dirty="0" err="1" smtClean="0">
                <a:latin typeface="+mj-lt"/>
              </a:rPr>
              <a:t>ngoài</a:t>
            </a:r>
            <a:r>
              <a:rPr lang="en-US" dirty="0" smtClean="0">
                <a:latin typeface="+mj-lt"/>
              </a:rPr>
              <a:t>: </a:t>
            </a:r>
            <a:r>
              <a:rPr lang="en-US" dirty="0">
                <a:latin typeface="+mj-lt"/>
              </a:rPr>
              <a:t>WB, IMF, ADB</a:t>
            </a:r>
            <a:r>
              <a:rPr lang="en-US" dirty="0" smtClean="0">
                <a:latin typeface="+mj-lt"/>
              </a:rPr>
              <a:t>, NGO,…</a:t>
            </a:r>
            <a:endParaRPr lang="en-US" dirty="0">
              <a:latin typeface="+mj-lt"/>
            </a:endParaRPr>
          </a:p>
          <a:p>
            <a:endParaRPr lang="en-US" dirty="0">
              <a:latin typeface="+mj-lt"/>
            </a:endParaRPr>
          </a:p>
        </p:txBody>
      </p:sp>
      <p:sp>
        <p:nvSpPr>
          <p:cNvPr id="4" name="Text Placeholder 3"/>
          <p:cNvSpPr>
            <a:spLocks noGrp="1"/>
          </p:cNvSpPr>
          <p:nvPr>
            <p:ph type="body" idx="2"/>
          </p:nvPr>
        </p:nvSpPr>
        <p:spPr>
          <a:xfrm>
            <a:off x="3379622" y="1651075"/>
            <a:ext cx="2789290" cy="3122400"/>
          </a:xfrm>
        </p:spPr>
        <p:txBody>
          <a:bodyPr/>
          <a:lstStyle/>
          <a:p>
            <a:pPr marL="114300" indent="0">
              <a:buNone/>
            </a:pPr>
            <a:r>
              <a:rPr lang="en-US" b="1" dirty="0" err="1">
                <a:latin typeface="+mj-lt"/>
              </a:rPr>
              <a:t>Vay</a:t>
            </a:r>
            <a:r>
              <a:rPr lang="en-US" b="1" dirty="0">
                <a:latin typeface="+mj-lt"/>
              </a:rPr>
              <a:t> </a:t>
            </a:r>
            <a:r>
              <a:rPr lang="en-US" b="1" dirty="0" err="1">
                <a:latin typeface="+mj-lt"/>
              </a:rPr>
              <a:t>có</a:t>
            </a:r>
            <a:r>
              <a:rPr lang="en-US" b="1" dirty="0">
                <a:latin typeface="+mj-lt"/>
              </a:rPr>
              <a:t> </a:t>
            </a:r>
            <a:r>
              <a:rPr lang="en-US" b="1" dirty="0" err="1">
                <a:latin typeface="+mj-lt"/>
              </a:rPr>
              <a:t>tính</a:t>
            </a:r>
            <a:r>
              <a:rPr lang="en-US" b="1" dirty="0">
                <a:latin typeface="+mj-lt"/>
              </a:rPr>
              <a:t> </a:t>
            </a:r>
            <a:r>
              <a:rPr lang="en-US" b="1" dirty="0" err="1">
                <a:latin typeface="+mj-lt"/>
              </a:rPr>
              <a:t>chất</a:t>
            </a:r>
            <a:r>
              <a:rPr lang="en-US" b="1" dirty="0">
                <a:latin typeface="+mj-lt"/>
              </a:rPr>
              <a:t> </a:t>
            </a:r>
            <a:r>
              <a:rPr lang="en-US" b="1" dirty="0" err="1">
                <a:latin typeface="+mj-lt"/>
              </a:rPr>
              <a:t>thương</a:t>
            </a:r>
            <a:r>
              <a:rPr lang="en-US" b="1" dirty="0">
                <a:latin typeface="+mj-lt"/>
              </a:rPr>
              <a:t> </a:t>
            </a:r>
            <a:r>
              <a:rPr lang="en-US" b="1" dirty="0" err="1" smtClean="0">
                <a:latin typeface="+mj-lt"/>
              </a:rPr>
              <a:t>mại</a:t>
            </a:r>
            <a:r>
              <a:rPr lang="en-US" b="1" dirty="0" smtClean="0">
                <a:latin typeface="+mj-lt"/>
              </a:rPr>
              <a:t> </a:t>
            </a:r>
            <a:r>
              <a:rPr lang="en-US" dirty="0" err="1">
                <a:latin typeface="+mj-lt"/>
              </a:rPr>
              <a:t>l</a:t>
            </a:r>
            <a:r>
              <a:rPr lang="en-US" dirty="0" err="1" smtClean="0">
                <a:latin typeface="+mj-lt"/>
              </a:rPr>
              <a:t>à</a:t>
            </a:r>
            <a:r>
              <a:rPr lang="en-US" dirty="0" smtClean="0">
                <a:latin typeface="+mj-lt"/>
              </a:rPr>
              <a:t> </a:t>
            </a:r>
            <a:r>
              <a:rPr lang="en-US" dirty="0" err="1">
                <a:latin typeface="+mj-lt"/>
              </a:rPr>
              <a:t>những</a:t>
            </a:r>
            <a:r>
              <a:rPr lang="en-US" dirty="0">
                <a:latin typeface="+mj-lt"/>
              </a:rPr>
              <a:t> </a:t>
            </a:r>
            <a:r>
              <a:rPr lang="en-US" dirty="0" err="1">
                <a:latin typeface="+mj-lt"/>
              </a:rPr>
              <a:t>khoản</a:t>
            </a:r>
            <a:r>
              <a:rPr lang="en-US" dirty="0">
                <a:latin typeface="+mj-lt"/>
              </a:rPr>
              <a:t> </a:t>
            </a:r>
            <a:r>
              <a:rPr lang="en-US" dirty="0" err="1">
                <a:latin typeface="+mj-lt"/>
              </a:rPr>
              <a:t>vay</a:t>
            </a:r>
            <a:r>
              <a:rPr lang="en-US" dirty="0">
                <a:latin typeface="+mj-lt"/>
              </a:rPr>
              <a:t> </a:t>
            </a:r>
            <a:r>
              <a:rPr lang="en-US" dirty="0" err="1">
                <a:latin typeface="+mj-lt"/>
              </a:rPr>
              <a:t>dựa</a:t>
            </a:r>
            <a:r>
              <a:rPr lang="en-US" dirty="0">
                <a:latin typeface="+mj-lt"/>
              </a:rPr>
              <a:t> </a:t>
            </a:r>
            <a:r>
              <a:rPr lang="en-US" dirty="0" err="1">
                <a:latin typeface="+mj-lt"/>
              </a:rPr>
              <a:t>trên</a:t>
            </a:r>
            <a:r>
              <a:rPr lang="en-US" dirty="0">
                <a:latin typeface="+mj-lt"/>
              </a:rPr>
              <a:t> </a:t>
            </a:r>
            <a:r>
              <a:rPr lang="en-US" dirty="0" err="1">
                <a:latin typeface="+mj-lt"/>
              </a:rPr>
              <a:t>quan</a:t>
            </a:r>
            <a:r>
              <a:rPr lang="en-US" dirty="0">
                <a:latin typeface="+mj-lt"/>
              </a:rPr>
              <a:t> </a:t>
            </a:r>
            <a:r>
              <a:rPr lang="en-US" dirty="0" err="1">
                <a:latin typeface="+mj-lt"/>
              </a:rPr>
              <a:t>hệ</a:t>
            </a:r>
            <a:r>
              <a:rPr lang="en-US" dirty="0">
                <a:latin typeface="+mj-lt"/>
              </a:rPr>
              <a:t> </a:t>
            </a:r>
            <a:r>
              <a:rPr lang="en-US" dirty="0" err="1">
                <a:latin typeface="+mj-lt"/>
              </a:rPr>
              <a:t>cung</a:t>
            </a:r>
            <a:r>
              <a:rPr lang="en-US" dirty="0">
                <a:latin typeface="+mj-lt"/>
              </a:rPr>
              <a:t> </a:t>
            </a:r>
            <a:r>
              <a:rPr lang="en-US" dirty="0" err="1">
                <a:latin typeface="+mj-lt"/>
              </a:rPr>
              <a:t>cầu</a:t>
            </a:r>
            <a:r>
              <a:rPr lang="en-US" dirty="0">
                <a:latin typeface="+mj-lt"/>
              </a:rPr>
              <a:t> </a:t>
            </a:r>
            <a:r>
              <a:rPr lang="en-US" dirty="0" err="1">
                <a:latin typeface="+mj-lt"/>
              </a:rPr>
              <a:t>về</a:t>
            </a:r>
            <a:r>
              <a:rPr lang="en-US" dirty="0">
                <a:latin typeface="+mj-lt"/>
              </a:rPr>
              <a:t> </a:t>
            </a:r>
            <a:r>
              <a:rPr lang="en-US" dirty="0" err="1">
                <a:latin typeface="+mj-lt"/>
              </a:rPr>
              <a:t>vốn</a:t>
            </a:r>
            <a:r>
              <a:rPr lang="en-US" dirty="0">
                <a:latin typeface="+mj-lt"/>
              </a:rPr>
              <a:t> </a:t>
            </a:r>
            <a:r>
              <a:rPr lang="en-US" dirty="0" err="1">
                <a:latin typeface="+mj-lt"/>
              </a:rPr>
              <a:t>vay</a:t>
            </a:r>
            <a:r>
              <a:rPr lang="en-US" dirty="0">
                <a:latin typeface="+mj-lt"/>
              </a:rPr>
              <a:t> </a:t>
            </a:r>
            <a:r>
              <a:rPr lang="en-US" dirty="0" err="1">
                <a:latin typeface="+mj-lt"/>
              </a:rPr>
              <a:t>trên</a:t>
            </a:r>
            <a:r>
              <a:rPr lang="en-US" dirty="0">
                <a:latin typeface="+mj-lt"/>
              </a:rPr>
              <a:t> </a:t>
            </a:r>
            <a:r>
              <a:rPr lang="en-US" dirty="0" err="1">
                <a:latin typeface="+mj-lt"/>
              </a:rPr>
              <a:t>thị</a:t>
            </a:r>
            <a:r>
              <a:rPr lang="en-US" dirty="0">
                <a:latin typeface="+mj-lt"/>
              </a:rPr>
              <a:t> </a:t>
            </a:r>
            <a:r>
              <a:rPr lang="en-US" dirty="0" err="1">
                <a:latin typeface="+mj-lt"/>
              </a:rPr>
              <a:t>trường</a:t>
            </a:r>
            <a:r>
              <a:rPr lang="en-US" dirty="0">
                <a:latin typeface="+mj-lt"/>
              </a:rPr>
              <a:t>, </a:t>
            </a:r>
            <a:r>
              <a:rPr lang="en-US" dirty="0" err="1">
                <a:latin typeface="+mj-lt"/>
              </a:rPr>
              <a:t>lãi</a:t>
            </a:r>
            <a:r>
              <a:rPr lang="en-US" dirty="0">
                <a:latin typeface="+mj-lt"/>
              </a:rPr>
              <a:t> </a:t>
            </a:r>
            <a:r>
              <a:rPr lang="en-US" dirty="0" err="1">
                <a:latin typeface="+mj-lt"/>
              </a:rPr>
              <a:t>suất</a:t>
            </a:r>
            <a:r>
              <a:rPr lang="en-US" dirty="0">
                <a:latin typeface="+mj-lt"/>
              </a:rPr>
              <a:t> do </a:t>
            </a:r>
            <a:r>
              <a:rPr lang="en-US" dirty="0" err="1">
                <a:latin typeface="+mj-lt"/>
              </a:rPr>
              <a:t>thị</a:t>
            </a:r>
            <a:r>
              <a:rPr lang="en-US" dirty="0">
                <a:latin typeface="+mj-lt"/>
              </a:rPr>
              <a:t> </a:t>
            </a:r>
            <a:r>
              <a:rPr lang="en-US" dirty="0" err="1">
                <a:latin typeface="+mj-lt"/>
              </a:rPr>
              <a:t>trường</a:t>
            </a:r>
            <a:r>
              <a:rPr lang="en-US" dirty="0">
                <a:latin typeface="+mj-lt"/>
              </a:rPr>
              <a:t> </a:t>
            </a:r>
            <a:r>
              <a:rPr lang="en-US" dirty="0" err="1">
                <a:latin typeface="+mj-lt"/>
              </a:rPr>
              <a:t>quyết</a:t>
            </a:r>
            <a:r>
              <a:rPr lang="en-US" dirty="0">
                <a:latin typeface="+mj-lt"/>
              </a:rPr>
              <a:t> </a:t>
            </a:r>
            <a:r>
              <a:rPr lang="en-US" dirty="0" err="1">
                <a:latin typeface="+mj-lt"/>
              </a:rPr>
              <a:t>định</a:t>
            </a:r>
            <a:r>
              <a:rPr lang="en-US" dirty="0">
                <a:latin typeface="+mj-lt"/>
              </a:rPr>
              <a:t>, </a:t>
            </a:r>
            <a:r>
              <a:rPr lang="en-US" dirty="0" err="1">
                <a:latin typeface="+mj-lt"/>
              </a:rPr>
              <a:t>không</a:t>
            </a:r>
            <a:r>
              <a:rPr lang="en-US" dirty="0">
                <a:latin typeface="+mj-lt"/>
              </a:rPr>
              <a:t> </a:t>
            </a:r>
            <a:r>
              <a:rPr lang="en-US" dirty="0" err="1">
                <a:latin typeface="+mj-lt"/>
              </a:rPr>
              <a:t>chịu</a:t>
            </a:r>
            <a:r>
              <a:rPr lang="en-US" dirty="0">
                <a:latin typeface="+mj-lt"/>
              </a:rPr>
              <a:t> </a:t>
            </a:r>
            <a:r>
              <a:rPr lang="en-US" dirty="0" err="1">
                <a:latin typeface="+mj-lt"/>
              </a:rPr>
              <a:t>bất</a:t>
            </a:r>
            <a:r>
              <a:rPr lang="en-US" dirty="0">
                <a:latin typeface="+mj-lt"/>
              </a:rPr>
              <a:t> </a:t>
            </a:r>
            <a:r>
              <a:rPr lang="en-US" dirty="0" err="1">
                <a:latin typeface="+mj-lt"/>
              </a:rPr>
              <a:t>cứ</a:t>
            </a:r>
            <a:r>
              <a:rPr lang="en-US" dirty="0">
                <a:latin typeface="+mj-lt"/>
              </a:rPr>
              <a:t> </a:t>
            </a:r>
            <a:r>
              <a:rPr lang="en-US" dirty="0" err="1">
                <a:latin typeface="+mj-lt"/>
              </a:rPr>
              <a:t>ràng</a:t>
            </a:r>
            <a:r>
              <a:rPr lang="en-US" dirty="0">
                <a:latin typeface="+mj-lt"/>
              </a:rPr>
              <a:t> </a:t>
            </a:r>
            <a:r>
              <a:rPr lang="en-US" dirty="0" err="1">
                <a:latin typeface="+mj-lt"/>
              </a:rPr>
              <a:t>buộc</a:t>
            </a:r>
            <a:r>
              <a:rPr lang="en-US" dirty="0">
                <a:latin typeface="+mj-lt"/>
              </a:rPr>
              <a:t> </a:t>
            </a:r>
            <a:r>
              <a:rPr lang="en-US" dirty="0" err="1">
                <a:latin typeface="+mj-lt"/>
              </a:rPr>
              <a:t>nào</a:t>
            </a:r>
            <a:r>
              <a:rPr lang="en-US" dirty="0">
                <a:latin typeface="+mj-lt"/>
              </a:rPr>
              <a:t> </a:t>
            </a:r>
            <a:r>
              <a:rPr lang="en-US" dirty="0" err="1">
                <a:latin typeface="+mj-lt"/>
              </a:rPr>
              <a:t>về</a:t>
            </a:r>
            <a:r>
              <a:rPr lang="en-US" dirty="0">
                <a:latin typeface="+mj-lt"/>
              </a:rPr>
              <a:t> </a:t>
            </a:r>
            <a:r>
              <a:rPr lang="en-US" dirty="0" err="1">
                <a:latin typeface="+mj-lt"/>
              </a:rPr>
              <a:t>các</a:t>
            </a:r>
            <a:r>
              <a:rPr lang="en-US" dirty="0">
                <a:latin typeface="+mj-lt"/>
              </a:rPr>
              <a:t> </a:t>
            </a:r>
            <a:r>
              <a:rPr lang="en-US" dirty="0" err="1">
                <a:latin typeface="+mj-lt"/>
              </a:rPr>
              <a:t>điều</a:t>
            </a:r>
            <a:r>
              <a:rPr lang="en-US" dirty="0">
                <a:latin typeface="+mj-lt"/>
              </a:rPr>
              <a:t> </a:t>
            </a:r>
            <a:r>
              <a:rPr lang="en-US" dirty="0" err="1">
                <a:latin typeface="+mj-lt"/>
              </a:rPr>
              <a:t>kiện</a:t>
            </a:r>
            <a:r>
              <a:rPr lang="en-US" dirty="0">
                <a:latin typeface="+mj-lt"/>
              </a:rPr>
              <a:t> </a:t>
            </a:r>
            <a:r>
              <a:rPr lang="en-US" dirty="0" err="1">
                <a:latin typeface="+mj-lt"/>
              </a:rPr>
              <a:t>kinh</a:t>
            </a:r>
            <a:r>
              <a:rPr lang="en-US" dirty="0">
                <a:latin typeface="+mj-lt"/>
              </a:rPr>
              <a:t> </a:t>
            </a:r>
            <a:r>
              <a:rPr lang="en-US" dirty="0" err="1">
                <a:latin typeface="+mj-lt"/>
              </a:rPr>
              <a:t>tế</a:t>
            </a:r>
            <a:r>
              <a:rPr lang="en-US" dirty="0">
                <a:latin typeface="+mj-lt"/>
              </a:rPr>
              <a:t> hay </a:t>
            </a:r>
            <a:r>
              <a:rPr lang="en-US" dirty="0" err="1">
                <a:latin typeface="+mj-lt"/>
              </a:rPr>
              <a:t>chính</a:t>
            </a:r>
            <a:r>
              <a:rPr lang="en-US" dirty="0">
                <a:latin typeface="+mj-lt"/>
              </a:rPr>
              <a:t> </a:t>
            </a:r>
            <a:r>
              <a:rPr lang="en-US" dirty="0" err="1">
                <a:latin typeface="+mj-lt"/>
              </a:rPr>
              <a:t>trị</a:t>
            </a:r>
            <a:r>
              <a:rPr lang="en-US" dirty="0">
                <a:latin typeface="+mj-lt"/>
              </a:rPr>
              <a:t>. </a:t>
            </a:r>
          </a:p>
        </p:txBody>
      </p:sp>
      <p:sp>
        <p:nvSpPr>
          <p:cNvPr id="5" name="Text Placeholder 4"/>
          <p:cNvSpPr>
            <a:spLocks noGrp="1"/>
          </p:cNvSpPr>
          <p:nvPr>
            <p:ph type="body" idx="3"/>
          </p:nvPr>
        </p:nvSpPr>
        <p:spPr>
          <a:xfrm>
            <a:off x="6325148" y="1651075"/>
            <a:ext cx="2372827" cy="3122400"/>
          </a:xfrm>
        </p:spPr>
        <p:txBody>
          <a:bodyPr/>
          <a:lstStyle/>
          <a:p>
            <a:pPr marL="114300" indent="0">
              <a:buNone/>
            </a:pPr>
            <a:r>
              <a:rPr lang="en-US" b="1" dirty="0" err="1">
                <a:latin typeface="+mj-lt"/>
              </a:rPr>
              <a:t>Vay</a:t>
            </a:r>
            <a:r>
              <a:rPr lang="en-US" b="1" dirty="0">
                <a:latin typeface="+mj-lt"/>
              </a:rPr>
              <a:t> </a:t>
            </a:r>
            <a:r>
              <a:rPr lang="en-US" b="1" dirty="0" err="1">
                <a:latin typeface="+mj-lt"/>
              </a:rPr>
              <a:t>ưu</a:t>
            </a:r>
            <a:r>
              <a:rPr lang="en-US" b="1" dirty="0">
                <a:latin typeface="+mj-lt"/>
              </a:rPr>
              <a:t> </a:t>
            </a:r>
            <a:r>
              <a:rPr lang="en-US" b="1" dirty="0" err="1" smtClean="0">
                <a:latin typeface="+mj-lt"/>
              </a:rPr>
              <a:t>đãi</a:t>
            </a:r>
            <a:r>
              <a:rPr lang="en-US" b="1" dirty="0" smtClean="0">
                <a:latin typeface="+mj-lt"/>
              </a:rPr>
              <a:t> </a:t>
            </a:r>
            <a:r>
              <a:rPr lang="en-US" dirty="0" err="1">
                <a:latin typeface="+mj-lt"/>
              </a:rPr>
              <a:t>l</a:t>
            </a:r>
            <a:r>
              <a:rPr lang="en-US" dirty="0" err="1" smtClean="0">
                <a:latin typeface="+mj-lt"/>
              </a:rPr>
              <a:t>à</a:t>
            </a:r>
            <a:r>
              <a:rPr lang="en-US" dirty="0" smtClean="0">
                <a:latin typeface="+mj-lt"/>
              </a:rPr>
              <a:t> </a:t>
            </a:r>
            <a:r>
              <a:rPr lang="en-US" dirty="0" err="1">
                <a:latin typeface="+mj-lt"/>
              </a:rPr>
              <a:t>các</a:t>
            </a:r>
            <a:r>
              <a:rPr lang="en-US" dirty="0">
                <a:latin typeface="+mj-lt"/>
              </a:rPr>
              <a:t> </a:t>
            </a:r>
            <a:r>
              <a:rPr lang="en-US" dirty="0" err="1">
                <a:latin typeface="+mj-lt"/>
              </a:rPr>
              <a:t>khoản</a:t>
            </a:r>
            <a:r>
              <a:rPr lang="en-US" dirty="0">
                <a:latin typeface="+mj-lt"/>
              </a:rPr>
              <a:t> </a:t>
            </a:r>
            <a:r>
              <a:rPr lang="en-US" dirty="0" err="1">
                <a:latin typeface="+mj-lt"/>
              </a:rPr>
              <a:t>vay</a:t>
            </a:r>
            <a:r>
              <a:rPr lang="en-US" dirty="0">
                <a:latin typeface="+mj-lt"/>
              </a:rPr>
              <a:t> </a:t>
            </a:r>
            <a:r>
              <a:rPr lang="en-US" dirty="0" err="1">
                <a:latin typeface="+mj-lt"/>
              </a:rPr>
              <a:t>có</a:t>
            </a:r>
            <a:r>
              <a:rPr lang="en-US" dirty="0">
                <a:latin typeface="+mj-lt"/>
              </a:rPr>
              <a:t> </a:t>
            </a:r>
            <a:r>
              <a:rPr lang="en-US" dirty="0" err="1">
                <a:latin typeface="+mj-lt"/>
              </a:rPr>
              <a:t>điều</a:t>
            </a:r>
            <a:r>
              <a:rPr lang="en-US" dirty="0">
                <a:latin typeface="+mj-lt"/>
              </a:rPr>
              <a:t> </a:t>
            </a:r>
            <a:r>
              <a:rPr lang="en-US" dirty="0" err="1">
                <a:latin typeface="+mj-lt"/>
              </a:rPr>
              <a:t>kiện</a:t>
            </a:r>
            <a:r>
              <a:rPr lang="en-US" dirty="0">
                <a:latin typeface="+mj-lt"/>
              </a:rPr>
              <a:t> </a:t>
            </a:r>
            <a:r>
              <a:rPr lang="en-US" dirty="0" err="1">
                <a:latin typeface="+mj-lt"/>
              </a:rPr>
              <a:t>ưu</a:t>
            </a:r>
            <a:r>
              <a:rPr lang="en-US" dirty="0">
                <a:latin typeface="+mj-lt"/>
              </a:rPr>
              <a:t> </a:t>
            </a:r>
            <a:r>
              <a:rPr lang="en-US" dirty="0" err="1">
                <a:latin typeface="+mj-lt"/>
              </a:rPr>
              <a:t>đãi</a:t>
            </a:r>
            <a:r>
              <a:rPr lang="en-US" dirty="0">
                <a:latin typeface="+mj-lt"/>
              </a:rPr>
              <a:t> </a:t>
            </a:r>
            <a:r>
              <a:rPr lang="en-US" dirty="0" err="1">
                <a:latin typeface="+mj-lt"/>
              </a:rPr>
              <a:t>hơn</a:t>
            </a:r>
            <a:r>
              <a:rPr lang="en-US" dirty="0">
                <a:latin typeface="+mj-lt"/>
              </a:rPr>
              <a:t> so </a:t>
            </a:r>
            <a:r>
              <a:rPr lang="en-US" dirty="0" err="1">
                <a:latin typeface="+mj-lt"/>
              </a:rPr>
              <a:t>với</a:t>
            </a:r>
            <a:r>
              <a:rPr lang="en-US" dirty="0">
                <a:latin typeface="+mj-lt"/>
              </a:rPr>
              <a:t> </a:t>
            </a:r>
            <a:r>
              <a:rPr lang="en-US" dirty="0" err="1">
                <a:latin typeface="+mj-lt"/>
              </a:rPr>
              <a:t>vay</a:t>
            </a:r>
            <a:r>
              <a:rPr lang="en-US" dirty="0">
                <a:latin typeface="+mj-lt"/>
              </a:rPr>
              <a:t> </a:t>
            </a:r>
            <a:r>
              <a:rPr lang="en-US" dirty="0" err="1">
                <a:latin typeface="+mj-lt"/>
              </a:rPr>
              <a:t>thương</a:t>
            </a:r>
            <a:r>
              <a:rPr lang="en-US" dirty="0">
                <a:latin typeface="+mj-lt"/>
              </a:rPr>
              <a:t> </a:t>
            </a:r>
            <a:r>
              <a:rPr lang="en-US" dirty="0" err="1">
                <a:latin typeface="+mj-lt"/>
              </a:rPr>
              <a:t>mại</a:t>
            </a:r>
            <a:r>
              <a:rPr lang="en-US" dirty="0">
                <a:latin typeface="+mj-lt"/>
              </a:rPr>
              <a:t> </a:t>
            </a:r>
            <a:r>
              <a:rPr lang="en-US" dirty="0" err="1">
                <a:latin typeface="+mj-lt"/>
              </a:rPr>
              <a:t>những</a:t>
            </a:r>
            <a:r>
              <a:rPr lang="en-US" dirty="0">
                <a:latin typeface="+mj-lt"/>
              </a:rPr>
              <a:t> </a:t>
            </a:r>
            <a:r>
              <a:rPr lang="en-US" dirty="0" err="1">
                <a:latin typeface="+mj-lt"/>
              </a:rPr>
              <a:t>ưu</a:t>
            </a:r>
            <a:r>
              <a:rPr lang="en-US" dirty="0">
                <a:latin typeface="+mj-lt"/>
              </a:rPr>
              <a:t> </a:t>
            </a:r>
            <a:r>
              <a:rPr lang="en-US" dirty="0" err="1">
                <a:latin typeface="+mj-lt"/>
              </a:rPr>
              <a:t>đãi</a:t>
            </a:r>
            <a:r>
              <a:rPr lang="en-US" dirty="0">
                <a:latin typeface="+mj-lt"/>
              </a:rPr>
              <a:t> </a:t>
            </a:r>
            <a:r>
              <a:rPr lang="en-US" dirty="0" err="1">
                <a:latin typeface="+mj-lt"/>
              </a:rPr>
              <a:t>không</a:t>
            </a:r>
            <a:r>
              <a:rPr lang="en-US" dirty="0">
                <a:latin typeface="+mj-lt"/>
              </a:rPr>
              <a:t> </a:t>
            </a:r>
            <a:r>
              <a:rPr lang="en-US" dirty="0" err="1">
                <a:latin typeface="+mj-lt"/>
              </a:rPr>
              <a:t>đạt</a:t>
            </a:r>
            <a:r>
              <a:rPr lang="en-US" dirty="0">
                <a:latin typeface="+mj-lt"/>
              </a:rPr>
              <a:t> </a:t>
            </a:r>
            <a:r>
              <a:rPr lang="en-US" dirty="0" err="1">
                <a:latin typeface="+mj-lt"/>
              </a:rPr>
              <a:t>theo</a:t>
            </a:r>
            <a:r>
              <a:rPr lang="en-US" dirty="0">
                <a:latin typeface="+mj-lt"/>
              </a:rPr>
              <a:t> </a:t>
            </a:r>
            <a:r>
              <a:rPr lang="en-US" dirty="0" err="1">
                <a:latin typeface="+mj-lt"/>
              </a:rPr>
              <a:t>tiêu</a:t>
            </a:r>
            <a:r>
              <a:rPr lang="en-US" dirty="0">
                <a:latin typeface="+mj-lt"/>
              </a:rPr>
              <a:t> </a:t>
            </a:r>
            <a:r>
              <a:rPr lang="en-US" dirty="0" err="1">
                <a:latin typeface="+mj-lt"/>
              </a:rPr>
              <a:t>chuẩn</a:t>
            </a:r>
            <a:r>
              <a:rPr lang="en-US" dirty="0">
                <a:latin typeface="+mj-lt"/>
              </a:rPr>
              <a:t> </a:t>
            </a:r>
            <a:r>
              <a:rPr lang="en-US" dirty="0" err="1">
                <a:latin typeface="+mj-lt"/>
              </a:rPr>
              <a:t>chung</a:t>
            </a:r>
            <a:r>
              <a:rPr lang="en-US" dirty="0">
                <a:latin typeface="+mj-lt"/>
              </a:rPr>
              <a:t> </a:t>
            </a:r>
            <a:r>
              <a:rPr lang="en-US" dirty="0" err="1">
                <a:latin typeface="+mj-lt"/>
              </a:rPr>
              <a:t>của</a:t>
            </a:r>
            <a:r>
              <a:rPr lang="en-US" dirty="0">
                <a:latin typeface="+mj-lt"/>
              </a:rPr>
              <a:t> ODA</a:t>
            </a:r>
          </a:p>
        </p:txBody>
      </p:sp>
      <p:sp>
        <p:nvSpPr>
          <p:cNvPr id="6" name="Slide Number Placeholder 5"/>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12</a:t>
            </a:fld>
            <a:endParaRPr lang="en"/>
          </a:p>
        </p:txBody>
      </p:sp>
    </p:spTree>
    <p:extLst>
      <p:ext uri="{BB962C8B-B14F-4D97-AF65-F5344CB8AC3E}">
        <p14:creationId xmlns:p14="http://schemas.microsoft.com/office/powerpoint/2010/main" val="1398425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Effect transition="in" filter="fade">
                                      <p:cBhvr>
                                        <p:cTn id="13" dur="1000"/>
                                        <p:tgtEl>
                                          <p:spTgt spid="4">
                                            <p:txEl>
                                              <p:pRg st="0" end="0"/>
                                            </p:txEl>
                                          </p:spTgt>
                                        </p:tgtEl>
                                      </p:cBhvr>
                                    </p:animEffect>
                                    <p:anim calcmode="lin" valueType="num">
                                      <p:cBhvr>
                                        <p:cTn id="1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Effect transition="in" filter="fade">
                                      <p:cBhvr>
                                        <p:cTn id="20" dur="1000"/>
                                        <p:tgtEl>
                                          <p:spTgt spid="5">
                                            <p:txEl>
                                              <p:pRg st="0" end="0"/>
                                            </p:txEl>
                                          </p:spTgt>
                                        </p:tgtEl>
                                      </p:cBhvr>
                                    </p:animEffect>
                                    <p:anim calcmode="lin" valueType="num">
                                      <p:cBhvr>
                                        <p:cTn id="21"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2047623" y="1136595"/>
            <a:ext cx="3785909" cy="3048056"/>
          </a:xfrm>
        </p:spPr>
        <p:txBody>
          <a:bodyPr/>
          <a:lstStyle/>
          <a:p>
            <a:r>
              <a:rPr lang="en-US" dirty="0" smtClean="0"/>
              <a:t>SO SÁNH GIỮA VAY NỢ TRONG NƯỚC VÀ VAY NỢ NƯỚC NGOÀI. THỰC TRẠNG VAY NỢ CỦA VIỆT NAM</a:t>
            </a:r>
            <a:endParaRPr lang="en-US" dirty="0"/>
          </a:p>
        </p:txBody>
      </p:sp>
      <p:sp>
        <p:nvSpPr>
          <p:cNvPr id="4" name="Slide Number Placeholder 3"/>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13</a:t>
            </a:fld>
            <a:endParaRPr lang="en"/>
          </a:p>
        </p:txBody>
      </p:sp>
      <p:sp>
        <p:nvSpPr>
          <p:cNvPr id="5" name="TextBox 4"/>
          <p:cNvSpPr txBox="1"/>
          <p:nvPr/>
        </p:nvSpPr>
        <p:spPr>
          <a:xfrm>
            <a:off x="1253068" y="2362200"/>
            <a:ext cx="550332" cy="369332"/>
          </a:xfrm>
          <a:prstGeom prst="rect">
            <a:avLst/>
          </a:prstGeom>
          <a:noFill/>
        </p:spPr>
        <p:txBody>
          <a:bodyPr wrap="square" rtlCol="0">
            <a:spAutoFit/>
          </a:bodyPr>
          <a:lstStyle/>
          <a:p>
            <a:r>
              <a:rPr lang="en-US" sz="1800" dirty="0" smtClean="0"/>
              <a:t>2</a:t>
            </a:r>
            <a:endParaRPr lang="en-US" sz="1800" dirty="0"/>
          </a:p>
        </p:txBody>
      </p:sp>
    </p:spTree>
    <p:extLst>
      <p:ext uri="{BB962C8B-B14F-4D97-AF65-F5344CB8AC3E}">
        <p14:creationId xmlns:p14="http://schemas.microsoft.com/office/powerpoint/2010/main" val="1550163379"/>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Shape 124"/>
          <p:cNvSpPr txBox="1">
            <a:spLocks noGrp="1"/>
          </p:cNvSpPr>
          <p:nvPr>
            <p:ph type="title"/>
          </p:nvPr>
        </p:nvSpPr>
        <p:spPr>
          <a:xfrm>
            <a:off x="1381250" y="922668"/>
            <a:ext cx="3878400" cy="435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n" dirty="0" smtClean="0">
                <a:highlight>
                  <a:srgbClr val="FFCD00"/>
                </a:highlight>
              </a:rPr>
              <a:t>So sánh </a:t>
            </a:r>
            <a:endParaRPr dirty="0">
              <a:highlight>
                <a:srgbClr val="FFCD00"/>
              </a:highlight>
            </a:endParaRPr>
          </a:p>
        </p:txBody>
      </p:sp>
      <p:sp>
        <p:nvSpPr>
          <p:cNvPr id="125" name="Shape 125"/>
          <p:cNvSpPr txBox="1">
            <a:spLocks noGrp="1"/>
          </p:cNvSpPr>
          <p:nvPr>
            <p:ph type="body" idx="1"/>
          </p:nvPr>
        </p:nvSpPr>
        <p:spPr>
          <a:xfrm>
            <a:off x="677334" y="1384953"/>
            <a:ext cx="7984066" cy="3559579"/>
          </a:xfrm>
          <a:prstGeom prst="rect">
            <a:avLst/>
          </a:prstGeom>
        </p:spPr>
        <p:txBody>
          <a:bodyPr spcFirstLastPara="1" wrap="square" lIns="91425" tIns="91425" rIns="91425" bIns="91425" anchor="t" anchorCtr="0">
            <a:noAutofit/>
          </a:bodyPr>
          <a:lstStyle/>
          <a:p>
            <a:pPr marL="76200" indent="0">
              <a:buNone/>
            </a:pPr>
            <a:r>
              <a:rPr lang="en-US" sz="2000" b="1" dirty="0" err="1" smtClean="0">
                <a:latin typeface="+mj-lt"/>
              </a:rPr>
              <a:t>Điểm</a:t>
            </a:r>
            <a:r>
              <a:rPr lang="en-US" sz="2000" b="1" dirty="0" smtClean="0">
                <a:latin typeface="+mj-lt"/>
              </a:rPr>
              <a:t> </a:t>
            </a:r>
            <a:r>
              <a:rPr lang="en-US" sz="2000" b="1" dirty="0" err="1">
                <a:latin typeface="+mj-lt"/>
              </a:rPr>
              <a:t>giống</a:t>
            </a:r>
            <a:r>
              <a:rPr lang="en-US" sz="2000" b="1" dirty="0">
                <a:latin typeface="+mj-lt"/>
              </a:rPr>
              <a:t> </a:t>
            </a:r>
            <a:r>
              <a:rPr lang="en-US" sz="2000" b="1" dirty="0" err="1">
                <a:latin typeface="+mj-lt"/>
              </a:rPr>
              <a:t>nhau</a:t>
            </a:r>
            <a:endParaRPr lang="en-US" sz="2000" b="1" dirty="0">
              <a:latin typeface="+mj-lt"/>
            </a:endParaRPr>
          </a:p>
          <a:p>
            <a:r>
              <a:rPr lang="en-US" sz="1800" dirty="0" err="1" smtClean="0">
                <a:latin typeface="+mj-lt"/>
              </a:rPr>
              <a:t>Mục</a:t>
            </a:r>
            <a:r>
              <a:rPr lang="en-US" sz="1800" dirty="0" smtClean="0">
                <a:latin typeface="+mj-lt"/>
              </a:rPr>
              <a:t> </a:t>
            </a:r>
            <a:r>
              <a:rPr lang="en-US" sz="1800" dirty="0" err="1">
                <a:latin typeface="+mj-lt"/>
              </a:rPr>
              <a:t>đích</a:t>
            </a:r>
            <a:r>
              <a:rPr lang="en-US" sz="1800" dirty="0">
                <a:latin typeface="+mj-lt"/>
              </a:rPr>
              <a:t>: </a:t>
            </a:r>
            <a:r>
              <a:rPr lang="en-US" sz="1800" dirty="0" err="1">
                <a:latin typeface="+mj-lt"/>
              </a:rPr>
              <a:t>Tại</a:t>
            </a:r>
            <a:r>
              <a:rPr lang="en-US" sz="1800" dirty="0">
                <a:latin typeface="+mj-lt"/>
              </a:rPr>
              <a:t> </a:t>
            </a:r>
            <a:r>
              <a:rPr lang="en-US" sz="1800" dirty="0" err="1">
                <a:latin typeface="+mj-lt"/>
              </a:rPr>
              <a:t>Điều</a:t>
            </a:r>
            <a:r>
              <a:rPr lang="en-US" sz="1800" dirty="0">
                <a:latin typeface="+mj-lt"/>
              </a:rPr>
              <a:t> 25 </a:t>
            </a:r>
            <a:r>
              <a:rPr lang="en-US" sz="1800" dirty="0" err="1">
                <a:latin typeface="+mj-lt"/>
              </a:rPr>
              <a:t>Luật</a:t>
            </a:r>
            <a:r>
              <a:rPr lang="en-US" sz="1800" dirty="0">
                <a:latin typeface="+mj-lt"/>
              </a:rPr>
              <a:t> </a:t>
            </a:r>
            <a:r>
              <a:rPr lang="en-US" sz="1800" dirty="0" err="1">
                <a:latin typeface="+mj-lt"/>
              </a:rPr>
              <a:t>Quản</a:t>
            </a:r>
            <a:r>
              <a:rPr lang="en-US" sz="1800" dirty="0">
                <a:latin typeface="+mj-lt"/>
              </a:rPr>
              <a:t> </a:t>
            </a:r>
            <a:r>
              <a:rPr lang="en-US" sz="1800" dirty="0" err="1">
                <a:latin typeface="+mj-lt"/>
              </a:rPr>
              <a:t>lý</a:t>
            </a:r>
            <a:r>
              <a:rPr lang="en-US" sz="1800" dirty="0">
                <a:latin typeface="+mj-lt"/>
              </a:rPr>
              <a:t> </a:t>
            </a:r>
            <a:r>
              <a:rPr lang="en-US" sz="1800" dirty="0" err="1">
                <a:latin typeface="+mj-lt"/>
              </a:rPr>
              <a:t>nợ</a:t>
            </a:r>
            <a:r>
              <a:rPr lang="en-US" sz="1800" dirty="0">
                <a:latin typeface="+mj-lt"/>
              </a:rPr>
              <a:t> </a:t>
            </a:r>
            <a:r>
              <a:rPr lang="en-US" sz="1800" dirty="0" err="1">
                <a:latin typeface="+mj-lt"/>
              </a:rPr>
              <a:t>công</a:t>
            </a:r>
            <a:r>
              <a:rPr lang="en-US" sz="1800" dirty="0">
                <a:latin typeface="+mj-lt"/>
              </a:rPr>
              <a:t> </a:t>
            </a:r>
            <a:r>
              <a:rPr lang="en-US" sz="1800" dirty="0" smtClean="0">
                <a:latin typeface="+mj-lt"/>
              </a:rPr>
              <a:t>2017</a:t>
            </a:r>
          </a:p>
          <a:p>
            <a:pPr marL="76200" indent="0">
              <a:buNone/>
            </a:pPr>
            <a:r>
              <a:rPr lang="en-US" sz="1800" dirty="0" err="1" smtClean="0">
                <a:latin typeface="+mj-lt"/>
              </a:rPr>
              <a:t>Bù</a:t>
            </a:r>
            <a:r>
              <a:rPr lang="en-US" sz="1800" dirty="0" smtClean="0">
                <a:latin typeface="+mj-lt"/>
              </a:rPr>
              <a:t> </a:t>
            </a:r>
            <a:r>
              <a:rPr lang="en-US" sz="1800" dirty="0" err="1">
                <a:latin typeface="+mj-lt"/>
              </a:rPr>
              <a:t>đắp</a:t>
            </a:r>
            <a:r>
              <a:rPr lang="en-US" sz="1800" dirty="0">
                <a:latin typeface="+mj-lt"/>
              </a:rPr>
              <a:t> </a:t>
            </a:r>
            <a:r>
              <a:rPr lang="en-US" sz="1800" dirty="0" err="1">
                <a:latin typeface="+mj-lt"/>
              </a:rPr>
              <a:t>bội</a:t>
            </a:r>
            <a:r>
              <a:rPr lang="en-US" sz="1800" dirty="0">
                <a:latin typeface="+mj-lt"/>
              </a:rPr>
              <a:t> chi </a:t>
            </a:r>
            <a:r>
              <a:rPr lang="en-US" sz="1800" dirty="0" err="1">
                <a:latin typeface="+mj-lt"/>
              </a:rPr>
              <a:t>ngân</a:t>
            </a:r>
            <a:r>
              <a:rPr lang="en-US" sz="1800" dirty="0">
                <a:latin typeface="+mj-lt"/>
              </a:rPr>
              <a:t> </a:t>
            </a:r>
            <a:r>
              <a:rPr lang="en-US" sz="1800" dirty="0" err="1">
                <a:latin typeface="+mj-lt"/>
              </a:rPr>
              <a:t>sách</a:t>
            </a:r>
            <a:r>
              <a:rPr lang="en-US" sz="1800" dirty="0">
                <a:latin typeface="+mj-lt"/>
              </a:rPr>
              <a:t> </a:t>
            </a:r>
            <a:r>
              <a:rPr lang="en-US" sz="1800" dirty="0" err="1">
                <a:latin typeface="+mj-lt"/>
              </a:rPr>
              <a:t>trung</a:t>
            </a:r>
            <a:r>
              <a:rPr lang="en-US" sz="1800" dirty="0">
                <a:latin typeface="+mj-lt"/>
              </a:rPr>
              <a:t> </a:t>
            </a:r>
            <a:r>
              <a:rPr lang="en-US" sz="1800" dirty="0" err="1">
                <a:latin typeface="+mj-lt"/>
              </a:rPr>
              <a:t>ương</a:t>
            </a:r>
            <a:r>
              <a:rPr lang="en-US" sz="1800" dirty="0">
                <a:latin typeface="+mj-lt"/>
              </a:rPr>
              <a:t> </a:t>
            </a:r>
            <a:endParaRPr lang="en-US" sz="1800" dirty="0" smtClean="0">
              <a:latin typeface="+mj-lt"/>
            </a:endParaRPr>
          </a:p>
          <a:p>
            <a:pPr marL="76200" indent="0">
              <a:buNone/>
            </a:pPr>
            <a:r>
              <a:rPr lang="en-US" sz="1800" dirty="0" err="1" smtClean="0">
                <a:latin typeface="+mj-lt"/>
              </a:rPr>
              <a:t>Bù</a:t>
            </a:r>
            <a:r>
              <a:rPr lang="en-US" sz="1800" dirty="0" smtClean="0">
                <a:latin typeface="+mj-lt"/>
              </a:rPr>
              <a:t> </a:t>
            </a:r>
            <a:r>
              <a:rPr lang="en-US" sz="1800" dirty="0" err="1">
                <a:latin typeface="+mj-lt"/>
              </a:rPr>
              <a:t>đắp</a:t>
            </a:r>
            <a:r>
              <a:rPr lang="en-US" sz="1800" dirty="0">
                <a:latin typeface="+mj-lt"/>
              </a:rPr>
              <a:t> </a:t>
            </a:r>
            <a:r>
              <a:rPr lang="en-US" sz="1800" dirty="0" err="1">
                <a:latin typeface="+mj-lt"/>
              </a:rPr>
              <a:t>thiếu</a:t>
            </a:r>
            <a:r>
              <a:rPr lang="en-US" sz="1800" dirty="0">
                <a:latin typeface="+mj-lt"/>
              </a:rPr>
              <a:t> </a:t>
            </a:r>
            <a:r>
              <a:rPr lang="en-US" sz="1800" dirty="0" err="1">
                <a:latin typeface="+mj-lt"/>
              </a:rPr>
              <a:t>hụt</a:t>
            </a:r>
            <a:r>
              <a:rPr lang="en-US" sz="1800" dirty="0">
                <a:latin typeface="+mj-lt"/>
              </a:rPr>
              <a:t> </a:t>
            </a:r>
            <a:r>
              <a:rPr lang="en-US" sz="1800" dirty="0" err="1">
                <a:latin typeface="+mj-lt"/>
              </a:rPr>
              <a:t>tạm</a:t>
            </a:r>
            <a:r>
              <a:rPr lang="en-US" sz="1800" dirty="0">
                <a:latin typeface="+mj-lt"/>
              </a:rPr>
              <a:t> </a:t>
            </a:r>
            <a:r>
              <a:rPr lang="en-US" sz="1800" dirty="0" err="1">
                <a:latin typeface="+mj-lt"/>
              </a:rPr>
              <a:t>thời</a:t>
            </a:r>
            <a:r>
              <a:rPr lang="en-US" sz="1800" dirty="0">
                <a:latin typeface="+mj-lt"/>
              </a:rPr>
              <a:t> </a:t>
            </a:r>
            <a:r>
              <a:rPr lang="en-US" sz="1800" dirty="0" err="1">
                <a:latin typeface="+mj-lt"/>
              </a:rPr>
              <a:t>của</a:t>
            </a:r>
            <a:r>
              <a:rPr lang="en-US" sz="1800" dirty="0">
                <a:latin typeface="+mj-lt"/>
              </a:rPr>
              <a:t> </a:t>
            </a:r>
            <a:r>
              <a:rPr lang="en-US" sz="1800" dirty="0" err="1">
                <a:latin typeface="+mj-lt"/>
              </a:rPr>
              <a:t>ngân</a:t>
            </a:r>
            <a:r>
              <a:rPr lang="en-US" sz="1800" dirty="0">
                <a:latin typeface="+mj-lt"/>
              </a:rPr>
              <a:t> </a:t>
            </a:r>
            <a:r>
              <a:rPr lang="en-US" sz="1800" dirty="0" err="1">
                <a:latin typeface="+mj-lt"/>
              </a:rPr>
              <a:t>sách</a:t>
            </a:r>
            <a:r>
              <a:rPr lang="en-US" sz="1800" dirty="0">
                <a:latin typeface="+mj-lt"/>
              </a:rPr>
              <a:t> </a:t>
            </a:r>
            <a:r>
              <a:rPr lang="en-US" sz="1800" dirty="0" err="1">
                <a:latin typeface="+mj-lt"/>
              </a:rPr>
              <a:t>trung</a:t>
            </a:r>
            <a:r>
              <a:rPr lang="en-US" sz="1800" dirty="0">
                <a:latin typeface="+mj-lt"/>
              </a:rPr>
              <a:t> </a:t>
            </a:r>
            <a:r>
              <a:rPr lang="en-US" sz="1800" dirty="0" err="1">
                <a:latin typeface="+mj-lt"/>
              </a:rPr>
              <a:t>ương</a:t>
            </a:r>
            <a:r>
              <a:rPr lang="en-US" sz="1800" dirty="0">
                <a:latin typeface="+mj-lt"/>
              </a:rPr>
              <a:t> </a:t>
            </a:r>
            <a:r>
              <a:rPr lang="en-US" sz="1800" dirty="0" err="1">
                <a:latin typeface="+mj-lt"/>
              </a:rPr>
              <a:t>và</a:t>
            </a:r>
            <a:r>
              <a:rPr lang="en-US" sz="1800" dirty="0">
                <a:latin typeface="+mj-lt"/>
              </a:rPr>
              <a:t> </a:t>
            </a:r>
            <a:r>
              <a:rPr lang="en-US" sz="1800" dirty="0" err="1">
                <a:latin typeface="+mj-lt"/>
              </a:rPr>
              <a:t>bảo</a:t>
            </a:r>
            <a:r>
              <a:rPr lang="en-US" sz="1800" dirty="0">
                <a:latin typeface="+mj-lt"/>
              </a:rPr>
              <a:t> </a:t>
            </a:r>
            <a:r>
              <a:rPr lang="en-US" sz="1800" dirty="0" err="1">
                <a:latin typeface="+mj-lt"/>
              </a:rPr>
              <a:t>đảm</a:t>
            </a:r>
            <a:r>
              <a:rPr lang="en-US" sz="1800" dirty="0">
                <a:latin typeface="+mj-lt"/>
              </a:rPr>
              <a:t> </a:t>
            </a:r>
            <a:r>
              <a:rPr lang="en-US" sz="1800" dirty="0" err="1">
                <a:latin typeface="+mj-lt"/>
              </a:rPr>
              <a:t>thanh</a:t>
            </a:r>
            <a:r>
              <a:rPr lang="en-US" sz="1800" dirty="0">
                <a:latin typeface="+mj-lt"/>
              </a:rPr>
              <a:t> </a:t>
            </a:r>
            <a:r>
              <a:rPr lang="en-US" sz="1800" dirty="0" err="1">
                <a:latin typeface="+mj-lt"/>
              </a:rPr>
              <a:t>khoản</a:t>
            </a:r>
            <a:r>
              <a:rPr lang="en-US" sz="1800" dirty="0">
                <a:latin typeface="+mj-lt"/>
              </a:rPr>
              <a:t> </a:t>
            </a:r>
            <a:r>
              <a:rPr lang="en-US" sz="1800" dirty="0" err="1">
                <a:latin typeface="+mj-lt"/>
              </a:rPr>
              <a:t>của</a:t>
            </a:r>
            <a:r>
              <a:rPr lang="en-US" sz="1800" dirty="0">
                <a:latin typeface="+mj-lt"/>
              </a:rPr>
              <a:t> </a:t>
            </a:r>
            <a:r>
              <a:rPr lang="en-US" sz="1800" dirty="0" err="1">
                <a:latin typeface="+mj-lt"/>
              </a:rPr>
              <a:t>thị</a:t>
            </a:r>
            <a:r>
              <a:rPr lang="en-US" sz="1800" dirty="0">
                <a:latin typeface="+mj-lt"/>
              </a:rPr>
              <a:t> </a:t>
            </a:r>
            <a:r>
              <a:rPr lang="en-US" sz="1800" dirty="0" err="1">
                <a:latin typeface="+mj-lt"/>
              </a:rPr>
              <a:t>trường</a:t>
            </a:r>
            <a:r>
              <a:rPr lang="en-US" sz="1800" dirty="0">
                <a:latin typeface="+mj-lt"/>
              </a:rPr>
              <a:t> </a:t>
            </a:r>
            <a:r>
              <a:rPr lang="en-US" sz="1800" dirty="0" err="1">
                <a:latin typeface="+mj-lt"/>
              </a:rPr>
              <a:t>trái</a:t>
            </a:r>
            <a:r>
              <a:rPr lang="en-US" sz="1800" dirty="0">
                <a:latin typeface="+mj-lt"/>
              </a:rPr>
              <a:t> </a:t>
            </a:r>
            <a:r>
              <a:rPr lang="en-US" sz="1800" dirty="0" err="1">
                <a:latin typeface="+mj-lt"/>
              </a:rPr>
              <a:t>phiếu</a:t>
            </a:r>
            <a:r>
              <a:rPr lang="en-US" sz="1800" dirty="0">
                <a:latin typeface="+mj-lt"/>
              </a:rPr>
              <a:t> </a:t>
            </a:r>
            <a:r>
              <a:rPr lang="en-US" sz="1800" dirty="0" err="1">
                <a:latin typeface="+mj-lt"/>
              </a:rPr>
              <a:t>Chính</a:t>
            </a:r>
            <a:r>
              <a:rPr lang="en-US" sz="1800" dirty="0">
                <a:latin typeface="+mj-lt"/>
              </a:rPr>
              <a:t> </a:t>
            </a:r>
            <a:r>
              <a:rPr lang="en-US" sz="1800" dirty="0" err="1">
                <a:latin typeface="+mj-lt"/>
              </a:rPr>
              <a:t>phủ</a:t>
            </a:r>
            <a:r>
              <a:rPr lang="en-US" sz="1800" dirty="0">
                <a:latin typeface="+mj-lt"/>
              </a:rPr>
              <a:t>.</a:t>
            </a:r>
          </a:p>
          <a:p>
            <a:pPr marL="76200" indent="0">
              <a:buNone/>
            </a:pPr>
            <a:r>
              <a:rPr lang="en-US" sz="1800" dirty="0" smtClean="0">
                <a:latin typeface="+mj-lt"/>
              </a:rPr>
              <a:t>Chi </a:t>
            </a:r>
            <a:r>
              <a:rPr lang="en-US" sz="1800" dirty="0" err="1">
                <a:latin typeface="+mj-lt"/>
              </a:rPr>
              <a:t>trả</a:t>
            </a:r>
            <a:r>
              <a:rPr lang="en-US" sz="1800" dirty="0">
                <a:latin typeface="+mj-lt"/>
              </a:rPr>
              <a:t> </a:t>
            </a:r>
            <a:r>
              <a:rPr lang="en-US" sz="1800" dirty="0" err="1">
                <a:latin typeface="+mj-lt"/>
              </a:rPr>
              <a:t>nợ</a:t>
            </a:r>
            <a:r>
              <a:rPr lang="en-US" sz="1800" dirty="0">
                <a:latin typeface="+mj-lt"/>
              </a:rPr>
              <a:t> </a:t>
            </a:r>
            <a:r>
              <a:rPr lang="en-US" sz="1800" dirty="0" err="1">
                <a:latin typeface="+mj-lt"/>
              </a:rPr>
              <a:t>gốc</a:t>
            </a:r>
            <a:r>
              <a:rPr lang="en-US" sz="1800" dirty="0">
                <a:latin typeface="+mj-lt"/>
              </a:rPr>
              <a:t> </a:t>
            </a:r>
            <a:r>
              <a:rPr lang="en-US" sz="1800" dirty="0" err="1">
                <a:latin typeface="+mj-lt"/>
              </a:rPr>
              <a:t>đến</a:t>
            </a:r>
            <a:r>
              <a:rPr lang="en-US" sz="1800" dirty="0">
                <a:latin typeface="+mj-lt"/>
              </a:rPr>
              <a:t> </a:t>
            </a:r>
            <a:r>
              <a:rPr lang="en-US" sz="1800" dirty="0" err="1">
                <a:latin typeface="+mj-lt"/>
              </a:rPr>
              <a:t>hạn</a:t>
            </a:r>
            <a:r>
              <a:rPr lang="en-US" sz="1800" dirty="0">
                <a:latin typeface="+mj-lt"/>
              </a:rPr>
              <a:t>, </a:t>
            </a:r>
            <a:r>
              <a:rPr lang="en-US" sz="1800" dirty="0" err="1">
                <a:latin typeface="+mj-lt"/>
              </a:rPr>
              <a:t>cơ</a:t>
            </a:r>
            <a:r>
              <a:rPr lang="en-US" sz="1800" dirty="0">
                <a:latin typeface="+mj-lt"/>
              </a:rPr>
              <a:t> </a:t>
            </a:r>
            <a:r>
              <a:rPr lang="en-US" sz="1800" dirty="0" err="1">
                <a:latin typeface="+mj-lt"/>
              </a:rPr>
              <a:t>cấu</a:t>
            </a:r>
            <a:r>
              <a:rPr lang="en-US" sz="1800" dirty="0">
                <a:latin typeface="+mj-lt"/>
              </a:rPr>
              <a:t> </a:t>
            </a:r>
            <a:r>
              <a:rPr lang="en-US" sz="1800" dirty="0" err="1">
                <a:latin typeface="+mj-lt"/>
              </a:rPr>
              <a:t>lại</a:t>
            </a:r>
            <a:r>
              <a:rPr lang="en-US" sz="1800" dirty="0">
                <a:latin typeface="+mj-lt"/>
              </a:rPr>
              <a:t> </a:t>
            </a:r>
            <a:r>
              <a:rPr lang="en-US" sz="1800" dirty="0" err="1">
                <a:latin typeface="+mj-lt"/>
              </a:rPr>
              <a:t>các</a:t>
            </a:r>
            <a:r>
              <a:rPr lang="en-US" sz="1800" dirty="0">
                <a:latin typeface="+mj-lt"/>
              </a:rPr>
              <a:t> </a:t>
            </a:r>
            <a:r>
              <a:rPr lang="en-US" sz="1800" dirty="0" err="1">
                <a:latin typeface="+mj-lt"/>
              </a:rPr>
              <a:t>khoản</a:t>
            </a:r>
            <a:r>
              <a:rPr lang="en-US" sz="1800" dirty="0">
                <a:latin typeface="+mj-lt"/>
              </a:rPr>
              <a:t> </a:t>
            </a:r>
            <a:r>
              <a:rPr lang="en-US" sz="1800" dirty="0" err="1">
                <a:latin typeface="+mj-lt"/>
              </a:rPr>
              <a:t>nợ</a:t>
            </a:r>
            <a:r>
              <a:rPr lang="en-US" sz="1800" dirty="0">
                <a:latin typeface="+mj-lt"/>
              </a:rPr>
              <a:t> </a:t>
            </a:r>
            <a:r>
              <a:rPr lang="en-US" sz="1800" dirty="0" err="1">
                <a:latin typeface="+mj-lt"/>
              </a:rPr>
              <a:t>của</a:t>
            </a:r>
            <a:r>
              <a:rPr lang="en-US" sz="1800" dirty="0">
                <a:latin typeface="+mj-lt"/>
              </a:rPr>
              <a:t> </a:t>
            </a:r>
            <a:r>
              <a:rPr lang="en-US" sz="1800" dirty="0" err="1">
                <a:latin typeface="+mj-lt"/>
              </a:rPr>
              <a:t>Chính</a:t>
            </a:r>
            <a:r>
              <a:rPr lang="en-US" sz="1800" dirty="0">
                <a:latin typeface="+mj-lt"/>
              </a:rPr>
              <a:t> </a:t>
            </a:r>
            <a:r>
              <a:rPr lang="en-US" sz="1800" dirty="0" err="1">
                <a:latin typeface="+mj-lt"/>
              </a:rPr>
              <a:t>phủ</a:t>
            </a:r>
            <a:r>
              <a:rPr lang="en-US" sz="1800" dirty="0">
                <a:latin typeface="+mj-lt"/>
              </a:rPr>
              <a:t>.</a:t>
            </a:r>
          </a:p>
          <a:p>
            <a:pPr marL="76200" indent="0">
              <a:buNone/>
            </a:pPr>
            <a:r>
              <a:rPr lang="en-US" sz="1800" dirty="0" smtClean="0">
                <a:latin typeface="+mj-lt"/>
              </a:rPr>
              <a:t>Cho </a:t>
            </a:r>
            <a:r>
              <a:rPr lang="en-US" sz="1800" dirty="0" err="1">
                <a:latin typeface="+mj-lt"/>
              </a:rPr>
              <a:t>Ủy</a:t>
            </a:r>
            <a:r>
              <a:rPr lang="en-US" sz="1800" dirty="0">
                <a:latin typeface="+mj-lt"/>
              </a:rPr>
              <a:t> ban </a:t>
            </a:r>
            <a:r>
              <a:rPr lang="en-US" sz="1800" dirty="0" err="1">
                <a:latin typeface="+mj-lt"/>
              </a:rPr>
              <a:t>nhân</a:t>
            </a:r>
            <a:r>
              <a:rPr lang="en-US" sz="1800" dirty="0">
                <a:latin typeface="+mj-lt"/>
              </a:rPr>
              <a:t> </a:t>
            </a:r>
            <a:r>
              <a:rPr lang="en-US" sz="1800" dirty="0" err="1">
                <a:latin typeface="+mj-lt"/>
              </a:rPr>
              <a:t>dân</a:t>
            </a:r>
            <a:r>
              <a:rPr lang="en-US" sz="1800" dirty="0">
                <a:latin typeface="+mj-lt"/>
              </a:rPr>
              <a:t> </a:t>
            </a:r>
            <a:r>
              <a:rPr lang="en-US" sz="1800" dirty="0" err="1">
                <a:latin typeface="+mj-lt"/>
              </a:rPr>
              <a:t>cấp</a:t>
            </a:r>
            <a:r>
              <a:rPr lang="en-US" sz="1800" dirty="0">
                <a:latin typeface="+mj-lt"/>
              </a:rPr>
              <a:t> </a:t>
            </a:r>
            <a:r>
              <a:rPr lang="en-US" sz="1800" dirty="0" err="1">
                <a:latin typeface="+mj-lt"/>
              </a:rPr>
              <a:t>tỉnh</a:t>
            </a:r>
            <a:r>
              <a:rPr lang="en-US" sz="1800" dirty="0">
                <a:latin typeface="+mj-lt"/>
              </a:rPr>
              <a:t>, </a:t>
            </a:r>
            <a:r>
              <a:rPr lang="en-US" sz="1800" dirty="0" err="1">
                <a:latin typeface="+mj-lt"/>
              </a:rPr>
              <a:t>đơn</a:t>
            </a:r>
            <a:r>
              <a:rPr lang="en-US" sz="1800" dirty="0">
                <a:latin typeface="+mj-lt"/>
              </a:rPr>
              <a:t> </a:t>
            </a:r>
            <a:r>
              <a:rPr lang="en-US" sz="1800" dirty="0" err="1">
                <a:latin typeface="+mj-lt"/>
              </a:rPr>
              <a:t>vị</a:t>
            </a:r>
            <a:r>
              <a:rPr lang="en-US" sz="1800" dirty="0">
                <a:latin typeface="+mj-lt"/>
              </a:rPr>
              <a:t> </a:t>
            </a:r>
            <a:r>
              <a:rPr lang="en-US" sz="1800" dirty="0" err="1">
                <a:latin typeface="+mj-lt"/>
              </a:rPr>
              <a:t>sự</a:t>
            </a:r>
            <a:r>
              <a:rPr lang="en-US" sz="1800" dirty="0">
                <a:latin typeface="+mj-lt"/>
              </a:rPr>
              <a:t> </a:t>
            </a:r>
            <a:r>
              <a:rPr lang="en-US" sz="1800" dirty="0" err="1">
                <a:latin typeface="+mj-lt"/>
              </a:rPr>
              <a:t>nghiệp</a:t>
            </a:r>
            <a:r>
              <a:rPr lang="en-US" sz="1800" dirty="0">
                <a:latin typeface="+mj-lt"/>
              </a:rPr>
              <a:t> </a:t>
            </a:r>
            <a:r>
              <a:rPr lang="en-US" sz="1800" dirty="0" err="1">
                <a:latin typeface="+mj-lt"/>
              </a:rPr>
              <a:t>công</a:t>
            </a:r>
            <a:r>
              <a:rPr lang="en-US" sz="1800" dirty="0">
                <a:latin typeface="+mj-lt"/>
              </a:rPr>
              <a:t> </a:t>
            </a:r>
            <a:r>
              <a:rPr lang="en-US" sz="1800" dirty="0" err="1">
                <a:latin typeface="+mj-lt"/>
              </a:rPr>
              <a:t>lập</a:t>
            </a:r>
            <a:r>
              <a:rPr lang="en-US" sz="1800" dirty="0">
                <a:latin typeface="+mj-lt"/>
              </a:rPr>
              <a:t> </a:t>
            </a:r>
            <a:r>
              <a:rPr lang="en-US" sz="1800" dirty="0" err="1">
                <a:latin typeface="+mj-lt"/>
              </a:rPr>
              <a:t>và</a:t>
            </a:r>
            <a:r>
              <a:rPr lang="en-US" sz="1800" dirty="0">
                <a:latin typeface="+mj-lt"/>
              </a:rPr>
              <a:t> </a:t>
            </a:r>
            <a:r>
              <a:rPr lang="en-US" sz="1800" dirty="0" err="1">
                <a:latin typeface="+mj-lt"/>
              </a:rPr>
              <a:t>doanh</a:t>
            </a:r>
            <a:r>
              <a:rPr lang="en-US" sz="1800" dirty="0">
                <a:latin typeface="+mj-lt"/>
              </a:rPr>
              <a:t> </a:t>
            </a:r>
            <a:r>
              <a:rPr lang="en-US" sz="1800" dirty="0" err="1">
                <a:latin typeface="+mj-lt"/>
              </a:rPr>
              <a:t>nghiệp</a:t>
            </a:r>
            <a:r>
              <a:rPr lang="en-US" sz="1800" dirty="0">
                <a:latin typeface="+mj-lt"/>
              </a:rPr>
              <a:t> </a:t>
            </a:r>
            <a:r>
              <a:rPr lang="en-US" sz="1800" dirty="0" err="1">
                <a:latin typeface="+mj-lt"/>
              </a:rPr>
              <a:t>vay</a:t>
            </a:r>
            <a:r>
              <a:rPr lang="en-US" sz="1800" dirty="0">
                <a:latin typeface="+mj-lt"/>
              </a:rPr>
              <a:t> </a:t>
            </a:r>
            <a:r>
              <a:rPr lang="en-US" sz="1800" dirty="0" err="1">
                <a:latin typeface="+mj-lt"/>
              </a:rPr>
              <a:t>lại</a:t>
            </a:r>
            <a:r>
              <a:rPr lang="en-US" sz="1800" dirty="0">
                <a:latin typeface="+mj-lt"/>
              </a:rPr>
              <a:t> </a:t>
            </a:r>
            <a:r>
              <a:rPr lang="en-US" sz="1800" dirty="0" err="1">
                <a:latin typeface="+mj-lt"/>
              </a:rPr>
              <a:t>từ</a:t>
            </a:r>
            <a:r>
              <a:rPr lang="en-US" sz="1800" dirty="0">
                <a:latin typeface="+mj-lt"/>
              </a:rPr>
              <a:t> </a:t>
            </a:r>
            <a:r>
              <a:rPr lang="en-US" sz="1800" dirty="0" err="1">
                <a:latin typeface="+mj-lt"/>
              </a:rPr>
              <a:t>vốn</a:t>
            </a:r>
            <a:r>
              <a:rPr lang="en-US" sz="1800" dirty="0">
                <a:latin typeface="+mj-lt"/>
              </a:rPr>
              <a:t> </a:t>
            </a:r>
            <a:r>
              <a:rPr lang="en-US" sz="1800" dirty="0" err="1">
                <a:latin typeface="+mj-lt"/>
              </a:rPr>
              <a:t>vay</a:t>
            </a:r>
            <a:r>
              <a:rPr lang="en-US" sz="1800" dirty="0">
                <a:latin typeface="+mj-lt"/>
              </a:rPr>
              <a:t> ODA, </a:t>
            </a:r>
            <a:r>
              <a:rPr lang="en-US" sz="1800" dirty="0" err="1">
                <a:latin typeface="+mj-lt"/>
              </a:rPr>
              <a:t>vay</a:t>
            </a:r>
            <a:r>
              <a:rPr lang="en-US" sz="1800" dirty="0">
                <a:latin typeface="+mj-lt"/>
              </a:rPr>
              <a:t> </a:t>
            </a:r>
            <a:r>
              <a:rPr lang="en-US" sz="1800" dirty="0" err="1">
                <a:latin typeface="+mj-lt"/>
              </a:rPr>
              <a:t>ưu</a:t>
            </a:r>
            <a:r>
              <a:rPr lang="en-US" sz="1800" dirty="0">
                <a:latin typeface="+mj-lt"/>
              </a:rPr>
              <a:t> </a:t>
            </a:r>
            <a:r>
              <a:rPr lang="en-US" sz="1800" dirty="0" err="1">
                <a:latin typeface="+mj-lt"/>
              </a:rPr>
              <a:t>đãi</a:t>
            </a:r>
            <a:r>
              <a:rPr lang="en-US" sz="1800" dirty="0">
                <a:latin typeface="+mj-lt"/>
              </a:rPr>
              <a:t> </a:t>
            </a:r>
            <a:r>
              <a:rPr lang="en-US" sz="1800" dirty="0" err="1">
                <a:latin typeface="+mj-lt"/>
              </a:rPr>
              <a:t>nước</a:t>
            </a:r>
            <a:r>
              <a:rPr lang="en-US" sz="1800" dirty="0">
                <a:latin typeface="+mj-lt"/>
              </a:rPr>
              <a:t> </a:t>
            </a:r>
            <a:r>
              <a:rPr lang="en-US" sz="1800" dirty="0" err="1">
                <a:latin typeface="+mj-lt"/>
              </a:rPr>
              <a:t>ngoài</a:t>
            </a:r>
            <a:r>
              <a:rPr lang="en-US" sz="1800" dirty="0">
                <a:latin typeface="+mj-lt"/>
              </a:rPr>
              <a:t>.</a:t>
            </a:r>
          </a:p>
          <a:p>
            <a:r>
              <a:rPr lang="en-US" sz="1800" dirty="0" err="1" smtClean="0">
                <a:latin typeface="+mj-lt"/>
              </a:rPr>
              <a:t>Đối</a:t>
            </a:r>
            <a:r>
              <a:rPr lang="en-US" sz="1800" dirty="0" smtClean="0">
                <a:latin typeface="+mj-lt"/>
              </a:rPr>
              <a:t> </a:t>
            </a:r>
            <a:r>
              <a:rPr lang="en-US" sz="1800" dirty="0" err="1">
                <a:latin typeface="+mj-lt"/>
              </a:rPr>
              <a:t>tượng</a:t>
            </a:r>
            <a:r>
              <a:rPr lang="en-US" sz="1800" dirty="0">
                <a:latin typeface="+mj-lt"/>
              </a:rPr>
              <a:t> </a:t>
            </a:r>
            <a:r>
              <a:rPr lang="en-US" sz="1800" dirty="0" err="1">
                <a:latin typeface="+mj-lt"/>
              </a:rPr>
              <a:t>nợ</a:t>
            </a:r>
            <a:r>
              <a:rPr lang="en-US" sz="1800" dirty="0">
                <a:latin typeface="+mj-lt"/>
              </a:rPr>
              <a:t>: </a:t>
            </a:r>
            <a:r>
              <a:rPr lang="en-US" sz="1800" dirty="0" err="1">
                <a:latin typeface="+mj-lt"/>
              </a:rPr>
              <a:t>Chính</a:t>
            </a:r>
            <a:r>
              <a:rPr lang="en-US" sz="1800" dirty="0">
                <a:latin typeface="+mj-lt"/>
              </a:rPr>
              <a:t> </a:t>
            </a:r>
            <a:r>
              <a:rPr lang="en-US" sz="1800" dirty="0" err="1">
                <a:latin typeface="+mj-lt"/>
              </a:rPr>
              <a:t>phủ</a:t>
            </a:r>
            <a:r>
              <a:rPr lang="en-US" sz="1800" dirty="0">
                <a:latin typeface="+mj-lt"/>
              </a:rPr>
              <a:t>, </a:t>
            </a:r>
            <a:r>
              <a:rPr lang="en-US" sz="1800" dirty="0" err="1">
                <a:latin typeface="+mj-lt"/>
              </a:rPr>
              <a:t>doanh</a:t>
            </a:r>
            <a:r>
              <a:rPr lang="en-US" sz="1800" dirty="0">
                <a:latin typeface="+mj-lt"/>
              </a:rPr>
              <a:t> </a:t>
            </a:r>
            <a:r>
              <a:rPr lang="en-US" sz="1800" dirty="0" err="1">
                <a:latin typeface="+mj-lt"/>
              </a:rPr>
              <a:t>nghiệp</a:t>
            </a:r>
            <a:r>
              <a:rPr lang="en-US" sz="1800" dirty="0">
                <a:latin typeface="+mj-lt"/>
              </a:rPr>
              <a:t>, </a:t>
            </a:r>
            <a:r>
              <a:rPr lang="en-US" sz="1800" dirty="0" err="1">
                <a:latin typeface="+mj-lt"/>
              </a:rPr>
              <a:t>cá</a:t>
            </a:r>
            <a:r>
              <a:rPr lang="en-US" sz="1800" dirty="0">
                <a:latin typeface="+mj-lt"/>
              </a:rPr>
              <a:t> </a:t>
            </a:r>
            <a:r>
              <a:rPr lang="en-US" sz="1800" dirty="0" err="1">
                <a:latin typeface="+mj-lt"/>
              </a:rPr>
              <a:t>nhân</a:t>
            </a:r>
            <a:endParaRPr lang="en-US" sz="1800" dirty="0">
              <a:latin typeface="+mj-lt"/>
            </a:endParaRPr>
          </a:p>
          <a:p>
            <a:pPr marL="0" lvl="0" indent="0" rtl="0">
              <a:spcBef>
                <a:spcPts val="600"/>
              </a:spcBef>
              <a:spcAft>
                <a:spcPts val="0"/>
              </a:spcAft>
              <a:buClr>
                <a:schemeClr val="dk1"/>
              </a:buClr>
              <a:buSzPts val="1100"/>
              <a:buFont typeface="Arial"/>
              <a:buNone/>
            </a:pPr>
            <a:endParaRPr sz="2000" dirty="0">
              <a:latin typeface="+mj-lt"/>
            </a:endParaRPr>
          </a:p>
          <a:p>
            <a:pPr marL="0" lvl="0" indent="0">
              <a:spcBef>
                <a:spcPts val="600"/>
              </a:spcBef>
              <a:spcAft>
                <a:spcPts val="0"/>
              </a:spcAft>
              <a:buNone/>
            </a:pPr>
            <a:endParaRPr sz="2000" dirty="0">
              <a:latin typeface="+mj-lt"/>
            </a:endParaRPr>
          </a:p>
        </p:txBody>
      </p:sp>
      <p:grpSp>
        <p:nvGrpSpPr>
          <p:cNvPr id="126" name="Shape 126"/>
          <p:cNvGrpSpPr/>
          <p:nvPr/>
        </p:nvGrpSpPr>
        <p:grpSpPr>
          <a:xfrm>
            <a:off x="916458" y="1019750"/>
            <a:ext cx="214625" cy="214625"/>
            <a:chOff x="2594050" y="1631825"/>
            <a:chExt cx="439625" cy="439625"/>
          </a:xfrm>
        </p:grpSpPr>
        <p:sp>
          <p:nvSpPr>
            <p:cNvPr id="127" name="Shape 127"/>
            <p:cNvSpPr/>
            <p:nvPr/>
          </p:nvSpPr>
          <p:spPr>
            <a:xfrm>
              <a:off x="2594050" y="1883300"/>
              <a:ext cx="188175" cy="188150"/>
            </a:xfrm>
            <a:custGeom>
              <a:avLst/>
              <a:gdLst/>
              <a:ahLst/>
              <a:cxnLst/>
              <a:rect l="0" t="0" r="0" b="0"/>
              <a:pathLst>
                <a:path w="7527" h="7526" fill="none" extrusionOk="0">
                  <a:moveTo>
                    <a:pt x="5992" y="0"/>
                  </a:moveTo>
                  <a:lnTo>
                    <a:pt x="537" y="6430"/>
                  </a:lnTo>
                  <a:lnTo>
                    <a:pt x="1" y="7526"/>
                  </a:lnTo>
                  <a:lnTo>
                    <a:pt x="1097" y="6990"/>
                  </a:lnTo>
                  <a:lnTo>
                    <a:pt x="7526" y="1534"/>
                  </a:lnTo>
                  <a:lnTo>
                    <a:pt x="5992" y="0"/>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8" name="Shape 128"/>
            <p:cNvSpPr/>
            <p:nvPr/>
          </p:nvSpPr>
          <p:spPr>
            <a:xfrm>
              <a:off x="2857700" y="1631825"/>
              <a:ext cx="175975" cy="176000"/>
            </a:xfrm>
            <a:custGeom>
              <a:avLst/>
              <a:gdLst/>
              <a:ahLst/>
              <a:cxnLst/>
              <a:rect l="0" t="0" r="0" b="0"/>
              <a:pathLst>
                <a:path w="7039" h="7040" fill="none" extrusionOk="0">
                  <a:moveTo>
                    <a:pt x="268" y="2704"/>
                  </a:moveTo>
                  <a:lnTo>
                    <a:pt x="4336" y="6771"/>
                  </a:lnTo>
                  <a:lnTo>
                    <a:pt x="4336" y="6771"/>
                  </a:lnTo>
                  <a:lnTo>
                    <a:pt x="4336" y="6771"/>
                  </a:lnTo>
                  <a:lnTo>
                    <a:pt x="4652" y="6917"/>
                  </a:lnTo>
                  <a:lnTo>
                    <a:pt x="4993" y="7015"/>
                  </a:lnTo>
                  <a:lnTo>
                    <a:pt x="5310" y="7039"/>
                  </a:lnTo>
                  <a:lnTo>
                    <a:pt x="5651" y="7039"/>
                  </a:lnTo>
                  <a:lnTo>
                    <a:pt x="5992" y="6966"/>
                  </a:lnTo>
                  <a:lnTo>
                    <a:pt x="6308" y="6844"/>
                  </a:lnTo>
                  <a:lnTo>
                    <a:pt x="6454" y="6747"/>
                  </a:lnTo>
                  <a:lnTo>
                    <a:pt x="6601" y="6674"/>
                  </a:lnTo>
                  <a:lnTo>
                    <a:pt x="6747" y="6552"/>
                  </a:lnTo>
                  <a:lnTo>
                    <a:pt x="6893" y="6430"/>
                  </a:lnTo>
                  <a:lnTo>
                    <a:pt x="6893" y="6430"/>
                  </a:lnTo>
                  <a:lnTo>
                    <a:pt x="6942" y="6357"/>
                  </a:lnTo>
                  <a:lnTo>
                    <a:pt x="7015" y="6260"/>
                  </a:lnTo>
                  <a:lnTo>
                    <a:pt x="7039" y="6138"/>
                  </a:lnTo>
                  <a:lnTo>
                    <a:pt x="7039" y="6041"/>
                  </a:lnTo>
                  <a:lnTo>
                    <a:pt x="7039" y="6041"/>
                  </a:lnTo>
                  <a:lnTo>
                    <a:pt x="7039" y="5943"/>
                  </a:lnTo>
                  <a:lnTo>
                    <a:pt x="7015" y="5846"/>
                  </a:lnTo>
                  <a:lnTo>
                    <a:pt x="6942" y="5748"/>
                  </a:lnTo>
                  <a:lnTo>
                    <a:pt x="6893" y="5651"/>
                  </a:lnTo>
                  <a:lnTo>
                    <a:pt x="1389" y="147"/>
                  </a:lnTo>
                  <a:lnTo>
                    <a:pt x="1389" y="147"/>
                  </a:lnTo>
                  <a:lnTo>
                    <a:pt x="1291" y="98"/>
                  </a:lnTo>
                  <a:lnTo>
                    <a:pt x="1194" y="25"/>
                  </a:lnTo>
                  <a:lnTo>
                    <a:pt x="1096" y="0"/>
                  </a:lnTo>
                  <a:lnTo>
                    <a:pt x="999" y="0"/>
                  </a:lnTo>
                  <a:lnTo>
                    <a:pt x="999" y="0"/>
                  </a:lnTo>
                  <a:lnTo>
                    <a:pt x="902" y="0"/>
                  </a:lnTo>
                  <a:lnTo>
                    <a:pt x="780" y="25"/>
                  </a:lnTo>
                  <a:lnTo>
                    <a:pt x="682" y="98"/>
                  </a:lnTo>
                  <a:lnTo>
                    <a:pt x="609" y="147"/>
                  </a:lnTo>
                  <a:lnTo>
                    <a:pt x="609" y="147"/>
                  </a:lnTo>
                  <a:lnTo>
                    <a:pt x="487" y="293"/>
                  </a:lnTo>
                  <a:lnTo>
                    <a:pt x="366" y="439"/>
                  </a:lnTo>
                  <a:lnTo>
                    <a:pt x="293" y="585"/>
                  </a:lnTo>
                  <a:lnTo>
                    <a:pt x="195" y="731"/>
                  </a:lnTo>
                  <a:lnTo>
                    <a:pt x="73" y="1048"/>
                  </a:lnTo>
                  <a:lnTo>
                    <a:pt x="0" y="1389"/>
                  </a:lnTo>
                  <a:lnTo>
                    <a:pt x="0" y="1730"/>
                  </a:lnTo>
                  <a:lnTo>
                    <a:pt x="25" y="2046"/>
                  </a:lnTo>
                  <a:lnTo>
                    <a:pt x="122" y="2387"/>
                  </a:lnTo>
                  <a:lnTo>
                    <a:pt x="268" y="2704"/>
                  </a:lnTo>
                  <a:lnTo>
                    <a:pt x="268" y="2704"/>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29" name="Shape 129"/>
            <p:cNvSpPr/>
            <p:nvPr/>
          </p:nvSpPr>
          <p:spPr>
            <a:xfrm>
              <a:off x="2662850" y="1699400"/>
              <a:ext cx="303250" cy="303250"/>
            </a:xfrm>
            <a:custGeom>
              <a:avLst/>
              <a:gdLst/>
              <a:ahLst/>
              <a:cxnLst/>
              <a:rect l="0" t="0" r="0" b="0"/>
              <a:pathLst>
                <a:path w="12130" h="12130" fill="none" extrusionOk="0">
                  <a:moveTo>
                    <a:pt x="8038" y="1"/>
                  </a:moveTo>
                  <a:lnTo>
                    <a:pt x="4872" y="3191"/>
                  </a:lnTo>
                  <a:lnTo>
                    <a:pt x="4872" y="3191"/>
                  </a:lnTo>
                  <a:lnTo>
                    <a:pt x="4628" y="3094"/>
                  </a:lnTo>
                  <a:lnTo>
                    <a:pt x="4385" y="2997"/>
                  </a:lnTo>
                  <a:lnTo>
                    <a:pt x="4092" y="2899"/>
                  </a:lnTo>
                  <a:lnTo>
                    <a:pt x="3800" y="2850"/>
                  </a:lnTo>
                  <a:lnTo>
                    <a:pt x="3484" y="2777"/>
                  </a:lnTo>
                  <a:lnTo>
                    <a:pt x="3167" y="2729"/>
                  </a:lnTo>
                  <a:lnTo>
                    <a:pt x="2850" y="2704"/>
                  </a:lnTo>
                  <a:lnTo>
                    <a:pt x="2534" y="2704"/>
                  </a:lnTo>
                  <a:lnTo>
                    <a:pt x="2534" y="2704"/>
                  </a:lnTo>
                  <a:lnTo>
                    <a:pt x="2241" y="2704"/>
                  </a:lnTo>
                  <a:lnTo>
                    <a:pt x="1949" y="2729"/>
                  </a:lnTo>
                  <a:lnTo>
                    <a:pt x="1633" y="2777"/>
                  </a:lnTo>
                  <a:lnTo>
                    <a:pt x="1316" y="2850"/>
                  </a:lnTo>
                  <a:lnTo>
                    <a:pt x="999" y="2972"/>
                  </a:lnTo>
                  <a:lnTo>
                    <a:pt x="707" y="3094"/>
                  </a:lnTo>
                  <a:lnTo>
                    <a:pt x="415" y="3289"/>
                  </a:lnTo>
                  <a:lnTo>
                    <a:pt x="147" y="3508"/>
                  </a:lnTo>
                  <a:lnTo>
                    <a:pt x="147" y="3508"/>
                  </a:lnTo>
                  <a:lnTo>
                    <a:pt x="74" y="3581"/>
                  </a:lnTo>
                  <a:lnTo>
                    <a:pt x="25" y="3678"/>
                  </a:lnTo>
                  <a:lnTo>
                    <a:pt x="1" y="3776"/>
                  </a:lnTo>
                  <a:lnTo>
                    <a:pt x="1" y="3898"/>
                  </a:lnTo>
                  <a:lnTo>
                    <a:pt x="1" y="3898"/>
                  </a:lnTo>
                  <a:lnTo>
                    <a:pt x="1" y="3995"/>
                  </a:lnTo>
                  <a:lnTo>
                    <a:pt x="25" y="4093"/>
                  </a:lnTo>
                  <a:lnTo>
                    <a:pt x="74" y="4190"/>
                  </a:lnTo>
                  <a:lnTo>
                    <a:pt x="147" y="4287"/>
                  </a:lnTo>
                  <a:lnTo>
                    <a:pt x="7843" y="11984"/>
                  </a:lnTo>
                  <a:lnTo>
                    <a:pt x="7843" y="11984"/>
                  </a:lnTo>
                  <a:lnTo>
                    <a:pt x="7941" y="12057"/>
                  </a:lnTo>
                  <a:lnTo>
                    <a:pt x="8038" y="12105"/>
                  </a:lnTo>
                  <a:lnTo>
                    <a:pt x="8135" y="12130"/>
                  </a:lnTo>
                  <a:lnTo>
                    <a:pt x="8233" y="12130"/>
                  </a:lnTo>
                  <a:lnTo>
                    <a:pt x="8233" y="12130"/>
                  </a:lnTo>
                  <a:lnTo>
                    <a:pt x="8355" y="12130"/>
                  </a:lnTo>
                  <a:lnTo>
                    <a:pt x="8452" y="12105"/>
                  </a:lnTo>
                  <a:lnTo>
                    <a:pt x="8549" y="12057"/>
                  </a:lnTo>
                  <a:lnTo>
                    <a:pt x="8622" y="11984"/>
                  </a:lnTo>
                  <a:lnTo>
                    <a:pt x="8622" y="11984"/>
                  </a:lnTo>
                  <a:lnTo>
                    <a:pt x="8842" y="11716"/>
                  </a:lnTo>
                  <a:lnTo>
                    <a:pt x="9036" y="11423"/>
                  </a:lnTo>
                  <a:lnTo>
                    <a:pt x="9158" y="11131"/>
                  </a:lnTo>
                  <a:lnTo>
                    <a:pt x="9280" y="10814"/>
                  </a:lnTo>
                  <a:lnTo>
                    <a:pt x="9353" y="10498"/>
                  </a:lnTo>
                  <a:lnTo>
                    <a:pt x="9402" y="10181"/>
                  </a:lnTo>
                  <a:lnTo>
                    <a:pt x="9426" y="9889"/>
                  </a:lnTo>
                  <a:lnTo>
                    <a:pt x="9426" y="9597"/>
                  </a:lnTo>
                  <a:lnTo>
                    <a:pt x="9426" y="9597"/>
                  </a:lnTo>
                  <a:lnTo>
                    <a:pt x="9426" y="9280"/>
                  </a:lnTo>
                  <a:lnTo>
                    <a:pt x="9402" y="8964"/>
                  </a:lnTo>
                  <a:lnTo>
                    <a:pt x="9353" y="8647"/>
                  </a:lnTo>
                  <a:lnTo>
                    <a:pt x="9280" y="8330"/>
                  </a:lnTo>
                  <a:lnTo>
                    <a:pt x="9231" y="8038"/>
                  </a:lnTo>
                  <a:lnTo>
                    <a:pt x="9134" y="7746"/>
                  </a:lnTo>
                  <a:lnTo>
                    <a:pt x="9036" y="7502"/>
                  </a:lnTo>
                  <a:lnTo>
                    <a:pt x="8939" y="7259"/>
                  </a:lnTo>
                  <a:lnTo>
                    <a:pt x="12130" y="4093"/>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130" name="Shape 130"/>
            <p:cNvSpPr/>
            <p:nvPr/>
          </p:nvSpPr>
          <p:spPr>
            <a:xfrm>
              <a:off x="2814912" y="1754062"/>
              <a:ext cx="49950" cy="49950"/>
            </a:xfrm>
            <a:custGeom>
              <a:avLst/>
              <a:gdLst/>
              <a:ahLst/>
              <a:cxnLst/>
              <a:rect l="0" t="0" r="0" b="0"/>
              <a:pathLst>
                <a:path w="1998" h="1998" fill="none" extrusionOk="0">
                  <a:moveTo>
                    <a:pt x="1" y="1997"/>
                  </a:moveTo>
                  <a:lnTo>
                    <a:pt x="1998" y="0"/>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131" name="Shape 131"/>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14</a:t>
            </a:fld>
            <a:endParaRPr/>
          </a:p>
        </p:txBody>
      </p:sp>
    </p:spTree>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15</a:t>
            </a:fld>
            <a:endParaRPr lang="en"/>
          </a:p>
        </p:txBody>
      </p:sp>
      <p:graphicFrame>
        <p:nvGraphicFramePr>
          <p:cNvPr id="3" name="Table 2"/>
          <p:cNvGraphicFramePr>
            <a:graphicFrameLocks noGrp="1"/>
          </p:cNvGraphicFramePr>
          <p:nvPr>
            <p:extLst>
              <p:ext uri="{D42A27DB-BD31-4B8C-83A1-F6EECF244321}">
                <p14:modId xmlns:p14="http://schemas.microsoft.com/office/powerpoint/2010/main" val="1826577479"/>
              </p:ext>
            </p:extLst>
          </p:nvPr>
        </p:nvGraphicFramePr>
        <p:xfrm>
          <a:off x="1" y="-25401"/>
          <a:ext cx="9000066" cy="5142470"/>
        </p:xfrm>
        <a:graphic>
          <a:graphicData uri="http://schemas.openxmlformats.org/drawingml/2006/table">
            <a:tbl>
              <a:tblPr firstRow="1" firstCol="1" bandRow="1">
                <a:tableStyleId>{958166A2-EA95-44F0-8058-267AB50B0F00}</a:tableStyleId>
              </a:tblPr>
              <a:tblGrid>
                <a:gridCol w="960761"/>
                <a:gridCol w="2147240"/>
                <a:gridCol w="2512356"/>
                <a:gridCol w="3379709"/>
              </a:tblGrid>
              <a:tr h="275682">
                <a:tc>
                  <a:txBody>
                    <a:bodyPr/>
                    <a:lstStyle/>
                    <a:p>
                      <a:pPr indent="101600" algn="just">
                        <a:lnSpc>
                          <a:spcPct val="150000"/>
                        </a:lnSpc>
                        <a:spcAft>
                          <a:spcPts val="0"/>
                        </a:spcAft>
                      </a:pPr>
                      <a:r>
                        <a:rPr lang="en-US" sz="1200" dirty="0">
                          <a:effectLst/>
                        </a:rPr>
                        <a:t>STT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Tiêu chí đánh giá</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N</a:t>
                      </a:r>
                      <a:r>
                        <a:rPr lang="vi-VN" sz="1200">
                          <a:effectLst/>
                        </a:rPr>
                        <a:t>ợ trong nước</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N</a:t>
                      </a:r>
                      <a:r>
                        <a:rPr lang="vi-VN" sz="1200">
                          <a:effectLst/>
                        </a:rPr>
                        <a:t>ợ nước ngo</a:t>
                      </a:r>
                      <a:r>
                        <a:rPr lang="en-US" sz="1200">
                          <a:effectLst/>
                        </a:rPr>
                        <a:t>ài</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275682">
                <a:tc>
                  <a:txBody>
                    <a:bodyPr/>
                    <a:lstStyle/>
                    <a:p>
                      <a:pPr indent="101600">
                        <a:lnSpc>
                          <a:spcPct val="150000"/>
                        </a:lnSpc>
                        <a:spcAft>
                          <a:spcPts val="0"/>
                        </a:spcAft>
                      </a:pPr>
                      <a:r>
                        <a:rPr lang="en-US" sz="1200">
                          <a:effectLst/>
                        </a:rPr>
                        <a:t>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Đ</a:t>
                      </a:r>
                      <a:r>
                        <a:rPr lang="vi-VN" sz="1200">
                          <a:effectLst/>
                        </a:rPr>
                        <a:t>ồng tiền vay</a:t>
                      </a:r>
                      <a:r>
                        <a:rPr lang="en-US" sz="1200">
                          <a:effectLst/>
                        </a:rPr>
                        <a:t> nợ</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N</a:t>
                      </a:r>
                      <a:r>
                        <a:rPr lang="vi-VN" sz="1200">
                          <a:effectLst/>
                        </a:rPr>
                        <a:t>ội tệ, ngoại tệ</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Ngo</a:t>
                      </a:r>
                      <a:r>
                        <a:rPr lang="vi-VN" sz="1200">
                          <a:effectLst/>
                        </a:rPr>
                        <a:t>ại tệ</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275682">
                <a:tc>
                  <a:txBody>
                    <a:bodyPr/>
                    <a:lstStyle/>
                    <a:p>
                      <a:pPr indent="101600">
                        <a:lnSpc>
                          <a:spcPct val="150000"/>
                        </a:lnSpc>
                        <a:spcAft>
                          <a:spcPts val="0"/>
                        </a:spcAft>
                      </a:pPr>
                      <a:r>
                        <a:rPr lang="en-US" sz="1200">
                          <a:effectLst/>
                        </a:rPr>
                        <a:t>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Th</a:t>
                      </a:r>
                      <a:r>
                        <a:rPr lang="vi-VN" sz="1200">
                          <a:effectLst/>
                        </a:rPr>
                        <a:t>ủ tục vay</a:t>
                      </a:r>
                      <a:r>
                        <a:rPr lang="en-US" sz="1200">
                          <a:effectLst/>
                        </a:rPr>
                        <a:t> nợ</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Đơn gi</a:t>
                      </a:r>
                      <a:r>
                        <a:rPr lang="vi-VN" sz="1200">
                          <a:effectLst/>
                        </a:rPr>
                        <a:t>ản</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Ph</a:t>
                      </a:r>
                      <a:r>
                        <a:rPr lang="vi-VN" sz="1200">
                          <a:effectLst/>
                        </a:rPr>
                        <a:t>ức tạp</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551363">
                <a:tc>
                  <a:txBody>
                    <a:bodyPr/>
                    <a:lstStyle/>
                    <a:p>
                      <a:pPr indent="101600">
                        <a:lnSpc>
                          <a:spcPct val="150000"/>
                        </a:lnSpc>
                        <a:spcAft>
                          <a:spcPts val="0"/>
                        </a:spcAft>
                      </a:pPr>
                      <a:r>
                        <a:rPr lang="en-US" sz="1200" dirty="0">
                          <a:effectLst/>
                        </a:rPr>
                        <a:t>3</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Thời gian vay nợ</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Ngắn hơn </a:t>
                      </a:r>
                    </a:p>
                    <a:p>
                      <a:pPr indent="21590">
                        <a:lnSpc>
                          <a:spcPct val="150000"/>
                        </a:lnSpc>
                        <a:spcAft>
                          <a:spcPts val="0"/>
                        </a:spcAft>
                      </a:pPr>
                      <a:r>
                        <a:rPr lang="en-US" sz="1200">
                          <a:effectLst/>
                        </a:rPr>
                        <a:t>(thường từ 1-10 năm)</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Dài hơn </a:t>
                      </a:r>
                    </a:p>
                    <a:p>
                      <a:pPr indent="21590">
                        <a:lnSpc>
                          <a:spcPct val="150000"/>
                        </a:lnSpc>
                        <a:spcAft>
                          <a:spcPts val="0"/>
                        </a:spcAft>
                      </a:pPr>
                      <a:r>
                        <a:rPr lang="en-US" sz="1200">
                          <a:effectLst/>
                        </a:rPr>
                        <a:t>(từ 40-50 năm)</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827045">
                <a:tc>
                  <a:txBody>
                    <a:bodyPr/>
                    <a:lstStyle/>
                    <a:p>
                      <a:pPr indent="101600">
                        <a:lnSpc>
                          <a:spcPct val="150000"/>
                        </a:lnSpc>
                        <a:spcAft>
                          <a:spcPts val="0"/>
                        </a:spcAft>
                      </a:pPr>
                      <a:r>
                        <a:rPr lang="en-US" sz="1200">
                          <a:effectLst/>
                        </a:rPr>
                        <a:t>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Ch</a:t>
                      </a:r>
                      <a:r>
                        <a:rPr lang="vi-VN" sz="1200">
                          <a:effectLst/>
                        </a:rPr>
                        <a:t>ủ thể cho vay</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Cá nhân, t</a:t>
                      </a:r>
                      <a:r>
                        <a:rPr lang="vi-VN" sz="1200">
                          <a:effectLst/>
                        </a:rPr>
                        <a:t>ổ</a:t>
                      </a:r>
                      <a:r>
                        <a:rPr lang="en-US" sz="1200">
                          <a:effectLst/>
                        </a:rPr>
                        <a:t> ch</a:t>
                      </a:r>
                      <a:r>
                        <a:rPr lang="vi-VN" sz="1200">
                          <a:effectLst/>
                        </a:rPr>
                        <a:t>ứ</a:t>
                      </a:r>
                      <a:r>
                        <a:rPr lang="en-US" sz="1200">
                          <a:effectLst/>
                        </a:rPr>
                        <a:t>c Vi</a:t>
                      </a:r>
                      <a:r>
                        <a:rPr lang="vi-VN" sz="1200">
                          <a:effectLst/>
                        </a:rPr>
                        <a:t>ệ</a:t>
                      </a:r>
                      <a:r>
                        <a:rPr lang="en-US" sz="1200">
                          <a:effectLst/>
                        </a:rPr>
                        <a:t>t Nam</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Qu</a:t>
                      </a:r>
                      <a:r>
                        <a:rPr lang="vi-VN" sz="1200">
                          <a:effectLst/>
                        </a:rPr>
                        <a:t>ỹ, tổ chức t</a:t>
                      </a:r>
                      <a:r>
                        <a:rPr lang="en-US" sz="1200">
                          <a:effectLst/>
                        </a:rPr>
                        <a:t>ài chính qu</a:t>
                      </a:r>
                      <a:r>
                        <a:rPr lang="vi-VN" sz="1200">
                          <a:effectLst/>
                        </a:rPr>
                        <a:t>ốc tế, Chính phủ n</a:t>
                      </a:r>
                      <a:r>
                        <a:rPr lang="en-US" sz="1200">
                          <a:effectLst/>
                        </a:rPr>
                        <a:t>ư</a:t>
                      </a:r>
                      <a:r>
                        <a:rPr lang="vi-VN" sz="1200">
                          <a:effectLst/>
                        </a:rPr>
                        <a:t>ớc ngo</a:t>
                      </a:r>
                      <a:r>
                        <a:rPr lang="en-US" sz="1200">
                          <a:effectLst/>
                        </a:rPr>
                        <a:t>ài, t</a:t>
                      </a:r>
                      <a:r>
                        <a:rPr lang="vi-VN" sz="1200">
                          <a:effectLst/>
                        </a:rPr>
                        <a:t>ổ chức phi Chính phủ v</a:t>
                      </a:r>
                      <a:r>
                        <a:rPr lang="en-US" sz="1200">
                          <a:effectLst/>
                        </a:rPr>
                        <a:t>à cá nhân nư</a:t>
                      </a:r>
                      <a:r>
                        <a:rPr lang="vi-VN" sz="1200">
                          <a:effectLst/>
                        </a:rPr>
                        <a:t>ớc ngo</a:t>
                      </a:r>
                      <a:r>
                        <a:rPr lang="en-US" sz="1200">
                          <a:effectLst/>
                        </a:rPr>
                        <a:t>ài</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503622">
                <a:tc>
                  <a:txBody>
                    <a:bodyPr/>
                    <a:lstStyle/>
                    <a:p>
                      <a:pPr indent="101600">
                        <a:lnSpc>
                          <a:spcPct val="150000"/>
                        </a:lnSpc>
                        <a:spcAft>
                          <a:spcPts val="0"/>
                        </a:spcAft>
                      </a:pPr>
                      <a:r>
                        <a:rPr lang="en-US" sz="1200">
                          <a:effectLst/>
                        </a:rPr>
                        <a:t>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Ch</a:t>
                      </a:r>
                      <a:r>
                        <a:rPr lang="vi-VN" sz="1200">
                          <a:effectLst/>
                        </a:rPr>
                        <a:t>ủ thể </a:t>
                      </a:r>
                      <a:r>
                        <a:rPr lang="en-US" sz="1200">
                          <a:effectLst/>
                        </a:rPr>
                        <a:t>đi vay</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Chính phủ</a:t>
                      </a:r>
                      <a:r>
                        <a:rPr lang="vi-VN" sz="1200">
                          <a:effectLst/>
                        </a:rPr>
                        <a:t>, Doanh nghiệp, c</a:t>
                      </a:r>
                      <a:r>
                        <a:rPr lang="en-US" sz="1200">
                          <a:effectLst/>
                        </a:rPr>
                        <a:t>á nhân</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Chính phủ</a:t>
                      </a:r>
                      <a:r>
                        <a:rPr lang="vi-VN" sz="1200">
                          <a:effectLst/>
                        </a:rPr>
                        <a:t>, c</a:t>
                      </a:r>
                      <a:r>
                        <a:rPr lang="en-US" sz="1200">
                          <a:effectLst/>
                        </a:rPr>
                        <a:t>ác doanh nghi</a:t>
                      </a:r>
                      <a:r>
                        <a:rPr lang="vi-VN" sz="1200">
                          <a:effectLst/>
                        </a:rPr>
                        <a:t>ệp c</a:t>
                      </a:r>
                      <a:r>
                        <a:rPr lang="en-US" sz="1200">
                          <a:effectLst/>
                        </a:rPr>
                        <a:t>ó đ</a:t>
                      </a:r>
                      <a:r>
                        <a:rPr lang="vi-VN" sz="1200">
                          <a:effectLst/>
                        </a:rPr>
                        <a:t>ủ uy t</a:t>
                      </a:r>
                      <a:r>
                        <a:rPr lang="en-US" sz="1200">
                          <a:effectLst/>
                        </a:rPr>
                        <a:t>ín</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551363">
                <a:tc>
                  <a:txBody>
                    <a:bodyPr/>
                    <a:lstStyle/>
                    <a:p>
                      <a:pPr indent="101600">
                        <a:lnSpc>
                          <a:spcPct val="150000"/>
                        </a:lnSpc>
                        <a:spcAft>
                          <a:spcPts val="0"/>
                        </a:spcAft>
                      </a:pPr>
                      <a:r>
                        <a:rPr lang="en-US" sz="1200" dirty="0">
                          <a:effectLst/>
                        </a:rPr>
                        <a:t>6</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Hình th</a:t>
                      </a:r>
                      <a:r>
                        <a:rPr lang="vi-VN" sz="1200">
                          <a:effectLst/>
                        </a:rPr>
                        <a:t>ức vay</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Vay ngân hàng, ti</a:t>
                      </a:r>
                      <a:r>
                        <a:rPr lang="vi-VN" sz="1200">
                          <a:effectLst/>
                        </a:rPr>
                        <a:t>ền mặt, tr</a:t>
                      </a:r>
                      <a:r>
                        <a:rPr lang="en-US" sz="1200">
                          <a:effectLst/>
                        </a:rPr>
                        <a:t>ái phi</a:t>
                      </a:r>
                      <a:r>
                        <a:rPr lang="vi-VN" sz="1200">
                          <a:effectLst/>
                        </a:rPr>
                        <a:t>ếu Chính phủ</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ODA, hàng hóa, vay hàng n</a:t>
                      </a:r>
                      <a:r>
                        <a:rPr lang="vi-VN" sz="1200">
                          <a:effectLst/>
                        </a:rPr>
                        <a:t>ội tệ n</a:t>
                      </a:r>
                      <a:r>
                        <a:rPr lang="en-US" sz="1200">
                          <a:effectLst/>
                        </a:rPr>
                        <a:t>ư</a:t>
                      </a:r>
                      <a:r>
                        <a:rPr lang="vi-VN" sz="1200">
                          <a:effectLst/>
                        </a:rPr>
                        <a:t>ớc ngo</a:t>
                      </a:r>
                      <a:r>
                        <a:rPr lang="en-US" sz="1200">
                          <a:effectLst/>
                        </a:rPr>
                        <a:t>ài</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503622">
                <a:tc>
                  <a:txBody>
                    <a:bodyPr/>
                    <a:lstStyle/>
                    <a:p>
                      <a:pPr indent="101600">
                        <a:lnSpc>
                          <a:spcPct val="150000"/>
                        </a:lnSpc>
                        <a:spcAft>
                          <a:spcPts val="0"/>
                        </a:spcAft>
                      </a:pPr>
                      <a:r>
                        <a:rPr lang="en-US" sz="1200">
                          <a:effectLst/>
                        </a:rPr>
                        <a:t>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Lãi su</a:t>
                      </a:r>
                      <a:r>
                        <a:rPr lang="vi-VN" sz="1200">
                          <a:effectLst/>
                        </a:rPr>
                        <a:t>ất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C</a:t>
                      </a:r>
                      <a:r>
                        <a:rPr lang="vi-VN" sz="1200">
                          <a:effectLst/>
                        </a:rPr>
                        <a:t>ố </a:t>
                      </a:r>
                      <a:r>
                        <a:rPr lang="en-US" sz="1200">
                          <a:effectLst/>
                        </a:rPr>
                        <a:t>đ</a:t>
                      </a:r>
                      <a:r>
                        <a:rPr lang="vi-VN" sz="1200">
                          <a:effectLst/>
                        </a:rPr>
                        <a:t>ịnh</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Tùy theo quy</a:t>
                      </a:r>
                      <a:r>
                        <a:rPr lang="vi-VN" sz="1200">
                          <a:effectLst/>
                        </a:rPr>
                        <a:t>ết </a:t>
                      </a:r>
                      <a:r>
                        <a:rPr lang="en-US" sz="1200">
                          <a:effectLst/>
                        </a:rPr>
                        <a:t>đ</a:t>
                      </a:r>
                      <a:r>
                        <a:rPr lang="vi-VN" sz="1200">
                          <a:effectLst/>
                        </a:rPr>
                        <a:t>ịnh của b</a:t>
                      </a:r>
                      <a:r>
                        <a:rPr lang="en-US" sz="1200">
                          <a:effectLst/>
                        </a:rPr>
                        <a:t>ên vay và cho vay</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275682">
                <a:tc>
                  <a:txBody>
                    <a:bodyPr/>
                    <a:lstStyle/>
                    <a:p>
                      <a:pPr indent="101600">
                        <a:lnSpc>
                          <a:spcPct val="150000"/>
                        </a:lnSpc>
                        <a:spcAft>
                          <a:spcPts val="0"/>
                        </a:spcAft>
                      </a:pPr>
                      <a:r>
                        <a:rPr lang="en-US" sz="1200">
                          <a:effectLst/>
                        </a:rPr>
                        <a:t>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Giá tr</a:t>
                      </a:r>
                      <a:r>
                        <a:rPr lang="vi-VN" sz="1200">
                          <a:effectLst/>
                        </a:rPr>
                        <a:t>ị vay</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Ít hơn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L</a:t>
                      </a:r>
                      <a:r>
                        <a:rPr lang="vi-VN" sz="1200">
                          <a:effectLst/>
                        </a:rPr>
                        <a:t>ớn h</a:t>
                      </a:r>
                      <a:r>
                        <a:rPr lang="en-US" sz="1200">
                          <a:effectLst/>
                        </a:rPr>
                        <a:t>ơn</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551363">
                <a:tc>
                  <a:txBody>
                    <a:bodyPr/>
                    <a:lstStyle/>
                    <a:p>
                      <a:pPr indent="101600">
                        <a:lnSpc>
                          <a:spcPct val="150000"/>
                        </a:lnSpc>
                        <a:spcAft>
                          <a:spcPts val="0"/>
                        </a:spcAft>
                      </a:pPr>
                      <a:r>
                        <a:rPr lang="en-US" sz="1200">
                          <a:effectLst/>
                        </a:rPr>
                        <a:t>9</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M</a:t>
                      </a:r>
                      <a:r>
                        <a:rPr lang="vi-VN" sz="1200">
                          <a:effectLst/>
                        </a:rPr>
                        <a:t>ức </a:t>
                      </a:r>
                      <a:r>
                        <a:rPr lang="en-US" sz="1200">
                          <a:effectLst/>
                        </a:rPr>
                        <a:t>đ</a:t>
                      </a:r>
                      <a:r>
                        <a:rPr lang="vi-VN" sz="1200">
                          <a:effectLst/>
                        </a:rPr>
                        <a:t>ộ rủi ro</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Ít hơn</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Cao hơn (ch</a:t>
                      </a:r>
                      <a:r>
                        <a:rPr lang="vi-VN" sz="1200">
                          <a:effectLst/>
                        </a:rPr>
                        <a:t>ủ yếu do thay </a:t>
                      </a:r>
                      <a:r>
                        <a:rPr lang="en-US" sz="1200">
                          <a:effectLst/>
                        </a:rPr>
                        <a:t>đ</a:t>
                      </a:r>
                      <a:r>
                        <a:rPr lang="vi-VN" sz="1200">
                          <a:effectLst/>
                        </a:rPr>
                        <a:t>ổi về tỷ gi</a:t>
                      </a:r>
                      <a:r>
                        <a:rPr lang="en-US" sz="1200">
                          <a:effectLst/>
                        </a:rPr>
                        <a:t>á và lãi su</a:t>
                      </a:r>
                      <a:r>
                        <a:rPr lang="vi-VN" sz="1200">
                          <a:effectLst/>
                        </a:rPr>
                        <a:t>ất)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275682">
                <a:tc>
                  <a:txBody>
                    <a:bodyPr/>
                    <a:lstStyle/>
                    <a:p>
                      <a:pPr indent="101600">
                        <a:lnSpc>
                          <a:spcPct val="150000"/>
                        </a:lnSpc>
                        <a:spcAft>
                          <a:spcPts val="0"/>
                        </a:spcAft>
                      </a:pPr>
                      <a:r>
                        <a:rPr lang="en-US" sz="1200">
                          <a:effectLst/>
                        </a:rPr>
                        <a:t>10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H</a:t>
                      </a:r>
                      <a:r>
                        <a:rPr lang="vi-VN" sz="1200">
                          <a:effectLst/>
                        </a:rPr>
                        <a:t>ệ thống ph</a:t>
                      </a:r>
                      <a:r>
                        <a:rPr lang="en-US" sz="1200">
                          <a:effectLst/>
                        </a:rPr>
                        <a:t>áp lu</a:t>
                      </a:r>
                      <a:r>
                        <a:rPr lang="vi-VN" sz="1200">
                          <a:effectLst/>
                        </a:rPr>
                        <a:t>ật</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1 h</a:t>
                      </a:r>
                      <a:r>
                        <a:rPr lang="vi-VN" sz="1200">
                          <a:effectLst/>
                        </a:rPr>
                        <a:t>ệ thống trong n</a:t>
                      </a:r>
                      <a:r>
                        <a:rPr lang="en-US" sz="1200">
                          <a:effectLst/>
                        </a:rPr>
                        <a:t>ư</a:t>
                      </a:r>
                      <a:r>
                        <a:rPr lang="vi-VN" sz="1200">
                          <a:effectLst/>
                        </a:rPr>
                        <a:t>ớc</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Qu</a:t>
                      </a:r>
                      <a:r>
                        <a:rPr lang="vi-VN" sz="1200">
                          <a:effectLst/>
                        </a:rPr>
                        <a:t>ốc tế</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r h="275682">
                <a:tc>
                  <a:txBody>
                    <a:bodyPr/>
                    <a:lstStyle/>
                    <a:p>
                      <a:pPr indent="101600">
                        <a:lnSpc>
                          <a:spcPct val="150000"/>
                        </a:lnSpc>
                        <a:spcAft>
                          <a:spcPts val="0"/>
                        </a:spcAft>
                      </a:pPr>
                      <a:r>
                        <a:rPr lang="en-US" sz="1200" dirty="0">
                          <a:effectLst/>
                        </a:rPr>
                        <a:t>11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marR="20955" indent="21590" algn="just">
                        <a:lnSpc>
                          <a:spcPct val="150000"/>
                        </a:lnSpc>
                        <a:spcAft>
                          <a:spcPts val="0"/>
                        </a:spcAft>
                      </a:pPr>
                      <a:r>
                        <a:rPr lang="en-US" sz="1200">
                          <a:effectLst/>
                        </a:rPr>
                        <a:t>Các y</a:t>
                      </a:r>
                      <a:r>
                        <a:rPr lang="vi-VN" sz="1200">
                          <a:effectLst/>
                        </a:rPr>
                        <a:t>ếu tố ảnh h</a:t>
                      </a:r>
                      <a:r>
                        <a:rPr lang="en-US" sz="1200">
                          <a:effectLst/>
                        </a:rPr>
                        <a:t>ư</a:t>
                      </a:r>
                      <a:r>
                        <a:rPr lang="vi-VN" sz="1200">
                          <a:effectLst/>
                        </a:rPr>
                        <a:t>ởng</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a:effectLst/>
                        </a:rPr>
                        <a:t>Kinh t</a:t>
                      </a:r>
                      <a:r>
                        <a:rPr lang="vi-VN" sz="1200">
                          <a:effectLst/>
                        </a:rPr>
                        <a:t>ế, ch</a:t>
                      </a:r>
                      <a:r>
                        <a:rPr lang="en-US" sz="1200">
                          <a:effectLst/>
                        </a:rPr>
                        <a:t>ính tr</a:t>
                      </a:r>
                      <a:r>
                        <a:rPr lang="vi-VN" sz="1200">
                          <a:effectLst/>
                        </a:rPr>
                        <a:t>ị</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c>
                  <a:txBody>
                    <a:bodyPr/>
                    <a:lstStyle/>
                    <a:p>
                      <a:pPr indent="21590">
                        <a:lnSpc>
                          <a:spcPct val="150000"/>
                        </a:lnSpc>
                        <a:spcAft>
                          <a:spcPts val="0"/>
                        </a:spcAft>
                      </a:pPr>
                      <a:r>
                        <a:rPr lang="en-US" sz="1200" dirty="0">
                          <a:effectLst/>
                        </a:rPr>
                        <a:t>M</a:t>
                      </a:r>
                      <a:r>
                        <a:rPr lang="vi-VN" sz="1200" dirty="0">
                          <a:effectLst/>
                        </a:rPr>
                        <a:t>ức </a:t>
                      </a:r>
                      <a:r>
                        <a:rPr lang="en-US" sz="1200" dirty="0">
                          <a:effectLst/>
                        </a:rPr>
                        <a:t>đ</a:t>
                      </a:r>
                      <a:r>
                        <a:rPr lang="vi-VN" sz="1200" dirty="0">
                          <a:effectLst/>
                        </a:rPr>
                        <a:t>ộ ngh</a:t>
                      </a:r>
                      <a:r>
                        <a:rPr lang="en-US" sz="1200" dirty="0" err="1">
                          <a:effectLst/>
                        </a:rPr>
                        <a:t>èo</a:t>
                      </a:r>
                      <a:r>
                        <a:rPr lang="en-US" sz="1200" dirty="0">
                          <a:effectLst/>
                        </a:rPr>
                        <a:t>, t</a:t>
                      </a:r>
                      <a:r>
                        <a:rPr lang="vi-VN" sz="1200" dirty="0">
                          <a:effectLst/>
                        </a:rPr>
                        <a:t>ỷ gi</a:t>
                      </a:r>
                      <a:r>
                        <a:rPr lang="en-US" sz="1200" dirty="0">
                          <a:effectLst/>
                        </a:rPr>
                        <a:t>á </a:t>
                      </a:r>
                      <a:r>
                        <a:rPr lang="en-US" sz="1200" dirty="0" err="1">
                          <a:effectLst/>
                        </a:rPr>
                        <a:t>th</a:t>
                      </a:r>
                      <a:r>
                        <a:rPr lang="vi-VN" sz="1200" dirty="0">
                          <a:effectLst/>
                        </a:rPr>
                        <a:t>ực tế</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23174" marR="23174" marT="0" marB="0"/>
                </a:tc>
              </a:tr>
            </a:tbl>
          </a:graphicData>
        </a:graphic>
      </p:graphicFrame>
      <p:sp>
        <p:nvSpPr>
          <p:cNvPr id="5" name="TextBox 4"/>
          <p:cNvSpPr txBox="1"/>
          <p:nvPr/>
        </p:nvSpPr>
        <p:spPr>
          <a:xfrm>
            <a:off x="965199" y="1126066"/>
            <a:ext cx="3293534" cy="615553"/>
          </a:xfrm>
          <a:prstGeom prst="rect">
            <a:avLst/>
          </a:prstGeom>
          <a:noFill/>
        </p:spPr>
        <p:txBody>
          <a:bodyPr wrap="square" rtlCol="0">
            <a:spAutoFit/>
          </a:bodyPr>
          <a:lstStyle/>
          <a:p>
            <a:pPr marL="76200" lvl="0">
              <a:spcBef>
                <a:spcPts val="600"/>
              </a:spcBef>
              <a:buClr>
                <a:srgbClr val="FFCD00"/>
              </a:buClr>
              <a:buSzPts val="2400"/>
            </a:pPr>
            <a:r>
              <a:rPr lang="en-US" sz="2000" b="1" dirty="0" err="1">
                <a:sym typeface="Quattrocento Sans"/>
              </a:rPr>
              <a:t>Điểm</a:t>
            </a:r>
            <a:r>
              <a:rPr lang="en-US" sz="2000" b="1" dirty="0">
                <a:sym typeface="Quattrocento Sans"/>
              </a:rPr>
              <a:t> </a:t>
            </a:r>
            <a:r>
              <a:rPr lang="en-US" sz="2000" b="1" dirty="0" err="1" smtClean="0">
                <a:sym typeface="Quattrocento Sans"/>
              </a:rPr>
              <a:t>khác</a:t>
            </a:r>
            <a:r>
              <a:rPr lang="en-US" sz="2000" b="1" dirty="0" smtClean="0">
                <a:sym typeface="Quattrocento Sans"/>
              </a:rPr>
              <a:t> </a:t>
            </a:r>
            <a:r>
              <a:rPr lang="en-US" sz="2000" b="1" dirty="0" err="1">
                <a:sym typeface="Quattrocento Sans"/>
              </a:rPr>
              <a:t>nhau</a:t>
            </a:r>
            <a:endParaRPr lang="en-US" sz="2000" b="1" dirty="0">
              <a:sym typeface="Quattrocento Sans"/>
            </a:endParaRPr>
          </a:p>
          <a:p>
            <a:endParaRPr lang="en-US" dirty="0"/>
          </a:p>
        </p:txBody>
      </p:sp>
    </p:spTree>
    <p:extLst>
      <p:ext uri="{BB962C8B-B14F-4D97-AF65-F5344CB8AC3E}">
        <p14:creationId xmlns:p14="http://schemas.microsoft.com/office/powerpoint/2010/main" val="613972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249" y="922668"/>
            <a:ext cx="4367617" cy="435600"/>
          </a:xfrm>
        </p:spPr>
        <p:txBody>
          <a:bodyPr/>
          <a:lstStyle/>
          <a:p>
            <a:r>
              <a:rPr lang="en-US" dirty="0" err="1" smtClean="0"/>
              <a:t>Thực</a:t>
            </a:r>
            <a:r>
              <a:rPr lang="en-US" dirty="0" smtClean="0"/>
              <a:t> </a:t>
            </a:r>
            <a:r>
              <a:rPr lang="en-US" dirty="0" err="1" smtClean="0"/>
              <a:t>trạng</a:t>
            </a:r>
            <a:r>
              <a:rPr lang="en-US" dirty="0" smtClean="0"/>
              <a:t> </a:t>
            </a:r>
            <a:r>
              <a:rPr lang="en-US" dirty="0" err="1" smtClean="0"/>
              <a:t>nợ</a:t>
            </a:r>
            <a:r>
              <a:rPr lang="en-US" dirty="0" smtClean="0"/>
              <a:t> </a:t>
            </a:r>
            <a:r>
              <a:rPr lang="en-US" dirty="0" err="1" smtClean="0"/>
              <a:t>nước</a:t>
            </a:r>
            <a:r>
              <a:rPr lang="en-US" dirty="0" smtClean="0"/>
              <a:t> </a:t>
            </a:r>
            <a:r>
              <a:rPr lang="en-US" dirty="0" err="1" smtClean="0"/>
              <a:t>ngoài</a:t>
            </a:r>
            <a:r>
              <a:rPr lang="en-US" dirty="0" smtClean="0"/>
              <a:t> </a:t>
            </a:r>
            <a:r>
              <a:rPr lang="en-US" dirty="0" err="1" smtClean="0"/>
              <a:t>tại</a:t>
            </a:r>
            <a:r>
              <a:rPr lang="en-US" dirty="0" smtClean="0"/>
              <a:t> VN</a:t>
            </a:r>
            <a:endParaRPr lang="en-US" dirty="0"/>
          </a:p>
        </p:txBody>
      </p:sp>
      <p:sp>
        <p:nvSpPr>
          <p:cNvPr id="3" name="Text Placeholder 2"/>
          <p:cNvSpPr>
            <a:spLocks noGrp="1"/>
          </p:cNvSpPr>
          <p:nvPr>
            <p:ph type="body" idx="1"/>
          </p:nvPr>
        </p:nvSpPr>
        <p:spPr>
          <a:xfrm>
            <a:off x="0" y="1637651"/>
            <a:ext cx="2406701" cy="2817306"/>
          </a:xfrm>
        </p:spPr>
        <p:txBody>
          <a:bodyPr/>
          <a:lstStyle/>
          <a:p>
            <a:pPr marL="76200" indent="0">
              <a:buNone/>
            </a:pPr>
            <a:r>
              <a:rPr lang="en-US" sz="2000" dirty="0" smtClean="0">
                <a:latin typeface="+mj-lt"/>
              </a:rPr>
              <a:t>T</a:t>
            </a:r>
            <a:r>
              <a:rPr lang="x-none" sz="2000" dirty="0">
                <a:latin typeface="+mj-lt"/>
              </a:rPr>
              <a:t>ổng ODA được giải ngân giai đoạn 2002-2018: 52,46 tỷ USD, ODA vay ưu đãi 38,5 tỷ USD (73,4</a:t>
            </a:r>
            <a:r>
              <a:rPr lang="x-none" sz="2000" dirty="0" smtClean="0">
                <a:latin typeface="+mj-lt"/>
              </a:rPr>
              <a:t>%)</a:t>
            </a:r>
            <a:endParaRPr lang="en-US" sz="2000" dirty="0">
              <a:latin typeface="+mj-lt"/>
            </a:endParaRPr>
          </a:p>
        </p:txBody>
      </p:sp>
      <p:sp>
        <p:nvSpPr>
          <p:cNvPr id="4" name="Slide Number Placeholder 3"/>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16</a:t>
            </a:fld>
            <a:endParaRPr lang="en"/>
          </a:p>
        </p:txBody>
      </p:sp>
      <p:pic>
        <p:nvPicPr>
          <p:cNvPr id="5" name="Picture 4" descr="https://lh3.googleusercontent.com/NTFfHzk4WA7wua6Z4tpuKmgI0D8w2AW_Zb_MZKME5KKYxPMkB4Jk4qHVytmjhhD_f7YdQoUTW-Gj7_0eNQl4XkRfbrTeFlpGExlBMVL_KqoW9_xOBvBLfWNDEInzfbAJ6-JIky3m"/>
          <p:cNvPicPr/>
          <p:nvPr/>
        </p:nvPicPr>
        <p:blipFill>
          <a:blip r:embed="rId2">
            <a:extLst>
              <a:ext uri="{28A0092B-C50C-407E-A947-70E740481C1C}">
                <a14:useLocalDpi xmlns:a14="http://schemas.microsoft.com/office/drawing/2010/main" val="0"/>
              </a:ext>
            </a:extLst>
          </a:blip>
          <a:srcRect/>
          <a:stretch>
            <a:fillRect/>
          </a:stretch>
        </p:blipFill>
        <p:spPr bwMode="auto">
          <a:xfrm>
            <a:off x="2318919" y="1507904"/>
            <a:ext cx="6295406" cy="3314700"/>
          </a:xfrm>
          <a:prstGeom prst="rect">
            <a:avLst/>
          </a:prstGeom>
          <a:noFill/>
          <a:ln>
            <a:noFill/>
          </a:ln>
        </p:spPr>
      </p:pic>
      <p:sp>
        <p:nvSpPr>
          <p:cNvPr id="6" name="TextBox 5"/>
          <p:cNvSpPr txBox="1"/>
          <p:nvPr/>
        </p:nvSpPr>
        <p:spPr>
          <a:xfrm>
            <a:off x="7161581" y="4818351"/>
            <a:ext cx="2348179" cy="307777"/>
          </a:xfrm>
          <a:prstGeom prst="rect">
            <a:avLst/>
          </a:prstGeom>
          <a:noFill/>
        </p:spPr>
        <p:txBody>
          <a:bodyPr wrap="square" rtlCol="0">
            <a:spAutoFit/>
          </a:bodyPr>
          <a:lstStyle/>
          <a:p>
            <a:r>
              <a:rPr lang="en-US" dirty="0" err="1" smtClean="0"/>
              <a:t>Nguồn</a:t>
            </a:r>
            <a:r>
              <a:rPr lang="en-US" dirty="0" smtClean="0"/>
              <a:t>: OECD</a:t>
            </a:r>
            <a:endParaRPr lang="en-US" dirty="0"/>
          </a:p>
        </p:txBody>
      </p:sp>
    </p:spTree>
    <p:extLst>
      <p:ext uri="{BB962C8B-B14F-4D97-AF65-F5344CB8AC3E}">
        <p14:creationId xmlns:p14="http://schemas.microsoft.com/office/powerpoint/2010/main" val="806740931"/>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ODA</a:t>
            </a:r>
            <a:endParaRPr lang="en-US" dirty="0"/>
          </a:p>
        </p:txBody>
      </p:sp>
      <p:sp>
        <p:nvSpPr>
          <p:cNvPr id="3" name="Slide Number Placeholder 2"/>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17</a:t>
            </a:fld>
            <a:endParaRPr lang="en"/>
          </a:p>
        </p:txBody>
      </p:sp>
      <p:pic>
        <p:nvPicPr>
          <p:cNvPr id="4" name="Picture 3" descr="https://lh3.googleusercontent.com/of2zkhWm7VOSHkBVYhkuuqO0RdSDnpzigxBieVuTbWbw-koLexTeP5k44HZxs0MMaNGgn-29vJRBOhup3NqhCRDe0a2NajFC-OYx2TYDgRH_LBBVLnwC3nP5a03IN4y8_OPwZ1wa"/>
          <p:cNvPicPr/>
          <p:nvPr/>
        </p:nvPicPr>
        <p:blipFill>
          <a:blip r:embed="rId2">
            <a:extLst>
              <a:ext uri="{28A0092B-C50C-407E-A947-70E740481C1C}">
                <a14:useLocalDpi xmlns:a14="http://schemas.microsoft.com/office/drawing/2010/main" val="0"/>
              </a:ext>
            </a:extLst>
          </a:blip>
          <a:srcRect/>
          <a:stretch>
            <a:fillRect/>
          </a:stretch>
        </p:blipFill>
        <p:spPr bwMode="auto">
          <a:xfrm>
            <a:off x="2296973" y="234086"/>
            <a:ext cx="6847027" cy="4240746"/>
          </a:xfrm>
          <a:prstGeom prst="rect">
            <a:avLst/>
          </a:prstGeom>
          <a:noFill/>
          <a:ln>
            <a:noFill/>
          </a:ln>
        </p:spPr>
      </p:pic>
      <p:sp>
        <p:nvSpPr>
          <p:cNvPr id="5" name="Rectangle 4"/>
          <p:cNvSpPr/>
          <p:nvPr/>
        </p:nvSpPr>
        <p:spPr>
          <a:xfrm>
            <a:off x="6285437" y="4404836"/>
            <a:ext cx="2118802" cy="738664"/>
          </a:xfrm>
          <a:prstGeom prst="rect">
            <a:avLst/>
          </a:prstGeom>
        </p:spPr>
        <p:txBody>
          <a:bodyPr wrap="square">
            <a:spAutoFit/>
          </a:bodyPr>
          <a:lstStyle/>
          <a:p>
            <a:pPr indent="457200" algn="r">
              <a:lnSpc>
                <a:spcPct val="150000"/>
              </a:lnSpc>
            </a:pPr>
            <a:r>
              <a:rPr lang="en-US" dirty="0" err="1" smtClean="0">
                <a:latin typeface="+mj-lt"/>
                <a:ea typeface="Calibri" panose="020F0502020204030204" pitchFamily="34" charset="0"/>
                <a:cs typeface="Times New Roman" panose="02020603050405020304" pitchFamily="18" charset="0"/>
              </a:rPr>
              <a:t>Đơn</a:t>
            </a:r>
            <a:r>
              <a:rPr lang="en-US" dirty="0" smtClean="0">
                <a:latin typeface="+mj-lt"/>
                <a:ea typeface="Calibri" panose="020F0502020204030204" pitchFamily="34" charset="0"/>
                <a:cs typeface="Times New Roman" panose="02020603050405020304" pitchFamily="18" charset="0"/>
              </a:rPr>
              <a:t> </a:t>
            </a:r>
            <a:r>
              <a:rPr lang="en-US" dirty="0" err="1" smtClean="0">
                <a:latin typeface="+mj-lt"/>
                <a:ea typeface="Calibri" panose="020F0502020204030204" pitchFamily="34" charset="0"/>
                <a:cs typeface="Times New Roman" panose="02020603050405020304" pitchFamily="18" charset="0"/>
              </a:rPr>
              <a:t>vị</a:t>
            </a:r>
            <a:r>
              <a:rPr lang="en-US" dirty="0" smtClean="0">
                <a:latin typeface="+mj-lt"/>
                <a:ea typeface="Calibri" panose="020F0502020204030204" pitchFamily="34" charset="0"/>
                <a:cs typeface="Times New Roman" panose="02020603050405020304" pitchFamily="18" charset="0"/>
              </a:rPr>
              <a:t>: </a:t>
            </a:r>
            <a:r>
              <a:rPr lang="en-US" dirty="0" err="1" smtClean="0">
                <a:latin typeface="+mj-lt"/>
                <a:ea typeface="Calibri" panose="020F0502020204030204" pitchFamily="34" charset="0"/>
                <a:cs typeface="Times New Roman" panose="02020603050405020304" pitchFamily="18" charset="0"/>
              </a:rPr>
              <a:t>Triệu</a:t>
            </a:r>
            <a:r>
              <a:rPr lang="en-US" dirty="0" smtClean="0">
                <a:latin typeface="+mj-lt"/>
                <a:ea typeface="Calibri" panose="020F0502020204030204" pitchFamily="34" charset="0"/>
                <a:cs typeface="Times New Roman" panose="02020603050405020304" pitchFamily="18" charset="0"/>
              </a:rPr>
              <a:t> USD</a:t>
            </a:r>
            <a:endParaRPr lang="en-US" dirty="0" smtClean="0">
              <a:latin typeface="+mj-lt"/>
              <a:ea typeface="Calibri" panose="020F0502020204030204" pitchFamily="34" charset="0"/>
              <a:cs typeface="Times New Roman" panose="02020603050405020304" pitchFamily="18" charset="0"/>
            </a:endParaRPr>
          </a:p>
          <a:p>
            <a:pPr indent="457200" algn="r">
              <a:lnSpc>
                <a:spcPct val="150000"/>
              </a:lnSpc>
            </a:pPr>
            <a:r>
              <a:rPr lang="en-US" dirty="0" err="1" smtClean="0">
                <a:latin typeface="+mj-lt"/>
                <a:ea typeface="Calibri" panose="020F0502020204030204" pitchFamily="34" charset="0"/>
                <a:cs typeface="Times New Roman" panose="02020603050405020304" pitchFamily="18" charset="0"/>
              </a:rPr>
              <a:t>Nguồn</a:t>
            </a:r>
            <a:r>
              <a:rPr lang="en-US" dirty="0">
                <a:latin typeface="+mj-lt"/>
                <a:ea typeface="Calibri" panose="020F0502020204030204" pitchFamily="34" charset="0"/>
                <a:cs typeface="Times New Roman" panose="02020603050405020304" pitchFamily="18" charset="0"/>
              </a:rPr>
              <a:t>: OECD</a:t>
            </a:r>
            <a:endParaRPr lang="en-US" sz="1200" dirty="0">
              <a:effectLst/>
              <a:latin typeface="+mj-lt"/>
              <a:ea typeface="Calibri" panose="020F0502020204030204" pitchFamily="34" charset="0"/>
              <a:cs typeface="Times New Roman" panose="02020603050405020304" pitchFamily="18" charset="0"/>
            </a:endParaRPr>
          </a:p>
        </p:txBody>
      </p:sp>
      <p:sp>
        <p:nvSpPr>
          <p:cNvPr id="6" name="TextBox 5"/>
          <p:cNvSpPr txBox="1"/>
          <p:nvPr/>
        </p:nvSpPr>
        <p:spPr>
          <a:xfrm>
            <a:off x="194679" y="1455385"/>
            <a:ext cx="2007195" cy="1846659"/>
          </a:xfrm>
          <a:prstGeom prst="rect">
            <a:avLst/>
          </a:prstGeom>
          <a:noFill/>
        </p:spPr>
        <p:txBody>
          <a:bodyPr wrap="square" rtlCol="0">
            <a:spAutoFit/>
          </a:bodyPr>
          <a:lstStyle/>
          <a:p>
            <a:endParaRPr lang="x-none" sz="2000" dirty="0"/>
          </a:p>
          <a:p>
            <a:r>
              <a:rPr lang="en-US" sz="2000" dirty="0" smtClean="0"/>
              <a:t>K</a:t>
            </a:r>
            <a:r>
              <a:rPr lang="x-none" sz="2000" dirty="0"/>
              <a:t>hoảng 50 nhà tài trợ song phương và đa phương</a:t>
            </a:r>
          </a:p>
          <a:p>
            <a:endParaRPr lang="en-US" dirty="0"/>
          </a:p>
        </p:txBody>
      </p:sp>
    </p:spTree>
    <p:extLst>
      <p:ext uri="{BB962C8B-B14F-4D97-AF65-F5344CB8AC3E}">
        <p14:creationId xmlns:p14="http://schemas.microsoft.com/office/powerpoint/2010/main" val="1085961096"/>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1250" y="922668"/>
            <a:ext cx="2797535" cy="499732"/>
          </a:xfrm>
        </p:spPr>
        <p:txBody>
          <a:bodyPr/>
          <a:lstStyle/>
          <a:p>
            <a:r>
              <a:rPr lang="en-US" dirty="0" err="1"/>
              <a:t>Vay</a:t>
            </a:r>
            <a:r>
              <a:rPr lang="en-US" dirty="0"/>
              <a:t> </a:t>
            </a:r>
            <a:r>
              <a:rPr lang="en-US" dirty="0" err="1"/>
              <a:t>thương</a:t>
            </a:r>
            <a:r>
              <a:rPr lang="en-US" dirty="0"/>
              <a:t> </a:t>
            </a:r>
            <a:r>
              <a:rPr lang="en-US" dirty="0" err="1"/>
              <a:t>mại</a:t>
            </a:r>
            <a:r>
              <a:rPr lang="en-US" dirty="0"/>
              <a:t> qua </a:t>
            </a:r>
            <a:r>
              <a:rPr lang="en-US" dirty="0" err="1"/>
              <a:t>các</a:t>
            </a:r>
            <a:r>
              <a:rPr lang="en-US" dirty="0"/>
              <a:t> </a:t>
            </a:r>
            <a:r>
              <a:rPr lang="en-US" dirty="0" err="1"/>
              <a:t>hình</a:t>
            </a:r>
            <a:r>
              <a:rPr lang="en-US" dirty="0"/>
              <a:t> </a:t>
            </a:r>
            <a:r>
              <a:rPr lang="en-US" dirty="0" err="1"/>
              <a:t>thức</a:t>
            </a:r>
            <a:r>
              <a:rPr lang="en-US" dirty="0"/>
              <a:t> song </a:t>
            </a:r>
            <a:r>
              <a:rPr lang="en-US" dirty="0" err="1"/>
              <a:t>phương</a:t>
            </a:r>
            <a:r>
              <a:rPr lang="en-US" dirty="0"/>
              <a:t> </a:t>
            </a:r>
            <a:r>
              <a:rPr lang="en-US" dirty="0" err="1"/>
              <a:t>và</a:t>
            </a:r>
            <a:r>
              <a:rPr lang="en-US" dirty="0"/>
              <a:t> </a:t>
            </a:r>
            <a:r>
              <a:rPr lang="en-US" dirty="0" err="1"/>
              <a:t>đa</a:t>
            </a:r>
            <a:r>
              <a:rPr lang="en-US" dirty="0"/>
              <a:t> </a:t>
            </a:r>
            <a:r>
              <a:rPr lang="en-US" dirty="0" err="1"/>
              <a:t>phương</a:t>
            </a:r>
            <a:endParaRPr lang="en-US" dirty="0"/>
          </a:p>
        </p:txBody>
      </p:sp>
      <p:sp>
        <p:nvSpPr>
          <p:cNvPr id="3" name="Text Placeholder 2"/>
          <p:cNvSpPr>
            <a:spLocks noGrp="1"/>
          </p:cNvSpPr>
          <p:nvPr>
            <p:ph type="body" idx="1"/>
          </p:nvPr>
        </p:nvSpPr>
        <p:spPr>
          <a:xfrm>
            <a:off x="550334" y="2031251"/>
            <a:ext cx="3242733" cy="3112200"/>
          </a:xfrm>
        </p:spPr>
        <p:txBody>
          <a:bodyPr/>
          <a:lstStyle/>
          <a:p>
            <a:pPr>
              <a:buFontTx/>
              <a:buChar char="-"/>
            </a:pPr>
            <a:r>
              <a:rPr lang="en-US" sz="2000" dirty="0" err="1">
                <a:latin typeface="Arial" panose="020B0604020202020204" pitchFamily="34" charset="0"/>
                <a:cs typeface="Arial" panose="020B0604020202020204" pitchFamily="34" charset="0"/>
              </a:rPr>
              <a:t>Chủ</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yếu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từ</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các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tổ</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chức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phương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như</a:t>
            </a:r>
            <a:r>
              <a:rPr lang="en-US" sz="2000" dirty="0">
                <a:latin typeface="Arial" panose="020B0604020202020204" pitchFamily="34" charset="0"/>
                <a:cs typeface="Arial" panose="020B0604020202020204" pitchFamily="34" charset="0"/>
              </a:rPr>
              <a:t> ADP, WB…: </a:t>
            </a:r>
            <a:r>
              <a:rPr lang="en-US" sz="2000" dirty="0" err="1">
                <a:latin typeface="Arial" panose="020B0604020202020204" pitchFamily="34" charset="0"/>
                <a:cs typeface="Arial" panose="020B0604020202020204" pitchFamily="34" charset="0"/>
              </a:rPr>
              <a:t>khoảng</a:t>
            </a:r>
            <a:r>
              <a:rPr lang="en-US" sz="2000" dirty="0">
                <a:latin typeface="Arial" panose="020B0604020202020204" pitchFamily="34" charset="0"/>
                <a:cs typeface="Arial" panose="020B0604020202020204" pitchFamily="34" charset="0"/>
              </a:rPr>
              <a:t> 50,55%</a:t>
            </a:r>
          </a:p>
          <a:p>
            <a:pPr>
              <a:buFontTx/>
              <a:buChar char="-"/>
            </a:pPr>
            <a:r>
              <a:rPr lang="en-US" sz="2000" dirty="0" err="1">
                <a:latin typeface="Arial" panose="020B0604020202020204" pitchFamily="34" charset="0"/>
                <a:cs typeface="Arial" panose="020B0604020202020204" pitchFamily="34" charset="0"/>
              </a:rPr>
              <a:t>Tiếp</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đến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là</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vay</a:t>
            </a:r>
            <a:r>
              <a:rPr lang="en-US" sz="2000" dirty="0">
                <a:latin typeface="Arial" panose="020B0604020202020204" pitchFamily="34" charset="0"/>
                <a:cs typeface="Arial" panose="020B0604020202020204" pitchFamily="34" charset="0"/>
              </a:rPr>
              <a:t> song </a:t>
            </a:r>
            <a:r>
              <a:rPr lang="en-US" sz="2000" dirty="0" err="1">
                <a:latin typeface="Arial" panose="020B0604020202020204" pitchFamily="34" charset="0"/>
                <a:cs typeface="Arial" panose="020B0604020202020204" pitchFamily="34" charset="0"/>
              </a:rPr>
              <a:t>phương</a:t>
            </a:r>
            <a:r>
              <a:rPr lang="en-US" sz="2000" dirty="0">
                <a:latin typeface="Arial" panose="020B0604020202020204" pitchFamily="34" charset="0"/>
                <a:cs typeface="Arial" panose="020B0604020202020204" pitchFamily="34" charset="0"/>
              </a:rPr>
              <a:t>: 45,35% </a:t>
            </a:r>
          </a:p>
        </p:txBody>
      </p:sp>
      <p:sp>
        <p:nvSpPr>
          <p:cNvPr id="4" name="Slide Number Placeholder 3"/>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18</a:t>
            </a:fld>
            <a:endParaRPr lang="en"/>
          </a:p>
        </p:txBody>
      </p:sp>
      <p:pic>
        <p:nvPicPr>
          <p:cNvPr id="5" name="Picture 4"/>
          <p:cNvPicPr>
            <a:picLocks noChangeAspect="1"/>
          </p:cNvPicPr>
          <p:nvPr/>
        </p:nvPicPr>
        <p:blipFill>
          <a:blip r:embed="rId2"/>
          <a:stretch>
            <a:fillRect/>
          </a:stretch>
        </p:blipFill>
        <p:spPr>
          <a:xfrm>
            <a:off x="4178785" y="-48"/>
            <a:ext cx="4965215" cy="4749900"/>
          </a:xfrm>
          <a:prstGeom prst="rect">
            <a:avLst/>
          </a:prstGeom>
        </p:spPr>
      </p:pic>
      <p:sp>
        <p:nvSpPr>
          <p:cNvPr id="6" name="TextBox 5"/>
          <p:cNvSpPr txBox="1"/>
          <p:nvPr/>
        </p:nvSpPr>
        <p:spPr>
          <a:xfrm>
            <a:off x="4784142" y="4749850"/>
            <a:ext cx="3822328" cy="307777"/>
          </a:xfrm>
          <a:prstGeom prst="rect">
            <a:avLst/>
          </a:prstGeom>
          <a:noFill/>
        </p:spPr>
        <p:txBody>
          <a:bodyPr wrap="square" rtlCol="0">
            <a:spAutoFit/>
          </a:bodyPr>
          <a:lstStyle/>
          <a:p>
            <a:r>
              <a:rPr lang="en-US" dirty="0" err="1" smtClean="0"/>
              <a:t>Nguồn:Báo</a:t>
            </a:r>
            <a:r>
              <a:rPr lang="en-US" dirty="0" smtClean="0"/>
              <a:t> </a:t>
            </a:r>
            <a:r>
              <a:rPr lang="en-US" dirty="0" err="1" smtClean="0"/>
              <a:t>cáo</a:t>
            </a:r>
            <a:r>
              <a:rPr lang="en-US" dirty="0" smtClean="0"/>
              <a:t> </a:t>
            </a:r>
            <a:r>
              <a:rPr lang="en-US" dirty="0" err="1" smtClean="0"/>
              <a:t>Nợ</a:t>
            </a:r>
            <a:r>
              <a:rPr lang="en-US" dirty="0" smtClean="0"/>
              <a:t> </a:t>
            </a:r>
            <a:r>
              <a:rPr lang="en-US" dirty="0" err="1" smtClean="0"/>
              <a:t>công</a:t>
            </a:r>
            <a:r>
              <a:rPr lang="en-US" dirty="0" smtClean="0"/>
              <a:t> </a:t>
            </a:r>
            <a:r>
              <a:rPr lang="en-US" dirty="0" err="1" smtClean="0"/>
              <a:t>Bộ</a:t>
            </a:r>
            <a:r>
              <a:rPr lang="en-US" dirty="0" smtClean="0"/>
              <a:t> </a:t>
            </a:r>
            <a:r>
              <a:rPr lang="en-US" dirty="0" err="1" smtClean="0"/>
              <a:t>Tài</a:t>
            </a:r>
            <a:r>
              <a:rPr lang="en-US" dirty="0" smtClean="0"/>
              <a:t> </a:t>
            </a:r>
            <a:r>
              <a:rPr lang="en-US" dirty="0" err="1" smtClean="0"/>
              <a:t>chính</a:t>
            </a:r>
            <a:r>
              <a:rPr lang="en-US" dirty="0" smtClean="0"/>
              <a:t> 2018</a:t>
            </a:r>
            <a:endParaRPr lang="en-US" dirty="0"/>
          </a:p>
        </p:txBody>
      </p:sp>
    </p:spTree>
    <p:extLst>
      <p:ext uri="{BB962C8B-B14F-4D97-AF65-F5344CB8AC3E}">
        <p14:creationId xmlns:p14="http://schemas.microsoft.com/office/powerpoint/2010/main" val="369441805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Phát</a:t>
            </a:r>
            <a:r>
              <a:rPr lang="en-US" dirty="0" smtClean="0"/>
              <a:t> </a:t>
            </a:r>
            <a:r>
              <a:rPr lang="en-US" dirty="0" err="1" smtClean="0"/>
              <a:t>hành</a:t>
            </a:r>
            <a:r>
              <a:rPr lang="en-US" dirty="0" smtClean="0"/>
              <a:t> </a:t>
            </a:r>
            <a:r>
              <a:rPr lang="en-US" dirty="0" err="1" smtClean="0"/>
              <a:t>trái</a:t>
            </a:r>
            <a:r>
              <a:rPr lang="en-US" dirty="0" smtClean="0"/>
              <a:t> </a:t>
            </a:r>
            <a:r>
              <a:rPr lang="en-US" dirty="0" err="1" smtClean="0"/>
              <a:t>phiếu</a:t>
            </a:r>
            <a:r>
              <a:rPr lang="en-US" dirty="0" smtClean="0"/>
              <a:t> </a:t>
            </a:r>
            <a:r>
              <a:rPr lang="en-US" dirty="0" err="1" smtClean="0"/>
              <a:t>Quốc</a:t>
            </a:r>
            <a:r>
              <a:rPr lang="en-US" dirty="0" smtClean="0"/>
              <a:t> </a:t>
            </a:r>
            <a:r>
              <a:rPr lang="en-US" dirty="0" err="1" smtClean="0"/>
              <a:t>tế</a:t>
            </a:r>
            <a:endParaRPr lang="en-US" dirty="0"/>
          </a:p>
        </p:txBody>
      </p:sp>
      <p:sp>
        <p:nvSpPr>
          <p:cNvPr id="3" name="Slide Number Placeholder 2"/>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19</a:t>
            </a:fld>
            <a:endParaRPr lang="en"/>
          </a:p>
        </p:txBody>
      </p:sp>
      <p:sp>
        <p:nvSpPr>
          <p:cNvPr id="4" name="Shape 326"/>
          <p:cNvSpPr/>
          <p:nvPr/>
        </p:nvSpPr>
        <p:spPr>
          <a:xfrm>
            <a:off x="67733" y="1887975"/>
            <a:ext cx="2922274" cy="2595099"/>
          </a:xfrm>
          <a:prstGeom prst="ellipse">
            <a:avLst/>
          </a:prstGeom>
          <a:noFill/>
          <a:ln w="114300" cap="flat" cmpd="sng">
            <a:solidFill>
              <a:srgbClr val="FFCD00"/>
            </a:solidFill>
            <a:prstDash val="solid"/>
            <a:round/>
            <a:headEnd type="none" w="sm" len="sm"/>
            <a:tailEnd type="none" w="sm" len="sm"/>
          </a:ln>
        </p:spPr>
        <p:txBody>
          <a:bodyPr spcFirstLastPara="1" wrap="square" lIns="91425" tIns="91425" rIns="91425" bIns="91425" anchor="ctr" anchorCtr="0">
            <a:noAutofit/>
          </a:bodyPr>
          <a:lstStyle/>
          <a:p>
            <a:r>
              <a:rPr lang="x-none" sz="1600" dirty="0">
                <a:latin typeface="Arial" panose="020B0604020202020204" pitchFamily="34" charset="0"/>
                <a:cs typeface="Arial" panose="020B0604020202020204" pitchFamily="34" charset="0"/>
              </a:rPr>
              <a:t>Qua 3 hình thức: Cho vay lại, bảo lãnh cho doanh nghiệp phát hành trái phiếu doanh nghiệp, doanh nghiệp trực tiếp phát hành mà chính phủ không bảo lãnh</a:t>
            </a:r>
          </a:p>
        </p:txBody>
      </p:sp>
      <p:sp>
        <p:nvSpPr>
          <p:cNvPr id="5" name="Shape 327"/>
          <p:cNvSpPr/>
          <p:nvPr/>
        </p:nvSpPr>
        <p:spPr>
          <a:xfrm>
            <a:off x="6604000" y="1887975"/>
            <a:ext cx="2540000" cy="2595099"/>
          </a:xfrm>
          <a:prstGeom prst="ellipse">
            <a:avLst/>
          </a:prstGeom>
          <a:noFill/>
          <a:ln w="114300" cap="flat" cmpd="sng">
            <a:solidFill>
              <a:srgbClr val="FFCD00"/>
            </a:solidFill>
            <a:prstDash val="solid"/>
            <a:round/>
            <a:headEnd type="none" w="sm" len="sm"/>
            <a:tailEnd type="none" w="sm" len="sm"/>
          </a:ln>
        </p:spPr>
        <p:txBody>
          <a:bodyPr spcFirstLastPara="1" wrap="square" lIns="91425" tIns="91425" rIns="91425" bIns="91425" anchor="ctr" anchorCtr="0">
            <a:noAutofit/>
          </a:bodyPr>
          <a:lstStyle/>
          <a:p>
            <a:r>
              <a:rPr lang="vi-VN" sz="1700" dirty="0">
                <a:latin typeface="Arial" panose="020B0604020202020204" pitchFamily="34" charset="0"/>
                <a:cs typeface="Arial" panose="020B0604020202020204" pitchFamily="34" charset="0"/>
              </a:rPr>
              <a:t>Qui mô thị trường trái phiếu tính đến cuối năm 2018 đạt 39,12% GDP, tăng gấp 5 lần so với năm 2011.</a:t>
            </a:r>
            <a:endParaRPr lang="x-none" sz="1700" dirty="0">
              <a:latin typeface="Arial" panose="020B0604020202020204" pitchFamily="34" charset="0"/>
              <a:cs typeface="Arial" panose="020B0604020202020204" pitchFamily="34" charset="0"/>
            </a:endParaRPr>
          </a:p>
        </p:txBody>
      </p:sp>
      <p:sp>
        <p:nvSpPr>
          <p:cNvPr id="6" name="Shape 328"/>
          <p:cNvSpPr/>
          <p:nvPr/>
        </p:nvSpPr>
        <p:spPr>
          <a:xfrm>
            <a:off x="3372715" y="1887975"/>
            <a:ext cx="2824885" cy="2595099"/>
          </a:xfrm>
          <a:prstGeom prst="ellipse">
            <a:avLst/>
          </a:prstGeom>
          <a:noFill/>
          <a:ln w="114300" cap="flat" cmpd="sng">
            <a:solidFill>
              <a:srgbClr val="FFCD00"/>
            </a:solidFill>
            <a:prstDash val="solid"/>
            <a:round/>
            <a:headEnd type="none" w="sm" len="sm"/>
            <a:tailEnd type="none" w="sm" len="sm"/>
          </a:ln>
        </p:spPr>
        <p:txBody>
          <a:bodyPr spcFirstLastPara="1" wrap="square" lIns="91425" tIns="91425" rIns="91425" bIns="91425" anchor="ctr" anchorCtr="0">
            <a:noAutofit/>
          </a:bodyPr>
          <a:lstStyle/>
          <a:p>
            <a:r>
              <a:rPr lang="x-none" sz="1600" dirty="0">
                <a:latin typeface="Arial" panose="020B0604020202020204" pitchFamily="34" charset="0"/>
                <a:cs typeface="Arial" panose="020B0604020202020204" pitchFamily="34" charset="0"/>
              </a:rPr>
              <a:t>2005-2014: 3 đợt phát hành trái phiếu quốc tế  với tổng lượng mua khoảng 12,6 tỷ USD</a:t>
            </a:r>
          </a:p>
          <a:p>
            <a:r>
              <a:rPr lang="vi-VN" sz="1600" dirty="0">
                <a:latin typeface="Arial" panose="020B0604020202020204" pitchFamily="34" charset="0"/>
                <a:cs typeface="Arial" panose="020B0604020202020204" pitchFamily="34" charset="0"/>
              </a:rPr>
              <a:t>giai đoạn 2011-2018 đạt khoảng 2,5 triệu tỷ đồng</a:t>
            </a:r>
          </a:p>
        </p:txBody>
      </p:sp>
      <p:cxnSp>
        <p:nvCxnSpPr>
          <p:cNvPr id="7" name="Shape 329"/>
          <p:cNvCxnSpPr>
            <a:stCxn id="4" idx="6"/>
            <a:endCxn id="6" idx="2"/>
          </p:cNvCxnSpPr>
          <p:nvPr/>
        </p:nvCxnSpPr>
        <p:spPr>
          <a:xfrm>
            <a:off x="2990007" y="3185525"/>
            <a:ext cx="382708" cy="0"/>
          </a:xfrm>
          <a:prstGeom prst="straightConnector1">
            <a:avLst/>
          </a:prstGeom>
          <a:noFill/>
          <a:ln w="38100" cap="flat" cmpd="sng">
            <a:solidFill>
              <a:srgbClr val="FFCD00"/>
            </a:solidFill>
            <a:prstDash val="solid"/>
            <a:round/>
            <a:headEnd type="none" w="sm" len="sm"/>
            <a:tailEnd type="triangle" w="sm" len="sm"/>
          </a:ln>
        </p:spPr>
      </p:cxnSp>
      <p:cxnSp>
        <p:nvCxnSpPr>
          <p:cNvPr id="8" name="Shape 330"/>
          <p:cNvCxnSpPr>
            <a:stCxn id="6" idx="6"/>
            <a:endCxn id="5" idx="2"/>
          </p:cNvCxnSpPr>
          <p:nvPr/>
        </p:nvCxnSpPr>
        <p:spPr>
          <a:xfrm>
            <a:off x="6197600" y="3185525"/>
            <a:ext cx="406400" cy="0"/>
          </a:xfrm>
          <a:prstGeom prst="straightConnector1">
            <a:avLst/>
          </a:prstGeom>
          <a:noFill/>
          <a:ln w="38100" cap="flat" cmpd="sng">
            <a:solidFill>
              <a:srgbClr val="FFCD00"/>
            </a:solidFill>
            <a:prstDash val="solid"/>
            <a:round/>
            <a:headEnd type="none" w="sm" len="sm"/>
            <a:tailEnd type="triangle" w="sm" len="sm"/>
          </a:ln>
        </p:spPr>
      </p:cxnSp>
    </p:spTree>
    <p:extLst>
      <p:ext uri="{BB962C8B-B14F-4D97-AF65-F5344CB8AC3E}">
        <p14:creationId xmlns:p14="http://schemas.microsoft.com/office/powerpoint/2010/main" val="366183678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95"/>
        <p:cNvGrpSpPr/>
        <p:nvPr/>
      </p:nvGrpSpPr>
      <p:grpSpPr>
        <a:xfrm>
          <a:off x="0" y="0"/>
          <a:ext cx="0" cy="0"/>
          <a:chOff x="0" y="0"/>
          <a:chExt cx="0" cy="0"/>
        </a:xfrm>
      </p:grpSpPr>
      <p:sp>
        <p:nvSpPr>
          <p:cNvPr id="396" name="Shape 396"/>
          <p:cNvSpPr/>
          <p:nvPr/>
        </p:nvSpPr>
        <p:spPr>
          <a:xfrm>
            <a:off x="1326785" y="414867"/>
            <a:ext cx="7122947" cy="4583185"/>
          </a:xfrm>
          <a:custGeom>
            <a:avLst/>
            <a:gdLst/>
            <a:ahLst/>
            <a:cxnLst/>
            <a:rect l="0" t="0" r="0" b="0"/>
            <a:pathLst>
              <a:path w="143434" h="111665" extrusionOk="0">
                <a:moveTo>
                  <a:pt x="71751" y="2308"/>
                </a:moveTo>
                <a:lnTo>
                  <a:pt x="71887" y="2376"/>
                </a:lnTo>
                <a:lnTo>
                  <a:pt x="72091" y="2444"/>
                </a:lnTo>
                <a:lnTo>
                  <a:pt x="72159" y="2647"/>
                </a:lnTo>
                <a:lnTo>
                  <a:pt x="72226" y="2783"/>
                </a:lnTo>
                <a:lnTo>
                  <a:pt x="72159" y="2987"/>
                </a:lnTo>
                <a:lnTo>
                  <a:pt x="72091" y="3190"/>
                </a:lnTo>
                <a:lnTo>
                  <a:pt x="71887" y="3258"/>
                </a:lnTo>
                <a:lnTo>
                  <a:pt x="71751" y="3326"/>
                </a:lnTo>
                <a:lnTo>
                  <a:pt x="71548" y="3258"/>
                </a:lnTo>
                <a:lnTo>
                  <a:pt x="71344" y="3190"/>
                </a:lnTo>
                <a:lnTo>
                  <a:pt x="71276" y="2987"/>
                </a:lnTo>
                <a:lnTo>
                  <a:pt x="71208" y="2783"/>
                </a:lnTo>
                <a:lnTo>
                  <a:pt x="71276" y="2647"/>
                </a:lnTo>
                <a:lnTo>
                  <a:pt x="71344" y="2444"/>
                </a:lnTo>
                <a:lnTo>
                  <a:pt x="71548" y="2376"/>
                </a:lnTo>
                <a:lnTo>
                  <a:pt x="71751" y="2308"/>
                </a:lnTo>
                <a:close/>
                <a:moveTo>
                  <a:pt x="137528" y="5906"/>
                </a:moveTo>
                <a:lnTo>
                  <a:pt x="137596" y="5974"/>
                </a:lnTo>
                <a:lnTo>
                  <a:pt x="137596" y="89604"/>
                </a:lnTo>
                <a:lnTo>
                  <a:pt x="5906" y="89604"/>
                </a:lnTo>
                <a:lnTo>
                  <a:pt x="5906" y="5974"/>
                </a:lnTo>
                <a:lnTo>
                  <a:pt x="5906" y="5906"/>
                </a:lnTo>
                <a:close/>
                <a:moveTo>
                  <a:pt x="3530" y="0"/>
                </a:moveTo>
                <a:lnTo>
                  <a:pt x="3191" y="68"/>
                </a:lnTo>
                <a:lnTo>
                  <a:pt x="2444" y="339"/>
                </a:lnTo>
                <a:lnTo>
                  <a:pt x="1766" y="679"/>
                </a:lnTo>
                <a:lnTo>
                  <a:pt x="1155" y="1154"/>
                </a:lnTo>
                <a:lnTo>
                  <a:pt x="679" y="1765"/>
                </a:lnTo>
                <a:lnTo>
                  <a:pt x="272" y="2444"/>
                </a:lnTo>
                <a:lnTo>
                  <a:pt x="69" y="3190"/>
                </a:lnTo>
                <a:lnTo>
                  <a:pt x="1" y="3598"/>
                </a:lnTo>
                <a:lnTo>
                  <a:pt x="1" y="4005"/>
                </a:lnTo>
                <a:lnTo>
                  <a:pt x="1" y="91572"/>
                </a:lnTo>
                <a:lnTo>
                  <a:pt x="1" y="91979"/>
                </a:lnTo>
                <a:lnTo>
                  <a:pt x="69" y="92319"/>
                </a:lnTo>
                <a:lnTo>
                  <a:pt x="272" y="93065"/>
                </a:lnTo>
                <a:lnTo>
                  <a:pt x="679" y="93744"/>
                </a:lnTo>
                <a:lnTo>
                  <a:pt x="1155" y="94355"/>
                </a:lnTo>
                <a:lnTo>
                  <a:pt x="1766" y="94830"/>
                </a:lnTo>
                <a:lnTo>
                  <a:pt x="2444" y="95238"/>
                </a:lnTo>
                <a:lnTo>
                  <a:pt x="3191" y="95441"/>
                </a:lnTo>
                <a:lnTo>
                  <a:pt x="3530" y="95509"/>
                </a:lnTo>
                <a:lnTo>
                  <a:pt x="139904" y="95509"/>
                </a:lnTo>
                <a:lnTo>
                  <a:pt x="140311" y="95441"/>
                </a:lnTo>
                <a:lnTo>
                  <a:pt x="141058" y="95238"/>
                </a:lnTo>
                <a:lnTo>
                  <a:pt x="141737" y="94830"/>
                </a:lnTo>
                <a:lnTo>
                  <a:pt x="142280" y="94355"/>
                </a:lnTo>
                <a:lnTo>
                  <a:pt x="142755" y="93744"/>
                </a:lnTo>
                <a:lnTo>
                  <a:pt x="143162" y="93065"/>
                </a:lnTo>
                <a:lnTo>
                  <a:pt x="143366" y="92319"/>
                </a:lnTo>
                <a:lnTo>
                  <a:pt x="143434" y="91979"/>
                </a:lnTo>
                <a:lnTo>
                  <a:pt x="143434" y="91572"/>
                </a:lnTo>
                <a:lnTo>
                  <a:pt x="143434" y="4005"/>
                </a:lnTo>
                <a:lnTo>
                  <a:pt x="143434" y="3598"/>
                </a:lnTo>
                <a:lnTo>
                  <a:pt x="143366" y="3190"/>
                </a:lnTo>
                <a:lnTo>
                  <a:pt x="143162" y="2444"/>
                </a:lnTo>
                <a:lnTo>
                  <a:pt x="142755" y="1765"/>
                </a:lnTo>
                <a:lnTo>
                  <a:pt x="142280" y="1154"/>
                </a:lnTo>
                <a:lnTo>
                  <a:pt x="141737" y="679"/>
                </a:lnTo>
                <a:lnTo>
                  <a:pt x="141058" y="339"/>
                </a:lnTo>
                <a:lnTo>
                  <a:pt x="140311" y="68"/>
                </a:lnTo>
                <a:lnTo>
                  <a:pt x="139904" y="0"/>
                </a:lnTo>
                <a:close/>
                <a:moveTo>
                  <a:pt x="55324" y="95713"/>
                </a:moveTo>
                <a:lnTo>
                  <a:pt x="55052" y="98971"/>
                </a:lnTo>
                <a:lnTo>
                  <a:pt x="54713" y="102297"/>
                </a:lnTo>
                <a:lnTo>
                  <a:pt x="54374" y="105284"/>
                </a:lnTo>
                <a:lnTo>
                  <a:pt x="53966" y="107388"/>
                </a:lnTo>
                <a:lnTo>
                  <a:pt x="53763" y="108203"/>
                </a:lnTo>
                <a:lnTo>
                  <a:pt x="53627" y="108746"/>
                </a:lnTo>
                <a:lnTo>
                  <a:pt x="53423" y="109153"/>
                </a:lnTo>
                <a:lnTo>
                  <a:pt x="53220" y="109357"/>
                </a:lnTo>
                <a:lnTo>
                  <a:pt x="52677" y="109493"/>
                </a:lnTo>
                <a:lnTo>
                  <a:pt x="51794" y="109696"/>
                </a:lnTo>
                <a:lnTo>
                  <a:pt x="49690" y="110036"/>
                </a:lnTo>
                <a:lnTo>
                  <a:pt x="48061" y="110307"/>
                </a:lnTo>
                <a:lnTo>
                  <a:pt x="47450" y="110443"/>
                </a:lnTo>
                <a:lnTo>
                  <a:pt x="47110" y="110511"/>
                </a:lnTo>
                <a:lnTo>
                  <a:pt x="47042" y="110579"/>
                </a:lnTo>
                <a:lnTo>
                  <a:pt x="47042" y="110783"/>
                </a:lnTo>
                <a:lnTo>
                  <a:pt x="47110" y="110850"/>
                </a:lnTo>
                <a:lnTo>
                  <a:pt x="47585" y="110918"/>
                </a:lnTo>
                <a:lnTo>
                  <a:pt x="48400" y="110986"/>
                </a:lnTo>
                <a:lnTo>
                  <a:pt x="51387" y="111054"/>
                </a:lnTo>
                <a:lnTo>
                  <a:pt x="56071" y="111122"/>
                </a:lnTo>
                <a:lnTo>
                  <a:pt x="87092" y="111122"/>
                </a:lnTo>
                <a:lnTo>
                  <a:pt x="91708" y="111054"/>
                </a:lnTo>
                <a:lnTo>
                  <a:pt x="94695" y="110986"/>
                </a:lnTo>
                <a:lnTo>
                  <a:pt x="95578" y="110918"/>
                </a:lnTo>
                <a:lnTo>
                  <a:pt x="96053" y="110850"/>
                </a:lnTo>
                <a:lnTo>
                  <a:pt x="96121" y="110783"/>
                </a:lnTo>
                <a:lnTo>
                  <a:pt x="96121" y="110579"/>
                </a:lnTo>
                <a:lnTo>
                  <a:pt x="96053" y="110511"/>
                </a:lnTo>
                <a:lnTo>
                  <a:pt x="95713" y="110443"/>
                </a:lnTo>
                <a:lnTo>
                  <a:pt x="95102" y="110307"/>
                </a:lnTo>
                <a:lnTo>
                  <a:pt x="93473" y="110036"/>
                </a:lnTo>
                <a:lnTo>
                  <a:pt x="91369" y="109696"/>
                </a:lnTo>
                <a:lnTo>
                  <a:pt x="90487" y="109493"/>
                </a:lnTo>
                <a:lnTo>
                  <a:pt x="89943" y="109357"/>
                </a:lnTo>
                <a:lnTo>
                  <a:pt x="89740" y="109153"/>
                </a:lnTo>
                <a:lnTo>
                  <a:pt x="89536" y="108746"/>
                </a:lnTo>
                <a:lnTo>
                  <a:pt x="89333" y="108203"/>
                </a:lnTo>
                <a:lnTo>
                  <a:pt x="89197" y="107388"/>
                </a:lnTo>
                <a:lnTo>
                  <a:pt x="88789" y="105284"/>
                </a:lnTo>
                <a:lnTo>
                  <a:pt x="88382" y="102297"/>
                </a:lnTo>
                <a:lnTo>
                  <a:pt x="88043" y="98971"/>
                </a:lnTo>
                <a:lnTo>
                  <a:pt x="87839" y="95713"/>
                </a:lnTo>
                <a:close/>
                <a:moveTo>
                  <a:pt x="47450" y="111054"/>
                </a:moveTo>
                <a:lnTo>
                  <a:pt x="47450" y="111122"/>
                </a:lnTo>
                <a:lnTo>
                  <a:pt x="47450" y="111393"/>
                </a:lnTo>
                <a:lnTo>
                  <a:pt x="47518" y="111461"/>
                </a:lnTo>
                <a:lnTo>
                  <a:pt x="48807" y="111529"/>
                </a:lnTo>
                <a:lnTo>
                  <a:pt x="52473" y="111597"/>
                </a:lnTo>
                <a:lnTo>
                  <a:pt x="62384" y="111665"/>
                </a:lnTo>
                <a:lnTo>
                  <a:pt x="80779" y="111665"/>
                </a:lnTo>
                <a:lnTo>
                  <a:pt x="90622" y="111597"/>
                </a:lnTo>
                <a:lnTo>
                  <a:pt x="94356" y="111529"/>
                </a:lnTo>
                <a:lnTo>
                  <a:pt x="95646" y="111461"/>
                </a:lnTo>
                <a:lnTo>
                  <a:pt x="95713" y="111393"/>
                </a:lnTo>
                <a:lnTo>
                  <a:pt x="95713" y="111122"/>
                </a:lnTo>
                <a:lnTo>
                  <a:pt x="95646" y="111054"/>
                </a:lnTo>
                <a:lnTo>
                  <a:pt x="94084" y="111122"/>
                </a:lnTo>
                <a:lnTo>
                  <a:pt x="91233" y="111190"/>
                </a:lnTo>
                <a:lnTo>
                  <a:pt x="80847" y="111258"/>
                </a:lnTo>
                <a:lnTo>
                  <a:pt x="62316" y="111258"/>
                </a:lnTo>
                <a:lnTo>
                  <a:pt x="51930" y="111190"/>
                </a:lnTo>
                <a:lnTo>
                  <a:pt x="49079" y="111122"/>
                </a:lnTo>
                <a:lnTo>
                  <a:pt x="47518" y="111054"/>
                </a:lnTo>
                <a:close/>
              </a:path>
            </a:pathLst>
          </a:custGeom>
          <a:solidFill>
            <a:srgbClr val="FFFFFF"/>
          </a:solidFill>
          <a:ln w="9525"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latin typeface="Quattrocento Sans"/>
              <a:ea typeface="Quattrocento Sans"/>
              <a:cs typeface="Quattrocento Sans"/>
              <a:sym typeface="Quattrocento Sans"/>
            </a:endParaRPr>
          </a:p>
        </p:txBody>
      </p:sp>
      <p:sp>
        <p:nvSpPr>
          <p:cNvPr id="398" name="Shape 398"/>
          <p:cNvSpPr txBox="1">
            <a:spLocks noGrp="1"/>
          </p:cNvSpPr>
          <p:nvPr>
            <p:ph type="title"/>
          </p:nvPr>
        </p:nvSpPr>
        <p:spPr>
          <a:xfrm>
            <a:off x="0" y="441795"/>
            <a:ext cx="1445316" cy="14986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r>
              <a:rPr lang="en" dirty="0" smtClean="0"/>
              <a:t>Q</a:t>
            </a:r>
            <a:r>
              <a:rPr lang="en-US" dirty="0" smtClean="0"/>
              <a:t>u</a:t>
            </a:r>
            <a:r>
              <a:rPr lang="en" dirty="0" smtClean="0"/>
              <a:t>y mô nợ nước ngoài tại VN</a:t>
            </a:r>
            <a:endParaRPr dirty="0"/>
          </a:p>
        </p:txBody>
      </p:sp>
      <p:sp>
        <p:nvSpPr>
          <p:cNvPr id="403" name="Shape 403"/>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20</a:t>
            </a:fld>
            <a:endParaRPr/>
          </a:p>
        </p:txBody>
      </p:sp>
      <p:pic>
        <p:nvPicPr>
          <p:cNvPr id="10" name="Picture 9" descr="https://lh3.googleusercontent.com/zd6WcT2bHWr17MaLn0xUdUUzbCCFvJkG_fikIs3kVxdyNPalsHuJyseBfZwym7j-VQqFMCTCxjGd0ZyM1MDhI0ldpOeIpxHBFOEaimgVYNwEswdQ48OikpXEuZvShq6ryCmvrkOq"/>
          <p:cNvPicPr/>
          <p:nvPr/>
        </p:nvPicPr>
        <p:blipFill>
          <a:blip r:embed="rId3">
            <a:extLst>
              <a:ext uri="{28A0092B-C50C-407E-A947-70E740481C1C}">
                <a14:useLocalDpi xmlns:a14="http://schemas.microsoft.com/office/drawing/2010/main" val="0"/>
              </a:ext>
            </a:extLst>
          </a:blip>
          <a:srcRect/>
          <a:stretch>
            <a:fillRect/>
          </a:stretch>
        </p:blipFill>
        <p:spPr bwMode="auto">
          <a:xfrm>
            <a:off x="1560858" y="441795"/>
            <a:ext cx="6654800" cy="3699934"/>
          </a:xfrm>
          <a:prstGeom prst="rect">
            <a:avLst/>
          </a:prstGeom>
          <a:noFill/>
          <a:ln>
            <a:noFill/>
          </a:ln>
        </p:spPr>
      </p:pic>
      <p:sp>
        <p:nvSpPr>
          <p:cNvPr id="3" name="Rectangle 2"/>
          <p:cNvSpPr/>
          <p:nvPr/>
        </p:nvSpPr>
        <p:spPr>
          <a:xfrm>
            <a:off x="6451383" y="4459159"/>
            <a:ext cx="1866217" cy="375552"/>
          </a:xfrm>
          <a:prstGeom prst="rect">
            <a:avLst/>
          </a:prstGeom>
        </p:spPr>
        <p:txBody>
          <a:bodyPr wrap="none">
            <a:spAutoFit/>
          </a:bodyPr>
          <a:lstStyle/>
          <a:p>
            <a:pPr algn="r">
              <a:lnSpc>
                <a:spcPct val="150000"/>
              </a:lnSpc>
            </a:pPr>
            <a:r>
              <a:rPr lang="en-US" dirty="0" err="1">
                <a:latin typeface="+mj-lt"/>
                <a:ea typeface="Calibri" panose="020F0502020204030204" pitchFamily="34" charset="0"/>
                <a:cs typeface="Times New Roman" panose="02020603050405020304" pitchFamily="18" charset="0"/>
              </a:rPr>
              <a:t>Nguồn</a:t>
            </a:r>
            <a:r>
              <a:rPr lang="en-US" dirty="0">
                <a:latin typeface="+mj-lt"/>
                <a:ea typeface="Calibri" panose="020F0502020204030204" pitchFamily="34" charset="0"/>
                <a:cs typeface="Times New Roman" panose="02020603050405020304" pitchFamily="18" charset="0"/>
              </a:rPr>
              <a:t>: </a:t>
            </a:r>
            <a:r>
              <a:rPr lang="en-US" dirty="0" err="1">
                <a:latin typeface="+mj-lt"/>
                <a:ea typeface="Calibri" panose="020F0502020204030204" pitchFamily="34" charset="0"/>
                <a:cs typeface="Times New Roman" panose="02020603050405020304" pitchFamily="18" charset="0"/>
              </a:rPr>
              <a:t>Bộ</a:t>
            </a:r>
            <a:r>
              <a:rPr lang="en-US" dirty="0">
                <a:latin typeface="+mj-lt"/>
                <a:ea typeface="Calibri" panose="020F0502020204030204" pitchFamily="34" charset="0"/>
                <a:cs typeface="Times New Roman" panose="02020603050405020304" pitchFamily="18" charset="0"/>
              </a:rPr>
              <a:t> </a:t>
            </a:r>
            <a:r>
              <a:rPr lang="en-US" dirty="0" err="1">
                <a:latin typeface="+mj-lt"/>
                <a:ea typeface="Calibri" panose="020F0502020204030204" pitchFamily="34" charset="0"/>
                <a:cs typeface="Times New Roman" panose="02020603050405020304" pitchFamily="18" charset="0"/>
              </a:rPr>
              <a:t>Tài</a:t>
            </a:r>
            <a:r>
              <a:rPr lang="en-US" dirty="0">
                <a:latin typeface="+mj-lt"/>
                <a:ea typeface="Calibri" panose="020F0502020204030204" pitchFamily="34" charset="0"/>
                <a:cs typeface="Times New Roman" panose="02020603050405020304" pitchFamily="18" charset="0"/>
              </a:rPr>
              <a:t> </a:t>
            </a:r>
            <a:r>
              <a:rPr lang="en-US" dirty="0" err="1">
                <a:latin typeface="+mj-lt"/>
                <a:ea typeface="Calibri" panose="020F0502020204030204" pitchFamily="34" charset="0"/>
                <a:cs typeface="Times New Roman" panose="02020603050405020304" pitchFamily="18" charset="0"/>
              </a:rPr>
              <a:t>chính</a:t>
            </a:r>
            <a:r>
              <a:rPr lang="en-US" dirty="0">
                <a:latin typeface="+mj-lt"/>
                <a:ea typeface="Calibri" panose="020F0502020204030204" pitchFamily="34" charset="0"/>
                <a:cs typeface="Times New Roman" panose="02020603050405020304" pitchFamily="18" charset="0"/>
              </a:rPr>
              <a:t> </a:t>
            </a:r>
            <a:endParaRPr lang="en-US" sz="1200" dirty="0">
              <a:effectLst/>
              <a:latin typeface="+mj-lt"/>
              <a:ea typeface="Calibri" panose="020F0502020204030204" pitchFamily="34" charset="0"/>
              <a:cs typeface="Times New Roman" panose="02020603050405020304" pitchFamily="18" charset="0"/>
            </a:endParaRPr>
          </a:p>
        </p:txBody>
      </p:sp>
      <p:sp>
        <p:nvSpPr>
          <p:cNvPr id="4" name="Rectangle 3"/>
          <p:cNvSpPr/>
          <p:nvPr/>
        </p:nvSpPr>
        <p:spPr>
          <a:xfrm>
            <a:off x="169333" y="2065867"/>
            <a:ext cx="990877" cy="2800767"/>
          </a:xfrm>
          <a:prstGeom prst="rect">
            <a:avLst/>
          </a:prstGeom>
        </p:spPr>
        <p:txBody>
          <a:bodyPr wrap="square">
            <a:spAutoFit/>
          </a:bodyPr>
          <a:lstStyle/>
          <a:p>
            <a:r>
              <a:rPr lang="x-none" sz="1600" dirty="0"/>
              <a:t>2014-2018: </a:t>
            </a:r>
            <a:r>
              <a:rPr lang="en-US" sz="1600" dirty="0" smtClean="0"/>
              <a:t>T</a:t>
            </a:r>
            <a:r>
              <a:rPr lang="x-none" sz="1600" dirty="0" smtClean="0"/>
              <a:t>ổng </a:t>
            </a:r>
            <a:r>
              <a:rPr lang="x-none" sz="1600" dirty="0"/>
              <a:t>dư nợ 524,7 tỷ USD, nợ nước ngoài 214 tỷ, chiếm 40,7%</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Thực</a:t>
            </a:r>
            <a:r>
              <a:rPr lang="en-US" dirty="0" smtClean="0"/>
              <a:t> </a:t>
            </a:r>
            <a:r>
              <a:rPr lang="en-US" dirty="0" err="1" smtClean="0"/>
              <a:t>trạng</a:t>
            </a:r>
            <a:r>
              <a:rPr lang="en-US" dirty="0" smtClean="0"/>
              <a:t> </a:t>
            </a:r>
            <a:r>
              <a:rPr lang="en-US" dirty="0" err="1" smtClean="0"/>
              <a:t>nợ</a:t>
            </a:r>
            <a:r>
              <a:rPr lang="en-US" dirty="0" smtClean="0"/>
              <a:t> </a:t>
            </a:r>
            <a:r>
              <a:rPr lang="en-US" dirty="0" err="1" smtClean="0"/>
              <a:t>trong</a:t>
            </a:r>
            <a:r>
              <a:rPr lang="en-US" dirty="0" smtClean="0"/>
              <a:t> </a:t>
            </a:r>
            <a:r>
              <a:rPr lang="en-US" dirty="0" err="1" smtClean="0"/>
              <a:t>nước</a:t>
            </a:r>
            <a:endParaRPr lang="en-US" dirty="0"/>
          </a:p>
        </p:txBody>
      </p:sp>
      <p:sp>
        <p:nvSpPr>
          <p:cNvPr id="3" name="Text Placeholder 2"/>
          <p:cNvSpPr>
            <a:spLocks noGrp="1"/>
          </p:cNvSpPr>
          <p:nvPr>
            <p:ph type="body" idx="1"/>
          </p:nvPr>
        </p:nvSpPr>
        <p:spPr>
          <a:xfrm>
            <a:off x="1381250" y="1689622"/>
            <a:ext cx="6809700" cy="3112200"/>
          </a:xfrm>
        </p:spPr>
        <p:txBody>
          <a:bodyPr/>
          <a:lstStyle/>
          <a:p>
            <a:r>
              <a:rPr lang="x-none" sz="2200" dirty="0">
                <a:latin typeface="Arial" panose="020B0604020202020204" pitchFamily="34" charset="0"/>
                <a:cs typeface="Arial" panose="020B0604020202020204" pitchFamily="34" charset="0"/>
              </a:rPr>
              <a:t>Được đánh giá qua 2 chỉ số: Nợ t</a:t>
            </a:r>
            <a:r>
              <a:rPr lang="en-US" sz="2200" dirty="0" err="1">
                <a:latin typeface="Arial" panose="020B0604020202020204" pitchFamily="34" charset="0"/>
                <a:cs typeface="Arial" panose="020B0604020202020204" pitchFamily="34" charset="0"/>
              </a:rPr>
              <a:t>ro</a:t>
            </a:r>
            <a:r>
              <a:rPr lang="x-none" sz="2200" dirty="0">
                <a:latin typeface="Arial" panose="020B0604020202020204" pitchFamily="34" charset="0"/>
                <a:cs typeface="Arial" panose="020B0604020202020204" pitchFamily="34" charset="0"/>
              </a:rPr>
              <a:t>ng nước/GDP, nợ trong nước /DBR</a:t>
            </a:r>
            <a:r>
              <a:rPr lang="vi-VN" sz="2200" dirty="0">
                <a:latin typeface="Arial" panose="020B0604020202020204" pitchFamily="34" charset="0"/>
                <a:cs typeface="Arial" panose="020B0604020202020204" pitchFamily="34" charset="0"/>
              </a:rPr>
              <a:t> (thu ngân sách nhà nước)</a:t>
            </a:r>
          </a:p>
          <a:p>
            <a:r>
              <a:rPr lang="x-none" sz="2200" dirty="0">
                <a:latin typeface="Arial" panose="020B0604020202020204" pitchFamily="34" charset="0"/>
                <a:cs typeface="Arial" panose="020B0604020202020204" pitchFamily="34" charset="0"/>
              </a:rPr>
              <a:t>Nợ trong nước/GDP: 20%-25% </a:t>
            </a:r>
          </a:p>
          <a:p>
            <a:r>
              <a:rPr lang="x-none" sz="2200" dirty="0">
                <a:latin typeface="Arial" panose="020B0604020202020204" pitchFamily="34" charset="0"/>
                <a:cs typeface="Arial" panose="020B0604020202020204" pitchFamily="34" charset="0"/>
              </a:rPr>
              <a:t>Nợ trong nước/DBR : ~ 92%</a:t>
            </a:r>
          </a:p>
          <a:p>
            <a:r>
              <a:rPr lang="vi-VN" sz="2200" dirty="0">
                <a:latin typeface="Arial" panose="020B0604020202020204" pitchFamily="34" charset="0"/>
                <a:cs typeface="Arial" panose="020B0604020202020204" pitchFamily="34" charset="0"/>
              </a:rPr>
              <a:t>Tỷ trọng nợ trong nước trên tổng nợ công tăng từ 55,63% năm 2014 lên đến 61,41% năm 2018 về dư </a:t>
            </a:r>
            <a:r>
              <a:rPr lang="vi-VN" sz="2200" dirty="0" smtClean="0">
                <a:latin typeface="Arial" panose="020B0604020202020204" pitchFamily="34" charset="0"/>
                <a:cs typeface="Arial" panose="020B0604020202020204" pitchFamily="34" charset="0"/>
              </a:rPr>
              <a:t>nợ</a:t>
            </a:r>
            <a:endParaRPr lang="x-none" sz="220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21</a:t>
            </a:fld>
            <a:endParaRPr lang="en"/>
          </a:p>
        </p:txBody>
      </p:sp>
    </p:spTree>
    <p:extLst>
      <p:ext uri="{BB962C8B-B14F-4D97-AF65-F5344CB8AC3E}">
        <p14:creationId xmlns:p14="http://schemas.microsoft.com/office/powerpoint/2010/main" val="3994280918"/>
      </p:ext>
    </p:extLst>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22</a:t>
            </a:fld>
            <a:endParaRPr lang="en"/>
          </a:p>
        </p:txBody>
      </p:sp>
      <p:pic>
        <p:nvPicPr>
          <p:cNvPr id="3" name="Picture 2" descr="https://lh3.googleusercontent.com/zd6WcT2bHWr17MaLn0xUdUUzbCCFvJkG_fikIs3kVxdyNPalsHuJyseBfZwym7j-VQqFMCTCxjGd0ZyM1MDhI0ldpOeIpxHBFOEaimgVYNwEswdQ48OikpXEuZvShq6ryCmvrkOq"/>
          <p:cNvPicPr/>
          <p:nvPr/>
        </p:nvPicPr>
        <p:blipFill>
          <a:blip r:embed="rId2">
            <a:extLst>
              <a:ext uri="{28A0092B-C50C-407E-A947-70E740481C1C}">
                <a14:useLocalDpi xmlns:a14="http://schemas.microsoft.com/office/drawing/2010/main" val="0"/>
              </a:ext>
            </a:extLst>
          </a:blip>
          <a:srcRect/>
          <a:stretch>
            <a:fillRect/>
          </a:stretch>
        </p:blipFill>
        <p:spPr bwMode="auto">
          <a:xfrm>
            <a:off x="731573" y="336172"/>
            <a:ext cx="7680854" cy="3885458"/>
          </a:xfrm>
          <a:prstGeom prst="rect">
            <a:avLst/>
          </a:prstGeom>
          <a:noFill/>
          <a:ln>
            <a:noFill/>
          </a:ln>
        </p:spPr>
      </p:pic>
      <p:sp>
        <p:nvSpPr>
          <p:cNvPr id="4" name="Rectangle 3"/>
          <p:cNvSpPr/>
          <p:nvPr/>
        </p:nvSpPr>
        <p:spPr>
          <a:xfrm>
            <a:off x="6255092" y="4221630"/>
            <a:ext cx="1866216" cy="415498"/>
          </a:xfrm>
          <a:prstGeom prst="rect">
            <a:avLst/>
          </a:prstGeom>
        </p:spPr>
        <p:txBody>
          <a:bodyPr wrap="none">
            <a:spAutoFit/>
          </a:bodyPr>
          <a:lstStyle/>
          <a:p>
            <a:pPr algn="r">
              <a:lnSpc>
                <a:spcPct val="150000"/>
              </a:lnSpc>
            </a:pPr>
            <a:r>
              <a:rPr lang="en-US" dirty="0" err="1">
                <a:ea typeface="Calibri" panose="020F0502020204030204" pitchFamily="34" charset="0"/>
                <a:cs typeface="Times New Roman" panose="02020603050405020304" pitchFamily="18" charset="0"/>
              </a:rPr>
              <a:t>Nguồn</a:t>
            </a:r>
            <a:r>
              <a:rPr lang="en-US" dirty="0">
                <a:ea typeface="Calibri" panose="020F0502020204030204" pitchFamily="34" charset="0"/>
                <a:cs typeface="Times New Roman" panose="02020603050405020304" pitchFamily="18" charset="0"/>
              </a:rPr>
              <a:t>: </a:t>
            </a:r>
            <a:r>
              <a:rPr lang="en-US" dirty="0" err="1">
                <a:ea typeface="Calibri" panose="020F0502020204030204" pitchFamily="34" charset="0"/>
                <a:cs typeface="Times New Roman" panose="02020603050405020304" pitchFamily="18" charset="0"/>
              </a:rPr>
              <a:t>Bộ</a:t>
            </a:r>
            <a:r>
              <a:rPr lang="en-US" dirty="0">
                <a:ea typeface="Calibri" panose="020F0502020204030204" pitchFamily="34" charset="0"/>
                <a:cs typeface="Times New Roman" panose="02020603050405020304" pitchFamily="18" charset="0"/>
              </a:rPr>
              <a:t> </a:t>
            </a:r>
            <a:r>
              <a:rPr lang="en-US" dirty="0" err="1">
                <a:ea typeface="Calibri" panose="020F0502020204030204" pitchFamily="34" charset="0"/>
                <a:cs typeface="Times New Roman" panose="02020603050405020304" pitchFamily="18" charset="0"/>
              </a:rPr>
              <a:t>Tài</a:t>
            </a:r>
            <a:r>
              <a:rPr lang="en-US" dirty="0">
                <a:ea typeface="Calibri" panose="020F0502020204030204" pitchFamily="34" charset="0"/>
                <a:cs typeface="Times New Roman" panose="02020603050405020304" pitchFamily="18" charset="0"/>
              </a:rPr>
              <a:t> </a:t>
            </a:r>
            <a:r>
              <a:rPr lang="en-US" dirty="0" err="1">
                <a:ea typeface="Calibri" panose="020F0502020204030204" pitchFamily="34" charset="0"/>
                <a:cs typeface="Times New Roman" panose="02020603050405020304" pitchFamily="18" charset="0"/>
              </a:rPr>
              <a:t>chính</a:t>
            </a:r>
            <a:r>
              <a:rPr lang="en-US" dirty="0">
                <a:ea typeface="Calibri" panose="020F0502020204030204" pitchFamily="34" charset="0"/>
                <a:cs typeface="Times New Roman" panose="02020603050405020304" pitchFamily="18" charset="0"/>
              </a:rPr>
              <a:t> </a:t>
            </a:r>
            <a:endParaRPr lang="en-US" sz="1200" dirty="0">
              <a:ea typeface="Calibri" panose="020F0502020204030204" pitchFamily="34" charset="0"/>
              <a:cs typeface="Times New Roman" panose="02020603050405020304" pitchFamily="18" charset="0"/>
            </a:endParaRPr>
          </a:p>
        </p:txBody>
      </p:sp>
      <p:sp>
        <p:nvSpPr>
          <p:cNvPr id="6" name="Shape 644"/>
          <p:cNvSpPr/>
          <p:nvPr/>
        </p:nvSpPr>
        <p:spPr>
          <a:xfrm>
            <a:off x="4414364" y="4334247"/>
            <a:ext cx="315272" cy="315272"/>
          </a:xfrm>
          <a:custGeom>
            <a:avLst/>
            <a:gdLst/>
            <a:ahLst/>
            <a:cxnLst/>
            <a:rect l="0" t="0" r="0" b="0"/>
            <a:pathLst>
              <a:path w="15004" h="15004" fill="none" extrusionOk="0">
                <a:moveTo>
                  <a:pt x="7502" y="1"/>
                </a:moveTo>
                <a:lnTo>
                  <a:pt x="7502" y="1"/>
                </a:lnTo>
                <a:lnTo>
                  <a:pt x="7112" y="1"/>
                </a:lnTo>
                <a:lnTo>
                  <a:pt x="6747" y="50"/>
                </a:lnTo>
                <a:lnTo>
                  <a:pt x="6357" y="98"/>
                </a:lnTo>
                <a:lnTo>
                  <a:pt x="5992" y="147"/>
                </a:lnTo>
                <a:lnTo>
                  <a:pt x="5627" y="244"/>
                </a:lnTo>
                <a:lnTo>
                  <a:pt x="5261" y="342"/>
                </a:lnTo>
                <a:lnTo>
                  <a:pt x="4921" y="464"/>
                </a:lnTo>
                <a:lnTo>
                  <a:pt x="4580" y="585"/>
                </a:lnTo>
                <a:lnTo>
                  <a:pt x="4239" y="732"/>
                </a:lnTo>
                <a:lnTo>
                  <a:pt x="3922" y="902"/>
                </a:lnTo>
                <a:lnTo>
                  <a:pt x="3605" y="1097"/>
                </a:lnTo>
                <a:lnTo>
                  <a:pt x="3313" y="1292"/>
                </a:lnTo>
                <a:lnTo>
                  <a:pt x="3021" y="1487"/>
                </a:lnTo>
                <a:lnTo>
                  <a:pt x="2729" y="1706"/>
                </a:lnTo>
                <a:lnTo>
                  <a:pt x="2461" y="1949"/>
                </a:lnTo>
                <a:lnTo>
                  <a:pt x="2193" y="2193"/>
                </a:lnTo>
                <a:lnTo>
                  <a:pt x="1949" y="2461"/>
                </a:lnTo>
                <a:lnTo>
                  <a:pt x="1706" y="2729"/>
                </a:lnTo>
                <a:lnTo>
                  <a:pt x="1486" y="3021"/>
                </a:lnTo>
                <a:lnTo>
                  <a:pt x="1292" y="3313"/>
                </a:lnTo>
                <a:lnTo>
                  <a:pt x="1097" y="3605"/>
                </a:lnTo>
                <a:lnTo>
                  <a:pt x="902" y="3922"/>
                </a:lnTo>
                <a:lnTo>
                  <a:pt x="731" y="4239"/>
                </a:lnTo>
                <a:lnTo>
                  <a:pt x="585" y="4580"/>
                </a:lnTo>
                <a:lnTo>
                  <a:pt x="464" y="4921"/>
                </a:lnTo>
                <a:lnTo>
                  <a:pt x="342" y="5262"/>
                </a:lnTo>
                <a:lnTo>
                  <a:pt x="244" y="5627"/>
                </a:lnTo>
                <a:lnTo>
                  <a:pt x="147" y="5992"/>
                </a:lnTo>
                <a:lnTo>
                  <a:pt x="98" y="6358"/>
                </a:lnTo>
                <a:lnTo>
                  <a:pt x="50" y="6747"/>
                </a:lnTo>
                <a:lnTo>
                  <a:pt x="1" y="7113"/>
                </a:lnTo>
                <a:lnTo>
                  <a:pt x="1" y="7502"/>
                </a:lnTo>
                <a:lnTo>
                  <a:pt x="1" y="7502"/>
                </a:lnTo>
                <a:lnTo>
                  <a:pt x="1" y="7892"/>
                </a:lnTo>
                <a:lnTo>
                  <a:pt x="50" y="8257"/>
                </a:lnTo>
                <a:lnTo>
                  <a:pt x="98" y="8647"/>
                </a:lnTo>
                <a:lnTo>
                  <a:pt x="147" y="9012"/>
                </a:lnTo>
                <a:lnTo>
                  <a:pt x="244" y="9378"/>
                </a:lnTo>
                <a:lnTo>
                  <a:pt x="342" y="9743"/>
                </a:lnTo>
                <a:lnTo>
                  <a:pt x="464" y="10084"/>
                </a:lnTo>
                <a:lnTo>
                  <a:pt x="585" y="10425"/>
                </a:lnTo>
                <a:lnTo>
                  <a:pt x="731" y="10766"/>
                </a:lnTo>
                <a:lnTo>
                  <a:pt x="902" y="11082"/>
                </a:lnTo>
                <a:lnTo>
                  <a:pt x="1097" y="11399"/>
                </a:lnTo>
                <a:lnTo>
                  <a:pt x="1292" y="11691"/>
                </a:lnTo>
                <a:lnTo>
                  <a:pt x="1486" y="11984"/>
                </a:lnTo>
                <a:lnTo>
                  <a:pt x="1706" y="12276"/>
                </a:lnTo>
                <a:lnTo>
                  <a:pt x="1949" y="12544"/>
                </a:lnTo>
                <a:lnTo>
                  <a:pt x="2193" y="12812"/>
                </a:lnTo>
                <a:lnTo>
                  <a:pt x="2461" y="13055"/>
                </a:lnTo>
                <a:lnTo>
                  <a:pt x="2729" y="13299"/>
                </a:lnTo>
                <a:lnTo>
                  <a:pt x="3021" y="13518"/>
                </a:lnTo>
                <a:lnTo>
                  <a:pt x="3313" y="13713"/>
                </a:lnTo>
                <a:lnTo>
                  <a:pt x="3605" y="13908"/>
                </a:lnTo>
                <a:lnTo>
                  <a:pt x="3922" y="14102"/>
                </a:lnTo>
                <a:lnTo>
                  <a:pt x="4239" y="14273"/>
                </a:lnTo>
                <a:lnTo>
                  <a:pt x="4580" y="14419"/>
                </a:lnTo>
                <a:lnTo>
                  <a:pt x="4921" y="14541"/>
                </a:lnTo>
                <a:lnTo>
                  <a:pt x="5261" y="14663"/>
                </a:lnTo>
                <a:lnTo>
                  <a:pt x="5627" y="14760"/>
                </a:lnTo>
                <a:lnTo>
                  <a:pt x="5992" y="14857"/>
                </a:lnTo>
                <a:lnTo>
                  <a:pt x="6357" y="14906"/>
                </a:lnTo>
                <a:lnTo>
                  <a:pt x="6747" y="14955"/>
                </a:lnTo>
                <a:lnTo>
                  <a:pt x="7112" y="15004"/>
                </a:lnTo>
                <a:lnTo>
                  <a:pt x="7502" y="15004"/>
                </a:lnTo>
                <a:lnTo>
                  <a:pt x="7502" y="15004"/>
                </a:lnTo>
                <a:lnTo>
                  <a:pt x="7892" y="15004"/>
                </a:lnTo>
                <a:lnTo>
                  <a:pt x="8257" y="14955"/>
                </a:lnTo>
                <a:lnTo>
                  <a:pt x="8647" y="14906"/>
                </a:lnTo>
                <a:lnTo>
                  <a:pt x="9012" y="14857"/>
                </a:lnTo>
                <a:lnTo>
                  <a:pt x="9377" y="14760"/>
                </a:lnTo>
                <a:lnTo>
                  <a:pt x="9743" y="14663"/>
                </a:lnTo>
                <a:lnTo>
                  <a:pt x="10084" y="14541"/>
                </a:lnTo>
                <a:lnTo>
                  <a:pt x="10425" y="14419"/>
                </a:lnTo>
                <a:lnTo>
                  <a:pt x="10766" y="14273"/>
                </a:lnTo>
                <a:lnTo>
                  <a:pt x="11082" y="14102"/>
                </a:lnTo>
                <a:lnTo>
                  <a:pt x="11399" y="13908"/>
                </a:lnTo>
                <a:lnTo>
                  <a:pt x="11691" y="13713"/>
                </a:lnTo>
                <a:lnTo>
                  <a:pt x="11983" y="13518"/>
                </a:lnTo>
                <a:lnTo>
                  <a:pt x="12276" y="13299"/>
                </a:lnTo>
                <a:lnTo>
                  <a:pt x="12544" y="13055"/>
                </a:lnTo>
                <a:lnTo>
                  <a:pt x="12812" y="12812"/>
                </a:lnTo>
                <a:lnTo>
                  <a:pt x="13055" y="12544"/>
                </a:lnTo>
                <a:lnTo>
                  <a:pt x="13299" y="12276"/>
                </a:lnTo>
                <a:lnTo>
                  <a:pt x="13518" y="11984"/>
                </a:lnTo>
                <a:lnTo>
                  <a:pt x="13713" y="11691"/>
                </a:lnTo>
                <a:lnTo>
                  <a:pt x="13907" y="11399"/>
                </a:lnTo>
                <a:lnTo>
                  <a:pt x="14102" y="11082"/>
                </a:lnTo>
                <a:lnTo>
                  <a:pt x="14273" y="10766"/>
                </a:lnTo>
                <a:lnTo>
                  <a:pt x="14419" y="10425"/>
                </a:lnTo>
                <a:lnTo>
                  <a:pt x="14541" y="10084"/>
                </a:lnTo>
                <a:lnTo>
                  <a:pt x="14662" y="9743"/>
                </a:lnTo>
                <a:lnTo>
                  <a:pt x="14760" y="9378"/>
                </a:lnTo>
                <a:lnTo>
                  <a:pt x="14857" y="9012"/>
                </a:lnTo>
                <a:lnTo>
                  <a:pt x="14906" y="8647"/>
                </a:lnTo>
                <a:lnTo>
                  <a:pt x="14955" y="8257"/>
                </a:lnTo>
                <a:lnTo>
                  <a:pt x="15003" y="7892"/>
                </a:lnTo>
                <a:lnTo>
                  <a:pt x="15003" y="7502"/>
                </a:lnTo>
                <a:lnTo>
                  <a:pt x="7502" y="7502"/>
                </a:lnTo>
                <a:lnTo>
                  <a:pt x="7502" y="1"/>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7" name="Shape 645"/>
          <p:cNvSpPr/>
          <p:nvPr/>
        </p:nvSpPr>
        <p:spPr>
          <a:xfrm>
            <a:off x="4632063" y="4343393"/>
            <a:ext cx="110547" cy="128975"/>
          </a:xfrm>
          <a:custGeom>
            <a:avLst/>
            <a:gdLst/>
            <a:ahLst/>
            <a:cxnLst/>
            <a:rect l="0" t="0" r="0" b="0"/>
            <a:pathLst>
              <a:path w="5261" h="6138" fill="none" extrusionOk="0">
                <a:moveTo>
                  <a:pt x="0" y="0"/>
                </a:moveTo>
                <a:lnTo>
                  <a:pt x="0" y="0"/>
                </a:lnTo>
                <a:lnTo>
                  <a:pt x="390" y="25"/>
                </a:lnTo>
                <a:lnTo>
                  <a:pt x="780" y="98"/>
                </a:lnTo>
                <a:lnTo>
                  <a:pt x="1169" y="171"/>
                </a:lnTo>
                <a:lnTo>
                  <a:pt x="1559" y="268"/>
                </a:lnTo>
                <a:lnTo>
                  <a:pt x="1924" y="414"/>
                </a:lnTo>
                <a:lnTo>
                  <a:pt x="2314" y="560"/>
                </a:lnTo>
                <a:lnTo>
                  <a:pt x="2655" y="731"/>
                </a:lnTo>
                <a:lnTo>
                  <a:pt x="3020" y="901"/>
                </a:lnTo>
                <a:lnTo>
                  <a:pt x="3020" y="901"/>
                </a:lnTo>
                <a:lnTo>
                  <a:pt x="3337" y="1121"/>
                </a:lnTo>
                <a:lnTo>
                  <a:pt x="3654" y="1340"/>
                </a:lnTo>
                <a:lnTo>
                  <a:pt x="3946" y="1559"/>
                </a:lnTo>
                <a:lnTo>
                  <a:pt x="4238" y="1803"/>
                </a:lnTo>
                <a:lnTo>
                  <a:pt x="4530" y="2070"/>
                </a:lnTo>
                <a:lnTo>
                  <a:pt x="4774" y="2363"/>
                </a:lnTo>
                <a:lnTo>
                  <a:pt x="5017" y="2655"/>
                </a:lnTo>
                <a:lnTo>
                  <a:pt x="5261" y="2972"/>
                </a:lnTo>
                <a:lnTo>
                  <a:pt x="0" y="6138"/>
                </a:lnTo>
                <a:lnTo>
                  <a:pt x="0" y="0"/>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Tree>
    <p:extLst>
      <p:ext uri="{BB962C8B-B14F-4D97-AF65-F5344CB8AC3E}">
        <p14:creationId xmlns:p14="http://schemas.microsoft.com/office/powerpoint/2010/main" val="39061068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5DDB8D9-01C6-254E-82D7-EE3BA152845E}"/>
              </a:ext>
            </a:extLst>
          </p:cNvPr>
          <p:cNvSpPr>
            <a:spLocks noGrp="1"/>
          </p:cNvSpPr>
          <p:nvPr>
            <p:ph type="title"/>
          </p:nvPr>
        </p:nvSpPr>
        <p:spPr/>
        <p:txBody>
          <a:bodyPr/>
          <a:lstStyle/>
          <a:p>
            <a:r>
              <a:rPr lang="x-none" sz="2600" dirty="0"/>
              <a:t>Nhận xét</a:t>
            </a:r>
          </a:p>
        </p:txBody>
      </p:sp>
      <p:sp>
        <p:nvSpPr>
          <p:cNvPr id="3" name="Text Placeholder 2">
            <a:extLst>
              <a:ext uri="{FF2B5EF4-FFF2-40B4-BE49-F238E27FC236}">
                <a16:creationId xmlns="" xmlns:a16="http://schemas.microsoft.com/office/drawing/2014/main" id="{3C23193A-AD48-744C-B129-41CA1C7D3FD2}"/>
              </a:ext>
            </a:extLst>
          </p:cNvPr>
          <p:cNvSpPr>
            <a:spLocks noGrp="1"/>
          </p:cNvSpPr>
          <p:nvPr>
            <p:ph type="body" idx="1"/>
          </p:nvPr>
        </p:nvSpPr>
        <p:spPr>
          <a:xfrm>
            <a:off x="833933" y="1572768"/>
            <a:ext cx="7357017" cy="3155902"/>
          </a:xfrm>
        </p:spPr>
        <p:txBody>
          <a:bodyPr/>
          <a:lstStyle/>
          <a:p>
            <a:pPr>
              <a:buFontTx/>
              <a:buChar char="-"/>
            </a:pPr>
            <a:r>
              <a:rPr lang="x-none" sz="2200" dirty="0">
                <a:latin typeface="Arial" panose="020B0604020202020204" pitchFamily="34" charset="0"/>
                <a:cs typeface="Arial" panose="020B0604020202020204" pitchFamily="34" charset="0"/>
              </a:rPr>
              <a:t>Cơ cấu nợ thay đổi: tăng tỷ trọng nợ trong nước, giảm tỷ trọng nợ nước ngoài</a:t>
            </a:r>
          </a:p>
          <a:p>
            <a:pPr>
              <a:buFontTx/>
              <a:buChar char="-"/>
            </a:pPr>
            <a:r>
              <a:rPr lang="x-none" sz="2200" dirty="0">
                <a:latin typeface="Arial" panose="020B0604020202020204" pitchFamily="34" charset="0"/>
                <a:cs typeface="Arial" panose="020B0604020202020204" pitchFamily="34" charset="0"/>
              </a:rPr>
              <a:t>Nợ trong nước giúp giảm rủi ro tỷ giá, góp phần phát triển thị trường vốn trong nước.</a:t>
            </a:r>
          </a:p>
          <a:p>
            <a:pPr>
              <a:buFontTx/>
              <a:buChar char="-"/>
            </a:pPr>
            <a:r>
              <a:rPr lang="x-none" sz="2200" dirty="0">
                <a:latin typeface="Arial" panose="020B0604020202020204" pitchFamily="34" charset="0"/>
                <a:cs typeface="Arial" panose="020B0604020202020204" pitchFamily="34" charset="0"/>
              </a:rPr>
              <a:t>Tuy nhiên, trong danh mục nợ trong nước của Chính phủ, 9,3% sẽ đến hạn năm 2019 và 32,7% sẽ đến hạn trong giai đoạn 2019 - 2021. </a:t>
            </a:r>
          </a:p>
        </p:txBody>
      </p:sp>
      <p:sp>
        <p:nvSpPr>
          <p:cNvPr id="4" name="Slide Number Placeholder 3">
            <a:extLst>
              <a:ext uri="{FF2B5EF4-FFF2-40B4-BE49-F238E27FC236}">
                <a16:creationId xmlns="" xmlns:a16="http://schemas.microsoft.com/office/drawing/2014/main" id="{E9BED9B1-DB25-044F-AD98-46CBA6239BB8}"/>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23</a:t>
            </a:fld>
            <a:endParaRPr lang="en"/>
          </a:p>
        </p:txBody>
      </p:sp>
    </p:spTree>
    <p:extLst>
      <p:ext uri="{BB962C8B-B14F-4D97-AF65-F5344CB8AC3E}">
        <p14:creationId xmlns:p14="http://schemas.microsoft.com/office/powerpoint/2010/main" val="23665109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US"/>
          </a:p>
        </p:txBody>
      </p:sp>
      <p:sp>
        <p:nvSpPr>
          <p:cNvPr id="3" name="Title 2"/>
          <p:cNvSpPr>
            <a:spLocks noGrp="1"/>
          </p:cNvSpPr>
          <p:nvPr>
            <p:ph type="ctrTitle"/>
          </p:nvPr>
        </p:nvSpPr>
        <p:spPr>
          <a:xfrm>
            <a:off x="2022225" y="1693523"/>
            <a:ext cx="4090708" cy="1159800"/>
          </a:xfrm>
        </p:spPr>
        <p:txBody>
          <a:bodyPr/>
          <a:lstStyle/>
          <a:p>
            <a:r>
              <a:rPr lang="en-US" dirty="0" smtClean="0"/>
              <a:t>ĐỀ XUẤT KIẾN NGHỊ</a:t>
            </a:r>
            <a:endParaRPr lang="en-US" dirty="0"/>
          </a:p>
        </p:txBody>
      </p:sp>
      <p:sp>
        <p:nvSpPr>
          <p:cNvPr id="4" name="Slide Number Placeholder 3"/>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24</a:t>
            </a:fld>
            <a:endParaRPr lang="en"/>
          </a:p>
        </p:txBody>
      </p:sp>
      <p:sp>
        <p:nvSpPr>
          <p:cNvPr id="5" name="TextBox 4"/>
          <p:cNvSpPr txBox="1"/>
          <p:nvPr/>
        </p:nvSpPr>
        <p:spPr>
          <a:xfrm>
            <a:off x="1286933" y="2404533"/>
            <a:ext cx="279400" cy="304800"/>
          </a:xfrm>
          <a:prstGeom prst="rect">
            <a:avLst/>
          </a:prstGeom>
          <a:noFill/>
        </p:spPr>
        <p:txBody>
          <a:bodyPr wrap="square" rtlCol="0">
            <a:spAutoFit/>
          </a:bodyPr>
          <a:lstStyle/>
          <a:p>
            <a:r>
              <a:rPr lang="en-US" dirty="0" smtClean="0"/>
              <a:t>3</a:t>
            </a:r>
            <a:endParaRPr lang="en-US" dirty="0"/>
          </a:p>
        </p:txBody>
      </p:sp>
    </p:spTree>
    <p:extLst>
      <p:ext uri="{BB962C8B-B14F-4D97-AF65-F5344CB8AC3E}">
        <p14:creationId xmlns:p14="http://schemas.microsoft.com/office/powerpoint/2010/main" val="1981372333"/>
      </p:ext>
    </p:extLst>
  </p:cSld>
  <p:clrMapOvr>
    <a:masterClrMapping/>
  </p:clrMapOvr>
  <mc:AlternateContent xmlns:mc="http://schemas.openxmlformats.org/markup-compatibility/2006" xmlns:p14="http://schemas.microsoft.com/office/powerpoint/2010/main">
    <mc:Choice Requires="p14">
      <p:transition spd="slow">
        <p14:revea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t>25</a:t>
            </a:fld>
            <a:endParaRPr lang="en"/>
          </a:p>
        </p:txBody>
      </p:sp>
      <p:graphicFrame>
        <p:nvGraphicFramePr>
          <p:cNvPr id="4" name="Diagram 3"/>
          <p:cNvGraphicFramePr/>
          <p:nvPr>
            <p:extLst>
              <p:ext uri="{D42A27DB-BD31-4B8C-83A1-F6EECF244321}">
                <p14:modId xmlns:p14="http://schemas.microsoft.com/office/powerpoint/2010/main" val="1481147916"/>
              </p:ext>
            </p:extLst>
          </p:nvPr>
        </p:nvGraphicFramePr>
        <p:xfrm>
          <a:off x="626533" y="135467"/>
          <a:ext cx="8128000" cy="44682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1083733" y="787169"/>
            <a:ext cx="567267" cy="461665"/>
          </a:xfrm>
          <a:prstGeom prst="rect">
            <a:avLst/>
          </a:prstGeom>
          <a:noFill/>
        </p:spPr>
        <p:txBody>
          <a:bodyPr wrap="square" rtlCol="0">
            <a:spAutoFit/>
          </a:bodyPr>
          <a:lstStyle/>
          <a:p>
            <a:r>
              <a:rPr lang="en-US" sz="2400" dirty="0" smtClean="0"/>
              <a:t>1</a:t>
            </a:r>
            <a:endParaRPr lang="en-US" sz="2400" dirty="0"/>
          </a:p>
        </p:txBody>
      </p:sp>
      <p:sp>
        <p:nvSpPr>
          <p:cNvPr id="6" name="TextBox 5"/>
          <p:cNvSpPr txBox="1"/>
          <p:nvPr/>
        </p:nvSpPr>
        <p:spPr>
          <a:xfrm>
            <a:off x="1388532" y="2192752"/>
            <a:ext cx="685799" cy="400110"/>
          </a:xfrm>
          <a:prstGeom prst="rect">
            <a:avLst/>
          </a:prstGeom>
          <a:noFill/>
        </p:spPr>
        <p:txBody>
          <a:bodyPr wrap="square" rtlCol="0">
            <a:spAutoFit/>
          </a:bodyPr>
          <a:lstStyle/>
          <a:p>
            <a:r>
              <a:rPr lang="en-US" sz="2000" dirty="0" smtClean="0"/>
              <a:t>2</a:t>
            </a:r>
            <a:endParaRPr lang="en-US" sz="2400" dirty="0"/>
          </a:p>
        </p:txBody>
      </p:sp>
      <p:sp>
        <p:nvSpPr>
          <p:cNvPr id="7" name="TextBox 6"/>
          <p:cNvSpPr txBox="1"/>
          <p:nvPr/>
        </p:nvSpPr>
        <p:spPr>
          <a:xfrm>
            <a:off x="1126065" y="3536780"/>
            <a:ext cx="524935" cy="461665"/>
          </a:xfrm>
          <a:prstGeom prst="rect">
            <a:avLst/>
          </a:prstGeom>
          <a:noFill/>
        </p:spPr>
        <p:txBody>
          <a:bodyPr wrap="square" rtlCol="0">
            <a:spAutoFit/>
          </a:bodyPr>
          <a:lstStyle/>
          <a:p>
            <a:r>
              <a:rPr lang="en-US" sz="2400" dirty="0"/>
              <a:t>3</a:t>
            </a:r>
          </a:p>
        </p:txBody>
      </p:sp>
    </p:spTree>
    <p:extLst>
      <p:ext uri="{BB962C8B-B14F-4D97-AF65-F5344CB8AC3E}">
        <p14:creationId xmlns:p14="http://schemas.microsoft.com/office/powerpoint/2010/main" val="2541475782"/>
      </p:ext>
    </p:extLst>
  </p:cSld>
  <p:clrMapOvr>
    <a:masterClrMapping/>
  </p:clrMapOvr>
  <p:transition spd="slow">
    <p:push di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cxnSp>
        <p:nvCxnSpPr>
          <p:cNvPr id="409" name="Shape 409"/>
          <p:cNvCxnSpPr/>
          <p:nvPr/>
        </p:nvCxnSpPr>
        <p:spPr>
          <a:xfrm>
            <a:off x="6450" y="1428750"/>
            <a:ext cx="2397300" cy="0"/>
          </a:xfrm>
          <a:prstGeom prst="straightConnector1">
            <a:avLst/>
          </a:prstGeom>
          <a:noFill/>
          <a:ln w="9525" cap="flat" cmpd="sng">
            <a:solidFill>
              <a:srgbClr val="CCCCCC"/>
            </a:solidFill>
            <a:prstDash val="solid"/>
            <a:round/>
            <a:headEnd type="none" w="med" len="med"/>
            <a:tailEnd type="none" w="med" len="med"/>
          </a:ln>
        </p:spPr>
      </p:cxnSp>
      <p:sp>
        <p:nvSpPr>
          <p:cNvPr id="410" name="Shape 410"/>
          <p:cNvSpPr txBox="1">
            <a:spLocks noGrp="1"/>
          </p:cNvSpPr>
          <p:nvPr>
            <p:ph type="ctrTitle" idx="4294967295"/>
          </p:nvPr>
        </p:nvSpPr>
        <p:spPr>
          <a:xfrm>
            <a:off x="2371625" y="816549"/>
            <a:ext cx="5112908" cy="4043317"/>
          </a:xfrm>
          <a:prstGeom prst="rect">
            <a:avLst/>
          </a:prstGeom>
        </p:spPr>
        <p:txBody>
          <a:bodyPr spcFirstLastPara="1" wrap="square" lIns="91425" tIns="91425" rIns="91425" bIns="91425" anchor="ctr" anchorCtr="0">
            <a:noAutofit/>
          </a:bodyPr>
          <a:lstStyle/>
          <a:p>
            <a:pPr marL="0" lvl="0" indent="0" rtl="0">
              <a:spcBef>
                <a:spcPts val="0"/>
              </a:spcBef>
              <a:spcAft>
                <a:spcPts val="0"/>
              </a:spcAft>
              <a:buNone/>
            </a:pPr>
            <a:r>
              <a:rPr lang="en" sz="6000" dirty="0" smtClean="0"/>
              <a:t>Cảm ơn cô và các bạn đã lắng nghe!</a:t>
            </a:r>
            <a:endParaRPr sz="6000" dirty="0"/>
          </a:p>
        </p:txBody>
      </p:sp>
      <p:cxnSp>
        <p:nvCxnSpPr>
          <p:cNvPr id="411" name="Shape 411"/>
          <p:cNvCxnSpPr/>
          <p:nvPr/>
        </p:nvCxnSpPr>
        <p:spPr>
          <a:xfrm>
            <a:off x="5589800" y="1428750"/>
            <a:ext cx="3554100" cy="0"/>
          </a:xfrm>
          <a:prstGeom prst="straightConnector1">
            <a:avLst/>
          </a:prstGeom>
          <a:noFill/>
          <a:ln w="9525" cap="flat" cmpd="sng">
            <a:solidFill>
              <a:srgbClr val="CCCCCC"/>
            </a:solidFill>
            <a:prstDash val="solid"/>
            <a:round/>
            <a:headEnd type="none" w="med" len="med"/>
            <a:tailEnd type="none" w="med" len="med"/>
          </a:ln>
        </p:spPr>
      </p:cxnSp>
      <p:sp>
        <p:nvSpPr>
          <p:cNvPr id="412" name="Shape 412"/>
          <p:cNvSpPr/>
          <p:nvPr/>
        </p:nvSpPr>
        <p:spPr>
          <a:xfrm>
            <a:off x="831925" y="859175"/>
            <a:ext cx="1139100" cy="1139100"/>
          </a:xfrm>
          <a:prstGeom prst="ellipse">
            <a:avLst/>
          </a:prstGeom>
          <a:solidFill>
            <a:srgbClr val="FFCD00"/>
          </a:solidFill>
          <a:ln>
            <a:noFill/>
          </a:ln>
        </p:spPr>
        <p:txBody>
          <a:bodyPr spcFirstLastPara="1" wrap="square" lIns="91425" tIns="91425" rIns="91425" bIns="91425" anchor="ctr" anchorCtr="0">
            <a:noAutofit/>
          </a:bodyPr>
          <a:lstStyle/>
          <a:p>
            <a:pPr marL="0" lvl="0" indent="0">
              <a:spcBef>
                <a:spcPts val="0"/>
              </a:spcBef>
              <a:spcAft>
                <a:spcPts val="0"/>
              </a:spcAft>
              <a:buNone/>
            </a:pPr>
            <a:endParaRPr/>
          </a:p>
        </p:txBody>
      </p:sp>
      <p:grpSp>
        <p:nvGrpSpPr>
          <p:cNvPr id="413" name="Shape 413"/>
          <p:cNvGrpSpPr/>
          <p:nvPr/>
        </p:nvGrpSpPr>
        <p:grpSpPr>
          <a:xfrm>
            <a:off x="1148888" y="1190759"/>
            <a:ext cx="505722" cy="475767"/>
            <a:chOff x="5972700" y="2330200"/>
            <a:chExt cx="411625" cy="387275"/>
          </a:xfrm>
        </p:grpSpPr>
        <p:sp>
          <p:nvSpPr>
            <p:cNvPr id="414" name="Shape 414"/>
            <p:cNvSpPr/>
            <p:nvPr/>
          </p:nvSpPr>
          <p:spPr>
            <a:xfrm>
              <a:off x="5972700" y="2476950"/>
              <a:ext cx="98050" cy="219825"/>
            </a:xfrm>
            <a:custGeom>
              <a:avLst/>
              <a:gdLst/>
              <a:ahLst/>
              <a:cxnLst/>
              <a:rect l="0" t="0" r="0" b="0"/>
              <a:pathLst>
                <a:path w="3922" h="8793" fill="none" extrusionOk="0">
                  <a:moveTo>
                    <a:pt x="0" y="0"/>
                  </a:moveTo>
                  <a:lnTo>
                    <a:pt x="0" y="8792"/>
                  </a:lnTo>
                  <a:lnTo>
                    <a:pt x="3921" y="8792"/>
                  </a:lnTo>
                  <a:lnTo>
                    <a:pt x="3921" y="0"/>
                  </a:lnTo>
                  <a:lnTo>
                    <a:pt x="0" y="0"/>
                  </a:lnTo>
                  <a:close/>
                  <a:moveTo>
                    <a:pt x="2411" y="2411"/>
                  </a:moveTo>
                  <a:lnTo>
                    <a:pt x="2411" y="2411"/>
                  </a:lnTo>
                  <a:lnTo>
                    <a:pt x="2265" y="2387"/>
                  </a:lnTo>
                  <a:lnTo>
                    <a:pt x="2143" y="2363"/>
                  </a:lnTo>
                  <a:lnTo>
                    <a:pt x="2022" y="2290"/>
                  </a:lnTo>
                  <a:lnTo>
                    <a:pt x="1924" y="2216"/>
                  </a:lnTo>
                  <a:lnTo>
                    <a:pt x="1827" y="2095"/>
                  </a:lnTo>
                  <a:lnTo>
                    <a:pt x="1754" y="1973"/>
                  </a:lnTo>
                  <a:lnTo>
                    <a:pt x="1729" y="1851"/>
                  </a:lnTo>
                  <a:lnTo>
                    <a:pt x="1705" y="1705"/>
                  </a:lnTo>
                  <a:lnTo>
                    <a:pt x="1705" y="1705"/>
                  </a:lnTo>
                  <a:lnTo>
                    <a:pt x="1729" y="1559"/>
                  </a:lnTo>
                  <a:lnTo>
                    <a:pt x="1754" y="1437"/>
                  </a:lnTo>
                  <a:lnTo>
                    <a:pt x="1827" y="1315"/>
                  </a:lnTo>
                  <a:lnTo>
                    <a:pt x="1924" y="1218"/>
                  </a:lnTo>
                  <a:lnTo>
                    <a:pt x="2022" y="1120"/>
                  </a:lnTo>
                  <a:lnTo>
                    <a:pt x="2143" y="1072"/>
                  </a:lnTo>
                  <a:lnTo>
                    <a:pt x="2265" y="1023"/>
                  </a:lnTo>
                  <a:lnTo>
                    <a:pt x="2411" y="999"/>
                  </a:lnTo>
                  <a:lnTo>
                    <a:pt x="2411" y="999"/>
                  </a:lnTo>
                  <a:lnTo>
                    <a:pt x="2557" y="1023"/>
                  </a:lnTo>
                  <a:lnTo>
                    <a:pt x="2679" y="1072"/>
                  </a:lnTo>
                  <a:lnTo>
                    <a:pt x="2801" y="1120"/>
                  </a:lnTo>
                  <a:lnTo>
                    <a:pt x="2898" y="1218"/>
                  </a:lnTo>
                  <a:lnTo>
                    <a:pt x="2996" y="1315"/>
                  </a:lnTo>
                  <a:lnTo>
                    <a:pt x="3069" y="1437"/>
                  </a:lnTo>
                  <a:lnTo>
                    <a:pt x="3093" y="1559"/>
                  </a:lnTo>
                  <a:lnTo>
                    <a:pt x="3118" y="1705"/>
                  </a:lnTo>
                  <a:lnTo>
                    <a:pt x="3118" y="1705"/>
                  </a:lnTo>
                  <a:lnTo>
                    <a:pt x="3093" y="1851"/>
                  </a:lnTo>
                  <a:lnTo>
                    <a:pt x="3069" y="1973"/>
                  </a:lnTo>
                  <a:lnTo>
                    <a:pt x="2996" y="2095"/>
                  </a:lnTo>
                  <a:lnTo>
                    <a:pt x="2898" y="2216"/>
                  </a:lnTo>
                  <a:lnTo>
                    <a:pt x="2801" y="2290"/>
                  </a:lnTo>
                  <a:lnTo>
                    <a:pt x="2679" y="2363"/>
                  </a:lnTo>
                  <a:lnTo>
                    <a:pt x="2557" y="2387"/>
                  </a:lnTo>
                  <a:lnTo>
                    <a:pt x="2411" y="2411"/>
                  </a:lnTo>
                  <a:lnTo>
                    <a:pt x="2411" y="2411"/>
                  </a:lnTo>
                  <a:close/>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sp>
          <p:nvSpPr>
            <p:cNvPr id="415" name="Shape 415"/>
            <p:cNvSpPr/>
            <p:nvPr/>
          </p:nvSpPr>
          <p:spPr>
            <a:xfrm>
              <a:off x="6078025" y="2330200"/>
              <a:ext cx="306300" cy="387275"/>
            </a:xfrm>
            <a:custGeom>
              <a:avLst/>
              <a:gdLst/>
              <a:ahLst/>
              <a:cxnLst/>
              <a:rect l="0" t="0" r="0" b="0"/>
              <a:pathLst>
                <a:path w="12252" h="15491" fill="none" extrusionOk="0">
                  <a:moveTo>
                    <a:pt x="1" y="13396"/>
                  </a:moveTo>
                  <a:lnTo>
                    <a:pt x="1511" y="13396"/>
                  </a:lnTo>
                  <a:lnTo>
                    <a:pt x="1511" y="13396"/>
                  </a:lnTo>
                  <a:lnTo>
                    <a:pt x="1998" y="13639"/>
                  </a:lnTo>
                  <a:lnTo>
                    <a:pt x="2680" y="13932"/>
                  </a:lnTo>
                  <a:lnTo>
                    <a:pt x="3556" y="14273"/>
                  </a:lnTo>
                  <a:lnTo>
                    <a:pt x="4531" y="14638"/>
                  </a:lnTo>
                  <a:lnTo>
                    <a:pt x="5578" y="14955"/>
                  </a:lnTo>
                  <a:lnTo>
                    <a:pt x="6114" y="15101"/>
                  </a:lnTo>
                  <a:lnTo>
                    <a:pt x="6650" y="15222"/>
                  </a:lnTo>
                  <a:lnTo>
                    <a:pt x="7161" y="15344"/>
                  </a:lnTo>
                  <a:lnTo>
                    <a:pt x="7672" y="15417"/>
                  </a:lnTo>
                  <a:lnTo>
                    <a:pt x="8135" y="15466"/>
                  </a:lnTo>
                  <a:lnTo>
                    <a:pt x="8598" y="15490"/>
                  </a:lnTo>
                  <a:lnTo>
                    <a:pt x="8598" y="15490"/>
                  </a:lnTo>
                  <a:lnTo>
                    <a:pt x="9377" y="15490"/>
                  </a:lnTo>
                  <a:lnTo>
                    <a:pt x="9791" y="15466"/>
                  </a:lnTo>
                  <a:lnTo>
                    <a:pt x="10181" y="15417"/>
                  </a:lnTo>
                  <a:lnTo>
                    <a:pt x="10522" y="15320"/>
                  </a:lnTo>
                  <a:lnTo>
                    <a:pt x="10692" y="15271"/>
                  </a:lnTo>
                  <a:lnTo>
                    <a:pt x="10814" y="15222"/>
                  </a:lnTo>
                  <a:lnTo>
                    <a:pt x="10936" y="15149"/>
                  </a:lnTo>
                  <a:lnTo>
                    <a:pt x="11033" y="15052"/>
                  </a:lnTo>
                  <a:lnTo>
                    <a:pt x="11082" y="14955"/>
                  </a:lnTo>
                  <a:lnTo>
                    <a:pt x="11131" y="14833"/>
                  </a:lnTo>
                  <a:lnTo>
                    <a:pt x="11204" y="14126"/>
                  </a:lnTo>
                  <a:lnTo>
                    <a:pt x="11204" y="14126"/>
                  </a:lnTo>
                  <a:lnTo>
                    <a:pt x="11180" y="13956"/>
                  </a:lnTo>
                  <a:lnTo>
                    <a:pt x="11131" y="13810"/>
                  </a:lnTo>
                  <a:lnTo>
                    <a:pt x="11033" y="13664"/>
                  </a:lnTo>
                  <a:lnTo>
                    <a:pt x="10887" y="13542"/>
                  </a:lnTo>
                  <a:lnTo>
                    <a:pt x="10887" y="13542"/>
                  </a:lnTo>
                  <a:lnTo>
                    <a:pt x="11009" y="13518"/>
                  </a:lnTo>
                  <a:lnTo>
                    <a:pt x="11131" y="13469"/>
                  </a:lnTo>
                  <a:lnTo>
                    <a:pt x="11253" y="13420"/>
                  </a:lnTo>
                  <a:lnTo>
                    <a:pt x="11350" y="13323"/>
                  </a:lnTo>
                  <a:lnTo>
                    <a:pt x="11423" y="13225"/>
                  </a:lnTo>
                  <a:lnTo>
                    <a:pt x="11496" y="13104"/>
                  </a:lnTo>
                  <a:lnTo>
                    <a:pt x="11545" y="12957"/>
                  </a:lnTo>
                  <a:lnTo>
                    <a:pt x="11569" y="12836"/>
                  </a:lnTo>
                  <a:lnTo>
                    <a:pt x="11642" y="11959"/>
                  </a:lnTo>
                  <a:lnTo>
                    <a:pt x="11642" y="11959"/>
                  </a:lnTo>
                  <a:lnTo>
                    <a:pt x="11642" y="11837"/>
                  </a:lnTo>
                  <a:lnTo>
                    <a:pt x="11642" y="11740"/>
                  </a:lnTo>
                  <a:lnTo>
                    <a:pt x="11618" y="11618"/>
                  </a:lnTo>
                  <a:lnTo>
                    <a:pt x="11569" y="11521"/>
                  </a:lnTo>
                  <a:lnTo>
                    <a:pt x="11447" y="11350"/>
                  </a:lnTo>
                  <a:lnTo>
                    <a:pt x="11374" y="11277"/>
                  </a:lnTo>
                  <a:lnTo>
                    <a:pt x="11301" y="11204"/>
                  </a:lnTo>
                  <a:lnTo>
                    <a:pt x="11301" y="11204"/>
                  </a:lnTo>
                  <a:lnTo>
                    <a:pt x="11423" y="11180"/>
                  </a:lnTo>
                  <a:lnTo>
                    <a:pt x="11521" y="11131"/>
                  </a:lnTo>
                  <a:lnTo>
                    <a:pt x="11618" y="11058"/>
                  </a:lnTo>
                  <a:lnTo>
                    <a:pt x="11715" y="10960"/>
                  </a:lnTo>
                  <a:lnTo>
                    <a:pt x="11788" y="10863"/>
                  </a:lnTo>
                  <a:lnTo>
                    <a:pt x="11837" y="10766"/>
                  </a:lnTo>
                  <a:lnTo>
                    <a:pt x="11886" y="10644"/>
                  </a:lnTo>
                  <a:lnTo>
                    <a:pt x="11910" y="10498"/>
                  </a:lnTo>
                  <a:lnTo>
                    <a:pt x="11983" y="9645"/>
                  </a:lnTo>
                  <a:lnTo>
                    <a:pt x="11983" y="9645"/>
                  </a:lnTo>
                  <a:lnTo>
                    <a:pt x="11983" y="9523"/>
                  </a:lnTo>
                  <a:lnTo>
                    <a:pt x="11983" y="9402"/>
                  </a:lnTo>
                  <a:lnTo>
                    <a:pt x="11959" y="9280"/>
                  </a:lnTo>
                  <a:lnTo>
                    <a:pt x="11910" y="9182"/>
                  </a:lnTo>
                  <a:lnTo>
                    <a:pt x="11861" y="9085"/>
                  </a:lnTo>
                  <a:lnTo>
                    <a:pt x="11788" y="9012"/>
                  </a:lnTo>
                  <a:lnTo>
                    <a:pt x="11715" y="8939"/>
                  </a:lnTo>
                  <a:lnTo>
                    <a:pt x="11618" y="8866"/>
                  </a:lnTo>
                  <a:lnTo>
                    <a:pt x="11618" y="8866"/>
                  </a:lnTo>
                  <a:lnTo>
                    <a:pt x="11715" y="8841"/>
                  </a:lnTo>
                  <a:lnTo>
                    <a:pt x="11813" y="8768"/>
                  </a:lnTo>
                  <a:lnTo>
                    <a:pt x="11910" y="8695"/>
                  </a:lnTo>
                  <a:lnTo>
                    <a:pt x="11983" y="8622"/>
                  </a:lnTo>
                  <a:lnTo>
                    <a:pt x="12056" y="8525"/>
                  </a:lnTo>
                  <a:lnTo>
                    <a:pt x="12105" y="8427"/>
                  </a:lnTo>
                  <a:lnTo>
                    <a:pt x="12129" y="8306"/>
                  </a:lnTo>
                  <a:lnTo>
                    <a:pt x="12154" y="8184"/>
                  </a:lnTo>
                  <a:lnTo>
                    <a:pt x="12251" y="7307"/>
                  </a:lnTo>
                  <a:lnTo>
                    <a:pt x="12251" y="7307"/>
                  </a:lnTo>
                  <a:lnTo>
                    <a:pt x="12227" y="7185"/>
                  </a:lnTo>
                  <a:lnTo>
                    <a:pt x="12202" y="7064"/>
                  </a:lnTo>
                  <a:lnTo>
                    <a:pt x="12154" y="6966"/>
                  </a:lnTo>
                  <a:lnTo>
                    <a:pt x="12105" y="6869"/>
                  </a:lnTo>
                  <a:lnTo>
                    <a:pt x="12032" y="6771"/>
                  </a:lnTo>
                  <a:lnTo>
                    <a:pt x="11935" y="6698"/>
                  </a:lnTo>
                  <a:lnTo>
                    <a:pt x="11715" y="6552"/>
                  </a:lnTo>
                  <a:lnTo>
                    <a:pt x="11472" y="6430"/>
                  </a:lnTo>
                  <a:lnTo>
                    <a:pt x="11180" y="6333"/>
                  </a:lnTo>
                  <a:lnTo>
                    <a:pt x="10863" y="6260"/>
                  </a:lnTo>
                  <a:lnTo>
                    <a:pt x="10546" y="6211"/>
                  </a:lnTo>
                  <a:lnTo>
                    <a:pt x="10546" y="6211"/>
                  </a:lnTo>
                  <a:lnTo>
                    <a:pt x="9864" y="6114"/>
                  </a:lnTo>
                  <a:lnTo>
                    <a:pt x="8817" y="6016"/>
                  </a:lnTo>
                  <a:lnTo>
                    <a:pt x="7575" y="5943"/>
                  </a:lnTo>
                  <a:lnTo>
                    <a:pt x="6309" y="5870"/>
                  </a:lnTo>
                  <a:lnTo>
                    <a:pt x="6309" y="5870"/>
                  </a:lnTo>
                  <a:lnTo>
                    <a:pt x="6479" y="5578"/>
                  </a:lnTo>
                  <a:lnTo>
                    <a:pt x="6625" y="5237"/>
                  </a:lnTo>
                  <a:lnTo>
                    <a:pt x="6771" y="4872"/>
                  </a:lnTo>
                  <a:lnTo>
                    <a:pt x="6869" y="4482"/>
                  </a:lnTo>
                  <a:lnTo>
                    <a:pt x="6966" y="4092"/>
                  </a:lnTo>
                  <a:lnTo>
                    <a:pt x="7064" y="3678"/>
                  </a:lnTo>
                  <a:lnTo>
                    <a:pt x="7161" y="2875"/>
                  </a:lnTo>
                  <a:lnTo>
                    <a:pt x="7234" y="2144"/>
                  </a:lnTo>
                  <a:lnTo>
                    <a:pt x="7283" y="1535"/>
                  </a:lnTo>
                  <a:lnTo>
                    <a:pt x="7283" y="975"/>
                  </a:lnTo>
                  <a:lnTo>
                    <a:pt x="7283" y="975"/>
                  </a:lnTo>
                  <a:lnTo>
                    <a:pt x="7283" y="804"/>
                  </a:lnTo>
                  <a:lnTo>
                    <a:pt x="7210" y="609"/>
                  </a:lnTo>
                  <a:lnTo>
                    <a:pt x="7137" y="463"/>
                  </a:lnTo>
                  <a:lnTo>
                    <a:pt x="7015" y="317"/>
                  </a:lnTo>
                  <a:lnTo>
                    <a:pt x="6869" y="171"/>
                  </a:lnTo>
                  <a:lnTo>
                    <a:pt x="6698" y="98"/>
                  </a:lnTo>
                  <a:lnTo>
                    <a:pt x="6503" y="25"/>
                  </a:lnTo>
                  <a:lnTo>
                    <a:pt x="6309" y="1"/>
                  </a:lnTo>
                  <a:lnTo>
                    <a:pt x="6309" y="1"/>
                  </a:lnTo>
                  <a:lnTo>
                    <a:pt x="5943" y="25"/>
                  </a:lnTo>
                  <a:lnTo>
                    <a:pt x="5700" y="74"/>
                  </a:lnTo>
                  <a:lnTo>
                    <a:pt x="5505" y="147"/>
                  </a:lnTo>
                  <a:lnTo>
                    <a:pt x="5359" y="220"/>
                  </a:lnTo>
                  <a:lnTo>
                    <a:pt x="5359" y="220"/>
                  </a:lnTo>
                  <a:lnTo>
                    <a:pt x="4969" y="1462"/>
                  </a:lnTo>
                  <a:lnTo>
                    <a:pt x="4774" y="2022"/>
                  </a:lnTo>
                  <a:lnTo>
                    <a:pt x="4579" y="2534"/>
                  </a:lnTo>
                  <a:lnTo>
                    <a:pt x="4385" y="2996"/>
                  </a:lnTo>
                  <a:lnTo>
                    <a:pt x="4190" y="3386"/>
                  </a:lnTo>
                  <a:lnTo>
                    <a:pt x="4019" y="3678"/>
                  </a:lnTo>
                  <a:lnTo>
                    <a:pt x="3873" y="3922"/>
                  </a:lnTo>
                  <a:lnTo>
                    <a:pt x="3873" y="3922"/>
                  </a:lnTo>
                  <a:lnTo>
                    <a:pt x="3654" y="4141"/>
                  </a:lnTo>
                  <a:lnTo>
                    <a:pt x="3313" y="4482"/>
                  </a:lnTo>
                  <a:lnTo>
                    <a:pt x="2509" y="5237"/>
                  </a:lnTo>
                  <a:lnTo>
                    <a:pt x="1438" y="6211"/>
                  </a:lnTo>
                  <a:lnTo>
                    <a:pt x="1" y="6211"/>
                  </a:lnTo>
                </a:path>
              </a:pathLst>
            </a:custGeom>
            <a:noFill/>
            <a:ln w="9525" cap="rnd"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spcBef>
                  <a:spcPts val="0"/>
                </a:spcBef>
                <a:spcAft>
                  <a:spcPts val="0"/>
                </a:spcAft>
                <a:buNone/>
              </a:pPr>
              <a:endParaRPr/>
            </a:p>
          </p:txBody>
        </p:sp>
      </p:grpSp>
      <p:sp>
        <p:nvSpPr>
          <p:cNvPr id="416" name="Shape 416"/>
          <p:cNvSpPr txBox="1">
            <a:spLocks noGrp="1"/>
          </p:cNvSpPr>
          <p:nvPr>
            <p:ph type="sldNum" idx="12"/>
          </p:nvPr>
        </p:nvSpPr>
        <p:spPr>
          <a:xfrm>
            <a:off x="8543227" y="4749851"/>
            <a:ext cx="548700" cy="3936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fld id="{00000000-1234-1234-1234-123412341234}" type="slidenum">
              <a:rPr lang="en"/>
              <a:t>26</a:t>
            </a:fld>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Viola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619</TotalTime>
  <Words>1672</Words>
  <Application>Microsoft Office PowerPoint</Application>
  <PresentationFormat>On-screen Show (16:9)</PresentationFormat>
  <Paragraphs>193</Paragraphs>
  <Slides>26</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Calibri</vt:lpstr>
      <vt:lpstr>Lora</vt:lpstr>
      <vt:lpstr>Times New Roman</vt:lpstr>
      <vt:lpstr>Wingdings</vt:lpstr>
      <vt:lpstr>Arial</vt:lpstr>
      <vt:lpstr>Quattrocento Sans</vt:lpstr>
      <vt:lpstr>Viola template</vt:lpstr>
      <vt:lpstr>So sánh vay nợ trong nước và vay nợ nước ngoài. Phân tích thực trạng vay nợ tại Việt Nam giai đoạn 2002 - 2019</vt:lpstr>
      <vt:lpstr>MỤC LỤC</vt:lpstr>
      <vt:lpstr>MỞ ĐẦU</vt:lpstr>
      <vt:lpstr>1. Tính cấp thiết</vt:lpstr>
      <vt:lpstr>Tổng quan tài liệu</vt:lpstr>
      <vt:lpstr>Mục đích nghiên cứu</vt:lpstr>
      <vt:lpstr>Câu hỏi nghiên cứu </vt:lpstr>
      <vt:lpstr>Đối tượng, phạm vi nghiên cứu</vt:lpstr>
      <vt:lpstr>CƠ SỞ LÝ LUẬN</vt:lpstr>
      <vt:lpstr>PowerPoint Presentation</vt:lpstr>
      <vt:lpstr>Các loại hình thức vay nợ trong nước</vt:lpstr>
      <vt:lpstr>Các loại hình thức vay nợ nước ngoài</vt:lpstr>
      <vt:lpstr>SO SÁNH GIỮA VAY NỢ TRONG NƯỚC VÀ VAY NỢ NƯỚC NGOÀI. THỰC TRẠNG VAY NỢ CỦA VIỆT NAM</vt:lpstr>
      <vt:lpstr>So sánh </vt:lpstr>
      <vt:lpstr>PowerPoint Presentation</vt:lpstr>
      <vt:lpstr>Thực trạng nợ nước ngoài tại VN</vt:lpstr>
      <vt:lpstr>ODA</vt:lpstr>
      <vt:lpstr>Vay thương mại qua các hình thức song phương và đa phương</vt:lpstr>
      <vt:lpstr>Phát hành trái phiếu Quốc tế</vt:lpstr>
      <vt:lpstr>Quy mô nợ nước ngoài tại VN</vt:lpstr>
      <vt:lpstr>Thực trạng nợ trong nước</vt:lpstr>
      <vt:lpstr>PowerPoint Presentation</vt:lpstr>
      <vt:lpstr>Nhận xét</vt:lpstr>
      <vt:lpstr>ĐỀ XUẤT KIẾN NGHỊ</vt:lpstr>
      <vt:lpstr>PowerPoint Presentation</vt:lpstr>
      <vt:lpstr>Cảm ơn cô và các bạn đã lắng nghe!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 sánh vay nợ trong nước và vay nợ nước ngoài</dc:title>
  <dc:creator>ADMIN</dc:creator>
  <cp:lastModifiedBy>Minh Anh Nguyễn</cp:lastModifiedBy>
  <cp:revision>36</cp:revision>
  <dcterms:modified xsi:type="dcterms:W3CDTF">2020-04-01T08:40:47Z</dcterms:modified>
</cp:coreProperties>
</file>