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9.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omments/comment1.xml" ContentType="application/vnd.openxmlformats-officedocument.presentationml.comments+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4"/>
  </p:sldMasterIdLst>
  <p:notesMasterIdLst>
    <p:notesMasterId r:id="rId48"/>
  </p:notesMasterIdLst>
  <p:handoutMasterIdLst>
    <p:handoutMasterId r:id="rId49"/>
  </p:handoutMasterIdLst>
  <p:sldIdLst>
    <p:sldId id="256" r:id="rId5"/>
    <p:sldId id="276" r:id="rId6"/>
    <p:sldId id="277" r:id="rId7"/>
    <p:sldId id="288" r:id="rId8"/>
    <p:sldId id="289" r:id="rId9"/>
    <p:sldId id="290" r:id="rId10"/>
    <p:sldId id="278" r:id="rId11"/>
    <p:sldId id="292" r:id="rId12"/>
    <p:sldId id="293" r:id="rId13"/>
    <p:sldId id="294" r:id="rId14"/>
    <p:sldId id="291" r:id="rId15"/>
    <p:sldId id="295" r:id="rId16"/>
    <p:sldId id="296" r:id="rId17"/>
    <p:sldId id="297" r:id="rId18"/>
    <p:sldId id="298" r:id="rId19"/>
    <p:sldId id="299" r:id="rId20"/>
    <p:sldId id="300" r:id="rId21"/>
    <p:sldId id="301" r:id="rId22"/>
    <p:sldId id="302" r:id="rId23"/>
    <p:sldId id="303" r:id="rId24"/>
    <p:sldId id="304" r:id="rId25"/>
    <p:sldId id="305" r:id="rId26"/>
    <p:sldId id="306" r:id="rId27"/>
    <p:sldId id="307" r:id="rId28"/>
    <p:sldId id="308" r:id="rId29"/>
    <p:sldId id="309" r:id="rId30"/>
    <p:sldId id="310" r:id="rId31"/>
    <p:sldId id="311" r:id="rId32"/>
    <p:sldId id="312" r:id="rId33"/>
    <p:sldId id="313" r:id="rId34"/>
    <p:sldId id="314" r:id="rId35"/>
    <p:sldId id="316" r:id="rId36"/>
    <p:sldId id="324" r:id="rId37"/>
    <p:sldId id="325" r:id="rId38"/>
    <p:sldId id="326" r:id="rId39"/>
    <p:sldId id="317" r:id="rId40"/>
    <p:sldId id="318" r:id="rId41"/>
    <p:sldId id="319" r:id="rId42"/>
    <p:sldId id="320" r:id="rId43"/>
    <p:sldId id="321" r:id="rId44"/>
    <p:sldId id="322" r:id="rId45"/>
    <p:sldId id="323" r:id="rId46"/>
    <p:sldId id="285"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28" userDrawn="1">
          <p15:clr>
            <a:srgbClr val="A4A3A4"/>
          </p15:clr>
        </p15:guide>
        <p15:guide id="2" pos="3864" userDrawn="1">
          <p15:clr>
            <a:srgbClr val="A4A3A4"/>
          </p15:clr>
        </p15:guide>
        <p15:guide id="3" pos="7512" userDrawn="1">
          <p15:clr>
            <a:srgbClr val="A4A3A4"/>
          </p15:clr>
        </p15:guide>
        <p15:guide id="4" pos="144" userDrawn="1">
          <p15:clr>
            <a:srgbClr val="A4A3A4"/>
          </p15:clr>
        </p15:guide>
        <p15:guide id="5" orient="horz" pos="624" userDrawn="1">
          <p15:clr>
            <a:srgbClr val="A4A3A4"/>
          </p15:clr>
        </p15:guide>
        <p15:guide id="6" orient="horz" pos="4056"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52" autoAdjust="0"/>
  </p:normalViewPr>
  <p:slideViewPr>
    <p:cSldViewPr snapToGrid="0" showGuides="1">
      <p:cViewPr varScale="1">
        <p:scale>
          <a:sx n="73" d="100"/>
          <a:sy n="73" d="100"/>
        </p:scale>
        <p:origin x="618" y="72"/>
      </p:cViewPr>
      <p:guideLst>
        <p:guide orient="horz" pos="2328"/>
        <p:guide pos="3864"/>
        <p:guide pos="7512"/>
        <p:guide pos="144"/>
        <p:guide orient="horz" pos="624"/>
        <p:guide orient="horz" pos="4056"/>
      </p:guideLst>
    </p:cSldViewPr>
  </p:slideViewPr>
  <p:notesTextViewPr>
    <p:cViewPr>
      <p:scale>
        <a:sx n="1" d="1"/>
        <a:sy n="1" d="1"/>
      </p:scale>
      <p:origin x="0" y="0"/>
    </p:cViewPr>
  </p:notesTextViewPr>
  <p:notesViewPr>
    <p:cSldViewPr snapToGrid="0">
      <p:cViewPr varScale="1">
        <p:scale>
          <a:sx n="68" d="100"/>
          <a:sy n="68" d="100"/>
        </p:scale>
        <p:origin x="3288" y="8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commentAuthors" Target="commentAuthor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4561971507240568E-2"/>
          <c:y val="5.0772650465615854E-2"/>
          <c:w val="0.94655681676027192"/>
          <c:h val="0.85921183788998989"/>
        </c:manualLayout>
      </c:layout>
      <c:lineChart>
        <c:grouping val="standard"/>
        <c:varyColors val="0"/>
        <c:ser>
          <c:idx val="0"/>
          <c:order val="0"/>
          <c:tx>
            <c:strRef>
              <c:f>Sheet2!$B$1</c:f>
              <c:strCache>
                <c:ptCount val="1"/>
                <c:pt idx="0">
                  <c:v>so với gdp</c:v>
                </c:pt>
              </c:strCache>
            </c:strRef>
          </c:tx>
          <c:spPr>
            <a:ln w="31750" cap="rnd">
              <a:solidFill>
                <a:schemeClr val="accent1"/>
              </a:solidFill>
              <a:round/>
            </a:ln>
            <a:effectLst/>
          </c:spPr>
          <c:marker>
            <c:symbol val="circle"/>
            <c:size val="17"/>
            <c:spPr>
              <a:solidFill>
                <a:schemeClr val="accent1"/>
              </a:solidFill>
              <a:ln>
                <a:noFill/>
              </a:ln>
              <a:effectLst/>
            </c:spPr>
          </c:marker>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numRef>
              <c:f>Sheet2!$A$2:$A$15</c:f>
              <c:numCache>
                <c:formatCode>General</c:formatCode>
                <c:ptCount val="14"/>
                <c:pt idx="0">
                  <c:v>2006</c:v>
                </c:pt>
                <c:pt idx="1">
                  <c:v>2007</c:v>
                </c:pt>
                <c:pt idx="2">
                  <c:v>2008</c:v>
                </c:pt>
                <c:pt idx="3">
                  <c:v>2009</c:v>
                </c:pt>
                <c:pt idx="4">
                  <c:v>2010</c:v>
                </c:pt>
                <c:pt idx="5">
                  <c:v>2011</c:v>
                </c:pt>
                <c:pt idx="6">
                  <c:v>2012</c:v>
                </c:pt>
                <c:pt idx="7">
                  <c:v>2013</c:v>
                </c:pt>
                <c:pt idx="8">
                  <c:v>2014</c:v>
                </c:pt>
                <c:pt idx="9">
                  <c:v>2015</c:v>
                </c:pt>
                <c:pt idx="10">
                  <c:v>2016</c:v>
                </c:pt>
                <c:pt idx="11">
                  <c:v>2017</c:v>
                </c:pt>
                <c:pt idx="12">
                  <c:v>2018</c:v>
                </c:pt>
                <c:pt idx="13">
                  <c:v>2019</c:v>
                </c:pt>
              </c:numCache>
            </c:numRef>
          </c:cat>
          <c:val>
            <c:numRef>
              <c:f>Sheet2!$B$2:$B$15</c:f>
              <c:numCache>
                <c:formatCode>General</c:formatCode>
                <c:ptCount val="14"/>
                <c:pt idx="0">
                  <c:v>28.8</c:v>
                </c:pt>
                <c:pt idx="1">
                  <c:v>30</c:v>
                </c:pt>
                <c:pt idx="2">
                  <c:v>28.3</c:v>
                </c:pt>
                <c:pt idx="3">
                  <c:v>33</c:v>
                </c:pt>
                <c:pt idx="4">
                  <c:v>42.2</c:v>
                </c:pt>
                <c:pt idx="5">
                  <c:v>41.5</c:v>
                </c:pt>
                <c:pt idx="6">
                  <c:v>41.1</c:v>
                </c:pt>
                <c:pt idx="7">
                  <c:v>41</c:v>
                </c:pt>
                <c:pt idx="8">
                  <c:v>38.299999999999997</c:v>
                </c:pt>
                <c:pt idx="9">
                  <c:v>42</c:v>
                </c:pt>
                <c:pt idx="10">
                  <c:v>44.8</c:v>
                </c:pt>
                <c:pt idx="11">
                  <c:v>48.9</c:v>
                </c:pt>
                <c:pt idx="12">
                  <c:v>49.7</c:v>
                </c:pt>
                <c:pt idx="13">
                  <c:v>49.9</c:v>
                </c:pt>
              </c:numCache>
            </c:numRef>
          </c:val>
          <c:smooth val="0"/>
          <c:extLst>
            <c:ext xmlns:c16="http://schemas.microsoft.com/office/drawing/2014/chart" uri="{C3380CC4-5D6E-409C-BE32-E72D297353CC}">
              <c16:uniqueId val="{00000000-FC60-4BD9-9FB7-4492EFDE510D}"/>
            </c:ext>
          </c:extLst>
        </c:ser>
        <c:dLbls>
          <c:dLblPos val="ctr"/>
          <c:showLegendKey val="0"/>
          <c:showVal val="1"/>
          <c:showCatName val="0"/>
          <c:showSerName val="0"/>
          <c:showPercent val="0"/>
          <c:showBubbleSize val="0"/>
        </c:dLbls>
        <c:marker val="1"/>
        <c:smooth val="0"/>
        <c:axId val="893044928"/>
        <c:axId val="893045344"/>
      </c:lineChart>
      <c:catAx>
        <c:axId val="893044928"/>
        <c:scaling>
          <c:orientation val="minMax"/>
        </c:scaling>
        <c:delete val="0"/>
        <c:axPos val="b"/>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900" b="0" i="0" u="none" strike="noStrike" kern="1200" cap="all" baseline="0">
                <a:solidFill>
                  <a:schemeClr val="dk1">
                    <a:lumMod val="75000"/>
                    <a:lumOff val="25000"/>
                  </a:schemeClr>
                </a:solidFill>
                <a:latin typeface="+mn-lt"/>
                <a:ea typeface="+mn-ea"/>
                <a:cs typeface="+mn-cs"/>
              </a:defRPr>
            </a:pPr>
            <a:endParaRPr lang="en-US"/>
          </a:p>
        </c:txPr>
        <c:crossAx val="893045344"/>
        <c:crosses val="autoZero"/>
        <c:auto val="1"/>
        <c:lblAlgn val="ctr"/>
        <c:lblOffset val="100"/>
        <c:noMultiLvlLbl val="0"/>
      </c:catAx>
      <c:valAx>
        <c:axId val="893045344"/>
        <c:scaling>
          <c:orientation val="minMax"/>
        </c:scaling>
        <c:delete val="1"/>
        <c:axPos val="l"/>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General" sourceLinked="1"/>
        <c:majorTickMark val="none"/>
        <c:minorTickMark val="none"/>
        <c:tickLblPos val="nextTo"/>
        <c:crossAx val="893044928"/>
        <c:crosses val="autoZero"/>
        <c:crossBetween val="between"/>
      </c:valAx>
      <c:spPr>
        <a:noFill/>
        <a:ln>
          <a:noFill/>
        </a:ln>
        <a:effectLst/>
      </c:spPr>
    </c:plotArea>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8">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styleClr val="auto"/>
    </cs:fillRef>
    <cs:effectRef idx="0"/>
    <cs:fontRef idx="minor">
      <a:schemeClr val="lt1"/>
    </cs:fontRef>
    <cs:defRPr sz="9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9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17"/>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omments/comment1.xml><?xml version="1.0" encoding="utf-8"?>
<p:cmLst xmlns:a="http://schemas.openxmlformats.org/drawingml/2006/main" xmlns:r="http://schemas.openxmlformats.org/officeDocument/2006/relationships" xmlns:p="http://schemas.openxmlformats.org/presentationml/2006/main">
  <p:cm authorId="2" dt="2020-04-22T13:49:13.993" idx="1">
    <p:pos x="10" y="10"/>
    <p:text/>
    <p:extLst>
      <p:ext uri="{C676402C-5697-4E1C-873F-D02D1690AC5C}">
        <p15:threadingInfo xmlns:p15="http://schemas.microsoft.com/office/powerpoint/2012/main" timeZoneBias="-420"/>
      </p:ext>
    </p:extLst>
  </p:cm>
</p:cmLst>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0962010-5EEF-4D45-BC8C-444B695962CC}" type="doc">
      <dgm:prSet loTypeId="urn:microsoft.com/office/officeart/2005/8/layout/arrow6" loCatId="process" qsTypeId="urn:microsoft.com/office/officeart/2005/8/quickstyle/simple1" qsCatId="simple" csTypeId="urn:microsoft.com/office/officeart/2005/8/colors/accent1_2" csCatId="accent1" phldr="1"/>
      <dgm:spPr/>
      <dgm:t>
        <a:bodyPr/>
        <a:lstStyle/>
        <a:p>
          <a:endParaRPr lang="en-US"/>
        </a:p>
      </dgm:t>
    </dgm:pt>
    <dgm:pt modelId="{D41A140D-3861-4BF8-8B73-0D6FE3A93029}">
      <dgm:prSet phldrT="[Text]" custT="1"/>
      <dgm:spPr/>
      <dgm:t>
        <a:bodyPr/>
        <a:lstStyle/>
        <a:p>
          <a:r>
            <a:rPr lang="en-US" sz="2400" dirty="0" err="1" smtClean="0">
              <a:solidFill>
                <a:schemeClr val="bg1"/>
              </a:solidFill>
              <a:latin typeface="Times New Roman" panose="02020603050405020304" pitchFamily="18" charset="0"/>
              <a:cs typeface="Times New Roman" panose="02020603050405020304" pitchFamily="18" charset="0"/>
            </a:rPr>
            <a:t>Làm</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rõ</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các</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vấn</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đề</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liên</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quan</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đến</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thể</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chế</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và</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nội</a:t>
          </a:r>
          <a:r>
            <a:rPr lang="en-US" sz="2400" dirty="0" smtClean="0">
              <a:solidFill>
                <a:schemeClr val="bg1"/>
              </a:solidFill>
              <a:latin typeface="Times New Roman" panose="02020603050405020304" pitchFamily="18" charset="0"/>
              <a:cs typeface="Times New Roman" panose="02020603050405020304" pitchFamily="18" charset="0"/>
            </a:rPr>
            <a:t> dung </a:t>
          </a:r>
          <a:r>
            <a:rPr lang="en-US" sz="2400" dirty="0" err="1" smtClean="0">
              <a:solidFill>
                <a:schemeClr val="bg1"/>
              </a:solidFill>
              <a:latin typeface="Times New Roman" panose="02020603050405020304" pitchFamily="18" charset="0"/>
              <a:cs typeface="Times New Roman" panose="02020603050405020304" pitchFamily="18" charset="0"/>
            </a:rPr>
            <a:t>trong</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công</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tác</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quản</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lí</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nợ</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nước</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ngoài</a:t>
          </a:r>
          <a:r>
            <a:rPr lang="en-US" sz="2400" dirty="0" smtClean="0">
              <a:solidFill>
                <a:schemeClr val="bg1"/>
              </a:solidFill>
              <a:latin typeface="Times New Roman" panose="02020603050405020304" pitchFamily="18" charset="0"/>
              <a:cs typeface="Times New Roman" panose="02020603050405020304" pitchFamily="18" charset="0"/>
            </a:rPr>
            <a:t> </a:t>
          </a:r>
          <a:endParaRPr lang="en-US" sz="2400" dirty="0">
            <a:solidFill>
              <a:schemeClr val="bg1"/>
            </a:solidFill>
            <a:latin typeface="Times New Roman" panose="02020603050405020304" pitchFamily="18" charset="0"/>
            <a:cs typeface="Times New Roman" panose="02020603050405020304" pitchFamily="18" charset="0"/>
          </a:endParaRPr>
        </a:p>
      </dgm:t>
    </dgm:pt>
    <dgm:pt modelId="{A69E7217-1908-4D47-ACB6-CEDF12432254}" type="parTrans" cxnId="{8B56388C-0937-4310-B4BE-75DEF21E3CD0}">
      <dgm:prSet/>
      <dgm:spPr/>
      <dgm:t>
        <a:bodyPr/>
        <a:lstStyle/>
        <a:p>
          <a:endParaRPr lang="en-US"/>
        </a:p>
      </dgm:t>
    </dgm:pt>
    <dgm:pt modelId="{E180B33F-A3F9-4211-96AA-2584A0DFBF78}" type="sibTrans" cxnId="{8B56388C-0937-4310-B4BE-75DEF21E3CD0}">
      <dgm:prSet/>
      <dgm:spPr/>
      <dgm:t>
        <a:bodyPr/>
        <a:lstStyle/>
        <a:p>
          <a:endParaRPr lang="en-US"/>
        </a:p>
      </dgm:t>
    </dgm:pt>
    <dgm:pt modelId="{53105660-CDEE-4788-B00E-0D3432F3DD6D}">
      <dgm:prSet phldrT="[Text]" custT="1"/>
      <dgm:spPr/>
      <dgm:t>
        <a:bodyPr/>
        <a:lstStyle/>
        <a:p>
          <a:r>
            <a:rPr lang="en-US" sz="2400" dirty="0" err="1" smtClean="0">
              <a:solidFill>
                <a:schemeClr val="bg1"/>
              </a:solidFill>
              <a:latin typeface="Times New Roman" panose="02020603050405020304" pitchFamily="18" charset="0"/>
              <a:cs typeface="Times New Roman" panose="02020603050405020304" pitchFamily="18" charset="0"/>
            </a:rPr>
            <a:t>Kiến</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nghị</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chính</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sách</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và</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giải</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pháp</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nhằm</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tăng</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cường</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công</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tác</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quản</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lí</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nợ</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nước</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ngoài</a:t>
          </a:r>
          <a:endParaRPr lang="en-US" sz="2400" dirty="0">
            <a:solidFill>
              <a:schemeClr val="bg1"/>
            </a:solidFill>
            <a:latin typeface="Times New Roman" panose="02020603050405020304" pitchFamily="18" charset="0"/>
            <a:cs typeface="Times New Roman" panose="02020603050405020304" pitchFamily="18" charset="0"/>
          </a:endParaRPr>
        </a:p>
      </dgm:t>
    </dgm:pt>
    <dgm:pt modelId="{FF19414A-34CA-47E4-9B41-EC396031BB5D}" type="parTrans" cxnId="{9615FE1A-C2C0-4653-887D-85D9023F2A0E}">
      <dgm:prSet/>
      <dgm:spPr/>
      <dgm:t>
        <a:bodyPr/>
        <a:lstStyle/>
        <a:p>
          <a:endParaRPr lang="en-US"/>
        </a:p>
      </dgm:t>
    </dgm:pt>
    <dgm:pt modelId="{1E40E381-7FAA-48E1-8010-60E8CA0CCC63}" type="sibTrans" cxnId="{9615FE1A-C2C0-4653-887D-85D9023F2A0E}">
      <dgm:prSet/>
      <dgm:spPr/>
      <dgm:t>
        <a:bodyPr/>
        <a:lstStyle/>
        <a:p>
          <a:endParaRPr lang="en-US"/>
        </a:p>
      </dgm:t>
    </dgm:pt>
    <dgm:pt modelId="{3E632655-93B2-4987-88F8-98CD5AB955DA}" type="pres">
      <dgm:prSet presAssocID="{60962010-5EEF-4D45-BC8C-444B695962CC}" presName="compositeShape" presStyleCnt="0">
        <dgm:presLayoutVars>
          <dgm:chMax val="2"/>
          <dgm:dir/>
          <dgm:resizeHandles val="exact"/>
        </dgm:presLayoutVars>
      </dgm:prSet>
      <dgm:spPr/>
      <dgm:t>
        <a:bodyPr/>
        <a:lstStyle/>
        <a:p>
          <a:endParaRPr lang="en-US"/>
        </a:p>
      </dgm:t>
    </dgm:pt>
    <dgm:pt modelId="{3C5D39C0-D201-4885-BCFD-61D33738B469}" type="pres">
      <dgm:prSet presAssocID="{60962010-5EEF-4D45-BC8C-444B695962CC}" presName="ribbon" presStyleLbl="node1" presStyleIdx="0" presStyleCnt="1"/>
      <dgm:spPr>
        <a:solidFill>
          <a:schemeClr val="accent3">
            <a:lumMod val="75000"/>
          </a:schemeClr>
        </a:solidFill>
      </dgm:spPr>
    </dgm:pt>
    <dgm:pt modelId="{CE5E579A-11DA-47D3-9A8C-2D7120C3A8F3}" type="pres">
      <dgm:prSet presAssocID="{60962010-5EEF-4D45-BC8C-444B695962CC}" presName="leftArrowText" presStyleLbl="node1" presStyleIdx="0" presStyleCnt="1" custScaleX="108648">
        <dgm:presLayoutVars>
          <dgm:chMax val="0"/>
          <dgm:bulletEnabled val="1"/>
        </dgm:presLayoutVars>
      </dgm:prSet>
      <dgm:spPr/>
      <dgm:t>
        <a:bodyPr/>
        <a:lstStyle/>
        <a:p>
          <a:endParaRPr lang="en-US"/>
        </a:p>
      </dgm:t>
    </dgm:pt>
    <dgm:pt modelId="{68B1CFDA-E070-44CB-ADB8-4F45DDF3CF8A}" type="pres">
      <dgm:prSet presAssocID="{60962010-5EEF-4D45-BC8C-444B695962CC}" presName="rightArrowText" presStyleLbl="node1" presStyleIdx="0" presStyleCnt="1">
        <dgm:presLayoutVars>
          <dgm:chMax val="0"/>
          <dgm:bulletEnabled val="1"/>
        </dgm:presLayoutVars>
      </dgm:prSet>
      <dgm:spPr/>
      <dgm:t>
        <a:bodyPr/>
        <a:lstStyle/>
        <a:p>
          <a:endParaRPr lang="en-US"/>
        </a:p>
      </dgm:t>
    </dgm:pt>
  </dgm:ptLst>
  <dgm:cxnLst>
    <dgm:cxn modelId="{A2364C78-3073-4178-92A3-0F158F6B80F4}" type="presOf" srcId="{60962010-5EEF-4D45-BC8C-444B695962CC}" destId="{3E632655-93B2-4987-88F8-98CD5AB955DA}" srcOrd="0" destOrd="0" presId="urn:microsoft.com/office/officeart/2005/8/layout/arrow6"/>
    <dgm:cxn modelId="{9615FE1A-C2C0-4653-887D-85D9023F2A0E}" srcId="{60962010-5EEF-4D45-BC8C-444B695962CC}" destId="{53105660-CDEE-4788-B00E-0D3432F3DD6D}" srcOrd="1" destOrd="0" parTransId="{FF19414A-34CA-47E4-9B41-EC396031BB5D}" sibTransId="{1E40E381-7FAA-48E1-8010-60E8CA0CCC63}"/>
    <dgm:cxn modelId="{8B56388C-0937-4310-B4BE-75DEF21E3CD0}" srcId="{60962010-5EEF-4D45-BC8C-444B695962CC}" destId="{D41A140D-3861-4BF8-8B73-0D6FE3A93029}" srcOrd="0" destOrd="0" parTransId="{A69E7217-1908-4D47-ACB6-CEDF12432254}" sibTransId="{E180B33F-A3F9-4211-96AA-2584A0DFBF78}"/>
    <dgm:cxn modelId="{0E5A4264-B1EC-491F-8870-A5370E813633}" type="presOf" srcId="{D41A140D-3861-4BF8-8B73-0D6FE3A93029}" destId="{CE5E579A-11DA-47D3-9A8C-2D7120C3A8F3}" srcOrd="0" destOrd="0" presId="urn:microsoft.com/office/officeart/2005/8/layout/arrow6"/>
    <dgm:cxn modelId="{3311B6D0-6985-4D96-BBF1-BED7088ECC2A}" type="presOf" srcId="{53105660-CDEE-4788-B00E-0D3432F3DD6D}" destId="{68B1CFDA-E070-44CB-ADB8-4F45DDF3CF8A}" srcOrd="0" destOrd="0" presId="urn:microsoft.com/office/officeart/2005/8/layout/arrow6"/>
    <dgm:cxn modelId="{9598ADA1-FF4D-4565-831F-C025F28644E9}" type="presParOf" srcId="{3E632655-93B2-4987-88F8-98CD5AB955DA}" destId="{3C5D39C0-D201-4885-BCFD-61D33738B469}" srcOrd="0" destOrd="0" presId="urn:microsoft.com/office/officeart/2005/8/layout/arrow6"/>
    <dgm:cxn modelId="{A667A1B9-A057-41C6-A325-1BF722626ADD}" type="presParOf" srcId="{3E632655-93B2-4987-88F8-98CD5AB955DA}" destId="{CE5E579A-11DA-47D3-9A8C-2D7120C3A8F3}" srcOrd="1" destOrd="0" presId="urn:microsoft.com/office/officeart/2005/8/layout/arrow6"/>
    <dgm:cxn modelId="{265A3B4C-1246-47EB-B027-E8269C28A469}" type="presParOf" srcId="{3E632655-93B2-4987-88F8-98CD5AB955DA}" destId="{68B1CFDA-E070-44CB-ADB8-4F45DDF3CF8A}" srcOrd="2" destOrd="0" presId="urn:microsoft.com/office/officeart/2005/8/layout/arrow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E6F8314-08FD-4284-885F-741D48350355}" type="doc">
      <dgm:prSet loTypeId="urn:microsoft.com/office/officeart/2005/8/layout/venn1" loCatId="relationship" qsTypeId="urn:microsoft.com/office/officeart/2005/8/quickstyle/simple1" qsCatId="simple" csTypeId="urn:microsoft.com/office/officeart/2005/8/colors/accent1_2" csCatId="accent1" phldr="1"/>
      <dgm:spPr/>
    </dgm:pt>
    <dgm:pt modelId="{E2BDD8A7-AE12-4A1A-9061-E1418153956E}">
      <dgm:prSet phldrT="[Text]" custT="1"/>
      <dgm:spPr>
        <a:solidFill>
          <a:schemeClr val="accent3">
            <a:lumMod val="75000"/>
            <a:alpha val="50000"/>
          </a:schemeClr>
        </a:solidFill>
      </dgm:spPr>
      <dgm:t>
        <a:bodyPr/>
        <a:lstStyle/>
        <a:p>
          <a:endParaRPr lang="en-US" sz="2800" dirty="0" smtClean="0">
            <a:solidFill>
              <a:schemeClr val="tx1"/>
            </a:solidFill>
            <a:latin typeface="Times New Roman" panose="02020603050405020304" pitchFamily="18" charset="0"/>
            <a:cs typeface="Times New Roman" panose="02020603050405020304" pitchFamily="18" charset="0"/>
          </a:endParaRPr>
        </a:p>
      </dgm:t>
    </dgm:pt>
    <dgm:pt modelId="{F4716E32-75A3-4B5B-AF50-FCA0893FA281}" type="parTrans" cxnId="{4C30CAB3-9563-4AD7-81A0-8DF3EC14A5C8}">
      <dgm:prSet/>
      <dgm:spPr/>
      <dgm:t>
        <a:bodyPr/>
        <a:lstStyle/>
        <a:p>
          <a:endParaRPr lang="en-US"/>
        </a:p>
      </dgm:t>
    </dgm:pt>
    <dgm:pt modelId="{BBA57E15-4130-49C8-89D3-C475D8D32347}" type="sibTrans" cxnId="{4C30CAB3-9563-4AD7-81A0-8DF3EC14A5C8}">
      <dgm:prSet/>
      <dgm:spPr/>
      <dgm:t>
        <a:bodyPr/>
        <a:lstStyle/>
        <a:p>
          <a:endParaRPr lang="en-US"/>
        </a:p>
      </dgm:t>
    </dgm:pt>
    <dgm:pt modelId="{72784842-621A-4D65-B118-F09D8D9E7CD6}">
      <dgm:prSet phldrT="[Text]" custT="1"/>
      <dgm:spPr>
        <a:solidFill>
          <a:schemeClr val="accent3">
            <a:lumMod val="75000"/>
            <a:alpha val="50000"/>
          </a:schemeClr>
        </a:solidFill>
      </dgm:spPr>
      <dgm:t>
        <a:bodyPr/>
        <a:lstStyle/>
        <a:p>
          <a:endParaRPr lang="en-US" sz="2000" dirty="0">
            <a:latin typeface="Times New Roman" panose="02020603050405020304" pitchFamily="18" charset="0"/>
            <a:cs typeface="Times New Roman" panose="02020603050405020304" pitchFamily="18" charset="0"/>
          </a:endParaRPr>
        </a:p>
      </dgm:t>
    </dgm:pt>
    <dgm:pt modelId="{E4CCC1A4-04C6-42F8-B028-30912FE953DB}" type="parTrans" cxnId="{80461519-6247-4E7B-8CA4-E9A7F4AB726D}">
      <dgm:prSet/>
      <dgm:spPr/>
      <dgm:t>
        <a:bodyPr/>
        <a:lstStyle/>
        <a:p>
          <a:endParaRPr lang="en-US"/>
        </a:p>
      </dgm:t>
    </dgm:pt>
    <dgm:pt modelId="{E579430A-9A24-44D9-B90A-2A54788446CB}" type="sibTrans" cxnId="{80461519-6247-4E7B-8CA4-E9A7F4AB726D}">
      <dgm:prSet/>
      <dgm:spPr/>
      <dgm:t>
        <a:bodyPr/>
        <a:lstStyle/>
        <a:p>
          <a:endParaRPr lang="en-US"/>
        </a:p>
      </dgm:t>
    </dgm:pt>
    <dgm:pt modelId="{08901847-3465-41D2-BF0A-480E334A8C2E}">
      <dgm:prSet phldrT="[Text]" custT="1"/>
      <dgm:spPr>
        <a:solidFill>
          <a:schemeClr val="accent3">
            <a:lumMod val="75000"/>
            <a:alpha val="50000"/>
          </a:schemeClr>
        </a:solidFill>
      </dgm:spPr>
      <dgm:t>
        <a:bodyPr/>
        <a:lstStyle/>
        <a:p>
          <a:pPr algn="ctr"/>
          <a:endParaRPr lang="en-US" sz="2800" dirty="0">
            <a:latin typeface="Times New Roman" panose="02020603050405020304" pitchFamily="18" charset="0"/>
            <a:cs typeface="Times New Roman" panose="02020603050405020304" pitchFamily="18" charset="0"/>
          </a:endParaRPr>
        </a:p>
      </dgm:t>
    </dgm:pt>
    <dgm:pt modelId="{717B05C7-238F-4C98-B709-D1CEEFEBD67B}" type="parTrans" cxnId="{0385861E-B5EA-4119-9644-3770D3B1711A}">
      <dgm:prSet/>
      <dgm:spPr/>
      <dgm:t>
        <a:bodyPr/>
        <a:lstStyle/>
        <a:p>
          <a:endParaRPr lang="en-US"/>
        </a:p>
      </dgm:t>
    </dgm:pt>
    <dgm:pt modelId="{7166001F-9EB0-4DC1-9558-5847070AEB55}" type="sibTrans" cxnId="{0385861E-B5EA-4119-9644-3770D3B1711A}">
      <dgm:prSet/>
      <dgm:spPr/>
      <dgm:t>
        <a:bodyPr/>
        <a:lstStyle/>
        <a:p>
          <a:endParaRPr lang="en-US"/>
        </a:p>
      </dgm:t>
    </dgm:pt>
    <dgm:pt modelId="{0D768BB1-489C-40CF-B780-EB58AD329CFE}" type="pres">
      <dgm:prSet presAssocID="{4E6F8314-08FD-4284-885F-741D48350355}" presName="compositeShape" presStyleCnt="0">
        <dgm:presLayoutVars>
          <dgm:chMax val="7"/>
          <dgm:dir/>
          <dgm:resizeHandles val="exact"/>
        </dgm:presLayoutVars>
      </dgm:prSet>
      <dgm:spPr/>
    </dgm:pt>
    <dgm:pt modelId="{45C19F7D-49EB-4A81-BB88-0F4BAE40D29A}" type="pres">
      <dgm:prSet presAssocID="{E2BDD8A7-AE12-4A1A-9061-E1418153956E}" presName="circ1" presStyleLbl="vennNode1" presStyleIdx="0" presStyleCnt="3" custScaleX="157505" custScaleY="80819"/>
      <dgm:spPr/>
      <dgm:t>
        <a:bodyPr/>
        <a:lstStyle/>
        <a:p>
          <a:endParaRPr lang="en-US"/>
        </a:p>
      </dgm:t>
    </dgm:pt>
    <dgm:pt modelId="{637A2D22-6C70-4F14-9B9D-7AD0784CC98D}" type="pres">
      <dgm:prSet presAssocID="{E2BDD8A7-AE12-4A1A-9061-E1418153956E}" presName="circ1Tx" presStyleLbl="revTx" presStyleIdx="0" presStyleCnt="0">
        <dgm:presLayoutVars>
          <dgm:chMax val="0"/>
          <dgm:chPref val="0"/>
          <dgm:bulletEnabled val="1"/>
        </dgm:presLayoutVars>
      </dgm:prSet>
      <dgm:spPr/>
      <dgm:t>
        <a:bodyPr/>
        <a:lstStyle/>
        <a:p>
          <a:endParaRPr lang="en-US"/>
        </a:p>
      </dgm:t>
    </dgm:pt>
    <dgm:pt modelId="{4C9445B2-BDF1-4FED-AB2B-04060D53FF38}" type="pres">
      <dgm:prSet presAssocID="{72784842-621A-4D65-B118-F09D8D9E7CD6}" presName="circ2" presStyleLbl="vennNode1" presStyleIdx="1" presStyleCnt="3" custScaleX="164523" custLinFactNeighborX="46042" custLinFactNeighborY="8111"/>
      <dgm:spPr/>
      <dgm:t>
        <a:bodyPr/>
        <a:lstStyle/>
        <a:p>
          <a:endParaRPr lang="en-US"/>
        </a:p>
      </dgm:t>
    </dgm:pt>
    <dgm:pt modelId="{9E42CB1B-4DAE-4794-8070-6F32015DCEB0}" type="pres">
      <dgm:prSet presAssocID="{72784842-621A-4D65-B118-F09D8D9E7CD6}" presName="circ2Tx" presStyleLbl="revTx" presStyleIdx="0" presStyleCnt="0">
        <dgm:presLayoutVars>
          <dgm:chMax val="0"/>
          <dgm:chPref val="0"/>
          <dgm:bulletEnabled val="1"/>
        </dgm:presLayoutVars>
      </dgm:prSet>
      <dgm:spPr/>
      <dgm:t>
        <a:bodyPr/>
        <a:lstStyle/>
        <a:p>
          <a:endParaRPr lang="en-US"/>
        </a:p>
      </dgm:t>
    </dgm:pt>
    <dgm:pt modelId="{6CB30BA6-8CCC-41C3-9EB0-4D847EA3A4CB}" type="pres">
      <dgm:prSet presAssocID="{08901847-3465-41D2-BF0A-480E334A8C2E}" presName="circ3" presStyleLbl="vennNode1" presStyleIdx="2" presStyleCnt="3" custScaleX="153985" custLinFactNeighborX="-41046" custLinFactNeighborY="10213"/>
      <dgm:spPr/>
      <dgm:t>
        <a:bodyPr/>
        <a:lstStyle/>
        <a:p>
          <a:endParaRPr lang="en-US"/>
        </a:p>
      </dgm:t>
    </dgm:pt>
    <dgm:pt modelId="{02A8C9AA-2603-4D8D-BC8F-4DD7BCE99658}" type="pres">
      <dgm:prSet presAssocID="{08901847-3465-41D2-BF0A-480E334A8C2E}" presName="circ3Tx" presStyleLbl="revTx" presStyleIdx="0" presStyleCnt="0">
        <dgm:presLayoutVars>
          <dgm:chMax val="0"/>
          <dgm:chPref val="0"/>
          <dgm:bulletEnabled val="1"/>
        </dgm:presLayoutVars>
      </dgm:prSet>
      <dgm:spPr/>
      <dgm:t>
        <a:bodyPr/>
        <a:lstStyle/>
        <a:p>
          <a:endParaRPr lang="en-US"/>
        </a:p>
      </dgm:t>
    </dgm:pt>
  </dgm:ptLst>
  <dgm:cxnLst>
    <dgm:cxn modelId="{4C30CAB3-9563-4AD7-81A0-8DF3EC14A5C8}" srcId="{4E6F8314-08FD-4284-885F-741D48350355}" destId="{E2BDD8A7-AE12-4A1A-9061-E1418153956E}" srcOrd="0" destOrd="0" parTransId="{F4716E32-75A3-4B5B-AF50-FCA0893FA281}" sibTransId="{BBA57E15-4130-49C8-89D3-C475D8D32347}"/>
    <dgm:cxn modelId="{48B18CC7-2B0B-422B-8525-637FD87F54CA}" type="presOf" srcId="{E2BDD8A7-AE12-4A1A-9061-E1418153956E}" destId="{45C19F7D-49EB-4A81-BB88-0F4BAE40D29A}" srcOrd="0" destOrd="0" presId="urn:microsoft.com/office/officeart/2005/8/layout/venn1"/>
    <dgm:cxn modelId="{0385861E-B5EA-4119-9644-3770D3B1711A}" srcId="{4E6F8314-08FD-4284-885F-741D48350355}" destId="{08901847-3465-41D2-BF0A-480E334A8C2E}" srcOrd="2" destOrd="0" parTransId="{717B05C7-238F-4C98-B709-D1CEEFEBD67B}" sibTransId="{7166001F-9EB0-4DC1-9558-5847070AEB55}"/>
    <dgm:cxn modelId="{80461519-6247-4E7B-8CA4-E9A7F4AB726D}" srcId="{4E6F8314-08FD-4284-885F-741D48350355}" destId="{72784842-621A-4D65-B118-F09D8D9E7CD6}" srcOrd="1" destOrd="0" parTransId="{E4CCC1A4-04C6-42F8-B028-30912FE953DB}" sibTransId="{E579430A-9A24-44D9-B90A-2A54788446CB}"/>
    <dgm:cxn modelId="{9CD8729A-8EDA-470E-A0BA-92AA8924EE29}" type="presOf" srcId="{4E6F8314-08FD-4284-885F-741D48350355}" destId="{0D768BB1-489C-40CF-B780-EB58AD329CFE}" srcOrd="0" destOrd="0" presId="urn:microsoft.com/office/officeart/2005/8/layout/venn1"/>
    <dgm:cxn modelId="{D54166D6-CDFB-49D7-8120-A205C325A191}" type="presOf" srcId="{08901847-3465-41D2-BF0A-480E334A8C2E}" destId="{6CB30BA6-8CCC-41C3-9EB0-4D847EA3A4CB}" srcOrd="0" destOrd="0" presId="urn:microsoft.com/office/officeart/2005/8/layout/venn1"/>
    <dgm:cxn modelId="{66B2FD7B-873E-41D0-B1E6-14EBDCA3A753}" type="presOf" srcId="{E2BDD8A7-AE12-4A1A-9061-E1418153956E}" destId="{637A2D22-6C70-4F14-9B9D-7AD0784CC98D}" srcOrd="1" destOrd="0" presId="urn:microsoft.com/office/officeart/2005/8/layout/venn1"/>
    <dgm:cxn modelId="{674AED00-E358-401E-A560-2B39A62E078B}" type="presOf" srcId="{72784842-621A-4D65-B118-F09D8D9E7CD6}" destId="{4C9445B2-BDF1-4FED-AB2B-04060D53FF38}" srcOrd="0" destOrd="0" presId="urn:microsoft.com/office/officeart/2005/8/layout/venn1"/>
    <dgm:cxn modelId="{A1708313-F9AE-4596-AF8A-87EEDAD08EB2}" type="presOf" srcId="{72784842-621A-4D65-B118-F09D8D9E7CD6}" destId="{9E42CB1B-4DAE-4794-8070-6F32015DCEB0}" srcOrd="1" destOrd="0" presId="urn:microsoft.com/office/officeart/2005/8/layout/venn1"/>
    <dgm:cxn modelId="{B41D9AF9-D05B-4D1A-AA15-2504DF41D227}" type="presOf" srcId="{08901847-3465-41D2-BF0A-480E334A8C2E}" destId="{02A8C9AA-2603-4D8D-BC8F-4DD7BCE99658}" srcOrd="1" destOrd="0" presId="urn:microsoft.com/office/officeart/2005/8/layout/venn1"/>
    <dgm:cxn modelId="{0693246E-5322-48A0-A319-35ADA6F7ABC8}" type="presParOf" srcId="{0D768BB1-489C-40CF-B780-EB58AD329CFE}" destId="{45C19F7D-49EB-4A81-BB88-0F4BAE40D29A}" srcOrd="0" destOrd="0" presId="urn:microsoft.com/office/officeart/2005/8/layout/venn1"/>
    <dgm:cxn modelId="{FAD0AEC1-DA40-4CFB-A3AA-F62B0556B998}" type="presParOf" srcId="{0D768BB1-489C-40CF-B780-EB58AD329CFE}" destId="{637A2D22-6C70-4F14-9B9D-7AD0784CC98D}" srcOrd="1" destOrd="0" presId="urn:microsoft.com/office/officeart/2005/8/layout/venn1"/>
    <dgm:cxn modelId="{773D3BF9-9B6A-4164-A0AD-3B19CA750C50}" type="presParOf" srcId="{0D768BB1-489C-40CF-B780-EB58AD329CFE}" destId="{4C9445B2-BDF1-4FED-AB2B-04060D53FF38}" srcOrd="2" destOrd="0" presId="urn:microsoft.com/office/officeart/2005/8/layout/venn1"/>
    <dgm:cxn modelId="{4A9EF84E-613D-4FC4-8FA3-0D56F7C88B9D}" type="presParOf" srcId="{0D768BB1-489C-40CF-B780-EB58AD329CFE}" destId="{9E42CB1B-4DAE-4794-8070-6F32015DCEB0}" srcOrd="3" destOrd="0" presId="urn:microsoft.com/office/officeart/2005/8/layout/venn1"/>
    <dgm:cxn modelId="{596EC234-29B2-402E-A769-61D5A173BF9B}" type="presParOf" srcId="{0D768BB1-489C-40CF-B780-EB58AD329CFE}" destId="{6CB30BA6-8CCC-41C3-9EB0-4D847EA3A4CB}" srcOrd="4" destOrd="0" presId="urn:microsoft.com/office/officeart/2005/8/layout/venn1"/>
    <dgm:cxn modelId="{8405F435-0D76-4B53-8225-AD90669C647D}" type="presParOf" srcId="{0D768BB1-489C-40CF-B780-EB58AD329CFE}" destId="{02A8C9AA-2603-4D8D-BC8F-4DD7BCE99658}" srcOrd="5"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E5CC16F-6CB4-4558-B43D-A32C1DBAF366}" type="doc">
      <dgm:prSet loTypeId="urn:microsoft.com/office/officeart/2009/3/layout/StepUpProcess" loCatId="process" qsTypeId="urn:microsoft.com/office/officeart/2005/8/quickstyle/simple1" qsCatId="simple" csTypeId="urn:microsoft.com/office/officeart/2005/8/colors/accent1_2" csCatId="accent1" phldr="1"/>
      <dgm:spPr/>
      <dgm:t>
        <a:bodyPr/>
        <a:lstStyle/>
        <a:p>
          <a:endParaRPr lang="en-US"/>
        </a:p>
      </dgm:t>
    </dgm:pt>
    <dgm:pt modelId="{3C2F79B6-C4DE-4C8A-B052-D5E5377D45AD}">
      <dgm:prSet phldrT="[Text]" custT="1"/>
      <dgm:spPr/>
      <dgm:t>
        <a:bodyPr/>
        <a:lstStyle/>
        <a:p>
          <a:pPr algn="just"/>
          <a:r>
            <a:rPr lang="en-US" sz="2000" dirty="0" err="1" smtClean="0">
              <a:solidFill>
                <a:schemeClr val="tx1"/>
              </a:solidFill>
              <a:latin typeface="Times New Roman" panose="02020603050405020304" pitchFamily="18" charset="0"/>
              <a:cs typeface="Times New Roman" panose="02020603050405020304" pitchFamily="18" charset="0"/>
            </a:rPr>
            <a:t>Cần</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có</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các</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hành</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lang</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pháp</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lý</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về</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quản</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lý</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nợ</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nước</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ngoài</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đóng</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vai</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trò</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quan</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trọng</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trong</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việc</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nâng</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cao</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hiệu</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quả</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quản</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lý</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của</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nhà</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nước</a:t>
          </a:r>
          <a:r>
            <a:rPr lang="en-US" sz="2000" dirty="0" smtClean="0">
              <a:solidFill>
                <a:schemeClr val="tx1"/>
              </a:solidFill>
              <a:latin typeface="Times New Roman" panose="02020603050405020304" pitchFamily="18" charset="0"/>
              <a:cs typeface="Times New Roman" panose="02020603050405020304" pitchFamily="18" charset="0"/>
            </a:rPr>
            <a:t> </a:t>
          </a:r>
          <a:endParaRPr lang="en-US" sz="2000" dirty="0">
            <a:solidFill>
              <a:schemeClr val="tx1"/>
            </a:solidFill>
          </a:endParaRPr>
        </a:p>
      </dgm:t>
    </dgm:pt>
    <dgm:pt modelId="{BC57E5F7-E16F-47FC-9D2E-481635661ECD}" type="parTrans" cxnId="{20F15F3B-058C-4EF7-AF33-EC28A9BADA08}">
      <dgm:prSet/>
      <dgm:spPr/>
      <dgm:t>
        <a:bodyPr/>
        <a:lstStyle/>
        <a:p>
          <a:endParaRPr lang="en-US"/>
        </a:p>
      </dgm:t>
    </dgm:pt>
    <dgm:pt modelId="{C5B80DF8-68C5-4C58-AD73-761E057D9D7C}" type="sibTrans" cxnId="{20F15F3B-058C-4EF7-AF33-EC28A9BADA08}">
      <dgm:prSet/>
      <dgm:spPr/>
      <dgm:t>
        <a:bodyPr/>
        <a:lstStyle/>
        <a:p>
          <a:endParaRPr lang="en-US"/>
        </a:p>
      </dgm:t>
    </dgm:pt>
    <dgm:pt modelId="{882CC20D-8FA4-48D6-8442-3933423E3281}">
      <dgm:prSet phldrT="[Text]" custT="1"/>
      <dgm:spPr/>
      <dgm:t>
        <a:bodyPr/>
        <a:lstStyle/>
        <a:p>
          <a:pPr algn="just"/>
          <a:r>
            <a:rPr lang="en-US" sz="2000" dirty="0" err="1" smtClean="0">
              <a:solidFill>
                <a:schemeClr val="tx1"/>
              </a:solidFill>
              <a:latin typeface="Times New Roman" panose="02020603050405020304" pitchFamily="18" charset="0"/>
              <a:cs typeface="Times New Roman" panose="02020603050405020304" pitchFamily="18" charset="0"/>
            </a:rPr>
            <a:t>Có</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các</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chính</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sách</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giải</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pháp</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cụ</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thể</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nhằm</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thực</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hiện</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các</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chỉ</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tiêu</a:t>
          </a:r>
          <a:r>
            <a:rPr lang="en-US" sz="2000" dirty="0" smtClean="0">
              <a:solidFill>
                <a:schemeClr val="tx1"/>
              </a:solidFill>
              <a:latin typeface="Times New Roman" panose="02020603050405020304" pitchFamily="18" charset="0"/>
              <a:cs typeface="Times New Roman" panose="02020603050405020304" pitchFamily="18" charset="0"/>
            </a:rPr>
            <a:t> an </a:t>
          </a:r>
          <a:r>
            <a:rPr lang="en-US" sz="2000" dirty="0" err="1" smtClean="0">
              <a:solidFill>
                <a:schemeClr val="tx1"/>
              </a:solidFill>
              <a:latin typeface="Times New Roman" panose="02020603050405020304" pitchFamily="18" charset="0"/>
              <a:cs typeface="Times New Roman" panose="02020603050405020304" pitchFamily="18" charset="0"/>
            </a:rPr>
            <a:t>toàn</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về</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nợ</a:t>
          </a:r>
          <a:r>
            <a:rPr lang="en-US" sz="2000" dirty="0" smtClean="0">
              <a:solidFill>
                <a:schemeClr val="tx1"/>
              </a:solidFill>
              <a:latin typeface="Times New Roman" panose="02020603050405020304" pitchFamily="18" charset="0"/>
              <a:cs typeface="Times New Roman" panose="02020603050405020304" pitchFamily="18" charset="0"/>
            </a:rPr>
            <a:t>.</a:t>
          </a:r>
          <a:endParaRPr lang="en-US" sz="2000" dirty="0">
            <a:solidFill>
              <a:schemeClr val="tx1"/>
            </a:solidFill>
          </a:endParaRPr>
        </a:p>
      </dgm:t>
    </dgm:pt>
    <dgm:pt modelId="{99A39445-A366-4ED9-ACB3-60C2129FC01C}" type="parTrans" cxnId="{24D04E09-20E2-4B0A-9C6A-AD8B03D1EB30}">
      <dgm:prSet/>
      <dgm:spPr/>
      <dgm:t>
        <a:bodyPr/>
        <a:lstStyle/>
        <a:p>
          <a:endParaRPr lang="en-US"/>
        </a:p>
      </dgm:t>
    </dgm:pt>
    <dgm:pt modelId="{4917D13B-05CC-45DB-ADCA-BB029FE8AE34}" type="sibTrans" cxnId="{24D04E09-20E2-4B0A-9C6A-AD8B03D1EB30}">
      <dgm:prSet/>
      <dgm:spPr/>
      <dgm:t>
        <a:bodyPr/>
        <a:lstStyle/>
        <a:p>
          <a:endParaRPr lang="en-US"/>
        </a:p>
      </dgm:t>
    </dgm:pt>
    <dgm:pt modelId="{D1940CB4-2FBE-4480-9697-0182E84E1717}">
      <dgm:prSet phldrT="[Text]" custT="1"/>
      <dgm:spPr/>
      <dgm:t>
        <a:bodyPr/>
        <a:lstStyle/>
        <a:p>
          <a:pPr algn="just"/>
          <a:r>
            <a:rPr lang="en-US" sz="2000" dirty="0" err="1" smtClean="0">
              <a:solidFill>
                <a:schemeClr val="tx1"/>
              </a:solidFill>
              <a:latin typeface="Times New Roman" panose="02020603050405020304" pitchFamily="18" charset="0"/>
              <a:cs typeface="Times New Roman" panose="02020603050405020304" pitchFamily="18" charset="0"/>
            </a:rPr>
            <a:t>Các</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cơ</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chế</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chính</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sách</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như</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là</a:t>
          </a:r>
          <a:r>
            <a:rPr lang="en-US" sz="2000" dirty="0" smtClean="0">
              <a:solidFill>
                <a:schemeClr val="tx1"/>
              </a:solidFill>
              <a:latin typeface="Times New Roman" panose="02020603050405020304" pitchFamily="18" charset="0"/>
              <a:cs typeface="Times New Roman" panose="02020603050405020304" pitchFamily="18" charset="0"/>
            </a:rPr>
            <a:t> một </a:t>
          </a:r>
          <a:r>
            <a:rPr lang="en-US" sz="2000" dirty="0" err="1" smtClean="0">
              <a:solidFill>
                <a:schemeClr val="tx1"/>
              </a:solidFill>
              <a:latin typeface="Times New Roman" panose="02020603050405020304" pitchFamily="18" charset="0"/>
              <a:cs typeface="Times New Roman" panose="02020603050405020304" pitchFamily="18" charset="0"/>
            </a:rPr>
            <a:t>hệ</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thống</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gồm</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các</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luật</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văn</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bản</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quy</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định</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tạo</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khuôn</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khổ</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pháp</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lý</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để</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thực</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hiện</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chức</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năng</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quản</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lý</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điều</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hành</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công</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tác</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quản</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lý</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nợ</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nước</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ngoài</a:t>
          </a:r>
          <a:r>
            <a:rPr lang="en-US" sz="2000" dirty="0" smtClean="0">
              <a:solidFill>
                <a:schemeClr val="tx1"/>
              </a:solidFill>
              <a:latin typeface="Times New Roman" panose="02020603050405020304" pitchFamily="18" charset="0"/>
              <a:cs typeface="Times New Roman" panose="02020603050405020304" pitchFamily="18" charset="0"/>
            </a:rPr>
            <a:t> </a:t>
          </a:r>
          <a:endParaRPr lang="en-US" sz="2000" dirty="0">
            <a:solidFill>
              <a:schemeClr val="tx1"/>
            </a:solidFill>
            <a:latin typeface="Times New Roman" panose="02020603050405020304" pitchFamily="18" charset="0"/>
            <a:cs typeface="Times New Roman" panose="02020603050405020304" pitchFamily="18" charset="0"/>
          </a:endParaRPr>
        </a:p>
      </dgm:t>
    </dgm:pt>
    <dgm:pt modelId="{77BDB9DA-0E11-4512-B85F-971E5843D513}" type="sibTrans" cxnId="{497C3563-B3F8-4278-84E4-0786DBE46993}">
      <dgm:prSet/>
      <dgm:spPr/>
      <dgm:t>
        <a:bodyPr/>
        <a:lstStyle/>
        <a:p>
          <a:endParaRPr lang="en-US"/>
        </a:p>
      </dgm:t>
    </dgm:pt>
    <dgm:pt modelId="{D2026F54-CEAB-4DF7-B5B7-88C1DAD23D20}" type="parTrans" cxnId="{497C3563-B3F8-4278-84E4-0786DBE46993}">
      <dgm:prSet/>
      <dgm:spPr/>
      <dgm:t>
        <a:bodyPr/>
        <a:lstStyle/>
        <a:p>
          <a:endParaRPr lang="en-US"/>
        </a:p>
      </dgm:t>
    </dgm:pt>
    <dgm:pt modelId="{65B7A5F3-9535-4A40-8971-3210C267DA96}" type="pres">
      <dgm:prSet presAssocID="{AE5CC16F-6CB4-4558-B43D-A32C1DBAF366}" presName="rootnode" presStyleCnt="0">
        <dgm:presLayoutVars>
          <dgm:chMax/>
          <dgm:chPref/>
          <dgm:dir/>
          <dgm:animLvl val="lvl"/>
        </dgm:presLayoutVars>
      </dgm:prSet>
      <dgm:spPr/>
      <dgm:t>
        <a:bodyPr/>
        <a:lstStyle/>
        <a:p>
          <a:endParaRPr lang="en-US"/>
        </a:p>
      </dgm:t>
    </dgm:pt>
    <dgm:pt modelId="{6CC94F68-ABDB-4135-A707-C0352E0EFA7B}" type="pres">
      <dgm:prSet presAssocID="{D1940CB4-2FBE-4480-9697-0182E84E1717}" presName="composite" presStyleCnt="0"/>
      <dgm:spPr/>
    </dgm:pt>
    <dgm:pt modelId="{0EF62DD2-15F4-4289-8FAC-D6B41BB9853B}" type="pres">
      <dgm:prSet presAssocID="{D1940CB4-2FBE-4480-9697-0182E84E1717}" presName="LShape" presStyleLbl="alignNode1" presStyleIdx="0" presStyleCnt="5"/>
      <dgm:spPr>
        <a:solidFill>
          <a:schemeClr val="accent3">
            <a:lumMod val="75000"/>
          </a:schemeClr>
        </a:solidFill>
      </dgm:spPr>
    </dgm:pt>
    <dgm:pt modelId="{22EE7270-DB6D-47F6-88E0-B396FF8F9EDB}" type="pres">
      <dgm:prSet presAssocID="{D1940CB4-2FBE-4480-9697-0182E84E1717}" presName="ParentText" presStyleLbl="revTx" presStyleIdx="0" presStyleCnt="3">
        <dgm:presLayoutVars>
          <dgm:chMax val="0"/>
          <dgm:chPref val="0"/>
          <dgm:bulletEnabled val="1"/>
        </dgm:presLayoutVars>
      </dgm:prSet>
      <dgm:spPr/>
      <dgm:t>
        <a:bodyPr/>
        <a:lstStyle/>
        <a:p>
          <a:endParaRPr lang="en-US"/>
        </a:p>
      </dgm:t>
    </dgm:pt>
    <dgm:pt modelId="{640C3E0C-08C0-49F2-BA3F-7052EB111845}" type="pres">
      <dgm:prSet presAssocID="{D1940CB4-2FBE-4480-9697-0182E84E1717}" presName="Triangle" presStyleLbl="alignNode1" presStyleIdx="1" presStyleCnt="5"/>
      <dgm:spPr>
        <a:solidFill>
          <a:schemeClr val="accent3">
            <a:lumMod val="75000"/>
          </a:schemeClr>
        </a:solidFill>
      </dgm:spPr>
    </dgm:pt>
    <dgm:pt modelId="{D0C4B673-7E52-4F1B-9ED3-B8033B00E2D9}" type="pres">
      <dgm:prSet presAssocID="{77BDB9DA-0E11-4512-B85F-971E5843D513}" presName="sibTrans" presStyleCnt="0"/>
      <dgm:spPr/>
    </dgm:pt>
    <dgm:pt modelId="{01B511B1-5AAF-4957-BC29-C2095F07B167}" type="pres">
      <dgm:prSet presAssocID="{77BDB9DA-0E11-4512-B85F-971E5843D513}" presName="space" presStyleCnt="0"/>
      <dgm:spPr/>
    </dgm:pt>
    <dgm:pt modelId="{E0345DCE-BC2D-44FC-92D3-CA1CA93F1072}" type="pres">
      <dgm:prSet presAssocID="{3C2F79B6-C4DE-4C8A-B052-D5E5377D45AD}" presName="composite" presStyleCnt="0"/>
      <dgm:spPr/>
    </dgm:pt>
    <dgm:pt modelId="{349634EF-050F-4054-8A5B-6EB045E77CB1}" type="pres">
      <dgm:prSet presAssocID="{3C2F79B6-C4DE-4C8A-B052-D5E5377D45AD}" presName="LShape" presStyleLbl="alignNode1" presStyleIdx="2" presStyleCnt="5"/>
      <dgm:spPr>
        <a:solidFill>
          <a:schemeClr val="accent3">
            <a:lumMod val="75000"/>
          </a:schemeClr>
        </a:solidFill>
      </dgm:spPr>
    </dgm:pt>
    <dgm:pt modelId="{CD698B29-09BB-4E2F-891F-AC28203FD4D4}" type="pres">
      <dgm:prSet presAssocID="{3C2F79B6-C4DE-4C8A-B052-D5E5377D45AD}" presName="ParentText" presStyleLbl="revTx" presStyleIdx="1" presStyleCnt="3">
        <dgm:presLayoutVars>
          <dgm:chMax val="0"/>
          <dgm:chPref val="0"/>
          <dgm:bulletEnabled val="1"/>
        </dgm:presLayoutVars>
      </dgm:prSet>
      <dgm:spPr/>
      <dgm:t>
        <a:bodyPr/>
        <a:lstStyle/>
        <a:p>
          <a:endParaRPr lang="en-US"/>
        </a:p>
      </dgm:t>
    </dgm:pt>
    <dgm:pt modelId="{0E912D8F-1DEB-4AAE-A373-0C70E62466CE}" type="pres">
      <dgm:prSet presAssocID="{3C2F79B6-C4DE-4C8A-B052-D5E5377D45AD}" presName="Triangle" presStyleLbl="alignNode1" presStyleIdx="3" presStyleCnt="5"/>
      <dgm:spPr>
        <a:solidFill>
          <a:schemeClr val="accent3">
            <a:lumMod val="75000"/>
          </a:schemeClr>
        </a:solidFill>
      </dgm:spPr>
    </dgm:pt>
    <dgm:pt modelId="{71DFCBE9-530D-44F1-ACC4-47B7400EDE23}" type="pres">
      <dgm:prSet presAssocID="{C5B80DF8-68C5-4C58-AD73-761E057D9D7C}" presName="sibTrans" presStyleCnt="0"/>
      <dgm:spPr/>
    </dgm:pt>
    <dgm:pt modelId="{1752C9FC-DAAD-462D-AC42-DC2F47858A2C}" type="pres">
      <dgm:prSet presAssocID="{C5B80DF8-68C5-4C58-AD73-761E057D9D7C}" presName="space" presStyleCnt="0"/>
      <dgm:spPr/>
    </dgm:pt>
    <dgm:pt modelId="{E38482FB-BA68-403F-B82B-4DA721D92E93}" type="pres">
      <dgm:prSet presAssocID="{882CC20D-8FA4-48D6-8442-3933423E3281}" presName="composite" presStyleCnt="0"/>
      <dgm:spPr/>
    </dgm:pt>
    <dgm:pt modelId="{2538D1CC-1A9B-4203-B17C-DDC1BD7A70E9}" type="pres">
      <dgm:prSet presAssocID="{882CC20D-8FA4-48D6-8442-3933423E3281}" presName="LShape" presStyleLbl="alignNode1" presStyleIdx="4" presStyleCnt="5"/>
      <dgm:spPr>
        <a:solidFill>
          <a:schemeClr val="accent3">
            <a:lumMod val="75000"/>
          </a:schemeClr>
        </a:solidFill>
      </dgm:spPr>
    </dgm:pt>
    <dgm:pt modelId="{70098A09-117E-4840-92B6-1F33F7596744}" type="pres">
      <dgm:prSet presAssocID="{882CC20D-8FA4-48D6-8442-3933423E3281}" presName="ParentText" presStyleLbl="revTx" presStyleIdx="2" presStyleCnt="3" custLinFactNeighborY="966">
        <dgm:presLayoutVars>
          <dgm:chMax val="0"/>
          <dgm:chPref val="0"/>
          <dgm:bulletEnabled val="1"/>
        </dgm:presLayoutVars>
      </dgm:prSet>
      <dgm:spPr/>
      <dgm:t>
        <a:bodyPr/>
        <a:lstStyle/>
        <a:p>
          <a:endParaRPr lang="en-US"/>
        </a:p>
      </dgm:t>
    </dgm:pt>
  </dgm:ptLst>
  <dgm:cxnLst>
    <dgm:cxn modelId="{24D04E09-20E2-4B0A-9C6A-AD8B03D1EB30}" srcId="{AE5CC16F-6CB4-4558-B43D-A32C1DBAF366}" destId="{882CC20D-8FA4-48D6-8442-3933423E3281}" srcOrd="2" destOrd="0" parTransId="{99A39445-A366-4ED9-ACB3-60C2129FC01C}" sibTransId="{4917D13B-05CC-45DB-ADCA-BB029FE8AE34}"/>
    <dgm:cxn modelId="{B008D793-211A-4C63-98B6-AA9193FE3334}" type="presOf" srcId="{3C2F79B6-C4DE-4C8A-B052-D5E5377D45AD}" destId="{CD698B29-09BB-4E2F-891F-AC28203FD4D4}" srcOrd="0" destOrd="0" presId="urn:microsoft.com/office/officeart/2009/3/layout/StepUpProcess"/>
    <dgm:cxn modelId="{20F15F3B-058C-4EF7-AF33-EC28A9BADA08}" srcId="{AE5CC16F-6CB4-4558-B43D-A32C1DBAF366}" destId="{3C2F79B6-C4DE-4C8A-B052-D5E5377D45AD}" srcOrd="1" destOrd="0" parTransId="{BC57E5F7-E16F-47FC-9D2E-481635661ECD}" sibTransId="{C5B80DF8-68C5-4C58-AD73-761E057D9D7C}"/>
    <dgm:cxn modelId="{DC606A67-4A43-434C-8149-C4636DCDF78C}" type="presOf" srcId="{882CC20D-8FA4-48D6-8442-3933423E3281}" destId="{70098A09-117E-4840-92B6-1F33F7596744}" srcOrd="0" destOrd="0" presId="urn:microsoft.com/office/officeart/2009/3/layout/StepUpProcess"/>
    <dgm:cxn modelId="{845EC210-D290-4475-9821-D0CA75601E67}" type="presOf" srcId="{D1940CB4-2FBE-4480-9697-0182E84E1717}" destId="{22EE7270-DB6D-47F6-88E0-B396FF8F9EDB}" srcOrd="0" destOrd="0" presId="urn:microsoft.com/office/officeart/2009/3/layout/StepUpProcess"/>
    <dgm:cxn modelId="{E9BF3C7E-EB0C-47F9-8285-F840EA09FC63}" type="presOf" srcId="{AE5CC16F-6CB4-4558-B43D-A32C1DBAF366}" destId="{65B7A5F3-9535-4A40-8971-3210C267DA96}" srcOrd="0" destOrd="0" presId="urn:microsoft.com/office/officeart/2009/3/layout/StepUpProcess"/>
    <dgm:cxn modelId="{497C3563-B3F8-4278-84E4-0786DBE46993}" srcId="{AE5CC16F-6CB4-4558-B43D-A32C1DBAF366}" destId="{D1940CB4-2FBE-4480-9697-0182E84E1717}" srcOrd="0" destOrd="0" parTransId="{D2026F54-CEAB-4DF7-B5B7-88C1DAD23D20}" sibTransId="{77BDB9DA-0E11-4512-B85F-971E5843D513}"/>
    <dgm:cxn modelId="{D3A7DFB0-BB55-452D-B952-336CE7A9F6C1}" type="presParOf" srcId="{65B7A5F3-9535-4A40-8971-3210C267DA96}" destId="{6CC94F68-ABDB-4135-A707-C0352E0EFA7B}" srcOrd="0" destOrd="0" presId="urn:microsoft.com/office/officeart/2009/3/layout/StepUpProcess"/>
    <dgm:cxn modelId="{156C0177-F151-4B61-9307-50C27C165538}" type="presParOf" srcId="{6CC94F68-ABDB-4135-A707-C0352E0EFA7B}" destId="{0EF62DD2-15F4-4289-8FAC-D6B41BB9853B}" srcOrd="0" destOrd="0" presId="urn:microsoft.com/office/officeart/2009/3/layout/StepUpProcess"/>
    <dgm:cxn modelId="{7BED8B7F-0149-4527-A6A0-833EFC540B08}" type="presParOf" srcId="{6CC94F68-ABDB-4135-A707-C0352E0EFA7B}" destId="{22EE7270-DB6D-47F6-88E0-B396FF8F9EDB}" srcOrd="1" destOrd="0" presId="urn:microsoft.com/office/officeart/2009/3/layout/StepUpProcess"/>
    <dgm:cxn modelId="{21FBD9C2-5780-478A-97BF-5AC5A32D874D}" type="presParOf" srcId="{6CC94F68-ABDB-4135-A707-C0352E0EFA7B}" destId="{640C3E0C-08C0-49F2-BA3F-7052EB111845}" srcOrd="2" destOrd="0" presId="urn:microsoft.com/office/officeart/2009/3/layout/StepUpProcess"/>
    <dgm:cxn modelId="{28B1C971-F884-499B-96B8-57124DAB7CF3}" type="presParOf" srcId="{65B7A5F3-9535-4A40-8971-3210C267DA96}" destId="{D0C4B673-7E52-4F1B-9ED3-B8033B00E2D9}" srcOrd="1" destOrd="0" presId="urn:microsoft.com/office/officeart/2009/3/layout/StepUpProcess"/>
    <dgm:cxn modelId="{78FF0664-6004-42D4-A3C0-636A28334E86}" type="presParOf" srcId="{D0C4B673-7E52-4F1B-9ED3-B8033B00E2D9}" destId="{01B511B1-5AAF-4957-BC29-C2095F07B167}" srcOrd="0" destOrd="0" presId="urn:microsoft.com/office/officeart/2009/3/layout/StepUpProcess"/>
    <dgm:cxn modelId="{BAB99D1F-EF54-4D4B-83DB-5DAC88C61A23}" type="presParOf" srcId="{65B7A5F3-9535-4A40-8971-3210C267DA96}" destId="{E0345DCE-BC2D-44FC-92D3-CA1CA93F1072}" srcOrd="2" destOrd="0" presId="urn:microsoft.com/office/officeart/2009/3/layout/StepUpProcess"/>
    <dgm:cxn modelId="{0B8BF70C-FF2A-4E66-8076-BDEA0A1F68AA}" type="presParOf" srcId="{E0345DCE-BC2D-44FC-92D3-CA1CA93F1072}" destId="{349634EF-050F-4054-8A5B-6EB045E77CB1}" srcOrd="0" destOrd="0" presId="urn:microsoft.com/office/officeart/2009/3/layout/StepUpProcess"/>
    <dgm:cxn modelId="{56E7FA3F-750D-4DAB-84AC-D4A535275609}" type="presParOf" srcId="{E0345DCE-BC2D-44FC-92D3-CA1CA93F1072}" destId="{CD698B29-09BB-4E2F-891F-AC28203FD4D4}" srcOrd="1" destOrd="0" presId="urn:microsoft.com/office/officeart/2009/3/layout/StepUpProcess"/>
    <dgm:cxn modelId="{54E87767-A037-4E3B-99A6-16E4A83CA3A8}" type="presParOf" srcId="{E0345DCE-BC2D-44FC-92D3-CA1CA93F1072}" destId="{0E912D8F-1DEB-4AAE-A373-0C70E62466CE}" srcOrd="2" destOrd="0" presId="urn:microsoft.com/office/officeart/2009/3/layout/StepUpProcess"/>
    <dgm:cxn modelId="{4A802BC2-1134-4823-8CC4-11E1703A007C}" type="presParOf" srcId="{65B7A5F3-9535-4A40-8971-3210C267DA96}" destId="{71DFCBE9-530D-44F1-ACC4-47B7400EDE23}" srcOrd="3" destOrd="0" presId="urn:microsoft.com/office/officeart/2009/3/layout/StepUpProcess"/>
    <dgm:cxn modelId="{74F7166E-32F0-4594-BEE6-A617903D3E7A}" type="presParOf" srcId="{71DFCBE9-530D-44F1-ACC4-47B7400EDE23}" destId="{1752C9FC-DAAD-462D-AC42-DC2F47858A2C}" srcOrd="0" destOrd="0" presId="urn:microsoft.com/office/officeart/2009/3/layout/StepUpProcess"/>
    <dgm:cxn modelId="{126533F4-E3B8-4D38-A588-9A399F751C99}" type="presParOf" srcId="{65B7A5F3-9535-4A40-8971-3210C267DA96}" destId="{E38482FB-BA68-403F-B82B-4DA721D92E93}" srcOrd="4" destOrd="0" presId="urn:microsoft.com/office/officeart/2009/3/layout/StepUpProcess"/>
    <dgm:cxn modelId="{F56A01BE-163E-4187-A121-0CF304A9742F}" type="presParOf" srcId="{E38482FB-BA68-403F-B82B-4DA721D92E93}" destId="{2538D1CC-1A9B-4203-B17C-DDC1BD7A70E9}" srcOrd="0" destOrd="0" presId="urn:microsoft.com/office/officeart/2009/3/layout/StepUpProcess"/>
    <dgm:cxn modelId="{8D0EB9F6-7710-443F-8B6B-73AAE1587525}" type="presParOf" srcId="{E38482FB-BA68-403F-B82B-4DA721D92E93}" destId="{70098A09-117E-4840-92B6-1F33F7596744}" srcOrd="1" destOrd="0" presId="urn:microsoft.com/office/officeart/2009/3/layout/StepUpProcess"/>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E5CC16F-6CB4-4558-B43D-A32C1DBAF366}" type="doc">
      <dgm:prSet loTypeId="urn:microsoft.com/office/officeart/2009/3/layout/StepUpProcess" loCatId="process" qsTypeId="urn:microsoft.com/office/officeart/2005/8/quickstyle/simple1" qsCatId="simple" csTypeId="urn:microsoft.com/office/officeart/2005/8/colors/accent1_2" csCatId="accent1" phldr="1"/>
      <dgm:spPr/>
      <dgm:t>
        <a:bodyPr/>
        <a:lstStyle/>
        <a:p>
          <a:endParaRPr lang="en-US"/>
        </a:p>
      </dgm:t>
    </dgm:pt>
    <dgm:pt modelId="{3C2F79B6-C4DE-4C8A-B052-D5E5377D45AD}">
      <dgm:prSet phldrT="[Text]" custT="1"/>
      <dgm:spPr/>
      <dgm:t>
        <a:bodyPr/>
        <a:lstStyle/>
        <a:p>
          <a:pPr algn="just"/>
          <a:r>
            <a:rPr lang="en-US" sz="2000" dirty="0" err="1" smtClean="0">
              <a:solidFill>
                <a:schemeClr val="tx1"/>
              </a:solidFill>
              <a:latin typeface="Times New Roman" panose="02020603050405020304" pitchFamily="18" charset="0"/>
              <a:cs typeface="Times New Roman" panose="02020603050405020304" pitchFamily="18" charset="0"/>
            </a:rPr>
            <a:t>Chính</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phủ</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cần</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thực</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hiện</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các</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nguyên</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tắc</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thống</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nhất</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quản</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lí</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nợ</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trên</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cơ</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sở</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phân</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công</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xác</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định</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trách</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nhiệm</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rõ</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ràng</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giữa</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các</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cơ</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quan</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quản</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lí</a:t>
          </a:r>
          <a:r>
            <a:rPr lang="en-US" sz="2000" dirty="0" smtClean="0">
              <a:solidFill>
                <a:schemeClr val="tx1"/>
              </a:solidFill>
              <a:latin typeface="Times New Roman" panose="02020603050405020304" pitchFamily="18" charset="0"/>
              <a:cs typeface="Times New Roman" panose="02020603050405020304" pitchFamily="18" charset="0"/>
            </a:rPr>
            <a:t>.</a:t>
          </a:r>
          <a:endParaRPr lang="en-US" sz="2000" dirty="0">
            <a:solidFill>
              <a:schemeClr val="tx1"/>
            </a:solidFill>
          </a:endParaRPr>
        </a:p>
      </dgm:t>
    </dgm:pt>
    <dgm:pt modelId="{BC57E5F7-E16F-47FC-9D2E-481635661ECD}" type="parTrans" cxnId="{20F15F3B-058C-4EF7-AF33-EC28A9BADA08}">
      <dgm:prSet/>
      <dgm:spPr/>
      <dgm:t>
        <a:bodyPr/>
        <a:lstStyle/>
        <a:p>
          <a:endParaRPr lang="en-US"/>
        </a:p>
      </dgm:t>
    </dgm:pt>
    <dgm:pt modelId="{C5B80DF8-68C5-4C58-AD73-761E057D9D7C}" type="sibTrans" cxnId="{20F15F3B-058C-4EF7-AF33-EC28A9BADA08}">
      <dgm:prSet/>
      <dgm:spPr/>
      <dgm:t>
        <a:bodyPr/>
        <a:lstStyle/>
        <a:p>
          <a:endParaRPr lang="en-US"/>
        </a:p>
      </dgm:t>
    </dgm:pt>
    <dgm:pt modelId="{882CC20D-8FA4-48D6-8442-3933423E3281}">
      <dgm:prSet phldrT="[Text]" custT="1"/>
      <dgm:spPr/>
      <dgm:t>
        <a:bodyPr/>
        <a:lstStyle/>
        <a:p>
          <a:pPr algn="just"/>
          <a:r>
            <a:rPr lang="en-US" sz="2000" dirty="0" smtClean="0">
              <a:solidFill>
                <a:schemeClr val="tx1"/>
              </a:solidFill>
              <a:latin typeface="Times New Roman" panose="02020603050405020304" pitchFamily="18" charset="0"/>
              <a:cs typeface="Times New Roman" panose="02020603050405020304" pitchFamily="18" charset="0"/>
            </a:rPr>
            <a:t>Một </a:t>
          </a:r>
          <a:r>
            <a:rPr lang="en-US" sz="2000" dirty="0" err="1" smtClean="0">
              <a:solidFill>
                <a:schemeClr val="tx1"/>
              </a:solidFill>
              <a:latin typeface="Times New Roman" panose="02020603050405020304" pitchFamily="18" charset="0"/>
              <a:cs typeface="Times New Roman" panose="02020603050405020304" pitchFamily="18" charset="0"/>
            </a:rPr>
            <a:t>hệ</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thống</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quản</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lí</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nợ</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đầy</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đủ</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và</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chặt</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chẽ</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sẽ</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đảm</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bảo</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được</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hoạt</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động</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quản</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lí</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có</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hiệu</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quả</a:t>
          </a:r>
          <a:r>
            <a:rPr lang="en-US" sz="2000" dirty="0" smtClean="0">
              <a:solidFill>
                <a:schemeClr val="tx1"/>
              </a:solidFill>
              <a:latin typeface="Times New Roman" panose="02020603050405020304" pitchFamily="18" charset="0"/>
              <a:cs typeface="Times New Roman" panose="02020603050405020304" pitchFamily="18" charset="0"/>
            </a:rPr>
            <a:t>.</a:t>
          </a:r>
          <a:endParaRPr lang="en-US" sz="2000" dirty="0">
            <a:solidFill>
              <a:schemeClr val="tx1"/>
            </a:solidFill>
          </a:endParaRPr>
        </a:p>
      </dgm:t>
    </dgm:pt>
    <dgm:pt modelId="{99A39445-A366-4ED9-ACB3-60C2129FC01C}" type="parTrans" cxnId="{24D04E09-20E2-4B0A-9C6A-AD8B03D1EB30}">
      <dgm:prSet/>
      <dgm:spPr/>
      <dgm:t>
        <a:bodyPr/>
        <a:lstStyle/>
        <a:p>
          <a:endParaRPr lang="en-US"/>
        </a:p>
      </dgm:t>
    </dgm:pt>
    <dgm:pt modelId="{4917D13B-05CC-45DB-ADCA-BB029FE8AE34}" type="sibTrans" cxnId="{24D04E09-20E2-4B0A-9C6A-AD8B03D1EB30}">
      <dgm:prSet/>
      <dgm:spPr/>
      <dgm:t>
        <a:bodyPr/>
        <a:lstStyle/>
        <a:p>
          <a:endParaRPr lang="en-US"/>
        </a:p>
      </dgm:t>
    </dgm:pt>
    <dgm:pt modelId="{D1940CB4-2FBE-4480-9697-0182E84E1717}">
      <dgm:prSet phldrT="[Text]" custT="1"/>
      <dgm:spPr/>
      <dgm:t>
        <a:bodyPr/>
        <a:lstStyle/>
        <a:p>
          <a:pPr algn="just"/>
          <a:r>
            <a:rPr lang="en-US" sz="2000" dirty="0" err="1" smtClean="0">
              <a:solidFill>
                <a:schemeClr val="tx1"/>
              </a:solidFill>
              <a:latin typeface="Times New Roman" panose="02020603050405020304" pitchFamily="18" charset="0"/>
              <a:cs typeface="Times New Roman" panose="02020603050405020304" pitchFamily="18" charset="0"/>
            </a:rPr>
            <a:t>Cơ</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cấu</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bộ</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máy</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và</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hệ</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thống</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quản</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lý</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nợ</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nước</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ngoài</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của</a:t>
          </a:r>
          <a:r>
            <a:rPr lang="en-US" sz="2000" dirty="0" smtClean="0">
              <a:solidFill>
                <a:schemeClr val="tx1"/>
              </a:solidFill>
              <a:latin typeface="Times New Roman" panose="02020603050405020304" pitchFamily="18" charset="0"/>
              <a:cs typeface="Times New Roman" panose="02020603050405020304" pitchFamily="18" charset="0"/>
            </a:rPr>
            <a:t> một </a:t>
          </a:r>
          <a:r>
            <a:rPr lang="en-US" sz="2000" dirty="0" err="1" smtClean="0">
              <a:solidFill>
                <a:schemeClr val="tx1"/>
              </a:solidFill>
              <a:latin typeface="Times New Roman" panose="02020603050405020304" pitchFamily="18" charset="0"/>
              <a:cs typeface="Times New Roman" panose="02020603050405020304" pitchFamily="18" charset="0"/>
            </a:rPr>
            <a:t>quốc</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gia</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quyết</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định</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hiệu</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quả</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công</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tác</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quản</a:t>
          </a:r>
          <a:r>
            <a:rPr lang="en-US" sz="2000" dirty="0" smtClean="0">
              <a:solidFill>
                <a:schemeClr val="tx1"/>
              </a:solidFill>
              <a:latin typeface="Times New Roman" panose="02020603050405020304" pitchFamily="18" charset="0"/>
              <a:cs typeface="Times New Roman" panose="02020603050405020304" pitchFamily="18" charset="0"/>
            </a:rPr>
            <a:t> </a:t>
          </a:r>
          <a:r>
            <a:rPr lang="en-US" sz="2000" dirty="0" err="1" smtClean="0">
              <a:solidFill>
                <a:schemeClr val="tx1"/>
              </a:solidFill>
              <a:latin typeface="Times New Roman" panose="02020603050405020304" pitchFamily="18" charset="0"/>
              <a:cs typeface="Times New Roman" panose="02020603050405020304" pitchFamily="18" charset="0"/>
            </a:rPr>
            <a:t>lí</a:t>
          </a:r>
          <a:endParaRPr lang="en-US" sz="2000" dirty="0">
            <a:solidFill>
              <a:schemeClr val="tx1"/>
            </a:solidFill>
            <a:latin typeface="Times New Roman" panose="02020603050405020304" pitchFamily="18" charset="0"/>
            <a:cs typeface="Times New Roman" panose="02020603050405020304" pitchFamily="18" charset="0"/>
          </a:endParaRPr>
        </a:p>
      </dgm:t>
    </dgm:pt>
    <dgm:pt modelId="{77BDB9DA-0E11-4512-B85F-971E5843D513}" type="sibTrans" cxnId="{497C3563-B3F8-4278-84E4-0786DBE46993}">
      <dgm:prSet/>
      <dgm:spPr/>
      <dgm:t>
        <a:bodyPr/>
        <a:lstStyle/>
        <a:p>
          <a:endParaRPr lang="en-US"/>
        </a:p>
      </dgm:t>
    </dgm:pt>
    <dgm:pt modelId="{D2026F54-CEAB-4DF7-B5B7-88C1DAD23D20}" type="parTrans" cxnId="{497C3563-B3F8-4278-84E4-0786DBE46993}">
      <dgm:prSet/>
      <dgm:spPr/>
      <dgm:t>
        <a:bodyPr/>
        <a:lstStyle/>
        <a:p>
          <a:endParaRPr lang="en-US"/>
        </a:p>
      </dgm:t>
    </dgm:pt>
    <dgm:pt modelId="{65B7A5F3-9535-4A40-8971-3210C267DA96}" type="pres">
      <dgm:prSet presAssocID="{AE5CC16F-6CB4-4558-B43D-A32C1DBAF366}" presName="rootnode" presStyleCnt="0">
        <dgm:presLayoutVars>
          <dgm:chMax/>
          <dgm:chPref/>
          <dgm:dir/>
          <dgm:animLvl val="lvl"/>
        </dgm:presLayoutVars>
      </dgm:prSet>
      <dgm:spPr/>
      <dgm:t>
        <a:bodyPr/>
        <a:lstStyle/>
        <a:p>
          <a:endParaRPr lang="en-US"/>
        </a:p>
      </dgm:t>
    </dgm:pt>
    <dgm:pt modelId="{6CC94F68-ABDB-4135-A707-C0352E0EFA7B}" type="pres">
      <dgm:prSet presAssocID="{D1940CB4-2FBE-4480-9697-0182E84E1717}" presName="composite" presStyleCnt="0"/>
      <dgm:spPr/>
    </dgm:pt>
    <dgm:pt modelId="{0EF62DD2-15F4-4289-8FAC-D6B41BB9853B}" type="pres">
      <dgm:prSet presAssocID="{D1940CB4-2FBE-4480-9697-0182E84E1717}" presName="LShape" presStyleLbl="alignNode1" presStyleIdx="0" presStyleCnt="5"/>
      <dgm:spPr>
        <a:solidFill>
          <a:schemeClr val="accent3">
            <a:lumMod val="75000"/>
          </a:schemeClr>
        </a:solidFill>
      </dgm:spPr>
    </dgm:pt>
    <dgm:pt modelId="{22EE7270-DB6D-47F6-88E0-B396FF8F9EDB}" type="pres">
      <dgm:prSet presAssocID="{D1940CB4-2FBE-4480-9697-0182E84E1717}" presName="ParentText" presStyleLbl="revTx" presStyleIdx="0" presStyleCnt="3" custLinFactNeighborY="12121">
        <dgm:presLayoutVars>
          <dgm:chMax val="0"/>
          <dgm:chPref val="0"/>
          <dgm:bulletEnabled val="1"/>
        </dgm:presLayoutVars>
      </dgm:prSet>
      <dgm:spPr/>
      <dgm:t>
        <a:bodyPr/>
        <a:lstStyle/>
        <a:p>
          <a:endParaRPr lang="en-US"/>
        </a:p>
      </dgm:t>
    </dgm:pt>
    <dgm:pt modelId="{640C3E0C-08C0-49F2-BA3F-7052EB111845}" type="pres">
      <dgm:prSet presAssocID="{D1940CB4-2FBE-4480-9697-0182E84E1717}" presName="Triangle" presStyleLbl="alignNode1" presStyleIdx="1" presStyleCnt="5"/>
      <dgm:spPr>
        <a:solidFill>
          <a:schemeClr val="accent3">
            <a:lumMod val="75000"/>
          </a:schemeClr>
        </a:solidFill>
      </dgm:spPr>
    </dgm:pt>
    <dgm:pt modelId="{D0C4B673-7E52-4F1B-9ED3-B8033B00E2D9}" type="pres">
      <dgm:prSet presAssocID="{77BDB9DA-0E11-4512-B85F-971E5843D513}" presName="sibTrans" presStyleCnt="0"/>
      <dgm:spPr/>
    </dgm:pt>
    <dgm:pt modelId="{01B511B1-5AAF-4957-BC29-C2095F07B167}" type="pres">
      <dgm:prSet presAssocID="{77BDB9DA-0E11-4512-B85F-971E5843D513}" presName="space" presStyleCnt="0"/>
      <dgm:spPr/>
    </dgm:pt>
    <dgm:pt modelId="{E0345DCE-BC2D-44FC-92D3-CA1CA93F1072}" type="pres">
      <dgm:prSet presAssocID="{3C2F79B6-C4DE-4C8A-B052-D5E5377D45AD}" presName="composite" presStyleCnt="0"/>
      <dgm:spPr/>
    </dgm:pt>
    <dgm:pt modelId="{349634EF-050F-4054-8A5B-6EB045E77CB1}" type="pres">
      <dgm:prSet presAssocID="{3C2F79B6-C4DE-4C8A-B052-D5E5377D45AD}" presName="LShape" presStyleLbl="alignNode1" presStyleIdx="2" presStyleCnt="5"/>
      <dgm:spPr>
        <a:solidFill>
          <a:schemeClr val="accent3">
            <a:lumMod val="75000"/>
          </a:schemeClr>
        </a:solidFill>
      </dgm:spPr>
    </dgm:pt>
    <dgm:pt modelId="{CD698B29-09BB-4E2F-891F-AC28203FD4D4}" type="pres">
      <dgm:prSet presAssocID="{3C2F79B6-C4DE-4C8A-B052-D5E5377D45AD}" presName="ParentText" presStyleLbl="revTx" presStyleIdx="1" presStyleCnt="3">
        <dgm:presLayoutVars>
          <dgm:chMax val="0"/>
          <dgm:chPref val="0"/>
          <dgm:bulletEnabled val="1"/>
        </dgm:presLayoutVars>
      </dgm:prSet>
      <dgm:spPr/>
      <dgm:t>
        <a:bodyPr/>
        <a:lstStyle/>
        <a:p>
          <a:endParaRPr lang="en-US"/>
        </a:p>
      </dgm:t>
    </dgm:pt>
    <dgm:pt modelId="{0E912D8F-1DEB-4AAE-A373-0C70E62466CE}" type="pres">
      <dgm:prSet presAssocID="{3C2F79B6-C4DE-4C8A-B052-D5E5377D45AD}" presName="Triangle" presStyleLbl="alignNode1" presStyleIdx="3" presStyleCnt="5"/>
      <dgm:spPr>
        <a:solidFill>
          <a:schemeClr val="accent3">
            <a:lumMod val="75000"/>
          </a:schemeClr>
        </a:solidFill>
      </dgm:spPr>
    </dgm:pt>
    <dgm:pt modelId="{71DFCBE9-530D-44F1-ACC4-47B7400EDE23}" type="pres">
      <dgm:prSet presAssocID="{C5B80DF8-68C5-4C58-AD73-761E057D9D7C}" presName="sibTrans" presStyleCnt="0"/>
      <dgm:spPr/>
    </dgm:pt>
    <dgm:pt modelId="{1752C9FC-DAAD-462D-AC42-DC2F47858A2C}" type="pres">
      <dgm:prSet presAssocID="{C5B80DF8-68C5-4C58-AD73-761E057D9D7C}" presName="space" presStyleCnt="0"/>
      <dgm:spPr/>
    </dgm:pt>
    <dgm:pt modelId="{E38482FB-BA68-403F-B82B-4DA721D92E93}" type="pres">
      <dgm:prSet presAssocID="{882CC20D-8FA4-48D6-8442-3933423E3281}" presName="composite" presStyleCnt="0"/>
      <dgm:spPr/>
    </dgm:pt>
    <dgm:pt modelId="{2538D1CC-1A9B-4203-B17C-DDC1BD7A70E9}" type="pres">
      <dgm:prSet presAssocID="{882CC20D-8FA4-48D6-8442-3933423E3281}" presName="LShape" presStyleLbl="alignNode1" presStyleIdx="4" presStyleCnt="5"/>
      <dgm:spPr>
        <a:solidFill>
          <a:schemeClr val="accent3">
            <a:lumMod val="75000"/>
          </a:schemeClr>
        </a:solidFill>
      </dgm:spPr>
    </dgm:pt>
    <dgm:pt modelId="{70098A09-117E-4840-92B6-1F33F7596744}" type="pres">
      <dgm:prSet presAssocID="{882CC20D-8FA4-48D6-8442-3933423E3281}" presName="ParentText" presStyleLbl="revTx" presStyleIdx="2" presStyleCnt="3" custLinFactNeighborY="966">
        <dgm:presLayoutVars>
          <dgm:chMax val="0"/>
          <dgm:chPref val="0"/>
          <dgm:bulletEnabled val="1"/>
        </dgm:presLayoutVars>
      </dgm:prSet>
      <dgm:spPr/>
      <dgm:t>
        <a:bodyPr/>
        <a:lstStyle/>
        <a:p>
          <a:endParaRPr lang="en-US"/>
        </a:p>
      </dgm:t>
    </dgm:pt>
  </dgm:ptLst>
  <dgm:cxnLst>
    <dgm:cxn modelId="{24D04E09-20E2-4B0A-9C6A-AD8B03D1EB30}" srcId="{AE5CC16F-6CB4-4558-B43D-A32C1DBAF366}" destId="{882CC20D-8FA4-48D6-8442-3933423E3281}" srcOrd="2" destOrd="0" parTransId="{99A39445-A366-4ED9-ACB3-60C2129FC01C}" sibTransId="{4917D13B-05CC-45DB-ADCA-BB029FE8AE34}"/>
    <dgm:cxn modelId="{B008D793-211A-4C63-98B6-AA9193FE3334}" type="presOf" srcId="{3C2F79B6-C4DE-4C8A-B052-D5E5377D45AD}" destId="{CD698B29-09BB-4E2F-891F-AC28203FD4D4}" srcOrd="0" destOrd="0" presId="urn:microsoft.com/office/officeart/2009/3/layout/StepUpProcess"/>
    <dgm:cxn modelId="{20F15F3B-058C-4EF7-AF33-EC28A9BADA08}" srcId="{AE5CC16F-6CB4-4558-B43D-A32C1DBAF366}" destId="{3C2F79B6-C4DE-4C8A-B052-D5E5377D45AD}" srcOrd="1" destOrd="0" parTransId="{BC57E5F7-E16F-47FC-9D2E-481635661ECD}" sibTransId="{C5B80DF8-68C5-4C58-AD73-761E057D9D7C}"/>
    <dgm:cxn modelId="{DC606A67-4A43-434C-8149-C4636DCDF78C}" type="presOf" srcId="{882CC20D-8FA4-48D6-8442-3933423E3281}" destId="{70098A09-117E-4840-92B6-1F33F7596744}" srcOrd="0" destOrd="0" presId="urn:microsoft.com/office/officeart/2009/3/layout/StepUpProcess"/>
    <dgm:cxn modelId="{845EC210-D290-4475-9821-D0CA75601E67}" type="presOf" srcId="{D1940CB4-2FBE-4480-9697-0182E84E1717}" destId="{22EE7270-DB6D-47F6-88E0-B396FF8F9EDB}" srcOrd="0" destOrd="0" presId="urn:microsoft.com/office/officeart/2009/3/layout/StepUpProcess"/>
    <dgm:cxn modelId="{E9BF3C7E-EB0C-47F9-8285-F840EA09FC63}" type="presOf" srcId="{AE5CC16F-6CB4-4558-B43D-A32C1DBAF366}" destId="{65B7A5F3-9535-4A40-8971-3210C267DA96}" srcOrd="0" destOrd="0" presId="urn:microsoft.com/office/officeart/2009/3/layout/StepUpProcess"/>
    <dgm:cxn modelId="{497C3563-B3F8-4278-84E4-0786DBE46993}" srcId="{AE5CC16F-6CB4-4558-B43D-A32C1DBAF366}" destId="{D1940CB4-2FBE-4480-9697-0182E84E1717}" srcOrd="0" destOrd="0" parTransId="{D2026F54-CEAB-4DF7-B5B7-88C1DAD23D20}" sibTransId="{77BDB9DA-0E11-4512-B85F-971E5843D513}"/>
    <dgm:cxn modelId="{D3A7DFB0-BB55-452D-B952-336CE7A9F6C1}" type="presParOf" srcId="{65B7A5F3-9535-4A40-8971-3210C267DA96}" destId="{6CC94F68-ABDB-4135-A707-C0352E0EFA7B}" srcOrd="0" destOrd="0" presId="urn:microsoft.com/office/officeart/2009/3/layout/StepUpProcess"/>
    <dgm:cxn modelId="{156C0177-F151-4B61-9307-50C27C165538}" type="presParOf" srcId="{6CC94F68-ABDB-4135-A707-C0352E0EFA7B}" destId="{0EF62DD2-15F4-4289-8FAC-D6B41BB9853B}" srcOrd="0" destOrd="0" presId="urn:microsoft.com/office/officeart/2009/3/layout/StepUpProcess"/>
    <dgm:cxn modelId="{7BED8B7F-0149-4527-A6A0-833EFC540B08}" type="presParOf" srcId="{6CC94F68-ABDB-4135-A707-C0352E0EFA7B}" destId="{22EE7270-DB6D-47F6-88E0-B396FF8F9EDB}" srcOrd="1" destOrd="0" presId="urn:microsoft.com/office/officeart/2009/3/layout/StepUpProcess"/>
    <dgm:cxn modelId="{21FBD9C2-5780-478A-97BF-5AC5A32D874D}" type="presParOf" srcId="{6CC94F68-ABDB-4135-A707-C0352E0EFA7B}" destId="{640C3E0C-08C0-49F2-BA3F-7052EB111845}" srcOrd="2" destOrd="0" presId="urn:microsoft.com/office/officeart/2009/3/layout/StepUpProcess"/>
    <dgm:cxn modelId="{28B1C971-F884-499B-96B8-57124DAB7CF3}" type="presParOf" srcId="{65B7A5F3-9535-4A40-8971-3210C267DA96}" destId="{D0C4B673-7E52-4F1B-9ED3-B8033B00E2D9}" srcOrd="1" destOrd="0" presId="urn:microsoft.com/office/officeart/2009/3/layout/StepUpProcess"/>
    <dgm:cxn modelId="{78FF0664-6004-42D4-A3C0-636A28334E86}" type="presParOf" srcId="{D0C4B673-7E52-4F1B-9ED3-B8033B00E2D9}" destId="{01B511B1-5AAF-4957-BC29-C2095F07B167}" srcOrd="0" destOrd="0" presId="urn:microsoft.com/office/officeart/2009/3/layout/StepUpProcess"/>
    <dgm:cxn modelId="{BAB99D1F-EF54-4D4B-83DB-5DAC88C61A23}" type="presParOf" srcId="{65B7A5F3-9535-4A40-8971-3210C267DA96}" destId="{E0345DCE-BC2D-44FC-92D3-CA1CA93F1072}" srcOrd="2" destOrd="0" presId="urn:microsoft.com/office/officeart/2009/3/layout/StepUpProcess"/>
    <dgm:cxn modelId="{0B8BF70C-FF2A-4E66-8076-BDEA0A1F68AA}" type="presParOf" srcId="{E0345DCE-BC2D-44FC-92D3-CA1CA93F1072}" destId="{349634EF-050F-4054-8A5B-6EB045E77CB1}" srcOrd="0" destOrd="0" presId="urn:microsoft.com/office/officeart/2009/3/layout/StepUpProcess"/>
    <dgm:cxn modelId="{56E7FA3F-750D-4DAB-84AC-D4A535275609}" type="presParOf" srcId="{E0345DCE-BC2D-44FC-92D3-CA1CA93F1072}" destId="{CD698B29-09BB-4E2F-891F-AC28203FD4D4}" srcOrd="1" destOrd="0" presId="urn:microsoft.com/office/officeart/2009/3/layout/StepUpProcess"/>
    <dgm:cxn modelId="{54E87767-A037-4E3B-99A6-16E4A83CA3A8}" type="presParOf" srcId="{E0345DCE-BC2D-44FC-92D3-CA1CA93F1072}" destId="{0E912D8F-1DEB-4AAE-A373-0C70E62466CE}" srcOrd="2" destOrd="0" presId="urn:microsoft.com/office/officeart/2009/3/layout/StepUpProcess"/>
    <dgm:cxn modelId="{4A802BC2-1134-4823-8CC4-11E1703A007C}" type="presParOf" srcId="{65B7A5F3-9535-4A40-8971-3210C267DA96}" destId="{71DFCBE9-530D-44F1-ACC4-47B7400EDE23}" srcOrd="3" destOrd="0" presId="urn:microsoft.com/office/officeart/2009/3/layout/StepUpProcess"/>
    <dgm:cxn modelId="{74F7166E-32F0-4594-BEE6-A617903D3E7A}" type="presParOf" srcId="{71DFCBE9-530D-44F1-ACC4-47B7400EDE23}" destId="{1752C9FC-DAAD-462D-AC42-DC2F47858A2C}" srcOrd="0" destOrd="0" presId="urn:microsoft.com/office/officeart/2009/3/layout/StepUpProcess"/>
    <dgm:cxn modelId="{126533F4-E3B8-4D38-A588-9A399F751C99}" type="presParOf" srcId="{65B7A5F3-9535-4A40-8971-3210C267DA96}" destId="{E38482FB-BA68-403F-B82B-4DA721D92E93}" srcOrd="4" destOrd="0" presId="urn:microsoft.com/office/officeart/2009/3/layout/StepUpProcess"/>
    <dgm:cxn modelId="{F56A01BE-163E-4187-A121-0CF304A9742F}" type="presParOf" srcId="{E38482FB-BA68-403F-B82B-4DA721D92E93}" destId="{2538D1CC-1A9B-4203-B17C-DDC1BD7A70E9}" srcOrd="0" destOrd="0" presId="urn:microsoft.com/office/officeart/2009/3/layout/StepUpProcess"/>
    <dgm:cxn modelId="{8D0EB9F6-7710-443F-8B6B-73AAE1587525}" type="presParOf" srcId="{E38482FB-BA68-403F-B82B-4DA721D92E93}" destId="{70098A09-117E-4840-92B6-1F33F7596744}" srcOrd="1" destOrd="0" presId="urn:microsoft.com/office/officeart/2009/3/layout/StepUpProcess"/>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73F0ACE-6DFB-4438-85B1-FCE826207C8D}" type="doc">
      <dgm:prSet loTypeId="urn:microsoft.com/office/officeart/2005/8/layout/pyramid2" loCatId="list" qsTypeId="urn:microsoft.com/office/officeart/2005/8/quickstyle/simple1" qsCatId="simple" csTypeId="urn:microsoft.com/office/officeart/2005/8/colors/accent1_2" csCatId="accent1" phldr="1"/>
      <dgm:spPr/>
    </dgm:pt>
    <dgm:pt modelId="{0D49147A-440E-477C-9EF2-96BA8C8180FC}">
      <dgm:prSet phldrT="[Text]" custT="1"/>
      <dgm:spPr/>
      <dgm:t>
        <a:bodyPr/>
        <a:lstStyle/>
        <a:p>
          <a:r>
            <a:rPr lang="en-US" sz="2400" dirty="0" err="1" smtClean="0">
              <a:solidFill>
                <a:schemeClr val="tx1"/>
              </a:solidFill>
              <a:latin typeface="Times New Roman" panose="02020603050405020304" pitchFamily="18" charset="0"/>
              <a:cs typeface="Times New Roman" panose="02020603050405020304" pitchFamily="18" charset="0"/>
            </a:rPr>
            <a:t>Lựa</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chọn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các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hình</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thức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vay</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nước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ngoài</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phù</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hợp</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tập</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chung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vào</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những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lĩnh</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vực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nào</a:t>
          </a:r>
          <a:r>
            <a:rPr lang="en-US" sz="2000" dirty="0" smtClean="0">
              <a:solidFill>
                <a:schemeClr val="tx1"/>
              </a:solidFill>
              <a:latin typeface="Times New Roman" panose="02020603050405020304" pitchFamily="18" charset="0"/>
              <a:cs typeface="Times New Roman" panose="02020603050405020304" pitchFamily="18" charset="0"/>
            </a:rPr>
            <a:t>.</a:t>
          </a:r>
          <a:endParaRPr lang="en-US" sz="2000" dirty="0">
            <a:solidFill>
              <a:schemeClr val="tx1"/>
            </a:solidFill>
          </a:endParaRPr>
        </a:p>
      </dgm:t>
    </dgm:pt>
    <dgm:pt modelId="{E9711356-9C72-4B52-B798-3FEC525A8E13}" type="parTrans" cxnId="{C3A68E5C-423D-492D-B688-C94B1B5743FE}">
      <dgm:prSet/>
      <dgm:spPr/>
      <dgm:t>
        <a:bodyPr/>
        <a:lstStyle/>
        <a:p>
          <a:endParaRPr lang="en-US"/>
        </a:p>
      </dgm:t>
    </dgm:pt>
    <dgm:pt modelId="{C52A9224-B0C6-481E-B407-D047B8382688}" type="sibTrans" cxnId="{C3A68E5C-423D-492D-B688-C94B1B5743FE}">
      <dgm:prSet/>
      <dgm:spPr/>
      <dgm:t>
        <a:bodyPr/>
        <a:lstStyle/>
        <a:p>
          <a:endParaRPr lang="en-US"/>
        </a:p>
      </dgm:t>
    </dgm:pt>
    <dgm:pt modelId="{5FBC5D7E-B216-4995-8D47-2E5D5ADAC636}">
      <dgm:prSet phldrT="[Text]" custT="1"/>
      <dgm:spPr/>
      <dgm:t>
        <a:bodyPr/>
        <a:lstStyle/>
        <a:p>
          <a:r>
            <a:rPr lang="en-US" sz="2400" dirty="0" err="1" smtClean="0">
              <a:solidFill>
                <a:schemeClr val="tx1"/>
              </a:solidFill>
              <a:latin typeface="Times New Roman" panose="02020603050405020304" pitchFamily="18" charset="0"/>
              <a:cs typeface="Times New Roman" panose="02020603050405020304" pitchFamily="18" charset="0"/>
            </a:rPr>
            <a:t>Cần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có</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các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mức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quản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lí</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mức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vay</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nợ</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làm</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sao</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trong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ngưỡng</a:t>
          </a:r>
          <a:r>
            <a:rPr lang="en-US" sz="2400" dirty="0" smtClean="0">
              <a:solidFill>
                <a:schemeClr val="tx1"/>
              </a:solidFill>
              <a:latin typeface="Times New Roman" panose="02020603050405020304" pitchFamily="18" charset="0"/>
              <a:cs typeface="Times New Roman" panose="02020603050405020304" pitchFamily="18" charset="0"/>
            </a:rPr>
            <a:t> an </a:t>
          </a:r>
          <a:r>
            <a:rPr lang="en-US" sz="2400" dirty="0" err="1" smtClean="0">
              <a:solidFill>
                <a:schemeClr val="tx1"/>
              </a:solidFill>
              <a:latin typeface="Times New Roman" panose="02020603050405020304" pitchFamily="18" charset="0"/>
              <a:cs typeface="Times New Roman" panose="02020603050405020304" pitchFamily="18" charset="0"/>
            </a:rPr>
            <a:t>toàn</a:t>
          </a:r>
          <a:r>
            <a:rPr lang="en-US" sz="2400" dirty="0" smtClean="0">
              <a:solidFill>
                <a:schemeClr val="tx1"/>
              </a:solidFill>
              <a:latin typeface="Times New Roman" panose="02020603050405020304" pitchFamily="18" charset="0"/>
              <a:cs typeface="Times New Roman" panose="02020603050405020304" pitchFamily="18" charset="0"/>
            </a:rPr>
            <a:t>.</a:t>
          </a:r>
          <a:endParaRPr lang="en-US" sz="2400" dirty="0"/>
        </a:p>
      </dgm:t>
    </dgm:pt>
    <dgm:pt modelId="{A15AD46B-6039-46F1-85BB-A071BD2B7D46}" type="parTrans" cxnId="{8723C0FD-339F-45E7-A5C2-345A05421CE6}">
      <dgm:prSet/>
      <dgm:spPr/>
      <dgm:t>
        <a:bodyPr/>
        <a:lstStyle/>
        <a:p>
          <a:endParaRPr lang="en-US"/>
        </a:p>
      </dgm:t>
    </dgm:pt>
    <dgm:pt modelId="{E6DAC409-90AC-4B4B-BF54-AAB7C246C9A9}" type="sibTrans" cxnId="{8723C0FD-339F-45E7-A5C2-345A05421CE6}">
      <dgm:prSet/>
      <dgm:spPr/>
      <dgm:t>
        <a:bodyPr/>
        <a:lstStyle/>
        <a:p>
          <a:endParaRPr lang="en-US"/>
        </a:p>
      </dgm:t>
    </dgm:pt>
    <dgm:pt modelId="{8BCC50F7-06DA-4607-AC07-2EFC17F09ED0}">
      <dgm:prSet phldrT="[Text]" custT="1"/>
      <dgm:spPr/>
      <dgm:t>
        <a:bodyPr/>
        <a:lstStyle/>
        <a:p>
          <a:r>
            <a:rPr lang="en-US" sz="2400" dirty="0" err="1" smtClean="0">
              <a:solidFill>
                <a:schemeClr val="tx1"/>
              </a:solidFill>
              <a:latin typeface="Times New Roman" panose="02020603050405020304" pitchFamily="18" charset="0"/>
              <a:cs typeface="Times New Roman" panose="02020603050405020304" pitchFamily="18" charset="0"/>
            </a:rPr>
            <a:t>Lên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kế</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hoạch</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cụ</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thể</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số</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lượng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vốn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vay</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phân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bổ</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điều</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chỉnh</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vốn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vay</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đó</a:t>
          </a:r>
          <a:r>
            <a:rPr lang="en-US" sz="2400" dirty="0" smtClean="0">
              <a:solidFill>
                <a:schemeClr val="tx1"/>
              </a:solidFill>
              <a:latin typeface="Times New Roman" panose="02020603050405020304" pitchFamily="18" charset="0"/>
              <a:cs typeface="Times New Roman" panose="02020603050405020304" pitchFamily="18" charset="0"/>
            </a:rPr>
            <a:t>.</a:t>
          </a:r>
          <a:endParaRPr lang="en-US" sz="2400" dirty="0"/>
        </a:p>
      </dgm:t>
    </dgm:pt>
    <dgm:pt modelId="{26B5582F-B12C-4102-9B8F-EE3029B10969}" type="parTrans" cxnId="{675481C8-889B-4A90-8A5C-8A68C35707F1}">
      <dgm:prSet/>
      <dgm:spPr/>
      <dgm:t>
        <a:bodyPr/>
        <a:lstStyle/>
        <a:p>
          <a:endParaRPr lang="en-US"/>
        </a:p>
      </dgm:t>
    </dgm:pt>
    <dgm:pt modelId="{977BC216-2774-45F4-93C9-F926D810B0BE}" type="sibTrans" cxnId="{675481C8-889B-4A90-8A5C-8A68C35707F1}">
      <dgm:prSet/>
      <dgm:spPr/>
      <dgm:t>
        <a:bodyPr/>
        <a:lstStyle/>
        <a:p>
          <a:endParaRPr lang="en-US"/>
        </a:p>
      </dgm:t>
    </dgm:pt>
    <dgm:pt modelId="{685F0D09-DBE9-4755-B657-22DE7606E65B}" type="pres">
      <dgm:prSet presAssocID="{573F0ACE-6DFB-4438-85B1-FCE826207C8D}" presName="compositeShape" presStyleCnt="0">
        <dgm:presLayoutVars>
          <dgm:dir/>
          <dgm:resizeHandles/>
        </dgm:presLayoutVars>
      </dgm:prSet>
      <dgm:spPr/>
    </dgm:pt>
    <dgm:pt modelId="{0EEDF973-003D-41F1-A22C-3BE22AA55DE5}" type="pres">
      <dgm:prSet presAssocID="{573F0ACE-6DFB-4438-85B1-FCE826207C8D}" presName="pyramid" presStyleLbl="node1" presStyleIdx="0" presStyleCnt="1" custScaleX="120453" custLinFactNeighborX="-2727" custLinFactNeighborY="8297"/>
      <dgm:spPr>
        <a:solidFill>
          <a:schemeClr val="accent3">
            <a:lumMod val="75000"/>
          </a:schemeClr>
        </a:solidFill>
      </dgm:spPr>
    </dgm:pt>
    <dgm:pt modelId="{010E9BE0-F46E-40D5-9828-D0616AD6F906}" type="pres">
      <dgm:prSet presAssocID="{573F0ACE-6DFB-4438-85B1-FCE826207C8D}" presName="theList" presStyleCnt="0"/>
      <dgm:spPr/>
    </dgm:pt>
    <dgm:pt modelId="{DD705FD0-D68D-4F03-A003-896FC27D540A}" type="pres">
      <dgm:prSet presAssocID="{0D49147A-440E-477C-9EF2-96BA8C8180FC}" presName="aNode" presStyleLbl="fgAcc1" presStyleIdx="0" presStyleCnt="3" custScaleX="164203" custLinFactNeighborX="35296" custLinFactNeighborY="-59383">
        <dgm:presLayoutVars>
          <dgm:bulletEnabled val="1"/>
        </dgm:presLayoutVars>
      </dgm:prSet>
      <dgm:spPr/>
      <dgm:t>
        <a:bodyPr/>
        <a:lstStyle/>
        <a:p>
          <a:endParaRPr lang="en-US"/>
        </a:p>
      </dgm:t>
    </dgm:pt>
    <dgm:pt modelId="{2005F2C5-ECC9-46D3-B71D-7A9FF3CFC5CE}" type="pres">
      <dgm:prSet presAssocID="{0D49147A-440E-477C-9EF2-96BA8C8180FC}" presName="aSpace" presStyleCnt="0"/>
      <dgm:spPr/>
    </dgm:pt>
    <dgm:pt modelId="{E7EA670A-3A33-4B1F-9561-5AE9DD49E309}" type="pres">
      <dgm:prSet presAssocID="{5FBC5D7E-B216-4995-8D47-2E5D5ADAC636}" presName="aNode" presStyleLbl="fgAcc1" presStyleIdx="1" presStyleCnt="3" custScaleX="166518" custLinFactNeighborX="36475" custLinFactNeighborY="0">
        <dgm:presLayoutVars>
          <dgm:bulletEnabled val="1"/>
        </dgm:presLayoutVars>
      </dgm:prSet>
      <dgm:spPr/>
      <dgm:t>
        <a:bodyPr/>
        <a:lstStyle/>
        <a:p>
          <a:endParaRPr lang="en-US"/>
        </a:p>
      </dgm:t>
    </dgm:pt>
    <dgm:pt modelId="{16900F5A-A42A-4B81-AF7F-424E8413F213}" type="pres">
      <dgm:prSet presAssocID="{5FBC5D7E-B216-4995-8D47-2E5D5ADAC636}" presName="aSpace" presStyleCnt="0"/>
      <dgm:spPr/>
    </dgm:pt>
    <dgm:pt modelId="{485A5722-BFA5-4C0C-80A3-256E9DED2AFB}" type="pres">
      <dgm:prSet presAssocID="{8BCC50F7-06DA-4607-AC07-2EFC17F09ED0}" presName="aNode" presStyleLbl="fgAcc1" presStyleIdx="2" presStyleCnt="3" custScaleX="165565" custLinFactNeighborX="35999" custLinFactNeighborY="65177">
        <dgm:presLayoutVars>
          <dgm:bulletEnabled val="1"/>
        </dgm:presLayoutVars>
      </dgm:prSet>
      <dgm:spPr/>
      <dgm:t>
        <a:bodyPr/>
        <a:lstStyle/>
        <a:p>
          <a:endParaRPr lang="en-US"/>
        </a:p>
      </dgm:t>
    </dgm:pt>
    <dgm:pt modelId="{1461D931-6431-442D-827C-B1A62F6FA526}" type="pres">
      <dgm:prSet presAssocID="{8BCC50F7-06DA-4607-AC07-2EFC17F09ED0}" presName="aSpace" presStyleCnt="0"/>
      <dgm:spPr/>
    </dgm:pt>
  </dgm:ptLst>
  <dgm:cxnLst>
    <dgm:cxn modelId="{675481C8-889B-4A90-8A5C-8A68C35707F1}" srcId="{573F0ACE-6DFB-4438-85B1-FCE826207C8D}" destId="{8BCC50F7-06DA-4607-AC07-2EFC17F09ED0}" srcOrd="2" destOrd="0" parTransId="{26B5582F-B12C-4102-9B8F-EE3029B10969}" sibTransId="{977BC216-2774-45F4-93C9-F926D810B0BE}"/>
    <dgm:cxn modelId="{C3A68E5C-423D-492D-B688-C94B1B5743FE}" srcId="{573F0ACE-6DFB-4438-85B1-FCE826207C8D}" destId="{0D49147A-440E-477C-9EF2-96BA8C8180FC}" srcOrd="0" destOrd="0" parTransId="{E9711356-9C72-4B52-B798-3FEC525A8E13}" sibTransId="{C52A9224-B0C6-481E-B407-D047B8382688}"/>
    <dgm:cxn modelId="{B2CD8759-2527-438A-BD3B-2C8105B9CF0F}" type="presOf" srcId="{0D49147A-440E-477C-9EF2-96BA8C8180FC}" destId="{DD705FD0-D68D-4F03-A003-896FC27D540A}" srcOrd="0" destOrd="0" presId="urn:microsoft.com/office/officeart/2005/8/layout/pyramid2"/>
    <dgm:cxn modelId="{B578D75C-B629-49A7-B48C-E30F7AEBDF61}" type="presOf" srcId="{573F0ACE-6DFB-4438-85B1-FCE826207C8D}" destId="{685F0D09-DBE9-4755-B657-22DE7606E65B}" srcOrd="0" destOrd="0" presId="urn:microsoft.com/office/officeart/2005/8/layout/pyramid2"/>
    <dgm:cxn modelId="{46FBDCFC-FCF8-4464-87DD-7E0E96B675D8}" type="presOf" srcId="{8BCC50F7-06DA-4607-AC07-2EFC17F09ED0}" destId="{485A5722-BFA5-4C0C-80A3-256E9DED2AFB}" srcOrd="0" destOrd="0" presId="urn:microsoft.com/office/officeart/2005/8/layout/pyramid2"/>
    <dgm:cxn modelId="{2C7979EA-0A24-4975-9E7A-B19E934B229F}" type="presOf" srcId="{5FBC5D7E-B216-4995-8D47-2E5D5ADAC636}" destId="{E7EA670A-3A33-4B1F-9561-5AE9DD49E309}" srcOrd="0" destOrd="0" presId="urn:microsoft.com/office/officeart/2005/8/layout/pyramid2"/>
    <dgm:cxn modelId="{8723C0FD-339F-45E7-A5C2-345A05421CE6}" srcId="{573F0ACE-6DFB-4438-85B1-FCE826207C8D}" destId="{5FBC5D7E-B216-4995-8D47-2E5D5ADAC636}" srcOrd="1" destOrd="0" parTransId="{A15AD46B-6039-46F1-85BB-A071BD2B7D46}" sibTransId="{E6DAC409-90AC-4B4B-BF54-AAB7C246C9A9}"/>
    <dgm:cxn modelId="{38716600-208C-4737-A5AE-C0EC10B03A8B}" type="presParOf" srcId="{685F0D09-DBE9-4755-B657-22DE7606E65B}" destId="{0EEDF973-003D-41F1-A22C-3BE22AA55DE5}" srcOrd="0" destOrd="0" presId="urn:microsoft.com/office/officeart/2005/8/layout/pyramid2"/>
    <dgm:cxn modelId="{A0D3A401-752F-4A1A-8B74-65DFABA4FDA9}" type="presParOf" srcId="{685F0D09-DBE9-4755-B657-22DE7606E65B}" destId="{010E9BE0-F46E-40D5-9828-D0616AD6F906}" srcOrd="1" destOrd="0" presId="urn:microsoft.com/office/officeart/2005/8/layout/pyramid2"/>
    <dgm:cxn modelId="{AFABF7A7-3513-4735-A1AE-5222AB417F73}" type="presParOf" srcId="{010E9BE0-F46E-40D5-9828-D0616AD6F906}" destId="{DD705FD0-D68D-4F03-A003-896FC27D540A}" srcOrd="0" destOrd="0" presId="urn:microsoft.com/office/officeart/2005/8/layout/pyramid2"/>
    <dgm:cxn modelId="{F2BFAB64-E602-4ABC-AC5A-64800F91FA54}" type="presParOf" srcId="{010E9BE0-F46E-40D5-9828-D0616AD6F906}" destId="{2005F2C5-ECC9-46D3-B71D-7A9FF3CFC5CE}" srcOrd="1" destOrd="0" presId="urn:microsoft.com/office/officeart/2005/8/layout/pyramid2"/>
    <dgm:cxn modelId="{4553DDBE-17DE-47C4-9C46-E92371F11C73}" type="presParOf" srcId="{010E9BE0-F46E-40D5-9828-D0616AD6F906}" destId="{E7EA670A-3A33-4B1F-9561-5AE9DD49E309}" srcOrd="2" destOrd="0" presId="urn:microsoft.com/office/officeart/2005/8/layout/pyramid2"/>
    <dgm:cxn modelId="{2DE17541-1DC7-4200-9431-65C2A367008C}" type="presParOf" srcId="{010E9BE0-F46E-40D5-9828-D0616AD6F906}" destId="{16900F5A-A42A-4B81-AF7F-424E8413F213}" srcOrd="3" destOrd="0" presId="urn:microsoft.com/office/officeart/2005/8/layout/pyramid2"/>
    <dgm:cxn modelId="{62D553E6-AE8A-4EFF-98FA-947A6A85FACE}" type="presParOf" srcId="{010E9BE0-F46E-40D5-9828-D0616AD6F906}" destId="{485A5722-BFA5-4C0C-80A3-256E9DED2AFB}" srcOrd="4" destOrd="0" presId="urn:microsoft.com/office/officeart/2005/8/layout/pyramid2"/>
    <dgm:cxn modelId="{2C69CDC9-2C9F-4AC1-A0A4-D5CE2322C863}" type="presParOf" srcId="{010E9BE0-F46E-40D5-9828-D0616AD6F906}" destId="{1461D931-6431-442D-827C-B1A62F6FA526}" srcOrd="5"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73F0ACE-6DFB-4438-85B1-FCE826207C8D}" type="doc">
      <dgm:prSet loTypeId="urn:microsoft.com/office/officeart/2005/8/layout/pyramid2" loCatId="list" qsTypeId="urn:microsoft.com/office/officeart/2005/8/quickstyle/simple1" qsCatId="simple" csTypeId="urn:microsoft.com/office/officeart/2005/8/colors/accent1_2" csCatId="accent1" phldr="1"/>
      <dgm:spPr/>
    </dgm:pt>
    <dgm:pt modelId="{0D49147A-440E-477C-9EF2-96BA8C8180FC}">
      <dgm:prSet phldrT="[Text]" custT="1"/>
      <dgm:spPr/>
      <dgm:t>
        <a:bodyPr/>
        <a:lstStyle/>
        <a:p>
          <a:endParaRPr lang="en-US" sz="2400" dirty="0" smtClean="0">
            <a:solidFill>
              <a:schemeClr val="tx1"/>
            </a:solidFill>
            <a:latin typeface="Times New Roman" panose="02020603050405020304" pitchFamily="18" charset="0"/>
            <a:cs typeface="Times New Roman" panose="02020603050405020304" pitchFamily="18" charset="0"/>
          </a:endParaRPr>
        </a:p>
        <a:p>
          <a:r>
            <a:rPr lang="en-US" sz="2400" dirty="0" err="1" smtClean="0">
              <a:solidFill>
                <a:schemeClr val="tx1"/>
              </a:solidFill>
              <a:latin typeface="Times New Roman" panose="02020603050405020304" pitchFamily="18" charset="0"/>
              <a:cs typeface="Times New Roman" panose="02020603050405020304" pitchFamily="18" charset="0"/>
            </a:rPr>
            <a:t>Phân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bổ</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các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nguồn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vay</a:t>
          </a:r>
          <a:r>
            <a:rPr lang="en-US" sz="2400" dirty="0" smtClean="0">
              <a:solidFill>
                <a:schemeClr val="tx1"/>
              </a:solidFill>
              <a:latin typeface="Times New Roman" panose="02020603050405020304" pitchFamily="18" charset="0"/>
              <a:cs typeface="Times New Roman" panose="02020603050405020304" pitchFamily="18" charset="0"/>
            </a:rPr>
            <a:t> một </a:t>
          </a:r>
          <a:r>
            <a:rPr lang="en-US" sz="2400" dirty="0" err="1" smtClean="0">
              <a:solidFill>
                <a:schemeClr val="tx1"/>
              </a:solidFill>
              <a:latin typeface="Times New Roman" panose="02020603050405020304" pitchFamily="18" charset="0"/>
              <a:cs typeface="Times New Roman" panose="02020603050405020304" pitchFamily="18" charset="0"/>
            </a:rPr>
            <a:t>cách</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hợp</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lí</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hiệu</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quả</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xác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định</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các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lĩnh</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vực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được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ưu</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tiên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đầu</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tư</a:t>
          </a:r>
          <a:r>
            <a:rPr lang="en-US" sz="2400" dirty="0" smtClean="0">
              <a:solidFill>
                <a:schemeClr val="tx1"/>
              </a:solidFill>
              <a:latin typeface="Times New Roman" panose="02020603050405020304" pitchFamily="18" charset="0"/>
              <a:cs typeface="Times New Roman" panose="02020603050405020304" pitchFamily="18" charset="0"/>
            </a:rPr>
            <a:t>.</a:t>
          </a:r>
        </a:p>
        <a:p>
          <a:r>
            <a:rPr lang="en-US" sz="2000" dirty="0" smtClean="0">
              <a:solidFill>
                <a:schemeClr val="tx1"/>
              </a:solidFill>
              <a:latin typeface="Times New Roman" panose="02020603050405020304" pitchFamily="18" charset="0"/>
              <a:cs typeface="Times New Roman" panose="02020603050405020304" pitchFamily="18" charset="0"/>
            </a:rPr>
            <a:t>.</a:t>
          </a:r>
          <a:endParaRPr lang="en-US" sz="2000" dirty="0">
            <a:solidFill>
              <a:schemeClr val="tx1"/>
            </a:solidFill>
          </a:endParaRPr>
        </a:p>
      </dgm:t>
    </dgm:pt>
    <dgm:pt modelId="{E9711356-9C72-4B52-B798-3FEC525A8E13}" type="parTrans" cxnId="{C3A68E5C-423D-492D-B688-C94B1B5743FE}">
      <dgm:prSet/>
      <dgm:spPr/>
      <dgm:t>
        <a:bodyPr/>
        <a:lstStyle/>
        <a:p>
          <a:endParaRPr lang="en-US"/>
        </a:p>
      </dgm:t>
    </dgm:pt>
    <dgm:pt modelId="{C52A9224-B0C6-481E-B407-D047B8382688}" type="sibTrans" cxnId="{C3A68E5C-423D-492D-B688-C94B1B5743FE}">
      <dgm:prSet/>
      <dgm:spPr/>
      <dgm:t>
        <a:bodyPr/>
        <a:lstStyle/>
        <a:p>
          <a:endParaRPr lang="en-US"/>
        </a:p>
      </dgm:t>
    </dgm:pt>
    <dgm:pt modelId="{5FBC5D7E-B216-4995-8D47-2E5D5ADAC636}">
      <dgm:prSet phldrT="[Text]" custT="1"/>
      <dgm:spPr/>
      <dgm:t>
        <a:bodyPr/>
        <a:lstStyle/>
        <a:p>
          <a:endParaRPr lang="en-US" sz="2400" dirty="0" smtClean="0">
            <a:solidFill>
              <a:schemeClr val="tx1"/>
            </a:solidFill>
            <a:latin typeface="Times New Roman" panose="02020603050405020304" pitchFamily="18" charset="0"/>
            <a:cs typeface="Times New Roman" panose="02020603050405020304" pitchFamily="18" charset="0"/>
          </a:endParaRPr>
        </a:p>
        <a:p>
          <a:r>
            <a:rPr lang="en-US" sz="2400" dirty="0" err="1" smtClean="0">
              <a:solidFill>
                <a:schemeClr val="tx1"/>
              </a:solidFill>
              <a:latin typeface="Times New Roman" panose="02020603050405020304" pitchFamily="18" charset="0"/>
              <a:cs typeface="Times New Roman" panose="02020603050405020304" pitchFamily="18" charset="0"/>
            </a:rPr>
            <a:t>Có</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các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dự</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án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sử</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dụng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vốn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vay</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để</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có</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thể</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sử</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dụng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hiệu</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quả</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hơn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vào</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các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dự</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án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có</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khả</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năng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sinh</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lời</a:t>
          </a:r>
          <a:r>
            <a:rPr lang="en-US" sz="2400" dirty="0" smtClean="0">
              <a:solidFill>
                <a:schemeClr val="tx1"/>
              </a:solidFill>
              <a:latin typeface="Times New Roman" panose="02020603050405020304" pitchFamily="18" charset="0"/>
              <a:cs typeface="Times New Roman" panose="02020603050405020304" pitchFamily="18" charset="0"/>
            </a:rPr>
            <a:t>.</a:t>
          </a:r>
        </a:p>
        <a:p>
          <a:endParaRPr lang="en-US" sz="2400" dirty="0"/>
        </a:p>
      </dgm:t>
    </dgm:pt>
    <dgm:pt modelId="{A15AD46B-6039-46F1-85BB-A071BD2B7D46}" type="parTrans" cxnId="{8723C0FD-339F-45E7-A5C2-345A05421CE6}">
      <dgm:prSet/>
      <dgm:spPr/>
      <dgm:t>
        <a:bodyPr/>
        <a:lstStyle/>
        <a:p>
          <a:endParaRPr lang="en-US"/>
        </a:p>
      </dgm:t>
    </dgm:pt>
    <dgm:pt modelId="{E6DAC409-90AC-4B4B-BF54-AAB7C246C9A9}" type="sibTrans" cxnId="{8723C0FD-339F-45E7-A5C2-345A05421CE6}">
      <dgm:prSet/>
      <dgm:spPr/>
      <dgm:t>
        <a:bodyPr/>
        <a:lstStyle/>
        <a:p>
          <a:endParaRPr lang="en-US"/>
        </a:p>
      </dgm:t>
    </dgm:pt>
    <dgm:pt modelId="{8BCC50F7-06DA-4607-AC07-2EFC17F09ED0}">
      <dgm:prSet phldrT="[Text]" custT="1"/>
      <dgm:spPr/>
      <dgm:t>
        <a:bodyPr/>
        <a:lstStyle/>
        <a:p>
          <a:r>
            <a:rPr lang="en-US" sz="2400" dirty="0" err="1" smtClean="0">
              <a:solidFill>
                <a:schemeClr val="tx1"/>
              </a:solidFill>
              <a:latin typeface="Times New Roman" panose="02020603050405020304" pitchFamily="18" charset="0"/>
              <a:cs typeface="Times New Roman" panose="02020603050405020304" pitchFamily="18" charset="0"/>
            </a:rPr>
            <a:t>Khuyến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khích</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huy</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động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vốn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trong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nước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loại</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bỏ</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được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yếu</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tố</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tiêu</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cực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trong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hoạt</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động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tín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dụng</a:t>
          </a:r>
          <a:endParaRPr lang="en-US" sz="2400" dirty="0"/>
        </a:p>
      </dgm:t>
    </dgm:pt>
    <dgm:pt modelId="{26B5582F-B12C-4102-9B8F-EE3029B10969}" type="parTrans" cxnId="{675481C8-889B-4A90-8A5C-8A68C35707F1}">
      <dgm:prSet/>
      <dgm:spPr/>
      <dgm:t>
        <a:bodyPr/>
        <a:lstStyle/>
        <a:p>
          <a:endParaRPr lang="en-US"/>
        </a:p>
      </dgm:t>
    </dgm:pt>
    <dgm:pt modelId="{977BC216-2774-45F4-93C9-F926D810B0BE}" type="sibTrans" cxnId="{675481C8-889B-4A90-8A5C-8A68C35707F1}">
      <dgm:prSet/>
      <dgm:spPr/>
      <dgm:t>
        <a:bodyPr/>
        <a:lstStyle/>
        <a:p>
          <a:endParaRPr lang="en-US"/>
        </a:p>
      </dgm:t>
    </dgm:pt>
    <dgm:pt modelId="{685F0D09-DBE9-4755-B657-22DE7606E65B}" type="pres">
      <dgm:prSet presAssocID="{573F0ACE-6DFB-4438-85B1-FCE826207C8D}" presName="compositeShape" presStyleCnt="0">
        <dgm:presLayoutVars>
          <dgm:dir/>
          <dgm:resizeHandles/>
        </dgm:presLayoutVars>
      </dgm:prSet>
      <dgm:spPr/>
    </dgm:pt>
    <dgm:pt modelId="{0EEDF973-003D-41F1-A22C-3BE22AA55DE5}" type="pres">
      <dgm:prSet presAssocID="{573F0ACE-6DFB-4438-85B1-FCE826207C8D}" presName="pyramid" presStyleLbl="node1" presStyleIdx="0" presStyleCnt="1" custScaleX="120453" custLinFactNeighborX="-2727" custLinFactNeighborY="8297"/>
      <dgm:spPr>
        <a:solidFill>
          <a:schemeClr val="accent3">
            <a:lumMod val="75000"/>
          </a:schemeClr>
        </a:solidFill>
      </dgm:spPr>
    </dgm:pt>
    <dgm:pt modelId="{010E9BE0-F46E-40D5-9828-D0616AD6F906}" type="pres">
      <dgm:prSet presAssocID="{573F0ACE-6DFB-4438-85B1-FCE826207C8D}" presName="theList" presStyleCnt="0"/>
      <dgm:spPr/>
    </dgm:pt>
    <dgm:pt modelId="{DD705FD0-D68D-4F03-A003-896FC27D540A}" type="pres">
      <dgm:prSet presAssocID="{0D49147A-440E-477C-9EF2-96BA8C8180FC}" presName="aNode" presStyleLbl="fgAcc1" presStyleIdx="0" presStyleCnt="3" custScaleX="164203" custLinFactNeighborX="35296" custLinFactNeighborY="-59383">
        <dgm:presLayoutVars>
          <dgm:bulletEnabled val="1"/>
        </dgm:presLayoutVars>
      </dgm:prSet>
      <dgm:spPr/>
      <dgm:t>
        <a:bodyPr/>
        <a:lstStyle/>
        <a:p>
          <a:endParaRPr lang="en-US"/>
        </a:p>
      </dgm:t>
    </dgm:pt>
    <dgm:pt modelId="{2005F2C5-ECC9-46D3-B71D-7A9FF3CFC5CE}" type="pres">
      <dgm:prSet presAssocID="{0D49147A-440E-477C-9EF2-96BA8C8180FC}" presName="aSpace" presStyleCnt="0"/>
      <dgm:spPr/>
    </dgm:pt>
    <dgm:pt modelId="{E7EA670A-3A33-4B1F-9561-5AE9DD49E309}" type="pres">
      <dgm:prSet presAssocID="{5FBC5D7E-B216-4995-8D47-2E5D5ADAC636}" presName="aNode" presStyleLbl="fgAcc1" presStyleIdx="1" presStyleCnt="3" custScaleX="166518" custLinFactNeighborX="36475" custLinFactNeighborY="0">
        <dgm:presLayoutVars>
          <dgm:bulletEnabled val="1"/>
        </dgm:presLayoutVars>
      </dgm:prSet>
      <dgm:spPr/>
      <dgm:t>
        <a:bodyPr/>
        <a:lstStyle/>
        <a:p>
          <a:endParaRPr lang="en-US"/>
        </a:p>
      </dgm:t>
    </dgm:pt>
    <dgm:pt modelId="{16900F5A-A42A-4B81-AF7F-424E8413F213}" type="pres">
      <dgm:prSet presAssocID="{5FBC5D7E-B216-4995-8D47-2E5D5ADAC636}" presName="aSpace" presStyleCnt="0"/>
      <dgm:spPr/>
    </dgm:pt>
    <dgm:pt modelId="{485A5722-BFA5-4C0C-80A3-256E9DED2AFB}" type="pres">
      <dgm:prSet presAssocID="{8BCC50F7-06DA-4607-AC07-2EFC17F09ED0}" presName="aNode" presStyleLbl="fgAcc1" presStyleIdx="2" presStyleCnt="3" custScaleX="165565" custLinFactY="1495" custLinFactNeighborX="42475" custLinFactNeighborY="100000">
        <dgm:presLayoutVars>
          <dgm:bulletEnabled val="1"/>
        </dgm:presLayoutVars>
      </dgm:prSet>
      <dgm:spPr/>
      <dgm:t>
        <a:bodyPr/>
        <a:lstStyle/>
        <a:p>
          <a:endParaRPr lang="en-US"/>
        </a:p>
      </dgm:t>
    </dgm:pt>
    <dgm:pt modelId="{1461D931-6431-442D-827C-B1A62F6FA526}" type="pres">
      <dgm:prSet presAssocID="{8BCC50F7-06DA-4607-AC07-2EFC17F09ED0}" presName="aSpace" presStyleCnt="0"/>
      <dgm:spPr/>
    </dgm:pt>
  </dgm:ptLst>
  <dgm:cxnLst>
    <dgm:cxn modelId="{675481C8-889B-4A90-8A5C-8A68C35707F1}" srcId="{573F0ACE-6DFB-4438-85B1-FCE826207C8D}" destId="{8BCC50F7-06DA-4607-AC07-2EFC17F09ED0}" srcOrd="2" destOrd="0" parTransId="{26B5582F-B12C-4102-9B8F-EE3029B10969}" sibTransId="{977BC216-2774-45F4-93C9-F926D810B0BE}"/>
    <dgm:cxn modelId="{C3A68E5C-423D-492D-B688-C94B1B5743FE}" srcId="{573F0ACE-6DFB-4438-85B1-FCE826207C8D}" destId="{0D49147A-440E-477C-9EF2-96BA8C8180FC}" srcOrd="0" destOrd="0" parTransId="{E9711356-9C72-4B52-B798-3FEC525A8E13}" sibTransId="{C52A9224-B0C6-481E-B407-D047B8382688}"/>
    <dgm:cxn modelId="{B2CD8759-2527-438A-BD3B-2C8105B9CF0F}" type="presOf" srcId="{0D49147A-440E-477C-9EF2-96BA8C8180FC}" destId="{DD705FD0-D68D-4F03-A003-896FC27D540A}" srcOrd="0" destOrd="0" presId="urn:microsoft.com/office/officeart/2005/8/layout/pyramid2"/>
    <dgm:cxn modelId="{B578D75C-B629-49A7-B48C-E30F7AEBDF61}" type="presOf" srcId="{573F0ACE-6DFB-4438-85B1-FCE826207C8D}" destId="{685F0D09-DBE9-4755-B657-22DE7606E65B}" srcOrd="0" destOrd="0" presId="urn:microsoft.com/office/officeart/2005/8/layout/pyramid2"/>
    <dgm:cxn modelId="{46FBDCFC-FCF8-4464-87DD-7E0E96B675D8}" type="presOf" srcId="{8BCC50F7-06DA-4607-AC07-2EFC17F09ED0}" destId="{485A5722-BFA5-4C0C-80A3-256E9DED2AFB}" srcOrd="0" destOrd="0" presId="urn:microsoft.com/office/officeart/2005/8/layout/pyramid2"/>
    <dgm:cxn modelId="{2C7979EA-0A24-4975-9E7A-B19E934B229F}" type="presOf" srcId="{5FBC5D7E-B216-4995-8D47-2E5D5ADAC636}" destId="{E7EA670A-3A33-4B1F-9561-5AE9DD49E309}" srcOrd="0" destOrd="0" presId="urn:microsoft.com/office/officeart/2005/8/layout/pyramid2"/>
    <dgm:cxn modelId="{8723C0FD-339F-45E7-A5C2-345A05421CE6}" srcId="{573F0ACE-6DFB-4438-85B1-FCE826207C8D}" destId="{5FBC5D7E-B216-4995-8D47-2E5D5ADAC636}" srcOrd="1" destOrd="0" parTransId="{A15AD46B-6039-46F1-85BB-A071BD2B7D46}" sibTransId="{E6DAC409-90AC-4B4B-BF54-AAB7C246C9A9}"/>
    <dgm:cxn modelId="{38716600-208C-4737-A5AE-C0EC10B03A8B}" type="presParOf" srcId="{685F0D09-DBE9-4755-B657-22DE7606E65B}" destId="{0EEDF973-003D-41F1-A22C-3BE22AA55DE5}" srcOrd="0" destOrd="0" presId="urn:microsoft.com/office/officeart/2005/8/layout/pyramid2"/>
    <dgm:cxn modelId="{A0D3A401-752F-4A1A-8B74-65DFABA4FDA9}" type="presParOf" srcId="{685F0D09-DBE9-4755-B657-22DE7606E65B}" destId="{010E9BE0-F46E-40D5-9828-D0616AD6F906}" srcOrd="1" destOrd="0" presId="urn:microsoft.com/office/officeart/2005/8/layout/pyramid2"/>
    <dgm:cxn modelId="{AFABF7A7-3513-4735-A1AE-5222AB417F73}" type="presParOf" srcId="{010E9BE0-F46E-40D5-9828-D0616AD6F906}" destId="{DD705FD0-D68D-4F03-A003-896FC27D540A}" srcOrd="0" destOrd="0" presId="urn:microsoft.com/office/officeart/2005/8/layout/pyramid2"/>
    <dgm:cxn modelId="{F2BFAB64-E602-4ABC-AC5A-64800F91FA54}" type="presParOf" srcId="{010E9BE0-F46E-40D5-9828-D0616AD6F906}" destId="{2005F2C5-ECC9-46D3-B71D-7A9FF3CFC5CE}" srcOrd="1" destOrd="0" presId="urn:microsoft.com/office/officeart/2005/8/layout/pyramid2"/>
    <dgm:cxn modelId="{4553DDBE-17DE-47C4-9C46-E92371F11C73}" type="presParOf" srcId="{010E9BE0-F46E-40D5-9828-D0616AD6F906}" destId="{E7EA670A-3A33-4B1F-9561-5AE9DD49E309}" srcOrd="2" destOrd="0" presId="urn:microsoft.com/office/officeart/2005/8/layout/pyramid2"/>
    <dgm:cxn modelId="{2DE17541-1DC7-4200-9431-65C2A367008C}" type="presParOf" srcId="{010E9BE0-F46E-40D5-9828-D0616AD6F906}" destId="{16900F5A-A42A-4B81-AF7F-424E8413F213}" srcOrd="3" destOrd="0" presId="urn:microsoft.com/office/officeart/2005/8/layout/pyramid2"/>
    <dgm:cxn modelId="{62D553E6-AE8A-4EFF-98FA-947A6A85FACE}" type="presParOf" srcId="{010E9BE0-F46E-40D5-9828-D0616AD6F906}" destId="{485A5722-BFA5-4C0C-80A3-256E9DED2AFB}" srcOrd="4" destOrd="0" presId="urn:microsoft.com/office/officeart/2005/8/layout/pyramid2"/>
    <dgm:cxn modelId="{2C69CDC9-2C9F-4AC1-A0A4-D5CE2322C863}" type="presParOf" srcId="{010E9BE0-F46E-40D5-9828-D0616AD6F906}" destId="{1461D931-6431-442D-827C-B1A62F6FA526}" srcOrd="5"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73F0ACE-6DFB-4438-85B1-FCE826207C8D}" type="doc">
      <dgm:prSet loTypeId="urn:microsoft.com/office/officeart/2005/8/layout/pyramid2" loCatId="list" qsTypeId="urn:microsoft.com/office/officeart/2005/8/quickstyle/simple1" qsCatId="simple" csTypeId="urn:microsoft.com/office/officeart/2005/8/colors/accent1_2" csCatId="accent1" phldr="1"/>
      <dgm:spPr/>
    </dgm:pt>
    <dgm:pt modelId="{8BCC50F7-06DA-4607-AC07-2EFC17F09ED0}">
      <dgm:prSet phldrT="[Text]" custT="1"/>
      <dgm:spPr/>
      <dgm:t>
        <a:bodyPr/>
        <a:lstStyle/>
        <a:p>
          <a:r>
            <a:rPr lang="en-US" sz="2400" dirty="0" err="1" smtClean="0">
              <a:solidFill>
                <a:schemeClr val="tx1"/>
              </a:solidFill>
              <a:latin typeface="Times New Roman" panose="02020603050405020304" pitchFamily="18" charset="0"/>
              <a:cs typeface="Times New Roman" panose="02020603050405020304" pitchFamily="18" charset="0"/>
            </a:rPr>
            <a:t>Quan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tâm</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chú</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trọng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đến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công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tác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trả</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nợ</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nước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ngoài</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giống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như</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với</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công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tác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huy</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động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sử</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dụng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vốn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điều</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này</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tạo</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điều</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kiện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cho</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việc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huy</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động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vốn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được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thuận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lợi</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hơn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thúc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đẩy</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việc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sử</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dụng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vốn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có</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hiệu</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quả</a:t>
          </a:r>
          <a:r>
            <a:rPr lang="en-US" sz="2400" dirty="0" smtClean="0">
              <a:solidFill>
                <a:schemeClr val="tx1"/>
              </a:solidFill>
              <a:latin typeface="Times New Roman" panose="02020603050405020304" pitchFamily="18" charset="0"/>
              <a:cs typeface="Times New Roman" panose="02020603050405020304" pitchFamily="18" charset="0"/>
            </a:rPr>
            <a:t>.</a:t>
          </a:r>
          <a:endParaRPr lang="en-US" sz="2400" dirty="0"/>
        </a:p>
      </dgm:t>
    </dgm:pt>
    <dgm:pt modelId="{26B5582F-B12C-4102-9B8F-EE3029B10969}" type="parTrans" cxnId="{675481C8-889B-4A90-8A5C-8A68C35707F1}">
      <dgm:prSet/>
      <dgm:spPr/>
      <dgm:t>
        <a:bodyPr/>
        <a:lstStyle/>
        <a:p>
          <a:endParaRPr lang="en-US"/>
        </a:p>
      </dgm:t>
    </dgm:pt>
    <dgm:pt modelId="{977BC216-2774-45F4-93C9-F926D810B0BE}" type="sibTrans" cxnId="{675481C8-889B-4A90-8A5C-8A68C35707F1}">
      <dgm:prSet/>
      <dgm:spPr/>
      <dgm:t>
        <a:bodyPr/>
        <a:lstStyle/>
        <a:p>
          <a:endParaRPr lang="en-US"/>
        </a:p>
      </dgm:t>
    </dgm:pt>
    <dgm:pt modelId="{5FBC5D7E-B216-4995-8D47-2E5D5ADAC636}">
      <dgm:prSet phldrT="[Text]" custT="1"/>
      <dgm:spPr/>
      <dgm:t>
        <a:bodyPr/>
        <a:lstStyle/>
        <a:p>
          <a:pPr algn="ctr"/>
          <a:r>
            <a:rPr lang="en-US" sz="2400" dirty="0" err="1" smtClean="0">
              <a:solidFill>
                <a:schemeClr val="tx1"/>
              </a:solidFill>
              <a:latin typeface="Times New Roman" panose="02020603050405020304" pitchFamily="18" charset="0"/>
              <a:cs typeface="Times New Roman" panose="02020603050405020304" pitchFamily="18" charset="0"/>
            </a:rPr>
            <a:t>Công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tác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trả</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nợ</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nước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ngoài</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cần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nhận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được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sự</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quan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tâm</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lớn</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và</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trở</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thành</a:t>
          </a:r>
          <a:r>
            <a:rPr lang="en-US" sz="2400" dirty="0" smtClean="0">
              <a:solidFill>
                <a:schemeClr val="tx1"/>
              </a:solidFill>
              <a:latin typeface="Times New Roman" panose="02020603050405020304" pitchFamily="18" charset="0"/>
              <a:cs typeface="Times New Roman" panose="02020603050405020304" pitchFamily="18" charset="0"/>
            </a:rPr>
            <a:t> một </a:t>
          </a:r>
          <a:r>
            <a:rPr lang="en-US" sz="2400" dirty="0" err="1" smtClean="0">
              <a:solidFill>
                <a:schemeClr val="tx1"/>
              </a:solidFill>
              <a:latin typeface="Times New Roman" panose="02020603050405020304" pitchFamily="18" charset="0"/>
              <a:cs typeface="Times New Roman" panose="02020603050405020304" pitchFamily="18" charset="0"/>
            </a:rPr>
            <a:t>trong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những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nhiệm</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vụ</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hàng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đầu</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trong</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kinh</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tế</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đối</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ngoại</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của</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mỗi</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quốc</a:t>
          </a:r>
          <a:r>
            <a:rPr lang="en-US" sz="2400" dirty="0" smtClean="0">
              <a:solidFill>
                <a:schemeClr val="tx1"/>
              </a:solidFill>
              <a:latin typeface="Times New Roman" panose="02020603050405020304" pitchFamily="18" charset="0"/>
              <a:cs typeface="Times New Roman" panose="02020603050405020304" pitchFamily="18" charset="0"/>
            </a:rPr>
            <a:t> </a:t>
          </a:r>
          <a:r>
            <a:rPr lang="en-US" sz="2400" dirty="0" err="1" smtClean="0">
              <a:solidFill>
                <a:schemeClr val="tx1"/>
              </a:solidFill>
              <a:latin typeface="Times New Roman" panose="02020603050405020304" pitchFamily="18" charset="0"/>
              <a:cs typeface="Times New Roman" panose="02020603050405020304" pitchFamily="18" charset="0"/>
            </a:rPr>
            <a:t>gia</a:t>
          </a:r>
          <a:r>
            <a:rPr lang="en-US" sz="2400" dirty="0" smtClean="0">
              <a:solidFill>
                <a:schemeClr val="tx1"/>
              </a:solidFill>
              <a:latin typeface="Times New Roman" panose="02020603050405020304" pitchFamily="18" charset="0"/>
              <a:cs typeface="Times New Roman" panose="02020603050405020304" pitchFamily="18" charset="0"/>
            </a:rPr>
            <a:t>.</a:t>
          </a:r>
          <a:endParaRPr lang="en-US" sz="2400" dirty="0"/>
        </a:p>
      </dgm:t>
    </dgm:pt>
    <dgm:pt modelId="{E6DAC409-90AC-4B4B-BF54-AAB7C246C9A9}" type="sibTrans" cxnId="{8723C0FD-339F-45E7-A5C2-345A05421CE6}">
      <dgm:prSet/>
      <dgm:spPr/>
      <dgm:t>
        <a:bodyPr/>
        <a:lstStyle/>
        <a:p>
          <a:endParaRPr lang="en-US"/>
        </a:p>
      </dgm:t>
    </dgm:pt>
    <dgm:pt modelId="{A15AD46B-6039-46F1-85BB-A071BD2B7D46}" type="parTrans" cxnId="{8723C0FD-339F-45E7-A5C2-345A05421CE6}">
      <dgm:prSet/>
      <dgm:spPr/>
      <dgm:t>
        <a:bodyPr/>
        <a:lstStyle/>
        <a:p>
          <a:endParaRPr lang="en-US"/>
        </a:p>
      </dgm:t>
    </dgm:pt>
    <dgm:pt modelId="{685F0D09-DBE9-4755-B657-22DE7606E65B}" type="pres">
      <dgm:prSet presAssocID="{573F0ACE-6DFB-4438-85B1-FCE826207C8D}" presName="compositeShape" presStyleCnt="0">
        <dgm:presLayoutVars>
          <dgm:dir/>
          <dgm:resizeHandles/>
        </dgm:presLayoutVars>
      </dgm:prSet>
      <dgm:spPr/>
    </dgm:pt>
    <dgm:pt modelId="{0EEDF973-003D-41F1-A22C-3BE22AA55DE5}" type="pres">
      <dgm:prSet presAssocID="{573F0ACE-6DFB-4438-85B1-FCE826207C8D}" presName="pyramid" presStyleLbl="node1" presStyleIdx="0" presStyleCnt="1" custScaleX="120453" custLinFactNeighborX="-2727" custLinFactNeighborY="8297"/>
      <dgm:spPr>
        <a:solidFill>
          <a:schemeClr val="accent3">
            <a:lumMod val="75000"/>
          </a:schemeClr>
        </a:solidFill>
      </dgm:spPr>
    </dgm:pt>
    <dgm:pt modelId="{010E9BE0-F46E-40D5-9828-D0616AD6F906}" type="pres">
      <dgm:prSet presAssocID="{573F0ACE-6DFB-4438-85B1-FCE826207C8D}" presName="theList" presStyleCnt="0"/>
      <dgm:spPr/>
    </dgm:pt>
    <dgm:pt modelId="{E7EA670A-3A33-4B1F-9561-5AE9DD49E309}" type="pres">
      <dgm:prSet presAssocID="{5FBC5D7E-B216-4995-8D47-2E5D5ADAC636}" presName="aNode" presStyleLbl="fgAcc1" presStyleIdx="0" presStyleCnt="2" custScaleX="166518" custLinFactNeighborX="36475" custLinFactNeighborY="0">
        <dgm:presLayoutVars>
          <dgm:bulletEnabled val="1"/>
        </dgm:presLayoutVars>
      </dgm:prSet>
      <dgm:spPr/>
      <dgm:t>
        <a:bodyPr/>
        <a:lstStyle/>
        <a:p>
          <a:endParaRPr lang="en-US"/>
        </a:p>
      </dgm:t>
    </dgm:pt>
    <dgm:pt modelId="{16900F5A-A42A-4B81-AF7F-424E8413F213}" type="pres">
      <dgm:prSet presAssocID="{5FBC5D7E-B216-4995-8D47-2E5D5ADAC636}" presName="aSpace" presStyleCnt="0"/>
      <dgm:spPr/>
    </dgm:pt>
    <dgm:pt modelId="{485A5722-BFA5-4C0C-80A3-256E9DED2AFB}" type="pres">
      <dgm:prSet presAssocID="{8BCC50F7-06DA-4607-AC07-2EFC17F09ED0}" presName="aNode" presStyleLbl="fgAcc1" presStyleIdx="1" presStyleCnt="2" custScaleX="165565" custLinFactNeighborX="35999" custLinFactNeighborY="65177">
        <dgm:presLayoutVars>
          <dgm:bulletEnabled val="1"/>
        </dgm:presLayoutVars>
      </dgm:prSet>
      <dgm:spPr/>
      <dgm:t>
        <a:bodyPr/>
        <a:lstStyle/>
        <a:p>
          <a:endParaRPr lang="en-US"/>
        </a:p>
      </dgm:t>
    </dgm:pt>
    <dgm:pt modelId="{1461D931-6431-442D-827C-B1A62F6FA526}" type="pres">
      <dgm:prSet presAssocID="{8BCC50F7-06DA-4607-AC07-2EFC17F09ED0}" presName="aSpace" presStyleCnt="0"/>
      <dgm:spPr/>
    </dgm:pt>
  </dgm:ptLst>
  <dgm:cxnLst>
    <dgm:cxn modelId="{675481C8-889B-4A90-8A5C-8A68C35707F1}" srcId="{573F0ACE-6DFB-4438-85B1-FCE826207C8D}" destId="{8BCC50F7-06DA-4607-AC07-2EFC17F09ED0}" srcOrd="1" destOrd="0" parTransId="{26B5582F-B12C-4102-9B8F-EE3029B10969}" sibTransId="{977BC216-2774-45F4-93C9-F926D810B0BE}"/>
    <dgm:cxn modelId="{B578D75C-B629-49A7-B48C-E30F7AEBDF61}" type="presOf" srcId="{573F0ACE-6DFB-4438-85B1-FCE826207C8D}" destId="{685F0D09-DBE9-4755-B657-22DE7606E65B}" srcOrd="0" destOrd="0" presId="urn:microsoft.com/office/officeart/2005/8/layout/pyramid2"/>
    <dgm:cxn modelId="{46FBDCFC-FCF8-4464-87DD-7E0E96B675D8}" type="presOf" srcId="{8BCC50F7-06DA-4607-AC07-2EFC17F09ED0}" destId="{485A5722-BFA5-4C0C-80A3-256E9DED2AFB}" srcOrd="0" destOrd="0" presId="urn:microsoft.com/office/officeart/2005/8/layout/pyramid2"/>
    <dgm:cxn modelId="{2C7979EA-0A24-4975-9E7A-B19E934B229F}" type="presOf" srcId="{5FBC5D7E-B216-4995-8D47-2E5D5ADAC636}" destId="{E7EA670A-3A33-4B1F-9561-5AE9DD49E309}" srcOrd="0" destOrd="0" presId="urn:microsoft.com/office/officeart/2005/8/layout/pyramid2"/>
    <dgm:cxn modelId="{8723C0FD-339F-45E7-A5C2-345A05421CE6}" srcId="{573F0ACE-6DFB-4438-85B1-FCE826207C8D}" destId="{5FBC5D7E-B216-4995-8D47-2E5D5ADAC636}" srcOrd="0" destOrd="0" parTransId="{A15AD46B-6039-46F1-85BB-A071BD2B7D46}" sibTransId="{E6DAC409-90AC-4B4B-BF54-AAB7C246C9A9}"/>
    <dgm:cxn modelId="{38716600-208C-4737-A5AE-C0EC10B03A8B}" type="presParOf" srcId="{685F0D09-DBE9-4755-B657-22DE7606E65B}" destId="{0EEDF973-003D-41F1-A22C-3BE22AA55DE5}" srcOrd="0" destOrd="0" presId="urn:microsoft.com/office/officeart/2005/8/layout/pyramid2"/>
    <dgm:cxn modelId="{A0D3A401-752F-4A1A-8B74-65DFABA4FDA9}" type="presParOf" srcId="{685F0D09-DBE9-4755-B657-22DE7606E65B}" destId="{010E9BE0-F46E-40D5-9828-D0616AD6F906}" srcOrd="1" destOrd="0" presId="urn:microsoft.com/office/officeart/2005/8/layout/pyramid2"/>
    <dgm:cxn modelId="{4553DDBE-17DE-47C4-9C46-E92371F11C73}" type="presParOf" srcId="{010E9BE0-F46E-40D5-9828-D0616AD6F906}" destId="{E7EA670A-3A33-4B1F-9561-5AE9DD49E309}" srcOrd="0" destOrd="0" presId="urn:microsoft.com/office/officeart/2005/8/layout/pyramid2"/>
    <dgm:cxn modelId="{2DE17541-1DC7-4200-9431-65C2A367008C}" type="presParOf" srcId="{010E9BE0-F46E-40D5-9828-D0616AD6F906}" destId="{16900F5A-A42A-4B81-AF7F-424E8413F213}" srcOrd="1" destOrd="0" presId="urn:microsoft.com/office/officeart/2005/8/layout/pyramid2"/>
    <dgm:cxn modelId="{62D553E6-AE8A-4EFF-98FA-947A6A85FACE}" type="presParOf" srcId="{010E9BE0-F46E-40D5-9828-D0616AD6F906}" destId="{485A5722-BFA5-4C0C-80A3-256E9DED2AFB}" srcOrd="2" destOrd="0" presId="urn:microsoft.com/office/officeart/2005/8/layout/pyramid2"/>
    <dgm:cxn modelId="{2C69CDC9-2C9F-4AC1-A0A4-D5CE2322C863}" type="presParOf" srcId="{010E9BE0-F46E-40D5-9828-D0616AD6F906}" destId="{1461D931-6431-442D-827C-B1A62F6FA526}" srcOrd="3"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E4023EA-2982-41C9-B165-A09CB38982B7}" type="doc">
      <dgm:prSet loTypeId="urn:diagrams.loki3.com/BracketList" loCatId="list" qsTypeId="urn:microsoft.com/office/officeart/2005/8/quickstyle/simple1" qsCatId="simple" csTypeId="urn:microsoft.com/office/officeart/2005/8/colors/accent1_2" csCatId="accent1" phldr="1"/>
      <dgm:spPr/>
      <dgm:t>
        <a:bodyPr/>
        <a:lstStyle/>
        <a:p>
          <a:endParaRPr lang="en-US"/>
        </a:p>
      </dgm:t>
    </dgm:pt>
    <dgm:pt modelId="{F2FC282F-DAA3-47D6-A44E-032032FB15AE}">
      <dgm:prSet phldrT="[Text]" custT="1"/>
      <dgm:spPr/>
      <dgm:t>
        <a:bodyPr/>
        <a:lstStyle/>
        <a:p>
          <a:r>
            <a:rPr lang="en-US" sz="2000" dirty="0" smtClean="0">
              <a:solidFill>
                <a:schemeClr val="tx1"/>
              </a:solidFill>
              <a:latin typeface="Times New Roman" panose="02020603050405020304" pitchFamily="18" charset="0"/>
              <a:cs typeface="Times New Roman" panose="02020603050405020304" pitchFamily="18" charset="0"/>
            </a:rPr>
            <a:t>V</a:t>
          </a:r>
          <a:r>
            <a:rPr lang="vi-VN" sz="2000" dirty="0" smtClean="0">
              <a:solidFill>
                <a:schemeClr val="tx1"/>
              </a:solidFill>
              <a:latin typeface="Times New Roman" panose="02020603050405020304" pitchFamily="18" charset="0"/>
              <a:cs typeface="Times New Roman" panose="02020603050405020304" pitchFamily="18" charset="0"/>
            </a:rPr>
            <a:t>ề phân công trách nhiệm</a:t>
          </a:r>
          <a:r>
            <a:rPr lang="en-US" sz="2000" dirty="0" smtClean="0">
              <a:solidFill>
                <a:schemeClr val="tx1"/>
              </a:solidFill>
              <a:latin typeface="Times New Roman" panose="02020603050405020304" pitchFamily="18" charset="0"/>
              <a:cs typeface="Times New Roman" panose="02020603050405020304" pitchFamily="18" charset="0"/>
            </a:rPr>
            <a:t> </a:t>
          </a:r>
          <a:endParaRPr lang="en-US" sz="2000" dirty="0"/>
        </a:p>
      </dgm:t>
    </dgm:pt>
    <dgm:pt modelId="{7252E7B8-CE57-46D2-95B0-D778AD1C59FD}" type="parTrans" cxnId="{A3A1C186-83CD-4031-B37A-229A51A7FC19}">
      <dgm:prSet/>
      <dgm:spPr/>
      <dgm:t>
        <a:bodyPr/>
        <a:lstStyle/>
        <a:p>
          <a:endParaRPr lang="en-US"/>
        </a:p>
      </dgm:t>
    </dgm:pt>
    <dgm:pt modelId="{92FDFF3C-2350-4A67-A571-3D864FC874BC}" type="sibTrans" cxnId="{A3A1C186-83CD-4031-B37A-229A51A7FC19}">
      <dgm:prSet/>
      <dgm:spPr/>
      <dgm:t>
        <a:bodyPr/>
        <a:lstStyle/>
        <a:p>
          <a:endParaRPr lang="en-US"/>
        </a:p>
      </dgm:t>
    </dgm:pt>
    <dgm:pt modelId="{300AD7A2-4342-4920-AC2E-67A2CA0FCDBB}">
      <dgm:prSet phldrT="[Text]" custT="1"/>
      <dgm:spPr>
        <a:solidFill>
          <a:schemeClr val="accent3">
            <a:lumMod val="75000"/>
          </a:schemeClr>
        </a:solidFill>
      </dgm:spPr>
      <dgm:t>
        <a:bodyPr/>
        <a:lstStyle/>
        <a:p>
          <a:r>
            <a:rPr lang="vi-VN" sz="2000" dirty="0" smtClean="0">
              <a:solidFill>
                <a:schemeClr val="bg1"/>
              </a:solidFill>
              <a:latin typeface="Times New Roman" panose="02020603050405020304" pitchFamily="18" charset="0"/>
              <a:cs typeface="Times New Roman" panose="02020603050405020304" pitchFamily="18" charset="0"/>
            </a:rPr>
            <a:t>Quốc hội</a:t>
          </a:r>
          <a:endParaRPr lang="en-US" sz="2000" dirty="0">
            <a:solidFill>
              <a:schemeClr val="bg1"/>
            </a:solidFill>
          </a:endParaRPr>
        </a:p>
      </dgm:t>
    </dgm:pt>
    <dgm:pt modelId="{C9286B46-7207-4A79-87FB-AD3C04CCEEF6}" type="parTrans" cxnId="{F7D36702-3742-4506-B505-7C356F004463}">
      <dgm:prSet/>
      <dgm:spPr/>
      <dgm:t>
        <a:bodyPr/>
        <a:lstStyle/>
        <a:p>
          <a:endParaRPr lang="en-US"/>
        </a:p>
      </dgm:t>
    </dgm:pt>
    <dgm:pt modelId="{4C12F70A-5086-4615-BC09-96A3B56EBE46}" type="sibTrans" cxnId="{F7D36702-3742-4506-B505-7C356F004463}">
      <dgm:prSet/>
      <dgm:spPr/>
      <dgm:t>
        <a:bodyPr/>
        <a:lstStyle/>
        <a:p>
          <a:endParaRPr lang="en-US"/>
        </a:p>
      </dgm:t>
    </dgm:pt>
    <dgm:pt modelId="{BD156159-E9C9-4A7C-B3A6-25A8557F4C53}">
      <dgm:prSet phldrT="[Text]" custT="1"/>
      <dgm:spPr/>
      <dgm:t>
        <a:bodyPr/>
        <a:lstStyle/>
        <a:p>
          <a:r>
            <a:rPr lang="vi-VN" sz="2000" dirty="0" smtClean="0">
              <a:solidFill>
                <a:schemeClr val="tx1"/>
              </a:solidFill>
              <a:latin typeface="Times New Roman" panose="02020603050405020304" pitchFamily="18" charset="0"/>
              <a:cs typeface="Times New Roman" panose="02020603050405020304" pitchFamily="18" charset="0"/>
            </a:rPr>
            <a:t>Về cơ chế </a:t>
          </a:r>
          <a:endParaRPr lang="en-US" sz="2000" dirty="0">
            <a:latin typeface="Times New Roman" panose="02020603050405020304" pitchFamily="18" charset="0"/>
            <a:cs typeface="Times New Roman" panose="02020603050405020304" pitchFamily="18" charset="0"/>
          </a:endParaRPr>
        </a:p>
      </dgm:t>
    </dgm:pt>
    <dgm:pt modelId="{AEA16562-7189-4B16-B909-9A4750B032DD}" type="parTrans" cxnId="{093184AF-61B2-4DF4-B878-E6F4AA134BE7}">
      <dgm:prSet/>
      <dgm:spPr/>
      <dgm:t>
        <a:bodyPr/>
        <a:lstStyle/>
        <a:p>
          <a:endParaRPr lang="en-US"/>
        </a:p>
      </dgm:t>
    </dgm:pt>
    <dgm:pt modelId="{436F349D-AB86-4908-85DB-F8EBDE7FAD4C}" type="sibTrans" cxnId="{093184AF-61B2-4DF4-B878-E6F4AA134BE7}">
      <dgm:prSet/>
      <dgm:spPr/>
      <dgm:t>
        <a:bodyPr/>
        <a:lstStyle/>
        <a:p>
          <a:endParaRPr lang="en-US"/>
        </a:p>
      </dgm:t>
    </dgm:pt>
    <dgm:pt modelId="{7890F090-0C76-49FF-8059-72F1E4359E38}">
      <dgm:prSet phldrT="[Text]" custT="1"/>
      <dgm:spPr>
        <a:solidFill>
          <a:schemeClr val="accent3">
            <a:lumMod val="75000"/>
          </a:schemeClr>
        </a:solidFill>
      </dgm:spPr>
      <dgm:t>
        <a:bodyPr/>
        <a:lstStyle/>
        <a:p>
          <a:r>
            <a:rPr lang="vi-VN" sz="2000" dirty="0" smtClean="0">
              <a:solidFill>
                <a:schemeClr val="bg1"/>
              </a:solidFill>
              <a:latin typeface="Times New Roman" panose="02020603050405020304" pitchFamily="18" charset="0"/>
              <a:cs typeface="Times New Roman" panose="02020603050405020304" pitchFamily="18" charset="0"/>
            </a:rPr>
            <a:t>Chính phủ đã thành lập Hội đồng tư vấn về vay và trả nợ nước ngoài do Bộ Trưởng Bộ Tài chính làm chủ tịch và các thành viên là lãnh đạo các cơ quan: Bộ Kế Hoạch và Đầu Tư, NHNN, Bộ Ngoại Giao, Bộ Công Thương, Văn phòng Chính Phủ và một số chuyên gia về vay và trả nợ nước ngoài</a:t>
          </a:r>
          <a:r>
            <a:rPr lang="vi-VN" sz="2000" dirty="0" smtClean="0">
              <a:solidFill>
                <a:schemeClr val="bg1"/>
              </a:solidFill>
              <a:latin typeface="+mj-lt"/>
            </a:rPr>
            <a:t>.</a:t>
          </a:r>
          <a:r>
            <a:rPr lang="en-US" sz="2000" dirty="0" smtClean="0">
              <a:solidFill>
                <a:schemeClr val="bg1"/>
              </a:solidFill>
              <a:latin typeface="+mj-lt"/>
            </a:rPr>
            <a:t> </a:t>
          </a:r>
          <a:endParaRPr lang="en-US" sz="2000" dirty="0">
            <a:solidFill>
              <a:schemeClr val="bg1"/>
            </a:solidFill>
          </a:endParaRPr>
        </a:p>
      </dgm:t>
    </dgm:pt>
    <dgm:pt modelId="{7B18B535-C503-4516-A932-44FFBE40FE5D}" type="parTrans" cxnId="{88379134-6D6A-4C69-A7AE-EE588C6C7D29}">
      <dgm:prSet/>
      <dgm:spPr/>
      <dgm:t>
        <a:bodyPr/>
        <a:lstStyle/>
        <a:p>
          <a:endParaRPr lang="en-US"/>
        </a:p>
      </dgm:t>
    </dgm:pt>
    <dgm:pt modelId="{FB6B3E0A-7591-4010-B98E-72CB4DF07713}" type="sibTrans" cxnId="{88379134-6D6A-4C69-A7AE-EE588C6C7D29}">
      <dgm:prSet/>
      <dgm:spPr/>
      <dgm:t>
        <a:bodyPr/>
        <a:lstStyle/>
        <a:p>
          <a:endParaRPr lang="en-US"/>
        </a:p>
      </dgm:t>
    </dgm:pt>
    <dgm:pt modelId="{7A494F96-F4D1-4066-BCC6-BBBD8A69BB78}">
      <dgm:prSet custT="1"/>
      <dgm:spPr>
        <a:solidFill>
          <a:schemeClr val="accent3">
            <a:lumMod val="75000"/>
          </a:schemeClr>
        </a:solidFill>
      </dgm:spPr>
      <dgm:t>
        <a:bodyPr/>
        <a:lstStyle/>
        <a:p>
          <a:r>
            <a:rPr lang="vi-VN" sz="2000" dirty="0" smtClean="0">
              <a:solidFill>
                <a:schemeClr val="bg1"/>
              </a:solidFill>
              <a:latin typeface="Times New Roman" panose="02020603050405020304" pitchFamily="18" charset="0"/>
              <a:cs typeface="Times New Roman" panose="02020603050405020304" pitchFamily="18" charset="0"/>
            </a:rPr>
            <a:t>Chủ tịch nước</a:t>
          </a:r>
          <a:endParaRPr lang="vi-VN" sz="2000" dirty="0">
            <a:solidFill>
              <a:schemeClr val="bg1"/>
            </a:solidFill>
            <a:latin typeface="Times New Roman" panose="02020603050405020304" pitchFamily="18" charset="0"/>
            <a:cs typeface="Times New Roman" panose="02020603050405020304" pitchFamily="18" charset="0"/>
          </a:endParaRPr>
        </a:p>
      </dgm:t>
    </dgm:pt>
    <dgm:pt modelId="{7B369C65-7C89-4A8E-9EF8-CDEBD6A08DE7}" type="parTrans" cxnId="{BCED6811-95BB-4BF8-B2E2-CE1617D5D654}">
      <dgm:prSet/>
      <dgm:spPr/>
      <dgm:t>
        <a:bodyPr/>
        <a:lstStyle/>
        <a:p>
          <a:endParaRPr lang="en-US"/>
        </a:p>
      </dgm:t>
    </dgm:pt>
    <dgm:pt modelId="{972C2527-84E5-446E-A172-B04B6799DDC9}" type="sibTrans" cxnId="{BCED6811-95BB-4BF8-B2E2-CE1617D5D654}">
      <dgm:prSet/>
      <dgm:spPr/>
      <dgm:t>
        <a:bodyPr/>
        <a:lstStyle/>
        <a:p>
          <a:endParaRPr lang="en-US"/>
        </a:p>
      </dgm:t>
    </dgm:pt>
    <dgm:pt modelId="{CF204EFC-BBBC-4FC1-9DDF-809EDA306BFC}">
      <dgm:prSet custT="1"/>
      <dgm:spPr>
        <a:solidFill>
          <a:schemeClr val="accent3">
            <a:lumMod val="75000"/>
          </a:schemeClr>
        </a:solidFill>
      </dgm:spPr>
      <dgm:t>
        <a:bodyPr/>
        <a:lstStyle/>
        <a:p>
          <a:r>
            <a:rPr lang="vi-VN" sz="2000" dirty="0" smtClean="0">
              <a:solidFill>
                <a:schemeClr val="bg1"/>
              </a:solidFill>
              <a:latin typeface="Times New Roman" panose="02020603050405020304" pitchFamily="18" charset="0"/>
              <a:cs typeface="Times New Roman" panose="02020603050405020304" pitchFamily="18" charset="0"/>
            </a:rPr>
            <a:t>Ngân hàng nhà nước</a:t>
          </a:r>
          <a:endParaRPr lang="vi-VN" sz="2000" dirty="0">
            <a:solidFill>
              <a:schemeClr val="bg1"/>
            </a:solidFill>
            <a:latin typeface="Times New Roman" panose="02020603050405020304" pitchFamily="18" charset="0"/>
            <a:cs typeface="Times New Roman" panose="02020603050405020304" pitchFamily="18" charset="0"/>
          </a:endParaRPr>
        </a:p>
      </dgm:t>
    </dgm:pt>
    <dgm:pt modelId="{E1D52AFE-079C-42F7-93EB-DAFDF1C63FE8}" type="parTrans" cxnId="{CC6EBC86-BB72-4FA1-82A6-3F9FBAA594A2}">
      <dgm:prSet/>
      <dgm:spPr/>
      <dgm:t>
        <a:bodyPr/>
        <a:lstStyle/>
        <a:p>
          <a:endParaRPr lang="en-US"/>
        </a:p>
      </dgm:t>
    </dgm:pt>
    <dgm:pt modelId="{3F674801-6BA1-424B-82EF-61E6E45D0BE4}" type="sibTrans" cxnId="{CC6EBC86-BB72-4FA1-82A6-3F9FBAA594A2}">
      <dgm:prSet/>
      <dgm:spPr/>
      <dgm:t>
        <a:bodyPr/>
        <a:lstStyle/>
        <a:p>
          <a:endParaRPr lang="en-US"/>
        </a:p>
      </dgm:t>
    </dgm:pt>
    <dgm:pt modelId="{ACCB359F-7159-4099-A7DB-7940759A92AC}">
      <dgm:prSet custT="1"/>
      <dgm:spPr>
        <a:solidFill>
          <a:schemeClr val="accent3">
            <a:lumMod val="75000"/>
          </a:schemeClr>
        </a:solidFill>
      </dgm:spPr>
      <dgm:t>
        <a:bodyPr/>
        <a:lstStyle/>
        <a:p>
          <a:r>
            <a:rPr lang="vi-VN" sz="2000" dirty="0" smtClean="0">
              <a:solidFill>
                <a:schemeClr val="bg1"/>
              </a:solidFill>
              <a:latin typeface="Times New Roman" panose="02020603050405020304" pitchFamily="18" charset="0"/>
              <a:cs typeface="Times New Roman" panose="02020603050405020304" pitchFamily="18" charset="0"/>
            </a:rPr>
            <a:t>Bộ Kế hoạch và Đầu tư </a:t>
          </a:r>
          <a:endParaRPr lang="vi-VN" sz="2000" dirty="0">
            <a:solidFill>
              <a:schemeClr val="bg1"/>
            </a:solidFill>
            <a:latin typeface="Times New Roman" panose="02020603050405020304" pitchFamily="18" charset="0"/>
            <a:cs typeface="Times New Roman" panose="02020603050405020304" pitchFamily="18" charset="0"/>
          </a:endParaRPr>
        </a:p>
      </dgm:t>
    </dgm:pt>
    <dgm:pt modelId="{4E45D306-4D76-45AE-8FF3-E0DC77A157EC}" type="parTrans" cxnId="{90C698F2-74E7-4BE5-9B77-2602382DBE47}">
      <dgm:prSet/>
      <dgm:spPr/>
      <dgm:t>
        <a:bodyPr/>
        <a:lstStyle/>
        <a:p>
          <a:endParaRPr lang="en-US"/>
        </a:p>
      </dgm:t>
    </dgm:pt>
    <dgm:pt modelId="{B61EAA06-C689-4651-82B2-4CC8B2D982C6}" type="sibTrans" cxnId="{90C698F2-74E7-4BE5-9B77-2602382DBE47}">
      <dgm:prSet/>
      <dgm:spPr/>
      <dgm:t>
        <a:bodyPr/>
        <a:lstStyle/>
        <a:p>
          <a:endParaRPr lang="en-US"/>
        </a:p>
      </dgm:t>
    </dgm:pt>
    <dgm:pt modelId="{C1B3E814-5AFD-4955-BCBC-5C8C34C4C3B1}">
      <dgm:prSet custT="1"/>
      <dgm:spPr>
        <a:solidFill>
          <a:schemeClr val="accent3">
            <a:lumMod val="75000"/>
          </a:schemeClr>
        </a:solidFill>
      </dgm:spPr>
      <dgm:t>
        <a:bodyPr/>
        <a:lstStyle/>
        <a:p>
          <a:r>
            <a:rPr lang="vi-VN" sz="2000" dirty="0" smtClean="0">
              <a:solidFill>
                <a:schemeClr val="bg1"/>
              </a:solidFill>
              <a:latin typeface="Times New Roman" panose="02020603050405020304" pitchFamily="18" charset="0"/>
              <a:cs typeface="Times New Roman" panose="02020603050405020304" pitchFamily="18" charset="0"/>
            </a:rPr>
            <a:t>Bộ Công Thương</a:t>
          </a:r>
          <a:r>
            <a:rPr lang="en-US" sz="2000" dirty="0" smtClean="0">
              <a:solidFill>
                <a:schemeClr val="bg1"/>
              </a:solidFill>
              <a:latin typeface="Times New Roman" panose="02020603050405020304" pitchFamily="18" charset="0"/>
              <a:cs typeface="Times New Roman" panose="02020603050405020304" pitchFamily="18" charset="0"/>
            </a:rPr>
            <a:t> </a:t>
          </a:r>
          <a:endParaRPr lang="en-US" sz="2000" dirty="0">
            <a:solidFill>
              <a:schemeClr val="bg1"/>
            </a:solidFill>
            <a:latin typeface="Times New Roman" panose="02020603050405020304" pitchFamily="18" charset="0"/>
            <a:cs typeface="Times New Roman" panose="02020603050405020304" pitchFamily="18" charset="0"/>
          </a:endParaRPr>
        </a:p>
      </dgm:t>
    </dgm:pt>
    <dgm:pt modelId="{6B6A06D0-3EED-4A8A-A3A5-0F60402DF2D3}" type="parTrans" cxnId="{6DD8A122-6D19-41BF-A4B6-4785C8C85F42}">
      <dgm:prSet/>
      <dgm:spPr/>
      <dgm:t>
        <a:bodyPr/>
        <a:lstStyle/>
        <a:p>
          <a:endParaRPr lang="en-US"/>
        </a:p>
      </dgm:t>
    </dgm:pt>
    <dgm:pt modelId="{89BF7783-2269-4940-8172-3D463783BF67}" type="sibTrans" cxnId="{6DD8A122-6D19-41BF-A4B6-4785C8C85F42}">
      <dgm:prSet/>
      <dgm:spPr/>
      <dgm:t>
        <a:bodyPr/>
        <a:lstStyle/>
        <a:p>
          <a:endParaRPr lang="en-US"/>
        </a:p>
      </dgm:t>
    </dgm:pt>
    <dgm:pt modelId="{687C6D8C-B226-4C43-94A8-7F0388C88A4A}">
      <dgm:prSet custT="1"/>
      <dgm:spPr>
        <a:solidFill>
          <a:schemeClr val="accent3">
            <a:lumMod val="75000"/>
          </a:schemeClr>
        </a:solidFill>
      </dgm:spPr>
      <dgm:t>
        <a:bodyPr/>
        <a:lstStyle/>
        <a:p>
          <a:r>
            <a:rPr lang="vi-VN" sz="2000" dirty="0" smtClean="0">
              <a:solidFill>
                <a:schemeClr val="bg1"/>
              </a:solidFill>
              <a:latin typeface="Times New Roman" panose="02020603050405020304" pitchFamily="18" charset="0"/>
              <a:cs typeface="Times New Roman" panose="02020603050405020304" pitchFamily="18" charset="0"/>
            </a:rPr>
            <a:t>Văn phòng chính phủ</a:t>
          </a:r>
          <a:r>
            <a:rPr lang="en-US" sz="2000" dirty="0" smtClean="0">
              <a:solidFill>
                <a:schemeClr val="bg1"/>
              </a:solidFill>
            </a:rPr>
            <a:t> </a:t>
          </a:r>
          <a:endParaRPr lang="en-US" sz="2000" dirty="0">
            <a:solidFill>
              <a:schemeClr val="bg1"/>
            </a:solidFill>
          </a:endParaRPr>
        </a:p>
      </dgm:t>
    </dgm:pt>
    <dgm:pt modelId="{A619FC97-D302-4065-AD24-1059DDDEB146}" type="parTrans" cxnId="{56FD52D8-53A4-42DD-9343-0D4450592F6A}">
      <dgm:prSet/>
      <dgm:spPr/>
      <dgm:t>
        <a:bodyPr/>
        <a:lstStyle/>
        <a:p>
          <a:endParaRPr lang="en-US"/>
        </a:p>
      </dgm:t>
    </dgm:pt>
    <dgm:pt modelId="{CCD46A9C-DC85-4818-847F-C1BB6987492D}" type="sibTrans" cxnId="{56FD52D8-53A4-42DD-9343-0D4450592F6A}">
      <dgm:prSet/>
      <dgm:spPr/>
      <dgm:t>
        <a:bodyPr/>
        <a:lstStyle/>
        <a:p>
          <a:endParaRPr lang="en-US"/>
        </a:p>
      </dgm:t>
    </dgm:pt>
    <dgm:pt modelId="{C3639088-91A8-40A9-A4C7-6CE7E57B2990}">
      <dgm:prSet custT="1"/>
      <dgm:spPr>
        <a:solidFill>
          <a:schemeClr val="accent3">
            <a:lumMod val="75000"/>
          </a:schemeClr>
        </a:solidFill>
      </dgm:spPr>
      <dgm:t>
        <a:bodyPr/>
        <a:lstStyle/>
        <a:p>
          <a:r>
            <a:rPr lang="vi-VN" sz="2000" dirty="0" smtClean="0">
              <a:solidFill>
                <a:schemeClr val="bg1"/>
              </a:solidFill>
              <a:latin typeface="Times New Roman" panose="02020603050405020304" pitchFamily="18" charset="0"/>
              <a:cs typeface="Times New Roman" panose="02020603050405020304" pitchFamily="18" charset="0"/>
            </a:rPr>
            <a:t>Bộ </a:t>
          </a:r>
          <a:r>
            <a:rPr lang="en-US" sz="2000" dirty="0" smtClean="0">
              <a:solidFill>
                <a:schemeClr val="bg1"/>
              </a:solidFill>
              <a:latin typeface="Times New Roman" panose="02020603050405020304" pitchFamily="18" charset="0"/>
              <a:cs typeface="Times New Roman" panose="02020603050405020304" pitchFamily="18" charset="0"/>
            </a:rPr>
            <a:t>T</a:t>
          </a:r>
          <a:r>
            <a:rPr lang="vi-VN" sz="2000" dirty="0" smtClean="0">
              <a:solidFill>
                <a:schemeClr val="bg1"/>
              </a:solidFill>
              <a:latin typeface="Times New Roman" panose="02020603050405020304" pitchFamily="18" charset="0"/>
              <a:cs typeface="Times New Roman" panose="02020603050405020304" pitchFamily="18" charset="0"/>
            </a:rPr>
            <a:t>ài </a:t>
          </a:r>
          <a:r>
            <a:rPr lang="en-US" sz="2000" dirty="0" smtClean="0">
              <a:solidFill>
                <a:schemeClr val="bg1"/>
              </a:solidFill>
              <a:latin typeface="Times New Roman" panose="02020603050405020304" pitchFamily="18" charset="0"/>
              <a:cs typeface="Times New Roman" panose="02020603050405020304" pitchFamily="18" charset="0"/>
            </a:rPr>
            <a:t>C</a:t>
          </a:r>
          <a:r>
            <a:rPr lang="vi-VN" sz="2000" dirty="0" smtClean="0">
              <a:solidFill>
                <a:schemeClr val="bg1"/>
              </a:solidFill>
              <a:latin typeface="Times New Roman" panose="02020603050405020304" pitchFamily="18" charset="0"/>
              <a:cs typeface="Times New Roman" panose="02020603050405020304" pitchFamily="18" charset="0"/>
            </a:rPr>
            <a:t>hính  </a:t>
          </a:r>
          <a:endParaRPr lang="vi-VN" sz="2000" dirty="0">
            <a:solidFill>
              <a:schemeClr val="bg1"/>
            </a:solidFill>
            <a:latin typeface="Times New Roman" panose="02020603050405020304" pitchFamily="18" charset="0"/>
            <a:cs typeface="Times New Roman" panose="02020603050405020304" pitchFamily="18" charset="0"/>
          </a:endParaRPr>
        </a:p>
      </dgm:t>
    </dgm:pt>
    <dgm:pt modelId="{9438F2BF-D043-4E65-8F59-3404F20513C9}" type="parTrans" cxnId="{FA1BF168-7537-4564-A14F-99E575B844AD}">
      <dgm:prSet/>
      <dgm:spPr/>
      <dgm:t>
        <a:bodyPr/>
        <a:lstStyle/>
        <a:p>
          <a:endParaRPr lang="en-US"/>
        </a:p>
      </dgm:t>
    </dgm:pt>
    <dgm:pt modelId="{D78B0FF3-A0BD-4C72-846F-0F10382A21CA}" type="sibTrans" cxnId="{FA1BF168-7537-4564-A14F-99E575B844AD}">
      <dgm:prSet/>
      <dgm:spPr/>
      <dgm:t>
        <a:bodyPr/>
        <a:lstStyle/>
        <a:p>
          <a:endParaRPr lang="en-US"/>
        </a:p>
      </dgm:t>
    </dgm:pt>
    <dgm:pt modelId="{11510542-FC81-486E-B1AD-0493B1EBCE07}" type="pres">
      <dgm:prSet presAssocID="{CE4023EA-2982-41C9-B165-A09CB38982B7}" presName="Name0" presStyleCnt="0">
        <dgm:presLayoutVars>
          <dgm:dir/>
          <dgm:animLvl val="lvl"/>
          <dgm:resizeHandles val="exact"/>
        </dgm:presLayoutVars>
      </dgm:prSet>
      <dgm:spPr/>
      <dgm:t>
        <a:bodyPr/>
        <a:lstStyle/>
        <a:p>
          <a:endParaRPr lang="en-US"/>
        </a:p>
      </dgm:t>
    </dgm:pt>
    <dgm:pt modelId="{7A97FFE8-C221-4191-89C2-7F29303B0B37}" type="pres">
      <dgm:prSet presAssocID="{F2FC282F-DAA3-47D6-A44E-032032FB15AE}" presName="linNode" presStyleCnt="0"/>
      <dgm:spPr/>
    </dgm:pt>
    <dgm:pt modelId="{87A8FA61-B0A3-4CBB-8366-4AFD526B3990}" type="pres">
      <dgm:prSet presAssocID="{F2FC282F-DAA3-47D6-A44E-032032FB15AE}" presName="parTx" presStyleLbl="revTx" presStyleIdx="0" presStyleCnt="2" custScaleX="52638">
        <dgm:presLayoutVars>
          <dgm:chMax val="1"/>
          <dgm:bulletEnabled val="1"/>
        </dgm:presLayoutVars>
      </dgm:prSet>
      <dgm:spPr/>
      <dgm:t>
        <a:bodyPr/>
        <a:lstStyle/>
        <a:p>
          <a:endParaRPr lang="en-US"/>
        </a:p>
      </dgm:t>
    </dgm:pt>
    <dgm:pt modelId="{4F94F481-63CB-4ECC-87E7-744308CB8098}" type="pres">
      <dgm:prSet presAssocID="{F2FC282F-DAA3-47D6-A44E-032032FB15AE}" presName="bracket" presStyleLbl="parChTrans1D1" presStyleIdx="0" presStyleCnt="2"/>
      <dgm:spPr/>
    </dgm:pt>
    <dgm:pt modelId="{88C75068-29E3-4DB8-9BE6-7F9FF2EF58AB}" type="pres">
      <dgm:prSet presAssocID="{F2FC282F-DAA3-47D6-A44E-032032FB15AE}" presName="spH" presStyleCnt="0"/>
      <dgm:spPr/>
    </dgm:pt>
    <dgm:pt modelId="{A3B6942F-800B-4B99-AF91-D3C5F97781C8}" type="pres">
      <dgm:prSet presAssocID="{F2FC282F-DAA3-47D6-A44E-032032FB15AE}" presName="desTx" presStyleLbl="node1" presStyleIdx="0" presStyleCnt="2">
        <dgm:presLayoutVars>
          <dgm:bulletEnabled val="1"/>
        </dgm:presLayoutVars>
      </dgm:prSet>
      <dgm:spPr/>
      <dgm:t>
        <a:bodyPr/>
        <a:lstStyle/>
        <a:p>
          <a:endParaRPr lang="en-US"/>
        </a:p>
      </dgm:t>
    </dgm:pt>
    <dgm:pt modelId="{EA9D4FE1-2E65-4FF1-ABB3-0A2282D06DF0}" type="pres">
      <dgm:prSet presAssocID="{92FDFF3C-2350-4A67-A571-3D864FC874BC}" presName="spV" presStyleCnt="0"/>
      <dgm:spPr/>
    </dgm:pt>
    <dgm:pt modelId="{4CB506AF-12F5-4141-BC84-2B7E20ED10A1}" type="pres">
      <dgm:prSet presAssocID="{BD156159-E9C9-4A7C-B3A6-25A8557F4C53}" presName="linNode" presStyleCnt="0"/>
      <dgm:spPr/>
    </dgm:pt>
    <dgm:pt modelId="{4F47AC1D-57F6-4287-A857-FABB9ABBEFD2}" type="pres">
      <dgm:prSet presAssocID="{BD156159-E9C9-4A7C-B3A6-25A8557F4C53}" presName="parTx" presStyleLbl="revTx" presStyleIdx="1" presStyleCnt="2" custScaleX="64994" custLinFactNeighborX="-39254" custLinFactNeighborY="-3045">
        <dgm:presLayoutVars>
          <dgm:chMax val="1"/>
          <dgm:bulletEnabled val="1"/>
        </dgm:presLayoutVars>
      </dgm:prSet>
      <dgm:spPr/>
      <dgm:t>
        <a:bodyPr/>
        <a:lstStyle/>
        <a:p>
          <a:endParaRPr lang="en-US"/>
        </a:p>
      </dgm:t>
    </dgm:pt>
    <dgm:pt modelId="{F70890EE-199C-43F6-8E92-E436C1EC1EC1}" type="pres">
      <dgm:prSet presAssocID="{BD156159-E9C9-4A7C-B3A6-25A8557F4C53}" presName="bracket" presStyleLbl="parChTrans1D1" presStyleIdx="1" presStyleCnt="2" custLinFactNeighborX="-98137"/>
      <dgm:spPr/>
    </dgm:pt>
    <dgm:pt modelId="{96538D35-239F-4D53-B9E4-53E629D4898F}" type="pres">
      <dgm:prSet presAssocID="{BD156159-E9C9-4A7C-B3A6-25A8557F4C53}" presName="spH" presStyleCnt="0"/>
      <dgm:spPr/>
    </dgm:pt>
    <dgm:pt modelId="{2DCC8FFD-9624-4D97-8921-787328E562EF}" type="pres">
      <dgm:prSet presAssocID="{BD156159-E9C9-4A7C-B3A6-25A8557F4C53}" presName="desTx" presStyleLbl="node1" presStyleIdx="1" presStyleCnt="2" custLinFactX="-844" custLinFactNeighborX="-100000" custLinFactNeighborY="-855">
        <dgm:presLayoutVars>
          <dgm:bulletEnabled val="1"/>
        </dgm:presLayoutVars>
      </dgm:prSet>
      <dgm:spPr/>
      <dgm:t>
        <a:bodyPr/>
        <a:lstStyle/>
        <a:p>
          <a:endParaRPr lang="en-US"/>
        </a:p>
      </dgm:t>
    </dgm:pt>
  </dgm:ptLst>
  <dgm:cxnLst>
    <dgm:cxn modelId="{7988F941-DDD5-4620-A7B1-4E3CE8B384CE}" type="presOf" srcId="{7A494F96-F4D1-4066-BCC6-BBBD8A69BB78}" destId="{A3B6942F-800B-4B99-AF91-D3C5F97781C8}" srcOrd="0" destOrd="1" presId="urn:diagrams.loki3.com/BracketList"/>
    <dgm:cxn modelId="{4D2236A3-986F-4616-A1F1-292E262EEA9F}" type="presOf" srcId="{C1B3E814-5AFD-4955-BCBC-5C8C34C4C3B1}" destId="{A3B6942F-800B-4B99-AF91-D3C5F97781C8}" srcOrd="0" destOrd="5" presId="urn:diagrams.loki3.com/BracketList"/>
    <dgm:cxn modelId="{6DD8A122-6D19-41BF-A4B6-4785C8C85F42}" srcId="{F2FC282F-DAA3-47D6-A44E-032032FB15AE}" destId="{C1B3E814-5AFD-4955-BCBC-5C8C34C4C3B1}" srcOrd="5" destOrd="0" parTransId="{6B6A06D0-3EED-4A8A-A3A5-0F60402DF2D3}" sibTransId="{89BF7783-2269-4940-8172-3D463783BF67}"/>
    <dgm:cxn modelId="{90C698F2-74E7-4BE5-9B77-2602382DBE47}" srcId="{F2FC282F-DAA3-47D6-A44E-032032FB15AE}" destId="{ACCB359F-7159-4099-A7DB-7940759A92AC}" srcOrd="4" destOrd="0" parTransId="{4E45D306-4D76-45AE-8FF3-E0DC77A157EC}" sibTransId="{B61EAA06-C689-4651-82B2-4CC8B2D982C6}"/>
    <dgm:cxn modelId="{FA1BF168-7537-4564-A14F-99E575B844AD}" srcId="{F2FC282F-DAA3-47D6-A44E-032032FB15AE}" destId="{C3639088-91A8-40A9-A4C7-6CE7E57B2990}" srcOrd="2" destOrd="0" parTransId="{9438F2BF-D043-4E65-8F59-3404F20513C9}" sibTransId="{D78B0FF3-A0BD-4C72-846F-0F10382A21CA}"/>
    <dgm:cxn modelId="{5C64379A-C0E5-43D5-B236-30DB677072BE}" type="presOf" srcId="{F2FC282F-DAA3-47D6-A44E-032032FB15AE}" destId="{87A8FA61-B0A3-4CBB-8366-4AFD526B3990}" srcOrd="0" destOrd="0" presId="urn:diagrams.loki3.com/BracketList"/>
    <dgm:cxn modelId="{88379134-6D6A-4C69-A7AE-EE588C6C7D29}" srcId="{BD156159-E9C9-4A7C-B3A6-25A8557F4C53}" destId="{7890F090-0C76-49FF-8059-72F1E4359E38}" srcOrd="0" destOrd="0" parTransId="{7B18B535-C503-4516-A932-44FFBE40FE5D}" sibTransId="{FB6B3E0A-7591-4010-B98E-72CB4DF07713}"/>
    <dgm:cxn modelId="{4FA47533-68AC-4DAD-8C53-201B7D14689B}" type="presOf" srcId="{CE4023EA-2982-41C9-B165-A09CB38982B7}" destId="{11510542-FC81-486E-B1AD-0493B1EBCE07}" srcOrd="0" destOrd="0" presId="urn:diagrams.loki3.com/BracketList"/>
    <dgm:cxn modelId="{7BAB32F6-0E58-47D8-ADBA-F0279393FF10}" type="presOf" srcId="{C3639088-91A8-40A9-A4C7-6CE7E57B2990}" destId="{A3B6942F-800B-4B99-AF91-D3C5F97781C8}" srcOrd="0" destOrd="2" presId="urn:diagrams.loki3.com/BracketList"/>
    <dgm:cxn modelId="{E6986CDF-D07C-4F70-909D-F1DA31200BAC}" type="presOf" srcId="{7890F090-0C76-49FF-8059-72F1E4359E38}" destId="{2DCC8FFD-9624-4D97-8921-787328E562EF}" srcOrd="0" destOrd="0" presId="urn:diagrams.loki3.com/BracketList"/>
    <dgm:cxn modelId="{5C537FA6-3F9B-42B7-9B1A-CD7995BB5194}" type="presOf" srcId="{300AD7A2-4342-4920-AC2E-67A2CA0FCDBB}" destId="{A3B6942F-800B-4B99-AF91-D3C5F97781C8}" srcOrd="0" destOrd="0" presId="urn:diagrams.loki3.com/BracketList"/>
    <dgm:cxn modelId="{BCED6811-95BB-4BF8-B2E2-CE1617D5D654}" srcId="{F2FC282F-DAA3-47D6-A44E-032032FB15AE}" destId="{7A494F96-F4D1-4066-BCC6-BBBD8A69BB78}" srcOrd="1" destOrd="0" parTransId="{7B369C65-7C89-4A8E-9EF8-CDEBD6A08DE7}" sibTransId="{972C2527-84E5-446E-A172-B04B6799DDC9}"/>
    <dgm:cxn modelId="{CC6EBC86-BB72-4FA1-82A6-3F9FBAA594A2}" srcId="{F2FC282F-DAA3-47D6-A44E-032032FB15AE}" destId="{CF204EFC-BBBC-4FC1-9DDF-809EDA306BFC}" srcOrd="3" destOrd="0" parTransId="{E1D52AFE-079C-42F7-93EB-DAFDF1C63FE8}" sibTransId="{3F674801-6BA1-424B-82EF-61E6E45D0BE4}"/>
    <dgm:cxn modelId="{5D00C1AC-95B0-4F4D-83A9-9E5AE98B3501}" type="presOf" srcId="{BD156159-E9C9-4A7C-B3A6-25A8557F4C53}" destId="{4F47AC1D-57F6-4287-A857-FABB9ABBEFD2}" srcOrd="0" destOrd="0" presId="urn:diagrams.loki3.com/BracketList"/>
    <dgm:cxn modelId="{56FD52D8-53A4-42DD-9343-0D4450592F6A}" srcId="{F2FC282F-DAA3-47D6-A44E-032032FB15AE}" destId="{687C6D8C-B226-4C43-94A8-7F0388C88A4A}" srcOrd="6" destOrd="0" parTransId="{A619FC97-D302-4065-AD24-1059DDDEB146}" sibTransId="{CCD46A9C-DC85-4818-847F-C1BB6987492D}"/>
    <dgm:cxn modelId="{F022E57D-A914-4967-92C6-364358D56DFF}" type="presOf" srcId="{687C6D8C-B226-4C43-94A8-7F0388C88A4A}" destId="{A3B6942F-800B-4B99-AF91-D3C5F97781C8}" srcOrd="0" destOrd="6" presId="urn:diagrams.loki3.com/BracketList"/>
    <dgm:cxn modelId="{A3A1C186-83CD-4031-B37A-229A51A7FC19}" srcId="{CE4023EA-2982-41C9-B165-A09CB38982B7}" destId="{F2FC282F-DAA3-47D6-A44E-032032FB15AE}" srcOrd="0" destOrd="0" parTransId="{7252E7B8-CE57-46D2-95B0-D778AD1C59FD}" sibTransId="{92FDFF3C-2350-4A67-A571-3D864FC874BC}"/>
    <dgm:cxn modelId="{093184AF-61B2-4DF4-B878-E6F4AA134BE7}" srcId="{CE4023EA-2982-41C9-B165-A09CB38982B7}" destId="{BD156159-E9C9-4A7C-B3A6-25A8557F4C53}" srcOrd="1" destOrd="0" parTransId="{AEA16562-7189-4B16-B909-9A4750B032DD}" sibTransId="{436F349D-AB86-4908-85DB-F8EBDE7FAD4C}"/>
    <dgm:cxn modelId="{82E91AEF-FAAF-4FB8-9338-2D6D62B41411}" type="presOf" srcId="{ACCB359F-7159-4099-A7DB-7940759A92AC}" destId="{A3B6942F-800B-4B99-AF91-D3C5F97781C8}" srcOrd="0" destOrd="4" presId="urn:diagrams.loki3.com/BracketList"/>
    <dgm:cxn modelId="{F7D36702-3742-4506-B505-7C356F004463}" srcId="{F2FC282F-DAA3-47D6-A44E-032032FB15AE}" destId="{300AD7A2-4342-4920-AC2E-67A2CA0FCDBB}" srcOrd="0" destOrd="0" parTransId="{C9286B46-7207-4A79-87FB-AD3C04CCEEF6}" sibTransId="{4C12F70A-5086-4615-BC09-96A3B56EBE46}"/>
    <dgm:cxn modelId="{93B16395-F7DB-423F-9829-687BE6CEC8B4}" type="presOf" srcId="{CF204EFC-BBBC-4FC1-9DDF-809EDA306BFC}" destId="{A3B6942F-800B-4B99-AF91-D3C5F97781C8}" srcOrd="0" destOrd="3" presId="urn:diagrams.loki3.com/BracketList"/>
    <dgm:cxn modelId="{5AB31CC5-0E3E-463F-8183-604E83F57887}" type="presParOf" srcId="{11510542-FC81-486E-B1AD-0493B1EBCE07}" destId="{7A97FFE8-C221-4191-89C2-7F29303B0B37}" srcOrd="0" destOrd="0" presId="urn:diagrams.loki3.com/BracketList"/>
    <dgm:cxn modelId="{0E6D9C2C-18DD-4367-9ECB-80D234D3D652}" type="presParOf" srcId="{7A97FFE8-C221-4191-89C2-7F29303B0B37}" destId="{87A8FA61-B0A3-4CBB-8366-4AFD526B3990}" srcOrd="0" destOrd="0" presId="urn:diagrams.loki3.com/BracketList"/>
    <dgm:cxn modelId="{505C180B-F245-4D31-A9CA-157841E3FC16}" type="presParOf" srcId="{7A97FFE8-C221-4191-89C2-7F29303B0B37}" destId="{4F94F481-63CB-4ECC-87E7-744308CB8098}" srcOrd="1" destOrd="0" presId="urn:diagrams.loki3.com/BracketList"/>
    <dgm:cxn modelId="{18A463EC-E9F6-474E-B712-0D2C0C32D5F6}" type="presParOf" srcId="{7A97FFE8-C221-4191-89C2-7F29303B0B37}" destId="{88C75068-29E3-4DB8-9BE6-7F9FF2EF58AB}" srcOrd="2" destOrd="0" presId="urn:diagrams.loki3.com/BracketList"/>
    <dgm:cxn modelId="{3D4CCF30-8DC2-472E-95FE-930B2430FD1D}" type="presParOf" srcId="{7A97FFE8-C221-4191-89C2-7F29303B0B37}" destId="{A3B6942F-800B-4B99-AF91-D3C5F97781C8}" srcOrd="3" destOrd="0" presId="urn:diagrams.loki3.com/BracketList"/>
    <dgm:cxn modelId="{8DB7195C-602F-4AE0-AFF9-8C9B75E3E049}" type="presParOf" srcId="{11510542-FC81-486E-B1AD-0493B1EBCE07}" destId="{EA9D4FE1-2E65-4FF1-ABB3-0A2282D06DF0}" srcOrd="1" destOrd="0" presId="urn:diagrams.loki3.com/BracketList"/>
    <dgm:cxn modelId="{4F975D78-9740-4F6F-A412-3DAEC6072591}" type="presParOf" srcId="{11510542-FC81-486E-B1AD-0493B1EBCE07}" destId="{4CB506AF-12F5-4141-BC84-2B7E20ED10A1}" srcOrd="2" destOrd="0" presId="urn:diagrams.loki3.com/BracketList"/>
    <dgm:cxn modelId="{F4EC8921-76F1-459C-BD7A-DD472712B082}" type="presParOf" srcId="{4CB506AF-12F5-4141-BC84-2B7E20ED10A1}" destId="{4F47AC1D-57F6-4287-A857-FABB9ABBEFD2}" srcOrd="0" destOrd="0" presId="urn:diagrams.loki3.com/BracketList"/>
    <dgm:cxn modelId="{BABEF1DA-BE08-4E46-9658-1FDE8046D8D7}" type="presParOf" srcId="{4CB506AF-12F5-4141-BC84-2B7E20ED10A1}" destId="{F70890EE-199C-43F6-8E92-E436C1EC1EC1}" srcOrd="1" destOrd="0" presId="urn:diagrams.loki3.com/BracketList"/>
    <dgm:cxn modelId="{A8E544C1-0C8C-4369-909C-6F32427F1829}" type="presParOf" srcId="{4CB506AF-12F5-4141-BC84-2B7E20ED10A1}" destId="{96538D35-239F-4D53-B9E4-53E629D4898F}" srcOrd="2" destOrd="0" presId="urn:diagrams.loki3.com/BracketList"/>
    <dgm:cxn modelId="{97B5668E-9F70-4B6C-80CC-61DD321E1DBA}" type="presParOf" srcId="{4CB506AF-12F5-4141-BC84-2B7E20ED10A1}" destId="{2DCC8FFD-9624-4D97-8921-787328E562EF}" srcOrd="3" destOrd="0" presId="urn:diagrams.loki3.com/Bracke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E01D2A26-8E1B-499C-9444-0A829A53B105}"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541695B0-FAD7-4233-8136-27A2399DA898}">
      <dgm:prSet phldrT="[Text]" custT="1"/>
      <dgm:spPr>
        <a:solidFill>
          <a:schemeClr val="tx2">
            <a:lumMod val="60000"/>
            <a:lumOff val="40000"/>
          </a:schemeClr>
        </a:solidFill>
      </dgm:spPr>
      <dgm:t>
        <a:bodyPr/>
        <a:lstStyle/>
        <a:p>
          <a:r>
            <a:rPr lang="vi-VN" sz="2000" b="1" dirty="0" smtClean="0">
              <a:latin typeface="Times New Roman" panose="02020603050405020304" pitchFamily="18" charset="0"/>
              <a:cs typeface="Times New Roman" panose="02020603050405020304" pitchFamily="18" charset="0"/>
            </a:rPr>
            <a:t>Về chi phí vay nước ngoài</a:t>
          </a:r>
          <a:endParaRPr lang="en-US" sz="2000" b="1" dirty="0">
            <a:latin typeface="Times New Roman" panose="02020603050405020304" pitchFamily="18" charset="0"/>
            <a:cs typeface="Times New Roman" panose="02020603050405020304" pitchFamily="18" charset="0"/>
          </a:endParaRPr>
        </a:p>
      </dgm:t>
    </dgm:pt>
    <dgm:pt modelId="{5674A36D-1F03-40B8-BCF0-3542567AFF40}" type="parTrans" cxnId="{D5AA923E-9A6B-43F6-864B-2462AB277A27}">
      <dgm:prSet/>
      <dgm:spPr/>
      <dgm:t>
        <a:bodyPr/>
        <a:lstStyle/>
        <a:p>
          <a:endParaRPr lang="en-US"/>
        </a:p>
      </dgm:t>
    </dgm:pt>
    <dgm:pt modelId="{20290E24-3602-40CA-B855-1E0F4C735C3B}" type="sibTrans" cxnId="{D5AA923E-9A6B-43F6-864B-2462AB277A27}">
      <dgm:prSet/>
      <dgm:spPr/>
      <dgm:t>
        <a:bodyPr/>
        <a:lstStyle/>
        <a:p>
          <a:endParaRPr lang="en-US"/>
        </a:p>
      </dgm:t>
    </dgm:pt>
    <dgm:pt modelId="{85FA461C-6A1D-4DED-A90D-84D4B29AF634}">
      <dgm:prSet phldrT="[Text]" custT="1"/>
      <dgm:spPr>
        <a:solidFill>
          <a:schemeClr val="tx2">
            <a:lumMod val="20000"/>
            <a:lumOff val="80000"/>
            <a:alpha val="90000"/>
          </a:schemeClr>
        </a:solidFill>
      </dgm:spPr>
      <dgm:t>
        <a:bodyPr/>
        <a:lstStyle/>
        <a:p>
          <a:r>
            <a:rPr lang="en-US" sz="2400" dirty="0" smtClean="0">
              <a:latin typeface="Times New Roman" panose="02020603050405020304" pitchFamily="18" charset="0"/>
              <a:cs typeface="Times New Roman" panose="02020603050405020304" pitchFamily="18" charset="0"/>
            </a:rPr>
            <a:t>V</a:t>
          </a:r>
          <a:r>
            <a:rPr lang="vi-VN" sz="2400" dirty="0" smtClean="0">
              <a:latin typeface="Times New Roman" panose="02020603050405020304" pitchFamily="18" charset="0"/>
              <a:cs typeface="Times New Roman" panose="02020603050405020304" pitchFamily="18" charset="0"/>
            </a:rPr>
            <a:t>ay ưu đãi có lãi suất là 2%/năm</a:t>
          </a:r>
          <a:r>
            <a:rPr lang="en-US" sz="2400" dirty="0" smtClean="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dgm:t>
    </dgm:pt>
    <dgm:pt modelId="{2132EA4E-7AB8-494A-A4C7-AFBEF752DCE1}" type="parTrans" cxnId="{32B53582-A72C-4676-AEFE-4BA3BE96873C}">
      <dgm:prSet/>
      <dgm:spPr/>
      <dgm:t>
        <a:bodyPr/>
        <a:lstStyle/>
        <a:p>
          <a:endParaRPr lang="en-US"/>
        </a:p>
      </dgm:t>
    </dgm:pt>
    <dgm:pt modelId="{C4D1D01F-9C4F-4223-B7BA-CCD891EAC9BE}" type="sibTrans" cxnId="{32B53582-A72C-4676-AEFE-4BA3BE96873C}">
      <dgm:prSet/>
      <dgm:spPr/>
      <dgm:t>
        <a:bodyPr/>
        <a:lstStyle/>
        <a:p>
          <a:endParaRPr lang="en-US"/>
        </a:p>
      </dgm:t>
    </dgm:pt>
    <dgm:pt modelId="{2C5938D8-4791-4264-85A9-3345A8531C01}">
      <dgm:prSet phldrT="[Text]" custT="1"/>
      <dgm:spPr>
        <a:solidFill>
          <a:schemeClr val="tx2">
            <a:lumMod val="60000"/>
            <a:lumOff val="40000"/>
          </a:schemeClr>
        </a:solidFill>
      </dgm:spPr>
      <dgm:t>
        <a:bodyPr/>
        <a:lstStyle/>
        <a:p>
          <a:r>
            <a:rPr lang="vi-VN" sz="2400" b="1" dirty="0" smtClean="0">
              <a:latin typeface="Times New Roman" panose="02020603050405020304" pitchFamily="18" charset="0"/>
              <a:cs typeface="Times New Roman" panose="02020603050405020304" pitchFamily="18" charset="0"/>
            </a:rPr>
            <a:t>Về rủi ro lãi suất</a:t>
          </a:r>
          <a:endParaRPr lang="en-US" sz="2400" b="1" dirty="0">
            <a:latin typeface="Times New Roman" panose="02020603050405020304" pitchFamily="18" charset="0"/>
            <a:cs typeface="Times New Roman" panose="02020603050405020304" pitchFamily="18" charset="0"/>
          </a:endParaRPr>
        </a:p>
      </dgm:t>
    </dgm:pt>
    <dgm:pt modelId="{3D13EFF3-9A81-4443-8363-79D8981DE22B}" type="parTrans" cxnId="{CFE955CD-3E1E-4EE0-B92D-CA8AC0D1D172}">
      <dgm:prSet/>
      <dgm:spPr/>
      <dgm:t>
        <a:bodyPr/>
        <a:lstStyle/>
        <a:p>
          <a:endParaRPr lang="en-US"/>
        </a:p>
      </dgm:t>
    </dgm:pt>
    <dgm:pt modelId="{AA98B42A-B812-4B4E-ACAF-152C65F7574E}" type="sibTrans" cxnId="{CFE955CD-3E1E-4EE0-B92D-CA8AC0D1D172}">
      <dgm:prSet/>
      <dgm:spPr/>
      <dgm:t>
        <a:bodyPr/>
        <a:lstStyle/>
        <a:p>
          <a:endParaRPr lang="en-US"/>
        </a:p>
      </dgm:t>
    </dgm:pt>
    <dgm:pt modelId="{77EE4D9F-194C-4342-9892-AD32C5AE9E09}">
      <dgm:prSet phldrT="[Text]" custT="1"/>
      <dgm:spPr>
        <a:solidFill>
          <a:schemeClr val="tx2">
            <a:lumMod val="20000"/>
            <a:lumOff val="80000"/>
            <a:alpha val="90000"/>
          </a:schemeClr>
        </a:solidFill>
      </dgm:spPr>
      <dgm:t>
        <a:bodyPr/>
        <a:lstStyle/>
        <a:p>
          <a:r>
            <a:rPr lang="en-US" sz="2400" dirty="0" smtClean="0">
              <a:latin typeface="Times New Roman" panose="02020603050405020304" pitchFamily="18" charset="0"/>
              <a:cs typeface="Times New Roman" panose="02020603050405020304" pitchFamily="18" charset="0"/>
            </a:rPr>
            <a:t>R</a:t>
          </a:r>
          <a:r>
            <a:rPr lang="vi-VN" sz="2400" dirty="0" smtClean="0">
              <a:latin typeface="Times New Roman" panose="02020603050405020304" pitchFamily="18" charset="0"/>
              <a:cs typeface="Times New Roman" panose="02020603050405020304" pitchFamily="18" charset="0"/>
            </a:rPr>
            <a:t>ủi ro về lãi suất chưa phải là vấn đề lớn đối với việc vay nợ nước ngoài của Vệt Nam. Tuy nhiên lãi suất vay ưu đãi có xu hương giảm thêm vào đó là các khoản vay thương mại, vay với hình thức thả nổi có xu hướng tăng</a:t>
          </a:r>
          <a:r>
            <a:rPr lang="en-US" sz="2400" dirty="0" smtClean="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dgm:t>
    </dgm:pt>
    <dgm:pt modelId="{6961FE4F-9B49-475F-B6CC-3D907F12F025}" type="parTrans" cxnId="{BF9F050E-09E3-47F4-BBF6-7837E91F2EF1}">
      <dgm:prSet/>
      <dgm:spPr/>
      <dgm:t>
        <a:bodyPr/>
        <a:lstStyle/>
        <a:p>
          <a:endParaRPr lang="en-US"/>
        </a:p>
      </dgm:t>
    </dgm:pt>
    <dgm:pt modelId="{A4AB62E3-1B2D-43C7-8EBC-FCDD6655D2B7}" type="sibTrans" cxnId="{BF9F050E-09E3-47F4-BBF6-7837E91F2EF1}">
      <dgm:prSet/>
      <dgm:spPr/>
      <dgm:t>
        <a:bodyPr/>
        <a:lstStyle/>
        <a:p>
          <a:endParaRPr lang="en-US"/>
        </a:p>
      </dgm:t>
    </dgm:pt>
    <dgm:pt modelId="{0675529E-B4F2-4266-B0E9-86698C0F2005}">
      <dgm:prSet phldrT="[Text]" custT="1"/>
      <dgm:spPr>
        <a:solidFill>
          <a:schemeClr val="tx2">
            <a:lumMod val="60000"/>
            <a:lumOff val="40000"/>
          </a:schemeClr>
        </a:solidFill>
      </dgm:spPr>
      <dgm:t>
        <a:bodyPr/>
        <a:lstStyle/>
        <a:p>
          <a:r>
            <a:rPr lang="vi-VN" sz="2400" dirty="0" smtClean="0">
              <a:latin typeface="Times New Roman" panose="02020603050405020304" pitchFamily="18" charset="0"/>
              <a:cs typeface="Times New Roman" panose="02020603050405020304" pitchFamily="18" charset="0"/>
            </a:rPr>
            <a:t>Về rủi ro tỉ giá</a:t>
          </a: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dgm:t>
    </dgm:pt>
    <dgm:pt modelId="{F9DE5236-4497-4F34-BF32-8D4A6178C21D}" type="parTrans" cxnId="{35039A1D-4A2F-45AA-8DD6-BBC9D2D06450}">
      <dgm:prSet/>
      <dgm:spPr/>
      <dgm:t>
        <a:bodyPr/>
        <a:lstStyle/>
        <a:p>
          <a:endParaRPr lang="en-US"/>
        </a:p>
      </dgm:t>
    </dgm:pt>
    <dgm:pt modelId="{3031A2A8-027D-4701-BA9F-4F665A2FD090}" type="sibTrans" cxnId="{35039A1D-4A2F-45AA-8DD6-BBC9D2D06450}">
      <dgm:prSet/>
      <dgm:spPr/>
      <dgm:t>
        <a:bodyPr/>
        <a:lstStyle/>
        <a:p>
          <a:endParaRPr lang="en-US"/>
        </a:p>
      </dgm:t>
    </dgm:pt>
    <dgm:pt modelId="{2BC9A70E-DBC7-415F-B2B8-6E5069F6958D}">
      <dgm:prSet custT="1"/>
      <dgm:spPr>
        <a:solidFill>
          <a:schemeClr val="tx2">
            <a:lumMod val="20000"/>
            <a:lumOff val="80000"/>
            <a:alpha val="90000"/>
          </a:schemeClr>
        </a:solidFill>
      </dgm:spPr>
      <dgm:t>
        <a:bodyPr/>
        <a:lstStyle/>
        <a:p>
          <a:r>
            <a:rPr lang="en-US" sz="2400" dirty="0" smtClean="0">
              <a:latin typeface="Times New Roman" panose="02020603050405020304" pitchFamily="18" charset="0"/>
              <a:cs typeface="Times New Roman" panose="02020603050405020304" pitchFamily="18" charset="0"/>
            </a:rPr>
            <a:t>V</a:t>
          </a:r>
          <a:r>
            <a:rPr lang="vi-VN" sz="2400" dirty="0" smtClean="0">
              <a:latin typeface="Times New Roman" panose="02020603050405020304" pitchFamily="18" charset="0"/>
              <a:cs typeface="Times New Roman" panose="02020603050405020304" pitchFamily="18" charset="0"/>
            </a:rPr>
            <a:t>ay với lãi suất thả nổi có xu hướng tăng về tỉ trọng từ mức 8.8%</a:t>
          </a:r>
          <a:r>
            <a:rPr lang="en-US" sz="2400" dirty="0" smtClean="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dgm:t>
    </dgm:pt>
    <dgm:pt modelId="{584F072A-62AF-4473-92AA-0BB9741585F4}" type="parTrans" cxnId="{6561EE1A-FA14-4FE6-94E4-E4D42BC84C1E}">
      <dgm:prSet/>
      <dgm:spPr/>
      <dgm:t>
        <a:bodyPr/>
        <a:lstStyle/>
        <a:p>
          <a:endParaRPr lang="en-US"/>
        </a:p>
      </dgm:t>
    </dgm:pt>
    <dgm:pt modelId="{1F94EE0C-E8C6-415D-A31A-C6994CFF3D89}" type="sibTrans" cxnId="{6561EE1A-FA14-4FE6-94E4-E4D42BC84C1E}">
      <dgm:prSet/>
      <dgm:spPr/>
      <dgm:t>
        <a:bodyPr/>
        <a:lstStyle/>
        <a:p>
          <a:endParaRPr lang="en-US"/>
        </a:p>
      </dgm:t>
    </dgm:pt>
    <dgm:pt modelId="{0A6AB03B-6DBC-47C3-9AD6-FD750054C21B}">
      <dgm:prSet custT="1"/>
      <dgm:spPr>
        <a:solidFill>
          <a:schemeClr val="tx2">
            <a:lumMod val="20000"/>
            <a:lumOff val="80000"/>
            <a:alpha val="90000"/>
          </a:schemeClr>
        </a:solidFill>
      </dgm:spPr>
      <dgm:t>
        <a:bodyPr/>
        <a:lstStyle/>
        <a:p>
          <a:r>
            <a:rPr lang="vi-VN" sz="2200" dirty="0" smtClean="0">
              <a:latin typeface="Times New Roman" panose="02020603050405020304" pitchFamily="18" charset="0"/>
              <a:cs typeface="Times New Roman" panose="02020603050405020304" pitchFamily="18" charset="0"/>
            </a:rPr>
            <a:t>Mỗi khi tỉ giá biến động đều ảnh hưởng đến hoạt động kinh doanh của doanh nghiệp. những doanh nghiệp có nguồn vốn vay bằng USD sẽ chịu thiệt hại trực tiếp khi gánh nặng vay nợ luôn tăng lên</a:t>
          </a:r>
          <a:r>
            <a:rPr lang="en-US" sz="2200" dirty="0" smtClean="0">
              <a:latin typeface="Times New Roman" panose="02020603050405020304" pitchFamily="18" charset="0"/>
              <a:cs typeface="Times New Roman" panose="02020603050405020304" pitchFamily="18" charset="0"/>
            </a:rPr>
            <a:t> </a:t>
          </a:r>
          <a:endParaRPr lang="en-US" sz="2200" dirty="0">
            <a:latin typeface="Times New Roman" panose="02020603050405020304" pitchFamily="18" charset="0"/>
            <a:cs typeface="Times New Roman" panose="02020603050405020304" pitchFamily="18" charset="0"/>
          </a:endParaRPr>
        </a:p>
      </dgm:t>
    </dgm:pt>
    <dgm:pt modelId="{BE8F6158-B84D-4425-94D7-5BD9F8102292}" type="parTrans" cxnId="{095BE36C-D008-43F2-9A47-4D0BDFAC0A41}">
      <dgm:prSet/>
      <dgm:spPr/>
      <dgm:t>
        <a:bodyPr/>
        <a:lstStyle/>
        <a:p>
          <a:endParaRPr lang="en-US"/>
        </a:p>
      </dgm:t>
    </dgm:pt>
    <dgm:pt modelId="{6BFCA83A-6D51-45A6-A907-FB5E44E8A576}" type="sibTrans" cxnId="{095BE36C-D008-43F2-9A47-4D0BDFAC0A41}">
      <dgm:prSet/>
      <dgm:spPr/>
      <dgm:t>
        <a:bodyPr/>
        <a:lstStyle/>
        <a:p>
          <a:endParaRPr lang="en-US"/>
        </a:p>
      </dgm:t>
    </dgm:pt>
    <dgm:pt modelId="{C4B56965-1FEB-4F70-B026-98FC615B6A80}">
      <dgm:prSet phldrT="[Text]" custT="1"/>
      <dgm:spPr>
        <a:solidFill>
          <a:schemeClr val="tx2">
            <a:lumMod val="20000"/>
            <a:lumOff val="80000"/>
            <a:alpha val="90000"/>
          </a:schemeClr>
        </a:solidFill>
      </dgm:spPr>
      <dgm:t>
        <a:bodyPr/>
        <a:lstStyle/>
        <a:p>
          <a:r>
            <a:rPr lang="vi-VN" sz="2200" dirty="0" smtClean="0">
              <a:latin typeface="Times New Roman" panose="02020603050405020304" pitchFamily="18" charset="0"/>
              <a:cs typeface="Times New Roman" panose="02020603050405020304" pitchFamily="18" charset="0"/>
            </a:rPr>
            <a:t>Việt Nam vẫn tập trung vào 3 loại tiền chủ đạo gồm USD, JPY, EUR</a:t>
          </a:r>
          <a:r>
            <a:rPr lang="en-US" sz="2200" dirty="0" smtClean="0">
              <a:latin typeface="Times New Roman" panose="02020603050405020304" pitchFamily="18" charset="0"/>
              <a:cs typeface="Times New Roman" panose="02020603050405020304" pitchFamily="18" charset="0"/>
            </a:rPr>
            <a:t> . </a:t>
          </a:r>
          <a:endParaRPr lang="en-US" sz="2200" dirty="0">
            <a:latin typeface="Times New Roman" panose="02020603050405020304" pitchFamily="18" charset="0"/>
            <a:cs typeface="Times New Roman" panose="02020603050405020304" pitchFamily="18" charset="0"/>
          </a:endParaRPr>
        </a:p>
      </dgm:t>
    </dgm:pt>
    <dgm:pt modelId="{54DBB49E-8365-48E4-BBF9-E002CFD7780F}" type="parTrans" cxnId="{E6E568DD-F98F-4E07-93AF-44B80F61BE02}">
      <dgm:prSet/>
      <dgm:spPr/>
      <dgm:t>
        <a:bodyPr/>
        <a:lstStyle/>
        <a:p>
          <a:endParaRPr lang="en-US"/>
        </a:p>
      </dgm:t>
    </dgm:pt>
    <dgm:pt modelId="{E8FF64A7-C712-482D-A2B6-7D29AE3D8FBA}" type="sibTrans" cxnId="{E6E568DD-F98F-4E07-93AF-44B80F61BE02}">
      <dgm:prSet/>
      <dgm:spPr/>
      <dgm:t>
        <a:bodyPr/>
        <a:lstStyle/>
        <a:p>
          <a:endParaRPr lang="en-US"/>
        </a:p>
      </dgm:t>
    </dgm:pt>
    <dgm:pt modelId="{174F99D4-E72B-4EE2-8704-87FC91BD1099}" type="pres">
      <dgm:prSet presAssocID="{E01D2A26-8E1B-499C-9444-0A829A53B105}" presName="Name0" presStyleCnt="0">
        <dgm:presLayoutVars>
          <dgm:dir/>
          <dgm:animLvl val="lvl"/>
          <dgm:resizeHandles val="exact"/>
        </dgm:presLayoutVars>
      </dgm:prSet>
      <dgm:spPr/>
      <dgm:t>
        <a:bodyPr/>
        <a:lstStyle/>
        <a:p>
          <a:endParaRPr lang="en-US"/>
        </a:p>
      </dgm:t>
    </dgm:pt>
    <dgm:pt modelId="{1B166EFD-E751-4756-BA6D-EFC65CA1A608}" type="pres">
      <dgm:prSet presAssocID="{541695B0-FAD7-4233-8136-27A2399DA898}" presName="linNode" presStyleCnt="0"/>
      <dgm:spPr/>
    </dgm:pt>
    <dgm:pt modelId="{8DE9042E-78D6-4867-AC49-8C5AC350D344}" type="pres">
      <dgm:prSet presAssocID="{541695B0-FAD7-4233-8136-27A2399DA898}" presName="parentText" presStyleLbl="node1" presStyleIdx="0" presStyleCnt="3" custScaleX="49425">
        <dgm:presLayoutVars>
          <dgm:chMax val="1"/>
          <dgm:bulletEnabled val="1"/>
        </dgm:presLayoutVars>
      </dgm:prSet>
      <dgm:spPr/>
      <dgm:t>
        <a:bodyPr/>
        <a:lstStyle/>
        <a:p>
          <a:endParaRPr lang="en-US"/>
        </a:p>
      </dgm:t>
    </dgm:pt>
    <dgm:pt modelId="{C0EDFE7C-8746-4E55-B682-041AB2C34E8E}" type="pres">
      <dgm:prSet presAssocID="{541695B0-FAD7-4233-8136-27A2399DA898}" presName="descendantText" presStyleLbl="alignAccFollowNode1" presStyleIdx="0" presStyleCnt="3" custScaleX="127352">
        <dgm:presLayoutVars>
          <dgm:bulletEnabled val="1"/>
        </dgm:presLayoutVars>
      </dgm:prSet>
      <dgm:spPr/>
      <dgm:t>
        <a:bodyPr/>
        <a:lstStyle/>
        <a:p>
          <a:endParaRPr lang="en-US"/>
        </a:p>
      </dgm:t>
    </dgm:pt>
    <dgm:pt modelId="{DCFF2D0A-9513-4CE1-AAA3-5516658B8219}" type="pres">
      <dgm:prSet presAssocID="{20290E24-3602-40CA-B855-1E0F4C735C3B}" presName="sp" presStyleCnt="0"/>
      <dgm:spPr/>
    </dgm:pt>
    <dgm:pt modelId="{09752961-34C9-422A-AABB-1CCA15CBE0E8}" type="pres">
      <dgm:prSet presAssocID="{2C5938D8-4791-4264-85A9-3345A8531C01}" presName="linNode" presStyleCnt="0"/>
      <dgm:spPr/>
    </dgm:pt>
    <dgm:pt modelId="{12A4D9D0-52C4-45D9-BEBE-7BB239FC4350}" type="pres">
      <dgm:prSet presAssocID="{2C5938D8-4791-4264-85A9-3345A8531C01}" presName="parentText" presStyleLbl="node1" presStyleIdx="1" presStyleCnt="3" custScaleX="49252">
        <dgm:presLayoutVars>
          <dgm:chMax val="1"/>
          <dgm:bulletEnabled val="1"/>
        </dgm:presLayoutVars>
      </dgm:prSet>
      <dgm:spPr/>
      <dgm:t>
        <a:bodyPr/>
        <a:lstStyle/>
        <a:p>
          <a:endParaRPr lang="en-US"/>
        </a:p>
      </dgm:t>
    </dgm:pt>
    <dgm:pt modelId="{28FF11A1-83C4-4E01-92BF-F7EE3EA26C5B}" type="pres">
      <dgm:prSet presAssocID="{2C5938D8-4791-4264-85A9-3345A8531C01}" presName="descendantText" presStyleLbl="alignAccFollowNode1" presStyleIdx="1" presStyleCnt="3" custScaleX="128359">
        <dgm:presLayoutVars>
          <dgm:bulletEnabled val="1"/>
        </dgm:presLayoutVars>
      </dgm:prSet>
      <dgm:spPr/>
      <dgm:t>
        <a:bodyPr/>
        <a:lstStyle/>
        <a:p>
          <a:endParaRPr lang="en-US"/>
        </a:p>
      </dgm:t>
    </dgm:pt>
    <dgm:pt modelId="{5D00F210-0E3D-458F-92D0-341D7360762D}" type="pres">
      <dgm:prSet presAssocID="{AA98B42A-B812-4B4E-ACAF-152C65F7574E}" presName="sp" presStyleCnt="0"/>
      <dgm:spPr/>
    </dgm:pt>
    <dgm:pt modelId="{4EEB0B36-2F51-4F7F-8023-3527737F9975}" type="pres">
      <dgm:prSet presAssocID="{0675529E-B4F2-4266-B0E9-86698C0F2005}" presName="linNode" presStyleCnt="0"/>
      <dgm:spPr/>
    </dgm:pt>
    <dgm:pt modelId="{9904DC03-10B3-4830-8382-698FF88BD69A}" type="pres">
      <dgm:prSet presAssocID="{0675529E-B4F2-4266-B0E9-86698C0F2005}" presName="parentText" presStyleLbl="node1" presStyleIdx="2" presStyleCnt="3" custScaleX="64976">
        <dgm:presLayoutVars>
          <dgm:chMax val="1"/>
          <dgm:bulletEnabled val="1"/>
        </dgm:presLayoutVars>
      </dgm:prSet>
      <dgm:spPr/>
      <dgm:t>
        <a:bodyPr/>
        <a:lstStyle/>
        <a:p>
          <a:endParaRPr lang="en-US"/>
        </a:p>
      </dgm:t>
    </dgm:pt>
    <dgm:pt modelId="{7C04245C-E4AA-4F8B-8307-F0BD7F9320A2}" type="pres">
      <dgm:prSet presAssocID="{0675529E-B4F2-4266-B0E9-86698C0F2005}" presName="descendantText" presStyleLbl="alignAccFollowNode1" presStyleIdx="2" presStyleCnt="3" custScaleX="171481">
        <dgm:presLayoutVars>
          <dgm:bulletEnabled val="1"/>
        </dgm:presLayoutVars>
      </dgm:prSet>
      <dgm:spPr/>
      <dgm:t>
        <a:bodyPr/>
        <a:lstStyle/>
        <a:p>
          <a:endParaRPr lang="en-US"/>
        </a:p>
      </dgm:t>
    </dgm:pt>
  </dgm:ptLst>
  <dgm:cxnLst>
    <dgm:cxn modelId="{089BD5E5-35BF-4319-A127-EE6BBD59AEE5}" type="presOf" srcId="{0A6AB03B-6DBC-47C3-9AD6-FD750054C21B}" destId="{7C04245C-E4AA-4F8B-8307-F0BD7F9320A2}" srcOrd="0" destOrd="1" presId="urn:microsoft.com/office/officeart/2005/8/layout/vList5"/>
    <dgm:cxn modelId="{6561EE1A-FA14-4FE6-94E4-E4D42BC84C1E}" srcId="{541695B0-FAD7-4233-8136-27A2399DA898}" destId="{2BC9A70E-DBC7-415F-B2B8-6E5069F6958D}" srcOrd="1" destOrd="0" parTransId="{584F072A-62AF-4473-92AA-0BB9741585F4}" sibTransId="{1F94EE0C-E8C6-415D-A31A-C6994CFF3D89}"/>
    <dgm:cxn modelId="{2E162E02-FC44-491F-915E-179522EC79CF}" type="presOf" srcId="{2BC9A70E-DBC7-415F-B2B8-6E5069F6958D}" destId="{C0EDFE7C-8746-4E55-B682-041AB2C34E8E}" srcOrd="0" destOrd="1" presId="urn:microsoft.com/office/officeart/2005/8/layout/vList5"/>
    <dgm:cxn modelId="{42C65D41-4A62-4DAE-B6BF-A0C25898F0C5}" type="presOf" srcId="{541695B0-FAD7-4233-8136-27A2399DA898}" destId="{8DE9042E-78D6-4867-AC49-8C5AC350D344}" srcOrd="0" destOrd="0" presId="urn:microsoft.com/office/officeart/2005/8/layout/vList5"/>
    <dgm:cxn modelId="{203E1826-EDC7-4481-AB6C-7C5666F9AF96}" type="presOf" srcId="{E01D2A26-8E1B-499C-9444-0A829A53B105}" destId="{174F99D4-E72B-4EE2-8704-87FC91BD1099}" srcOrd="0" destOrd="0" presId="urn:microsoft.com/office/officeart/2005/8/layout/vList5"/>
    <dgm:cxn modelId="{6C130C92-803A-4BBC-BB2E-4AD6E720642F}" type="presOf" srcId="{85FA461C-6A1D-4DED-A90D-84D4B29AF634}" destId="{C0EDFE7C-8746-4E55-B682-041AB2C34E8E}" srcOrd="0" destOrd="0" presId="urn:microsoft.com/office/officeart/2005/8/layout/vList5"/>
    <dgm:cxn modelId="{BF9F050E-09E3-47F4-BBF6-7837E91F2EF1}" srcId="{2C5938D8-4791-4264-85A9-3345A8531C01}" destId="{77EE4D9F-194C-4342-9892-AD32C5AE9E09}" srcOrd="0" destOrd="0" parTransId="{6961FE4F-9B49-475F-B6CC-3D907F12F025}" sibTransId="{A4AB62E3-1B2D-43C7-8EBC-FCDD6655D2B7}"/>
    <dgm:cxn modelId="{0E06B54B-4EF8-4560-9EF6-266E10045470}" type="presOf" srcId="{2C5938D8-4791-4264-85A9-3345A8531C01}" destId="{12A4D9D0-52C4-45D9-BEBE-7BB239FC4350}" srcOrd="0" destOrd="0" presId="urn:microsoft.com/office/officeart/2005/8/layout/vList5"/>
    <dgm:cxn modelId="{CFE955CD-3E1E-4EE0-B92D-CA8AC0D1D172}" srcId="{E01D2A26-8E1B-499C-9444-0A829A53B105}" destId="{2C5938D8-4791-4264-85A9-3345A8531C01}" srcOrd="1" destOrd="0" parTransId="{3D13EFF3-9A81-4443-8363-79D8981DE22B}" sibTransId="{AA98B42A-B812-4B4E-ACAF-152C65F7574E}"/>
    <dgm:cxn modelId="{32B53582-A72C-4676-AEFE-4BA3BE96873C}" srcId="{541695B0-FAD7-4233-8136-27A2399DA898}" destId="{85FA461C-6A1D-4DED-A90D-84D4B29AF634}" srcOrd="0" destOrd="0" parTransId="{2132EA4E-7AB8-494A-A4C7-AFBEF752DCE1}" sibTransId="{C4D1D01F-9C4F-4223-B7BA-CCD891EAC9BE}"/>
    <dgm:cxn modelId="{D5AA923E-9A6B-43F6-864B-2462AB277A27}" srcId="{E01D2A26-8E1B-499C-9444-0A829A53B105}" destId="{541695B0-FAD7-4233-8136-27A2399DA898}" srcOrd="0" destOrd="0" parTransId="{5674A36D-1F03-40B8-BCF0-3542567AFF40}" sibTransId="{20290E24-3602-40CA-B855-1E0F4C735C3B}"/>
    <dgm:cxn modelId="{950D7C41-D5B3-4AD8-A9A9-A8127DBA8EC1}" type="presOf" srcId="{C4B56965-1FEB-4F70-B026-98FC615B6A80}" destId="{7C04245C-E4AA-4F8B-8307-F0BD7F9320A2}" srcOrd="0" destOrd="0" presId="urn:microsoft.com/office/officeart/2005/8/layout/vList5"/>
    <dgm:cxn modelId="{43934B0F-313B-49BD-B4D3-2D5C3C8A65F4}" type="presOf" srcId="{0675529E-B4F2-4266-B0E9-86698C0F2005}" destId="{9904DC03-10B3-4830-8382-698FF88BD69A}" srcOrd="0" destOrd="0" presId="urn:microsoft.com/office/officeart/2005/8/layout/vList5"/>
    <dgm:cxn modelId="{B6DF43C1-6689-4919-AC67-009B86D2FAB2}" type="presOf" srcId="{77EE4D9F-194C-4342-9892-AD32C5AE9E09}" destId="{28FF11A1-83C4-4E01-92BF-F7EE3EA26C5B}" srcOrd="0" destOrd="0" presId="urn:microsoft.com/office/officeart/2005/8/layout/vList5"/>
    <dgm:cxn modelId="{095BE36C-D008-43F2-9A47-4D0BDFAC0A41}" srcId="{0675529E-B4F2-4266-B0E9-86698C0F2005}" destId="{0A6AB03B-6DBC-47C3-9AD6-FD750054C21B}" srcOrd="1" destOrd="0" parTransId="{BE8F6158-B84D-4425-94D7-5BD9F8102292}" sibTransId="{6BFCA83A-6D51-45A6-A907-FB5E44E8A576}"/>
    <dgm:cxn modelId="{E6E568DD-F98F-4E07-93AF-44B80F61BE02}" srcId="{0675529E-B4F2-4266-B0E9-86698C0F2005}" destId="{C4B56965-1FEB-4F70-B026-98FC615B6A80}" srcOrd="0" destOrd="0" parTransId="{54DBB49E-8365-48E4-BBF9-E002CFD7780F}" sibTransId="{E8FF64A7-C712-482D-A2B6-7D29AE3D8FBA}"/>
    <dgm:cxn modelId="{35039A1D-4A2F-45AA-8DD6-BBC9D2D06450}" srcId="{E01D2A26-8E1B-499C-9444-0A829A53B105}" destId="{0675529E-B4F2-4266-B0E9-86698C0F2005}" srcOrd="2" destOrd="0" parTransId="{F9DE5236-4497-4F34-BF32-8D4A6178C21D}" sibTransId="{3031A2A8-027D-4701-BA9F-4F665A2FD090}"/>
    <dgm:cxn modelId="{7CA0D7A5-C978-49AA-9FE6-80A6D2F70593}" type="presParOf" srcId="{174F99D4-E72B-4EE2-8704-87FC91BD1099}" destId="{1B166EFD-E751-4756-BA6D-EFC65CA1A608}" srcOrd="0" destOrd="0" presId="urn:microsoft.com/office/officeart/2005/8/layout/vList5"/>
    <dgm:cxn modelId="{ABC726CB-41EE-4E94-9C2D-C64D1D986C43}" type="presParOf" srcId="{1B166EFD-E751-4756-BA6D-EFC65CA1A608}" destId="{8DE9042E-78D6-4867-AC49-8C5AC350D344}" srcOrd="0" destOrd="0" presId="urn:microsoft.com/office/officeart/2005/8/layout/vList5"/>
    <dgm:cxn modelId="{34F79DC6-0E76-4FA1-95C7-D7E9C0B528B0}" type="presParOf" srcId="{1B166EFD-E751-4756-BA6D-EFC65CA1A608}" destId="{C0EDFE7C-8746-4E55-B682-041AB2C34E8E}" srcOrd="1" destOrd="0" presId="urn:microsoft.com/office/officeart/2005/8/layout/vList5"/>
    <dgm:cxn modelId="{8FEC493A-6F82-45A1-882B-49976E30EECD}" type="presParOf" srcId="{174F99D4-E72B-4EE2-8704-87FC91BD1099}" destId="{DCFF2D0A-9513-4CE1-AAA3-5516658B8219}" srcOrd="1" destOrd="0" presId="urn:microsoft.com/office/officeart/2005/8/layout/vList5"/>
    <dgm:cxn modelId="{6D7F67B9-5289-4274-B513-4F58825327A1}" type="presParOf" srcId="{174F99D4-E72B-4EE2-8704-87FC91BD1099}" destId="{09752961-34C9-422A-AABB-1CCA15CBE0E8}" srcOrd="2" destOrd="0" presId="urn:microsoft.com/office/officeart/2005/8/layout/vList5"/>
    <dgm:cxn modelId="{199280B3-BE8C-4F0F-AAF5-F555040AB91F}" type="presParOf" srcId="{09752961-34C9-422A-AABB-1CCA15CBE0E8}" destId="{12A4D9D0-52C4-45D9-BEBE-7BB239FC4350}" srcOrd="0" destOrd="0" presId="urn:microsoft.com/office/officeart/2005/8/layout/vList5"/>
    <dgm:cxn modelId="{EEE8982F-FBF2-4A58-9617-2F3194598BB0}" type="presParOf" srcId="{09752961-34C9-422A-AABB-1CCA15CBE0E8}" destId="{28FF11A1-83C4-4E01-92BF-F7EE3EA26C5B}" srcOrd="1" destOrd="0" presId="urn:microsoft.com/office/officeart/2005/8/layout/vList5"/>
    <dgm:cxn modelId="{434992B1-29CC-403B-AC1E-F14F3EC6979E}" type="presParOf" srcId="{174F99D4-E72B-4EE2-8704-87FC91BD1099}" destId="{5D00F210-0E3D-458F-92D0-341D7360762D}" srcOrd="3" destOrd="0" presId="urn:microsoft.com/office/officeart/2005/8/layout/vList5"/>
    <dgm:cxn modelId="{37FFA6F3-D2CD-4109-8271-96F843AC23C1}" type="presParOf" srcId="{174F99D4-E72B-4EE2-8704-87FC91BD1099}" destId="{4EEB0B36-2F51-4F7F-8023-3527737F9975}" srcOrd="4" destOrd="0" presId="urn:microsoft.com/office/officeart/2005/8/layout/vList5"/>
    <dgm:cxn modelId="{70585196-67C7-476E-A889-3D143404BB0F}" type="presParOf" srcId="{4EEB0B36-2F51-4F7F-8023-3527737F9975}" destId="{9904DC03-10B3-4830-8382-698FF88BD69A}" srcOrd="0" destOrd="0" presId="urn:microsoft.com/office/officeart/2005/8/layout/vList5"/>
    <dgm:cxn modelId="{6E75BB6E-6717-49E2-A3D1-6BF65E72708D}" type="presParOf" srcId="{4EEB0B36-2F51-4F7F-8023-3527737F9975}" destId="{7C04245C-E4AA-4F8B-8307-F0BD7F9320A2}"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E294C1CF-6B8F-44D9-ACF7-6C51BF3CDC5D}"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953FB11C-C502-42E2-9CCD-C85EA203CF09}">
      <dgm:prSet phldrT="[Text]" custT="1"/>
      <dgm:spPr/>
      <dgm:t>
        <a:bodyPr/>
        <a:lstStyle/>
        <a:p>
          <a:r>
            <a:rPr lang="vi-VN" sz="2000" b="0" i="0" u="none" dirty="0" smtClean="0">
              <a:latin typeface="Times New Roman" panose="02020603050405020304" pitchFamily="18" charset="0"/>
              <a:cs typeface="Times New Roman" panose="02020603050405020304" pitchFamily="18" charset="0"/>
            </a:rPr>
            <a:t>Ước tính của Bộ Tài chính giai đoạn 1993 – 2017</a:t>
          </a:r>
          <a:endParaRPr lang="en-US" sz="2000" dirty="0">
            <a:latin typeface="Times New Roman" panose="02020603050405020304" pitchFamily="18" charset="0"/>
            <a:cs typeface="Times New Roman" panose="02020603050405020304" pitchFamily="18" charset="0"/>
          </a:endParaRPr>
        </a:p>
      </dgm:t>
    </dgm:pt>
    <dgm:pt modelId="{D94F9914-4C25-4E90-B23D-8727544BCBD9}" type="parTrans" cxnId="{1C7A560D-E800-4A9C-96E5-88E2B45D1FB1}">
      <dgm:prSet/>
      <dgm:spPr/>
      <dgm:t>
        <a:bodyPr/>
        <a:lstStyle/>
        <a:p>
          <a:endParaRPr lang="en-US"/>
        </a:p>
      </dgm:t>
    </dgm:pt>
    <dgm:pt modelId="{C950D87A-0479-4D44-920C-6AB9DD523CEE}" type="sibTrans" cxnId="{1C7A560D-E800-4A9C-96E5-88E2B45D1FB1}">
      <dgm:prSet/>
      <dgm:spPr/>
      <dgm:t>
        <a:bodyPr/>
        <a:lstStyle/>
        <a:p>
          <a:endParaRPr lang="en-US"/>
        </a:p>
      </dgm:t>
    </dgm:pt>
    <dgm:pt modelId="{E432EA52-38F9-4C6D-95DD-196066639A88}">
      <dgm:prSet phldrT="[Text]" custT="1"/>
      <dgm:spPr/>
      <dgm:t>
        <a:bodyPr/>
        <a:lstStyle/>
        <a:p>
          <a:r>
            <a:rPr lang="en-US" sz="2000" b="0" i="1" u="none" dirty="0" smtClean="0">
              <a:latin typeface="Times New Roman" panose="02020603050405020304" pitchFamily="18" charset="0"/>
              <a:cs typeface="Times New Roman" panose="02020603050405020304" pitchFamily="18" charset="0"/>
            </a:rPr>
            <a:t>B</a:t>
          </a:r>
          <a:r>
            <a:rPr lang="vi-VN" sz="2000" b="0" i="1" u="none" dirty="0" smtClean="0">
              <a:latin typeface="Times New Roman" panose="02020603050405020304" pitchFamily="18" charset="0"/>
              <a:cs typeface="Times New Roman" panose="02020603050405020304" pitchFamily="18" charset="0"/>
            </a:rPr>
            <a:t>ộ tiếp nhận và triển khai 112 chương trình, dự án với tổng giá trị cam kết trên 1,18 tỷ USD; trong đó 938 triệu USD là vốn vay và 243 triệu USD vốn viện trợ không hoàn lại</a:t>
          </a:r>
          <a:endParaRPr lang="en-US" sz="2000" i="1" dirty="0">
            <a:latin typeface="Times New Roman" panose="02020603050405020304" pitchFamily="18" charset="0"/>
            <a:cs typeface="Times New Roman" panose="02020603050405020304" pitchFamily="18" charset="0"/>
          </a:endParaRPr>
        </a:p>
      </dgm:t>
    </dgm:pt>
    <dgm:pt modelId="{A6CF7F99-1144-4759-8DED-F61D1FFD94E8}" type="parTrans" cxnId="{57601775-E588-4F41-A5AC-8F355FDFD8FC}">
      <dgm:prSet/>
      <dgm:spPr/>
      <dgm:t>
        <a:bodyPr/>
        <a:lstStyle/>
        <a:p>
          <a:endParaRPr lang="en-US"/>
        </a:p>
      </dgm:t>
    </dgm:pt>
    <dgm:pt modelId="{59EC369E-62FC-4BF3-8618-3847D633DA25}" type="sibTrans" cxnId="{57601775-E588-4F41-A5AC-8F355FDFD8FC}">
      <dgm:prSet/>
      <dgm:spPr/>
      <dgm:t>
        <a:bodyPr/>
        <a:lstStyle/>
        <a:p>
          <a:endParaRPr lang="en-US"/>
        </a:p>
      </dgm:t>
    </dgm:pt>
    <dgm:pt modelId="{5FFAEE1E-0892-4412-9B37-E17ECAEA7486}">
      <dgm:prSet phldrT="[Text]" custT="1"/>
      <dgm:spPr/>
      <dgm:t>
        <a:bodyPr/>
        <a:lstStyle/>
        <a:p>
          <a:r>
            <a:rPr lang="en-US" sz="2000" b="0" i="1" u="none" dirty="0" err="1" smtClean="0">
              <a:latin typeface="Times New Roman" panose="02020603050405020304" pitchFamily="18" charset="0"/>
              <a:cs typeface="Times New Roman" panose="02020603050405020304" pitchFamily="18" charset="0"/>
            </a:rPr>
            <a:t>Về</a:t>
          </a:r>
          <a:r>
            <a:rPr lang="en-US" sz="2000" b="0" i="1" u="none" dirty="0" smtClean="0">
              <a:latin typeface="Times New Roman" panose="02020603050405020304" pitchFamily="18" charset="0"/>
              <a:cs typeface="Times New Roman" panose="02020603050405020304" pitchFamily="18" charset="0"/>
            </a:rPr>
            <a:t> </a:t>
          </a:r>
          <a:r>
            <a:rPr lang="en-US" sz="2000" b="0" i="1" u="none" dirty="0" err="1" smtClean="0">
              <a:latin typeface="Times New Roman" panose="02020603050405020304" pitchFamily="18" charset="0"/>
              <a:cs typeface="Times New Roman" panose="02020603050405020304" pitchFamily="18" charset="0"/>
            </a:rPr>
            <a:t>xã</a:t>
          </a:r>
          <a:r>
            <a:rPr lang="en-US" sz="2000" b="0" i="1" u="none" dirty="0" smtClean="0">
              <a:latin typeface="Times New Roman" panose="02020603050405020304" pitchFamily="18" charset="0"/>
              <a:cs typeface="Times New Roman" panose="02020603050405020304" pitchFamily="18" charset="0"/>
            </a:rPr>
            <a:t> </a:t>
          </a:r>
          <a:r>
            <a:rPr lang="en-US" sz="2000" b="0" i="1" u="none" dirty="0" err="1" smtClean="0">
              <a:latin typeface="Times New Roman" panose="02020603050405020304" pitchFamily="18" charset="0"/>
              <a:cs typeface="Times New Roman" panose="02020603050405020304" pitchFamily="18" charset="0"/>
            </a:rPr>
            <a:t>hội</a:t>
          </a:r>
          <a:r>
            <a:rPr lang="en-US" sz="2000" b="0" i="1" u="none" dirty="0" smtClean="0">
              <a:latin typeface="Times New Roman" panose="02020603050405020304" pitchFamily="18" charset="0"/>
              <a:cs typeface="Times New Roman" panose="02020603050405020304" pitchFamily="18" charset="0"/>
            </a:rPr>
            <a:t>, t</a:t>
          </a:r>
          <a:r>
            <a:rPr lang="vi-VN" sz="2000" b="0" i="1" u="none" dirty="0" smtClean="0">
              <a:latin typeface="Times New Roman" panose="02020603050405020304" pitchFamily="18" charset="0"/>
              <a:cs typeface="Times New Roman" panose="02020603050405020304" pitchFamily="18" charset="0"/>
            </a:rPr>
            <a:t>ỷ lệ hộ nghèo trong vòng 15 năm qua đã giảm từ 58% năm 1993 xuống còn dưới 4% năm 2019. </a:t>
          </a:r>
          <a:endParaRPr lang="en-US" sz="2000" i="1" dirty="0">
            <a:latin typeface="Times New Roman" panose="02020603050405020304" pitchFamily="18" charset="0"/>
            <a:cs typeface="Times New Roman" panose="02020603050405020304" pitchFamily="18" charset="0"/>
          </a:endParaRPr>
        </a:p>
      </dgm:t>
    </dgm:pt>
    <dgm:pt modelId="{2ED52629-F464-4596-B4DE-1F6DE9E80634}" type="parTrans" cxnId="{139CF720-19BA-411A-8B76-EF39334A798B}">
      <dgm:prSet/>
      <dgm:spPr/>
      <dgm:t>
        <a:bodyPr/>
        <a:lstStyle/>
        <a:p>
          <a:endParaRPr lang="en-US"/>
        </a:p>
      </dgm:t>
    </dgm:pt>
    <dgm:pt modelId="{B22D8C83-C7A4-42AD-8F7F-880373BD96C0}" type="sibTrans" cxnId="{139CF720-19BA-411A-8B76-EF39334A798B}">
      <dgm:prSet/>
      <dgm:spPr/>
      <dgm:t>
        <a:bodyPr/>
        <a:lstStyle/>
        <a:p>
          <a:endParaRPr lang="en-US"/>
        </a:p>
      </dgm:t>
    </dgm:pt>
    <dgm:pt modelId="{75E100E6-BF4D-4A0C-BA5E-0FD12D6D23C4}">
      <dgm:prSet phldrT="[Text]" custT="1"/>
      <dgm:spPr/>
      <dgm:t>
        <a:bodyPr/>
        <a:lstStyle/>
        <a:p>
          <a:r>
            <a:rPr lang="vi-VN" sz="2000" b="0" i="1" u="none" dirty="0" smtClean="0">
              <a:latin typeface="Times New Roman" panose="02020603050405020304" pitchFamily="18" charset="0"/>
              <a:cs typeface="Times New Roman" panose="02020603050405020304" pitchFamily="18" charset="0"/>
            </a:rPr>
            <a:t>Đầu tư bằng nguồn ODA chiếm bình quân 11% tổng vốn đầu tư toàn xã hội và bằng 29% chi ngân sách Nhà nước cho đầu tư phát triển. </a:t>
          </a:r>
          <a:endParaRPr lang="en-US" sz="2000" i="1" dirty="0">
            <a:latin typeface="Times New Roman" panose="02020603050405020304" pitchFamily="18" charset="0"/>
            <a:cs typeface="Times New Roman" panose="02020603050405020304" pitchFamily="18" charset="0"/>
          </a:endParaRPr>
        </a:p>
      </dgm:t>
    </dgm:pt>
    <dgm:pt modelId="{FABA3F42-AD1F-4A46-8AE2-5519A1AC2655}" type="parTrans" cxnId="{64B4F43D-26EF-4BE6-84D0-4C92E8327DD3}">
      <dgm:prSet/>
      <dgm:spPr/>
      <dgm:t>
        <a:bodyPr/>
        <a:lstStyle/>
        <a:p>
          <a:endParaRPr lang="en-US"/>
        </a:p>
      </dgm:t>
    </dgm:pt>
    <dgm:pt modelId="{69BA5C6C-BFA0-4A0D-9072-7B3048D8A382}" type="sibTrans" cxnId="{64B4F43D-26EF-4BE6-84D0-4C92E8327DD3}">
      <dgm:prSet/>
      <dgm:spPr/>
      <dgm:t>
        <a:bodyPr/>
        <a:lstStyle/>
        <a:p>
          <a:endParaRPr lang="en-US"/>
        </a:p>
      </dgm:t>
    </dgm:pt>
    <dgm:pt modelId="{5E7F1CC6-8562-4DF6-80D5-9DE3D8AFAFB6}" type="pres">
      <dgm:prSet presAssocID="{E294C1CF-6B8F-44D9-ACF7-6C51BF3CDC5D}" presName="vert0" presStyleCnt="0">
        <dgm:presLayoutVars>
          <dgm:dir/>
          <dgm:animOne val="branch"/>
          <dgm:animLvl val="lvl"/>
        </dgm:presLayoutVars>
      </dgm:prSet>
      <dgm:spPr/>
      <dgm:t>
        <a:bodyPr/>
        <a:lstStyle/>
        <a:p>
          <a:endParaRPr lang="en-US"/>
        </a:p>
      </dgm:t>
    </dgm:pt>
    <dgm:pt modelId="{14839336-5EE3-48F4-B81C-7128505E2F00}" type="pres">
      <dgm:prSet presAssocID="{953FB11C-C502-42E2-9CCD-C85EA203CF09}" presName="thickLine" presStyleLbl="alignNode1" presStyleIdx="0" presStyleCnt="1"/>
      <dgm:spPr/>
    </dgm:pt>
    <dgm:pt modelId="{51B9E7B1-5140-494A-BBBE-30113EFB40CD}" type="pres">
      <dgm:prSet presAssocID="{953FB11C-C502-42E2-9CCD-C85EA203CF09}" presName="horz1" presStyleCnt="0"/>
      <dgm:spPr/>
    </dgm:pt>
    <dgm:pt modelId="{38AE63AE-2802-4753-870C-DD2F20AB2AB2}" type="pres">
      <dgm:prSet presAssocID="{953FB11C-C502-42E2-9CCD-C85EA203CF09}" presName="tx1" presStyleLbl="revTx" presStyleIdx="0" presStyleCnt="4"/>
      <dgm:spPr/>
      <dgm:t>
        <a:bodyPr/>
        <a:lstStyle/>
        <a:p>
          <a:endParaRPr lang="en-US"/>
        </a:p>
      </dgm:t>
    </dgm:pt>
    <dgm:pt modelId="{C082D34B-7F5F-4E61-93CB-AE30536135AD}" type="pres">
      <dgm:prSet presAssocID="{953FB11C-C502-42E2-9CCD-C85EA203CF09}" presName="vert1" presStyleCnt="0"/>
      <dgm:spPr/>
    </dgm:pt>
    <dgm:pt modelId="{E102BE26-5396-4BCD-B10E-C5095A153FD7}" type="pres">
      <dgm:prSet presAssocID="{E432EA52-38F9-4C6D-95DD-196066639A88}" presName="vertSpace2a" presStyleCnt="0"/>
      <dgm:spPr/>
    </dgm:pt>
    <dgm:pt modelId="{B264F913-4916-4FB0-A9C1-548F7C170244}" type="pres">
      <dgm:prSet presAssocID="{E432EA52-38F9-4C6D-95DD-196066639A88}" presName="horz2" presStyleCnt="0"/>
      <dgm:spPr/>
    </dgm:pt>
    <dgm:pt modelId="{F0BAF4A1-F5B1-45D8-87CE-129F79FCDCD1}" type="pres">
      <dgm:prSet presAssocID="{E432EA52-38F9-4C6D-95DD-196066639A88}" presName="horzSpace2" presStyleCnt="0"/>
      <dgm:spPr/>
    </dgm:pt>
    <dgm:pt modelId="{82364654-0054-437A-9DEC-7A6C464189A7}" type="pres">
      <dgm:prSet presAssocID="{E432EA52-38F9-4C6D-95DD-196066639A88}" presName="tx2" presStyleLbl="revTx" presStyleIdx="1" presStyleCnt="4"/>
      <dgm:spPr/>
      <dgm:t>
        <a:bodyPr/>
        <a:lstStyle/>
        <a:p>
          <a:endParaRPr lang="en-US"/>
        </a:p>
      </dgm:t>
    </dgm:pt>
    <dgm:pt modelId="{FE11C6C9-603A-4105-9A7B-CE8554BDA470}" type="pres">
      <dgm:prSet presAssocID="{E432EA52-38F9-4C6D-95DD-196066639A88}" presName="vert2" presStyleCnt="0"/>
      <dgm:spPr/>
    </dgm:pt>
    <dgm:pt modelId="{EF223B51-CEEE-4038-B2A4-3F0CD40BDBD8}" type="pres">
      <dgm:prSet presAssocID="{E432EA52-38F9-4C6D-95DD-196066639A88}" presName="thinLine2b" presStyleLbl="callout" presStyleIdx="0" presStyleCnt="3"/>
      <dgm:spPr/>
    </dgm:pt>
    <dgm:pt modelId="{9C6F985A-E705-4D28-ADAF-94B796CCD592}" type="pres">
      <dgm:prSet presAssocID="{E432EA52-38F9-4C6D-95DD-196066639A88}" presName="vertSpace2b" presStyleCnt="0"/>
      <dgm:spPr/>
    </dgm:pt>
    <dgm:pt modelId="{A16FF347-F4DA-4557-8A29-C2613C1C8359}" type="pres">
      <dgm:prSet presAssocID="{75E100E6-BF4D-4A0C-BA5E-0FD12D6D23C4}" presName="horz2" presStyleCnt="0"/>
      <dgm:spPr/>
    </dgm:pt>
    <dgm:pt modelId="{0472B31F-B960-4A36-AA41-3128AC330B70}" type="pres">
      <dgm:prSet presAssocID="{75E100E6-BF4D-4A0C-BA5E-0FD12D6D23C4}" presName="horzSpace2" presStyleCnt="0"/>
      <dgm:spPr/>
    </dgm:pt>
    <dgm:pt modelId="{85223786-3115-478D-A246-F3146DC40C6C}" type="pres">
      <dgm:prSet presAssocID="{75E100E6-BF4D-4A0C-BA5E-0FD12D6D23C4}" presName="tx2" presStyleLbl="revTx" presStyleIdx="2" presStyleCnt="4"/>
      <dgm:spPr/>
      <dgm:t>
        <a:bodyPr/>
        <a:lstStyle/>
        <a:p>
          <a:endParaRPr lang="en-US"/>
        </a:p>
      </dgm:t>
    </dgm:pt>
    <dgm:pt modelId="{32C67BE9-5662-4804-A3F7-F3215FA140C4}" type="pres">
      <dgm:prSet presAssocID="{75E100E6-BF4D-4A0C-BA5E-0FD12D6D23C4}" presName="vert2" presStyleCnt="0"/>
      <dgm:spPr/>
    </dgm:pt>
    <dgm:pt modelId="{6FC7528A-2E4E-4D7D-9241-CBDFD40C69A8}" type="pres">
      <dgm:prSet presAssocID="{75E100E6-BF4D-4A0C-BA5E-0FD12D6D23C4}" presName="thinLine2b" presStyleLbl="callout" presStyleIdx="1" presStyleCnt="3"/>
      <dgm:spPr/>
    </dgm:pt>
    <dgm:pt modelId="{19A7095B-D144-4E6C-8EA4-D4FCB3E2ABF1}" type="pres">
      <dgm:prSet presAssocID="{75E100E6-BF4D-4A0C-BA5E-0FD12D6D23C4}" presName="vertSpace2b" presStyleCnt="0"/>
      <dgm:spPr/>
    </dgm:pt>
    <dgm:pt modelId="{7737D8D0-74FB-42DB-9BFF-C343E9EEC829}" type="pres">
      <dgm:prSet presAssocID="{5FFAEE1E-0892-4412-9B37-E17ECAEA7486}" presName="horz2" presStyleCnt="0"/>
      <dgm:spPr/>
    </dgm:pt>
    <dgm:pt modelId="{13945244-B516-43D4-8F40-58C9485D7953}" type="pres">
      <dgm:prSet presAssocID="{5FFAEE1E-0892-4412-9B37-E17ECAEA7486}" presName="horzSpace2" presStyleCnt="0"/>
      <dgm:spPr/>
    </dgm:pt>
    <dgm:pt modelId="{82391818-040D-4FF2-8C60-DE03238FE62A}" type="pres">
      <dgm:prSet presAssocID="{5FFAEE1E-0892-4412-9B37-E17ECAEA7486}" presName="tx2" presStyleLbl="revTx" presStyleIdx="3" presStyleCnt="4"/>
      <dgm:spPr/>
      <dgm:t>
        <a:bodyPr/>
        <a:lstStyle/>
        <a:p>
          <a:endParaRPr lang="en-US"/>
        </a:p>
      </dgm:t>
    </dgm:pt>
    <dgm:pt modelId="{730BB9FC-F90B-413D-B79C-B80544BA0912}" type="pres">
      <dgm:prSet presAssocID="{5FFAEE1E-0892-4412-9B37-E17ECAEA7486}" presName="vert2" presStyleCnt="0"/>
      <dgm:spPr/>
    </dgm:pt>
    <dgm:pt modelId="{6A4FFA0A-88E7-4701-8449-8C57B43A9B49}" type="pres">
      <dgm:prSet presAssocID="{5FFAEE1E-0892-4412-9B37-E17ECAEA7486}" presName="thinLine2b" presStyleLbl="callout" presStyleIdx="2" presStyleCnt="3"/>
      <dgm:spPr/>
    </dgm:pt>
    <dgm:pt modelId="{BC2418EE-7389-4913-A2F0-351E2EB7F3A7}" type="pres">
      <dgm:prSet presAssocID="{5FFAEE1E-0892-4412-9B37-E17ECAEA7486}" presName="vertSpace2b" presStyleCnt="0"/>
      <dgm:spPr/>
    </dgm:pt>
  </dgm:ptLst>
  <dgm:cxnLst>
    <dgm:cxn modelId="{880C2429-2612-482F-9D99-D7D5A34D2CD9}" type="presOf" srcId="{953FB11C-C502-42E2-9CCD-C85EA203CF09}" destId="{38AE63AE-2802-4753-870C-DD2F20AB2AB2}" srcOrd="0" destOrd="0" presId="urn:microsoft.com/office/officeart/2008/layout/LinedList"/>
    <dgm:cxn modelId="{64B4F43D-26EF-4BE6-84D0-4C92E8327DD3}" srcId="{953FB11C-C502-42E2-9CCD-C85EA203CF09}" destId="{75E100E6-BF4D-4A0C-BA5E-0FD12D6D23C4}" srcOrd="1" destOrd="0" parTransId="{FABA3F42-AD1F-4A46-8AE2-5519A1AC2655}" sibTransId="{69BA5C6C-BFA0-4A0D-9072-7B3048D8A382}"/>
    <dgm:cxn modelId="{139CF720-19BA-411A-8B76-EF39334A798B}" srcId="{953FB11C-C502-42E2-9CCD-C85EA203CF09}" destId="{5FFAEE1E-0892-4412-9B37-E17ECAEA7486}" srcOrd="2" destOrd="0" parTransId="{2ED52629-F464-4596-B4DE-1F6DE9E80634}" sibTransId="{B22D8C83-C7A4-42AD-8F7F-880373BD96C0}"/>
    <dgm:cxn modelId="{166D6CBC-15A4-4EA2-8D36-FB9A6FA68734}" type="presOf" srcId="{E294C1CF-6B8F-44D9-ACF7-6C51BF3CDC5D}" destId="{5E7F1CC6-8562-4DF6-80D5-9DE3D8AFAFB6}" srcOrd="0" destOrd="0" presId="urn:microsoft.com/office/officeart/2008/layout/LinedList"/>
    <dgm:cxn modelId="{57601775-E588-4F41-A5AC-8F355FDFD8FC}" srcId="{953FB11C-C502-42E2-9CCD-C85EA203CF09}" destId="{E432EA52-38F9-4C6D-95DD-196066639A88}" srcOrd="0" destOrd="0" parTransId="{A6CF7F99-1144-4759-8DED-F61D1FFD94E8}" sibTransId="{59EC369E-62FC-4BF3-8618-3847D633DA25}"/>
    <dgm:cxn modelId="{A9364C3B-43E0-4B95-9758-8AE274FD2101}" type="presOf" srcId="{5FFAEE1E-0892-4412-9B37-E17ECAEA7486}" destId="{82391818-040D-4FF2-8C60-DE03238FE62A}" srcOrd="0" destOrd="0" presId="urn:microsoft.com/office/officeart/2008/layout/LinedList"/>
    <dgm:cxn modelId="{1C7A560D-E800-4A9C-96E5-88E2B45D1FB1}" srcId="{E294C1CF-6B8F-44D9-ACF7-6C51BF3CDC5D}" destId="{953FB11C-C502-42E2-9CCD-C85EA203CF09}" srcOrd="0" destOrd="0" parTransId="{D94F9914-4C25-4E90-B23D-8727544BCBD9}" sibTransId="{C950D87A-0479-4D44-920C-6AB9DD523CEE}"/>
    <dgm:cxn modelId="{DE61E33F-3010-425A-B30E-F8A6AFED6A3D}" type="presOf" srcId="{E432EA52-38F9-4C6D-95DD-196066639A88}" destId="{82364654-0054-437A-9DEC-7A6C464189A7}" srcOrd="0" destOrd="0" presId="urn:microsoft.com/office/officeart/2008/layout/LinedList"/>
    <dgm:cxn modelId="{600DE907-7D92-4576-A03E-B6D3B9C187A7}" type="presOf" srcId="{75E100E6-BF4D-4A0C-BA5E-0FD12D6D23C4}" destId="{85223786-3115-478D-A246-F3146DC40C6C}" srcOrd="0" destOrd="0" presId="urn:microsoft.com/office/officeart/2008/layout/LinedList"/>
    <dgm:cxn modelId="{3FE57D0B-0D61-421E-AACA-7CAB8EFE2A1F}" type="presParOf" srcId="{5E7F1CC6-8562-4DF6-80D5-9DE3D8AFAFB6}" destId="{14839336-5EE3-48F4-B81C-7128505E2F00}" srcOrd="0" destOrd="0" presId="urn:microsoft.com/office/officeart/2008/layout/LinedList"/>
    <dgm:cxn modelId="{3B73E715-40BB-46E7-88F4-7FDC28D706EC}" type="presParOf" srcId="{5E7F1CC6-8562-4DF6-80D5-9DE3D8AFAFB6}" destId="{51B9E7B1-5140-494A-BBBE-30113EFB40CD}" srcOrd="1" destOrd="0" presId="urn:microsoft.com/office/officeart/2008/layout/LinedList"/>
    <dgm:cxn modelId="{CE090E89-7E4F-433B-AFCD-F131532B1FED}" type="presParOf" srcId="{51B9E7B1-5140-494A-BBBE-30113EFB40CD}" destId="{38AE63AE-2802-4753-870C-DD2F20AB2AB2}" srcOrd="0" destOrd="0" presId="urn:microsoft.com/office/officeart/2008/layout/LinedList"/>
    <dgm:cxn modelId="{09FA1596-947B-492F-87FD-DC617CFB7540}" type="presParOf" srcId="{51B9E7B1-5140-494A-BBBE-30113EFB40CD}" destId="{C082D34B-7F5F-4E61-93CB-AE30536135AD}" srcOrd="1" destOrd="0" presId="urn:microsoft.com/office/officeart/2008/layout/LinedList"/>
    <dgm:cxn modelId="{41829816-C5DB-40C2-B888-F610F68BF79B}" type="presParOf" srcId="{C082D34B-7F5F-4E61-93CB-AE30536135AD}" destId="{E102BE26-5396-4BCD-B10E-C5095A153FD7}" srcOrd="0" destOrd="0" presId="urn:microsoft.com/office/officeart/2008/layout/LinedList"/>
    <dgm:cxn modelId="{C10EE2D9-1313-4F02-88B9-F90F0F715772}" type="presParOf" srcId="{C082D34B-7F5F-4E61-93CB-AE30536135AD}" destId="{B264F913-4916-4FB0-A9C1-548F7C170244}" srcOrd="1" destOrd="0" presId="urn:microsoft.com/office/officeart/2008/layout/LinedList"/>
    <dgm:cxn modelId="{771F6149-751F-41F6-8E02-48F81F2D6F84}" type="presParOf" srcId="{B264F913-4916-4FB0-A9C1-548F7C170244}" destId="{F0BAF4A1-F5B1-45D8-87CE-129F79FCDCD1}" srcOrd="0" destOrd="0" presId="urn:microsoft.com/office/officeart/2008/layout/LinedList"/>
    <dgm:cxn modelId="{A7CD36B7-1822-4E9A-A73A-B9DA0DB373E8}" type="presParOf" srcId="{B264F913-4916-4FB0-A9C1-548F7C170244}" destId="{82364654-0054-437A-9DEC-7A6C464189A7}" srcOrd="1" destOrd="0" presId="urn:microsoft.com/office/officeart/2008/layout/LinedList"/>
    <dgm:cxn modelId="{2BF74D79-242C-429D-BF33-A017AAB7B470}" type="presParOf" srcId="{B264F913-4916-4FB0-A9C1-548F7C170244}" destId="{FE11C6C9-603A-4105-9A7B-CE8554BDA470}" srcOrd="2" destOrd="0" presId="urn:microsoft.com/office/officeart/2008/layout/LinedList"/>
    <dgm:cxn modelId="{7BB577EF-0CB8-4945-9E4C-9E614E8F6071}" type="presParOf" srcId="{C082D34B-7F5F-4E61-93CB-AE30536135AD}" destId="{EF223B51-CEEE-4038-B2A4-3F0CD40BDBD8}" srcOrd="2" destOrd="0" presId="urn:microsoft.com/office/officeart/2008/layout/LinedList"/>
    <dgm:cxn modelId="{01673F74-4299-4FB9-81C4-A70A69FF32FE}" type="presParOf" srcId="{C082D34B-7F5F-4E61-93CB-AE30536135AD}" destId="{9C6F985A-E705-4D28-ADAF-94B796CCD592}" srcOrd="3" destOrd="0" presId="urn:microsoft.com/office/officeart/2008/layout/LinedList"/>
    <dgm:cxn modelId="{F111E4C1-2CDB-4F42-B56E-1C072A804159}" type="presParOf" srcId="{C082D34B-7F5F-4E61-93CB-AE30536135AD}" destId="{A16FF347-F4DA-4557-8A29-C2613C1C8359}" srcOrd="4" destOrd="0" presId="urn:microsoft.com/office/officeart/2008/layout/LinedList"/>
    <dgm:cxn modelId="{F56D8420-B3F6-42DF-87A0-CB339ABC918E}" type="presParOf" srcId="{A16FF347-F4DA-4557-8A29-C2613C1C8359}" destId="{0472B31F-B960-4A36-AA41-3128AC330B70}" srcOrd="0" destOrd="0" presId="urn:microsoft.com/office/officeart/2008/layout/LinedList"/>
    <dgm:cxn modelId="{491A36AB-14A0-434B-97E8-D5CB706A356C}" type="presParOf" srcId="{A16FF347-F4DA-4557-8A29-C2613C1C8359}" destId="{85223786-3115-478D-A246-F3146DC40C6C}" srcOrd="1" destOrd="0" presId="urn:microsoft.com/office/officeart/2008/layout/LinedList"/>
    <dgm:cxn modelId="{37A45E77-7768-4139-83F2-0EF2E1CCCBC4}" type="presParOf" srcId="{A16FF347-F4DA-4557-8A29-C2613C1C8359}" destId="{32C67BE9-5662-4804-A3F7-F3215FA140C4}" srcOrd="2" destOrd="0" presId="urn:microsoft.com/office/officeart/2008/layout/LinedList"/>
    <dgm:cxn modelId="{FEC0143F-C475-4D20-A3CA-36104B0117B0}" type="presParOf" srcId="{C082D34B-7F5F-4E61-93CB-AE30536135AD}" destId="{6FC7528A-2E4E-4D7D-9241-CBDFD40C69A8}" srcOrd="5" destOrd="0" presId="urn:microsoft.com/office/officeart/2008/layout/LinedList"/>
    <dgm:cxn modelId="{2A4D1B2B-4860-49DF-BF65-63C840017280}" type="presParOf" srcId="{C082D34B-7F5F-4E61-93CB-AE30536135AD}" destId="{19A7095B-D144-4E6C-8EA4-D4FCB3E2ABF1}" srcOrd="6" destOrd="0" presId="urn:microsoft.com/office/officeart/2008/layout/LinedList"/>
    <dgm:cxn modelId="{0D89F80B-E581-4FF0-9D9C-A92FEC70CE07}" type="presParOf" srcId="{C082D34B-7F5F-4E61-93CB-AE30536135AD}" destId="{7737D8D0-74FB-42DB-9BFF-C343E9EEC829}" srcOrd="7" destOrd="0" presId="urn:microsoft.com/office/officeart/2008/layout/LinedList"/>
    <dgm:cxn modelId="{4879D57A-DAF4-4E01-BD35-7C242F227B23}" type="presParOf" srcId="{7737D8D0-74FB-42DB-9BFF-C343E9EEC829}" destId="{13945244-B516-43D4-8F40-58C9485D7953}" srcOrd="0" destOrd="0" presId="urn:microsoft.com/office/officeart/2008/layout/LinedList"/>
    <dgm:cxn modelId="{F17AFE43-5832-497E-B73C-71FC2E23F945}" type="presParOf" srcId="{7737D8D0-74FB-42DB-9BFF-C343E9EEC829}" destId="{82391818-040D-4FF2-8C60-DE03238FE62A}" srcOrd="1" destOrd="0" presId="urn:microsoft.com/office/officeart/2008/layout/LinedList"/>
    <dgm:cxn modelId="{20E7EA79-E715-4B2A-9B19-14D374026C48}" type="presParOf" srcId="{7737D8D0-74FB-42DB-9BFF-C343E9EEC829}" destId="{730BB9FC-F90B-413D-B79C-B80544BA0912}" srcOrd="2" destOrd="0" presId="urn:microsoft.com/office/officeart/2008/layout/LinedList"/>
    <dgm:cxn modelId="{452C72A0-52E6-4502-BED0-7450E76AAFD0}" type="presParOf" srcId="{C082D34B-7F5F-4E61-93CB-AE30536135AD}" destId="{6A4FFA0A-88E7-4701-8449-8C57B43A9B49}" srcOrd="8" destOrd="0" presId="urn:microsoft.com/office/officeart/2008/layout/LinedList"/>
    <dgm:cxn modelId="{9E1DD91C-23A5-4D52-8637-59BCFF3297DF}" type="presParOf" srcId="{C082D34B-7F5F-4E61-93CB-AE30536135AD}" destId="{BC2418EE-7389-4913-A2F0-351E2EB7F3A7}" srcOrd="9"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5D39C0-D201-4885-BCFD-61D33738B469}">
      <dsp:nvSpPr>
        <dsp:cNvPr id="0" name=""/>
        <dsp:cNvSpPr/>
      </dsp:nvSpPr>
      <dsp:spPr>
        <a:xfrm>
          <a:off x="0" y="1018443"/>
          <a:ext cx="9241246" cy="3696498"/>
        </a:xfrm>
        <a:prstGeom prst="leftRightRibbon">
          <a:avLst/>
        </a:prstGeom>
        <a:solidFill>
          <a:schemeClr val="accent3">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E5E579A-11DA-47D3-9A8C-2D7120C3A8F3}">
      <dsp:nvSpPr>
        <dsp:cNvPr id="0" name=""/>
        <dsp:cNvSpPr/>
      </dsp:nvSpPr>
      <dsp:spPr>
        <a:xfrm>
          <a:off x="977084" y="1665330"/>
          <a:ext cx="3313341" cy="181128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5344" rIns="0" bIns="91440" numCol="1" spcCol="1270" anchor="ctr" anchorCtr="0">
          <a:noAutofit/>
        </a:bodyPr>
        <a:lstStyle/>
        <a:p>
          <a:pPr lvl="0" algn="ctr" defTabSz="1066800">
            <a:lnSpc>
              <a:spcPct val="90000"/>
            </a:lnSpc>
            <a:spcBef>
              <a:spcPct val="0"/>
            </a:spcBef>
            <a:spcAft>
              <a:spcPct val="35000"/>
            </a:spcAft>
          </a:pPr>
          <a:r>
            <a:rPr lang="en-US" sz="2400" kern="1200" dirty="0" err="1" smtClean="0">
              <a:solidFill>
                <a:schemeClr val="bg1"/>
              </a:solidFill>
              <a:latin typeface="Times New Roman" panose="02020603050405020304" pitchFamily="18" charset="0"/>
              <a:cs typeface="Times New Roman" panose="02020603050405020304" pitchFamily="18" charset="0"/>
            </a:rPr>
            <a:t>Làm</a:t>
          </a:r>
          <a:r>
            <a:rPr lang="en-US" sz="2400" kern="1200" dirty="0" smtClean="0">
              <a:solidFill>
                <a:schemeClr val="bg1"/>
              </a:solidFill>
              <a:latin typeface="Times New Roman" panose="02020603050405020304" pitchFamily="18" charset="0"/>
              <a:cs typeface="Times New Roman" panose="02020603050405020304" pitchFamily="18" charset="0"/>
            </a:rPr>
            <a:t> </a:t>
          </a:r>
          <a:r>
            <a:rPr lang="en-US" sz="2400" kern="1200" dirty="0" err="1" smtClean="0">
              <a:solidFill>
                <a:schemeClr val="bg1"/>
              </a:solidFill>
              <a:latin typeface="Times New Roman" panose="02020603050405020304" pitchFamily="18" charset="0"/>
              <a:cs typeface="Times New Roman" panose="02020603050405020304" pitchFamily="18" charset="0"/>
            </a:rPr>
            <a:t>rõ</a:t>
          </a:r>
          <a:r>
            <a:rPr lang="en-US" sz="2400" kern="1200" dirty="0" smtClean="0">
              <a:solidFill>
                <a:schemeClr val="bg1"/>
              </a:solidFill>
              <a:latin typeface="Times New Roman" panose="02020603050405020304" pitchFamily="18" charset="0"/>
              <a:cs typeface="Times New Roman" panose="02020603050405020304" pitchFamily="18" charset="0"/>
            </a:rPr>
            <a:t> </a:t>
          </a:r>
          <a:r>
            <a:rPr lang="en-US" sz="2400" kern="1200" dirty="0" err="1" smtClean="0">
              <a:solidFill>
                <a:schemeClr val="bg1"/>
              </a:solidFill>
              <a:latin typeface="Times New Roman" panose="02020603050405020304" pitchFamily="18" charset="0"/>
              <a:cs typeface="Times New Roman" panose="02020603050405020304" pitchFamily="18" charset="0"/>
            </a:rPr>
            <a:t>các</a:t>
          </a:r>
          <a:r>
            <a:rPr lang="en-US" sz="2400" kern="1200" dirty="0" smtClean="0">
              <a:solidFill>
                <a:schemeClr val="bg1"/>
              </a:solidFill>
              <a:latin typeface="Times New Roman" panose="02020603050405020304" pitchFamily="18" charset="0"/>
              <a:cs typeface="Times New Roman" panose="02020603050405020304" pitchFamily="18" charset="0"/>
            </a:rPr>
            <a:t> </a:t>
          </a:r>
          <a:r>
            <a:rPr lang="en-US" sz="2400" kern="1200" dirty="0" err="1" smtClean="0">
              <a:solidFill>
                <a:schemeClr val="bg1"/>
              </a:solidFill>
              <a:latin typeface="Times New Roman" panose="02020603050405020304" pitchFamily="18" charset="0"/>
              <a:cs typeface="Times New Roman" panose="02020603050405020304" pitchFamily="18" charset="0"/>
            </a:rPr>
            <a:t>vấn</a:t>
          </a:r>
          <a:r>
            <a:rPr lang="en-US" sz="2400" kern="1200" dirty="0" smtClean="0">
              <a:solidFill>
                <a:schemeClr val="bg1"/>
              </a:solidFill>
              <a:latin typeface="Times New Roman" panose="02020603050405020304" pitchFamily="18" charset="0"/>
              <a:cs typeface="Times New Roman" panose="02020603050405020304" pitchFamily="18" charset="0"/>
            </a:rPr>
            <a:t> </a:t>
          </a:r>
          <a:r>
            <a:rPr lang="en-US" sz="2400" kern="1200" dirty="0" err="1" smtClean="0">
              <a:solidFill>
                <a:schemeClr val="bg1"/>
              </a:solidFill>
              <a:latin typeface="Times New Roman" panose="02020603050405020304" pitchFamily="18" charset="0"/>
              <a:cs typeface="Times New Roman" panose="02020603050405020304" pitchFamily="18" charset="0"/>
            </a:rPr>
            <a:t>đề</a:t>
          </a:r>
          <a:r>
            <a:rPr lang="en-US" sz="2400" kern="1200" dirty="0" smtClean="0">
              <a:solidFill>
                <a:schemeClr val="bg1"/>
              </a:solidFill>
              <a:latin typeface="Times New Roman" panose="02020603050405020304" pitchFamily="18" charset="0"/>
              <a:cs typeface="Times New Roman" panose="02020603050405020304" pitchFamily="18" charset="0"/>
            </a:rPr>
            <a:t> </a:t>
          </a:r>
          <a:r>
            <a:rPr lang="en-US" sz="2400" kern="1200" dirty="0" err="1" smtClean="0">
              <a:solidFill>
                <a:schemeClr val="bg1"/>
              </a:solidFill>
              <a:latin typeface="Times New Roman" panose="02020603050405020304" pitchFamily="18" charset="0"/>
              <a:cs typeface="Times New Roman" panose="02020603050405020304" pitchFamily="18" charset="0"/>
            </a:rPr>
            <a:t>liên</a:t>
          </a:r>
          <a:r>
            <a:rPr lang="en-US" sz="2400" kern="1200" dirty="0" smtClean="0">
              <a:solidFill>
                <a:schemeClr val="bg1"/>
              </a:solidFill>
              <a:latin typeface="Times New Roman" panose="02020603050405020304" pitchFamily="18" charset="0"/>
              <a:cs typeface="Times New Roman" panose="02020603050405020304" pitchFamily="18" charset="0"/>
            </a:rPr>
            <a:t> </a:t>
          </a:r>
          <a:r>
            <a:rPr lang="en-US" sz="2400" kern="1200" dirty="0" err="1" smtClean="0">
              <a:solidFill>
                <a:schemeClr val="bg1"/>
              </a:solidFill>
              <a:latin typeface="Times New Roman" panose="02020603050405020304" pitchFamily="18" charset="0"/>
              <a:cs typeface="Times New Roman" panose="02020603050405020304" pitchFamily="18" charset="0"/>
            </a:rPr>
            <a:t>quan</a:t>
          </a:r>
          <a:r>
            <a:rPr lang="en-US" sz="2400" kern="1200" dirty="0" smtClean="0">
              <a:solidFill>
                <a:schemeClr val="bg1"/>
              </a:solidFill>
              <a:latin typeface="Times New Roman" panose="02020603050405020304" pitchFamily="18" charset="0"/>
              <a:cs typeface="Times New Roman" panose="02020603050405020304" pitchFamily="18" charset="0"/>
            </a:rPr>
            <a:t> </a:t>
          </a:r>
          <a:r>
            <a:rPr lang="en-US" sz="2400" kern="1200" dirty="0" err="1" smtClean="0">
              <a:solidFill>
                <a:schemeClr val="bg1"/>
              </a:solidFill>
              <a:latin typeface="Times New Roman" panose="02020603050405020304" pitchFamily="18" charset="0"/>
              <a:cs typeface="Times New Roman" panose="02020603050405020304" pitchFamily="18" charset="0"/>
            </a:rPr>
            <a:t>đến</a:t>
          </a:r>
          <a:r>
            <a:rPr lang="en-US" sz="2400" kern="1200" dirty="0" smtClean="0">
              <a:solidFill>
                <a:schemeClr val="bg1"/>
              </a:solidFill>
              <a:latin typeface="Times New Roman" panose="02020603050405020304" pitchFamily="18" charset="0"/>
              <a:cs typeface="Times New Roman" panose="02020603050405020304" pitchFamily="18" charset="0"/>
            </a:rPr>
            <a:t> </a:t>
          </a:r>
          <a:r>
            <a:rPr lang="en-US" sz="2400" kern="1200" dirty="0" err="1" smtClean="0">
              <a:solidFill>
                <a:schemeClr val="bg1"/>
              </a:solidFill>
              <a:latin typeface="Times New Roman" panose="02020603050405020304" pitchFamily="18" charset="0"/>
              <a:cs typeface="Times New Roman" panose="02020603050405020304" pitchFamily="18" charset="0"/>
            </a:rPr>
            <a:t>thể</a:t>
          </a:r>
          <a:r>
            <a:rPr lang="en-US" sz="2400" kern="1200" dirty="0" smtClean="0">
              <a:solidFill>
                <a:schemeClr val="bg1"/>
              </a:solidFill>
              <a:latin typeface="Times New Roman" panose="02020603050405020304" pitchFamily="18" charset="0"/>
              <a:cs typeface="Times New Roman" panose="02020603050405020304" pitchFamily="18" charset="0"/>
            </a:rPr>
            <a:t> </a:t>
          </a:r>
          <a:r>
            <a:rPr lang="en-US" sz="2400" kern="1200" dirty="0" err="1" smtClean="0">
              <a:solidFill>
                <a:schemeClr val="bg1"/>
              </a:solidFill>
              <a:latin typeface="Times New Roman" panose="02020603050405020304" pitchFamily="18" charset="0"/>
              <a:cs typeface="Times New Roman" panose="02020603050405020304" pitchFamily="18" charset="0"/>
            </a:rPr>
            <a:t>chế</a:t>
          </a:r>
          <a:r>
            <a:rPr lang="en-US" sz="2400" kern="1200" dirty="0" smtClean="0">
              <a:solidFill>
                <a:schemeClr val="bg1"/>
              </a:solidFill>
              <a:latin typeface="Times New Roman" panose="02020603050405020304" pitchFamily="18" charset="0"/>
              <a:cs typeface="Times New Roman" panose="02020603050405020304" pitchFamily="18" charset="0"/>
            </a:rPr>
            <a:t> </a:t>
          </a:r>
          <a:r>
            <a:rPr lang="en-US" sz="2400" kern="1200" dirty="0" err="1" smtClean="0">
              <a:solidFill>
                <a:schemeClr val="bg1"/>
              </a:solidFill>
              <a:latin typeface="Times New Roman" panose="02020603050405020304" pitchFamily="18" charset="0"/>
              <a:cs typeface="Times New Roman" panose="02020603050405020304" pitchFamily="18" charset="0"/>
            </a:rPr>
            <a:t>và</a:t>
          </a:r>
          <a:r>
            <a:rPr lang="en-US" sz="2400" kern="1200" dirty="0" smtClean="0">
              <a:solidFill>
                <a:schemeClr val="bg1"/>
              </a:solidFill>
              <a:latin typeface="Times New Roman" panose="02020603050405020304" pitchFamily="18" charset="0"/>
              <a:cs typeface="Times New Roman" panose="02020603050405020304" pitchFamily="18" charset="0"/>
            </a:rPr>
            <a:t> </a:t>
          </a:r>
          <a:r>
            <a:rPr lang="en-US" sz="2400" kern="1200" dirty="0" err="1" smtClean="0">
              <a:solidFill>
                <a:schemeClr val="bg1"/>
              </a:solidFill>
              <a:latin typeface="Times New Roman" panose="02020603050405020304" pitchFamily="18" charset="0"/>
              <a:cs typeface="Times New Roman" panose="02020603050405020304" pitchFamily="18" charset="0"/>
            </a:rPr>
            <a:t>nội</a:t>
          </a:r>
          <a:r>
            <a:rPr lang="en-US" sz="2400" kern="1200" dirty="0" smtClean="0">
              <a:solidFill>
                <a:schemeClr val="bg1"/>
              </a:solidFill>
              <a:latin typeface="Times New Roman" panose="02020603050405020304" pitchFamily="18" charset="0"/>
              <a:cs typeface="Times New Roman" panose="02020603050405020304" pitchFamily="18" charset="0"/>
            </a:rPr>
            <a:t> dung </a:t>
          </a:r>
          <a:r>
            <a:rPr lang="en-US" sz="2400" kern="1200" dirty="0" err="1" smtClean="0">
              <a:solidFill>
                <a:schemeClr val="bg1"/>
              </a:solidFill>
              <a:latin typeface="Times New Roman" panose="02020603050405020304" pitchFamily="18" charset="0"/>
              <a:cs typeface="Times New Roman" panose="02020603050405020304" pitchFamily="18" charset="0"/>
            </a:rPr>
            <a:t>trong</a:t>
          </a:r>
          <a:r>
            <a:rPr lang="en-US" sz="2400" kern="1200" dirty="0" smtClean="0">
              <a:solidFill>
                <a:schemeClr val="bg1"/>
              </a:solidFill>
              <a:latin typeface="Times New Roman" panose="02020603050405020304" pitchFamily="18" charset="0"/>
              <a:cs typeface="Times New Roman" panose="02020603050405020304" pitchFamily="18" charset="0"/>
            </a:rPr>
            <a:t> </a:t>
          </a:r>
          <a:r>
            <a:rPr lang="en-US" sz="2400" kern="1200" dirty="0" err="1" smtClean="0">
              <a:solidFill>
                <a:schemeClr val="bg1"/>
              </a:solidFill>
              <a:latin typeface="Times New Roman" panose="02020603050405020304" pitchFamily="18" charset="0"/>
              <a:cs typeface="Times New Roman" panose="02020603050405020304" pitchFamily="18" charset="0"/>
            </a:rPr>
            <a:t>công</a:t>
          </a:r>
          <a:r>
            <a:rPr lang="en-US" sz="2400" kern="1200" dirty="0" smtClean="0">
              <a:solidFill>
                <a:schemeClr val="bg1"/>
              </a:solidFill>
              <a:latin typeface="Times New Roman" panose="02020603050405020304" pitchFamily="18" charset="0"/>
              <a:cs typeface="Times New Roman" panose="02020603050405020304" pitchFamily="18" charset="0"/>
            </a:rPr>
            <a:t> </a:t>
          </a:r>
          <a:r>
            <a:rPr lang="en-US" sz="2400" kern="1200" dirty="0" err="1" smtClean="0">
              <a:solidFill>
                <a:schemeClr val="bg1"/>
              </a:solidFill>
              <a:latin typeface="Times New Roman" panose="02020603050405020304" pitchFamily="18" charset="0"/>
              <a:cs typeface="Times New Roman" panose="02020603050405020304" pitchFamily="18" charset="0"/>
            </a:rPr>
            <a:t>tác</a:t>
          </a:r>
          <a:r>
            <a:rPr lang="en-US" sz="2400" kern="1200" dirty="0" smtClean="0">
              <a:solidFill>
                <a:schemeClr val="bg1"/>
              </a:solidFill>
              <a:latin typeface="Times New Roman" panose="02020603050405020304" pitchFamily="18" charset="0"/>
              <a:cs typeface="Times New Roman" panose="02020603050405020304" pitchFamily="18" charset="0"/>
            </a:rPr>
            <a:t> </a:t>
          </a:r>
          <a:r>
            <a:rPr lang="en-US" sz="2400" kern="1200" dirty="0" err="1" smtClean="0">
              <a:solidFill>
                <a:schemeClr val="bg1"/>
              </a:solidFill>
              <a:latin typeface="Times New Roman" panose="02020603050405020304" pitchFamily="18" charset="0"/>
              <a:cs typeface="Times New Roman" panose="02020603050405020304" pitchFamily="18" charset="0"/>
            </a:rPr>
            <a:t>quản</a:t>
          </a:r>
          <a:r>
            <a:rPr lang="en-US" sz="2400" kern="1200" dirty="0" smtClean="0">
              <a:solidFill>
                <a:schemeClr val="bg1"/>
              </a:solidFill>
              <a:latin typeface="Times New Roman" panose="02020603050405020304" pitchFamily="18" charset="0"/>
              <a:cs typeface="Times New Roman" panose="02020603050405020304" pitchFamily="18" charset="0"/>
            </a:rPr>
            <a:t> </a:t>
          </a:r>
          <a:r>
            <a:rPr lang="en-US" sz="2400" kern="1200" dirty="0" err="1" smtClean="0">
              <a:solidFill>
                <a:schemeClr val="bg1"/>
              </a:solidFill>
              <a:latin typeface="Times New Roman" panose="02020603050405020304" pitchFamily="18" charset="0"/>
              <a:cs typeface="Times New Roman" panose="02020603050405020304" pitchFamily="18" charset="0"/>
            </a:rPr>
            <a:t>lí</a:t>
          </a:r>
          <a:r>
            <a:rPr lang="en-US" sz="2400" kern="1200" dirty="0" smtClean="0">
              <a:solidFill>
                <a:schemeClr val="bg1"/>
              </a:solidFill>
              <a:latin typeface="Times New Roman" panose="02020603050405020304" pitchFamily="18" charset="0"/>
              <a:cs typeface="Times New Roman" panose="02020603050405020304" pitchFamily="18" charset="0"/>
            </a:rPr>
            <a:t> </a:t>
          </a:r>
          <a:r>
            <a:rPr lang="en-US" sz="2400" kern="1200" dirty="0" err="1" smtClean="0">
              <a:solidFill>
                <a:schemeClr val="bg1"/>
              </a:solidFill>
              <a:latin typeface="Times New Roman" panose="02020603050405020304" pitchFamily="18" charset="0"/>
              <a:cs typeface="Times New Roman" panose="02020603050405020304" pitchFamily="18" charset="0"/>
            </a:rPr>
            <a:t>nợ</a:t>
          </a:r>
          <a:r>
            <a:rPr lang="en-US" sz="2400" kern="1200" dirty="0" smtClean="0">
              <a:solidFill>
                <a:schemeClr val="bg1"/>
              </a:solidFill>
              <a:latin typeface="Times New Roman" panose="02020603050405020304" pitchFamily="18" charset="0"/>
              <a:cs typeface="Times New Roman" panose="02020603050405020304" pitchFamily="18" charset="0"/>
            </a:rPr>
            <a:t> </a:t>
          </a:r>
          <a:r>
            <a:rPr lang="en-US" sz="2400" kern="1200" dirty="0" err="1" smtClean="0">
              <a:solidFill>
                <a:schemeClr val="bg1"/>
              </a:solidFill>
              <a:latin typeface="Times New Roman" panose="02020603050405020304" pitchFamily="18" charset="0"/>
              <a:cs typeface="Times New Roman" panose="02020603050405020304" pitchFamily="18" charset="0"/>
            </a:rPr>
            <a:t>nước</a:t>
          </a:r>
          <a:r>
            <a:rPr lang="en-US" sz="2400" kern="1200" dirty="0" smtClean="0">
              <a:solidFill>
                <a:schemeClr val="bg1"/>
              </a:solidFill>
              <a:latin typeface="Times New Roman" panose="02020603050405020304" pitchFamily="18" charset="0"/>
              <a:cs typeface="Times New Roman" panose="02020603050405020304" pitchFamily="18" charset="0"/>
            </a:rPr>
            <a:t> </a:t>
          </a:r>
          <a:r>
            <a:rPr lang="en-US" sz="2400" kern="1200" dirty="0" err="1" smtClean="0">
              <a:solidFill>
                <a:schemeClr val="bg1"/>
              </a:solidFill>
              <a:latin typeface="Times New Roman" panose="02020603050405020304" pitchFamily="18" charset="0"/>
              <a:cs typeface="Times New Roman" panose="02020603050405020304" pitchFamily="18" charset="0"/>
            </a:rPr>
            <a:t>ngoài</a:t>
          </a:r>
          <a:r>
            <a:rPr lang="en-US" sz="2400" kern="1200" dirty="0" smtClean="0">
              <a:solidFill>
                <a:schemeClr val="bg1"/>
              </a:solidFill>
              <a:latin typeface="Times New Roman" panose="02020603050405020304" pitchFamily="18" charset="0"/>
              <a:cs typeface="Times New Roman" panose="02020603050405020304" pitchFamily="18" charset="0"/>
            </a:rPr>
            <a:t> </a:t>
          </a:r>
          <a:endParaRPr lang="en-US" sz="2400" kern="1200" dirty="0">
            <a:solidFill>
              <a:schemeClr val="bg1"/>
            </a:solidFill>
            <a:latin typeface="Times New Roman" panose="02020603050405020304" pitchFamily="18" charset="0"/>
            <a:cs typeface="Times New Roman" panose="02020603050405020304" pitchFamily="18" charset="0"/>
          </a:endParaRPr>
        </a:p>
      </dsp:txBody>
      <dsp:txXfrm>
        <a:off x="977084" y="1665330"/>
        <a:ext cx="3313341" cy="1811284"/>
      </dsp:txXfrm>
    </dsp:sp>
    <dsp:sp modelId="{68B1CFDA-E070-44CB-ADB8-4F45DDF3CF8A}">
      <dsp:nvSpPr>
        <dsp:cNvPr id="0" name=""/>
        <dsp:cNvSpPr/>
      </dsp:nvSpPr>
      <dsp:spPr>
        <a:xfrm>
          <a:off x="4620623" y="2256770"/>
          <a:ext cx="3604085" cy="181128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5344" rIns="0" bIns="91440" numCol="1" spcCol="1270" anchor="ctr" anchorCtr="0">
          <a:noAutofit/>
        </a:bodyPr>
        <a:lstStyle/>
        <a:p>
          <a:pPr lvl="0" algn="ctr" defTabSz="1066800">
            <a:lnSpc>
              <a:spcPct val="90000"/>
            </a:lnSpc>
            <a:spcBef>
              <a:spcPct val="0"/>
            </a:spcBef>
            <a:spcAft>
              <a:spcPct val="35000"/>
            </a:spcAft>
          </a:pPr>
          <a:r>
            <a:rPr lang="en-US" sz="2400" kern="1200" dirty="0" err="1" smtClean="0">
              <a:solidFill>
                <a:schemeClr val="bg1"/>
              </a:solidFill>
              <a:latin typeface="Times New Roman" panose="02020603050405020304" pitchFamily="18" charset="0"/>
              <a:cs typeface="Times New Roman" panose="02020603050405020304" pitchFamily="18" charset="0"/>
            </a:rPr>
            <a:t>Kiến</a:t>
          </a:r>
          <a:r>
            <a:rPr lang="en-US" sz="2400" kern="1200" dirty="0" smtClean="0">
              <a:solidFill>
                <a:schemeClr val="bg1"/>
              </a:solidFill>
              <a:latin typeface="Times New Roman" panose="02020603050405020304" pitchFamily="18" charset="0"/>
              <a:cs typeface="Times New Roman" panose="02020603050405020304" pitchFamily="18" charset="0"/>
            </a:rPr>
            <a:t> </a:t>
          </a:r>
          <a:r>
            <a:rPr lang="en-US" sz="2400" kern="1200" dirty="0" err="1" smtClean="0">
              <a:solidFill>
                <a:schemeClr val="bg1"/>
              </a:solidFill>
              <a:latin typeface="Times New Roman" panose="02020603050405020304" pitchFamily="18" charset="0"/>
              <a:cs typeface="Times New Roman" panose="02020603050405020304" pitchFamily="18" charset="0"/>
            </a:rPr>
            <a:t>nghị</a:t>
          </a:r>
          <a:r>
            <a:rPr lang="en-US" sz="2400" kern="1200" dirty="0" smtClean="0">
              <a:solidFill>
                <a:schemeClr val="bg1"/>
              </a:solidFill>
              <a:latin typeface="Times New Roman" panose="02020603050405020304" pitchFamily="18" charset="0"/>
              <a:cs typeface="Times New Roman" panose="02020603050405020304" pitchFamily="18" charset="0"/>
            </a:rPr>
            <a:t> </a:t>
          </a:r>
          <a:r>
            <a:rPr lang="en-US" sz="2400" kern="1200" dirty="0" err="1" smtClean="0">
              <a:solidFill>
                <a:schemeClr val="bg1"/>
              </a:solidFill>
              <a:latin typeface="Times New Roman" panose="02020603050405020304" pitchFamily="18" charset="0"/>
              <a:cs typeface="Times New Roman" panose="02020603050405020304" pitchFamily="18" charset="0"/>
            </a:rPr>
            <a:t>chính</a:t>
          </a:r>
          <a:r>
            <a:rPr lang="en-US" sz="2400" kern="1200" dirty="0" smtClean="0">
              <a:solidFill>
                <a:schemeClr val="bg1"/>
              </a:solidFill>
              <a:latin typeface="Times New Roman" panose="02020603050405020304" pitchFamily="18" charset="0"/>
              <a:cs typeface="Times New Roman" panose="02020603050405020304" pitchFamily="18" charset="0"/>
            </a:rPr>
            <a:t> </a:t>
          </a:r>
          <a:r>
            <a:rPr lang="en-US" sz="2400" kern="1200" dirty="0" err="1" smtClean="0">
              <a:solidFill>
                <a:schemeClr val="bg1"/>
              </a:solidFill>
              <a:latin typeface="Times New Roman" panose="02020603050405020304" pitchFamily="18" charset="0"/>
              <a:cs typeface="Times New Roman" panose="02020603050405020304" pitchFamily="18" charset="0"/>
            </a:rPr>
            <a:t>sách</a:t>
          </a:r>
          <a:r>
            <a:rPr lang="en-US" sz="2400" kern="1200" dirty="0" smtClean="0">
              <a:solidFill>
                <a:schemeClr val="bg1"/>
              </a:solidFill>
              <a:latin typeface="Times New Roman" panose="02020603050405020304" pitchFamily="18" charset="0"/>
              <a:cs typeface="Times New Roman" panose="02020603050405020304" pitchFamily="18" charset="0"/>
            </a:rPr>
            <a:t> </a:t>
          </a:r>
          <a:r>
            <a:rPr lang="en-US" sz="2400" kern="1200" dirty="0" err="1" smtClean="0">
              <a:solidFill>
                <a:schemeClr val="bg1"/>
              </a:solidFill>
              <a:latin typeface="Times New Roman" panose="02020603050405020304" pitchFamily="18" charset="0"/>
              <a:cs typeface="Times New Roman" panose="02020603050405020304" pitchFamily="18" charset="0"/>
            </a:rPr>
            <a:t>và</a:t>
          </a:r>
          <a:r>
            <a:rPr lang="en-US" sz="2400" kern="1200" dirty="0" smtClean="0">
              <a:solidFill>
                <a:schemeClr val="bg1"/>
              </a:solidFill>
              <a:latin typeface="Times New Roman" panose="02020603050405020304" pitchFamily="18" charset="0"/>
              <a:cs typeface="Times New Roman" panose="02020603050405020304" pitchFamily="18" charset="0"/>
            </a:rPr>
            <a:t> </a:t>
          </a:r>
          <a:r>
            <a:rPr lang="en-US" sz="2400" kern="1200" dirty="0" err="1" smtClean="0">
              <a:solidFill>
                <a:schemeClr val="bg1"/>
              </a:solidFill>
              <a:latin typeface="Times New Roman" panose="02020603050405020304" pitchFamily="18" charset="0"/>
              <a:cs typeface="Times New Roman" panose="02020603050405020304" pitchFamily="18" charset="0"/>
            </a:rPr>
            <a:t>giải</a:t>
          </a:r>
          <a:r>
            <a:rPr lang="en-US" sz="2400" kern="1200" dirty="0" smtClean="0">
              <a:solidFill>
                <a:schemeClr val="bg1"/>
              </a:solidFill>
              <a:latin typeface="Times New Roman" panose="02020603050405020304" pitchFamily="18" charset="0"/>
              <a:cs typeface="Times New Roman" panose="02020603050405020304" pitchFamily="18" charset="0"/>
            </a:rPr>
            <a:t> </a:t>
          </a:r>
          <a:r>
            <a:rPr lang="en-US" sz="2400" kern="1200" dirty="0" err="1" smtClean="0">
              <a:solidFill>
                <a:schemeClr val="bg1"/>
              </a:solidFill>
              <a:latin typeface="Times New Roman" panose="02020603050405020304" pitchFamily="18" charset="0"/>
              <a:cs typeface="Times New Roman" panose="02020603050405020304" pitchFamily="18" charset="0"/>
            </a:rPr>
            <a:t>pháp</a:t>
          </a:r>
          <a:r>
            <a:rPr lang="en-US" sz="2400" kern="1200" dirty="0" smtClean="0">
              <a:solidFill>
                <a:schemeClr val="bg1"/>
              </a:solidFill>
              <a:latin typeface="Times New Roman" panose="02020603050405020304" pitchFamily="18" charset="0"/>
              <a:cs typeface="Times New Roman" panose="02020603050405020304" pitchFamily="18" charset="0"/>
            </a:rPr>
            <a:t> </a:t>
          </a:r>
          <a:r>
            <a:rPr lang="en-US" sz="2400" kern="1200" dirty="0" err="1" smtClean="0">
              <a:solidFill>
                <a:schemeClr val="bg1"/>
              </a:solidFill>
              <a:latin typeface="Times New Roman" panose="02020603050405020304" pitchFamily="18" charset="0"/>
              <a:cs typeface="Times New Roman" panose="02020603050405020304" pitchFamily="18" charset="0"/>
            </a:rPr>
            <a:t>nhằm</a:t>
          </a:r>
          <a:r>
            <a:rPr lang="en-US" sz="2400" kern="1200" dirty="0" smtClean="0">
              <a:solidFill>
                <a:schemeClr val="bg1"/>
              </a:solidFill>
              <a:latin typeface="Times New Roman" panose="02020603050405020304" pitchFamily="18" charset="0"/>
              <a:cs typeface="Times New Roman" panose="02020603050405020304" pitchFamily="18" charset="0"/>
            </a:rPr>
            <a:t> </a:t>
          </a:r>
          <a:r>
            <a:rPr lang="en-US" sz="2400" kern="1200" dirty="0" err="1" smtClean="0">
              <a:solidFill>
                <a:schemeClr val="bg1"/>
              </a:solidFill>
              <a:latin typeface="Times New Roman" panose="02020603050405020304" pitchFamily="18" charset="0"/>
              <a:cs typeface="Times New Roman" panose="02020603050405020304" pitchFamily="18" charset="0"/>
            </a:rPr>
            <a:t>tăng</a:t>
          </a:r>
          <a:r>
            <a:rPr lang="en-US" sz="2400" kern="1200" dirty="0" smtClean="0">
              <a:solidFill>
                <a:schemeClr val="bg1"/>
              </a:solidFill>
              <a:latin typeface="Times New Roman" panose="02020603050405020304" pitchFamily="18" charset="0"/>
              <a:cs typeface="Times New Roman" panose="02020603050405020304" pitchFamily="18" charset="0"/>
            </a:rPr>
            <a:t> </a:t>
          </a:r>
          <a:r>
            <a:rPr lang="en-US" sz="2400" kern="1200" dirty="0" err="1" smtClean="0">
              <a:solidFill>
                <a:schemeClr val="bg1"/>
              </a:solidFill>
              <a:latin typeface="Times New Roman" panose="02020603050405020304" pitchFamily="18" charset="0"/>
              <a:cs typeface="Times New Roman" panose="02020603050405020304" pitchFamily="18" charset="0"/>
            </a:rPr>
            <a:t>cường</a:t>
          </a:r>
          <a:r>
            <a:rPr lang="en-US" sz="2400" kern="1200" dirty="0" smtClean="0">
              <a:solidFill>
                <a:schemeClr val="bg1"/>
              </a:solidFill>
              <a:latin typeface="Times New Roman" panose="02020603050405020304" pitchFamily="18" charset="0"/>
              <a:cs typeface="Times New Roman" panose="02020603050405020304" pitchFamily="18" charset="0"/>
            </a:rPr>
            <a:t> </a:t>
          </a:r>
          <a:r>
            <a:rPr lang="en-US" sz="2400" kern="1200" dirty="0" err="1" smtClean="0">
              <a:solidFill>
                <a:schemeClr val="bg1"/>
              </a:solidFill>
              <a:latin typeface="Times New Roman" panose="02020603050405020304" pitchFamily="18" charset="0"/>
              <a:cs typeface="Times New Roman" panose="02020603050405020304" pitchFamily="18" charset="0"/>
            </a:rPr>
            <a:t>công</a:t>
          </a:r>
          <a:r>
            <a:rPr lang="en-US" sz="2400" kern="1200" dirty="0" smtClean="0">
              <a:solidFill>
                <a:schemeClr val="bg1"/>
              </a:solidFill>
              <a:latin typeface="Times New Roman" panose="02020603050405020304" pitchFamily="18" charset="0"/>
              <a:cs typeface="Times New Roman" panose="02020603050405020304" pitchFamily="18" charset="0"/>
            </a:rPr>
            <a:t> </a:t>
          </a:r>
          <a:r>
            <a:rPr lang="en-US" sz="2400" kern="1200" dirty="0" err="1" smtClean="0">
              <a:solidFill>
                <a:schemeClr val="bg1"/>
              </a:solidFill>
              <a:latin typeface="Times New Roman" panose="02020603050405020304" pitchFamily="18" charset="0"/>
              <a:cs typeface="Times New Roman" panose="02020603050405020304" pitchFamily="18" charset="0"/>
            </a:rPr>
            <a:t>tác</a:t>
          </a:r>
          <a:r>
            <a:rPr lang="en-US" sz="2400" kern="1200" dirty="0" smtClean="0">
              <a:solidFill>
                <a:schemeClr val="bg1"/>
              </a:solidFill>
              <a:latin typeface="Times New Roman" panose="02020603050405020304" pitchFamily="18" charset="0"/>
              <a:cs typeface="Times New Roman" panose="02020603050405020304" pitchFamily="18" charset="0"/>
            </a:rPr>
            <a:t> </a:t>
          </a:r>
          <a:r>
            <a:rPr lang="en-US" sz="2400" kern="1200" dirty="0" err="1" smtClean="0">
              <a:solidFill>
                <a:schemeClr val="bg1"/>
              </a:solidFill>
              <a:latin typeface="Times New Roman" panose="02020603050405020304" pitchFamily="18" charset="0"/>
              <a:cs typeface="Times New Roman" panose="02020603050405020304" pitchFamily="18" charset="0"/>
            </a:rPr>
            <a:t>quản</a:t>
          </a:r>
          <a:r>
            <a:rPr lang="en-US" sz="2400" kern="1200" dirty="0" smtClean="0">
              <a:solidFill>
                <a:schemeClr val="bg1"/>
              </a:solidFill>
              <a:latin typeface="Times New Roman" panose="02020603050405020304" pitchFamily="18" charset="0"/>
              <a:cs typeface="Times New Roman" panose="02020603050405020304" pitchFamily="18" charset="0"/>
            </a:rPr>
            <a:t> </a:t>
          </a:r>
          <a:r>
            <a:rPr lang="en-US" sz="2400" kern="1200" dirty="0" err="1" smtClean="0">
              <a:solidFill>
                <a:schemeClr val="bg1"/>
              </a:solidFill>
              <a:latin typeface="Times New Roman" panose="02020603050405020304" pitchFamily="18" charset="0"/>
              <a:cs typeface="Times New Roman" panose="02020603050405020304" pitchFamily="18" charset="0"/>
            </a:rPr>
            <a:t>lí</a:t>
          </a:r>
          <a:r>
            <a:rPr lang="en-US" sz="2400" kern="1200" dirty="0" smtClean="0">
              <a:solidFill>
                <a:schemeClr val="bg1"/>
              </a:solidFill>
              <a:latin typeface="Times New Roman" panose="02020603050405020304" pitchFamily="18" charset="0"/>
              <a:cs typeface="Times New Roman" panose="02020603050405020304" pitchFamily="18" charset="0"/>
            </a:rPr>
            <a:t> </a:t>
          </a:r>
          <a:r>
            <a:rPr lang="en-US" sz="2400" kern="1200" dirty="0" err="1" smtClean="0">
              <a:solidFill>
                <a:schemeClr val="bg1"/>
              </a:solidFill>
              <a:latin typeface="Times New Roman" panose="02020603050405020304" pitchFamily="18" charset="0"/>
              <a:cs typeface="Times New Roman" panose="02020603050405020304" pitchFamily="18" charset="0"/>
            </a:rPr>
            <a:t>nợ</a:t>
          </a:r>
          <a:r>
            <a:rPr lang="en-US" sz="2400" kern="1200" dirty="0" smtClean="0">
              <a:solidFill>
                <a:schemeClr val="bg1"/>
              </a:solidFill>
              <a:latin typeface="Times New Roman" panose="02020603050405020304" pitchFamily="18" charset="0"/>
              <a:cs typeface="Times New Roman" panose="02020603050405020304" pitchFamily="18" charset="0"/>
            </a:rPr>
            <a:t> </a:t>
          </a:r>
          <a:r>
            <a:rPr lang="en-US" sz="2400" kern="1200" dirty="0" err="1" smtClean="0">
              <a:solidFill>
                <a:schemeClr val="bg1"/>
              </a:solidFill>
              <a:latin typeface="Times New Roman" panose="02020603050405020304" pitchFamily="18" charset="0"/>
              <a:cs typeface="Times New Roman" panose="02020603050405020304" pitchFamily="18" charset="0"/>
            </a:rPr>
            <a:t>nước</a:t>
          </a:r>
          <a:r>
            <a:rPr lang="en-US" sz="2400" kern="1200" dirty="0" smtClean="0">
              <a:solidFill>
                <a:schemeClr val="bg1"/>
              </a:solidFill>
              <a:latin typeface="Times New Roman" panose="02020603050405020304" pitchFamily="18" charset="0"/>
              <a:cs typeface="Times New Roman" panose="02020603050405020304" pitchFamily="18" charset="0"/>
            </a:rPr>
            <a:t> </a:t>
          </a:r>
          <a:r>
            <a:rPr lang="en-US" sz="2400" kern="1200" dirty="0" err="1" smtClean="0">
              <a:solidFill>
                <a:schemeClr val="bg1"/>
              </a:solidFill>
              <a:latin typeface="Times New Roman" panose="02020603050405020304" pitchFamily="18" charset="0"/>
              <a:cs typeface="Times New Roman" panose="02020603050405020304" pitchFamily="18" charset="0"/>
            </a:rPr>
            <a:t>ngoài</a:t>
          </a:r>
          <a:endParaRPr lang="en-US" sz="2400" kern="1200" dirty="0">
            <a:solidFill>
              <a:schemeClr val="bg1"/>
            </a:solidFill>
            <a:latin typeface="Times New Roman" panose="02020603050405020304" pitchFamily="18" charset="0"/>
            <a:cs typeface="Times New Roman" panose="02020603050405020304" pitchFamily="18" charset="0"/>
          </a:endParaRPr>
        </a:p>
      </dsp:txBody>
      <dsp:txXfrm>
        <a:off x="4620623" y="2256770"/>
        <a:ext cx="3604085" cy="181128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C19F7D-49EB-4A81-BB88-0F4BAE40D29A}">
      <dsp:nvSpPr>
        <dsp:cNvPr id="0" name=""/>
        <dsp:cNvSpPr/>
      </dsp:nvSpPr>
      <dsp:spPr>
        <a:xfrm>
          <a:off x="2692582" y="234468"/>
          <a:ext cx="5368842" cy="2754861"/>
        </a:xfrm>
        <a:prstGeom prst="ellipse">
          <a:avLst/>
        </a:prstGeom>
        <a:solidFill>
          <a:schemeClr val="accent3">
            <a:lumMod val="75000"/>
            <a:alpha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244600">
            <a:lnSpc>
              <a:spcPct val="90000"/>
            </a:lnSpc>
            <a:spcBef>
              <a:spcPct val="0"/>
            </a:spcBef>
            <a:spcAft>
              <a:spcPct val="35000"/>
            </a:spcAft>
          </a:pPr>
          <a:endParaRPr lang="en-US" sz="2800" kern="1200" dirty="0" smtClean="0">
            <a:solidFill>
              <a:schemeClr val="tx1"/>
            </a:solidFill>
            <a:latin typeface="Times New Roman" panose="02020603050405020304" pitchFamily="18" charset="0"/>
            <a:cs typeface="Times New Roman" panose="02020603050405020304" pitchFamily="18" charset="0"/>
          </a:endParaRPr>
        </a:p>
      </dsp:txBody>
      <dsp:txXfrm>
        <a:off x="3408428" y="716569"/>
        <a:ext cx="3937150" cy="1239687"/>
      </dsp:txXfrm>
    </dsp:sp>
    <dsp:sp modelId="{4C9445B2-BDF1-4FED-AB2B-04060D53FF38}">
      <dsp:nvSpPr>
        <dsp:cNvPr id="0" name=""/>
        <dsp:cNvSpPr/>
      </dsp:nvSpPr>
      <dsp:spPr>
        <a:xfrm>
          <a:off x="5325547" y="2272453"/>
          <a:ext cx="5608063" cy="3408680"/>
        </a:xfrm>
        <a:prstGeom prst="ellipse">
          <a:avLst/>
        </a:prstGeom>
        <a:solidFill>
          <a:schemeClr val="accent3">
            <a:lumMod val="75000"/>
            <a:alpha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endParaRPr lang="en-US" sz="2000" kern="1200" dirty="0">
            <a:latin typeface="Times New Roman" panose="02020603050405020304" pitchFamily="18" charset="0"/>
            <a:cs typeface="Times New Roman" panose="02020603050405020304" pitchFamily="18" charset="0"/>
          </a:endParaRPr>
        </a:p>
      </dsp:txBody>
      <dsp:txXfrm>
        <a:off x="7040680" y="3153029"/>
        <a:ext cx="3364837" cy="1874774"/>
      </dsp:txXfrm>
    </dsp:sp>
    <dsp:sp modelId="{6CB30BA6-8CCC-41C3-9EB0-4D847EA3A4CB}">
      <dsp:nvSpPr>
        <dsp:cNvPr id="0" name=""/>
        <dsp:cNvSpPr/>
      </dsp:nvSpPr>
      <dsp:spPr>
        <a:xfrm>
          <a:off x="123483" y="2272453"/>
          <a:ext cx="5248856" cy="3408680"/>
        </a:xfrm>
        <a:prstGeom prst="ellipse">
          <a:avLst/>
        </a:prstGeom>
        <a:solidFill>
          <a:schemeClr val="accent3">
            <a:lumMod val="75000"/>
            <a:alpha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244600">
            <a:lnSpc>
              <a:spcPct val="90000"/>
            </a:lnSpc>
            <a:spcBef>
              <a:spcPct val="0"/>
            </a:spcBef>
            <a:spcAft>
              <a:spcPct val="35000"/>
            </a:spcAft>
          </a:pPr>
          <a:endParaRPr lang="en-US" sz="2800" kern="1200" dirty="0">
            <a:latin typeface="Times New Roman" panose="02020603050405020304" pitchFamily="18" charset="0"/>
            <a:cs typeface="Times New Roman" panose="02020603050405020304" pitchFamily="18" charset="0"/>
          </a:endParaRPr>
        </a:p>
      </dsp:txBody>
      <dsp:txXfrm>
        <a:off x="617750" y="3153029"/>
        <a:ext cx="3149313" cy="187477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F62DD2-15F4-4289-8FAC-D6B41BB9853B}">
      <dsp:nvSpPr>
        <dsp:cNvPr id="0" name=""/>
        <dsp:cNvSpPr/>
      </dsp:nvSpPr>
      <dsp:spPr>
        <a:xfrm rot="5400000">
          <a:off x="687243" y="1598409"/>
          <a:ext cx="2053087" cy="3416290"/>
        </a:xfrm>
        <a:prstGeom prst="corner">
          <a:avLst>
            <a:gd name="adj1" fmla="val 16120"/>
            <a:gd name="adj2" fmla="val 16110"/>
          </a:avLst>
        </a:prstGeom>
        <a:solidFill>
          <a:schemeClr val="accent3">
            <a:lumMod val="7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2EE7270-DB6D-47F6-88E0-B396FF8F9EDB}">
      <dsp:nvSpPr>
        <dsp:cNvPr id="0" name=""/>
        <dsp:cNvSpPr/>
      </dsp:nvSpPr>
      <dsp:spPr>
        <a:xfrm>
          <a:off x="344532" y="2619144"/>
          <a:ext cx="3084246" cy="27035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just" defTabSz="889000">
            <a:lnSpc>
              <a:spcPct val="90000"/>
            </a:lnSpc>
            <a:spcBef>
              <a:spcPct val="0"/>
            </a:spcBef>
            <a:spcAft>
              <a:spcPct val="35000"/>
            </a:spcAft>
          </a:pPr>
          <a:r>
            <a:rPr lang="en-US" sz="2000" kern="1200" dirty="0" err="1" smtClean="0">
              <a:solidFill>
                <a:schemeClr val="tx1"/>
              </a:solidFill>
              <a:latin typeface="Times New Roman" panose="02020603050405020304" pitchFamily="18" charset="0"/>
              <a:cs typeface="Times New Roman" panose="02020603050405020304" pitchFamily="18" charset="0"/>
            </a:rPr>
            <a:t>Các</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cơ</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chế</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chính</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sách</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như</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là</a:t>
          </a:r>
          <a:r>
            <a:rPr lang="en-US" sz="2000" kern="1200" dirty="0" smtClean="0">
              <a:solidFill>
                <a:schemeClr val="tx1"/>
              </a:solidFill>
              <a:latin typeface="Times New Roman" panose="02020603050405020304" pitchFamily="18" charset="0"/>
              <a:cs typeface="Times New Roman" panose="02020603050405020304" pitchFamily="18" charset="0"/>
            </a:rPr>
            <a:t> một </a:t>
          </a:r>
          <a:r>
            <a:rPr lang="en-US" sz="2000" kern="1200" dirty="0" err="1" smtClean="0">
              <a:solidFill>
                <a:schemeClr val="tx1"/>
              </a:solidFill>
              <a:latin typeface="Times New Roman" panose="02020603050405020304" pitchFamily="18" charset="0"/>
              <a:cs typeface="Times New Roman" panose="02020603050405020304" pitchFamily="18" charset="0"/>
            </a:rPr>
            <a:t>hệ</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thống</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gồm</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các</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luật</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văn</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bản</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quy</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định</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tạo</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khuôn</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khổ</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pháp</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lý</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để</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thực</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hiện</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chức</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năng</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quản</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lý</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điều</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hành</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công</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tác</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quản</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lý</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nợ</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nước</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ngoài</a:t>
          </a:r>
          <a:r>
            <a:rPr lang="en-US" sz="2000" kern="1200" dirty="0" smtClean="0">
              <a:solidFill>
                <a:schemeClr val="tx1"/>
              </a:solidFill>
              <a:latin typeface="Times New Roman" panose="02020603050405020304" pitchFamily="18" charset="0"/>
              <a:cs typeface="Times New Roman" panose="02020603050405020304" pitchFamily="18" charset="0"/>
            </a:rPr>
            <a:t> </a:t>
          </a:r>
          <a:endParaRPr lang="en-US" sz="2000" kern="1200" dirty="0">
            <a:solidFill>
              <a:schemeClr val="tx1"/>
            </a:solidFill>
            <a:latin typeface="Times New Roman" panose="02020603050405020304" pitchFamily="18" charset="0"/>
            <a:cs typeface="Times New Roman" panose="02020603050405020304" pitchFamily="18" charset="0"/>
          </a:endParaRPr>
        </a:p>
      </dsp:txBody>
      <dsp:txXfrm>
        <a:off x="344532" y="2619144"/>
        <a:ext cx="3084246" cy="2703522"/>
      </dsp:txXfrm>
    </dsp:sp>
    <dsp:sp modelId="{640C3E0C-08C0-49F2-BA3F-7052EB111845}">
      <dsp:nvSpPr>
        <dsp:cNvPr id="0" name=""/>
        <dsp:cNvSpPr/>
      </dsp:nvSpPr>
      <dsp:spPr>
        <a:xfrm>
          <a:off x="2846845" y="1346898"/>
          <a:ext cx="581933" cy="581933"/>
        </a:xfrm>
        <a:prstGeom prst="triangle">
          <a:avLst>
            <a:gd name="adj" fmla="val 100000"/>
          </a:avLst>
        </a:prstGeom>
        <a:solidFill>
          <a:schemeClr val="accent3">
            <a:lumMod val="7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49634EF-050F-4054-8A5B-6EB045E77CB1}">
      <dsp:nvSpPr>
        <dsp:cNvPr id="0" name=""/>
        <dsp:cNvSpPr/>
      </dsp:nvSpPr>
      <dsp:spPr>
        <a:xfrm rot="5400000">
          <a:off x="4462964" y="664103"/>
          <a:ext cx="2053087" cy="3416290"/>
        </a:xfrm>
        <a:prstGeom prst="corner">
          <a:avLst>
            <a:gd name="adj1" fmla="val 16120"/>
            <a:gd name="adj2" fmla="val 16110"/>
          </a:avLst>
        </a:prstGeom>
        <a:solidFill>
          <a:schemeClr val="accent3">
            <a:lumMod val="7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698B29-09BB-4E2F-891F-AC28203FD4D4}">
      <dsp:nvSpPr>
        <dsp:cNvPr id="0" name=""/>
        <dsp:cNvSpPr/>
      </dsp:nvSpPr>
      <dsp:spPr>
        <a:xfrm>
          <a:off x="4120252" y="1684838"/>
          <a:ext cx="3084246" cy="27035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just" defTabSz="889000">
            <a:lnSpc>
              <a:spcPct val="90000"/>
            </a:lnSpc>
            <a:spcBef>
              <a:spcPct val="0"/>
            </a:spcBef>
            <a:spcAft>
              <a:spcPct val="35000"/>
            </a:spcAft>
          </a:pPr>
          <a:r>
            <a:rPr lang="en-US" sz="2000" kern="1200" dirty="0" err="1" smtClean="0">
              <a:solidFill>
                <a:schemeClr val="tx1"/>
              </a:solidFill>
              <a:latin typeface="Times New Roman" panose="02020603050405020304" pitchFamily="18" charset="0"/>
              <a:cs typeface="Times New Roman" panose="02020603050405020304" pitchFamily="18" charset="0"/>
            </a:rPr>
            <a:t>Cần</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có</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các</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hành</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lang</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pháp</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lý</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về</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quản</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lý</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nợ</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nước</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ngoài</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đóng</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vai</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trò</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quan</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trọng</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trong</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việc</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nâng</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cao</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hiệu</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quả</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quản</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lý</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của</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nhà</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nước</a:t>
          </a:r>
          <a:r>
            <a:rPr lang="en-US" sz="2000" kern="1200" dirty="0" smtClean="0">
              <a:solidFill>
                <a:schemeClr val="tx1"/>
              </a:solidFill>
              <a:latin typeface="Times New Roman" panose="02020603050405020304" pitchFamily="18" charset="0"/>
              <a:cs typeface="Times New Roman" panose="02020603050405020304" pitchFamily="18" charset="0"/>
            </a:rPr>
            <a:t> </a:t>
          </a:r>
          <a:endParaRPr lang="en-US" sz="2000" kern="1200" dirty="0">
            <a:solidFill>
              <a:schemeClr val="tx1"/>
            </a:solidFill>
          </a:endParaRPr>
        </a:p>
      </dsp:txBody>
      <dsp:txXfrm>
        <a:off x="4120252" y="1684838"/>
        <a:ext cx="3084246" cy="2703522"/>
      </dsp:txXfrm>
    </dsp:sp>
    <dsp:sp modelId="{0E912D8F-1DEB-4AAE-A373-0C70E62466CE}">
      <dsp:nvSpPr>
        <dsp:cNvPr id="0" name=""/>
        <dsp:cNvSpPr/>
      </dsp:nvSpPr>
      <dsp:spPr>
        <a:xfrm>
          <a:off x="6622566" y="412592"/>
          <a:ext cx="581933" cy="581933"/>
        </a:xfrm>
        <a:prstGeom prst="triangle">
          <a:avLst>
            <a:gd name="adj" fmla="val 100000"/>
          </a:avLst>
        </a:prstGeom>
        <a:solidFill>
          <a:schemeClr val="accent3">
            <a:lumMod val="7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538D1CC-1A9B-4203-B17C-DDC1BD7A70E9}">
      <dsp:nvSpPr>
        <dsp:cNvPr id="0" name=""/>
        <dsp:cNvSpPr/>
      </dsp:nvSpPr>
      <dsp:spPr>
        <a:xfrm rot="5400000">
          <a:off x="8238684" y="-270202"/>
          <a:ext cx="2053087" cy="3416290"/>
        </a:xfrm>
        <a:prstGeom prst="corner">
          <a:avLst>
            <a:gd name="adj1" fmla="val 16120"/>
            <a:gd name="adj2" fmla="val 16110"/>
          </a:avLst>
        </a:prstGeom>
        <a:solidFill>
          <a:schemeClr val="accent3">
            <a:lumMod val="7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0098A09-117E-4840-92B6-1F33F7596744}">
      <dsp:nvSpPr>
        <dsp:cNvPr id="0" name=""/>
        <dsp:cNvSpPr/>
      </dsp:nvSpPr>
      <dsp:spPr>
        <a:xfrm>
          <a:off x="7895973" y="776648"/>
          <a:ext cx="3084246" cy="27035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just" defTabSz="889000">
            <a:lnSpc>
              <a:spcPct val="90000"/>
            </a:lnSpc>
            <a:spcBef>
              <a:spcPct val="0"/>
            </a:spcBef>
            <a:spcAft>
              <a:spcPct val="35000"/>
            </a:spcAft>
          </a:pPr>
          <a:r>
            <a:rPr lang="en-US" sz="2000" kern="1200" dirty="0" err="1" smtClean="0">
              <a:solidFill>
                <a:schemeClr val="tx1"/>
              </a:solidFill>
              <a:latin typeface="Times New Roman" panose="02020603050405020304" pitchFamily="18" charset="0"/>
              <a:cs typeface="Times New Roman" panose="02020603050405020304" pitchFamily="18" charset="0"/>
            </a:rPr>
            <a:t>Có</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các</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chính</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sách</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giải</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pháp</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cụ</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thể</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nhằm</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thực</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hiện</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các</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chỉ</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tiêu</a:t>
          </a:r>
          <a:r>
            <a:rPr lang="en-US" sz="2000" kern="1200" dirty="0" smtClean="0">
              <a:solidFill>
                <a:schemeClr val="tx1"/>
              </a:solidFill>
              <a:latin typeface="Times New Roman" panose="02020603050405020304" pitchFamily="18" charset="0"/>
              <a:cs typeface="Times New Roman" panose="02020603050405020304" pitchFamily="18" charset="0"/>
            </a:rPr>
            <a:t> an </a:t>
          </a:r>
          <a:r>
            <a:rPr lang="en-US" sz="2000" kern="1200" dirty="0" err="1" smtClean="0">
              <a:solidFill>
                <a:schemeClr val="tx1"/>
              </a:solidFill>
              <a:latin typeface="Times New Roman" panose="02020603050405020304" pitchFamily="18" charset="0"/>
              <a:cs typeface="Times New Roman" panose="02020603050405020304" pitchFamily="18" charset="0"/>
            </a:rPr>
            <a:t>toàn</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về</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nợ</a:t>
          </a:r>
          <a:r>
            <a:rPr lang="en-US" sz="2000" kern="1200" dirty="0" smtClean="0">
              <a:solidFill>
                <a:schemeClr val="tx1"/>
              </a:solidFill>
              <a:latin typeface="Times New Roman" panose="02020603050405020304" pitchFamily="18" charset="0"/>
              <a:cs typeface="Times New Roman" panose="02020603050405020304" pitchFamily="18" charset="0"/>
            </a:rPr>
            <a:t>.</a:t>
          </a:r>
          <a:endParaRPr lang="en-US" sz="2000" kern="1200" dirty="0">
            <a:solidFill>
              <a:schemeClr val="tx1"/>
            </a:solidFill>
          </a:endParaRPr>
        </a:p>
      </dsp:txBody>
      <dsp:txXfrm>
        <a:off x="7895973" y="776648"/>
        <a:ext cx="3084246" cy="270352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F62DD2-15F4-4289-8FAC-D6B41BB9853B}">
      <dsp:nvSpPr>
        <dsp:cNvPr id="0" name=""/>
        <dsp:cNvSpPr/>
      </dsp:nvSpPr>
      <dsp:spPr>
        <a:xfrm rot="5400000">
          <a:off x="687243" y="1598409"/>
          <a:ext cx="2053087" cy="3416290"/>
        </a:xfrm>
        <a:prstGeom prst="corner">
          <a:avLst>
            <a:gd name="adj1" fmla="val 16120"/>
            <a:gd name="adj2" fmla="val 16110"/>
          </a:avLst>
        </a:prstGeom>
        <a:solidFill>
          <a:schemeClr val="accent3">
            <a:lumMod val="7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2EE7270-DB6D-47F6-88E0-B396FF8F9EDB}">
      <dsp:nvSpPr>
        <dsp:cNvPr id="0" name=""/>
        <dsp:cNvSpPr/>
      </dsp:nvSpPr>
      <dsp:spPr>
        <a:xfrm>
          <a:off x="344532" y="2946838"/>
          <a:ext cx="3084246" cy="27035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just" defTabSz="889000">
            <a:lnSpc>
              <a:spcPct val="90000"/>
            </a:lnSpc>
            <a:spcBef>
              <a:spcPct val="0"/>
            </a:spcBef>
            <a:spcAft>
              <a:spcPct val="35000"/>
            </a:spcAft>
          </a:pPr>
          <a:r>
            <a:rPr lang="en-US" sz="2000" kern="1200" dirty="0" err="1" smtClean="0">
              <a:solidFill>
                <a:schemeClr val="tx1"/>
              </a:solidFill>
              <a:latin typeface="Times New Roman" panose="02020603050405020304" pitchFamily="18" charset="0"/>
              <a:cs typeface="Times New Roman" panose="02020603050405020304" pitchFamily="18" charset="0"/>
            </a:rPr>
            <a:t>Cơ</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cấu</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bộ</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máy</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và</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hệ</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thống</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quản</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lý</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nợ</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nước</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ngoài</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của</a:t>
          </a:r>
          <a:r>
            <a:rPr lang="en-US" sz="2000" kern="1200" dirty="0" smtClean="0">
              <a:solidFill>
                <a:schemeClr val="tx1"/>
              </a:solidFill>
              <a:latin typeface="Times New Roman" panose="02020603050405020304" pitchFamily="18" charset="0"/>
              <a:cs typeface="Times New Roman" panose="02020603050405020304" pitchFamily="18" charset="0"/>
            </a:rPr>
            <a:t> một </a:t>
          </a:r>
          <a:r>
            <a:rPr lang="en-US" sz="2000" kern="1200" dirty="0" err="1" smtClean="0">
              <a:solidFill>
                <a:schemeClr val="tx1"/>
              </a:solidFill>
              <a:latin typeface="Times New Roman" panose="02020603050405020304" pitchFamily="18" charset="0"/>
              <a:cs typeface="Times New Roman" panose="02020603050405020304" pitchFamily="18" charset="0"/>
            </a:rPr>
            <a:t>quốc</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gia</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quyết</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định</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hiệu</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quả</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công</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tác</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quản</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lí</a:t>
          </a:r>
          <a:endParaRPr lang="en-US" sz="2000" kern="1200" dirty="0">
            <a:solidFill>
              <a:schemeClr val="tx1"/>
            </a:solidFill>
            <a:latin typeface="Times New Roman" panose="02020603050405020304" pitchFamily="18" charset="0"/>
            <a:cs typeface="Times New Roman" panose="02020603050405020304" pitchFamily="18" charset="0"/>
          </a:endParaRPr>
        </a:p>
      </dsp:txBody>
      <dsp:txXfrm>
        <a:off x="344532" y="2946838"/>
        <a:ext cx="3084246" cy="2703522"/>
      </dsp:txXfrm>
    </dsp:sp>
    <dsp:sp modelId="{640C3E0C-08C0-49F2-BA3F-7052EB111845}">
      <dsp:nvSpPr>
        <dsp:cNvPr id="0" name=""/>
        <dsp:cNvSpPr/>
      </dsp:nvSpPr>
      <dsp:spPr>
        <a:xfrm>
          <a:off x="2846845" y="1346898"/>
          <a:ext cx="581933" cy="581933"/>
        </a:xfrm>
        <a:prstGeom prst="triangle">
          <a:avLst>
            <a:gd name="adj" fmla="val 100000"/>
          </a:avLst>
        </a:prstGeom>
        <a:solidFill>
          <a:schemeClr val="accent3">
            <a:lumMod val="7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49634EF-050F-4054-8A5B-6EB045E77CB1}">
      <dsp:nvSpPr>
        <dsp:cNvPr id="0" name=""/>
        <dsp:cNvSpPr/>
      </dsp:nvSpPr>
      <dsp:spPr>
        <a:xfrm rot="5400000">
          <a:off x="4462964" y="664103"/>
          <a:ext cx="2053087" cy="3416290"/>
        </a:xfrm>
        <a:prstGeom prst="corner">
          <a:avLst>
            <a:gd name="adj1" fmla="val 16120"/>
            <a:gd name="adj2" fmla="val 16110"/>
          </a:avLst>
        </a:prstGeom>
        <a:solidFill>
          <a:schemeClr val="accent3">
            <a:lumMod val="7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698B29-09BB-4E2F-891F-AC28203FD4D4}">
      <dsp:nvSpPr>
        <dsp:cNvPr id="0" name=""/>
        <dsp:cNvSpPr/>
      </dsp:nvSpPr>
      <dsp:spPr>
        <a:xfrm>
          <a:off x="4120252" y="1684838"/>
          <a:ext cx="3084246" cy="27035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just" defTabSz="889000">
            <a:lnSpc>
              <a:spcPct val="90000"/>
            </a:lnSpc>
            <a:spcBef>
              <a:spcPct val="0"/>
            </a:spcBef>
            <a:spcAft>
              <a:spcPct val="35000"/>
            </a:spcAft>
          </a:pPr>
          <a:r>
            <a:rPr lang="en-US" sz="2000" kern="1200" dirty="0" err="1" smtClean="0">
              <a:solidFill>
                <a:schemeClr val="tx1"/>
              </a:solidFill>
              <a:latin typeface="Times New Roman" panose="02020603050405020304" pitchFamily="18" charset="0"/>
              <a:cs typeface="Times New Roman" panose="02020603050405020304" pitchFamily="18" charset="0"/>
            </a:rPr>
            <a:t>Chính</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phủ</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cần</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thực</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hiện</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các</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nguyên</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tắc</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thống</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nhất</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quản</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lí</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nợ</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trên</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cơ</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sở</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phân</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công</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xác</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định</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trách</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nhiệm</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rõ</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ràng</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giữa</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các</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cơ</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quan</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quản</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lí</a:t>
          </a:r>
          <a:r>
            <a:rPr lang="en-US" sz="2000" kern="1200" dirty="0" smtClean="0">
              <a:solidFill>
                <a:schemeClr val="tx1"/>
              </a:solidFill>
              <a:latin typeface="Times New Roman" panose="02020603050405020304" pitchFamily="18" charset="0"/>
              <a:cs typeface="Times New Roman" panose="02020603050405020304" pitchFamily="18" charset="0"/>
            </a:rPr>
            <a:t>.</a:t>
          </a:r>
          <a:endParaRPr lang="en-US" sz="2000" kern="1200" dirty="0">
            <a:solidFill>
              <a:schemeClr val="tx1"/>
            </a:solidFill>
          </a:endParaRPr>
        </a:p>
      </dsp:txBody>
      <dsp:txXfrm>
        <a:off x="4120252" y="1684838"/>
        <a:ext cx="3084246" cy="2703522"/>
      </dsp:txXfrm>
    </dsp:sp>
    <dsp:sp modelId="{0E912D8F-1DEB-4AAE-A373-0C70E62466CE}">
      <dsp:nvSpPr>
        <dsp:cNvPr id="0" name=""/>
        <dsp:cNvSpPr/>
      </dsp:nvSpPr>
      <dsp:spPr>
        <a:xfrm>
          <a:off x="6622566" y="412592"/>
          <a:ext cx="581933" cy="581933"/>
        </a:xfrm>
        <a:prstGeom prst="triangle">
          <a:avLst>
            <a:gd name="adj" fmla="val 100000"/>
          </a:avLst>
        </a:prstGeom>
        <a:solidFill>
          <a:schemeClr val="accent3">
            <a:lumMod val="7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538D1CC-1A9B-4203-B17C-DDC1BD7A70E9}">
      <dsp:nvSpPr>
        <dsp:cNvPr id="0" name=""/>
        <dsp:cNvSpPr/>
      </dsp:nvSpPr>
      <dsp:spPr>
        <a:xfrm rot="5400000">
          <a:off x="8238684" y="-270202"/>
          <a:ext cx="2053087" cy="3416290"/>
        </a:xfrm>
        <a:prstGeom prst="corner">
          <a:avLst>
            <a:gd name="adj1" fmla="val 16120"/>
            <a:gd name="adj2" fmla="val 16110"/>
          </a:avLst>
        </a:prstGeom>
        <a:solidFill>
          <a:schemeClr val="accent3">
            <a:lumMod val="7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0098A09-117E-4840-92B6-1F33F7596744}">
      <dsp:nvSpPr>
        <dsp:cNvPr id="0" name=""/>
        <dsp:cNvSpPr/>
      </dsp:nvSpPr>
      <dsp:spPr>
        <a:xfrm>
          <a:off x="7895973" y="776648"/>
          <a:ext cx="3084246" cy="27035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just" defTabSz="889000">
            <a:lnSpc>
              <a:spcPct val="90000"/>
            </a:lnSpc>
            <a:spcBef>
              <a:spcPct val="0"/>
            </a:spcBef>
            <a:spcAft>
              <a:spcPct val="35000"/>
            </a:spcAft>
          </a:pPr>
          <a:r>
            <a:rPr lang="en-US" sz="2000" kern="1200" dirty="0" smtClean="0">
              <a:solidFill>
                <a:schemeClr val="tx1"/>
              </a:solidFill>
              <a:latin typeface="Times New Roman" panose="02020603050405020304" pitchFamily="18" charset="0"/>
              <a:cs typeface="Times New Roman" panose="02020603050405020304" pitchFamily="18" charset="0"/>
            </a:rPr>
            <a:t>Một </a:t>
          </a:r>
          <a:r>
            <a:rPr lang="en-US" sz="2000" kern="1200" dirty="0" err="1" smtClean="0">
              <a:solidFill>
                <a:schemeClr val="tx1"/>
              </a:solidFill>
              <a:latin typeface="Times New Roman" panose="02020603050405020304" pitchFamily="18" charset="0"/>
              <a:cs typeface="Times New Roman" panose="02020603050405020304" pitchFamily="18" charset="0"/>
            </a:rPr>
            <a:t>hệ</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thống</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quản</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lí</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nợ</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đầy</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đủ</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và</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chặt</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chẽ</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sẽ</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đảm</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bảo</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được</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hoạt</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động</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quản</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lí</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có</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hiệu</a:t>
          </a:r>
          <a:r>
            <a:rPr lang="en-US" sz="2000" kern="1200" dirty="0" smtClean="0">
              <a:solidFill>
                <a:schemeClr val="tx1"/>
              </a:solidFill>
              <a:latin typeface="Times New Roman" panose="02020603050405020304" pitchFamily="18" charset="0"/>
              <a:cs typeface="Times New Roman" panose="02020603050405020304" pitchFamily="18" charset="0"/>
            </a:rPr>
            <a:t> </a:t>
          </a:r>
          <a:r>
            <a:rPr lang="en-US" sz="2000" kern="1200" dirty="0" err="1" smtClean="0">
              <a:solidFill>
                <a:schemeClr val="tx1"/>
              </a:solidFill>
              <a:latin typeface="Times New Roman" panose="02020603050405020304" pitchFamily="18" charset="0"/>
              <a:cs typeface="Times New Roman" panose="02020603050405020304" pitchFamily="18" charset="0"/>
            </a:rPr>
            <a:t>quả</a:t>
          </a:r>
          <a:r>
            <a:rPr lang="en-US" sz="2000" kern="1200" dirty="0" smtClean="0">
              <a:solidFill>
                <a:schemeClr val="tx1"/>
              </a:solidFill>
              <a:latin typeface="Times New Roman" panose="02020603050405020304" pitchFamily="18" charset="0"/>
              <a:cs typeface="Times New Roman" panose="02020603050405020304" pitchFamily="18" charset="0"/>
            </a:rPr>
            <a:t>.</a:t>
          </a:r>
          <a:endParaRPr lang="en-US" sz="2000" kern="1200" dirty="0">
            <a:solidFill>
              <a:schemeClr val="tx1"/>
            </a:solidFill>
          </a:endParaRPr>
        </a:p>
      </dsp:txBody>
      <dsp:txXfrm>
        <a:off x="7895973" y="776648"/>
        <a:ext cx="3084246" cy="270352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EDF973-003D-41F1-A22C-3BE22AA55DE5}">
      <dsp:nvSpPr>
        <dsp:cNvPr id="0" name=""/>
        <dsp:cNvSpPr/>
      </dsp:nvSpPr>
      <dsp:spPr>
        <a:xfrm>
          <a:off x="722939" y="0"/>
          <a:ext cx="6526946" cy="5418667"/>
        </a:xfrm>
        <a:prstGeom prst="triangle">
          <a:avLst/>
        </a:prstGeom>
        <a:solidFill>
          <a:schemeClr val="accent3">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D705FD0-D68D-4F03-A003-896FC27D540A}">
      <dsp:nvSpPr>
        <dsp:cNvPr id="0" name=""/>
        <dsp:cNvSpPr/>
      </dsp:nvSpPr>
      <dsp:spPr>
        <a:xfrm>
          <a:off x="3914997" y="449563"/>
          <a:ext cx="5783448" cy="1282700"/>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err="1" smtClean="0">
              <a:solidFill>
                <a:schemeClr val="tx1"/>
              </a:solidFill>
              <a:latin typeface="Times New Roman" panose="02020603050405020304" pitchFamily="18" charset="0"/>
              <a:cs typeface="Times New Roman" panose="02020603050405020304" pitchFamily="18" charset="0"/>
            </a:rPr>
            <a:t>Lựa</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chọn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các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hình</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thức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vay</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nước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ngoài</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phù</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hợp</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và</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tập</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chung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vào</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những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lĩnh</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vực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nào</a:t>
          </a:r>
          <a:r>
            <a:rPr lang="en-US" sz="2000" kern="1200" dirty="0" smtClean="0">
              <a:solidFill>
                <a:schemeClr val="tx1"/>
              </a:solidFill>
              <a:latin typeface="Times New Roman" panose="02020603050405020304" pitchFamily="18" charset="0"/>
              <a:cs typeface="Times New Roman" panose="02020603050405020304" pitchFamily="18" charset="0"/>
            </a:rPr>
            <a:t>.</a:t>
          </a:r>
          <a:endParaRPr lang="en-US" sz="2000" kern="1200" dirty="0">
            <a:solidFill>
              <a:schemeClr val="tx1"/>
            </a:solidFill>
          </a:endParaRPr>
        </a:p>
      </dsp:txBody>
      <dsp:txXfrm>
        <a:off x="3977613" y="512179"/>
        <a:ext cx="5658216" cy="1157468"/>
      </dsp:txXfrm>
    </dsp:sp>
    <dsp:sp modelId="{E7EA670A-3A33-4B1F-9561-5AE9DD49E309}">
      <dsp:nvSpPr>
        <dsp:cNvPr id="0" name=""/>
        <dsp:cNvSpPr/>
      </dsp:nvSpPr>
      <dsp:spPr>
        <a:xfrm>
          <a:off x="3833459" y="1987814"/>
          <a:ext cx="5864986" cy="1282700"/>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err="1" smtClean="0">
              <a:solidFill>
                <a:schemeClr val="tx1"/>
              </a:solidFill>
              <a:latin typeface="Times New Roman" panose="02020603050405020304" pitchFamily="18" charset="0"/>
              <a:cs typeface="Times New Roman" panose="02020603050405020304" pitchFamily="18" charset="0"/>
            </a:rPr>
            <a:t>Cần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có</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các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mức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quản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lí</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mức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vay</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nợ</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làm</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sao</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trong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ngưỡng</a:t>
          </a:r>
          <a:r>
            <a:rPr lang="en-US" sz="2400" kern="1200" dirty="0" smtClean="0">
              <a:solidFill>
                <a:schemeClr val="tx1"/>
              </a:solidFill>
              <a:latin typeface="Times New Roman" panose="02020603050405020304" pitchFamily="18" charset="0"/>
              <a:cs typeface="Times New Roman" panose="02020603050405020304" pitchFamily="18" charset="0"/>
            </a:rPr>
            <a:t> an </a:t>
          </a:r>
          <a:r>
            <a:rPr lang="en-US" sz="2400" kern="1200" dirty="0" err="1" smtClean="0">
              <a:solidFill>
                <a:schemeClr val="tx1"/>
              </a:solidFill>
              <a:latin typeface="Times New Roman" panose="02020603050405020304" pitchFamily="18" charset="0"/>
              <a:cs typeface="Times New Roman" panose="02020603050405020304" pitchFamily="18" charset="0"/>
            </a:rPr>
            <a:t>toàn</a:t>
          </a:r>
          <a:r>
            <a:rPr lang="en-US" sz="2400" kern="1200" dirty="0" smtClean="0">
              <a:solidFill>
                <a:schemeClr val="tx1"/>
              </a:solidFill>
              <a:latin typeface="Times New Roman" panose="02020603050405020304" pitchFamily="18" charset="0"/>
              <a:cs typeface="Times New Roman" panose="02020603050405020304" pitchFamily="18" charset="0"/>
            </a:rPr>
            <a:t>.</a:t>
          </a:r>
          <a:endParaRPr lang="en-US" sz="2400" kern="1200" dirty="0"/>
        </a:p>
      </dsp:txBody>
      <dsp:txXfrm>
        <a:off x="3896075" y="2050430"/>
        <a:ext cx="5739754" cy="1157468"/>
      </dsp:txXfrm>
    </dsp:sp>
    <dsp:sp modelId="{485A5722-BFA5-4C0C-80A3-256E9DED2AFB}">
      <dsp:nvSpPr>
        <dsp:cNvPr id="0" name=""/>
        <dsp:cNvSpPr/>
      </dsp:nvSpPr>
      <dsp:spPr>
        <a:xfrm>
          <a:off x="3867025" y="3535355"/>
          <a:ext cx="5831420" cy="1282700"/>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err="1" smtClean="0">
              <a:solidFill>
                <a:schemeClr val="tx1"/>
              </a:solidFill>
              <a:latin typeface="Times New Roman" panose="02020603050405020304" pitchFamily="18" charset="0"/>
              <a:cs typeface="Times New Roman" panose="02020603050405020304" pitchFamily="18" charset="0"/>
            </a:rPr>
            <a:t>Lên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kế</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hoạch</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cụ</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thể</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số</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lượng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vốn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vay</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phân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bổ</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điều</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chỉnh</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vốn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vay</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đó</a:t>
          </a:r>
          <a:r>
            <a:rPr lang="en-US" sz="2400" kern="1200" dirty="0" smtClean="0">
              <a:solidFill>
                <a:schemeClr val="tx1"/>
              </a:solidFill>
              <a:latin typeface="Times New Roman" panose="02020603050405020304" pitchFamily="18" charset="0"/>
              <a:cs typeface="Times New Roman" panose="02020603050405020304" pitchFamily="18" charset="0"/>
            </a:rPr>
            <a:t>.</a:t>
          </a:r>
          <a:endParaRPr lang="en-US" sz="2400" kern="1200" dirty="0"/>
        </a:p>
      </dsp:txBody>
      <dsp:txXfrm>
        <a:off x="3929641" y="3597971"/>
        <a:ext cx="5706188" cy="115746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EDF973-003D-41F1-A22C-3BE22AA55DE5}">
      <dsp:nvSpPr>
        <dsp:cNvPr id="0" name=""/>
        <dsp:cNvSpPr/>
      </dsp:nvSpPr>
      <dsp:spPr>
        <a:xfrm>
          <a:off x="722939" y="0"/>
          <a:ext cx="6526946" cy="5418667"/>
        </a:xfrm>
        <a:prstGeom prst="triangle">
          <a:avLst/>
        </a:prstGeom>
        <a:solidFill>
          <a:schemeClr val="accent3">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D705FD0-D68D-4F03-A003-896FC27D540A}">
      <dsp:nvSpPr>
        <dsp:cNvPr id="0" name=""/>
        <dsp:cNvSpPr/>
      </dsp:nvSpPr>
      <dsp:spPr>
        <a:xfrm>
          <a:off x="3914997" y="449563"/>
          <a:ext cx="5783448" cy="1282700"/>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endParaRPr lang="en-US" sz="2400" kern="1200" dirty="0" smtClean="0">
            <a:solidFill>
              <a:schemeClr val="tx1"/>
            </a:solidFill>
            <a:latin typeface="Times New Roman" panose="02020603050405020304" pitchFamily="18" charset="0"/>
            <a:cs typeface="Times New Roman" panose="02020603050405020304" pitchFamily="18" charset="0"/>
          </a:endParaRPr>
        </a:p>
        <a:p>
          <a:pPr lvl="0" algn="ctr" defTabSz="1066800">
            <a:lnSpc>
              <a:spcPct val="90000"/>
            </a:lnSpc>
            <a:spcBef>
              <a:spcPct val="0"/>
            </a:spcBef>
            <a:spcAft>
              <a:spcPct val="35000"/>
            </a:spcAft>
          </a:pPr>
          <a:r>
            <a:rPr lang="en-US" sz="2400" kern="1200" dirty="0" err="1" smtClean="0">
              <a:solidFill>
                <a:schemeClr val="tx1"/>
              </a:solidFill>
              <a:latin typeface="Times New Roman" panose="02020603050405020304" pitchFamily="18" charset="0"/>
              <a:cs typeface="Times New Roman" panose="02020603050405020304" pitchFamily="18" charset="0"/>
            </a:rPr>
            <a:t>Phân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bổ</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các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nguồn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vay</a:t>
          </a:r>
          <a:r>
            <a:rPr lang="en-US" sz="2400" kern="1200" dirty="0" smtClean="0">
              <a:solidFill>
                <a:schemeClr val="tx1"/>
              </a:solidFill>
              <a:latin typeface="Times New Roman" panose="02020603050405020304" pitchFamily="18" charset="0"/>
              <a:cs typeface="Times New Roman" panose="02020603050405020304" pitchFamily="18" charset="0"/>
            </a:rPr>
            <a:t> một </a:t>
          </a:r>
          <a:r>
            <a:rPr lang="en-US" sz="2400" kern="1200" dirty="0" err="1" smtClean="0">
              <a:solidFill>
                <a:schemeClr val="tx1"/>
              </a:solidFill>
              <a:latin typeface="Times New Roman" panose="02020603050405020304" pitchFamily="18" charset="0"/>
              <a:cs typeface="Times New Roman" panose="02020603050405020304" pitchFamily="18" charset="0"/>
            </a:rPr>
            <a:t>cách</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hợp</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lí</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và</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hiệu</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quả</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xác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định</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các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lĩnh</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vực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được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ưu</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tiên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đầu</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tư</a:t>
          </a:r>
          <a:r>
            <a:rPr lang="en-US" sz="2400" kern="1200" dirty="0" smtClean="0">
              <a:solidFill>
                <a:schemeClr val="tx1"/>
              </a:solidFill>
              <a:latin typeface="Times New Roman" panose="02020603050405020304" pitchFamily="18" charset="0"/>
              <a:cs typeface="Times New Roman" panose="02020603050405020304" pitchFamily="18" charset="0"/>
            </a:rPr>
            <a:t>.</a:t>
          </a:r>
        </a:p>
        <a:p>
          <a:pPr lvl="0" algn="ctr" defTabSz="1066800">
            <a:lnSpc>
              <a:spcPct val="90000"/>
            </a:lnSpc>
            <a:spcBef>
              <a:spcPct val="0"/>
            </a:spcBef>
            <a:spcAft>
              <a:spcPct val="35000"/>
            </a:spcAft>
          </a:pPr>
          <a:r>
            <a:rPr lang="en-US" sz="2000" kern="1200" dirty="0" smtClean="0">
              <a:solidFill>
                <a:schemeClr val="tx1"/>
              </a:solidFill>
              <a:latin typeface="Times New Roman" panose="02020603050405020304" pitchFamily="18" charset="0"/>
              <a:cs typeface="Times New Roman" panose="02020603050405020304" pitchFamily="18" charset="0"/>
            </a:rPr>
            <a:t>.</a:t>
          </a:r>
          <a:endParaRPr lang="en-US" sz="2000" kern="1200" dirty="0">
            <a:solidFill>
              <a:schemeClr val="tx1"/>
            </a:solidFill>
          </a:endParaRPr>
        </a:p>
      </dsp:txBody>
      <dsp:txXfrm>
        <a:off x="3977613" y="512179"/>
        <a:ext cx="5658216" cy="1157468"/>
      </dsp:txXfrm>
    </dsp:sp>
    <dsp:sp modelId="{E7EA670A-3A33-4B1F-9561-5AE9DD49E309}">
      <dsp:nvSpPr>
        <dsp:cNvPr id="0" name=""/>
        <dsp:cNvSpPr/>
      </dsp:nvSpPr>
      <dsp:spPr>
        <a:xfrm>
          <a:off x="3833459" y="1987814"/>
          <a:ext cx="5864986" cy="1282700"/>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endParaRPr lang="en-US" sz="2400" kern="1200" dirty="0" smtClean="0">
            <a:solidFill>
              <a:schemeClr val="tx1"/>
            </a:solidFill>
            <a:latin typeface="Times New Roman" panose="02020603050405020304" pitchFamily="18" charset="0"/>
            <a:cs typeface="Times New Roman" panose="02020603050405020304" pitchFamily="18" charset="0"/>
          </a:endParaRPr>
        </a:p>
        <a:p>
          <a:pPr lvl="0" algn="ctr" defTabSz="1066800">
            <a:lnSpc>
              <a:spcPct val="90000"/>
            </a:lnSpc>
            <a:spcBef>
              <a:spcPct val="0"/>
            </a:spcBef>
            <a:spcAft>
              <a:spcPct val="35000"/>
            </a:spcAft>
          </a:pPr>
          <a:r>
            <a:rPr lang="en-US" sz="2400" kern="1200" dirty="0" err="1" smtClean="0">
              <a:solidFill>
                <a:schemeClr val="tx1"/>
              </a:solidFill>
              <a:latin typeface="Times New Roman" panose="02020603050405020304" pitchFamily="18" charset="0"/>
              <a:cs typeface="Times New Roman" panose="02020603050405020304" pitchFamily="18" charset="0"/>
            </a:rPr>
            <a:t>Có</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các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dự</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án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sử</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dụng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vốn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vay</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để</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có</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thể</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sử</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dụng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hiệu</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quả</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hơn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vào</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các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dự</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án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có</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khả</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năng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sinh</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lời</a:t>
          </a:r>
          <a:r>
            <a:rPr lang="en-US" sz="2400" kern="1200" dirty="0" smtClean="0">
              <a:solidFill>
                <a:schemeClr val="tx1"/>
              </a:solidFill>
              <a:latin typeface="Times New Roman" panose="02020603050405020304" pitchFamily="18" charset="0"/>
              <a:cs typeface="Times New Roman" panose="02020603050405020304" pitchFamily="18" charset="0"/>
            </a:rPr>
            <a:t>.</a:t>
          </a:r>
        </a:p>
        <a:p>
          <a:pPr lvl="0" algn="ctr" defTabSz="1066800">
            <a:lnSpc>
              <a:spcPct val="90000"/>
            </a:lnSpc>
            <a:spcBef>
              <a:spcPct val="0"/>
            </a:spcBef>
            <a:spcAft>
              <a:spcPct val="35000"/>
            </a:spcAft>
          </a:pPr>
          <a:endParaRPr lang="en-US" sz="2400" kern="1200" dirty="0"/>
        </a:p>
      </dsp:txBody>
      <dsp:txXfrm>
        <a:off x="3896075" y="2050430"/>
        <a:ext cx="5739754" cy="1157468"/>
      </dsp:txXfrm>
    </dsp:sp>
    <dsp:sp modelId="{485A5722-BFA5-4C0C-80A3-256E9DED2AFB}">
      <dsp:nvSpPr>
        <dsp:cNvPr id="0" name=""/>
        <dsp:cNvSpPr/>
      </dsp:nvSpPr>
      <dsp:spPr>
        <a:xfrm>
          <a:off x="3867025" y="3610366"/>
          <a:ext cx="5831420" cy="1282700"/>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err="1" smtClean="0">
              <a:solidFill>
                <a:schemeClr val="tx1"/>
              </a:solidFill>
              <a:latin typeface="Times New Roman" panose="02020603050405020304" pitchFamily="18" charset="0"/>
              <a:cs typeface="Times New Roman" panose="02020603050405020304" pitchFamily="18" charset="0"/>
            </a:rPr>
            <a:t>Khuyến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khích</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huy</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động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vốn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trong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nước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và</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loại</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bỏ</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được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yếu</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tố</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tiêu</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cực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trong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hoạt</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động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tín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dụng</a:t>
          </a:r>
          <a:endParaRPr lang="en-US" sz="2400" kern="1200" dirty="0"/>
        </a:p>
      </dsp:txBody>
      <dsp:txXfrm>
        <a:off x="3929641" y="3672982"/>
        <a:ext cx="5706188" cy="115746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EDF973-003D-41F1-A22C-3BE22AA55DE5}">
      <dsp:nvSpPr>
        <dsp:cNvPr id="0" name=""/>
        <dsp:cNvSpPr/>
      </dsp:nvSpPr>
      <dsp:spPr>
        <a:xfrm>
          <a:off x="722939" y="0"/>
          <a:ext cx="6526946" cy="5418667"/>
        </a:xfrm>
        <a:prstGeom prst="triangle">
          <a:avLst/>
        </a:prstGeom>
        <a:solidFill>
          <a:schemeClr val="accent3">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7EA670A-3A33-4B1F-9561-5AE9DD49E309}">
      <dsp:nvSpPr>
        <dsp:cNvPr id="0" name=""/>
        <dsp:cNvSpPr/>
      </dsp:nvSpPr>
      <dsp:spPr>
        <a:xfrm>
          <a:off x="3833459" y="542395"/>
          <a:ext cx="5864986" cy="1926166"/>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err="1" smtClean="0">
              <a:solidFill>
                <a:schemeClr val="tx1"/>
              </a:solidFill>
              <a:latin typeface="Times New Roman" panose="02020603050405020304" pitchFamily="18" charset="0"/>
              <a:cs typeface="Times New Roman" panose="02020603050405020304" pitchFamily="18" charset="0"/>
            </a:rPr>
            <a:t>Công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tác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trả</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nợ</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nước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ngoài</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cần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nhận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được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sự</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quan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tâm</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lớn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và</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trở</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thành</a:t>
          </a:r>
          <a:r>
            <a:rPr lang="en-US" sz="2400" kern="1200" dirty="0" smtClean="0">
              <a:solidFill>
                <a:schemeClr val="tx1"/>
              </a:solidFill>
              <a:latin typeface="Times New Roman" panose="02020603050405020304" pitchFamily="18" charset="0"/>
              <a:cs typeface="Times New Roman" panose="02020603050405020304" pitchFamily="18" charset="0"/>
            </a:rPr>
            <a:t> một </a:t>
          </a:r>
          <a:r>
            <a:rPr lang="en-US" sz="2400" kern="1200" dirty="0" err="1" smtClean="0">
              <a:solidFill>
                <a:schemeClr val="tx1"/>
              </a:solidFill>
              <a:latin typeface="Times New Roman" panose="02020603050405020304" pitchFamily="18" charset="0"/>
              <a:cs typeface="Times New Roman" panose="02020603050405020304" pitchFamily="18" charset="0"/>
            </a:rPr>
            <a:t>trong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những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nhiệm</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vụ</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hàng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đầu</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trong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kinh</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tế</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đối</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ngoại</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của</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mỗi</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quốc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gia</a:t>
          </a:r>
          <a:r>
            <a:rPr lang="en-US" sz="2400" kern="1200" dirty="0" smtClean="0">
              <a:solidFill>
                <a:schemeClr val="tx1"/>
              </a:solidFill>
              <a:latin typeface="Times New Roman" panose="02020603050405020304" pitchFamily="18" charset="0"/>
              <a:cs typeface="Times New Roman" panose="02020603050405020304" pitchFamily="18" charset="0"/>
            </a:rPr>
            <a:t>.</a:t>
          </a:r>
          <a:endParaRPr lang="en-US" sz="2400" kern="1200" dirty="0"/>
        </a:p>
      </dsp:txBody>
      <dsp:txXfrm>
        <a:off x="3927487" y="636423"/>
        <a:ext cx="5676930" cy="1738110"/>
      </dsp:txXfrm>
    </dsp:sp>
    <dsp:sp modelId="{485A5722-BFA5-4C0C-80A3-256E9DED2AFB}">
      <dsp:nvSpPr>
        <dsp:cNvPr id="0" name=""/>
        <dsp:cNvSpPr/>
      </dsp:nvSpPr>
      <dsp:spPr>
        <a:xfrm>
          <a:off x="3867025" y="2866260"/>
          <a:ext cx="5831420" cy="1926166"/>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err="1" smtClean="0">
              <a:solidFill>
                <a:schemeClr val="tx1"/>
              </a:solidFill>
              <a:latin typeface="Times New Roman" panose="02020603050405020304" pitchFamily="18" charset="0"/>
              <a:cs typeface="Times New Roman" panose="02020603050405020304" pitchFamily="18" charset="0"/>
            </a:rPr>
            <a:t>Quan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tâm</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và</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chú</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trọng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đến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công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tác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trả</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nợ</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nước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ngoài</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giống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như</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với</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công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tác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huy</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động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và</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sử</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dụng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vốn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điều</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này</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tạo</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điều</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kiện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cho</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việc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huy</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động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vốn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được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thuận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lợi</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hơn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và</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thúc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đẩy</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việc</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sử</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dụng</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vốn</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có</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hiệu</a:t>
          </a:r>
          <a:r>
            <a:rPr lang="en-US" sz="2400" kern="1200" dirty="0" smtClean="0">
              <a:solidFill>
                <a:schemeClr val="tx1"/>
              </a:solidFill>
              <a:latin typeface="Times New Roman" panose="02020603050405020304" pitchFamily="18" charset="0"/>
              <a:cs typeface="Times New Roman" panose="02020603050405020304" pitchFamily="18" charset="0"/>
            </a:rPr>
            <a:t> </a:t>
          </a:r>
          <a:r>
            <a:rPr lang="en-US" sz="2400" kern="1200" dirty="0" err="1" smtClean="0">
              <a:solidFill>
                <a:schemeClr val="tx1"/>
              </a:solidFill>
              <a:latin typeface="Times New Roman" panose="02020603050405020304" pitchFamily="18" charset="0"/>
              <a:cs typeface="Times New Roman" panose="02020603050405020304" pitchFamily="18" charset="0"/>
            </a:rPr>
            <a:t>quả</a:t>
          </a:r>
          <a:r>
            <a:rPr lang="en-US" sz="2400" kern="1200" dirty="0" smtClean="0">
              <a:solidFill>
                <a:schemeClr val="tx1"/>
              </a:solidFill>
              <a:latin typeface="Times New Roman" panose="02020603050405020304" pitchFamily="18" charset="0"/>
              <a:cs typeface="Times New Roman" panose="02020603050405020304" pitchFamily="18" charset="0"/>
            </a:rPr>
            <a:t>.</a:t>
          </a:r>
          <a:endParaRPr lang="en-US" sz="2400" kern="1200" dirty="0"/>
        </a:p>
      </dsp:txBody>
      <dsp:txXfrm>
        <a:off x="3961053" y="2960288"/>
        <a:ext cx="5643364" cy="173811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A8FA61-B0A3-4CBB-8366-4AFD526B3990}">
      <dsp:nvSpPr>
        <dsp:cNvPr id="0" name=""/>
        <dsp:cNvSpPr/>
      </dsp:nvSpPr>
      <dsp:spPr>
        <a:xfrm>
          <a:off x="444131" y="656840"/>
          <a:ext cx="1335668" cy="1287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50800" rIns="142240" bIns="50800" numCol="1" spcCol="1270" anchor="ctr" anchorCtr="0">
          <a:noAutofit/>
        </a:bodyPr>
        <a:lstStyle/>
        <a:p>
          <a:pPr lvl="0" algn="r" defTabSz="889000">
            <a:lnSpc>
              <a:spcPct val="90000"/>
            </a:lnSpc>
            <a:spcBef>
              <a:spcPct val="0"/>
            </a:spcBef>
            <a:spcAft>
              <a:spcPct val="35000"/>
            </a:spcAft>
          </a:pPr>
          <a:r>
            <a:rPr lang="en-US" sz="2000" kern="1200" dirty="0" smtClean="0">
              <a:solidFill>
                <a:schemeClr val="tx1"/>
              </a:solidFill>
              <a:latin typeface="Times New Roman" panose="02020603050405020304" pitchFamily="18" charset="0"/>
              <a:cs typeface="Times New Roman" panose="02020603050405020304" pitchFamily="18" charset="0"/>
            </a:rPr>
            <a:t>V</a:t>
          </a:r>
          <a:r>
            <a:rPr lang="vi-VN" sz="2000" kern="1200" dirty="0" smtClean="0">
              <a:solidFill>
                <a:schemeClr val="tx1"/>
              </a:solidFill>
              <a:latin typeface="Times New Roman" panose="02020603050405020304" pitchFamily="18" charset="0"/>
              <a:cs typeface="Times New Roman" panose="02020603050405020304" pitchFamily="18" charset="0"/>
            </a:rPr>
            <a:t>ề phân công trách nhiệm</a:t>
          </a:r>
          <a:r>
            <a:rPr lang="en-US" sz="2000" kern="1200" dirty="0" smtClean="0">
              <a:solidFill>
                <a:schemeClr val="tx1"/>
              </a:solidFill>
              <a:latin typeface="Times New Roman" panose="02020603050405020304" pitchFamily="18" charset="0"/>
              <a:cs typeface="Times New Roman" panose="02020603050405020304" pitchFamily="18" charset="0"/>
            </a:rPr>
            <a:t> </a:t>
          </a:r>
          <a:endParaRPr lang="en-US" sz="2000" kern="1200" dirty="0"/>
        </a:p>
      </dsp:txBody>
      <dsp:txXfrm>
        <a:off x="444131" y="656840"/>
        <a:ext cx="1335668" cy="1287000"/>
      </dsp:txXfrm>
    </dsp:sp>
    <dsp:sp modelId="{4F94F481-63CB-4ECC-87E7-744308CB8098}">
      <dsp:nvSpPr>
        <dsp:cNvPr id="0" name=""/>
        <dsp:cNvSpPr/>
      </dsp:nvSpPr>
      <dsp:spPr>
        <a:xfrm>
          <a:off x="1779799" y="113887"/>
          <a:ext cx="507492" cy="2372906"/>
        </a:xfrm>
        <a:prstGeom prst="leftBrace">
          <a:avLst>
            <a:gd name="adj1" fmla="val 35000"/>
            <a:gd name="adj2" fmla="val 5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3B6942F-800B-4B99-AF91-D3C5F97781C8}">
      <dsp:nvSpPr>
        <dsp:cNvPr id="0" name=""/>
        <dsp:cNvSpPr/>
      </dsp:nvSpPr>
      <dsp:spPr>
        <a:xfrm>
          <a:off x="2490288" y="113887"/>
          <a:ext cx="6901891" cy="2372906"/>
        </a:xfrm>
        <a:prstGeom prst="rect">
          <a:avLst/>
        </a:prstGeom>
        <a:solidFill>
          <a:schemeClr val="accent3">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228600" lvl="1" indent="-228600" algn="l" defTabSz="889000">
            <a:lnSpc>
              <a:spcPct val="90000"/>
            </a:lnSpc>
            <a:spcBef>
              <a:spcPct val="0"/>
            </a:spcBef>
            <a:spcAft>
              <a:spcPct val="15000"/>
            </a:spcAft>
            <a:buChar char="••"/>
          </a:pPr>
          <a:r>
            <a:rPr lang="vi-VN" sz="2000" kern="1200" dirty="0" smtClean="0">
              <a:solidFill>
                <a:schemeClr val="bg1"/>
              </a:solidFill>
              <a:latin typeface="Times New Roman" panose="02020603050405020304" pitchFamily="18" charset="0"/>
              <a:cs typeface="Times New Roman" panose="02020603050405020304" pitchFamily="18" charset="0"/>
            </a:rPr>
            <a:t>Quốc hội</a:t>
          </a:r>
          <a:endParaRPr lang="en-US" sz="2000" kern="1200" dirty="0">
            <a:solidFill>
              <a:schemeClr val="bg1"/>
            </a:solidFill>
          </a:endParaRPr>
        </a:p>
        <a:p>
          <a:pPr marL="228600" lvl="1" indent="-228600" algn="l" defTabSz="889000">
            <a:lnSpc>
              <a:spcPct val="90000"/>
            </a:lnSpc>
            <a:spcBef>
              <a:spcPct val="0"/>
            </a:spcBef>
            <a:spcAft>
              <a:spcPct val="15000"/>
            </a:spcAft>
            <a:buChar char="••"/>
          </a:pPr>
          <a:r>
            <a:rPr lang="vi-VN" sz="2000" kern="1200" dirty="0" smtClean="0">
              <a:solidFill>
                <a:schemeClr val="bg1"/>
              </a:solidFill>
              <a:latin typeface="Times New Roman" panose="02020603050405020304" pitchFamily="18" charset="0"/>
              <a:cs typeface="Times New Roman" panose="02020603050405020304" pitchFamily="18" charset="0"/>
            </a:rPr>
            <a:t>Chủ tịch nước</a:t>
          </a:r>
          <a:endParaRPr lang="vi-VN" sz="2000" kern="1200" dirty="0">
            <a:solidFill>
              <a:schemeClr val="bg1"/>
            </a:solidFill>
            <a:latin typeface="Times New Roman" panose="02020603050405020304" pitchFamily="18" charset="0"/>
            <a:cs typeface="Times New Roman" panose="02020603050405020304" pitchFamily="18" charset="0"/>
          </a:endParaRPr>
        </a:p>
        <a:p>
          <a:pPr marL="228600" lvl="1" indent="-228600" algn="l" defTabSz="889000">
            <a:lnSpc>
              <a:spcPct val="90000"/>
            </a:lnSpc>
            <a:spcBef>
              <a:spcPct val="0"/>
            </a:spcBef>
            <a:spcAft>
              <a:spcPct val="15000"/>
            </a:spcAft>
            <a:buChar char="••"/>
          </a:pPr>
          <a:r>
            <a:rPr lang="vi-VN" sz="2000" kern="1200" dirty="0" smtClean="0">
              <a:solidFill>
                <a:schemeClr val="bg1"/>
              </a:solidFill>
              <a:latin typeface="Times New Roman" panose="02020603050405020304" pitchFamily="18" charset="0"/>
              <a:cs typeface="Times New Roman" panose="02020603050405020304" pitchFamily="18" charset="0"/>
            </a:rPr>
            <a:t>Bộ </a:t>
          </a:r>
          <a:r>
            <a:rPr lang="en-US" sz="2000" kern="1200" dirty="0" smtClean="0">
              <a:solidFill>
                <a:schemeClr val="bg1"/>
              </a:solidFill>
              <a:latin typeface="Times New Roman" panose="02020603050405020304" pitchFamily="18" charset="0"/>
              <a:cs typeface="Times New Roman" panose="02020603050405020304" pitchFamily="18" charset="0"/>
            </a:rPr>
            <a:t>T</a:t>
          </a:r>
          <a:r>
            <a:rPr lang="vi-VN" sz="2000" kern="1200" dirty="0" smtClean="0">
              <a:solidFill>
                <a:schemeClr val="bg1"/>
              </a:solidFill>
              <a:latin typeface="Times New Roman" panose="02020603050405020304" pitchFamily="18" charset="0"/>
              <a:cs typeface="Times New Roman" panose="02020603050405020304" pitchFamily="18" charset="0"/>
            </a:rPr>
            <a:t>ài </a:t>
          </a:r>
          <a:r>
            <a:rPr lang="en-US" sz="2000" kern="1200" dirty="0" smtClean="0">
              <a:solidFill>
                <a:schemeClr val="bg1"/>
              </a:solidFill>
              <a:latin typeface="Times New Roman" panose="02020603050405020304" pitchFamily="18" charset="0"/>
              <a:cs typeface="Times New Roman" panose="02020603050405020304" pitchFamily="18" charset="0"/>
            </a:rPr>
            <a:t>C</a:t>
          </a:r>
          <a:r>
            <a:rPr lang="vi-VN" sz="2000" kern="1200" dirty="0" smtClean="0">
              <a:solidFill>
                <a:schemeClr val="bg1"/>
              </a:solidFill>
              <a:latin typeface="Times New Roman" panose="02020603050405020304" pitchFamily="18" charset="0"/>
              <a:cs typeface="Times New Roman" panose="02020603050405020304" pitchFamily="18" charset="0"/>
            </a:rPr>
            <a:t>hính  </a:t>
          </a:r>
          <a:endParaRPr lang="vi-VN" sz="2000" kern="1200" dirty="0">
            <a:solidFill>
              <a:schemeClr val="bg1"/>
            </a:solidFill>
            <a:latin typeface="Times New Roman" panose="02020603050405020304" pitchFamily="18" charset="0"/>
            <a:cs typeface="Times New Roman" panose="02020603050405020304" pitchFamily="18" charset="0"/>
          </a:endParaRPr>
        </a:p>
        <a:p>
          <a:pPr marL="228600" lvl="1" indent="-228600" algn="l" defTabSz="889000">
            <a:lnSpc>
              <a:spcPct val="90000"/>
            </a:lnSpc>
            <a:spcBef>
              <a:spcPct val="0"/>
            </a:spcBef>
            <a:spcAft>
              <a:spcPct val="15000"/>
            </a:spcAft>
            <a:buChar char="••"/>
          </a:pPr>
          <a:r>
            <a:rPr lang="vi-VN" sz="2000" kern="1200" dirty="0" smtClean="0">
              <a:solidFill>
                <a:schemeClr val="bg1"/>
              </a:solidFill>
              <a:latin typeface="Times New Roman" panose="02020603050405020304" pitchFamily="18" charset="0"/>
              <a:cs typeface="Times New Roman" panose="02020603050405020304" pitchFamily="18" charset="0"/>
            </a:rPr>
            <a:t>Ngân hàng nhà nước</a:t>
          </a:r>
          <a:endParaRPr lang="vi-VN" sz="2000" kern="1200" dirty="0">
            <a:solidFill>
              <a:schemeClr val="bg1"/>
            </a:solidFill>
            <a:latin typeface="Times New Roman" panose="02020603050405020304" pitchFamily="18" charset="0"/>
            <a:cs typeface="Times New Roman" panose="02020603050405020304" pitchFamily="18" charset="0"/>
          </a:endParaRPr>
        </a:p>
        <a:p>
          <a:pPr marL="228600" lvl="1" indent="-228600" algn="l" defTabSz="889000">
            <a:lnSpc>
              <a:spcPct val="90000"/>
            </a:lnSpc>
            <a:spcBef>
              <a:spcPct val="0"/>
            </a:spcBef>
            <a:spcAft>
              <a:spcPct val="15000"/>
            </a:spcAft>
            <a:buChar char="••"/>
          </a:pPr>
          <a:r>
            <a:rPr lang="vi-VN" sz="2000" kern="1200" dirty="0" smtClean="0">
              <a:solidFill>
                <a:schemeClr val="bg1"/>
              </a:solidFill>
              <a:latin typeface="Times New Roman" panose="02020603050405020304" pitchFamily="18" charset="0"/>
              <a:cs typeface="Times New Roman" panose="02020603050405020304" pitchFamily="18" charset="0"/>
            </a:rPr>
            <a:t>Bộ Kế hoạch và Đầu tư </a:t>
          </a:r>
          <a:endParaRPr lang="vi-VN" sz="2000" kern="1200" dirty="0">
            <a:solidFill>
              <a:schemeClr val="bg1"/>
            </a:solidFill>
            <a:latin typeface="Times New Roman" panose="02020603050405020304" pitchFamily="18" charset="0"/>
            <a:cs typeface="Times New Roman" panose="02020603050405020304" pitchFamily="18" charset="0"/>
          </a:endParaRPr>
        </a:p>
        <a:p>
          <a:pPr marL="228600" lvl="1" indent="-228600" algn="l" defTabSz="889000">
            <a:lnSpc>
              <a:spcPct val="90000"/>
            </a:lnSpc>
            <a:spcBef>
              <a:spcPct val="0"/>
            </a:spcBef>
            <a:spcAft>
              <a:spcPct val="15000"/>
            </a:spcAft>
            <a:buChar char="••"/>
          </a:pPr>
          <a:r>
            <a:rPr lang="vi-VN" sz="2000" kern="1200" dirty="0" smtClean="0">
              <a:solidFill>
                <a:schemeClr val="bg1"/>
              </a:solidFill>
              <a:latin typeface="Times New Roman" panose="02020603050405020304" pitchFamily="18" charset="0"/>
              <a:cs typeface="Times New Roman" panose="02020603050405020304" pitchFamily="18" charset="0"/>
            </a:rPr>
            <a:t>Bộ Công Thương</a:t>
          </a:r>
          <a:r>
            <a:rPr lang="en-US" sz="2000" kern="1200" dirty="0" smtClean="0">
              <a:solidFill>
                <a:schemeClr val="bg1"/>
              </a:solidFill>
              <a:latin typeface="Times New Roman" panose="02020603050405020304" pitchFamily="18" charset="0"/>
              <a:cs typeface="Times New Roman" panose="02020603050405020304" pitchFamily="18" charset="0"/>
            </a:rPr>
            <a:t> </a:t>
          </a:r>
          <a:endParaRPr lang="en-US" sz="2000" kern="1200" dirty="0">
            <a:solidFill>
              <a:schemeClr val="bg1"/>
            </a:solidFill>
            <a:latin typeface="Times New Roman" panose="02020603050405020304" pitchFamily="18" charset="0"/>
            <a:cs typeface="Times New Roman" panose="02020603050405020304" pitchFamily="18" charset="0"/>
          </a:endParaRPr>
        </a:p>
        <a:p>
          <a:pPr marL="228600" lvl="1" indent="-228600" algn="l" defTabSz="889000">
            <a:lnSpc>
              <a:spcPct val="90000"/>
            </a:lnSpc>
            <a:spcBef>
              <a:spcPct val="0"/>
            </a:spcBef>
            <a:spcAft>
              <a:spcPct val="15000"/>
            </a:spcAft>
            <a:buChar char="••"/>
          </a:pPr>
          <a:r>
            <a:rPr lang="vi-VN" sz="2000" kern="1200" dirty="0" smtClean="0">
              <a:solidFill>
                <a:schemeClr val="bg1"/>
              </a:solidFill>
              <a:latin typeface="Times New Roman" panose="02020603050405020304" pitchFamily="18" charset="0"/>
              <a:cs typeface="Times New Roman" panose="02020603050405020304" pitchFamily="18" charset="0"/>
            </a:rPr>
            <a:t>Văn phòng chính phủ</a:t>
          </a:r>
          <a:r>
            <a:rPr lang="en-US" sz="2000" kern="1200" dirty="0" smtClean="0">
              <a:solidFill>
                <a:schemeClr val="bg1"/>
              </a:solidFill>
            </a:rPr>
            <a:t> </a:t>
          </a:r>
          <a:endParaRPr lang="en-US" sz="2000" kern="1200" dirty="0">
            <a:solidFill>
              <a:schemeClr val="bg1"/>
            </a:solidFill>
          </a:endParaRPr>
        </a:p>
      </dsp:txBody>
      <dsp:txXfrm>
        <a:off x="2490288" y="113887"/>
        <a:ext cx="6901891" cy="2372906"/>
      </dsp:txXfrm>
    </dsp:sp>
    <dsp:sp modelId="{4F47AC1D-57F6-4287-A857-FABB9ABBEFD2}">
      <dsp:nvSpPr>
        <dsp:cNvPr id="0" name=""/>
        <dsp:cNvSpPr/>
      </dsp:nvSpPr>
      <dsp:spPr>
        <a:xfrm>
          <a:off x="244920" y="2802260"/>
          <a:ext cx="1649196" cy="1287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50800" rIns="142240" bIns="50800" numCol="1" spcCol="1270" anchor="ctr" anchorCtr="0">
          <a:noAutofit/>
        </a:bodyPr>
        <a:lstStyle/>
        <a:p>
          <a:pPr lvl="0" algn="r" defTabSz="889000">
            <a:lnSpc>
              <a:spcPct val="90000"/>
            </a:lnSpc>
            <a:spcBef>
              <a:spcPct val="0"/>
            </a:spcBef>
            <a:spcAft>
              <a:spcPct val="35000"/>
            </a:spcAft>
          </a:pPr>
          <a:r>
            <a:rPr lang="vi-VN" sz="2000" kern="1200" dirty="0" smtClean="0">
              <a:solidFill>
                <a:schemeClr val="tx1"/>
              </a:solidFill>
              <a:latin typeface="Times New Roman" panose="02020603050405020304" pitchFamily="18" charset="0"/>
              <a:cs typeface="Times New Roman" panose="02020603050405020304" pitchFamily="18" charset="0"/>
            </a:rPr>
            <a:t>Về cơ chế </a:t>
          </a:r>
          <a:endParaRPr lang="en-US" sz="2000" kern="1200" dirty="0">
            <a:latin typeface="Times New Roman" panose="02020603050405020304" pitchFamily="18" charset="0"/>
            <a:cs typeface="Times New Roman" panose="02020603050405020304" pitchFamily="18" charset="0"/>
          </a:endParaRPr>
        </a:p>
      </dsp:txBody>
      <dsp:txXfrm>
        <a:off x="244920" y="2802260"/>
        <a:ext cx="1649196" cy="1287000"/>
      </dsp:txXfrm>
    </dsp:sp>
    <dsp:sp modelId="{F70890EE-199C-43F6-8E92-E436C1EC1EC1}">
      <dsp:nvSpPr>
        <dsp:cNvPr id="0" name=""/>
        <dsp:cNvSpPr/>
      </dsp:nvSpPr>
      <dsp:spPr>
        <a:xfrm>
          <a:off x="1894113" y="2720793"/>
          <a:ext cx="507492" cy="1528312"/>
        </a:xfrm>
        <a:prstGeom prst="leftBrace">
          <a:avLst>
            <a:gd name="adj1" fmla="val 35000"/>
            <a:gd name="adj2" fmla="val 5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DCC8FFD-9624-4D97-8921-787328E562EF}">
      <dsp:nvSpPr>
        <dsp:cNvPr id="0" name=""/>
        <dsp:cNvSpPr/>
      </dsp:nvSpPr>
      <dsp:spPr>
        <a:xfrm>
          <a:off x="2542568" y="2707726"/>
          <a:ext cx="6901891" cy="1528312"/>
        </a:xfrm>
        <a:prstGeom prst="rect">
          <a:avLst/>
        </a:prstGeom>
        <a:solidFill>
          <a:schemeClr val="accent3">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228600" lvl="1" indent="-228600" algn="l" defTabSz="889000">
            <a:lnSpc>
              <a:spcPct val="90000"/>
            </a:lnSpc>
            <a:spcBef>
              <a:spcPct val="0"/>
            </a:spcBef>
            <a:spcAft>
              <a:spcPct val="15000"/>
            </a:spcAft>
            <a:buChar char="••"/>
          </a:pPr>
          <a:r>
            <a:rPr lang="vi-VN" sz="2000" kern="1200" dirty="0" smtClean="0">
              <a:solidFill>
                <a:schemeClr val="bg1"/>
              </a:solidFill>
              <a:latin typeface="Times New Roman" panose="02020603050405020304" pitchFamily="18" charset="0"/>
              <a:cs typeface="Times New Roman" panose="02020603050405020304" pitchFamily="18" charset="0"/>
            </a:rPr>
            <a:t>Chính phủ đã thành lập Hội đồng tư vấn về vay và trả nợ nước ngoài do Bộ Trưởng Bộ Tài chính làm chủ tịch và các thành viên là lãnh đạo các cơ quan: Bộ Kế Hoạch và Đầu Tư, NHNN, Bộ Ngoại Giao, Bộ Công Thương, Văn phòng Chính Phủ và một số chuyên gia về vay và trả nợ nước ngoài</a:t>
          </a:r>
          <a:r>
            <a:rPr lang="vi-VN" sz="2000" kern="1200" dirty="0" smtClean="0">
              <a:solidFill>
                <a:schemeClr val="bg1"/>
              </a:solidFill>
              <a:latin typeface="+mj-lt"/>
            </a:rPr>
            <a:t>.</a:t>
          </a:r>
          <a:r>
            <a:rPr lang="en-US" sz="2000" kern="1200" dirty="0" smtClean="0">
              <a:solidFill>
                <a:schemeClr val="bg1"/>
              </a:solidFill>
              <a:latin typeface="+mj-lt"/>
            </a:rPr>
            <a:t> </a:t>
          </a:r>
          <a:endParaRPr lang="en-US" sz="2000" kern="1200" dirty="0">
            <a:solidFill>
              <a:schemeClr val="bg1"/>
            </a:solidFill>
          </a:endParaRPr>
        </a:p>
      </dsp:txBody>
      <dsp:txXfrm>
        <a:off x="2542568" y="2707726"/>
        <a:ext cx="6901891" cy="152831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EDFE7C-8746-4E55-B682-041AB2C34E8E}">
      <dsp:nvSpPr>
        <dsp:cNvPr id="0" name=""/>
        <dsp:cNvSpPr/>
      </dsp:nvSpPr>
      <dsp:spPr>
        <a:xfrm rot="5400000">
          <a:off x="5411277" y="-3330956"/>
          <a:ext cx="1560575" cy="8618543"/>
        </a:xfrm>
        <a:prstGeom prst="round2SameRect">
          <a:avLst/>
        </a:prstGeom>
        <a:solidFill>
          <a:schemeClr val="tx2">
            <a:lumMod val="20000"/>
            <a:lumOff val="8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a:lnSpc>
              <a:spcPct val="90000"/>
            </a:lnSpc>
            <a:spcBef>
              <a:spcPct val="0"/>
            </a:spcBef>
            <a:spcAft>
              <a:spcPct val="15000"/>
            </a:spcAft>
            <a:buChar char="••"/>
          </a:pPr>
          <a:r>
            <a:rPr lang="en-US" sz="2400" kern="1200" dirty="0" smtClean="0">
              <a:latin typeface="Times New Roman" panose="02020603050405020304" pitchFamily="18" charset="0"/>
              <a:cs typeface="Times New Roman" panose="02020603050405020304" pitchFamily="18" charset="0"/>
            </a:rPr>
            <a:t>V</a:t>
          </a:r>
          <a:r>
            <a:rPr lang="vi-VN" sz="2400" kern="1200" dirty="0" smtClean="0">
              <a:latin typeface="Times New Roman" panose="02020603050405020304" pitchFamily="18" charset="0"/>
              <a:cs typeface="Times New Roman" panose="02020603050405020304" pitchFamily="18" charset="0"/>
            </a:rPr>
            <a:t>ay ưu đãi có lãi suất là 2%/năm</a:t>
          </a:r>
          <a:r>
            <a:rPr lang="en-US" sz="2400" kern="1200" dirty="0" smtClean="0">
              <a:latin typeface="Times New Roman" panose="02020603050405020304" pitchFamily="18" charset="0"/>
              <a:cs typeface="Times New Roman" panose="02020603050405020304" pitchFamily="18" charset="0"/>
            </a:rPr>
            <a:t> </a:t>
          </a:r>
          <a:endParaRPr lang="en-US" sz="2400" kern="1200" dirty="0">
            <a:latin typeface="Times New Roman" panose="02020603050405020304" pitchFamily="18" charset="0"/>
            <a:cs typeface="Times New Roman" panose="02020603050405020304" pitchFamily="18" charset="0"/>
          </a:endParaRPr>
        </a:p>
        <a:p>
          <a:pPr marL="228600" lvl="1" indent="-228600" algn="l" defTabSz="1066800">
            <a:lnSpc>
              <a:spcPct val="90000"/>
            </a:lnSpc>
            <a:spcBef>
              <a:spcPct val="0"/>
            </a:spcBef>
            <a:spcAft>
              <a:spcPct val="15000"/>
            </a:spcAft>
            <a:buChar char="••"/>
          </a:pPr>
          <a:r>
            <a:rPr lang="en-US" sz="2400" kern="1200" dirty="0" smtClean="0">
              <a:latin typeface="Times New Roman" panose="02020603050405020304" pitchFamily="18" charset="0"/>
              <a:cs typeface="Times New Roman" panose="02020603050405020304" pitchFamily="18" charset="0"/>
            </a:rPr>
            <a:t>V</a:t>
          </a:r>
          <a:r>
            <a:rPr lang="vi-VN" sz="2400" kern="1200" dirty="0" smtClean="0">
              <a:latin typeface="Times New Roman" panose="02020603050405020304" pitchFamily="18" charset="0"/>
              <a:cs typeface="Times New Roman" panose="02020603050405020304" pitchFamily="18" charset="0"/>
            </a:rPr>
            <a:t>ay với lãi suất thả nổi có xu hướng tăng về tỉ trọng từ mức 8.8%</a:t>
          </a:r>
          <a:r>
            <a:rPr lang="en-US" sz="2400" kern="1200" dirty="0" smtClean="0">
              <a:latin typeface="Times New Roman" panose="02020603050405020304" pitchFamily="18" charset="0"/>
              <a:cs typeface="Times New Roman" panose="02020603050405020304" pitchFamily="18" charset="0"/>
            </a:rPr>
            <a:t> </a:t>
          </a:r>
          <a:endParaRPr lang="en-US" sz="2400" kern="1200" dirty="0">
            <a:latin typeface="Times New Roman" panose="02020603050405020304" pitchFamily="18" charset="0"/>
            <a:cs typeface="Times New Roman" panose="02020603050405020304" pitchFamily="18" charset="0"/>
          </a:endParaRPr>
        </a:p>
      </dsp:txBody>
      <dsp:txXfrm rot="-5400000">
        <a:off x="1882294" y="274208"/>
        <a:ext cx="8542362" cy="1408213"/>
      </dsp:txXfrm>
    </dsp:sp>
    <dsp:sp modelId="{8DE9042E-78D6-4867-AC49-8C5AC350D344}">
      <dsp:nvSpPr>
        <dsp:cNvPr id="0" name=""/>
        <dsp:cNvSpPr/>
      </dsp:nvSpPr>
      <dsp:spPr>
        <a:xfrm>
          <a:off x="823" y="2955"/>
          <a:ext cx="1881470" cy="1950719"/>
        </a:xfrm>
        <a:prstGeom prst="roundRect">
          <a:avLst/>
        </a:prstGeom>
        <a:solidFill>
          <a:schemeClr val="tx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a:lnSpc>
              <a:spcPct val="90000"/>
            </a:lnSpc>
            <a:spcBef>
              <a:spcPct val="0"/>
            </a:spcBef>
            <a:spcAft>
              <a:spcPct val="35000"/>
            </a:spcAft>
          </a:pPr>
          <a:r>
            <a:rPr lang="vi-VN" sz="2000" b="1" kern="1200" dirty="0" smtClean="0">
              <a:latin typeface="Times New Roman" panose="02020603050405020304" pitchFamily="18" charset="0"/>
              <a:cs typeface="Times New Roman" panose="02020603050405020304" pitchFamily="18" charset="0"/>
            </a:rPr>
            <a:t>Về chi phí vay nước ngoài</a:t>
          </a:r>
          <a:endParaRPr lang="en-US" sz="2000" b="1" kern="1200" dirty="0">
            <a:latin typeface="Times New Roman" panose="02020603050405020304" pitchFamily="18" charset="0"/>
            <a:cs typeface="Times New Roman" panose="02020603050405020304" pitchFamily="18" charset="0"/>
          </a:endParaRPr>
        </a:p>
      </dsp:txBody>
      <dsp:txXfrm>
        <a:off x="92669" y="94801"/>
        <a:ext cx="1697778" cy="1767027"/>
      </dsp:txXfrm>
    </dsp:sp>
    <dsp:sp modelId="{28FF11A1-83C4-4E01-92BF-F7EE3EA26C5B}">
      <dsp:nvSpPr>
        <dsp:cNvPr id="0" name=""/>
        <dsp:cNvSpPr/>
      </dsp:nvSpPr>
      <dsp:spPr>
        <a:xfrm rot="5400000">
          <a:off x="5438766" y="-1316775"/>
          <a:ext cx="1560575" cy="8686692"/>
        </a:xfrm>
        <a:prstGeom prst="round2SameRect">
          <a:avLst/>
        </a:prstGeom>
        <a:solidFill>
          <a:schemeClr val="tx2">
            <a:lumMod val="20000"/>
            <a:lumOff val="8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a:lnSpc>
              <a:spcPct val="90000"/>
            </a:lnSpc>
            <a:spcBef>
              <a:spcPct val="0"/>
            </a:spcBef>
            <a:spcAft>
              <a:spcPct val="15000"/>
            </a:spcAft>
            <a:buChar char="••"/>
          </a:pPr>
          <a:r>
            <a:rPr lang="en-US" sz="2400" kern="1200" dirty="0" smtClean="0">
              <a:latin typeface="Times New Roman" panose="02020603050405020304" pitchFamily="18" charset="0"/>
              <a:cs typeface="Times New Roman" panose="02020603050405020304" pitchFamily="18" charset="0"/>
            </a:rPr>
            <a:t>R</a:t>
          </a:r>
          <a:r>
            <a:rPr lang="vi-VN" sz="2400" kern="1200" dirty="0" smtClean="0">
              <a:latin typeface="Times New Roman" panose="02020603050405020304" pitchFamily="18" charset="0"/>
              <a:cs typeface="Times New Roman" panose="02020603050405020304" pitchFamily="18" charset="0"/>
            </a:rPr>
            <a:t>ủi ro về lãi suất chưa phải là vấn đề lớn đối với việc vay nợ nước ngoài của Vệt Nam. Tuy nhiên lãi suất vay ưu đãi có xu hương giảm thêm vào đó là các khoản vay thương mại, vay với hình thức thả nổi có xu hướng tăng</a:t>
          </a:r>
          <a:r>
            <a:rPr lang="en-US" sz="2400" kern="1200" dirty="0" smtClean="0">
              <a:latin typeface="Times New Roman" panose="02020603050405020304" pitchFamily="18" charset="0"/>
              <a:cs typeface="Times New Roman" panose="02020603050405020304" pitchFamily="18" charset="0"/>
            </a:rPr>
            <a:t> </a:t>
          </a:r>
          <a:endParaRPr lang="en-US" sz="2400" kern="1200" dirty="0">
            <a:latin typeface="Times New Roman" panose="02020603050405020304" pitchFamily="18" charset="0"/>
            <a:cs typeface="Times New Roman" panose="02020603050405020304" pitchFamily="18" charset="0"/>
          </a:endParaRPr>
        </a:p>
      </dsp:txBody>
      <dsp:txXfrm rot="-5400000">
        <a:off x="1875708" y="2322464"/>
        <a:ext cx="8610511" cy="1408213"/>
      </dsp:txXfrm>
    </dsp:sp>
    <dsp:sp modelId="{12A4D9D0-52C4-45D9-BEBE-7BB239FC4350}">
      <dsp:nvSpPr>
        <dsp:cNvPr id="0" name=""/>
        <dsp:cNvSpPr/>
      </dsp:nvSpPr>
      <dsp:spPr>
        <a:xfrm>
          <a:off x="823" y="2051210"/>
          <a:ext cx="1874884" cy="1950719"/>
        </a:xfrm>
        <a:prstGeom prst="roundRect">
          <a:avLst/>
        </a:prstGeom>
        <a:solidFill>
          <a:schemeClr val="tx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vi-VN" sz="2400" b="1" kern="1200" dirty="0" smtClean="0">
              <a:latin typeface="Times New Roman" panose="02020603050405020304" pitchFamily="18" charset="0"/>
              <a:cs typeface="Times New Roman" panose="02020603050405020304" pitchFamily="18" charset="0"/>
            </a:rPr>
            <a:t>Về rủi ro lãi suất</a:t>
          </a:r>
          <a:endParaRPr lang="en-US" sz="2400" b="1" kern="1200" dirty="0">
            <a:latin typeface="Times New Roman" panose="02020603050405020304" pitchFamily="18" charset="0"/>
            <a:cs typeface="Times New Roman" panose="02020603050405020304" pitchFamily="18" charset="0"/>
          </a:endParaRPr>
        </a:p>
      </dsp:txBody>
      <dsp:txXfrm>
        <a:off x="92347" y="2142734"/>
        <a:ext cx="1691836" cy="1767671"/>
      </dsp:txXfrm>
    </dsp:sp>
    <dsp:sp modelId="{7C04245C-E4AA-4F8B-8307-F0BD7F9320A2}">
      <dsp:nvSpPr>
        <dsp:cNvPr id="0" name=""/>
        <dsp:cNvSpPr/>
      </dsp:nvSpPr>
      <dsp:spPr>
        <a:xfrm rot="5400000">
          <a:off x="5435572" y="717294"/>
          <a:ext cx="1560575" cy="8715062"/>
        </a:xfrm>
        <a:prstGeom prst="round2SameRect">
          <a:avLst/>
        </a:prstGeom>
        <a:solidFill>
          <a:schemeClr val="tx2">
            <a:lumMod val="20000"/>
            <a:lumOff val="8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977900">
            <a:lnSpc>
              <a:spcPct val="90000"/>
            </a:lnSpc>
            <a:spcBef>
              <a:spcPct val="0"/>
            </a:spcBef>
            <a:spcAft>
              <a:spcPct val="15000"/>
            </a:spcAft>
            <a:buChar char="••"/>
          </a:pPr>
          <a:r>
            <a:rPr lang="vi-VN" sz="2200" kern="1200" dirty="0" smtClean="0">
              <a:latin typeface="Times New Roman" panose="02020603050405020304" pitchFamily="18" charset="0"/>
              <a:cs typeface="Times New Roman" panose="02020603050405020304" pitchFamily="18" charset="0"/>
            </a:rPr>
            <a:t>Việt Nam vẫn tập trung vào 3 loại tiền chủ đạo gồm USD, JPY, EUR</a:t>
          </a:r>
          <a:r>
            <a:rPr lang="en-US" sz="2200" kern="1200" dirty="0" smtClean="0">
              <a:latin typeface="Times New Roman" panose="02020603050405020304" pitchFamily="18" charset="0"/>
              <a:cs typeface="Times New Roman" panose="02020603050405020304" pitchFamily="18" charset="0"/>
            </a:rPr>
            <a:t> . </a:t>
          </a:r>
          <a:endParaRPr lang="en-US" sz="2200" kern="1200" dirty="0">
            <a:latin typeface="Times New Roman" panose="02020603050405020304" pitchFamily="18" charset="0"/>
            <a:cs typeface="Times New Roman" panose="02020603050405020304" pitchFamily="18" charset="0"/>
          </a:endParaRPr>
        </a:p>
        <a:p>
          <a:pPr marL="228600" lvl="1" indent="-228600" algn="l" defTabSz="977900">
            <a:lnSpc>
              <a:spcPct val="90000"/>
            </a:lnSpc>
            <a:spcBef>
              <a:spcPct val="0"/>
            </a:spcBef>
            <a:spcAft>
              <a:spcPct val="15000"/>
            </a:spcAft>
            <a:buChar char="••"/>
          </a:pPr>
          <a:r>
            <a:rPr lang="vi-VN" sz="2200" kern="1200" dirty="0" smtClean="0">
              <a:latin typeface="Times New Roman" panose="02020603050405020304" pitchFamily="18" charset="0"/>
              <a:cs typeface="Times New Roman" panose="02020603050405020304" pitchFamily="18" charset="0"/>
            </a:rPr>
            <a:t>Mỗi khi tỉ giá biến động đều ảnh hưởng đến hoạt động kinh doanh của doanh nghiệp. những doanh nghiệp có nguồn vốn vay bằng USD sẽ chịu thiệt hại trực tiếp khi gánh nặng vay nợ luôn tăng lên</a:t>
          </a:r>
          <a:r>
            <a:rPr lang="en-US" sz="2200" kern="1200" dirty="0" smtClean="0">
              <a:latin typeface="Times New Roman" panose="02020603050405020304" pitchFamily="18" charset="0"/>
              <a:cs typeface="Times New Roman" panose="02020603050405020304" pitchFamily="18" charset="0"/>
            </a:rPr>
            <a:t> </a:t>
          </a:r>
          <a:endParaRPr lang="en-US" sz="2200" kern="1200" dirty="0">
            <a:latin typeface="Times New Roman" panose="02020603050405020304" pitchFamily="18" charset="0"/>
            <a:cs typeface="Times New Roman" panose="02020603050405020304" pitchFamily="18" charset="0"/>
          </a:endParaRPr>
        </a:p>
      </dsp:txBody>
      <dsp:txXfrm rot="-5400000">
        <a:off x="1858329" y="4370719"/>
        <a:ext cx="8638881" cy="1408213"/>
      </dsp:txXfrm>
    </dsp:sp>
    <dsp:sp modelId="{9904DC03-10B3-4830-8382-698FF88BD69A}">
      <dsp:nvSpPr>
        <dsp:cNvPr id="0" name=""/>
        <dsp:cNvSpPr/>
      </dsp:nvSpPr>
      <dsp:spPr>
        <a:xfrm>
          <a:off x="823" y="4099466"/>
          <a:ext cx="1857505" cy="1950719"/>
        </a:xfrm>
        <a:prstGeom prst="roundRect">
          <a:avLst/>
        </a:prstGeom>
        <a:solidFill>
          <a:schemeClr val="tx2">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a:lnSpc>
              <a:spcPct val="90000"/>
            </a:lnSpc>
            <a:spcBef>
              <a:spcPct val="0"/>
            </a:spcBef>
            <a:spcAft>
              <a:spcPct val="35000"/>
            </a:spcAft>
          </a:pPr>
          <a:r>
            <a:rPr lang="vi-VN" sz="2400" kern="1200" dirty="0" smtClean="0">
              <a:latin typeface="Times New Roman" panose="02020603050405020304" pitchFamily="18" charset="0"/>
              <a:cs typeface="Times New Roman" panose="02020603050405020304" pitchFamily="18" charset="0"/>
            </a:rPr>
            <a:t>Về rủi ro tỉ giá</a:t>
          </a:r>
          <a:r>
            <a:rPr lang="en-US" sz="2400" kern="1200" dirty="0" smtClean="0">
              <a:latin typeface="Times New Roman" panose="02020603050405020304" pitchFamily="18" charset="0"/>
              <a:cs typeface="Times New Roman" panose="02020603050405020304" pitchFamily="18" charset="0"/>
            </a:rPr>
            <a:t/>
          </a:r>
          <a:br>
            <a:rPr lang="en-US" sz="2400" kern="1200" dirty="0" smtClean="0">
              <a:latin typeface="Times New Roman" panose="02020603050405020304" pitchFamily="18" charset="0"/>
              <a:cs typeface="Times New Roman" panose="02020603050405020304" pitchFamily="18" charset="0"/>
            </a:rPr>
          </a:br>
          <a:endParaRPr lang="en-US" sz="2400" kern="1200" dirty="0">
            <a:latin typeface="Times New Roman" panose="02020603050405020304" pitchFamily="18" charset="0"/>
            <a:cs typeface="Times New Roman" panose="02020603050405020304" pitchFamily="18" charset="0"/>
          </a:endParaRPr>
        </a:p>
      </dsp:txBody>
      <dsp:txXfrm>
        <a:off x="91499" y="4190142"/>
        <a:ext cx="1676153" cy="1769367"/>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839336-5EE3-48F4-B81C-7128505E2F00}">
      <dsp:nvSpPr>
        <dsp:cNvPr id="0" name=""/>
        <dsp:cNvSpPr/>
      </dsp:nvSpPr>
      <dsp:spPr>
        <a:xfrm>
          <a:off x="0" y="0"/>
          <a:ext cx="10685417"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8AE63AE-2802-4753-870C-DD2F20AB2AB2}">
      <dsp:nvSpPr>
        <dsp:cNvPr id="0" name=""/>
        <dsp:cNvSpPr/>
      </dsp:nvSpPr>
      <dsp:spPr>
        <a:xfrm>
          <a:off x="0" y="0"/>
          <a:ext cx="2137083" cy="40744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vi-VN" sz="2000" b="0" i="0" u="none" kern="1200" dirty="0" smtClean="0">
              <a:latin typeface="Times New Roman" panose="02020603050405020304" pitchFamily="18" charset="0"/>
              <a:cs typeface="Times New Roman" panose="02020603050405020304" pitchFamily="18" charset="0"/>
            </a:rPr>
            <a:t>Ước tính của Bộ Tài chính giai đoạn 1993 – 2017</a:t>
          </a:r>
          <a:endParaRPr lang="en-US" sz="2000" kern="1200" dirty="0">
            <a:latin typeface="Times New Roman" panose="02020603050405020304" pitchFamily="18" charset="0"/>
            <a:cs typeface="Times New Roman" panose="02020603050405020304" pitchFamily="18" charset="0"/>
          </a:endParaRPr>
        </a:p>
      </dsp:txBody>
      <dsp:txXfrm>
        <a:off x="0" y="0"/>
        <a:ext cx="2137083" cy="4074402"/>
      </dsp:txXfrm>
    </dsp:sp>
    <dsp:sp modelId="{82364654-0054-437A-9DEC-7A6C464189A7}">
      <dsp:nvSpPr>
        <dsp:cNvPr id="0" name=""/>
        <dsp:cNvSpPr/>
      </dsp:nvSpPr>
      <dsp:spPr>
        <a:xfrm>
          <a:off x="2297364" y="63662"/>
          <a:ext cx="8388052" cy="1273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b="0" i="1" u="none" kern="1200" dirty="0" smtClean="0">
              <a:latin typeface="Times New Roman" panose="02020603050405020304" pitchFamily="18" charset="0"/>
              <a:cs typeface="Times New Roman" panose="02020603050405020304" pitchFamily="18" charset="0"/>
            </a:rPr>
            <a:t>B</a:t>
          </a:r>
          <a:r>
            <a:rPr lang="vi-VN" sz="2000" b="0" i="1" u="none" kern="1200" dirty="0" smtClean="0">
              <a:latin typeface="Times New Roman" panose="02020603050405020304" pitchFamily="18" charset="0"/>
              <a:cs typeface="Times New Roman" panose="02020603050405020304" pitchFamily="18" charset="0"/>
            </a:rPr>
            <a:t>ộ tiếp nhận và triển khai 112 chương trình, dự án với tổng giá trị cam kết trên 1,18 tỷ USD; trong đó 938 triệu USD là vốn vay và 243 triệu USD vốn viện trợ không hoàn lại</a:t>
          </a:r>
          <a:endParaRPr lang="en-US" sz="2000" i="1" kern="1200" dirty="0">
            <a:latin typeface="Times New Roman" panose="02020603050405020304" pitchFamily="18" charset="0"/>
            <a:cs typeface="Times New Roman" panose="02020603050405020304" pitchFamily="18" charset="0"/>
          </a:endParaRPr>
        </a:p>
      </dsp:txBody>
      <dsp:txXfrm>
        <a:off x="2297364" y="63662"/>
        <a:ext cx="8388052" cy="1273250"/>
      </dsp:txXfrm>
    </dsp:sp>
    <dsp:sp modelId="{EF223B51-CEEE-4038-B2A4-3F0CD40BDBD8}">
      <dsp:nvSpPr>
        <dsp:cNvPr id="0" name=""/>
        <dsp:cNvSpPr/>
      </dsp:nvSpPr>
      <dsp:spPr>
        <a:xfrm>
          <a:off x="2137083" y="1336913"/>
          <a:ext cx="8548333"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5223786-3115-478D-A246-F3146DC40C6C}">
      <dsp:nvSpPr>
        <dsp:cNvPr id="0" name=""/>
        <dsp:cNvSpPr/>
      </dsp:nvSpPr>
      <dsp:spPr>
        <a:xfrm>
          <a:off x="2297364" y="1400575"/>
          <a:ext cx="8388052" cy="1273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vi-VN" sz="2000" b="0" i="1" u="none" kern="1200" dirty="0" smtClean="0">
              <a:latin typeface="Times New Roman" panose="02020603050405020304" pitchFamily="18" charset="0"/>
              <a:cs typeface="Times New Roman" panose="02020603050405020304" pitchFamily="18" charset="0"/>
            </a:rPr>
            <a:t>Đầu tư bằng nguồn ODA chiếm bình quân 11% tổng vốn đầu tư toàn xã hội và bằng 29% chi ngân sách Nhà nước cho đầu tư phát triển. </a:t>
          </a:r>
          <a:endParaRPr lang="en-US" sz="2000" i="1" kern="1200" dirty="0">
            <a:latin typeface="Times New Roman" panose="02020603050405020304" pitchFamily="18" charset="0"/>
            <a:cs typeface="Times New Roman" panose="02020603050405020304" pitchFamily="18" charset="0"/>
          </a:endParaRPr>
        </a:p>
      </dsp:txBody>
      <dsp:txXfrm>
        <a:off x="2297364" y="1400575"/>
        <a:ext cx="8388052" cy="1273250"/>
      </dsp:txXfrm>
    </dsp:sp>
    <dsp:sp modelId="{6FC7528A-2E4E-4D7D-9241-CBDFD40C69A8}">
      <dsp:nvSpPr>
        <dsp:cNvPr id="0" name=""/>
        <dsp:cNvSpPr/>
      </dsp:nvSpPr>
      <dsp:spPr>
        <a:xfrm>
          <a:off x="2137083" y="2673826"/>
          <a:ext cx="8548333"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2391818-040D-4FF2-8C60-DE03238FE62A}">
      <dsp:nvSpPr>
        <dsp:cNvPr id="0" name=""/>
        <dsp:cNvSpPr/>
      </dsp:nvSpPr>
      <dsp:spPr>
        <a:xfrm>
          <a:off x="2297364" y="2737488"/>
          <a:ext cx="8388052" cy="1273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b="0" i="1" u="none" kern="1200" dirty="0" err="1" smtClean="0">
              <a:latin typeface="Times New Roman" panose="02020603050405020304" pitchFamily="18" charset="0"/>
              <a:cs typeface="Times New Roman" panose="02020603050405020304" pitchFamily="18" charset="0"/>
            </a:rPr>
            <a:t>Về</a:t>
          </a:r>
          <a:r>
            <a:rPr lang="en-US" sz="2000" b="0" i="1" u="none" kern="1200" dirty="0" smtClean="0">
              <a:latin typeface="Times New Roman" panose="02020603050405020304" pitchFamily="18" charset="0"/>
              <a:cs typeface="Times New Roman" panose="02020603050405020304" pitchFamily="18" charset="0"/>
            </a:rPr>
            <a:t> </a:t>
          </a:r>
          <a:r>
            <a:rPr lang="en-US" sz="2000" b="0" i="1" u="none" kern="1200" dirty="0" err="1" smtClean="0">
              <a:latin typeface="Times New Roman" panose="02020603050405020304" pitchFamily="18" charset="0"/>
              <a:cs typeface="Times New Roman" panose="02020603050405020304" pitchFamily="18" charset="0"/>
            </a:rPr>
            <a:t>xã</a:t>
          </a:r>
          <a:r>
            <a:rPr lang="en-US" sz="2000" b="0" i="1" u="none" kern="1200" dirty="0" smtClean="0">
              <a:latin typeface="Times New Roman" panose="02020603050405020304" pitchFamily="18" charset="0"/>
              <a:cs typeface="Times New Roman" panose="02020603050405020304" pitchFamily="18" charset="0"/>
            </a:rPr>
            <a:t> </a:t>
          </a:r>
          <a:r>
            <a:rPr lang="en-US" sz="2000" b="0" i="1" u="none" kern="1200" dirty="0" err="1" smtClean="0">
              <a:latin typeface="Times New Roman" panose="02020603050405020304" pitchFamily="18" charset="0"/>
              <a:cs typeface="Times New Roman" panose="02020603050405020304" pitchFamily="18" charset="0"/>
            </a:rPr>
            <a:t>hội</a:t>
          </a:r>
          <a:r>
            <a:rPr lang="en-US" sz="2000" b="0" i="1" u="none" kern="1200" dirty="0" smtClean="0">
              <a:latin typeface="Times New Roman" panose="02020603050405020304" pitchFamily="18" charset="0"/>
              <a:cs typeface="Times New Roman" panose="02020603050405020304" pitchFamily="18" charset="0"/>
            </a:rPr>
            <a:t>, t</a:t>
          </a:r>
          <a:r>
            <a:rPr lang="vi-VN" sz="2000" b="0" i="1" u="none" kern="1200" dirty="0" smtClean="0">
              <a:latin typeface="Times New Roman" panose="02020603050405020304" pitchFamily="18" charset="0"/>
              <a:cs typeface="Times New Roman" panose="02020603050405020304" pitchFamily="18" charset="0"/>
            </a:rPr>
            <a:t>ỷ lệ hộ nghèo trong vòng 15 năm qua đã giảm từ 58% năm 1993 xuống còn dưới 4% năm 2019. </a:t>
          </a:r>
          <a:endParaRPr lang="en-US" sz="2000" i="1" kern="1200" dirty="0">
            <a:latin typeface="Times New Roman" panose="02020603050405020304" pitchFamily="18" charset="0"/>
            <a:cs typeface="Times New Roman" panose="02020603050405020304" pitchFamily="18" charset="0"/>
          </a:endParaRPr>
        </a:p>
      </dsp:txBody>
      <dsp:txXfrm>
        <a:off x="2297364" y="2737488"/>
        <a:ext cx="8388052" cy="1273250"/>
      </dsp:txXfrm>
    </dsp:sp>
    <dsp:sp modelId="{6A4FFA0A-88E7-4701-8449-8C57B43A9B49}">
      <dsp:nvSpPr>
        <dsp:cNvPr id="0" name=""/>
        <dsp:cNvSpPr/>
      </dsp:nvSpPr>
      <dsp:spPr>
        <a:xfrm>
          <a:off x="2137083" y="4010739"/>
          <a:ext cx="8548333"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6.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7.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8.xml><?xml version="1.0" encoding="utf-8"?>
<dgm:layoutDef xmlns:dgm="http://schemas.openxmlformats.org/drawingml/2006/diagram" xmlns:a="http://schemas.openxmlformats.org/drawingml/2006/main" uniqueId="urn:diagrams.loki3.com/BracketList">
  <dgm:title val="Vertical Bracket List"/>
  <dgm:desc val="Use to show grouped blocks of information.  Works well with large amounts of Level 2 text."/>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465D3EB-CBDD-4100-83B7-3BFE0A8F411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C72B4595-A79D-4567-9FE1-DCF31A42B3D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E5C0719-993D-42E1-80ED-8F01056F36C2}" type="datetimeFigureOut">
              <a:rPr lang="en-US" smtClean="0"/>
              <a:t>4/23/2020</a:t>
            </a:fld>
            <a:endParaRPr lang="en-US" dirty="0"/>
          </a:p>
        </p:txBody>
      </p:sp>
      <p:sp>
        <p:nvSpPr>
          <p:cNvPr id="4" name="Footer Placeholder 3">
            <a:extLst>
              <a:ext uri="{FF2B5EF4-FFF2-40B4-BE49-F238E27FC236}">
                <a16:creationId xmlns:a16="http://schemas.microsoft.com/office/drawing/2014/main" id="{850E452F-E862-4273-987C-980229E5320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C3EE394C-9AD7-48EA-AB0F-18032A3E097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00421AD-3AC0-48CB-8727-BB447FD2264E}" type="slidenum">
              <a:rPr lang="en-US" smtClean="0"/>
              <a:t>‹#›</a:t>
            </a:fld>
            <a:endParaRPr lang="en-US" dirty="0"/>
          </a:p>
        </p:txBody>
      </p:sp>
    </p:spTree>
    <p:extLst>
      <p:ext uri="{BB962C8B-B14F-4D97-AF65-F5344CB8AC3E}">
        <p14:creationId xmlns:p14="http://schemas.microsoft.com/office/powerpoint/2010/main" val="326815982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1D3BC9C-6C58-464F-B94E-FD73C5FB016E}" type="datetimeFigureOut">
              <a:rPr lang="en-US" smtClean="0"/>
              <a:t>4/23/2020</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E60DC36-8EFA-4378-9855-E019C55AC472}" type="slidenum">
              <a:rPr lang="en-US" smtClean="0"/>
              <a:t>‹#›</a:t>
            </a:fld>
            <a:endParaRPr lang="en-US" dirty="0"/>
          </a:p>
        </p:txBody>
      </p:sp>
    </p:spTree>
    <p:extLst>
      <p:ext uri="{BB962C8B-B14F-4D97-AF65-F5344CB8AC3E}">
        <p14:creationId xmlns:p14="http://schemas.microsoft.com/office/powerpoint/2010/main" val="18770536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E60DC36-8EFA-4378-9855-E019C55AC472}" type="slidenum">
              <a:rPr lang="en-US" smtClean="0"/>
              <a:t>1</a:t>
            </a:fld>
            <a:endParaRPr lang="en-US" dirty="0"/>
          </a:p>
        </p:txBody>
      </p:sp>
    </p:spTree>
    <p:extLst>
      <p:ext uri="{BB962C8B-B14F-4D97-AF65-F5344CB8AC3E}">
        <p14:creationId xmlns:p14="http://schemas.microsoft.com/office/powerpoint/2010/main" val="17735278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E60DC36-8EFA-4378-9855-E019C55AC472}" type="slidenum">
              <a:rPr lang="en-US" smtClean="0"/>
              <a:t>2</a:t>
            </a:fld>
            <a:endParaRPr lang="en-US" dirty="0"/>
          </a:p>
        </p:txBody>
      </p:sp>
    </p:spTree>
    <p:extLst>
      <p:ext uri="{BB962C8B-B14F-4D97-AF65-F5344CB8AC3E}">
        <p14:creationId xmlns:p14="http://schemas.microsoft.com/office/powerpoint/2010/main" val="22686548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E60DC36-8EFA-4378-9855-E019C55AC472}" type="slidenum">
              <a:rPr lang="en-US" smtClean="0"/>
              <a:t>3</a:t>
            </a:fld>
            <a:endParaRPr lang="en-US" dirty="0"/>
          </a:p>
        </p:txBody>
      </p:sp>
    </p:spTree>
    <p:extLst>
      <p:ext uri="{BB962C8B-B14F-4D97-AF65-F5344CB8AC3E}">
        <p14:creationId xmlns:p14="http://schemas.microsoft.com/office/powerpoint/2010/main" val="22004710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E60DC36-8EFA-4378-9855-E019C55AC472}" type="slidenum">
              <a:rPr lang="en-US" smtClean="0"/>
              <a:t>4</a:t>
            </a:fld>
            <a:endParaRPr lang="en-US" dirty="0"/>
          </a:p>
        </p:txBody>
      </p:sp>
    </p:spTree>
    <p:extLst>
      <p:ext uri="{BB962C8B-B14F-4D97-AF65-F5344CB8AC3E}">
        <p14:creationId xmlns:p14="http://schemas.microsoft.com/office/powerpoint/2010/main" val="42089637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E60DC36-8EFA-4378-9855-E019C55AC472}" type="slidenum">
              <a:rPr lang="en-US" smtClean="0"/>
              <a:t>7</a:t>
            </a:fld>
            <a:endParaRPr lang="en-US" dirty="0"/>
          </a:p>
        </p:txBody>
      </p:sp>
    </p:spTree>
    <p:extLst>
      <p:ext uri="{BB962C8B-B14F-4D97-AF65-F5344CB8AC3E}">
        <p14:creationId xmlns:p14="http://schemas.microsoft.com/office/powerpoint/2010/main" val="17721518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E60DC36-8EFA-4378-9855-E019C55AC472}" type="slidenum">
              <a:rPr lang="en-US" smtClean="0"/>
              <a:t>8</a:t>
            </a:fld>
            <a:endParaRPr lang="en-US" dirty="0"/>
          </a:p>
        </p:txBody>
      </p:sp>
    </p:spTree>
    <p:extLst>
      <p:ext uri="{BB962C8B-B14F-4D97-AF65-F5344CB8AC3E}">
        <p14:creationId xmlns:p14="http://schemas.microsoft.com/office/powerpoint/2010/main" val="31109592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E60DC36-8EFA-4378-9855-E019C55AC472}" type="slidenum">
              <a:rPr lang="en-US" smtClean="0"/>
              <a:t>9</a:t>
            </a:fld>
            <a:endParaRPr lang="en-US" dirty="0"/>
          </a:p>
        </p:txBody>
      </p:sp>
    </p:spTree>
    <p:extLst>
      <p:ext uri="{BB962C8B-B14F-4D97-AF65-F5344CB8AC3E}">
        <p14:creationId xmlns:p14="http://schemas.microsoft.com/office/powerpoint/2010/main" val="789199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p:cNvGrpSpPr/>
        <p:nvPr/>
      </p:nvGrpSpPr>
      <p:grpSpPr>
        <a:xfrm>
          <a:off x="0" y="0"/>
          <a:ext cx="0" cy="0"/>
          <a:chOff x="0" y="0"/>
          <a:chExt cx="0" cy="0"/>
        </a:xfrm>
      </p:grpSpPr>
      <p:sp>
        <p:nvSpPr>
          <p:cNvPr id="315" name="Google Shape;315;g1592698dac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6" name="Google Shape;316;g1592698dac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356782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p:cNvGrpSpPr/>
        <p:nvPr/>
      </p:nvGrpSpPr>
      <p:grpSpPr>
        <a:xfrm>
          <a:off x="0" y="0"/>
          <a:ext cx="0" cy="0"/>
          <a:chOff x="0" y="0"/>
          <a:chExt cx="0" cy="0"/>
        </a:xfrm>
      </p:grpSpPr>
      <p:sp>
        <p:nvSpPr>
          <p:cNvPr id="315" name="Google Shape;315;g1592698dac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6" name="Google Shape;316;g1592698dac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477705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p:cNvGrpSpPr/>
        <p:nvPr/>
      </p:nvGrpSpPr>
      <p:grpSpPr>
        <a:xfrm>
          <a:off x="0" y="0"/>
          <a:ext cx="0" cy="0"/>
          <a:chOff x="0" y="0"/>
          <a:chExt cx="0" cy="0"/>
        </a:xfrm>
      </p:grpSpPr>
      <p:sp>
        <p:nvSpPr>
          <p:cNvPr id="315" name="Google Shape;315;g1592698dac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6" name="Google Shape;316;g1592698dac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596862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5"/>
        <p:cNvGrpSpPr/>
        <p:nvPr/>
      </p:nvGrpSpPr>
      <p:grpSpPr>
        <a:xfrm>
          <a:off x="0" y="0"/>
          <a:ext cx="0" cy="0"/>
          <a:chOff x="0" y="0"/>
          <a:chExt cx="0" cy="0"/>
        </a:xfrm>
      </p:grpSpPr>
      <p:sp>
        <p:nvSpPr>
          <p:cNvPr id="846" name="Google Shape;846;g1594458500_0_4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7" name="Google Shape;847;g1594458500_0_4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804692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5"/>
        <p:cNvGrpSpPr/>
        <p:nvPr/>
      </p:nvGrpSpPr>
      <p:grpSpPr>
        <a:xfrm>
          <a:off x="0" y="0"/>
          <a:ext cx="0" cy="0"/>
          <a:chOff x="0" y="0"/>
          <a:chExt cx="0" cy="0"/>
        </a:xfrm>
      </p:grpSpPr>
      <p:sp>
        <p:nvSpPr>
          <p:cNvPr id="846" name="Google Shape;846;g1594458500_0_4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7" name="Google Shape;847;g1594458500_0_4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562073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5"/>
        <p:cNvGrpSpPr/>
        <p:nvPr/>
      </p:nvGrpSpPr>
      <p:grpSpPr>
        <a:xfrm>
          <a:off x="0" y="0"/>
          <a:ext cx="0" cy="0"/>
          <a:chOff x="0" y="0"/>
          <a:chExt cx="0" cy="0"/>
        </a:xfrm>
      </p:grpSpPr>
      <p:sp>
        <p:nvSpPr>
          <p:cNvPr id="846" name="Google Shape;846;g1594458500_0_4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7" name="Google Shape;847;g1594458500_0_4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963467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5"/>
        <p:cNvGrpSpPr/>
        <p:nvPr/>
      </p:nvGrpSpPr>
      <p:grpSpPr>
        <a:xfrm>
          <a:off x="0" y="0"/>
          <a:ext cx="0" cy="0"/>
          <a:chOff x="0" y="0"/>
          <a:chExt cx="0" cy="0"/>
        </a:xfrm>
      </p:grpSpPr>
      <p:sp>
        <p:nvSpPr>
          <p:cNvPr id="846" name="Google Shape;846;g1594458500_0_4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7" name="Google Shape;847;g1594458500_0_4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88975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5"/>
        <p:cNvGrpSpPr/>
        <p:nvPr/>
      </p:nvGrpSpPr>
      <p:grpSpPr>
        <a:xfrm>
          <a:off x="0" y="0"/>
          <a:ext cx="0" cy="0"/>
          <a:chOff x="0" y="0"/>
          <a:chExt cx="0" cy="0"/>
        </a:xfrm>
      </p:grpSpPr>
      <p:sp>
        <p:nvSpPr>
          <p:cNvPr id="846" name="Google Shape;846;g1594458500_0_4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7" name="Google Shape;847;g1594458500_0_4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123880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E60DC36-8EFA-4378-9855-E019C55AC472}" type="slidenum">
              <a:rPr lang="en-US" smtClean="0"/>
              <a:t>43</a:t>
            </a:fld>
            <a:endParaRPr lang="en-US" dirty="0"/>
          </a:p>
        </p:txBody>
      </p:sp>
    </p:spTree>
    <p:extLst>
      <p:ext uri="{BB962C8B-B14F-4D97-AF65-F5344CB8AC3E}">
        <p14:creationId xmlns:p14="http://schemas.microsoft.com/office/powerpoint/2010/main" val="3967918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0F864C-44C4-4000-952D-01F31BFB3FD3}"/>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a16="http://schemas.microsoft.com/office/drawing/2014/main" id="{21392E06-C914-467E-9D4F-BD763EDA2DD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a16="http://schemas.microsoft.com/office/drawing/2014/main" id="{1FBEFBAF-82E9-49AD-B2CF-7D154E024431}"/>
              </a:ext>
            </a:extLst>
          </p:cNvPr>
          <p:cNvSpPr>
            <a:spLocks noGrp="1"/>
          </p:cNvSpPr>
          <p:nvPr>
            <p:ph type="dt" sz="half" idx="10"/>
          </p:nvPr>
        </p:nvSpPr>
        <p:spPr/>
        <p:txBody>
          <a:bodyPr/>
          <a:lstStyle/>
          <a:p>
            <a:fld id="{40DA1498-92C7-4E4B-8045-C9195F453964}" type="datetimeFigureOut">
              <a:rPr lang="en-US" smtClean="0"/>
              <a:t>4/23/2020</a:t>
            </a:fld>
            <a:endParaRPr lang="en-US" dirty="0"/>
          </a:p>
        </p:txBody>
      </p:sp>
      <p:sp>
        <p:nvSpPr>
          <p:cNvPr id="5" name="Footer Placeholder 4">
            <a:extLst>
              <a:ext uri="{FF2B5EF4-FFF2-40B4-BE49-F238E27FC236}">
                <a16:creationId xmlns:a16="http://schemas.microsoft.com/office/drawing/2014/main" id="{5AD8006A-94B1-44F7-972D-56767EDE3CC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5E7BFAB-D84B-45E1-A0BD-2516AC14F8AC}"/>
              </a:ext>
            </a:extLst>
          </p:cNvPr>
          <p:cNvSpPr>
            <a:spLocks noGrp="1"/>
          </p:cNvSpPr>
          <p:nvPr>
            <p:ph type="sldNum" sz="quarter" idx="12"/>
          </p:nvPr>
        </p:nvSpPr>
        <p:spPr/>
        <p:txBody>
          <a:bodyPr/>
          <a:lstStyle/>
          <a:p>
            <a:fld id="{06FEDF93-2BFD-41CA-ABC7-B039102F3792}" type="slidenum">
              <a:rPr lang="en-US" smtClean="0"/>
              <a:t>‹#›</a:t>
            </a:fld>
            <a:endParaRPr lang="en-US" dirty="0"/>
          </a:p>
        </p:txBody>
      </p:sp>
    </p:spTree>
    <p:extLst>
      <p:ext uri="{BB962C8B-B14F-4D97-AF65-F5344CB8AC3E}">
        <p14:creationId xmlns:p14="http://schemas.microsoft.com/office/powerpoint/2010/main" val="485646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07FBE-061D-452C-A8A6-213063CFD67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id="{433A3535-1708-499D-B5D2-7D8F9FD182D0}"/>
              </a:ext>
            </a:extLst>
          </p:cNvPr>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id="{ACB06063-A112-49AB-80C8-504D99ECD771}"/>
              </a:ext>
            </a:extLst>
          </p:cNvPr>
          <p:cNvSpPr>
            <a:spLocks noGrp="1"/>
          </p:cNvSpPr>
          <p:nvPr>
            <p:ph type="dt" sz="half" idx="10"/>
          </p:nvPr>
        </p:nvSpPr>
        <p:spPr/>
        <p:txBody>
          <a:bodyPr/>
          <a:lstStyle/>
          <a:p>
            <a:fld id="{40DA1498-92C7-4E4B-8045-C9195F453964}" type="datetimeFigureOut">
              <a:rPr lang="en-US" smtClean="0"/>
              <a:t>4/23/2020</a:t>
            </a:fld>
            <a:endParaRPr lang="en-US" dirty="0"/>
          </a:p>
        </p:txBody>
      </p:sp>
      <p:sp>
        <p:nvSpPr>
          <p:cNvPr id="5" name="Footer Placeholder 4">
            <a:extLst>
              <a:ext uri="{FF2B5EF4-FFF2-40B4-BE49-F238E27FC236}">
                <a16:creationId xmlns:a16="http://schemas.microsoft.com/office/drawing/2014/main" id="{6344C8D5-F898-4318-A76D-1FBD8732919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976EC76-E8E8-4FFA-B671-7FA2F3EF5DEF}"/>
              </a:ext>
            </a:extLst>
          </p:cNvPr>
          <p:cNvSpPr>
            <a:spLocks noGrp="1"/>
          </p:cNvSpPr>
          <p:nvPr>
            <p:ph type="sldNum" sz="quarter" idx="12"/>
          </p:nvPr>
        </p:nvSpPr>
        <p:spPr/>
        <p:txBody>
          <a:bodyPr/>
          <a:lstStyle/>
          <a:p>
            <a:fld id="{06FEDF93-2BFD-41CA-ABC7-B039102F3792}" type="slidenum">
              <a:rPr lang="en-US" smtClean="0"/>
              <a:t>‹#›</a:t>
            </a:fld>
            <a:endParaRPr lang="en-US" dirty="0"/>
          </a:p>
        </p:txBody>
      </p:sp>
    </p:spTree>
    <p:extLst>
      <p:ext uri="{BB962C8B-B14F-4D97-AF65-F5344CB8AC3E}">
        <p14:creationId xmlns:p14="http://schemas.microsoft.com/office/powerpoint/2010/main" val="27892872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C2CABF-E3C1-431A-A69C-D4881CC43F0F}"/>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id="{D5584226-69DA-4211-B2C8-C29FD05A4A6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a:extLst>
              <a:ext uri="{FF2B5EF4-FFF2-40B4-BE49-F238E27FC236}">
                <a16:creationId xmlns:a16="http://schemas.microsoft.com/office/drawing/2014/main" id="{D5FF82DB-B518-40FD-8A66-44B874C055FB}"/>
              </a:ext>
            </a:extLst>
          </p:cNvPr>
          <p:cNvSpPr>
            <a:spLocks noGrp="1"/>
          </p:cNvSpPr>
          <p:nvPr>
            <p:ph type="dt" sz="half" idx="10"/>
          </p:nvPr>
        </p:nvSpPr>
        <p:spPr/>
        <p:txBody>
          <a:bodyPr/>
          <a:lstStyle/>
          <a:p>
            <a:fld id="{40DA1498-92C7-4E4B-8045-C9195F453964}" type="datetimeFigureOut">
              <a:rPr lang="en-US" smtClean="0"/>
              <a:t>4/23/2020</a:t>
            </a:fld>
            <a:endParaRPr lang="en-US" dirty="0"/>
          </a:p>
        </p:txBody>
      </p:sp>
      <p:sp>
        <p:nvSpPr>
          <p:cNvPr id="5" name="Footer Placeholder 4">
            <a:extLst>
              <a:ext uri="{FF2B5EF4-FFF2-40B4-BE49-F238E27FC236}">
                <a16:creationId xmlns:a16="http://schemas.microsoft.com/office/drawing/2014/main" id="{FCC1CCEE-725F-4745-837B-87EFB70E71D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561522A-E0E6-406B-BF30-A7C7A57294BE}"/>
              </a:ext>
            </a:extLst>
          </p:cNvPr>
          <p:cNvSpPr>
            <a:spLocks noGrp="1"/>
          </p:cNvSpPr>
          <p:nvPr>
            <p:ph type="sldNum" sz="quarter" idx="12"/>
          </p:nvPr>
        </p:nvSpPr>
        <p:spPr/>
        <p:txBody>
          <a:bodyPr/>
          <a:lstStyle/>
          <a:p>
            <a:fld id="{06FEDF93-2BFD-41CA-ABC7-B039102F3792}" type="slidenum">
              <a:rPr lang="en-US" smtClean="0"/>
              <a:t>‹#›</a:t>
            </a:fld>
            <a:endParaRPr lang="en-US" dirty="0"/>
          </a:p>
        </p:txBody>
      </p:sp>
    </p:spTree>
    <p:extLst>
      <p:ext uri="{BB962C8B-B14F-4D97-AF65-F5344CB8AC3E}">
        <p14:creationId xmlns:p14="http://schemas.microsoft.com/office/powerpoint/2010/main" val="12300417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CC9BDC-6F21-4EF5-A8DD-E35E27EACA5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id="{6B968D5F-2AB6-42D3-A54E-AB3E60325170}"/>
              </a:ext>
            </a:extLst>
          </p:cNvPr>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a16="http://schemas.microsoft.com/office/drawing/2014/main" id="{465AB07F-D5F7-402A-AE4E-027BF1CA9127}"/>
              </a:ext>
            </a:extLst>
          </p:cNvPr>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a16="http://schemas.microsoft.com/office/drawing/2014/main" id="{85108EDC-3863-43B9-93C7-37465DC73B28}"/>
              </a:ext>
            </a:extLst>
          </p:cNvPr>
          <p:cNvSpPr>
            <a:spLocks noGrp="1"/>
          </p:cNvSpPr>
          <p:nvPr>
            <p:ph type="dt" sz="half" idx="10"/>
          </p:nvPr>
        </p:nvSpPr>
        <p:spPr/>
        <p:txBody>
          <a:bodyPr/>
          <a:lstStyle/>
          <a:p>
            <a:fld id="{40DA1498-92C7-4E4B-8045-C9195F453964}" type="datetimeFigureOut">
              <a:rPr lang="en-US" smtClean="0"/>
              <a:t>4/23/2020</a:t>
            </a:fld>
            <a:endParaRPr lang="en-US" dirty="0"/>
          </a:p>
        </p:txBody>
      </p:sp>
      <p:sp>
        <p:nvSpPr>
          <p:cNvPr id="6" name="Footer Placeholder 5">
            <a:extLst>
              <a:ext uri="{FF2B5EF4-FFF2-40B4-BE49-F238E27FC236}">
                <a16:creationId xmlns:a16="http://schemas.microsoft.com/office/drawing/2014/main" id="{A777D452-958D-4159-A9A4-16DD29680A04}"/>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89654B6-1460-48B9-AC7E-592F68BAB276}"/>
              </a:ext>
            </a:extLst>
          </p:cNvPr>
          <p:cNvSpPr>
            <a:spLocks noGrp="1"/>
          </p:cNvSpPr>
          <p:nvPr>
            <p:ph type="sldNum" sz="quarter" idx="12"/>
          </p:nvPr>
        </p:nvSpPr>
        <p:spPr/>
        <p:txBody>
          <a:bodyPr/>
          <a:lstStyle/>
          <a:p>
            <a:fld id="{06FEDF93-2BFD-41CA-ABC7-B039102F3792}" type="slidenum">
              <a:rPr lang="en-US" smtClean="0"/>
              <a:t>‹#›</a:t>
            </a:fld>
            <a:endParaRPr lang="en-US" dirty="0"/>
          </a:p>
        </p:txBody>
      </p:sp>
    </p:spTree>
    <p:extLst>
      <p:ext uri="{BB962C8B-B14F-4D97-AF65-F5344CB8AC3E}">
        <p14:creationId xmlns:p14="http://schemas.microsoft.com/office/powerpoint/2010/main" val="3974041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E8C848-926A-4FD3-A311-A100A2662BE1}"/>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id="{3C8ECD90-B4F0-4DFB-BB3D-F2310207896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a:extLst>
              <a:ext uri="{FF2B5EF4-FFF2-40B4-BE49-F238E27FC236}">
                <a16:creationId xmlns:a16="http://schemas.microsoft.com/office/drawing/2014/main" id="{335A6C3A-033E-474B-AB97-D8291A04E7DD}"/>
              </a:ext>
            </a:extLst>
          </p:cNvPr>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a16="http://schemas.microsoft.com/office/drawing/2014/main" id="{A532B928-3A23-4FCA-AD1F-E45A467B54F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a:extLst>
              <a:ext uri="{FF2B5EF4-FFF2-40B4-BE49-F238E27FC236}">
                <a16:creationId xmlns:a16="http://schemas.microsoft.com/office/drawing/2014/main" id="{3BDC8376-6FC6-4A11-B0DB-9A148E9C00E2}"/>
              </a:ext>
            </a:extLst>
          </p:cNvPr>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a16="http://schemas.microsoft.com/office/drawing/2014/main" id="{6E80206F-8846-425C-A56E-16FFBA442014}"/>
              </a:ext>
            </a:extLst>
          </p:cNvPr>
          <p:cNvSpPr>
            <a:spLocks noGrp="1"/>
          </p:cNvSpPr>
          <p:nvPr>
            <p:ph type="dt" sz="half" idx="10"/>
          </p:nvPr>
        </p:nvSpPr>
        <p:spPr/>
        <p:txBody>
          <a:bodyPr/>
          <a:lstStyle/>
          <a:p>
            <a:fld id="{40DA1498-92C7-4E4B-8045-C9195F453964}" type="datetimeFigureOut">
              <a:rPr lang="en-US" smtClean="0"/>
              <a:t>4/23/2020</a:t>
            </a:fld>
            <a:endParaRPr lang="en-US" dirty="0"/>
          </a:p>
        </p:txBody>
      </p:sp>
      <p:sp>
        <p:nvSpPr>
          <p:cNvPr id="8" name="Footer Placeholder 7">
            <a:extLst>
              <a:ext uri="{FF2B5EF4-FFF2-40B4-BE49-F238E27FC236}">
                <a16:creationId xmlns:a16="http://schemas.microsoft.com/office/drawing/2014/main" id="{6A45E89F-12CF-4561-A5F2-1E05783A3063}"/>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9EB4DFE4-927C-43B1-A061-5CB97FFB33BE}"/>
              </a:ext>
            </a:extLst>
          </p:cNvPr>
          <p:cNvSpPr>
            <a:spLocks noGrp="1"/>
          </p:cNvSpPr>
          <p:nvPr>
            <p:ph type="sldNum" sz="quarter" idx="12"/>
          </p:nvPr>
        </p:nvSpPr>
        <p:spPr/>
        <p:txBody>
          <a:bodyPr/>
          <a:lstStyle/>
          <a:p>
            <a:fld id="{06FEDF93-2BFD-41CA-ABC7-B039102F3792}" type="slidenum">
              <a:rPr lang="en-US" smtClean="0"/>
              <a:t>‹#›</a:t>
            </a:fld>
            <a:endParaRPr lang="en-US" dirty="0"/>
          </a:p>
        </p:txBody>
      </p:sp>
    </p:spTree>
    <p:extLst>
      <p:ext uri="{BB962C8B-B14F-4D97-AF65-F5344CB8AC3E}">
        <p14:creationId xmlns:p14="http://schemas.microsoft.com/office/powerpoint/2010/main" val="4690582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60E367-8DA0-4655-BCBC-F4280D8642CD}"/>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a16="http://schemas.microsoft.com/office/drawing/2014/main" id="{2FEF9592-AA3C-4CF8-A5DB-4D010195A438}"/>
              </a:ext>
            </a:extLst>
          </p:cNvPr>
          <p:cNvSpPr>
            <a:spLocks noGrp="1"/>
          </p:cNvSpPr>
          <p:nvPr>
            <p:ph type="dt" sz="half" idx="10"/>
          </p:nvPr>
        </p:nvSpPr>
        <p:spPr/>
        <p:txBody>
          <a:bodyPr/>
          <a:lstStyle/>
          <a:p>
            <a:fld id="{40DA1498-92C7-4E4B-8045-C9195F453964}" type="datetimeFigureOut">
              <a:rPr lang="en-US" smtClean="0"/>
              <a:t>4/23/2020</a:t>
            </a:fld>
            <a:endParaRPr lang="en-US" dirty="0"/>
          </a:p>
        </p:txBody>
      </p:sp>
      <p:sp>
        <p:nvSpPr>
          <p:cNvPr id="4" name="Footer Placeholder 3">
            <a:extLst>
              <a:ext uri="{FF2B5EF4-FFF2-40B4-BE49-F238E27FC236}">
                <a16:creationId xmlns:a16="http://schemas.microsoft.com/office/drawing/2014/main" id="{3C2C9377-F93E-4515-852A-264707755154}"/>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AED076D-476B-42BA-8795-14FE6C1E6974}"/>
              </a:ext>
            </a:extLst>
          </p:cNvPr>
          <p:cNvSpPr>
            <a:spLocks noGrp="1"/>
          </p:cNvSpPr>
          <p:nvPr>
            <p:ph type="sldNum" sz="quarter" idx="12"/>
          </p:nvPr>
        </p:nvSpPr>
        <p:spPr/>
        <p:txBody>
          <a:bodyPr/>
          <a:lstStyle/>
          <a:p>
            <a:fld id="{06FEDF93-2BFD-41CA-ABC7-B039102F3792}" type="slidenum">
              <a:rPr lang="en-US" smtClean="0"/>
              <a:t>‹#›</a:t>
            </a:fld>
            <a:endParaRPr lang="en-US" dirty="0"/>
          </a:p>
        </p:txBody>
      </p:sp>
    </p:spTree>
    <p:extLst>
      <p:ext uri="{BB962C8B-B14F-4D97-AF65-F5344CB8AC3E}">
        <p14:creationId xmlns:p14="http://schemas.microsoft.com/office/powerpoint/2010/main" val="36255511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EA599B4-6AB2-4190-82B5-7667EE1E922A}"/>
              </a:ext>
            </a:extLst>
          </p:cNvPr>
          <p:cNvSpPr>
            <a:spLocks noGrp="1"/>
          </p:cNvSpPr>
          <p:nvPr>
            <p:ph type="dt" sz="half" idx="10"/>
          </p:nvPr>
        </p:nvSpPr>
        <p:spPr/>
        <p:txBody>
          <a:bodyPr/>
          <a:lstStyle/>
          <a:p>
            <a:fld id="{40DA1498-92C7-4E4B-8045-C9195F453964}" type="datetimeFigureOut">
              <a:rPr lang="en-US" smtClean="0"/>
              <a:t>4/23/2020</a:t>
            </a:fld>
            <a:endParaRPr lang="en-US" dirty="0"/>
          </a:p>
        </p:txBody>
      </p:sp>
      <p:sp>
        <p:nvSpPr>
          <p:cNvPr id="3" name="Footer Placeholder 2">
            <a:extLst>
              <a:ext uri="{FF2B5EF4-FFF2-40B4-BE49-F238E27FC236}">
                <a16:creationId xmlns:a16="http://schemas.microsoft.com/office/drawing/2014/main" id="{1B8FBFB3-AD86-4E39-B8AE-B4EC14528156}"/>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9A4AF55-C114-4B60-9A20-56B00A11B3BF}"/>
              </a:ext>
            </a:extLst>
          </p:cNvPr>
          <p:cNvSpPr>
            <a:spLocks noGrp="1"/>
          </p:cNvSpPr>
          <p:nvPr>
            <p:ph type="sldNum" sz="quarter" idx="12"/>
          </p:nvPr>
        </p:nvSpPr>
        <p:spPr/>
        <p:txBody>
          <a:bodyPr/>
          <a:lstStyle/>
          <a:p>
            <a:fld id="{06FEDF93-2BFD-41CA-ABC7-B039102F3792}" type="slidenum">
              <a:rPr lang="en-US" smtClean="0"/>
              <a:t>‹#›</a:t>
            </a:fld>
            <a:endParaRPr lang="en-US" dirty="0"/>
          </a:p>
        </p:txBody>
      </p:sp>
    </p:spTree>
    <p:extLst>
      <p:ext uri="{BB962C8B-B14F-4D97-AF65-F5344CB8AC3E}">
        <p14:creationId xmlns:p14="http://schemas.microsoft.com/office/powerpoint/2010/main" val="30582002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883DA1-5CB8-405D-9613-8A9B7BC5664C}"/>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id="{9842BB15-A24D-42E9-9CAE-BB827226301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a16="http://schemas.microsoft.com/office/drawing/2014/main" id="{78F0849D-D3C3-462A-9751-4EAB0B9145E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a:extLst>
              <a:ext uri="{FF2B5EF4-FFF2-40B4-BE49-F238E27FC236}">
                <a16:creationId xmlns:a16="http://schemas.microsoft.com/office/drawing/2014/main" id="{F180DD20-7A20-4574-98A4-427795876739}"/>
              </a:ext>
            </a:extLst>
          </p:cNvPr>
          <p:cNvSpPr>
            <a:spLocks noGrp="1"/>
          </p:cNvSpPr>
          <p:nvPr>
            <p:ph type="dt" sz="half" idx="10"/>
          </p:nvPr>
        </p:nvSpPr>
        <p:spPr/>
        <p:txBody>
          <a:bodyPr/>
          <a:lstStyle/>
          <a:p>
            <a:fld id="{40DA1498-92C7-4E4B-8045-C9195F453964}" type="datetimeFigureOut">
              <a:rPr lang="en-US" smtClean="0"/>
              <a:t>4/23/2020</a:t>
            </a:fld>
            <a:endParaRPr lang="en-US" dirty="0"/>
          </a:p>
        </p:txBody>
      </p:sp>
      <p:sp>
        <p:nvSpPr>
          <p:cNvPr id="6" name="Footer Placeholder 5">
            <a:extLst>
              <a:ext uri="{FF2B5EF4-FFF2-40B4-BE49-F238E27FC236}">
                <a16:creationId xmlns:a16="http://schemas.microsoft.com/office/drawing/2014/main" id="{54D0ED2B-71C4-421A-9DB0-676E00C10BD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C4572A-ADFC-4C53-BCA2-42BDF693BC4D}"/>
              </a:ext>
            </a:extLst>
          </p:cNvPr>
          <p:cNvSpPr>
            <a:spLocks noGrp="1"/>
          </p:cNvSpPr>
          <p:nvPr>
            <p:ph type="sldNum" sz="quarter" idx="12"/>
          </p:nvPr>
        </p:nvSpPr>
        <p:spPr/>
        <p:txBody>
          <a:bodyPr/>
          <a:lstStyle/>
          <a:p>
            <a:fld id="{06FEDF93-2BFD-41CA-ABC7-B039102F3792}" type="slidenum">
              <a:rPr lang="en-US" smtClean="0"/>
              <a:t>‹#›</a:t>
            </a:fld>
            <a:endParaRPr lang="en-US" dirty="0"/>
          </a:p>
        </p:txBody>
      </p:sp>
    </p:spTree>
    <p:extLst>
      <p:ext uri="{BB962C8B-B14F-4D97-AF65-F5344CB8AC3E}">
        <p14:creationId xmlns:p14="http://schemas.microsoft.com/office/powerpoint/2010/main" val="32309509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8F5C67-EEEC-4AB0-9653-0F80D6B10941}"/>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a16="http://schemas.microsoft.com/office/drawing/2014/main" id="{1DD50D6D-5277-4324-AF23-5FAF007834E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a:extLst>
              <a:ext uri="{FF2B5EF4-FFF2-40B4-BE49-F238E27FC236}">
                <a16:creationId xmlns:a16="http://schemas.microsoft.com/office/drawing/2014/main" id="{75275657-2BF9-4761-96B6-50EE3CFCFAD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a:extLst>
              <a:ext uri="{FF2B5EF4-FFF2-40B4-BE49-F238E27FC236}">
                <a16:creationId xmlns:a16="http://schemas.microsoft.com/office/drawing/2014/main" id="{5C3C3F7B-A4C8-4F9D-8165-BC5186EA0929}"/>
              </a:ext>
            </a:extLst>
          </p:cNvPr>
          <p:cNvSpPr>
            <a:spLocks noGrp="1"/>
          </p:cNvSpPr>
          <p:nvPr>
            <p:ph type="dt" sz="half" idx="10"/>
          </p:nvPr>
        </p:nvSpPr>
        <p:spPr/>
        <p:txBody>
          <a:bodyPr/>
          <a:lstStyle/>
          <a:p>
            <a:fld id="{40DA1498-92C7-4E4B-8045-C9195F453964}" type="datetimeFigureOut">
              <a:rPr lang="en-US" smtClean="0"/>
              <a:t>4/23/2020</a:t>
            </a:fld>
            <a:endParaRPr lang="en-US" dirty="0"/>
          </a:p>
        </p:txBody>
      </p:sp>
      <p:sp>
        <p:nvSpPr>
          <p:cNvPr id="6" name="Footer Placeholder 5">
            <a:extLst>
              <a:ext uri="{FF2B5EF4-FFF2-40B4-BE49-F238E27FC236}">
                <a16:creationId xmlns:a16="http://schemas.microsoft.com/office/drawing/2014/main" id="{DE696EA5-2FA2-464D-982F-C53E6426A843}"/>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8911B398-191B-4AB1-86ED-00D0046EACF5}"/>
              </a:ext>
            </a:extLst>
          </p:cNvPr>
          <p:cNvSpPr>
            <a:spLocks noGrp="1"/>
          </p:cNvSpPr>
          <p:nvPr>
            <p:ph type="sldNum" sz="quarter" idx="12"/>
          </p:nvPr>
        </p:nvSpPr>
        <p:spPr/>
        <p:txBody>
          <a:bodyPr/>
          <a:lstStyle/>
          <a:p>
            <a:fld id="{06FEDF93-2BFD-41CA-ABC7-B039102F3792}" type="slidenum">
              <a:rPr lang="en-US" smtClean="0"/>
              <a:t>‹#›</a:t>
            </a:fld>
            <a:endParaRPr lang="en-US" dirty="0"/>
          </a:p>
        </p:txBody>
      </p:sp>
    </p:spTree>
    <p:extLst>
      <p:ext uri="{BB962C8B-B14F-4D97-AF65-F5344CB8AC3E}">
        <p14:creationId xmlns:p14="http://schemas.microsoft.com/office/powerpoint/2010/main" val="15866011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F7B869-BFB2-4C20-8AB1-46704BB3D177}"/>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id="{19F007DB-4F12-4428-9C48-5120DF07046D}"/>
              </a:ext>
            </a:extLst>
          </p:cNvPr>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id="{16FFA8DA-0E31-4CA6-BBFC-2467AAD1D30B}"/>
              </a:ext>
            </a:extLst>
          </p:cNvPr>
          <p:cNvSpPr>
            <a:spLocks noGrp="1"/>
          </p:cNvSpPr>
          <p:nvPr>
            <p:ph type="dt" sz="half" idx="10"/>
          </p:nvPr>
        </p:nvSpPr>
        <p:spPr/>
        <p:txBody>
          <a:bodyPr/>
          <a:lstStyle/>
          <a:p>
            <a:fld id="{40DA1498-92C7-4E4B-8045-C9195F453964}" type="datetimeFigureOut">
              <a:rPr lang="en-US" smtClean="0"/>
              <a:t>4/23/2020</a:t>
            </a:fld>
            <a:endParaRPr lang="en-US" dirty="0"/>
          </a:p>
        </p:txBody>
      </p:sp>
      <p:sp>
        <p:nvSpPr>
          <p:cNvPr id="5" name="Footer Placeholder 4">
            <a:extLst>
              <a:ext uri="{FF2B5EF4-FFF2-40B4-BE49-F238E27FC236}">
                <a16:creationId xmlns:a16="http://schemas.microsoft.com/office/drawing/2014/main" id="{064974BD-9845-459A-9AAA-12731E2507C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2A71B0A-FDFB-4B2C-A9EC-2334C590013E}"/>
              </a:ext>
            </a:extLst>
          </p:cNvPr>
          <p:cNvSpPr>
            <a:spLocks noGrp="1"/>
          </p:cNvSpPr>
          <p:nvPr>
            <p:ph type="sldNum" sz="quarter" idx="12"/>
          </p:nvPr>
        </p:nvSpPr>
        <p:spPr/>
        <p:txBody>
          <a:bodyPr/>
          <a:lstStyle/>
          <a:p>
            <a:fld id="{06FEDF93-2BFD-41CA-ABC7-B039102F3792}" type="slidenum">
              <a:rPr lang="en-US" smtClean="0"/>
              <a:t>‹#›</a:t>
            </a:fld>
            <a:endParaRPr lang="en-US" dirty="0"/>
          </a:p>
        </p:txBody>
      </p:sp>
    </p:spTree>
    <p:extLst>
      <p:ext uri="{BB962C8B-B14F-4D97-AF65-F5344CB8AC3E}">
        <p14:creationId xmlns:p14="http://schemas.microsoft.com/office/powerpoint/2010/main" val="39314092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60B5D73-1652-4A8E-B5A3-101523D729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id="{A9B7FB99-7425-444D-B602-01B672BCE8C6}"/>
              </a:ext>
            </a:extLst>
          </p:cNvPr>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id="{00EEA9C5-552A-48A1-AB54-ED54209B3B48}"/>
              </a:ext>
            </a:extLst>
          </p:cNvPr>
          <p:cNvSpPr>
            <a:spLocks noGrp="1"/>
          </p:cNvSpPr>
          <p:nvPr>
            <p:ph type="dt" sz="half" idx="10"/>
          </p:nvPr>
        </p:nvSpPr>
        <p:spPr/>
        <p:txBody>
          <a:bodyPr/>
          <a:lstStyle/>
          <a:p>
            <a:fld id="{40DA1498-92C7-4E4B-8045-C9195F453964}" type="datetimeFigureOut">
              <a:rPr lang="en-US" smtClean="0"/>
              <a:t>4/23/2020</a:t>
            </a:fld>
            <a:endParaRPr lang="en-US" dirty="0"/>
          </a:p>
        </p:txBody>
      </p:sp>
      <p:sp>
        <p:nvSpPr>
          <p:cNvPr id="5" name="Footer Placeholder 4">
            <a:extLst>
              <a:ext uri="{FF2B5EF4-FFF2-40B4-BE49-F238E27FC236}">
                <a16:creationId xmlns:a16="http://schemas.microsoft.com/office/drawing/2014/main" id="{1A83AAA3-4155-48FB-8F00-16DBE0C9C25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D694EAE-CB3C-4DEF-A66D-583C7AAC92D8}"/>
              </a:ext>
            </a:extLst>
          </p:cNvPr>
          <p:cNvSpPr>
            <a:spLocks noGrp="1"/>
          </p:cNvSpPr>
          <p:nvPr>
            <p:ph type="sldNum" sz="quarter" idx="12"/>
          </p:nvPr>
        </p:nvSpPr>
        <p:spPr/>
        <p:txBody>
          <a:bodyPr/>
          <a:lstStyle/>
          <a:p>
            <a:fld id="{06FEDF93-2BFD-41CA-ABC7-B039102F3792}" type="slidenum">
              <a:rPr lang="en-US" smtClean="0"/>
              <a:t>‹#›</a:t>
            </a:fld>
            <a:endParaRPr lang="en-US" dirty="0"/>
          </a:p>
        </p:txBody>
      </p:sp>
    </p:spTree>
    <p:extLst>
      <p:ext uri="{BB962C8B-B14F-4D97-AF65-F5344CB8AC3E}">
        <p14:creationId xmlns:p14="http://schemas.microsoft.com/office/powerpoint/2010/main" val="17468042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Section header 1 1">
  <p:cSld name="Section header 1 1">
    <p:spTree>
      <p:nvGrpSpPr>
        <p:cNvPr id="1" name="Shape 60"/>
        <p:cNvGrpSpPr/>
        <p:nvPr/>
      </p:nvGrpSpPr>
      <p:grpSpPr>
        <a:xfrm>
          <a:off x="0" y="0"/>
          <a:ext cx="0" cy="0"/>
          <a:chOff x="0" y="0"/>
          <a:chExt cx="0" cy="0"/>
        </a:xfrm>
      </p:grpSpPr>
      <p:sp>
        <p:nvSpPr>
          <p:cNvPr id="61" name="Google Shape;61;p8"/>
          <p:cNvSpPr/>
          <p:nvPr/>
        </p:nvSpPr>
        <p:spPr>
          <a:xfrm>
            <a:off x="2863600" y="0"/>
            <a:ext cx="3460000" cy="6858000"/>
          </a:xfrm>
          <a:prstGeom prst="rect">
            <a:avLst/>
          </a:prstGeom>
          <a:solidFill>
            <a:srgbClr val="5477A7">
              <a:alpha val="80380"/>
            </a:srgbClr>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None/>
            </a:pPr>
            <a:endParaRPr sz="2400"/>
          </a:p>
        </p:txBody>
      </p:sp>
      <p:sp>
        <p:nvSpPr>
          <p:cNvPr id="62" name="Google Shape;62;p8"/>
          <p:cNvSpPr/>
          <p:nvPr/>
        </p:nvSpPr>
        <p:spPr>
          <a:xfrm>
            <a:off x="0" y="0"/>
            <a:ext cx="2863600" cy="6858000"/>
          </a:xfrm>
          <a:prstGeom prst="rect">
            <a:avLst/>
          </a:prstGeom>
          <a:solidFill>
            <a:srgbClr val="4E6E9A">
              <a:alpha val="80380"/>
            </a:srgbClr>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None/>
            </a:pPr>
            <a:endParaRPr sz="2400"/>
          </a:p>
        </p:txBody>
      </p:sp>
      <p:sp>
        <p:nvSpPr>
          <p:cNvPr id="63" name="Google Shape;63;p8"/>
          <p:cNvSpPr/>
          <p:nvPr/>
        </p:nvSpPr>
        <p:spPr>
          <a:xfrm>
            <a:off x="9492133" y="0"/>
            <a:ext cx="2700000" cy="6858000"/>
          </a:xfrm>
          <a:prstGeom prst="rect">
            <a:avLst/>
          </a:prstGeom>
          <a:solidFill>
            <a:srgbClr val="648DC6">
              <a:alpha val="80380"/>
            </a:srgbClr>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None/>
            </a:pPr>
            <a:endParaRPr sz="2400"/>
          </a:p>
        </p:txBody>
      </p:sp>
      <p:sp>
        <p:nvSpPr>
          <p:cNvPr id="64" name="Google Shape;64;p8"/>
          <p:cNvSpPr/>
          <p:nvPr/>
        </p:nvSpPr>
        <p:spPr>
          <a:xfrm>
            <a:off x="6323600" y="0"/>
            <a:ext cx="3168400" cy="6858000"/>
          </a:xfrm>
          <a:prstGeom prst="rect">
            <a:avLst/>
          </a:prstGeom>
          <a:solidFill>
            <a:srgbClr val="5A7FB3">
              <a:alpha val="80380"/>
            </a:srgbClr>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None/>
            </a:pPr>
            <a:endParaRPr sz="2400"/>
          </a:p>
        </p:txBody>
      </p:sp>
      <p:sp>
        <p:nvSpPr>
          <p:cNvPr id="65" name="Google Shape;65;p8"/>
          <p:cNvSpPr/>
          <p:nvPr/>
        </p:nvSpPr>
        <p:spPr>
          <a:xfrm rot="5400000">
            <a:off x="2713500" y="-142867"/>
            <a:ext cx="3190800" cy="8617600"/>
          </a:xfrm>
          <a:prstGeom prst="rect">
            <a:avLst/>
          </a:prstGeom>
          <a:solidFill>
            <a:srgbClr val="38444A">
              <a:alpha val="59620"/>
            </a:srgbClr>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None/>
            </a:pPr>
            <a:endParaRPr sz="2400"/>
          </a:p>
        </p:txBody>
      </p:sp>
      <p:sp>
        <p:nvSpPr>
          <p:cNvPr id="66" name="Google Shape;66;p8"/>
          <p:cNvSpPr txBox="1">
            <a:spLocks noGrp="1"/>
          </p:cNvSpPr>
          <p:nvPr>
            <p:ph type="title"/>
          </p:nvPr>
        </p:nvSpPr>
        <p:spPr>
          <a:xfrm>
            <a:off x="718700" y="3332667"/>
            <a:ext cx="6757200" cy="1122400"/>
          </a:xfrm>
          <a:prstGeom prst="rect">
            <a:avLst/>
          </a:prstGeom>
        </p:spPr>
        <p:txBody>
          <a:bodyPr spcFirstLastPara="1" wrap="square" lIns="91425" tIns="91425" rIns="91425" bIns="91425" anchor="ctr" anchorCtr="0">
            <a:noAutofit/>
          </a:bodyPr>
          <a:lstStyle>
            <a:lvl1pPr lvl="0" rtl="0">
              <a:spcBef>
                <a:spcPts val="0"/>
              </a:spcBef>
              <a:spcAft>
                <a:spcPts val="0"/>
              </a:spcAft>
              <a:buClr>
                <a:srgbClr val="FFFFFF"/>
              </a:buClr>
              <a:buSzPts val="4800"/>
              <a:buFont typeface="Muli"/>
              <a:buNone/>
              <a:defRPr sz="6400">
                <a:solidFill>
                  <a:srgbClr val="FFFFFF"/>
                </a:solidFill>
                <a:latin typeface="Muli"/>
                <a:ea typeface="Muli"/>
                <a:cs typeface="Muli"/>
                <a:sym typeface="Muli"/>
              </a:defRPr>
            </a:lvl1pPr>
            <a:lvl2pPr lvl="1" rtl="0">
              <a:spcBef>
                <a:spcPts val="0"/>
              </a:spcBef>
              <a:spcAft>
                <a:spcPts val="0"/>
              </a:spcAft>
              <a:buClr>
                <a:srgbClr val="FFFFFF"/>
              </a:buClr>
              <a:buSzPts val="3600"/>
              <a:buFont typeface="Muli"/>
              <a:buNone/>
              <a:defRPr sz="4800">
                <a:solidFill>
                  <a:srgbClr val="FFFFFF"/>
                </a:solidFill>
                <a:latin typeface="Muli"/>
                <a:ea typeface="Muli"/>
                <a:cs typeface="Muli"/>
                <a:sym typeface="Muli"/>
              </a:defRPr>
            </a:lvl2pPr>
            <a:lvl3pPr lvl="2" rtl="0">
              <a:spcBef>
                <a:spcPts val="0"/>
              </a:spcBef>
              <a:spcAft>
                <a:spcPts val="0"/>
              </a:spcAft>
              <a:buClr>
                <a:srgbClr val="FFFFFF"/>
              </a:buClr>
              <a:buSzPts val="3600"/>
              <a:buFont typeface="Muli"/>
              <a:buNone/>
              <a:defRPr sz="4800">
                <a:solidFill>
                  <a:srgbClr val="FFFFFF"/>
                </a:solidFill>
                <a:latin typeface="Muli"/>
                <a:ea typeface="Muli"/>
                <a:cs typeface="Muli"/>
                <a:sym typeface="Muli"/>
              </a:defRPr>
            </a:lvl3pPr>
            <a:lvl4pPr lvl="3" rtl="0">
              <a:spcBef>
                <a:spcPts val="0"/>
              </a:spcBef>
              <a:spcAft>
                <a:spcPts val="0"/>
              </a:spcAft>
              <a:buClr>
                <a:srgbClr val="FFFFFF"/>
              </a:buClr>
              <a:buSzPts val="3600"/>
              <a:buFont typeface="Muli"/>
              <a:buNone/>
              <a:defRPr sz="4800">
                <a:solidFill>
                  <a:srgbClr val="FFFFFF"/>
                </a:solidFill>
                <a:latin typeface="Muli"/>
                <a:ea typeface="Muli"/>
                <a:cs typeface="Muli"/>
                <a:sym typeface="Muli"/>
              </a:defRPr>
            </a:lvl4pPr>
            <a:lvl5pPr lvl="4" rtl="0">
              <a:spcBef>
                <a:spcPts val="0"/>
              </a:spcBef>
              <a:spcAft>
                <a:spcPts val="0"/>
              </a:spcAft>
              <a:buClr>
                <a:srgbClr val="FFFFFF"/>
              </a:buClr>
              <a:buSzPts val="3600"/>
              <a:buFont typeface="Muli"/>
              <a:buNone/>
              <a:defRPr sz="4800">
                <a:solidFill>
                  <a:srgbClr val="FFFFFF"/>
                </a:solidFill>
                <a:latin typeface="Muli"/>
                <a:ea typeface="Muli"/>
                <a:cs typeface="Muli"/>
                <a:sym typeface="Muli"/>
              </a:defRPr>
            </a:lvl5pPr>
            <a:lvl6pPr lvl="5" rtl="0">
              <a:spcBef>
                <a:spcPts val="0"/>
              </a:spcBef>
              <a:spcAft>
                <a:spcPts val="0"/>
              </a:spcAft>
              <a:buClr>
                <a:srgbClr val="FFFFFF"/>
              </a:buClr>
              <a:buSzPts val="3600"/>
              <a:buFont typeface="Muli"/>
              <a:buNone/>
              <a:defRPr sz="4800">
                <a:solidFill>
                  <a:srgbClr val="FFFFFF"/>
                </a:solidFill>
                <a:latin typeface="Muli"/>
                <a:ea typeface="Muli"/>
                <a:cs typeface="Muli"/>
                <a:sym typeface="Muli"/>
              </a:defRPr>
            </a:lvl6pPr>
            <a:lvl7pPr lvl="6" rtl="0">
              <a:spcBef>
                <a:spcPts val="0"/>
              </a:spcBef>
              <a:spcAft>
                <a:spcPts val="0"/>
              </a:spcAft>
              <a:buClr>
                <a:srgbClr val="FFFFFF"/>
              </a:buClr>
              <a:buSzPts val="3600"/>
              <a:buFont typeface="Muli"/>
              <a:buNone/>
              <a:defRPr sz="4800">
                <a:solidFill>
                  <a:srgbClr val="FFFFFF"/>
                </a:solidFill>
                <a:latin typeface="Muli"/>
                <a:ea typeface="Muli"/>
                <a:cs typeface="Muli"/>
                <a:sym typeface="Muli"/>
              </a:defRPr>
            </a:lvl7pPr>
            <a:lvl8pPr lvl="7" rtl="0">
              <a:spcBef>
                <a:spcPts val="0"/>
              </a:spcBef>
              <a:spcAft>
                <a:spcPts val="0"/>
              </a:spcAft>
              <a:buClr>
                <a:srgbClr val="FFFFFF"/>
              </a:buClr>
              <a:buSzPts val="3600"/>
              <a:buFont typeface="Muli"/>
              <a:buNone/>
              <a:defRPr sz="4800">
                <a:solidFill>
                  <a:srgbClr val="FFFFFF"/>
                </a:solidFill>
                <a:latin typeface="Muli"/>
                <a:ea typeface="Muli"/>
                <a:cs typeface="Muli"/>
                <a:sym typeface="Muli"/>
              </a:defRPr>
            </a:lvl8pPr>
            <a:lvl9pPr lvl="8" rtl="0">
              <a:spcBef>
                <a:spcPts val="0"/>
              </a:spcBef>
              <a:spcAft>
                <a:spcPts val="0"/>
              </a:spcAft>
              <a:buClr>
                <a:srgbClr val="FFFFFF"/>
              </a:buClr>
              <a:buSzPts val="3600"/>
              <a:buFont typeface="Muli"/>
              <a:buNone/>
              <a:defRPr sz="4800">
                <a:solidFill>
                  <a:srgbClr val="FFFFFF"/>
                </a:solidFill>
                <a:latin typeface="Muli"/>
                <a:ea typeface="Muli"/>
                <a:cs typeface="Muli"/>
                <a:sym typeface="Muli"/>
              </a:defRPr>
            </a:lvl9pPr>
          </a:lstStyle>
          <a:p>
            <a:endParaRPr/>
          </a:p>
        </p:txBody>
      </p:sp>
      <p:sp>
        <p:nvSpPr>
          <p:cNvPr id="67" name="Google Shape;67;p8"/>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solidFill>
                  <a:srgbClr val="FFFFFF"/>
                </a:solidFill>
              </a:defRPr>
            </a:lvl1pPr>
            <a:lvl2pPr lvl="1" rtl="0">
              <a:buNone/>
              <a:defRPr>
                <a:solidFill>
                  <a:srgbClr val="FFFFFF"/>
                </a:solidFill>
              </a:defRPr>
            </a:lvl2pPr>
            <a:lvl3pPr lvl="2" rtl="0">
              <a:buNone/>
              <a:defRPr>
                <a:solidFill>
                  <a:srgbClr val="FFFFFF"/>
                </a:solidFill>
              </a:defRPr>
            </a:lvl3pPr>
            <a:lvl4pPr lvl="3" rtl="0">
              <a:buNone/>
              <a:defRPr>
                <a:solidFill>
                  <a:srgbClr val="FFFFFF"/>
                </a:solidFill>
              </a:defRPr>
            </a:lvl4pPr>
            <a:lvl5pPr lvl="4" rtl="0">
              <a:buNone/>
              <a:defRPr>
                <a:solidFill>
                  <a:srgbClr val="FFFFFF"/>
                </a:solidFill>
              </a:defRPr>
            </a:lvl5pPr>
            <a:lvl6pPr lvl="5" rtl="0">
              <a:buNone/>
              <a:defRPr>
                <a:solidFill>
                  <a:srgbClr val="FFFFFF"/>
                </a:solidFill>
              </a:defRPr>
            </a:lvl6pPr>
            <a:lvl7pPr lvl="6" rtl="0">
              <a:buNone/>
              <a:defRPr>
                <a:solidFill>
                  <a:srgbClr val="FFFFFF"/>
                </a:solidFill>
              </a:defRPr>
            </a:lvl7pPr>
            <a:lvl8pPr lvl="7" rtl="0">
              <a:buNone/>
              <a:defRPr>
                <a:solidFill>
                  <a:srgbClr val="FFFFFF"/>
                </a:solidFill>
              </a:defRPr>
            </a:lvl8pPr>
            <a:lvl9pPr lvl="8" rtl="0">
              <a:buNone/>
              <a:defRPr>
                <a:solidFill>
                  <a:srgbClr val="FFFFFF"/>
                </a:solidFill>
              </a:defRPr>
            </a:lvl9pPr>
          </a:lstStyle>
          <a:p>
            <a:fld id="{00000000-1234-1234-1234-123412341234}" type="slidenum">
              <a:rPr lang="en" smtClean="0"/>
              <a:pPr/>
              <a:t>‹#›</a:t>
            </a:fld>
            <a:endParaRPr lang="en"/>
          </a:p>
        </p:txBody>
      </p:sp>
      <p:sp>
        <p:nvSpPr>
          <p:cNvPr id="68" name="Google Shape;68;p8"/>
          <p:cNvSpPr txBox="1">
            <a:spLocks noGrp="1"/>
          </p:cNvSpPr>
          <p:nvPr>
            <p:ph type="subTitle" idx="1"/>
          </p:nvPr>
        </p:nvSpPr>
        <p:spPr>
          <a:xfrm>
            <a:off x="718700" y="4767667"/>
            <a:ext cx="5104400" cy="566400"/>
          </a:xfrm>
          <a:prstGeom prst="rect">
            <a:avLst/>
          </a:prstGeom>
        </p:spPr>
        <p:txBody>
          <a:bodyPr spcFirstLastPara="1" wrap="square" lIns="91425" tIns="91425" rIns="91425" bIns="91425" anchor="t" anchorCtr="0">
            <a:noAutofit/>
          </a:bodyPr>
          <a:lstStyle>
            <a:lvl1pPr lvl="0" rtl="0">
              <a:spcBef>
                <a:spcPts val="0"/>
              </a:spcBef>
              <a:spcAft>
                <a:spcPts val="0"/>
              </a:spcAft>
              <a:buNone/>
              <a:defRPr>
                <a:solidFill>
                  <a:srgbClr val="FFFFFF"/>
                </a:solidFill>
              </a:defRPr>
            </a:lvl1pPr>
            <a:lvl2pPr lvl="1" rtl="0">
              <a:spcBef>
                <a:spcPts val="2133"/>
              </a:spcBef>
              <a:spcAft>
                <a:spcPts val="0"/>
              </a:spcAft>
              <a:buNone/>
              <a:defRPr>
                <a:solidFill>
                  <a:srgbClr val="FFFFFF"/>
                </a:solidFill>
              </a:defRPr>
            </a:lvl2pPr>
            <a:lvl3pPr lvl="2" rtl="0">
              <a:spcBef>
                <a:spcPts val="2133"/>
              </a:spcBef>
              <a:spcAft>
                <a:spcPts val="0"/>
              </a:spcAft>
              <a:buNone/>
              <a:defRPr>
                <a:solidFill>
                  <a:srgbClr val="FFFFFF"/>
                </a:solidFill>
              </a:defRPr>
            </a:lvl3pPr>
            <a:lvl4pPr lvl="3" rtl="0">
              <a:spcBef>
                <a:spcPts val="2133"/>
              </a:spcBef>
              <a:spcAft>
                <a:spcPts val="0"/>
              </a:spcAft>
              <a:buNone/>
              <a:defRPr>
                <a:solidFill>
                  <a:srgbClr val="FFFFFF"/>
                </a:solidFill>
              </a:defRPr>
            </a:lvl4pPr>
            <a:lvl5pPr lvl="4" rtl="0">
              <a:spcBef>
                <a:spcPts val="2133"/>
              </a:spcBef>
              <a:spcAft>
                <a:spcPts val="0"/>
              </a:spcAft>
              <a:buNone/>
              <a:defRPr>
                <a:solidFill>
                  <a:srgbClr val="FFFFFF"/>
                </a:solidFill>
              </a:defRPr>
            </a:lvl5pPr>
            <a:lvl6pPr lvl="5" rtl="0">
              <a:spcBef>
                <a:spcPts val="2133"/>
              </a:spcBef>
              <a:spcAft>
                <a:spcPts val="0"/>
              </a:spcAft>
              <a:buNone/>
              <a:defRPr>
                <a:solidFill>
                  <a:srgbClr val="FFFFFF"/>
                </a:solidFill>
              </a:defRPr>
            </a:lvl6pPr>
            <a:lvl7pPr lvl="6" rtl="0">
              <a:spcBef>
                <a:spcPts val="2133"/>
              </a:spcBef>
              <a:spcAft>
                <a:spcPts val="0"/>
              </a:spcAft>
              <a:buNone/>
              <a:defRPr>
                <a:solidFill>
                  <a:srgbClr val="FFFFFF"/>
                </a:solidFill>
              </a:defRPr>
            </a:lvl7pPr>
            <a:lvl8pPr lvl="7" rtl="0">
              <a:spcBef>
                <a:spcPts val="2133"/>
              </a:spcBef>
              <a:spcAft>
                <a:spcPts val="0"/>
              </a:spcAft>
              <a:buNone/>
              <a:defRPr>
                <a:solidFill>
                  <a:srgbClr val="FFFFFF"/>
                </a:solidFill>
              </a:defRPr>
            </a:lvl8pPr>
            <a:lvl9pPr lvl="8" rtl="0">
              <a:spcBef>
                <a:spcPts val="2133"/>
              </a:spcBef>
              <a:spcAft>
                <a:spcPts val="2133"/>
              </a:spcAft>
              <a:buNone/>
              <a:defRPr>
                <a:solidFill>
                  <a:srgbClr val="FFFFFF"/>
                </a:solidFill>
              </a:defRPr>
            </a:lvl9pPr>
          </a:lstStyle>
          <a:p>
            <a:endParaRPr/>
          </a:p>
        </p:txBody>
      </p:sp>
      <p:sp>
        <p:nvSpPr>
          <p:cNvPr id="69" name="Google Shape;69;p8"/>
          <p:cNvSpPr/>
          <p:nvPr/>
        </p:nvSpPr>
        <p:spPr>
          <a:xfrm rot="5400000">
            <a:off x="7483700" y="3710733"/>
            <a:ext cx="3178400" cy="910400"/>
          </a:xfrm>
          <a:prstGeom prst="triangle">
            <a:avLst>
              <a:gd name="adj" fmla="val 50126"/>
            </a:avLst>
          </a:prstGeom>
          <a:solidFill>
            <a:srgbClr val="38444A">
              <a:alpha val="59620"/>
            </a:srgbClr>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None/>
            </a:pPr>
            <a:endParaRPr sz="2400"/>
          </a:p>
        </p:txBody>
      </p:sp>
    </p:spTree>
    <p:extLst>
      <p:ext uri="{BB962C8B-B14F-4D97-AF65-F5344CB8AC3E}">
        <p14:creationId xmlns:p14="http://schemas.microsoft.com/office/powerpoint/2010/main" val="26034411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body 1">
  <p:cSld name="Title and body 1">
    <p:spTree>
      <p:nvGrpSpPr>
        <p:cNvPr id="1" name="Shape 91"/>
        <p:cNvGrpSpPr/>
        <p:nvPr/>
      </p:nvGrpSpPr>
      <p:grpSpPr>
        <a:xfrm>
          <a:off x="0" y="0"/>
          <a:ext cx="0" cy="0"/>
          <a:chOff x="0" y="0"/>
          <a:chExt cx="0" cy="0"/>
        </a:xfrm>
      </p:grpSpPr>
      <p:sp>
        <p:nvSpPr>
          <p:cNvPr id="92" name="Google Shape;92;p11"/>
          <p:cNvSpPr txBox="1">
            <a:spLocks noGrp="1"/>
          </p:cNvSpPr>
          <p:nvPr>
            <p:ph type="title"/>
          </p:nvPr>
        </p:nvSpPr>
        <p:spPr>
          <a:xfrm>
            <a:off x="493977" y="593367"/>
            <a:ext cx="11280000" cy="763600"/>
          </a:xfrm>
          <a:prstGeom prst="rect">
            <a:avLst/>
          </a:prstGeom>
        </p:spPr>
        <p:txBody>
          <a:bodyPr spcFirstLastPara="1" wrap="square" lIns="91425" tIns="91425" rIns="91425" bIns="91425" anchor="t" anchorCtr="0">
            <a:noAutofit/>
          </a:bodyPr>
          <a:lstStyle>
            <a:lvl1pPr lvl="0" rtl="0">
              <a:spcBef>
                <a:spcPts val="0"/>
              </a:spcBef>
              <a:spcAft>
                <a:spcPts val="0"/>
              </a:spcAft>
              <a:buClr>
                <a:srgbClr val="4E6F9B"/>
              </a:buClr>
              <a:buSzPts val="2800"/>
              <a:buFont typeface="Muli"/>
              <a:buNone/>
              <a:defRPr>
                <a:solidFill>
                  <a:srgbClr val="4E6F9B"/>
                </a:solidFill>
                <a:latin typeface="Muli"/>
                <a:ea typeface="Muli"/>
                <a:cs typeface="Muli"/>
                <a:sym typeface="Muli"/>
              </a:defRPr>
            </a:lvl1pPr>
            <a:lvl2pPr lvl="1" rtl="0">
              <a:spcBef>
                <a:spcPts val="0"/>
              </a:spcBef>
              <a:spcAft>
                <a:spcPts val="0"/>
              </a:spcAft>
              <a:buClr>
                <a:srgbClr val="4E6F9B"/>
              </a:buClr>
              <a:buSzPts val="2800"/>
              <a:buFont typeface="Muli"/>
              <a:buNone/>
              <a:defRPr>
                <a:solidFill>
                  <a:srgbClr val="4E6F9B"/>
                </a:solidFill>
                <a:latin typeface="Muli"/>
                <a:ea typeface="Muli"/>
                <a:cs typeface="Muli"/>
                <a:sym typeface="Muli"/>
              </a:defRPr>
            </a:lvl2pPr>
            <a:lvl3pPr lvl="2" rtl="0">
              <a:spcBef>
                <a:spcPts val="0"/>
              </a:spcBef>
              <a:spcAft>
                <a:spcPts val="0"/>
              </a:spcAft>
              <a:buClr>
                <a:srgbClr val="4E6F9B"/>
              </a:buClr>
              <a:buSzPts val="2800"/>
              <a:buFont typeface="Muli"/>
              <a:buNone/>
              <a:defRPr>
                <a:solidFill>
                  <a:srgbClr val="4E6F9B"/>
                </a:solidFill>
                <a:latin typeface="Muli"/>
                <a:ea typeface="Muli"/>
                <a:cs typeface="Muli"/>
                <a:sym typeface="Muli"/>
              </a:defRPr>
            </a:lvl3pPr>
            <a:lvl4pPr lvl="3" rtl="0">
              <a:spcBef>
                <a:spcPts val="0"/>
              </a:spcBef>
              <a:spcAft>
                <a:spcPts val="0"/>
              </a:spcAft>
              <a:buClr>
                <a:srgbClr val="4E6F9B"/>
              </a:buClr>
              <a:buSzPts val="2800"/>
              <a:buFont typeface="Muli"/>
              <a:buNone/>
              <a:defRPr>
                <a:solidFill>
                  <a:srgbClr val="4E6F9B"/>
                </a:solidFill>
                <a:latin typeface="Muli"/>
                <a:ea typeface="Muli"/>
                <a:cs typeface="Muli"/>
                <a:sym typeface="Muli"/>
              </a:defRPr>
            </a:lvl4pPr>
            <a:lvl5pPr lvl="4" rtl="0">
              <a:spcBef>
                <a:spcPts val="0"/>
              </a:spcBef>
              <a:spcAft>
                <a:spcPts val="0"/>
              </a:spcAft>
              <a:buClr>
                <a:srgbClr val="4E6F9B"/>
              </a:buClr>
              <a:buSzPts val="2800"/>
              <a:buFont typeface="Muli"/>
              <a:buNone/>
              <a:defRPr>
                <a:solidFill>
                  <a:srgbClr val="4E6F9B"/>
                </a:solidFill>
                <a:latin typeface="Muli"/>
                <a:ea typeface="Muli"/>
                <a:cs typeface="Muli"/>
                <a:sym typeface="Muli"/>
              </a:defRPr>
            </a:lvl5pPr>
            <a:lvl6pPr lvl="5" rtl="0">
              <a:spcBef>
                <a:spcPts val="0"/>
              </a:spcBef>
              <a:spcAft>
                <a:spcPts val="0"/>
              </a:spcAft>
              <a:buClr>
                <a:srgbClr val="4E6F9B"/>
              </a:buClr>
              <a:buSzPts val="2800"/>
              <a:buFont typeface="Muli"/>
              <a:buNone/>
              <a:defRPr>
                <a:solidFill>
                  <a:srgbClr val="4E6F9B"/>
                </a:solidFill>
                <a:latin typeface="Muli"/>
                <a:ea typeface="Muli"/>
                <a:cs typeface="Muli"/>
                <a:sym typeface="Muli"/>
              </a:defRPr>
            </a:lvl6pPr>
            <a:lvl7pPr lvl="6" rtl="0">
              <a:spcBef>
                <a:spcPts val="0"/>
              </a:spcBef>
              <a:spcAft>
                <a:spcPts val="0"/>
              </a:spcAft>
              <a:buClr>
                <a:srgbClr val="4E6F9B"/>
              </a:buClr>
              <a:buSzPts val="2800"/>
              <a:buFont typeface="Muli"/>
              <a:buNone/>
              <a:defRPr>
                <a:solidFill>
                  <a:srgbClr val="4E6F9B"/>
                </a:solidFill>
                <a:latin typeface="Muli"/>
                <a:ea typeface="Muli"/>
                <a:cs typeface="Muli"/>
                <a:sym typeface="Muli"/>
              </a:defRPr>
            </a:lvl7pPr>
            <a:lvl8pPr lvl="7" rtl="0">
              <a:spcBef>
                <a:spcPts val="0"/>
              </a:spcBef>
              <a:spcAft>
                <a:spcPts val="0"/>
              </a:spcAft>
              <a:buClr>
                <a:srgbClr val="4E6F9B"/>
              </a:buClr>
              <a:buSzPts val="2800"/>
              <a:buFont typeface="Muli"/>
              <a:buNone/>
              <a:defRPr>
                <a:solidFill>
                  <a:srgbClr val="4E6F9B"/>
                </a:solidFill>
                <a:latin typeface="Muli"/>
                <a:ea typeface="Muli"/>
                <a:cs typeface="Muli"/>
                <a:sym typeface="Muli"/>
              </a:defRPr>
            </a:lvl8pPr>
            <a:lvl9pPr lvl="8" rtl="0">
              <a:spcBef>
                <a:spcPts val="0"/>
              </a:spcBef>
              <a:spcAft>
                <a:spcPts val="0"/>
              </a:spcAft>
              <a:buClr>
                <a:srgbClr val="4E6F9B"/>
              </a:buClr>
              <a:buSzPts val="2800"/>
              <a:buFont typeface="Muli"/>
              <a:buNone/>
              <a:defRPr>
                <a:solidFill>
                  <a:srgbClr val="4E6F9B"/>
                </a:solidFill>
                <a:latin typeface="Muli"/>
                <a:ea typeface="Muli"/>
                <a:cs typeface="Muli"/>
                <a:sym typeface="Muli"/>
              </a:defRPr>
            </a:lvl9pPr>
          </a:lstStyle>
          <a:p>
            <a:endParaRPr/>
          </a:p>
        </p:txBody>
      </p:sp>
      <p:sp>
        <p:nvSpPr>
          <p:cNvPr id="93" name="Google Shape;93;p11"/>
          <p:cNvSpPr txBox="1">
            <a:spLocks noGrp="1"/>
          </p:cNvSpPr>
          <p:nvPr>
            <p:ph type="body" idx="1"/>
          </p:nvPr>
        </p:nvSpPr>
        <p:spPr>
          <a:xfrm>
            <a:off x="493967" y="1797867"/>
            <a:ext cx="5188400" cy="4555200"/>
          </a:xfrm>
          <a:prstGeom prst="rect">
            <a:avLst/>
          </a:prstGeom>
        </p:spPr>
        <p:txBody>
          <a:bodyPr spcFirstLastPara="1" wrap="square" lIns="91425" tIns="91425" rIns="91425" bIns="91425" anchor="t" anchorCtr="0">
            <a:noAutofit/>
          </a:bodyPr>
          <a:lstStyle>
            <a:lvl1pPr marL="609585" lvl="0" indent="-457189" rtl="0">
              <a:spcBef>
                <a:spcPts val="0"/>
              </a:spcBef>
              <a:spcAft>
                <a:spcPts val="0"/>
              </a:spcAft>
              <a:buSzPts val="1800"/>
              <a:buFont typeface="Muli"/>
              <a:buChar char="●"/>
              <a:defRPr>
                <a:latin typeface="Muli"/>
                <a:ea typeface="Muli"/>
                <a:cs typeface="Muli"/>
                <a:sym typeface="Muli"/>
              </a:defRPr>
            </a:lvl1pPr>
            <a:lvl2pPr marL="1219170" lvl="1" indent="-423323" rtl="0">
              <a:spcBef>
                <a:spcPts val="2133"/>
              </a:spcBef>
              <a:spcAft>
                <a:spcPts val="0"/>
              </a:spcAft>
              <a:buSzPts val="1400"/>
              <a:buFont typeface="Muli"/>
              <a:buChar char="○"/>
              <a:defRPr>
                <a:latin typeface="Muli"/>
                <a:ea typeface="Muli"/>
                <a:cs typeface="Muli"/>
                <a:sym typeface="Muli"/>
              </a:defRPr>
            </a:lvl2pPr>
            <a:lvl3pPr marL="1828754" lvl="2" indent="-423323" rtl="0">
              <a:spcBef>
                <a:spcPts val="2133"/>
              </a:spcBef>
              <a:spcAft>
                <a:spcPts val="0"/>
              </a:spcAft>
              <a:buSzPts val="1400"/>
              <a:buFont typeface="Muli"/>
              <a:buChar char="■"/>
              <a:defRPr>
                <a:latin typeface="Muli"/>
                <a:ea typeface="Muli"/>
                <a:cs typeface="Muli"/>
                <a:sym typeface="Muli"/>
              </a:defRPr>
            </a:lvl3pPr>
            <a:lvl4pPr marL="2438339" lvl="3" indent="-423323" rtl="0">
              <a:spcBef>
                <a:spcPts val="2133"/>
              </a:spcBef>
              <a:spcAft>
                <a:spcPts val="0"/>
              </a:spcAft>
              <a:buSzPts val="1400"/>
              <a:buFont typeface="Muli"/>
              <a:buChar char="●"/>
              <a:defRPr>
                <a:latin typeface="Muli"/>
                <a:ea typeface="Muli"/>
                <a:cs typeface="Muli"/>
                <a:sym typeface="Muli"/>
              </a:defRPr>
            </a:lvl4pPr>
            <a:lvl5pPr marL="3047924" lvl="4" indent="-423323" rtl="0">
              <a:spcBef>
                <a:spcPts val="2133"/>
              </a:spcBef>
              <a:spcAft>
                <a:spcPts val="0"/>
              </a:spcAft>
              <a:buSzPts val="1400"/>
              <a:buFont typeface="Muli"/>
              <a:buChar char="○"/>
              <a:defRPr>
                <a:latin typeface="Muli"/>
                <a:ea typeface="Muli"/>
                <a:cs typeface="Muli"/>
                <a:sym typeface="Muli"/>
              </a:defRPr>
            </a:lvl5pPr>
            <a:lvl6pPr marL="3657509" lvl="5" indent="-423323" rtl="0">
              <a:spcBef>
                <a:spcPts val="2133"/>
              </a:spcBef>
              <a:spcAft>
                <a:spcPts val="0"/>
              </a:spcAft>
              <a:buSzPts val="1400"/>
              <a:buFont typeface="Muli"/>
              <a:buChar char="■"/>
              <a:defRPr>
                <a:latin typeface="Muli"/>
                <a:ea typeface="Muli"/>
                <a:cs typeface="Muli"/>
                <a:sym typeface="Muli"/>
              </a:defRPr>
            </a:lvl6pPr>
            <a:lvl7pPr marL="4267093" lvl="6" indent="-423323" rtl="0">
              <a:spcBef>
                <a:spcPts val="2133"/>
              </a:spcBef>
              <a:spcAft>
                <a:spcPts val="0"/>
              </a:spcAft>
              <a:buSzPts val="1400"/>
              <a:buFont typeface="Muli"/>
              <a:buChar char="●"/>
              <a:defRPr>
                <a:latin typeface="Muli"/>
                <a:ea typeface="Muli"/>
                <a:cs typeface="Muli"/>
                <a:sym typeface="Muli"/>
              </a:defRPr>
            </a:lvl7pPr>
            <a:lvl8pPr marL="4876678" lvl="7" indent="-423323" rtl="0">
              <a:spcBef>
                <a:spcPts val="2133"/>
              </a:spcBef>
              <a:spcAft>
                <a:spcPts val="0"/>
              </a:spcAft>
              <a:buSzPts val="1400"/>
              <a:buFont typeface="Muli"/>
              <a:buChar char="○"/>
              <a:defRPr>
                <a:latin typeface="Muli"/>
                <a:ea typeface="Muli"/>
                <a:cs typeface="Muli"/>
                <a:sym typeface="Muli"/>
              </a:defRPr>
            </a:lvl8pPr>
            <a:lvl9pPr marL="5486263" lvl="8" indent="-423323" rtl="0">
              <a:spcBef>
                <a:spcPts val="2133"/>
              </a:spcBef>
              <a:spcAft>
                <a:spcPts val="2133"/>
              </a:spcAft>
              <a:buSzPts val="1400"/>
              <a:buFont typeface="Muli"/>
              <a:buChar char="■"/>
              <a:defRPr>
                <a:latin typeface="Muli"/>
                <a:ea typeface="Muli"/>
                <a:cs typeface="Muli"/>
                <a:sym typeface="Muli"/>
              </a:defRPr>
            </a:lvl9pPr>
          </a:lstStyle>
          <a:p>
            <a:endParaRPr/>
          </a:p>
        </p:txBody>
      </p:sp>
      <p:sp>
        <p:nvSpPr>
          <p:cNvPr id="94" name="Google Shape;94;p11"/>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grpSp>
        <p:nvGrpSpPr>
          <p:cNvPr id="95" name="Google Shape;95;p11"/>
          <p:cNvGrpSpPr/>
          <p:nvPr/>
        </p:nvGrpSpPr>
        <p:grpSpPr>
          <a:xfrm rot="-5400000">
            <a:off x="-63534" y="929169"/>
            <a:ext cx="866287" cy="92000"/>
            <a:chOff x="684763" y="3506750"/>
            <a:chExt cx="3536825" cy="69000"/>
          </a:xfrm>
        </p:grpSpPr>
        <p:sp>
          <p:nvSpPr>
            <p:cNvPr id="96" name="Google Shape;96;p11"/>
            <p:cNvSpPr/>
            <p:nvPr/>
          </p:nvSpPr>
          <p:spPr>
            <a:xfrm>
              <a:off x="1515450" y="3506750"/>
              <a:ext cx="1003800" cy="69000"/>
            </a:xfrm>
            <a:prstGeom prst="rect">
              <a:avLst/>
            </a:prstGeom>
            <a:solidFill>
              <a:srgbClr val="5477A7"/>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sz="2400"/>
            </a:p>
          </p:txBody>
        </p:sp>
        <p:sp>
          <p:nvSpPr>
            <p:cNvPr id="97" name="Google Shape;97;p11"/>
            <p:cNvSpPr/>
            <p:nvPr/>
          </p:nvSpPr>
          <p:spPr>
            <a:xfrm>
              <a:off x="684763" y="3506750"/>
              <a:ext cx="830700" cy="69000"/>
            </a:xfrm>
            <a:prstGeom prst="rect">
              <a:avLst/>
            </a:prstGeom>
            <a:solidFill>
              <a:srgbClr val="4E6E9A"/>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sz="2400"/>
            </a:p>
          </p:txBody>
        </p:sp>
        <p:sp>
          <p:nvSpPr>
            <p:cNvPr id="98" name="Google Shape;98;p11"/>
            <p:cNvSpPr/>
            <p:nvPr/>
          </p:nvSpPr>
          <p:spPr>
            <a:xfrm>
              <a:off x="3438288" y="3506750"/>
              <a:ext cx="783300" cy="69000"/>
            </a:xfrm>
            <a:prstGeom prst="rect">
              <a:avLst/>
            </a:prstGeom>
            <a:solidFill>
              <a:srgbClr val="648DC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sz="2400"/>
            </a:p>
          </p:txBody>
        </p:sp>
        <p:sp>
          <p:nvSpPr>
            <p:cNvPr id="99" name="Google Shape;99;p11"/>
            <p:cNvSpPr/>
            <p:nvPr/>
          </p:nvSpPr>
          <p:spPr>
            <a:xfrm>
              <a:off x="2519144" y="3506750"/>
              <a:ext cx="918900" cy="69000"/>
            </a:xfrm>
            <a:prstGeom prst="rect">
              <a:avLst/>
            </a:prstGeom>
            <a:solidFill>
              <a:srgbClr val="5A7FB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None/>
              </a:pPr>
              <a:endParaRPr sz="2400"/>
            </a:p>
          </p:txBody>
        </p:sp>
      </p:grpSp>
      <p:sp>
        <p:nvSpPr>
          <p:cNvPr id="100" name="Google Shape;100;p11"/>
          <p:cNvSpPr txBox="1">
            <a:spLocks noGrp="1"/>
          </p:cNvSpPr>
          <p:nvPr>
            <p:ph type="subTitle" idx="2"/>
          </p:nvPr>
        </p:nvSpPr>
        <p:spPr>
          <a:xfrm>
            <a:off x="493977" y="1255367"/>
            <a:ext cx="11280000" cy="524800"/>
          </a:xfrm>
          <a:prstGeom prst="rect">
            <a:avLst/>
          </a:prstGeom>
        </p:spPr>
        <p:txBody>
          <a:bodyPr spcFirstLastPara="1" wrap="square" lIns="91425" tIns="91425" rIns="91425" bIns="91425" anchor="t" anchorCtr="0">
            <a:noAutofit/>
          </a:bodyPr>
          <a:lstStyle>
            <a:lvl1pPr lvl="0" rtl="0">
              <a:spcBef>
                <a:spcPts val="0"/>
              </a:spcBef>
              <a:spcAft>
                <a:spcPts val="0"/>
              </a:spcAft>
              <a:buNone/>
              <a:defRPr/>
            </a:lvl1pPr>
            <a:lvl2pPr lvl="1" rtl="0">
              <a:spcBef>
                <a:spcPts val="2133"/>
              </a:spcBef>
              <a:spcAft>
                <a:spcPts val="0"/>
              </a:spcAft>
              <a:buNone/>
              <a:defRPr/>
            </a:lvl2pPr>
            <a:lvl3pPr lvl="2" rtl="0">
              <a:spcBef>
                <a:spcPts val="2133"/>
              </a:spcBef>
              <a:spcAft>
                <a:spcPts val="0"/>
              </a:spcAft>
              <a:buNone/>
              <a:defRPr/>
            </a:lvl3pPr>
            <a:lvl4pPr lvl="3" rtl="0">
              <a:spcBef>
                <a:spcPts val="2133"/>
              </a:spcBef>
              <a:spcAft>
                <a:spcPts val="0"/>
              </a:spcAft>
              <a:buNone/>
              <a:defRPr/>
            </a:lvl4pPr>
            <a:lvl5pPr lvl="4" rtl="0">
              <a:spcBef>
                <a:spcPts val="2133"/>
              </a:spcBef>
              <a:spcAft>
                <a:spcPts val="0"/>
              </a:spcAft>
              <a:buNone/>
              <a:defRPr/>
            </a:lvl5pPr>
            <a:lvl6pPr lvl="5" rtl="0">
              <a:spcBef>
                <a:spcPts val="2133"/>
              </a:spcBef>
              <a:spcAft>
                <a:spcPts val="0"/>
              </a:spcAft>
              <a:buNone/>
              <a:defRPr/>
            </a:lvl6pPr>
            <a:lvl7pPr lvl="6" rtl="0">
              <a:spcBef>
                <a:spcPts val="2133"/>
              </a:spcBef>
              <a:spcAft>
                <a:spcPts val="0"/>
              </a:spcAft>
              <a:buNone/>
              <a:defRPr/>
            </a:lvl7pPr>
            <a:lvl8pPr lvl="7" rtl="0">
              <a:spcBef>
                <a:spcPts val="2133"/>
              </a:spcBef>
              <a:spcAft>
                <a:spcPts val="0"/>
              </a:spcAft>
              <a:buNone/>
              <a:defRPr/>
            </a:lvl8pPr>
            <a:lvl9pPr lvl="8" rtl="0">
              <a:spcBef>
                <a:spcPts val="2133"/>
              </a:spcBef>
              <a:spcAft>
                <a:spcPts val="2133"/>
              </a:spcAft>
              <a:buNone/>
              <a:defRPr/>
            </a:lvl9pPr>
          </a:lstStyle>
          <a:p>
            <a:endParaRPr/>
          </a:p>
        </p:txBody>
      </p:sp>
      <p:sp>
        <p:nvSpPr>
          <p:cNvPr id="101" name="Google Shape;101;p11"/>
          <p:cNvSpPr txBox="1">
            <a:spLocks noGrp="1"/>
          </p:cNvSpPr>
          <p:nvPr>
            <p:ph type="body" idx="3"/>
          </p:nvPr>
        </p:nvSpPr>
        <p:spPr>
          <a:xfrm>
            <a:off x="6108200" y="1797867"/>
            <a:ext cx="5188400" cy="4555200"/>
          </a:xfrm>
          <a:prstGeom prst="rect">
            <a:avLst/>
          </a:prstGeom>
        </p:spPr>
        <p:txBody>
          <a:bodyPr spcFirstLastPara="1" wrap="square" lIns="91425" tIns="91425" rIns="91425" bIns="91425" anchor="t" anchorCtr="0">
            <a:noAutofit/>
          </a:bodyPr>
          <a:lstStyle>
            <a:lvl1pPr marL="609585" lvl="0" indent="-457189" rtl="0">
              <a:spcBef>
                <a:spcPts val="0"/>
              </a:spcBef>
              <a:spcAft>
                <a:spcPts val="0"/>
              </a:spcAft>
              <a:buSzPts val="1800"/>
              <a:buFont typeface="Muli"/>
              <a:buChar char="●"/>
              <a:defRPr>
                <a:latin typeface="Muli"/>
                <a:ea typeface="Muli"/>
                <a:cs typeface="Muli"/>
                <a:sym typeface="Muli"/>
              </a:defRPr>
            </a:lvl1pPr>
            <a:lvl2pPr marL="1219170" lvl="1" indent="-423323" rtl="0">
              <a:spcBef>
                <a:spcPts val="2133"/>
              </a:spcBef>
              <a:spcAft>
                <a:spcPts val="0"/>
              </a:spcAft>
              <a:buSzPts val="1400"/>
              <a:buFont typeface="Muli"/>
              <a:buChar char="○"/>
              <a:defRPr>
                <a:latin typeface="Muli"/>
                <a:ea typeface="Muli"/>
                <a:cs typeface="Muli"/>
                <a:sym typeface="Muli"/>
              </a:defRPr>
            </a:lvl2pPr>
            <a:lvl3pPr marL="1828754" lvl="2" indent="-423323" rtl="0">
              <a:spcBef>
                <a:spcPts val="2133"/>
              </a:spcBef>
              <a:spcAft>
                <a:spcPts val="0"/>
              </a:spcAft>
              <a:buSzPts val="1400"/>
              <a:buFont typeface="Muli"/>
              <a:buChar char="■"/>
              <a:defRPr>
                <a:latin typeface="Muli"/>
                <a:ea typeface="Muli"/>
                <a:cs typeface="Muli"/>
                <a:sym typeface="Muli"/>
              </a:defRPr>
            </a:lvl3pPr>
            <a:lvl4pPr marL="2438339" lvl="3" indent="-423323" rtl="0">
              <a:spcBef>
                <a:spcPts val="2133"/>
              </a:spcBef>
              <a:spcAft>
                <a:spcPts val="0"/>
              </a:spcAft>
              <a:buSzPts val="1400"/>
              <a:buFont typeface="Muli"/>
              <a:buChar char="●"/>
              <a:defRPr>
                <a:latin typeface="Muli"/>
                <a:ea typeface="Muli"/>
                <a:cs typeface="Muli"/>
                <a:sym typeface="Muli"/>
              </a:defRPr>
            </a:lvl4pPr>
            <a:lvl5pPr marL="3047924" lvl="4" indent="-423323" rtl="0">
              <a:spcBef>
                <a:spcPts val="2133"/>
              </a:spcBef>
              <a:spcAft>
                <a:spcPts val="0"/>
              </a:spcAft>
              <a:buSzPts val="1400"/>
              <a:buFont typeface="Muli"/>
              <a:buChar char="○"/>
              <a:defRPr>
                <a:latin typeface="Muli"/>
                <a:ea typeface="Muli"/>
                <a:cs typeface="Muli"/>
                <a:sym typeface="Muli"/>
              </a:defRPr>
            </a:lvl5pPr>
            <a:lvl6pPr marL="3657509" lvl="5" indent="-423323" rtl="0">
              <a:spcBef>
                <a:spcPts val="2133"/>
              </a:spcBef>
              <a:spcAft>
                <a:spcPts val="0"/>
              </a:spcAft>
              <a:buSzPts val="1400"/>
              <a:buFont typeface="Muli"/>
              <a:buChar char="■"/>
              <a:defRPr>
                <a:latin typeface="Muli"/>
                <a:ea typeface="Muli"/>
                <a:cs typeface="Muli"/>
                <a:sym typeface="Muli"/>
              </a:defRPr>
            </a:lvl6pPr>
            <a:lvl7pPr marL="4267093" lvl="6" indent="-423323" rtl="0">
              <a:spcBef>
                <a:spcPts val="2133"/>
              </a:spcBef>
              <a:spcAft>
                <a:spcPts val="0"/>
              </a:spcAft>
              <a:buSzPts val="1400"/>
              <a:buFont typeface="Muli"/>
              <a:buChar char="●"/>
              <a:defRPr>
                <a:latin typeface="Muli"/>
                <a:ea typeface="Muli"/>
                <a:cs typeface="Muli"/>
                <a:sym typeface="Muli"/>
              </a:defRPr>
            </a:lvl7pPr>
            <a:lvl8pPr marL="4876678" lvl="7" indent="-423323" rtl="0">
              <a:spcBef>
                <a:spcPts val="2133"/>
              </a:spcBef>
              <a:spcAft>
                <a:spcPts val="0"/>
              </a:spcAft>
              <a:buSzPts val="1400"/>
              <a:buFont typeface="Muli"/>
              <a:buChar char="○"/>
              <a:defRPr>
                <a:latin typeface="Muli"/>
                <a:ea typeface="Muli"/>
                <a:cs typeface="Muli"/>
                <a:sym typeface="Muli"/>
              </a:defRPr>
            </a:lvl8pPr>
            <a:lvl9pPr marL="5486263" lvl="8" indent="-423323" rtl="0">
              <a:spcBef>
                <a:spcPts val="2133"/>
              </a:spcBef>
              <a:spcAft>
                <a:spcPts val="2133"/>
              </a:spcAft>
              <a:buSzPts val="1400"/>
              <a:buFont typeface="Muli"/>
              <a:buChar char="■"/>
              <a:defRPr>
                <a:latin typeface="Muli"/>
                <a:ea typeface="Muli"/>
                <a:cs typeface="Muli"/>
                <a:sym typeface="Muli"/>
              </a:defRPr>
            </a:lvl9pPr>
          </a:lstStyle>
          <a:p>
            <a:endParaRPr/>
          </a:p>
        </p:txBody>
      </p:sp>
    </p:spTree>
    <p:extLst>
      <p:ext uri="{BB962C8B-B14F-4D97-AF65-F5344CB8AC3E}">
        <p14:creationId xmlns:p14="http://schemas.microsoft.com/office/powerpoint/2010/main" val="35207913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B3445CA-54C1-4DDE-A216-DD2414E3F59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id="{0306395A-6879-4E93-B24E-067F88AC1D6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id="{9450FF5B-A6A6-4F0F-AA5D-3F0F69A43A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0DA1498-92C7-4E4B-8045-C9195F453964}" type="datetimeFigureOut">
              <a:rPr lang="en-US" smtClean="0"/>
              <a:t>4/23/2020</a:t>
            </a:fld>
            <a:endParaRPr lang="en-US" dirty="0"/>
          </a:p>
        </p:txBody>
      </p:sp>
      <p:sp>
        <p:nvSpPr>
          <p:cNvPr id="5" name="Footer Placeholder 4">
            <a:extLst>
              <a:ext uri="{FF2B5EF4-FFF2-40B4-BE49-F238E27FC236}">
                <a16:creationId xmlns:a16="http://schemas.microsoft.com/office/drawing/2014/main" id="{FA798FAA-76CC-42EF-8BE0-466A41BBAB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5149FF02-6890-4E10-B958-1097AD32C6F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6FEDF93-2BFD-41CA-ABC7-B039102F3792}" type="slidenum">
              <a:rPr lang="en-US" smtClean="0"/>
              <a:t>‹#›</a:t>
            </a:fld>
            <a:endParaRPr lang="en-US" dirty="0"/>
          </a:p>
        </p:txBody>
      </p:sp>
    </p:spTree>
    <p:extLst>
      <p:ext uri="{BB962C8B-B14F-4D97-AF65-F5344CB8AC3E}">
        <p14:creationId xmlns:p14="http://schemas.microsoft.com/office/powerpoint/2010/main" val="26037897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jpe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19.png"/><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6.xml"/><Relationship Id="rId7" Type="http://schemas.openxmlformats.org/officeDocument/2006/relationships/image" Target="../media/image19.png"/><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7.xml"/><Relationship Id="rId7" Type="http://schemas.openxmlformats.org/officeDocument/2006/relationships/image" Target="../media/image19.png"/><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0.xml"/><Relationship Id="rId7" Type="http://schemas.openxmlformats.org/officeDocument/2006/relationships/image" Target="../media/image19.png"/><Relationship Id="rId2" Type="http://schemas.openxmlformats.org/officeDocument/2006/relationships/diagramData" Target="../diagrams/data10.xml"/><Relationship Id="rId1" Type="http://schemas.openxmlformats.org/officeDocument/2006/relationships/slideLayout" Target="../slideLayouts/slideLayout7.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comments" Target="../comments/comment1.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zigZag">
          <a:fgClr>
            <a:schemeClr val="accent3">
              <a:lumMod val="75000"/>
            </a:schemeClr>
          </a:fgClr>
          <a:bgClr>
            <a:schemeClr val="accent3">
              <a:lumMod val="50000"/>
            </a:schemeClr>
          </a:bgClr>
        </a:patt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300AEF-1595-4419-801B-6E36A33BB8CF}"/>
              </a:ext>
            </a:extLst>
          </p:cNvPr>
          <p:cNvSpPr>
            <a:spLocks noGrp="1"/>
          </p:cNvSpPr>
          <p:nvPr>
            <p:ph type="ctrTitle"/>
          </p:nvPr>
        </p:nvSpPr>
        <p:spPr>
          <a:xfrm>
            <a:off x="1628503" y="2059293"/>
            <a:ext cx="9144000" cy="1994392"/>
          </a:xfrm>
        </p:spPr>
        <p:txBody>
          <a:bodyPr lIns="0" tIns="0" rIns="0" bIns="0" anchor="t">
            <a:spAutoFit/>
          </a:bodyPr>
          <a:lstStyle/>
          <a:p>
            <a:r>
              <a:rPr lang="en-US" sz="4800" b="1" dirty="0">
                <a:solidFill>
                  <a:schemeClr val="bg1"/>
                </a:solidFill>
                <a:latin typeface="Times New Roman" panose="02020603050405020304" pitchFamily="18" charset="0"/>
                <a:cs typeface="Times New Roman" panose="02020603050405020304" pitchFamily="18" charset="0"/>
              </a:rPr>
              <a:t>QUẢN LÝ NỢ NƯỚC NGOÀI: THỂ CHẾ VÀ NỘI DUNG. </a:t>
            </a:r>
            <a:br>
              <a:rPr lang="en-US" sz="4800" b="1" dirty="0">
                <a:solidFill>
                  <a:schemeClr val="bg1"/>
                </a:solidFill>
                <a:latin typeface="Times New Roman" panose="02020603050405020304" pitchFamily="18" charset="0"/>
                <a:cs typeface="Times New Roman" panose="02020603050405020304" pitchFamily="18" charset="0"/>
              </a:rPr>
            </a:br>
            <a:r>
              <a:rPr lang="en-US" sz="4800" b="1" dirty="0">
                <a:solidFill>
                  <a:schemeClr val="bg1"/>
                </a:solidFill>
                <a:latin typeface="Times New Roman" panose="02020603050405020304" pitchFamily="18" charset="0"/>
                <a:cs typeface="Times New Roman" panose="02020603050405020304" pitchFamily="18" charset="0"/>
              </a:rPr>
              <a:t>LIÊN HỆ VIỆT NAM </a:t>
            </a:r>
            <a:endParaRPr lang="en-US" sz="4800" dirty="0">
              <a:solidFill>
                <a:schemeClr val="bg1"/>
              </a:solidFill>
            </a:endParaRPr>
          </a:p>
        </p:txBody>
      </p:sp>
      <p:sp>
        <p:nvSpPr>
          <p:cNvPr id="4" name="Diamond 3">
            <a:extLst>
              <a:ext uri="{FF2B5EF4-FFF2-40B4-BE49-F238E27FC236}">
                <a16:creationId xmlns:a16="http://schemas.microsoft.com/office/drawing/2014/main" id="{1C59176D-59A8-4C02-B448-EE01232FB3E7}"/>
              </a:ext>
              <a:ext uri="{C183D7F6-B498-43B3-948B-1728B52AA6E4}">
                <adec:decorative xmlns:adec="http://schemas.microsoft.com/office/drawing/2017/decorative" xmlns="" val="1"/>
              </a:ext>
            </a:extLst>
          </p:cNvPr>
          <p:cNvSpPr/>
          <p:nvPr/>
        </p:nvSpPr>
        <p:spPr>
          <a:xfrm>
            <a:off x="4792319" y="-608242"/>
            <a:ext cx="2607364" cy="2607364"/>
          </a:xfrm>
          <a:prstGeom prst="diamond">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Diamond 4">
            <a:extLst>
              <a:ext uri="{FF2B5EF4-FFF2-40B4-BE49-F238E27FC236}">
                <a16:creationId xmlns:a16="http://schemas.microsoft.com/office/drawing/2014/main" id="{A50B1817-3C7F-41BC-8557-7A00C928EE16}"/>
              </a:ext>
              <a:ext uri="{C183D7F6-B498-43B3-948B-1728B52AA6E4}">
                <adec:decorative xmlns:adec="http://schemas.microsoft.com/office/drawing/2017/decorative" xmlns="" val="1"/>
              </a:ext>
            </a:extLst>
          </p:cNvPr>
          <p:cNvSpPr/>
          <p:nvPr/>
        </p:nvSpPr>
        <p:spPr>
          <a:xfrm>
            <a:off x="4325258" y="-1770743"/>
            <a:ext cx="3541486" cy="3541486"/>
          </a:xfrm>
          <a:prstGeom prst="diamond">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Box 10"/>
          <p:cNvSpPr txBox="1"/>
          <p:nvPr/>
        </p:nvSpPr>
        <p:spPr>
          <a:xfrm>
            <a:off x="7579158" y="4743042"/>
            <a:ext cx="3478925" cy="1421992"/>
          </a:xfrm>
          <a:prstGeom prst="rect">
            <a:avLst/>
          </a:prstGeom>
          <a:noFill/>
        </p:spPr>
        <p:txBody>
          <a:bodyPr wrap="square" rtlCol="0">
            <a:spAutoFit/>
          </a:bodyPr>
          <a:lstStyle/>
          <a:p>
            <a:pPr>
              <a:lnSpc>
                <a:spcPct val="150000"/>
              </a:lnSpc>
            </a:pPr>
            <a:r>
              <a:rPr lang="en-US" sz="2000" i="1" dirty="0" err="1" smtClean="0">
                <a:solidFill>
                  <a:schemeClr val="bg1"/>
                </a:solidFill>
                <a:latin typeface="Times New Roman" panose="02020603050405020304" pitchFamily="18" charset="0"/>
                <a:cs typeface="Times New Roman" panose="02020603050405020304" pitchFamily="18" charset="0"/>
              </a:rPr>
              <a:t>Nhóm</a:t>
            </a:r>
            <a:r>
              <a:rPr lang="en-US" sz="2000" i="1" dirty="0" smtClean="0">
                <a:solidFill>
                  <a:schemeClr val="bg1"/>
                </a:solidFill>
                <a:latin typeface="Times New Roman" panose="02020603050405020304" pitchFamily="18" charset="0"/>
                <a:cs typeface="Times New Roman" panose="02020603050405020304" pitchFamily="18" charset="0"/>
              </a:rPr>
              <a:t> 7: </a:t>
            </a:r>
            <a:r>
              <a:rPr lang="en-US" sz="2000" i="1" dirty="0" err="1" smtClean="0">
                <a:solidFill>
                  <a:schemeClr val="bg1"/>
                </a:solidFill>
                <a:latin typeface="Times New Roman" panose="02020603050405020304" pitchFamily="18" charset="0"/>
                <a:cs typeface="Times New Roman" panose="02020603050405020304" pitchFamily="18" charset="0"/>
              </a:rPr>
              <a:t>Lê</a:t>
            </a:r>
            <a:r>
              <a:rPr lang="en-US" sz="2000" i="1" dirty="0" smtClean="0">
                <a:solidFill>
                  <a:schemeClr val="bg1"/>
                </a:solidFill>
                <a:latin typeface="Times New Roman" panose="02020603050405020304" pitchFamily="18" charset="0"/>
                <a:cs typeface="Times New Roman" panose="02020603050405020304" pitchFamily="18" charset="0"/>
              </a:rPr>
              <a:t> </a:t>
            </a:r>
            <a:r>
              <a:rPr lang="en-US" sz="2000" i="1" dirty="0" err="1" smtClean="0">
                <a:solidFill>
                  <a:schemeClr val="bg1"/>
                </a:solidFill>
                <a:latin typeface="Times New Roman" panose="02020603050405020304" pitchFamily="18" charset="0"/>
                <a:cs typeface="Times New Roman" panose="02020603050405020304" pitchFamily="18" charset="0"/>
              </a:rPr>
              <a:t>Thị</a:t>
            </a:r>
            <a:r>
              <a:rPr lang="en-US" sz="2000" i="1" dirty="0" smtClean="0">
                <a:solidFill>
                  <a:schemeClr val="bg1"/>
                </a:solidFill>
                <a:latin typeface="Times New Roman" panose="02020603050405020304" pitchFamily="18" charset="0"/>
                <a:cs typeface="Times New Roman" panose="02020603050405020304" pitchFamily="18" charset="0"/>
              </a:rPr>
              <a:t> </a:t>
            </a:r>
            <a:r>
              <a:rPr lang="en-US" sz="2000" i="1" dirty="0" err="1" smtClean="0">
                <a:solidFill>
                  <a:schemeClr val="bg1"/>
                </a:solidFill>
                <a:latin typeface="Times New Roman" panose="02020603050405020304" pitchFamily="18" charset="0"/>
                <a:cs typeface="Times New Roman" panose="02020603050405020304" pitchFamily="18" charset="0"/>
              </a:rPr>
              <a:t>Hồng</a:t>
            </a:r>
            <a:r>
              <a:rPr lang="en-US" sz="2000" i="1" dirty="0" smtClean="0">
                <a:solidFill>
                  <a:schemeClr val="bg1"/>
                </a:solidFill>
                <a:latin typeface="Times New Roman" panose="02020603050405020304" pitchFamily="18" charset="0"/>
                <a:cs typeface="Times New Roman" panose="02020603050405020304" pitchFamily="18" charset="0"/>
              </a:rPr>
              <a:t> </a:t>
            </a:r>
            <a:r>
              <a:rPr lang="en-US" sz="2000" i="1" dirty="0" err="1" smtClean="0">
                <a:solidFill>
                  <a:schemeClr val="bg1"/>
                </a:solidFill>
                <a:latin typeface="Times New Roman" panose="02020603050405020304" pitchFamily="18" charset="0"/>
                <a:cs typeface="Times New Roman" panose="02020603050405020304" pitchFamily="18" charset="0"/>
              </a:rPr>
              <a:t>Hạnh</a:t>
            </a:r>
            <a:r>
              <a:rPr lang="en-US" sz="2000" i="1" dirty="0" smtClean="0">
                <a:solidFill>
                  <a:schemeClr val="bg1"/>
                </a:solidFill>
                <a:latin typeface="Times New Roman" panose="02020603050405020304" pitchFamily="18" charset="0"/>
                <a:cs typeface="Times New Roman" panose="02020603050405020304" pitchFamily="18" charset="0"/>
              </a:rPr>
              <a:t> </a:t>
            </a:r>
            <a:br>
              <a:rPr lang="en-US" sz="2000" i="1" dirty="0" smtClean="0">
                <a:solidFill>
                  <a:schemeClr val="bg1"/>
                </a:solidFill>
                <a:latin typeface="Times New Roman" panose="02020603050405020304" pitchFamily="18" charset="0"/>
                <a:cs typeface="Times New Roman" panose="02020603050405020304" pitchFamily="18" charset="0"/>
              </a:rPr>
            </a:br>
            <a:r>
              <a:rPr lang="en-US" sz="2000" i="1" dirty="0" smtClean="0">
                <a:solidFill>
                  <a:schemeClr val="bg1"/>
                </a:solidFill>
                <a:latin typeface="Times New Roman" panose="02020603050405020304" pitchFamily="18" charset="0"/>
                <a:cs typeface="Times New Roman" panose="02020603050405020304" pitchFamily="18" charset="0"/>
              </a:rPr>
              <a:t>               Chu </a:t>
            </a:r>
            <a:r>
              <a:rPr lang="en-US" sz="2000" i="1" dirty="0" err="1" smtClean="0">
                <a:solidFill>
                  <a:schemeClr val="bg1"/>
                </a:solidFill>
                <a:latin typeface="Times New Roman" panose="02020603050405020304" pitchFamily="18" charset="0"/>
                <a:cs typeface="Times New Roman" panose="02020603050405020304" pitchFamily="18" charset="0"/>
              </a:rPr>
              <a:t>Thị</a:t>
            </a:r>
            <a:r>
              <a:rPr lang="en-US" sz="2000" i="1" dirty="0" smtClean="0">
                <a:solidFill>
                  <a:schemeClr val="bg1"/>
                </a:solidFill>
                <a:latin typeface="Times New Roman" panose="02020603050405020304" pitchFamily="18" charset="0"/>
                <a:cs typeface="Times New Roman" panose="02020603050405020304" pitchFamily="18" charset="0"/>
              </a:rPr>
              <a:t> </a:t>
            </a:r>
            <a:r>
              <a:rPr lang="en-US" sz="2000" i="1" dirty="0" err="1" smtClean="0">
                <a:solidFill>
                  <a:schemeClr val="bg1"/>
                </a:solidFill>
                <a:latin typeface="Times New Roman" panose="02020603050405020304" pitchFamily="18" charset="0"/>
                <a:cs typeface="Times New Roman" panose="02020603050405020304" pitchFamily="18" charset="0"/>
              </a:rPr>
              <a:t>Huyền</a:t>
            </a:r>
            <a:r>
              <a:rPr lang="en-US" sz="2000" i="1" dirty="0" smtClean="0">
                <a:solidFill>
                  <a:schemeClr val="bg1"/>
                </a:solidFill>
                <a:latin typeface="Times New Roman" panose="02020603050405020304" pitchFamily="18" charset="0"/>
                <a:cs typeface="Times New Roman" panose="02020603050405020304" pitchFamily="18" charset="0"/>
              </a:rPr>
              <a:t> </a:t>
            </a:r>
          </a:p>
          <a:p>
            <a:pPr>
              <a:lnSpc>
                <a:spcPct val="150000"/>
              </a:lnSpc>
            </a:pPr>
            <a:r>
              <a:rPr lang="en-US" sz="2000" i="1" dirty="0">
                <a:solidFill>
                  <a:schemeClr val="bg1"/>
                </a:solidFill>
                <a:latin typeface="Times New Roman" panose="02020603050405020304" pitchFamily="18" charset="0"/>
                <a:cs typeface="Times New Roman" panose="02020603050405020304" pitchFamily="18" charset="0"/>
              </a:rPr>
              <a:t> </a:t>
            </a:r>
            <a:r>
              <a:rPr lang="en-US" sz="2000" i="1" dirty="0" smtClean="0">
                <a:solidFill>
                  <a:schemeClr val="bg1"/>
                </a:solidFill>
                <a:latin typeface="Times New Roman" panose="02020603050405020304" pitchFamily="18" charset="0"/>
                <a:cs typeface="Times New Roman" panose="02020603050405020304" pitchFamily="18" charset="0"/>
              </a:rPr>
              <a:t>              </a:t>
            </a:r>
            <a:r>
              <a:rPr lang="en-US" sz="2000" i="1" dirty="0" err="1" smtClean="0">
                <a:solidFill>
                  <a:schemeClr val="bg1"/>
                </a:solidFill>
                <a:latin typeface="Times New Roman" panose="02020603050405020304" pitchFamily="18" charset="0"/>
                <a:cs typeface="Times New Roman" panose="02020603050405020304" pitchFamily="18" charset="0"/>
              </a:rPr>
              <a:t>Dương</a:t>
            </a:r>
            <a:r>
              <a:rPr lang="en-US" sz="2000" i="1" dirty="0" smtClean="0">
                <a:solidFill>
                  <a:schemeClr val="bg1"/>
                </a:solidFill>
                <a:latin typeface="Times New Roman" panose="02020603050405020304" pitchFamily="18" charset="0"/>
                <a:cs typeface="Times New Roman" panose="02020603050405020304" pitchFamily="18" charset="0"/>
              </a:rPr>
              <a:t> </a:t>
            </a:r>
            <a:r>
              <a:rPr lang="en-US" sz="2000" i="1" dirty="0" err="1" smtClean="0">
                <a:solidFill>
                  <a:schemeClr val="bg1"/>
                </a:solidFill>
                <a:latin typeface="Times New Roman" panose="02020603050405020304" pitchFamily="18" charset="0"/>
                <a:cs typeface="Times New Roman" panose="02020603050405020304" pitchFamily="18" charset="0"/>
              </a:rPr>
              <a:t>Huyền</a:t>
            </a:r>
            <a:r>
              <a:rPr lang="en-US" sz="2000" i="1" dirty="0" smtClean="0">
                <a:solidFill>
                  <a:schemeClr val="bg1"/>
                </a:solidFill>
                <a:latin typeface="Times New Roman" panose="02020603050405020304" pitchFamily="18" charset="0"/>
                <a:cs typeface="Times New Roman" panose="02020603050405020304" pitchFamily="18" charset="0"/>
              </a:rPr>
              <a:t> Mai </a:t>
            </a:r>
            <a:endParaRPr lang="en-US" sz="2000" i="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1841862" y="4748961"/>
            <a:ext cx="4663440" cy="461665"/>
          </a:xfrm>
          <a:prstGeom prst="rect">
            <a:avLst/>
          </a:prstGeom>
          <a:noFill/>
        </p:spPr>
        <p:txBody>
          <a:bodyPr wrap="square" rtlCol="0">
            <a:spAutoFit/>
          </a:bodyPr>
          <a:lstStyle/>
          <a:p>
            <a:r>
              <a:rPr lang="en-US" sz="2400" b="1" dirty="0" err="1" smtClean="0">
                <a:solidFill>
                  <a:schemeClr val="bg1"/>
                </a:solidFill>
                <a:latin typeface="Times New Roman" panose="02020603050405020304" pitchFamily="18" charset="0"/>
                <a:cs typeface="Times New Roman" panose="02020603050405020304" pitchFamily="18" charset="0"/>
              </a:rPr>
              <a:t>Giảng</a:t>
            </a:r>
            <a:r>
              <a:rPr lang="en-US" sz="2400" b="1" dirty="0" smtClean="0">
                <a:solidFill>
                  <a:schemeClr val="bg1"/>
                </a:solidFill>
                <a:latin typeface="Times New Roman" panose="02020603050405020304" pitchFamily="18" charset="0"/>
                <a:cs typeface="Times New Roman" panose="02020603050405020304" pitchFamily="18" charset="0"/>
              </a:rPr>
              <a:t> </a:t>
            </a:r>
            <a:r>
              <a:rPr lang="en-US" sz="2400" b="1" dirty="0" err="1" smtClean="0">
                <a:solidFill>
                  <a:schemeClr val="bg1"/>
                </a:solidFill>
                <a:latin typeface="Times New Roman" panose="02020603050405020304" pitchFamily="18" charset="0"/>
                <a:cs typeface="Times New Roman" panose="02020603050405020304" pitchFamily="18" charset="0"/>
              </a:rPr>
              <a:t>viên</a:t>
            </a:r>
            <a:r>
              <a:rPr lang="en-US" sz="2400" b="1" dirty="0" smtClean="0">
                <a:solidFill>
                  <a:schemeClr val="bg1"/>
                </a:solidFill>
                <a:latin typeface="Times New Roman" panose="02020603050405020304" pitchFamily="18" charset="0"/>
                <a:cs typeface="Times New Roman" panose="02020603050405020304" pitchFamily="18" charset="0"/>
              </a:rPr>
              <a:t>: </a:t>
            </a:r>
            <a:r>
              <a:rPr lang="en-US" sz="2400" b="1" dirty="0" err="1" smtClean="0">
                <a:solidFill>
                  <a:schemeClr val="bg1"/>
                </a:solidFill>
                <a:latin typeface="Times New Roman" panose="02020603050405020304" pitchFamily="18" charset="0"/>
                <a:cs typeface="Times New Roman" panose="02020603050405020304" pitchFamily="18" charset="0"/>
              </a:rPr>
              <a:t>Nguyễn</a:t>
            </a:r>
            <a:r>
              <a:rPr lang="en-US" sz="2400" b="1" dirty="0" smtClean="0">
                <a:solidFill>
                  <a:schemeClr val="bg1"/>
                </a:solidFill>
                <a:latin typeface="Times New Roman" panose="02020603050405020304" pitchFamily="18" charset="0"/>
                <a:cs typeface="Times New Roman" panose="02020603050405020304" pitchFamily="18" charset="0"/>
              </a:rPr>
              <a:t> </a:t>
            </a:r>
            <a:r>
              <a:rPr lang="en-US" sz="2400" b="1" dirty="0" err="1" smtClean="0">
                <a:solidFill>
                  <a:schemeClr val="bg1"/>
                </a:solidFill>
                <a:latin typeface="Times New Roman" panose="02020603050405020304" pitchFamily="18" charset="0"/>
                <a:cs typeface="Times New Roman" panose="02020603050405020304" pitchFamily="18" charset="0"/>
              </a:rPr>
              <a:t>Thị</a:t>
            </a:r>
            <a:r>
              <a:rPr lang="en-US" sz="2400" b="1" dirty="0" smtClean="0">
                <a:solidFill>
                  <a:schemeClr val="bg1"/>
                </a:solidFill>
                <a:latin typeface="Times New Roman" panose="02020603050405020304" pitchFamily="18" charset="0"/>
                <a:cs typeface="Times New Roman" panose="02020603050405020304" pitchFamily="18" charset="0"/>
              </a:rPr>
              <a:t> Kim Chi  </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7849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 grpId="0"/>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Oval 22">
            <a:extLst>
              <a:ext uri="{FF2B5EF4-FFF2-40B4-BE49-F238E27FC236}">
                <a16:creationId xmlns:a16="http://schemas.microsoft.com/office/drawing/2014/main" id="{364CFD90-D0E1-4BC3-9D8B-7503E2632C39}"/>
              </a:ext>
              <a:ext uri="{C183D7F6-B498-43B3-948B-1728B52AA6E4}">
                <adec:decorative xmlns:adec="http://schemas.microsoft.com/office/drawing/2017/decorative" xmlns="" val="1"/>
              </a:ext>
            </a:extLst>
          </p:cNvPr>
          <p:cNvSpPr/>
          <p:nvPr/>
        </p:nvSpPr>
        <p:spPr>
          <a:xfrm>
            <a:off x="1435759" y="1893729"/>
            <a:ext cx="3968750" cy="3968750"/>
          </a:xfrm>
          <a:prstGeom prst="ellipse">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b="1" dirty="0">
              <a:latin typeface="Times New Roman" panose="02020603050405020304" pitchFamily="18" charset="0"/>
              <a:cs typeface="Times New Roman" panose="02020603050405020304" pitchFamily="18" charset="0"/>
            </a:endParaRPr>
          </a:p>
        </p:txBody>
      </p:sp>
      <p:sp>
        <p:nvSpPr>
          <p:cNvPr id="4" name="Title 3" hidden="1">
            <a:extLst>
              <a:ext uri="{FF2B5EF4-FFF2-40B4-BE49-F238E27FC236}">
                <a16:creationId xmlns:a16="http://schemas.microsoft.com/office/drawing/2014/main" id="{B5981CF1-BC08-49F8-B0F9-AAF98EC67450}"/>
              </a:ext>
            </a:extLst>
          </p:cNvPr>
          <p:cNvSpPr>
            <a:spLocks noGrp="1"/>
          </p:cNvSpPr>
          <p:nvPr>
            <p:ph type="title" idx="4294967295"/>
          </p:nvPr>
        </p:nvSpPr>
        <p:spPr>
          <a:xfrm>
            <a:off x="0" y="365125"/>
            <a:ext cx="10515600" cy="1325563"/>
          </a:xfrm>
        </p:spPr>
        <p:txBody>
          <a:bodyPr/>
          <a:lstStyle/>
          <a:p>
            <a:r>
              <a:rPr lang="en-US" dirty="0"/>
              <a:t>Project analysis slide 2</a:t>
            </a:r>
          </a:p>
        </p:txBody>
      </p:sp>
      <p:sp>
        <p:nvSpPr>
          <p:cNvPr id="13" name="Oval 12">
            <a:extLst>
              <a:ext uri="{FF2B5EF4-FFF2-40B4-BE49-F238E27FC236}">
                <a16:creationId xmlns:a16="http://schemas.microsoft.com/office/drawing/2014/main" id="{E3ECCC05-FF78-40FA-84FF-172821D8B58A}"/>
              </a:ext>
              <a:ext uri="{C183D7F6-B498-43B3-948B-1728B52AA6E4}">
                <adec:decorative xmlns:adec="http://schemas.microsoft.com/office/drawing/2017/decorative" xmlns="" val="1"/>
              </a:ext>
            </a:extLst>
          </p:cNvPr>
          <p:cNvSpPr/>
          <p:nvPr/>
        </p:nvSpPr>
        <p:spPr>
          <a:xfrm>
            <a:off x="2539230" y="3030379"/>
            <a:ext cx="1695450" cy="169545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b="1" dirty="0">
              <a:latin typeface="Times New Roman" panose="02020603050405020304" pitchFamily="18"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D6178536-4D8A-4FF2-BBDC-4B3E7E0FCF26}"/>
              </a:ext>
              <a:ext uri="{C183D7F6-B498-43B3-948B-1728B52AA6E4}">
                <adec:decorative xmlns:adec="http://schemas.microsoft.com/office/drawing/2017/decorative" xmlns="" val="1"/>
              </a:ext>
            </a:extLst>
          </p:cNvPr>
          <p:cNvSpPr/>
          <p:nvPr/>
        </p:nvSpPr>
        <p:spPr>
          <a:xfrm>
            <a:off x="5113337" y="1943144"/>
            <a:ext cx="3660775" cy="740997"/>
          </a:xfrm>
          <a:prstGeom prst="roundRect">
            <a:avLst>
              <a:gd name="adj" fmla="val 50000"/>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latin typeface="Times New Roman" panose="02020603050405020304" pitchFamily="18" charset="0"/>
                <a:ea typeface="Tahoma" panose="020B0604030504040204" pitchFamily="34" charset="0"/>
                <a:cs typeface="Times New Roman" panose="02020603050405020304" pitchFamily="18" charset="0"/>
              </a:rPr>
              <a:t>MỞ ĐẦU </a:t>
            </a:r>
            <a:endParaRPr lang="en-US" sz="2800" b="1" dirty="0">
              <a:latin typeface="Times New Roman" panose="02020603050405020304" pitchFamily="18" charset="0"/>
              <a:ea typeface="Tahoma" panose="020B0604030504040204" pitchFamily="34" charset="0"/>
              <a:cs typeface="Times New Roman" panose="02020603050405020304" pitchFamily="18" charset="0"/>
            </a:endParaRPr>
          </a:p>
        </p:txBody>
      </p:sp>
      <p:sp>
        <p:nvSpPr>
          <p:cNvPr id="15" name="Oval 14">
            <a:extLst>
              <a:ext uri="{FF2B5EF4-FFF2-40B4-BE49-F238E27FC236}">
                <a16:creationId xmlns:a16="http://schemas.microsoft.com/office/drawing/2014/main" id="{416F1356-9015-4B5C-9C64-3C1D963E5F59}"/>
              </a:ext>
              <a:ext uri="{C183D7F6-B498-43B3-948B-1728B52AA6E4}">
                <adec:decorative xmlns:adec="http://schemas.microsoft.com/office/drawing/2017/decorative" xmlns="" val="1"/>
              </a:ext>
            </a:extLst>
          </p:cNvPr>
          <p:cNvSpPr/>
          <p:nvPr/>
        </p:nvSpPr>
        <p:spPr>
          <a:xfrm>
            <a:off x="4329505" y="1775866"/>
            <a:ext cx="1075003" cy="1084899"/>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b="1" dirty="0">
              <a:latin typeface="Times New Roman" panose="02020603050405020304" pitchFamily="18" charset="0"/>
              <a:cs typeface="Times New Roman" panose="02020603050405020304" pitchFamily="18" charset="0"/>
            </a:endParaRPr>
          </a:p>
        </p:txBody>
      </p:sp>
      <p:sp>
        <p:nvSpPr>
          <p:cNvPr id="19" name="Rectangle: Rounded Corners 18">
            <a:extLst>
              <a:ext uri="{FF2B5EF4-FFF2-40B4-BE49-F238E27FC236}">
                <a16:creationId xmlns:a16="http://schemas.microsoft.com/office/drawing/2014/main" id="{EB7F2E37-0ACF-4E8A-9C1D-EC5B65BA2906}"/>
              </a:ext>
              <a:ext uri="{C183D7F6-B498-43B3-948B-1728B52AA6E4}">
                <adec:decorative xmlns:adec="http://schemas.microsoft.com/office/drawing/2017/decorative" xmlns="" val="1"/>
              </a:ext>
            </a:extLst>
          </p:cNvPr>
          <p:cNvSpPr/>
          <p:nvPr/>
        </p:nvSpPr>
        <p:spPr>
          <a:xfrm>
            <a:off x="5641149" y="3465422"/>
            <a:ext cx="3660775" cy="740997"/>
          </a:xfrm>
          <a:prstGeom prst="roundRect">
            <a:avLst>
              <a:gd name="adj" fmla="val 50000"/>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latin typeface="Times New Roman" panose="02020603050405020304" pitchFamily="18" charset="0"/>
                <a:cs typeface="Times New Roman" panose="02020603050405020304" pitchFamily="18" charset="0"/>
              </a:rPr>
              <a:t>NỘI DUNG </a:t>
            </a:r>
            <a:endParaRPr lang="en-US" sz="2800" b="1" dirty="0">
              <a:latin typeface="Times New Roman" panose="02020603050405020304" pitchFamily="18" charset="0"/>
              <a:cs typeface="Times New Roman" panose="02020603050405020304" pitchFamily="18" charset="0"/>
            </a:endParaRPr>
          </a:p>
        </p:txBody>
      </p:sp>
      <p:sp>
        <p:nvSpPr>
          <p:cNvPr id="20" name="Oval 19">
            <a:extLst>
              <a:ext uri="{FF2B5EF4-FFF2-40B4-BE49-F238E27FC236}">
                <a16:creationId xmlns:a16="http://schemas.microsoft.com/office/drawing/2014/main" id="{88F812F5-70AF-4FBD-80D9-D59B3C456D5E}"/>
              </a:ext>
              <a:ext uri="{C183D7F6-B498-43B3-948B-1728B52AA6E4}">
                <adec:decorative xmlns:adec="http://schemas.microsoft.com/office/drawing/2017/decorative" xmlns="" val="1"/>
              </a:ext>
            </a:extLst>
          </p:cNvPr>
          <p:cNvSpPr/>
          <p:nvPr/>
        </p:nvSpPr>
        <p:spPr>
          <a:xfrm>
            <a:off x="5002211" y="3299571"/>
            <a:ext cx="1085079" cy="1102611"/>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b="1" dirty="0">
              <a:latin typeface="Times New Roman" panose="02020603050405020304" pitchFamily="18" charset="0"/>
              <a:cs typeface="Times New Roman" panose="02020603050405020304" pitchFamily="18" charset="0"/>
            </a:endParaRPr>
          </a:p>
        </p:txBody>
      </p:sp>
      <p:sp>
        <p:nvSpPr>
          <p:cNvPr id="21" name="Rectangle: Rounded Corners 20">
            <a:extLst>
              <a:ext uri="{FF2B5EF4-FFF2-40B4-BE49-F238E27FC236}">
                <a16:creationId xmlns:a16="http://schemas.microsoft.com/office/drawing/2014/main" id="{952C5002-7E64-4069-ACA0-6876E54A9B46}"/>
              </a:ext>
              <a:ext uri="{C183D7F6-B498-43B3-948B-1728B52AA6E4}">
                <adec:decorative xmlns:adec="http://schemas.microsoft.com/office/drawing/2017/decorative" xmlns="" val="1"/>
              </a:ext>
            </a:extLst>
          </p:cNvPr>
          <p:cNvSpPr/>
          <p:nvPr/>
        </p:nvSpPr>
        <p:spPr>
          <a:xfrm>
            <a:off x="5226733" y="5071099"/>
            <a:ext cx="3660775" cy="740997"/>
          </a:xfrm>
          <a:prstGeom prst="roundRect">
            <a:avLst>
              <a:gd name="adj" fmla="val 50000"/>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latin typeface="Times New Roman" panose="02020603050405020304" pitchFamily="18" charset="0"/>
                <a:cs typeface="Times New Roman" panose="02020603050405020304" pitchFamily="18" charset="0"/>
              </a:rPr>
              <a:t>KẾT LUẬN </a:t>
            </a:r>
            <a:endParaRPr lang="en-US" sz="2800" b="1" dirty="0">
              <a:latin typeface="Times New Roman" panose="02020603050405020304" pitchFamily="18" charset="0"/>
              <a:cs typeface="Times New Roman" panose="02020603050405020304" pitchFamily="18" charset="0"/>
            </a:endParaRPr>
          </a:p>
        </p:txBody>
      </p:sp>
      <p:sp>
        <p:nvSpPr>
          <p:cNvPr id="22" name="Oval 21">
            <a:extLst>
              <a:ext uri="{FF2B5EF4-FFF2-40B4-BE49-F238E27FC236}">
                <a16:creationId xmlns:a16="http://schemas.microsoft.com/office/drawing/2014/main" id="{A49C5F3A-6F0D-4A0F-AE6E-92F342C22ACD}"/>
              </a:ext>
              <a:ext uri="{C183D7F6-B498-43B3-948B-1728B52AA6E4}">
                <adec:decorative xmlns:adec="http://schemas.microsoft.com/office/drawing/2017/decorative" xmlns="" val="1"/>
              </a:ext>
            </a:extLst>
          </p:cNvPr>
          <p:cNvSpPr/>
          <p:nvPr/>
        </p:nvSpPr>
        <p:spPr>
          <a:xfrm>
            <a:off x="4523295" y="4909366"/>
            <a:ext cx="1117854" cy="1118964"/>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b="1" dirty="0">
              <a:latin typeface="Times New Roman" panose="02020603050405020304" pitchFamily="18" charset="0"/>
              <a:cs typeface="Times New Roman" panose="02020603050405020304" pitchFamily="18" charset="0"/>
            </a:endParaRPr>
          </a:p>
        </p:txBody>
      </p:sp>
      <p:pic>
        <p:nvPicPr>
          <p:cNvPr id="1026" name="Picture 2" descr="Một số vấn đề về ngưỡng an toàn nợ nước ngoài - Tạp Chí Tài Chính"/>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4507278" y="2013129"/>
            <a:ext cx="719455" cy="60102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ợ nước ngoài của quốc gia hơn 2,45 triệu tỷ đồng, tiệm cận ngưỡng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6733" y="3564710"/>
            <a:ext cx="654515" cy="53967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Quy mô nợ nước ngoài của quốc gia tăng nhanh -Hạt giống tâm hồ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55207" y="2898874"/>
            <a:ext cx="2619375" cy="217222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Quy luật phát triển kinh tế: Định nghĩa về nợ nước ngoài"/>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37005" y="5133542"/>
            <a:ext cx="681643" cy="625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9715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barn(inVertical)">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barn(inVertical)">
                                      <p:cBhvr>
                                        <p:cTn id="1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9" grpId="0" animBg="1"/>
      <p:bldP spid="2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hidden="1">
            <a:extLst>
              <a:ext uri="{FF2B5EF4-FFF2-40B4-BE49-F238E27FC236}">
                <a16:creationId xmlns:a16="http://schemas.microsoft.com/office/drawing/2014/main" id="{9FDB6406-0CDB-4213-A1B6-DE47D953FED3}"/>
              </a:ext>
            </a:extLst>
          </p:cNvPr>
          <p:cNvSpPr>
            <a:spLocks noGrp="1"/>
          </p:cNvSpPr>
          <p:nvPr>
            <p:ph type="title" idx="4294967295"/>
          </p:nvPr>
        </p:nvSpPr>
        <p:spPr>
          <a:xfrm>
            <a:off x="0" y="365125"/>
            <a:ext cx="10515600" cy="1325563"/>
          </a:xfrm>
        </p:spPr>
        <p:txBody>
          <a:bodyPr/>
          <a:lstStyle/>
          <a:p>
            <a:r>
              <a:rPr lang="en-US" dirty="0"/>
              <a:t>Project analysis slide 3</a:t>
            </a:r>
          </a:p>
        </p:txBody>
      </p:sp>
      <p:cxnSp>
        <p:nvCxnSpPr>
          <p:cNvPr id="8" name="Straight Connector 7">
            <a:extLst>
              <a:ext uri="{FF2B5EF4-FFF2-40B4-BE49-F238E27FC236}">
                <a16:creationId xmlns:a16="http://schemas.microsoft.com/office/drawing/2014/main" id="{D0986099-F5F2-4E8B-BE17-81194861A00C}"/>
              </a:ext>
              <a:ext uri="{C183D7F6-B498-43B3-948B-1728B52AA6E4}">
                <adec:decorative xmlns:adec="http://schemas.microsoft.com/office/drawing/2017/decorative" xmlns="" val="1"/>
              </a:ext>
            </a:extLst>
          </p:cNvPr>
          <p:cNvCxnSpPr>
            <a:cxnSpLocks/>
          </p:cNvCxnSpPr>
          <p:nvPr/>
        </p:nvCxnSpPr>
        <p:spPr>
          <a:xfrm>
            <a:off x="8105775" y="522898"/>
            <a:ext cx="4086225" cy="0"/>
          </a:xfrm>
          <a:prstGeom prst="line">
            <a:avLst/>
          </a:prstGeom>
          <a:ln>
            <a:solidFill>
              <a:schemeClr val="accent3">
                <a:lumMod val="50000"/>
              </a:schemeClr>
            </a:solidFill>
            <a:headEnd type="oval"/>
          </a:ln>
        </p:spPr>
        <p:style>
          <a:lnRef idx="1">
            <a:schemeClr val="accent1"/>
          </a:lnRef>
          <a:fillRef idx="0">
            <a:schemeClr val="accent1"/>
          </a:fillRef>
          <a:effectRef idx="0">
            <a:schemeClr val="accent1"/>
          </a:effectRef>
          <a:fontRef idx="minor">
            <a:schemeClr val="tx1"/>
          </a:fontRef>
        </p:style>
      </p:cxnSp>
      <p:sp>
        <p:nvSpPr>
          <p:cNvPr id="11" name="Title 1">
            <a:extLst>
              <a:ext uri="{FF2B5EF4-FFF2-40B4-BE49-F238E27FC236}">
                <a16:creationId xmlns:a16="http://schemas.microsoft.com/office/drawing/2014/main" id="{4E3F5479-058B-4FA8-92E9-18CAB8CDC5C5}"/>
              </a:ext>
            </a:extLst>
          </p:cNvPr>
          <p:cNvSpPr txBox="1">
            <a:spLocks/>
          </p:cNvSpPr>
          <p:nvPr/>
        </p:nvSpPr>
        <p:spPr>
          <a:xfrm>
            <a:off x="228600" y="190500"/>
            <a:ext cx="11734800" cy="4985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err="1" smtClean="0">
                <a:solidFill>
                  <a:schemeClr val="tx1">
                    <a:lumMod val="75000"/>
                    <a:lumOff val="25000"/>
                  </a:schemeClr>
                </a:solidFill>
                <a:latin typeface="Times New Roman" panose="02020603050405020304" pitchFamily="18" charset="0"/>
                <a:cs typeface="Times New Roman" panose="02020603050405020304" pitchFamily="18" charset="0"/>
              </a:rPr>
              <a:t>Tính</a:t>
            </a:r>
            <a:r>
              <a:rPr lang="en-US" sz="3600" b="1" dirty="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en-US" sz="3600" b="1" dirty="0" err="1" smtClean="0">
                <a:solidFill>
                  <a:schemeClr val="tx1">
                    <a:lumMod val="75000"/>
                    <a:lumOff val="25000"/>
                  </a:schemeClr>
                </a:solidFill>
                <a:latin typeface="Times New Roman" panose="02020603050405020304" pitchFamily="18" charset="0"/>
                <a:cs typeface="Times New Roman" panose="02020603050405020304" pitchFamily="18" charset="0"/>
              </a:rPr>
              <a:t>cấp</a:t>
            </a:r>
            <a:r>
              <a:rPr lang="en-US" sz="3600" b="1" dirty="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en-US" sz="3600" b="1" dirty="0" err="1" smtClean="0">
                <a:solidFill>
                  <a:schemeClr val="tx1">
                    <a:lumMod val="75000"/>
                    <a:lumOff val="25000"/>
                  </a:schemeClr>
                </a:solidFill>
                <a:latin typeface="Times New Roman" panose="02020603050405020304" pitchFamily="18" charset="0"/>
                <a:cs typeface="Times New Roman" panose="02020603050405020304" pitchFamily="18" charset="0"/>
              </a:rPr>
              <a:t>thiết</a:t>
            </a:r>
            <a:r>
              <a:rPr lang="en-US" sz="3600" b="1" dirty="0" smtClean="0">
                <a:solidFill>
                  <a:schemeClr val="tx1">
                    <a:lumMod val="75000"/>
                    <a:lumOff val="25000"/>
                  </a:schemeClr>
                </a:solidFill>
                <a:latin typeface="Times New Roman" panose="02020603050405020304" pitchFamily="18" charset="0"/>
                <a:cs typeface="Times New Roman" panose="02020603050405020304" pitchFamily="18" charset="0"/>
              </a:rPr>
              <a:t> </a:t>
            </a:r>
            <a:endParaRPr lang="en-US" sz="36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cxnSp>
        <p:nvCxnSpPr>
          <p:cNvPr id="14" name="Straight Connector 13">
            <a:extLst>
              <a:ext uri="{FF2B5EF4-FFF2-40B4-BE49-F238E27FC236}">
                <a16:creationId xmlns:a16="http://schemas.microsoft.com/office/drawing/2014/main" id="{83E690F4-843A-47A5-8620-4FB01C0D8E68}"/>
              </a:ext>
              <a:ext uri="{C183D7F6-B498-43B3-948B-1728B52AA6E4}">
                <adec:decorative xmlns:adec="http://schemas.microsoft.com/office/drawing/2017/decorative" xmlns="" val="1"/>
              </a:ext>
            </a:extLst>
          </p:cNvPr>
          <p:cNvCxnSpPr>
            <a:cxnSpLocks/>
          </p:cNvCxnSpPr>
          <p:nvPr/>
        </p:nvCxnSpPr>
        <p:spPr>
          <a:xfrm>
            <a:off x="0" y="522898"/>
            <a:ext cx="4086225" cy="0"/>
          </a:xfrm>
          <a:prstGeom prst="line">
            <a:avLst/>
          </a:prstGeom>
          <a:ln>
            <a:solidFill>
              <a:schemeClr val="accent3">
                <a:lumMod val="50000"/>
              </a:schemeClr>
            </a:solidFill>
            <a:tailEnd type="oval"/>
          </a:ln>
        </p:spPr>
        <p:style>
          <a:lnRef idx="1">
            <a:schemeClr val="accent1"/>
          </a:lnRef>
          <a:fillRef idx="0">
            <a:schemeClr val="accent1"/>
          </a:fillRef>
          <a:effectRef idx="0">
            <a:schemeClr val="accent1"/>
          </a:effectRef>
          <a:fontRef idx="minor">
            <a:schemeClr val="tx1"/>
          </a:fontRef>
        </p:style>
      </p:cxnSp>
      <p:sp>
        <p:nvSpPr>
          <p:cNvPr id="2" name="Trapezoid 1">
            <a:extLst>
              <a:ext uri="{FF2B5EF4-FFF2-40B4-BE49-F238E27FC236}">
                <a16:creationId xmlns:a16="http://schemas.microsoft.com/office/drawing/2014/main" id="{5B804E9F-B6B5-41F9-9B63-9AF435FDC2B7}"/>
              </a:ext>
              <a:ext uri="{C183D7F6-B498-43B3-948B-1728B52AA6E4}">
                <adec:decorative xmlns:adec="http://schemas.microsoft.com/office/drawing/2017/decorative" xmlns="" val="1"/>
              </a:ext>
            </a:extLst>
          </p:cNvPr>
          <p:cNvSpPr/>
          <p:nvPr/>
        </p:nvSpPr>
        <p:spPr>
          <a:xfrm rot="5400000">
            <a:off x="-875623" y="2517629"/>
            <a:ext cx="5033117" cy="2419723"/>
          </a:xfrm>
          <a:prstGeom prst="trapezoid">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Trapezoid 42">
            <a:extLst>
              <a:ext uri="{FF2B5EF4-FFF2-40B4-BE49-F238E27FC236}">
                <a16:creationId xmlns:a16="http://schemas.microsoft.com/office/drawing/2014/main" id="{0092C447-C8E1-4B12-B012-E6D21CBB1FBE}"/>
              </a:ext>
              <a:ext uri="{C183D7F6-B498-43B3-948B-1728B52AA6E4}">
                <adec:decorative xmlns:adec="http://schemas.microsoft.com/office/drawing/2017/decorative" xmlns="" val="1"/>
              </a:ext>
            </a:extLst>
          </p:cNvPr>
          <p:cNvSpPr/>
          <p:nvPr/>
        </p:nvSpPr>
        <p:spPr>
          <a:xfrm rot="5400000">
            <a:off x="2186069" y="2594250"/>
            <a:ext cx="5033119" cy="2389120"/>
          </a:xfrm>
          <a:prstGeom prst="trapezoid">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Trapezoid 43">
            <a:extLst>
              <a:ext uri="{FF2B5EF4-FFF2-40B4-BE49-F238E27FC236}">
                <a16:creationId xmlns:a16="http://schemas.microsoft.com/office/drawing/2014/main" id="{7E139379-1914-4446-8D6D-984A47041A54}"/>
              </a:ext>
              <a:ext uri="{C183D7F6-B498-43B3-948B-1728B52AA6E4}">
                <adec:decorative xmlns:adec="http://schemas.microsoft.com/office/drawing/2017/decorative" xmlns="" val="1"/>
              </a:ext>
            </a:extLst>
          </p:cNvPr>
          <p:cNvSpPr/>
          <p:nvPr/>
        </p:nvSpPr>
        <p:spPr>
          <a:xfrm rot="5400000">
            <a:off x="5157011" y="2544447"/>
            <a:ext cx="5033117" cy="2366092"/>
          </a:xfrm>
          <a:prstGeom prst="trapezoid">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Trapezoid 44">
            <a:extLst>
              <a:ext uri="{FF2B5EF4-FFF2-40B4-BE49-F238E27FC236}">
                <a16:creationId xmlns:a16="http://schemas.microsoft.com/office/drawing/2014/main" id="{F79B51BB-1B30-4ED8-B26D-21EE8BC675B2}"/>
              </a:ext>
              <a:ext uri="{C183D7F6-B498-43B3-948B-1728B52AA6E4}">
                <adec:decorative xmlns:adec="http://schemas.microsoft.com/office/drawing/2017/decorative" xmlns="" val="1"/>
              </a:ext>
            </a:extLst>
          </p:cNvPr>
          <p:cNvSpPr/>
          <p:nvPr/>
        </p:nvSpPr>
        <p:spPr>
          <a:xfrm rot="5400000">
            <a:off x="8141873" y="2550975"/>
            <a:ext cx="5033118" cy="2353033"/>
          </a:xfrm>
          <a:prstGeom prst="trapezoid">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Rectangle 50">
            <a:extLst>
              <a:ext uri="{FF2B5EF4-FFF2-40B4-BE49-F238E27FC236}">
                <a16:creationId xmlns:a16="http://schemas.microsoft.com/office/drawing/2014/main" id="{8AA18108-5B8B-4147-84A7-D30A16BEC4EA}"/>
              </a:ext>
            </a:extLst>
          </p:cNvPr>
          <p:cNvSpPr/>
          <p:nvPr/>
        </p:nvSpPr>
        <p:spPr>
          <a:xfrm>
            <a:off x="612775" y="3522975"/>
            <a:ext cx="2117362" cy="1949252"/>
          </a:xfrm>
          <a:prstGeom prst="rect">
            <a:avLst/>
          </a:prstGeom>
        </p:spPr>
        <p:txBody>
          <a:bodyPr wrap="square" lIns="0" tIns="0" rIns="0" bIns="0" anchor="t">
            <a:spAutoFit/>
          </a:bodyPr>
          <a:lstStyle/>
          <a:p>
            <a:pPr>
              <a:lnSpc>
                <a:spcPts val="1900"/>
              </a:lnSpc>
            </a:pPr>
            <a:r>
              <a:rPr lang="en-US" dirty="0" err="1" smtClean="0">
                <a:solidFill>
                  <a:schemeClr val="bg1"/>
                </a:solidFill>
                <a:latin typeface="Times New Roman" panose="02020603050405020304" pitchFamily="18" charset="0"/>
                <a:cs typeface="Times New Roman" panose="02020603050405020304" pitchFamily="18" charset="0"/>
              </a:rPr>
              <a:t>Quá</a:t>
            </a:r>
            <a:r>
              <a:rPr lang="en-US" dirty="0" smtClean="0">
                <a:solidFill>
                  <a:schemeClr val="bg1"/>
                </a:solidFill>
                <a:latin typeface="Times New Roman" panose="02020603050405020304" pitchFamily="18" charset="0"/>
                <a:cs typeface="Times New Roman" panose="02020603050405020304" pitchFamily="18" charset="0"/>
              </a:rPr>
              <a:t> </a:t>
            </a:r>
            <a:r>
              <a:rPr lang="en-US" dirty="0" err="1" smtClean="0">
                <a:solidFill>
                  <a:schemeClr val="bg1"/>
                </a:solidFill>
                <a:latin typeface="Times New Roman" panose="02020603050405020304" pitchFamily="18" charset="0"/>
                <a:cs typeface="Times New Roman" panose="02020603050405020304" pitchFamily="18" charset="0"/>
              </a:rPr>
              <a:t>trình</a:t>
            </a:r>
            <a:r>
              <a:rPr lang="en-US" dirty="0" smtClean="0">
                <a:solidFill>
                  <a:schemeClr val="bg1"/>
                </a:solidFill>
                <a:latin typeface="Times New Roman" panose="02020603050405020304" pitchFamily="18" charset="0"/>
                <a:cs typeface="Times New Roman" panose="02020603050405020304" pitchFamily="18" charset="0"/>
              </a:rPr>
              <a:t> </a:t>
            </a:r>
            <a:r>
              <a:rPr lang="en-US" dirty="0" err="1" smtClean="0">
                <a:solidFill>
                  <a:schemeClr val="bg1"/>
                </a:solidFill>
                <a:latin typeface="Times New Roman" panose="02020603050405020304" pitchFamily="18" charset="0"/>
                <a:cs typeface="Times New Roman" panose="02020603050405020304" pitchFamily="18" charset="0"/>
              </a:rPr>
              <a:t>toàn</a:t>
            </a:r>
            <a:r>
              <a:rPr lang="en-US" dirty="0" smtClean="0">
                <a:solidFill>
                  <a:schemeClr val="bg1"/>
                </a:solidFill>
                <a:latin typeface="Times New Roman" panose="02020603050405020304" pitchFamily="18" charset="0"/>
                <a:cs typeface="Times New Roman" panose="02020603050405020304" pitchFamily="18" charset="0"/>
              </a:rPr>
              <a:t> </a:t>
            </a:r>
            <a:r>
              <a:rPr lang="en-US" dirty="0" err="1" smtClean="0">
                <a:solidFill>
                  <a:schemeClr val="bg1"/>
                </a:solidFill>
                <a:latin typeface="Times New Roman" panose="02020603050405020304" pitchFamily="18" charset="0"/>
                <a:cs typeface="Times New Roman" panose="02020603050405020304" pitchFamily="18" charset="0"/>
              </a:rPr>
              <a:t>cầu</a:t>
            </a:r>
            <a:r>
              <a:rPr lang="en-US" dirty="0" smtClean="0">
                <a:solidFill>
                  <a:schemeClr val="bg1"/>
                </a:solidFill>
                <a:latin typeface="Times New Roman" panose="02020603050405020304" pitchFamily="18" charset="0"/>
                <a:cs typeface="Times New Roman" panose="02020603050405020304" pitchFamily="18" charset="0"/>
              </a:rPr>
              <a:t> </a:t>
            </a:r>
            <a:r>
              <a:rPr lang="en-US" dirty="0" err="1" smtClean="0">
                <a:solidFill>
                  <a:schemeClr val="bg1"/>
                </a:solidFill>
                <a:latin typeface="Times New Roman" panose="02020603050405020304" pitchFamily="18" charset="0"/>
                <a:cs typeface="Times New Roman" panose="02020603050405020304" pitchFamily="18" charset="0"/>
              </a:rPr>
              <a:t>hóa</a:t>
            </a:r>
            <a:r>
              <a:rPr lang="en-US" dirty="0" smtClean="0">
                <a:solidFill>
                  <a:schemeClr val="bg1"/>
                </a:solidFill>
                <a:latin typeface="Times New Roman" panose="02020603050405020304" pitchFamily="18" charset="0"/>
                <a:cs typeface="Times New Roman" panose="02020603050405020304" pitchFamily="18" charset="0"/>
              </a:rPr>
              <a:t> </a:t>
            </a:r>
            <a:r>
              <a:rPr lang="en-US" dirty="0" err="1" smtClean="0">
                <a:solidFill>
                  <a:schemeClr val="bg1"/>
                </a:solidFill>
                <a:latin typeface="Times New Roman" panose="02020603050405020304" pitchFamily="18" charset="0"/>
                <a:cs typeface="Times New Roman" panose="02020603050405020304" pitchFamily="18" charset="0"/>
              </a:rPr>
              <a:t>nền</a:t>
            </a:r>
            <a:r>
              <a:rPr lang="en-US" dirty="0" smtClean="0">
                <a:solidFill>
                  <a:schemeClr val="bg1"/>
                </a:solidFill>
                <a:latin typeface="Times New Roman" panose="02020603050405020304" pitchFamily="18" charset="0"/>
                <a:cs typeface="Times New Roman" panose="02020603050405020304" pitchFamily="18" charset="0"/>
              </a:rPr>
              <a:t> </a:t>
            </a:r>
            <a:r>
              <a:rPr lang="en-US" dirty="0" err="1" smtClean="0">
                <a:solidFill>
                  <a:schemeClr val="bg1"/>
                </a:solidFill>
                <a:latin typeface="Times New Roman" panose="02020603050405020304" pitchFamily="18" charset="0"/>
                <a:cs typeface="Times New Roman" panose="02020603050405020304" pitchFamily="18" charset="0"/>
              </a:rPr>
              <a:t>đang</a:t>
            </a:r>
            <a:r>
              <a:rPr lang="en-US" dirty="0" smtClean="0">
                <a:solidFill>
                  <a:schemeClr val="bg1"/>
                </a:solidFill>
                <a:latin typeface="Times New Roman" panose="02020603050405020304" pitchFamily="18" charset="0"/>
                <a:cs typeface="Times New Roman" panose="02020603050405020304" pitchFamily="18" charset="0"/>
              </a:rPr>
              <a:t> </a:t>
            </a:r>
            <a:r>
              <a:rPr lang="en-US" dirty="0" err="1" smtClean="0">
                <a:solidFill>
                  <a:schemeClr val="bg1"/>
                </a:solidFill>
                <a:latin typeface="Times New Roman" panose="02020603050405020304" pitchFamily="18" charset="0"/>
                <a:cs typeface="Times New Roman" panose="02020603050405020304" pitchFamily="18" charset="0"/>
              </a:rPr>
              <a:t>diễn</a:t>
            </a:r>
            <a:r>
              <a:rPr lang="en-US" dirty="0" smtClean="0">
                <a:solidFill>
                  <a:schemeClr val="bg1"/>
                </a:solidFill>
                <a:latin typeface="Times New Roman" panose="02020603050405020304" pitchFamily="18" charset="0"/>
                <a:cs typeface="Times New Roman" panose="02020603050405020304" pitchFamily="18" charset="0"/>
              </a:rPr>
              <a:t> </a:t>
            </a:r>
            <a:r>
              <a:rPr lang="en-US" dirty="0" err="1" smtClean="0">
                <a:solidFill>
                  <a:schemeClr val="bg1"/>
                </a:solidFill>
                <a:latin typeface="Times New Roman" panose="02020603050405020304" pitchFamily="18" charset="0"/>
                <a:cs typeface="Times New Roman" panose="02020603050405020304" pitchFamily="18" charset="0"/>
              </a:rPr>
              <a:t>ra</a:t>
            </a:r>
            <a:r>
              <a:rPr lang="en-US" dirty="0" smtClean="0">
                <a:solidFill>
                  <a:schemeClr val="bg1"/>
                </a:solidFill>
                <a:latin typeface="Times New Roman" panose="02020603050405020304" pitchFamily="18" charset="0"/>
                <a:cs typeface="Times New Roman" panose="02020603050405020304" pitchFamily="18" charset="0"/>
              </a:rPr>
              <a:t> </a:t>
            </a:r>
            <a:r>
              <a:rPr lang="en-US" dirty="0" err="1" smtClean="0">
                <a:solidFill>
                  <a:schemeClr val="bg1"/>
                </a:solidFill>
                <a:latin typeface="Times New Roman" panose="02020603050405020304" pitchFamily="18" charset="0"/>
                <a:cs typeface="Times New Roman" panose="02020603050405020304" pitchFamily="18" charset="0"/>
              </a:rPr>
              <a:t>nhanh</a:t>
            </a:r>
            <a:r>
              <a:rPr lang="en-US" dirty="0" smtClean="0">
                <a:solidFill>
                  <a:schemeClr val="bg1"/>
                </a:solidFill>
                <a:latin typeface="Times New Roman" panose="02020603050405020304" pitchFamily="18" charset="0"/>
                <a:cs typeface="Times New Roman" panose="02020603050405020304" pitchFamily="18" charset="0"/>
              </a:rPr>
              <a:t> </a:t>
            </a:r>
            <a:r>
              <a:rPr lang="en-US" dirty="0" err="1" smtClean="0">
                <a:solidFill>
                  <a:schemeClr val="bg1"/>
                </a:solidFill>
                <a:latin typeface="Times New Roman" panose="02020603050405020304" pitchFamily="18" charset="0"/>
                <a:cs typeface="Times New Roman" panose="02020603050405020304" pitchFamily="18" charset="0"/>
              </a:rPr>
              <a:t>chóng</a:t>
            </a:r>
            <a:r>
              <a:rPr lang="en-US" dirty="0" smtClean="0">
                <a:solidFill>
                  <a:schemeClr val="bg1"/>
                </a:solidFill>
                <a:latin typeface="Times New Roman" panose="02020603050405020304" pitchFamily="18" charset="0"/>
                <a:cs typeface="Times New Roman" panose="02020603050405020304" pitchFamily="18" charset="0"/>
              </a:rPr>
              <a:t> </a:t>
            </a:r>
            <a:r>
              <a:rPr lang="en-US" dirty="0" err="1" smtClean="0">
                <a:solidFill>
                  <a:schemeClr val="bg1"/>
                </a:solidFill>
                <a:latin typeface="Times New Roman" panose="02020603050405020304" pitchFamily="18" charset="0"/>
                <a:cs typeface="Times New Roman" panose="02020603050405020304" pitchFamily="18" charset="0"/>
              </a:rPr>
              <a:t>với</a:t>
            </a:r>
            <a:r>
              <a:rPr lang="en-US" dirty="0" smtClean="0">
                <a:solidFill>
                  <a:schemeClr val="bg1"/>
                </a:solidFill>
                <a:latin typeface="Times New Roman" panose="02020603050405020304" pitchFamily="18" charset="0"/>
                <a:cs typeface="Times New Roman" panose="02020603050405020304" pitchFamily="18" charset="0"/>
              </a:rPr>
              <a:t> </a:t>
            </a:r>
            <a:r>
              <a:rPr lang="en-US" dirty="0" err="1" smtClean="0">
                <a:solidFill>
                  <a:schemeClr val="bg1"/>
                </a:solidFill>
                <a:latin typeface="Times New Roman" panose="02020603050405020304" pitchFamily="18" charset="0"/>
                <a:cs typeface="Times New Roman" panose="02020603050405020304" pitchFamily="18" charset="0"/>
              </a:rPr>
              <a:t>quy</a:t>
            </a:r>
            <a:r>
              <a:rPr lang="en-US" dirty="0" smtClean="0">
                <a:solidFill>
                  <a:schemeClr val="bg1"/>
                </a:solidFill>
                <a:latin typeface="Times New Roman" panose="02020603050405020304" pitchFamily="18" charset="0"/>
                <a:cs typeface="Times New Roman" panose="02020603050405020304" pitchFamily="18" charset="0"/>
              </a:rPr>
              <a:t> </a:t>
            </a:r>
            <a:r>
              <a:rPr lang="en-US" dirty="0" err="1" smtClean="0">
                <a:solidFill>
                  <a:schemeClr val="bg1"/>
                </a:solidFill>
                <a:latin typeface="Times New Roman" panose="02020603050405020304" pitchFamily="18" charset="0"/>
                <a:cs typeface="Times New Roman" panose="02020603050405020304" pitchFamily="18" charset="0"/>
              </a:rPr>
              <a:t>mô</a:t>
            </a:r>
            <a:r>
              <a:rPr lang="en-US" dirty="0" smtClean="0">
                <a:solidFill>
                  <a:schemeClr val="bg1"/>
                </a:solidFill>
                <a:latin typeface="Times New Roman" panose="02020603050405020304" pitchFamily="18" charset="0"/>
                <a:cs typeface="Times New Roman" panose="02020603050405020304" pitchFamily="18" charset="0"/>
              </a:rPr>
              <a:t> </a:t>
            </a:r>
            <a:r>
              <a:rPr lang="en-US" dirty="0" err="1" smtClean="0">
                <a:solidFill>
                  <a:schemeClr val="bg1"/>
                </a:solidFill>
                <a:latin typeface="Times New Roman" panose="02020603050405020304" pitchFamily="18" charset="0"/>
                <a:cs typeface="Times New Roman" panose="02020603050405020304" pitchFamily="18" charset="0"/>
              </a:rPr>
              <a:t>ngày</a:t>
            </a:r>
            <a:r>
              <a:rPr lang="en-US" dirty="0" smtClean="0">
                <a:solidFill>
                  <a:schemeClr val="bg1"/>
                </a:solidFill>
                <a:latin typeface="Times New Roman" panose="02020603050405020304" pitchFamily="18" charset="0"/>
                <a:cs typeface="Times New Roman" panose="02020603050405020304" pitchFamily="18" charset="0"/>
              </a:rPr>
              <a:t> </a:t>
            </a:r>
            <a:r>
              <a:rPr lang="en-US" dirty="0" err="1" smtClean="0">
                <a:solidFill>
                  <a:schemeClr val="bg1"/>
                </a:solidFill>
                <a:latin typeface="Times New Roman" panose="02020603050405020304" pitchFamily="18" charset="0"/>
                <a:cs typeface="Times New Roman" panose="02020603050405020304" pitchFamily="18" charset="0"/>
              </a:rPr>
              <a:t>càng</a:t>
            </a:r>
            <a:r>
              <a:rPr lang="en-US" dirty="0" smtClean="0">
                <a:solidFill>
                  <a:schemeClr val="bg1"/>
                </a:solidFill>
                <a:latin typeface="Times New Roman" panose="02020603050405020304" pitchFamily="18" charset="0"/>
                <a:cs typeface="Times New Roman" panose="02020603050405020304" pitchFamily="18" charset="0"/>
              </a:rPr>
              <a:t> </a:t>
            </a:r>
            <a:r>
              <a:rPr lang="en-US" dirty="0" err="1" smtClean="0">
                <a:solidFill>
                  <a:schemeClr val="bg1"/>
                </a:solidFill>
                <a:latin typeface="Times New Roman" panose="02020603050405020304" pitchFamily="18" charset="0"/>
                <a:cs typeface="Times New Roman" panose="02020603050405020304" pitchFamily="18" charset="0"/>
              </a:rPr>
              <a:t>lớn</a:t>
            </a:r>
            <a:r>
              <a:rPr lang="en-US" dirty="0" smtClean="0">
                <a:solidFill>
                  <a:schemeClr val="bg1"/>
                </a:solidFill>
                <a:latin typeface="Times New Roman" panose="02020603050405020304" pitchFamily="18" charset="0"/>
                <a:cs typeface="Times New Roman" panose="02020603050405020304" pitchFamily="18" charset="0"/>
              </a:rPr>
              <a:t> </a:t>
            </a:r>
            <a:r>
              <a:rPr lang="en-US" dirty="0" err="1" smtClean="0">
                <a:solidFill>
                  <a:schemeClr val="bg1"/>
                </a:solidFill>
                <a:latin typeface="Times New Roman" panose="02020603050405020304" pitchFamily="18" charset="0"/>
                <a:cs typeface="Times New Roman" panose="02020603050405020304" pitchFamily="18" charset="0"/>
              </a:rPr>
              <a:t>trong</a:t>
            </a:r>
            <a:r>
              <a:rPr lang="en-US" dirty="0" smtClean="0">
                <a:solidFill>
                  <a:schemeClr val="bg1"/>
                </a:solidFill>
                <a:latin typeface="Times New Roman" panose="02020603050405020304" pitchFamily="18" charset="0"/>
                <a:cs typeface="Times New Roman" panose="02020603050405020304" pitchFamily="18" charset="0"/>
              </a:rPr>
              <a:t> </a:t>
            </a:r>
            <a:r>
              <a:rPr lang="en-US" dirty="0" err="1" smtClean="0">
                <a:solidFill>
                  <a:schemeClr val="bg1"/>
                </a:solidFill>
                <a:latin typeface="Times New Roman" panose="02020603050405020304" pitchFamily="18" charset="0"/>
                <a:cs typeface="Times New Roman" panose="02020603050405020304" pitchFamily="18" charset="0"/>
              </a:rPr>
              <a:t>tất</a:t>
            </a:r>
            <a:r>
              <a:rPr lang="en-US" dirty="0" smtClean="0">
                <a:solidFill>
                  <a:schemeClr val="bg1"/>
                </a:solidFill>
                <a:latin typeface="Times New Roman" panose="02020603050405020304" pitchFamily="18" charset="0"/>
                <a:cs typeface="Times New Roman" panose="02020603050405020304" pitchFamily="18" charset="0"/>
              </a:rPr>
              <a:t> </a:t>
            </a:r>
            <a:r>
              <a:rPr lang="en-US" dirty="0" err="1" smtClean="0">
                <a:solidFill>
                  <a:schemeClr val="bg1"/>
                </a:solidFill>
                <a:latin typeface="Times New Roman" panose="02020603050405020304" pitchFamily="18" charset="0"/>
                <a:cs typeface="Times New Roman" panose="02020603050405020304" pitchFamily="18" charset="0"/>
              </a:rPr>
              <a:t>cả</a:t>
            </a:r>
            <a:r>
              <a:rPr lang="en-US" dirty="0" smtClean="0">
                <a:solidFill>
                  <a:schemeClr val="bg1"/>
                </a:solidFill>
                <a:latin typeface="Times New Roman" panose="02020603050405020304" pitchFamily="18" charset="0"/>
                <a:cs typeface="Times New Roman" panose="02020603050405020304" pitchFamily="18" charset="0"/>
              </a:rPr>
              <a:t> </a:t>
            </a:r>
            <a:r>
              <a:rPr lang="en-US" dirty="0" err="1" smtClean="0">
                <a:solidFill>
                  <a:schemeClr val="bg1"/>
                </a:solidFill>
                <a:latin typeface="Times New Roman" panose="02020603050405020304" pitchFamily="18" charset="0"/>
                <a:cs typeface="Times New Roman" panose="02020603050405020304" pitchFamily="18" charset="0"/>
              </a:rPr>
              <a:t>mọi</a:t>
            </a:r>
            <a:r>
              <a:rPr lang="en-US" dirty="0" smtClean="0">
                <a:solidFill>
                  <a:schemeClr val="bg1"/>
                </a:solidFill>
                <a:latin typeface="Times New Roman" panose="02020603050405020304" pitchFamily="18" charset="0"/>
                <a:cs typeface="Times New Roman" panose="02020603050405020304" pitchFamily="18" charset="0"/>
              </a:rPr>
              <a:t> </a:t>
            </a:r>
            <a:r>
              <a:rPr lang="en-US" dirty="0" err="1" smtClean="0">
                <a:solidFill>
                  <a:schemeClr val="bg1"/>
                </a:solidFill>
                <a:latin typeface="Times New Roman" panose="02020603050405020304" pitchFamily="18" charset="0"/>
                <a:cs typeface="Times New Roman" panose="02020603050405020304" pitchFamily="18" charset="0"/>
              </a:rPr>
              <a:t>lĩnh</a:t>
            </a:r>
            <a:r>
              <a:rPr lang="en-US" dirty="0" smtClean="0">
                <a:solidFill>
                  <a:schemeClr val="bg1"/>
                </a:solidFill>
                <a:latin typeface="Times New Roman" panose="02020603050405020304" pitchFamily="18" charset="0"/>
                <a:cs typeface="Times New Roman" panose="02020603050405020304" pitchFamily="18" charset="0"/>
              </a:rPr>
              <a:t> </a:t>
            </a:r>
            <a:r>
              <a:rPr lang="en-US" dirty="0" err="1" smtClean="0">
                <a:solidFill>
                  <a:schemeClr val="bg1"/>
                </a:solidFill>
                <a:latin typeface="Times New Roman" panose="02020603050405020304" pitchFamily="18" charset="0"/>
                <a:cs typeface="Times New Roman" panose="02020603050405020304" pitchFamily="18" charset="0"/>
              </a:rPr>
              <a:t>vực</a:t>
            </a:r>
            <a:r>
              <a:rPr lang="en-US" dirty="0" smtClean="0">
                <a:solidFill>
                  <a:schemeClr val="bg1"/>
                </a:solidFill>
                <a:latin typeface="Times New Roman" panose="02020603050405020304" pitchFamily="18" charset="0"/>
                <a:cs typeface="Times New Roman" panose="02020603050405020304" pitchFamily="18" charset="0"/>
              </a:rPr>
              <a:t> </a:t>
            </a:r>
            <a:r>
              <a:rPr lang="en-US" dirty="0" err="1" smtClean="0">
                <a:solidFill>
                  <a:schemeClr val="bg1"/>
                </a:solidFill>
                <a:latin typeface="Times New Roman" panose="02020603050405020304" pitchFamily="18" charset="0"/>
                <a:cs typeface="Times New Roman" panose="02020603050405020304" pitchFamily="18" charset="0"/>
              </a:rPr>
              <a:t>đời</a:t>
            </a:r>
            <a:r>
              <a:rPr lang="en-US" dirty="0" smtClean="0">
                <a:solidFill>
                  <a:schemeClr val="bg1"/>
                </a:solidFill>
                <a:latin typeface="Times New Roman" panose="02020603050405020304" pitchFamily="18" charset="0"/>
                <a:cs typeface="Times New Roman" panose="02020603050405020304" pitchFamily="18" charset="0"/>
              </a:rPr>
              <a:t> </a:t>
            </a:r>
            <a:r>
              <a:rPr lang="en-US" dirty="0" err="1" smtClean="0">
                <a:solidFill>
                  <a:schemeClr val="bg1"/>
                </a:solidFill>
                <a:latin typeface="Times New Roman" panose="02020603050405020304" pitchFamily="18" charset="0"/>
                <a:cs typeface="Times New Roman" panose="02020603050405020304" pitchFamily="18" charset="0"/>
              </a:rPr>
              <a:t>sống</a:t>
            </a:r>
            <a:r>
              <a:rPr lang="en-US" dirty="0" smtClean="0">
                <a:solidFill>
                  <a:schemeClr val="bg1"/>
                </a:solidFill>
                <a:latin typeface="Times New Roman" panose="02020603050405020304" pitchFamily="18" charset="0"/>
                <a:cs typeface="Times New Roman" panose="02020603050405020304" pitchFamily="18" charset="0"/>
              </a:rPr>
              <a:t> </a:t>
            </a:r>
            <a:r>
              <a:rPr lang="en-US" dirty="0" err="1" smtClean="0">
                <a:solidFill>
                  <a:schemeClr val="bg1"/>
                </a:solidFill>
                <a:latin typeface="Times New Roman" panose="02020603050405020304" pitchFamily="18" charset="0"/>
                <a:cs typeface="Times New Roman" panose="02020603050405020304" pitchFamily="18" charset="0"/>
              </a:rPr>
              <a:t>kinh</a:t>
            </a:r>
            <a:r>
              <a:rPr lang="en-US" dirty="0" smtClean="0">
                <a:solidFill>
                  <a:schemeClr val="bg1"/>
                </a:solidFill>
                <a:latin typeface="Times New Roman" panose="02020603050405020304" pitchFamily="18" charset="0"/>
                <a:cs typeface="Times New Roman" panose="02020603050405020304" pitchFamily="18" charset="0"/>
              </a:rPr>
              <a:t> </a:t>
            </a:r>
            <a:r>
              <a:rPr lang="en-US" dirty="0" err="1" smtClean="0">
                <a:solidFill>
                  <a:schemeClr val="bg1"/>
                </a:solidFill>
                <a:latin typeface="Times New Roman" panose="02020603050405020304" pitchFamily="18" charset="0"/>
                <a:cs typeface="Times New Roman" panose="02020603050405020304" pitchFamily="18" charset="0"/>
              </a:rPr>
              <a:t>tế</a:t>
            </a:r>
            <a:r>
              <a:rPr lang="en-US" dirty="0" smtClean="0">
                <a:solidFill>
                  <a:schemeClr val="bg1"/>
                </a:solidFill>
                <a:latin typeface="Times New Roman" panose="02020603050405020304" pitchFamily="18" charset="0"/>
                <a:cs typeface="Times New Roman" panose="02020603050405020304" pitchFamily="18" charset="0"/>
              </a:rPr>
              <a:t> - </a:t>
            </a:r>
            <a:r>
              <a:rPr lang="en-US" dirty="0" err="1" smtClean="0">
                <a:solidFill>
                  <a:schemeClr val="bg1"/>
                </a:solidFill>
                <a:latin typeface="Times New Roman" panose="02020603050405020304" pitchFamily="18" charset="0"/>
                <a:cs typeface="Times New Roman" panose="02020603050405020304" pitchFamily="18" charset="0"/>
              </a:rPr>
              <a:t>xã</a:t>
            </a:r>
            <a:r>
              <a:rPr lang="en-US" dirty="0" smtClean="0">
                <a:solidFill>
                  <a:schemeClr val="bg1"/>
                </a:solidFill>
                <a:latin typeface="Times New Roman" panose="02020603050405020304" pitchFamily="18" charset="0"/>
                <a:cs typeface="Times New Roman" panose="02020603050405020304" pitchFamily="18" charset="0"/>
              </a:rPr>
              <a:t> </a:t>
            </a:r>
            <a:r>
              <a:rPr lang="en-US" dirty="0" err="1" smtClean="0">
                <a:solidFill>
                  <a:schemeClr val="bg1"/>
                </a:solidFill>
                <a:latin typeface="Times New Roman" panose="02020603050405020304" pitchFamily="18" charset="0"/>
                <a:cs typeface="Times New Roman" panose="02020603050405020304" pitchFamily="18" charset="0"/>
              </a:rPr>
              <a:t>hội</a:t>
            </a:r>
            <a:endParaRPr lang="en-US" dirty="0" smtClean="0">
              <a:solidFill>
                <a:schemeClr val="bg1"/>
              </a:solidFill>
              <a:latin typeface="Times New Roman" panose="02020603050405020304" pitchFamily="18" charset="0"/>
              <a:cs typeface="Times New Roman" panose="02020603050405020304" pitchFamily="18" charset="0"/>
            </a:endParaRPr>
          </a:p>
          <a:p>
            <a:pPr>
              <a:lnSpc>
                <a:spcPts val="1900"/>
              </a:lnSpc>
            </a:pPr>
            <a:r>
              <a:rPr lang="en-US" sz="1400" dirty="0" smtClean="0">
                <a:solidFill>
                  <a:schemeClr val="bg1"/>
                </a:solidFill>
                <a:cs typeface="Segoe UI" panose="020B0502040204020203" pitchFamily="34" charset="0"/>
              </a:rPr>
              <a:t>. </a:t>
            </a:r>
            <a:endParaRPr lang="en-US" sz="1400" dirty="0">
              <a:solidFill>
                <a:schemeClr val="bg1"/>
              </a:solidFill>
              <a:cs typeface="Segoe UI" panose="020B0502040204020203" pitchFamily="34" charset="0"/>
            </a:endParaRPr>
          </a:p>
        </p:txBody>
      </p:sp>
      <p:sp>
        <p:nvSpPr>
          <p:cNvPr id="6" name="AutoShape 6" descr="Toàn cầu hóa (Globalization)"/>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7" name="Picture 6"/>
          <p:cNvPicPr>
            <a:picLocks noChangeAspect="1"/>
          </p:cNvPicPr>
          <p:nvPr/>
        </p:nvPicPr>
        <p:blipFill>
          <a:blip r:embed="rId3"/>
          <a:stretch>
            <a:fillRect/>
          </a:stretch>
        </p:blipFill>
        <p:spPr>
          <a:xfrm>
            <a:off x="801132" y="2099386"/>
            <a:ext cx="1774148" cy="1018981"/>
          </a:xfrm>
          <a:prstGeom prst="rect">
            <a:avLst/>
          </a:prstGeom>
        </p:spPr>
      </p:pic>
      <p:sp>
        <p:nvSpPr>
          <p:cNvPr id="10" name="TextBox 9"/>
          <p:cNvSpPr txBox="1"/>
          <p:nvPr/>
        </p:nvSpPr>
        <p:spPr>
          <a:xfrm>
            <a:off x="3696788" y="3522975"/>
            <a:ext cx="2168435" cy="2031325"/>
          </a:xfrm>
          <a:prstGeom prst="rect">
            <a:avLst/>
          </a:prstGeom>
          <a:noFill/>
        </p:spPr>
        <p:txBody>
          <a:bodyPr wrap="square" rtlCol="0">
            <a:spAutoFit/>
          </a:bodyPr>
          <a:lstStyle/>
          <a:p>
            <a:r>
              <a:rPr lang="en-US" dirty="0" err="1">
                <a:solidFill>
                  <a:schemeClr val="bg1"/>
                </a:solidFill>
                <a:latin typeface="Times New Roman" panose="02020603050405020304" pitchFamily="18" charset="0"/>
                <a:cs typeface="Times New Roman" panose="02020603050405020304" pitchFamily="18" charset="0"/>
              </a:rPr>
              <a:t>Các</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nước</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có</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nhiều</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cơ</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hội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hơn</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thuận</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lợi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trong</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việc</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tiếp</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cận</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với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công</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nghệ</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mới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tận</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dụng</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các</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nguồn</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vốn</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bên</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ngoài</a:t>
            </a:r>
            <a:endParaRPr lang="en-US" dirty="0">
              <a:solidFill>
                <a:schemeClr val="bg1"/>
              </a:solidFill>
              <a:latin typeface="Times New Roman" panose="02020603050405020304" pitchFamily="18" charset="0"/>
              <a:cs typeface="Times New Roman" panose="02020603050405020304" pitchFamily="18" charset="0"/>
            </a:endParaRPr>
          </a:p>
          <a:p>
            <a:endParaRPr lang="en-US" dirty="0"/>
          </a:p>
        </p:txBody>
      </p:sp>
      <p:pic>
        <p:nvPicPr>
          <p:cNvPr id="12" name="Picture 11"/>
          <p:cNvPicPr>
            <a:picLocks noChangeAspect="1"/>
          </p:cNvPicPr>
          <p:nvPr/>
        </p:nvPicPr>
        <p:blipFill>
          <a:blip r:embed="rId4"/>
          <a:stretch>
            <a:fillRect/>
          </a:stretch>
        </p:blipFill>
        <p:spPr>
          <a:xfrm>
            <a:off x="3696788" y="2099386"/>
            <a:ext cx="1894115" cy="1018982"/>
          </a:xfrm>
          <a:prstGeom prst="rect">
            <a:avLst/>
          </a:prstGeom>
        </p:spPr>
      </p:pic>
      <p:sp>
        <p:nvSpPr>
          <p:cNvPr id="13" name="TextBox 12"/>
          <p:cNvSpPr txBox="1"/>
          <p:nvPr/>
        </p:nvSpPr>
        <p:spPr>
          <a:xfrm>
            <a:off x="6597944" y="3381727"/>
            <a:ext cx="2258672" cy="2585323"/>
          </a:xfrm>
          <a:prstGeom prst="rect">
            <a:avLst/>
          </a:prstGeom>
          <a:noFill/>
        </p:spPr>
        <p:txBody>
          <a:bodyPr wrap="square" rtlCol="0">
            <a:spAutoFit/>
          </a:bodyPr>
          <a:lstStyle/>
          <a:p>
            <a:r>
              <a:rPr lang="en-US" dirty="0" err="1">
                <a:solidFill>
                  <a:schemeClr val="bg1"/>
                </a:solidFill>
                <a:latin typeface="Times New Roman" panose="02020603050405020304" pitchFamily="18" charset="0"/>
                <a:cs typeface="Times New Roman" panose="02020603050405020304" pitchFamily="18" charset="0"/>
              </a:rPr>
              <a:t>Việc</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sử</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dụng</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vốn</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vay</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nước</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ngoài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hợp</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lý</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sẽ</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đem</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lại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những</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hiệu</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quả</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hết</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sức</a:t>
            </a:r>
            <a:r>
              <a:rPr lang="en-US" dirty="0">
                <a:solidFill>
                  <a:schemeClr val="bg1"/>
                </a:solidFill>
                <a:latin typeface="Times New Roman" panose="02020603050405020304" pitchFamily="18" charset="0"/>
                <a:cs typeface="Times New Roman" panose="02020603050405020304" pitchFamily="18" charset="0"/>
              </a:rPr>
              <a:t> to </a:t>
            </a:r>
            <a:r>
              <a:rPr lang="en-US" dirty="0" err="1">
                <a:solidFill>
                  <a:schemeClr val="bg1"/>
                </a:solidFill>
                <a:latin typeface="Times New Roman" panose="02020603050405020304" pitchFamily="18" charset="0"/>
                <a:cs typeface="Times New Roman" panose="02020603050405020304" pitchFamily="18" charset="0"/>
              </a:rPr>
              <a:t>lớn</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tạo</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được</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những</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lợi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thế</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của</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những</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người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đi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sau</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rút</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ngắn</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thời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gian</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tích</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lũy</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vốn</a:t>
            </a:r>
            <a:endParaRPr lang="en-US" dirty="0">
              <a:solidFill>
                <a:schemeClr val="bg1"/>
              </a:solidFill>
              <a:latin typeface="Times New Roman" panose="02020603050405020304" pitchFamily="18" charset="0"/>
              <a:cs typeface="Times New Roman" panose="02020603050405020304" pitchFamily="18" charset="0"/>
            </a:endParaRPr>
          </a:p>
          <a:p>
            <a:endParaRPr lang="en-US" dirty="0"/>
          </a:p>
        </p:txBody>
      </p:sp>
      <p:pic>
        <p:nvPicPr>
          <p:cNvPr id="15" name="Picture 14"/>
          <p:cNvPicPr>
            <a:picLocks noChangeAspect="1"/>
          </p:cNvPicPr>
          <p:nvPr/>
        </p:nvPicPr>
        <p:blipFill>
          <a:blip r:embed="rId5"/>
          <a:stretch>
            <a:fillRect/>
          </a:stretch>
        </p:blipFill>
        <p:spPr>
          <a:xfrm>
            <a:off x="6739983" y="2099386"/>
            <a:ext cx="1867172" cy="1018981"/>
          </a:xfrm>
          <a:prstGeom prst="rect">
            <a:avLst/>
          </a:prstGeom>
        </p:spPr>
      </p:pic>
      <p:sp>
        <p:nvSpPr>
          <p:cNvPr id="16" name="TextBox 15"/>
          <p:cNvSpPr txBox="1"/>
          <p:nvPr/>
        </p:nvSpPr>
        <p:spPr>
          <a:xfrm>
            <a:off x="9652592" y="3522975"/>
            <a:ext cx="2011680" cy="1754326"/>
          </a:xfrm>
          <a:prstGeom prst="rect">
            <a:avLst/>
          </a:prstGeom>
          <a:noFill/>
        </p:spPr>
        <p:txBody>
          <a:bodyPr wrap="square" rtlCol="0">
            <a:spAutoFit/>
          </a:bodyPr>
          <a:lstStyle/>
          <a:p>
            <a:r>
              <a:rPr lang="en-US" dirty="0" err="1">
                <a:solidFill>
                  <a:schemeClr val="bg1"/>
                </a:solidFill>
                <a:latin typeface="Times New Roman" panose="02020603050405020304" pitchFamily="18" charset="0"/>
                <a:cs typeface="Times New Roman" panose="02020603050405020304" pitchFamily="18" charset="0"/>
              </a:rPr>
              <a:t>Đặt</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ra</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vấn</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đề</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quản</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lý</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nợ</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nước</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ngoài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hợp</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lí</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về</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mọi</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mặt</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trong</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đó</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có</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thể</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chế</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và</a:t>
            </a:r>
            <a:r>
              <a:rPr lang="en-US" dirty="0">
                <a:solidFill>
                  <a:schemeClr val="bg1"/>
                </a:solidFill>
                <a:latin typeface="Times New Roman" panose="02020603050405020304" pitchFamily="18" charset="0"/>
                <a:cs typeface="Times New Roman" panose="02020603050405020304" pitchFamily="18" charset="0"/>
              </a:rPr>
              <a:t> </a:t>
            </a:r>
            <a:r>
              <a:rPr lang="en-US" dirty="0" err="1">
                <a:solidFill>
                  <a:schemeClr val="bg1"/>
                </a:solidFill>
                <a:latin typeface="Times New Roman" panose="02020603050405020304" pitchFamily="18" charset="0"/>
                <a:cs typeface="Times New Roman" panose="02020603050405020304" pitchFamily="18" charset="0"/>
              </a:rPr>
              <a:t>nội</a:t>
            </a:r>
            <a:r>
              <a:rPr lang="en-US" dirty="0">
                <a:solidFill>
                  <a:schemeClr val="bg1"/>
                </a:solidFill>
                <a:latin typeface="Times New Roman" panose="02020603050405020304" pitchFamily="18" charset="0"/>
                <a:cs typeface="Times New Roman" panose="02020603050405020304" pitchFamily="18" charset="0"/>
              </a:rPr>
              <a:t> dung</a:t>
            </a:r>
          </a:p>
          <a:p>
            <a:endParaRPr lang="en-US" dirty="0"/>
          </a:p>
        </p:txBody>
      </p:sp>
      <p:pic>
        <p:nvPicPr>
          <p:cNvPr id="17" name="Picture 16"/>
          <p:cNvPicPr>
            <a:picLocks noChangeAspect="1"/>
          </p:cNvPicPr>
          <p:nvPr/>
        </p:nvPicPr>
        <p:blipFill>
          <a:blip r:embed="rId6"/>
          <a:stretch>
            <a:fillRect/>
          </a:stretch>
        </p:blipFill>
        <p:spPr>
          <a:xfrm>
            <a:off x="9849394" y="2099386"/>
            <a:ext cx="1610306" cy="1018981"/>
          </a:xfrm>
          <a:prstGeom prst="rect">
            <a:avLst/>
          </a:prstGeom>
        </p:spPr>
      </p:pic>
    </p:spTree>
    <p:extLst>
      <p:ext uri="{BB962C8B-B14F-4D97-AF65-F5344CB8AC3E}">
        <p14:creationId xmlns:p14="http://schemas.microsoft.com/office/powerpoint/2010/main" val="822569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51"/>
                                        </p:tgtEl>
                                        <p:attrNameLst>
                                          <p:attrName>style.visibility</p:attrName>
                                        </p:attrNameLst>
                                      </p:cBhvr>
                                      <p:to>
                                        <p:strVal val="visible"/>
                                      </p:to>
                                    </p:set>
                                    <p:anim calcmode="lin" valueType="num">
                                      <p:cBhvr additive="base">
                                        <p:cTn id="17" dur="500" fill="hold"/>
                                        <p:tgtEl>
                                          <p:spTgt spid="51"/>
                                        </p:tgtEl>
                                        <p:attrNameLst>
                                          <p:attrName>ppt_x</p:attrName>
                                        </p:attrNameLst>
                                      </p:cBhvr>
                                      <p:tavLst>
                                        <p:tav tm="0">
                                          <p:val>
                                            <p:strVal val="#ppt_x"/>
                                          </p:val>
                                        </p:tav>
                                        <p:tav tm="100000">
                                          <p:val>
                                            <p:strVal val="#ppt_x"/>
                                          </p:val>
                                        </p:tav>
                                      </p:tavLst>
                                    </p:anim>
                                    <p:anim calcmode="lin" valueType="num">
                                      <p:cBhvr additive="base">
                                        <p:cTn id="18" dur="500" fill="hold"/>
                                        <p:tgtEl>
                                          <p:spTgt spid="51"/>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43"/>
                                        </p:tgtEl>
                                        <p:attrNameLst>
                                          <p:attrName>style.visibility</p:attrName>
                                        </p:attrNameLst>
                                      </p:cBhvr>
                                      <p:to>
                                        <p:strVal val="visible"/>
                                      </p:to>
                                    </p:set>
                                    <p:animEffect transition="in" filter="fade">
                                      <p:cBhvr>
                                        <p:cTn id="23" dur="500"/>
                                        <p:tgtEl>
                                          <p:spTgt spid="43"/>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500" fill="hold"/>
                                        <p:tgtEl>
                                          <p:spTgt spid="10"/>
                                        </p:tgtEl>
                                        <p:attrNameLst>
                                          <p:attrName>ppt_x</p:attrName>
                                        </p:attrNameLst>
                                      </p:cBhvr>
                                      <p:tavLst>
                                        <p:tav tm="0">
                                          <p:val>
                                            <p:strVal val="#ppt_x"/>
                                          </p:val>
                                        </p:tav>
                                        <p:tav tm="100000">
                                          <p:val>
                                            <p:strVal val="#ppt_x"/>
                                          </p:val>
                                        </p:tav>
                                      </p:tavLst>
                                    </p:anim>
                                    <p:anim calcmode="lin" valueType="num">
                                      <p:cBhvr additive="base">
                                        <p:cTn id="3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44"/>
                                        </p:tgtEl>
                                        <p:attrNameLst>
                                          <p:attrName>style.visibility</p:attrName>
                                        </p:attrNameLst>
                                      </p:cBhvr>
                                      <p:to>
                                        <p:strVal val="visible"/>
                                      </p:to>
                                    </p:set>
                                    <p:animEffect transition="in" filter="fade">
                                      <p:cBhvr>
                                        <p:cTn id="39" dur="500"/>
                                        <p:tgtEl>
                                          <p:spTgt spid="44"/>
                                        </p:tgtEl>
                                      </p:cBhvr>
                                    </p:animEffect>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nodeType="clickEffect">
                                  <p:stCondLst>
                                    <p:cond delay="0"/>
                                  </p:stCondLst>
                                  <p:childTnLst>
                                    <p:set>
                                      <p:cBhvr>
                                        <p:cTn id="43" dur="1" fill="hold">
                                          <p:stCondLst>
                                            <p:cond delay="0"/>
                                          </p:stCondLst>
                                        </p:cTn>
                                        <p:tgtEl>
                                          <p:spTgt spid="15"/>
                                        </p:tgtEl>
                                        <p:attrNameLst>
                                          <p:attrName>style.visibility</p:attrName>
                                        </p:attrNameLst>
                                      </p:cBhvr>
                                      <p:to>
                                        <p:strVal val="visible"/>
                                      </p:to>
                                    </p:set>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additive="base">
                                        <p:cTn id="48" dur="500" fill="hold"/>
                                        <p:tgtEl>
                                          <p:spTgt spid="13"/>
                                        </p:tgtEl>
                                        <p:attrNameLst>
                                          <p:attrName>ppt_x</p:attrName>
                                        </p:attrNameLst>
                                      </p:cBhvr>
                                      <p:tavLst>
                                        <p:tav tm="0">
                                          <p:val>
                                            <p:strVal val="#ppt_x"/>
                                          </p:val>
                                        </p:tav>
                                        <p:tav tm="100000">
                                          <p:val>
                                            <p:strVal val="#ppt_x"/>
                                          </p:val>
                                        </p:tav>
                                      </p:tavLst>
                                    </p:anim>
                                    <p:anim calcmode="lin" valueType="num">
                                      <p:cBhvr additive="base">
                                        <p:cTn id="49"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45"/>
                                        </p:tgtEl>
                                        <p:attrNameLst>
                                          <p:attrName>style.visibility</p:attrName>
                                        </p:attrNameLst>
                                      </p:cBhvr>
                                      <p:to>
                                        <p:strVal val="visible"/>
                                      </p:to>
                                    </p:set>
                                    <p:animEffect transition="in" filter="fade">
                                      <p:cBhvr>
                                        <p:cTn id="54" dur="500"/>
                                        <p:tgtEl>
                                          <p:spTgt spid="45"/>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nodeType="click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fade">
                                      <p:cBhvr>
                                        <p:cTn id="59" dur="500"/>
                                        <p:tgtEl>
                                          <p:spTgt spid="17"/>
                                        </p:tgtEl>
                                      </p:cBhvr>
                                    </p:animEffect>
                                  </p:childTnLst>
                                </p:cTn>
                              </p:par>
                            </p:childTnLst>
                          </p:cTn>
                        </p:par>
                      </p:childTnLst>
                    </p:cTn>
                  </p:par>
                  <p:par>
                    <p:cTn id="60" fill="hold">
                      <p:stCondLst>
                        <p:cond delay="indefinite"/>
                      </p:stCondLst>
                      <p:childTnLst>
                        <p:par>
                          <p:cTn id="61" fill="hold">
                            <p:stCondLst>
                              <p:cond delay="0"/>
                            </p:stCondLst>
                            <p:childTnLst>
                              <p:par>
                                <p:cTn id="62" presetID="2" presetClass="entr" presetSubtype="4" fill="hold" grpId="0" nodeType="clickEffect">
                                  <p:stCondLst>
                                    <p:cond delay="0"/>
                                  </p:stCondLst>
                                  <p:childTnLst>
                                    <p:set>
                                      <p:cBhvr>
                                        <p:cTn id="63" dur="1" fill="hold">
                                          <p:stCondLst>
                                            <p:cond delay="0"/>
                                          </p:stCondLst>
                                        </p:cTn>
                                        <p:tgtEl>
                                          <p:spTgt spid="16"/>
                                        </p:tgtEl>
                                        <p:attrNameLst>
                                          <p:attrName>style.visibility</p:attrName>
                                        </p:attrNameLst>
                                      </p:cBhvr>
                                      <p:to>
                                        <p:strVal val="visible"/>
                                      </p:to>
                                    </p:set>
                                    <p:anim calcmode="lin" valueType="num">
                                      <p:cBhvr additive="base">
                                        <p:cTn id="64" dur="500" fill="hold"/>
                                        <p:tgtEl>
                                          <p:spTgt spid="16"/>
                                        </p:tgtEl>
                                        <p:attrNameLst>
                                          <p:attrName>ppt_x</p:attrName>
                                        </p:attrNameLst>
                                      </p:cBhvr>
                                      <p:tavLst>
                                        <p:tav tm="0">
                                          <p:val>
                                            <p:strVal val="#ppt_x"/>
                                          </p:val>
                                        </p:tav>
                                        <p:tav tm="100000">
                                          <p:val>
                                            <p:strVal val="#ppt_x"/>
                                          </p:val>
                                        </p:tav>
                                      </p:tavLst>
                                    </p:anim>
                                    <p:anim calcmode="lin" valueType="num">
                                      <p:cBhvr additive="base">
                                        <p:cTn id="6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3" grpId="0" animBg="1"/>
      <p:bldP spid="44" grpId="0" animBg="1"/>
      <p:bldP spid="45" grpId="0" animBg="1"/>
      <p:bldP spid="51" grpId="0"/>
      <p:bldP spid="10" grpId="0"/>
      <p:bldP spid="13" grpId="0"/>
      <p:bldP spid="1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hidden="1">
            <a:extLst>
              <a:ext uri="{FF2B5EF4-FFF2-40B4-BE49-F238E27FC236}">
                <a16:creationId xmlns:a16="http://schemas.microsoft.com/office/drawing/2014/main" id="{9FDB6406-0CDB-4213-A1B6-DE47D953FED3}"/>
              </a:ext>
            </a:extLst>
          </p:cNvPr>
          <p:cNvSpPr>
            <a:spLocks noGrp="1"/>
          </p:cNvSpPr>
          <p:nvPr>
            <p:ph type="title" idx="4294967295"/>
          </p:nvPr>
        </p:nvSpPr>
        <p:spPr>
          <a:xfrm>
            <a:off x="0" y="365125"/>
            <a:ext cx="10515600" cy="1325563"/>
          </a:xfrm>
        </p:spPr>
        <p:txBody>
          <a:bodyPr/>
          <a:lstStyle/>
          <a:p>
            <a:r>
              <a:rPr lang="en-US" dirty="0"/>
              <a:t>Project analysis slide 3</a:t>
            </a:r>
          </a:p>
        </p:txBody>
      </p:sp>
      <p:cxnSp>
        <p:nvCxnSpPr>
          <p:cNvPr id="8" name="Straight Connector 7">
            <a:extLst>
              <a:ext uri="{FF2B5EF4-FFF2-40B4-BE49-F238E27FC236}">
                <a16:creationId xmlns:a16="http://schemas.microsoft.com/office/drawing/2014/main" id="{D0986099-F5F2-4E8B-BE17-81194861A00C}"/>
              </a:ext>
              <a:ext uri="{C183D7F6-B498-43B3-948B-1728B52AA6E4}">
                <adec:decorative xmlns:adec="http://schemas.microsoft.com/office/drawing/2017/decorative" xmlns="" val="1"/>
              </a:ext>
            </a:extLst>
          </p:cNvPr>
          <p:cNvCxnSpPr>
            <a:cxnSpLocks/>
          </p:cNvCxnSpPr>
          <p:nvPr/>
        </p:nvCxnSpPr>
        <p:spPr>
          <a:xfrm>
            <a:off x="8229600" y="522898"/>
            <a:ext cx="3962400" cy="0"/>
          </a:xfrm>
          <a:prstGeom prst="line">
            <a:avLst/>
          </a:prstGeom>
          <a:ln>
            <a:solidFill>
              <a:schemeClr val="accent3">
                <a:lumMod val="50000"/>
              </a:schemeClr>
            </a:solidFill>
            <a:headEnd type="oval"/>
          </a:ln>
        </p:spPr>
        <p:style>
          <a:lnRef idx="1">
            <a:schemeClr val="accent1"/>
          </a:lnRef>
          <a:fillRef idx="0">
            <a:schemeClr val="accent1"/>
          </a:fillRef>
          <a:effectRef idx="0">
            <a:schemeClr val="accent1"/>
          </a:effectRef>
          <a:fontRef idx="minor">
            <a:schemeClr val="tx1"/>
          </a:fontRef>
        </p:style>
      </p:cxnSp>
      <p:sp>
        <p:nvSpPr>
          <p:cNvPr id="11" name="Title 1">
            <a:extLst>
              <a:ext uri="{FF2B5EF4-FFF2-40B4-BE49-F238E27FC236}">
                <a16:creationId xmlns:a16="http://schemas.microsoft.com/office/drawing/2014/main" id="{4E3F5479-058B-4FA8-92E9-18CAB8CDC5C5}"/>
              </a:ext>
            </a:extLst>
          </p:cNvPr>
          <p:cNvSpPr txBox="1">
            <a:spLocks/>
          </p:cNvSpPr>
          <p:nvPr/>
        </p:nvSpPr>
        <p:spPr>
          <a:xfrm>
            <a:off x="154618" y="217337"/>
            <a:ext cx="11734800" cy="4985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en-US" sz="3600" b="1" dirty="0" err="1" smtClean="0">
                <a:solidFill>
                  <a:schemeClr val="tx1">
                    <a:lumMod val="75000"/>
                    <a:lumOff val="25000"/>
                  </a:schemeClr>
                </a:solidFill>
                <a:latin typeface="Times New Roman" panose="02020603050405020304" pitchFamily="18" charset="0"/>
                <a:cs typeface="Times New Roman" panose="02020603050405020304" pitchFamily="18" charset="0"/>
              </a:rPr>
              <a:t>Tổng</a:t>
            </a:r>
            <a:r>
              <a:rPr lang="en-US" sz="3600" b="1" dirty="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en-US" sz="3600" b="1" dirty="0" err="1" smtClean="0">
                <a:solidFill>
                  <a:schemeClr val="tx1">
                    <a:lumMod val="75000"/>
                    <a:lumOff val="25000"/>
                  </a:schemeClr>
                </a:solidFill>
                <a:latin typeface="Times New Roman" panose="02020603050405020304" pitchFamily="18" charset="0"/>
                <a:cs typeface="Times New Roman" panose="02020603050405020304" pitchFamily="18" charset="0"/>
              </a:rPr>
              <a:t>quan</a:t>
            </a:r>
            <a:r>
              <a:rPr lang="en-US" sz="3600" b="1" dirty="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en-US" sz="3600" b="1" dirty="0" err="1" smtClean="0">
                <a:solidFill>
                  <a:schemeClr val="tx1">
                    <a:lumMod val="75000"/>
                    <a:lumOff val="25000"/>
                  </a:schemeClr>
                </a:solidFill>
                <a:latin typeface="Times New Roman" panose="02020603050405020304" pitchFamily="18" charset="0"/>
                <a:cs typeface="Times New Roman" panose="02020603050405020304" pitchFamily="18" charset="0"/>
              </a:rPr>
              <a:t>tài</a:t>
            </a:r>
            <a:r>
              <a:rPr lang="en-US" sz="3600" b="1" dirty="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en-US" sz="3600" b="1" dirty="0" err="1" smtClean="0">
                <a:solidFill>
                  <a:schemeClr val="tx1">
                    <a:lumMod val="75000"/>
                    <a:lumOff val="25000"/>
                  </a:schemeClr>
                </a:solidFill>
                <a:latin typeface="Times New Roman" panose="02020603050405020304" pitchFamily="18" charset="0"/>
                <a:cs typeface="Times New Roman" panose="02020603050405020304" pitchFamily="18" charset="0"/>
              </a:rPr>
              <a:t>liệu</a:t>
            </a:r>
            <a:endParaRPr lang="en-US" sz="36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cxnSp>
        <p:nvCxnSpPr>
          <p:cNvPr id="14" name="Straight Connector 13">
            <a:extLst>
              <a:ext uri="{FF2B5EF4-FFF2-40B4-BE49-F238E27FC236}">
                <a16:creationId xmlns:a16="http://schemas.microsoft.com/office/drawing/2014/main" id="{83E690F4-843A-47A5-8620-4FB01C0D8E68}"/>
              </a:ext>
              <a:ext uri="{C183D7F6-B498-43B3-948B-1728B52AA6E4}">
                <adec:decorative xmlns:adec="http://schemas.microsoft.com/office/drawing/2017/decorative" xmlns="" val="1"/>
              </a:ext>
            </a:extLst>
          </p:cNvPr>
          <p:cNvCxnSpPr>
            <a:cxnSpLocks/>
          </p:cNvCxnSpPr>
          <p:nvPr/>
        </p:nvCxnSpPr>
        <p:spPr>
          <a:xfrm>
            <a:off x="0" y="522898"/>
            <a:ext cx="3958046" cy="0"/>
          </a:xfrm>
          <a:prstGeom prst="line">
            <a:avLst/>
          </a:prstGeom>
          <a:ln>
            <a:solidFill>
              <a:schemeClr val="accent3">
                <a:lumMod val="50000"/>
              </a:schemeClr>
            </a:solidFill>
            <a:tailEnd type="oval"/>
          </a:ln>
        </p:spPr>
        <p:style>
          <a:lnRef idx="1">
            <a:schemeClr val="accent1"/>
          </a:lnRef>
          <a:fillRef idx="0">
            <a:schemeClr val="accent1"/>
          </a:fillRef>
          <a:effectRef idx="0">
            <a:schemeClr val="accent1"/>
          </a:effectRef>
          <a:fontRef idx="minor">
            <a:schemeClr val="tx1"/>
          </a:fontRef>
        </p:style>
      </p:cxnSp>
      <p:sp>
        <p:nvSpPr>
          <p:cNvPr id="6" name="AutoShape 6" descr="Toàn cầu hóa (Globalization)"/>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1500"/>
          </a:p>
        </p:txBody>
      </p:sp>
      <p:pic>
        <p:nvPicPr>
          <p:cNvPr id="2" name="Picture 1"/>
          <p:cNvPicPr>
            <a:picLocks noChangeAspect="1"/>
          </p:cNvPicPr>
          <p:nvPr/>
        </p:nvPicPr>
        <p:blipFill>
          <a:blip r:embed="rId3"/>
          <a:stretch>
            <a:fillRect/>
          </a:stretch>
        </p:blipFill>
        <p:spPr>
          <a:xfrm>
            <a:off x="460374" y="1322258"/>
            <a:ext cx="3636089" cy="4569091"/>
          </a:xfrm>
          <a:prstGeom prst="rect">
            <a:avLst/>
          </a:prstGeom>
        </p:spPr>
      </p:pic>
      <p:pic>
        <p:nvPicPr>
          <p:cNvPr id="10" name="Picture 9"/>
          <p:cNvPicPr>
            <a:picLocks noChangeAspect="1"/>
          </p:cNvPicPr>
          <p:nvPr/>
        </p:nvPicPr>
        <p:blipFill>
          <a:blip r:embed="rId4"/>
          <a:stretch>
            <a:fillRect/>
          </a:stretch>
        </p:blipFill>
        <p:spPr>
          <a:xfrm>
            <a:off x="4827589" y="1610566"/>
            <a:ext cx="566902" cy="453951"/>
          </a:xfrm>
          <a:prstGeom prst="rect">
            <a:avLst/>
          </a:prstGeom>
        </p:spPr>
      </p:pic>
      <p:sp>
        <p:nvSpPr>
          <p:cNvPr id="13" name="Google Shape;912;p66"/>
          <p:cNvSpPr txBox="1"/>
          <p:nvPr/>
        </p:nvSpPr>
        <p:spPr>
          <a:xfrm>
            <a:off x="5424080" y="1151708"/>
            <a:ext cx="3092903" cy="3411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en" sz="2000" b="1" dirty="0" smtClean="0">
                <a:latin typeface="Times New Roman" panose="02020603050405020304" pitchFamily="18" charset="0"/>
                <a:ea typeface="Muli"/>
                <a:cs typeface="Times New Roman" panose="02020603050405020304" pitchFamily="18" charset="0"/>
                <a:sym typeface="Muli"/>
              </a:rPr>
              <a:t>Trước khi gia nhập WTO</a:t>
            </a:r>
            <a:endParaRPr sz="2000" b="1" dirty="0">
              <a:latin typeface="Times New Roman" panose="02020603050405020304" pitchFamily="18" charset="0"/>
              <a:ea typeface="Muli"/>
              <a:cs typeface="Times New Roman" panose="02020603050405020304" pitchFamily="18" charset="0"/>
              <a:sym typeface="Muli"/>
            </a:endParaRPr>
          </a:p>
        </p:txBody>
      </p:sp>
      <p:sp>
        <p:nvSpPr>
          <p:cNvPr id="15" name="Google Shape;911;p66"/>
          <p:cNvSpPr txBox="1"/>
          <p:nvPr/>
        </p:nvSpPr>
        <p:spPr>
          <a:xfrm>
            <a:off x="5424080" y="1610435"/>
            <a:ext cx="6400493" cy="548700"/>
          </a:xfrm>
          <a:prstGeom prst="rect">
            <a:avLst/>
          </a:prstGeom>
          <a:noFill/>
          <a:ln>
            <a:noFill/>
          </a:ln>
        </p:spPr>
        <p:txBody>
          <a:bodyPr spcFirstLastPara="1" wrap="square" lIns="91425" tIns="91425" rIns="91425" bIns="91425" anchor="ctr" anchorCtr="0">
            <a:noAutofit/>
          </a:bodyPr>
          <a:lstStyle/>
          <a:p>
            <a:pPr algn="just"/>
            <a:r>
              <a:rPr lang="en-US" sz="1600" dirty="0" err="1" smtClean="0">
                <a:latin typeface="Times New Roman" panose="02020603050405020304" pitchFamily="18" charset="0"/>
                <a:cs typeface="Times New Roman" panose="02020603050405020304" pitchFamily="18" charset="0"/>
              </a:rPr>
              <a:t>Các</a:t>
            </a:r>
            <a:r>
              <a:rPr lang="en-US" sz="1600" dirty="0" smtClean="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công</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trình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chủ</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yếu</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đánh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giá</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đề</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cập</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về</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vấn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đề</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vay</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nợ</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những</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năm</a:t>
            </a:r>
            <a:r>
              <a:rPr lang="en-US" sz="1600" dirty="0">
                <a:latin typeface="Times New Roman" panose="02020603050405020304" pitchFamily="18" charset="0"/>
                <a:cs typeface="Times New Roman" panose="02020603050405020304" pitchFamily="18" charset="0"/>
              </a:rPr>
              <a:t> 2000. </a:t>
            </a:r>
            <a:r>
              <a:rPr lang="en-US" sz="1600" dirty="0" err="1">
                <a:latin typeface="Times New Roman" panose="02020603050405020304" pitchFamily="18" charset="0"/>
                <a:cs typeface="Times New Roman" panose="02020603050405020304" pitchFamily="18" charset="0"/>
              </a:rPr>
              <a:t>Tuy</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nhiên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chưa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đi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sâu</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vào</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đánh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giá</a:t>
            </a:r>
            <a:r>
              <a:rPr lang="en-US" sz="1600" dirty="0">
                <a:latin typeface="Times New Roman" panose="02020603050405020304" pitchFamily="18" charset="0"/>
                <a:cs typeface="Times New Roman" panose="02020603050405020304" pitchFamily="18" charset="0"/>
              </a:rPr>
              <a:t> một </a:t>
            </a:r>
            <a:r>
              <a:rPr lang="en-US" sz="1600" dirty="0" err="1">
                <a:latin typeface="Times New Roman" panose="02020603050405020304" pitchFamily="18" charset="0"/>
                <a:cs typeface="Times New Roman" panose="02020603050405020304" pitchFamily="18" charset="0"/>
              </a:rPr>
              <a:t>cách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có</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hệ</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thống</a:t>
            </a:r>
            <a:r>
              <a:rPr lang="en-US" sz="1600" dirty="0">
                <a:latin typeface="Times New Roman" panose="02020603050405020304" pitchFamily="18" charset="0"/>
                <a:cs typeface="Times New Roman" panose="02020603050405020304" pitchFamily="18" charset="0"/>
              </a:rPr>
              <a:t>, một </a:t>
            </a:r>
            <a:r>
              <a:rPr lang="en-US" sz="1600" dirty="0" err="1">
                <a:latin typeface="Times New Roman" panose="02020603050405020304" pitchFamily="18" charset="0"/>
                <a:cs typeface="Times New Roman" panose="02020603050405020304" pitchFamily="18" charset="0"/>
              </a:rPr>
              <a:t>cách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cập</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nhật</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nhất</a:t>
            </a:r>
            <a:r>
              <a:rPr lang="en-US" sz="1500" dirty="0">
                <a:latin typeface="Times New Roman" panose="02020603050405020304" pitchFamily="18" charset="0"/>
                <a:cs typeface="Times New Roman" panose="02020603050405020304" pitchFamily="18" charset="0"/>
              </a:rPr>
              <a:t>. </a:t>
            </a:r>
          </a:p>
        </p:txBody>
      </p:sp>
      <p:pic>
        <p:nvPicPr>
          <p:cNvPr id="16" name="Picture 6" descr="WTO: 25 năm thách thức và khủng hoảng"/>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4857178" y="2920139"/>
            <a:ext cx="566902" cy="463012"/>
          </a:xfrm>
          <a:prstGeom prst="rect">
            <a:avLst/>
          </a:prstGeom>
          <a:noFill/>
          <a:extLst>
            <a:ext uri="{909E8E84-426E-40DD-AFC4-6F175D3DCCD1}">
              <a14:hiddenFill xmlns:a14="http://schemas.microsoft.com/office/drawing/2010/main">
                <a:solidFill>
                  <a:srgbClr val="FFFFFF"/>
                </a:solidFill>
              </a14:hiddenFill>
            </a:ext>
          </a:extLst>
        </p:spPr>
      </p:pic>
      <p:sp>
        <p:nvSpPr>
          <p:cNvPr id="17" name="Google Shape;914;p66"/>
          <p:cNvSpPr txBox="1"/>
          <p:nvPr/>
        </p:nvSpPr>
        <p:spPr>
          <a:xfrm>
            <a:off x="5496789" y="2392718"/>
            <a:ext cx="2732811" cy="3411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Clr>
                <a:srgbClr val="000000"/>
              </a:buClr>
              <a:buSzPts val="1100"/>
              <a:buFont typeface="Arial"/>
              <a:buNone/>
            </a:pPr>
            <a:r>
              <a:rPr lang="en" sz="2000" b="1" dirty="0" smtClean="0">
                <a:solidFill>
                  <a:srgbClr val="000000"/>
                </a:solidFill>
                <a:latin typeface="Times New Roman" panose="02020603050405020304" pitchFamily="18" charset="0"/>
                <a:ea typeface="Muli"/>
                <a:cs typeface="Times New Roman" panose="02020603050405020304" pitchFamily="18" charset="0"/>
                <a:sym typeface="Muli"/>
              </a:rPr>
              <a:t>Sau khi gia nhập WTO</a:t>
            </a:r>
            <a:endParaRPr sz="2000" b="1" dirty="0">
              <a:latin typeface="Times New Roman" panose="02020603050405020304" pitchFamily="18" charset="0"/>
              <a:ea typeface="Muli"/>
              <a:cs typeface="Times New Roman" panose="02020603050405020304" pitchFamily="18" charset="0"/>
              <a:sym typeface="Muli"/>
            </a:endParaRPr>
          </a:p>
        </p:txBody>
      </p:sp>
      <p:sp>
        <p:nvSpPr>
          <p:cNvPr id="18" name="Google Shape;913;p66"/>
          <p:cNvSpPr txBox="1"/>
          <p:nvPr/>
        </p:nvSpPr>
        <p:spPr>
          <a:xfrm>
            <a:off x="5496788" y="2897953"/>
            <a:ext cx="6466610" cy="548700"/>
          </a:xfrm>
          <a:prstGeom prst="rect">
            <a:avLst/>
          </a:prstGeom>
          <a:noFill/>
          <a:ln>
            <a:noFill/>
          </a:ln>
        </p:spPr>
        <p:txBody>
          <a:bodyPr spcFirstLastPara="1" wrap="square" lIns="91425" tIns="91425" rIns="91425" bIns="91425" anchor="ctr" anchorCtr="0">
            <a:noAutofit/>
          </a:bodyPr>
          <a:lstStyle/>
          <a:p>
            <a:pPr algn="just"/>
            <a:r>
              <a:rPr lang="en-US" sz="1600" dirty="0" err="1">
                <a:latin typeface="Times New Roman" panose="02020603050405020304" pitchFamily="18" charset="0"/>
                <a:cs typeface="Times New Roman" panose="02020603050405020304" pitchFamily="18" charset="0"/>
              </a:rPr>
              <a:t>Hệ</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thống</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hóa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những</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vấn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đề</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lý</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luận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và</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thực</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tiễn</a:t>
            </a:r>
            <a:r>
              <a:rPr lang="en-US" sz="1600" dirty="0" smtClean="0">
                <a:latin typeface="Times New Roman" panose="02020603050405020304" pitchFamily="18" charset="0"/>
                <a:cs typeface="Times New Roman" panose="02020603050405020304" pitchFamily="18" charset="0"/>
              </a:rPr>
              <a:t>. </a:t>
            </a:r>
            <a:r>
              <a:rPr lang="en-US" sz="1600" dirty="0" err="1" smtClean="0">
                <a:latin typeface="Times New Roman" panose="02020603050405020304" pitchFamily="18" charset="0"/>
                <a:cs typeface="Times New Roman" panose="02020603050405020304" pitchFamily="18" charset="0"/>
              </a:rPr>
              <a:t>Phân</a:t>
            </a:r>
            <a:r>
              <a:rPr lang="en-US" sz="1600" dirty="0" smtClean="0">
                <a:latin typeface="Times New Roman" panose="02020603050405020304" pitchFamily="18" charset="0"/>
                <a:cs typeface="Times New Roman" panose="02020603050405020304" pitchFamily="18" charset="0"/>
              </a:rPr>
              <a:t> </a:t>
            </a:r>
            <a:r>
              <a:rPr lang="en-US" sz="1600" dirty="0" err="1" smtClean="0">
                <a:latin typeface="Times New Roman" panose="02020603050405020304" pitchFamily="18" charset="0"/>
                <a:cs typeface="Times New Roman" panose="02020603050405020304" pitchFamily="18" charset="0"/>
              </a:rPr>
              <a:t>tích</a:t>
            </a:r>
            <a:r>
              <a:rPr lang="en-US" sz="1600" dirty="0" smtClean="0">
                <a:latin typeface="Times New Roman" panose="02020603050405020304" pitchFamily="18" charset="0"/>
                <a:cs typeface="Times New Roman" panose="02020603050405020304" pitchFamily="18" charset="0"/>
              </a:rPr>
              <a:t>, so </a:t>
            </a:r>
            <a:r>
              <a:rPr lang="en-US" sz="1600" dirty="0" err="1" smtClean="0">
                <a:latin typeface="Times New Roman" panose="02020603050405020304" pitchFamily="18" charset="0"/>
                <a:cs typeface="Times New Roman" panose="02020603050405020304" pitchFamily="18" charset="0"/>
              </a:rPr>
              <a:t>sánh</a:t>
            </a:r>
            <a:r>
              <a:rPr lang="en-US" sz="1600" dirty="0" smtClean="0">
                <a:latin typeface="Times New Roman" panose="02020603050405020304" pitchFamily="18" charset="0"/>
                <a:cs typeface="Times New Roman" panose="02020603050405020304" pitchFamily="18" charset="0"/>
              </a:rPr>
              <a:t> </a:t>
            </a:r>
            <a:r>
              <a:rPr lang="en-US" sz="1600" dirty="0" err="1" smtClean="0">
                <a:latin typeface="Times New Roman" panose="02020603050405020304" pitchFamily="18" charset="0"/>
                <a:cs typeface="Times New Roman" panose="02020603050405020304" pitchFamily="18" charset="0"/>
              </a:rPr>
              <a:t>tương</a:t>
            </a:r>
            <a:r>
              <a:rPr lang="en-US" sz="1600" dirty="0" smtClean="0">
                <a:latin typeface="Times New Roman" panose="02020603050405020304" pitchFamily="18" charset="0"/>
                <a:cs typeface="Times New Roman" panose="02020603050405020304" pitchFamily="18" charset="0"/>
              </a:rPr>
              <a:t> </a:t>
            </a:r>
            <a:r>
              <a:rPr lang="en-US" sz="1600" dirty="0" err="1" smtClean="0">
                <a:latin typeface="Times New Roman" panose="02020603050405020304" pitchFamily="18" charset="0"/>
                <a:cs typeface="Times New Roman" panose="02020603050405020304" pitchFamily="18" charset="0"/>
              </a:rPr>
              <a:t>quan</a:t>
            </a:r>
            <a:r>
              <a:rPr lang="en-US" sz="1600" dirty="0" smtClean="0">
                <a:latin typeface="Times New Roman" panose="02020603050405020304" pitchFamily="18" charset="0"/>
                <a:cs typeface="Times New Roman" panose="02020603050405020304" pitchFamily="18" charset="0"/>
              </a:rPr>
              <a:t> </a:t>
            </a:r>
            <a:r>
              <a:rPr lang="en-US" sz="1600" dirty="0" err="1" smtClean="0">
                <a:latin typeface="Times New Roman" panose="02020603050405020304" pitchFamily="18" charset="0"/>
                <a:cs typeface="Times New Roman" panose="02020603050405020304" pitchFamily="18" charset="0"/>
              </a:rPr>
              <a:t>với</a:t>
            </a:r>
            <a:r>
              <a:rPr lang="en-US" sz="1600" dirty="0" smtClean="0">
                <a:latin typeface="Times New Roman" panose="02020603050405020304" pitchFamily="18" charset="0"/>
                <a:cs typeface="Times New Roman" panose="02020603050405020304" pitchFamily="18" charset="0"/>
              </a:rPr>
              <a:t> </a:t>
            </a:r>
            <a:r>
              <a:rPr lang="en-US" sz="1600" dirty="0" err="1" smtClean="0">
                <a:latin typeface="Times New Roman" panose="02020603050405020304" pitchFamily="18" charset="0"/>
                <a:cs typeface="Times New Roman" panose="02020603050405020304" pitchFamily="18" charset="0"/>
              </a:rPr>
              <a:t>giai</a:t>
            </a:r>
            <a:r>
              <a:rPr lang="en-US" sz="1600" dirty="0" smtClean="0">
                <a:latin typeface="Times New Roman" panose="02020603050405020304" pitchFamily="18" charset="0"/>
                <a:cs typeface="Times New Roman" panose="02020603050405020304" pitchFamily="18" charset="0"/>
              </a:rPr>
              <a:t> </a:t>
            </a:r>
            <a:r>
              <a:rPr lang="en-US" sz="1600" dirty="0" err="1" smtClean="0">
                <a:latin typeface="Times New Roman" panose="02020603050405020304" pitchFamily="18" charset="0"/>
                <a:cs typeface="Times New Roman" panose="02020603050405020304" pitchFamily="18" charset="0"/>
              </a:rPr>
              <a:t>đoạn</a:t>
            </a:r>
            <a:r>
              <a:rPr lang="en-US" sz="1600" dirty="0" smtClean="0">
                <a:latin typeface="Times New Roman" panose="02020603050405020304" pitchFamily="18" charset="0"/>
                <a:cs typeface="Times New Roman" panose="02020603050405020304" pitchFamily="18" charset="0"/>
              </a:rPr>
              <a:t> </a:t>
            </a:r>
            <a:r>
              <a:rPr lang="en-US" sz="1600" dirty="0" err="1" smtClean="0">
                <a:latin typeface="Times New Roman" panose="02020603050405020304" pitchFamily="18" charset="0"/>
                <a:cs typeface="Times New Roman" panose="02020603050405020304" pitchFamily="18" charset="0"/>
              </a:rPr>
              <a:t>trước</a:t>
            </a:r>
            <a:r>
              <a:rPr lang="en-US" sz="1600" dirty="0" smtClean="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Từ</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đó</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rút</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ra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nhận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xét</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đánh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giá</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về</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tình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hình</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nợ</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và</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công</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tác</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quản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lý</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nợ</a:t>
            </a:r>
            <a:r>
              <a:rPr lang="en-US" sz="1600" dirty="0">
                <a:latin typeface="Times New Roman" panose="02020603050405020304" pitchFamily="18" charset="0"/>
                <a:cs typeface="Times New Roman" panose="02020603050405020304" pitchFamily="18" charset="0"/>
              </a:rPr>
              <a:t>. </a:t>
            </a:r>
          </a:p>
        </p:txBody>
      </p:sp>
      <p:pic>
        <p:nvPicPr>
          <p:cNvPr id="19" name="Picture 18"/>
          <p:cNvPicPr>
            <a:picLocks noChangeAspect="1"/>
          </p:cNvPicPr>
          <p:nvPr/>
        </p:nvPicPr>
        <p:blipFill>
          <a:blip r:embed="rId6"/>
          <a:stretch>
            <a:fillRect/>
          </a:stretch>
        </p:blipFill>
        <p:spPr>
          <a:xfrm>
            <a:off x="4892243" y="4238773"/>
            <a:ext cx="531837" cy="571709"/>
          </a:xfrm>
          <a:prstGeom prst="rect">
            <a:avLst/>
          </a:prstGeom>
        </p:spPr>
      </p:pic>
      <p:sp>
        <p:nvSpPr>
          <p:cNvPr id="20" name="Google Shape;916;p66"/>
          <p:cNvSpPr txBox="1"/>
          <p:nvPr/>
        </p:nvSpPr>
        <p:spPr>
          <a:xfrm>
            <a:off x="5496788" y="3818109"/>
            <a:ext cx="2344619" cy="343268"/>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Clr>
                <a:srgbClr val="000000"/>
              </a:buClr>
              <a:buSzPts val="1100"/>
              <a:buFont typeface="Arial"/>
              <a:buNone/>
            </a:pPr>
            <a:r>
              <a:rPr lang="en" sz="2000" b="1" dirty="0" smtClean="0">
                <a:solidFill>
                  <a:srgbClr val="000000"/>
                </a:solidFill>
                <a:latin typeface="Times New Roman" panose="02020603050405020304" pitchFamily="18" charset="0"/>
                <a:ea typeface="Muli"/>
                <a:cs typeface="Times New Roman" panose="02020603050405020304" pitchFamily="18" charset="0"/>
                <a:sym typeface="Muli"/>
              </a:rPr>
              <a:t>Tài liệu nước ngoài </a:t>
            </a:r>
            <a:endParaRPr sz="2000" b="1" dirty="0">
              <a:latin typeface="Times New Roman" panose="02020603050405020304" pitchFamily="18" charset="0"/>
              <a:ea typeface="Muli"/>
              <a:cs typeface="Times New Roman" panose="02020603050405020304" pitchFamily="18" charset="0"/>
              <a:sym typeface="Muli"/>
            </a:endParaRPr>
          </a:p>
        </p:txBody>
      </p:sp>
      <p:sp>
        <p:nvSpPr>
          <p:cNvPr id="21" name="Google Shape;915;p66"/>
          <p:cNvSpPr txBox="1"/>
          <p:nvPr/>
        </p:nvSpPr>
        <p:spPr>
          <a:xfrm>
            <a:off x="5496788" y="4377902"/>
            <a:ext cx="6466610" cy="548700"/>
          </a:xfrm>
          <a:prstGeom prst="rect">
            <a:avLst/>
          </a:prstGeom>
          <a:noFill/>
          <a:ln>
            <a:noFill/>
          </a:ln>
        </p:spPr>
        <p:txBody>
          <a:bodyPr spcFirstLastPara="1" wrap="square" lIns="91425" tIns="91425" rIns="91425" bIns="91425" anchor="ctr" anchorCtr="0">
            <a:noAutofit/>
          </a:bodyPr>
          <a:lstStyle/>
          <a:p>
            <a:pPr marL="0" lvl="0" indent="0" algn="just" rtl="0">
              <a:spcBef>
                <a:spcPts val="0"/>
              </a:spcBef>
              <a:spcAft>
                <a:spcPts val="0"/>
              </a:spcAft>
              <a:buNone/>
            </a:pP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Từ</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những</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tài</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liệu</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về</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nợ</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nước</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ngoài</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ở Nam Phi, Nigeria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và</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Indonesia,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thấy</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được</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quản</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lý</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nợ</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tốt</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có</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thể</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dẫn</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đến</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sự</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thịnh</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vượng</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kinh</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tế</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Các</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nước</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này</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liên</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tục</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tiến</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hành</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đánh</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giá</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lại</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khuôn</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khổ</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thể</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chế</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để</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duy</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trì</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sự</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bền</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vững</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trong</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công</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tác</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quản</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lý</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r>
              <a:rPr lang="en-US" sz="1600" dirty="0" err="1" smtClean="0">
                <a:solidFill>
                  <a:schemeClr val="tx1"/>
                </a:solidFill>
                <a:latin typeface="Times New Roman" panose="02020603050405020304" pitchFamily="18" charset="0"/>
                <a:ea typeface="Muli"/>
                <a:cs typeface="Times New Roman" panose="02020603050405020304" pitchFamily="18" charset="0"/>
                <a:sym typeface="Muli"/>
              </a:rPr>
              <a:t>nợ</a:t>
            </a:r>
            <a:r>
              <a:rPr lang="en-US" sz="1600" dirty="0" smtClean="0">
                <a:solidFill>
                  <a:schemeClr val="tx1"/>
                </a:solidFill>
                <a:latin typeface="Times New Roman" panose="02020603050405020304" pitchFamily="18" charset="0"/>
                <a:ea typeface="Muli"/>
                <a:cs typeface="Times New Roman" panose="02020603050405020304" pitchFamily="18" charset="0"/>
                <a:sym typeface="Muli"/>
              </a:rPr>
              <a:t>. </a:t>
            </a:r>
            <a:endParaRPr sz="1600" dirty="0">
              <a:solidFill>
                <a:schemeClr val="tx1"/>
              </a:solidFill>
              <a:latin typeface="Times New Roman" panose="02020603050405020304" pitchFamily="18" charset="0"/>
              <a:ea typeface="Muli"/>
              <a:cs typeface="Times New Roman" panose="02020603050405020304" pitchFamily="18" charset="0"/>
              <a:sym typeface="Muli"/>
            </a:endParaRPr>
          </a:p>
        </p:txBody>
      </p:sp>
      <p:sp>
        <p:nvSpPr>
          <p:cNvPr id="22" name="Rounded Rectangle 21"/>
          <p:cNvSpPr/>
          <p:nvPr/>
        </p:nvSpPr>
        <p:spPr>
          <a:xfrm>
            <a:off x="4776081" y="5390140"/>
            <a:ext cx="6907037" cy="935421"/>
          </a:xfrm>
          <a:prstGeom prst="roundRect">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rất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nhiều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đề</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tài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bài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viết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liên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đến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vấn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đề</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này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nhưng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hầu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hết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đều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còn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hạn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chế</a:t>
            </a:r>
            <a:r>
              <a:rPr lang="en-US" sz="2000" dirty="0">
                <a:latin typeface="Times New Roman" panose="02020603050405020304" pitchFamily="18" charset="0"/>
                <a:cs typeface="Times New Roman" panose="02020603050405020304" pitchFamily="18" charset="0"/>
              </a:rPr>
              <a:t> ở </a:t>
            </a:r>
            <a:r>
              <a:rPr lang="en-US" sz="2000" dirty="0" err="1">
                <a:latin typeface="Times New Roman" panose="02020603050405020304" pitchFamily="18" charset="0"/>
                <a:cs typeface="Times New Roman" panose="02020603050405020304" pitchFamily="18" charset="0"/>
              </a:rPr>
              <a:t>việc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cung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cấp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cập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nhật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số</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liệu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hạn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chế</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khả</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năng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phân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tích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đánh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giá</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đưa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pháp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phù</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hợp</a:t>
            </a:r>
            <a:r>
              <a:rPr lang="en-US" sz="20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937510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5">
                                            <p:txEl>
                                              <p:pRg st="0" end="0"/>
                                            </p:txEl>
                                          </p:spTgt>
                                        </p:tgtEl>
                                        <p:attrNameLst>
                                          <p:attrName>style.visibility</p:attrName>
                                        </p:attrNameLst>
                                      </p:cBhvr>
                                      <p:to>
                                        <p:strVal val="visible"/>
                                      </p:to>
                                    </p:set>
                                    <p:anim calcmode="lin" valueType="num">
                                      <p:cBhvr additive="base">
                                        <p:cTn id="17"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barn(inVertical)">
                                      <p:cBhvr>
                                        <p:cTn id="23" dur="500"/>
                                        <p:tgtEl>
                                          <p:spTgt spid="17"/>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18">
                                            <p:txEl>
                                              <p:pRg st="0" end="0"/>
                                            </p:txEl>
                                          </p:spTgt>
                                        </p:tgtEl>
                                        <p:attrNameLst>
                                          <p:attrName>style.visibility</p:attrName>
                                        </p:attrNameLst>
                                      </p:cBhvr>
                                      <p:to>
                                        <p:strVal val="visible"/>
                                      </p:to>
                                    </p:set>
                                    <p:anim calcmode="lin" valueType="num">
                                      <p:cBhvr additive="base">
                                        <p:cTn id="33" dur="500" fill="hold"/>
                                        <p:tgtEl>
                                          <p:spTgt spid="18">
                                            <p:txEl>
                                              <p:pRg st="0" end="0"/>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1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nodeType="clickEffect">
                                  <p:stCondLst>
                                    <p:cond delay="0"/>
                                  </p:stCondLst>
                                  <p:childTnLst>
                                    <p:set>
                                      <p:cBhvr>
                                        <p:cTn id="38" dur="1" fill="hold">
                                          <p:stCondLst>
                                            <p:cond delay="0"/>
                                          </p:stCondLst>
                                        </p:cTn>
                                        <p:tgtEl>
                                          <p:spTgt spid="20">
                                            <p:txEl>
                                              <p:pRg st="0" end="0"/>
                                            </p:txEl>
                                          </p:spTgt>
                                        </p:tgtEl>
                                        <p:attrNameLst>
                                          <p:attrName>style.visibility</p:attrName>
                                        </p:attrNameLst>
                                      </p:cBhvr>
                                      <p:to>
                                        <p:strVal val="visible"/>
                                      </p:to>
                                    </p:set>
                                    <p:animEffect transition="in" filter="barn(inVertical)">
                                      <p:cBhvr>
                                        <p:cTn id="39" dur="500"/>
                                        <p:tgtEl>
                                          <p:spTgt spid="20">
                                            <p:txEl>
                                              <p:pRg st="0" end="0"/>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19"/>
                                        </p:tgtEl>
                                        <p:attrNameLst>
                                          <p:attrName>style.visibility</p:attrName>
                                        </p:attrNameLst>
                                      </p:cBhvr>
                                      <p:to>
                                        <p:strVal val="visible"/>
                                      </p:to>
                                    </p:set>
                                    <p:animEffect transition="in" filter="fade">
                                      <p:cBhvr>
                                        <p:cTn id="44" dur="500"/>
                                        <p:tgtEl>
                                          <p:spTgt spid="19"/>
                                        </p:tgtEl>
                                      </p:cBhvr>
                                    </p:animEffect>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additive="base">
                                        <p:cTn id="49" dur="500" fill="hold"/>
                                        <p:tgtEl>
                                          <p:spTgt spid="21"/>
                                        </p:tgtEl>
                                        <p:attrNameLst>
                                          <p:attrName>ppt_x</p:attrName>
                                        </p:attrNameLst>
                                      </p:cBhvr>
                                      <p:tavLst>
                                        <p:tav tm="0">
                                          <p:val>
                                            <p:strVal val="#ppt_x"/>
                                          </p:val>
                                        </p:tav>
                                        <p:tav tm="100000">
                                          <p:val>
                                            <p:strVal val="#ppt_x"/>
                                          </p:val>
                                        </p:tav>
                                      </p:tavLst>
                                    </p:anim>
                                    <p:anim calcmode="lin" valueType="num">
                                      <p:cBhvr additive="base">
                                        <p:cTn id="50"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fade">
                                      <p:cBhvr>
                                        <p:cTn id="55" dur="1000"/>
                                        <p:tgtEl>
                                          <p:spTgt spid="22"/>
                                        </p:tgtEl>
                                      </p:cBhvr>
                                    </p:animEffect>
                                    <p:anim calcmode="lin" valueType="num">
                                      <p:cBhvr>
                                        <p:cTn id="56" dur="1000" fill="hold"/>
                                        <p:tgtEl>
                                          <p:spTgt spid="22"/>
                                        </p:tgtEl>
                                        <p:attrNameLst>
                                          <p:attrName>ppt_x</p:attrName>
                                        </p:attrNameLst>
                                      </p:cBhvr>
                                      <p:tavLst>
                                        <p:tav tm="0">
                                          <p:val>
                                            <p:strVal val="#ppt_x"/>
                                          </p:val>
                                        </p:tav>
                                        <p:tav tm="100000">
                                          <p:val>
                                            <p:strVal val="#ppt_x"/>
                                          </p:val>
                                        </p:tav>
                                      </p:tavLst>
                                    </p:anim>
                                    <p:anim calcmode="lin" valueType="num">
                                      <p:cBhvr>
                                        <p:cTn id="57"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7" grpId="0"/>
      <p:bldP spid="21" grpId="0"/>
      <p:bldP spid="2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83E690F4-843A-47A5-8620-4FB01C0D8E68}"/>
              </a:ext>
              <a:ext uri="{C183D7F6-B498-43B3-948B-1728B52AA6E4}">
                <adec:decorative xmlns:adec="http://schemas.microsoft.com/office/drawing/2017/decorative" xmlns="" val="1"/>
              </a:ext>
            </a:extLst>
          </p:cNvPr>
          <p:cNvCxnSpPr>
            <a:cxnSpLocks/>
          </p:cNvCxnSpPr>
          <p:nvPr/>
        </p:nvCxnSpPr>
        <p:spPr>
          <a:xfrm>
            <a:off x="0" y="522898"/>
            <a:ext cx="3827417" cy="0"/>
          </a:xfrm>
          <a:prstGeom prst="line">
            <a:avLst/>
          </a:prstGeom>
          <a:ln>
            <a:solidFill>
              <a:schemeClr val="accent3">
                <a:lumMod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D0986099-F5F2-4E8B-BE17-81194861A00C}"/>
              </a:ext>
              <a:ext uri="{C183D7F6-B498-43B3-948B-1728B52AA6E4}">
                <adec:decorative xmlns:adec="http://schemas.microsoft.com/office/drawing/2017/decorative" xmlns="" val="1"/>
              </a:ext>
            </a:extLst>
          </p:cNvPr>
          <p:cNvCxnSpPr>
            <a:cxnSpLocks/>
          </p:cNvCxnSpPr>
          <p:nvPr/>
        </p:nvCxnSpPr>
        <p:spPr>
          <a:xfrm>
            <a:off x="8386354" y="522898"/>
            <a:ext cx="3805646" cy="0"/>
          </a:xfrm>
          <a:prstGeom prst="line">
            <a:avLst/>
          </a:prstGeom>
          <a:ln>
            <a:solidFill>
              <a:schemeClr val="accent3">
                <a:lumMod val="50000"/>
              </a:schemeClr>
            </a:solidFill>
            <a:headEnd type="oval"/>
          </a:ln>
        </p:spPr>
        <p:style>
          <a:lnRef idx="1">
            <a:schemeClr val="accent1"/>
          </a:lnRef>
          <a:fillRef idx="0">
            <a:schemeClr val="accent1"/>
          </a:fillRef>
          <a:effectRef idx="0">
            <a:schemeClr val="accent1"/>
          </a:effectRef>
          <a:fontRef idx="minor">
            <a:schemeClr val="tx1"/>
          </a:fontRef>
        </p:style>
      </p:cxnSp>
      <p:graphicFrame>
        <p:nvGraphicFramePr>
          <p:cNvPr id="4" name="Diagram 3"/>
          <p:cNvGraphicFramePr/>
          <p:nvPr>
            <p:extLst>
              <p:ext uri="{D42A27DB-BD31-4B8C-83A1-F6EECF244321}">
                <p14:modId xmlns:p14="http://schemas.microsoft.com/office/powerpoint/2010/main" val="1253245292"/>
              </p:ext>
            </p:extLst>
          </p:nvPr>
        </p:nvGraphicFramePr>
        <p:xfrm>
          <a:off x="1770743" y="719666"/>
          <a:ext cx="9241246" cy="57333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3827417" y="73335"/>
            <a:ext cx="5029201" cy="646331"/>
          </a:xfrm>
          <a:prstGeom prst="rect">
            <a:avLst/>
          </a:prstGeom>
          <a:noFill/>
        </p:spPr>
        <p:txBody>
          <a:bodyPr wrap="square" rtlCol="0">
            <a:spAutoFit/>
          </a:bodyPr>
          <a:lstStyle/>
          <a:p>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Mục</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đích</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nghiên</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cứu</a:t>
            </a:r>
            <a:r>
              <a:rPr lang="en-US" sz="3600" b="1" dirty="0" smtClean="0">
                <a:latin typeface="Times New Roman" panose="02020603050405020304" pitchFamily="18" charset="0"/>
                <a:cs typeface="Times New Roman" panose="02020603050405020304" pitchFamily="18" charset="0"/>
              </a:rPr>
              <a:t> </a:t>
            </a:r>
            <a:endParaRPr lang="en-US" sz="3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4741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83E690F4-843A-47A5-8620-4FB01C0D8E68}"/>
              </a:ext>
              <a:ext uri="{C183D7F6-B498-43B3-948B-1728B52AA6E4}">
                <adec:decorative xmlns:adec="http://schemas.microsoft.com/office/drawing/2017/decorative" xmlns="" val="1"/>
              </a:ext>
            </a:extLst>
          </p:cNvPr>
          <p:cNvCxnSpPr>
            <a:cxnSpLocks/>
          </p:cNvCxnSpPr>
          <p:nvPr/>
        </p:nvCxnSpPr>
        <p:spPr>
          <a:xfrm>
            <a:off x="0" y="522898"/>
            <a:ext cx="3618411" cy="0"/>
          </a:xfrm>
          <a:prstGeom prst="line">
            <a:avLst/>
          </a:prstGeom>
          <a:ln>
            <a:solidFill>
              <a:schemeClr val="accent3">
                <a:lumMod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D0986099-F5F2-4E8B-BE17-81194861A00C}"/>
              </a:ext>
              <a:ext uri="{C183D7F6-B498-43B3-948B-1728B52AA6E4}">
                <adec:decorative xmlns:adec="http://schemas.microsoft.com/office/drawing/2017/decorative" xmlns="" val="1"/>
              </a:ext>
            </a:extLst>
          </p:cNvPr>
          <p:cNvCxnSpPr>
            <a:cxnSpLocks/>
          </p:cNvCxnSpPr>
          <p:nvPr/>
        </p:nvCxnSpPr>
        <p:spPr>
          <a:xfrm>
            <a:off x="8334103" y="522898"/>
            <a:ext cx="3857897" cy="0"/>
          </a:xfrm>
          <a:prstGeom prst="line">
            <a:avLst/>
          </a:prstGeom>
          <a:ln>
            <a:solidFill>
              <a:schemeClr val="accent3">
                <a:lumMod val="50000"/>
              </a:schemeClr>
            </a:solidFill>
            <a:headEnd type="oval"/>
          </a:ln>
        </p:spPr>
        <p:style>
          <a:lnRef idx="1">
            <a:schemeClr val="accent1"/>
          </a:lnRef>
          <a:fillRef idx="0">
            <a:schemeClr val="accent1"/>
          </a:fillRef>
          <a:effectRef idx="0">
            <a:schemeClr val="accent1"/>
          </a:effectRef>
          <a:fontRef idx="minor">
            <a:schemeClr val="tx1"/>
          </a:fontRef>
        </p:style>
      </p:cxnSp>
      <p:graphicFrame>
        <p:nvGraphicFramePr>
          <p:cNvPr id="4" name="Diagram 3"/>
          <p:cNvGraphicFramePr/>
          <p:nvPr>
            <p:extLst>
              <p:ext uri="{D42A27DB-BD31-4B8C-83A1-F6EECF244321}">
                <p14:modId xmlns:p14="http://schemas.microsoft.com/office/powerpoint/2010/main" val="3681772201"/>
              </p:ext>
            </p:extLst>
          </p:nvPr>
        </p:nvGraphicFramePr>
        <p:xfrm>
          <a:off x="718457" y="719667"/>
          <a:ext cx="10933611" cy="56811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3618411" y="73336"/>
            <a:ext cx="4846320" cy="646331"/>
          </a:xfrm>
          <a:prstGeom prst="rect">
            <a:avLst/>
          </a:prstGeom>
          <a:noFill/>
        </p:spPr>
        <p:txBody>
          <a:bodyPr wrap="square" rtlCol="0">
            <a:spAutoFit/>
          </a:bodyPr>
          <a:lstStyle/>
          <a:p>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Nhiệm</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vụ</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nghiên</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cứu</a:t>
            </a:r>
            <a:r>
              <a:rPr lang="en-US" sz="3600" b="1" dirty="0" smtClean="0">
                <a:latin typeface="Times New Roman" panose="02020603050405020304" pitchFamily="18" charset="0"/>
                <a:cs typeface="Times New Roman" panose="02020603050405020304" pitchFamily="18" charset="0"/>
              </a:rPr>
              <a:t> </a:t>
            </a:r>
            <a:endParaRPr lang="en-US" sz="3600"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1423853" y="3792880"/>
            <a:ext cx="3971108" cy="2092881"/>
          </a:xfrm>
          <a:prstGeom prst="rect">
            <a:avLst/>
          </a:prstGeom>
          <a:noFill/>
        </p:spPr>
        <p:txBody>
          <a:bodyPr wrap="square" rtlCol="0">
            <a:spAutoFit/>
          </a:bodyPr>
          <a:lstStyle/>
          <a:p>
            <a:pPr algn="ctr"/>
            <a:r>
              <a:rPr lang="en-US" sz="2800" dirty="0" err="1">
                <a:latin typeface="Times New Roman" panose="02020603050405020304" pitchFamily="18" charset="0"/>
                <a:cs typeface="Times New Roman" panose="02020603050405020304" pitchFamily="18" charset="0"/>
              </a:rPr>
              <a:t>Thứ</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phân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tích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rõ</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các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vấn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đề</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về</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thể</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nội</a:t>
            </a:r>
            <a:r>
              <a:rPr lang="en-US" sz="2800" dirty="0">
                <a:latin typeface="Times New Roman" panose="02020603050405020304" pitchFamily="18" charset="0"/>
                <a:cs typeface="Times New Roman" panose="02020603050405020304" pitchFamily="18" charset="0"/>
              </a:rPr>
              <a:t> dung </a:t>
            </a:r>
            <a:r>
              <a:rPr lang="en-US" sz="2800" dirty="0" err="1">
                <a:latin typeface="Times New Roman" panose="02020603050405020304" pitchFamily="18" charset="0"/>
                <a:cs typeface="Times New Roman" panose="02020603050405020304" pitchFamily="18" charset="0"/>
              </a:rPr>
              <a:t>trong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nợ</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nước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ngoài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tại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Việt</a:t>
            </a:r>
            <a:r>
              <a:rPr lang="en-US" sz="2800" dirty="0">
                <a:latin typeface="Times New Roman" panose="02020603050405020304" pitchFamily="18" charset="0"/>
                <a:cs typeface="Times New Roman" panose="02020603050405020304" pitchFamily="18" charset="0"/>
              </a:rPr>
              <a:t> Nam</a:t>
            </a:r>
          </a:p>
          <a:p>
            <a:endParaRPr lang="en-US" dirty="0"/>
          </a:p>
        </p:txBody>
      </p:sp>
      <p:sp>
        <p:nvSpPr>
          <p:cNvPr id="10" name="Rectangle 9"/>
          <p:cNvSpPr/>
          <p:nvPr/>
        </p:nvSpPr>
        <p:spPr>
          <a:xfrm>
            <a:off x="6792686" y="3792880"/>
            <a:ext cx="4271554" cy="1815882"/>
          </a:xfrm>
          <a:prstGeom prst="rect">
            <a:avLst/>
          </a:prstGeom>
        </p:spPr>
        <p:txBody>
          <a:bodyPr wrap="square">
            <a:spAutoFit/>
          </a:bodyPr>
          <a:lstStyle/>
          <a:p>
            <a:pPr algn="ctr"/>
            <a:r>
              <a:rPr lang="en-US" sz="2800" dirty="0" err="1">
                <a:latin typeface="Times New Roman" panose="02020603050405020304" pitchFamily="18" charset="0"/>
                <a:ea typeface="Calibri" panose="020F0502020204030204" pitchFamily="34" charset="0"/>
                <a:cs typeface="Times New Roman" panose="02020603050405020304" pitchFamily="18" charset="0"/>
              </a:rPr>
              <a:t>Thứ</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ba</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đưa</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ra</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các</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hàm</a:t>
            </a:r>
            <a:r>
              <a:rPr lang="en-US" sz="2800" dirty="0">
                <a:latin typeface="Times New Roman" panose="02020603050405020304" pitchFamily="18" charset="0"/>
                <a:ea typeface="Calibri" panose="020F0502020204030204" pitchFamily="34" charset="0"/>
                <a:cs typeface="Times New Roman" panose="02020603050405020304" pitchFamily="18" charset="0"/>
              </a:rPr>
              <a:t> ý </a:t>
            </a:r>
            <a:r>
              <a:rPr lang="en-US" sz="2800" dirty="0" err="1" smtClean="0">
                <a:latin typeface="Times New Roman" panose="02020603050405020304" pitchFamily="18" charset="0"/>
                <a:ea typeface="Calibri" panose="020F0502020204030204" pitchFamily="34" charset="0"/>
                <a:cs typeface="Times New Roman" panose="02020603050405020304" pitchFamily="18" charset="0"/>
              </a:rPr>
              <a:t>chính</a:t>
            </a:r>
            <a:r>
              <a:rPr lang="en-US" sz="28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sách</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tăng</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cường</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công</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tác</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quản</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lí</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nợ</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nước</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ngoài</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tại</a:t>
            </a:r>
            <a:r>
              <a:rPr lang="en-US" sz="2800" dirty="0">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latin typeface="Times New Roman" panose="02020603050405020304" pitchFamily="18" charset="0"/>
                <a:ea typeface="Calibri" panose="020F0502020204030204" pitchFamily="34" charset="0"/>
                <a:cs typeface="Times New Roman" panose="02020603050405020304" pitchFamily="18" charset="0"/>
              </a:rPr>
              <a:t>Việt</a:t>
            </a:r>
            <a:r>
              <a:rPr lang="en-US" sz="2800" dirty="0">
                <a:latin typeface="Times New Roman" panose="02020603050405020304" pitchFamily="18" charset="0"/>
                <a:ea typeface="Calibri" panose="020F0502020204030204" pitchFamily="34" charset="0"/>
                <a:cs typeface="Times New Roman" panose="02020603050405020304" pitchFamily="18" charset="0"/>
              </a:rPr>
              <a:t> Nam</a:t>
            </a:r>
            <a:endParaRPr lang="en-US" sz="2800" dirty="0">
              <a:latin typeface="Calibri" panose="020F0502020204030204" pitchFamily="34" charset="0"/>
              <a:ea typeface="Calibri" panose="020F0502020204030204" pitchFamily="34" charset="0"/>
              <a:cs typeface="Times New Roman" panose="02020603050405020304" pitchFamily="18" charset="0"/>
            </a:endParaRPr>
          </a:p>
        </p:txBody>
      </p:sp>
      <p:sp>
        <p:nvSpPr>
          <p:cNvPr id="12" name="TextBox 11"/>
          <p:cNvSpPr txBox="1"/>
          <p:nvPr/>
        </p:nvSpPr>
        <p:spPr>
          <a:xfrm>
            <a:off x="4493623" y="1348332"/>
            <a:ext cx="3605349" cy="1815882"/>
          </a:xfrm>
          <a:prstGeom prst="rect">
            <a:avLst/>
          </a:prstGeom>
          <a:noFill/>
        </p:spPr>
        <p:txBody>
          <a:bodyPr wrap="square" rtlCol="0">
            <a:spAutoFit/>
          </a:bodyPr>
          <a:lstStyle/>
          <a:p>
            <a:pPr lvl="0"/>
            <a:r>
              <a:rPr lang="en-US" sz="2800" dirty="0" err="1">
                <a:latin typeface="Times New Roman" panose="02020603050405020304" pitchFamily="18" charset="0"/>
                <a:cs typeface="Times New Roman" panose="02020603050405020304" pitchFamily="18" charset="0"/>
              </a:rPr>
              <a:t>Thứ</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nhất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đưa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ra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tổng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thuyết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về</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thể</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nội</a:t>
            </a:r>
            <a:r>
              <a:rPr lang="en-US" sz="2800" dirty="0">
                <a:latin typeface="Times New Roman" panose="02020603050405020304" pitchFamily="18" charset="0"/>
                <a:cs typeface="Times New Roman" panose="02020603050405020304" pitchFamily="18" charset="0"/>
              </a:rPr>
              <a:t> dung </a:t>
            </a:r>
            <a:r>
              <a:rPr lang="en-US" sz="2800" dirty="0" err="1">
                <a:latin typeface="Times New Roman" panose="02020603050405020304" pitchFamily="18" charset="0"/>
                <a:cs typeface="Times New Roman" panose="02020603050405020304" pitchFamily="18" charset="0"/>
              </a:rPr>
              <a:t>trong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nợ</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nước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ngoài</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67316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8">
                                            <p:txEl>
                                              <p:pRg st="0" end="0"/>
                                            </p:txEl>
                                          </p:spTgt>
                                        </p:tgtEl>
                                        <p:attrNameLst>
                                          <p:attrName>style.visibility</p:attrName>
                                        </p:attrNameLst>
                                      </p:cBhvr>
                                      <p:to>
                                        <p:strVal val="visible"/>
                                      </p:to>
                                    </p:set>
                                    <p:anim calcmode="lin" valueType="num">
                                      <p:cBhvr additive="base">
                                        <p:cTn id="20"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0">
                                            <p:txEl>
                                              <p:pRg st="0" end="0"/>
                                            </p:txEl>
                                          </p:spTgt>
                                        </p:tgtEl>
                                        <p:attrNameLst>
                                          <p:attrName>style.visibility</p:attrName>
                                        </p:attrNameLst>
                                      </p:cBhvr>
                                      <p:to>
                                        <p:strVal val="visible"/>
                                      </p:to>
                                    </p:set>
                                    <p:animEffect transition="in" filter="fade">
                                      <p:cBhvr>
                                        <p:cTn id="26"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1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hidden="1">
            <a:extLst>
              <a:ext uri="{FF2B5EF4-FFF2-40B4-BE49-F238E27FC236}">
                <a16:creationId xmlns:a16="http://schemas.microsoft.com/office/drawing/2014/main" id="{ED2F5393-91A3-4102-A584-E902285C507A}"/>
              </a:ext>
            </a:extLst>
          </p:cNvPr>
          <p:cNvSpPr>
            <a:spLocks noGrp="1"/>
          </p:cNvSpPr>
          <p:nvPr>
            <p:ph type="title" idx="4294967295"/>
          </p:nvPr>
        </p:nvSpPr>
        <p:spPr>
          <a:xfrm>
            <a:off x="0" y="365125"/>
            <a:ext cx="10515600" cy="1325563"/>
          </a:xfrm>
        </p:spPr>
        <p:txBody>
          <a:bodyPr/>
          <a:lstStyle/>
          <a:p>
            <a:r>
              <a:rPr lang="en-US" dirty="0"/>
              <a:t>Project analysis slide 4</a:t>
            </a:r>
          </a:p>
        </p:txBody>
      </p:sp>
      <p:cxnSp>
        <p:nvCxnSpPr>
          <p:cNvPr id="8" name="Straight Connector 7">
            <a:extLst>
              <a:ext uri="{FF2B5EF4-FFF2-40B4-BE49-F238E27FC236}">
                <a16:creationId xmlns:a16="http://schemas.microsoft.com/office/drawing/2014/main" id="{D0986099-F5F2-4E8B-BE17-81194861A00C}"/>
              </a:ext>
              <a:ext uri="{C183D7F6-B498-43B3-948B-1728B52AA6E4}">
                <adec:decorative xmlns:adec="http://schemas.microsoft.com/office/drawing/2017/decorative" xmlns="" val="1"/>
              </a:ext>
            </a:extLst>
          </p:cNvPr>
          <p:cNvCxnSpPr>
            <a:cxnSpLocks/>
          </p:cNvCxnSpPr>
          <p:nvPr/>
        </p:nvCxnSpPr>
        <p:spPr>
          <a:xfrm>
            <a:off x="5943600" y="522898"/>
            <a:ext cx="6248400" cy="0"/>
          </a:xfrm>
          <a:prstGeom prst="line">
            <a:avLst/>
          </a:prstGeom>
          <a:ln>
            <a:solidFill>
              <a:schemeClr val="accent3">
                <a:lumMod val="5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83E690F4-843A-47A5-8620-4FB01C0D8E68}"/>
              </a:ext>
              <a:ext uri="{C183D7F6-B498-43B3-948B-1728B52AA6E4}">
                <adec:decorative xmlns:adec="http://schemas.microsoft.com/office/drawing/2017/decorative" xmlns="" val="1"/>
              </a:ext>
            </a:extLst>
          </p:cNvPr>
          <p:cNvCxnSpPr>
            <a:cxnSpLocks/>
          </p:cNvCxnSpPr>
          <p:nvPr/>
        </p:nvCxnSpPr>
        <p:spPr>
          <a:xfrm>
            <a:off x="0" y="522898"/>
            <a:ext cx="5460274" cy="0"/>
          </a:xfrm>
          <a:prstGeom prst="line">
            <a:avLst/>
          </a:prstGeom>
          <a:ln>
            <a:solidFill>
              <a:schemeClr val="accent3">
                <a:lumMod val="50000"/>
              </a:schemeClr>
            </a:solidFill>
            <a:tailEnd type="oval"/>
          </a:ln>
        </p:spPr>
        <p:style>
          <a:lnRef idx="1">
            <a:schemeClr val="accent1"/>
          </a:lnRef>
          <a:fillRef idx="0">
            <a:schemeClr val="accent1"/>
          </a:fillRef>
          <a:effectRef idx="0">
            <a:schemeClr val="accent1"/>
          </a:effectRef>
          <a:fontRef idx="minor">
            <a:schemeClr val="tx1"/>
          </a:fontRef>
        </p:style>
      </p:cxnSp>
      <p:sp>
        <p:nvSpPr>
          <p:cNvPr id="75" name="Oval 74">
            <a:extLst>
              <a:ext uri="{FF2B5EF4-FFF2-40B4-BE49-F238E27FC236}">
                <a16:creationId xmlns:a16="http://schemas.microsoft.com/office/drawing/2014/main" id="{355211EE-8286-42CD-A4AF-EDD1186B28A3}"/>
              </a:ext>
              <a:ext uri="{C183D7F6-B498-43B3-948B-1728B52AA6E4}">
                <adec:decorative xmlns:adec="http://schemas.microsoft.com/office/drawing/2017/decorative" xmlns="" val="1"/>
              </a:ext>
            </a:extLst>
          </p:cNvPr>
          <p:cNvSpPr/>
          <p:nvPr/>
        </p:nvSpPr>
        <p:spPr>
          <a:xfrm>
            <a:off x="799307" y="2645333"/>
            <a:ext cx="2478384" cy="1587500"/>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Oval 75">
            <a:extLst>
              <a:ext uri="{FF2B5EF4-FFF2-40B4-BE49-F238E27FC236}">
                <a16:creationId xmlns:a16="http://schemas.microsoft.com/office/drawing/2014/main" id="{D3287700-63E7-4098-B825-B123C11134C1}"/>
              </a:ext>
              <a:ext uri="{C183D7F6-B498-43B3-948B-1728B52AA6E4}">
                <adec:decorative xmlns:adec="http://schemas.microsoft.com/office/drawing/2017/decorative" xmlns="" val="1"/>
              </a:ext>
            </a:extLst>
          </p:cNvPr>
          <p:cNvSpPr/>
          <p:nvPr/>
        </p:nvSpPr>
        <p:spPr>
          <a:xfrm>
            <a:off x="837409" y="790366"/>
            <a:ext cx="2440282" cy="1587500"/>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Oval 76">
            <a:extLst>
              <a:ext uri="{FF2B5EF4-FFF2-40B4-BE49-F238E27FC236}">
                <a16:creationId xmlns:a16="http://schemas.microsoft.com/office/drawing/2014/main" id="{69943F00-C6CB-4F10-A02B-801F37984D43}"/>
              </a:ext>
              <a:ext uri="{C183D7F6-B498-43B3-948B-1728B52AA6E4}">
                <adec:decorative xmlns:adec="http://schemas.microsoft.com/office/drawing/2017/decorative" xmlns="" val="1"/>
              </a:ext>
            </a:extLst>
          </p:cNvPr>
          <p:cNvSpPr/>
          <p:nvPr/>
        </p:nvSpPr>
        <p:spPr>
          <a:xfrm>
            <a:off x="872333" y="4516269"/>
            <a:ext cx="2440282" cy="1587500"/>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21" name="Connector: Elbow 20">
            <a:extLst>
              <a:ext uri="{FF2B5EF4-FFF2-40B4-BE49-F238E27FC236}">
                <a16:creationId xmlns:a16="http://schemas.microsoft.com/office/drawing/2014/main" id="{4741AA56-D9ED-492E-8385-5CB8274B1286}"/>
              </a:ext>
              <a:ext uri="{C183D7F6-B498-43B3-948B-1728B52AA6E4}">
                <adec:decorative xmlns:adec="http://schemas.microsoft.com/office/drawing/2017/decorative" xmlns="" val="1"/>
              </a:ext>
            </a:extLst>
          </p:cNvPr>
          <p:cNvCxnSpPr/>
          <p:nvPr/>
        </p:nvCxnSpPr>
        <p:spPr>
          <a:xfrm rot="10800000" flipV="1">
            <a:off x="812008" y="1668057"/>
            <a:ext cx="12700" cy="3641962"/>
          </a:xfrm>
          <a:prstGeom prst="bentConnector3">
            <a:avLst>
              <a:gd name="adj1" fmla="val 1800000"/>
            </a:avLst>
          </a:prstGeom>
          <a:ln w="22225">
            <a:solidFill>
              <a:schemeClr val="tx2"/>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82" name="Rectangle 81">
            <a:extLst>
              <a:ext uri="{FF2B5EF4-FFF2-40B4-BE49-F238E27FC236}">
                <a16:creationId xmlns:a16="http://schemas.microsoft.com/office/drawing/2014/main" id="{9771041D-83B6-4693-BC25-25AABB3CE3BF}"/>
              </a:ext>
            </a:extLst>
          </p:cNvPr>
          <p:cNvSpPr/>
          <p:nvPr/>
        </p:nvSpPr>
        <p:spPr>
          <a:xfrm>
            <a:off x="4217194" y="3476343"/>
            <a:ext cx="1371600" cy="492443"/>
          </a:xfrm>
          <a:prstGeom prst="rect">
            <a:avLst/>
          </a:prstGeom>
        </p:spPr>
        <p:txBody>
          <a:bodyPr wrap="square" lIns="0" tIns="0" rIns="0" bIns="0" anchor="ctr">
            <a:spAutoFit/>
          </a:bodyPr>
          <a:lstStyle/>
          <a:p>
            <a:pPr algn="ctr"/>
            <a:r>
              <a:rPr lang="en-US" sz="1600" dirty="0">
                <a:solidFill>
                  <a:schemeClr val="bg1"/>
                </a:solidFill>
              </a:rPr>
              <a:t>Project Objectives</a:t>
            </a:r>
          </a:p>
        </p:txBody>
      </p:sp>
      <p:sp>
        <p:nvSpPr>
          <p:cNvPr id="85" name="Rectangle 84">
            <a:extLst>
              <a:ext uri="{FF2B5EF4-FFF2-40B4-BE49-F238E27FC236}">
                <a16:creationId xmlns:a16="http://schemas.microsoft.com/office/drawing/2014/main" id="{C7CFAFBF-6B2A-49A8-ADCE-FD94A08C87B3}"/>
              </a:ext>
            </a:extLst>
          </p:cNvPr>
          <p:cNvSpPr/>
          <p:nvPr/>
        </p:nvSpPr>
        <p:spPr>
          <a:xfrm>
            <a:off x="1357312" y="1134978"/>
            <a:ext cx="1516898" cy="738664"/>
          </a:xfrm>
          <a:prstGeom prst="rect">
            <a:avLst/>
          </a:prstGeom>
        </p:spPr>
        <p:txBody>
          <a:bodyPr wrap="square" lIns="0" tIns="0" rIns="0" bIns="0" anchor="ctr">
            <a:spAutoFit/>
          </a:bodyPr>
          <a:lstStyle/>
          <a:p>
            <a:pPr algn="ctr"/>
            <a:r>
              <a:rPr lang="en-US" sz="2400" b="1" dirty="0" err="1" smtClean="0">
                <a:solidFill>
                  <a:schemeClr val="bg1"/>
                </a:solidFill>
                <a:latin typeface="Times New Roman" panose="02020603050405020304" pitchFamily="18" charset="0"/>
                <a:cs typeface="Times New Roman" panose="02020603050405020304" pitchFamily="18" charset="0"/>
              </a:rPr>
              <a:t>Đối</a:t>
            </a:r>
            <a:r>
              <a:rPr lang="en-US" sz="2400" b="1" dirty="0" smtClean="0">
                <a:solidFill>
                  <a:schemeClr val="bg1"/>
                </a:solidFill>
                <a:latin typeface="Times New Roman" panose="02020603050405020304" pitchFamily="18" charset="0"/>
                <a:cs typeface="Times New Roman" panose="02020603050405020304" pitchFamily="18" charset="0"/>
              </a:rPr>
              <a:t> </a:t>
            </a:r>
            <a:r>
              <a:rPr lang="en-US" sz="2400" b="1" dirty="0" err="1" smtClean="0">
                <a:solidFill>
                  <a:schemeClr val="bg1"/>
                </a:solidFill>
                <a:latin typeface="Times New Roman" panose="02020603050405020304" pitchFamily="18" charset="0"/>
                <a:cs typeface="Times New Roman" panose="02020603050405020304" pitchFamily="18" charset="0"/>
              </a:rPr>
              <a:t>tượng</a:t>
            </a:r>
            <a:r>
              <a:rPr lang="en-US" sz="2400" b="1" dirty="0" smtClean="0">
                <a:solidFill>
                  <a:schemeClr val="bg1"/>
                </a:solidFill>
                <a:latin typeface="Times New Roman" panose="02020603050405020304" pitchFamily="18" charset="0"/>
                <a:cs typeface="Times New Roman" panose="02020603050405020304" pitchFamily="18" charset="0"/>
              </a:rPr>
              <a:t> </a:t>
            </a:r>
            <a:r>
              <a:rPr lang="en-US" sz="2400" b="1" dirty="0" err="1" smtClean="0">
                <a:solidFill>
                  <a:schemeClr val="bg1"/>
                </a:solidFill>
                <a:latin typeface="Times New Roman" panose="02020603050405020304" pitchFamily="18" charset="0"/>
                <a:cs typeface="Times New Roman" panose="02020603050405020304" pitchFamily="18" charset="0"/>
              </a:rPr>
              <a:t>nghiên</a:t>
            </a:r>
            <a:r>
              <a:rPr lang="en-US" sz="2400" b="1" dirty="0" smtClean="0">
                <a:solidFill>
                  <a:schemeClr val="bg1"/>
                </a:solidFill>
                <a:latin typeface="Times New Roman" panose="02020603050405020304" pitchFamily="18" charset="0"/>
                <a:cs typeface="Times New Roman" panose="02020603050405020304" pitchFamily="18" charset="0"/>
              </a:rPr>
              <a:t> </a:t>
            </a:r>
            <a:r>
              <a:rPr lang="en-US" sz="2400" b="1" dirty="0" err="1" smtClean="0">
                <a:solidFill>
                  <a:schemeClr val="bg1"/>
                </a:solidFill>
                <a:latin typeface="Times New Roman" panose="02020603050405020304" pitchFamily="18" charset="0"/>
                <a:cs typeface="Times New Roman" panose="02020603050405020304" pitchFamily="18" charset="0"/>
              </a:rPr>
              <a:t>cứu</a:t>
            </a:r>
            <a:r>
              <a:rPr lang="en-US" sz="2400" b="1" dirty="0" smtClean="0">
                <a:solidFill>
                  <a:schemeClr val="bg1"/>
                </a:solidFill>
                <a:latin typeface="Times New Roman" panose="02020603050405020304" pitchFamily="18" charset="0"/>
                <a:cs typeface="Times New Roman" panose="02020603050405020304" pitchFamily="18" charset="0"/>
              </a:rPr>
              <a:t> </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5" name="TextBox 4"/>
          <p:cNvSpPr txBox="1"/>
          <p:nvPr/>
        </p:nvSpPr>
        <p:spPr>
          <a:xfrm>
            <a:off x="1240890" y="2939643"/>
            <a:ext cx="1633320" cy="830997"/>
          </a:xfrm>
          <a:prstGeom prst="rect">
            <a:avLst/>
          </a:prstGeom>
          <a:noFill/>
        </p:spPr>
        <p:txBody>
          <a:bodyPr wrap="square" rtlCol="0">
            <a:spAutoFit/>
          </a:bodyPr>
          <a:lstStyle/>
          <a:p>
            <a:pPr algn="ctr"/>
            <a:r>
              <a:rPr lang="en-US" sz="2400" b="1" dirty="0" err="1" smtClean="0">
                <a:solidFill>
                  <a:schemeClr val="bg1"/>
                </a:solidFill>
                <a:latin typeface="Times New Roman" panose="02020603050405020304" pitchFamily="18" charset="0"/>
                <a:cs typeface="Times New Roman" panose="02020603050405020304" pitchFamily="18" charset="0"/>
              </a:rPr>
              <a:t>Phạm</a:t>
            </a:r>
            <a:r>
              <a:rPr lang="en-US" sz="2400" b="1" dirty="0" smtClean="0">
                <a:solidFill>
                  <a:schemeClr val="bg1"/>
                </a:solidFill>
                <a:latin typeface="Times New Roman" panose="02020603050405020304" pitchFamily="18" charset="0"/>
                <a:cs typeface="Times New Roman" panose="02020603050405020304" pitchFamily="18" charset="0"/>
              </a:rPr>
              <a:t> vi </a:t>
            </a:r>
            <a:r>
              <a:rPr lang="en-US" sz="2400" b="1" dirty="0" err="1" smtClean="0">
                <a:solidFill>
                  <a:schemeClr val="bg1"/>
                </a:solidFill>
                <a:latin typeface="Times New Roman" panose="02020603050405020304" pitchFamily="18" charset="0"/>
                <a:cs typeface="Times New Roman" panose="02020603050405020304" pitchFamily="18" charset="0"/>
              </a:rPr>
              <a:t>nghiên</a:t>
            </a:r>
            <a:r>
              <a:rPr lang="en-US" sz="2400" b="1" dirty="0" smtClean="0">
                <a:solidFill>
                  <a:schemeClr val="bg1"/>
                </a:solidFill>
                <a:latin typeface="Times New Roman" panose="02020603050405020304" pitchFamily="18" charset="0"/>
                <a:cs typeface="Times New Roman" panose="02020603050405020304" pitchFamily="18" charset="0"/>
              </a:rPr>
              <a:t> </a:t>
            </a:r>
            <a:r>
              <a:rPr lang="en-US" sz="2400" b="1" dirty="0" err="1" smtClean="0">
                <a:solidFill>
                  <a:schemeClr val="bg1"/>
                </a:solidFill>
                <a:latin typeface="Times New Roman" panose="02020603050405020304" pitchFamily="18" charset="0"/>
                <a:cs typeface="Times New Roman" panose="02020603050405020304" pitchFamily="18" charset="0"/>
              </a:rPr>
              <a:t>cứu</a:t>
            </a:r>
            <a:r>
              <a:rPr lang="en-US" sz="2400" b="1" dirty="0" smtClean="0">
                <a:solidFill>
                  <a:schemeClr val="bg1"/>
                </a:solidFill>
                <a:latin typeface="Times New Roman" panose="02020603050405020304" pitchFamily="18" charset="0"/>
                <a:cs typeface="Times New Roman" panose="02020603050405020304" pitchFamily="18" charset="0"/>
              </a:rPr>
              <a:t> </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1036561" y="4794610"/>
            <a:ext cx="2158400" cy="830997"/>
          </a:xfrm>
          <a:prstGeom prst="rect">
            <a:avLst/>
          </a:prstGeom>
          <a:noFill/>
        </p:spPr>
        <p:txBody>
          <a:bodyPr wrap="square" rtlCol="0">
            <a:spAutoFit/>
          </a:bodyPr>
          <a:lstStyle/>
          <a:p>
            <a:pPr algn="ctr"/>
            <a:r>
              <a:rPr lang="en-US" sz="2400" b="1" dirty="0" err="1" smtClean="0">
                <a:solidFill>
                  <a:schemeClr val="bg1"/>
                </a:solidFill>
                <a:latin typeface="Times New Roman" panose="02020603050405020304" pitchFamily="18" charset="0"/>
                <a:cs typeface="Times New Roman" panose="02020603050405020304" pitchFamily="18" charset="0"/>
              </a:rPr>
              <a:t>Phương</a:t>
            </a:r>
            <a:r>
              <a:rPr lang="en-US" sz="2400" b="1" dirty="0" smtClean="0">
                <a:solidFill>
                  <a:schemeClr val="bg1"/>
                </a:solidFill>
                <a:latin typeface="Times New Roman" panose="02020603050405020304" pitchFamily="18" charset="0"/>
                <a:cs typeface="Times New Roman" panose="02020603050405020304" pitchFamily="18" charset="0"/>
              </a:rPr>
              <a:t> </a:t>
            </a:r>
            <a:r>
              <a:rPr lang="en-US" sz="2400" b="1" dirty="0" err="1" smtClean="0">
                <a:solidFill>
                  <a:schemeClr val="bg1"/>
                </a:solidFill>
                <a:latin typeface="Times New Roman" panose="02020603050405020304" pitchFamily="18" charset="0"/>
                <a:cs typeface="Times New Roman" panose="02020603050405020304" pitchFamily="18" charset="0"/>
              </a:rPr>
              <a:t>pháp</a:t>
            </a:r>
            <a:r>
              <a:rPr lang="en-US" sz="2400" b="1" dirty="0" smtClean="0">
                <a:solidFill>
                  <a:schemeClr val="bg1"/>
                </a:solidFill>
                <a:latin typeface="Times New Roman" panose="02020603050405020304" pitchFamily="18" charset="0"/>
                <a:cs typeface="Times New Roman" panose="02020603050405020304" pitchFamily="18" charset="0"/>
              </a:rPr>
              <a:t> </a:t>
            </a:r>
            <a:r>
              <a:rPr lang="en-US" sz="2400" b="1" dirty="0" err="1" smtClean="0">
                <a:solidFill>
                  <a:schemeClr val="bg1"/>
                </a:solidFill>
                <a:latin typeface="Times New Roman" panose="02020603050405020304" pitchFamily="18" charset="0"/>
                <a:cs typeface="Times New Roman" panose="02020603050405020304" pitchFamily="18" charset="0"/>
              </a:rPr>
              <a:t>nghiên</a:t>
            </a:r>
            <a:r>
              <a:rPr lang="en-US" sz="2400" b="1" dirty="0" smtClean="0">
                <a:solidFill>
                  <a:schemeClr val="bg1"/>
                </a:solidFill>
                <a:latin typeface="Times New Roman" panose="02020603050405020304" pitchFamily="18" charset="0"/>
                <a:cs typeface="Times New Roman" panose="02020603050405020304" pitchFamily="18" charset="0"/>
              </a:rPr>
              <a:t> </a:t>
            </a:r>
            <a:r>
              <a:rPr lang="en-US" sz="2400" b="1" dirty="0" err="1" smtClean="0">
                <a:solidFill>
                  <a:schemeClr val="bg1"/>
                </a:solidFill>
                <a:latin typeface="Times New Roman" panose="02020603050405020304" pitchFamily="18" charset="0"/>
                <a:cs typeface="Times New Roman" panose="02020603050405020304" pitchFamily="18" charset="0"/>
              </a:rPr>
              <a:t>cứu</a:t>
            </a:r>
            <a:r>
              <a:rPr lang="en-US" sz="2400" b="1" dirty="0" smtClean="0">
                <a:solidFill>
                  <a:schemeClr val="bg1"/>
                </a:solidFill>
                <a:latin typeface="Times New Roman" panose="02020603050405020304" pitchFamily="18" charset="0"/>
                <a:cs typeface="Times New Roman" panose="02020603050405020304" pitchFamily="18" charset="0"/>
              </a:rPr>
              <a:t> </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9" name="Rectangle 8"/>
          <p:cNvSpPr/>
          <p:nvPr/>
        </p:nvSpPr>
        <p:spPr>
          <a:xfrm>
            <a:off x="3393369" y="1168617"/>
            <a:ext cx="6821785" cy="830997"/>
          </a:xfrm>
          <a:prstGeom prst="rect">
            <a:avLst/>
          </a:prstGeom>
        </p:spPr>
        <p:txBody>
          <a:bodyPr wrap="square">
            <a:spAutoFit/>
          </a:bodyPr>
          <a:lstStyle/>
          <a:p>
            <a:r>
              <a:rPr lang="en-US" sz="2400" dirty="0" err="1" smtClean="0">
                <a:latin typeface="Times New Roman" panose="02020603050405020304" pitchFamily="18" charset="0"/>
                <a:cs typeface="Times New Roman" panose="02020603050405020304" pitchFamily="18" charset="0"/>
              </a:rPr>
              <a:t>Thể</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nội</a:t>
            </a:r>
            <a:r>
              <a:rPr lang="en-US" sz="2400" dirty="0">
                <a:latin typeface="Times New Roman" panose="02020603050405020304" pitchFamily="18" charset="0"/>
                <a:cs typeface="Times New Roman" panose="02020603050405020304" pitchFamily="18" charset="0"/>
              </a:rPr>
              <a:t> dung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lí</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nước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ngoài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Việt</a:t>
            </a:r>
            <a:r>
              <a:rPr lang="en-US" sz="2400" dirty="0">
                <a:latin typeface="Times New Roman" panose="02020603050405020304" pitchFamily="18" charset="0"/>
                <a:cs typeface="Times New Roman" panose="02020603050405020304" pitchFamily="18" charset="0"/>
              </a:rPr>
              <a:t> Nam. </a:t>
            </a:r>
          </a:p>
        </p:txBody>
      </p:sp>
      <p:sp>
        <p:nvSpPr>
          <p:cNvPr id="12" name="Rectangle 11"/>
          <p:cNvSpPr/>
          <p:nvPr/>
        </p:nvSpPr>
        <p:spPr>
          <a:xfrm>
            <a:off x="3393369" y="2979575"/>
            <a:ext cx="6096000" cy="830997"/>
          </a:xfrm>
          <a:prstGeom prst="rect">
            <a:avLst/>
          </a:prstGeom>
        </p:spPr>
        <p:txBody>
          <a:bodyPr>
            <a:spAutoFit/>
          </a:bodyPr>
          <a:lstStyle/>
          <a:p>
            <a:pPr marL="342900" lvl="0" indent="-342900">
              <a:buFont typeface="Arial" panose="020B0604020202020204" pitchFamily="34" charset="0"/>
              <a:buChar char="•"/>
            </a:pPr>
            <a:r>
              <a:rPr lang="en-US" sz="2400" dirty="0" err="1">
                <a:latin typeface="Times New Roman" panose="02020603050405020304" pitchFamily="18" charset="0"/>
                <a:cs typeface="Times New Roman" panose="02020603050405020304" pitchFamily="18" charset="0"/>
              </a:rPr>
              <a:t>Không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Việt</a:t>
            </a:r>
            <a:r>
              <a:rPr lang="en-US" sz="2400" dirty="0">
                <a:latin typeface="Times New Roman" panose="02020603050405020304" pitchFamily="18" charset="0"/>
                <a:cs typeface="Times New Roman" panose="02020603050405020304" pitchFamily="18" charset="0"/>
              </a:rPr>
              <a:t> Nam</a:t>
            </a:r>
          </a:p>
          <a:p>
            <a:pPr marL="342900" indent="-342900">
              <a:buFont typeface="Arial" panose="020B0604020202020204" pitchFamily="34" charset="0"/>
              <a:buChar char="•"/>
            </a:pPr>
            <a:r>
              <a:rPr lang="en-US" sz="2400" dirty="0" err="1">
                <a:latin typeface="Times New Roman" panose="02020603050405020304" pitchFamily="18" charset="0"/>
                <a:cs typeface="Times New Roman" panose="02020603050405020304" pitchFamily="18" charset="0"/>
              </a:rPr>
              <a:t>Thời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Từ</a:t>
            </a:r>
            <a:r>
              <a:rPr lang="en-US" sz="2400" dirty="0">
                <a:latin typeface="Times New Roman" panose="02020603050405020304" pitchFamily="18" charset="0"/>
                <a:cs typeface="Times New Roman" panose="02020603050405020304" pitchFamily="18" charset="0"/>
              </a:rPr>
              <a:t> 1993 </a:t>
            </a:r>
            <a:r>
              <a:rPr lang="en-US" sz="2400" dirty="0" err="1">
                <a:latin typeface="Times New Roman" panose="02020603050405020304" pitchFamily="18" charset="0"/>
                <a:cs typeface="Times New Roman" panose="02020603050405020304" pitchFamily="18" charset="0"/>
              </a:rPr>
              <a:t>đến</a:t>
            </a:r>
            <a:r>
              <a:rPr lang="en-US" sz="2400" dirty="0">
                <a:latin typeface="Times New Roman" panose="02020603050405020304" pitchFamily="18" charset="0"/>
                <a:cs typeface="Times New Roman" panose="02020603050405020304" pitchFamily="18" charset="0"/>
              </a:rPr>
              <a:t> nay </a:t>
            </a:r>
          </a:p>
        </p:txBody>
      </p:sp>
      <p:sp>
        <p:nvSpPr>
          <p:cNvPr id="15" name="Rectangle 14"/>
          <p:cNvSpPr/>
          <p:nvPr/>
        </p:nvSpPr>
        <p:spPr>
          <a:xfrm>
            <a:off x="3393369" y="4949769"/>
            <a:ext cx="6096000" cy="830997"/>
          </a:xfrm>
          <a:prstGeom prst="rect">
            <a:avLst/>
          </a:prstGeom>
        </p:spPr>
        <p:txBody>
          <a:bodyPr>
            <a:spAutoFit/>
          </a:bodyPr>
          <a:lstStyle/>
          <a:p>
            <a:pPr marL="342900" indent="-342900">
              <a:buFont typeface="Arial" panose="020B0604020202020204" pitchFamily="34" charset="0"/>
              <a:buChar char="•"/>
            </a:pPr>
            <a:r>
              <a:rPr lang="en-US" sz="2400" dirty="0" err="1">
                <a:latin typeface="Times New Roman" panose="02020603050405020304" pitchFamily="18" charset="0"/>
                <a:cs typeface="Times New Roman" panose="02020603050405020304" pitchFamily="18" charset="0"/>
              </a:rPr>
              <a:t>Phương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pháp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tổng</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hợp</a:t>
            </a:r>
            <a:endParaRPr lang="en-US" sz="24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400" dirty="0" err="1">
                <a:latin typeface="Times New Roman" panose="02020603050405020304" pitchFamily="18" charset="0"/>
                <a:cs typeface="Times New Roman" panose="02020603050405020304" pitchFamily="18" charset="0"/>
              </a:rPr>
              <a:t>Phương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pháp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tích</a:t>
            </a:r>
            <a:r>
              <a:rPr lang="en-US" sz="2400" dirty="0">
                <a:latin typeface="Times New Roman" panose="02020603050405020304" pitchFamily="18" charset="0"/>
                <a:cs typeface="Times New Roman" panose="02020603050405020304" pitchFamily="18" charset="0"/>
              </a:rPr>
              <a:t>, so </a:t>
            </a:r>
            <a:r>
              <a:rPr lang="en-US" sz="2400" dirty="0" err="1" smtClean="0">
                <a:latin typeface="Times New Roman" panose="02020603050405020304" pitchFamily="18" charset="0"/>
                <a:cs typeface="Times New Roman" panose="02020603050405020304" pitchFamily="18" charset="0"/>
              </a:rPr>
              <a:t>sánh</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43768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anim calcmode="lin" valueType="num">
                                      <p:cBhvr>
                                        <p:cTn id="12" dur="1000" fill="hold"/>
                                        <p:tgtEl>
                                          <p:spTgt spid="9"/>
                                        </p:tgtEl>
                                        <p:attrNameLst>
                                          <p:attrName>ppt_x</p:attrName>
                                        </p:attrNameLst>
                                      </p:cBhvr>
                                      <p:tavLst>
                                        <p:tav tm="0">
                                          <p:val>
                                            <p:strVal val="#ppt_x"/>
                                          </p:val>
                                        </p:tav>
                                        <p:tav tm="100000">
                                          <p:val>
                                            <p:strVal val="#ppt_x"/>
                                          </p:val>
                                        </p:tav>
                                      </p:tavLst>
                                    </p:anim>
                                    <p:anim calcmode="lin" valueType="num">
                                      <p:cBhvr>
                                        <p:cTn id="1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75"/>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77"/>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1000"/>
                                        <p:tgtEl>
                                          <p:spTgt spid="15"/>
                                        </p:tgtEl>
                                      </p:cBhvr>
                                    </p:animEffect>
                                    <p:anim calcmode="lin" valueType="num">
                                      <p:cBhvr>
                                        <p:cTn id="34" dur="1000" fill="hold"/>
                                        <p:tgtEl>
                                          <p:spTgt spid="15"/>
                                        </p:tgtEl>
                                        <p:attrNameLst>
                                          <p:attrName>ppt_x</p:attrName>
                                        </p:attrNameLst>
                                      </p:cBhvr>
                                      <p:tavLst>
                                        <p:tav tm="0">
                                          <p:val>
                                            <p:strVal val="#ppt_x"/>
                                          </p:val>
                                        </p:tav>
                                        <p:tav tm="100000">
                                          <p:val>
                                            <p:strVal val="#ppt_x"/>
                                          </p:val>
                                        </p:tav>
                                      </p:tavLst>
                                    </p:anim>
                                    <p:anim calcmode="lin" valueType="num">
                                      <p:cBhvr>
                                        <p:cTn id="35"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fade">
                                      <p:cBhvr>
                                        <p:cTn id="40"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 grpId="0" animBg="1"/>
      <p:bldP spid="76" grpId="0" animBg="1"/>
      <p:bldP spid="77" grpId="0" animBg="1"/>
      <p:bldP spid="9" grpId="0"/>
      <p:bldP spid="12" grpId="0"/>
      <p:bldP spid="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hidden="1">
            <a:extLst>
              <a:ext uri="{FF2B5EF4-FFF2-40B4-BE49-F238E27FC236}">
                <a16:creationId xmlns:a16="http://schemas.microsoft.com/office/drawing/2014/main" id="{166BC32C-2E11-43D3-963B-9766918E0FE5}"/>
              </a:ext>
            </a:extLst>
          </p:cNvPr>
          <p:cNvSpPr>
            <a:spLocks noGrp="1"/>
          </p:cNvSpPr>
          <p:nvPr>
            <p:ph type="title" idx="4294967295"/>
          </p:nvPr>
        </p:nvSpPr>
        <p:spPr>
          <a:xfrm>
            <a:off x="0" y="365125"/>
            <a:ext cx="10515600" cy="1325563"/>
          </a:xfrm>
        </p:spPr>
        <p:txBody>
          <a:bodyPr/>
          <a:lstStyle/>
          <a:p>
            <a:r>
              <a:rPr lang="en-US" dirty="0"/>
              <a:t>Project analysis slide 6</a:t>
            </a:r>
          </a:p>
        </p:txBody>
      </p:sp>
      <p:cxnSp>
        <p:nvCxnSpPr>
          <p:cNvPr id="8" name="Straight Connector 7">
            <a:extLst>
              <a:ext uri="{FF2B5EF4-FFF2-40B4-BE49-F238E27FC236}">
                <a16:creationId xmlns:a16="http://schemas.microsoft.com/office/drawing/2014/main" id="{D0986099-F5F2-4E8B-BE17-81194861A00C}"/>
              </a:ext>
              <a:ext uri="{C183D7F6-B498-43B3-948B-1728B52AA6E4}">
                <adec:decorative xmlns:adec="http://schemas.microsoft.com/office/drawing/2017/decorative" xmlns="" val="1"/>
              </a:ext>
            </a:extLst>
          </p:cNvPr>
          <p:cNvCxnSpPr>
            <a:cxnSpLocks/>
          </p:cNvCxnSpPr>
          <p:nvPr/>
        </p:nvCxnSpPr>
        <p:spPr>
          <a:xfrm>
            <a:off x="8105775" y="522898"/>
            <a:ext cx="4086225" cy="0"/>
          </a:xfrm>
          <a:prstGeom prst="line">
            <a:avLst/>
          </a:prstGeom>
          <a:ln>
            <a:solidFill>
              <a:schemeClr val="accent3">
                <a:lumMod val="50000"/>
              </a:schemeClr>
            </a:solidFill>
            <a:headEnd type="oval"/>
          </a:ln>
        </p:spPr>
        <p:style>
          <a:lnRef idx="1">
            <a:schemeClr val="accent1"/>
          </a:lnRef>
          <a:fillRef idx="0">
            <a:schemeClr val="accent1"/>
          </a:fillRef>
          <a:effectRef idx="0">
            <a:schemeClr val="accent1"/>
          </a:effectRef>
          <a:fontRef idx="minor">
            <a:schemeClr val="tx1"/>
          </a:fontRef>
        </p:style>
      </p:cxnSp>
      <p:sp>
        <p:nvSpPr>
          <p:cNvPr id="11" name="Title 1">
            <a:extLst>
              <a:ext uri="{FF2B5EF4-FFF2-40B4-BE49-F238E27FC236}">
                <a16:creationId xmlns:a16="http://schemas.microsoft.com/office/drawing/2014/main" id="{4E3F5479-058B-4FA8-92E9-18CAB8CDC5C5}"/>
              </a:ext>
            </a:extLst>
          </p:cNvPr>
          <p:cNvSpPr txBox="1">
            <a:spLocks/>
          </p:cNvSpPr>
          <p:nvPr/>
        </p:nvSpPr>
        <p:spPr>
          <a:xfrm>
            <a:off x="228600" y="190500"/>
            <a:ext cx="11734800" cy="4985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err="1" smtClean="0">
                <a:solidFill>
                  <a:schemeClr val="tx1">
                    <a:lumMod val="75000"/>
                    <a:lumOff val="25000"/>
                  </a:schemeClr>
                </a:solidFill>
                <a:latin typeface="Times New Roman" panose="02020603050405020304" pitchFamily="18" charset="0"/>
                <a:cs typeface="Times New Roman" panose="02020603050405020304" pitchFamily="18" charset="0"/>
              </a:rPr>
              <a:t>Câu</a:t>
            </a:r>
            <a:r>
              <a:rPr lang="en-US" sz="3600" b="1" dirty="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en-US" sz="3600" b="1" dirty="0" err="1" smtClean="0">
                <a:solidFill>
                  <a:schemeClr val="tx1">
                    <a:lumMod val="75000"/>
                    <a:lumOff val="25000"/>
                  </a:schemeClr>
                </a:solidFill>
                <a:latin typeface="Times New Roman" panose="02020603050405020304" pitchFamily="18" charset="0"/>
                <a:cs typeface="Times New Roman" panose="02020603050405020304" pitchFamily="18" charset="0"/>
              </a:rPr>
              <a:t>hỏi</a:t>
            </a:r>
            <a:r>
              <a:rPr lang="en-US" sz="3600" b="1" dirty="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en-US" sz="3600" b="1" dirty="0" err="1" smtClean="0">
                <a:solidFill>
                  <a:schemeClr val="tx1">
                    <a:lumMod val="75000"/>
                    <a:lumOff val="25000"/>
                  </a:schemeClr>
                </a:solidFill>
                <a:latin typeface="Times New Roman" panose="02020603050405020304" pitchFamily="18" charset="0"/>
                <a:cs typeface="Times New Roman" panose="02020603050405020304" pitchFamily="18" charset="0"/>
              </a:rPr>
              <a:t>nghiên</a:t>
            </a:r>
            <a:r>
              <a:rPr lang="en-US" sz="3600" b="1" dirty="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en-US" sz="3600" b="1" dirty="0" err="1" smtClean="0">
                <a:solidFill>
                  <a:schemeClr val="tx1">
                    <a:lumMod val="75000"/>
                    <a:lumOff val="25000"/>
                  </a:schemeClr>
                </a:solidFill>
                <a:latin typeface="Times New Roman" panose="02020603050405020304" pitchFamily="18" charset="0"/>
                <a:cs typeface="Times New Roman" panose="02020603050405020304" pitchFamily="18" charset="0"/>
              </a:rPr>
              <a:t>cứu</a:t>
            </a:r>
            <a:r>
              <a:rPr lang="en-US" sz="3600" b="1" dirty="0" smtClean="0">
                <a:solidFill>
                  <a:schemeClr val="tx1">
                    <a:lumMod val="75000"/>
                    <a:lumOff val="25000"/>
                  </a:schemeClr>
                </a:solidFill>
                <a:latin typeface="Times New Roman" panose="02020603050405020304" pitchFamily="18" charset="0"/>
                <a:cs typeface="Times New Roman" panose="02020603050405020304" pitchFamily="18" charset="0"/>
              </a:rPr>
              <a:t> </a:t>
            </a:r>
            <a:endParaRPr lang="en-US" sz="3600" b="1"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cxnSp>
        <p:nvCxnSpPr>
          <p:cNvPr id="14" name="Straight Connector 13">
            <a:extLst>
              <a:ext uri="{FF2B5EF4-FFF2-40B4-BE49-F238E27FC236}">
                <a16:creationId xmlns:a16="http://schemas.microsoft.com/office/drawing/2014/main" id="{83E690F4-843A-47A5-8620-4FB01C0D8E68}"/>
              </a:ext>
              <a:ext uri="{C183D7F6-B498-43B3-948B-1728B52AA6E4}">
                <adec:decorative xmlns:adec="http://schemas.microsoft.com/office/drawing/2017/decorative" xmlns="" val="1"/>
              </a:ext>
            </a:extLst>
          </p:cNvPr>
          <p:cNvCxnSpPr>
            <a:cxnSpLocks/>
          </p:cNvCxnSpPr>
          <p:nvPr/>
        </p:nvCxnSpPr>
        <p:spPr>
          <a:xfrm>
            <a:off x="0" y="522898"/>
            <a:ext cx="4086225" cy="0"/>
          </a:xfrm>
          <a:prstGeom prst="line">
            <a:avLst/>
          </a:prstGeom>
          <a:ln>
            <a:solidFill>
              <a:schemeClr val="accent3">
                <a:lumMod val="50000"/>
              </a:schemeClr>
            </a:solidFill>
            <a:tailEnd type="oval"/>
          </a:ln>
        </p:spPr>
        <p:style>
          <a:lnRef idx="1">
            <a:schemeClr val="accent1"/>
          </a:lnRef>
          <a:fillRef idx="0">
            <a:schemeClr val="accent1"/>
          </a:fillRef>
          <a:effectRef idx="0">
            <a:schemeClr val="accent1"/>
          </a:effectRef>
          <a:fontRef idx="minor">
            <a:schemeClr val="tx1"/>
          </a:fontRef>
        </p:style>
      </p:cxnSp>
      <p:sp>
        <p:nvSpPr>
          <p:cNvPr id="22" name="Circle: Hollow 21">
            <a:extLst>
              <a:ext uri="{FF2B5EF4-FFF2-40B4-BE49-F238E27FC236}">
                <a16:creationId xmlns:a16="http://schemas.microsoft.com/office/drawing/2014/main" id="{769CE3F0-8651-4FF1-8CAF-1E986C3831C4}"/>
              </a:ext>
              <a:ext uri="{C183D7F6-B498-43B3-948B-1728B52AA6E4}">
                <adec:decorative xmlns:adec="http://schemas.microsoft.com/office/drawing/2017/decorative" xmlns="" val="1"/>
              </a:ext>
            </a:extLst>
          </p:cNvPr>
          <p:cNvSpPr/>
          <p:nvPr/>
        </p:nvSpPr>
        <p:spPr>
          <a:xfrm>
            <a:off x="4946623" y="2296212"/>
            <a:ext cx="1593858" cy="1593858"/>
          </a:xfrm>
          <a:prstGeom prst="donut">
            <a:avLst>
              <a:gd name="adj" fmla="val 12255"/>
            </a:avLst>
          </a:prstGeom>
          <a:solidFill>
            <a:schemeClr val="accent3">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4" name="Circle: Hollow 23">
            <a:extLst>
              <a:ext uri="{FF2B5EF4-FFF2-40B4-BE49-F238E27FC236}">
                <a16:creationId xmlns:a16="http://schemas.microsoft.com/office/drawing/2014/main" id="{A838DD0B-E018-44D0-A4C0-13DF2FD0288D}"/>
              </a:ext>
              <a:ext uri="{C183D7F6-B498-43B3-948B-1728B52AA6E4}">
                <adec:decorative xmlns:adec="http://schemas.microsoft.com/office/drawing/2017/decorative" xmlns="" val="1"/>
              </a:ext>
            </a:extLst>
          </p:cNvPr>
          <p:cNvSpPr/>
          <p:nvPr/>
        </p:nvSpPr>
        <p:spPr>
          <a:xfrm>
            <a:off x="4241725" y="3501330"/>
            <a:ext cx="1593858" cy="1593858"/>
          </a:xfrm>
          <a:prstGeom prst="donut">
            <a:avLst>
              <a:gd name="adj" fmla="val 12255"/>
            </a:avLst>
          </a:prstGeom>
          <a:solidFill>
            <a:schemeClr val="accent3">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5" name="Circle: Hollow 24">
            <a:extLst>
              <a:ext uri="{FF2B5EF4-FFF2-40B4-BE49-F238E27FC236}">
                <a16:creationId xmlns:a16="http://schemas.microsoft.com/office/drawing/2014/main" id="{B5265A05-9A0F-4DEC-9382-F51EEE742251}"/>
              </a:ext>
              <a:ext uri="{C183D7F6-B498-43B3-948B-1728B52AA6E4}">
                <adec:decorative xmlns:adec="http://schemas.microsoft.com/office/drawing/2017/decorative" xmlns="" val="1"/>
              </a:ext>
            </a:extLst>
          </p:cNvPr>
          <p:cNvSpPr/>
          <p:nvPr/>
        </p:nvSpPr>
        <p:spPr>
          <a:xfrm>
            <a:off x="5651521" y="3501330"/>
            <a:ext cx="1593858" cy="1593858"/>
          </a:xfrm>
          <a:prstGeom prst="donut">
            <a:avLst>
              <a:gd name="adj" fmla="val 12255"/>
            </a:avLst>
          </a:prstGeom>
          <a:solidFill>
            <a:schemeClr val="accent3">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tx1"/>
              </a:solidFill>
            </a:endParaRPr>
          </a:p>
        </p:txBody>
      </p:sp>
      <p:sp>
        <p:nvSpPr>
          <p:cNvPr id="2" name="TextBox 1"/>
          <p:cNvSpPr txBox="1"/>
          <p:nvPr/>
        </p:nvSpPr>
        <p:spPr>
          <a:xfrm>
            <a:off x="5459761" y="2614432"/>
            <a:ext cx="383519" cy="923330"/>
          </a:xfrm>
          <a:prstGeom prst="rect">
            <a:avLst/>
          </a:prstGeom>
          <a:noFill/>
        </p:spPr>
        <p:txBody>
          <a:bodyPr wrap="square" rtlCol="0">
            <a:spAutoFit/>
          </a:bodyPr>
          <a:lstStyle/>
          <a:p>
            <a:r>
              <a:rPr lang="en-US" sz="5400" dirty="0" smtClean="0">
                <a:latin typeface="Algerian" panose="04020705040A02060702" pitchFamily="82" charset="0"/>
              </a:rPr>
              <a:t>1</a:t>
            </a:r>
            <a:endParaRPr lang="en-US" sz="5400" dirty="0">
              <a:latin typeface="Algerian" panose="04020705040A02060702" pitchFamily="82" charset="0"/>
            </a:endParaRPr>
          </a:p>
        </p:txBody>
      </p:sp>
      <p:sp>
        <p:nvSpPr>
          <p:cNvPr id="4" name="TextBox 3"/>
          <p:cNvSpPr txBox="1"/>
          <p:nvPr/>
        </p:nvSpPr>
        <p:spPr>
          <a:xfrm>
            <a:off x="4751271" y="3772487"/>
            <a:ext cx="287383" cy="923330"/>
          </a:xfrm>
          <a:prstGeom prst="rect">
            <a:avLst/>
          </a:prstGeom>
          <a:noFill/>
        </p:spPr>
        <p:txBody>
          <a:bodyPr wrap="square" rtlCol="0">
            <a:spAutoFit/>
          </a:bodyPr>
          <a:lstStyle/>
          <a:p>
            <a:r>
              <a:rPr lang="en-US" sz="5400" dirty="0" smtClean="0">
                <a:latin typeface="Algerian" panose="04020705040A02060702" pitchFamily="82" charset="0"/>
              </a:rPr>
              <a:t>2</a:t>
            </a:r>
            <a:endParaRPr lang="en-US" sz="5400" dirty="0">
              <a:latin typeface="Algerian" panose="04020705040A02060702" pitchFamily="82" charset="0"/>
            </a:endParaRPr>
          </a:p>
        </p:txBody>
      </p:sp>
      <p:sp>
        <p:nvSpPr>
          <p:cNvPr id="5" name="TextBox 4"/>
          <p:cNvSpPr txBox="1"/>
          <p:nvPr/>
        </p:nvSpPr>
        <p:spPr>
          <a:xfrm>
            <a:off x="6200255" y="3767028"/>
            <a:ext cx="496389" cy="923330"/>
          </a:xfrm>
          <a:prstGeom prst="rect">
            <a:avLst/>
          </a:prstGeom>
          <a:noFill/>
        </p:spPr>
        <p:txBody>
          <a:bodyPr wrap="square" rtlCol="0">
            <a:spAutoFit/>
          </a:bodyPr>
          <a:lstStyle/>
          <a:p>
            <a:r>
              <a:rPr lang="en-US" sz="5400" dirty="0" smtClean="0">
                <a:latin typeface="Algerian" panose="04020705040A02060702" pitchFamily="82" charset="0"/>
              </a:rPr>
              <a:t>3</a:t>
            </a:r>
            <a:endParaRPr lang="en-US" sz="5400" dirty="0">
              <a:latin typeface="Algerian" panose="04020705040A02060702" pitchFamily="82" charset="0"/>
            </a:endParaRPr>
          </a:p>
        </p:txBody>
      </p:sp>
      <p:sp>
        <p:nvSpPr>
          <p:cNvPr id="9" name="Rectangle 8"/>
          <p:cNvSpPr/>
          <p:nvPr/>
        </p:nvSpPr>
        <p:spPr>
          <a:xfrm>
            <a:off x="383166" y="4220461"/>
            <a:ext cx="3493887" cy="1569660"/>
          </a:xfrm>
          <a:prstGeom prst="rect">
            <a:avLst/>
          </a:prstGeom>
        </p:spPr>
        <p:txBody>
          <a:bodyPr wrap="square">
            <a:spAutoFit/>
          </a:bodyPr>
          <a:lstStyle/>
          <a:p>
            <a:pPr algn="ctr"/>
            <a:r>
              <a:rPr lang="en-US" sz="2400" dirty="0" err="1">
                <a:latin typeface="Times New Roman" panose="02020603050405020304" pitchFamily="18" charset="0"/>
                <a:cs typeface="Times New Roman" panose="02020603050405020304" pitchFamily="18" charset="0"/>
              </a:rPr>
              <a:t>Thể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nội</a:t>
            </a:r>
            <a:r>
              <a:rPr lang="en-US" sz="2400" dirty="0">
                <a:latin typeface="Times New Roman" panose="02020603050405020304" pitchFamily="18" charset="0"/>
                <a:cs typeface="Times New Roman" panose="02020603050405020304" pitchFamily="18" charset="0"/>
              </a:rPr>
              <a:t> dung </a:t>
            </a:r>
            <a:r>
              <a:rPr lang="en-US" sz="2400" dirty="0" err="1">
                <a:latin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lí</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nước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ngoài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Việt</a:t>
            </a:r>
            <a:r>
              <a:rPr lang="en-US" sz="2400" dirty="0">
                <a:latin typeface="Times New Roman" panose="02020603050405020304" pitchFamily="18" charset="0"/>
                <a:cs typeface="Times New Roman" panose="02020603050405020304" pitchFamily="18" charset="0"/>
              </a:rPr>
              <a:t> Nam </a:t>
            </a:r>
            <a:r>
              <a:rPr lang="en-US" sz="2400" dirty="0" err="1">
                <a:latin typeface="Times New Roman" panose="02020603050405020304" pitchFamily="18" charset="0"/>
                <a:cs typeface="Times New Roman" panose="02020603050405020304" pitchFamily="18" charset="0"/>
              </a:rPr>
              <a:t>như</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nào</a:t>
            </a:r>
            <a:r>
              <a:rPr lang="en-US" sz="2400" dirty="0">
                <a:latin typeface="Times New Roman" panose="02020603050405020304" pitchFamily="18" charset="0"/>
                <a:cs typeface="Times New Roman" panose="02020603050405020304" pitchFamily="18" charset="0"/>
              </a:rPr>
              <a:t>? </a:t>
            </a:r>
          </a:p>
        </p:txBody>
      </p:sp>
      <p:sp>
        <p:nvSpPr>
          <p:cNvPr id="10" name="Rectangle 9"/>
          <p:cNvSpPr/>
          <p:nvPr/>
        </p:nvSpPr>
        <p:spPr>
          <a:xfrm>
            <a:off x="7740680" y="4169368"/>
            <a:ext cx="3388874" cy="1569660"/>
          </a:xfrm>
          <a:prstGeom prst="rect">
            <a:avLst/>
          </a:prstGeom>
        </p:spPr>
        <p:txBody>
          <a:bodyPr wrap="square">
            <a:spAutoFit/>
          </a:bodyPr>
          <a:lstStyle/>
          <a:p>
            <a:pPr algn="ct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giải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pháp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nhằm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tăng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cường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lí</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nước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ngoài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Việt</a:t>
            </a:r>
            <a:r>
              <a:rPr lang="en-US" sz="2400" dirty="0">
                <a:latin typeface="Times New Roman" panose="02020603050405020304" pitchFamily="18" charset="0"/>
                <a:cs typeface="Times New Roman" panose="02020603050405020304" pitchFamily="18" charset="0"/>
              </a:rPr>
              <a:t> Nam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gì</a:t>
            </a:r>
            <a:r>
              <a:rPr lang="en-US" sz="2400" dirty="0">
                <a:latin typeface="Times New Roman" panose="02020603050405020304" pitchFamily="18" charset="0"/>
                <a:cs typeface="Times New Roman" panose="02020603050405020304" pitchFamily="18" charset="0"/>
              </a:rPr>
              <a:t> ?</a:t>
            </a:r>
          </a:p>
        </p:txBody>
      </p:sp>
      <p:sp>
        <p:nvSpPr>
          <p:cNvPr id="13" name="Rectangle 12"/>
          <p:cNvSpPr/>
          <p:nvPr/>
        </p:nvSpPr>
        <p:spPr>
          <a:xfrm>
            <a:off x="5216742" y="1286451"/>
            <a:ext cx="4489415" cy="954107"/>
          </a:xfrm>
          <a:prstGeom prst="rect">
            <a:avLst/>
          </a:prstGeom>
        </p:spPr>
        <p:txBody>
          <a:bodyPr wrap="square">
            <a:spAutoFit/>
          </a:bodyPr>
          <a:lstStyle/>
          <a:p>
            <a:r>
              <a:rPr lang="en-US" sz="2800" dirty="0" err="1">
                <a:latin typeface="Times New Roman" panose="02020603050405020304" pitchFamily="18" charset="0"/>
                <a:cs typeface="Times New Roman" panose="02020603050405020304" pitchFamily="18" charset="0"/>
              </a:rPr>
              <a:t>Thể</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chế</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nội</a:t>
            </a:r>
            <a:r>
              <a:rPr lang="en-US" sz="2800" dirty="0">
                <a:latin typeface="Times New Roman" panose="02020603050405020304" pitchFamily="18" charset="0"/>
                <a:cs typeface="Times New Roman" panose="02020603050405020304" pitchFamily="18" charset="0"/>
              </a:rPr>
              <a:t> dung </a:t>
            </a:r>
            <a:r>
              <a:rPr lang="en-US" sz="2800" dirty="0" err="1">
                <a:latin typeface="Times New Roman" panose="02020603050405020304" pitchFamily="18" charset="0"/>
                <a:cs typeface="Times New Roman" panose="02020603050405020304" pitchFamily="18" charset="0"/>
              </a:rPr>
              <a:t>trong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quản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lí</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nợ</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nước</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ngoài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là</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gì</a:t>
            </a:r>
            <a:r>
              <a:rPr lang="en-US" sz="2800" dirty="0">
                <a:latin typeface="Times New Roman" panose="02020603050405020304" pitchFamily="18" charset="0"/>
                <a:cs typeface="Times New Roman" panose="02020603050405020304" pitchFamily="18" charset="0"/>
              </a:rPr>
              <a:t>?</a:t>
            </a:r>
          </a:p>
        </p:txBody>
      </p:sp>
      <p:pic>
        <p:nvPicPr>
          <p:cNvPr id="15" name="Picture 14"/>
          <p:cNvPicPr>
            <a:picLocks noChangeAspect="1"/>
          </p:cNvPicPr>
          <p:nvPr/>
        </p:nvPicPr>
        <p:blipFill>
          <a:blip r:embed="rId3"/>
          <a:stretch>
            <a:fillRect/>
          </a:stretch>
        </p:blipFill>
        <p:spPr>
          <a:xfrm>
            <a:off x="3601739" y="1383832"/>
            <a:ext cx="1149532" cy="759344"/>
          </a:xfrm>
          <a:prstGeom prst="rect">
            <a:avLst/>
          </a:prstGeom>
        </p:spPr>
      </p:pic>
      <p:pic>
        <p:nvPicPr>
          <p:cNvPr id="16" name="Picture 15"/>
          <p:cNvPicPr>
            <a:picLocks noChangeAspect="1"/>
          </p:cNvPicPr>
          <p:nvPr/>
        </p:nvPicPr>
        <p:blipFill>
          <a:blip r:embed="rId4"/>
          <a:stretch>
            <a:fillRect/>
          </a:stretch>
        </p:blipFill>
        <p:spPr>
          <a:xfrm>
            <a:off x="1420341" y="3242672"/>
            <a:ext cx="1245542" cy="760497"/>
          </a:xfrm>
          <a:prstGeom prst="rect">
            <a:avLst/>
          </a:prstGeom>
        </p:spPr>
      </p:pic>
      <p:pic>
        <p:nvPicPr>
          <p:cNvPr id="17" name="Picture 16"/>
          <p:cNvPicPr>
            <a:picLocks noChangeAspect="1"/>
          </p:cNvPicPr>
          <p:nvPr/>
        </p:nvPicPr>
        <p:blipFill>
          <a:blip r:embed="rId5"/>
          <a:stretch>
            <a:fillRect/>
          </a:stretch>
        </p:blipFill>
        <p:spPr>
          <a:xfrm>
            <a:off x="8803826" y="3307139"/>
            <a:ext cx="1262582" cy="696030"/>
          </a:xfrm>
          <a:prstGeom prst="rect">
            <a:avLst/>
          </a:prstGeom>
        </p:spPr>
      </p:pic>
    </p:spTree>
    <p:extLst>
      <p:ext uri="{BB962C8B-B14F-4D97-AF65-F5344CB8AC3E}">
        <p14:creationId xmlns:p14="http://schemas.microsoft.com/office/powerpoint/2010/main" val="2655211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15"/>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additive="base">
                                        <p:cTn id="20" dur="500" fill="hold"/>
                                        <p:tgtEl>
                                          <p:spTgt spid="13"/>
                                        </p:tgtEl>
                                        <p:attrNameLst>
                                          <p:attrName>ppt_x</p:attrName>
                                        </p:attrNameLst>
                                      </p:cBhvr>
                                      <p:tavLst>
                                        <p:tav tm="0">
                                          <p:val>
                                            <p:strVal val="#ppt_x"/>
                                          </p:val>
                                        </p:tav>
                                        <p:tav tm="100000">
                                          <p:val>
                                            <p:strVal val="#ppt_x"/>
                                          </p:val>
                                        </p:tav>
                                      </p:tavLst>
                                    </p:anim>
                                    <p:anim calcmode="lin" valueType="num">
                                      <p:cBhvr additive="base">
                                        <p:cTn id="21"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24"/>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fade">
                                      <p:cBhvr>
                                        <p:cTn id="30" dur="500"/>
                                        <p:tgtEl>
                                          <p:spTgt spid="4"/>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additive="base">
                                        <p:cTn id="40" dur="500" fill="hold"/>
                                        <p:tgtEl>
                                          <p:spTgt spid="9"/>
                                        </p:tgtEl>
                                        <p:attrNameLst>
                                          <p:attrName>ppt_x</p:attrName>
                                        </p:attrNameLst>
                                      </p:cBhvr>
                                      <p:tavLst>
                                        <p:tav tm="0">
                                          <p:val>
                                            <p:strVal val="#ppt_x"/>
                                          </p:val>
                                        </p:tav>
                                        <p:tav tm="100000">
                                          <p:val>
                                            <p:strVal val="#ppt_x"/>
                                          </p:val>
                                        </p:tav>
                                      </p:tavLst>
                                    </p:anim>
                                    <p:anim calcmode="lin" valueType="num">
                                      <p:cBhvr additive="base">
                                        <p:cTn id="4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1" presetClass="entr" presetSubtype="0" fill="hold" grpId="0" nodeType="clickEffect">
                                  <p:stCondLst>
                                    <p:cond delay="0"/>
                                  </p:stCondLst>
                                  <p:childTnLst>
                                    <p:set>
                                      <p:cBhvr>
                                        <p:cTn id="45" dur="1" fill="hold">
                                          <p:stCondLst>
                                            <p:cond delay="0"/>
                                          </p:stCondLst>
                                        </p:cTn>
                                        <p:tgtEl>
                                          <p:spTgt spid="25"/>
                                        </p:tgtEl>
                                        <p:attrNameLst>
                                          <p:attrName>style.visibility</p:attrName>
                                        </p:attrNameLst>
                                      </p:cBhvr>
                                      <p:to>
                                        <p:strVal val="visible"/>
                                      </p:to>
                                    </p:se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fade">
                                      <p:cBhvr>
                                        <p:cTn id="50" dur="500"/>
                                        <p:tgtEl>
                                          <p:spTgt spid="5"/>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fade">
                                      <p:cBhvr>
                                        <p:cTn id="55" dur="500"/>
                                        <p:tgtEl>
                                          <p:spTgt spid="17"/>
                                        </p:tgtEl>
                                      </p:cBhvr>
                                    </p:animEffect>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grpId="0" nodeType="clickEffect">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cBhvr additive="base">
                                        <p:cTn id="60" dur="500" fill="hold"/>
                                        <p:tgtEl>
                                          <p:spTgt spid="10"/>
                                        </p:tgtEl>
                                        <p:attrNameLst>
                                          <p:attrName>ppt_x</p:attrName>
                                        </p:attrNameLst>
                                      </p:cBhvr>
                                      <p:tavLst>
                                        <p:tav tm="0">
                                          <p:val>
                                            <p:strVal val="#ppt_x"/>
                                          </p:val>
                                        </p:tav>
                                        <p:tav tm="100000">
                                          <p:val>
                                            <p:strVal val="#ppt_x"/>
                                          </p:val>
                                        </p:tav>
                                      </p:tavLst>
                                    </p:anim>
                                    <p:anim calcmode="lin" valueType="num">
                                      <p:cBhvr additive="base">
                                        <p:cTn id="6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4" grpId="0" animBg="1"/>
      <p:bldP spid="25" grpId="0" animBg="1"/>
      <p:bldP spid="2" grpId="0"/>
      <p:bldP spid="4" grpId="0"/>
      <p:bldP spid="5" grpId="0"/>
      <p:bldP spid="9" grpId="0"/>
      <p:bldP spid="10" grpId="0"/>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Oval 22">
            <a:extLst>
              <a:ext uri="{FF2B5EF4-FFF2-40B4-BE49-F238E27FC236}">
                <a16:creationId xmlns:a16="http://schemas.microsoft.com/office/drawing/2014/main" id="{364CFD90-D0E1-4BC3-9D8B-7503E2632C39}"/>
              </a:ext>
              <a:ext uri="{C183D7F6-B498-43B3-948B-1728B52AA6E4}">
                <adec:decorative xmlns:adec="http://schemas.microsoft.com/office/drawing/2017/decorative" xmlns="" val="1"/>
              </a:ext>
            </a:extLst>
          </p:cNvPr>
          <p:cNvSpPr/>
          <p:nvPr/>
        </p:nvSpPr>
        <p:spPr>
          <a:xfrm>
            <a:off x="841558" y="1789859"/>
            <a:ext cx="3968750" cy="3968750"/>
          </a:xfrm>
          <a:prstGeom prst="ellipse">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b="1" dirty="0">
              <a:latin typeface="Times New Roman" panose="02020603050405020304" pitchFamily="18" charset="0"/>
              <a:cs typeface="Times New Roman" panose="02020603050405020304" pitchFamily="18" charset="0"/>
            </a:endParaRPr>
          </a:p>
        </p:txBody>
      </p:sp>
      <p:sp>
        <p:nvSpPr>
          <p:cNvPr id="4" name="Title 3" hidden="1">
            <a:extLst>
              <a:ext uri="{FF2B5EF4-FFF2-40B4-BE49-F238E27FC236}">
                <a16:creationId xmlns:a16="http://schemas.microsoft.com/office/drawing/2014/main" id="{B5981CF1-BC08-49F8-B0F9-AAF98EC67450}"/>
              </a:ext>
            </a:extLst>
          </p:cNvPr>
          <p:cNvSpPr>
            <a:spLocks noGrp="1"/>
          </p:cNvSpPr>
          <p:nvPr>
            <p:ph type="title" idx="4294967295"/>
          </p:nvPr>
        </p:nvSpPr>
        <p:spPr>
          <a:xfrm>
            <a:off x="0" y="365125"/>
            <a:ext cx="10515600" cy="1325563"/>
          </a:xfrm>
        </p:spPr>
        <p:txBody>
          <a:bodyPr/>
          <a:lstStyle/>
          <a:p>
            <a:r>
              <a:rPr lang="en-US" dirty="0"/>
              <a:t>Project analysis slide 2</a:t>
            </a:r>
          </a:p>
        </p:txBody>
      </p:sp>
      <p:sp>
        <p:nvSpPr>
          <p:cNvPr id="16" name="Rectangle: Rounded Corners 15">
            <a:extLst>
              <a:ext uri="{FF2B5EF4-FFF2-40B4-BE49-F238E27FC236}">
                <a16:creationId xmlns:a16="http://schemas.microsoft.com/office/drawing/2014/main" id="{D6178536-4D8A-4FF2-BBDC-4B3E7E0FCF26}"/>
              </a:ext>
              <a:ext uri="{C183D7F6-B498-43B3-948B-1728B52AA6E4}">
                <adec:decorative xmlns:adec="http://schemas.microsoft.com/office/drawing/2017/decorative" xmlns="" val="1"/>
              </a:ext>
            </a:extLst>
          </p:cNvPr>
          <p:cNvSpPr/>
          <p:nvPr/>
        </p:nvSpPr>
        <p:spPr>
          <a:xfrm>
            <a:off x="5164087" y="1923075"/>
            <a:ext cx="6146846" cy="917621"/>
          </a:xfrm>
          <a:prstGeom prst="roundRect">
            <a:avLst>
              <a:gd name="adj" fmla="val 50000"/>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dirty="0" smtClean="0">
              <a:latin typeface="Times New Roman" panose="02020603050405020304" pitchFamily="18" charset="0"/>
              <a:cs typeface="Times New Roman" panose="02020603050405020304" pitchFamily="18" charset="0"/>
            </a:endParaRPr>
          </a:p>
          <a:p>
            <a:pPr algn="ctr"/>
            <a:r>
              <a:rPr lang="en-US" sz="2400" b="1" dirty="0" err="1" smtClean="0">
                <a:latin typeface="Times New Roman" panose="02020603050405020304" pitchFamily="18" charset="0"/>
                <a:cs typeface="Times New Roman" panose="02020603050405020304" pitchFamily="18" charset="0"/>
              </a:rPr>
              <a:t>Chương</a:t>
            </a:r>
            <a:r>
              <a:rPr lang="en-US" sz="2400" b="1" dirty="0" smtClean="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Cơ</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sở</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lý</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luận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nội</a:t>
            </a:r>
            <a:r>
              <a:rPr lang="en-US" sz="2400" dirty="0">
                <a:latin typeface="Times New Roman" panose="02020603050405020304" pitchFamily="18" charset="0"/>
                <a:cs typeface="Times New Roman" panose="02020603050405020304" pitchFamily="18" charset="0"/>
              </a:rPr>
              <a:t> dung </a:t>
            </a:r>
            <a:r>
              <a:rPr lang="en-US" sz="2400" dirty="0" err="1">
                <a:latin typeface="Times New Roman" panose="02020603050405020304" pitchFamily="18" charset="0"/>
                <a:cs typeface="Times New Roman" panose="02020603050405020304" pitchFamily="18" charset="0"/>
              </a:rPr>
              <a:t>quản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lí</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nước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ngoài</a:t>
            </a:r>
            <a:r>
              <a:rPr lang="en-US" sz="2400" dirty="0">
                <a:latin typeface="Times New Roman" panose="02020603050405020304" pitchFamily="18" charset="0"/>
                <a:cs typeface="Times New Roman" panose="02020603050405020304" pitchFamily="18" charset="0"/>
              </a:rPr>
              <a:t>	</a:t>
            </a:r>
          </a:p>
          <a:p>
            <a:pPr algn="ctr"/>
            <a:endParaRPr lang="en-US" sz="2400" b="1" dirty="0">
              <a:latin typeface="Times New Roman" panose="02020603050405020304" pitchFamily="18" charset="0"/>
              <a:ea typeface="Tahoma" panose="020B0604030504040204" pitchFamily="34" charset="0"/>
              <a:cs typeface="Times New Roman" panose="02020603050405020304" pitchFamily="18" charset="0"/>
            </a:endParaRPr>
          </a:p>
        </p:txBody>
      </p:sp>
      <p:sp>
        <p:nvSpPr>
          <p:cNvPr id="19" name="Rectangle: Rounded Corners 18">
            <a:extLst>
              <a:ext uri="{FF2B5EF4-FFF2-40B4-BE49-F238E27FC236}">
                <a16:creationId xmlns:a16="http://schemas.microsoft.com/office/drawing/2014/main" id="{EB7F2E37-0ACF-4E8A-9C1D-EC5B65BA2906}"/>
              </a:ext>
              <a:ext uri="{C183D7F6-B498-43B3-948B-1728B52AA6E4}">
                <adec:decorative xmlns:adec="http://schemas.microsoft.com/office/drawing/2017/decorative" xmlns="" val="1"/>
              </a:ext>
            </a:extLst>
          </p:cNvPr>
          <p:cNvSpPr/>
          <p:nvPr/>
        </p:nvSpPr>
        <p:spPr>
          <a:xfrm>
            <a:off x="5313626" y="3161211"/>
            <a:ext cx="6299253" cy="1240971"/>
          </a:xfrm>
          <a:prstGeom prst="roundRect">
            <a:avLst>
              <a:gd name="adj" fmla="val 50000"/>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b="1" dirty="0" smtClean="0">
              <a:latin typeface="Times New Roman" panose="02020603050405020304" pitchFamily="18" charset="0"/>
              <a:cs typeface="Times New Roman" panose="02020603050405020304" pitchFamily="18" charset="0"/>
            </a:endParaRPr>
          </a:p>
          <a:p>
            <a:pPr algn="ctr"/>
            <a:r>
              <a:rPr lang="en-US" sz="2400" b="1" dirty="0" err="1" smtClean="0">
                <a:latin typeface="Times New Roman" panose="02020603050405020304" pitchFamily="18" charset="0"/>
                <a:cs typeface="Times New Roman" panose="02020603050405020304" pitchFamily="18" charset="0"/>
              </a:rPr>
              <a:t>Chương</a:t>
            </a:r>
            <a:r>
              <a:rPr lang="en-US" sz="2400" b="1" dirty="0" smtClean="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trạng</a:t>
            </a:r>
            <a:r>
              <a:rPr lang="en-US" sz="2400" b="1"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lí</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nước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ngoài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Việt</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Nam</a:t>
            </a:r>
          </a:p>
          <a:p>
            <a:pPr algn="ct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mặt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nội</a:t>
            </a:r>
            <a:r>
              <a:rPr lang="en-US" sz="2400" dirty="0">
                <a:latin typeface="Times New Roman" panose="02020603050405020304" pitchFamily="18" charset="0"/>
                <a:cs typeface="Times New Roman" panose="02020603050405020304" pitchFamily="18" charset="0"/>
              </a:rPr>
              <a:t> dung</a:t>
            </a:r>
          </a:p>
          <a:p>
            <a:endParaRPr lang="en-US" sz="2800" dirty="0">
              <a:latin typeface="Times New Roman" panose="02020603050405020304" pitchFamily="18" charset="0"/>
              <a:cs typeface="Times New Roman" panose="02020603050405020304" pitchFamily="18" charset="0"/>
            </a:endParaRPr>
          </a:p>
        </p:txBody>
      </p:sp>
      <p:sp>
        <p:nvSpPr>
          <p:cNvPr id="21" name="Rectangle: Rounded Corners 20">
            <a:extLst>
              <a:ext uri="{FF2B5EF4-FFF2-40B4-BE49-F238E27FC236}">
                <a16:creationId xmlns:a16="http://schemas.microsoft.com/office/drawing/2014/main" id="{952C5002-7E64-4069-ACA0-6876E54A9B46}"/>
              </a:ext>
              <a:ext uri="{C183D7F6-B498-43B3-948B-1728B52AA6E4}">
                <adec:decorative xmlns:adec="http://schemas.microsoft.com/office/drawing/2017/decorative" xmlns="" val="1"/>
              </a:ext>
            </a:extLst>
          </p:cNvPr>
          <p:cNvSpPr/>
          <p:nvPr/>
        </p:nvSpPr>
        <p:spPr>
          <a:xfrm>
            <a:off x="5227270" y="4691420"/>
            <a:ext cx="6248347" cy="871134"/>
          </a:xfrm>
          <a:prstGeom prst="roundRect">
            <a:avLst>
              <a:gd name="adj" fmla="val 50000"/>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latin typeface="Times New Roman" panose="02020603050405020304" pitchFamily="18" charset="0"/>
                <a:cs typeface="Times New Roman" panose="02020603050405020304" pitchFamily="18" charset="0"/>
              </a:rPr>
              <a:t>Chương</a:t>
            </a:r>
            <a:r>
              <a:rPr lang="en-US" sz="2400" b="1" dirty="0">
                <a:latin typeface="Times New Roman" panose="02020603050405020304" pitchFamily="18" charset="0"/>
                <a:cs typeface="Times New Roman" panose="02020603050405020304" pitchFamily="18" charset="0"/>
              </a:rPr>
              <a:t> 3</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Giải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pháp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tăng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cường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lí</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nước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ngoài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Việt</a:t>
            </a:r>
            <a:r>
              <a:rPr lang="en-US" sz="2400" dirty="0">
                <a:latin typeface="Times New Roman" panose="02020603050405020304" pitchFamily="18" charset="0"/>
                <a:cs typeface="Times New Roman" panose="02020603050405020304" pitchFamily="18" charset="0"/>
              </a:rPr>
              <a:t> Nam</a:t>
            </a:r>
          </a:p>
        </p:txBody>
      </p:sp>
      <p:pic>
        <p:nvPicPr>
          <p:cNvPr id="1026" name="Picture 2" descr="Một số vấn đề về ngưỡng an toàn nợ nước ngoài - Tạp Chí Tài Chính"/>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4173499" y="1978253"/>
            <a:ext cx="1056403" cy="88251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8" name="Picture 4" descr="Nợ nước ngoài của quốc gia hơn 2,45 triệu tỷ đồng, tiệm cận ngưỡng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98103" y="3405467"/>
            <a:ext cx="1013173" cy="83540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30" name="Picture 6" descr="Quy mô nợ nước ngoài của quốc gia tăng nhanh -Hạt giống tâm hồn"/>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16245" y="2656938"/>
            <a:ext cx="2619375" cy="217222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pic>
        <p:nvPicPr>
          <p:cNvPr id="1032" name="Picture 8" descr="Quy luật phát triển kinh tế: Định nghĩa về nợ nước ngoài"/>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98601" y="4712186"/>
            <a:ext cx="1065485" cy="89511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cxnSp>
        <p:nvCxnSpPr>
          <p:cNvPr id="17" name="Straight Connector 16">
            <a:extLst>
              <a:ext uri="{FF2B5EF4-FFF2-40B4-BE49-F238E27FC236}">
                <a16:creationId xmlns:a16="http://schemas.microsoft.com/office/drawing/2014/main" id="{83E690F4-843A-47A5-8620-4FB01C0D8E68}"/>
              </a:ext>
              <a:ext uri="{C183D7F6-B498-43B3-948B-1728B52AA6E4}">
                <adec:decorative xmlns:adec="http://schemas.microsoft.com/office/drawing/2017/decorative" xmlns="" val="1"/>
              </a:ext>
            </a:extLst>
          </p:cNvPr>
          <p:cNvCxnSpPr>
            <a:cxnSpLocks/>
          </p:cNvCxnSpPr>
          <p:nvPr/>
        </p:nvCxnSpPr>
        <p:spPr>
          <a:xfrm>
            <a:off x="0" y="522898"/>
            <a:ext cx="4523295" cy="0"/>
          </a:xfrm>
          <a:prstGeom prst="line">
            <a:avLst/>
          </a:prstGeom>
          <a:ln>
            <a:solidFill>
              <a:schemeClr val="accent3">
                <a:lumMod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D0986099-F5F2-4E8B-BE17-81194861A00C}"/>
              </a:ext>
              <a:ext uri="{C183D7F6-B498-43B3-948B-1728B52AA6E4}">
                <adec:decorative xmlns:adec="http://schemas.microsoft.com/office/drawing/2017/decorative" xmlns="" val="1"/>
              </a:ext>
            </a:extLst>
          </p:cNvPr>
          <p:cNvCxnSpPr>
            <a:cxnSpLocks/>
          </p:cNvCxnSpPr>
          <p:nvPr/>
        </p:nvCxnSpPr>
        <p:spPr>
          <a:xfrm>
            <a:off x="7142669" y="522898"/>
            <a:ext cx="5049331" cy="0"/>
          </a:xfrm>
          <a:prstGeom prst="line">
            <a:avLst/>
          </a:prstGeom>
          <a:ln>
            <a:solidFill>
              <a:schemeClr val="accent3">
                <a:lumMod val="50000"/>
              </a:schemeClr>
            </a:solidFill>
            <a:headEnd type="oval"/>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4014416" y="69211"/>
            <a:ext cx="3733663" cy="707886"/>
          </a:xfrm>
          <a:prstGeom prst="rect">
            <a:avLst/>
          </a:prstGeom>
          <a:noFill/>
        </p:spPr>
        <p:txBody>
          <a:bodyPr wrap="square" rtlCol="0">
            <a:spAutoFit/>
          </a:bodyPr>
          <a:lstStyle/>
          <a:p>
            <a:pPr algn="ctr"/>
            <a:r>
              <a:rPr lang="en-US" sz="4000" b="1" dirty="0" err="1" smtClean="0">
                <a:latin typeface="Times New Roman" panose="02020603050405020304" pitchFamily="18" charset="0"/>
                <a:cs typeface="Times New Roman" panose="02020603050405020304" pitchFamily="18" charset="0"/>
              </a:rPr>
              <a:t>Kết</a:t>
            </a:r>
            <a:r>
              <a:rPr lang="en-US" sz="4000" b="1" dirty="0" smtClean="0">
                <a:latin typeface="Times New Roman" panose="02020603050405020304" pitchFamily="18" charset="0"/>
                <a:cs typeface="Times New Roman" panose="02020603050405020304" pitchFamily="18" charset="0"/>
              </a:rPr>
              <a:t> </a:t>
            </a:r>
            <a:r>
              <a:rPr lang="en-US" sz="4000" b="1" dirty="0" err="1" smtClean="0">
                <a:latin typeface="Times New Roman" panose="02020603050405020304" pitchFamily="18" charset="0"/>
                <a:cs typeface="Times New Roman" panose="02020603050405020304" pitchFamily="18" charset="0"/>
              </a:rPr>
              <a:t>cấu</a:t>
            </a:r>
            <a:r>
              <a:rPr lang="en-US" sz="4000" b="1" dirty="0" smtClean="0">
                <a:latin typeface="Times New Roman" panose="02020603050405020304" pitchFamily="18" charset="0"/>
                <a:cs typeface="Times New Roman" panose="02020603050405020304" pitchFamily="18" charset="0"/>
              </a:rPr>
              <a:t> </a:t>
            </a:r>
            <a:endParaRPr lang="en-US" sz="4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34093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fade">
                                      <p:cBhvr>
                                        <p:cTn id="14" dur="1000"/>
                                        <p:tgtEl>
                                          <p:spTgt spid="19"/>
                                        </p:tgtEl>
                                      </p:cBhvr>
                                    </p:animEffect>
                                    <p:anim calcmode="lin" valueType="num">
                                      <p:cBhvr>
                                        <p:cTn id="15" dur="1000" fill="hold"/>
                                        <p:tgtEl>
                                          <p:spTgt spid="19"/>
                                        </p:tgtEl>
                                        <p:attrNameLst>
                                          <p:attrName>ppt_x</p:attrName>
                                        </p:attrNameLst>
                                      </p:cBhvr>
                                      <p:tavLst>
                                        <p:tav tm="0">
                                          <p:val>
                                            <p:strVal val="#ppt_x"/>
                                          </p:val>
                                        </p:tav>
                                        <p:tav tm="100000">
                                          <p:val>
                                            <p:strVal val="#ppt_x"/>
                                          </p:val>
                                        </p:tav>
                                      </p:tavLst>
                                    </p:anim>
                                    <p:anim calcmode="lin" valueType="num">
                                      <p:cBhvr>
                                        <p:cTn id="16"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1000"/>
                                        <p:tgtEl>
                                          <p:spTgt spid="21"/>
                                        </p:tgtEl>
                                      </p:cBhvr>
                                    </p:animEffect>
                                    <p:anim calcmode="lin" valueType="num">
                                      <p:cBhvr>
                                        <p:cTn id="22" dur="1000" fill="hold"/>
                                        <p:tgtEl>
                                          <p:spTgt spid="21"/>
                                        </p:tgtEl>
                                        <p:attrNameLst>
                                          <p:attrName>ppt_x</p:attrName>
                                        </p:attrNameLst>
                                      </p:cBhvr>
                                      <p:tavLst>
                                        <p:tav tm="0">
                                          <p:val>
                                            <p:strVal val="#ppt_x"/>
                                          </p:val>
                                        </p:tav>
                                        <p:tav tm="100000">
                                          <p:val>
                                            <p:strVal val="#ppt_x"/>
                                          </p:val>
                                        </p:tav>
                                      </p:tavLst>
                                    </p:anim>
                                    <p:anim calcmode="lin" valueType="num">
                                      <p:cBhvr>
                                        <p:cTn id="23"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9" grpId="0" animBg="1"/>
      <p:bldP spid="2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17"/>
        <p:cNvGrpSpPr/>
        <p:nvPr/>
      </p:nvGrpSpPr>
      <p:grpSpPr>
        <a:xfrm>
          <a:off x="0" y="0"/>
          <a:ext cx="0" cy="0"/>
          <a:chOff x="0" y="0"/>
          <a:chExt cx="0" cy="0"/>
        </a:xfrm>
      </p:grpSpPr>
      <p:sp>
        <p:nvSpPr>
          <p:cNvPr id="318" name="Google Shape;318;p44"/>
          <p:cNvSpPr txBox="1">
            <a:spLocks noGrp="1"/>
          </p:cNvSpPr>
          <p:nvPr>
            <p:ph type="title"/>
          </p:nvPr>
        </p:nvSpPr>
        <p:spPr>
          <a:xfrm>
            <a:off x="168167" y="3570901"/>
            <a:ext cx="8968827" cy="1432024"/>
          </a:xfrm>
          <a:prstGeom prst="rect">
            <a:avLst/>
          </a:prstGeom>
        </p:spPr>
        <p:txBody>
          <a:bodyPr spcFirstLastPara="1" vert="horz" wrap="square" lIns="121900" tIns="121900" rIns="121900" bIns="121900" rtlCol="0" anchor="ctr" anchorCtr="0">
            <a:noAutofit/>
          </a:bodyPr>
          <a:lstStyle/>
          <a:p>
            <a:r>
              <a:rPr lang="vi-VN" sz="4267" b="1" dirty="0">
                <a:latin typeface="Times New Roman" panose="02020603050405020304" pitchFamily="18" charset="0"/>
                <a:cs typeface="Times New Roman" panose="02020603050405020304" pitchFamily="18" charset="0"/>
              </a:rPr>
              <a:t>CHƯƠNG </a:t>
            </a:r>
            <a:r>
              <a:rPr lang="en-US" sz="4267" b="1" dirty="0">
                <a:latin typeface="Times New Roman" panose="02020603050405020304" pitchFamily="18" charset="0"/>
                <a:cs typeface="Times New Roman" panose="02020603050405020304" pitchFamily="18" charset="0"/>
              </a:rPr>
              <a:t>1</a:t>
            </a:r>
            <a:r>
              <a:rPr lang="vi-VN" sz="4267" b="1" dirty="0">
                <a:latin typeface="Times New Roman" panose="02020603050405020304" pitchFamily="18" charset="0"/>
                <a:cs typeface="Times New Roman" panose="02020603050405020304" pitchFamily="18" charset="0"/>
              </a:rPr>
              <a:t>: CƠ SỞ LÝ LUẬN VỀ THỂ CHẾ VÀ NỘI DUNG CỦA QUẢN LÍ NỢ NƯỚC NGOÀI</a:t>
            </a:r>
            <a:r>
              <a:rPr lang="vi-VN" sz="4267" dirty="0">
                <a:latin typeface="Times New Roman" panose="02020603050405020304" pitchFamily="18" charset="0"/>
                <a:cs typeface="Times New Roman" panose="02020603050405020304" pitchFamily="18" charset="0"/>
              </a:rPr>
              <a:t/>
            </a:r>
            <a:br>
              <a:rPr lang="vi-VN" sz="4267" dirty="0">
                <a:latin typeface="Times New Roman" panose="02020603050405020304" pitchFamily="18" charset="0"/>
                <a:cs typeface="Times New Roman" panose="02020603050405020304" pitchFamily="18" charset="0"/>
              </a:rPr>
            </a:br>
            <a:endParaRPr lang="vi-VN" sz="2667" dirty="0">
              <a:solidFill>
                <a:srgbClr val="75A6E7"/>
              </a:solidFill>
              <a:latin typeface="Times New Roman" panose="02020603050405020304" pitchFamily="18" charset="0"/>
              <a:ea typeface="Arial Black"/>
              <a:cs typeface="Times New Roman" panose="02020603050405020304" pitchFamily="18" charset="0"/>
              <a:sym typeface="Arial Black"/>
            </a:endParaRPr>
          </a:p>
        </p:txBody>
      </p:sp>
    </p:spTree>
    <p:extLst>
      <p:ext uri="{BB962C8B-B14F-4D97-AF65-F5344CB8AC3E}">
        <p14:creationId xmlns:p14="http://schemas.microsoft.com/office/powerpoint/2010/main" val="3888442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18"/>
                                        </p:tgtEl>
                                        <p:attrNameLst>
                                          <p:attrName>style.visibility</p:attrName>
                                        </p:attrNameLst>
                                      </p:cBhvr>
                                      <p:to>
                                        <p:strVal val="visible"/>
                                      </p:to>
                                    </p:set>
                                    <p:animEffect transition="in" filter="wipe(down)">
                                      <p:cBhvr>
                                        <p:cTn id="7" dur="500"/>
                                        <p:tgtEl>
                                          <p:spTgt spid="3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83E690F4-843A-47A5-8620-4FB01C0D8E68}"/>
              </a:ext>
              <a:ext uri="{C183D7F6-B498-43B3-948B-1728B52AA6E4}">
                <adec:decorative xmlns:adec="http://schemas.microsoft.com/office/drawing/2017/decorative" xmlns="" val="1"/>
              </a:ext>
            </a:extLst>
          </p:cNvPr>
          <p:cNvCxnSpPr>
            <a:cxnSpLocks/>
          </p:cNvCxnSpPr>
          <p:nvPr/>
        </p:nvCxnSpPr>
        <p:spPr>
          <a:xfrm>
            <a:off x="0" y="522898"/>
            <a:ext cx="4523295" cy="0"/>
          </a:xfrm>
          <a:prstGeom prst="line">
            <a:avLst/>
          </a:prstGeom>
          <a:ln>
            <a:solidFill>
              <a:schemeClr val="accent3">
                <a:lumMod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D0986099-F5F2-4E8B-BE17-81194861A00C}"/>
              </a:ext>
              <a:ext uri="{C183D7F6-B498-43B3-948B-1728B52AA6E4}">
                <adec:decorative xmlns:adec="http://schemas.microsoft.com/office/drawing/2017/decorative" xmlns="" val="1"/>
              </a:ext>
            </a:extLst>
          </p:cNvPr>
          <p:cNvCxnSpPr>
            <a:cxnSpLocks/>
          </p:cNvCxnSpPr>
          <p:nvPr/>
        </p:nvCxnSpPr>
        <p:spPr>
          <a:xfrm>
            <a:off x="7142669" y="522898"/>
            <a:ext cx="5049331" cy="0"/>
          </a:xfrm>
          <a:prstGeom prst="line">
            <a:avLst/>
          </a:prstGeom>
          <a:ln>
            <a:solidFill>
              <a:schemeClr val="accent3">
                <a:lumMod val="50000"/>
              </a:schemeClr>
            </a:solidFill>
            <a:headEnd type="ova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4663856" y="91941"/>
            <a:ext cx="2338252" cy="646331"/>
          </a:xfrm>
          <a:prstGeom prst="rect">
            <a:avLst/>
          </a:prstGeom>
          <a:noFill/>
        </p:spPr>
        <p:txBody>
          <a:bodyPr wrap="square" rtlCol="0">
            <a:spAutoFit/>
          </a:bodyPr>
          <a:lstStyle/>
          <a:p>
            <a:r>
              <a:rPr lang="en-US" sz="3600" b="1" dirty="0" smtClean="0">
                <a:latin typeface="Times New Roman" panose="02020603050405020304" pitchFamily="18" charset="0"/>
                <a:cs typeface="Times New Roman" panose="02020603050405020304" pitchFamily="18" charset="0"/>
              </a:rPr>
              <a:t>1. </a:t>
            </a:r>
            <a:r>
              <a:rPr lang="en-US" sz="3600" b="1" dirty="0" err="1" smtClean="0">
                <a:latin typeface="Times New Roman" panose="02020603050405020304" pitchFamily="18" charset="0"/>
                <a:cs typeface="Times New Roman" panose="02020603050405020304" pitchFamily="18" charset="0"/>
              </a:rPr>
              <a:t>Thể</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chế</a:t>
            </a:r>
            <a:r>
              <a:rPr lang="en-US" sz="3600" b="1" dirty="0" smtClean="0">
                <a:latin typeface="Times New Roman" panose="02020603050405020304" pitchFamily="18" charset="0"/>
                <a:cs typeface="Times New Roman" panose="02020603050405020304" pitchFamily="18" charset="0"/>
              </a:rPr>
              <a:t> </a:t>
            </a:r>
            <a:endParaRPr lang="en-US" sz="36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705812" y="1373806"/>
            <a:ext cx="3958044" cy="584775"/>
          </a:xfrm>
          <a:prstGeom prst="rect">
            <a:avLst/>
          </a:prstGeom>
          <a:noFill/>
        </p:spPr>
        <p:txBody>
          <a:bodyPr wrap="square" rtlCol="0">
            <a:spAutoFit/>
          </a:bodyPr>
          <a:lstStyle/>
          <a:p>
            <a:r>
              <a:rPr lang="en-US" sz="3200" i="1" dirty="0" err="1" smtClean="0">
                <a:latin typeface="Times New Roman" panose="02020603050405020304" pitchFamily="18" charset="0"/>
                <a:cs typeface="Times New Roman" panose="02020603050405020304" pitchFamily="18" charset="0"/>
              </a:rPr>
              <a:t>Cơ</a:t>
            </a:r>
            <a:r>
              <a:rPr lang="en-US" sz="3200" i="1" dirty="0" smtClean="0">
                <a:latin typeface="Times New Roman" panose="02020603050405020304" pitchFamily="18" charset="0"/>
                <a:cs typeface="Times New Roman" panose="02020603050405020304" pitchFamily="18" charset="0"/>
              </a:rPr>
              <a:t> </a:t>
            </a:r>
            <a:r>
              <a:rPr lang="en-US" sz="3200" i="1" dirty="0" err="1" smtClean="0">
                <a:latin typeface="Times New Roman" panose="02020603050405020304" pitchFamily="18" charset="0"/>
                <a:cs typeface="Times New Roman" panose="02020603050405020304" pitchFamily="18" charset="0"/>
              </a:rPr>
              <a:t>chế</a:t>
            </a:r>
            <a:r>
              <a:rPr lang="en-US" sz="3200" i="1" dirty="0" smtClean="0">
                <a:latin typeface="Times New Roman" panose="02020603050405020304" pitchFamily="18" charset="0"/>
                <a:cs typeface="Times New Roman" panose="02020603050405020304" pitchFamily="18" charset="0"/>
              </a:rPr>
              <a:t> </a:t>
            </a:r>
            <a:r>
              <a:rPr lang="en-US" sz="3200" i="1" dirty="0" err="1" smtClean="0">
                <a:latin typeface="Times New Roman" panose="02020603050405020304" pitchFamily="18" charset="0"/>
                <a:cs typeface="Times New Roman" panose="02020603050405020304" pitchFamily="18" charset="0"/>
              </a:rPr>
              <a:t>chính</a:t>
            </a:r>
            <a:r>
              <a:rPr lang="en-US" sz="3200" i="1" dirty="0" smtClean="0">
                <a:latin typeface="Times New Roman" panose="02020603050405020304" pitchFamily="18" charset="0"/>
                <a:cs typeface="Times New Roman" panose="02020603050405020304" pitchFamily="18" charset="0"/>
              </a:rPr>
              <a:t> </a:t>
            </a:r>
            <a:r>
              <a:rPr lang="en-US" sz="3200" i="1" dirty="0" err="1" smtClean="0">
                <a:latin typeface="Times New Roman" panose="02020603050405020304" pitchFamily="18" charset="0"/>
                <a:cs typeface="Times New Roman" panose="02020603050405020304" pitchFamily="18" charset="0"/>
              </a:rPr>
              <a:t>sách</a:t>
            </a:r>
            <a:r>
              <a:rPr lang="en-US" sz="3200" i="1" dirty="0" smtClean="0">
                <a:latin typeface="Times New Roman" panose="02020603050405020304" pitchFamily="18" charset="0"/>
                <a:cs typeface="Times New Roman" panose="02020603050405020304" pitchFamily="18" charset="0"/>
              </a:rPr>
              <a:t> </a:t>
            </a:r>
            <a:endParaRPr lang="en-US" sz="3200" i="1" dirty="0">
              <a:latin typeface="Times New Roman" panose="02020603050405020304" pitchFamily="18" charset="0"/>
              <a:cs typeface="Times New Roman" panose="02020603050405020304" pitchFamily="18" charset="0"/>
            </a:endParaRPr>
          </a:p>
        </p:txBody>
      </p:sp>
      <p:graphicFrame>
        <p:nvGraphicFramePr>
          <p:cNvPr id="8" name="Diagram 7"/>
          <p:cNvGraphicFramePr/>
          <p:nvPr>
            <p:extLst>
              <p:ext uri="{D42A27DB-BD31-4B8C-83A1-F6EECF244321}">
                <p14:modId xmlns:p14="http://schemas.microsoft.com/office/powerpoint/2010/main" val="1573076863"/>
              </p:ext>
            </p:extLst>
          </p:nvPr>
        </p:nvGraphicFramePr>
        <p:xfrm>
          <a:off x="757647" y="1743208"/>
          <a:ext cx="10985862" cy="57340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1813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Graphic spid="8" grpId="0">
        <p:bldAsOne/>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83E690F4-843A-47A5-8620-4FB01C0D8E68}"/>
              </a:ext>
              <a:ext uri="{C183D7F6-B498-43B3-948B-1728B52AA6E4}">
                <adec:decorative xmlns:adec="http://schemas.microsoft.com/office/drawing/2017/decorative" xmlns="" val="1"/>
              </a:ext>
            </a:extLst>
          </p:cNvPr>
          <p:cNvCxnSpPr>
            <a:cxnSpLocks/>
          </p:cNvCxnSpPr>
          <p:nvPr/>
        </p:nvCxnSpPr>
        <p:spPr>
          <a:xfrm>
            <a:off x="0" y="522898"/>
            <a:ext cx="4523295" cy="0"/>
          </a:xfrm>
          <a:prstGeom prst="line">
            <a:avLst/>
          </a:prstGeom>
          <a:ln>
            <a:solidFill>
              <a:schemeClr val="accent3">
                <a:lumMod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D0986099-F5F2-4E8B-BE17-81194861A00C}"/>
              </a:ext>
              <a:ext uri="{C183D7F6-B498-43B3-948B-1728B52AA6E4}">
                <adec:decorative xmlns:adec="http://schemas.microsoft.com/office/drawing/2017/decorative" xmlns="" val="1"/>
              </a:ext>
            </a:extLst>
          </p:cNvPr>
          <p:cNvCxnSpPr>
            <a:cxnSpLocks/>
          </p:cNvCxnSpPr>
          <p:nvPr/>
        </p:nvCxnSpPr>
        <p:spPr>
          <a:xfrm>
            <a:off x="7142669" y="522898"/>
            <a:ext cx="5049331" cy="0"/>
          </a:xfrm>
          <a:prstGeom prst="line">
            <a:avLst/>
          </a:prstGeom>
          <a:ln>
            <a:solidFill>
              <a:schemeClr val="accent3">
                <a:lumMod val="50000"/>
              </a:schemeClr>
            </a:solidFill>
            <a:headEnd type="ova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4663856" y="91941"/>
            <a:ext cx="2338252" cy="646331"/>
          </a:xfrm>
          <a:prstGeom prst="rect">
            <a:avLst/>
          </a:prstGeom>
          <a:noFill/>
        </p:spPr>
        <p:txBody>
          <a:bodyPr wrap="square" rtlCol="0">
            <a:spAutoFit/>
          </a:bodyPr>
          <a:lstStyle/>
          <a:p>
            <a:r>
              <a:rPr lang="en-US" sz="3600" b="1" dirty="0" smtClean="0">
                <a:latin typeface="Times New Roman" panose="02020603050405020304" pitchFamily="18" charset="0"/>
                <a:cs typeface="Times New Roman" panose="02020603050405020304" pitchFamily="18" charset="0"/>
              </a:rPr>
              <a:t>1. </a:t>
            </a:r>
            <a:r>
              <a:rPr lang="en-US" sz="3600" b="1" dirty="0" err="1" smtClean="0">
                <a:latin typeface="Times New Roman" panose="02020603050405020304" pitchFamily="18" charset="0"/>
                <a:cs typeface="Times New Roman" panose="02020603050405020304" pitchFamily="18" charset="0"/>
              </a:rPr>
              <a:t>Thể</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chế</a:t>
            </a:r>
            <a:r>
              <a:rPr lang="en-US" sz="3600" b="1" dirty="0" smtClean="0">
                <a:latin typeface="Times New Roman" panose="02020603050405020304" pitchFamily="18" charset="0"/>
                <a:cs typeface="Times New Roman" panose="02020603050405020304" pitchFamily="18" charset="0"/>
              </a:rPr>
              <a:t> </a:t>
            </a:r>
            <a:endParaRPr lang="en-US" sz="36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395434" y="1632338"/>
            <a:ext cx="5234659" cy="1077218"/>
          </a:xfrm>
          <a:prstGeom prst="rect">
            <a:avLst/>
          </a:prstGeom>
          <a:noFill/>
        </p:spPr>
        <p:txBody>
          <a:bodyPr wrap="square" rtlCol="0">
            <a:spAutoFit/>
          </a:bodyPr>
          <a:lstStyle/>
          <a:p>
            <a:r>
              <a:rPr lang="en-US" sz="3200" i="1" dirty="0" err="1">
                <a:latin typeface="Times New Roman" panose="02020603050405020304" pitchFamily="18" charset="0"/>
                <a:cs typeface="Times New Roman" panose="02020603050405020304" pitchFamily="18" charset="0"/>
              </a:rPr>
              <a:t>Hệ</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thống</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và</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bộ</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máy</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quản</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lí</a:t>
            </a:r>
            <a:r>
              <a:rPr lang="en-US" sz="3200" i="1" dirty="0">
                <a:latin typeface="Times New Roman" panose="02020603050405020304" pitchFamily="18" charset="0"/>
                <a:cs typeface="Times New Roman" panose="02020603050405020304" pitchFamily="18" charset="0"/>
              </a:rPr>
              <a:t> </a:t>
            </a:r>
            <a:r>
              <a:rPr lang="en-US" sz="3200" i="1" dirty="0" err="1">
                <a:latin typeface="Times New Roman" panose="02020603050405020304" pitchFamily="18" charset="0"/>
                <a:cs typeface="Times New Roman" panose="02020603050405020304" pitchFamily="18" charset="0"/>
              </a:rPr>
              <a:t>nợ</a:t>
            </a:r>
            <a:r>
              <a:rPr lang="en-US" sz="3200" i="1" dirty="0">
                <a:latin typeface="Times New Roman" panose="02020603050405020304" pitchFamily="18" charset="0"/>
                <a:cs typeface="Times New Roman" panose="02020603050405020304" pitchFamily="18" charset="0"/>
              </a:rPr>
              <a:t> </a:t>
            </a:r>
          </a:p>
          <a:p>
            <a:endParaRPr lang="en-US" sz="3200" i="1" dirty="0">
              <a:latin typeface="Times New Roman" panose="02020603050405020304" pitchFamily="18" charset="0"/>
              <a:cs typeface="Times New Roman" panose="02020603050405020304" pitchFamily="18" charset="0"/>
            </a:endParaRPr>
          </a:p>
        </p:txBody>
      </p:sp>
      <p:graphicFrame>
        <p:nvGraphicFramePr>
          <p:cNvPr id="8" name="Diagram 7"/>
          <p:cNvGraphicFramePr/>
          <p:nvPr>
            <p:extLst>
              <p:ext uri="{D42A27DB-BD31-4B8C-83A1-F6EECF244321}">
                <p14:modId xmlns:p14="http://schemas.microsoft.com/office/powerpoint/2010/main" val="3305884367"/>
              </p:ext>
            </p:extLst>
          </p:nvPr>
        </p:nvGraphicFramePr>
        <p:xfrm>
          <a:off x="679270" y="1847711"/>
          <a:ext cx="10985862" cy="57340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76707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barn(inVertical)">
                                      <p:cBhvr>
                                        <p:cTn id="1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Graphic spid="8" grpId="0">
        <p:bldAsOne/>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83E690F4-843A-47A5-8620-4FB01C0D8E68}"/>
              </a:ext>
              <a:ext uri="{C183D7F6-B498-43B3-948B-1728B52AA6E4}">
                <adec:decorative xmlns:adec="http://schemas.microsoft.com/office/drawing/2017/decorative" xmlns="" val="1"/>
              </a:ext>
            </a:extLst>
          </p:cNvPr>
          <p:cNvCxnSpPr>
            <a:cxnSpLocks/>
          </p:cNvCxnSpPr>
          <p:nvPr/>
        </p:nvCxnSpPr>
        <p:spPr>
          <a:xfrm>
            <a:off x="0" y="522898"/>
            <a:ext cx="4523295" cy="0"/>
          </a:xfrm>
          <a:prstGeom prst="line">
            <a:avLst/>
          </a:prstGeom>
          <a:ln>
            <a:solidFill>
              <a:schemeClr val="accent3">
                <a:lumMod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D0986099-F5F2-4E8B-BE17-81194861A00C}"/>
              </a:ext>
              <a:ext uri="{C183D7F6-B498-43B3-948B-1728B52AA6E4}">
                <adec:decorative xmlns:adec="http://schemas.microsoft.com/office/drawing/2017/decorative" xmlns="" val="1"/>
              </a:ext>
            </a:extLst>
          </p:cNvPr>
          <p:cNvCxnSpPr>
            <a:cxnSpLocks/>
          </p:cNvCxnSpPr>
          <p:nvPr/>
        </p:nvCxnSpPr>
        <p:spPr>
          <a:xfrm>
            <a:off x="7142669" y="522898"/>
            <a:ext cx="5049331" cy="0"/>
          </a:xfrm>
          <a:prstGeom prst="line">
            <a:avLst/>
          </a:prstGeom>
          <a:ln>
            <a:solidFill>
              <a:schemeClr val="accent3">
                <a:lumMod val="50000"/>
              </a:schemeClr>
            </a:solidFill>
            <a:headEnd type="ova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4663440" y="143691"/>
            <a:ext cx="2677886" cy="646331"/>
          </a:xfrm>
          <a:prstGeom prst="rect">
            <a:avLst/>
          </a:prstGeom>
          <a:noFill/>
        </p:spPr>
        <p:txBody>
          <a:bodyPr wrap="square" rtlCol="0">
            <a:spAutoFit/>
          </a:bodyPr>
          <a:lstStyle/>
          <a:p>
            <a:r>
              <a:rPr lang="en-US" sz="3600" b="1" dirty="0" smtClean="0">
                <a:latin typeface="Times New Roman" panose="02020603050405020304" pitchFamily="18" charset="0"/>
                <a:cs typeface="Times New Roman" panose="02020603050405020304" pitchFamily="18" charset="0"/>
              </a:rPr>
              <a:t>2. </a:t>
            </a:r>
            <a:r>
              <a:rPr lang="en-US" sz="3600" b="1" dirty="0" err="1" smtClean="0">
                <a:latin typeface="Times New Roman" panose="02020603050405020304" pitchFamily="18" charset="0"/>
                <a:cs typeface="Times New Roman" panose="02020603050405020304" pitchFamily="18" charset="0"/>
              </a:rPr>
              <a:t>Nội</a:t>
            </a:r>
            <a:r>
              <a:rPr lang="en-US" sz="3600" b="1" dirty="0" smtClean="0">
                <a:latin typeface="Times New Roman" panose="02020603050405020304" pitchFamily="18" charset="0"/>
                <a:cs typeface="Times New Roman" panose="02020603050405020304" pitchFamily="18" charset="0"/>
              </a:rPr>
              <a:t> dung </a:t>
            </a:r>
            <a:endParaRPr lang="en-US" sz="3600" b="1" dirty="0">
              <a:latin typeface="Times New Roman" panose="02020603050405020304" pitchFamily="18" charset="0"/>
              <a:cs typeface="Times New Roman" panose="02020603050405020304" pitchFamily="18" charset="0"/>
            </a:endParaRPr>
          </a:p>
        </p:txBody>
      </p:sp>
      <p:sp>
        <p:nvSpPr>
          <p:cNvPr id="5" name="Google Shape;365;p47"/>
          <p:cNvSpPr/>
          <p:nvPr/>
        </p:nvSpPr>
        <p:spPr>
          <a:xfrm>
            <a:off x="749333" y="2082800"/>
            <a:ext cx="3502400" cy="1958400"/>
          </a:xfrm>
          <a:prstGeom prst="rect">
            <a:avLst/>
          </a:prstGeom>
          <a:solidFill>
            <a:srgbClr val="4E6E9A">
              <a:alpha val="80380"/>
            </a:srgbClr>
          </a:solidFill>
          <a:ln>
            <a:noFill/>
          </a:ln>
        </p:spPr>
        <p:txBody>
          <a:bodyPr spcFirstLastPara="1" wrap="square" lIns="121900" tIns="121900" rIns="121900" bIns="121900" anchor="ctr" anchorCtr="0">
            <a:noAutofit/>
          </a:bodyPr>
          <a:lstStyle/>
          <a:p>
            <a:pPr algn="ctr"/>
            <a:r>
              <a:rPr lang="en-US" sz="2400" dirty="0" err="1">
                <a:solidFill>
                  <a:schemeClr val="bg1"/>
                </a:solidFill>
                <a:latin typeface="Times New Roman" panose="02020603050405020304" pitchFamily="18" charset="0"/>
                <a:cs typeface="Times New Roman" panose="02020603050405020304" pitchFamily="18" charset="0"/>
              </a:rPr>
              <a:t>Khâu</a:t>
            </a:r>
            <a:r>
              <a:rPr lang="en-US" sz="2400" dirty="0">
                <a:solidFill>
                  <a:schemeClr val="bg1"/>
                </a:solidFill>
                <a:latin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cs typeface="Times New Roman" panose="02020603050405020304" pitchFamily="18" charset="0"/>
              </a:rPr>
              <a:t>quản</a:t>
            </a:r>
            <a:r>
              <a:rPr lang="en-US" sz="2400" dirty="0">
                <a:solidFill>
                  <a:schemeClr val="bg1"/>
                </a:solidFill>
                <a:latin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cs typeface="Times New Roman" panose="02020603050405020304" pitchFamily="18" charset="0"/>
              </a:rPr>
              <a:t>lí</a:t>
            </a:r>
            <a:r>
              <a:rPr lang="en-US" sz="2400" dirty="0">
                <a:solidFill>
                  <a:schemeClr val="bg1"/>
                </a:solidFill>
                <a:latin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cs typeface="Times New Roman" panose="02020603050405020304" pitchFamily="18" charset="0"/>
              </a:rPr>
              <a:t>đi</a:t>
            </a:r>
            <a:r>
              <a:rPr lang="en-US" sz="2400" dirty="0">
                <a:solidFill>
                  <a:schemeClr val="bg1"/>
                </a:solidFill>
                <a:latin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cs typeface="Times New Roman" panose="02020603050405020304" pitchFamily="18" charset="0"/>
              </a:rPr>
              <a:t>vay</a:t>
            </a:r>
            <a:endParaRPr lang="en-US" sz="2400" dirty="0">
              <a:solidFill>
                <a:schemeClr val="bg1"/>
              </a:solidFill>
              <a:latin typeface="Times New Roman" panose="02020603050405020304" pitchFamily="18" charset="0"/>
              <a:cs typeface="Times New Roman" panose="02020603050405020304" pitchFamily="18" charset="0"/>
            </a:endParaRPr>
          </a:p>
          <a:p>
            <a:pPr algn="ctr"/>
            <a:endParaRPr sz="2400" dirty="0">
              <a:solidFill>
                <a:schemeClr val="bg1"/>
              </a:solidFill>
              <a:latin typeface="Muli"/>
              <a:ea typeface="Muli"/>
              <a:cs typeface="Muli"/>
              <a:sym typeface="Muli"/>
            </a:endParaRPr>
          </a:p>
        </p:txBody>
      </p:sp>
      <p:pic>
        <p:nvPicPr>
          <p:cNvPr id="6" name="Picture 5"/>
          <p:cNvPicPr>
            <a:picLocks noChangeAspect="1"/>
          </p:cNvPicPr>
          <p:nvPr/>
        </p:nvPicPr>
        <p:blipFill>
          <a:blip r:embed="rId2"/>
          <a:stretch>
            <a:fillRect/>
          </a:stretch>
        </p:blipFill>
        <p:spPr>
          <a:xfrm>
            <a:off x="4344800" y="2071296"/>
            <a:ext cx="3502400" cy="1969905"/>
          </a:xfrm>
          <a:prstGeom prst="rect">
            <a:avLst/>
          </a:prstGeom>
          <a:ln>
            <a:noFill/>
          </a:ln>
          <a:effectLst>
            <a:softEdge rad="112500"/>
          </a:effectLst>
        </p:spPr>
      </p:pic>
      <p:sp>
        <p:nvSpPr>
          <p:cNvPr id="7" name="Google Shape;367;p47"/>
          <p:cNvSpPr/>
          <p:nvPr/>
        </p:nvSpPr>
        <p:spPr>
          <a:xfrm>
            <a:off x="7940267" y="2082800"/>
            <a:ext cx="3502400" cy="1958400"/>
          </a:xfrm>
          <a:prstGeom prst="rect">
            <a:avLst/>
          </a:prstGeom>
          <a:solidFill>
            <a:srgbClr val="4E6E9A">
              <a:alpha val="80380"/>
            </a:srgbClr>
          </a:solidFill>
          <a:ln>
            <a:noFill/>
          </a:ln>
        </p:spPr>
        <p:txBody>
          <a:bodyPr spcFirstLastPara="1" wrap="square" lIns="121900" tIns="121900" rIns="121900" bIns="121900" anchor="ctr" anchorCtr="0">
            <a:noAutofit/>
          </a:bodyPr>
          <a:lstStyle/>
          <a:p>
            <a:pPr algn="ctr"/>
            <a:r>
              <a:rPr lang="en-US" sz="2400" dirty="0" err="1">
                <a:solidFill>
                  <a:schemeClr val="bg1"/>
                </a:solidFill>
                <a:latin typeface="Times New Roman" panose="02020603050405020304" pitchFamily="18" charset="0"/>
                <a:cs typeface="Times New Roman" panose="02020603050405020304" pitchFamily="18" charset="0"/>
              </a:rPr>
              <a:t>Khâu</a:t>
            </a:r>
            <a:r>
              <a:rPr lang="en-US" sz="2400" dirty="0">
                <a:solidFill>
                  <a:schemeClr val="bg1"/>
                </a:solidFill>
                <a:latin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cs typeface="Times New Roman" panose="02020603050405020304" pitchFamily="18" charset="0"/>
              </a:rPr>
              <a:t>quản</a:t>
            </a:r>
            <a:r>
              <a:rPr lang="en-US" sz="2400" dirty="0">
                <a:solidFill>
                  <a:schemeClr val="bg1"/>
                </a:solidFill>
                <a:latin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cs typeface="Times New Roman" panose="02020603050405020304" pitchFamily="18" charset="0"/>
              </a:rPr>
              <a:t>lí</a:t>
            </a:r>
            <a:r>
              <a:rPr lang="en-US" sz="2400" dirty="0">
                <a:solidFill>
                  <a:schemeClr val="bg1"/>
                </a:solidFill>
                <a:latin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cs typeface="Times New Roman" panose="02020603050405020304" pitchFamily="18" charset="0"/>
              </a:rPr>
              <a:t>sử</a:t>
            </a:r>
            <a:r>
              <a:rPr lang="en-US" sz="2400" dirty="0">
                <a:solidFill>
                  <a:schemeClr val="bg1"/>
                </a:solidFill>
                <a:latin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cs typeface="Times New Roman" panose="02020603050405020304" pitchFamily="18" charset="0"/>
              </a:rPr>
              <a:t>dụng</a:t>
            </a:r>
            <a:r>
              <a:rPr lang="en-US" sz="2400" dirty="0">
                <a:solidFill>
                  <a:schemeClr val="bg1"/>
                </a:solidFill>
                <a:latin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cs typeface="Times New Roman" panose="02020603050405020304" pitchFamily="18" charset="0"/>
              </a:rPr>
              <a:t>vốn</a:t>
            </a:r>
            <a:r>
              <a:rPr lang="en-US" sz="2400" dirty="0">
                <a:solidFill>
                  <a:schemeClr val="bg1"/>
                </a:solidFill>
                <a:latin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cs typeface="Times New Roman" panose="02020603050405020304" pitchFamily="18" charset="0"/>
              </a:rPr>
              <a:t>vay</a:t>
            </a:r>
            <a:endParaRPr lang="en-US" sz="2400" dirty="0">
              <a:solidFill>
                <a:schemeClr val="bg1"/>
              </a:solidFill>
              <a:latin typeface="Times New Roman" panose="02020603050405020304" pitchFamily="18" charset="0"/>
              <a:cs typeface="Times New Roman" panose="02020603050405020304" pitchFamily="18" charset="0"/>
            </a:endParaRPr>
          </a:p>
          <a:p>
            <a:pPr algn="ctr"/>
            <a:endParaRPr sz="2400" dirty="0">
              <a:solidFill>
                <a:schemeClr val="bg1"/>
              </a:solidFill>
              <a:latin typeface="Muli"/>
              <a:ea typeface="Muli"/>
              <a:cs typeface="Muli"/>
              <a:sym typeface="Muli"/>
            </a:endParaRPr>
          </a:p>
        </p:txBody>
      </p:sp>
      <p:pic>
        <p:nvPicPr>
          <p:cNvPr id="8" name="Picture 7"/>
          <p:cNvPicPr>
            <a:picLocks noChangeAspect="1"/>
          </p:cNvPicPr>
          <p:nvPr/>
        </p:nvPicPr>
        <p:blipFill>
          <a:blip r:embed="rId3"/>
          <a:stretch>
            <a:fillRect/>
          </a:stretch>
        </p:blipFill>
        <p:spPr>
          <a:xfrm>
            <a:off x="749333" y="4141068"/>
            <a:ext cx="3502400" cy="1958400"/>
          </a:xfrm>
          <a:prstGeom prst="rect">
            <a:avLst/>
          </a:prstGeom>
          <a:ln>
            <a:noFill/>
          </a:ln>
          <a:effectLst>
            <a:softEdge rad="112500"/>
          </a:effectLst>
        </p:spPr>
      </p:pic>
      <p:sp>
        <p:nvSpPr>
          <p:cNvPr id="9" name="Google Shape;366;p47"/>
          <p:cNvSpPr/>
          <p:nvPr/>
        </p:nvSpPr>
        <p:spPr>
          <a:xfrm>
            <a:off x="4344800" y="4141067"/>
            <a:ext cx="3502400" cy="1958400"/>
          </a:xfrm>
          <a:prstGeom prst="rect">
            <a:avLst/>
          </a:prstGeom>
          <a:solidFill>
            <a:srgbClr val="4E6E9A">
              <a:alpha val="80380"/>
            </a:srgbClr>
          </a:solidFill>
          <a:ln>
            <a:noFill/>
          </a:ln>
        </p:spPr>
        <p:txBody>
          <a:bodyPr spcFirstLastPara="1" wrap="square" lIns="121900" tIns="121900" rIns="121900" bIns="121900" anchor="ctr" anchorCtr="0">
            <a:noAutofit/>
          </a:bodyPr>
          <a:lstStyle/>
          <a:p>
            <a:pPr algn="ctr"/>
            <a:r>
              <a:rPr lang="en-US" sz="2400" dirty="0" err="1">
                <a:solidFill>
                  <a:schemeClr val="bg1"/>
                </a:solidFill>
                <a:latin typeface="Times New Roman" panose="02020603050405020304" pitchFamily="18" charset="0"/>
                <a:cs typeface="Times New Roman" panose="02020603050405020304" pitchFamily="18" charset="0"/>
              </a:rPr>
              <a:t>Khâu</a:t>
            </a:r>
            <a:r>
              <a:rPr lang="en-US" sz="2400" dirty="0">
                <a:solidFill>
                  <a:schemeClr val="bg1"/>
                </a:solidFill>
                <a:latin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cs typeface="Times New Roman" panose="02020603050405020304" pitchFamily="18" charset="0"/>
              </a:rPr>
              <a:t>quản</a:t>
            </a:r>
            <a:r>
              <a:rPr lang="en-US" sz="2400" dirty="0">
                <a:solidFill>
                  <a:schemeClr val="bg1"/>
                </a:solidFill>
                <a:latin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cs typeface="Times New Roman" panose="02020603050405020304" pitchFamily="18" charset="0"/>
              </a:rPr>
              <a:t>lý</a:t>
            </a:r>
            <a:r>
              <a:rPr lang="en-US" sz="2400" dirty="0">
                <a:solidFill>
                  <a:schemeClr val="bg1"/>
                </a:solidFill>
                <a:latin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cs typeface="Times New Roman" panose="02020603050405020304" pitchFamily="18" charset="0"/>
              </a:rPr>
              <a:t>công</a:t>
            </a:r>
            <a:r>
              <a:rPr lang="en-US" sz="2400" dirty="0">
                <a:solidFill>
                  <a:schemeClr val="bg1"/>
                </a:solidFill>
                <a:latin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cs typeface="Times New Roman" panose="02020603050405020304" pitchFamily="18" charset="0"/>
              </a:rPr>
              <a:t>tác</a:t>
            </a:r>
            <a:r>
              <a:rPr lang="en-US" sz="2400" dirty="0">
                <a:solidFill>
                  <a:schemeClr val="bg1"/>
                </a:solidFill>
                <a:latin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cs typeface="Times New Roman" panose="02020603050405020304" pitchFamily="18" charset="0"/>
              </a:rPr>
              <a:t>trả</a:t>
            </a:r>
            <a:r>
              <a:rPr lang="en-US" sz="2400" dirty="0">
                <a:solidFill>
                  <a:schemeClr val="bg1"/>
                </a:solidFill>
                <a:latin typeface="Times New Roman" panose="02020603050405020304" pitchFamily="18" charset="0"/>
                <a:cs typeface="Times New Roman" panose="02020603050405020304" pitchFamily="18" charset="0"/>
              </a:rPr>
              <a:t> </a:t>
            </a:r>
            <a:r>
              <a:rPr lang="en-US" sz="2400" dirty="0" err="1">
                <a:solidFill>
                  <a:schemeClr val="bg1"/>
                </a:solidFill>
                <a:latin typeface="Times New Roman" panose="02020603050405020304" pitchFamily="18" charset="0"/>
                <a:cs typeface="Times New Roman" panose="02020603050405020304" pitchFamily="18" charset="0"/>
              </a:rPr>
              <a:t>nợ</a:t>
            </a:r>
            <a:r>
              <a:rPr lang="en-US" sz="2400" dirty="0">
                <a:solidFill>
                  <a:schemeClr val="bg1"/>
                </a:solidFill>
                <a:latin typeface="Times New Roman" panose="02020603050405020304" pitchFamily="18" charset="0"/>
                <a:cs typeface="Times New Roman" panose="02020603050405020304" pitchFamily="18" charset="0"/>
              </a:rPr>
              <a:t> </a:t>
            </a:r>
            <a:br>
              <a:rPr lang="en-US" sz="2400" dirty="0">
                <a:solidFill>
                  <a:schemeClr val="bg1"/>
                </a:solidFill>
                <a:latin typeface="Times New Roman" panose="02020603050405020304" pitchFamily="18" charset="0"/>
                <a:cs typeface="Times New Roman" panose="02020603050405020304" pitchFamily="18" charset="0"/>
              </a:rPr>
            </a:br>
            <a:endParaRPr sz="2400" dirty="0">
              <a:solidFill>
                <a:schemeClr val="bg1"/>
              </a:solidFill>
              <a:latin typeface="Times New Roman" panose="02020603050405020304" pitchFamily="18" charset="0"/>
              <a:ea typeface="Muli"/>
              <a:cs typeface="Times New Roman" panose="02020603050405020304" pitchFamily="18" charset="0"/>
              <a:sym typeface="Muli"/>
            </a:endParaRPr>
          </a:p>
        </p:txBody>
      </p:sp>
      <p:pic>
        <p:nvPicPr>
          <p:cNvPr id="10" name="Picture 9"/>
          <p:cNvPicPr>
            <a:picLocks noChangeAspect="1"/>
          </p:cNvPicPr>
          <p:nvPr/>
        </p:nvPicPr>
        <p:blipFill>
          <a:blip r:embed="rId4"/>
          <a:stretch>
            <a:fillRect/>
          </a:stretch>
        </p:blipFill>
        <p:spPr>
          <a:xfrm>
            <a:off x="7940267" y="4141066"/>
            <a:ext cx="3502400" cy="1958401"/>
          </a:xfrm>
          <a:prstGeom prst="rect">
            <a:avLst/>
          </a:prstGeom>
          <a:ln>
            <a:noFill/>
          </a:ln>
          <a:effectLst>
            <a:softEdge rad="112500"/>
          </a:effectLst>
        </p:spPr>
      </p:pic>
    </p:spTree>
    <p:extLst>
      <p:ext uri="{BB962C8B-B14F-4D97-AF65-F5344CB8AC3E}">
        <p14:creationId xmlns:p14="http://schemas.microsoft.com/office/powerpoint/2010/main" val="1458790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ppt_x"/>
                                          </p:val>
                                        </p:tav>
                                        <p:tav tm="100000">
                                          <p:val>
                                            <p:strVal val="#ppt_x"/>
                                          </p:val>
                                        </p:tav>
                                      </p:tavLst>
                                    </p:anim>
                                    <p:anim calcmode="lin" valueType="num">
                                      <p:cBhvr additive="base">
                                        <p:cTn id="1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ppt_x"/>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83E690F4-843A-47A5-8620-4FB01C0D8E68}"/>
              </a:ext>
              <a:ext uri="{C183D7F6-B498-43B3-948B-1728B52AA6E4}">
                <adec:decorative xmlns:adec="http://schemas.microsoft.com/office/drawing/2017/decorative" xmlns="" val="1"/>
              </a:ext>
            </a:extLst>
          </p:cNvPr>
          <p:cNvCxnSpPr>
            <a:cxnSpLocks/>
          </p:cNvCxnSpPr>
          <p:nvPr/>
        </p:nvCxnSpPr>
        <p:spPr>
          <a:xfrm>
            <a:off x="0" y="522898"/>
            <a:ext cx="4523295" cy="0"/>
          </a:xfrm>
          <a:prstGeom prst="line">
            <a:avLst/>
          </a:prstGeom>
          <a:ln>
            <a:solidFill>
              <a:schemeClr val="accent3">
                <a:lumMod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D0986099-F5F2-4E8B-BE17-81194861A00C}"/>
              </a:ext>
              <a:ext uri="{C183D7F6-B498-43B3-948B-1728B52AA6E4}">
                <adec:decorative xmlns:adec="http://schemas.microsoft.com/office/drawing/2017/decorative" xmlns="" val="1"/>
              </a:ext>
            </a:extLst>
          </p:cNvPr>
          <p:cNvCxnSpPr>
            <a:cxnSpLocks/>
          </p:cNvCxnSpPr>
          <p:nvPr/>
        </p:nvCxnSpPr>
        <p:spPr>
          <a:xfrm>
            <a:off x="7142669" y="522898"/>
            <a:ext cx="5049331" cy="0"/>
          </a:xfrm>
          <a:prstGeom prst="line">
            <a:avLst/>
          </a:prstGeom>
          <a:ln>
            <a:solidFill>
              <a:schemeClr val="accent3">
                <a:lumMod val="50000"/>
              </a:schemeClr>
            </a:solidFill>
            <a:headEnd type="oval"/>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4663440" y="143691"/>
            <a:ext cx="2677886" cy="646331"/>
          </a:xfrm>
          <a:prstGeom prst="rect">
            <a:avLst/>
          </a:prstGeom>
          <a:noFill/>
        </p:spPr>
        <p:txBody>
          <a:bodyPr wrap="square" rtlCol="0">
            <a:spAutoFit/>
          </a:bodyPr>
          <a:lstStyle/>
          <a:p>
            <a:r>
              <a:rPr lang="en-US" sz="3600" b="1" dirty="0" smtClean="0">
                <a:latin typeface="Times New Roman" panose="02020603050405020304" pitchFamily="18" charset="0"/>
                <a:cs typeface="Times New Roman" panose="02020603050405020304" pitchFamily="18" charset="0"/>
              </a:rPr>
              <a:t>2. </a:t>
            </a:r>
            <a:r>
              <a:rPr lang="en-US" sz="3600" b="1" dirty="0" err="1" smtClean="0">
                <a:latin typeface="Times New Roman" panose="02020603050405020304" pitchFamily="18" charset="0"/>
                <a:cs typeface="Times New Roman" panose="02020603050405020304" pitchFamily="18" charset="0"/>
              </a:rPr>
              <a:t>Nội</a:t>
            </a:r>
            <a:r>
              <a:rPr lang="en-US" sz="3600" b="1" dirty="0" smtClean="0">
                <a:latin typeface="Times New Roman" panose="02020603050405020304" pitchFamily="18" charset="0"/>
                <a:cs typeface="Times New Roman" panose="02020603050405020304" pitchFamily="18" charset="0"/>
              </a:rPr>
              <a:t> dung </a:t>
            </a:r>
            <a:endParaRPr lang="en-US" sz="3600" b="1" dirty="0">
              <a:latin typeface="Times New Roman" panose="02020603050405020304" pitchFamily="18" charset="0"/>
              <a:cs typeface="Times New Roman" panose="02020603050405020304" pitchFamily="18" charset="0"/>
            </a:endParaRPr>
          </a:p>
        </p:txBody>
      </p:sp>
      <p:graphicFrame>
        <p:nvGraphicFramePr>
          <p:cNvPr id="6" name="Diagram 5"/>
          <p:cNvGraphicFramePr/>
          <p:nvPr>
            <p:extLst>
              <p:ext uri="{D42A27DB-BD31-4B8C-83A1-F6EECF244321}">
                <p14:modId xmlns:p14="http://schemas.microsoft.com/office/powerpoint/2010/main" val="1616321945"/>
              </p:ext>
            </p:extLst>
          </p:nvPr>
        </p:nvGraphicFramePr>
        <p:xfrm>
          <a:off x="2032000" y="719666"/>
          <a:ext cx="9698446"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extBox 7"/>
          <p:cNvSpPr txBox="1"/>
          <p:nvPr/>
        </p:nvSpPr>
        <p:spPr>
          <a:xfrm>
            <a:off x="3914585" y="4029226"/>
            <a:ext cx="2087798" cy="1323439"/>
          </a:xfrm>
          <a:prstGeom prst="rect">
            <a:avLst/>
          </a:prstGeom>
          <a:noFill/>
        </p:spPr>
        <p:txBody>
          <a:bodyPr wrap="square" rtlCol="0">
            <a:spAutoFit/>
          </a:bodyPr>
          <a:lstStyle/>
          <a:p>
            <a:r>
              <a:rPr lang="en-US" sz="4000" b="1" i="1" dirty="0" err="1" smtClean="0">
                <a:solidFill>
                  <a:schemeClr val="bg1"/>
                </a:solidFill>
                <a:latin typeface="Times New Roman" panose="02020603050405020304" pitchFamily="18" charset="0"/>
                <a:cs typeface="Times New Roman" panose="02020603050405020304" pitchFamily="18" charset="0"/>
              </a:rPr>
              <a:t>Quản</a:t>
            </a:r>
            <a:r>
              <a:rPr lang="en-US" sz="4000" b="1" i="1" dirty="0" smtClean="0">
                <a:solidFill>
                  <a:schemeClr val="bg1"/>
                </a:solidFill>
                <a:latin typeface="Times New Roman" panose="02020603050405020304" pitchFamily="18" charset="0"/>
                <a:cs typeface="Times New Roman" panose="02020603050405020304" pitchFamily="18" charset="0"/>
              </a:rPr>
              <a:t> </a:t>
            </a:r>
            <a:r>
              <a:rPr lang="en-US" sz="4000" b="1" i="1" dirty="0" err="1" smtClean="0">
                <a:solidFill>
                  <a:schemeClr val="bg1"/>
                </a:solidFill>
                <a:latin typeface="Times New Roman" panose="02020603050405020304" pitchFamily="18" charset="0"/>
                <a:cs typeface="Times New Roman" panose="02020603050405020304" pitchFamily="18" charset="0"/>
              </a:rPr>
              <a:t>lý</a:t>
            </a:r>
            <a:r>
              <a:rPr lang="en-US" sz="4000" b="1" i="1" dirty="0" smtClean="0">
                <a:solidFill>
                  <a:schemeClr val="bg1"/>
                </a:solidFill>
                <a:latin typeface="Times New Roman" panose="02020603050405020304" pitchFamily="18" charset="0"/>
                <a:cs typeface="Times New Roman" panose="02020603050405020304" pitchFamily="18" charset="0"/>
              </a:rPr>
              <a:t> </a:t>
            </a:r>
            <a:r>
              <a:rPr lang="en-US" sz="4000" b="1" i="1" dirty="0" err="1" smtClean="0">
                <a:solidFill>
                  <a:schemeClr val="bg1"/>
                </a:solidFill>
                <a:latin typeface="Times New Roman" panose="02020603050405020304" pitchFamily="18" charset="0"/>
                <a:cs typeface="Times New Roman" panose="02020603050405020304" pitchFamily="18" charset="0"/>
              </a:rPr>
              <a:t>vay</a:t>
            </a:r>
            <a:r>
              <a:rPr lang="en-US" sz="4000" b="1" i="1" dirty="0" smtClean="0">
                <a:solidFill>
                  <a:schemeClr val="bg1"/>
                </a:solidFill>
                <a:latin typeface="Times New Roman" panose="02020603050405020304" pitchFamily="18" charset="0"/>
                <a:cs typeface="Times New Roman" panose="02020603050405020304" pitchFamily="18" charset="0"/>
              </a:rPr>
              <a:t> </a:t>
            </a:r>
            <a:r>
              <a:rPr lang="en-US" sz="4000" b="1" i="1" dirty="0" err="1" smtClean="0">
                <a:solidFill>
                  <a:schemeClr val="bg1"/>
                </a:solidFill>
                <a:latin typeface="Times New Roman" panose="02020603050405020304" pitchFamily="18" charset="0"/>
                <a:cs typeface="Times New Roman" panose="02020603050405020304" pitchFamily="18" charset="0"/>
              </a:rPr>
              <a:t>nợ</a:t>
            </a:r>
            <a:r>
              <a:rPr lang="en-US" sz="4000" b="1" i="1" dirty="0" smtClean="0">
                <a:solidFill>
                  <a:schemeClr val="bg1"/>
                </a:solidFill>
                <a:latin typeface="Times New Roman" panose="02020603050405020304" pitchFamily="18" charset="0"/>
                <a:cs typeface="Times New Roman" panose="02020603050405020304" pitchFamily="18" charset="0"/>
              </a:rPr>
              <a:t> </a:t>
            </a:r>
            <a:endParaRPr lang="en-US" sz="4000" b="1" i="1" dirty="0">
              <a:solidFill>
                <a:schemeClr val="bg1"/>
              </a:solidFill>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7"/>
          <a:stretch>
            <a:fillRect/>
          </a:stretch>
        </p:blipFill>
        <p:spPr>
          <a:xfrm>
            <a:off x="176212" y="1528355"/>
            <a:ext cx="3259319" cy="3255236"/>
          </a:xfrm>
          <a:prstGeom prst="rect">
            <a:avLst/>
          </a:prstGeom>
          <a:ln>
            <a:noFill/>
          </a:ln>
          <a:effectLst>
            <a:softEdge rad="112500"/>
          </a:effectLst>
        </p:spPr>
      </p:pic>
    </p:spTree>
    <p:extLst>
      <p:ext uri="{BB962C8B-B14F-4D97-AF65-F5344CB8AC3E}">
        <p14:creationId xmlns:p14="http://schemas.microsoft.com/office/powerpoint/2010/main" val="1089238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83E690F4-843A-47A5-8620-4FB01C0D8E68}"/>
              </a:ext>
              <a:ext uri="{C183D7F6-B498-43B3-948B-1728B52AA6E4}">
                <adec:decorative xmlns:adec="http://schemas.microsoft.com/office/drawing/2017/decorative" xmlns="" val="1"/>
              </a:ext>
            </a:extLst>
          </p:cNvPr>
          <p:cNvCxnSpPr>
            <a:cxnSpLocks/>
          </p:cNvCxnSpPr>
          <p:nvPr/>
        </p:nvCxnSpPr>
        <p:spPr>
          <a:xfrm>
            <a:off x="0" y="522898"/>
            <a:ext cx="4523295" cy="0"/>
          </a:xfrm>
          <a:prstGeom prst="line">
            <a:avLst/>
          </a:prstGeom>
          <a:ln>
            <a:solidFill>
              <a:schemeClr val="accent3">
                <a:lumMod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D0986099-F5F2-4E8B-BE17-81194861A00C}"/>
              </a:ext>
              <a:ext uri="{C183D7F6-B498-43B3-948B-1728B52AA6E4}">
                <adec:decorative xmlns:adec="http://schemas.microsoft.com/office/drawing/2017/decorative" xmlns="" val="1"/>
              </a:ext>
            </a:extLst>
          </p:cNvPr>
          <p:cNvCxnSpPr>
            <a:cxnSpLocks/>
          </p:cNvCxnSpPr>
          <p:nvPr/>
        </p:nvCxnSpPr>
        <p:spPr>
          <a:xfrm>
            <a:off x="7142669" y="522898"/>
            <a:ext cx="5049331" cy="0"/>
          </a:xfrm>
          <a:prstGeom prst="line">
            <a:avLst/>
          </a:prstGeom>
          <a:ln>
            <a:solidFill>
              <a:schemeClr val="accent3">
                <a:lumMod val="50000"/>
              </a:schemeClr>
            </a:solidFill>
            <a:headEnd type="oval"/>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4663440" y="143691"/>
            <a:ext cx="2677886" cy="646331"/>
          </a:xfrm>
          <a:prstGeom prst="rect">
            <a:avLst/>
          </a:prstGeom>
          <a:noFill/>
        </p:spPr>
        <p:txBody>
          <a:bodyPr wrap="square" rtlCol="0">
            <a:spAutoFit/>
          </a:bodyPr>
          <a:lstStyle/>
          <a:p>
            <a:r>
              <a:rPr lang="en-US" sz="3600" b="1" dirty="0" smtClean="0">
                <a:latin typeface="Times New Roman" panose="02020603050405020304" pitchFamily="18" charset="0"/>
                <a:cs typeface="Times New Roman" panose="02020603050405020304" pitchFamily="18" charset="0"/>
              </a:rPr>
              <a:t>2. </a:t>
            </a:r>
            <a:r>
              <a:rPr lang="en-US" sz="3600" b="1" dirty="0" err="1" smtClean="0">
                <a:latin typeface="Times New Roman" panose="02020603050405020304" pitchFamily="18" charset="0"/>
                <a:cs typeface="Times New Roman" panose="02020603050405020304" pitchFamily="18" charset="0"/>
              </a:rPr>
              <a:t>Nội</a:t>
            </a:r>
            <a:r>
              <a:rPr lang="en-US" sz="3600" b="1" dirty="0" smtClean="0">
                <a:latin typeface="Times New Roman" panose="02020603050405020304" pitchFamily="18" charset="0"/>
                <a:cs typeface="Times New Roman" panose="02020603050405020304" pitchFamily="18" charset="0"/>
              </a:rPr>
              <a:t> dung </a:t>
            </a:r>
            <a:endParaRPr lang="en-US" sz="3600" b="1" dirty="0">
              <a:latin typeface="Times New Roman" panose="02020603050405020304" pitchFamily="18" charset="0"/>
              <a:cs typeface="Times New Roman" panose="02020603050405020304" pitchFamily="18" charset="0"/>
            </a:endParaRPr>
          </a:p>
        </p:txBody>
      </p:sp>
      <p:graphicFrame>
        <p:nvGraphicFramePr>
          <p:cNvPr id="6" name="Diagram 5"/>
          <p:cNvGraphicFramePr/>
          <p:nvPr>
            <p:extLst>
              <p:ext uri="{D42A27DB-BD31-4B8C-83A1-F6EECF244321}">
                <p14:modId xmlns:p14="http://schemas.microsoft.com/office/powerpoint/2010/main" val="762250643"/>
              </p:ext>
            </p:extLst>
          </p:nvPr>
        </p:nvGraphicFramePr>
        <p:xfrm>
          <a:off x="2032000" y="719666"/>
          <a:ext cx="9698446"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extBox 7"/>
          <p:cNvSpPr txBox="1"/>
          <p:nvPr/>
        </p:nvSpPr>
        <p:spPr>
          <a:xfrm>
            <a:off x="3927648" y="3673744"/>
            <a:ext cx="2087798" cy="1938992"/>
          </a:xfrm>
          <a:prstGeom prst="rect">
            <a:avLst/>
          </a:prstGeom>
          <a:noFill/>
        </p:spPr>
        <p:txBody>
          <a:bodyPr wrap="square" rtlCol="0">
            <a:spAutoFit/>
          </a:bodyPr>
          <a:lstStyle/>
          <a:p>
            <a:pPr algn="ctr"/>
            <a:r>
              <a:rPr lang="en-US" sz="4000" b="1" i="1" dirty="0" err="1" smtClean="0">
                <a:solidFill>
                  <a:schemeClr val="bg1"/>
                </a:solidFill>
                <a:latin typeface="Times New Roman" panose="02020603050405020304" pitchFamily="18" charset="0"/>
                <a:cs typeface="Times New Roman" panose="02020603050405020304" pitchFamily="18" charset="0"/>
              </a:rPr>
              <a:t>Quản</a:t>
            </a:r>
            <a:r>
              <a:rPr lang="en-US" sz="4000" b="1" i="1" dirty="0" smtClean="0">
                <a:solidFill>
                  <a:schemeClr val="bg1"/>
                </a:solidFill>
                <a:latin typeface="Times New Roman" panose="02020603050405020304" pitchFamily="18" charset="0"/>
                <a:cs typeface="Times New Roman" panose="02020603050405020304" pitchFamily="18" charset="0"/>
              </a:rPr>
              <a:t> </a:t>
            </a:r>
            <a:r>
              <a:rPr lang="en-US" sz="4000" b="1" i="1" dirty="0" err="1" smtClean="0">
                <a:solidFill>
                  <a:schemeClr val="bg1"/>
                </a:solidFill>
                <a:latin typeface="Times New Roman" panose="02020603050405020304" pitchFamily="18" charset="0"/>
                <a:cs typeface="Times New Roman" panose="02020603050405020304" pitchFamily="18" charset="0"/>
              </a:rPr>
              <a:t>lý</a:t>
            </a:r>
            <a:r>
              <a:rPr lang="en-US" sz="4000" b="1" i="1" dirty="0" smtClean="0">
                <a:solidFill>
                  <a:schemeClr val="bg1"/>
                </a:solidFill>
                <a:latin typeface="Times New Roman" panose="02020603050405020304" pitchFamily="18" charset="0"/>
                <a:cs typeface="Times New Roman" panose="02020603050405020304" pitchFamily="18" charset="0"/>
              </a:rPr>
              <a:t> </a:t>
            </a:r>
            <a:r>
              <a:rPr lang="en-US" sz="4000" b="1" i="1" dirty="0" err="1" smtClean="0">
                <a:solidFill>
                  <a:schemeClr val="bg1"/>
                </a:solidFill>
                <a:latin typeface="Times New Roman" panose="02020603050405020304" pitchFamily="18" charset="0"/>
                <a:cs typeface="Times New Roman" panose="02020603050405020304" pitchFamily="18" charset="0"/>
              </a:rPr>
              <a:t>sử</a:t>
            </a:r>
            <a:r>
              <a:rPr lang="en-US" sz="4000" b="1" i="1" dirty="0" smtClean="0">
                <a:solidFill>
                  <a:schemeClr val="bg1"/>
                </a:solidFill>
                <a:latin typeface="Times New Roman" panose="02020603050405020304" pitchFamily="18" charset="0"/>
                <a:cs typeface="Times New Roman" panose="02020603050405020304" pitchFamily="18" charset="0"/>
              </a:rPr>
              <a:t> </a:t>
            </a:r>
            <a:r>
              <a:rPr lang="en-US" sz="4000" b="1" i="1" dirty="0" err="1" smtClean="0">
                <a:solidFill>
                  <a:schemeClr val="bg1"/>
                </a:solidFill>
                <a:latin typeface="Times New Roman" panose="02020603050405020304" pitchFamily="18" charset="0"/>
                <a:cs typeface="Times New Roman" panose="02020603050405020304" pitchFamily="18" charset="0"/>
              </a:rPr>
              <a:t>dụng</a:t>
            </a:r>
            <a:r>
              <a:rPr lang="en-US" sz="4000" b="1" i="1" dirty="0" smtClean="0">
                <a:solidFill>
                  <a:schemeClr val="bg1"/>
                </a:solidFill>
                <a:latin typeface="Times New Roman" panose="02020603050405020304" pitchFamily="18" charset="0"/>
                <a:cs typeface="Times New Roman" panose="02020603050405020304" pitchFamily="18" charset="0"/>
              </a:rPr>
              <a:t> </a:t>
            </a:r>
            <a:r>
              <a:rPr lang="en-US" sz="4000" b="1" i="1" dirty="0" err="1" smtClean="0">
                <a:solidFill>
                  <a:schemeClr val="bg1"/>
                </a:solidFill>
                <a:latin typeface="Times New Roman" panose="02020603050405020304" pitchFamily="18" charset="0"/>
                <a:cs typeface="Times New Roman" panose="02020603050405020304" pitchFamily="18" charset="0"/>
              </a:rPr>
              <a:t>vốn</a:t>
            </a:r>
            <a:r>
              <a:rPr lang="en-US" sz="4000" b="1" i="1" dirty="0" smtClean="0">
                <a:solidFill>
                  <a:schemeClr val="bg1"/>
                </a:solidFill>
                <a:latin typeface="Times New Roman" panose="02020603050405020304" pitchFamily="18" charset="0"/>
                <a:cs typeface="Times New Roman" panose="02020603050405020304" pitchFamily="18" charset="0"/>
              </a:rPr>
              <a:t> </a:t>
            </a:r>
            <a:r>
              <a:rPr lang="en-US" sz="4000" b="1" i="1" dirty="0" err="1" smtClean="0">
                <a:solidFill>
                  <a:schemeClr val="bg1"/>
                </a:solidFill>
                <a:latin typeface="Times New Roman" panose="02020603050405020304" pitchFamily="18" charset="0"/>
                <a:cs typeface="Times New Roman" panose="02020603050405020304" pitchFamily="18" charset="0"/>
              </a:rPr>
              <a:t>vay</a:t>
            </a:r>
            <a:r>
              <a:rPr lang="en-US" sz="4000" b="1" i="1" dirty="0" smtClean="0">
                <a:solidFill>
                  <a:schemeClr val="bg1"/>
                </a:solidFill>
                <a:latin typeface="Times New Roman" panose="02020603050405020304" pitchFamily="18" charset="0"/>
                <a:cs typeface="Times New Roman" panose="02020603050405020304" pitchFamily="18" charset="0"/>
              </a:rPr>
              <a:t> </a:t>
            </a:r>
            <a:endParaRPr lang="en-US" sz="4000" b="1" i="1" dirty="0">
              <a:solidFill>
                <a:schemeClr val="bg1"/>
              </a:solidFill>
              <a:latin typeface="Times New Roman" panose="02020603050405020304" pitchFamily="18" charset="0"/>
              <a:cs typeface="Times New Roman" panose="02020603050405020304" pitchFamily="18" charset="0"/>
            </a:endParaRPr>
          </a:p>
        </p:txBody>
      </p:sp>
      <p:pic>
        <p:nvPicPr>
          <p:cNvPr id="10" name="Picture 9"/>
          <p:cNvPicPr>
            <a:picLocks noChangeAspect="1"/>
          </p:cNvPicPr>
          <p:nvPr/>
        </p:nvPicPr>
        <p:blipFill>
          <a:blip r:embed="rId7"/>
          <a:stretch>
            <a:fillRect/>
          </a:stretch>
        </p:blipFill>
        <p:spPr>
          <a:xfrm>
            <a:off x="176212" y="1528355"/>
            <a:ext cx="3259319" cy="3255236"/>
          </a:xfrm>
          <a:prstGeom prst="rect">
            <a:avLst/>
          </a:prstGeom>
          <a:ln>
            <a:noFill/>
          </a:ln>
          <a:effectLst>
            <a:softEdge rad="112500"/>
          </a:effectLst>
        </p:spPr>
      </p:pic>
    </p:spTree>
    <p:extLst>
      <p:ext uri="{BB962C8B-B14F-4D97-AF65-F5344CB8AC3E}">
        <p14:creationId xmlns:p14="http://schemas.microsoft.com/office/powerpoint/2010/main" val="2687909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83E690F4-843A-47A5-8620-4FB01C0D8E68}"/>
              </a:ext>
              <a:ext uri="{C183D7F6-B498-43B3-948B-1728B52AA6E4}">
                <adec:decorative xmlns:adec="http://schemas.microsoft.com/office/drawing/2017/decorative" xmlns="" val="1"/>
              </a:ext>
            </a:extLst>
          </p:cNvPr>
          <p:cNvCxnSpPr>
            <a:cxnSpLocks/>
          </p:cNvCxnSpPr>
          <p:nvPr/>
        </p:nvCxnSpPr>
        <p:spPr>
          <a:xfrm>
            <a:off x="0" y="522898"/>
            <a:ext cx="4523295" cy="0"/>
          </a:xfrm>
          <a:prstGeom prst="line">
            <a:avLst/>
          </a:prstGeom>
          <a:ln>
            <a:solidFill>
              <a:schemeClr val="accent3">
                <a:lumMod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D0986099-F5F2-4E8B-BE17-81194861A00C}"/>
              </a:ext>
              <a:ext uri="{C183D7F6-B498-43B3-948B-1728B52AA6E4}">
                <adec:decorative xmlns:adec="http://schemas.microsoft.com/office/drawing/2017/decorative" xmlns="" val="1"/>
              </a:ext>
            </a:extLst>
          </p:cNvPr>
          <p:cNvCxnSpPr>
            <a:cxnSpLocks/>
          </p:cNvCxnSpPr>
          <p:nvPr/>
        </p:nvCxnSpPr>
        <p:spPr>
          <a:xfrm>
            <a:off x="7142669" y="522898"/>
            <a:ext cx="5049331" cy="0"/>
          </a:xfrm>
          <a:prstGeom prst="line">
            <a:avLst/>
          </a:prstGeom>
          <a:ln>
            <a:solidFill>
              <a:schemeClr val="accent3">
                <a:lumMod val="50000"/>
              </a:schemeClr>
            </a:solidFill>
            <a:headEnd type="oval"/>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4663440" y="143691"/>
            <a:ext cx="2677886" cy="646331"/>
          </a:xfrm>
          <a:prstGeom prst="rect">
            <a:avLst/>
          </a:prstGeom>
          <a:noFill/>
        </p:spPr>
        <p:txBody>
          <a:bodyPr wrap="square" rtlCol="0">
            <a:spAutoFit/>
          </a:bodyPr>
          <a:lstStyle/>
          <a:p>
            <a:r>
              <a:rPr lang="en-US" sz="3600" b="1" dirty="0" smtClean="0">
                <a:latin typeface="Times New Roman" panose="02020603050405020304" pitchFamily="18" charset="0"/>
                <a:cs typeface="Times New Roman" panose="02020603050405020304" pitchFamily="18" charset="0"/>
              </a:rPr>
              <a:t>2. </a:t>
            </a:r>
            <a:r>
              <a:rPr lang="en-US" sz="3600" b="1" dirty="0" err="1" smtClean="0">
                <a:latin typeface="Times New Roman" panose="02020603050405020304" pitchFamily="18" charset="0"/>
                <a:cs typeface="Times New Roman" panose="02020603050405020304" pitchFamily="18" charset="0"/>
              </a:rPr>
              <a:t>Nội</a:t>
            </a:r>
            <a:r>
              <a:rPr lang="en-US" sz="3600" b="1" dirty="0" smtClean="0">
                <a:latin typeface="Times New Roman" panose="02020603050405020304" pitchFamily="18" charset="0"/>
                <a:cs typeface="Times New Roman" panose="02020603050405020304" pitchFamily="18" charset="0"/>
              </a:rPr>
              <a:t> dung </a:t>
            </a:r>
            <a:endParaRPr lang="en-US" sz="3600" b="1" dirty="0">
              <a:latin typeface="Times New Roman" panose="02020603050405020304" pitchFamily="18" charset="0"/>
              <a:cs typeface="Times New Roman" panose="02020603050405020304" pitchFamily="18" charset="0"/>
            </a:endParaRPr>
          </a:p>
        </p:txBody>
      </p:sp>
      <p:graphicFrame>
        <p:nvGraphicFramePr>
          <p:cNvPr id="6" name="Diagram 5"/>
          <p:cNvGraphicFramePr/>
          <p:nvPr>
            <p:extLst>
              <p:ext uri="{D42A27DB-BD31-4B8C-83A1-F6EECF244321}">
                <p14:modId xmlns:p14="http://schemas.microsoft.com/office/powerpoint/2010/main" val="2594562951"/>
              </p:ext>
            </p:extLst>
          </p:nvPr>
        </p:nvGraphicFramePr>
        <p:xfrm>
          <a:off x="2032000" y="719666"/>
          <a:ext cx="9698446"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extBox 7"/>
          <p:cNvSpPr txBox="1"/>
          <p:nvPr/>
        </p:nvSpPr>
        <p:spPr>
          <a:xfrm>
            <a:off x="3783956" y="4121871"/>
            <a:ext cx="2087798" cy="1323439"/>
          </a:xfrm>
          <a:prstGeom prst="rect">
            <a:avLst/>
          </a:prstGeom>
          <a:noFill/>
        </p:spPr>
        <p:txBody>
          <a:bodyPr wrap="square" rtlCol="0">
            <a:spAutoFit/>
          </a:bodyPr>
          <a:lstStyle/>
          <a:p>
            <a:pPr algn="ctr"/>
            <a:r>
              <a:rPr lang="en-US" sz="4000" b="1" i="1" dirty="0" err="1" smtClean="0">
                <a:solidFill>
                  <a:schemeClr val="bg1"/>
                </a:solidFill>
                <a:latin typeface="Times New Roman" panose="02020603050405020304" pitchFamily="18" charset="0"/>
                <a:cs typeface="Times New Roman" panose="02020603050405020304" pitchFamily="18" charset="0"/>
              </a:rPr>
              <a:t>Quản</a:t>
            </a:r>
            <a:r>
              <a:rPr lang="en-US" sz="4000" b="1" i="1" dirty="0" smtClean="0">
                <a:solidFill>
                  <a:schemeClr val="bg1"/>
                </a:solidFill>
                <a:latin typeface="Times New Roman" panose="02020603050405020304" pitchFamily="18" charset="0"/>
                <a:cs typeface="Times New Roman" panose="02020603050405020304" pitchFamily="18" charset="0"/>
              </a:rPr>
              <a:t> </a:t>
            </a:r>
            <a:r>
              <a:rPr lang="en-US" sz="4000" b="1" i="1" dirty="0" err="1" smtClean="0">
                <a:solidFill>
                  <a:schemeClr val="bg1"/>
                </a:solidFill>
                <a:latin typeface="Times New Roman" panose="02020603050405020304" pitchFamily="18" charset="0"/>
                <a:cs typeface="Times New Roman" panose="02020603050405020304" pitchFamily="18" charset="0"/>
              </a:rPr>
              <a:t>lý</a:t>
            </a:r>
            <a:r>
              <a:rPr lang="en-US" sz="4000" b="1" i="1" dirty="0" smtClean="0">
                <a:solidFill>
                  <a:schemeClr val="bg1"/>
                </a:solidFill>
                <a:latin typeface="Times New Roman" panose="02020603050405020304" pitchFamily="18" charset="0"/>
                <a:cs typeface="Times New Roman" panose="02020603050405020304" pitchFamily="18" charset="0"/>
              </a:rPr>
              <a:t> </a:t>
            </a:r>
            <a:r>
              <a:rPr lang="en-US" sz="4000" b="1" i="1" dirty="0" err="1" smtClean="0">
                <a:solidFill>
                  <a:schemeClr val="bg1"/>
                </a:solidFill>
                <a:latin typeface="Times New Roman" panose="02020603050405020304" pitchFamily="18" charset="0"/>
                <a:cs typeface="Times New Roman" panose="02020603050405020304" pitchFamily="18" charset="0"/>
              </a:rPr>
              <a:t>trả</a:t>
            </a:r>
            <a:r>
              <a:rPr lang="en-US" sz="4000" b="1" i="1" dirty="0" smtClean="0">
                <a:solidFill>
                  <a:schemeClr val="bg1"/>
                </a:solidFill>
                <a:latin typeface="Times New Roman" panose="02020603050405020304" pitchFamily="18" charset="0"/>
                <a:cs typeface="Times New Roman" panose="02020603050405020304" pitchFamily="18" charset="0"/>
              </a:rPr>
              <a:t> </a:t>
            </a:r>
            <a:r>
              <a:rPr lang="en-US" sz="4000" b="1" i="1" dirty="0" err="1" smtClean="0">
                <a:solidFill>
                  <a:schemeClr val="bg1"/>
                </a:solidFill>
                <a:latin typeface="Times New Roman" panose="02020603050405020304" pitchFamily="18" charset="0"/>
                <a:cs typeface="Times New Roman" panose="02020603050405020304" pitchFamily="18" charset="0"/>
              </a:rPr>
              <a:t>nợ</a:t>
            </a:r>
            <a:r>
              <a:rPr lang="en-US" sz="4000" b="1" i="1" dirty="0" smtClean="0">
                <a:solidFill>
                  <a:schemeClr val="bg1"/>
                </a:solidFill>
                <a:latin typeface="Times New Roman" panose="02020603050405020304" pitchFamily="18" charset="0"/>
                <a:cs typeface="Times New Roman" panose="02020603050405020304" pitchFamily="18" charset="0"/>
              </a:rPr>
              <a:t> </a:t>
            </a:r>
            <a:endParaRPr lang="en-US" sz="4000" b="1" i="1" dirty="0">
              <a:solidFill>
                <a:schemeClr val="bg1"/>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7"/>
          <a:stretch>
            <a:fillRect/>
          </a:stretch>
        </p:blipFill>
        <p:spPr>
          <a:xfrm>
            <a:off x="176212" y="1528355"/>
            <a:ext cx="3259319" cy="3255236"/>
          </a:xfrm>
          <a:prstGeom prst="rect">
            <a:avLst/>
          </a:prstGeom>
          <a:ln>
            <a:noFill/>
          </a:ln>
          <a:effectLst>
            <a:softEdge rad="112500"/>
          </a:effectLst>
        </p:spPr>
      </p:pic>
    </p:spTree>
    <p:extLst>
      <p:ext uri="{BB962C8B-B14F-4D97-AF65-F5344CB8AC3E}">
        <p14:creationId xmlns:p14="http://schemas.microsoft.com/office/powerpoint/2010/main" val="458704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17"/>
        <p:cNvGrpSpPr/>
        <p:nvPr/>
      </p:nvGrpSpPr>
      <p:grpSpPr>
        <a:xfrm>
          <a:off x="0" y="0"/>
          <a:ext cx="0" cy="0"/>
          <a:chOff x="0" y="0"/>
          <a:chExt cx="0" cy="0"/>
        </a:xfrm>
      </p:grpSpPr>
      <p:sp>
        <p:nvSpPr>
          <p:cNvPr id="318" name="Google Shape;318;p44"/>
          <p:cNvSpPr txBox="1">
            <a:spLocks noGrp="1"/>
          </p:cNvSpPr>
          <p:nvPr>
            <p:ph type="title"/>
          </p:nvPr>
        </p:nvSpPr>
        <p:spPr>
          <a:xfrm>
            <a:off x="168166" y="3248584"/>
            <a:ext cx="8996855" cy="1432024"/>
          </a:xfrm>
          <a:prstGeom prst="rect">
            <a:avLst/>
          </a:prstGeom>
        </p:spPr>
        <p:txBody>
          <a:bodyPr spcFirstLastPara="1" vert="horz" wrap="square" lIns="121900" tIns="121900" rIns="121900" bIns="121900" rtlCol="0" anchor="ctr" anchorCtr="0">
            <a:noAutofit/>
          </a:bodyPr>
          <a:lstStyle/>
          <a:p>
            <a:r>
              <a:rPr lang="vi-VN" sz="3733" b="1" dirty="0">
                <a:latin typeface="Times New Roman" panose="02020603050405020304" pitchFamily="18" charset="0"/>
                <a:cs typeface="Times New Roman" panose="02020603050405020304" pitchFamily="18" charset="0"/>
              </a:rPr>
              <a:t>CHƯƠNG 2:THỰC TRẠNG QUẢN LÝ NỢ NƯỚC NGOÀI TẠI VIỆT NAM</a:t>
            </a:r>
            <a:r>
              <a:rPr lang="en-US" sz="3733" dirty="0">
                <a:latin typeface="Times New Roman" panose="02020603050405020304" pitchFamily="18" charset="0"/>
                <a:cs typeface="Times New Roman" panose="02020603050405020304" pitchFamily="18" charset="0"/>
              </a:rPr>
              <a:t> </a:t>
            </a:r>
            <a:endParaRPr sz="3733" dirty="0">
              <a:solidFill>
                <a:srgbClr val="75A6E7"/>
              </a:solidFill>
              <a:latin typeface="Times New Roman" panose="02020603050405020304" pitchFamily="18" charset="0"/>
              <a:ea typeface="Arial Black"/>
              <a:cs typeface="Times New Roman" panose="02020603050405020304" pitchFamily="18" charset="0"/>
              <a:sym typeface="Arial Black"/>
            </a:endParaRPr>
          </a:p>
        </p:txBody>
      </p:sp>
    </p:spTree>
    <p:extLst>
      <p:ext uri="{BB962C8B-B14F-4D97-AF65-F5344CB8AC3E}">
        <p14:creationId xmlns:p14="http://schemas.microsoft.com/office/powerpoint/2010/main" val="1007942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18"/>
                                        </p:tgtEl>
                                        <p:attrNameLst>
                                          <p:attrName>style.visibility</p:attrName>
                                        </p:attrNameLst>
                                      </p:cBhvr>
                                      <p:to>
                                        <p:strVal val="visible"/>
                                      </p:to>
                                    </p:set>
                                    <p:animEffect transition="in" filter="wipe(down)">
                                      <p:cBhvr>
                                        <p:cTn id="7" dur="500"/>
                                        <p:tgtEl>
                                          <p:spTgt spid="3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83E690F4-843A-47A5-8620-4FB01C0D8E68}"/>
              </a:ext>
              <a:ext uri="{C183D7F6-B498-43B3-948B-1728B52AA6E4}">
                <adec:decorative xmlns:adec="http://schemas.microsoft.com/office/drawing/2017/decorative" xmlns="" val="1"/>
              </a:ext>
            </a:extLst>
          </p:cNvPr>
          <p:cNvCxnSpPr>
            <a:cxnSpLocks/>
          </p:cNvCxnSpPr>
          <p:nvPr/>
        </p:nvCxnSpPr>
        <p:spPr>
          <a:xfrm>
            <a:off x="0" y="522898"/>
            <a:ext cx="2521131" cy="0"/>
          </a:xfrm>
          <a:prstGeom prst="line">
            <a:avLst/>
          </a:prstGeom>
          <a:ln>
            <a:solidFill>
              <a:schemeClr val="accent3">
                <a:lumMod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D0986099-F5F2-4E8B-BE17-81194861A00C}"/>
              </a:ext>
              <a:ext uri="{C183D7F6-B498-43B3-948B-1728B52AA6E4}">
                <adec:decorative xmlns:adec="http://schemas.microsoft.com/office/drawing/2017/decorative" xmlns="" val="1"/>
              </a:ext>
            </a:extLst>
          </p:cNvPr>
          <p:cNvCxnSpPr>
            <a:cxnSpLocks/>
          </p:cNvCxnSpPr>
          <p:nvPr/>
        </p:nvCxnSpPr>
        <p:spPr>
          <a:xfrm flipV="1">
            <a:off x="8712926" y="510220"/>
            <a:ext cx="3479074" cy="12678"/>
          </a:xfrm>
          <a:prstGeom prst="line">
            <a:avLst/>
          </a:prstGeom>
          <a:ln>
            <a:solidFill>
              <a:schemeClr val="accent3">
                <a:lumMod val="50000"/>
              </a:schemeClr>
            </a:solidFill>
            <a:headEnd type="ova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2638696" y="116163"/>
            <a:ext cx="6570617" cy="523220"/>
          </a:xfrm>
          <a:prstGeom prst="rect">
            <a:avLst/>
          </a:prstGeom>
          <a:noFill/>
        </p:spPr>
        <p:txBody>
          <a:bodyPr wrap="square" rtlCol="0">
            <a:spAutoFit/>
          </a:bodyPr>
          <a:lstStyle/>
          <a:p>
            <a:r>
              <a:rPr lang="en-US" sz="2800" b="1" dirty="0" err="1" smtClean="0">
                <a:latin typeface="Times New Roman" panose="02020603050405020304" pitchFamily="18" charset="0"/>
                <a:cs typeface="Times New Roman" panose="02020603050405020304" pitchFamily="18" charset="0"/>
              </a:rPr>
              <a:t>Khái</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quát</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nợ</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nước</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ngoài</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của</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Việt</a:t>
            </a:r>
            <a:r>
              <a:rPr lang="en-US" sz="2800" b="1" dirty="0" smtClean="0">
                <a:latin typeface="Times New Roman" panose="02020603050405020304" pitchFamily="18" charset="0"/>
                <a:cs typeface="Times New Roman" panose="02020603050405020304" pitchFamily="18" charset="0"/>
              </a:rPr>
              <a:t> Nam </a:t>
            </a:r>
            <a:endParaRPr lang="en-US" sz="2800" b="1" dirty="0">
              <a:latin typeface="Times New Roman" panose="02020603050405020304" pitchFamily="18" charset="0"/>
              <a:cs typeface="Times New Roman" panose="02020603050405020304" pitchFamily="18" charset="0"/>
            </a:endParaRPr>
          </a:p>
        </p:txBody>
      </p:sp>
      <p:graphicFrame>
        <p:nvGraphicFramePr>
          <p:cNvPr id="8" name="Chart 7">
            <a:extLst>
              <a:ext uri="{FF2B5EF4-FFF2-40B4-BE49-F238E27FC236}">
                <a16:creationId xmlns:a16="http://schemas.microsoft.com/office/drawing/2014/main" id="{120E1DFE-D54C-0542-98E0-9044B64C48BF}"/>
              </a:ext>
            </a:extLst>
          </p:cNvPr>
          <p:cNvGraphicFramePr/>
          <p:nvPr>
            <p:extLst>
              <p:ext uri="{D42A27DB-BD31-4B8C-83A1-F6EECF244321}">
                <p14:modId xmlns:p14="http://schemas.microsoft.com/office/powerpoint/2010/main" val="897033287"/>
              </p:ext>
            </p:extLst>
          </p:nvPr>
        </p:nvGraphicFramePr>
        <p:xfrm>
          <a:off x="313510" y="1517358"/>
          <a:ext cx="5682342" cy="3227838"/>
        </p:xfrm>
        <a:graphic>
          <a:graphicData uri="http://schemas.openxmlformats.org/drawingml/2006/chart">
            <c:chart xmlns:c="http://schemas.openxmlformats.org/drawingml/2006/chart" xmlns:r="http://schemas.openxmlformats.org/officeDocument/2006/relationships" r:id="rId2"/>
          </a:graphicData>
        </a:graphic>
      </p:graphicFrame>
      <p:sp>
        <p:nvSpPr>
          <p:cNvPr id="9" name="Rectangle 8"/>
          <p:cNvSpPr/>
          <p:nvPr/>
        </p:nvSpPr>
        <p:spPr>
          <a:xfrm>
            <a:off x="313510" y="5381282"/>
            <a:ext cx="6096000" cy="923330"/>
          </a:xfrm>
          <a:prstGeom prst="rect">
            <a:avLst/>
          </a:prstGeom>
        </p:spPr>
        <p:txBody>
          <a:bodyPr>
            <a:spAutoFit/>
          </a:bodyPr>
          <a:lstStyle/>
          <a:p>
            <a:pPr algn="ctr"/>
            <a:r>
              <a:rPr lang="en-US" b="1" dirty="0" err="1">
                <a:latin typeface="Times New Roman" panose="02020603050405020304" pitchFamily="18" charset="0"/>
                <a:cs typeface="Times New Roman" panose="02020603050405020304" pitchFamily="18" charset="0"/>
              </a:rPr>
              <a:t>Hình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Nợ</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nước</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ngoài</a:t>
            </a:r>
            <a:r>
              <a:rPr lang="en-US" b="1" dirty="0">
                <a:latin typeface="Times New Roman" panose="02020603050405020304" pitchFamily="18" charset="0"/>
                <a:cs typeface="Times New Roman" panose="02020603050405020304" pitchFamily="18" charset="0"/>
              </a:rPr>
              <a:t> so </a:t>
            </a:r>
            <a:r>
              <a:rPr lang="en-US" b="1" dirty="0" err="1">
                <a:latin typeface="Times New Roman" panose="02020603050405020304" pitchFamily="18" charset="0"/>
                <a:cs typeface="Times New Roman" panose="02020603050405020304" pitchFamily="18" charset="0"/>
              </a:rPr>
              <a:t>với</a:t>
            </a:r>
            <a:r>
              <a:rPr lang="en-US" b="1" dirty="0">
                <a:latin typeface="Times New Roman" panose="02020603050405020304" pitchFamily="18" charset="0"/>
                <a:cs typeface="Times New Roman" panose="02020603050405020304" pitchFamily="18" charset="0"/>
              </a:rPr>
              <a:t> GDP </a:t>
            </a:r>
            <a:r>
              <a:rPr lang="en-US" b="1" dirty="0" err="1">
                <a:latin typeface="Times New Roman" panose="02020603050405020304" pitchFamily="18" charset="0"/>
                <a:cs typeface="Times New Roman" panose="02020603050405020304" pitchFamily="18" charset="0"/>
              </a:rPr>
              <a:t>tại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Việt</a:t>
            </a:r>
            <a:r>
              <a:rPr lang="en-US" b="1" dirty="0">
                <a:latin typeface="Times New Roman" panose="02020603050405020304" pitchFamily="18" charset="0"/>
                <a:cs typeface="Times New Roman" panose="02020603050405020304" pitchFamily="18" charset="0"/>
              </a:rPr>
              <a:t> Nam </a:t>
            </a:r>
            <a:r>
              <a:rPr lang="en-US" b="1" dirty="0" err="1">
                <a:latin typeface="Times New Roman" panose="02020603050405020304" pitchFamily="18" charset="0"/>
                <a:cs typeface="Times New Roman" panose="02020603050405020304" pitchFamily="18" charset="0"/>
              </a:rPr>
              <a:t>từ</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năm</a:t>
            </a:r>
            <a:r>
              <a:rPr lang="en-US" b="1" dirty="0">
                <a:latin typeface="Times New Roman" panose="02020603050405020304" pitchFamily="18" charset="0"/>
                <a:cs typeface="Times New Roman" panose="02020603050405020304" pitchFamily="18" charset="0"/>
              </a:rPr>
              <a:t> 2006 </a:t>
            </a:r>
            <a:r>
              <a:rPr lang="en-US" b="1" dirty="0" err="1">
                <a:latin typeface="Times New Roman" panose="02020603050405020304" pitchFamily="18" charset="0"/>
                <a:cs typeface="Times New Roman" panose="02020603050405020304" pitchFamily="18" charset="0"/>
              </a:rPr>
              <a:t>đến</a:t>
            </a:r>
            <a:r>
              <a:rPr lang="en-US" b="1" dirty="0">
                <a:latin typeface="Times New Roman" panose="02020603050405020304" pitchFamily="18" charset="0"/>
                <a:cs typeface="Times New Roman" panose="02020603050405020304" pitchFamily="18" charset="0"/>
              </a:rPr>
              <a:t> 2019 (</a:t>
            </a:r>
            <a:r>
              <a:rPr lang="en-US" b="1" dirty="0" err="1">
                <a:latin typeface="Times New Roman" panose="02020603050405020304" pitchFamily="18" charset="0"/>
                <a:cs typeface="Times New Roman" panose="02020603050405020304" pitchFamily="18" charset="0"/>
              </a:rPr>
              <a:t>đơn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vị</a:t>
            </a:r>
            <a:r>
              <a:rPr lang="en-US" b="1" dirty="0">
                <a:latin typeface="Times New Roman" panose="02020603050405020304" pitchFamily="18" charset="0"/>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a:p>
            <a:pPr algn="r"/>
            <a:r>
              <a:rPr lang="en-US" i="1" dirty="0" err="1">
                <a:latin typeface="Times New Roman" panose="02020603050405020304" pitchFamily="18" charset="0"/>
                <a:cs typeface="Times New Roman" panose="02020603050405020304" pitchFamily="18" charset="0"/>
              </a:rPr>
              <a:t>Nguồn</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Nhóm</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nghiên</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cứu</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tổng</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hợp</a:t>
            </a:r>
            <a:r>
              <a:rPr lang="en-US" i="1" dirty="0">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p:txBody>
      </p:sp>
      <p:sp>
        <p:nvSpPr>
          <p:cNvPr id="10" name="Rectangle 9"/>
          <p:cNvSpPr/>
          <p:nvPr/>
        </p:nvSpPr>
        <p:spPr>
          <a:xfrm>
            <a:off x="6727370" y="1517358"/>
            <a:ext cx="4963886" cy="1446550"/>
          </a:xfrm>
          <a:prstGeom prst="rect">
            <a:avLst/>
          </a:prstGeom>
        </p:spPr>
        <p:txBody>
          <a:bodyPr wrap="square">
            <a:spAutoFit/>
          </a:bodyPr>
          <a:lstStyle/>
          <a:p>
            <a:pPr marL="342900" indent="-342900" algn="just">
              <a:buFont typeface="Arial" panose="020B0604020202020204" pitchFamily="34" charset="0"/>
              <a:buChar char="•"/>
            </a:pPr>
            <a:r>
              <a:rPr lang="en-US" sz="2200" dirty="0" err="1">
                <a:latin typeface="Times New Roman" panose="02020603050405020304" pitchFamily="18" charset="0"/>
                <a:cs typeface="Times New Roman" panose="02020603050405020304" pitchFamily="18" charset="0"/>
              </a:rPr>
              <a:t>Việt</a:t>
            </a:r>
            <a:r>
              <a:rPr lang="en-US" sz="2200" dirty="0">
                <a:latin typeface="Times New Roman" panose="02020603050405020304" pitchFamily="18" charset="0"/>
                <a:cs typeface="Times New Roman" panose="02020603050405020304" pitchFamily="18" charset="0"/>
              </a:rPr>
              <a:t> Nam </a:t>
            </a:r>
            <a:r>
              <a:rPr lang="en-US" sz="2200" dirty="0" err="1">
                <a:latin typeface="Times New Roman" panose="02020603050405020304" pitchFamily="18" charset="0"/>
                <a:cs typeface="Times New Roman" panose="02020603050405020304" pitchFamily="18" charset="0"/>
              </a:rPr>
              <a:t>liên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tục</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nhận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được</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những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khoản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vay</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ưu</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đãi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hỗ</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trợ</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phát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triển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mà</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nổi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bật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là</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những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khoản</a:t>
            </a:r>
            <a:r>
              <a:rPr lang="en-US" sz="2200" dirty="0">
                <a:latin typeface="Times New Roman" panose="02020603050405020304" pitchFamily="18" charset="0"/>
                <a:cs typeface="Times New Roman" panose="02020603050405020304" pitchFamily="18" charset="0"/>
              </a:rPr>
              <a:t> ODA </a:t>
            </a:r>
            <a:r>
              <a:rPr lang="en-US" sz="2200" dirty="0" err="1">
                <a:latin typeface="Times New Roman" panose="02020603050405020304" pitchFamily="18" charset="0"/>
                <a:cs typeface="Times New Roman" panose="02020603050405020304" pitchFamily="18" charset="0"/>
              </a:rPr>
              <a:t>đến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từ</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Nhật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Bản</a:t>
            </a:r>
            <a:r>
              <a:rPr lang="en-US" sz="2200" dirty="0">
                <a:latin typeface="Times New Roman" panose="02020603050405020304" pitchFamily="18" charset="0"/>
                <a:cs typeface="Times New Roman" panose="02020603050405020304" pitchFamily="18" charset="0"/>
              </a:rPr>
              <a:t>, WB </a:t>
            </a:r>
            <a:r>
              <a:rPr lang="en-US" sz="2200" dirty="0" err="1">
                <a:latin typeface="Times New Roman" panose="02020603050405020304" pitchFamily="18" charset="0"/>
                <a:cs typeface="Times New Roman" panose="02020603050405020304" pitchFamily="18" charset="0"/>
              </a:rPr>
              <a:t>và</a:t>
            </a:r>
            <a:r>
              <a:rPr lang="en-US" sz="2200" dirty="0">
                <a:latin typeface="Times New Roman" panose="02020603050405020304" pitchFamily="18" charset="0"/>
                <a:cs typeface="Times New Roman" panose="02020603050405020304" pitchFamily="18" charset="0"/>
              </a:rPr>
              <a:t> ADB.</a:t>
            </a:r>
          </a:p>
        </p:txBody>
      </p:sp>
      <p:sp>
        <p:nvSpPr>
          <p:cNvPr id="11" name="Rectangle 10"/>
          <p:cNvSpPr/>
          <p:nvPr/>
        </p:nvSpPr>
        <p:spPr>
          <a:xfrm>
            <a:off x="6770914" y="3131277"/>
            <a:ext cx="4920342" cy="2462213"/>
          </a:xfrm>
          <a:prstGeom prst="rect">
            <a:avLst/>
          </a:prstGeom>
        </p:spPr>
        <p:txBody>
          <a:bodyPr wrap="square">
            <a:spAutoFit/>
          </a:bodyPr>
          <a:lstStyle/>
          <a:p>
            <a:pPr marL="342900" indent="-342900" algn="just">
              <a:buFont typeface="Arial" panose="020B0604020202020204" pitchFamily="34" charset="0"/>
              <a:buChar char="•"/>
            </a:pPr>
            <a:r>
              <a:rPr lang="en-US" sz="2200" dirty="0" err="1">
                <a:latin typeface="Times New Roman" panose="02020603050405020304" pitchFamily="18" charset="0"/>
                <a:cs typeface="Times New Roman" panose="02020603050405020304" pitchFamily="18" charset="0"/>
              </a:rPr>
              <a:t>Giai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đoạn</a:t>
            </a:r>
            <a:r>
              <a:rPr lang="en-US" sz="2200" dirty="0">
                <a:latin typeface="Times New Roman" panose="02020603050405020304" pitchFamily="18" charset="0"/>
                <a:cs typeface="Times New Roman" panose="02020603050405020304" pitchFamily="18" charset="0"/>
              </a:rPr>
              <a:t> 2011-2017, </a:t>
            </a:r>
            <a:r>
              <a:rPr lang="en-US" sz="2200" dirty="0" err="1">
                <a:latin typeface="Times New Roman" panose="02020603050405020304" pitchFamily="18" charset="0"/>
                <a:cs typeface="Times New Roman" panose="02020603050405020304" pitchFamily="18" charset="0"/>
              </a:rPr>
              <a:t>chỉ</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tiêu</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nợ</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nước</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ngoài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của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quốc</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gia</a:t>
            </a:r>
            <a:r>
              <a:rPr lang="en-US" sz="2200" dirty="0">
                <a:latin typeface="Times New Roman" panose="02020603050405020304" pitchFamily="18" charset="0"/>
                <a:cs typeface="Times New Roman" panose="02020603050405020304" pitchFamily="18" charset="0"/>
              </a:rPr>
              <a:t> so </a:t>
            </a:r>
            <a:r>
              <a:rPr lang="en-US" sz="2200" dirty="0" err="1">
                <a:latin typeface="Times New Roman" panose="02020603050405020304" pitchFamily="18" charset="0"/>
                <a:cs typeface="Times New Roman" panose="02020603050405020304" pitchFamily="18" charset="0"/>
              </a:rPr>
              <a:t>với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tổng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sản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phẩm</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quốc</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nội</a:t>
            </a:r>
            <a:r>
              <a:rPr lang="en-US" sz="2200" dirty="0">
                <a:latin typeface="Times New Roman" panose="02020603050405020304" pitchFamily="18" charset="0"/>
                <a:cs typeface="Times New Roman" panose="02020603050405020304" pitchFamily="18" charset="0"/>
              </a:rPr>
              <a:t> (GDP) </a:t>
            </a:r>
            <a:r>
              <a:rPr lang="en-US" sz="2200" dirty="0" err="1">
                <a:latin typeface="Times New Roman" panose="02020603050405020304" pitchFamily="18" charset="0"/>
                <a:cs typeface="Times New Roman" panose="02020603050405020304" pitchFamily="18" charset="0"/>
              </a:rPr>
              <a:t>có</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xu</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hướng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tăng</a:t>
            </a:r>
            <a:r>
              <a:rPr lang="en-US" sz="2200" dirty="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nhanh</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Nguyên</a:t>
            </a:r>
            <a:r>
              <a:rPr lang="en-US" sz="2200" dirty="0" smtClean="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nhân</a:t>
            </a:r>
            <a:r>
              <a:rPr lang="en-US" sz="2200" dirty="0">
                <a:latin typeface="Times New Roman" panose="02020603050405020304" pitchFamily="18" charset="0"/>
                <a:cs typeface="Times New Roman" panose="02020603050405020304" pitchFamily="18" charset="0"/>
              </a:rPr>
              <a:t> do </a:t>
            </a:r>
            <a:r>
              <a:rPr lang="en-US" sz="2200" dirty="0" err="1">
                <a:latin typeface="Times New Roman" panose="02020603050405020304" pitchFamily="18" charset="0"/>
                <a:cs typeface="Times New Roman" panose="02020603050405020304" pitchFamily="18" charset="0"/>
              </a:rPr>
              <a:t>các</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khoản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tự</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vay</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tự</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trả</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của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doanh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nghiệp</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và</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tổ</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chức</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tín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dụng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bắt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nguồn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từ</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nhu</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cầu</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vốn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tăng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cao</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của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các</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doanh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nghiệp</a:t>
            </a:r>
            <a:r>
              <a:rPr lang="en-US" sz="22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96823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1000"/>
                                        <p:tgtEl>
                                          <p:spTgt spid="11"/>
                                        </p:tgtEl>
                                      </p:cBhvr>
                                    </p:animEffect>
                                    <p:anim calcmode="lin" valueType="num">
                                      <p:cBhvr>
                                        <p:cTn id="25" dur="1000" fill="hold"/>
                                        <p:tgtEl>
                                          <p:spTgt spid="11"/>
                                        </p:tgtEl>
                                        <p:attrNameLst>
                                          <p:attrName>ppt_x</p:attrName>
                                        </p:attrNameLst>
                                      </p:cBhvr>
                                      <p:tavLst>
                                        <p:tav tm="0">
                                          <p:val>
                                            <p:strVal val="#ppt_x"/>
                                          </p:val>
                                        </p:tav>
                                        <p:tav tm="100000">
                                          <p:val>
                                            <p:strVal val="#ppt_x"/>
                                          </p:val>
                                        </p:tav>
                                      </p:tavLst>
                                    </p:anim>
                                    <p:anim calcmode="lin" valueType="num">
                                      <p:cBhvr>
                                        <p:cTn id="2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P spid="9" grpId="0"/>
      <p:bldP spid="10" grpId="0"/>
      <p:bldP spid="1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83E690F4-843A-47A5-8620-4FB01C0D8E68}"/>
              </a:ext>
              <a:ext uri="{C183D7F6-B498-43B3-948B-1728B52AA6E4}">
                <adec:decorative xmlns:adec="http://schemas.microsoft.com/office/drawing/2017/decorative" xmlns="" val="1"/>
              </a:ext>
            </a:extLst>
          </p:cNvPr>
          <p:cNvCxnSpPr>
            <a:cxnSpLocks/>
          </p:cNvCxnSpPr>
          <p:nvPr/>
        </p:nvCxnSpPr>
        <p:spPr>
          <a:xfrm>
            <a:off x="0" y="522898"/>
            <a:ext cx="2168434" cy="0"/>
          </a:xfrm>
          <a:prstGeom prst="line">
            <a:avLst/>
          </a:prstGeom>
          <a:ln>
            <a:solidFill>
              <a:schemeClr val="accent3">
                <a:lumMod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D0986099-F5F2-4E8B-BE17-81194861A00C}"/>
              </a:ext>
              <a:ext uri="{C183D7F6-B498-43B3-948B-1728B52AA6E4}">
                <adec:decorative xmlns:adec="http://schemas.microsoft.com/office/drawing/2017/decorative" xmlns="" val="1"/>
              </a:ext>
            </a:extLst>
          </p:cNvPr>
          <p:cNvCxnSpPr>
            <a:cxnSpLocks/>
          </p:cNvCxnSpPr>
          <p:nvPr/>
        </p:nvCxnSpPr>
        <p:spPr>
          <a:xfrm flipV="1">
            <a:off x="9470571" y="510220"/>
            <a:ext cx="2721429" cy="12678"/>
          </a:xfrm>
          <a:prstGeom prst="line">
            <a:avLst/>
          </a:prstGeom>
          <a:ln>
            <a:solidFill>
              <a:schemeClr val="accent3">
                <a:lumMod val="50000"/>
              </a:schemeClr>
            </a:solidFill>
            <a:headEnd type="ova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2200194" y="187054"/>
            <a:ext cx="7341325" cy="646331"/>
          </a:xfrm>
          <a:prstGeom prst="rect">
            <a:avLst/>
          </a:prstGeom>
          <a:noFill/>
        </p:spPr>
        <p:txBody>
          <a:bodyPr wrap="square" rtlCol="0">
            <a:spAutoFit/>
          </a:bodyPr>
          <a:lstStyle/>
          <a:p>
            <a:r>
              <a:rPr lang="en-US" sz="3600" b="1" dirty="0" err="1" smtClean="0">
                <a:latin typeface="Times New Roman" panose="02020603050405020304" pitchFamily="18" charset="0"/>
                <a:cs typeface="Times New Roman" panose="02020603050405020304" pitchFamily="18" charset="0"/>
              </a:rPr>
              <a:t>Thực</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trạng</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quản</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lý</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nợ</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tại</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Việt</a:t>
            </a:r>
            <a:r>
              <a:rPr lang="en-US" sz="3600" b="1" dirty="0" smtClean="0">
                <a:latin typeface="Times New Roman" panose="02020603050405020304" pitchFamily="18" charset="0"/>
                <a:cs typeface="Times New Roman" panose="02020603050405020304" pitchFamily="18" charset="0"/>
              </a:rPr>
              <a:t> Nam </a:t>
            </a:r>
            <a:endParaRPr lang="en-US" sz="3600" b="1" dirty="0">
              <a:latin typeface="Times New Roman" panose="02020603050405020304" pitchFamily="18" charset="0"/>
              <a:cs typeface="Times New Roman" panose="02020603050405020304" pitchFamily="18" charset="0"/>
            </a:endParaRPr>
          </a:p>
        </p:txBody>
      </p:sp>
      <p:sp>
        <p:nvSpPr>
          <p:cNvPr id="5" name="Google Shape;386;p49"/>
          <p:cNvSpPr txBox="1">
            <a:spLocks/>
          </p:cNvSpPr>
          <p:nvPr/>
        </p:nvSpPr>
        <p:spPr>
          <a:xfrm>
            <a:off x="527238" y="1531515"/>
            <a:ext cx="2866702" cy="763665"/>
          </a:xfrm>
          <a:prstGeom prst="rect">
            <a:avLst/>
          </a:prstGeom>
        </p:spPr>
        <p:txBody>
          <a:bodyPr spcFirstLastPara="1" wrap="square" lIns="91425" tIns="91425" rIns="91425" bIns="91425" anchor="t"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solidFill>
                  <a:schemeClr val="accent5">
                    <a:lumMod val="75000"/>
                  </a:schemeClr>
                </a:solidFill>
                <a:latin typeface="Times New Roman" panose="02020603050405020304" pitchFamily="18" charset="0"/>
                <a:cs typeface="Times New Roman" panose="02020603050405020304" pitchFamily="18" charset="0"/>
              </a:rPr>
              <a:t>1. </a:t>
            </a:r>
            <a:r>
              <a:rPr lang="en-US" sz="3200" b="1" dirty="0" err="1" smtClean="0">
                <a:solidFill>
                  <a:schemeClr val="accent5">
                    <a:lumMod val="75000"/>
                  </a:schemeClr>
                </a:solidFill>
                <a:latin typeface="Times New Roman" panose="02020603050405020304" pitchFamily="18" charset="0"/>
                <a:cs typeface="Times New Roman" panose="02020603050405020304" pitchFamily="18" charset="0"/>
              </a:rPr>
              <a:t>Thể</a:t>
            </a:r>
            <a:r>
              <a:rPr lang="en-US" sz="3200" b="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3200" b="1" dirty="0" err="1" smtClean="0">
                <a:solidFill>
                  <a:schemeClr val="accent5">
                    <a:lumMod val="75000"/>
                  </a:schemeClr>
                </a:solidFill>
                <a:latin typeface="Times New Roman" panose="02020603050405020304" pitchFamily="18" charset="0"/>
                <a:cs typeface="Times New Roman" panose="02020603050405020304" pitchFamily="18" charset="0"/>
              </a:rPr>
              <a:t>chế</a:t>
            </a:r>
            <a:endParaRPr lang="en-US" sz="3200" b="1"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7" name="Google Shape;387;p49"/>
          <p:cNvSpPr txBox="1">
            <a:spLocks/>
          </p:cNvSpPr>
          <p:nvPr/>
        </p:nvSpPr>
        <p:spPr>
          <a:xfrm>
            <a:off x="307457" y="2223834"/>
            <a:ext cx="4427347" cy="3416400"/>
          </a:xfrm>
          <a:prstGeom prst="rect">
            <a:avLst/>
          </a:prstGeom>
        </p:spPr>
        <p:txBody>
          <a:bodyPr spcFirstLastPara="1" wrap="square" lIns="91425" tIns="91425" rIns="91425" bIns="91425"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vi-VN" sz="2400" dirty="0" smtClean="0">
                <a:latin typeface="Times New Roman" panose="02020603050405020304" pitchFamily="18" charset="0"/>
                <a:cs typeface="Times New Roman" panose="02020603050405020304" pitchFamily="18" charset="0"/>
              </a:rPr>
              <a:t>Khuôn khổ pháp lý cho công tác quản lý NNN của Việt Nam.</a:t>
            </a:r>
          </a:p>
          <a:p>
            <a:pPr>
              <a:lnSpc>
                <a:spcPct val="150000"/>
              </a:lnSpc>
            </a:pPr>
            <a:r>
              <a:rPr lang="vi-VN" sz="2400" dirty="0" smtClean="0">
                <a:latin typeface="Times New Roman" panose="02020603050405020304" pitchFamily="18" charset="0"/>
                <a:cs typeface="Times New Roman" panose="02020603050405020304" pitchFamily="18" charset="0"/>
              </a:rPr>
              <a:t>Mô hình tổ chức quản lý nợ nước ngoài của Việt Nam.</a:t>
            </a:r>
            <a:br>
              <a:rPr lang="vi-VN" sz="2400" dirty="0" smtClean="0">
                <a:latin typeface="Times New Roman" panose="02020603050405020304" pitchFamily="18" charset="0"/>
                <a:cs typeface="Times New Roman" panose="02020603050405020304" pitchFamily="18" charset="0"/>
              </a:rPr>
            </a:br>
            <a:endParaRPr lang="vi-VN" sz="2400" dirty="0" smtClean="0">
              <a:latin typeface="Times New Roman" panose="02020603050405020304" pitchFamily="18" charset="0"/>
              <a:cs typeface="Times New Roman" panose="02020603050405020304" pitchFamily="18" charset="0"/>
            </a:endParaRPr>
          </a:p>
          <a:p>
            <a:pPr marL="0" indent="0">
              <a:spcBef>
                <a:spcPts val="0"/>
              </a:spcBef>
              <a:buFont typeface="Arial" panose="020B0604020202020204" pitchFamily="34" charset="0"/>
              <a:buNone/>
            </a:pPr>
            <a:endParaRPr lang="vi-VN" sz="1000" b="1" dirty="0">
              <a:solidFill>
                <a:schemeClr val="dk1"/>
              </a:solidFill>
              <a:highlight>
                <a:srgbClr val="FFFFFF"/>
              </a:highlight>
              <a:latin typeface="Times New Roman" panose="02020603050405020304" pitchFamily="18" charset="0"/>
              <a:cs typeface="Times New Roman" panose="02020603050405020304" pitchFamily="18" charset="0"/>
            </a:endParaRPr>
          </a:p>
        </p:txBody>
      </p:sp>
      <p:sp>
        <p:nvSpPr>
          <p:cNvPr id="8" name="Google Shape;386;p49"/>
          <p:cNvSpPr txBox="1">
            <a:spLocks/>
          </p:cNvSpPr>
          <p:nvPr/>
        </p:nvSpPr>
        <p:spPr>
          <a:xfrm>
            <a:off x="6328057" y="1397503"/>
            <a:ext cx="5030994" cy="5727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4E6F9B"/>
              </a:buClr>
              <a:buSzPts val="2800"/>
              <a:buFont typeface="Muli"/>
              <a:buNone/>
              <a:defRPr sz="2800" b="0" i="0" u="none" strike="noStrike" cap="none">
                <a:solidFill>
                  <a:srgbClr val="4E6F9B"/>
                </a:solidFill>
                <a:latin typeface="Muli"/>
                <a:ea typeface="Muli"/>
                <a:cs typeface="Muli"/>
                <a:sym typeface="Muli"/>
              </a:defRPr>
            </a:lvl1pPr>
            <a:lvl2pPr marR="0" lvl="1" algn="l" rtl="0">
              <a:lnSpc>
                <a:spcPct val="100000"/>
              </a:lnSpc>
              <a:spcBef>
                <a:spcPts val="0"/>
              </a:spcBef>
              <a:spcAft>
                <a:spcPts val="0"/>
              </a:spcAft>
              <a:buClr>
                <a:srgbClr val="4E6F9B"/>
              </a:buClr>
              <a:buSzPts val="2800"/>
              <a:buFont typeface="Muli"/>
              <a:buNone/>
              <a:defRPr sz="2800" b="0" i="0" u="none" strike="noStrike" cap="none">
                <a:solidFill>
                  <a:srgbClr val="4E6F9B"/>
                </a:solidFill>
                <a:latin typeface="Muli"/>
                <a:ea typeface="Muli"/>
                <a:cs typeface="Muli"/>
                <a:sym typeface="Muli"/>
              </a:defRPr>
            </a:lvl2pPr>
            <a:lvl3pPr marR="0" lvl="2" algn="l" rtl="0">
              <a:lnSpc>
                <a:spcPct val="100000"/>
              </a:lnSpc>
              <a:spcBef>
                <a:spcPts val="0"/>
              </a:spcBef>
              <a:spcAft>
                <a:spcPts val="0"/>
              </a:spcAft>
              <a:buClr>
                <a:srgbClr val="4E6F9B"/>
              </a:buClr>
              <a:buSzPts val="2800"/>
              <a:buFont typeface="Muli"/>
              <a:buNone/>
              <a:defRPr sz="2800" b="0" i="0" u="none" strike="noStrike" cap="none">
                <a:solidFill>
                  <a:srgbClr val="4E6F9B"/>
                </a:solidFill>
                <a:latin typeface="Muli"/>
                <a:ea typeface="Muli"/>
                <a:cs typeface="Muli"/>
                <a:sym typeface="Muli"/>
              </a:defRPr>
            </a:lvl3pPr>
            <a:lvl4pPr marR="0" lvl="3" algn="l" rtl="0">
              <a:lnSpc>
                <a:spcPct val="100000"/>
              </a:lnSpc>
              <a:spcBef>
                <a:spcPts val="0"/>
              </a:spcBef>
              <a:spcAft>
                <a:spcPts val="0"/>
              </a:spcAft>
              <a:buClr>
                <a:srgbClr val="4E6F9B"/>
              </a:buClr>
              <a:buSzPts val="2800"/>
              <a:buFont typeface="Muli"/>
              <a:buNone/>
              <a:defRPr sz="2800" b="0" i="0" u="none" strike="noStrike" cap="none">
                <a:solidFill>
                  <a:srgbClr val="4E6F9B"/>
                </a:solidFill>
                <a:latin typeface="Muli"/>
                <a:ea typeface="Muli"/>
                <a:cs typeface="Muli"/>
                <a:sym typeface="Muli"/>
              </a:defRPr>
            </a:lvl4pPr>
            <a:lvl5pPr marR="0" lvl="4" algn="l" rtl="0">
              <a:lnSpc>
                <a:spcPct val="100000"/>
              </a:lnSpc>
              <a:spcBef>
                <a:spcPts val="0"/>
              </a:spcBef>
              <a:spcAft>
                <a:spcPts val="0"/>
              </a:spcAft>
              <a:buClr>
                <a:srgbClr val="4E6F9B"/>
              </a:buClr>
              <a:buSzPts val="2800"/>
              <a:buFont typeface="Muli"/>
              <a:buNone/>
              <a:defRPr sz="2800" b="0" i="0" u="none" strike="noStrike" cap="none">
                <a:solidFill>
                  <a:srgbClr val="4E6F9B"/>
                </a:solidFill>
                <a:latin typeface="Muli"/>
                <a:ea typeface="Muli"/>
                <a:cs typeface="Muli"/>
                <a:sym typeface="Muli"/>
              </a:defRPr>
            </a:lvl5pPr>
            <a:lvl6pPr marR="0" lvl="5" algn="l" rtl="0">
              <a:lnSpc>
                <a:spcPct val="100000"/>
              </a:lnSpc>
              <a:spcBef>
                <a:spcPts val="0"/>
              </a:spcBef>
              <a:spcAft>
                <a:spcPts val="0"/>
              </a:spcAft>
              <a:buClr>
                <a:srgbClr val="4E6F9B"/>
              </a:buClr>
              <a:buSzPts val="2800"/>
              <a:buFont typeface="Muli"/>
              <a:buNone/>
              <a:defRPr sz="2800" b="0" i="0" u="none" strike="noStrike" cap="none">
                <a:solidFill>
                  <a:srgbClr val="4E6F9B"/>
                </a:solidFill>
                <a:latin typeface="Muli"/>
                <a:ea typeface="Muli"/>
                <a:cs typeface="Muli"/>
                <a:sym typeface="Muli"/>
              </a:defRPr>
            </a:lvl6pPr>
            <a:lvl7pPr marR="0" lvl="6" algn="l" rtl="0">
              <a:lnSpc>
                <a:spcPct val="100000"/>
              </a:lnSpc>
              <a:spcBef>
                <a:spcPts val="0"/>
              </a:spcBef>
              <a:spcAft>
                <a:spcPts val="0"/>
              </a:spcAft>
              <a:buClr>
                <a:srgbClr val="4E6F9B"/>
              </a:buClr>
              <a:buSzPts val="2800"/>
              <a:buFont typeface="Muli"/>
              <a:buNone/>
              <a:defRPr sz="2800" b="0" i="0" u="none" strike="noStrike" cap="none">
                <a:solidFill>
                  <a:srgbClr val="4E6F9B"/>
                </a:solidFill>
                <a:latin typeface="Muli"/>
                <a:ea typeface="Muli"/>
                <a:cs typeface="Muli"/>
                <a:sym typeface="Muli"/>
              </a:defRPr>
            </a:lvl7pPr>
            <a:lvl8pPr marR="0" lvl="7" algn="l" rtl="0">
              <a:lnSpc>
                <a:spcPct val="100000"/>
              </a:lnSpc>
              <a:spcBef>
                <a:spcPts val="0"/>
              </a:spcBef>
              <a:spcAft>
                <a:spcPts val="0"/>
              </a:spcAft>
              <a:buClr>
                <a:srgbClr val="4E6F9B"/>
              </a:buClr>
              <a:buSzPts val="2800"/>
              <a:buFont typeface="Muli"/>
              <a:buNone/>
              <a:defRPr sz="2800" b="0" i="0" u="none" strike="noStrike" cap="none">
                <a:solidFill>
                  <a:srgbClr val="4E6F9B"/>
                </a:solidFill>
                <a:latin typeface="Muli"/>
                <a:ea typeface="Muli"/>
                <a:cs typeface="Muli"/>
                <a:sym typeface="Muli"/>
              </a:defRPr>
            </a:lvl8pPr>
            <a:lvl9pPr marR="0" lvl="8" algn="l" rtl="0">
              <a:lnSpc>
                <a:spcPct val="100000"/>
              </a:lnSpc>
              <a:spcBef>
                <a:spcPts val="0"/>
              </a:spcBef>
              <a:spcAft>
                <a:spcPts val="0"/>
              </a:spcAft>
              <a:buClr>
                <a:srgbClr val="4E6F9B"/>
              </a:buClr>
              <a:buSzPts val="2800"/>
              <a:buFont typeface="Muli"/>
              <a:buNone/>
              <a:defRPr sz="2800" b="0" i="0" u="none" strike="noStrike" cap="none">
                <a:solidFill>
                  <a:srgbClr val="4E6F9B"/>
                </a:solidFill>
                <a:latin typeface="Muli"/>
                <a:ea typeface="Muli"/>
                <a:cs typeface="Muli"/>
                <a:sym typeface="Muli"/>
              </a:defRPr>
            </a:lvl9pPr>
          </a:lstStyle>
          <a:p>
            <a:r>
              <a:rPr lang="en-US" sz="3200" b="1" dirty="0">
                <a:solidFill>
                  <a:schemeClr val="accent5">
                    <a:lumMod val="75000"/>
                  </a:schemeClr>
                </a:solidFill>
                <a:latin typeface="Times New Roman" panose="02020603050405020304" pitchFamily="18" charset="0"/>
                <a:cs typeface="Times New Roman" panose="02020603050405020304" pitchFamily="18" charset="0"/>
              </a:rPr>
              <a:t>2. </a:t>
            </a:r>
            <a:r>
              <a:rPr lang="en-US" sz="3200" b="1" dirty="0" err="1">
                <a:solidFill>
                  <a:schemeClr val="accent5">
                    <a:lumMod val="75000"/>
                  </a:schemeClr>
                </a:solidFill>
                <a:latin typeface="Times New Roman" panose="02020603050405020304" pitchFamily="18" charset="0"/>
                <a:cs typeface="Times New Roman" panose="02020603050405020304" pitchFamily="18" charset="0"/>
              </a:rPr>
              <a:t>Nội</a:t>
            </a:r>
            <a:r>
              <a:rPr lang="en-US" sz="3200" b="1" dirty="0">
                <a:solidFill>
                  <a:schemeClr val="accent5">
                    <a:lumMod val="75000"/>
                  </a:schemeClr>
                </a:solidFill>
                <a:latin typeface="Times New Roman" panose="02020603050405020304" pitchFamily="18" charset="0"/>
                <a:cs typeface="Times New Roman" panose="02020603050405020304" pitchFamily="18" charset="0"/>
              </a:rPr>
              <a:t> </a:t>
            </a:r>
            <a:r>
              <a:rPr lang="en-US" sz="3200" b="1" dirty="0" smtClean="0">
                <a:solidFill>
                  <a:schemeClr val="accent5">
                    <a:lumMod val="75000"/>
                  </a:schemeClr>
                </a:solidFill>
                <a:latin typeface="Times New Roman" panose="02020603050405020304" pitchFamily="18" charset="0"/>
                <a:cs typeface="Times New Roman" panose="02020603050405020304" pitchFamily="18" charset="0"/>
              </a:rPr>
              <a:t>dung</a:t>
            </a:r>
            <a:endParaRPr lang="en-US" sz="3200" b="1" dirty="0">
              <a:solidFill>
                <a:schemeClr val="accent5">
                  <a:lumMod val="75000"/>
                </a:schemeClr>
              </a:solidFill>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9" name="Google Shape;393;p49"/>
          <p:cNvSpPr txBox="1">
            <a:spLocks/>
          </p:cNvSpPr>
          <p:nvPr/>
        </p:nvSpPr>
        <p:spPr>
          <a:xfrm>
            <a:off x="6139984" y="2223834"/>
            <a:ext cx="6052016" cy="3416400"/>
          </a:xfrm>
          <a:prstGeom prst="rect">
            <a:avLst/>
          </a:prstGeom>
        </p:spPr>
        <p:txBody>
          <a:bodyPr spcFirstLastPara="1" wrap="square" lIns="91425" tIns="91425" rIns="91425" bIns="91425"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vi-VN" dirty="0" smtClean="0">
                <a:latin typeface="Times New Roman" panose="02020603050405020304" pitchFamily="18" charset="0"/>
                <a:cs typeface="Times New Roman" panose="02020603050405020304" pitchFamily="18" charset="0"/>
              </a:rPr>
              <a:t>Quản lý khâu vay vốn.</a:t>
            </a:r>
          </a:p>
          <a:p>
            <a:pPr marL="285750" indent="-285750">
              <a:lnSpc>
                <a:spcPct val="100000"/>
              </a:lnSpc>
            </a:pPr>
            <a:endParaRPr lang="vi-VN" dirty="0" smtClean="0">
              <a:latin typeface="Times New Roman" panose="02020603050405020304" pitchFamily="18" charset="0"/>
              <a:cs typeface="Times New Roman" panose="02020603050405020304" pitchFamily="18" charset="0"/>
            </a:endParaRPr>
          </a:p>
          <a:p>
            <a:pPr>
              <a:lnSpc>
                <a:spcPct val="100000"/>
              </a:lnSpc>
            </a:pPr>
            <a:r>
              <a:rPr lang="vi-VN" dirty="0" smtClean="0">
                <a:latin typeface="Times New Roman" panose="02020603050405020304" pitchFamily="18" charset="0"/>
                <a:cs typeface="Times New Roman" panose="02020603050405020304" pitchFamily="18" charset="0"/>
              </a:rPr>
              <a:t>Quản lý sử dụng vốn vay.</a:t>
            </a:r>
          </a:p>
          <a:p>
            <a:pPr>
              <a:lnSpc>
                <a:spcPct val="100000"/>
              </a:lnSpc>
            </a:pPr>
            <a:endParaRPr lang="vi-VN" dirty="0" smtClean="0">
              <a:latin typeface="Times New Roman" panose="02020603050405020304" pitchFamily="18" charset="0"/>
              <a:cs typeface="Times New Roman" panose="02020603050405020304" pitchFamily="18" charset="0"/>
            </a:endParaRPr>
          </a:p>
          <a:p>
            <a:pPr>
              <a:lnSpc>
                <a:spcPct val="100000"/>
              </a:lnSpc>
            </a:pPr>
            <a:r>
              <a:rPr lang="vi-VN" dirty="0" smtClean="0">
                <a:latin typeface="Times New Roman" panose="02020603050405020304" pitchFamily="18" charset="0"/>
                <a:cs typeface="Times New Roman" panose="02020603050405020304" pitchFamily="18" charset="0"/>
              </a:rPr>
              <a:t>Quản lý công tác trả nợ.</a:t>
            </a:r>
            <a:br>
              <a:rPr lang="vi-VN" dirty="0" smtClean="0">
                <a:latin typeface="Times New Roman" panose="02020603050405020304" pitchFamily="18" charset="0"/>
                <a:cs typeface="Times New Roman" panose="02020603050405020304" pitchFamily="18" charset="0"/>
              </a:rPr>
            </a:br>
            <a:endParaRPr lang="vi-VN" dirty="0">
              <a:highlight>
                <a:srgbClr val="FFFFFF"/>
              </a:highlight>
              <a:latin typeface="Times New Roman" panose="02020603050405020304" pitchFamily="18" charset="0"/>
              <a:ea typeface="Open Sans"/>
              <a:cs typeface="Times New Roman" panose="02020603050405020304" pitchFamily="18" charset="0"/>
              <a:sym typeface="Open Sans"/>
            </a:endParaRPr>
          </a:p>
        </p:txBody>
      </p:sp>
    </p:spTree>
    <p:extLst>
      <p:ext uri="{BB962C8B-B14F-4D97-AF65-F5344CB8AC3E}">
        <p14:creationId xmlns:p14="http://schemas.microsoft.com/office/powerpoint/2010/main" val="3409590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83E690F4-843A-47A5-8620-4FB01C0D8E68}"/>
              </a:ext>
              <a:ext uri="{C183D7F6-B498-43B3-948B-1728B52AA6E4}">
                <adec:decorative xmlns:adec="http://schemas.microsoft.com/office/drawing/2017/decorative" xmlns="" val="1"/>
              </a:ext>
            </a:extLst>
          </p:cNvPr>
          <p:cNvCxnSpPr>
            <a:cxnSpLocks/>
          </p:cNvCxnSpPr>
          <p:nvPr/>
        </p:nvCxnSpPr>
        <p:spPr>
          <a:xfrm>
            <a:off x="0" y="522898"/>
            <a:ext cx="4140926" cy="0"/>
          </a:xfrm>
          <a:prstGeom prst="line">
            <a:avLst/>
          </a:prstGeom>
          <a:ln>
            <a:solidFill>
              <a:schemeClr val="accent3">
                <a:lumMod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D0986099-F5F2-4E8B-BE17-81194861A00C}"/>
              </a:ext>
              <a:ext uri="{C183D7F6-B498-43B3-948B-1728B52AA6E4}">
                <adec:decorative xmlns:adec="http://schemas.microsoft.com/office/drawing/2017/decorative" xmlns="" val="1"/>
              </a:ext>
            </a:extLst>
          </p:cNvPr>
          <p:cNvCxnSpPr>
            <a:cxnSpLocks/>
          </p:cNvCxnSpPr>
          <p:nvPr/>
        </p:nvCxnSpPr>
        <p:spPr>
          <a:xfrm flipV="1">
            <a:off x="6923314" y="510220"/>
            <a:ext cx="5268686" cy="12678"/>
          </a:xfrm>
          <a:prstGeom prst="line">
            <a:avLst/>
          </a:prstGeom>
          <a:ln>
            <a:solidFill>
              <a:schemeClr val="accent3">
                <a:lumMod val="50000"/>
              </a:schemeClr>
            </a:solidFill>
            <a:headEnd type="ova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4421777" y="43362"/>
            <a:ext cx="4402183" cy="646331"/>
          </a:xfrm>
          <a:prstGeom prst="rect">
            <a:avLst/>
          </a:prstGeom>
          <a:noFill/>
        </p:spPr>
        <p:txBody>
          <a:bodyPr wrap="square" rtlCol="0">
            <a:spAutoFit/>
          </a:bodyPr>
          <a:lstStyle/>
          <a:p>
            <a:r>
              <a:rPr lang="en-US" sz="3600" b="1" dirty="0" smtClean="0">
                <a:latin typeface="Times New Roman" panose="02020603050405020304" pitchFamily="18" charset="0"/>
                <a:cs typeface="Times New Roman" panose="02020603050405020304" pitchFamily="18" charset="0"/>
              </a:rPr>
              <a:t>1. </a:t>
            </a:r>
            <a:r>
              <a:rPr lang="en-US" sz="3600" b="1" dirty="0" err="1" smtClean="0">
                <a:latin typeface="Times New Roman" panose="02020603050405020304" pitchFamily="18" charset="0"/>
                <a:cs typeface="Times New Roman" panose="02020603050405020304" pitchFamily="18" charset="0"/>
              </a:rPr>
              <a:t>Thể</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chế</a:t>
            </a:r>
            <a:r>
              <a:rPr lang="en-US" sz="3600" b="1" dirty="0" smtClean="0">
                <a:latin typeface="Times New Roman" panose="02020603050405020304" pitchFamily="18" charset="0"/>
                <a:cs typeface="Times New Roman" panose="02020603050405020304" pitchFamily="18" charset="0"/>
              </a:rPr>
              <a:t> </a:t>
            </a:r>
            <a:endParaRPr lang="en-US" sz="3600" b="1" dirty="0">
              <a:latin typeface="Times New Roman" panose="02020603050405020304" pitchFamily="18" charset="0"/>
              <a:cs typeface="Times New Roman" panose="02020603050405020304" pitchFamily="18" charset="0"/>
            </a:endParaRPr>
          </a:p>
        </p:txBody>
      </p:sp>
      <p:sp>
        <p:nvSpPr>
          <p:cNvPr id="6" name="Vertical Scroll 5"/>
          <p:cNvSpPr/>
          <p:nvPr/>
        </p:nvSpPr>
        <p:spPr>
          <a:xfrm>
            <a:off x="2847704" y="856489"/>
            <a:ext cx="8874034" cy="5933725"/>
          </a:xfrm>
          <a:prstGeom prst="verticalScroll">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vi-VN" sz="1400" dirty="0">
                <a:solidFill>
                  <a:schemeClr val="bg1"/>
                </a:solidFill>
                <a:latin typeface="Times New Roman" panose="02020603050405020304" pitchFamily="18" charset="0"/>
                <a:cs typeface="Times New Roman" panose="02020603050405020304" pitchFamily="18" charset="0"/>
              </a:rPr>
              <a:t>Trước năm 1993, hầu hết chưa có một khuôn khổ pháp lý nào cho công tác quản lý nợ nước ngoài</a:t>
            </a:r>
            <a:r>
              <a:rPr lang="en-US" sz="1400" dirty="0">
                <a:solidFill>
                  <a:schemeClr val="bg1"/>
                </a:solidFill>
                <a:latin typeface="Times New Roman" panose="02020603050405020304" pitchFamily="18" charset="0"/>
                <a:cs typeface="Times New Roman" panose="02020603050405020304" pitchFamily="18" charset="0"/>
              </a:rPr>
              <a:t> </a:t>
            </a:r>
          </a:p>
          <a:p>
            <a:pPr marL="285750" indent="-285750">
              <a:buFont typeface="Arial" panose="020B0604020202020204" pitchFamily="34" charset="0"/>
              <a:buChar char="•"/>
            </a:pPr>
            <a:r>
              <a:rPr lang="vi-VN" sz="1400" dirty="0">
                <a:solidFill>
                  <a:schemeClr val="bg1"/>
                </a:solidFill>
                <a:latin typeface="Times New Roman" panose="02020603050405020304" pitchFamily="18" charset="0"/>
                <a:cs typeface="Times New Roman" panose="02020603050405020304" pitchFamily="18" charset="0"/>
              </a:rPr>
              <a:t>ngày 30/08/1993, chính phủ đã ban hành nghị định số 58/1993/NĐ-CP kèm theo quy chế quản lý vay và trả nợ nước ngoài.</a:t>
            </a:r>
            <a:r>
              <a:rPr lang="en-US" sz="1400" dirty="0">
                <a:solidFill>
                  <a:schemeClr val="bg1"/>
                </a:solidFill>
                <a:latin typeface="Times New Roman" panose="02020603050405020304" pitchFamily="18" charset="0"/>
                <a:cs typeface="Times New Roman" panose="02020603050405020304" pitchFamily="18" charset="0"/>
              </a:rPr>
              <a:t> </a:t>
            </a:r>
          </a:p>
          <a:p>
            <a:pPr marL="285750" indent="-285750">
              <a:buFont typeface="Arial" panose="020B0604020202020204" pitchFamily="34" charset="0"/>
              <a:buChar char="•"/>
            </a:pPr>
            <a:r>
              <a:rPr lang="vi-VN" sz="1400" dirty="0">
                <a:solidFill>
                  <a:schemeClr val="bg1"/>
                </a:solidFill>
                <a:latin typeface="Times New Roman" panose="02020603050405020304" pitchFamily="18" charset="0"/>
                <a:cs typeface="Times New Roman" panose="02020603050405020304" pitchFamily="18" charset="0"/>
              </a:rPr>
              <a:t>thông tư số 18- TC/TCDN ngày 5/3/1994 hướng dẫn việc quản lý và sử dụng vốn vay nước ngoài của chính phủ</a:t>
            </a:r>
            <a:r>
              <a:rPr lang="en-US" sz="1400" dirty="0">
                <a:solidFill>
                  <a:schemeClr val="bg1"/>
                </a:solidFill>
                <a:latin typeface="Times New Roman" panose="02020603050405020304" pitchFamily="18" charset="0"/>
                <a:cs typeface="Times New Roman" panose="02020603050405020304" pitchFamily="18" charset="0"/>
              </a:rPr>
              <a:t> </a:t>
            </a:r>
          </a:p>
          <a:p>
            <a:pPr marL="285750" indent="-285750">
              <a:buFont typeface="Arial" panose="020B0604020202020204" pitchFamily="34" charset="0"/>
              <a:buChar char="•"/>
            </a:pPr>
            <a:r>
              <a:rPr lang="en-US" sz="1400" dirty="0" err="1">
                <a:solidFill>
                  <a:schemeClr val="bg1"/>
                </a:solidFill>
                <a:latin typeface="Times New Roman" panose="02020603050405020304" pitchFamily="18" charset="0"/>
                <a:cs typeface="Times New Roman" panose="02020603050405020304" pitchFamily="18" charset="0"/>
              </a:rPr>
              <a:t>Nghị</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định</a:t>
            </a:r>
            <a:r>
              <a:rPr lang="en-US" sz="1400" dirty="0">
                <a:solidFill>
                  <a:schemeClr val="bg1"/>
                </a:solidFill>
                <a:latin typeface="Times New Roman" panose="02020603050405020304" pitchFamily="18" charset="0"/>
                <a:cs typeface="Times New Roman" panose="02020603050405020304" pitchFamily="18" charset="0"/>
              </a:rPr>
              <a:t> 52/2017/NĐ-CP </a:t>
            </a:r>
            <a:r>
              <a:rPr lang="en-US" sz="1400" dirty="0" err="1">
                <a:solidFill>
                  <a:schemeClr val="bg1"/>
                </a:solidFill>
                <a:latin typeface="Times New Roman" panose="02020603050405020304" pitchFamily="18" charset="0"/>
                <a:cs typeface="Times New Roman" panose="02020603050405020304" pitchFamily="18" charset="0"/>
              </a:rPr>
              <a:t>về</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cho</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vay</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lại</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nguồn</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vốn</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vay</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nước</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ngoài</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của</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Chính</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phủ</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đối</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với</a:t>
            </a:r>
            <a:r>
              <a:rPr lang="en-US" sz="1400" dirty="0">
                <a:solidFill>
                  <a:schemeClr val="bg1"/>
                </a:solidFill>
                <a:latin typeface="Times New Roman" panose="02020603050405020304" pitchFamily="18" charset="0"/>
                <a:cs typeface="Times New Roman" panose="02020603050405020304" pitchFamily="18" charset="0"/>
              </a:rPr>
              <a:t> UBND </a:t>
            </a:r>
            <a:r>
              <a:rPr lang="en-US" sz="1400" dirty="0" err="1">
                <a:solidFill>
                  <a:schemeClr val="bg1"/>
                </a:solidFill>
                <a:latin typeface="Times New Roman" panose="02020603050405020304" pitchFamily="18" charset="0"/>
                <a:cs typeface="Times New Roman" panose="02020603050405020304" pitchFamily="18" charset="0"/>
              </a:rPr>
              <a:t>tỉnh</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thành</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phố</a:t>
            </a:r>
            <a:r>
              <a:rPr lang="en-US" sz="1400" dirty="0">
                <a:solidFill>
                  <a:schemeClr val="bg1"/>
                </a:solidFill>
                <a:latin typeface="Times New Roman" panose="02020603050405020304" pitchFamily="18" charset="0"/>
                <a:cs typeface="Times New Roman" panose="02020603050405020304" pitchFamily="18" charset="0"/>
              </a:rPr>
              <a:t>. Theo </a:t>
            </a:r>
            <a:r>
              <a:rPr lang="en-US" sz="1400" dirty="0" err="1">
                <a:solidFill>
                  <a:schemeClr val="bg1"/>
                </a:solidFill>
                <a:latin typeface="Times New Roman" panose="02020603050405020304" pitchFamily="18" charset="0"/>
                <a:cs typeface="Times New Roman" panose="02020603050405020304" pitchFamily="18" charset="0"/>
              </a:rPr>
              <a:t>đó</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các</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địa</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phương</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muốn</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vay</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lại</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phải</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đáp</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ứng</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những</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điều</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kiện</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khắt</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khe</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hơn</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của</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Chính</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phủ</a:t>
            </a:r>
            <a:endParaRPr lang="en-US" sz="1400" dirty="0">
              <a:solidFill>
                <a:schemeClr val="bg1"/>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vi-VN" sz="1400" dirty="0">
                <a:solidFill>
                  <a:schemeClr val="bg1"/>
                </a:solidFill>
                <a:latin typeface="Times New Roman" panose="02020603050405020304" pitchFamily="18" charset="0"/>
                <a:cs typeface="Times New Roman" panose="02020603050405020304" pitchFamily="18" charset="0"/>
              </a:rPr>
              <a:t>N</a:t>
            </a:r>
            <a:r>
              <a:rPr lang="en-US" sz="1400" dirty="0" err="1">
                <a:solidFill>
                  <a:schemeClr val="bg1"/>
                </a:solidFill>
                <a:latin typeface="Times New Roman" panose="02020603050405020304" pitchFamily="18" charset="0"/>
                <a:cs typeface="Times New Roman" panose="02020603050405020304" pitchFamily="18" charset="0"/>
              </a:rPr>
              <a:t>ghị</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định</a:t>
            </a:r>
            <a:r>
              <a:rPr lang="en-US" sz="1400" dirty="0">
                <a:solidFill>
                  <a:schemeClr val="bg1"/>
                </a:solidFill>
                <a:latin typeface="Times New Roman" panose="02020603050405020304" pitchFamily="18" charset="0"/>
                <a:cs typeface="Times New Roman" panose="02020603050405020304" pitchFamily="18" charset="0"/>
              </a:rPr>
              <a:t> 132/2018/NĐ-CP </a:t>
            </a:r>
            <a:r>
              <a:rPr lang="en-US" sz="1400" dirty="0" err="1">
                <a:solidFill>
                  <a:schemeClr val="bg1"/>
                </a:solidFill>
                <a:latin typeface="Times New Roman" panose="02020603050405020304" pitchFamily="18" charset="0"/>
                <a:cs typeface="Times New Roman" panose="02020603050405020304" pitchFamily="18" charset="0"/>
              </a:rPr>
              <a:t>của</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Chính</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phủ</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về</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việc</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sửa</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đổi</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bổ</a:t>
            </a:r>
            <a:r>
              <a:rPr lang="en-US" sz="1400" dirty="0">
                <a:solidFill>
                  <a:schemeClr val="bg1"/>
                </a:solidFill>
                <a:latin typeface="Times New Roman" panose="02020603050405020304" pitchFamily="18" charset="0"/>
                <a:cs typeface="Times New Roman" panose="02020603050405020304" pitchFamily="18" charset="0"/>
              </a:rPr>
              <a:t> sung một </a:t>
            </a:r>
            <a:r>
              <a:rPr lang="en-US" sz="1400" dirty="0" err="1">
                <a:solidFill>
                  <a:schemeClr val="bg1"/>
                </a:solidFill>
                <a:latin typeface="Times New Roman" panose="02020603050405020304" pitchFamily="18" charset="0"/>
                <a:cs typeface="Times New Roman" panose="02020603050405020304" pitchFamily="18" charset="0"/>
              </a:rPr>
              <a:t>số</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điều</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của</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Nghị</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định</a:t>
            </a:r>
            <a:r>
              <a:rPr lang="en-US" sz="1400" dirty="0">
                <a:solidFill>
                  <a:schemeClr val="bg1"/>
                </a:solidFill>
                <a:latin typeface="Times New Roman" panose="02020603050405020304" pitchFamily="18" charset="0"/>
                <a:cs typeface="Times New Roman" panose="02020603050405020304" pitchFamily="18" charset="0"/>
              </a:rPr>
              <a:t> 16/2016/NĐ-CP </a:t>
            </a:r>
            <a:r>
              <a:rPr lang="en-US" sz="1400" dirty="0" err="1">
                <a:solidFill>
                  <a:schemeClr val="bg1"/>
                </a:solidFill>
                <a:latin typeface="Times New Roman" panose="02020603050405020304" pitchFamily="18" charset="0"/>
                <a:cs typeface="Times New Roman" panose="02020603050405020304" pitchFamily="18" charset="0"/>
              </a:rPr>
              <a:t>về</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quản</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lý</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và</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sử</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dụng</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vốn</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hỗ</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trợ</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phát</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triển</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chính</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thức</a:t>
            </a:r>
            <a:r>
              <a:rPr lang="en-US" sz="1400" dirty="0">
                <a:solidFill>
                  <a:schemeClr val="bg1"/>
                </a:solidFill>
                <a:latin typeface="Times New Roman" panose="02020603050405020304" pitchFamily="18" charset="0"/>
                <a:cs typeface="Times New Roman" panose="02020603050405020304" pitchFamily="18" charset="0"/>
              </a:rPr>
              <a:t> (ODA) </a:t>
            </a:r>
            <a:r>
              <a:rPr lang="en-US" sz="1400" dirty="0" err="1">
                <a:solidFill>
                  <a:schemeClr val="bg1"/>
                </a:solidFill>
                <a:latin typeface="Times New Roman" panose="02020603050405020304" pitchFamily="18" charset="0"/>
                <a:cs typeface="Times New Roman" panose="02020603050405020304" pitchFamily="18" charset="0"/>
              </a:rPr>
              <a:t>và</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vốn</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vay</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ưu</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đãi</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của</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các</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nhà</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tài</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trợ</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nước</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ngoài</a:t>
            </a:r>
            <a:endParaRPr lang="en-US" sz="1400" dirty="0">
              <a:solidFill>
                <a:schemeClr val="bg1"/>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sz="1400" dirty="0" err="1">
                <a:solidFill>
                  <a:schemeClr val="bg1"/>
                </a:solidFill>
                <a:latin typeface="Times New Roman" panose="02020603050405020304" pitchFamily="18" charset="0"/>
                <a:cs typeface="Times New Roman" panose="02020603050405020304" pitchFamily="18" charset="0"/>
              </a:rPr>
              <a:t>Nghị</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quyết</a:t>
            </a:r>
            <a:r>
              <a:rPr lang="en-US" sz="1400" dirty="0">
                <a:solidFill>
                  <a:schemeClr val="bg1"/>
                </a:solidFill>
                <a:latin typeface="Times New Roman" panose="02020603050405020304" pitchFamily="18" charset="0"/>
                <a:cs typeface="Times New Roman" panose="02020603050405020304" pitchFamily="18" charset="0"/>
              </a:rPr>
              <a:t> 01/NQ-CP </a:t>
            </a:r>
            <a:r>
              <a:rPr lang="en-US" sz="1400" dirty="0" err="1">
                <a:solidFill>
                  <a:schemeClr val="bg1"/>
                </a:solidFill>
                <a:latin typeface="Times New Roman" panose="02020603050405020304" pitchFamily="18" charset="0"/>
                <a:cs typeface="Times New Roman" panose="02020603050405020304" pitchFamily="18" charset="0"/>
              </a:rPr>
              <a:t>ngày</a:t>
            </a:r>
            <a:r>
              <a:rPr lang="en-US" sz="1400" dirty="0">
                <a:solidFill>
                  <a:schemeClr val="bg1"/>
                </a:solidFill>
                <a:latin typeface="Times New Roman" panose="02020603050405020304" pitchFamily="18" charset="0"/>
                <a:cs typeface="Times New Roman" panose="02020603050405020304" pitchFamily="18" charset="0"/>
              </a:rPr>
              <a:t> 1/1/2018 </a:t>
            </a:r>
            <a:r>
              <a:rPr lang="en-US" sz="1400" dirty="0" err="1">
                <a:solidFill>
                  <a:schemeClr val="bg1"/>
                </a:solidFill>
                <a:latin typeface="Times New Roman" panose="02020603050405020304" pitchFamily="18" charset="0"/>
                <a:cs typeface="Times New Roman" panose="02020603050405020304" pitchFamily="18" charset="0"/>
              </a:rPr>
              <a:t>của</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Chính</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phủ</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về</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nhiệm</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vụ</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giải</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pháp</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chủ</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yếu</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thực</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hiện</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kế</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hoạch</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phát</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triển</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kinh</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tế-xã</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hội</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và</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dự</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toán</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ngân</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sách</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Nhà</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nước</a:t>
            </a:r>
            <a:r>
              <a:rPr lang="en-US" sz="1400" dirty="0">
                <a:solidFill>
                  <a:schemeClr val="bg1"/>
                </a:solidFill>
                <a:latin typeface="Times New Roman" panose="02020603050405020304" pitchFamily="18" charset="0"/>
                <a:cs typeface="Times New Roman" panose="02020603050405020304" pitchFamily="18" charset="0"/>
              </a:rPr>
              <a:t> (NSNN) </a:t>
            </a:r>
            <a:r>
              <a:rPr lang="en-US" sz="1400" dirty="0" err="1">
                <a:solidFill>
                  <a:schemeClr val="bg1"/>
                </a:solidFill>
                <a:latin typeface="Times New Roman" panose="02020603050405020304" pitchFamily="18" charset="0"/>
                <a:cs typeface="Times New Roman" panose="02020603050405020304" pitchFamily="18" charset="0"/>
              </a:rPr>
              <a:t>năm</a:t>
            </a:r>
            <a:r>
              <a:rPr lang="en-US" sz="1400" dirty="0">
                <a:solidFill>
                  <a:schemeClr val="bg1"/>
                </a:solidFill>
                <a:latin typeface="Times New Roman" panose="02020603050405020304" pitchFamily="18" charset="0"/>
                <a:cs typeface="Times New Roman" panose="02020603050405020304" pitchFamily="18" charset="0"/>
              </a:rPr>
              <a:t> 2018.</a:t>
            </a:r>
          </a:p>
          <a:p>
            <a:pPr marL="285750" indent="-285750">
              <a:buFont typeface="Arial" panose="020B0604020202020204" pitchFamily="34" charset="0"/>
              <a:buChar char="•"/>
            </a:pPr>
            <a:r>
              <a:rPr lang="vi-VN"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Chỉ</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thị</a:t>
            </a:r>
            <a:r>
              <a:rPr lang="en-US" sz="1400" dirty="0">
                <a:solidFill>
                  <a:schemeClr val="bg1"/>
                </a:solidFill>
                <a:latin typeface="Times New Roman" panose="02020603050405020304" pitchFamily="18" charset="0"/>
                <a:cs typeface="Times New Roman" panose="02020603050405020304" pitchFamily="18" charset="0"/>
              </a:rPr>
              <a:t> 03/CT-</a:t>
            </a:r>
            <a:r>
              <a:rPr lang="en-US" sz="1400" dirty="0" err="1">
                <a:solidFill>
                  <a:schemeClr val="bg1"/>
                </a:solidFill>
                <a:latin typeface="Times New Roman" panose="02020603050405020304" pitchFamily="18" charset="0"/>
                <a:cs typeface="Times New Roman" panose="02020603050405020304" pitchFamily="18" charset="0"/>
              </a:rPr>
              <a:t>TTg</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về</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việc</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triển</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khai</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thực</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hiện</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Nghị</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quyết</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số</a:t>
            </a:r>
            <a:r>
              <a:rPr lang="en-US" sz="1400" dirty="0">
                <a:solidFill>
                  <a:schemeClr val="bg1"/>
                </a:solidFill>
                <a:latin typeface="Times New Roman" panose="02020603050405020304" pitchFamily="18" charset="0"/>
                <a:cs typeface="Times New Roman" panose="02020603050405020304" pitchFamily="18" charset="0"/>
              </a:rPr>
              <a:t> 582/NQ-UBTVQH14 </a:t>
            </a:r>
            <a:r>
              <a:rPr lang="en-US" sz="1400" dirty="0" err="1">
                <a:solidFill>
                  <a:schemeClr val="bg1"/>
                </a:solidFill>
                <a:latin typeface="Times New Roman" panose="02020603050405020304" pitchFamily="18" charset="0"/>
                <a:cs typeface="Times New Roman" panose="02020603050405020304" pitchFamily="18" charset="0"/>
              </a:rPr>
              <a:t>ngày</a:t>
            </a:r>
            <a:r>
              <a:rPr lang="en-US" sz="1400" dirty="0">
                <a:solidFill>
                  <a:schemeClr val="bg1"/>
                </a:solidFill>
                <a:latin typeface="Times New Roman" panose="02020603050405020304" pitchFamily="18" charset="0"/>
                <a:cs typeface="Times New Roman" panose="02020603050405020304" pitchFamily="18" charset="0"/>
              </a:rPr>
              <a:t> 5/10/2018 </a:t>
            </a:r>
            <a:r>
              <a:rPr lang="en-US" sz="1400" dirty="0" err="1">
                <a:solidFill>
                  <a:schemeClr val="bg1"/>
                </a:solidFill>
                <a:latin typeface="Times New Roman" panose="02020603050405020304" pitchFamily="18" charset="0"/>
                <a:cs typeface="Times New Roman" panose="02020603050405020304" pitchFamily="18" charset="0"/>
              </a:rPr>
              <a:t>về</a:t>
            </a:r>
            <a:r>
              <a:rPr lang="en-US" sz="1400" dirty="0">
                <a:solidFill>
                  <a:schemeClr val="bg1"/>
                </a:solidFill>
                <a:latin typeface="Times New Roman" panose="02020603050405020304" pitchFamily="18" charset="0"/>
                <a:cs typeface="Times New Roman" panose="02020603050405020304" pitchFamily="18" charset="0"/>
              </a:rPr>
              <a:t> một </a:t>
            </a:r>
            <a:r>
              <a:rPr lang="en-US" sz="1400" dirty="0" err="1">
                <a:solidFill>
                  <a:schemeClr val="bg1"/>
                </a:solidFill>
                <a:latin typeface="Times New Roman" panose="02020603050405020304" pitchFamily="18" charset="0"/>
                <a:cs typeface="Times New Roman" panose="02020603050405020304" pitchFamily="18" charset="0"/>
              </a:rPr>
              <a:t>số</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nhiệm</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vụ</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giải</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pháp</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tiếp</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tục</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đẩy</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mạnh</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thực</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hiện</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chính</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sách</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pháp</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luật</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về</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quản</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lý</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và</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sử</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dụng</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nguồn</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vốn</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vay</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nước</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ngoài</a:t>
            </a:r>
            <a:r>
              <a:rPr lang="en-US" sz="1400" dirty="0">
                <a:solidFill>
                  <a:schemeClr val="bg1"/>
                </a:solidFill>
                <a:latin typeface="Times New Roman" panose="02020603050405020304" pitchFamily="18" charset="0"/>
                <a:cs typeface="Times New Roman" panose="02020603050405020304" pitchFamily="18" charset="0"/>
              </a:rPr>
              <a:t>.</a:t>
            </a:r>
          </a:p>
          <a:p>
            <a:pPr marL="285750" indent="-285750">
              <a:buFont typeface="Arial" panose="020B0604020202020204" pitchFamily="34" charset="0"/>
              <a:buChar char="•"/>
            </a:pPr>
            <a:r>
              <a:rPr lang="en-US" sz="1400" dirty="0" err="1">
                <a:solidFill>
                  <a:schemeClr val="bg1"/>
                </a:solidFill>
                <a:latin typeface="Times New Roman" panose="02020603050405020304" pitchFamily="18" charset="0"/>
                <a:cs typeface="Times New Roman" panose="02020603050405020304" pitchFamily="18" charset="0"/>
              </a:rPr>
              <a:t>Nghị</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định</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số</a:t>
            </a:r>
            <a:r>
              <a:rPr lang="en-US" sz="1400" dirty="0">
                <a:solidFill>
                  <a:schemeClr val="bg1"/>
                </a:solidFill>
                <a:latin typeface="Times New Roman" panose="02020603050405020304" pitchFamily="18" charset="0"/>
                <a:cs typeface="Times New Roman" panose="02020603050405020304" pitchFamily="18" charset="0"/>
              </a:rPr>
              <a:t> 1489/QĐ-</a:t>
            </a:r>
            <a:r>
              <a:rPr lang="en-US" sz="1400" dirty="0" err="1">
                <a:solidFill>
                  <a:schemeClr val="bg1"/>
                </a:solidFill>
                <a:latin typeface="Times New Roman" panose="02020603050405020304" pitchFamily="18" charset="0"/>
                <a:cs typeface="Times New Roman" panose="02020603050405020304" pitchFamily="18" charset="0"/>
              </a:rPr>
              <a:t>TTg</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ngày</a:t>
            </a:r>
            <a:r>
              <a:rPr lang="en-US" sz="1400" dirty="0">
                <a:solidFill>
                  <a:schemeClr val="bg1"/>
                </a:solidFill>
                <a:latin typeface="Times New Roman" panose="02020603050405020304" pitchFamily="18" charset="0"/>
                <a:cs typeface="Times New Roman" panose="02020603050405020304" pitchFamily="18" charset="0"/>
              </a:rPr>
              <a:t> 6/11/2018</a:t>
            </a:r>
            <a:r>
              <a:rPr lang="vi-VN"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hướng</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dẫn</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thực</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hiện</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Định</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hướng</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thu</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hút</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quản</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lý</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và</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sử</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dụng</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nguồn</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vốn</a:t>
            </a:r>
            <a:r>
              <a:rPr lang="en-US" sz="1400" dirty="0">
                <a:solidFill>
                  <a:schemeClr val="bg1"/>
                </a:solidFill>
                <a:latin typeface="Times New Roman" panose="02020603050405020304" pitchFamily="18" charset="0"/>
                <a:cs typeface="Times New Roman" panose="02020603050405020304" pitchFamily="18" charset="0"/>
              </a:rPr>
              <a:t> ODA </a:t>
            </a:r>
            <a:r>
              <a:rPr lang="en-US" sz="1400" dirty="0" err="1">
                <a:solidFill>
                  <a:schemeClr val="bg1"/>
                </a:solidFill>
                <a:latin typeface="Times New Roman" panose="02020603050405020304" pitchFamily="18" charset="0"/>
                <a:cs typeface="Times New Roman" panose="02020603050405020304" pitchFamily="18" charset="0"/>
              </a:rPr>
              <a:t>và</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vốn</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vay</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ưu</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đãi</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của</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các</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nhà</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tài</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trợ</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nước</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ngoài</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giai</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đoạn</a:t>
            </a:r>
            <a:r>
              <a:rPr lang="en-US" sz="1400" dirty="0">
                <a:solidFill>
                  <a:schemeClr val="bg1"/>
                </a:solidFill>
                <a:latin typeface="Times New Roman" panose="02020603050405020304" pitchFamily="18" charset="0"/>
                <a:cs typeface="Times New Roman" panose="02020603050405020304" pitchFamily="18" charset="0"/>
              </a:rPr>
              <a:t> 2018 - 2020, </a:t>
            </a:r>
            <a:r>
              <a:rPr lang="en-US" sz="1400" dirty="0" err="1">
                <a:solidFill>
                  <a:schemeClr val="bg1"/>
                </a:solidFill>
                <a:latin typeface="Times New Roman" panose="02020603050405020304" pitchFamily="18" charset="0"/>
                <a:cs typeface="Times New Roman" panose="02020603050405020304" pitchFamily="18" charset="0"/>
              </a:rPr>
              <a:t>tầm</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nhìn</a:t>
            </a:r>
            <a:r>
              <a:rPr lang="en-US" sz="1400" dirty="0">
                <a:solidFill>
                  <a:schemeClr val="bg1"/>
                </a:solidFill>
                <a:latin typeface="Times New Roman" panose="02020603050405020304" pitchFamily="18" charset="0"/>
                <a:cs typeface="Times New Roman" panose="02020603050405020304" pitchFamily="18" charset="0"/>
              </a:rPr>
              <a:t> 2021 - 2025 </a:t>
            </a:r>
          </a:p>
          <a:p>
            <a:pPr marL="285750" indent="-285750">
              <a:buFont typeface="Arial" panose="020B0604020202020204" pitchFamily="34" charset="0"/>
              <a:buChar char="•"/>
            </a:pPr>
            <a:r>
              <a:rPr lang="en-US" sz="1400" dirty="0" err="1">
                <a:solidFill>
                  <a:schemeClr val="bg1"/>
                </a:solidFill>
                <a:latin typeface="Times New Roman" panose="02020603050405020304" pitchFamily="18" charset="0"/>
                <a:cs typeface="Times New Roman" panose="02020603050405020304" pitchFamily="18" charset="0"/>
              </a:rPr>
              <a:t>Chỉ</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thị</a:t>
            </a:r>
            <a:r>
              <a:rPr lang="en-US" sz="1400" dirty="0">
                <a:solidFill>
                  <a:schemeClr val="bg1"/>
                </a:solidFill>
                <a:latin typeface="Times New Roman" panose="02020603050405020304" pitchFamily="18" charset="0"/>
                <a:cs typeface="Times New Roman" panose="02020603050405020304" pitchFamily="18" charset="0"/>
              </a:rPr>
              <a:t> 18/CT-</a:t>
            </a:r>
            <a:r>
              <a:rPr lang="en-US" sz="1400" dirty="0" err="1">
                <a:solidFill>
                  <a:schemeClr val="bg1"/>
                </a:solidFill>
                <a:latin typeface="Times New Roman" panose="02020603050405020304" pitchFamily="18" charset="0"/>
                <a:cs typeface="Times New Roman" panose="02020603050405020304" pitchFamily="18" charset="0"/>
              </a:rPr>
              <a:t>TTg</a:t>
            </a:r>
            <a:r>
              <a:rPr lang="en-US" sz="1400" dirty="0">
                <a:solidFill>
                  <a:schemeClr val="bg1"/>
                </a:solidFill>
                <a:latin typeface="Times New Roman" panose="02020603050405020304" pitchFamily="18" charset="0"/>
                <a:cs typeface="Times New Roman" panose="02020603050405020304" pitchFamily="18" charset="0"/>
              </a:rPr>
              <a:t> 2019 </a:t>
            </a:r>
            <a:r>
              <a:rPr lang="en-US" sz="1400" dirty="0" err="1">
                <a:solidFill>
                  <a:schemeClr val="bg1"/>
                </a:solidFill>
                <a:latin typeface="Times New Roman" panose="02020603050405020304" pitchFamily="18" charset="0"/>
                <a:cs typeface="Times New Roman" panose="02020603050405020304" pitchFamily="18" charset="0"/>
              </a:rPr>
              <a:t>về</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nâng</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cao</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hiệu</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quả</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sử</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dụng</a:t>
            </a:r>
            <a:r>
              <a:rPr lang="en-US" sz="1400" dirty="0">
                <a:solidFill>
                  <a:schemeClr val="bg1"/>
                </a:solidFill>
                <a:latin typeface="Times New Roman" panose="02020603050405020304" pitchFamily="18" charset="0"/>
                <a:cs typeface="Times New Roman" panose="02020603050405020304" pitchFamily="18" charset="0"/>
              </a:rPr>
              <a:t> </a:t>
            </a:r>
            <a:r>
              <a:rPr lang="en-US" sz="1400" dirty="0" err="1">
                <a:solidFill>
                  <a:schemeClr val="bg1"/>
                </a:solidFill>
                <a:latin typeface="Times New Roman" panose="02020603050405020304" pitchFamily="18" charset="0"/>
                <a:cs typeface="Times New Roman" panose="02020603050405020304" pitchFamily="18" charset="0"/>
              </a:rPr>
              <a:t>vốn</a:t>
            </a:r>
            <a:r>
              <a:rPr lang="en-US" sz="1400" dirty="0">
                <a:solidFill>
                  <a:schemeClr val="bg1"/>
                </a:solidFill>
                <a:latin typeface="Times New Roman" panose="02020603050405020304" pitchFamily="18" charset="0"/>
                <a:cs typeface="Times New Roman" panose="02020603050405020304" pitchFamily="18" charset="0"/>
              </a:rPr>
              <a:t> ODA</a:t>
            </a:r>
          </a:p>
        </p:txBody>
      </p:sp>
      <p:sp>
        <p:nvSpPr>
          <p:cNvPr id="9" name="Google Shape;1012;p69"/>
          <p:cNvSpPr txBox="1">
            <a:spLocks/>
          </p:cNvSpPr>
          <p:nvPr/>
        </p:nvSpPr>
        <p:spPr>
          <a:xfrm>
            <a:off x="736858" y="2923060"/>
            <a:ext cx="2842365" cy="572700"/>
          </a:xfrm>
          <a:prstGeom prst="rect">
            <a:avLst/>
          </a:prstGeom>
        </p:spPr>
        <p:txBody>
          <a:bodyPr spcFirstLastPara="1" wrap="square" lIns="91425" tIns="91425" rIns="91425" bIns="91425" anchor="t"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vi-VN" sz="3600" b="1" i="1" dirty="0" smtClean="0">
                <a:solidFill>
                  <a:schemeClr val="accent5">
                    <a:lumMod val="75000"/>
                  </a:schemeClr>
                </a:solidFill>
                <a:latin typeface="Times New Roman" panose="02020603050405020304" pitchFamily="18" charset="0"/>
                <a:cs typeface="Times New Roman" panose="02020603050405020304" pitchFamily="18" charset="0"/>
              </a:rPr>
              <a:t>Khuôn khổ pháp lý</a:t>
            </a:r>
            <a:endParaRPr lang="vi-VN" sz="3600" i="1" dirty="0">
              <a:solidFill>
                <a:schemeClr val="accent5">
                  <a:lumMod val="7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3543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83E690F4-843A-47A5-8620-4FB01C0D8E68}"/>
              </a:ext>
              <a:ext uri="{C183D7F6-B498-43B3-948B-1728B52AA6E4}">
                <adec:decorative xmlns:adec="http://schemas.microsoft.com/office/drawing/2017/decorative" xmlns="" val="1"/>
              </a:ext>
            </a:extLst>
          </p:cNvPr>
          <p:cNvCxnSpPr>
            <a:cxnSpLocks/>
          </p:cNvCxnSpPr>
          <p:nvPr/>
        </p:nvCxnSpPr>
        <p:spPr>
          <a:xfrm>
            <a:off x="0" y="522898"/>
            <a:ext cx="4140926" cy="0"/>
          </a:xfrm>
          <a:prstGeom prst="line">
            <a:avLst/>
          </a:prstGeom>
          <a:ln>
            <a:solidFill>
              <a:schemeClr val="accent3">
                <a:lumMod val="50000"/>
              </a:schemeClr>
            </a:solidFill>
            <a:tailEnd type="oval"/>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4421777" y="43362"/>
            <a:ext cx="4402183" cy="646331"/>
          </a:xfrm>
          <a:prstGeom prst="rect">
            <a:avLst/>
          </a:prstGeom>
          <a:noFill/>
        </p:spPr>
        <p:txBody>
          <a:bodyPr wrap="square" rtlCol="0">
            <a:spAutoFit/>
          </a:bodyPr>
          <a:lstStyle/>
          <a:p>
            <a:r>
              <a:rPr lang="en-US" sz="3600" b="1" dirty="0" smtClean="0">
                <a:latin typeface="Times New Roman" panose="02020603050405020304" pitchFamily="18" charset="0"/>
                <a:cs typeface="Times New Roman" panose="02020603050405020304" pitchFamily="18" charset="0"/>
              </a:rPr>
              <a:t>1. </a:t>
            </a:r>
            <a:r>
              <a:rPr lang="en-US" sz="3600" b="1" dirty="0" err="1" smtClean="0">
                <a:latin typeface="Times New Roman" panose="02020603050405020304" pitchFamily="18" charset="0"/>
                <a:cs typeface="Times New Roman" panose="02020603050405020304" pitchFamily="18" charset="0"/>
              </a:rPr>
              <a:t>Thể</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chế</a:t>
            </a:r>
            <a:r>
              <a:rPr lang="en-US" sz="3600" b="1" dirty="0" smtClean="0">
                <a:latin typeface="Times New Roman" panose="02020603050405020304" pitchFamily="18" charset="0"/>
                <a:cs typeface="Times New Roman" panose="02020603050405020304" pitchFamily="18" charset="0"/>
              </a:rPr>
              <a:t> </a:t>
            </a:r>
            <a:endParaRPr lang="en-US" sz="3600" b="1"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D0986099-F5F2-4E8B-BE17-81194861A00C}"/>
              </a:ext>
              <a:ext uri="{C183D7F6-B498-43B3-948B-1728B52AA6E4}">
                <adec:decorative xmlns:adec="http://schemas.microsoft.com/office/drawing/2017/decorative" xmlns="" val="1"/>
              </a:ext>
            </a:extLst>
          </p:cNvPr>
          <p:cNvCxnSpPr>
            <a:cxnSpLocks/>
          </p:cNvCxnSpPr>
          <p:nvPr/>
        </p:nvCxnSpPr>
        <p:spPr>
          <a:xfrm flipV="1">
            <a:off x="6923314" y="510220"/>
            <a:ext cx="5268686" cy="12678"/>
          </a:xfrm>
          <a:prstGeom prst="line">
            <a:avLst/>
          </a:prstGeom>
          <a:ln>
            <a:solidFill>
              <a:schemeClr val="accent3">
                <a:lumMod val="50000"/>
              </a:schemeClr>
            </a:solidFill>
            <a:headEnd type="oval"/>
          </a:ln>
        </p:spPr>
        <p:style>
          <a:lnRef idx="1">
            <a:schemeClr val="accent1"/>
          </a:lnRef>
          <a:fillRef idx="0">
            <a:schemeClr val="accent1"/>
          </a:fillRef>
          <a:effectRef idx="0">
            <a:schemeClr val="accent1"/>
          </a:effectRef>
          <a:fontRef idx="minor">
            <a:schemeClr val="tx1"/>
          </a:fontRef>
        </p:style>
      </p:cxnSp>
      <p:graphicFrame>
        <p:nvGraphicFramePr>
          <p:cNvPr id="5" name="Diagram 4"/>
          <p:cNvGraphicFramePr/>
          <p:nvPr>
            <p:extLst>
              <p:ext uri="{D42A27DB-BD31-4B8C-83A1-F6EECF244321}">
                <p14:modId xmlns:p14="http://schemas.microsoft.com/office/powerpoint/2010/main" val="3334239814"/>
              </p:ext>
            </p:extLst>
          </p:nvPr>
        </p:nvGraphicFramePr>
        <p:xfrm>
          <a:off x="1071154" y="2148435"/>
          <a:ext cx="10149840" cy="43629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Google Shape;1012;p69"/>
          <p:cNvSpPr txBox="1">
            <a:spLocks/>
          </p:cNvSpPr>
          <p:nvPr/>
        </p:nvSpPr>
        <p:spPr>
          <a:xfrm>
            <a:off x="457200" y="1049317"/>
            <a:ext cx="2508068" cy="572700"/>
          </a:xfrm>
          <a:prstGeom prst="rect">
            <a:avLst/>
          </a:prstGeom>
        </p:spPr>
        <p:txBody>
          <a:bodyPr spcFirstLastPara="1" wrap="square" lIns="91425" tIns="91425" rIns="91425" bIns="91425" anchor="t"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vi-VN" sz="2800" b="1" i="1" dirty="0" smtClean="0">
                <a:solidFill>
                  <a:schemeClr val="accent5">
                    <a:lumMod val="75000"/>
                  </a:schemeClr>
                </a:solidFill>
                <a:latin typeface="Times New Roman" panose="02020603050405020304" pitchFamily="18" charset="0"/>
                <a:cs typeface="Times New Roman" panose="02020603050405020304" pitchFamily="18" charset="0"/>
              </a:rPr>
              <a:t>Mô hình tổ chức quản lý</a:t>
            </a:r>
            <a:endParaRPr lang="vi-VN" sz="2800" i="1"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7" name="Rectangle 6"/>
          <p:cNvSpPr/>
          <p:nvPr/>
        </p:nvSpPr>
        <p:spPr>
          <a:xfrm>
            <a:off x="3916638" y="883353"/>
            <a:ext cx="7944435" cy="1200329"/>
          </a:xfrm>
          <a:prstGeom prst="rect">
            <a:avLst/>
          </a:prstGeom>
        </p:spPr>
        <p:txBody>
          <a:bodyPr wrap="square">
            <a:spAutoFit/>
          </a:bodyPr>
          <a:lstStyle/>
          <a:p>
            <a:r>
              <a:rPr lang="vi-VN" dirty="0">
                <a:latin typeface="Times New Roman" panose="02020603050405020304" pitchFamily="18" charset="0"/>
                <a:cs typeface="Times New Roman" panose="02020603050405020304" pitchFamily="18" charset="0"/>
              </a:rPr>
              <a:t>Tại Việt Nam, cơ quan cao nhất có liên quan đến quản lý nợ nước ngoài đó là:Quốc Hội, Chủ tịch nước. Chính phủ thống nhất quản lý vay, trả nợ nước ngoài của cả nước và phân công nhiệm vụ cho Bộ Kế Hoạch và Đầu tư, bộ Tài chính. </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784914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randombar(horizont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P spid="6"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83E690F4-843A-47A5-8620-4FB01C0D8E68}"/>
              </a:ext>
              <a:ext uri="{C183D7F6-B498-43B3-948B-1728B52AA6E4}">
                <adec:decorative xmlns:adec="http://schemas.microsoft.com/office/drawing/2017/decorative" xmlns="" val="1"/>
              </a:ext>
            </a:extLst>
          </p:cNvPr>
          <p:cNvCxnSpPr>
            <a:cxnSpLocks/>
          </p:cNvCxnSpPr>
          <p:nvPr/>
        </p:nvCxnSpPr>
        <p:spPr>
          <a:xfrm>
            <a:off x="0" y="522898"/>
            <a:ext cx="4140926" cy="0"/>
          </a:xfrm>
          <a:prstGeom prst="line">
            <a:avLst/>
          </a:prstGeom>
          <a:ln>
            <a:solidFill>
              <a:schemeClr val="accent3">
                <a:lumMod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D0986099-F5F2-4E8B-BE17-81194861A00C}"/>
              </a:ext>
              <a:ext uri="{C183D7F6-B498-43B3-948B-1728B52AA6E4}">
                <adec:decorative xmlns:adec="http://schemas.microsoft.com/office/drawing/2017/decorative" xmlns="" val="1"/>
              </a:ext>
            </a:extLst>
          </p:cNvPr>
          <p:cNvCxnSpPr>
            <a:cxnSpLocks/>
          </p:cNvCxnSpPr>
          <p:nvPr/>
        </p:nvCxnSpPr>
        <p:spPr>
          <a:xfrm flipV="1">
            <a:off x="6923314" y="510220"/>
            <a:ext cx="5268686" cy="12678"/>
          </a:xfrm>
          <a:prstGeom prst="line">
            <a:avLst/>
          </a:prstGeom>
          <a:ln>
            <a:solidFill>
              <a:schemeClr val="accent3">
                <a:lumMod val="50000"/>
              </a:schemeClr>
            </a:solidFill>
            <a:headEnd type="ova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4297680" y="182880"/>
            <a:ext cx="2782388" cy="646331"/>
          </a:xfrm>
          <a:prstGeom prst="rect">
            <a:avLst/>
          </a:prstGeom>
          <a:noFill/>
        </p:spPr>
        <p:txBody>
          <a:bodyPr wrap="square" rtlCol="0">
            <a:spAutoFit/>
          </a:bodyPr>
          <a:lstStyle/>
          <a:p>
            <a:r>
              <a:rPr lang="en-US" sz="3600" b="1" dirty="0" smtClean="0">
                <a:latin typeface="Times New Roman" panose="02020603050405020304" pitchFamily="18" charset="0"/>
                <a:cs typeface="Times New Roman" panose="02020603050405020304" pitchFamily="18" charset="0"/>
              </a:rPr>
              <a:t>2. </a:t>
            </a:r>
            <a:r>
              <a:rPr lang="en-US" sz="3600" b="1" dirty="0" err="1" smtClean="0">
                <a:latin typeface="Times New Roman" panose="02020603050405020304" pitchFamily="18" charset="0"/>
                <a:cs typeface="Times New Roman" panose="02020603050405020304" pitchFamily="18" charset="0"/>
              </a:rPr>
              <a:t>Nội</a:t>
            </a:r>
            <a:r>
              <a:rPr lang="en-US" sz="3600" b="1" dirty="0" smtClean="0">
                <a:latin typeface="Times New Roman" panose="02020603050405020304" pitchFamily="18" charset="0"/>
                <a:cs typeface="Times New Roman" panose="02020603050405020304" pitchFamily="18" charset="0"/>
              </a:rPr>
              <a:t> dung </a:t>
            </a:r>
            <a:endParaRPr lang="en-US" sz="3600" b="1" dirty="0">
              <a:latin typeface="Times New Roman" panose="02020603050405020304" pitchFamily="18" charset="0"/>
              <a:cs typeface="Times New Roman" panose="02020603050405020304" pitchFamily="18" charset="0"/>
            </a:endParaRPr>
          </a:p>
        </p:txBody>
      </p:sp>
      <p:sp>
        <p:nvSpPr>
          <p:cNvPr id="5" name="TextBox 4"/>
          <p:cNvSpPr txBox="1"/>
          <p:nvPr/>
        </p:nvSpPr>
        <p:spPr>
          <a:xfrm>
            <a:off x="248194" y="705394"/>
            <a:ext cx="4049486" cy="523220"/>
          </a:xfrm>
          <a:prstGeom prst="rect">
            <a:avLst/>
          </a:prstGeom>
          <a:noFill/>
        </p:spPr>
        <p:txBody>
          <a:bodyPr wrap="square" rtlCol="0">
            <a:spAutoFit/>
          </a:bodyPr>
          <a:lstStyle/>
          <a:p>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Quản</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lý</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vay</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vốn</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endParaRPr lang="en-US" sz="2800" b="1" i="1"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2272937" y="3421941"/>
            <a:ext cx="6230982" cy="707886"/>
          </a:xfrm>
          <a:prstGeom prst="rect">
            <a:avLst/>
          </a:prstGeom>
          <a:noFill/>
        </p:spPr>
        <p:txBody>
          <a:bodyPr wrap="square" rtlCol="0">
            <a:spAutoFit/>
          </a:bodyPr>
          <a:lstStyle/>
          <a:p>
            <a:r>
              <a:rPr lang="vi-VN" sz="2400" dirty="0">
                <a:latin typeface="Times New Roman" panose="02020603050405020304" pitchFamily="18" charset="0"/>
                <a:cs typeface="Times New Roman" panose="02020603050405020304" pitchFamily="18" charset="0"/>
              </a:rPr>
              <a:t>Lựa chọn các hình thức vay nước ngoài. </a:t>
            </a:r>
          </a:p>
          <a:p>
            <a:endParaRPr lang="en-US" sz="1600" dirty="0">
              <a:latin typeface="Times New Roman" panose="02020603050405020304" pitchFamily="18" charset="0"/>
              <a:cs typeface="Times New Roman" panose="02020603050405020304" pitchFamily="18" charset="0"/>
            </a:endParaRPr>
          </a:p>
        </p:txBody>
      </p:sp>
      <p:sp>
        <p:nvSpPr>
          <p:cNvPr id="9" name="Oval Callout 8"/>
          <p:cNvSpPr/>
          <p:nvPr/>
        </p:nvSpPr>
        <p:spPr>
          <a:xfrm>
            <a:off x="5830387" y="829211"/>
            <a:ext cx="5734595" cy="2592731"/>
          </a:xfrm>
          <a:prstGeom prst="wedgeEllipseCallout">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6583679" y="1386912"/>
            <a:ext cx="4437018" cy="1477328"/>
          </a:xfrm>
          <a:prstGeom prst="rect">
            <a:avLst/>
          </a:prstGeom>
        </p:spPr>
        <p:txBody>
          <a:bodyPr wrap="square">
            <a:spAutoFit/>
          </a:bodyPr>
          <a:lstStyle/>
          <a:p>
            <a:pPr algn="just"/>
            <a:r>
              <a:rPr lang="en-US" i="1" dirty="0" smtClean="0">
                <a:solidFill>
                  <a:schemeClr val="bg1"/>
                </a:solidFill>
                <a:latin typeface="Times New Roman" panose="02020603050405020304" pitchFamily="18" charset="0"/>
                <a:cs typeface="Times New Roman" panose="02020603050405020304" pitchFamily="18" charset="0"/>
              </a:rPr>
              <a:t>C</a:t>
            </a:r>
            <a:r>
              <a:rPr lang="vi-VN" i="1" dirty="0" smtClean="0">
                <a:solidFill>
                  <a:schemeClr val="bg1"/>
                </a:solidFill>
                <a:latin typeface="Times New Roman" panose="02020603050405020304" pitchFamily="18" charset="0"/>
                <a:cs typeface="Times New Roman" panose="02020603050405020304" pitchFamily="18" charset="0"/>
              </a:rPr>
              <a:t>hủ </a:t>
            </a:r>
            <a:r>
              <a:rPr lang="vi-VN" i="1" dirty="0">
                <a:solidFill>
                  <a:schemeClr val="bg1"/>
                </a:solidFill>
                <a:latin typeface="Times New Roman" panose="02020603050405020304" pitchFamily="18" charset="0"/>
                <a:cs typeface="Times New Roman" panose="02020603050405020304" pitchFamily="18" charset="0"/>
              </a:rPr>
              <a:t>yếu là các khoản vay có tính </a:t>
            </a:r>
            <a:r>
              <a:rPr lang="vi-VN" i="1" dirty="0" smtClean="0">
                <a:solidFill>
                  <a:schemeClr val="bg1"/>
                </a:solidFill>
                <a:latin typeface="Times New Roman" panose="02020603050405020304" pitchFamily="18" charset="0"/>
                <a:cs typeface="Times New Roman" panose="02020603050405020304" pitchFamily="18" charset="0"/>
              </a:rPr>
              <a:t>chấ</a:t>
            </a:r>
            <a:r>
              <a:rPr lang="en-US" i="1" dirty="0" smtClean="0">
                <a:solidFill>
                  <a:schemeClr val="bg1"/>
                </a:solidFill>
                <a:latin typeface="Times New Roman" panose="02020603050405020304" pitchFamily="18" charset="0"/>
                <a:cs typeface="Times New Roman" panose="02020603050405020304" pitchFamily="18" charset="0"/>
              </a:rPr>
              <a:t>t</a:t>
            </a:r>
            <a:r>
              <a:rPr lang="vi-VN" i="1" dirty="0" smtClean="0">
                <a:solidFill>
                  <a:schemeClr val="bg1"/>
                </a:solidFill>
                <a:latin typeface="Times New Roman" panose="02020603050405020304" pitchFamily="18" charset="0"/>
                <a:cs typeface="Times New Roman" panose="02020603050405020304" pitchFamily="18" charset="0"/>
              </a:rPr>
              <a:t> </a:t>
            </a:r>
            <a:r>
              <a:rPr lang="vi-VN" i="1" dirty="0">
                <a:solidFill>
                  <a:schemeClr val="bg1"/>
                </a:solidFill>
                <a:latin typeface="Times New Roman" panose="02020603050405020304" pitchFamily="18" charset="0"/>
                <a:cs typeface="Times New Roman" panose="02020603050405020304" pitchFamily="18" charset="0"/>
              </a:rPr>
              <a:t>ưu đãi nhưng tỷ trọng của loại vay nợ này có xu hướng giảm và vay </a:t>
            </a:r>
            <a:r>
              <a:rPr lang="vi-VN" i="1" dirty="0" smtClean="0">
                <a:solidFill>
                  <a:schemeClr val="bg1"/>
                </a:solidFill>
                <a:latin typeface="Times New Roman" panose="02020603050405020304" pitchFamily="18" charset="0"/>
                <a:cs typeface="Times New Roman" panose="02020603050405020304" pitchFamily="18" charset="0"/>
              </a:rPr>
              <a:t>th</a:t>
            </a:r>
            <a:r>
              <a:rPr lang="en-US" i="1" dirty="0" err="1" smtClean="0">
                <a:solidFill>
                  <a:schemeClr val="bg1"/>
                </a:solidFill>
                <a:latin typeface="Times New Roman" panose="02020603050405020304" pitchFamily="18" charset="0"/>
                <a:cs typeface="Times New Roman" panose="02020603050405020304" pitchFamily="18" charset="0"/>
              </a:rPr>
              <a:t>ươ</a:t>
            </a:r>
            <a:r>
              <a:rPr lang="vi-VN" i="1" dirty="0" smtClean="0">
                <a:solidFill>
                  <a:schemeClr val="bg1"/>
                </a:solidFill>
                <a:latin typeface="Times New Roman" panose="02020603050405020304" pitchFamily="18" charset="0"/>
                <a:cs typeface="Times New Roman" panose="02020603050405020304" pitchFamily="18" charset="0"/>
              </a:rPr>
              <a:t>ng </a:t>
            </a:r>
            <a:r>
              <a:rPr lang="vi-VN" i="1" dirty="0">
                <a:solidFill>
                  <a:schemeClr val="bg1"/>
                </a:solidFill>
                <a:latin typeface="Times New Roman" panose="02020603050405020304" pitchFamily="18" charset="0"/>
                <a:cs typeface="Times New Roman" panose="02020603050405020304" pitchFamily="18" charset="0"/>
              </a:rPr>
              <a:t>mại (</a:t>
            </a:r>
            <a:r>
              <a:rPr lang="en-US" i="1" dirty="0" err="1">
                <a:solidFill>
                  <a:schemeClr val="bg1"/>
                </a:solidFill>
                <a:latin typeface="Times New Roman" panose="02020603050405020304" pitchFamily="18" charset="0"/>
                <a:cs typeface="Times New Roman" panose="02020603050405020304" pitchFamily="18" charset="0"/>
              </a:rPr>
              <a:t>vay</a:t>
            </a:r>
            <a:r>
              <a:rPr lang="en-US" i="1" dirty="0">
                <a:solidFill>
                  <a:schemeClr val="bg1"/>
                </a:solidFill>
                <a:latin typeface="Times New Roman" panose="02020603050405020304" pitchFamily="18" charset="0"/>
                <a:cs typeface="Times New Roman" panose="02020603050405020304" pitchFamily="18" charset="0"/>
              </a:rPr>
              <a:t> </a:t>
            </a:r>
            <a:r>
              <a:rPr lang="en-US" i="1" dirty="0" err="1">
                <a:solidFill>
                  <a:schemeClr val="bg1"/>
                </a:solidFill>
                <a:latin typeface="Times New Roman" panose="02020603050405020304" pitchFamily="18" charset="0"/>
                <a:cs typeface="Times New Roman" panose="02020603050405020304" pitchFamily="18" charset="0"/>
              </a:rPr>
              <a:t>thị</a:t>
            </a:r>
            <a:r>
              <a:rPr lang="en-US" i="1" dirty="0">
                <a:solidFill>
                  <a:schemeClr val="bg1"/>
                </a:solidFill>
                <a:latin typeface="Times New Roman" panose="02020603050405020304" pitchFamily="18" charset="0"/>
                <a:cs typeface="Times New Roman" panose="02020603050405020304" pitchFamily="18" charset="0"/>
              </a:rPr>
              <a:t> </a:t>
            </a:r>
            <a:r>
              <a:rPr lang="en-US" i="1" dirty="0" err="1">
                <a:solidFill>
                  <a:schemeClr val="bg1"/>
                </a:solidFill>
                <a:latin typeface="Times New Roman" panose="02020603050405020304" pitchFamily="18" charset="0"/>
                <a:cs typeface="Times New Roman" panose="02020603050405020304" pitchFamily="18" charset="0"/>
              </a:rPr>
              <a:t>trường</a:t>
            </a:r>
            <a:r>
              <a:rPr lang="en-US" i="1" dirty="0">
                <a:solidFill>
                  <a:schemeClr val="bg1"/>
                </a:solidFill>
                <a:latin typeface="Times New Roman" panose="02020603050405020304" pitchFamily="18" charset="0"/>
                <a:cs typeface="Times New Roman" panose="02020603050405020304" pitchFamily="18" charset="0"/>
              </a:rPr>
              <a:t>, </a:t>
            </a:r>
            <a:r>
              <a:rPr lang="en-US" i="1" dirty="0" err="1">
                <a:solidFill>
                  <a:schemeClr val="bg1"/>
                </a:solidFill>
                <a:latin typeface="Times New Roman" panose="02020603050405020304" pitchFamily="18" charset="0"/>
                <a:cs typeface="Times New Roman" panose="02020603050405020304" pitchFamily="18" charset="0"/>
              </a:rPr>
              <a:t>gần</a:t>
            </a:r>
            <a:r>
              <a:rPr lang="en-US" i="1" dirty="0">
                <a:solidFill>
                  <a:schemeClr val="bg1"/>
                </a:solidFill>
                <a:latin typeface="Times New Roman" panose="02020603050405020304" pitchFamily="18" charset="0"/>
                <a:cs typeface="Times New Roman" panose="02020603050405020304" pitchFamily="18" charset="0"/>
              </a:rPr>
              <a:t> </a:t>
            </a:r>
            <a:r>
              <a:rPr lang="en-US" i="1" dirty="0" err="1">
                <a:solidFill>
                  <a:schemeClr val="bg1"/>
                </a:solidFill>
                <a:latin typeface="Times New Roman" panose="02020603050405020304" pitchFamily="18" charset="0"/>
                <a:cs typeface="Times New Roman" panose="02020603050405020304" pitchFamily="18" charset="0"/>
              </a:rPr>
              <a:t>sát</a:t>
            </a:r>
            <a:r>
              <a:rPr lang="en-US" i="1" dirty="0">
                <a:solidFill>
                  <a:schemeClr val="bg1"/>
                </a:solidFill>
                <a:latin typeface="Times New Roman" panose="02020603050405020304" pitchFamily="18" charset="0"/>
                <a:cs typeface="Times New Roman" panose="02020603050405020304" pitchFamily="18" charset="0"/>
              </a:rPr>
              <a:t> </a:t>
            </a:r>
            <a:r>
              <a:rPr lang="en-US" i="1" dirty="0" err="1">
                <a:solidFill>
                  <a:schemeClr val="bg1"/>
                </a:solidFill>
                <a:latin typeface="Times New Roman" panose="02020603050405020304" pitchFamily="18" charset="0"/>
                <a:cs typeface="Times New Roman" panose="02020603050405020304" pitchFamily="18" charset="0"/>
              </a:rPr>
              <a:t>với</a:t>
            </a:r>
            <a:r>
              <a:rPr lang="en-US" i="1" dirty="0">
                <a:solidFill>
                  <a:schemeClr val="bg1"/>
                </a:solidFill>
                <a:latin typeface="Times New Roman" panose="02020603050405020304" pitchFamily="18" charset="0"/>
                <a:cs typeface="Times New Roman" panose="02020603050405020304" pitchFamily="18" charset="0"/>
              </a:rPr>
              <a:t> </a:t>
            </a:r>
            <a:r>
              <a:rPr lang="en-US" i="1" dirty="0" err="1">
                <a:solidFill>
                  <a:schemeClr val="bg1"/>
                </a:solidFill>
                <a:latin typeface="Times New Roman" panose="02020603050405020304" pitchFamily="18" charset="0"/>
                <a:cs typeface="Times New Roman" panose="02020603050405020304" pitchFamily="18" charset="0"/>
              </a:rPr>
              <a:t>thị</a:t>
            </a:r>
            <a:r>
              <a:rPr lang="en-US" i="1" dirty="0">
                <a:solidFill>
                  <a:schemeClr val="bg1"/>
                </a:solidFill>
                <a:latin typeface="Times New Roman" panose="02020603050405020304" pitchFamily="18" charset="0"/>
                <a:cs typeface="Times New Roman" panose="02020603050405020304" pitchFamily="18" charset="0"/>
              </a:rPr>
              <a:t> </a:t>
            </a:r>
            <a:r>
              <a:rPr lang="en-US" i="1" dirty="0" err="1">
                <a:solidFill>
                  <a:schemeClr val="bg1"/>
                </a:solidFill>
                <a:latin typeface="Times New Roman" panose="02020603050405020304" pitchFamily="18" charset="0"/>
                <a:cs typeface="Times New Roman" panose="02020603050405020304" pitchFamily="18" charset="0"/>
              </a:rPr>
              <a:t>trường</a:t>
            </a:r>
            <a:r>
              <a:rPr lang="en-US" i="1" dirty="0">
                <a:solidFill>
                  <a:schemeClr val="bg1"/>
                </a:solidFill>
                <a:latin typeface="Times New Roman" panose="02020603050405020304" pitchFamily="18" charset="0"/>
                <a:cs typeface="Times New Roman" panose="02020603050405020304" pitchFamily="18" charset="0"/>
              </a:rPr>
              <a:t>, </a:t>
            </a:r>
            <a:r>
              <a:rPr lang="en-US" i="1" dirty="0" err="1">
                <a:solidFill>
                  <a:schemeClr val="bg1"/>
                </a:solidFill>
                <a:latin typeface="Times New Roman" panose="02020603050405020304" pitchFamily="18" charset="0"/>
                <a:cs typeface="Times New Roman" panose="02020603050405020304" pitchFamily="18" charset="0"/>
              </a:rPr>
              <a:t>với</a:t>
            </a:r>
            <a:r>
              <a:rPr lang="en-US" i="1" dirty="0">
                <a:solidFill>
                  <a:schemeClr val="bg1"/>
                </a:solidFill>
                <a:latin typeface="Times New Roman" panose="02020603050405020304" pitchFamily="18" charset="0"/>
                <a:cs typeface="Times New Roman" panose="02020603050405020304" pitchFamily="18" charset="0"/>
              </a:rPr>
              <a:t> </a:t>
            </a:r>
            <a:r>
              <a:rPr lang="en-US" i="1" dirty="0" err="1">
                <a:solidFill>
                  <a:schemeClr val="bg1"/>
                </a:solidFill>
                <a:latin typeface="Times New Roman" panose="02020603050405020304" pitchFamily="18" charset="0"/>
                <a:cs typeface="Times New Roman" panose="02020603050405020304" pitchFamily="18" charset="0"/>
              </a:rPr>
              <a:t>các</a:t>
            </a:r>
            <a:r>
              <a:rPr lang="en-US" i="1" dirty="0">
                <a:solidFill>
                  <a:schemeClr val="bg1"/>
                </a:solidFill>
                <a:latin typeface="Times New Roman" panose="02020603050405020304" pitchFamily="18" charset="0"/>
                <a:cs typeface="Times New Roman" panose="02020603050405020304" pitchFamily="18" charset="0"/>
              </a:rPr>
              <a:t> </a:t>
            </a:r>
            <a:r>
              <a:rPr lang="en-US" i="1" dirty="0" err="1">
                <a:solidFill>
                  <a:schemeClr val="bg1"/>
                </a:solidFill>
                <a:latin typeface="Times New Roman" panose="02020603050405020304" pitchFamily="18" charset="0"/>
                <a:cs typeface="Times New Roman" panose="02020603050405020304" pitchFamily="18" charset="0"/>
              </a:rPr>
              <a:t>điều</a:t>
            </a:r>
            <a:r>
              <a:rPr lang="en-US" i="1" dirty="0">
                <a:solidFill>
                  <a:schemeClr val="bg1"/>
                </a:solidFill>
                <a:latin typeface="Times New Roman" panose="02020603050405020304" pitchFamily="18" charset="0"/>
                <a:cs typeface="Times New Roman" panose="02020603050405020304" pitchFamily="18" charset="0"/>
              </a:rPr>
              <a:t> </a:t>
            </a:r>
            <a:r>
              <a:rPr lang="en-US" i="1" dirty="0" err="1">
                <a:solidFill>
                  <a:schemeClr val="bg1"/>
                </a:solidFill>
                <a:latin typeface="Times New Roman" panose="02020603050405020304" pitchFamily="18" charset="0"/>
                <a:cs typeface="Times New Roman" panose="02020603050405020304" pitchFamily="18" charset="0"/>
              </a:rPr>
              <a:t>kiện</a:t>
            </a:r>
            <a:r>
              <a:rPr lang="en-US" i="1" dirty="0">
                <a:solidFill>
                  <a:schemeClr val="bg1"/>
                </a:solidFill>
                <a:latin typeface="Times New Roman" panose="02020603050405020304" pitchFamily="18" charset="0"/>
                <a:cs typeface="Times New Roman" panose="02020603050405020304" pitchFamily="18" charset="0"/>
              </a:rPr>
              <a:t> </a:t>
            </a:r>
            <a:r>
              <a:rPr lang="en-US" i="1" dirty="0" err="1">
                <a:solidFill>
                  <a:schemeClr val="bg1"/>
                </a:solidFill>
                <a:latin typeface="Times New Roman" panose="02020603050405020304" pitchFamily="18" charset="0"/>
                <a:cs typeface="Times New Roman" panose="02020603050405020304" pitchFamily="18" charset="0"/>
              </a:rPr>
              <a:t>lãi</a:t>
            </a:r>
            <a:r>
              <a:rPr lang="en-US" i="1" dirty="0">
                <a:solidFill>
                  <a:schemeClr val="bg1"/>
                </a:solidFill>
                <a:latin typeface="Times New Roman" panose="02020603050405020304" pitchFamily="18" charset="0"/>
                <a:cs typeface="Times New Roman" panose="02020603050405020304" pitchFamily="18" charset="0"/>
              </a:rPr>
              <a:t> </a:t>
            </a:r>
            <a:r>
              <a:rPr lang="en-US" i="1" dirty="0" err="1">
                <a:solidFill>
                  <a:schemeClr val="bg1"/>
                </a:solidFill>
                <a:latin typeface="Times New Roman" panose="02020603050405020304" pitchFamily="18" charset="0"/>
                <a:cs typeface="Times New Roman" panose="02020603050405020304" pitchFamily="18" charset="0"/>
              </a:rPr>
              <a:t>suất</a:t>
            </a:r>
            <a:r>
              <a:rPr lang="en-US" i="1" dirty="0">
                <a:solidFill>
                  <a:schemeClr val="bg1"/>
                </a:solidFill>
                <a:latin typeface="Times New Roman" panose="02020603050405020304" pitchFamily="18" charset="0"/>
                <a:cs typeface="Times New Roman" panose="02020603050405020304" pitchFamily="18" charset="0"/>
              </a:rPr>
              <a:t> </a:t>
            </a:r>
            <a:r>
              <a:rPr lang="en-US" i="1" dirty="0" err="1">
                <a:solidFill>
                  <a:schemeClr val="bg1"/>
                </a:solidFill>
                <a:latin typeface="Times New Roman" panose="02020603050405020304" pitchFamily="18" charset="0"/>
                <a:cs typeface="Times New Roman" panose="02020603050405020304" pitchFamily="18" charset="0"/>
              </a:rPr>
              <a:t>thả</a:t>
            </a:r>
            <a:r>
              <a:rPr lang="en-US" i="1" dirty="0">
                <a:solidFill>
                  <a:schemeClr val="bg1"/>
                </a:solidFill>
                <a:latin typeface="Times New Roman" panose="02020603050405020304" pitchFamily="18" charset="0"/>
                <a:cs typeface="Times New Roman" panose="02020603050405020304" pitchFamily="18" charset="0"/>
              </a:rPr>
              <a:t> </a:t>
            </a:r>
            <a:r>
              <a:rPr lang="en-US" i="1" dirty="0" err="1">
                <a:solidFill>
                  <a:schemeClr val="bg1"/>
                </a:solidFill>
                <a:latin typeface="Times New Roman" panose="02020603050405020304" pitchFamily="18" charset="0"/>
                <a:cs typeface="Times New Roman" panose="02020603050405020304" pitchFamily="18" charset="0"/>
              </a:rPr>
              <a:t>nổi</a:t>
            </a:r>
            <a:r>
              <a:rPr lang="en-US" i="1" dirty="0">
                <a:solidFill>
                  <a:schemeClr val="bg1"/>
                </a:solidFill>
                <a:latin typeface="Times New Roman" panose="02020603050405020304" pitchFamily="18" charset="0"/>
                <a:cs typeface="Times New Roman" panose="02020603050405020304" pitchFamily="18" charset="0"/>
              </a:rPr>
              <a:t>…</a:t>
            </a:r>
            <a:r>
              <a:rPr lang="vi-VN" i="1" dirty="0">
                <a:solidFill>
                  <a:schemeClr val="bg1"/>
                </a:solidFill>
                <a:latin typeface="Times New Roman" panose="02020603050405020304" pitchFamily="18" charset="0"/>
                <a:cs typeface="Times New Roman" panose="02020603050405020304" pitchFamily="18" charset="0"/>
              </a:rPr>
              <a:t>)</a:t>
            </a:r>
            <a:r>
              <a:rPr lang="en-US" i="1" dirty="0">
                <a:solidFill>
                  <a:schemeClr val="bg1"/>
                </a:solidFill>
                <a:latin typeface="Times New Roman" panose="02020603050405020304" pitchFamily="18" charset="0"/>
                <a:cs typeface="Times New Roman" panose="02020603050405020304" pitchFamily="18" charset="0"/>
              </a:rPr>
              <a:t> </a:t>
            </a:r>
          </a:p>
        </p:txBody>
      </p:sp>
      <p:pic>
        <p:nvPicPr>
          <p:cNvPr id="11" name="Picture 10"/>
          <p:cNvPicPr>
            <a:picLocks noChangeAspect="1"/>
          </p:cNvPicPr>
          <p:nvPr/>
        </p:nvPicPr>
        <p:blipFill>
          <a:blip r:embed="rId2"/>
          <a:stretch>
            <a:fillRect/>
          </a:stretch>
        </p:blipFill>
        <p:spPr>
          <a:xfrm>
            <a:off x="176212" y="1528355"/>
            <a:ext cx="1887719" cy="1885354"/>
          </a:xfrm>
          <a:prstGeom prst="rect">
            <a:avLst/>
          </a:prstGeom>
          <a:ln>
            <a:noFill/>
          </a:ln>
          <a:effectLst>
            <a:softEdge rad="112500"/>
          </a:effectLst>
        </p:spPr>
      </p:pic>
      <p:sp>
        <p:nvSpPr>
          <p:cNvPr id="12" name="Oval Callout 11"/>
          <p:cNvSpPr/>
          <p:nvPr/>
        </p:nvSpPr>
        <p:spPr>
          <a:xfrm flipH="1">
            <a:off x="1306286" y="4317591"/>
            <a:ext cx="5669280" cy="1672025"/>
          </a:xfrm>
          <a:prstGeom prst="wedgeEllipseCallout">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2503749" y="4689846"/>
            <a:ext cx="3897051" cy="1292662"/>
          </a:xfrm>
          <a:prstGeom prst="rect">
            <a:avLst/>
          </a:prstGeom>
        </p:spPr>
        <p:txBody>
          <a:bodyPr wrap="square">
            <a:spAutoFit/>
          </a:bodyPr>
          <a:lstStyle/>
          <a:p>
            <a:r>
              <a:rPr lang="en-US" sz="2000" i="1" dirty="0" err="1">
                <a:solidFill>
                  <a:schemeClr val="bg1"/>
                </a:solidFill>
                <a:latin typeface="Times New Roman" panose="02020603050405020304" pitchFamily="18" charset="0"/>
                <a:cs typeface="Times New Roman" panose="02020603050405020304" pitchFamily="18" charset="0"/>
              </a:rPr>
              <a:t>Chủ</a:t>
            </a:r>
            <a:r>
              <a:rPr lang="vi-VN" sz="2000" i="1" dirty="0">
                <a:solidFill>
                  <a:schemeClr val="bg1"/>
                </a:solidFill>
                <a:latin typeface="Times New Roman" panose="02020603050405020304" pitchFamily="18" charset="0"/>
                <a:cs typeface="Times New Roman" panose="02020603050405020304" pitchFamily="18" charset="0"/>
              </a:rPr>
              <a:t> trương của Việt Nam là ưu tiên các </a:t>
            </a:r>
            <a:r>
              <a:rPr lang="en-US" sz="2000" i="1" dirty="0" err="1" smtClean="0">
                <a:solidFill>
                  <a:schemeClr val="bg1"/>
                </a:solidFill>
                <a:latin typeface="Times New Roman" panose="02020603050405020304" pitchFamily="18" charset="0"/>
                <a:cs typeface="Times New Roman" panose="02020603050405020304" pitchFamily="18" charset="0"/>
              </a:rPr>
              <a:t>khoản</a:t>
            </a:r>
            <a:r>
              <a:rPr lang="en-US" sz="2000" i="1" dirty="0" smtClean="0">
                <a:solidFill>
                  <a:schemeClr val="bg1"/>
                </a:solidFill>
                <a:latin typeface="Times New Roman" panose="02020603050405020304" pitchFamily="18" charset="0"/>
                <a:cs typeface="Times New Roman" panose="02020603050405020304" pitchFamily="18" charset="0"/>
              </a:rPr>
              <a:t> </a:t>
            </a:r>
            <a:r>
              <a:rPr lang="en-US" sz="2000" i="1" dirty="0" err="1">
                <a:solidFill>
                  <a:schemeClr val="bg1"/>
                </a:solidFill>
                <a:latin typeface="Times New Roman" panose="02020603050405020304" pitchFamily="18" charset="0"/>
                <a:cs typeface="Times New Roman" panose="02020603050405020304" pitchFamily="18" charset="0"/>
              </a:rPr>
              <a:t>vay</a:t>
            </a:r>
            <a:r>
              <a:rPr lang="en-US" sz="2000" i="1" dirty="0">
                <a:solidFill>
                  <a:schemeClr val="bg1"/>
                </a:solidFill>
                <a:latin typeface="Times New Roman" panose="02020603050405020304" pitchFamily="18" charset="0"/>
                <a:cs typeface="Times New Roman" panose="02020603050405020304" pitchFamily="18" charset="0"/>
              </a:rPr>
              <a:t> </a:t>
            </a:r>
            <a:r>
              <a:rPr lang="en-US" sz="2000" i="1" dirty="0" err="1">
                <a:solidFill>
                  <a:schemeClr val="bg1"/>
                </a:solidFill>
                <a:latin typeface="Times New Roman" panose="02020603050405020304" pitchFamily="18" charset="0"/>
                <a:cs typeface="Times New Roman" panose="02020603050405020304" pitchFamily="18" charset="0"/>
              </a:rPr>
              <a:t>trung</a:t>
            </a:r>
            <a:r>
              <a:rPr lang="en-US" sz="2000" i="1" dirty="0">
                <a:solidFill>
                  <a:schemeClr val="bg1"/>
                </a:solidFill>
                <a:latin typeface="Times New Roman" panose="02020603050405020304" pitchFamily="18" charset="0"/>
                <a:cs typeface="Times New Roman" panose="02020603050405020304" pitchFamily="18" charset="0"/>
              </a:rPr>
              <a:t>, </a:t>
            </a:r>
            <a:r>
              <a:rPr lang="en-US" sz="2000" i="1" dirty="0" err="1">
                <a:solidFill>
                  <a:schemeClr val="bg1"/>
                </a:solidFill>
                <a:latin typeface="Times New Roman" panose="02020603050405020304" pitchFamily="18" charset="0"/>
                <a:cs typeface="Times New Roman" panose="02020603050405020304" pitchFamily="18" charset="0"/>
              </a:rPr>
              <a:t>dài</a:t>
            </a:r>
            <a:r>
              <a:rPr lang="en-US" sz="2000" i="1" dirty="0">
                <a:solidFill>
                  <a:schemeClr val="bg1"/>
                </a:solidFill>
                <a:latin typeface="Times New Roman" panose="02020603050405020304" pitchFamily="18" charset="0"/>
                <a:cs typeface="Times New Roman" panose="02020603050405020304" pitchFamily="18" charset="0"/>
              </a:rPr>
              <a:t> </a:t>
            </a:r>
            <a:r>
              <a:rPr lang="en-US" sz="2000" i="1" dirty="0" err="1">
                <a:solidFill>
                  <a:schemeClr val="bg1"/>
                </a:solidFill>
                <a:latin typeface="Times New Roman" panose="02020603050405020304" pitchFamily="18" charset="0"/>
                <a:cs typeface="Times New Roman" panose="02020603050405020304" pitchFamily="18" charset="0"/>
              </a:rPr>
              <a:t>hạn</a:t>
            </a:r>
            <a:r>
              <a:rPr lang="en-US" sz="2000" i="1" dirty="0">
                <a:solidFill>
                  <a:schemeClr val="bg1"/>
                </a:solidFill>
                <a:latin typeface="Times New Roman" panose="02020603050405020304" pitchFamily="18" charset="0"/>
                <a:cs typeface="Times New Roman" panose="02020603050405020304" pitchFamily="18" charset="0"/>
              </a:rPr>
              <a:t> </a:t>
            </a:r>
            <a:r>
              <a:rPr lang="en-US" sz="2000" i="1" dirty="0" err="1">
                <a:solidFill>
                  <a:schemeClr val="bg1"/>
                </a:solidFill>
                <a:latin typeface="Times New Roman" panose="02020603050405020304" pitchFamily="18" charset="0"/>
                <a:cs typeface="Times New Roman" panose="02020603050405020304" pitchFamily="18" charset="0"/>
              </a:rPr>
              <a:t>nước</a:t>
            </a:r>
            <a:r>
              <a:rPr lang="en-US" sz="2000" i="1" dirty="0">
                <a:solidFill>
                  <a:schemeClr val="bg1"/>
                </a:solidFill>
                <a:latin typeface="Times New Roman" panose="02020603050405020304" pitchFamily="18" charset="0"/>
                <a:cs typeface="Times New Roman" panose="02020603050405020304" pitchFamily="18" charset="0"/>
              </a:rPr>
              <a:t> </a:t>
            </a:r>
            <a:r>
              <a:rPr lang="en-US" sz="2000" i="1" dirty="0" err="1">
                <a:solidFill>
                  <a:schemeClr val="bg1"/>
                </a:solidFill>
                <a:latin typeface="Times New Roman" panose="02020603050405020304" pitchFamily="18" charset="0"/>
                <a:cs typeface="Times New Roman" panose="02020603050405020304" pitchFamily="18" charset="0"/>
              </a:rPr>
              <a:t>ngoài</a:t>
            </a:r>
            <a:r>
              <a:rPr lang="en-US" sz="2000" i="1" dirty="0">
                <a:solidFill>
                  <a:schemeClr val="bg1"/>
                </a:solidFill>
                <a:latin typeface="Times New Roman" panose="02020603050405020304" pitchFamily="18" charset="0"/>
                <a:cs typeface="Times New Roman" panose="02020603050405020304" pitchFamily="18" charset="0"/>
              </a:rPr>
              <a:t> </a:t>
            </a:r>
          </a:p>
          <a:p>
            <a:endParaRPr lang="en-US" dirty="0"/>
          </a:p>
        </p:txBody>
      </p:sp>
      <p:sp>
        <p:nvSpPr>
          <p:cNvPr id="14" name="Rectangle 13"/>
          <p:cNvSpPr/>
          <p:nvPr/>
        </p:nvSpPr>
        <p:spPr>
          <a:xfrm>
            <a:off x="6111978" y="5861489"/>
            <a:ext cx="3335400" cy="461665"/>
          </a:xfrm>
          <a:prstGeom prst="rect">
            <a:avLst/>
          </a:prstGeom>
        </p:spPr>
        <p:txBody>
          <a:bodyPr wrap="none">
            <a:spAutoFit/>
          </a:bodyPr>
          <a:lstStyle/>
          <a:p>
            <a:r>
              <a:rPr lang="en-US" sz="2400" dirty="0" smtClean="0">
                <a:latin typeface="Times New Roman" panose="02020603050405020304" pitchFamily="18" charset="0"/>
                <a:cs typeface="Times New Roman" panose="02020603050405020304" pitchFamily="18" charset="0"/>
              </a:rPr>
              <a:t>C</a:t>
            </a:r>
            <a:r>
              <a:rPr lang="vi-VN" sz="2400" dirty="0" smtClean="0">
                <a:latin typeface="Times New Roman" panose="02020603050405020304" pitchFamily="18" charset="0"/>
                <a:cs typeface="Times New Roman" panose="02020603050405020304" pitchFamily="18" charset="0"/>
              </a:rPr>
              <a:t>ơ </a:t>
            </a:r>
            <a:r>
              <a:rPr lang="vi-VN" sz="2400" dirty="0">
                <a:latin typeface="Times New Roman" panose="02020603050405020304" pitchFamily="18" charset="0"/>
                <a:cs typeface="Times New Roman" panose="02020603050405020304" pitchFamily="18" charset="0"/>
              </a:rPr>
              <a:t>cấu thời hạn vốn vay. </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38228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down)">
                                      <p:cBhvr>
                                        <p:cTn id="20" dur="5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fill="hold"/>
                                        <p:tgtEl>
                                          <p:spTgt spid="14"/>
                                        </p:tgtEl>
                                        <p:attrNameLst>
                                          <p:attrName>ppt_x</p:attrName>
                                        </p:attrNameLst>
                                      </p:cBhvr>
                                      <p:tavLst>
                                        <p:tav tm="0">
                                          <p:val>
                                            <p:strVal val="#ppt_x"/>
                                          </p:val>
                                        </p:tav>
                                        <p:tav tm="100000">
                                          <p:val>
                                            <p:strVal val="#ppt_x"/>
                                          </p:val>
                                        </p:tav>
                                      </p:tavLst>
                                    </p:anim>
                                    <p:anim calcmode="lin" valueType="num">
                                      <p:cBhvr additive="base">
                                        <p:cTn id="2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down)">
                                      <p:cBhvr>
                                        <p:cTn id="3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9" grpId="0" animBg="1"/>
      <p:bldP spid="12" grpId="0" animBg="1"/>
      <p:bldP spid="1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83E690F4-843A-47A5-8620-4FB01C0D8E68}"/>
              </a:ext>
              <a:ext uri="{C183D7F6-B498-43B3-948B-1728B52AA6E4}">
                <adec:decorative xmlns:adec="http://schemas.microsoft.com/office/drawing/2017/decorative" xmlns="" val="1"/>
              </a:ext>
            </a:extLst>
          </p:cNvPr>
          <p:cNvCxnSpPr>
            <a:cxnSpLocks/>
          </p:cNvCxnSpPr>
          <p:nvPr/>
        </p:nvCxnSpPr>
        <p:spPr>
          <a:xfrm>
            <a:off x="0" y="522898"/>
            <a:ext cx="4140926" cy="0"/>
          </a:xfrm>
          <a:prstGeom prst="line">
            <a:avLst/>
          </a:prstGeom>
          <a:ln>
            <a:solidFill>
              <a:schemeClr val="accent3">
                <a:lumMod val="50000"/>
              </a:schemeClr>
            </a:solidFill>
            <a:tailEnd type="oval"/>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4297680" y="182880"/>
            <a:ext cx="2782388" cy="646331"/>
          </a:xfrm>
          <a:prstGeom prst="rect">
            <a:avLst/>
          </a:prstGeom>
          <a:noFill/>
        </p:spPr>
        <p:txBody>
          <a:bodyPr wrap="square" rtlCol="0">
            <a:spAutoFit/>
          </a:bodyPr>
          <a:lstStyle/>
          <a:p>
            <a:r>
              <a:rPr lang="en-US" sz="3600" b="1" dirty="0" smtClean="0">
                <a:latin typeface="Times New Roman" panose="02020603050405020304" pitchFamily="18" charset="0"/>
                <a:cs typeface="Times New Roman" panose="02020603050405020304" pitchFamily="18" charset="0"/>
              </a:rPr>
              <a:t>2. </a:t>
            </a:r>
            <a:r>
              <a:rPr lang="en-US" sz="3600" b="1" dirty="0" err="1" smtClean="0">
                <a:latin typeface="Times New Roman" panose="02020603050405020304" pitchFamily="18" charset="0"/>
                <a:cs typeface="Times New Roman" panose="02020603050405020304" pitchFamily="18" charset="0"/>
              </a:rPr>
              <a:t>Nội</a:t>
            </a:r>
            <a:r>
              <a:rPr lang="en-US" sz="3600" b="1" dirty="0" smtClean="0">
                <a:latin typeface="Times New Roman" panose="02020603050405020304" pitchFamily="18" charset="0"/>
                <a:cs typeface="Times New Roman" panose="02020603050405020304" pitchFamily="18" charset="0"/>
              </a:rPr>
              <a:t> dung </a:t>
            </a:r>
            <a:endParaRPr lang="en-US" sz="3600" b="1"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D0986099-F5F2-4E8B-BE17-81194861A00C}"/>
              </a:ext>
              <a:ext uri="{C183D7F6-B498-43B3-948B-1728B52AA6E4}">
                <adec:decorative xmlns:adec="http://schemas.microsoft.com/office/drawing/2017/decorative" xmlns="" val="1"/>
              </a:ext>
            </a:extLst>
          </p:cNvPr>
          <p:cNvCxnSpPr>
            <a:cxnSpLocks/>
          </p:cNvCxnSpPr>
          <p:nvPr/>
        </p:nvCxnSpPr>
        <p:spPr>
          <a:xfrm flipV="1">
            <a:off x="6923314" y="510220"/>
            <a:ext cx="5268686" cy="12678"/>
          </a:xfrm>
          <a:prstGeom prst="line">
            <a:avLst/>
          </a:prstGeom>
          <a:ln>
            <a:solidFill>
              <a:schemeClr val="accent3">
                <a:lumMod val="50000"/>
              </a:schemeClr>
            </a:solidFill>
            <a:headEnd type="oval"/>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248194" y="705394"/>
            <a:ext cx="4049486" cy="523220"/>
          </a:xfrm>
          <a:prstGeom prst="rect">
            <a:avLst/>
          </a:prstGeom>
          <a:noFill/>
        </p:spPr>
        <p:txBody>
          <a:bodyPr wrap="square" rtlCol="0">
            <a:spAutoFit/>
          </a:bodyPr>
          <a:lstStyle/>
          <a:p>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Quản</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lý</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vay</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vốn</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endParaRPr lang="en-US" sz="2800" b="1" i="1"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6" name="Rounded Rectangular Callout 5"/>
          <p:cNvSpPr/>
          <p:nvPr/>
        </p:nvSpPr>
        <p:spPr>
          <a:xfrm>
            <a:off x="1436915" y="1456548"/>
            <a:ext cx="10123714" cy="3834228"/>
          </a:xfrm>
          <a:prstGeom prst="wedgeRoundRectCallout">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dirty="0" err="1" smtClean="0">
                <a:latin typeface="Times New Roman" panose="02020603050405020304" pitchFamily="18" charset="0"/>
                <a:cs typeface="Times New Roman" panose="02020603050405020304" pitchFamily="18" charset="0"/>
              </a:rPr>
              <a:t>Mục</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tiêu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lý</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phủ</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quá</a:t>
            </a:r>
            <a:r>
              <a:rPr lang="en-US" sz="2400" dirty="0">
                <a:latin typeface="Times New Roman" panose="02020603050405020304" pitchFamily="18" charset="0"/>
                <a:cs typeface="Times New Roman" panose="02020603050405020304" pitchFamily="18" charset="0"/>
              </a:rPr>
              <a:t> 65% GDP, </a:t>
            </a:r>
            <a:r>
              <a:rPr lang="en-US" sz="2400" dirty="0" err="1">
                <a:latin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dư</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phủ</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quá</a:t>
            </a:r>
            <a:r>
              <a:rPr lang="en-US" sz="2400" dirty="0">
                <a:latin typeface="Times New Roman" panose="02020603050405020304" pitchFamily="18" charset="0"/>
                <a:cs typeface="Times New Roman" panose="02020603050405020304" pitchFamily="18" charset="0"/>
              </a:rPr>
              <a:t> 55%, </a:t>
            </a:r>
            <a:r>
              <a:rPr lang="en-US" sz="2400" dirty="0" err="1">
                <a:latin typeface="Times New Roman" panose="02020603050405020304" pitchFamily="18" charset="0"/>
                <a:cs typeface="Times New Roman" panose="02020603050405020304" pitchFamily="18" charset="0"/>
              </a:rPr>
              <a:t>nợ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nước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ngoài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quốc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quá</a:t>
            </a:r>
            <a:r>
              <a:rPr lang="en-US" sz="2400" dirty="0">
                <a:latin typeface="Times New Roman" panose="02020603050405020304" pitchFamily="18" charset="0"/>
                <a:cs typeface="Times New Roman" panose="02020603050405020304" pitchFamily="18" charset="0"/>
              </a:rPr>
              <a:t> 50% GDP; </a:t>
            </a:r>
            <a:r>
              <a:rPr lang="en-US" sz="2400" dirty="0" err="1">
                <a:latin typeface="Times New Roman" panose="02020603050405020304" pitchFamily="18" charset="0"/>
                <a:cs typeface="Times New Roman" panose="02020603050405020304" pitchFamily="18" charset="0"/>
              </a:rPr>
              <a:t>nghĩa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vụ</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tiếp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phủ</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gồm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đảo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nợ</a:t>
            </a:r>
            <a:r>
              <a:rPr lang="en-US" sz="2400" dirty="0">
                <a:latin typeface="Times New Roman" panose="02020603050405020304" pitchFamily="18" charset="0"/>
                <a:cs typeface="Times New Roman" panose="02020603050405020304" pitchFamily="18" charset="0"/>
              </a:rPr>
              <a:t>) so </a:t>
            </a:r>
            <a:r>
              <a:rPr lang="en-US" sz="2400" dirty="0" err="1">
                <a:latin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tổng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thu</a:t>
            </a:r>
            <a:r>
              <a:rPr lang="en-US" sz="2400" dirty="0">
                <a:latin typeface="Times New Roman" panose="02020603050405020304" pitchFamily="18" charset="0"/>
                <a:cs typeface="Times New Roman" panose="02020603050405020304" pitchFamily="18" charset="0"/>
              </a:rPr>
              <a:t> NSNN </a:t>
            </a:r>
            <a:r>
              <a:rPr lang="en-US" sz="2400" dirty="0" err="1">
                <a:latin typeface="Times New Roman" panose="02020603050405020304" pitchFamily="18" charset="0"/>
                <a:cs typeface="Times New Roman" panose="02020603050405020304" pitchFamily="18" charset="0"/>
              </a:rPr>
              <a:t>hàng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năm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quá</a:t>
            </a:r>
            <a:r>
              <a:rPr lang="en-US" sz="2400" dirty="0">
                <a:latin typeface="Times New Roman" panose="02020603050405020304" pitchFamily="18" charset="0"/>
                <a:cs typeface="Times New Roman" panose="02020603050405020304" pitchFamily="18" charset="0"/>
              </a:rPr>
              <a:t> 25%; </a:t>
            </a:r>
            <a:r>
              <a:rPr lang="en-US" sz="2400" dirty="0" err="1">
                <a:latin typeface="Times New Roman" panose="02020603050405020304" pitchFamily="18" charset="0"/>
                <a:cs typeface="Times New Roman" panose="02020603050405020304" pitchFamily="18" charset="0"/>
              </a:rPr>
              <a:t>đảm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bảo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Nghĩa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vụ</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nước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ngoài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quốc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hàng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năm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dưới</a:t>
            </a:r>
            <a:r>
              <a:rPr lang="en-US" sz="2400" dirty="0">
                <a:latin typeface="Times New Roman" panose="02020603050405020304" pitchFamily="18" charset="0"/>
                <a:cs typeface="Times New Roman" panose="02020603050405020304" pitchFamily="18" charset="0"/>
              </a:rPr>
              <a:t> 25% </a:t>
            </a:r>
            <a:r>
              <a:rPr lang="en-US" sz="2400" dirty="0" err="1">
                <a:latin typeface="Times New Roman" panose="02020603050405020304" pitchFamily="18" charset="0"/>
                <a:cs typeface="Times New Roman" panose="02020603050405020304" pitchFamily="18" charset="0"/>
              </a:rPr>
              <a:t>giá</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trị</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xuất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khẩu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hàng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hóa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dịch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vụ</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trữ</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ngoại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nước</a:t>
            </a:r>
            <a:r>
              <a:rPr lang="en-US" sz="2400" dirty="0">
                <a:latin typeface="Times New Roman" panose="02020603050405020304" pitchFamily="18" charset="0"/>
                <a:cs typeface="Times New Roman" panose="02020603050405020304" pitchFamily="18" charset="0"/>
              </a:rPr>
              <a:t> so </a:t>
            </a:r>
            <a:r>
              <a:rPr lang="en-US" sz="2400" dirty="0" err="1">
                <a:latin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tổng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dư</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nước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ngoài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ngắn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hạn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hàng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năm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trên</a:t>
            </a:r>
            <a:r>
              <a:rPr lang="en-US" sz="2400" dirty="0">
                <a:latin typeface="Times New Roman" panose="02020603050405020304" pitchFamily="18" charset="0"/>
                <a:cs typeface="Times New Roman" panose="02020603050405020304" pitchFamily="18" charset="0"/>
              </a:rPr>
              <a:t> 200%; </a:t>
            </a:r>
            <a:r>
              <a:rPr lang="en-US" sz="2400" dirty="0" err="1">
                <a:latin typeface="Times New Roman" panose="02020603050405020304" pitchFamily="18" charset="0"/>
                <a:cs typeface="Times New Roman" panose="02020603050405020304" pitchFamily="18" charset="0"/>
              </a:rPr>
              <a:t>dư</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nước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ngoài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phủ</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dưới</a:t>
            </a:r>
            <a:r>
              <a:rPr lang="en-US" sz="2400" dirty="0">
                <a:latin typeface="Times New Roman" panose="02020603050405020304" pitchFamily="18" charset="0"/>
                <a:cs typeface="Times New Roman" panose="02020603050405020304" pitchFamily="18" charset="0"/>
              </a:rPr>
              <a:t> 45% </a:t>
            </a:r>
            <a:r>
              <a:rPr lang="en-US" sz="2400" dirty="0" err="1">
                <a:latin typeface="Times New Roman" panose="02020603050405020304" pitchFamily="18" charset="0"/>
                <a:cs typeface="Times New Roman" panose="02020603050405020304" pitchFamily="18" charset="0"/>
              </a:rPr>
              <a:t>tổng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phủ</a:t>
            </a:r>
            <a:endParaRPr lang="en-US" sz="2400" dirty="0"/>
          </a:p>
        </p:txBody>
      </p:sp>
      <p:sp>
        <p:nvSpPr>
          <p:cNvPr id="7" name="Google Shape;355;p46"/>
          <p:cNvSpPr txBox="1">
            <a:spLocks/>
          </p:cNvSpPr>
          <p:nvPr/>
        </p:nvSpPr>
        <p:spPr>
          <a:xfrm>
            <a:off x="1750422" y="5518710"/>
            <a:ext cx="6368488" cy="1492284"/>
          </a:xfrm>
          <a:prstGeom prst="rect">
            <a:avLst/>
          </a:prstGeom>
        </p:spPr>
        <p:txBody>
          <a:bodyPr spcFirstLastPara="1" wrap="square" lIns="91425" tIns="91425" rIns="91425" bIns="91425" anchor="ctr"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vi-VN" dirty="0" smtClean="0">
                <a:latin typeface="Times New Roman" panose="02020603050405020304" pitchFamily="18" charset="0"/>
                <a:cs typeface="Times New Roman" panose="02020603050405020304" pitchFamily="18" charset="0"/>
              </a:rPr>
              <a:t>Quản lý mức vay nợ.</a:t>
            </a:r>
            <a:endParaRPr lang="en-US" dirty="0" smtClean="0">
              <a:latin typeface="Times New Roman" panose="02020603050405020304" pitchFamily="18" charset="0"/>
              <a:cs typeface="Times New Roman" panose="02020603050405020304" pitchFamily="18" charset="0"/>
            </a:endParaRPr>
          </a:p>
          <a:p>
            <a:endParaRPr lang="en-US" dirty="0">
              <a:latin typeface="+mj-lt"/>
            </a:endParaRPr>
          </a:p>
        </p:txBody>
      </p:sp>
    </p:spTree>
    <p:extLst>
      <p:ext uri="{BB962C8B-B14F-4D97-AF65-F5344CB8AC3E}">
        <p14:creationId xmlns:p14="http://schemas.microsoft.com/office/powerpoint/2010/main" val="555266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down)">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83E690F4-843A-47A5-8620-4FB01C0D8E68}"/>
              </a:ext>
              <a:ext uri="{C183D7F6-B498-43B3-948B-1728B52AA6E4}">
                <adec:decorative xmlns:adec="http://schemas.microsoft.com/office/drawing/2017/decorative" xmlns="" val="1"/>
              </a:ext>
            </a:extLst>
          </p:cNvPr>
          <p:cNvCxnSpPr>
            <a:cxnSpLocks/>
          </p:cNvCxnSpPr>
          <p:nvPr/>
        </p:nvCxnSpPr>
        <p:spPr>
          <a:xfrm>
            <a:off x="0" y="522898"/>
            <a:ext cx="4140926" cy="0"/>
          </a:xfrm>
          <a:prstGeom prst="line">
            <a:avLst/>
          </a:prstGeom>
          <a:ln>
            <a:solidFill>
              <a:schemeClr val="accent3">
                <a:lumMod val="50000"/>
              </a:schemeClr>
            </a:solidFill>
            <a:tailEnd type="oval"/>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4297680" y="182880"/>
            <a:ext cx="2782388" cy="646331"/>
          </a:xfrm>
          <a:prstGeom prst="rect">
            <a:avLst/>
          </a:prstGeom>
          <a:noFill/>
        </p:spPr>
        <p:txBody>
          <a:bodyPr wrap="square" rtlCol="0">
            <a:spAutoFit/>
          </a:bodyPr>
          <a:lstStyle/>
          <a:p>
            <a:r>
              <a:rPr lang="en-US" sz="3600" b="1" dirty="0" smtClean="0">
                <a:latin typeface="Times New Roman" panose="02020603050405020304" pitchFamily="18" charset="0"/>
                <a:cs typeface="Times New Roman" panose="02020603050405020304" pitchFamily="18" charset="0"/>
              </a:rPr>
              <a:t>2. </a:t>
            </a:r>
            <a:r>
              <a:rPr lang="en-US" sz="3600" b="1" dirty="0" err="1" smtClean="0">
                <a:latin typeface="Times New Roman" panose="02020603050405020304" pitchFamily="18" charset="0"/>
                <a:cs typeface="Times New Roman" panose="02020603050405020304" pitchFamily="18" charset="0"/>
              </a:rPr>
              <a:t>Nội</a:t>
            </a:r>
            <a:r>
              <a:rPr lang="en-US" sz="3600" b="1" dirty="0" smtClean="0">
                <a:latin typeface="Times New Roman" panose="02020603050405020304" pitchFamily="18" charset="0"/>
                <a:cs typeface="Times New Roman" panose="02020603050405020304" pitchFamily="18" charset="0"/>
              </a:rPr>
              <a:t> dung </a:t>
            </a:r>
            <a:endParaRPr lang="en-US" sz="3600" b="1"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D0986099-F5F2-4E8B-BE17-81194861A00C}"/>
              </a:ext>
              <a:ext uri="{C183D7F6-B498-43B3-948B-1728B52AA6E4}">
                <adec:decorative xmlns:adec="http://schemas.microsoft.com/office/drawing/2017/decorative" xmlns="" val="1"/>
              </a:ext>
            </a:extLst>
          </p:cNvPr>
          <p:cNvCxnSpPr>
            <a:cxnSpLocks/>
          </p:cNvCxnSpPr>
          <p:nvPr/>
        </p:nvCxnSpPr>
        <p:spPr>
          <a:xfrm flipV="1">
            <a:off x="6923314" y="510220"/>
            <a:ext cx="5268686" cy="12678"/>
          </a:xfrm>
          <a:prstGeom prst="line">
            <a:avLst/>
          </a:prstGeom>
          <a:ln>
            <a:solidFill>
              <a:schemeClr val="accent3">
                <a:lumMod val="50000"/>
              </a:schemeClr>
            </a:solidFill>
            <a:headEnd type="oval"/>
          </a:ln>
        </p:spPr>
        <p:style>
          <a:lnRef idx="1">
            <a:schemeClr val="accent1"/>
          </a:lnRef>
          <a:fillRef idx="0">
            <a:schemeClr val="accent1"/>
          </a:fillRef>
          <a:effectRef idx="0">
            <a:schemeClr val="accent1"/>
          </a:effectRef>
          <a:fontRef idx="minor">
            <a:schemeClr val="tx1"/>
          </a:fontRef>
        </p:style>
      </p:cxnSp>
      <p:sp>
        <p:nvSpPr>
          <p:cNvPr id="6" name="Content Placeholder 2">
            <a:extLst>
              <a:ext uri="{FF2B5EF4-FFF2-40B4-BE49-F238E27FC236}">
                <a16:creationId xmlns:a16="http://schemas.microsoft.com/office/drawing/2014/main" id="{B1C42334-D50D-7448-B645-3745BAB237D7}"/>
              </a:ext>
            </a:extLst>
          </p:cNvPr>
          <p:cNvSpPr txBox="1">
            <a:spLocks/>
          </p:cNvSpPr>
          <p:nvPr/>
        </p:nvSpPr>
        <p:spPr>
          <a:xfrm>
            <a:off x="3252652" y="1528355"/>
            <a:ext cx="8599714" cy="633539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400" dirty="0" err="1">
                <a:latin typeface="Times New Roman" panose="02020603050405020304" pitchFamily="18" charset="0"/>
                <a:cs typeface="Times New Roman" panose="02020603050405020304" pitchFamily="18" charset="0"/>
              </a:rPr>
              <a:t>G</a:t>
            </a:r>
            <a:r>
              <a:rPr lang="en-US" sz="2400" dirty="0" err="1" smtClean="0">
                <a:latin typeface="Times New Roman" panose="02020603050405020304" pitchFamily="18" charset="0"/>
                <a:cs typeface="Times New Roman" panose="02020603050405020304" pitchFamily="18" charset="0"/>
              </a:rPr>
              <a:t>iai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đoạn</a:t>
            </a:r>
            <a:r>
              <a:rPr lang="en-US" sz="2400" dirty="0" smtClean="0">
                <a:latin typeface="Times New Roman" panose="02020603050405020304" pitchFamily="18" charset="0"/>
                <a:cs typeface="Times New Roman" panose="02020603050405020304" pitchFamily="18" charset="0"/>
              </a:rPr>
              <a:t> 1993 - 2000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tập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trung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yếu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vay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nước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ngoài</a:t>
            </a:r>
            <a:endParaRPr lang="en-US" sz="2400" dirty="0" smtClean="0">
              <a:latin typeface="Times New Roman" panose="02020603050405020304" pitchFamily="18" charset="0"/>
              <a:cs typeface="Times New Roman" panose="02020603050405020304" pitchFamily="18" charset="0"/>
            </a:endParaRPr>
          </a:p>
          <a:p>
            <a:pPr algn="just"/>
            <a:r>
              <a:rPr lang="en-US" sz="2400" dirty="0" err="1">
                <a:latin typeface="Times New Roman" panose="02020603050405020304" pitchFamily="18" charset="0"/>
                <a:cs typeface="Times New Roman" panose="02020603050405020304" pitchFamily="18" charset="0"/>
              </a:rPr>
              <a:t>N</a:t>
            </a:r>
            <a:r>
              <a:rPr lang="en-US" sz="2400" dirty="0" err="1" smtClean="0">
                <a:latin typeface="Times New Roman" panose="02020603050405020304" pitchFamily="18" charset="0"/>
                <a:cs typeface="Times New Roman" panose="02020603050405020304" pitchFamily="18" charset="0"/>
              </a:rPr>
              <a:t>ăm</a:t>
            </a:r>
            <a:r>
              <a:rPr lang="en-US" sz="2400" dirty="0" smtClean="0">
                <a:latin typeface="Times New Roman" panose="02020603050405020304" pitchFamily="18" charset="0"/>
                <a:cs typeface="Times New Roman" panose="02020603050405020304" pitchFamily="18" charset="0"/>
              </a:rPr>
              <a:t> 2000, </a:t>
            </a:r>
            <a:r>
              <a:rPr lang="en-US" sz="2400" dirty="0" err="1" smtClean="0">
                <a:latin typeface="Times New Roman" panose="02020603050405020304" pitchFamily="18" charset="0"/>
                <a:cs typeface="Times New Roman" panose="02020603050405020304" pitchFamily="18" charset="0"/>
              </a:rPr>
              <a:t>Việt</a:t>
            </a:r>
            <a:r>
              <a:rPr lang="en-US" sz="2400" dirty="0" smtClean="0">
                <a:latin typeface="Times New Roman" panose="02020603050405020304" pitchFamily="18" charset="0"/>
                <a:cs typeface="Times New Roman" panose="02020603050405020304" pitchFamily="18" charset="0"/>
              </a:rPr>
              <a:t> Nam </a:t>
            </a:r>
            <a:r>
              <a:rPr lang="en-US" sz="2400" dirty="0" err="1" smtClean="0">
                <a:latin typeface="Times New Roman" panose="02020603050405020304" pitchFamily="18" charset="0"/>
                <a:cs typeface="Times New Roman" panose="02020603050405020304" pitchFamily="18" charset="0"/>
              </a:rPr>
              <a:t>không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còn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nợ</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quá</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hạn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với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nợ</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nước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ngoài</a:t>
            </a:r>
            <a:r>
              <a:rPr lang="en-US" sz="2400" dirty="0" smtClean="0">
                <a:latin typeface="Times New Roman" panose="02020603050405020304" pitchFamily="18" charset="0"/>
                <a:cs typeface="Times New Roman" panose="02020603050405020304" pitchFamily="18" charset="0"/>
              </a:rPr>
              <a:t>, </a:t>
            </a:r>
          </a:p>
          <a:p>
            <a:pPr algn="just"/>
            <a:r>
              <a:rPr lang="en-US" sz="2400" dirty="0" err="1" smtClean="0">
                <a:latin typeface="Times New Roman" panose="02020603050405020304" pitchFamily="18" charset="0"/>
                <a:cs typeface="Times New Roman" panose="02020603050405020304" pitchFamily="18" charset="0"/>
              </a:rPr>
              <a:t>Giai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đoạn</a:t>
            </a:r>
            <a:r>
              <a:rPr lang="en-US" sz="2400" dirty="0" smtClean="0">
                <a:latin typeface="Times New Roman" panose="02020603050405020304" pitchFamily="18" charset="0"/>
                <a:cs typeface="Times New Roman" panose="02020603050405020304" pitchFamily="18" charset="0"/>
              </a:rPr>
              <a:t> 2000 - 2009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thời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tập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trung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huy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vốn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vay</a:t>
            </a:r>
            <a:r>
              <a:rPr lang="en-US" sz="2400" dirty="0" smtClean="0">
                <a:latin typeface="Times New Roman" panose="02020603050405020304" pitchFamily="18" charset="0"/>
                <a:cs typeface="Times New Roman" panose="02020603050405020304" pitchFamily="18" charset="0"/>
              </a:rPr>
              <a:t> ODA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vay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ưu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đãi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nước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ngoài</a:t>
            </a:r>
            <a:endParaRPr lang="en-US" sz="2400" dirty="0" smtClean="0">
              <a:latin typeface="Times New Roman" panose="02020603050405020304" pitchFamily="18" charset="0"/>
              <a:cs typeface="Times New Roman" panose="02020603050405020304" pitchFamily="18" charset="0"/>
            </a:endParaRPr>
          </a:p>
          <a:p>
            <a:pPr algn="just"/>
            <a:r>
              <a:rPr lang="en-US" sz="2400" dirty="0" err="1" smtClean="0">
                <a:latin typeface="Times New Roman" panose="02020603050405020304" pitchFamily="18" charset="0"/>
                <a:cs typeface="Times New Roman" panose="02020603050405020304" pitchFamily="18" charset="0"/>
              </a:rPr>
              <a:t>Giai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đoạn</a:t>
            </a:r>
            <a:r>
              <a:rPr lang="en-US" sz="2400" dirty="0" smtClean="0">
                <a:latin typeface="Times New Roman" panose="02020603050405020304" pitchFamily="18" charset="0"/>
                <a:cs typeface="Times New Roman" panose="02020603050405020304" pitchFamily="18" charset="0"/>
              </a:rPr>
              <a:t> 2010 - 2015, </a:t>
            </a:r>
            <a:r>
              <a:rPr lang="en-US" sz="2400" dirty="0" err="1" smtClean="0">
                <a:latin typeface="Times New Roman" panose="02020603050405020304" pitchFamily="18" charset="0"/>
                <a:cs typeface="Times New Roman" panose="02020603050405020304" pitchFamily="18" charset="0"/>
              </a:rPr>
              <a:t>nợ</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nước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ngoài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trong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tổng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nợ</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tăng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nhanh</a:t>
            </a:r>
            <a:r>
              <a:rPr lang="en-US" sz="2400" dirty="0" smtClean="0">
                <a:latin typeface="Times New Roman" panose="02020603050405020304" pitchFamily="18" charset="0"/>
                <a:cs typeface="Times New Roman" panose="02020603050405020304" pitchFamily="18" charset="0"/>
              </a:rPr>
              <a:t> </a:t>
            </a:r>
          </a:p>
          <a:p>
            <a:r>
              <a:rPr lang="en-US" sz="2400" dirty="0" err="1">
                <a:latin typeface="Times New Roman" panose="02020603050405020304" pitchFamily="18" charset="0"/>
                <a:cs typeface="Times New Roman" panose="02020603050405020304" pitchFamily="18" charset="0"/>
              </a:rPr>
              <a:t>Năm</a:t>
            </a:r>
            <a:r>
              <a:rPr lang="en-US" sz="2400" dirty="0">
                <a:latin typeface="Times New Roman" panose="02020603050405020304" pitchFamily="18" charset="0"/>
                <a:cs typeface="Times New Roman" panose="02020603050405020304" pitchFamily="18" charset="0"/>
              </a:rPr>
              <a:t> 2017, </a:t>
            </a:r>
            <a:r>
              <a:rPr lang="en-US" sz="2400" dirty="0" err="1">
                <a:latin typeface="Times New Roman" panose="02020603050405020304" pitchFamily="18" charset="0"/>
                <a:cs typeface="Times New Roman" panose="02020603050405020304" pitchFamily="18" charset="0"/>
              </a:rPr>
              <a:t>nợ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nước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ngoài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giảm</a:t>
            </a:r>
            <a:r>
              <a:rPr lang="en-US" sz="2400" dirty="0">
                <a:latin typeface="Times New Roman" panose="02020603050405020304" pitchFamily="18" charset="0"/>
                <a:cs typeface="Times New Roman" panose="02020603050405020304" pitchFamily="18" charset="0"/>
              </a:rPr>
              <a:t> </a:t>
            </a:r>
          </a:p>
          <a:p>
            <a:r>
              <a:rPr lang="vi-VN" sz="2400" dirty="0">
                <a:latin typeface="Times New Roman" panose="02020603050405020304" pitchFamily="18" charset="0"/>
                <a:cs typeface="Times New Roman" panose="02020603050405020304" pitchFamily="18" charset="0"/>
              </a:rPr>
              <a:t>Năm 2019, duy trì trong ngưỡng an toàn được Quốc Hội cho phép.</a:t>
            </a:r>
            <a:r>
              <a:rPr lang="en-US" sz="2400" dirty="0">
                <a:latin typeface="Times New Roman" panose="02020603050405020304" pitchFamily="18" charset="0"/>
                <a:cs typeface="Times New Roman" panose="02020603050405020304" pitchFamily="18" charset="0"/>
              </a:rPr>
              <a:t> </a:t>
            </a:r>
          </a:p>
          <a:p>
            <a:r>
              <a:rPr lang="vi-VN" sz="2400" dirty="0">
                <a:latin typeface="Times New Roman" panose="02020603050405020304" pitchFamily="18" charset="0"/>
                <a:cs typeface="Times New Roman" panose="02020603050405020304" pitchFamily="18" charset="0"/>
              </a:rPr>
              <a:t>Dự báo đến cuối năm 2020 Nợ nước ngoài của quốc gia sẽ tiếp tục giảm.</a:t>
            </a:r>
            <a:endParaRPr lang="en-US" sz="2400" dirty="0">
              <a:latin typeface="Times New Roman" panose="02020603050405020304" pitchFamily="18" charset="0"/>
              <a:cs typeface="Times New Roman" panose="02020603050405020304" pitchFamily="18" charset="0"/>
            </a:endParaRPr>
          </a:p>
          <a:p>
            <a:pPr algn="just"/>
            <a:endParaRPr lang="en-US" dirty="0">
              <a:latin typeface="Times New Roman" panose="02020603050405020304" pitchFamily="18" charset="0"/>
              <a:cs typeface="Times New Roman" panose="02020603050405020304" pitchFamily="18" charset="0"/>
            </a:endParaRPr>
          </a:p>
        </p:txBody>
      </p:sp>
      <p:sp>
        <p:nvSpPr>
          <p:cNvPr id="7" name="TextBox 6"/>
          <p:cNvSpPr txBox="1"/>
          <p:nvPr/>
        </p:nvSpPr>
        <p:spPr>
          <a:xfrm>
            <a:off x="248194" y="705394"/>
            <a:ext cx="4049486" cy="523220"/>
          </a:xfrm>
          <a:prstGeom prst="rect">
            <a:avLst/>
          </a:prstGeom>
          <a:noFill/>
        </p:spPr>
        <p:txBody>
          <a:bodyPr wrap="square" rtlCol="0">
            <a:spAutoFit/>
          </a:bodyPr>
          <a:lstStyle/>
          <a:p>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Quản</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lý</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vay</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vốn</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endParaRPr lang="en-US" sz="2800" b="1" i="1" dirty="0">
              <a:solidFill>
                <a:schemeClr val="accent5">
                  <a:lumMod val="75000"/>
                </a:schemeClr>
              </a:solidFill>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2"/>
          <a:stretch>
            <a:fillRect/>
          </a:stretch>
        </p:blipFill>
        <p:spPr>
          <a:xfrm>
            <a:off x="-6666" y="1927758"/>
            <a:ext cx="3105332" cy="3101442"/>
          </a:xfrm>
          <a:prstGeom prst="rect">
            <a:avLst/>
          </a:prstGeom>
          <a:ln>
            <a:noFill/>
          </a:ln>
          <a:effectLst>
            <a:softEdge rad="112500"/>
          </a:effectLst>
        </p:spPr>
      </p:pic>
    </p:spTree>
    <p:extLst>
      <p:ext uri="{BB962C8B-B14F-4D97-AF65-F5344CB8AC3E}">
        <p14:creationId xmlns:p14="http://schemas.microsoft.com/office/powerpoint/2010/main" val="3114010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83E690F4-843A-47A5-8620-4FB01C0D8E68}"/>
              </a:ext>
              <a:ext uri="{C183D7F6-B498-43B3-948B-1728B52AA6E4}">
                <adec:decorative xmlns:adec="http://schemas.microsoft.com/office/drawing/2017/decorative" xmlns="" val="1"/>
              </a:ext>
            </a:extLst>
          </p:cNvPr>
          <p:cNvCxnSpPr>
            <a:cxnSpLocks/>
          </p:cNvCxnSpPr>
          <p:nvPr/>
        </p:nvCxnSpPr>
        <p:spPr>
          <a:xfrm>
            <a:off x="0" y="522898"/>
            <a:ext cx="4140926" cy="0"/>
          </a:xfrm>
          <a:prstGeom prst="line">
            <a:avLst/>
          </a:prstGeom>
          <a:ln>
            <a:solidFill>
              <a:schemeClr val="accent3">
                <a:lumMod val="50000"/>
              </a:schemeClr>
            </a:solidFill>
            <a:tailEnd type="oval"/>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4297680" y="182880"/>
            <a:ext cx="2782388" cy="646331"/>
          </a:xfrm>
          <a:prstGeom prst="rect">
            <a:avLst/>
          </a:prstGeom>
          <a:noFill/>
        </p:spPr>
        <p:txBody>
          <a:bodyPr wrap="square" rtlCol="0">
            <a:spAutoFit/>
          </a:bodyPr>
          <a:lstStyle/>
          <a:p>
            <a:r>
              <a:rPr lang="en-US" sz="3600" b="1" dirty="0" smtClean="0">
                <a:latin typeface="Times New Roman" panose="02020603050405020304" pitchFamily="18" charset="0"/>
                <a:cs typeface="Times New Roman" panose="02020603050405020304" pitchFamily="18" charset="0"/>
              </a:rPr>
              <a:t>2. </a:t>
            </a:r>
            <a:r>
              <a:rPr lang="en-US" sz="3600" b="1" dirty="0" err="1" smtClean="0">
                <a:latin typeface="Times New Roman" panose="02020603050405020304" pitchFamily="18" charset="0"/>
                <a:cs typeface="Times New Roman" panose="02020603050405020304" pitchFamily="18" charset="0"/>
              </a:rPr>
              <a:t>Nội</a:t>
            </a:r>
            <a:r>
              <a:rPr lang="en-US" sz="3600" b="1" dirty="0" smtClean="0">
                <a:latin typeface="Times New Roman" panose="02020603050405020304" pitchFamily="18" charset="0"/>
                <a:cs typeface="Times New Roman" panose="02020603050405020304" pitchFamily="18" charset="0"/>
              </a:rPr>
              <a:t> dung </a:t>
            </a:r>
            <a:endParaRPr lang="en-US" sz="3600" b="1"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D0986099-F5F2-4E8B-BE17-81194861A00C}"/>
              </a:ext>
              <a:ext uri="{C183D7F6-B498-43B3-948B-1728B52AA6E4}">
                <adec:decorative xmlns:adec="http://schemas.microsoft.com/office/drawing/2017/decorative" xmlns="" val="1"/>
              </a:ext>
            </a:extLst>
          </p:cNvPr>
          <p:cNvCxnSpPr>
            <a:cxnSpLocks/>
          </p:cNvCxnSpPr>
          <p:nvPr/>
        </p:nvCxnSpPr>
        <p:spPr>
          <a:xfrm flipV="1">
            <a:off x="6923314" y="510220"/>
            <a:ext cx="5268686" cy="12678"/>
          </a:xfrm>
          <a:prstGeom prst="line">
            <a:avLst/>
          </a:prstGeom>
          <a:ln>
            <a:solidFill>
              <a:schemeClr val="accent3">
                <a:lumMod val="50000"/>
              </a:schemeClr>
            </a:solidFill>
            <a:headEnd type="oval"/>
          </a:ln>
        </p:spPr>
        <p:style>
          <a:lnRef idx="1">
            <a:schemeClr val="accent1"/>
          </a:lnRef>
          <a:fillRef idx="0">
            <a:schemeClr val="accent1"/>
          </a:fillRef>
          <a:effectRef idx="0">
            <a:schemeClr val="accent1"/>
          </a:effectRef>
          <a:fontRef idx="minor">
            <a:schemeClr val="tx1"/>
          </a:fontRef>
        </p:style>
      </p:cxnSp>
      <p:graphicFrame>
        <p:nvGraphicFramePr>
          <p:cNvPr id="5" name="Diagram 4"/>
          <p:cNvGraphicFramePr/>
          <p:nvPr>
            <p:extLst>
              <p:ext uri="{D42A27DB-BD31-4B8C-83A1-F6EECF244321}">
                <p14:modId xmlns:p14="http://schemas.microsoft.com/office/powerpoint/2010/main" val="2946011659"/>
              </p:ext>
            </p:extLst>
          </p:nvPr>
        </p:nvGraphicFramePr>
        <p:xfrm>
          <a:off x="1792960" y="874488"/>
          <a:ext cx="10574215" cy="6053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p:cNvSpPr txBox="1"/>
          <p:nvPr/>
        </p:nvSpPr>
        <p:spPr>
          <a:xfrm>
            <a:off x="91440" y="433174"/>
            <a:ext cx="4049486" cy="523220"/>
          </a:xfrm>
          <a:prstGeom prst="rect">
            <a:avLst/>
          </a:prstGeom>
          <a:noFill/>
        </p:spPr>
        <p:txBody>
          <a:bodyPr wrap="square" rtlCol="0">
            <a:spAutoFit/>
          </a:bodyPr>
          <a:lstStyle/>
          <a:p>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Quản</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lý</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vay</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vốn</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endParaRPr lang="en-US" sz="2800" b="1" i="1"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7" name="Rectangle 6"/>
          <p:cNvSpPr/>
          <p:nvPr/>
        </p:nvSpPr>
        <p:spPr>
          <a:xfrm>
            <a:off x="248194" y="2195331"/>
            <a:ext cx="1102807" cy="3046988"/>
          </a:xfrm>
          <a:prstGeom prst="rect">
            <a:avLst/>
          </a:prstGeom>
        </p:spPr>
        <p:txBody>
          <a:bodyPr wrap="square">
            <a:spAutoFit/>
          </a:bodyPr>
          <a:lstStyle/>
          <a:p>
            <a:r>
              <a:rPr lang="vi-VN" sz="2400" b="1" dirty="0">
                <a:latin typeface="Times New Roman" panose="02020603050405020304" pitchFamily="18" charset="0"/>
                <a:cs typeface="Times New Roman" panose="02020603050405020304" pitchFamily="18" charset="0"/>
              </a:rPr>
              <a:t>Chi phí và biện pháp phòng ngừa rủi ro đi vay</a:t>
            </a:r>
            <a:r>
              <a:rPr lang="en-US" b="1" dirty="0"/>
              <a:t> </a:t>
            </a:r>
          </a:p>
        </p:txBody>
      </p:sp>
    </p:spTree>
    <p:extLst>
      <p:ext uri="{BB962C8B-B14F-4D97-AF65-F5344CB8AC3E}">
        <p14:creationId xmlns:p14="http://schemas.microsoft.com/office/powerpoint/2010/main" val="3072049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83E690F4-843A-47A5-8620-4FB01C0D8E68}"/>
              </a:ext>
              <a:ext uri="{C183D7F6-B498-43B3-948B-1728B52AA6E4}">
                <adec:decorative xmlns:adec="http://schemas.microsoft.com/office/drawing/2017/decorative" xmlns="" val="1"/>
              </a:ext>
            </a:extLst>
          </p:cNvPr>
          <p:cNvCxnSpPr>
            <a:cxnSpLocks/>
          </p:cNvCxnSpPr>
          <p:nvPr/>
        </p:nvCxnSpPr>
        <p:spPr>
          <a:xfrm>
            <a:off x="0" y="522898"/>
            <a:ext cx="4140926" cy="0"/>
          </a:xfrm>
          <a:prstGeom prst="line">
            <a:avLst/>
          </a:prstGeom>
          <a:ln>
            <a:solidFill>
              <a:schemeClr val="accent3">
                <a:lumMod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D0986099-F5F2-4E8B-BE17-81194861A00C}"/>
              </a:ext>
              <a:ext uri="{C183D7F6-B498-43B3-948B-1728B52AA6E4}">
                <adec:decorative xmlns:adec="http://schemas.microsoft.com/office/drawing/2017/decorative" xmlns="" val="1"/>
              </a:ext>
            </a:extLst>
          </p:cNvPr>
          <p:cNvCxnSpPr>
            <a:cxnSpLocks/>
          </p:cNvCxnSpPr>
          <p:nvPr/>
        </p:nvCxnSpPr>
        <p:spPr>
          <a:xfrm flipV="1">
            <a:off x="6923314" y="510220"/>
            <a:ext cx="5268686" cy="12678"/>
          </a:xfrm>
          <a:prstGeom prst="line">
            <a:avLst/>
          </a:prstGeom>
          <a:ln>
            <a:solidFill>
              <a:schemeClr val="accent3">
                <a:lumMod val="50000"/>
              </a:schemeClr>
            </a:solidFill>
            <a:headEnd type="ova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4297680" y="182880"/>
            <a:ext cx="2782388" cy="646331"/>
          </a:xfrm>
          <a:prstGeom prst="rect">
            <a:avLst/>
          </a:prstGeom>
          <a:noFill/>
        </p:spPr>
        <p:txBody>
          <a:bodyPr wrap="square" rtlCol="0">
            <a:spAutoFit/>
          </a:bodyPr>
          <a:lstStyle/>
          <a:p>
            <a:r>
              <a:rPr lang="en-US" sz="3600" b="1" dirty="0" smtClean="0">
                <a:latin typeface="Times New Roman" panose="02020603050405020304" pitchFamily="18" charset="0"/>
                <a:cs typeface="Times New Roman" panose="02020603050405020304" pitchFamily="18" charset="0"/>
              </a:rPr>
              <a:t>2. </a:t>
            </a:r>
            <a:r>
              <a:rPr lang="en-US" sz="3600" b="1" dirty="0" err="1" smtClean="0">
                <a:latin typeface="Times New Roman" panose="02020603050405020304" pitchFamily="18" charset="0"/>
                <a:cs typeface="Times New Roman" panose="02020603050405020304" pitchFamily="18" charset="0"/>
              </a:rPr>
              <a:t>Nội</a:t>
            </a:r>
            <a:r>
              <a:rPr lang="en-US" sz="3600" b="1" dirty="0" smtClean="0">
                <a:latin typeface="Times New Roman" panose="02020603050405020304" pitchFamily="18" charset="0"/>
                <a:cs typeface="Times New Roman" panose="02020603050405020304" pitchFamily="18" charset="0"/>
              </a:rPr>
              <a:t> dung </a:t>
            </a:r>
            <a:endParaRPr lang="en-US" sz="3600" b="1" dirty="0">
              <a:latin typeface="Times New Roman" panose="02020603050405020304" pitchFamily="18" charset="0"/>
              <a:cs typeface="Times New Roman" panose="02020603050405020304" pitchFamily="18" charset="0"/>
            </a:endParaRPr>
          </a:p>
        </p:txBody>
      </p:sp>
      <p:sp>
        <p:nvSpPr>
          <p:cNvPr id="5" name="TextBox 4"/>
          <p:cNvSpPr txBox="1"/>
          <p:nvPr/>
        </p:nvSpPr>
        <p:spPr>
          <a:xfrm>
            <a:off x="248194" y="829211"/>
            <a:ext cx="4049486" cy="523220"/>
          </a:xfrm>
          <a:prstGeom prst="rect">
            <a:avLst/>
          </a:prstGeom>
          <a:noFill/>
        </p:spPr>
        <p:txBody>
          <a:bodyPr wrap="square" rtlCol="0">
            <a:spAutoFit/>
          </a:bodyPr>
          <a:lstStyle/>
          <a:p>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Quản</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lý</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sử</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dụng</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vốn</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vay</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endParaRPr lang="en-US" sz="2800" b="1" i="1" dirty="0">
              <a:solidFill>
                <a:schemeClr val="accent5">
                  <a:lumMod val="75000"/>
                </a:schemeClr>
              </a:solidFill>
              <a:latin typeface="Times New Roman" panose="02020603050405020304" pitchFamily="18" charset="0"/>
              <a:cs typeface="Times New Roman" panose="02020603050405020304" pitchFamily="18" charset="0"/>
            </a:endParaRPr>
          </a:p>
        </p:txBody>
      </p:sp>
      <p:graphicFrame>
        <p:nvGraphicFramePr>
          <p:cNvPr id="6" name="Diagram 5"/>
          <p:cNvGraphicFramePr/>
          <p:nvPr>
            <p:extLst>
              <p:ext uri="{D42A27DB-BD31-4B8C-83A1-F6EECF244321}">
                <p14:modId xmlns:p14="http://schemas.microsoft.com/office/powerpoint/2010/main" val="2276721140"/>
              </p:ext>
            </p:extLst>
          </p:nvPr>
        </p:nvGraphicFramePr>
        <p:xfrm>
          <a:off x="836023" y="2063931"/>
          <a:ext cx="10685417" cy="40744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6"/>
          <p:cNvPicPr>
            <a:picLocks noChangeAspect="1"/>
          </p:cNvPicPr>
          <p:nvPr/>
        </p:nvPicPr>
        <p:blipFill>
          <a:blip r:embed="rId7"/>
          <a:stretch>
            <a:fillRect/>
          </a:stretch>
        </p:blipFill>
        <p:spPr>
          <a:xfrm>
            <a:off x="0" y="3142603"/>
            <a:ext cx="2939143" cy="3101442"/>
          </a:xfrm>
          <a:prstGeom prst="rect">
            <a:avLst/>
          </a:prstGeom>
          <a:ln>
            <a:noFill/>
          </a:ln>
          <a:effectLst>
            <a:softEdge rad="112500"/>
          </a:effectLst>
        </p:spPr>
      </p:pic>
    </p:spTree>
    <p:extLst>
      <p:ext uri="{BB962C8B-B14F-4D97-AF65-F5344CB8AC3E}">
        <p14:creationId xmlns:p14="http://schemas.microsoft.com/office/powerpoint/2010/main" val="196484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83E690F4-843A-47A5-8620-4FB01C0D8E68}"/>
              </a:ext>
              <a:ext uri="{C183D7F6-B498-43B3-948B-1728B52AA6E4}">
                <adec:decorative xmlns:adec="http://schemas.microsoft.com/office/drawing/2017/decorative" xmlns="" val="1"/>
              </a:ext>
            </a:extLst>
          </p:cNvPr>
          <p:cNvCxnSpPr>
            <a:cxnSpLocks/>
          </p:cNvCxnSpPr>
          <p:nvPr/>
        </p:nvCxnSpPr>
        <p:spPr>
          <a:xfrm>
            <a:off x="0" y="536345"/>
            <a:ext cx="3644537" cy="13447"/>
          </a:xfrm>
          <a:prstGeom prst="line">
            <a:avLst/>
          </a:prstGeom>
          <a:ln>
            <a:solidFill>
              <a:schemeClr val="accent3">
                <a:lumMod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D0986099-F5F2-4E8B-BE17-81194861A00C}"/>
              </a:ext>
              <a:ext uri="{C183D7F6-B498-43B3-948B-1728B52AA6E4}">
                <adec:decorative xmlns:adec="http://schemas.microsoft.com/office/drawing/2017/decorative" xmlns="" val="1"/>
              </a:ext>
            </a:extLst>
          </p:cNvPr>
          <p:cNvCxnSpPr>
            <a:cxnSpLocks/>
          </p:cNvCxnSpPr>
          <p:nvPr/>
        </p:nvCxnSpPr>
        <p:spPr>
          <a:xfrm flipV="1">
            <a:off x="7929154" y="510220"/>
            <a:ext cx="4262846" cy="26125"/>
          </a:xfrm>
          <a:prstGeom prst="line">
            <a:avLst/>
          </a:prstGeom>
          <a:ln>
            <a:solidFill>
              <a:schemeClr val="accent3">
                <a:lumMod val="50000"/>
              </a:schemeClr>
            </a:solidFill>
            <a:headEnd type="ova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3775165" y="248610"/>
            <a:ext cx="4049486" cy="523220"/>
          </a:xfrm>
          <a:prstGeom prst="rect">
            <a:avLst/>
          </a:prstGeom>
          <a:noFill/>
        </p:spPr>
        <p:txBody>
          <a:bodyPr wrap="square" rtlCol="0">
            <a:spAutoFit/>
          </a:bodyPr>
          <a:lstStyle/>
          <a:p>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Quản</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lý</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sử</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dụng</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vốn</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vay</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endParaRPr lang="en-US" sz="2800" b="1" i="1"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10" name="Rectangle 9"/>
          <p:cNvSpPr/>
          <p:nvPr/>
        </p:nvSpPr>
        <p:spPr>
          <a:xfrm>
            <a:off x="3047999" y="1185263"/>
            <a:ext cx="8669383" cy="4893647"/>
          </a:xfrm>
          <a:prstGeom prst="rect">
            <a:avLst/>
          </a:prstGeom>
        </p:spPr>
        <p:txBody>
          <a:bodyPr wrap="square">
            <a:spAutoFit/>
          </a:bodyPr>
          <a:lstStyle/>
          <a:p>
            <a:pPr algn="just"/>
            <a:r>
              <a:rPr lang="en-US" sz="2400" b="1" i="1" dirty="0" smtClean="0">
                <a:solidFill>
                  <a:srgbClr val="000000"/>
                </a:solidFill>
                <a:latin typeface="Times New Roman" panose="02020603050405020304" pitchFamily="18" charset="0"/>
              </a:rPr>
              <a:t>C</a:t>
            </a:r>
            <a:r>
              <a:rPr lang="vi-VN" sz="2400" b="1" i="1" dirty="0" smtClean="0">
                <a:solidFill>
                  <a:srgbClr val="000000"/>
                </a:solidFill>
                <a:latin typeface="Times New Roman" panose="02020603050405020304" pitchFamily="18" charset="0"/>
              </a:rPr>
              <a:t>ác </a:t>
            </a:r>
            <a:r>
              <a:rPr lang="vi-VN" sz="2400" b="1" i="1" dirty="0">
                <a:solidFill>
                  <a:srgbClr val="000000"/>
                </a:solidFill>
                <a:latin typeface="Times New Roman" panose="02020603050405020304" pitchFamily="18" charset="0"/>
              </a:rPr>
              <a:t>lĩnh vực được ưu tiên sử dụng vốn ODA là: </a:t>
            </a:r>
            <a:endParaRPr lang="en-US" sz="2400" b="1" i="1" dirty="0" smtClean="0">
              <a:solidFill>
                <a:srgbClr val="000000"/>
              </a:solidFill>
              <a:latin typeface="Times New Roman" panose="02020603050405020304" pitchFamily="18" charset="0"/>
            </a:endParaRPr>
          </a:p>
          <a:p>
            <a:pPr algn="just"/>
            <a:endParaRPr lang="vi-VN" sz="2400" dirty="0"/>
          </a:p>
          <a:p>
            <a:pPr algn="just" fontAlgn="base">
              <a:buFont typeface="Arial" panose="020B0604020202020204" pitchFamily="34" charset="0"/>
              <a:buChar char="•"/>
            </a:pPr>
            <a:r>
              <a:rPr lang="vi-VN" sz="2400" dirty="0">
                <a:solidFill>
                  <a:srgbClr val="222222"/>
                </a:solidFill>
                <a:latin typeface="Times New Roman" panose="02020603050405020304" pitchFamily="18" charset="0"/>
              </a:rPr>
              <a:t>Các chương trình, dự án kết cấu hạ tầng kinh tế - xã hội.</a:t>
            </a:r>
            <a:endParaRPr lang="vi-VN" sz="2400" dirty="0">
              <a:solidFill>
                <a:srgbClr val="000000"/>
              </a:solidFill>
              <a:latin typeface="Times New Roman" panose="02020603050405020304" pitchFamily="18" charset="0"/>
            </a:endParaRPr>
          </a:p>
          <a:p>
            <a:pPr algn="just" fontAlgn="base">
              <a:buFont typeface="Arial" panose="020B0604020202020204" pitchFamily="34" charset="0"/>
              <a:buChar char="•"/>
            </a:pPr>
            <a:r>
              <a:rPr lang="vi-VN" sz="2400" dirty="0">
                <a:solidFill>
                  <a:srgbClr val="222222"/>
                </a:solidFill>
                <a:latin typeface="Times New Roman" panose="02020603050405020304" pitchFamily="18" charset="0"/>
              </a:rPr>
              <a:t>Nghiên cứu xây dựng chính sách phát triển kinh tế - xã hội và tăng cường thể chế quản lý nhà nước.</a:t>
            </a:r>
          </a:p>
          <a:p>
            <a:pPr algn="just" fontAlgn="base">
              <a:buFont typeface="Arial" panose="020B0604020202020204" pitchFamily="34" charset="0"/>
              <a:buChar char="•"/>
            </a:pPr>
            <a:r>
              <a:rPr lang="vi-VN" sz="2400" dirty="0">
                <a:solidFill>
                  <a:srgbClr val="222222"/>
                </a:solidFill>
                <a:latin typeface="Times New Roman" panose="02020603050405020304" pitchFamily="18" charset="0"/>
              </a:rPr>
              <a:t>Phát triển nguồn nhân lực; Nghiên cứu khoa học và phát triển công nghệ</a:t>
            </a:r>
          </a:p>
          <a:p>
            <a:pPr algn="just" fontAlgn="base">
              <a:buFont typeface="Arial" panose="020B0604020202020204" pitchFamily="34" charset="0"/>
              <a:buChar char="•"/>
            </a:pPr>
            <a:r>
              <a:rPr lang="vi-VN" sz="2400" dirty="0">
                <a:solidFill>
                  <a:srgbClr val="222222"/>
                </a:solidFill>
                <a:latin typeface="Times New Roman" panose="02020603050405020304" pitchFamily="18" charset="0"/>
              </a:rPr>
              <a:t>Bảo vệ môi trường, ứng phó với biến đổi khí hậu và tăng trưởng xanh.</a:t>
            </a:r>
          </a:p>
          <a:p>
            <a:pPr algn="just" fontAlgn="base">
              <a:buFont typeface="Arial" panose="020B0604020202020204" pitchFamily="34" charset="0"/>
              <a:buChar char="•"/>
            </a:pPr>
            <a:r>
              <a:rPr lang="vi-VN" sz="2400" dirty="0">
                <a:solidFill>
                  <a:srgbClr val="222222"/>
                </a:solidFill>
                <a:latin typeface="Times New Roman" panose="02020603050405020304" pitchFamily="18" charset="0"/>
              </a:rPr>
              <a:t>Sử dụng làm nguồn vốn đầu tư của Nhà nước tham gia thực hiện dự án theo hình thức đối tác công tư</a:t>
            </a:r>
          </a:p>
          <a:p>
            <a:pPr algn="just" fontAlgn="base">
              <a:buFont typeface="Arial" panose="020B0604020202020204" pitchFamily="34" charset="0"/>
              <a:buChar char="•"/>
            </a:pPr>
            <a:r>
              <a:rPr lang="vi-VN" sz="2400" dirty="0">
                <a:solidFill>
                  <a:srgbClr val="222222"/>
                </a:solidFill>
                <a:latin typeface="Times New Roman" panose="02020603050405020304" pitchFamily="18" charset="0"/>
              </a:rPr>
              <a:t>Các lĩnh vực ưu tiên khác theo quyết định của Thủ tướng Chính phủ.</a:t>
            </a:r>
          </a:p>
        </p:txBody>
      </p:sp>
      <p:pic>
        <p:nvPicPr>
          <p:cNvPr id="11" name="Picture 10"/>
          <p:cNvPicPr>
            <a:picLocks noChangeAspect="1"/>
          </p:cNvPicPr>
          <p:nvPr/>
        </p:nvPicPr>
        <p:blipFill>
          <a:blip r:embed="rId2"/>
          <a:stretch>
            <a:fillRect/>
          </a:stretch>
        </p:blipFill>
        <p:spPr>
          <a:xfrm>
            <a:off x="108856" y="2202077"/>
            <a:ext cx="2939143" cy="3101442"/>
          </a:xfrm>
          <a:prstGeom prst="rect">
            <a:avLst/>
          </a:prstGeom>
          <a:ln>
            <a:noFill/>
          </a:ln>
          <a:effectLst>
            <a:softEdge rad="112500"/>
          </a:effectLst>
        </p:spPr>
      </p:pic>
    </p:spTree>
    <p:extLst>
      <p:ext uri="{BB962C8B-B14F-4D97-AF65-F5344CB8AC3E}">
        <p14:creationId xmlns:p14="http://schemas.microsoft.com/office/powerpoint/2010/main" val="4079477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52696" y="1898579"/>
            <a:ext cx="2939143" cy="3101442"/>
          </a:xfrm>
          <a:prstGeom prst="rect">
            <a:avLst/>
          </a:prstGeom>
          <a:ln>
            <a:noFill/>
          </a:ln>
          <a:effectLst>
            <a:softEdge rad="112500"/>
          </a:effectLst>
        </p:spPr>
      </p:pic>
      <p:cxnSp>
        <p:nvCxnSpPr>
          <p:cNvPr id="3" name="Straight Connector 2">
            <a:extLst>
              <a:ext uri="{FF2B5EF4-FFF2-40B4-BE49-F238E27FC236}">
                <a16:creationId xmlns:a16="http://schemas.microsoft.com/office/drawing/2014/main" id="{83E690F4-843A-47A5-8620-4FB01C0D8E68}"/>
              </a:ext>
              <a:ext uri="{C183D7F6-B498-43B3-948B-1728B52AA6E4}">
                <adec:decorative xmlns:adec="http://schemas.microsoft.com/office/drawing/2017/decorative" xmlns="" val="1"/>
              </a:ext>
            </a:extLst>
          </p:cNvPr>
          <p:cNvCxnSpPr>
            <a:cxnSpLocks/>
          </p:cNvCxnSpPr>
          <p:nvPr/>
        </p:nvCxnSpPr>
        <p:spPr>
          <a:xfrm>
            <a:off x="0" y="536345"/>
            <a:ext cx="3644537" cy="13447"/>
          </a:xfrm>
          <a:prstGeom prst="line">
            <a:avLst/>
          </a:prstGeom>
          <a:ln>
            <a:solidFill>
              <a:schemeClr val="accent3">
                <a:lumMod val="50000"/>
              </a:schemeClr>
            </a:solidFill>
            <a:tailEnd type="ova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3775165" y="248610"/>
            <a:ext cx="4049486" cy="523220"/>
          </a:xfrm>
          <a:prstGeom prst="rect">
            <a:avLst/>
          </a:prstGeom>
          <a:noFill/>
        </p:spPr>
        <p:txBody>
          <a:bodyPr wrap="square" rtlCol="0">
            <a:spAutoFit/>
          </a:bodyPr>
          <a:lstStyle/>
          <a:p>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Quản</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lý</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sử</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dụng</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vốn</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vay</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endParaRPr lang="en-US" sz="2800" b="1" i="1" dirty="0">
              <a:solidFill>
                <a:schemeClr val="accent5">
                  <a:lumMod val="75000"/>
                </a:schemeClr>
              </a:solidFill>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D0986099-F5F2-4E8B-BE17-81194861A00C}"/>
              </a:ext>
              <a:ext uri="{C183D7F6-B498-43B3-948B-1728B52AA6E4}">
                <adec:decorative xmlns:adec="http://schemas.microsoft.com/office/drawing/2017/decorative" xmlns="" val="1"/>
              </a:ext>
            </a:extLst>
          </p:cNvPr>
          <p:cNvCxnSpPr>
            <a:cxnSpLocks/>
          </p:cNvCxnSpPr>
          <p:nvPr/>
        </p:nvCxnSpPr>
        <p:spPr>
          <a:xfrm flipV="1">
            <a:off x="7929154" y="510220"/>
            <a:ext cx="4262846" cy="26125"/>
          </a:xfrm>
          <a:prstGeom prst="line">
            <a:avLst/>
          </a:prstGeom>
          <a:ln>
            <a:solidFill>
              <a:schemeClr val="accent3">
                <a:lumMod val="50000"/>
              </a:schemeClr>
            </a:solidFill>
            <a:headEnd type="oval"/>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4053840" y="1333336"/>
            <a:ext cx="7284720" cy="4231928"/>
          </a:xfrm>
          <a:prstGeom prst="rect">
            <a:avLst/>
          </a:prstGeom>
        </p:spPr>
        <p:txBody>
          <a:bodyPr wrap="square">
            <a:spAutoFit/>
          </a:bodyPr>
          <a:lstStyle/>
          <a:p>
            <a:pPr algn="just"/>
            <a:r>
              <a:rPr lang="vi-VN" sz="2400" b="1" i="1" dirty="0">
                <a:solidFill>
                  <a:srgbClr val="222222"/>
                </a:solidFill>
                <a:latin typeface="Times New Roman" panose="02020603050405020304" pitchFamily="18" charset="0"/>
              </a:rPr>
              <a:t>Quy trình quản lý và sử dụng vốn ODA</a:t>
            </a:r>
            <a:r>
              <a:rPr lang="vi-VN" sz="2400" b="1" i="1" dirty="0" smtClean="0">
                <a:solidFill>
                  <a:srgbClr val="222222"/>
                </a:solidFill>
                <a:latin typeface="Times New Roman" panose="02020603050405020304" pitchFamily="18" charset="0"/>
              </a:rPr>
              <a:t>:</a:t>
            </a:r>
            <a:endParaRPr lang="en-US" sz="2400" b="1" i="1" dirty="0" smtClean="0">
              <a:solidFill>
                <a:srgbClr val="222222"/>
              </a:solidFill>
              <a:latin typeface="Times New Roman" panose="02020603050405020304" pitchFamily="18" charset="0"/>
            </a:endParaRPr>
          </a:p>
          <a:p>
            <a:pPr algn="just"/>
            <a:endParaRPr lang="vi-VN" sz="2400" b="1" i="1" dirty="0"/>
          </a:p>
          <a:p>
            <a:pPr algn="just" fontAlgn="base">
              <a:spcBef>
                <a:spcPts val="600"/>
              </a:spcBef>
              <a:buFont typeface="Arial" panose="020B0604020202020204" pitchFamily="34" charset="0"/>
              <a:buChar char="•"/>
            </a:pPr>
            <a:r>
              <a:rPr lang="vi-VN" sz="2400" dirty="0">
                <a:solidFill>
                  <a:srgbClr val="222222"/>
                </a:solidFill>
                <a:latin typeface="Arial" panose="020B0604020202020204" pitchFamily="34" charset="0"/>
              </a:rPr>
              <a:t> </a:t>
            </a:r>
            <a:r>
              <a:rPr lang="vi-VN" sz="2400" dirty="0">
                <a:solidFill>
                  <a:srgbClr val="222222"/>
                </a:solidFill>
                <a:latin typeface="Times New Roman" panose="02020603050405020304" pitchFamily="18" charset="0"/>
              </a:rPr>
              <a:t>Vận động vốn ODA</a:t>
            </a:r>
          </a:p>
          <a:p>
            <a:pPr algn="just" fontAlgn="base">
              <a:buFont typeface="Arial" panose="020B0604020202020204" pitchFamily="34" charset="0"/>
              <a:buChar char="•"/>
            </a:pPr>
            <a:r>
              <a:rPr lang="vi-VN" sz="2400" dirty="0">
                <a:solidFill>
                  <a:srgbClr val="222222"/>
                </a:solidFill>
                <a:latin typeface="Times New Roman" panose="02020603050405020304" pitchFamily="18" charset="0"/>
              </a:rPr>
              <a:t> Lập, thẩm định, quyết định chủ trương đầu tư chương trình, dự án</a:t>
            </a:r>
          </a:p>
          <a:p>
            <a:pPr algn="just" fontAlgn="base">
              <a:buFont typeface="Arial" panose="020B0604020202020204" pitchFamily="34" charset="0"/>
              <a:buChar char="•"/>
            </a:pPr>
            <a:r>
              <a:rPr lang="vi-VN" sz="2400" dirty="0">
                <a:solidFill>
                  <a:srgbClr val="222222"/>
                </a:solidFill>
                <a:latin typeface="Times New Roman" panose="02020603050405020304" pitchFamily="18" charset="0"/>
              </a:rPr>
              <a:t> Lập, thẩm định, quyết định đầu tư chương trình, dự án</a:t>
            </a:r>
          </a:p>
          <a:p>
            <a:pPr algn="just" fontAlgn="base">
              <a:buFont typeface="Arial" panose="020B0604020202020204" pitchFamily="34" charset="0"/>
              <a:buChar char="•"/>
            </a:pPr>
            <a:r>
              <a:rPr lang="vi-VN" sz="2400" dirty="0">
                <a:solidFill>
                  <a:srgbClr val="222222"/>
                </a:solidFill>
                <a:latin typeface="Times New Roman" panose="02020603050405020304" pitchFamily="18" charset="0"/>
              </a:rPr>
              <a:t> Ký kết điều ước quốc tế, thỏa thuận về vốn ODA, vốn vay ưu đãi</a:t>
            </a:r>
          </a:p>
          <a:p>
            <a:pPr algn="just" fontAlgn="base">
              <a:buFont typeface="Arial" panose="020B0604020202020204" pitchFamily="34" charset="0"/>
              <a:buChar char="•"/>
            </a:pPr>
            <a:r>
              <a:rPr lang="vi-VN" sz="2400" dirty="0">
                <a:solidFill>
                  <a:srgbClr val="222222"/>
                </a:solidFill>
                <a:latin typeface="Times New Roman" panose="02020603050405020304" pitchFamily="18" charset="0"/>
              </a:rPr>
              <a:t> Quản lý thực hiện chương trình, dự án</a:t>
            </a:r>
          </a:p>
          <a:p>
            <a:pPr algn="just" fontAlgn="base">
              <a:spcAft>
                <a:spcPts val="1200"/>
              </a:spcAft>
              <a:buFont typeface="Arial" panose="020B0604020202020204" pitchFamily="34" charset="0"/>
              <a:buChar char="•"/>
            </a:pPr>
            <a:r>
              <a:rPr lang="vi-VN" sz="2400" dirty="0">
                <a:solidFill>
                  <a:srgbClr val="222222"/>
                </a:solidFill>
                <a:latin typeface="Times New Roman" panose="02020603050405020304" pitchFamily="18" charset="0"/>
              </a:rPr>
              <a:t> Hoàn thành, chuyển giao kết quả thực hiện chương trình, dự án.</a:t>
            </a:r>
          </a:p>
        </p:txBody>
      </p:sp>
    </p:spTree>
    <p:extLst>
      <p:ext uri="{BB962C8B-B14F-4D97-AF65-F5344CB8AC3E}">
        <p14:creationId xmlns:p14="http://schemas.microsoft.com/office/powerpoint/2010/main" val="2630526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83E690F4-843A-47A5-8620-4FB01C0D8E68}"/>
              </a:ext>
              <a:ext uri="{C183D7F6-B498-43B3-948B-1728B52AA6E4}">
                <adec:decorative xmlns:adec="http://schemas.microsoft.com/office/drawing/2017/decorative" xmlns="" val="1"/>
              </a:ext>
            </a:extLst>
          </p:cNvPr>
          <p:cNvCxnSpPr>
            <a:cxnSpLocks/>
          </p:cNvCxnSpPr>
          <p:nvPr/>
        </p:nvCxnSpPr>
        <p:spPr>
          <a:xfrm>
            <a:off x="0" y="536345"/>
            <a:ext cx="3644537" cy="13447"/>
          </a:xfrm>
          <a:prstGeom prst="line">
            <a:avLst/>
          </a:prstGeom>
          <a:ln>
            <a:solidFill>
              <a:schemeClr val="accent3">
                <a:lumMod val="50000"/>
              </a:schemeClr>
            </a:solidFill>
            <a:tailEnd type="oval"/>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3775165" y="248610"/>
            <a:ext cx="4049486" cy="523220"/>
          </a:xfrm>
          <a:prstGeom prst="rect">
            <a:avLst/>
          </a:prstGeom>
          <a:noFill/>
        </p:spPr>
        <p:txBody>
          <a:bodyPr wrap="square" rtlCol="0">
            <a:spAutoFit/>
          </a:bodyPr>
          <a:lstStyle/>
          <a:p>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Quản</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lý</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sử</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dụng</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vốn</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vay</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endParaRPr lang="en-US" sz="2800" b="1" i="1" dirty="0">
              <a:solidFill>
                <a:schemeClr val="accent5">
                  <a:lumMod val="75000"/>
                </a:schemeClr>
              </a:solidFill>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D0986099-F5F2-4E8B-BE17-81194861A00C}"/>
              </a:ext>
              <a:ext uri="{C183D7F6-B498-43B3-948B-1728B52AA6E4}">
                <adec:decorative xmlns:adec="http://schemas.microsoft.com/office/drawing/2017/decorative" xmlns="" val="1"/>
              </a:ext>
            </a:extLst>
          </p:cNvPr>
          <p:cNvCxnSpPr>
            <a:cxnSpLocks/>
          </p:cNvCxnSpPr>
          <p:nvPr/>
        </p:nvCxnSpPr>
        <p:spPr>
          <a:xfrm flipV="1">
            <a:off x="7929154" y="510220"/>
            <a:ext cx="4262846" cy="26125"/>
          </a:xfrm>
          <a:prstGeom prst="line">
            <a:avLst/>
          </a:prstGeom>
          <a:ln>
            <a:solidFill>
              <a:schemeClr val="accent3">
                <a:lumMod val="50000"/>
              </a:schemeClr>
            </a:solidFill>
            <a:headEnd type="oval"/>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2847703" y="1058091"/>
            <a:ext cx="9078686" cy="4524315"/>
          </a:xfrm>
          <a:prstGeom prst="rect">
            <a:avLst/>
          </a:prstGeom>
          <a:noFill/>
        </p:spPr>
        <p:txBody>
          <a:bodyPr wrap="square" rtlCol="0">
            <a:spAutoFit/>
          </a:bodyPr>
          <a:lstStyle/>
          <a:p>
            <a:r>
              <a:rPr lang="en-US" sz="2400" b="1" dirty="0" err="1" smtClean="0">
                <a:latin typeface="Times New Roman" panose="02020603050405020304" pitchFamily="18" charset="0"/>
                <a:cs typeface="Times New Roman" panose="02020603050405020304" pitchFamily="18" charset="0"/>
              </a:rPr>
              <a:t>Ngoài</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ra</a:t>
            </a:r>
            <a:r>
              <a:rPr lang="en-US" sz="2400" b="1" dirty="0" smtClean="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Chính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phủ</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có</a:t>
            </a:r>
            <a:r>
              <a:rPr lang="en-US" sz="2400" b="1" dirty="0">
                <a:latin typeface="Times New Roman" panose="02020603050405020304" pitchFamily="18" charset="0"/>
                <a:cs typeface="Times New Roman" panose="02020603050405020304" pitchFamily="18" charset="0"/>
              </a:rPr>
              <a:t> ban </a:t>
            </a:r>
            <a:r>
              <a:rPr lang="en-US" sz="2400" b="1" dirty="0" err="1">
                <a:latin typeface="Times New Roman" panose="02020603050405020304" pitchFamily="18" charset="0"/>
                <a:cs typeface="Times New Roman" panose="02020603050405020304" pitchFamily="18" charset="0"/>
              </a:rPr>
              <a:t>hành</a:t>
            </a:r>
            <a:r>
              <a:rPr lang="en-US" sz="2400" b="1" dirty="0">
                <a:latin typeface="Times New Roman" panose="02020603050405020304" pitchFamily="18" charset="0"/>
                <a:cs typeface="Times New Roman" panose="02020603050405020304" pitchFamily="18" charset="0"/>
              </a:rPr>
              <a:t> một </a:t>
            </a:r>
            <a:r>
              <a:rPr lang="en-US" sz="2400" b="1" dirty="0" err="1">
                <a:latin typeface="Times New Roman" panose="02020603050405020304" pitchFamily="18" charset="0"/>
                <a:cs typeface="Times New Roman" panose="02020603050405020304" pitchFamily="18" charset="0"/>
              </a:rPr>
              <a:t>số</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điều</a:t>
            </a:r>
            <a:r>
              <a:rPr lang="en-US" sz="2400" b="1" dirty="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về</a:t>
            </a:r>
            <a:r>
              <a:rPr lang="en-US" sz="2400" b="1" dirty="0" smtClean="0">
                <a:latin typeface="Times New Roman" panose="02020603050405020304" pitchFamily="18" charset="0"/>
                <a:cs typeface="Times New Roman" panose="02020603050405020304" pitchFamily="18" charset="0"/>
              </a:rPr>
              <a:t>:</a:t>
            </a:r>
          </a:p>
          <a:p>
            <a:endParaRPr lang="en-US" sz="2400" b="1" dirty="0" smtClean="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C</a:t>
            </a:r>
            <a:r>
              <a:rPr lang="vi-VN" sz="2400" dirty="0" smtClean="0">
                <a:latin typeface="Times New Roman" panose="02020603050405020304" pitchFamily="18" charset="0"/>
                <a:cs typeface="Times New Roman" panose="02020603050405020304" pitchFamily="18" charset="0"/>
              </a:rPr>
              <a:t>ác </a:t>
            </a:r>
            <a:r>
              <a:rPr lang="vi-VN" sz="2400" dirty="0">
                <a:latin typeface="Times New Roman" panose="02020603050405020304" pitchFamily="18" charset="0"/>
                <a:cs typeface="Times New Roman" panose="02020603050405020304" pitchFamily="18" charset="0"/>
              </a:rPr>
              <a:t>hình thức tổ chức quản lý chương trình, dự án; </a:t>
            </a:r>
            <a:endParaRPr lang="en-US" sz="2400" dirty="0" smtClean="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vi-VN" sz="2400" dirty="0" smtClean="0">
                <a:latin typeface="Times New Roman" panose="02020603050405020304" pitchFamily="18" charset="0"/>
                <a:cs typeface="Times New Roman" panose="02020603050405020304" pitchFamily="18" charset="0"/>
              </a:rPr>
              <a:t>Thẩm </a:t>
            </a:r>
            <a:r>
              <a:rPr lang="vi-VN" sz="2400" dirty="0">
                <a:latin typeface="Times New Roman" panose="02020603050405020304" pitchFamily="18" charset="0"/>
                <a:cs typeface="Times New Roman" panose="02020603050405020304" pitchFamily="18" charset="0"/>
              </a:rPr>
              <a:t>quyền ban hành Quyết định thành lập Ban quản lý dự án; </a:t>
            </a:r>
            <a:endParaRPr lang="en-US" sz="2400" dirty="0" smtClean="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vi-VN" sz="2400" dirty="0" smtClean="0">
                <a:latin typeface="Times New Roman" panose="02020603050405020304" pitchFamily="18" charset="0"/>
                <a:cs typeface="Times New Roman" panose="02020603050405020304" pitchFamily="18" charset="0"/>
              </a:rPr>
              <a:t>Thành </a:t>
            </a:r>
            <a:r>
              <a:rPr lang="vi-VN" sz="2400" dirty="0">
                <a:latin typeface="Times New Roman" panose="02020603050405020304" pitchFamily="18" charset="0"/>
                <a:cs typeface="Times New Roman" panose="02020603050405020304" pitchFamily="18" charset="0"/>
              </a:rPr>
              <a:t>lập Ban quản lý dự án</a:t>
            </a:r>
            <a:r>
              <a:rPr lang="vi-VN" sz="2400" dirty="0" smtClean="0">
                <a:latin typeface="Times New Roman" panose="02020603050405020304" pitchFamily="18" charset="0"/>
                <a:cs typeface="Times New Roman" panose="02020603050405020304" pitchFamily="18" charset="0"/>
              </a:rPr>
              <a:t>;</a:t>
            </a:r>
            <a:endParaRPr lang="en-US" sz="2400" dirty="0" smtClean="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vi-VN" sz="2400" dirty="0" smtClean="0">
                <a:latin typeface="Times New Roman" panose="02020603050405020304" pitchFamily="18" charset="0"/>
                <a:cs typeface="Times New Roman" panose="02020603050405020304" pitchFamily="18" charset="0"/>
              </a:rPr>
              <a:t>Các </a:t>
            </a:r>
            <a:r>
              <a:rPr lang="vi-VN" sz="2400" dirty="0">
                <a:latin typeface="Times New Roman" panose="02020603050405020304" pitchFamily="18" charset="0"/>
                <a:cs typeface="Times New Roman" panose="02020603050405020304" pitchFamily="18" charset="0"/>
              </a:rPr>
              <a:t>trường hợp không thành lập Ban quản lý dự án; </a:t>
            </a:r>
            <a:endParaRPr lang="en-US" sz="2400" dirty="0" smtClean="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vi-VN" sz="2400" dirty="0" smtClean="0">
                <a:latin typeface="Times New Roman" panose="02020603050405020304" pitchFamily="18" charset="0"/>
                <a:cs typeface="Times New Roman" panose="02020603050405020304" pitchFamily="18" charset="0"/>
              </a:rPr>
              <a:t>Nhiệm </a:t>
            </a:r>
            <a:r>
              <a:rPr lang="vi-VN" sz="2400" dirty="0">
                <a:latin typeface="Times New Roman" panose="02020603050405020304" pitchFamily="18" charset="0"/>
                <a:cs typeface="Times New Roman" panose="02020603050405020304" pitchFamily="18" charset="0"/>
              </a:rPr>
              <a:t>vụ, quyền hạn của cơ quan chủ quản trong quản lý thực hiện chương trình, dự án; Nhiệm vụ, quyền hạn của chủ dự án trong quản lý thực hiện chương trình, dự án; </a:t>
            </a:r>
            <a:endParaRPr lang="en-US" sz="2400" dirty="0" smtClean="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vi-VN" sz="2400" dirty="0" smtClean="0">
                <a:latin typeface="Times New Roman" panose="02020603050405020304" pitchFamily="18" charset="0"/>
                <a:cs typeface="Times New Roman" panose="02020603050405020304" pitchFamily="18" charset="0"/>
              </a:rPr>
              <a:t>Nhiệm </a:t>
            </a:r>
            <a:r>
              <a:rPr lang="vi-VN" sz="2400" dirty="0">
                <a:latin typeface="Times New Roman" panose="02020603050405020304" pitchFamily="18" charset="0"/>
                <a:cs typeface="Times New Roman" panose="02020603050405020304" pitchFamily="18" charset="0"/>
              </a:rPr>
              <a:t>vụ, quyền hạn của Ban quản lý dự án trong quản lý thực hiện chương trình, dự án; Thuê tư vấn quản lý chương trình, dự án</a:t>
            </a:r>
            <a:r>
              <a:rPr lang="vi-VN" sz="2400" dirty="0" smtClean="0">
                <a:latin typeface="Times New Roman" panose="02020603050405020304" pitchFamily="18" charset="0"/>
                <a:cs typeface="Times New Roman" panose="02020603050405020304" pitchFamily="18" charset="0"/>
              </a:rPr>
              <a:t>…</a:t>
            </a:r>
            <a:endParaRPr lang="en-US" sz="2400" dirty="0" smtClean="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400" dirty="0" err="1">
                <a:latin typeface="Times New Roman" panose="02020603050405020304" pitchFamily="18" charset="0"/>
                <a:cs typeface="Times New Roman" panose="02020603050405020304" pitchFamily="18" charset="0"/>
              </a:rPr>
              <a:t>N</a:t>
            </a:r>
            <a:r>
              <a:rPr lang="en-US" sz="2400" dirty="0" err="1" smtClean="0">
                <a:latin typeface="Times New Roman" panose="02020603050405020304" pitchFamily="18" charset="0"/>
                <a:cs typeface="Times New Roman" panose="02020603050405020304" pitchFamily="18" charset="0"/>
              </a:rPr>
              <a:t>hiệm</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vụ</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quyền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hạn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Bộ</a:t>
            </a:r>
            <a:r>
              <a:rPr lang="en-US" sz="2400" dirty="0">
                <a:latin typeface="Times New Roman" panose="02020603050405020304" pitchFamily="18" charset="0"/>
                <a:cs typeface="Times New Roman" panose="02020603050405020304" pitchFamily="18" charset="0"/>
              </a:rPr>
              <a:t>, ban </a:t>
            </a:r>
            <a:r>
              <a:rPr lang="en-US" sz="2400" dirty="0" err="1">
                <a:latin typeface="Times New Roman" panose="02020603050405020304" pitchFamily="18" charset="0"/>
                <a:cs typeface="Times New Roman" panose="02020603050405020304" pitchFamily="18" charset="0"/>
              </a:rPr>
              <a:t>ngành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liên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quan</a:t>
            </a:r>
            <a:endParaRPr lang="en-US" sz="2400"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stretch>
            <a:fillRect/>
          </a:stretch>
        </p:blipFill>
        <p:spPr>
          <a:xfrm>
            <a:off x="352696" y="1898579"/>
            <a:ext cx="2246813" cy="3101442"/>
          </a:xfrm>
          <a:prstGeom prst="rect">
            <a:avLst/>
          </a:prstGeom>
          <a:ln>
            <a:noFill/>
          </a:ln>
          <a:effectLst>
            <a:softEdge rad="112500"/>
          </a:effectLst>
        </p:spPr>
      </p:pic>
    </p:spTree>
    <p:extLst>
      <p:ext uri="{BB962C8B-B14F-4D97-AF65-F5344CB8AC3E}">
        <p14:creationId xmlns:p14="http://schemas.microsoft.com/office/powerpoint/2010/main" val="3572739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83E690F4-843A-47A5-8620-4FB01C0D8E68}"/>
              </a:ext>
              <a:ext uri="{C183D7F6-B498-43B3-948B-1728B52AA6E4}">
                <adec:decorative xmlns:adec="http://schemas.microsoft.com/office/drawing/2017/decorative" xmlns="" val="1"/>
              </a:ext>
            </a:extLst>
          </p:cNvPr>
          <p:cNvCxnSpPr>
            <a:cxnSpLocks/>
          </p:cNvCxnSpPr>
          <p:nvPr/>
        </p:nvCxnSpPr>
        <p:spPr>
          <a:xfrm>
            <a:off x="0" y="522898"/>
            <a:ext cx="4140926" cy="0"/>
          </a:xfrm>
          <a:prstGeom prst="line">
            <a:avLst/>
          </a:prstGeom>
          <a:ln>
            <a:solidFill>
              <a:schemeClr val="accent3">
                <a:lumMod val="50000"/>
              </a:schemeClr>
            </a:solidFill>
            <a:tailEnd type="oval"/>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4297680" y="182880"/>
            <a:ext cx="2782388" cy="646331"/>
          </a:xfrm>
          <a:prstGeom prst="rect">
            <a:avLst/>
          </a:prstGeom>
          <a:noFill/>
        </p:spPr>
        <p:txBody>
          <a:bodyPr wrap="square" rtlCol="0">
            <a:spAutoFit/>
          </a:bodyPr>
          <a:lstStyle/>
          <a:p>
            <a:r>
              <a:rPr lang="en-US" sz="3600" b="1" dirty="0" smtClean="0">
                <a:latin typeface="Times New Roman" panose="02020603050405020304" pitchFamily="18" charset="0"/>
                <a:cs typeface="Times New Roman" panose="02020603050405020304" pitchFamily="18" charset="0"/>
              </a:rPr>
              <a:t>2. </a:t>
            </a:r>
            <a:r>
              <a:rPr lang="en-US" sz="3600" b="1" dirty="0" err="1" smtClean="0">
                <a:latin typeface="Times New Roman" panose="02020603050405020304" pitchFamily="18" charset="0"/>
                <a:cs typeface="Times New Roman" panose="02020603050405020304" pitchFamily="18" charset="0"/>
              </a:rPr>
              <a:t>Nội</a:t>
            </a:r>
            <a:r>
              <a:rPr lang="en-US" sz="3600" b="1" dirty="0" smtClean="0">
                <a:latin typeface="Times New Roman" panose="02020603050405020304" pitchFamily="18" charset="0"/>
                <a:cs typeface="Times New Roman" panose="02020603050405020304" pitchFamily="18" charset="0"/>
              </a:rPr>
              <a:t> dung </a:t>
            </a:r>
            <a:endParaRPr lang="en-US" sz="3600" b="1"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D0986099-F5F2-4E8B-BE17-81194861A00C}"/>
              </a:ext>
              <a:ext uri="{C183D7F6-B498-43B3-948B-1728B52AA6E4}">
                <adec:decorative xmlns:adec="http://schemas.microsoft.com/office/drawing/2017/decorative" xmlns="" val="1"/>
              </a:ext>
            </a:extLst>
          </p:cNvPr>
          <p:cNvCxnSpPr>
            <a:cxnSpLocks/>
          </p:cNvCxnSpPr>
          <p:nvPr/>
        </p:nvCxnSpPr>
        <p:spPr>
          <a:xfrm flipV="1">
            <a:off x="6923314" y="510220"/>
            <a:ext cx="5268686" cy="12678"/>
          </a:xfrm>
          <a:prstGeom prst="line">
            <a:avLst/>
          </a:prstGeom>
          <a:ln>
            <a:solidFill>
              <a:schemeClr val="accent3">
                <a:lumMod val="50000"/>
              </a:schemeClr>
            </a:solidFill>
            <a:headEnd type="oval"/>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169817" y="829211"/>
            <a:ext cx="4572000" cy="523220"/>
          </a:xfrm>
          <a:prstGeom prst="rect">
            <a:avLst/>
          </a:prstGeom>
          <a:noFill/>
        </p:spPr>
        <p:txBody>
          <a:bodyPr wrap="square" rtlCol="0">
            <a:spAutoFit/>
          </a:bodyPr>
          <a:lstStyle/>
          <a:p>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Quản</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lý</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trả</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nợ</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nước</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ngoài</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endParaRPr lang="en-US" sz="2800" b="1" i="1"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6" name="Rectangle 5"/>
          <p:cNvSpPr/>
          <p:nvPr/>
        </p:nvSpPr>
        <p:spPr>
          <a:xfrm>
            <a:off x="3653244" y="1475542"/>
            <a:ext cx="7567749" cy="5878532"/>
          </a:xfrm>
          <a:prstGeom prst="rect">
            <a:avLst/>
          </a:prstGeom>
        </p:spPr>
        <p:txBody>
          <a:bodyPr wrap="square">
            <a:spAutoFit/>
          </a:bodyPr>
          <a:lstStyle/>
          <a:p>
            <a:pPr algn="just">
              <a:spcBef>
                <a:spcPts val="600"/>
              </a:spcBef>
              <a:spcAft>
                <a:spcPts val="1200"/>
              </a:spcAft>
            </a:pPr>
            <a:r>
              <a:rPr lang="vi-VN" sz="2400" dirty="0">
                <a:solidFill>
                  <a:srgbClr val="000000"/>
                </a:solidFill>
                <a:latin typeface="Times New Roman" panose="02020603050405020304" pitchFamily="18" charset="0"/>
              </a:rPr>
              <a:t>Tốc độ giải ngân vốn ODA và vay ưu đãi của Việt Nam đang bị chậm, bằng ½ giai đoạn trước và ½ các quốc gia đang nhận tài trợ.</a:t>
            </a:r>
            <a:endParaRPr lang="vi-VN" sz="2400" dirty="0"/>
          </a:p>
          <a:p>
            <a:pPr algn="just"/>
            <a:r>
              <a:rPr lang="vi-VN" sz="2400" dirty="0">
                <a:latin typeface="Times New Roman" panose="02020603050405020304" pitchFamily="18" charset="0"/>
                <a:cs typeface="Times New Roman" panose="02020603050405020304" pitchFamily="18" charset="0"/>
              </a:rPr>
              <a:t>Nguyên nhân của việc giải ngân vốn ODA và vốn vay ưu đãi chậm thời gian qua và từ đầu năm 2019 đến nay chủ yếu tập trung vào các nhóm vấn đề: vướng mắc trong giao kế hoạch vốn đầu tư công trung hạn chậm, thiếu so với nhu cầu; phân bổ vốn chưa sát với thực tế; điều chỉnh kế hoạch chậm, thủ tục kéo dài; tính sẵn sàng của các dự án đầu tư thấp, hoàn thành thủ tục đầu tư chậm, vướng mắc trong giải phóng mặt bằng, bố trí vốn đối ứng; chậm trễ trong việc hoàn thành  các thủ tục về hồ sơ giải ngân thanh toán cũng như ghi thu, ghi chi. </a:t>
            </a:r>
          </a:p>
          <a:p>
            <a:r>
              <a:rPr lang="vi-VN" dirty="0"/>
              <a:t/>
            </a:r>
            <a:br>
              <a:rPr lang="vi-VN" dirty="0"/>
            </a:br>
            <a:r>
              <a:rPr lang="vi-VN" dirty="0"/>
              <a:t/>
            </a:r>
            <a:br>
              <a:rPr lang="vi-VN" dirty="0"/>
            </a:br>
            <a:endParaRPr lang="en-US" dirty="0"/>
          </a:p>
        </p:txBody>
      </p:sp>
      <p:pic>
        <p:nvPicPr>
          <p:cNvPr id="7" name="Picture 6"/>
          <p:cNvPicPr>
            <a:picLocks noChangeAspect="1"/>
          </p:cNvPicPr>
          <p:nvPr/>
        </p:nvPicPr>
        <p:blipFill>
          <a:blip r:embed="rId2"/>
          <a:stretch>
            <a:fillRect/>
          </a:stretch>
        </p:blipFill>
        <p:spPr>
          <a:xfrm>
            <a:off x="600890" y="1998762"/>
            <a:ext cx="2246813" cy="3101442"/>
          </a:xfrm>
          <a:prstGeom prst="rect">
            <a:avLst/>
          </a:prstGeom>
          <a:ln>
            <a:noFill/>
          </a:ln>
          <a:effectLst>
            <a:softEdge rad="112500"/>
          </a:effectLst>
        </p:spPr>
      </p:pic>
    </p:spTree>
    <p:extLst>
      <p:ext uri="{BB962C8B-B14F-4D97-AF65-F5344CB8AC3E}">
        <p14:creationId xmlns:p14="http://schemas.microsoft.com/office/powerpoint/2010/main" val="3537191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83E690F4-843A-47A5-8620-4FB01C0D8E68}"/>
              </a:ext>
              <a:ext uri="{C183D7F6-B498-43B3-948B-1728B52AA6E4}">
                <adec:decorative xmlns:adec="http://schemas.microsoft.com/office/drawing/2017/decorative" xmlns="" val="1"/>
              </a:ext>
            </a:extLst>
          </p:cNvPr>
          <p:cNvCxnSpPr>
            <a:cxnSpLocks/>
          </p:cNvCxnSpPr>
          <p:nvPr/>
        </p:nvCxnSpPr>
        <p:spPr>
          <a:xfrm>
            <a:off x="0" y="536345"/>
            <a:ext cx="3644537" cy="13447"/>
          </a:xfrm>
          <a:prstGeom prst="line">
            <a:avLst/>
          </a:prstGeom>
          <a:ln>
            <a:solidFill>
              <a:schemeClr val="accent3">
                <a:lumMod val="50000"/>
              </a:schemeClr>
            </a:solidFill>
            <a:tailEnd type="oval"/>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3775165" y="274735"/>
            <a:ext cx="4336869" cy="523220"/>
          </a:xfrm>
          <a:prstGeom prst="rect">
            <a:avLst/>
          </a:prstGeom>
          <a:noFill/>
        </p:spPr>
        <p:txBody>
          <a:bodyPr wrap="square" rtlCol="0">
            <a:spAutoFit/>
          </a:bodyPr>
          <a:lstStyle/>
          <a:p>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Quản</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lý</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trả</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nợ</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nước</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ngoài</a:t>
            </a:r>
            <a:endParaRPr lang="en-US" sz="2800" b="1" i="1" dirty="0">
              <a:solidFill>
                <a:schemeClr val="accent5">
                  <a:lumMod val="75000"/>
                </a:schemeClr>
              </a:solidFill>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D0986099-F5F2-4E8B-BE17-81194861A00C}"/>
              </a:ext>
              <a:ext uri="{C183D7F6-B498-43B3-948B-1728B52AA6E4}">
                <adec:decorative xmlns:adec="http://schemas.microsoft.com/office/drawing/2017/decorative" xmlns="" val="1"/>
              </a:ext>
            </a:extLst>
          </p:cNvPr>
          <p:cNvCxnSpPr>
            <a:cxnSpLocks/>
          </p:cNvCxnSpPr>
          <p:nvPr/>
        </p:nvCxnSpPr>
        <p:spPr>
          <a:xfrm flipV="1">
            <a:off x="8112034" y="510221"/>
            <a:ext cx="4079966" cy="39571"/>
          </a:xfrm>
          <a:prstGeom prst="line">
            <a:avLst/>
          </a:prstGeom>
          <a:ln>
            <a:solidFill>
              <a:schemeClr val="accent3">
                <a:lumMod val="50000"/>
              </a:schemeClr>
            </a:solidFill>
            <a:headEnd type="oval"/>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3644537" y="1745139"/>
            <a:ext cx="7794172" cy="3570208"/>
          </a:xfrm>
          <a:prstGeom prst="rect">
            <a:avLst/>
          </a:prstGeom>
        </p:spPr>
        <p:txBody>
          <a:bodyPr wrap="square">
            <a:spAutoFit/>
          </a:bodyPr>
          <a:lstStyle/>
          <a:p>
            <a:pPr algn="just">
              <a:spcBef>
                <a:spcPts val="600"/>
              </a:spcBef>
              <a:spcAft>
                <a:spcPts val="1200"/>
              </a:spcAft>
            </a:pPr>
            <a:r>
              <a:rPr lang="vi-VN" sz="2400" dirty="0">
                <a:solidFill>
                  <a:srgbClr val="222222"/>
                </a:solidFill>
                <a:latin typeface="Times New Roman" panose="02020603050405020304" pitchFamily="18" charset="0"/>
              </a:rPr>
              <a:t>Chính phủ quản lý vay và trả nợ nước ngoài theo kế hoạch hàng năm và 5 năm theo phân công cho các cơ quan sau đây:</a:t>
            </a:r>
            <a:endParaRPr lang="vi-VN" sz="2400" dirty="0"/>
          </a:p>
          <a:p>
            <a:pPr algn="just" fontAlgn="base">
              <a:buFont typeface="Arial" panose="020B0604020202020204" pitchFamily="34" charset="0"/>
              <a:buChar char="•"/>
            </a:pPr>
            <a:r>
              <a:rPr lang="en-US" sz="2400" dirty="0" smtClean="0">
                <a:solidFill>
                  <a:srgbClr val="222222"/>
                </a:solidFill>
                <a:latin typeface="Times New Roman" panose="02020603050405020304" pitchFamily="18" charset="0"/>
              </a:rPr>
              <a:t> </a:t>
            </a:r>
            <a:r>
              <a:rPr lang="vi-VN" sz="2400" dirty="0" smtClean="0">
                <a:solidFill>
                  <a:srgbClr val="222222"/>
                </a:solidFill>
                <a:latin typeface="Times New Roman" panose="02020603050405020304" pitchFamily="18" charset="0"/>
              </a:rPr>
              <a:t>Bộ </a:t>
            </a:r>
            <a:r>
              <a:rPr lang="vi-VN" sz="2400" dirty="0">
                <a:solidFill>
                  <a:srgbClr val="222222"/>
                </a:solidFill>
                <a:latin typeface="Times New Roman" panose="02020603050405020304" pitchFamily="18" charset="0"/>
              </a:rPr>
              <a:t>Tài chính chịu trách nhiệm tổng hợp kế hoạch tổng hạn mức vay và trả nợ nước ngoài của Chính phủ.</a:t>
            </a:r>
          </a:p>
          <a:p>
            <a:pPr algn="just" fontAlgn="base">
              <a:buFont typeface="Arial" panose="020B0604020202020204" pitchFamily="34" charset="0"/>
              <a:buChar char="•"/>
            </a:pPr>
            <a:r>
              <a:rPr lang="en-US" sz="2400" dirty="0" smtClean="0">
                <a:solidFill>
                  <a:srgbClr val="222222"/>
                </a:solidFill>
                <a:latin typeface="Times New Roman" panose="02020603050405020304" pitchFamily="18" charset="0"/>
              </a:rPr>
              <a:t> </a:t>
            </a:r>
            <a:r>
              <a:rPr lang="vi-VN" sz="2400" dirty="0" smtClean="0">
                <a:solidFill>
                  <a:srgbClr val="222222"/>
                </a:solidFill>
                <a:latin typeface="Times New Roman" panose="02020603050405020304" pitchFamily="18" charset="0"/>
              </a:rPr>
              <a:t>Ngân </a:t>
            </a:r>
            <a:r>
              <a:rPr lang="vi-VN" sz="2400" dirty="0">
                <a:solidFill>
                  <a:srgbClr val="222222"/>
                </a:solidFill>
                <a:latin typeface="Times New Roman" panose="02020603050405020304" pitchFamily="18" charset="0"/>
              </a:rPr>
              <a:t>hàng Nhà nước chịu trách nhiệm tổng hợp kế hoạch tổng hạn mức vay và trả nợ nước ngoài của các doanh nghiệp.</a:t>
            </a:r>
          </a:p>
          <a:p>
            <a:pPr algn="just" fontAlgn="base">
              <a:buFont typeface="Arial" panose="020B0604020202020204" pitchFamily="34" charset="0"/>
              <a:buChar char="•"/>
            </a:pPr>
            <a:r>
              <a:rPr lang="en-US" sz="2400" dirty="0" smtClean="0">
                <a:solidFill>
                  <a:srgbClr val="222222"/>
                </a:solidFill>
                <a:latin typeface="Times New Roman" panose="02020603050405020304" pitchFamily="18" charset="0"/>
              </a:rPr>
              <a:t> </a:t>
            </a:r>
            <a:r>
              <a:rPr lang="vi-VN" sz="2400" dirty="0" smtClean="0">
                <a:solidFill>
                  <a:srgbClr val="222222"/>
                </a:solidFill>
                <a:latin typeface="Times New Roman" panose="02020603050405020304" pitchFamily="18" charset="0"/>
              </a:rPr>
              <a:t>Cả </a:t>
            </a:r>
            <a:r>
              <a:rPr lang="vi-VN" sz="2400" dirty="0">
                <a:solidFill>
                  <a:srgbClr val="222222"/>
                </a:solidFill>
                <a:latin typeface="Times New Roman" panose="02020603050405020304" pitchFamily="18" charset="0"/>
              </a:rPr>
              <a:t>hai kế hoạch này sau khi tham khảo ý kiến Hội đồng tư vấn về vay và trả nợ nước ngoài, được Bộ Tài chính tổng hợp trình Thủ tướng Chính phủ quyết định.</a:t>
            </a:r>
          </a:p>
        </p:txBody>
      </p:sp>
      <p:pic>
        <p:nvPicPr>
          <p:cNvPr id="7" name="Picture 6"/>
          <p:cNvPicPr>
            <a:picLocks noChangeAspect="1"/>
          </p:cNvPicPr>
          <p:nvPr/>
        </p:nvPicPr>
        <p:blipFill>
          <a:blip r:embed="rId2"/>
          <a:stretch>
            <a:fillRect/>
          </a:stretch>
        </p:blipFill>
        <p:spPr>
          <a:xfrm>
            <a:off x="561702" y="1979522"/>
            <a:ext cx="2246813" cy="3101442"/>
          </a:xfrm>
          <a:prstGeom prst="rect">
            <a:avLst/>
          </a:prstGeom>
          <a:ln>
            <a:noFill/>
          </a:ln>
          <a:effectLst>
            <a:softEdge rad="112500"/>
          </a:effectLst>
        </p:spPr>
      </p:pic>
    </p:spTree>
    <p:extLst>
      <p:ext uri="{BB962C8B-B14F-4D97-AF65-F5344CB8AC3E}">
        <p14:creationId xmlns:p14="http://schemas.microsoft.com/office/powerpoint/2010/main" val="1359368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83E690F4-843A-47A5-8620-4FB01C0D8E68}"/>
              </a:ext>
              <a:ext uri="{C183D7F6-B498-43B3-948B-1728B52AA6E4}">
                <adec:decorative xmlns:adec="http://schemas.microsoft.com/office/drawing/2017/decorative" xmlns="" val="1"/>
              </a:ext>
            </a:extLst>
          </p:cNvPr>
          <p:cNvCxnSpPr>
            <a:cxnSpLocks/>
          </p:cNvCxnSpPr>
          <p:nvPr/>
        </p:nvCxnSpPr>
        <p:spPr>
          <a:xfrm>
            <a:off x="0" y="536345"/>
            <a:ext cx="3644537" cy="13447"/>
          </a:xfrm>
          <a:prstGeom prst="line">
            <a:avLst/>
          </a:prstGeom>
          <a:ln>
            <a:solidFill>
              <a:schemeClr val="accent3">
                <a:lumMod val="50000"/>
              </a:schemeClr>
            </a:solidFill>
            <a:tailEnd type="oval"/>
          </a:ln>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3775165" y="274735"/>
            <a:ext cx="4336869" cy="523220"/>
          </a:xfrm>
          <a:prstGeom prst="rect">
            <a:avLst/>
          </a:prstGeom>
          <a:noFill/>
        </p:spPr>
        <p:txBody>
          <a:bodyPr wrap="square" rtlCol="0">
            <a:spAutoFit/>
          </a:bodyPr>
          <a:lstStyle/>
          <a:p>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Quản</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lý</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trả</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nợ</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nước</a:t>
            </a:r>
            <a:r>
              <a:rPr lang="en-US" sz="28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2800" b="1" i="1" dirty="0" err="1" smtClean="0">
                <a:solidFill>
                  <a:schemeClr val="accent5">
                    <a:lumMod val="75000"/>
                  </a:schemeClr>
                </a:solidFill>
                <a:latin typeface="Times New Roman" panose="02020603050405020304" pitchFamily="18" charset="0"/>
                <a:cs typeface="Times New Roman" panose="02020603050405020304" pitchFamily="18" charset="0"/>
              </a:rPr>
              <a:t>ngoài</a:t>
            </a:r>
            <a:endParaRPr lang="en-US" sz="2800" b="1" i="1" dirty="0">
              <a:solidFill>
                <a:schemeClr val="accent5">
                  <a:lumMod val="75000"/>
                </a:schemeClr>
              </a:solidFill>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D0986099-F5F2-4E8B-BE17-81194861A00C}"/>
              </a:ext>
              <a:ext uri="{C183D7F6-B498-43B3-948B-1728B52AA6E4}">
                <adec:decorative xmlns:adec="http://schemas.microsoft.com/office/drawing/2017/decorative" xmlns="" val="1"/>
              </a:ext>
            </a:extLst>
          </p:cNvPr>
          <p:cNvCxnSpPr>
            <a:cxnSpLocks/>
          </p:cNvCxnSpPr>
          <p:nvPr/>
        </p:nvCxnSpPr>
        <p:spPr>
          <a:xfrm flipV="1">
            <a:off x="8112034" y="510221"/>
            <a:ext cx="4079966" cy="39571"/>
          </a:xfrm>
          <a:prstGeom prst="line">
            <a:avLst/>
          </a:prstGeom>
          <a:ln>
            <a:solidFill>
              <a:schemeClr val="accent3">
                <a:lumMod val="50000"/>
              </a:schemeClr>
            </a:solidFill>
            <a:headEnd type="oval"/>
          </a:ln>
        </p:spPr>
        <p:style>
          <a:lnRef idx="1">
            <a:schemeClr val="accent1"/>
          </a:lnRef>
          <a:fillRef idx="0">
            <a:schemeClr val="accent1"/>
          </a:fillRef>
          <a:effectRef idx="0">
            <a:schemeClr val="accent1"/>
          </a:effectRef>
          <a:fontRef idx="minor">
            <a:schemeClr val="tx1"/>
          </a:fontRef>
        </p:style>
      </p:cxnSp>
      <p:pic>
        <p:nvPicPr>
          <p:cNvPr id="7" name="Picture 6"/>
          <p:cNvPicPr>
            <a:picLocks noChangeAspect="1"/>
          </p:cNvPicPr>
          <p:nvPr/>
        </p:nvPicPr>
        <p:blipFill>
          <a:blip r:embed="rId2"/>
          <a:stretch>
            <a:fillRect/>
          </a:stretch>
        </p:blipFill>
        <p:spPr>
          <a:xfrm>
            <a:off x="561702" y="1979522"/>
            <a:ext cx="2246813" cy="3101442"/>
          </a:xfrm>
          <a:prstGeom prst="rect">
            <a:avLst/>
          </a:prstGeom>
          <a:ln>
            <a:noFill/>
          </a:ln>
          <a:effectLst>
            <a:softEdge rad="112500"/>
          </a:effectLst>
        </p:spPr>
      </p:pic>
      <p:sp>
        <p:nvSpPr>
          <p:cNvPr id="5" name="Rectangle 4"/>
          <p:cNvSpPr/>
          <p:nvPr/>
        </p:nvSpPr>
        <p:spPr>
          <a:xfrm>
            <a:off x="3387633" y="1083419"/>
            <a:ext cx="8277498" cy="5262979"/>
          </a:xfrm>
          <a:prstGeom prst="rect">
            <a:avLst/>
          </a:prstGeom>
        </p:spPr>
        <p:txBody>
          <a:bodyPr wrap="square">
            <a:spAutoFit/>
          </a:bodyPr>
          <a:lstStyle/>
          <a:p>
            <a:pPr algn="just"/>
            <a:r>
              <a:rPr lang="en-US" sz="2400" dirty="0" smtClean="0">
                <a:solidFill>
                  <a:srgbClr val="222222"/>
                </a:solidFill>
                <a:latin typeface="Times New Roman" panose="02020603050405020304" pitchFamily="18" charset="0"/>
              </a:rPr>
              <a:t>T</a:t>
            </a:r>
            <a:r>
              <a:rPr lang="vi-VN" sz="2400" dirty="0" smtClean="0">
                <a:solidFill>
                  <a:srgbClr val="222222"/>
                </a:solidFill>
                <a:latin typeface="Times New Roman" panose="02020603050405020304" pitchFamily="18" charset="0"/>
              </a:rPr>
              <a:t>hống </a:t>
            </a:r>
            <a:r>
              <a:rPr lang="vi-VN" sz="2400" dirty="0">
                <a:solidFill>
                  <a:srgbClr val="222222"/>
                </a:solidFill>
                <a:latin typeface="Times New Roman" panose="02020603050405020304" pitchFamily="18" charset="0"/>
              </a:rPr>
              <a:t>nhất quản lý việc vay và trả nợ nước ngoài của các doanh nghiệp theo các nguyên tắc sau đây</a:t>
            </a:r>
            <a:r>
              <a:rPr lang="vi-VN" sz="2400" dirty="0" smtClean="0">
                <a:solidFill>
                  <a:srgbClr val="222222"/>
                </a:solidFill>
                <a:latin typeface="Times New Roman" panose="02020603050405020304" pitchFamily="18" charset="0"/>
              </a:rPr>
              <a:t>:</a:t>
            </a:r>
            <a:endParaRPr lang="en-US" sz="2400" dirty="0" smtClean="0">
              <a:solidFill>
                <a:srgbClr val="222222"/>
              </a:solidFill>
              <a:latin typeface="Times New Roman" panose="02020603050405020304" pitchFamily="18" charset="0"/>
            </a:endParaRPr>
          </a:p>
          <a:p>
            <a:pPr algn="just"/>
            <a:endParaRPr lang="vi-VN" sz="2400" dirty="0"/>
          </a:p>
          <a:p>
            <a:pPr algn="just" fontAlgn="base">
              <a:buFont typeface="Arial" panose="020B0604020202020204" pitchFamily="34" charset="0"/>
              <a:buChar char="•"/>
            </a:pPr>
            <a:r>
              <a:rPr lang="en-US" sz="2400" dirty="0" smtClean="0">
                <a:solidFill>
                  <a:srgbClr val="222222"/>
                </a:solidFill>
                <a:latin typeface="Times New Roman" panose="02020603050405020304" pitchFamily="18" charset="0"/>
              </a:rPr>
              <a:t> </a:t>
            </a:r>
            <a:r>
              <a:rPr lang="vi-VN" sz="2400" dirty="0" smtClean="0">
                <a:solidFill>
                  <a:srgbClr val="222222"/>
                </a:solidFill>
                <a:latin typeface="Times New Roman" panose="02020603050405020304" pitchFamily="18" charset="0"/>
              </a:rPr>
              <a:t>Doanh </a:t>
            </a:r>
            <a:r>
              <a:rPr lang="vi-VN" sz="2400" dirty="0">
                <a:solidFill>
                  <a:srgbClr val="222222"/>
                </a:solidFill>
                <a:latin typeface="Times New Roman" panose="02020603050405020304" pitchFamily="18" charset="0"/>
              </a:rPr>
              <a:t>nghiệp thuộc bất kỳ thành phần kinh tế nào vay nước ngoài cũng đều phải có trách nhiệm trả nợ cho nước ngoài theo các điều kiện đã cam kết.</a:t>
            </a:r>
          </a:p>
          <a:p>
            <a:pPr algn="just" fontAlgn="base">
              <a:buFont typeface="Arial" panose="020B0604020202020204" pitchFamily="34" charset="0"/>
              <a:buChar char="•"/>
            </a:pPr>
            <a:r>
              <a:rPr lang="en-US" sz="2400" dirty="0" smtClean="0">
                <a:solidFill>
                  <a:srgbClr val="222222"/>
                </a:solidFill>
                <a:latin typeface="Times New Roman" panose="02020603050405020304" pitchFamily="18" charset="0"/>
              </a:rPr>
              <a:t> </a:t>
            </a:r>
            <a:r>
              <a:rPr lang="vi-VN" sz="2400" dirty="0" smtClean="0">
                <a:solidFill>
                  <a:srgbClr val="222222"/>
                </a:solidFill>
                <a:latin typeface="Times New Roman" panose="02020603050405020304" pitchFamily="18" charset="0"/>
              </a:rPr>
              <a:t>Doanh </a:t>
            </a:r>
            <a:r>
              <a:rPr lang="vi-VN" sz="2400" dirty="0">
                <a:solidFill>
                  <a:srgbClr val="222222"/>
                </a:solidFill>
                <a:latin typeface="Times New Roman" panose="02020603050405020304" pitchFamily="18" charset="0"/>
              </a:rPr>
              <a:t>nghiệp thuộc các thành phần kinh tế có thể vay vốn trực tiếp từ nước ngoài hoặc vay lại các nguồn vốn nước ngoài của Chính phủ hay của Ngân hàng.</a:t>
            </a:r>
          </a:p>
          <a:p>
            <a:pPr algn="just" fontAlgn="base">
              <a:buFont typeface="Arial" panose="020B0604020202020204" pitchFamily="34" charset="0"/>
              <a:buChar char="•"/>
            </a:pPr>
            <a:r>
              <a:rPr lang="en-US" sz="2400" dirty="0" smtClean="0">
                <a:solidFill>
                  <a:srgbClr val="222222"/>
                </a:solidFill>
                <a:latin typeface="Times New Roman" panose="02020603050405020304" pitchFamily="18" charset="0"/>
              </a:rPr>
              <a:t> </a:t>
            </a:r>
            <a:r>
              <a:rPr lang="vi-VN" sz="2400" dirty="0" smtClean="0">
                <a:solidFill>
                  <a:srgbClr val="222222"/>
                </a:solidFill>
                <a:latin typeface="Times New Roman" panose="02020603050405020304" pitchFamily="18" charset="0"/>
              </a:rPr>
              <a:t>Nhu </a:t>
            </a:r>
            <a:r>
              <a:rPr lang="vi-VN" sz="2400" dirty="0">
                <a:solidFill>
                  <a:srgbClr val="222222"/>
                </a:solidFill>
                <a:latin typeface="Times New Roman" panose="02020603050405020304" pitchFamily="18" charset="0"/>
              </a:rPr>
              <a:t>cầu vay vốn phải được gửi đến các cơ quan được Chính phủ uỷ quyền quản lý vay và trả nợ nước ngoài.</a:t>
            </a:r>
          </a:p>
          <a:p>
            <a:pPr algn="just" fontAlgn="base">
              <a:buFont typeface="Arial" panose="020B0604020202020204" pitchFamily="34" charset="0"/>
              <a:buChar char="•"/>
            </a:pPr>
            <a:r>
              <a:rPr lang="en-US" sz="2400" dirty="0" smtClean="0">
                <a:solidFill>
                  <a:srgbClr val="222222"/>
                </a:solidFill>
                <a:latin typeface="Times New Roman" panose="02020603050405020304" pitchFamily="18" charset="0"/>
              </a:rPr>
              <a:t> </a:t>
            </a:r>
            <a:r>
              <a:rPr lang="vi-VN" sz="2400" dirty="0" smtClean="0">
                <a:solidFill>
                  <a:srgbClr val="222222"/>
                </a:solidFill>
                <a:latin typeface="Times New Roman" panose="02020603050405020304" pitchFamily="18" charset="0"/>
              </a:rPr>
              <a:t>Các </a:t>
            </a:r>
            <a:r>
              <a:rPr lang="vi-VN" sz="2400" dirty="0">
                <a:solidFill>
                  <a:srgbClr val="222222"/>
                </a:solidFill>
                <a:latin typeface="Times New Roman" panose="02020603050405020304" pitchFamily="18" charset="0"/>
              </a:rPr>
              <a:t>doanh nghiệp không được tự động liên hệ hoặc thoả thuận với phía nước ngoài đối với những khoản vay nước ngoài của Chính phủ đang trong quá trình đàm phán.</a:t>
            </a:r>
          </a:p>
        </p:txBody>
      </p:sp>
    </p:spTree>
    <p:extLst>
      <p:ext uri="{BB962C8B-B14F-4D97-AF65-F5344CB8AC3E}">
        <p14:creationId xmlns:p14="http://schemas.microsoft.com/office/powerpoint/2010/main" val="4133150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83E690F4-843A-47A5-8620-4FB01C0D8E68}"/>
              </a:ext>
              <a:ext uri="{C183D7F6-B498-43B3-948B-1728B52AA6E4}">
                <adec:decorative xmlns:adec="http://schemas.microsoft.com/office/drawing/2017/decorative" xmlns="" val="1"/>
              </a:ext>
            </a:extLst>
          </p:cNvPr>
          <p:cNvCxnSpPr>
            <a:cxnSpLocks/>
          </p:cNvCxnSpPr>
          <p:nvPr/>
        </p:nvCxnSpPr>
        <p:spPr>
          <a:xfrm flipV="1">
            <a:off x="0" y="530007"/>
            <a:ext cx="3984171" cy="6338"/>
          </a:xfrm>
          <a:prstGeom prst="line">
            <a:avLst/>
          </a:prstGeom>
          <a:ln>
            <a:solidFill>
              <a:schemeClr val="accent3">
                <a:lumMod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4" name="Straight Connector 3">
            <a:extLst>
              <a:ext uri="{FF2B5EF4-FFF2-40B4-BE49-F238E27FC236}">
                <a16:creationId xmlns:a16="http://schemas.microsoft.com/office/drawing/2014/main" id="{D0986099-F5F2-4E8B-BE17-81194861A00C}"/>
              </a:ext>
              <a:ext uri="{C183D7F6-B498-43B3-948B-1728B52AA6E4}">
                <adec:decorative xmlns:adec="http://schemas.microsoft.com/office/drawing/2017/decorative" xmlns="" val="1"/>
              </a:ext>
            </a:extLst>
          </p:cNvPr>
          <p:cNvCxnSpPr>
            <a:cxnSpLocks/>
          </p:cNvCxnSpPr>
          <p:nvPr/>
        </p:nvCxnSpPr>
        <p:spPr>
          <a:xfrm flipV="1">
            <a:off x="6910251" y="510222"/>
            <a:ext cx="5281749" cy="39570"/>
          </a:xfrm>
          <a:prstGeom prst="line">
            <a:avLst/>
          </a:prstGeom>
          <a:ln>
            <a:solidFill>
              <a:schemeClr val="accent3">
                <a:lumMod val="50000"/>
              </a:schemeClr>
            </a:solidFill>
            <a:headEnd type="oval"/>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4408714" y="73300"/>
            <a:ext cx="3500846" cy="1200329"/>
          </a:xfrm>
          <a:prstGeom prst="rect">
            <a:avLst/>
          </a:prstGeom>
          <a:noFill/>
        </p:spPr>
        <p:txBody>
          <a:bodyPr wrap="square" rtlCol="0">
            <a:spAutoFit/>
          </a:bodyPr>
          <a:lstStyle/>
          <a:p>
            <a:r>
              <a:rPr lang="en-US" sz="3600" b="1" dirty="0" err="1" smtClean="0">
                <a:latin typeface="Times New Roman" panose="02020603050405020304" pitchFamily="18" charset="0"/>
                <a:cs typeface="Times New Roman" panose="02020603050405020304" pitchFamily="18" charset="0"/>
              </a:rPr>
              <a:t>Đánh</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giá</a:t>
            </a:r>
            <a:r>
              <a:rPr lang="en-US" sz="3600" b="1" dirty="0" smtClean="0">
                <a:latin typeface="Times New Roman" panose="02020603050405020304" pitchFamily="18" charset="0"/>
                <a:cs typeface="Times New Roman" panose="02020603050405020304" pitchFamily="18" charset="0"/>
              </a:rPr>
              <a:t> </a:t>
            </a:r>
          </a:p>
          <a:p>
            <a:endParaRPr lang="en-US" sz="3600" b="1" dirty="0">
              <a:latin typeface="Times New Roman" panose="02020603050405020304" pitchFamily="18" charset="0"/>
              <a:cs typeface="Times New Roman" panose="02020603050405020304" pitchFamily="18" charset="0"/>
            </a:endParaRPr>
          </a:p>
        </p:txBody>
      </p:sp>
      <p:sp>
        <p:nvSpPr>
          <p:cNvPr id="6" name="Rectangle 5"/>
          <p:cNvSpPr/>
          <p:nvPr/>
        </p:nvSpPr>
        <p:spPr>
          <a:xfrm>
            <a:off x="528325" y="1088963"/>
            <a:ext cx="4480714" cy="553998"/>
          </a:xfrm>
          <a:prstGeom prst="rect">
            <a:avLst/>
          </a:prstGeom>
        </p:spPr>
        <p:txBody>
          <a:bodyPr wrap="none">
            <a:spAutoFit/>
          </a:bodyPr>
          <a:lstStyle/>
          <a:p>
            <a:r>
              <a:rPr lang="en-US" sz="3000" b="1" i="1" dirty="0" err="1">
                <a:solidFill>
                  <a:schemeClr val="accent5">
                    <a:lumMod val="75000"/>
                  </a:schemeClr>
                </a:solidFill>
                <a:latin typeface="Times New Roman" panose="02020603050405020304" pitchFamily="18" charset="0"/>
                <a:cs typeface="Times New Roman" panose="02020603050405020304" pitchFamily="18" charset="0"/>
              </a:rPr>
              <a:t>Những</a:t>
            </a:r>
            <a:r>
              <a:rPr lang="en-US" sz="3000" b="1" i="1" dirty="0">
                <a:solidFill>
                  <a:schemeClr val="accent5">
                    <a:lumMod val="75000"/>
                  </a:schemeClr>
                </a:solidFill>
                <a:latin typeface="Times New Roman" panose="02020603050405020304" pitchFamily="18" charset="0"/>
                <a:cs typeface="Times New Roman" panose="02020603050405020304" pitchFamily="18" charset="0"/>
              </a:rPr>
              <a:t> </a:t>
            </a:r>
            <a:r>
              <a:rPr lang="en-US" sz="3000" b="1" i="1" dirty="0" err="1">
                <a:solidFill>
                  <a:schemeClr val="accent5">
                    <a:lumMod val="75000"/>
                  </a:schemeClr>
                </a:solidFill>
                <a:latin typeface="Times New Roman" panose="02020603050405020304" pitchFamily="18" charset="0"/>
                <a:cs typeface="Times New Roman" panose="02020603050405020304" pitchFamily="18" charset="0"/>
              </a:rPr>
              <a:t>thành</a:t>
            </a:r>
            <a:r>
              <a:rPr lang="en-US" sz="3000" b="1" i="1" dirty="0">
                <a:solidFill>
                  <a:schemeClr val="accent5">
                    <a:lumMod val="75000"/>
                  </a:schemeClr>
                </a:solidFill>
                <a:latin typeface="Times New Roman" panose="02020603050405020304" pitchFamily="18" charset="0"/>
                <a:cs typeface="Times New Roman" panose="02020603050405020304" pitchFamily="18" charset="0"/>
              </a:rPr>
              <a:t> </a:t>
            </a:r>
            <a:r>
              <a:rPr lang="en-US" sz="3000" b="1" i="1" dirty="0" err="1">
                <a:solidFill>
                  <a:schemeClr val="accent5">
                    <a:lumMod val="75000"/>
                  </a:schemeClr>
                </a:solidFill>
                <a:latin typeface="Times New Roman" panose="02020603050405020304" pitchFamily="18" charset="0"/>
                <a:cs typeface="Times New Roman" panose="02020603050405020304" pitchFamily="18" charset="0"/>
              </a:rPr>
              <a:t>tựu</a:t>
            </a:r>
            <a:r>
              <a:rPr lang="en-US" sz="3000" b="1" i="1" dirty="0">
                <a:solidFill>
                  <a:schemeClr val="accent5">
                    <a:lumMod val="75000"/>
                  </a:schemeClr>
                </a:solidFill>
                <a:latin typeface="Times New Roman" panose="02020603050405020304" pitchFamily="18" charset="0"/>
                <a:cs typeface="Times New Roman" panose="02020603050405020304" pitchFamily="18" charset="0"/>
              </a:rPr>
              <a:t> </a:t>
            </a:r>
            <a:r>
              <a:rPr lang="en-US" sz="3000" b="1" i="1" dirty="0" err="1">
                <a:solidFill>
                  <a:schemeClr val="accent5">
                    <a:lumMod val="75000"/>
                  </a:schemeClr>
                </a:solidFill>
                <a:latin typeface="Times New Roman" panose="02020603050405020304" pitchFamily="18" charset="0"/>
                <a:cs typeface="Times New Roman" panose="02020603050405020304" pitchFamily="18" charset="0"/>
              </a:rPr>
              <a:t>đạt</a:t>
            </a:r>
            <a:r>
              <a:rPr lang="en-US" sz="3000" b="1" i="1" dirty="0">
                <a:solidFill>
                  <a:schemeClr val="accent5">
                    <a:lumMod val="75000"/>
                  </a:schemeClr>
                </a:solidFill>
                <a:latin typeface="Times New Roman" panose="02020603050405020304" pitchFamily="18" charset="0"/>
                <a:cs typeface="Times New Roman" panose="02020603050405020304" pitchFamily="18" charset="0"/>
              </a:rPr>
              <a:t> </a:t>
            </a:r>
            <a:r>
              <a:rPr lang="en-US" sz="3000" b="1" i="1" dirty="0" err="1">
                <a:solidFill>
                  <a:schemeClr val="accent5">
                    <a:lumMod val="75000"/>
                  </a:schemeClr>
                </a:solidFill>
                <a:latin typeface="Times New Roman" panose="02020603050405020304" pitchFamily="18" charset="0"/>
                <a:cs typeface="Times New Roman" panose="02020603050405020304" pitchFamily="18" charset="0"/>
              </a:rPr>
              <a:t>được</a:t>
            </a:r>
            <a:endParaRPr lang="en-US" sz="3000" b="1" i="1"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7" name="Rectangle 6"/>
          <p:cNvSpPr/>
          <p:nvPr/>
        </p:nvSpPr>
        <p:spPr>
          <a:xfrm>
            <a:off x="4572000" y="1649415"/>
            <a:ext cx="6675120" cy="4401205"/>
          </a:xfrm>
          <a:prstGeom prst="rect">
            <a:avLst/>
          </a:prstGeom>
        </p:spPr>
        <p:txBody>
          <a:bodyPr wrap="square">
            <a:spAutoFit/>
          </a:bodyPr>
          <a:lstStyle/>
          <a:p>
            <a:pPr marL="285750" indent="-285750" algn="just">
              <a:buFont typeface="Arial" panose="020B0604020202020204" pitchFamily="34" charset="0"/>
              <a:buChar char="•"/>
            </a:pPr>
            <a:r>
              <a:rPr lang="en-US" sz="2000" dirty="0" err="1">
                <a:latin typeface="Times New Roman" panose="02020603050405020304" pitchFamily="18" charset="0"/>
                <a:cs typeface="Times New Roman" panose="02020603050405020304" pitchFamily="18" charset="0"/>
              </a:rPr>
              <a:t>Hệ</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thống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khuôn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khổ</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pháp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lý</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về</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quản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lý</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nợ</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nước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ngoài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Chính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phủ</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nói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riêng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quản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lý</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nợ</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nói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chung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đang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từng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bước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được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nghiên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cứu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xây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dựng</a:t>
            </a:r>
            <a:r>
              <a:rPr lang="en-US" sz="2000" dirty="0">
                <a:latin typeface="Times New Roman" panose="02020603050405020304" pitchFamily="18" charset="0"/>
                <a:cs typeface="Times New Roman" panose="02020603050405020304" pitchFamily="18" charset="0"/>
              </a:rPr>
              <a:t>, ban </a:t>
            </a:r>
            <a:r>
              <a:rPr lang="en-US" sz="2000" dirty="0" err="1">
                <a:latin typeface="Times New Roman" panose="02020603050405020304" pitchFamily="18" charset="0"/>
                <a:cs typeface="Times New Roman" panose="02020603050405020304" pitchFamily="18" charset="0"/>
              </a:rPr>
              <a:t>hành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bổ</a:t>
            </a:r>
            <a:r>
              <a:rPr lang="en-US" sz="2000" dirty="0">
                <a:latin typeface="Times New Roman" panose="02020603050405020304" pitchFamily="18" charset="0"/>
                <a:cs typeface="Times New Roman" panose="02020603050405020304" pitchFamily="18" charset="0"/>
              </a:rPr>
              <a:t> sung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hoàn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thiện</a:t>
            </a:r>
            <a:endParaRPr lang="en-US" sz="20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2000" dirty="0" err="1">
                <a:latin typeface="Times New Roman" panose="02020603050405020304" pitchFamily="18" charset="0"/>
                <a:cs typeface="Times New Roman" panose="02020603050405020304" pitchFamily="18" charset="0"/>
              </a:rPr>
              <a:t>Huy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động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được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khối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lượng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lớn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vốn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cân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đối</a:t>
            </a:r>
            <a:r>
              <a:rPr lang="en-US" sz="2000" dirty="0">
                <a:latin typeface="Times New Roman" panose="02020603050405020304" pitchFamily="18" charset="0"/>
                <a:cs typeface="Times New Roman" panose="02020603050405020304" pitchFamily="18" charset="0"/>
              </a:rPr>
              <a:t> NSNN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đầu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tư</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phát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triển</a:t>
            </a:r>
            <a:endParaRPr lang="en-US" sz="20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2000" dirty="0" err="1">
                <a:latin typeface="Times New Roman" panose="02020603050405020304" pitchFamily="18" charset="0"/>
                <a:cs typeface="Times New Roman" panose="02020603050405020304" pitchFamily="18" charset="0"/>
              </a:rPr>
              <a:t>Đã</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kế</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hoạch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sử</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dụng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nguồn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vốn</a:t>
            </a:r>
            <a:r>
              <a:rPr lang="en-US" sz="2000" dirty="0">
                <a:latin typeface="Times New Roman" panose="02020603050405020304" pitchFamily="18" charset="0"/>
                <a:cs typeface="Times New Roman" panose="02020603050405020304" pitchFamily="18" charset="0"/>
              </a:rPr>
              <a:t> ODA </a:t>
            </a:r>
            <a:r>
              <a:rPr lang="en-US" sz="2000" dirty="0" err="1">
                <a:latin typeface="Times New Roman" panose="02020603050405020304" pitchFamily="18" charset="0"/>
                <a:cs typeface="Times New Roman" panose="02020603050405020304" pitchFamily="18" charset="0"/>
              </a:rPr>
              <a:t>ưu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lĩnh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vực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vùng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kinh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tế</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trọng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điểm</a:t>
            </a:r>
            <a:endParaRPr lang="en-US" sz="20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2000" dirty="0" err="1">
                <a:latin typeface="Times New Roman" panose="02020603050405020304" pitchFamily="18" charset="0"/>
                <a:cs typeface="Times New Roman" panose="02020603050405020304" pitchFamily="18" charset="0"/>
              </a:rPr>
              <a:t>Hạch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toán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quản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lí</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chặt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chẽ</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huy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động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cũng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như</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trả</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nợ</a:t>
            </a:r>
            <a:r>
              <a:rPr lang="en-US" sz="2000" dirty="0">
                <a:latin typeface="Times New Roman" panose="02020603050405020304" pitchFamily="18" charset="0"/>
                <a:cs typeface="Times New Roman" panose="02020603050405020304" pitchFamily="18" charset="0"/>
              </a:rPr>
              <a:t> </a:t>
            </a:r>
          </a:p>
          <a:p>
            <a:pPr marL="285750" indent="-285750" algn="just">
              <a:buFont typeface="Arial" panose="020B0604020202020204" pitchFamily="34" charset="0"/>
              <a:buChar char="•"/>
            </a:pPr>
            <a:r>
              <a:rPr lang="en-US" sz="2000" dirty="0" err="1">
                <a:latin typeface="Times New Roman" panose="02020603050405020304" pitchFamily="18" charset="0"/>
                <a:cs typeface="Times New Roman" panose="02020603050405020304" pitchFamily="18" charset="0"/>
              </a:rPr>
              <a:t>Trong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bức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tranh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chung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về</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tài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chính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Việt</a:t>
            </a:r>
            <a:r>
              <a:rPr lang="en-US" sz="2000" dirty="0">
                <a:latin typeface="Times New Roman" panose="02020603050405020304" pitchFamily="18" charset="0"/>
                <a:cs typeface="Times New Roman" panose="02020603050405020304" pitchFamily="18" charset="0"/>
              </a:rPr>
              <a:t> Nam </a:t>
            </a:r>
            <a:r>
              <a:rPr lang="en-US" sz="2000" dirty="0" err="1">
                <a:latin typeface="Times New Roman" panose="02020603050405020304" pitchFamily="18" charset="0"/>
                <a:cs typeface="Times New Roman" panose="02020603050405020304" pitchFamily="18" charset="0"/>
              </a:rPr>
              <a:t>đã</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đang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từng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bước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nhận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những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điểm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tích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cực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tỷ</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lệ</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nợ</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nợ</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chính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phủ</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nợ</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nước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ngoài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đều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dần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trở</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tích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cực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nằm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trong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giới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hạn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phép</a:t>
            </a:r>
            <a:r>
              <a:rPr lang="en-US" sz="2000" dirty="0">
                <a:latin typeface="Times New Roman" panose="02020603050405020304" pitchFamily="18" charset="0"/>
                <a:cs typeface="Times New Roman" panose="02020603050405020304" pitchFamily="18" charset="0"/>
              </a:rPr>
              <a:t>.</a:t>
            </a:r>
          </a:p>
        </p:txBody>
      </p:sp>
      <p:pic>
        <p:nvPicPr>
          <p:cNvPr id="8" name="Picture 7"/>
          <p:cNvPicPr>
            <a:picLocks noChangeAspect="1"/>
          </p:cNvPicPr>
          <p:nvPr/>
        </p:nvPicPr>
        <p:blipFill>
          <a:blip r:embed="rId2"/>
          <a:stretch>
            <a:fillRect/>
          </a:stretch>
        </p:blipFill>
        <p:spPr>
          <a:xfrm>
            <a:off x="429984" y="2135259"/>
            <a:ext cx="3554187" cy="3429518"/>
          </a:xfrm>
          <a:prstGeom prst="rect">
            <a:avLst/>
          </a:prstGeom>
          <a:ln>
            <a:noFill/>
          </a:ln>
          <a:effectLst>
            <a:softEdge rad="112500"/>
          </a:effectLst>
        </p:spPr>
      </p:pic>
    </p:spTree>
    <p:extLst>
      <p:ext uri="{BB962C8B-B14F-4D97-AF65-F5344CB8AC3E}">
        <p14:creationId xmlns:p14="http://schemas.microsoft.com/office/powerpoint/2010/main" val="3336516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83E690F4-843A-47A5-8620-4FB01C0D8E68}"/>
              </a:ext>
              <a:ext uri="{C183D7F6-B498-43B3-948B-1728B52AA6E4}">
                <adec:decorative xmlns:adec="http://schemas.microsoft.com/office/drawing/2017/decorative" xmlns="" val="1"/>
              </a:ext>
            </a:extLst>
          </p:cNvPr>
          <p:cNvCxnSpPr>
            <a:cxnSpLocks/>
          </p:cNvCxnSpPr>
          <p:nvPr/>
        </p:nvCxnSpPr>
        <p:spPr>
          <a:xfrm flipV="1">
            <a:off x="0" y="530007"/>
            <a:ext cx="3984171" cy="6338"/>
          </a:xfrm>
          <a:prstGeom prst="line">
            <a:avLst/>
          </a:prstGeom>
          <a:ln>
            <a:solidFill>
              <a:schemeClr val="accent3">
                <a:lumMod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D0986099-F5F2-4E8B-BE17-81194861A00C}"/>
              </a:ext>
              <a:ext uri="{C183D7F6-B498-43B3-948B-1728B52AA6E4}">
                <adec:decorative xmlns:adec="http://schemas.microsoft.com/office/drawing/2017/decorative" xmlns="" val="1"/>
              </a:ext>
            </a:extLst>
          </p:cNvPr>
          <p:cNvCxnSpPr>
            <a:cxnSpLocks/>
          </p:cNvCxnSpPr>
          <p:nvPr/>
        </p:nvCxnSpPr>
        <p:spPr>
          <a:xfrm flipV="1">
            <a:off x="6910251" y="490437"/>
            <a:ext cx="5281749" cy="39570"/>
          </a:xfrm>
          <a:prstGeom prst="line">
            <a:avLst/>
          </a:prstGeom>
          <a:ln>
            <a:solidFill>
              <a:schemeClr val="accent3">
                <a:lumMod val="50000"/>
              </a:schemeClr>
            </a:solidFill>
            <a:headEnd type="ova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4408714" y="73300"/>
            <a:ext cx="3500846" cy="1200329"/>
          </a:xfrm>
          <a:prstGeom prst="rect">
            <a:avLst/>
          </a:prstGeom>
          <a:noFill/>
        </p:spPr>
        <p:txBody>
          <a:bodyPr wrap="square" rtlCol="0">
            <a:spAutoFit/>
          </a:bodyPr>
          <a:lstStyle/>
          <a:p>
            <a:r>
              <a:rPr lang="en-US" sz="3600" b="1" dirty="0" err="1" smtClean="0">
                <a:latin typeface="Times New Roman" panose="02020603050405020304" pitchFamily="18" charset="0"/>
                <a:cs typeface="Times New Roman" panose="02020603050405020304" pitchFamily="18" charset="0"/>
              </a:rPr>
              <a:t>Đánh</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giá</a:t>
            </a:r>
            <a:r>
              <a:rPr lang="en-US" sz="3600" b="1" dirty="0" smtClean="0">
                <a:latin typeface="Times New Roman" panose="02020603050405020304" pitchFamily="18" charset="0"/>
                <a:cs typeface="Times New Roman" panose="02020603050405020304" pitchFamily="18" charset="0"/>
              </a:rPr>
              <a:t> </a:t>
            </a:r>
          </a:p>
          <a:p>
            <a:endParaRPr lang="en-US" sz="3600" b="1" dirty="0">
              <a:latin typeface="Times New Roman" panose="02020603050405020304" pitchFamily="18" charset="0"/>
              <a:cs typeface="Times New Roman" panose="02020603050405020304" pitchFamily="18" charset="0"/>
            </a:endParaRPr>
          </a:p>
        </p:txBody>
      </p:sp>
      <p:sp>
        <p:nvSpPr>
          <p:cNvPr id="5" name="Rectangle 4"/>
          <p:cNvSpPr/>
          <p:nvPr/>
        </p:nvSpPr>
        <p:spPr>
          <a:xfrm>
            <a:off x="528325" y="1088963"/>
            <a:ext cx="4560864" cy="553998"/>
          </a:xfrm>
          <a:prstGeom prst="rect">
            <a:avLst/>
          </a:prstGeom>
        </p:spPr>
        <p:txBody>
          <a:bodyPr wrap="none">
            <a:spAutoFit/>
          </a:bodyPr>
          <a:lstStyle/>
          <a:p>
            <a:r>
              <a:rPr lang="en-US" sz="3000" b="1" i="1" dirty="0" err="1">
                <a:solidFill>
                  <a:schemeClr val="accent5">
                    <a:lumMod val="75000"/>
                  </a:schemeClr>
                </a:solidFill>
                <a:latin typeface="Times New Roman" panose="02020603050405020304" pitchFamily="18" charset="0"/>
                <a:cs typeface="Times New Roman" panose="02020603050405020304" pitchFamily="18" charset="0"/>
              </a:rPr>
              <a:t>Những</a:t>
            </a:r>
            <a:r>
              <a:rPr lang="en-US" sz="3000" b="1" i="1" dirty="0">
                <a:solidFill>
                  <a:schemeClr val="accent5">
                    <a:lumMod val="75000"/>
                  </a:schemeClr>
                </a:solidFill>
                <a:latin typeface="Times New Roman" panose="02020603050405020304" pitchFamily="18" charset="0"/>
                <a:cs typeface="Times New Roman" panose="02020603050405020304" pitchFamily="18" charset="0"/>
              </a:rPr>
              <a:t> </a:t>
            </a:r>
            <a:r>
              <a:rPr lang="en-US" sz="3000" b="1" i="1" dirty="0" err="1" smtClean="0">
                <a:solidFill>
                  <a:schemeClr val="accent5">
                    <a:lumMod val="75000"/>
                  </a:schemeClr>
                </a:solidFill>
                <a:latin typeface="Times New Roman" panose="02020603050405020304" pitchFamily="18" charset="0"/>
                <a:cs typeface="Times New Roman" panose="02020603050405020304" pitchFamily="18" charset="0"/>
              </a:rPr>
              <a:t>hạn</a:t>
            </a:r>
            <a:r>
              <a:rPr lang="en-US" sz="30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3000" b="1" i="1" dirty="0" err="1" smtClean="0">
                <a:solidFill>
                  <a:schemeClr val="accent5">
                    <a:lumMod val="75000"/>
                  </a:schemeClr>
                </a:solidFill>
                <a:latin typeface="Times New Roman" panose="02020603050405020304" pitchFamily="18" charset="0"/>
                <a:cs typeface="Times New Roman" panose="02020603050405020304" pitchFamily="18" charset="0"/>
              </a:rPr>
              <a:t>chế</a:t>
            </a:r>
            <a:r>
              <a:rPr lang="en-US" sz="30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3000" b="1" i="1" dirty="0" err="1" smtClean="0">
                <a:solidFill>
                  <a:schemeClr val="accent5">
                    <a:lumMod val="75000"/>
                  </a:schemeClr>
                </a:solidFill>
                <a:latin typeface="Times New Roman" panose="02020603050405020304" pitchFamily="18" charset="0"/>
                <a:cs typeface="Times New Roman" panose="02020603050405020304" pitchFamily="18" charset="0"/>
              </a:rPr>
              <a:t>còn</a:t>
            </a:r>
            <a:r>
              <a:rPr lang="en-US" sz="30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3000" b="1" i="1" dirty="0" err="1" smtClean="0">
                <a:solidFill>
                  <a:schemeClr val="accent5">
                    <a:lumMod val="75000"/>
                  </a:schemeClr>
                </a:solidFill>
                <a:latin typeface="Times New Roman" panose="02020603050405020304" pitchFamily="18" charset="0"/>
                <a:cs typeface="Times New Roman" panose="02020603050405020304" pitchFamily="18" charset="0"/>
              </a:rPr>
              <a:t>tồn</a:t>
            </a:r>
            <a:r>
              <a:rPr lang="en-US" sz="3000"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3000" b="1" i="1" dirty="0" err="1" smtClean="0">
                <a:solidFill>
                  <a:schemeClr val="accent5">
                    <a:lumMod val="75000"/>
                  </a:schemeClr>
                </a:solidFill>
                <a:latin typeface="Times New Roman" panose="02020603050405020304" pitchFamily="18" charset="0"/>
                <a:cs typeface="Times New Roman" panose="02020603050405020304" pitchFamily="18" charset="0"/>
              </a:rPr>
              <a:t>tại</a:t>
            </a:r>
            <a:r>
              <a:rPr lang="en-US" sz="3000" b="1" i="1" dirty="0" smtClean="0">
                <a:solidFill>
                  <a:schemeClr val="accent5">
                    <a:lumMod val="75000"/>
                  </a:schemeClr>
                </a:solidFill>
                <a:latin typeface="Times New Roman" panose="02020603050405020304" pitchFamily="18" charset="0"/>
                <a:cs typeface="Times New Roman" panose="02020603050405020304" pitchFamily="18" charset="0"/>
              </a:rPr>
              <a:t> </a:t>
            </a:r>
            <a:endParaRPr lang="en-US" sz="3000" b="1" i="1"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6" name="Rectangle 5"/>
          <p:cNvSpPr/>
          <p:nvPr/>
        </p:nvSpPr>
        <p:spPr>
          <a:xfrm>
            <a:off x="4654731" y="1826247"/>
            <a:ext cx="6827520" cy="4093428"/>
          </a:xfrm>
          <a:prstGeom prst="rect">
            <a:avLst/>
          </a:prstGeom>
        </p:spPr>
        <p:txBody>
          <a:bodyPr wrap="square">
            <a:spAutoFit/>
          </a:bodyPr>
          <a:lstStyle/>
          <a:p>
            <a:pPr marL="342900" indent="-342900">
              <a:buFont typeface="Arial" panose="020B0604020202020204" pitchFamily="34" charset="0"/>
              <a:buChar char="•"/>
            </a:pPr>
            <a:r>
              <a:rPr lang="en-US" sz="2000" dirty="0" err="1">
                <a:latin typeface="Times New Roman" panose="02020603050405020304" pitchFamily="18" charset="0"/>
                <a:cs typeface="Times New Roman" panose="02020603050405020304" pitchFamily="18" charset="0"/>
              </a:rPr>
              <a:t>Tỷ</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trọng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khoản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suất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thả</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nổi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trong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mục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nợ</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nước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ngoài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Chính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phủ</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có</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hướng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tăng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từ</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mức</a:t>
            </a:r>
            <a:r>
              <a:rPr lang="en-US" sz="2000" dirty="0">
                <a:latin typeface="Times New Roman" panose="02020603050405020304" pitchFamily="18" charset="0"/>
                <a:cs typeface="Times New Roman" panose="02020603050405020304" pitchFamily="18" charset="0"/>
              </a:rPr>
              <a:t> 7% (2010) </a:t>
            </a:r>
            <a:r>
              <a:rPr lang="en-US" sz="2000" dirty="0" err="1">
                <a:latin typeface="Times New Roman" panose="02020603050405020304" pitchFamily="18" charset="0"/>
                <a:cs typeface="Times New Roman" panose="02020603050405020304" pitchFamily="18" charset="0"/>
              </a:rPr>
              <a:t>lên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khoảng</a:t>
            </a:r>
            <a:r>
              <a:rPr lang="en-US" sz="2000" dirty="0">
                <a:latin typeface="Times New Roman" panose="02020603050405020304" pitchFamily="18" charset="0"/>
                <a:cs typeface="Times New Roman" panose="02020603050405020304" pitchFamily="18" charset="0"/>
              </a:rPr>
              <a:t> 11% (2015), </a:t>
            </a:r>
            <a:r>
              <a:rPr lang="en-US" sz="2000" dirty="0" err="1">
                <a:latin typeface="Times New Roman" panose="02020603050405020304" pitchFamily="18" charset="0"/>
                <a:cs typeface="Times New Roman" panose="02020603050405020304" pitchFamily="18" charset="0"/>
              </a:rPr>
              <a:t>chủ</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yếu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a:t>
            </a:r>
            <a:r>
              <a:rPr lang="en-US" sz="2000" dirty="0">
                <a:latin typeface="Times New Roman" panose="02020603050405020304" pitchFamily="18" charset="0"/>
                <a:cs typeface="Times New Roman" panose="02020603050405020304" pitchFamily="18" charset="0"/>
              </a:rPr>
              <a:t> do </a:t>
            </a:r>
            <a:r>
              <a:rPr lang="en-US" sz="2000" dirty="0" err="1">
                <a:latin typeface="Times New Roman" panose="02020603050405020304" pitchFamily="18" charset="0"/>
                <a:cs typeface="Times New Roman" panose="02020603050405020304" pitchFamily="18" charset="0"/>
              </a:rPr>
              <a:t>tăng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khoản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từ</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nguồn</a:t>
            </a:r>
            <a:r>
              <a:rPr lang="en-US" sz="2000" dirty="0">
                <a:latin typeface="Times New Roman" panose="02020603050405020304" pitchFamily="18" charset="0"/>
                <a:cs typeface="Times New Roman" panose="02020603050405020304" pitchFamily="18" charset="0"/>
              </a:rPr>
              <a:t> IBRD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WB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nguồn</a:t>
            </a:r>
            <a:r>
              <a:rPr lang="en-US" sz="2000" dirty="0">
                <a:latin typeface="Times New Roman" panose="02020603050405020304" pitchFamily="18" charset="0"/>
                <a:cs typeface="Times New Roman" panose="02020603050405020304" pitchFamily="18" charset="0"/>
              </a:rPr>
              <a:t> OCR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ADB</a:t>
            </a:r>
          </a:p>
          <a:p>
            <a:pPr marL="342900" indent="-342900">
              <a:buFont typeface="Arial" panose="020B0604020202020204" pitchFamily="34" charset="0"/>
              <a:buChar char="•"/>
            </a:pPr>
            <a:r>
              <a:rPr lang="en-US" sz="2000" dirty="0" err="1">
                <a:latin typeface="Times New Roman" panose="02020603050405020304" pitchFamily="18" charset="0"/>
                <a:cs typeface="Times New Roman" panose="02020603050405020304" pitchFamily="18" charset="0"/>
              </a:rPr>
              <a:t>Việc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sử</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dụng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vốn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còn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trải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vẫn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còn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tư</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tưởng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sự</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cấp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nước</a:t>
            </a:r>
            <a:endParaRPr lang="en-US" sz="20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000" dirty="0" err="1">
                <a:latin typeface="Times New Roman" panose="02020603050405020304" pitchFamily="18" charset="0"/>
                <a:cs typeface="Times New Roman" panose="02020603050405020304" pitchFamily="18" charset="0"/>
              </a:rPr>
              <a:t>Việc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xây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dựng</a:t>
            </a:r>
            <a:r>
              <a:rPr lang="en-US" sz="2000" dirty="0">
                <a:latin typeface="Times New Roman" panose="02020603050405020304" pitchFamily="18" charset="0"/>
                <a:cs typeface="Times New Roman" panose="02020603050405020304" pitchFamily="18" charset="0"/>
              </a:rPr>
              <a:t>,“</a:t>
            </a:r>
            <a:r>
              <a:rPr lang="en-US" sz="2000" dirty="0" err="1">
                <a:latin typeface="Times New Roman" panose="02020603050405020304" pitchFamily="18" charset="0"/>
                <a:cs typeface="Times New Roman" panose="02020603050405020304" pitchFamily="18" charset="0"/>
              </a:rPr>
              <a:t>triển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khai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cụ</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nợ</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chiến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lược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nợ</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dài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hạn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chương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trình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quản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lý</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nợ</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trung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hạn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kế</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hoạch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trả</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nợ</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năm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Chính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phủ</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còn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tính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bị</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động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chưa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gắn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kết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chặt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chẽ</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với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kế</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hoạch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tài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chính</a:t>
            </a:r>
            <a:r>
              <a:rPr lang="en-US" sz="2000" dirty="0">
                <a:latin typeface="Times New Roman" panose="02020603050405020304" pitchFamily="18" charset="0"/>
                <a:cs typeface="Times New Roman" panose="02020603050405020304" pitchFamily="18" charset="0"/>
              </a:rPr>
              <a:t> - </a:t>
            </a:r>
            <a:r>
              <a:rPr lang="en-US" sz="2000" dirty="0" err="1">
                <a:latin typeface="Times New Roman" panose="02020603050405020304" pitchFamily="18" charset="0"/>
                <a:cs typeface="Times New Roman" panose="02020603050405020304" pitchFamily="18" charset="0"/>
              </a:rPr>
              <a:t>ngân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sách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đầu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tư</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trung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hạn</a:t>
            </a:r>
            <a:endParaRPr lang="en-US" sz="20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000" dirty="0" err="1" smtClean="0">
                <a:latin typeface="Times New Roman" panose="02020603050405020304" pitchFamily="18" charset="0"/>
                <a:cs typeface="Times New Roman" panose="02020603050405020304" pitchFamily="18" charset="0"/>
              </a:rPr>
              <a:t>Thông</a:t>
            </a:r>
            <a:r>
              <a:rPr lang="en-US" sz="2000" dirty="0" smtClean="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tin, </a:t>
            </a:r>
            <a:r>
              <a:rPr lang="en-US" sz="2000" dirty="0" err="1">
                <a:latin typeface="Times New Roman" panose="02020603050405020304" pitchFamily="18" charset="0"/>
                <a:cs typeface="Times New Roman" panose="02020603050405020304" pitchFamily="18" charset="0"/>
              </a:rPr>
              <a:t>số</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liệu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về</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nợ</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chưa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được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cập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nhật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thường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xuyên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đầy</a:t>
            </a:r>
            <a:r>
              <a:rPr lang="en-US" sz="2000" dirty="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đủ</a:t>
            </a:r>
            <a:r>
              <a:rPr lang="en-US" sz="2000" dirty="0" smtClean="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528325" y="2505211"/>
            <a:ext cx="3880389" cy="2889749"/>
          </a:xfrm>
          <a:prstGeom prst="rect">
            <a:avLst/>
          </a:prstGeom>
          <a:ln>
            <a:noFill/>
          </a:ln>
          <a:effectLst>
            <a:softEdge rad="112500"/>
          </a:effectLst>
        </p:spPr>
      </p:pic>
    </p:spTree>
    <p:extLst>
      <p:ext uri="{BB962C8B-B14F-4D97-AF65-F5344CB8AC3E}">
        <p14:creationId xmlns:p14="http://schemas.microsoft.com/office/powerpoint/2010/main" val="1568283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Effect transition="in" filter="fade">
                                      <p:cBhvr>
                                        <p:cTn id="13" dur="1000"/>
                                        <p:tgtEl>
                                          <p:spTgt spid="6">
                                            <p:txEl>
                                              <p:pRg st="0" end="0"/>
                                            </p:txEl>
                                          </p:spTgt>
                                        </p:tgtEl>
                                      </p:cBhvr>
                                    </p:animEffect>
                                    <p:anim calcmode="lin" valueType="num">
                                      <p:cBhvr>
                                        <p:cTn id="14"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6">
                                            <p:txEl>
                                              <p:pRg st="1" end="1"/>
                                            </p:txEl>
                                          </p:spTgt>
                                        </p:tgtEl>
                                        <p:attrNameLst>
                                          <p:attrName>style.visibility</p:attrName>
                                        </p:attrNameLst>
                                      </p:cBhvr>
                                      <p:to>
                                        <p:strVal val="visible"/>
                                      </p:to>
                                    </p:set>
                                    <p:anim calcmode="lin" valueType="num">
                                      <p:cBhvr additive="base">
                                        <p:cTn id="20"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6">
                                            <p:txEl>
                                              <p:pRg st="2" end="2"/>
                                            </p:txEl>
                                          </p:spTgt>
                                        </p:tgtEl>
                                        <p:attrNameLst>
                                          <p:attrName>style.visibility</p:attrName>
                                        </p:attrNameLst>
                                      </p:cBhvr>
                                      <p:to>
                                        <p:strVal val="visible"/>
                                      </p:to>
                                    </p:set>
                                    <p:anim calcmode="lin" valueType="num">
                                      <p:cBhvr additive="base">
                                        <p:cTn id="26"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6">
                                            <p:txEl>
                                              <p:pRg st="3" end="3"/>
                                            </p:txEl>
                                          </p:spTgt>
                                        </p:tgtEl>
                                        <p:attrNameLst>
                                          <p:attrName>style.visibility</p:attrName>
                                        </p:attrNameLst>
                                      </p:cBhvr>
                                      <p:to>
                                        <p:strVal val="visible"/>
                                      </p:to>
                                    </p:set>
                                    <p:anim calcmode="lin" valueType="num">
                                      <p:cBhvr additive="base">
                                        <p:cTn id="32"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83E690F4-843A-47A5-8620-4FB01C0D8E68}"/>
              </a:ext>
              <a:ext uri="{C183D7F6-B498-43B3-948B-1728B52AA6E4}">
                <adec:decorative xmlns:adec="http://schemas.microsoft.com/office/drawing/2017/decorative" xmlns="" val="1"/>
              </a:ext>
            </a:extLst>
          </p:cNvPr>
          <p:cNvCxnSpPr>
            <a:cxnSpLocks/>
          </p:cNvCxnSpPr>
          <p:nvPr/>
        </p:nvCxnSpPr>
        <p:spPr>
          <a:xfrm flipV="1">
            <a:off x="0" y="530007"/>
            <a:ext cx="3984171" cy="6338"/>
          </a:xfrm>
          <a:prstGeom prst="line">
            <a:avLst/>
          </a:prstGeom>
          <a:ln>
            <a:solidFill>
              <a:schemeClr val="accent3">
                <a:lumMod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D0986099-F5F2-4E8B-BE17-81194861A00C}"/>
              </a:ext>
              <a:ext uri="{C183D7F6-B498-43B3-948B-1728B52AA6E4}">
                <adec:decorative xmlns:adec="http://schemas.microsoft.com/office/drawing/2017/decorative" xmlns="" val="1"/>
              </a:ext>
            </a:extLst>
          </p:cNvPr>
          <p:cNvCxnSpPr>
            <a:cxnSpLocks/>
          </p:cNvCxnSpPr>
          <p:nvPr/>
        </p:nvCxnSpPr>
        <p:spPr>
          <a:xfrm flipV="1">
            <a:off x="6910251" y="490437"/>
            <a:ext cx="5281749" cy="39570"/>
          </a:xfrm>
          <a:prstGeom prst="line">
            <a:avLst/>
          </a:prstGeom>
          <a:ln>
            <a:solidFill>
              <a:schemeClr val="accent3">
                <a:lumMod val="50000"/>
              </a:schemeClr>
            </a:solidFill>
            <a:headEnd type="ova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4029891" y="141400"/>
            <a:ext cx="2834640" cy="646331"/>
          </a:xfrm>
          <a:prstGeom prst="rect">
            <a:avLst/>
          </a:prstGeom>
          <a:noFill/>
        </p:spPr>
        <p:txBody>
          <a:bodyPr wrap="square" rtlCol="0">
            <a:spAutoFit/>
          </a:bodyPr>
          <a:lstStyle/>
          <a:p>
            <a:r>
              <a:rPr lang="en-US" sz="3600" b="1" dirty="0" err="1" smtClean="0">
                <a:latin typeface="Times New Roman" panose="02020603050405020304" pitchFamily="18" charset="0"/>
                <a:cs typeface="Times New Roman" panose="02020603050405020304" pitchFamily="18" charset="0"/>
              </a:rPr>
              <a:t>Nguyên</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nhân</a:t>
            </a:r>
            <a:r>
              <a:rPr lang="en-US" sz="3600" b="1" dirty="0" smtClean="0">
                <a:latin typeface="Times New Roman" panose="02020603050405020304" pitchFamily="18" charset="0"/>
                <a:cs typeface="Times New Roman" panose="02020603050405020304" pitchFamily="18" charset="0"/>
              </a:rPr>
              <a:t> </a:t>
            </a:r>
            <a:endParaRPr lang="en-US" sz="3600" b="1" dirty="0">
              <a:latin typeface="Times New Roman" panose="02020603050405020304" pitchFamily="18" charset="0"/>
              <a:cs typeface="Times New Roman" panose="02020603050405020304" pitchFamily="18" charset="0"/>
            </a:endParaRPr>
          </a:p>
        </p:txBody>
      </p:sp>
      <p:sp>
        <p:nvSpPr>
          <p:cNvPr id="5" name="Text Placeholder 2"/>
          <p:cNvSpPr txBox="1">
            <a:spLocks/>
          </p:cNvSpPr>
          <p:nvPr/>
        </p:nvSpPr>
        <p:spPr>
          <a:xfrm>
            <a:off x="1450997" y="1104996"/>
            <a:ext cx="5157787" cy="54488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i="1" dirty="0" err="1" smtClean="0">
                <a:solidFill>
                  <a:schemeClr val="accent5">
                    <a:lumMod val="75000"/>
                  </a:schemeClr>
                </a:solidFill>
                <a:latin typeface="Times New Roman" panose="02020603050405020304" pitchFamily="18" charset="0"/>
                <a:cs typeface="Times New Roman" panose="02020603050405020304" pitchFamily="18" charset="0"/>
              </a:rPr>
              <a:t>Chủ</a:t>
            </a:r>
            <a:r>
              <a:rPr lang="en-US"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b="1" i="1" dirty="0" err="1" smtClean="0">
                <a:solidFill>
                  <a:schemeClr val="accent5">
                    <a:lumMod val="75000"/>
                  </a:schemeClr>
                </a:solidFill>
                <a:latin typeface="Times New Roman" panose="02020603050405020304" pitchFamily="18" charset="0"/>
                <a:cs typeface="Times New Roman" panose="02020603050405020304" pitchFamily="18" charset="0"/>
              </a:rPr>
              <a:t>quan</a:t>
            </a:r>
            <a:endParaRPr lang="en-US" b="1" i="1"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6" name="Content Placeholder 3"/>
          <p:cNvSpPr txBox="1">
            <a:spLocks/>
          </p:cNvSpPr>
          <p:nvPr/>
        </p:nvSpPr>
        <p:spPr>
          <a:xfrm>
            <a:off x="518596" y="1715759"/>
            <a:ext cx="5157787" cy="4848879"/>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600" dirty="0" err="1">
                <a:latin typeface="Times New Roman" panose="02020603050405020304" pitchFamily="18" charset="0"/>
                <a:cs typeface="Times New Roman" panose="02020603050405020304" pitchFamily="18" charset="0"/>
              </a:rPr>
              <a:t>Á</a:t>
            </a:r>
            <a:r>
              <a:rPr lang="en-US" sz="2600" dirty="0" err="1" smtClean="0">
                <a:latin typeface="Times New Roman" panose="02020603050405020304" pitchFamily="18" charset="0"/>
                <a:cs typeface="Times New Roman" panose="02020603050405020304" pitchFamily="18" charset="0"/>
              </a:rPr>
              <a:t>p</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lực</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vốn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đầu</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tư</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phát</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triển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kinh</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tế</a:t>
            </a:r>
            <a:r>
              <a:rPr lang="en-US" sz="2600" dirty="0" smtClean="0">
                <a:latin typeface="Times New Roman" panose="02020603050405020304" pitchFamily="18" charset="0"/>
                <a:cs typeface="Times New Roman" panose="02020603050405020304" pitchFamily="18" charset="0"/>
              </a:rPr>
              <a:t> - </a:t>
            </a:r>
            <a:r>
              <a:rPr lang="en-US" sz="2600" dirty="0" err="1" smtClean="0">
                <a:latin typeface="Times New Roman" panose="02020603050405020304" pitchFamily="18" charset="0"/>
                <a:cs typeface="Times New Roman" panose="02020603050405020304" pitchFamily="18" charset="0"/>
              </a:rPr>
              <a:t>xã</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hội</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trong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đó</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có</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nguồn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vốn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vay</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rất</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lớn</a:t>
            </a:r>
            <a:endParaRPr lang="en-US" sz="2600" dirty="0" smtClean="0">
              <a:latin typeface="Times New Roman" panose="02020603050405020304" pitchFamily="18" charset="0"/>
              <a:cs typeface="Times New Roman" panose="02020603050405020304" pitchFamily="18" charset="0"/>
            </a:endParaRPr>
          </a:p>
          <a:p>
            <a:r>
              <a:rPr lang="en-US" sz="2600" dirty="0" err="1">
                <a:latin typeface="Times New Roman" panose="02020603050405020304" pitchFamily="18" charset="0"/>
                <a:cs typeface="Times New Roman" panose="02020603050405020304" pitchFamily="18" charset="0"/>
              </a:rPr>
              <a:t>Q</a:t>
            </a:r>
            <a:r>
              <a:rPr lang="en-US" sz="2600" dirty="0" err="1" smtClean="0">
                <a:latin typeface="Times New Roman" panose="02020603050405020304" pitchFamily="18" charset="0"/>
                <a:cs typeface="Times New Roman" panose="02020603050405020304" pitchFamily="18" charset="0"/>
              </a:rPr>
              <a:t>uy</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định</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về</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quản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lý</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nợ</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được</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đề</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cập</a:t>
            </a:r>
            <a:r>
              <a:rPr lang="en-US" sz="2600" dirty="0" smtClean="0">
                <a:latin typeface="Times New Roman" panose="02020603050405020304" pitchFamily="18" charset="0"/>
                <a:cs typeface="Times New Roman" panose="02020603050405020304" pitchFamily="18" charset="0"/>
              </a:rPr>
              <a:t> ở </a:t>
            </a:r>
            <a:r>
              <a:rPr lang="en-US" sz="2600" dirty="0" err="1" smtClean="0">
                <a:latin typeface="Times New Roman" panose="02020603050405020304" pitchFamily="18" charset="0"/>
                <a:cs typeface="Times New Roman" panose="02020603050405020304" pitchFamily="18" charset="0"/>
              </a:rPr>
              <a:t>nhiều</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văn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bản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quy</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phạm</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pháp</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luật</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khác</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nhau</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còn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sự</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mâu</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thuẫn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chồng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chéo</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hoặc</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bỏ</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sót</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chế</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tài</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gây</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khó</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khăn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cho</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việc</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áp</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dụng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và</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thi</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hành</a:t>
            </a:r>
            <a:endParaRPr lang="en-US" sz="2600" dirty="0" smtClean="0">
              <a:latin typeface="Times New Roman" panose="02020603050405020304" pitchFamily="18" charset="0"/>
              <a:cs typeface="Times New Roman" panose="02020603050405020304" pitchFamily="18" charset="0"/>
            </a:endParaRPr>
          </a:p>
          <a:p>
            <a:r>
              <a:rPr lang="en-US" sz="2600" dirty="0" err="1">
                <a:latin typeface="Times New Roman" panose="02020603050405020304" pitchFamily="18" charset="0"/>
                <a:cs typeface="Times New Roman" panose="02020603050405020304" pitchFamily="18" charset="0"/>
              </a:rPr>
              <a:t>C</a:t>
            </a:r>
            <a:r>
              <a:rPr lang="en-US" sz="2600" dirty="0" err="1" smtClean="0">
                <a:latin typeface="Times New Roman" panose="02020603050405020304" pitchFamily="18" charset="0"/>
                <a:cs typeface="Times New Roman" panose="02020603050405020304" pitchFamily="18" charset="0"/>
              </a:rPr>
              <a:t>ông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tác</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đề</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xuất</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dự</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án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thẩm</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định</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ký</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hiệp</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định</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vay</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công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tác</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quản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lý</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phân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bổ</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vốn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chưa</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phù</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hợp</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với</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kế</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hoạch</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đầu</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tư</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công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dự</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báo</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nợ</a:t>
            </a:r>
            <a:endParaRPr lang="en-US" sz="2600" dirty="0" smtClean="0">
              <a:latin typeface="Times New Roman" panose="02020603050405020304" pitchFamily="18" charset="0"/>
              <a:cs typeface="Times New Roman" panose="02020603050405020304" pitchFamily="18" charset="0"/>
            </a:endParaRPr>
          </a:p>
          <a:p>
            <a:r>
              <a:rPr lang="en-US" sz="2600" dirty="0" err="1">
                <a:latin typeface="Times New Roman" panose="02020603050405020304" pitchFamily="18" charset="0"/>
                <a:cs typeface="Times New Roman" panose="02020603050405020304" pitchFamily="18" charset="0"/>
              </a:rPr>
              <a:t>T</a:t>
            </a:r>
            <a:r>
              <a:rPr lang="en-US" sz="2600" dirty="0" err="1" smtClean="0">
                <a:latin typeface="Times New Roman" panose="02020603050405020304" pitchFamily="18" charset="0"/>
                <a:cs typeface="Times New Roman" panose="02020603050405020304" pitchFamily="18" charset="0"/>
              </a:rPr>
              <a:t>hiếu</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hụt</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đội</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ngũ</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có</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chuyên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môn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và</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kinh</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nghiệm</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về</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quản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lý</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nợ</a:t>
            </a:r>
            <a:r>
              <a:rPr lang="en-US" sz="2600" dirty="0" smtClean="0">
                <a:latin typeface="Times New Roman" panose="02020603050405020304" pitchFamily="18" charset="0"/>
                <a:cs typeface="Times New Roman" panose="02020603050405020304" pitchFamily="18" charset="0"/>
              </a:rPr>
              <a:t>.</a:t>
            </a:r>
          </a:p>
          <a:p>
            <a:endParaRPr lang="en-US" sz="2600"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p:txBody>
      </p:sp>
      <p:sp>
        <p:nvSpPr>
          <p:cNvPr id="7" name="Text Placeholder 4"/>
          <p:cNvSpPr txBox="1">
            <a:spLocks/>
          </p:cNvSpPr>
          <p:nvPr/>
        </p:nvSpPr>
        <p:spPr>
          <a:xfrm>
            <a:off x="7483579" y="1104996"/>
            <a:ext cx="5183188" cy="5014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i="1" dirty="0" err="1" smtClean="0">
                <a:solidFill>
                  <a:schemeClr val="accent5">
                    <a:lumMod val="75000"/>
                  </a:schemeClr>
                </a:solidFill>
                <a:latin typeface="Times New Roman" panose="02020603050405020304" pitchFamily="18" charset="0"/>
                <a:cs typeface="Times New Roman" panose="02020603050405020304" pitchFamily="18" charset="0"/>
              </a:rPr>
              <a:t>Khách</a:t>
            </a:r>
            <a:r>
              <a:rPr lang="en-US" b="1" i="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b="1" i="1" dirty="0" err="1" smtClean="0">
                <a:solidFill>
                  <a:schemeClr val="accent5">
                    <a:lumMod val="75000"/>
                  </a:schemeClr>
                </a:solidFill>
                <a:latin typeface="Times New Roman" panose="02020603050405020304" pitchFamily="18" charset="0"/>
                <a:cs typeface="Times New Roman" panose="02020603050405020304" pitchFamily="18" charset="0"/>
              </a:rPr>
              <a:t>quan</a:t>
            </a:r>
            <a:endParaRPr lang="en-US" b="1" i="1"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8" name="Content Placeholder 5"/>
          <p:cNvSpPr txBox="1">
            <a:spLocks/>
          </p:cNvSpPr>
          <p:nvPr/>
        </p:nvSpPr>
        <p:spPr>
          <a:xfrm>
            <a:off x="6368143" y="2044665"/>
            <a:ext cx="5183188" cy="47911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err="1">
                <a:latin typeface="Times New Roman" panose="02020603050405020304" pitchFamily="18" charset="0"/>
                <a:cs typeface="Times New Roman" panose="02020603050405020304" pitchFamily="18" charset="0"/>
              </a:rPr>
              <a:t>K</a:t>
            </a:r>
            <a:r>
              <a:rPr lang="en-US" sz="2400" dirty="0" err="1" smtClean="0">
                <a:latin typeface="Times New Roman" panose="02020603050405020304" pitchFamily="18" charset="0"/>
                <a:cs typeface="Times New Roman" panose="02020603050405020304" pitchFamily="18" charset="0"/>
              </a:rPr>
              <a:t>hi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lãi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suất</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thả</a:t>
            </a:r>
            <a:r>
              <a:rPr lang="en-US" sz="2400" dirty="0" smtClean="0">
                <a:solidFill>
                  <a:prstClr val="black"/>
                </a:solidFill>
                <a:latin typeface="Times New Roman" panose="02020603050405020304" pitchFamily="18" charset="0"/>
                <a:cs typeface="Times New Roman" panose="02020603050405020304" pitchFamily="18" charset="0"/>
              </a:rPr>
              <a:t> </a:t>
            </a:r>
            <a:r>
              <a:rPr lang="en-US" sz="2400" dirty="0" err="1" smtClean="0">
                <a:solidFill>
                  <a:prstClr val="black"/>
                </a:solidFill>
                <a:latin typeface="Times New Roman" panose="02020603050405020304" pitchFamily="18" charset="0"/>
                <a:cs typeface="Times New Roman" panose="02020603050405020304" pitchFamily="18" charset="0"/>
              </a:rPr>
              <a:t>nổi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thị</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trường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vốn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tăng</a:t>
            </a:r>
            <a:r>
              <a:rPr lang="en-US" sz="2400" dirty="0" smtClean="0">
                <a:latin typeface="Times New Roman" panose="02020603050405020304" pitchFamily="18" charset="0"/>
                <a:cs typeface="Times New Roman" panose="02020603050405020304" pitchFamily="18" charset="0"/>
              </a:rPr>
              <a:t>=&gt;</a:t>
            </a:r>
            <a:r>
              <a:rPr lang="en-US" sz="2400" dirty="0" err="1" smtClean="0">
                <a:latin typeface="Times New Roman" panose="02020603050405020304" pitchFamily="18" charset="0"/>
                <a:cs typeface="Times New Roman" panose="02020603050405020304" pitchFamily="18" charset="0"/>
              </a:rPr>
              <a:t>tăng</a:t>
            </a:r>
            <a:r>
              <a:rPr lang="en-US" sz="2400" dirty="0" smtClean="0">
                <a:latin typeface="Times New Roman" panose="02020603050405020304" pitchFamily="18" charset="0"/>
                <a:cs typeface="Times New Roman" panose="02020603050405020304" pitchFamily="18" charset="0"/>
              </a:rPr>
              <a:t> chi </a:t>
            </a:r>
            <a:r>
              <a:rPr lang="en-US" sz="2400" dirty="0" err="1" smtClean="0">
                <a:latin typeface="Times New Roman" panose="02020603050405020304" pitchFamily="18" charset="0"/>
                <a:cs typeface="Times New Roman" panose="02020603050405020304" pitchFamily="18" charset="0"/>
              </a:rPr>
              <a:t>phí</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trả</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lãi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đối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với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khoản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nợ</a:t>
            </a:r>
            <a:r>
              <a:rPr lang="en-US" sz="2400" dirty="0" smtClean="0">
                <a:latin typeface="Times New Roman" panose="02020603050405020304" pitchFamily="18" charset="0"/>
                <a:cs typeface="Times New Roman" panose="02020603050405020304" pitchFamily="18" charset="0"/>
              </a:rPr>
              <a:t> =&gt;</a:t>
            </a:r>
            <a:r>
              <a:rPr lang="en-US" sz="2400" dirty="0" err="1" smtClean="0">
                <a:latin typeface="Times New Roman" panose="02020603050405020304" pitchFamily="18" charset="0"/>
                <a:cs typeface="Times New Roman" panose="02020603050405020304" pitchFamily="18" charset="0"/>
              </a:rPr>
              <a:t>tăng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lãi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suất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danh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mục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nợ</a:t>
            </a:r>
            <a:endParaRPr lang="en-US" sz="2400" dirty="0" smtClean="0">
              <a:latin typeface="Times New Roman" panose="02020603050405020304" pitchFamily="18" charset="0"/>
              <a:cs typeface="Times New Roman" panose="02020603050405020304" pitchFamily="18" charset="0"/>
            </a:endParaRPr>
          </a:p>
          <a:p>
            <a:r>
              <a:rPr lang="en-US" sz="2400" dirty="0" err="1" smtClean="0">
                <a:latin typeface="Times New Roman" panose="02020603050405020304" pitchFamily="18" charset="0"/>
                <a:cs typeface="Times New Roman" panose="02020603050405020304" pitchFamily="18" charset="0"/>
              </a:rPr>
              <a:t>Biến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tỷ</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giá</a:t>
            </a:r>
            <a:endParaRPr lang="en-US" sz="2400"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C</a:t>
            </a:r>
            <a:r>
              <a:rPr lang="en-US" sz="2400" dirty="0" smtClean="0">
                <a:latin typeface="Times New Roman" panose="02020603050405020304" pitchFamily="18" charset="0"/>
                <a:cs typeface="Times New Roman" panose="02020603050405020304" pitchFamily="18" charset="0"/>
              </a:rPr>
              <a:t>hi </a:t>
            </a:r>
            <a:r>
              <a:rPr lang="en-US" sz="2400" dirty="0" err="1" smtClean="0">
                <a:latin typeface="Times New Roman" panose="02020603050405020304" pitchFamily="18" charset="0"/>
                <a:cs typeface="Times New Roman" panose="02020603050405020304" pitchFamily="18" charset="0"/>
              </a:rPr>
              <a:t>phí</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vay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nợ</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hướng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tăng</a:t>
            </a:r>
            <a:endParaRPr lang="en-US" sz="2400" dirty="0">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2"/>
          <a:stretch>
            <a:fillRect/>
          </a:stretch>
        </p:blipFill>
        <p:spPr>
          <a:xfrm>
            <a:off x="7158989" y="4725897"/>
            <a:ext cx="3683181" cy="1743075"/>
          </a:xfrm>
          <a:prstGeom prst="rect">
            <a:avLst/>
          </a:prstGeom>
          <a:ln>
            <a:noFill/>
          </a:ln>
          <a:effectLst>
            <a:softEdge rad="112500"/>
          </a:effectLst>
        </p:spPr>
      </p:pic>
    </p:spTree>
    <p:extLst>
      <p:ext uri="{BB962C8B-B14F-4D97-AF65-F5344CB8AC3E}">
        <p14:creationId xmlns:p14="http://schemas.microsoft.com/office/powerpoint/2010/main" val="4002017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8">
                                            <p:txEl>
                                              <p:pRg st="0" end="0"/>
                                            </p:txEl>
                                          </p:spTgt>
                                        </p:tgtEl>
                                        <p:attrNameLst>
                                          <p:attrName>style.visibility</p:attrName>
                                        </p:attrNameLst>
                                      </p:cBhvr>
                                      <p:to>
                                        <p:strVal val="visible"/>
                                      </p:to>
                                    </p:set>
                                    <p:anim calcmode="lin" valueType="num">
                                      <p:cBhvr additive="base">
                                        <p:cTn id="2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8">
                                            <p:txEl>
                                              <p:pRg st="0" end="0"/>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8">
                                            <p:txEl>
                                              <p:pRg st="1" end="1"/>
                                            </p:txEl>
                                          </p:spTgt>
                                        </p:tgtEl>
                                        <p:attrNameLst>
                                          <p:attrName>style.visibility</p:attrName>
                                        </p:attrNameLst>
                                      </p:cBhvr>
                                      <p:to>
                                        <p:strVal val="visible"/>
                                      </p:to>
                                    </p:set>
                                    <p:anim calcmode="lin" valueType="num">
                                      <p:cBhvr additive="base">
                                        <p:cTn id="31"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8">
                                            <p:txEl>
                                              <p:pRg st="1" end="1"/>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8">
                                            <p:txEl>
                                              <p:pRg st="2" end="2"/>
                                            </p:txEl>
                                          </p:spTgt>
                                        </p:tgtEl>
                                        <p:attrNameLst>
                                          <p:attrName>style.visibility</p:attrName>
                                        </p:attrNameLst>
                                      </p:cBhvr>
                                      <p:to>
                                        <p:strVal val="visible"/>
                                      </p:to>
                                    </p:set>
                                    <p:anim calcmode="lin" valueType="num">
                                      <p:cBhvr additive="base">
                                        <p:cTn id="35"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17"/>
        <p:cNvGrpSpPr/>
        <p:nvPr/>
      </p:nvGrpSpPr>
      <p:grpSpPr>
        <a:xfrm>
          <a:off x="0" y="0"/>
          <a:ext cx="0" cy="0"/>
          <a:chOff x="0" y="0"/>
          <a:chExt cx="0" cy="0"/>
        </a:xfrm>
      </p:grpSpPr>
      <p:sp>
        <p:nvSpPr>
          <p:cNvPr id="318" name="Google Shape;318;p44"/>
          <p:cNvSpPr txBox="1">
            <a:spLocks noGrp="1"/>
          </p:cNvSpPr>
          <p:nvPr>
            <p:ph type="title"/>
          </p:nvPr>
        </p:nvSpPr>
        <p:spPr>
          <a:xfrm>
            <a:off x="168167" y="4078901"/>
            <a:ext cx="8968827" cy="1432024"/>
          </a:xfrm>
          <a:prstGeom prst="rect">
            <a:avLst/>
          </a:prstGeom>
        </p:spPr>
        <p:txBody>
          <a:bodyPr spcFirstLastPara="1" vert="horz" wrap="square" lIns="121900" tIns="121900" rIns="121900" bIns="121900" rtlCol="0" anchor="ctr" anchorCtr="0">
            <a:noAutofit/>
          </a:bodyPr>
          <a:lstStyle/>
          <a:p>
            <a:r>
              <a:rPr lang="en-US" sz="3733" b="1" dirty="0">
                <a:latin typeface="Times New Roman" panose="02020603050405020304" pitchFamily="18" charset="0"/>
                <a:cs typeface="Times New Roman" panose="02020603050405020304" pitchFamily="18" charset="0"/>
              </a:rPr>
              <a:t>CHƯƠNG 3: GIẢI PHÁP TĂNG CƯỜNG CÔNG TÁC QUẢN LÝ NỢ </a:t>
            </a:r>
            <a:br>
              <a:rPr lang="en-US" sz="3733" b="1" dirty="0">
                <a:latin typeface="Times New Roman" panose="02020603050405020304" pitchFamily="18" charset="0"/>
                <a:cs typeface="Times New Roman" panose="02020603050405020304" pitchFamily="18" charset="0"/>
              </a:rPr>
            </a:br>
            <a:r>
              <a:rPr lang="en-US" sz="3733" b="1" dirty="0">
                <a:latin typeface="Times New Roman" panose="02020603050405020304" pitchFamily="18" charset="0"/>
                <a:cs typeface="Times New Roman" panose="02020603050405020304" pitchFamily="18" charset="0"/>
              </a:rPr>
              <a:t>NƯỚC NGOÀI CỦA VIỆT NAM</a:t>
            </a:r>
            <a:br>
              <a:rPr lang="en-US" sz="3733" b="1" dirty="0">
                <a:latin typeface="Times New Roman" panose="02020603050405020304" pitchFamily="18" charset="0"/>
                <a:cs typeface="Times New Roman" panose="02020603050405020304" pitchFamily="18" charset="0"/>
              </a:rPr>
            </a:br>
            <a:r>
              <a:rPr lang="en-US" dirty="0"/>
              <a:t> </a:t>
            </a:r>
            <a:br>
              <a:rPr lang="en-US" dirty="0"/>
            </a:br>
            <a:endParaRPr lang="vi-VN" sz="2667" dirty="0">
              <a:solidFill>
                <a:srgbClr val="75A6E7"/>
              </a:solidFill>
              <a:latin typeface="Times New Roman" panose="02020603050405020304" pitchFamily="18" charset="0"/>
              <a:ea typeface="Arial Black"/>
              <a:cs typeface="Times New Roman" panose="02020603050405020304" pitchFamily="18" charset="0"/>
              <a:sym typeface="Arial Black"/>
            </a:endParaRPr>
          </a:p>
        </p:txBody>
      </p:sp>
    </p:spTree>
    <p:extLst>
      <p:ext uri="{BB962C8B-B14F-4D97-AF65-F5344CB8AC3E}">
        <p14:creationId xmlns:p14="http://schemas.microsoft.com/office/powerpoint/2010/main" val="1529035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18"/>
                                        </p:tgtEl>
                                        <p:attrNameLst>
                                          <p:attrName>style.visibility</p:attrName>
                                        </p:attrNameLst>
                                      </p:cBhvr>
                                      <p:to>
                                        <p:strVal val="visible"/>
                                      </p:to>
                                    </p:set>
                                    <p:animEffect transition="in" filter="barn(inVertical)">
                                      <p:cBhvr>
                                        <p:cTn id="7" dur="500"/>
                                        <p:tgtEl>
                                          <p:spTgt spid="3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848"/>
        <p:cNvGrpSpPr/>
        <p:nvPr/>
      </p:nvGrpSpPr>
      <p:grpSpPr>
        <a:xfrm>
          <a:off x="0" y="0"/>
          <a:ext cx="0" cy="0"/>
          <a:chOff x="0" y="0"/>
          <a:chExt cx="0" cy="0"/>
        </a:xfrm>
      </p:grpSpPr>
      <p:sp>
        <p:nvSpPr>
          <p:cNvPr id="849" name="Google Shape;849;p63"/>
          <p:cNvSpPr txBox="1">
            <a:spLocks noGrp="1"/>
          </p:cNvSpPr>
          <p:nvPr>
            <p:ph type="title"/>
          </p:nvPr>
        </p:nvSpPr>
        <p:spPr>
          <a:xfrm>
            <a:off x="493978" y="593367"/>
            <a:ext cx="10752012" cy="763600"/>
          </a:xfrm>
          <a:prstGeom prst="rect">
            <a:avLst/>
          </a:prstGeom>
        </p:spPr>
        <p:txBody>
          <a:bodyPr spcFirstLastPara="1" vert="horz" wrap="square" lIns="121900" tIns="121900" rIns="121900" bIns="121900" rtlCol="0" anchor="t" anchorCtr="0">
            <a:noAutofit/>
          </a:bodyPr>
          <a:lstStyle/>
          <a:p>
            <a:r>
              <a:rPr lang="en" dirty="0" smtClean="0">
                <a:latin typeface="Times New Roman" panose="02020603050405020304" pitchFamily="18" charset="0"/>
                <a:cs typeface="Times New Roman" panose="02020603050405020304" pitchFamily="18" charset="0"/>
              </a:rPr>
              <a:t>1.Về khuôn khổ pháp lý </a:t>
            </a:r>
            <a:endParaRPr dirty="0">
              <a:latin typeface="Times New Roman" panose="02020603050405020304" pitchFamily="18" charset="0"/>
              <a:cs typeface="Times New Roman" panose="02020603050405020304" pitchFamily="18" charset="0"/>
            </a:endParaRPr>
          </a:p>
        </p:txBody>
      </p:sp>
      <p:sp>
        <p:nvSpPr>
          <p:cNvPr id="850" name="Google Shape;850;p63"/>
          <p:cNvSpPr txBox="1">
            <a:spLocks noGrp="1"/>
          </p:cNvSpPr>
          <p:nvPr>
            <p:ph type="subTitle" idx="2"/>
          </p:nvPr>
        </p:nvSpPr>
        <p:spPr>
          <a:xfrm>
            <a:off x="493977" y="1715275"/>
            <a:ext cx="3920368" cy="524800"/>
          </a:xfrm>
          <a:prstGeom prst="rect">
            <a:avLst/>
          </a:prstGeom>
        </p:spPr>
        <p:txBody>
          <a:bodyPr spcFirstLastPara="1" vert="horz" wrap="square" lIns="121900" tIns="121900" rIns="121900" bIns="121900" rtlCol="0" anchor="t" anchorCtr="0">
            <a:noAutofit/>
          </a:bodyPr>
          <a:lstStyle/>
          <a:p>
            <a:pPr marL="0" indent="0">
              <a:spcAft>
                <a:spcPts val="2133"/>
              </a:spcAft>
            </a:pPr>
            <a:r>
              <a:rPr lang="en" b="1" dirty="0" smtClean="0">
                <a:latin typeface="Times New Roman" panose="02020603050405020304" pitchFamily="18" charset="0"/>
                <a:cs typeface="Times New Roman" panose="02020603050405020304" pitchFamily="18" charset="0"/>
                <a:sym typeface="Muli"/>
              </a:rPr>
              <a:t>Đối với nguồn vốn ODA </a:t>
            </a:r>
            <a:endParaRPr b="1" dirty="0">
              <a:latin typeface="Times New Roman" panose="02020603050405020304" pitchFamily="18" charset="0"/>
              <a:cs typeface="Times New Roman" panose="02020603050405020304" pitchFamily="18" charset="0"/>
            </a:endParaRPr>
          </a:p>
        </p:txBody>
      </p:sp>
      <p:sp>
        <p:nvSpPr>
          <p:cNvPr id="851" name="Google Shape;851;p63"/>
          <p:cNvSpPr txBox="1"/>
          <p:nvPr/>
        </p:nvSpPr>
        <p:spPr>
          <a:xfrm>
            <a:off x="261449" y="2615694"/>
            <a:ext cx="4811545" cy="3830649"/>
          </a:xfrm>
          <a:prstGeom prst="rect">
            <a:avLst/>
          </a:prstGeom>
          <a:noFill/>
          <a:ln>
            <a:noFill/>
          </a:ln>
        </p:spPr>
        <p:txBody>
          <a:bodyPr spcFirstLastPara="1" wrap="square" lIns="121900" tIns="121900" rIns="121900" bIns="121900" anchor="t" anchorCtr="0">
            <a:noAutofit/>
          </a:bodyPr>
          <a:lstStyle/>
          <a:p>
            <a:pPr lvl="0" algn="just">
              <a:lnSpc>
                <a:spcPct val="142857"/>
              </a:lnSpc>
            </a:pPr>
            <a:r>
              <a:rPr lang="en-US" sz="2000" dirty="0" err="1">
                <a:latin typeface="Times New Roman" panose="02020603050405020304" pitchFamily="18" charset="0"/>
                <a:cs typeface="Times New Roman" panose="02020603050405020304" pitchFamily="18" charset="0"/>
              </a:rPr>
              <a:t>Tiếp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tục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hoàn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hệ</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thống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văn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bản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pháp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lý</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về</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quản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lý</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nguồn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vốn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này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để</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đáp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ứng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yêu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cầu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thực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tiễn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của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Việt</a:t>
            </a:r>
            <a:r>
              <a:rPr lang="en-US" sz="2000" dirty="0">
                <a:latin typeface="Times New Roman" panose="02020603050405020304" pitchFamily="18" charset="0"/>
                <a:cs typeface="Times New Roman" panose="02020603050405020304" pitchFamily="18" charset="0"/>
              </a:rPr>
              <a:t> Nam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tiến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tới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từng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bước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phù</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hợp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với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lệ</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quốc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tế</a:t>
            </a:r>
            <a:r>
              <a:rPr lang="en-US" sz="2000" dirty="0">
                <a:latin typeface="Times New Roman" panose="02020603050405020304" pitchFamily="18" charset="0"/>
                <a:cs typeface="Times New Roman" panose="02020603050405020304" pitchFamily="18" charset="0"/>
              </a:rPr>
              <a:t>.  </a:t>
            </a:r>
            <a:endParaRPr sz="1400" dirty="0">
              <a:solidFill>
                <a:srgbClr val="666666"/>
              </a:solidFill>
              <a:latin typeface="Times New Roman" panose="02020603050405020304" pitchFamily="18" charset="0"/>
              <a:ea typeface="Muli"/>
              <a:cs typeface="Times New Roman" panose="02020603050405020304" pitchFamily="18" charset="0"/>
              <a:sym typeface="Muli"/>
            </a:endParaRPr>
          </a:p>
        </p:txBody>
      </p:sp>
      <p:grpSp>
        <p:nvGrpSpPr>
          <p:cNvPr id="856" name="Google Shape;856;p63"/>
          <p:cNvGrpSpPr/>
          <p:nvPr/>
        </p:nvGrpSpPr>
        <p:grpSpPr>
          <a:xfrm rot="5400000">
            <a:off x="11521646" y="548257"/>
            <a:ext cx="370869" cy="461091"/>
            <a:chOff x="0" y="46600"/>
            <a:chExt cx="3121800" cy="5004600"/>
          </a:xfrm>
        </p:grpSpPr>
        <p:sp>
          <p:nvSpPr>
            <p:cNvPr id="857" name="Google Shape;857;p63"/>
            <p:cNvSpPr/>
            <p:nvPr/>
          </p:nvSpPr>
          <p:spPr>
            <a:xfrm>
              <a:off x="0" y="46600"/>
              <a:ext cx="3121800" cy="2502300"/>
            </a:xfrm>
            <a:prstGeom prst="parallelogram">
              <a:avLst>
                <a:gd name="adj" fmla="val 55860"/>
              </a:avLst>
            </a:prstGeom>
            <a:solidFill>
              <a:srgbClr val="5E85B9">
                <a:alpha val="91150"/>
              </a:srgbClr>
            </a:solidFill>
            <a:ln>
              <a:noFill/>
            </a:ln>
          </p:spPr>
          <p:txBody>
            <a:bodyPr spcFirstLastPara="1" wrap="square" lIns="121900" tIns="121900" rIns="121900" bIns="121900" anchor="ctr" anchorCtr="0">
              <a:noAutofit/>
            </a:bodyPr>
            <a:lstStyle/>
            <a:p>
              <a:endParaRPr sz="2400"/>
            </a:p>
          </p:txBody>
        </p:sp>
        <p:sp>
          <p:nvSpPr>
            <p:cNvPr id="858" name="Google Shape;858;p63"/>
            <p:cNvSpPr/>
            <p:nvPr/>
          </p:nvSpPr>
          <p:spPr>
            <a:xfrm flipH="1">
              <a:off x="0" y="2548900"/>
              <a:ext cx="3121800" cy="2502300"/>
            </a:xfrm>
            <a:prstGeom prst="parallelogram">
              <a:avLst>
                <a:gd name="adj" fmla="val 55860"/>
              </a:avLst>
            </a:prstGeom>
            <a:solidFill>
              <a:srgbClr val="5E85B9">
                <a:alpha val="91150"/>
              </a:srgbClr>
            </a:solidFill>
            <a:ln>
              <a:noFill/>
            </a:ln>
          </p:spPr>
          <p:txBody>
            <a:bodyPr spcFirstLastPara="1" wrap="square" lIns="121900" tIns="121900" rIns="121900" bIns="121900" anchor="ctr" anchorCtr="0">
              <a:noAutofit/>
            </a:bodyPr>
            <a:lstStyle/>
            <a:p>
              <a:endParaRPr sz="2400"/>
            </a:p>
          </p:txBody>
        </p:sp>
        <p:sp>
          <p:nvSpPr>
            <p:cNvPr id="859" name="Google Shape;859;p63"/>
            <p:cNvSpPr/>
            <p:nvPr/>
          </p:nvSpPr>
          <p:spPr>
            <a:xfrm rot="5400000">
              <a:off x="-1450150" y="1671525"/>
              <a:ext cx="4647600" cy="1747200"/>
            </a:xfrm>
            <a:prstGeom prst="triangle">
              <a:avLst>
                <a:gd name="adj" fmla="val 50126"/>
              </a:avLst>
            </a:prstGeom>
            <a:solidFill>
              <a:srgbClr val="38444A">
                <a:alpha val="59620"/>
              </a:srgbClr>
            </a:solidFill>
            <a:ln>
              <a:noFill/>
            </a:ln>
          </p:spPr>
          <p:txBody>
            <a:bodyPr spcFirstLastPara="1" wrap="square" lIns="121900" tIns="121900" rIns="121900" bIns="121900" anchor="ctr" anchorCtr="0">
              <a:noAutofit/>
            </a:bodyPr>
            <a:lstStyle/>
            <a:p>
              <a:endParaRPr sz="2400"/>
            </a:p>
          </p:txBody>
        </p:sp>
      </p:grpSp>
      <p:sp>
        <p:nvSpPr>
          <p:cNvPr id="13" name="Google Shape;850;p63"/>
          <p:cNvSpPr txBox="1">
            <a:spLocks/>
          </p:cNvSpPr>
          <p:nvPr/>
        </p:nvSpPr>
        <p:spPr>
          <a:xfrm>
            <a:off x="5715482" y="1389089"/>
            <a:ext cx="5530508" cy="524800"/>
          </a:xfrm>
          <a:prstGeom prst="rect">
            <a:avLst/>
          </a:prstGeom>
          <a:no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Arial"/>
              <a:buNone/>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None/>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None/>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None/>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None/>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None/>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None/>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None/>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None/>
              <a:defRPr sz="1400" b="0" i="0" u="none" strike="noStrike" cap="none">
                <a:solidFill>
                  <a:schemeClr val="dk2"/>
                </a:solidFill>
                <a:latin typeface="Arial"/>
                <a:ea typeface="Arial"/>
                <a:cs typeface="Arial"/>
                <a:sym typeface="Arial"/>
              </a:defRPr>
            </a:lvl9pPr>
          </a:lstStyle>
          <a:p>
            <a:pPr algn="ctr"/>
            <a:r>
              <a:rPr lang="en-US" sz="2400" b="1" dirty="0" err="1">
                <a:latin typeface="Times New Roman" panose="02020603050405020304" pitchFamily="18" charset="0"/>
                <a:cs typeface="Times New Roman" panose="02020603050405020304" pitchFamily="18" charset="0"/>
              </a:rPr>
              <a:t>Đối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với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việc</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vay</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và</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trả</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nợ</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thương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mại</a:t>
            </a:r>
            <a:endParaRPr lang="en-US" sz="2400" b="1" dirty="0">
              <a:latin typeface="Times New Roman" panose="02020603050405020304" pitchFamily="18" charset="0"/>
              <a:cs typeface="Times New Roman" panose="02020603050405020304" pitchFamily="18" charset="0"/>
            </a:endParaRPr>
          </a:p>
          <a:p>
            <a:pPr algn="ctr"/>
            <a:r>
              <a:rPr lang="en-US" sz="2400" b="1" dirty="0" err="1">
                <a:latin typeface="Times New Roman" panose="02020603050405020304" pitchFamily="18" charset="0"/>
                <a:cs typeface="Times New Roman" panose="02020603050405020304" pitchFamily="18" charset="0"/>
              </a:rPr>
              <a:t>nước</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ngoài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của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khu</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vực</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doanh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nghiệp</a:t>
            </a:r>
            <a:endParaRPr lang="en-US" sz="2400" b="1" dirty="0">
              <a:latin typeface="Times New Roman" panose="02020603050405020304" pitchFamily="18" charset="0"/>
              <a:cs typeface="Times New Roman" panose="02020603050405020304" pitchFamily="18" charset="0"/>
            </a:endParaRPr>
          </a:p>
        </p:txBody>
      </p:sp>
      <p:sp>
        <p:nvSpPr>
          <p:cNvPr id="14" name="Google Shape;851;p63"/>
          <p:cNvSpPr txBox="1"/>
          <p:nvPr/>
        </p:nvSpPr>
        <p:spPr>
          <a:xfrm>
            <a:off x="5368835" y="2344701"/>
            <a:ext cx="6568792" cy="3830649"/>
          </a:xfrm>
          <a:prstGeom prst="rect">
            <a:avLst/>
          </a:prstGeom>
          <a:noFill/>
          <a:ln>
            <a:noFill/>
          </a:ln>
        </p:spPr>
        <p:txBody>
          <a:bodyPr spcFirstLastPara="1" wrap="square" lIns="121900" tIns="121900" rIns="121900" bIns="121900" anchor="t" anchorCtr="0">
            <a:noAutofit/>
          </a:bodyPr>
          <a:lstStyle/>
          <a:p>
            <a:pPr marL="380990" indent="-380990" algn="just">
              <a:lnSpc>
                <a:spcPct val="142857"/>
              </a:lnSpc>
              <a:buFont typeface="Arial" panose="020B0604020202020204" pitchFamily="34" charset="0"/>
              <a:buChar char="•"/>
            </a:pPr>
            <a:r>
              <a:rPr lang="en-US" sz="2000" dirty="0" err="1">
                <a:latin typeface="Times New Roman" panose="02020603050405020304" pitchFamily="18" charset="0"/>
                <a:cs typeface="Times New Roman" panose="02020603050405020304" pitchFamily="18" charset="0"/>
              </a:rPr>
              <a:t>Tăng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cường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kiểm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soát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chặt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chẽ</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khoản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thương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thông</a:t>
            </a:r>
            <a:r>
              <a:rPr lang="en-US" sz="2000" dirty="0">
                <a:latin typeface="Times New Roman" panose="02020603050405020304" pitchFamily="18" charset="0"/>
                <a:cs typeface="Times New Roman" panose="02020603050405020304" pitchFamily="18" charset="0"/>
              </a:rPr>
              <a:t> qua </a:t>
            </a:r>
            <a:r>
              <a:rPr lang="en-US" sz="2000" dirty="0" err="1">
                <a:latin typeface="Times New Roman" panose="02020603050405020304" pitchFamily="18" charset="0"/>
                <a:cs typeface="Times New Roman" panose="02020603050405020304" pitchFamily="18" charset="0"/>
              </a:rPr>
              <a:t>hạn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mức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thương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mại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hàng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năm</a:t>
            </a:r>
            <a:r>
              <a:rPr lang="en-US" sz="2000" dirty="0">
                <a:latin typeface="Times New Roman" panose="02020603050405020304" pitchFamily="18" charset="0"/>
                <a:cs typeface="Times New Roman" panose="02020603050405020304" pitchFamily="18" charset="0"/>
              </a:rPr>
              <a:t>…</a:t>
            </a:r>
          </a:p>
          <a:p>
            <a:pPr marL="380990" indent="-380990" algn="just">
              <a:lnSpc>
                <a:spcPct val="142857"/>
              </a:lnSpc>
              <a:buFont typeface="Arial" panose="020B0604020202020204" pitchFamily="34" charset="0"/>
              <a:buChar char="•"/>
            </a:pPr>
            <a:r>
              <a:rPr lang="en-US" sz="2000" dirty="0" err="1">
                <a:latin typeface="Times New Roman" panose="02020603050405020304" pitchFamily="18" charset="0"/>
                <a:cs typeface="Times New Roman" panose="02020603050405020304" pitchFamily="18" charset="0"/>
              </a:rPr>
              <a:t>Về</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dài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hạn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cần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xây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dựng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Luật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hoặc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Pháp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lệnh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quản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lý</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nợ</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nước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ngoài</a:t>
            </a:r>
            <a:r>
              <a:rPr lang="en-US" sz="2000" dirty="0">
                <a:latin typeface="Times New Roman" panose="02020603050405020304" pitchFamily="18" charset="0"/>
                <a:cs typeface="Times New Roman" panose="02020603050405020304" pitchFamily="18" charset="0"/>
              </a:rPr>
              <a:t>.</a:t>
            </a:r>
          </a:p>
          <a:p>
            <a:pPr marL="380990" indent="-380990" algn="just">
              <a:lnSpc>
                <a:spcPct val="142857"/>
              </a:lnSpc>
              <a:buFont typeface="Arial" panose="020B0604020202020204" pitchFamily="34" charset="0"/>
              <a:buChar char="•"/>
            </a:pPr>
            <a:r>
              <a:rPr lang="en-US" sz="2000" dirty="0" err="1">
                <a:latin typeface="Times New Roman" panose="02020603050405020304" pitchFamily="18" charset="0"/>
                <a:cs typeface="Times New Roman" panose="02020603050405020304" pitchFamily="18" charset="0"/>
              </a:rPr>
              <a:t>Quán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triệt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nhận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thức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đối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với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cả</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người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quản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lý</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và</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đối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tượng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được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quản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lý</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tăng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cường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kiểm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giám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sát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quá</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trình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thực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hiện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áp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dụng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cơ</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chế</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thưởng-phạt</a:t>
            </a:r>
            <a:r>
              <a:rPr lang="en-US" sz="2000" dirty="0">
                <a:latin typeface="Times New Roman" panose="02020603050405020304" pitchFamily="18" charset="0"/>
                <a:cs typeface="Times New Roman" panose="02020603050405020304" pitchFamily="18" charset="0"/>
              </a:rPr>
              <a:t> một </a:t>
            </a:r>
            <a:r>
              <a:rPr lang="en-US" sz="2000" dirty="0" err="1">
                <a:latin typeface="Times New Roman" panose="02020603050405020304" pitchFamily="18" charset="0"/>
                <a:cs typeface="Times New Roman" panose="02020603050405020304" pitchFamily="18" charset="0"/>
              </a:rPr>
              <a:t>cách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nghiêm</a:t>
            </a:r>
            <a:r>
              <a:rPr lang="en-US" sz="2000" dirty="0">
                <a:latin typeface="Times New Roman" panose="02020603050405020304" pitchFamily="18" charset="0"/>
                <a:cs typeface="Times New Roman" panose="02020603050405020304" pitchFamily="18" charset="0"/>
              </a:rPr>
              <a:t> minh, </a:t>
            </a:r>
            <a:r>
              <a:rPr lang="en-US" sz="2000" dirty="0" err="1">
                <a:latin typeface="Times New Roman" panose="02020603050405020304" pitchFamily="18" charset="0"/>
                <a:cs typeface="Times New Roman" panose="02020603050405020304" pitchFamily="18" charset="0"/>
              </a:rPr>
              <a:t>công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khai</a:t>
            </a:r>
            <a:endParaRPr lang="en-US" sz="2000" dirty="0">
              <a:latin typeface="Times New Roman" panose="02020603050405020304" pitchFamily="18" charset="0"/>
              <a:cs typeface="Times New Roman" panose="02020603050405020304" pitchFamily="18" charset="0"/>
            </a:endParaRPr>
          </a:p>
          <a:p>
            <a:pPr lvl="0" algn="just">
              <a:lnSpc>
                <a:spcPct val="142857"/>
              </a:lnSpc>
            </a:pPr>
            <a:endParaRPr sz="1467" dirty="0">
              <a:solidFill>
                <a:srgbClr val="666666"/>
              </a:solidFill>
              <a:latin typeface="Muli"/>
              <a:ea typeface="Muli"/>
              <a:cs typeface="Muli"/>
              <a:sym typeface="Muli"/>
            </a:endParaRPr>
          </a:p>
        </p:txBody>
      </p:sp>
    </p:spTree>
    <p:extLst>
      <p:ext uri="{BB962C8B-B14F-4D97-AF65-F5344CB8AC3E}">
        <p14:creationId xmlns:p14="http://schemas.microsoft.com/office/powerpoint/2010/main" val="3192347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49"/>
                                        </p:tgtEl>
                                        <p:attrNameLst>
                                          <p:attrName>style.visibility</p:attrName>
                                        </p:attrNameLst>
                                      </p:cBhvr>
                                      <p:to>
                                        <p:strVal val="visible"/>
                                      </p:to>
                                    </p:set>
                                    <p:anim calcmode="lin" valueType="num">
                                      <p:cBhvr additive="base">
                                        <p:cTn id="7" dur="500" fill="hold"/>
                                        <p:tgtEl>
                                          <p:spTgt spid="849"/>
                                        </p:tgtEl>
                                        <p:attrNameLst>
                                          <p:attrName>ppt_x</p:attrName>
                                        </p:attrNameLst>
                                      </p:cBhvr>
                                      <p:tavLst>
                                        <p:tav tm="0">
                                          <p:val>
                                            <p:strVal val="#ppt_x"/>
                                          </p:val>
                                        </p:tav>
                                        <p:tav tm="100000">
                                          <p:val>
                                            <p:strVal val="#ppt_x"/>
                                          </p:val>
                                        </p:tav>
                                      </p:tavLst>
                                    </p:anim>
                                    <p:anim calcmode="lin" valueType="num">
                                      <p:cBhvr additive="base">
                                        <p:cTn id="8" dur="500" fill="hold"/>
                                        <p:tgtEl>
                                          <p:spTgt spid="84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850">
                                            <p:txEl>
                                              <p:pRg st="0" end="0"/>
                                            </p:txEl>
                                          </p:spTgt>
                                        </p:tgtEl>
                                        <p:attrNameLst>
                                          <p:attrName>style.visibility</p:attrName>
                                        </p:attrNameLst>
                                      </p:cBhvr>
                                      <p:to>
                                        <p:strVal val="visible"/>
                                      </p:to>
                                    </p:set>
                                    <p:animEffect transition="in" filter="barn(inVertical)">
                                      <p:cBhvr>
                                        <p:cTn id="13" dur="500"/>
                                        <p:tgtEl>
                                          <p:spTgt spid="850">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851">
                                            <p:txEl>
                                              <p:pRg st="0" end="0"/>
                                            </p:txEl>
                                          </p:spTgt>
                                        </p:tgtEl>
                                        <p:attrNameLst>
                                          <p:attrName>style.visibility</p:attrName>
                                        </p:attrNameLst>
                                      </p:cBhvr>
                                      <p:to>
                                        <p:strVal val="visible"/>
                                      </p:to>
                                    </p:set>
                                    <p:animEffect transition="in" filter="fade">
                                      <p:cBhvr>
                                        <p:cTn id="18" dur="1000"/>
                                        <p:tgtEl>
                                          <p:spTgt spid="851">
                                            <p:txEl>
                                              <p:pRg st="0" end="0"/>
                                            </p:txEl>
                                          </p:spTgt>
                                        </p:tgtEl>
                                      </p:cBhvr>
                                    </p:animEffect>
                                    <p:anim calcmode="lin" valueType="num">
                                      <p:cBhvr>
                                        <p:cTn id="19" dur="1000" fill="hold"/>
                                        <p:tgtEl>
                                          <p:spTgt spid="851">
                                            <p:txEl>
                                              <p:pRg st="0" end="0"/>
                                            </p:txEl>
                                          </p:spTgt>
                                        </p:tgtEl>
                                        <p:attrNameLst>
                                          <p:attrName>ppt_x</p:attrName>
                                        </p:attrNameLst>
                                      </p:cBhvr>
                                      <p:tavLst>
                                        <p:tav tm="0">
                                          <p:val>
                                            <p:strVal val="#ppt_x"/>
                                          </p:val>
                                        </p:tav>
                                        <p:tav tm="100000">
                                          <p:val>
                                            <p:strVal val="#ppt_x"/>
                                          </p:val>
                                        </p:tav>
                                      </p:tavLst>
                                    </p:anim>
                                    <p:anim calcmode="lin" valueType="num">
                                      <p:cBhvr>
                                        <p:cTn id="20" dur="1000" fill="hold"/>
                                        <p:tgtEl>
                                          <p:spTgt spid="85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barn(inVertical)">
                                      <p:cBhvr>
                                        <p:cTn id="25" dur="500"/>
                                        <p:tgtEl>
                                          <p:spTgt spid="13"/>
                                        </p:tgtEl>
                                      </p:cBhvr>
                                    </p:animEffect>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nodeType="clickEffect">
                                  <p:stCondLst>
                                    <p:cond delay="0"/>
                                  </p:stCondLst>
                                  <p:childTnLst>
                                    <p:set>
                                      <p:cBhvr>
                                        <p:cTn id="29" dur="1" fill="hold">
                                          <p:stCondLst>
                                            <p:cond delay="0"/>
                                          </p:stCondLst>
                                        </p:cTn>
                                        <p:tgtEl>
                                          <p:spTgt spid="14">
                                            <p:txEl>
                                              <p:pRg st="0" end="0"/>
                                            </p:txEl>
                                          </p:spTgt>
                                        </p:tgtEl>
                                        <p:attrNameLst>
                                          <p:attrName>style.visibility</p:attrName>
                                        </p:attrNameLst>
                                      </p:cBhvr>
                                      <p:to>
                                        <p:strVal val="visible"/>
                                      </p:to>
                                    </p:set>
                                    <p:animEffect transition="in" filter="fade">
                                      <p:cBhvr>
                                        <p:cTn id="30" dur="1000"/>
                                        <p:tgtEl>
                                          <p:spTgt spid="14">
                                            <p:txEl>
                                              <p:pRg st="0" end="0"/>
                                            </p:txEl>
                                          </p:spTgt>
                                        </p:tgtEl>
                                      </p:cBhvr>
                                    </p:animEffect>
                                    <p:anim calcmode="lin" valueType="num">
                                      <p:cBhvr>
                                        <p:cTn id="31" dur="1000" fill="hold"/>
                                        <p:tgtEl>
                                          <p:spTgt spid="14">
                                            <p:txEl>
                                              <p:pRg st="0" end="0"/>
                                            </p:txEl>
                                          </p:spTgt>
                                        </p:tgtEl>
                                        <p:attrNameLst>
                                          <p:attrName>ppt_x</p:attrName>
                                        </p:attrNameLst>
                                      </p:cBhvr>
                                      <p:tavLst>
                                        <p:tav tm="0">
                                          <p:val>
                                            <p:strVal val="#ppt_x"/>
                                          </p:val>
                                        </p:tav>
                                        <p:tav tm="100000">
                                          <p:val>
                                            <p:strVal val="#ppt_x"/>
                                          </p:val>
                                        </p:tav>
                                      </p:tavLst>
                                    </p:anim>
                                    <p:anim calcmode="lin" valueType="num">
                                      <p:cBhvr>
                                        <p:cTn id="32" dur="1000" fill="hold"/>
                                        <p:tgtEl>
                                          <p:spTgt spid="1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14">
                                            <p:txEl>
                                              <p:pRg st="1" end="1"/>
                                            </p:txEl>
                                          </p:spTgt>
                                        </p:tgtEl>
                                        <p:attrNameLst>
                                          <p:attrName>style.visibility</p:attrName>
                                        </p:attrNameLst>
                                      </p:cBhvr>
                                      <p:to>
                                        <p:strVal val="visible"/>
                                      </p:to>
                                    </p:set>
                                    <p:animEffect transition="in" filter="fade">
                                      <p:cBhvr>
                                        <p:cTn id="37" dur="1000"/>
                                        <p:tgtEl>
                                          <p:spTgt spid="14">
                                            <p:txEl>
                                              <p:pRg st="1" end="1"/>
                                            </p:txEl>
                                          </p:spTgt>
                                        </p:tgtEl>
                                      </p:cBhvr>
                                    </p:animEffect>
                                    <p:anim calcmode="lin" valueType="num">
                                      <p:cBhvr>
                                        <p:cTn id="38" dur="1000" fill="hold"/>
                                        <p:tgtEl>
                                          <p:spTgt spid="14">
                                            <p:txEl>
                                              <p:pRg st="1" end="1"/>
                                            </p:txEl>
                                          </p:spTgt>
                                        </p:tgtEl>
                                        <p:attrNameLst>
                                          <p:attrName>ppt_x</p:attrName>
                                        </p:attrNameLst>
                                      </p:cBhvr>
                                      <p:tavLst>
                                        <p:tav tm="0">
                                          <p:val>
                                            <p:strVal val="#ppt_x"/>
                                          </p:val>
                                        </p:tav>
                                        <p:tav tm="100000">
                                          <p:val>
                                            <p:strVal val="#ppt_x"/>
                                          </p:val>
                                        </p:tav>
                                      </p:tavLst>
                                    </p:anim>
                                    <p:anim calcmode="lin" valueType="num">
                                      <p:cBhvr>
                                        <p:cTn id="39" dur="1000" fill="hold"/>
                                        <p:tgtEl>
                                          <p:spTgt spid="1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nodeType="clickEffect">
                                  <p:stCondLst>
                                    <p:cond delay="0"/>
                                  </p:stCondLst>
                                  <p:childTnLst>
                                    <p:set>
                                      <p:cBhvr>
                                        <p:cTn id="43" dur="1" fill="hold">
                                          <p:stCondLst>
                                            <p:cond delay="0"/>
                                          </p:stCondLst>
                                        </p:cTn>
                                        <p:tgtEl>
                                          <p:spTgt spid="14">
                                            <p:txEl>
                                              <p:pRg st="2" end="2"/>
                                            </p:txEl>
                                          </p:spTgt>
                                        </p:tgtEl>
                                        <p:attrNameLst>
                                          <p:attrName>style.visibility</p:attrName>
                                        </p:attrNameLst>
                                      </p:cBhvr>
                                      <p:to>
                                        <p:strVal val="visible"/>
                                      </p:to>
                                    </p:set>
                                    <p:animEffect transition="in" filter="fade">
                                      <p:cBhvr>
                                        <p:cTn id="44" dur="1000"/>
                                        <p:tgtEl>
                                          <p:spTgt spid="14">
                                            <p:txEl>
                                              <p:pRg st="2" end="2"/>
                                            </p:txEl>
                                          </p:spTgt>
                                        </p:tgtEl>
                                      </p:cBhvr>
                                    </p:animEffect>
                                    <p:anim calcmode="lin" valueType="num">
                                      <p:cBhvr>
                                        <p:cTn id="45" dur="1000" fill="hold"/>
                                        <p:tgtEl>
                                          <p:spTgt spid="14">
                                            <p:txEl>
                                              <p:pRg st="2" end="2"/>
                                            </p:txEl>
                                          </p:spTgt>
                                        </p:tgtEl>
                                        <p:attrNameLst>
                                          <p:attrName>ppt_x</p:attrName>
                                        </p:attrNameLst>
                                      </p:cBhvr>
                                      <p:tavLst>
                                        <p:tav tm="0">
                                          <p:val>
                                            <p:strVal val="#ppt_x"/>
                                          </p:val>
                                        </p:tav>
                                        <p:tav tm="100000">
                                          <p:val>
                                            <p:strVal val="#ppt_x"/>
                                          </p:val>
                                        </p:tav>
                                      </p:tavLst>
                                    </p:anim>
                                    <p:anim calcmode="lin" valueType="num">
                                      <p:cBhvr>
                                        <p:cTn id="46" dur="1000" fill="hold"/>
                                        <p:tgtEl>
                                          <p:spTgt spid="14">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9" grpId="0"/>
      <p:bldP spid="850" grpId="0" build="p"/>
      <p:bldP spid="1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848"/>
        <p:cNvGrpSpPr/>
        <p:nvPr/>
      </p:nvGrpSpPr>
      <p:grpSpPr>
        <a:xfrm>
          <a:off x="0" y="0"/>
          <a:ext cx="0" cy="0"/>
          <a:chOff x="0" y="0"/>
          <a:chExt cx="0" cy="0"/>
        </a:xfrm>
      </p:grpSpPr>
      <p:sp>
        <p:nvSpPr>
          <p:cNvPr id="849" name="Google Shape;849;p63"/>
          <p:cNvSpPr txBox="1">
            <a:spLocks noGrp="1"/>
          </p:cNvSpPr>
          <p:nvPr>
            <p:ph type="title"/>
          </p:nvPr>
        </p:nvSpPr>
        <p:spPr>
          <a:xfrm>
            <a:off x="493978" y="593367"/>
            <a:ext cx="10752012" cy="763600"/>
          </a:xfrm>
          <a:prstGeom prst="rect">
            <a:avLst/>
          </a:prstGeom>
        </p:spPr>
        <p:txBody>
          <a:bodyPr spcFirstLastPara="1" vert="horz" wrap="square" lIns="121900" tIns="121900" rIns="121900" bIns="121900" rtlCol="0" anchor="t" anchorCtr="0">
            <a:noAutofit/>
          </a:bodyPr>
          <a:lstStyle/>
          <a:p>
            <a:r>
              <a:rPr lang="en" dirty="0">
                <a:latin typeface="Times New Roman" panose="02020603050405020304" pitchFamily="18" charset="0"/>
                <a:cs typeface="Times New Roman" panose="02020603050405020304" pitchFamily="18" charset="0"/>
              </a:rPr>
              <a:t>2</a:t>
            </a:r>
            <a:r>
              <a:rPr lang="en" dirty="0" smtClean="0">
                <a:latin typeface="Times New Roman" panose="02020603050405020304" pitchFamily="18" charset="0"/>
                <a:cs typeface="Times New Roman" panose="02020603050405020304" pitchFamily="18" charset="0"/>
              </a:rPr>
              <a:t>.Về cơ cấu tổ chức quản lý </a:t>
            </a:r>
            <a:endParaRPr dirty="0">
              <a:latin typeface="Times New Roman" panose="02020603050405020304" pitchFamily="18" charset="0"/>
              <a:cs typeface="Times New Roman" panose="02020603050405020304" pitchFamily="18" charset="0"/>
            </a:endParaRPr>
          </a:p>
        </p:txBody>
      </p:sp>
      <p:sp>
        <p:nvSpPr>
          <p:cNvPr id="851" name="Google Shape;851;p63"/>
          <p:cNvSpPr txBox="1"/>
          <p:nvPr/>
        </p:nvSpPr>
        <p:spPr>
          <a:xfrm>
            <a:off x="359546" y="1886977"/>
            <a:ext cx="11133783" cy="3830649"/>
          </a:xfrm>
          <a:prstGeom prst="rect">
            <a:avLst/>
          </a:prstGeom>
          <a:noFill/>
          <a:ln>
            <a:noFill/>
          </a:ln>
        </p:spPr>
        <p:txBody>
          <a:bodyPr spcFirstLastPara="1" wrap="square" lIns="121900" tIns="121900" rIns="121900" bIns="121900" anchor="t" anchorCtr="0">
            <a:noAutofit/>
          </a:bodyPr>
          <a:lstStyle/>
          <a:p>
            <a:pPr marL="380990" indent="-380990" algn="just">
              <a:buFont typeface="Wingdings" panose="05000000000000000000" pitchFamily="2" charset="2"/>
              <a:buChar char="§"/>
            </a:pPr>
            <a:r>
              <a:rPr lang="en-US" sz="2133" dirty="0" err="1">
                <a:latin typeface="Times New Roman" panose="02020603050405020304" pitchFamily="18" charset="0"/>
                <a:cs typeface="Times New Roman" panose="02020603050405020304" pitchFamily="18" charset="0"/>
              </a:rPr>
              <a:t>Thành</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lập</a:t>
            </a:r>
            <a:r>
              <a:rPr lang="en-US" sz="2133" dirty="0">
                <a:latin typeface="Times New Roman" panose="02020603050405020304" pitchFamily="18" charset="0"/>
                <a:cs typeface="Times New Roman" panose="02020603050405020304" pitchFamily="18" charset="0"/>
              </a:rPr>
              <a:t> một </a:t>
            </a:r>
            <a:r>
              <a:rPr lang="en-US" sz="2133" dirty="0" err="1">
                <a:latin typeface="Times New Roman" panose="02020603050405020304" pitchFamily="18" charset="0"/>
                <a:cs typeface="Times New Roman" panose="02020603050405020304" pitchFamily="18" charset="0"/>
              </a:rPr>
              <a:t>cơ</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quan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quản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lý</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nợ</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nước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ngoài</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nằm</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trong</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bộ</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máy</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của</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Chính</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phủ</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như</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Ủy</a:t>
            </a:r>
            <a:r>
              <a:rPr lang="en-US" sz="2133" dirty="0">
                <a:latin typeface="Times New Roman" panose="02020603050405020304" pitchFamily="18" charset="0"/>
                <a:cs typeface="Times New Roman" panose="02020603050405020304" pitchFamily="18" charset="0"/>
              </a:rPr>
              <a:t> ban </a:t>
            </a:r>
            <a:r>
              <a:rPr lang="en-US" sz="2133" dirty="0" err="1">
                <a:latin typeface="Times New Roman" panose="02020603050405020304" pitchFamily="18" charset="0"/>
                <a:cs typeface="Times New Roman" panose="02020603050405020304" pitchFamily="18" charset="0"/>
              </a:rPr>
              <a:t>nhà</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nước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về</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quản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lý</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nợ</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nước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ngoài</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hoặc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Hội</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đồng</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quốc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gia</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về</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quản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lý</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nợ</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nước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ngoài</a:t>
            </a:r>
            <a:r>
              <a:rPr lang="en-US" sz="2133" dirty="0">
                <a:latin typeface="Times New Roman" panose="02020603050405020304" pitchFamily="18" charset="0"/>
                <a:cs typeface="Times New Roman" panose="02020603050405020304" pitchFamily="18" charset="0"/>
              </a:rPr>
              <a:t>. </a:t>
            </a:r>
          </a:p>
          <a:p>
            <a:pPr marL="380990" indent="-380990" algn="just">
              <a:buFont typeface="Wingdings" panose="05000000000000000000" pitchFamily="2" charset="2"/>
              <a:buChar char="§"/>
            </a:pPr>
            <a:endParaRPr lang="en-US" sz="2133" dirty="0">
              <a:latin typeface="Times New Roman" panose="02020603050405020304" pitchFamily="18" charset="0"/>
              <a:cs typeface="Times New Roman" panose="02020603050405020304" pitchFamily="18" charset="0"/>
            </a:endParaRPr>
          </a:p>
          <a:p>
            <a:pPr marL="380990" indent="-380990" algn="just">
              <a:buFont typeface="Wingdings" panose="05000000000000000000" pitchFamily="2" charset="2"/>
              <a:buChar char="§"/>
            </a:pPr>
            <a:r>
              <a:rPr lang="en-US" sz="2133" dirty="0" err="1">
                <a:latin typeface="Times New Roman" panose="02020603050405020304" pitchFamily="18" charset="0"/>
                <a:cs typeface="Times New Roman" panose="02020603050405020304" pitchFamily="18" charset="0"/>
              </a:rPr>
              <a:t>Hỗ</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trợ</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cho</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cơ</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quan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này</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có</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Bộ</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Kế</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hoạch</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và</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Đầu</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tư</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chịu</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trách</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nhiệm</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xây</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dựng</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chiến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lược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vay</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và</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trả</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nợ</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nước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ngoài</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trung</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dài</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hạn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Bộ</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Tài</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chính</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thực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hiện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quản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lý</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cho</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vay</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lại</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nguồn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vốn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vay</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nước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ngoài</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của</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Chính</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phủ</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thực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hiện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việc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trả</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nợ</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nước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ngoài</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theo</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các</a:t>
            </a:r>
            <a:r>
              <a:rPr lang="en-US" sz="2133" dirty="0">
                <a:latin typeface="Times New Roman" panose="02020603050405020304" pitchFamily="18" charset="0"/>
                <a:cs typeface="Times New Roman" panose="02020603050405020304" pitchFamily="18" charset="0"/>
              </a:rPr>
              <a:t> cam </a:t>
            </a:r>
            <a:r>
              <a:rPr lang="en-US" sz="2133" dirty="0" err="1">
                <a:latin typeface="Times New Roman" panose="02020603050405020304" pitchFamily="18" charset="0"/>
                <a:cs typeface="Times New Roman" panose="02020603050405020304" pitchFamily="18" charset="0"/>
              </a:rPr>
              <a:t>kết</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của</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Chính</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phủ</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Ngân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hàng</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nhà</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nước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quản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lý</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nợ</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của</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khu</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vực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doanh</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nghiệp</a:t>
            </a:r>
            <a:r>
              <a:rPr lang="en-US" sz="2133" dirty="0">
                <a:latin typeface="Times New Roman" panose="02020603050405020304" pitchFamily="18" charset="0"/>
                <a:cs typeface="Times New Roman" panose="02020603050405020304" pitchFamily="18" charset="0"/>
              </a:rPr>
              <a:t>.</a:t>
            </a:r>
          </a:p>
          <a:p>
            <a:pPr marL="380990" indent="-380990" algn="just">
              <a:buFont typeface="Wingdings" panose="05000000000000000000" pitchFamily="2" charset="2"/>
              <a:buChar char="§"/>
            </a:pPr>
            <a:endParaRPr lang="en-US" sz="2133" dirty="0">
              <a:latin typeface="Times New Roman" panose="02020603050405020304" pitchFamily="18" charset="0"/>
              <a:cs typeface="Times New Roman" panose="02020603050405020304" pitchFamily="18" charset="0"/>
            </a:endParaRPr>
          </a:p>
          <a:p>
            <a:pPr marL="380990" indent="-380990" algn="just">
              <a:buFont typeface="Wingdings" panose="05000000000000000000" pitchFamily="2" charset="2"/>
              <a:buChar char="§"/>
            </a:pPr>
            <a:r>
              <a:rPr lang="en-US" sz="2133" dirty="0" err="1">
                <a:latin typeface="Times New Roman" panose="02020603050405020304" pitchFamily="18" charset="0"/>
                <a:cs typeface="Times New Roman" panose="02020603050405020304" pitchFamily="18" charset="0"/>
              </a:rPr>
              <a:t>Bộ</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Tài</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chính</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và</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Ngân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hàng</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Nhà</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nước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định</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kỳ</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cung</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cấp</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thông</a:t>
            </a:r>
            <a:r>
              <a:rPr lang="en-US" sz="2133" dirty="0">
                <a:latin typeface="Times New Roman" panose="02020603050405020304" pitchFamily="18" charset="0"/>
                <a:cs typeface="Times New Roman" panose="02020603050405020304" pitchFamily="18" charset="0"/>
              </a:rPr>
              <a:t> tin </a:t>
            </a:r>
            <a:r>
              <a:rPr lang="en-US" sz="2133" dirty="0" err="1">
                <a:latin typeface="Times New Roman" panose="02020603050405020304" pitchFamily="18" charset="0"/>
                <a:cs typeface="Times New Roman" panose="02020603050405020304" pitchFamily="18" charset="0"/>
              </a:rPr>
              <a:t>cho</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cơ</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quan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quốc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gia</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quản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lý</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nợ</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nước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ngoài</a:t>
            </a:r>
            <a:r>
              <a:rPr lang="en-US" sz="2133" dirty="0">
                <a:latin typeface="Times New Roman" panose="02020603050405020304" pitchFamily="18" charset="0"/>
                <a:cs typeface="Times New Roman" panose="02020603050405020304" pitchFamily="18" charset="0"/>
              </a:rPr>
              <a:t>. </a:t>
            </a:r>
          </a:p>
          <a:p>
            <a:endParaRPr lang="en-US" sz="2400" dirty="0"/>
          </a:p>
        </p:txBody>
      </p:sp>
      <p:grpSp>
        <p:nvGrpSpPr>
          <p:cNvPr id="856" name="Google Shape;856;p63"/>
          <p:cNvGrpSpPr/>
          <p:nvPr/>
        </p:nvGrpSpPr>
        <p:grpSpPr>
          <a:xfrm rot="5400000">
            <a:off x="11521646" y="548257"/>
            <a:ext cx="370869" cy="461091"/>
            <a:chOff x="0" y="46600"/>
            <a:chExt cx="3121800" cy="5004600"/>
          </a:xfrm>
        </p:grpSpPr>
        <p:sp>
          <p:nvSpPr>
            <p:cNvPr id="857" name="Google Shape;857;p63"/>
            <p:cNvSpPr/>
            <p:nvPr/>
          </p:nvSpPr>
          <p:spPr>
            <a:xfrm>
              <a:off x="0" y="46600"/>
              <a:ext cx="3121800" cy="2502300"/>
            </a:xfrm>
            <a:prstGeom prst="parallelogram">
              <a:avLst>
                <a:gd name="adj" fmla="val 55860"/>
              </a:avLst>
            </a:prstGeom>
            <a:solidFill>
              <a:srgbClr val="5E85B9">
                <a:alpha val="91150"/>
              </a:srgbClr>
            </a:solidFill>
            <a:ln>
              <a:noFill/>
            </a:ln>
          </p:spPr>
          <p:txBody>
            <a:bodyPr spcFirstLastPara="1" wrap="square" lIns="121900" tIns="121900" rIns="121900" bIns="121900" anchor="ctr" anchorCtr="0">
              <a:noAutofit/>
            </a:bodyPr>
            <a:lstStyle/>
            <a:p>
              <a:endParaRPr sz="2400"/>
            </a:p>
          </p:txBody>
        </p:sp>
        <p:sp>
          <p:nvSpPr>
            <p:cNvPr id="858" name="Google Shape;858;p63"/>
            <p:cNvSpPr/>
            <p:nvPr/>
          </p:nvSpPr>
          <p:spPr>
            <a:xfrm flipH="1">
              <a:off x="0" y="2548900"/>
              <a:ext cx="3121800" cy="2502300"/>
            </a:xfrm>
            <a:prstGeom prst="parallelogram">
              <a:avLst>
                <a:gd name="adj" fmla="val 55860"/>
              </a:avLst>
            </a:prstGeom>
            <a:solidFill>
              <a:srgbClr val="5E85B9">
                <a:alpha val="91150"/>
              </a:srgbClr>
            </a:solidFill>
            <a:ln>
              <a:noFill/>
            </a:ln>
          </p:spPr>
          <p:txBody>
            <a:bodyPr spcFirstLastPara="1" wrap="square" lIns="121900" tIns="121900" rIns="121900" bIns="121900" anchor="ctr" anchorCtr="0">
              <a:noAutofit/>
            </a:bodyPr>
            <a:lstStyle/>
            <a:p>
              <a:endParaRPr sz="2400"/>
            </a:p>
          </p:txBody>
        </p:sp>
        <p:sp>
          <p:nvSpPr>
            <p:cNvPr id="859" name="Google Shape;859;p63"/>
            <p:cNvSpPr/>
            <p:nvPr/>
          </p:nvSpPr>
          <p:spPr>
            <a:xfrm rot="5400000">
              <a:off x="-1450150" y="1671525"/>
              <a:ext cx="4647600" cy="1747200"/>
            </a:xfrm>
            <a:prstGeom prst="triangle">
              <a:avLst>
                <a:gd name="adj" fmla="val 50126"/>
              </a:avLst>
            </a:prstGeom>
            <a:solidFill>
              <a:srgbClr val="38444A">
                <a:alpha val="59620"/>
              </a:srgbClr>
            </a:solidFill>
            <a:ln>
              <a:noFill/>
            </a:ln>
          </p:spPr>
          <p:txBody>
            <a:bodyPr spcFirstLastPara="1" wrap="square" lIns="121900" tIns="121900" rIns="121900" bIns="121900" anchor="ctr" anchorCtr="0">
              <a:noAutofit/>
            </a:bodyPr>
            <a:lstStyle/>
            <a:p>
              <a:endParaRPr sz="2400"/>
            </a:p>
          </p:txBody>
        </p:sp>
      </p:grpSp>
    </p:spTree>
    <p:extLst>
      <p:ext uri="{BB962C8B-B14F-4D97-AF65-F5344CB8AC3E}">
        <p14:creationId xmlns:p14="http://schemas.microsoft.com/office/powerpoint/2010/main" val="1361737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49"/>
                                        </p:tgtEl>
                                        <p:attrNameLst>
                                          <p:attrName>style.visibility</p:attrName>
                                        </p:attrNameLst>
                                      </p:cBhvr>
                                      <p:to>
                                        <p:strVal val="visible"/>
                                      </p:to>
                                    </p:set>
                                    <p:animEffect transition="in" filter="wipe(down)">
                                      <p:cBhvr>
                                        <p:cTn id="7" dur="500"/>
                                        <p:tgtEl>
                                          <p:spTgt spid="84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851">
                                            <p:txEl>
                                              <p:pRg st="0" end="0"/>
                                            </p:txEl>
                                          </p:spTgt>
                                        </p:tgtEl>
                                        <p:attrNameLst>
                                          <p:attrName>style.visibility</p:attrName>
                                        </p:attrNameLst>
                                      </p:cBhvr>
                                      <p:to>
                                        <p:strVal val="visible"/>
                                      </p:to>
                                    </p:set>
                                    <p:anim calcmode="lin" valueType="num">
                                      <p:cBhvr additive="base">
                                        <p:cTn id="12" dur="500" fill="hold"/>
                                        <p:tgtEl>
                                          <p:spTgt spid="851">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85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851">
                                            <p:txEl>
                                              <p:pRg st="2" end="2"/>
                                            </p:txEl>
                                          </p:spTgt>
                                        </p:tgtEl>
                                        <p:attrNameLst>
                                          <p:attrName>style.visibility</p:attrName>
                                        </p:attrNameLst>
                                      </p:cBhvr>
                                      <p:to>
                                        <p:strVal val="visible"/>
                                      </p:to>
                                    </p:set>
                                    <p:anim calcmode="lin" valueType="num">
                                      <p:cBhvr additive="base">
                                        <p:cTn id="18" dur="500" fill="hold"/>
                                        <p:tgtEl>
                                          <p:spTgt spid="851">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85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851">
                                            <p:txEl>
                                              <p:pRg st="4" end="4"/>
                                            </p:txEl>
                                          </p:spTgt>
                                        </p:tgtEl>
                                        <p:attrNameLst>
                                          <p:attrName>style.visibility</p:attrName>
                                        </p:attrNameLst>
                                      </p:cBhvr>
                                      <p:to>
                                        <p:strVal val="visible"/>
                                      </p:to>
                                    </p:set>
                                    <p:anim calcmode="lin" valueType="num">
                                      <p:cBhvr additive="base">
                                        <p:cTn id="24" dur="500" fill="hold"/>
                                        <p:tgtEl>
                                          <p:spTgt spid="851">
                                            <p:txEl>
                                              <p:pRg st="4" end="4"/>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851">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9"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848"/>
        <p:cNvGrpSpPr/>
        <p:nvPr/>
      </p:nvGrpSpPr>
      <p:grpSpPr>
        <a:xfrm>
          <a:off x="0" y="0"/>
          <a:ext cx="0" cy="0"/>
          <a:chOff x="0" y="0"/>
          <a:chExt cx="0" cy="0"/>
        </a:xfrm>
      </p:grpSpPr>
      <p:sp>
        <p:nvSpPr>
          <p:cNvPr id="849" name="Google Shape;849;p63"/>
          <p:cNvSpPr txBox="1">
            <a:spLocks noGrp="1"/>
          </p:cNvSpPr>
          <p:nvPr>
            <p:ph type="title"/>
          </p:nvPr>
        </p:nvSpPr>
        <p:spPr>
          <a:xfrm>
            <a:off x="493978" y="593367"/>
            <a:ext cx="10752012" cy="763600"/>
          </a:xfrm>
          <a:prstGeom prst="rect">
            <a:avLst/>
          </a:prstGeom>
        </p:spPr>
        <p:txBody>
          <a:bodyPr spcFirstLastPara="1" vert="horz" wrap="square" lIns="121900" tIns="121900" rIns="121900" bIns="121900" rtlCol="0" anchor="t" anchorCtr="0">
            <a:noAutofit/>
          </a:bodyPr>
          <a:lstStyle/>
          <a:p>
            <a:r>
              <a:rPr lang="en-US" dirty="0" smtClean="0">
                <a:latin typeface="Times New Roman" panose="02020603050405020304" pitchFamily="18" charset="0"/>
                <a:cs typeface="Times New Roman" panose="02020603050405020304" pitchFamily="18" charset="0"/>
              </a:rPr>
              <a:t>3. </a:t>
            </a:r>
            <a:r>
              <a:rPr lang="en-US" dirty="0" err="1" smtClean="0">
                <a:latin typeface="Times New Roman" panose="02020603050405020304" pitchFamily="18" charset="0"/>
                <a:cs typeface="Times New Roman" panose="02020603050405020304" pitchFamily="18" charset="0"/>
              </a:rPr>
              <a:t>Công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tác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quản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lý</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huy</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động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vốn</a:t>
            </a:r>
            <a:r>
              <a:rPr lang="en-US" dirty="0" smtClean="0">
                <a:latin typeface="Times New Roman" panose="02020603050405020304" pitchFamily="18" charset="0"/>
                <a:cs typeface="Times New Roman" panose="02020603050405020304" pitchFamily="18" charset="0"/>
              </a:rPr>
              <a:t> </a:t>
            </a:r>
            <a:endParaRPr dirty="0">
              <a:latin typeface="Times New Roman" panose="02020603050405020304" pitchFamily="18" charset="0"/>
              <a:cs typeface="Times New Roman" panose="02020603050405020304" pitchFamily="18" charset="0"/>
            </a:endParaRPr>
          </a:p>
        </p:txBody>
      </p:sp>
      <p:sp>
        <p:nvSpPr>
          <p:cNvPr id="851" name="Google Shape;851;p63"/>
          <p:cNvSpPr txBox="1"/>
          <p:nvPr/>
        </p:nvSpPr>
        <p:spPr>
          <a:xfrm>
            <a:off x="359546" y="1886977"/>
            <a:ext cx="11133783" cy="3830649"/>
          </a:xfrm>
          <a:prstGeom prst="rect">
            <a:avLst/>
          </a:prstGeom>
          <a:noFill/>
          <a:ln>
            <a:noFill/>
          </a:ln>
        </p:spPr>
        <p:txBody>
          <a:bodyPr spcFirstLastPara="1" wrap="square" lIns="121900" tIns="121900" rIns="121900" bIns="121900" anchor="t" anchorCtr="0">
            <a:noAutofit/>
          </a:bodyPr>
          <a:lstStyle/>
          <a:p>
            <a:pPr marL="380990" indent="-380990" algn="just">
              <a:buFont typeface="Arial" panose="020B0604020202020204" pitchFamily="34" charset="0"/>
              <a:buChar char="•"/>
            </a:pPr>
            <a:r>
              <a:rPr lang="en-US" sz="2133" dirty="0" err="1">
                <a:latin typeface="Times New Roman" panose="02020603050405020304" pitchFamily="18" charset="0"/>
                <a:cs typeface="Times New Roman" panose="02020603050405020304" pitchFamily="18" charset="0"/>
              </a:rPr>
              <a:t>Căn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cứ</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vào</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danh</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mục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dự</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án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đầu</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tư</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của</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Nhà</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nước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hàng</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năm</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và</a:t>
            </a:r>
            <a:r>
              <a:rPr lang="en-US" sz="2133" dirty="0">
                <a:latin typeface="Times New Roman" panose="02020603050405020304" pitchFamily="18" charset="0"/>
                <a:cs typeface="Times New Roman" panose="02020603050405020304" pitchFamily="18" charset="0"/>
              </a:rPr>
              <a:t> 5 </a:t>
            </a:r>
            <a:r>
              <a:rPr lang="en-US" sz="2133" dirty="0" err="1">
                <a:latin typeface="Times New Roman" panose="02020603050405020304" pitchFamily="18" charset="0"/>
                <a:cs typeface="Times New Roman" panose="02020603050405020304" pitchFamily="18" charset="0"/>
              </a:rPr>
              <a:t>năm</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trong</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đó</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xác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định</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rõ</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dự</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án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nào</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được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vay</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lại</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dự</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án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nào</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được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ngân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sách</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nhà</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nước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cấp</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vốn</a:t>
            </a:r>
            <a:r>
              <a:rPr lang="en-US" sz="2133" dirty="0">
                <a:latin typeface="Times New Roman" panose="02020603050405020304" pitchFamily="18" charset="0"/>
                <a:cs typeface="Times New Roman" panose="02020603050405020304" pitchFamily="18" charset="0"/>
              </a:rPr>
              <a:t>.</a:t>
            </a:r>
          </a:p>
          <a:p>
            <a:pPr marL="380990" indent="-380990" algn="just">
              <a:buFont typeface="Arial" panose="020B0604020202020204" pitchFamily="34" charset="0"/>
              <a:buChar char="•"/>
            </a:pPr>
            <a:endParaRPr lang="en-US" sz="2133" dirty="0">
              <a:latin typeface="Times New Roman" panose="02020603050405020304" pitchFamily="18" charset="0"/>
              <a:cs typeface="Times New Roman" panose="02020603050405020304" pitchFamily="18" charset="0"/>
            </a:endParaRPr>
          </a:p>
          <a:p>
            <a:pPr marL="380990" indent="-380990" algn="just">
              <a:buFont typeface="Arial" panose="020B0604020202020204" pitchFamily="34" charset="0"/>
              <a:buChar char="•"/>
            </a:pPr>
            <a:r>
              <a:rPr lang="en-US" sz="2133" dirty="0" err="1">
                <a:latin typeface="Times New Roman" panose="02020603050405020304" pitchFamily="18" charset="0"/>
                <a:cs typeface="Times New Roman" panose="02020603050405020304" pitchFamily="18" charset="0"/>
              </a:rPr>
              <a:t>Đa</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dạng</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hóa</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đối</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tác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cung</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cấp</a:t>
            </a:r>
            <a:r>
              <a:rPr lang="en-US" sz="2133" dirty="0">
                <a:latin typeface="Times New Roman" panose="02020603050405020304" pitchFamily="18" charset="0"/>
                <a:cs typeface="Times New Roman" panose="02020603050405020304" pitchFamily="18" charset="0"/>
              </a:rPr>
              <a:t> ODA sang </a:t>
            </a:r>
            <a:r>
              <a:rPr lang="en-US" sz="2133" dirty="0" err="1">
                <a:latin typeface="Times New Roman" panose="02020603050405020304" pitchFamily="18" charset="0"/>
                <a:cs typeface="Times New Roman" panose="02020603050405020304" pitchFamily="18" charset="0"/>
              </a:rPr>
              <a:t>khu</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vực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Châu</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Mỹ</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Châu</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Âu</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nhằm</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giảm</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sự</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phụ</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thuộc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vào</a:t>
            </a:r>
            <a:r>
              <a:rPr lang="en-US" sz="2133" dirty="0">
                <a:latin typeface="Times New Roman" panose="02020603050405020304" pitchFamily="18" charset="0"/>
                <a:cs typeface="Times New Roman" panose="02020603050405020304" pitchFamily="18" charset="0"/>
              </a:rPr>
              <a:t> một </a:t>
            </a:r>
            <a:r>
              <a:rPr lang="en-US" sz="2133" dirty="0" err="1">
                <a:latin typeface="Times New Roman" panose="02020603050405020304" pitchFamily="18" charset="0"/>
                <a:cs typeface="Times New Roman" panose="02020603050405020304" pitchFamily="18" charset="0"/>
              </a:rPr>
              <a:t>quốc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gia</a:t>
            </a:r>
            <a:r>
              <a:rPr lang="en-US" sz="2133" dirty="0">
                <a:latin typeface="Times New Roman" panose="02020603050405020304" pitchFamily="18" charset="0"/>
                <a:cs typeface="Times New Roman" panose="02020603050405020304" pitchFamily="18" charset="0"/>
              </a:rPr>
              <a:t> hay một </a:t>
            </a:r>
            <a:r>
              <a:rPr lang="en-US" sz="2133" dirty="0" err="1">
                <a:latin typeface="Times New Roman" panose="02020603050405020304" pitchFamily="18" charset="0"/>
                <a:cs typeface="Times New Roman" panose="02020603050405020304" pitchFamily="18" charset="0"/>
              </a:rPr>
              <a:t>khu</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vực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nào</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đó</a:t>
            </a:r>
            <a:r>
              <a:rPr lang="en-US" sz="2133" dirty="0">
                <a:latin typeface="Times New Roman" panose="02020603050405020304" pitchFamily="18" charset="0"/>
                <a:cs typeface="Times New Roman" panose="02020603050405020304" pitchFamily="18" charset="0"/>
              </a:rPr>
              <a:t>.</a:t>
            </a:r>
          </a:p>
          <a:p>
            <a:pPr marL="380990" indent="-380990" algn="just">
              <a:buFont typeface="Arial" panose="020B0604020202020204" pitchFamily="34" charset="0"/>
              <a:buChar char="•"/>
            </a:pPr>
            <a:endParaRPr lang="en-US" sz="2133" dirty="0">
              <a:latin typeface="Times New Roman" panose="02020603050405020304" pitchFamily="18" charset="0"/>
              <a:cs typeface="Times New Roman" panose="02020603050405020304" pitchFamily="18" charset="0"/>
            </a:endParaRPr>
          </a:p>
          <a:p>
            <a:pPr marL="380990" indent="-380990" algn="just">
              <a:buFont typeface="Arial" panose="020B0604020202020204" pitchFamily="34" charset="0"/>
              <a:buChar char="•"/>
            </a:pPr>
            <a:r>
              <a:rPr lang="en-US" sz="2133" dirty="0" err="1">
                <a:latin typeface="Times New Roman" panose="02020603050405020304" pitchFamily="18" charset="0"/>
                <a:cs typeface="Times New Roman" panose="02020603050405020304" pitchFamily="18" charset="0"/>
              </a:rPr>
              <a:t>Đa</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dạng</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hóa</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đồng</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tiền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vay</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để</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giảm</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thiểu</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rủi</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ro</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tỷ</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giá</a:t>
            </a:r>
            <a:r>
              <a:rPr lang="en-US" sz="2133" dirty="0">
                <a:latin typeface="Times New Roman" panose="02020603050405020304" pitchFamily="18" charset="0"/>
                <a:cs typeface="Times New Roman" panose="02020603050405020304" pitchFamily="18" charset="0"/>
              </a:rPr>
              <a:t>. </a:t>
            </a:r>
          </a:p>
          <a:p>
            <a:pPr marL="380990" indent="-380990" algn="just">
              <a:buFont typeface="Arial" panose="020B0604020202020204" pitchFamily="34" charset="0"/>
              <a:buChar char="•"/>
            </a:pPr>
            <a:endParaRPr lang="en-US" sz="2133" dirty="0">
              <a:latin typeface="Times New Roman" panose="02020603050405020304" pitchFamily="18" charset="0"/>
              <a:cs typeface="Times New Roman" panose="02020603050405020304" pitchFamily="18" charset="0"/>
            </a:endParaRPr>
          </a:p>
          <a:p>
            <a:pPr marL="380990" indent="-380990" algn="just">
              <a:buFont typeface="Arial" panose="020B0604020202020204" pitchFamily="34" charset="0"/>
              <a:buChar char="•"/>
            </a:pPr>
            <a:r>
              <a:rPr lang="en-US" sz="2133" dirty="0" err="1">
                <a:latin typeface="Times New Roman" panose="02020603050405020304" pitchFamily="18" charset="0"/>
                <a:cs typeface="Times New Roman" panose="02020603050405020304" pitchFamily="18" charset="0"/>
              </a:rPr>
              <a:t>Xây</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dựng</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hạn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mức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vay</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nợ</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nước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ngoài</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phù</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hợp</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với</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các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tiêu</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chuẩn</a:t>
            </a:r>
            <a:r>
              <a:rPr lang="en-US" sz="2133" dirty="0">
                <a:latin typeface="Times New Roman" panose="02020603050405020304" pitchFamily="18" charset="0"/>
                <a:cs typeface="Times New Roman" panose="02020603050405020304" pitchFamily="18" charset="0"/>
              </a:rPr>
              <a:t> an </a:t>
            </a:r>
            <a:r>
              <a:rPr lang="en-US" sz="2133" dirty="0" err="1">
                <a:latin typeface="Times New Roman" panose="02020603050405020304" pitchFamily="18" charset="0"/>
                <a:cs typeface="Times New Roman" panose="02020603050405020304" pitchFamily="18" charset="0"/>
              </a:rPr>
              <a:t>toàn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được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quốc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tế</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thừa</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nhận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và</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gắn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với</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các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chỉ</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tiêu</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kinh</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tế</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vĩ</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mô</a:t>
            </a:r>
            <a:r>
              <a:rPr lang="en-US" sz="2133" dirty="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grpSp>
        <p:nvGrpSpPr>
          <p:cNvPr id="856" name="Google Shape;856;p63"/>
          <p:cNvGrpSpPr/>
          <p:nvPr/>
        </p:nvGrpSpPr>
        <p:grpSpPr>
          <a:xfrm rot="5400000">
            <a:off x="11521646" y="548257"/>
            <a:ext cx="370869" cy="461091"/>
            <a:chOff x="0" y="46600"/>
            <a:chExt cx="3121800" cy="5004600"/>
          </a:xfrm>
        </p:grpSpPr>
        <p:sp>
          <p:nvSpPr>
            <p:cNvPr id="857" name="Google Shape;857;p63"/>
            <p:cNvSpPr/>
            <p:nvPr/>
          </p:nvSpPr>
          <p:spPr>
            <a:xfrm>
              <a:off x="0" y="46600"/>
              <a:ext cx="3121800" cy="2502300"/>
            </a:xfrm>
            <a:prstGeom prst="parallelogram">
              <a:avLst>
                <a:gd name="adj" fmla="val 55860"/>
              </a:avLst>
            </a:prstGeom>
            <a:solidFill>
              <a:srgbClr val="5E85B9">
                <a:alpha val="91150"/>
              </a:srgbClr>
            </a:solidFill>
            <a:ln>
              <a:noFill/>
            </a:ln>
          </p:spPr>
          <p:txBody>
            <a:bodyPr spcFirstLastPara="1" wrap="square" lIns="121900" tIns="121900" rIns="121900" bIns="121900" anchor="ctr" anchorCtr="0">
              <a:noAutofit/>
            </a:bodyPr>
            <a:lstStyle/>
            <a:p>
              <a:endParaRPr sz="2400"/>
            </a:p>
          </p:txBody>
        </p:sp>
        <p:sp>
          <p:nvSpPr>
            <p:cNvPr id="858" name="Google Shape;858;p63"/>
            <p:cNvSpPr/>
            <p:nvPr/>
          </p:nvSpPr>
          <p:spPr>
            <a:xfrm flipH="1">
              <a:off x="0" y="2548900"/>
              <a:ext cx="3121800" cy="2502300"/>
            </a:xfrm>
            <a:prstGeom prst="parallelogram">
              <a:avLst>
                <a:gd name="adj" fmla="val 55860"/>
              </a:avLst>
            </a:prstGeom>
            <a:solidFill>
              <a:srgbClr val="5E85B9">
                <a:alpha val="91150"/>
              </a:srgbClr>
            </a:solidFill>
            <a:ln>
              <a:noFill/>
            </a:ln>
          </p:spPr>
          <p:txBody>
            <a:bodyPr spcFirstLastPara="1" wrap="square" lIns="121900" tIns="121900" rIns="121900" bIns="121900" anchor="ctr" anchorCtr="0">
              <a:noAutofit/>
            </a:bodyPr>
            <a:lstStyle/>
            <a:p>
              <a:endParaRPr sz="2400"/>
            </a:p>
          </p:txBody>
        </p:sp>
        <p:sp>
          <p:nvSpPr>
            <p:cNvPr id="859" name="Google Shape;859;p63"/>
            <p:cNvSpPr/>
            <p:nvPr/>
          </p:nvSpPr>
          <p:spPr>
            <a:xfrm rot="5400000">
              <a:off x="-1450150" y="1671525"/>
              <a:ext cx="4647600" cy="1747200"/>
            </a:xfrm>
            <a:prstGeom prst="triangle">
              <a:avLst>
                <a:gd name="adj" fmla="val 50126"/>
              </a:avLst>
            </a:prstGeom>
            <a:solidFill>
              <a:srgbClr val="38444A">
                <a:alpha val="59620"/>
              </a:srgbClr>
            </a:solidFill>
            <a:ln>
              <a:noFill/>
            </a:ln>
          </p:spPr>
          <p:txBody>
            <a:bodyPr spcFirstLastPara="1" wrap="square" lIns="121900" tIns="121900" rIns="121900" bIns="121900" anchor="ctr" anchorCtr="0">
              <a:noAutofit/>
            </a:bodyPr>
            <a:lstStyle/>
            <a:p>
              <a:endParaRPr sz="2400"/>
            </a:p>
          </p:txBody>
        </p:sp>
      </p:grpSp>
    </p:spTree>
    <p:extLst>
      <p:ext uri="{BB962C8B-B14F-4D97-AF65-F5344CB8AC3E}">
        <p14:creationId xmlns:p14="http://schemas.microsoft.com/office/powerpoint/2010/main" val="2407821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49"/>
                                        </p:tgtEl>
                                        <p:attrNameLst>
                                          <p:attrName>style.visibility</p:attrName>
                                        </p:attrNameLst>
                                      </p:cBhvr>
                                      <p:to>
                                        <p:strVal val="visible"/>
                                      </p:to>
                                    </p:set>
                                    <p:animEffect transition="in" filter="barn(inVertical)">
                                      <p:cBhvr>
                                        <p:cTn id="7" dur="500"/>
                                        <p:tgtEl>
                                          <p:spTgt spid="84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851">
                                            <p:txEl>
                                              <p:pRg st="0" end="0"/>
                                            </p:txEl>
                                          </p:spTgt>
                                        </p:tgtEl>
                                        <p:attrNameLst>
                                          <p:attrName>style.visibility</p:attrName>
                                        </p:attrNameLst>
                                      </p:cBhvr>
                                      <p:to>
                                        <p:strVal val="visible"/>
                                      </p:to>
                                    </p:set>
                                    <p:animEffect transition="in" filter="barn(inVertical)">
                                      <p:cBhvr>
                                        <p:cTn id="12" dur="500"/>
                                        <p:tgtEl>
                                          <p:spTgt spid="85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851">
                                            <p:txEl>
                                              <p:pRg st="2" end="2"/>
                                            </p:txEl>
                                          </p:spTgt>
                                        </p:tgtEl>
                                        <p:attrNameLst>
                                          <p:attrName>style.visibility</p:attrName>
                                        </p:attrNameLst>
                                      </p:cBhvr>
                                      <p:to>
                                        <p:strVal val="visible"/>
                                      </p:to>
                                    </p:set>
                                    <p:animEffect transition="in" filter="barn(inVertical)">
                                      <p:cBhvr>
                                        <p:cTn id="17" dur="500"/>
                                        <p:tgtEl>
                                          <p:spTgt spid="85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851">
                                            <p:txEl>
                                              <p:pRg st="4" end="4"/>
                                            </p:txEl>
                                          </p:spTgt>
                                        </p:tgtEl>
                                        <p:attrNameLst>
                                          <p:attrName>style.visibility</p:attrName>
                                        </p:attrNameLst>
                                      </p:cBhvr>
                                      <p:to>
                                        <p:strVal val="visible"/>
                                      </p:to>
                                    </p:set>
                                    <p:animEffect transition="in" filter="barn(inVertical)">
                                      <p:cBhvr>
                                        <p:cTn id="22" dur="500"/>
                                        <p:tgtEl>
                                          <p:spTgt spid="851">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851">
                                            <p:txEl>
                                              <p:pRg st="6" end="6"/>
                                            </p:txEl>
                                          </p:spTgt>
                                        </p:tgtEl>
                                        <p:attrNameLst>
                                          <p:attrName>style.visibility</p:attrName>
                                        </p:attrNameLst>
                                      </p:cBhvr>
                                      <p:to>
                                        <p:strVal val="visible"/>
                                      </p:to>
                                    </p:set>
                                    <p:animEffect transition="in" filter="barn(inVertical)">
                                      <p:cBhvr>
                                        <p:cTn id="27" dur="500"/>
                                        <p:tgtEl>
                                          <p:spTgt spid="85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9"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848"/>
        <p:cNvGrpSpPr/>
        <p:nvPr/>
      </p:nvGrpSpPr>
      <p:grpSpPr>
        <a:xfrm>
          <a:off x="0" y="0"/>
          <a:ext cx="0" cy="0"/>
          <a:chOff x="0" y="0"/>
          <a:chExt cx="0" cy="0"/>
        </a:xfrm>
      </p:grpSpPr>
      <p:sp>
        <p:nvSpPr>
          <p:cNvPr id="849" name="Google Shape;849;p63"/>
          <p:cNvSpPr txBox="1">
            <a:spLocks noGrp="1"/>
          </p:cNvSpPr>
          <p:nvPr>
            <p:ph type="title"/>
          </p:nvPr>
        </p:nvSpPr>
        <p:spPr>
          <a:xfrm>
            <a:off x="493978" y="593367"/>
            <a:ext cx="10752012" cy="763600"/>
          </a:xfrm>
          <a:prstGeom prst="rect">
            <a:avLst/>
          </a:prstGeom>
        </p:spPr>
        <p:txBody>
          <a:bodyPr spcFirstLastPara="1" vert="horz" wrap="square" lIns="121900" tIns="121900" rIns="121900" bIns="121900" rtlCol="0" anchor="t" anchorCtr="0">
            <a:noAutofit/>
          </a:bodyPr>
          <a:lstStyle/>
          <a:p>
            <a:r>
              <a:rPr lang="en-US" dirty="0" smtClean="0">
                <a:latin typeface="Times New Roman" panose="02020603050405020304" pitchFamily="18" charset="0"/>
                <a:cs typeface="Times New Roman" panose="02020603050405020304" pitchFamily="18" charset="0"/>
              </a:rPr>
              <a:t>4. </a:t>
            </a:r>
            <a:r>
              <a:rPr lang="en-US" dirty="0" err="1" smtClean="0">
                <a:latin typeface="Times New Roman" panose="02020603050405020304" pitchFamily="18" charset="0"/>
                <a:cs typeface="Times New Roman" panose="02020603050405020304" pitchFamily="18" charset="0"/>
              </a:rPr>
              <a:t>Công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tác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quản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lý</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sử</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dụng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vốn</a:t>
            </a:r>
            <a:r>
              <a:rPr lang="en-US" dirty="0" smtClean="0">
                <a:latin typeface="Times New Roman" panose="02020603050405020304" pitchFamily="18" charset="0"/>
                <a:cs typeface="Times New Roman" panose="02020603050405020304" pitchFamily="18" charset="0"/>
              </a:rPr>
              <a:t> </a:t>
            </a:r>
            <a:endParaRPr dirty="0">
              <a:latin typeface="Times New Roman" panose="02020603050405020304" pitchFamily="18" charset="0"/>
              <a:cs typeface="Times New Roman" panose="02020603050405020304" pitchFamily="18" charset="0"/>
            </a:endParaRPr>
          </a:p>
        </p:txBody>
      </p:sp>
      <p:sp>
        <p:nvSpPr>
          <p:cNvPr id="851" name="Google Shape;851;p63"/>
          <p:cNvSpPr txBox="1"/>
          <p:nvPr/>
        </p:nvSpPr>
        <p:spPr>
          <a:xfrm>
            <a:off x="303091" y="1356968"/>
            <a:ext cx="11133783" cy="3830649"/>
          </a:xfrm>
          <a:prstGeom prst="rect">
            <a:avLst/>
          </a:prstGeom>
          <a:noFill/>
          <a:ln>
            <a:noFill/>
          </a:ln>
        </p:spPr>
        <p:txBody>
          <a:bodyPr spcFirstLastPara="1" wrap="square" lIns="121900" tIns="121900" rIns="121900" bIns="121900" anchor="t" anchorCtr="0">
            <a:noAutofit/>
          </a:bodyPr>
          <a:lstStyle/>
          <a:p>
            <a:pPr marL="380990" indent="-380990" algn="just">
              <a:buFont typeface="Arial" panose="020B0604020202020204" pitchFamily="34" charset="0"/>
              <a:buChar char="•"/>
            </a:pPr>
            <a:r>
              <a:rPr lang="en-US" sz="2133" dirty="0" err="1">
                <a:latin typeface="Times New Roman" panose="02020603050405020304" pitchFamily="18" charset="0"/>
                <a:cs typeface="Times New Roman" panose="02020603050405020304" pitchFamily="18" charset="0"/>
              </a:rPr>
              <a:t>Gắn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việc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sử</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dụng</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vốn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vay</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nước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ngoài</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với</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trách</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nhiệm</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trả</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nợ</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sẽ</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xóa</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được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tâm</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lý</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coi</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trọng</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thu</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hút</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hơn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quản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lý</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sử</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dụng</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tránh</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được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tình</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trạng</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thất</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thoát</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lãng</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phí</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vốn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vay</a:t>
            </a:r>
            <a:r>
              <a:rPr lang="en-US" sz="2133" dirty="0">
                <a:latin typeface="Times New Roman" panose="02020603050405020304" pitchFamily="18" charset="0"/>
                <a:cs typeface="Times New Roman" panose="02020603050405020304" pitchFamily="18" charset="0"/>
              </a:rPr>
              <a:t>. </a:t>
            </a:r>
          </a:p>
          <a:p>
            <a:pPr marL="380990" indent="-380990" algn="just">
              <a:buFont typeface="Arial" panose="020B0604020202020204" pitchFamily="34" charset="0"/>
              <a:buChar char="•"/>
            </a:pPr>
            <a:endParaRPr lang="en-US" sz="2133" dirty="0">
              <a:latin typeface="Times New Roman" panose="02020603050405020304" pitchFamily="18" charset="0"/>
              <a:cs typeface="Times New Roman" panose="02020603050405020304" pitchFamily="18" charset="0"/>
            </a:endParaRPr>
          </a:p>
          <a:p>
            <a:pPr marL="380990" indent="-380990" algn="just">
              <a:buFont typeface="Arial" panose="020B0604020202020204" pitchFamily="34" charset="0"/>
              <a:buChar char="•"/>
            </a:pPr>
            <a:r>
              <a:rPr lang="en-US" sz="2133" dirty="0" err="1">
                <a:latin typeface="Times New Roman" panose="02020603050405020304" pitchFamily="18" charset="0"/>
                <a:cs typeface="Times New Roman" panose="02020603050405020304" pitchFamily="18" charset="0"/>
              </a:rPr>
              <a:t>Có</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cơ</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chế</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chính</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sách</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ưu</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tiên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nhất</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quán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để</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xây</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dựng</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môi</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trường</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cạnh</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tranh</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bình</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đẳng</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giữa</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các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doanh</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nghiệp</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các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ngành</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từ</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đó</a:t>
            </a:r>
            <a:r>
              <a:rPr lang="en-US" sz="2133" dirty="0">
                <a:latin typeface="Times New Roman" panose="02020603050405020304" pitchFamily="18" charset="0"/>
                <a:cs typeface="Times New Roman" panose="02020603050405020304" pitchFamily="18" charset="0"/>
              </a:rPr>
              <a:t> ý </a:t>
            </a:r>
            <a:r>
              <a:rPr lang="en-US" sz="2133" dirty="0" err="1">
                <a:latin typeface="Times New Roman" panose="02020603050405020304" pitchFamily="18" charset="0"/>
                <a:cs typeface="Times New Roman" panose="02020603050405020304" pitchFamily="18" charset="0"/>
              </a:rPr>
              <a:t>thức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vốn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vay</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nước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ngoài</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được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sử</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dụng</a:t>
            </a:r>
            <a:r>
              <a:rPr lang="en-US" sz="2133" dirty="0">
                <a:latin typeface="Times New Roman" panose="02020603050405020304" pitchFamily="18" charset="0"/>
                <a:cs typeface="Times New Roman" panose="02020603050405020304" pitchFamily="18" charset="0"/>
              </a:rPr>
              <a:t> một </a:t>
            </a:r>
            <a:r>
              <a:rPr lang="en-US" sz="2133" dirty="0" err="1">
                <a:latin typeface="Times New Roman" panose="02020603050405020304" pitchFamily="18" charset="0"/>
                <a:cs typeface="Times New Roman" panose="02020603050405020304" pitchFamily="18" charset="0"/>
              </a:rPr>
              <a:t>cách</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hiệu</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quả</a:t>
            </a:r>
            <a:r>
              <a:rPr lang="en-US" sz="2133" dirty="0">
                <a:latin typeface="Times New Roman" panose="02020603050405020304" pitchFamily="18" charset="0"/>
                <a:cs typeface="Times New Roman" panose="02020603050405020304" pitchFamily="18" charset="0"/>
              </a:rPr>
              <a:t>. </a:t>
            </a:r>
          </a:p>
          <a:p>
            <a:pPr marL="380990" indent="-380990" algn="just">
              <a:buFont typeface="Arial" panose="020B0604020202020204" pitchFamily="34" charset="0"/>
              <a:buChar char="•"/>
            </a:pPr>
            <a:endParaRPr lang="en-US" sz="2133" dirty="0">
              <a:latin typeface="Times New Roman" panose="02020603050405020304" pitchFamily="18" charset="0"/>
              <a:cs typeface="Times New Roman" panose="02020603050405020304" pitchFamily="18" charset="0"/>
            </a:endParaRPr>
          </a:p>
          <a:p>
            <a:pPr marL="380990" indent="-380990" algn="just">
              <a:buFont typeface="Arial" panose="020B0604020202020204" pitchFamily="34" charset="0"/>
              <a:buChar char="•"/>
            </a:pPr>
            <a:r>
              <a:rPr lang="en-US" sz="2133" dirty="0" err="1">
                <a:latin typeface="Times New Roman" panose="02020603050405020304" pitchFamily="18" charset="0"/>
                <a:cs typeface="Times New Roman" panose="02020603050405020304" pitchFamily="18" charset="0"/>
              </a:rPr>
              <a:t>Kết</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hợp</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chặt</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chẽ</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quản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lý</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theo</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ngành</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và</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theo</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lãnh</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thổ</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trong</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các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khâu</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khởi</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thảo</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thẩm</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định</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phê</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duyệt</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dự</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án</a:t>
            </a:r>
            <a:r>
              <a:rPr lang="en-US" sz="2133" dirty="0">
                <a:latin typeface="Times New Roman" panose="02020603050405020304" pitchFamily="18" charset="0"/>
                <a:cs typeface="Times New Roman" panose="02020603050405020304" pitchFamily="18" charset="0"/>
              </a:rPr>
              <a:t>.</a:t>
            </a:r>
          </a:p>
          <a:p>
            <a:pPr marL="380990" indent="-380990" algn="just">
              <a:buFont typeface="Arial" panose="020B0604020202020204" pitchFamily="34" charset="0"/>
              <a:buChar char="•"/>
            </a:pPr>
            <a:endParaRPr lang="en-US" sz="2133" dirty="0">
              <a:latin typeface="Times New Roman" panose="02020603050405020304" pitchFamily="18" charset="0"/>
              <a:cs typeface="Times New Roman" panose="02020603050405020304" pitchFamily="18" charset="0"/>
            </a:endParaRPr>
          </a:p>
          <a:p>
            <a:pPr marL="380990" indent="-380990" algn="just">
              <a:buFont typeface="Arial" panose="020B0604020202020204" pitchFamily="34" charset="0"/>
              <a:buChar char="•"/>
            </a:pPr>
            <a:r>
              <a:rPr lang="en-US" sz="2133" dirty="0" err="1">
                <a:latin typeface="Times New Roman" panose="02020603050405020304" pitchFamily="18" charset="0"/>
                <a:cs typeface="Times New Roman" panose="02020603050405020304" pitchFamily="18" charset="0"/>
              </a:rPr>
              <a:t>Đảm</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bảo</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cung</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cấp</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thông</a:t>
            </a:r>
            <a:r>
              <a:rPr lang="en-US" sz="2133" dirty="0">
                <a:latin typeface="Times New Roman" panose="02020603050405020304" pitchFamily="18" charset="0"/>
                <a:cs typeface="Times New Roman" panose="02020603050405020304" pitchFamily="18" charset="0"/>
              </a:rPr>
              <a:t> tin </a:t>
            </a:r>
            <a:r>
              <a:rPr lang="en-US" sz="2133" dirty="0" err="1">
                <a:latin typeface="Times New Roman" panose="02020603050405020304" pitchFamily="18" charset="0"/>
                <a:cs typeface="Times New Roman" panose="02020603050405020304" pitchFamily="18" charset="0"/>
              </a:rPr>
              <a:t>tạo</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điều</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kiện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cho</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các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doanh</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nghiệp</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thâm</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nhập</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vào</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thị</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trường</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tín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dụng</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quốc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tế</a:t>
            </a:r>
            <a:r>
              <a:rPr lang="en-US" sz="2133" dirty="0">
                <a:latin typeface="Times New Roman" panose="02020603050405020304" pitchFamily="18" charset="0"/>
                <a:cs typeface="Times New Roman" panose="02020603050405020304" pitchFamily="18" charset="0"/>
              </a:rPr>
              <a:t> một </a:t>
            </a:r>
            <a:r>
              <a:rPr lang="en-US" sz="2133" dirty="0" err="1">
                <a:latin typeface="Times New Roman" panose="02020603050405020304" pitchFamily="18" charset="0"/>
                <a:cs typeface="Times New Roman" panose="02020603050405020304" pitchFamily="18" charset="0"/>
              </a:rPr>
              <a:t>cách</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thuận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lợi</a:t>
            </a:r>
            <a:r>
              <a:rPr lang="en-US" sz="2133" dirty="0">
                <a:latin typeface="Times New Roman" panose="02020603050405020304" pitchFamily="18" charset="0"/>
                <a:cs typeface="Times New Roman" panose="02020603050405020304" pitchFamily="18" charset="0"/>
              </a:rPr>
              <a:t>.</a:t>
            </a:r>
          </a:p>
          <a:p>
            <a:pPr marL="380990" indent="-380990" algn="just">
              <a:buFont typeface="Arial" panose="020B0604020202020204" pitchFamily="34" charset="0"/>
              <a:buChar char="•"/>
            </a:pPr>
            <a:endParaRPr lang="en-US" sz="2133" dirty="0">
              <a:latin typeface="Times New Roman" panose="02020603050405020304" pitchFamily="18" charset="0"/>
              <a:cs typeface="Times New Roman" panose="02020603050405020304" pitchFamily="18" charset="0"/>
            </a:endParaRPr>
          </a:p>
          <a:p>
            <a:pPr marL="380990" indent="-380990" algn="just">
              <a:buFont typeface="Arial" panose="020B0604020202020204" pitchFamily="34" charset="0"/>
              <a:buChar char="•"/>
            </a:pPr>
            <a:r>
              <a:rPr lang="en-US" sz="2133" dirty="0" err="1">
                <a:latin typeface="Times New Roman" panose="02020603050405020304" pitchFamily="18" charset="0"/>
                <a:cs typeface="Times New Roman" panose="02020603050405020304" pitchFamily="18" charset="0"/>
              </a:rPr>
              <a:t>Chính</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phủ</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cần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phối</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hợp</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chặt</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chẽ</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với</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các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nhà</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tài</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trợ</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trong</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việc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làm</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hài</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hòa</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thủ</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tục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giữa</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hai</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bên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tiến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tới</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xây</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dựng</a:t>
            </a:r>
            <a:r>
              <a:rPr lang="en-US" sz="2133" dirty="0">
                <a:latin typeface="Times New Roman" panose="02020603050405020304" pitchFamily="18" charset="0"/>
                <a:cs typeface="Times New Roman" panose="02020603050405020304" pitchFamily="18" charset="0"/>
              </a:rPr>
              <a:t> một </a:t>
            </a:r>
            <a:r>
              <a:rPr lang="en-US" sz="2133" dirty="0" err="1">
                <a:latin typeface="Times New Roman" panose="02020603050405020304" pitchFamily="18" charset="0"/>
                <a:cs typeface="Times New Roman" panose="02020603050405020304" pitchFamily="18" charset="0"/>
              </a:rPr>
              <a:t>quy</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trình</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thủ</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tục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duy</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nhất</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áp</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dụng</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chung</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cho</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các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nhà</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tài</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trợ</a:t>
            </a:r>
            <a:r>
              <a:rPr lang="en-US" sz="2133" dirty="0">
                <a:latin typeface="Times New Roman" panose="02020603050405020304" pitchFamily="18" charset="0"/>
                <a:cs typeface="Times New Roman" panose="02020603050405020304" pitchFamily="18" charset="0"/>
              </a:rPr>
              <a:t>. </a:t>
            </a:r>
          </a:p>
        </p:txBody>
      </p:sp>
      <p:grpSp>
        <p:nvGrpSpPr>
          <p:cNvPr id="856" name="Google Shape;856;p63"/>
          <p:cNvGrpSpPr/>
          <p:nvPr/>
        </p:nvGrpSpPr>
        <p:grpSpPr>
          <a:xfrm rot="5400000">
            <a:off x="11521646" y="548257"/>
            <a:ext cx="370869" cy="461091"/>
            <a:chOff x="0" y="46600"/>
            <a:chExt cx="3121800" cy="5004600"/>
          </a:xfrm>
        </p:grpSpPr>
        <p:sp>
          <p:nvSpPr>
            <p:cNvPr id="857" name="Google Shape;857;p63"/>
            <p:cNvSpPr/>
            <p:nvPr/>
          </p:nvSpPr>
          <p:spPr>
            <a:xfrm>
              <a:off x="0" y="46600"/>
              <a:ext cx="3121800" cy="2502300"/>
            </a:xfrm>
            <a:prstGeom prst="parallelogram">
              <a:avLst>
                <a:gd name="adj" fmla="val 55860"/>
              </a:avLst>
            </a:prstGeom>
            <a:solidFill>
              <a:srgbClr val="5E85B9">
                <a:alpha val="91150"/>
              </a:srgbClr>
            </a:solidFill>
            <a:ln>
              <a:noFill/>
            </a:ln>
          </p:spPr>
          <p:txBody>
            <a:bodyPr spcFirstLastPara="1" wrap="square" lIns="121900" tIns="121900" rIns="121900" bIns="121900" anchor="ctr" anchorCtr="0">
              <a:noAutofit/>
            </a:bodyPr>
            <a:lstStyle/>
            <a:p>
              <a:endParaRPr sz="2400"/>
            </a:p>
          </p:txBody>
        </p:sp>
        <p:sp>
          <p:nvSpPr>
            <p:cNvPr id="858" name="Google Shape;858;p63"/>
            <p:cNvSpPr/>
            <p:nvPr/>
          </p:nvSpPr>
          <p:spPr>
            <a:xfrm flipH="1">
              <a:off x="0" y="2548900"/>
              <a:ext cx="3121800" cy="2502300"/>
            </a:xfrm>
            <a:prstGeom prst="parallelogram">
              <a:avLst>
                <a:gd name="adj" fmla="val 55860"/>
              </a:avLst>
            </a:prstGeom>
            <a:solidFill>
              <a:srgbClr val="5E85B9">
                <a:alpha val="91150"/>
              </a:srgbClr>
            </a:solidFill>
            <a:ln>
              <a:noFill/>
            </a:ln>
          </p:spPr>
          <p:txBody>
            <a:bodyPr spcFirstLastPara="1" wrap="square" lIns="121900" tIns="121900" rIns="121900" bIns="121900" anchor="ctr" anchorCtr="0">
              <a:noAutofit/>
            </a:bodyPr>
            <a:lstStyle/>
            <a:p>
              <a:endParaRPr sz="2400"/>
            </a:p>
          </p:txBody>
        </p:sp>
        <p:sp>
          <p:nvSpPr>
            <p:cNvPr id="859" name="Google Shape;859;p63"/>
            <p:cNvSpPr/>
            <p:nvPr/>
          </p:nvSpPr>
          <p:spPr>
            <a:xfrm rot="5400000">
              <a:off x="-1450150" y="1671525"/>
              <a:ext cx="4647600" cy="1747200"/>
            </a:xfrm>
            <a:prstGeom prst="triangle">
              <a:avLst>
                <a:gd name="adj" fmla="val 50126"/>
              </a:avLst>
            </a:prstGeom>
            <a:solidFill>
              <a:srgbClr val="38444A">
                <a:alpha val="59620"/>
              </a:srgbClr>
            </a:solidFill>
            <a:ln>
              <a:noFill/>
            </a:ln>
          </p:spPr>
          <p:txBody>
            <a:bodyPr spcFirstLastPara="1" wrap="square" lIns="121900" tIns="121900" rIns="121900" bIns="121900" anchor="ctr" anchorCtr="0">
              <a:noAutofit/>
            </a:bodyPr>
            <a:lstStyle/>
            <a:p>
              <a:endParaRPr sz="2400"/>
            </a:p>
          </p:txBody>
        </p:sp>
      </p:grpSp>
    </p:spTree>
    <p:extLst>
      <p:ext uri="{BB962C8B-B14F-4D97-AF65-F5344CB8AC3E}">
        <p14:creationId xmlns:p14="http://schemas.microsoft.com/office/powerpoint/2010/main" val="3261885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49"/>
                                        </p:tgtEl>
                                        <p:attrNameLst>
                                          <p:attrName>style.visibility</p:attrName>
                                        </p:attrNameLst>
                                      </p:cBhvr>
                                      <p:to>
                                        <p:strVal val="visible"/>
                                      </p:to>
                                    </p:set>
                                    <p:animEffect transition="in" filter="barn(inVertical)">
                                      <p:cBhvr>
                                        <p:cTn id="7" dur="500"/>
                                        <p:tgtEl>
                                          <p:spTgt spid="84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51">
                                            <p:txEl>
                                              <p:pRg st="0" end="0"/>
                                            </p:txEl>
                                          </p:spTgt>
                                        </p:tgtEl>
                                        <p:attrNameLst>
                                          <p:attrName>style.visibility</p:attrName>
                                        </p:attrNameLst>
                                      </p:cBhvr>
                                      <p:to>
                                        <p:strVal val="visible"/>
                                      </p:to>
                                    </p:set>
                                    <p:animEffect transition="in" filter="fade">
                                      <p:cBhvr>
                                        <p:cTn id="12" dur="500"/>
                                        <p:tgtEl>
                                          <p:spTgt spid="85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51">
                                            <p:txEl>
                                              <p:pRg st="2" end="2"/>
                                            </p:txEl>
                                          </p:spTgt>
                                        </p:tgtEl>
                                        <p:attrNameLst>
                                          <p:attrName>style.visibility</p:attrName>
                                        </p:attrNameLst>
                                      </p:cBhvr>
                                      <p:to>
                                        <p:strVal val="visible"/>
                                      </p:to>
                                    </p:set>
                                    <p:animEffect transition="in" filter="fade">
                                      <p:cBhvr>
                                        <p:cTn id="17" dur="500"/>
                                        <p:tgtEl>
                                          <p:spTgt spid="85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51">
                                            <p:txEl>
                                              <p:pRg st="4" end="4"/>
                                            </p:txEl>
                                          </p:spTgt>
                                        </p:tgtEl>
                                        <p:attrNameLst>
                                          <p:attrName>style.visibility</p:attrName>
                                        </p:attrNameLst>
                                      </p:cBhvr>
                                      <p:to>
                                        <p:strVal val="visible"/>
                                      </p:to>
                                    </p:set>
                                    <p:animEffect transition="in" filter="fade">
                                      <p:cBhvr>
                                        <p:cTn id="22" dur="500"/>
                                        <p:tgtEl>
                                          <p:spTgt spid="851">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51">
                                            <p:txEl>
                                              <p:pRg st="6" end="6"/>
                                            </p:txEl>
                                          </p:spTgt>
                                        </p:tgtEl>
                                        <p:attrNameLst>
                                          <p:attrName>style.visibility</p:attrName>
                                        </p:attrNameLst>
                                      </p:cBhvr>
                                      <p:to>
                                        <p:strVal val="visible"/>
                                      </p:to>
                                    </p:set>
                                    <p:animEffect transition="in" filter="fade">
                                      <p:cBhvr>
                                        <p:cTn id="27" dur="500"/>
                                        <p:tgtEl>
                                          <p:spTgt spid="851">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51">
                                            <p:txEl>
                                              <p:pRg st="8" end="8"/>
                                            </p:txEl>
                                          </p:spTgt>
                                        </p:tgtEl>
                                        <p:attrNameLst>
                                          <p:attrName>style.visibility</p:attrName>
                                        </p:attrNameLst>
                                      </p:cBhvr>
                                      <p:to>
                                        <p:strVal val="visible"/>
                                      </p:to>
                                    </p:set>
                                    <p:animEffect transition="in" filter="fade">
                                      <p:cBhvr>
                                        <p:cTn id="32" dur="500"/>
                                        <p:tgtEl>
                                          <p:spTgt spid="851">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9"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848"/>
        <p:cNvGrpSpPr/>
        <p:nvPr/>
      </p:nvGrpSpPr>
      <p:grpSpPr>
        <a:xfrm>
          <a:off x="0" y="0"/>
          <a:ext cx="0" cy="0"/>
          <a:chOff x="0" y="0"/>
          <a:chExt cx="0" cy="0"/>
        </a:xfrm>
      </p:grpSpPr>
      <p:sp>
        <p:nvSpPr>
          <p:cNvPr id="849" name="Google Shape;849;p63"/>
          <p:cNvSpPr txBox="1">
            <a:spLocks noGrp="1"/>
          </p:cNvSpPr>
          <p:nvPr>
            <p:ph type="title"/>
          </p:nvPr>
        </p:nvSpPr>
        <p:spPr>
          <a:xfrm>
            <a:off x="493978" y="593367"/>
            <a:ext cx="10752012" cy="763600"/>
          </a:xfrm>
          <a:prstGeom prst="rect">
            <a:avLst/>
          </a:prstGeom>
        </p:spPr>
        <p:txBody>
          <a:bodyPr spcFirstLastPara="1" vert="horz" wrap="square" lIns="121900" tIns="121900" rIns="121900" bIns="121900" rtlCol="0" anchor="t" anchorCtr="0">
            <a:noAutofit/>
          </a:bodyPr>
          <a:lstStyle/>
          <a:p>
            <a:r>
              <a:rPr lang="en-US" dirty="0" smtClean="0">
                <a:latin typeface="Times New Roman" panose="02020603050405020304" pitchFamily="18" charset="0"/>
                <a:cs typeface="Times New Roman" panose="02020603050405020304" pitchFamily="18" charset="0"/>
              </a:rPr>
              <a:t>5. </a:t>
            </a:r>
            <a:r>
              <a:rPr lang="en-US" dirty="0" err="1" smtClean="0">
                <a:latin typeface="Times New Roman" panose="02020603050405020304" pitchFamily="18" charset="0"/>
                <a:cs typeface="Times New Roman" panose="02020603050405020304" pitchFamily="18" charset="0"/>
              </a:rPr>
              <a:t>Công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tác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quản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lý</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trả</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nợ</a:t>
            </a:r>
            <a:r>
              <a:rPr lang="en-US" dirty="0" smtClean="0">
                <a:latin typeface="Times New Roman" panose="02020603050405020304" pitchFamily="18" charset="0"/>
                <a:cs typeface="Times New Roman" panose="02020603050405020304" pitchFamily="18" charset="0"/>
              </a:rPr>
              <a:t> </a:t>
            </a:r>
            <a:endParaRPr dirty="0">
              <a:latin typeface="Times New Roman" panose="02020603050405020304" pitchFamily="18" charset="0"/>
              <a:cs typeface="Times New Roman" panose="02020603050405020304" pitchFamily="18" charset="0"/>
            </a:endParaRPr>
          </a:p>
        </p:txBody>
      </p:sp>
      <p:sp>
        <p:nvSpPr>
          <p:cNvPr id="851" name="Google Shape;851;p63"/>
          <p:cNvSpPr txBox="1"/>
          <p:nvPr/>
        </p:nvSpPr>
        <p:spPr>
          <a:xfrm>
            <a:off x="458026" y="2127726"/>
            <a:ext cx="11133783" cy="3830649"/>
          </a:xfrm>
          <a:prstGeom prst="rect">
            <a:avLst/>
          </a:prstGeom>
          <a:noFill/>
          <a:ln>
            <a:noFill/>
          </a:ln>
        </p:spPr>
        <p:txBody>
          <a:bodyPr spcFirstLastPara="1" wrap="square" lIns="121900" tIns="121900" rIns="121900" bIns="121900" anchor="t" anchorCtr="0">
            <a:noAutofit/>
          </a:bodyPr>
          <a:lstStyle/>
          <a:p>
            <a:pPr algn="just"/>
            <a:r>
              <a:rPr lang="en-US" sz="2133" dirty="0" err="1">
                <a:latin typeface="Times New Roman" panose="02020603050405020304" pitchFamily="18" charset="0"/>
                <a:cs typeface="Times New Roman" panose="02020603050405020304" pitchFamily="18" charset="0"/>
              </a:rPr>
              <a:t>Trong</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trường</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hợp</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bên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cho</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vay</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nước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ngoài</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yêu</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cầu</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có</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bảo</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lãnh</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hoặc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ngân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hàng</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mở</a:t>
            </a:r>
            <a:r>
              <a:rPr lang="en-US" sz="2133" dirty="0">
                <a:latin typeface="Times New Roman" panose="02020603050405020304" pitchFamily="18" charset="0"/>
                <a:cs typeface="Times New Roman" panose="02020603050405020304" pitchFamily="18" charset="0"/>
              </a:rPr>
              <a:t> L/C </a:t>
            </a:r>
            <a:r>
              <a:rPr lang="en-US" sz="2133" dirty="0" err="1">
                <a:latin typeface="Times New Roman" panose="02020603050405020304" pitchFamily="18" charset="0"/>
                <a:cs typeface="Times New Roman" panose="02020603050405020304" pitchFamily="18" charset="0"/>
              </a:rPr>
              <a:t>trả</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chậm</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cho</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doanh</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nghiệp</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nhập</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hàng</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thì</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ngoài</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điều</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kiện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tình</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hình</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tài</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chính</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lành</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mạnh</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doanh</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nghiệp</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có</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lãi</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không</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có</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nợ</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quá</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hạn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với</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ngân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hàng</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kể</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cả</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đối</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với</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doanh</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nghiệp</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nước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ngoài</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thì</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phải</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có</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tài</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sản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để</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thế</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chấp</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cầm</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cố</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theo</a:t>
            </a:r>
            <a:r>
              <a:rPr lang="en-US" sz="2133" dirty="0">
                <a:latin typeface="Times New Roman" panose="02020603050405020304" pitchFamily="18" charset="0"/>
                <a:cs typeface="Times New Roman" panose="02020603050405020304" pitchFamily="18" charset="0"/>
              </a:rPr>
              <a:t> một </a:t>
            </a:r>
            <a:r>
              <a:rPr lang="en-US" sz="2133" dirty="0" err="1">
                <a:latin typeface="Times New Roman" panose="02020603050405020304" pitchFamily="18" charset="0"/>
                <a:cs typeface="Times New Roman" panose="02020603050405020304" pitchFamily="18" charset="0"/>
              </a:rPr>
              <a:t>tỉ</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lệ</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nhất</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định</a:t>
            </a:r>
            <a:r>
              <a:rPr lang="en-US" sz="2133" dirty="0">
                <a:latin typeface="Times New Roman" panose="02020603050405020304" pitchFamily="18" charset="0"/>
                <a:cs typeface="Times New Roman" panose="02020603050405020304" pitchFamily="18" charset="0"/>
              </a:rPr>
              <a:t> so </a:t>
            </a:r>
            <a:r>
              <a:rPr lang="en-US" sz="2133" dirty="0" err="1">
                <a:latin typeface="Times New Roman" panose="02020603050405020304" pitchFamily="18" charset="0"/>
                <a:cs typeface="Times New Roman" panose="02020603050405020304" pitchFamily="18" charset="0"/>
              </a:rPr>
              <a:t>với</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vốn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vay</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nước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ngoài</a:t>
            </a:r>
            <a:r>
              <a:rPr lang="en-US" sz="2133" dirty="0">
                <a:latin typeface="Times New Roman" panose="02020603050405020304" pitchFamily="18" charset="0"/>
                <a:cs typeface="Times New Roman" panose="02020603050405020304" pitchFamily="18" charset="0"/>
              </a:rPr>
              <a:t> do </a:t>
            </a:r>
            <a:r>
              <a:rPr lang="en-US" sz="2133" dirty="0" err="1">
                <a:latin typeface="Times New Roman" panose="02020603050405020304" pitchFamily="18" charset="0"/>
                <a:cs typeface="Times New Roman" panose="02020603050405020304" pitchFamily="18" charset="0"/>
              </a:rPr>
              <a:t>cơ</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quan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quản</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lí</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nợ</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nước</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ngoài</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đề</a:t>
            </a:r>
            <a:r>
              <a:rPr lang="en-US" sz="2133" dirty="0">
                <a:latin typeface="Times New Roman" panose="02020603050405020304" pitchFamily="18" charset="0"/>
                <a:cs typeface="Times New Roman" panose="02020603050405020304" pitchFamily="18" charset="0"/>
              </a:rPr>
              <a:t> </a:t>
            </a:r>
            <a:r>
              <a:rPr lang="en-US" sz="2133" dirty="0" err="1">
                <a:latin typeface="Times New Roman" panose="02020603050405020304" pitchFamily="18" charset="0"/>
                <a:cs typeface="Times New Roman" panose="02020603050405020304" pitchFamily="18" charset="0"/>
              </a:rPr>
              <a:t>ra</a:t>
            </a:r>
            <a:r>
              <a:rPr lang="en-US" sz="2400" dirty="0" err="1"/>
              <a:t>.</a:t>
            </a:r>
            <a:endParaRPr lang="en-US" sz="2133" dirty="0">
              <a:latin typeface="Times New Roman" panose="02020603050405020304" pitchFamily="18" charset="0"/>
              <a:cs typeface="Times New Roman" panose="02020603050405020304" pitchFamily="18" charset="0"/>
            </a:endParaRPr>
          </a:p>
        </p:txBody>
      </p:sp>
      <p:grpSp>
        <p:nvGrpSpPr>
          <p:cNvPr id="856" name="Google Shape;856;p63"/>
          <p:cNvGrpSpPr/>
          <p:nvPr/>
        </p:nvGrpSpPr>
        <p:grpSpPr>
          <a:xfrm rot="5400000">
            <a:off x="11521646" y="548257"/>
            <a:ext cx="370869" cy="461091"/>
            <a:chOff x="0" y="46600"/>
            <a:chExt cx="3121800" cy="5004600"/>
          </a:xfrm>
        </p:grpSpPr>
        <p:sp>
          <p:nvSpPr>
            <p:cNvPr id="857" name="Google Shape;857;p63"/>
            <p:cNvSpPr/>
            <p:nvPr/>
          </p:nvSpPr>
          <p:spPr>
            <a:xfrm>
              <a:off x="0" y="46600"/>
              <a:ext cx="3121800" cy="2502300"/>
            </a:xfrm>
            <a:prstGeom prst="parallelogram">
              <a:avLst>
                <a:gd name="adj" fmla="val 55860"/>
              </a:avLst>
            </a:prstGeom>
            <a:solidFill>
              <a:srgbClr val="5E85B9">
                <a:alpha val="91150"/>
              </a:srgbClr>
            </a:solidFill>
            <a:ln>
              <a:noFill/>
            </a:ln>
          </p:spPr>
          <p:txBody>
            <a:bodyPr spcFirstLastPara="1" wrap="square" lIns="121900" tIns="121900" rIns="121900" bIns="121900" anchor="ctr" anchorCtr="0">
              <a:noAutofit/>
            </a:bodyPr>
            <a:lstStyle/>
            <a:p>
              <a:endParaRPr sz="2400"/>
            </a:p>
          </p:txBody>
        </p:sp>
        <p:sp>
          <p:nvSpPr>
            <p:cNvPr id="858" name="Google Shape;858;p63"/>
            <p:cNvSpPr/>
            <p:nvPr/>
          </p:nvSpPr>
          <p:spPr>
            <a:xfrm flipH="1">
              <a:off x="0" y="2548900"/>
              <a:ext cx="3121800" cy="2502300"/>
            </a:xfrm>
            <a:prstGeom prst="parallelogram">
              <a:avLst>
                <a:gd name="adj" fmla="val 55860"/>
              </a:avLst>
            </a:prstGeom>
            <a:solidFill>
              <a:srgbClr val="5E85B9">
                <a:alpha val="91150"/>
              </a:srgbClr>
            </a:solidFill>
            <a:ln>
              <a:noFill/>
            </a:ln>
          </p:spPr>
          <p:txBody>
            <a:bodyPr spcFirstLastPara="1" wrap="square" lIns="121900" tIns="121900" rIns="121900" bIns="121900" anchor="ctr" anchorCtr="0">
              <a:noAutofit/>
            </a:bodyPr>
            <a:lstStyle/>
            <a:p>
              <a:endParaRPr sz="2400"/>
            </a:p>
          </p:txBody>
        </p:sp>
        <p:sp>
          <p:nvSpPr>
            <p:cNvPr id="859" name="Google Shape;859;p63"/>
            <p:cNvSpPr/>
            <p:nvPr/>
          </p:nvSpPr>
          <p:spPr>
            <a:xfrm rot="5400000">
              <a:off x="-1450150" y="1671525"/>
              <a:ext cx="4647600" cy="1747200"/>
            </a:xfrm>
            <a:prstGeom prst="triangle">
              <a:avLst>
                <a:gd name="adj" fmla="val 50126"/>
              </a:avLst>
            </a:prstGeom>
            <a:solidFill>
              <a:srgbClr val="38444A">
                <a:alpha val="59620"/>
              </a:srgbClr>
            </a:solidFill>
            <a:ln>
              <a:noFill/>
            </a:ln>
          </p:spPr>
          <p:txBody>
            <a:bodyPr spcFirstLastPara="1" wrap="square" lIns="121900" tIns="121900" rIns="121900" bIns="121900" anchor="ctr" anchorCtr="0">
              <a:noAutofit/>
            </a:bodyPr>
            <a:lstStyle/>
            <a:p>
              <a:endParaRPr sz="2400"/>
            </a:p>
          </p:txBody>
        </p:sp>
      </p:grpSp>
    </p:spTree>
    <p:extLst>
      <p:ext uri="{BB962C8B-B14F-4D97-AF65-F5344CB8AC3E}">
        <p14:creationId xmlns:p14="http://schemas.microsoft.com/office/powerpoint/2010/main" val="692069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49"/>
                                        </p:tgtEl>
                                        <p:attrNameLst>
                                          <p:attrName>style.visibility</p:attrName>
                                        </p:attrNameLst>
                                      </p:cBhvr>
                                      <p:to>
                                        <p:strVal val="visible"/>
                                      </p:to>
                                    </p:set>
                                    <p:anim calcmode="lin" valueType="num">
                                      <p:cBhvr additive="base">
                                        <p:cTn id="7" dur="500" fill="hold"/>
                                        <p:tgtEl>
                                          <p:spTgt spid="849"/>
                                        </p:tgtEl>
                                        <p:attrNameLst>
                                          <p:attrName>ppt_x</p:attrName>
                                        </p:attrNameLst>
                                      </p:cBhvr>
                                      <p:tavLst>
                                        <p:tav tm="0">
                                          <p:val>
                                            <p:strVal val="#ppt_x"/>
                                          </p:val>
                                        </p:tav>
                                        <p:tav tm="100000">
                                          <p:val>
                                            <p:strVal val="#ppt_x"/>
                                          </p:val>
                                        </p:tav>
                                      </p:tavLst>
                                    </p:anim>
                                    <p:anim calcmode="lin" valueType="num">
                                      <p:cBhvr additive="base">
                                        <p:cTn id="8" dur="500" fill="hold"/>
                                        <p:tgtEl>
                                          <p:spTgt spid="84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851"/>
                                        </p:tgtEl>
                                        <p:attrNameLst>
                                          <p:attrName>style.visibility</p:attrName>
                                        </p:attrNameLst>
                                      </p:cBhvr>
                                      <p:to>
                                        <p:strVal val="visible"/>
                                      </p:to>
                                    </p:set>
                                    <p:animEffect transition="in" filter="fade">
                                      <p:cBhvr>
                                        <p:cTn id="13" dur="500"/>
                                        <p:tgtEl>
                                          <p:spTgt spid="8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9" grpId="0"/>
      <p:bldP spid="851"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83E690F4-843A-47A5-8620-4FB01C0D8E68}"/>
              </a:ext>
              <a:ext uri="{C183D7F6-B498-43B3-948B-1728B52AA6E4}">
                <adec:decorative xmlns:adec="http://schemas.microsoft.com/office/drawing/2017/decorative" xmlns="" val="1"/>
              </a:ext>
            </a:extLst>
          </p:cNvPr>
          <p:cNvCxnSpPr>
            <a:cxnSpLocks/>
          </p:cNvCxnSpPr>
          <p:nvPr/>
        </p:nvCxnSpPr>
        <p:spPr>
          <a:xfrm flipV="1">
            <a:off x="0" y="536344"/>
            <a:ext cx="4415246" cy="1"/>
          </a:xfrm>
          <a:prstGeom prst="line">
            <a:avLst/>
          </a:prstGeom>
          <a:ln>
            <a:solidFill>
              <a:schemeClr val="accent3">
                <a:lumMod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D0986099-F5F2-4E8B-BE17-81194861A00C}"/>
              </a:ext>
              <a:ext uri="{C183D7F6-B498-43B3-948B-1728B52AA6E4}">
                <adec:decorative xmlns:adec="http://schemas.microsoft.com/office/drawing/2017/decorative" xmlns="" val="1"/>
              </a:ext>
            </a:extLst>
          </p:cNvPr>
          <p:cNvCxnSpPr>
            <a:cxnSpLocks/>
          </p:cNvCxnSpPr>
          <p:nvPr/>
        </p:nvCxnSpPr>
        <p:spPr>
          <a:xfrm flipV="1">
            <a:off x="7027817" y="510223"/>
            <a:ext cx="5164183" cy="26121"/>
          </a:xfrm>
          <a:prstGeom prst="line">
            <a:avLst/>
          </a:prstGeom>
          <a:ln>
            <a:solidFill>
              <a:schemeClr val="accent3">
                <a:lumMod val="50000"/>
              </a:schemeClr>
            </a:solidFill>
            <a:headEnd type="oval"/>
          </a:ln>
        </p:spPr>
        <p:style>
          <a:lnRef idx="1">
            <a:schemeClr val="accent1"/>
          </a:lnRef>
          <a:fillRef idx="0">
            <a:schemeClr val="accent1"/>
          </a:fillRef>
          <a:effectRef idx="0">
            <a:schemeClr val="accent1"/>
          </a:effectRef>
          <a:fontRef idx="minor">
            <a:schemeClr val="tx1"/>
          </a:fontRef>
        </p:style>
      </p:cxnSp>
      <p:sp>
        <p:nvSpPr>
          <p:cNvPr id="4" name="TextBox 3"/>
          <p:cNvSpPr txBox="1"/>
          <p:nvPr/>
        </p:nvSpPr>
        <p:spPr>
          <a:xfrm>
            <a:off x="4689567" y="187057"/>
            <a:ext cx="3331029" cy="646331"/>
          </a:xfrm>
          <a:prstGeom prst="rect">
            <a:avLst/>
          </a:prstGeom>
          <a:noFill/>
        </p:spPr>
        <p:txBody>
          <a:bodyPr wrap="square" rtlCol="0">
            <a:spAutoFit/>
          </a:bodyPr>
          <a:lstStyle/>
          <a:p>
            <a:r>
              <a:rPr lang="en-US" sz="3600" b="1" dirty="0" err="1" smtClean="0">
                <a:solidFill>
                  <a:schemeClr val="accent5">
                    <a:lumMod val="75000"/>
                  </a:schemeClr>
                </a:solidFill>
                <a:latin typeface="Times New Roman" panose="02020603050405020304" pitchFamily="18" charset="0"/>
                <a:cs typeface="Times New Roman" panose="02020603050405020304" pitchFamily="18" charset="0"/>
              </a:rPr>
              <a:t>Kết</a:t>
            </a:r>
            <a:r>
              <a:rPr lang="en-US" sz="3600" b="1" dirty="0" smtClean="0">
                <a:solidFill>
                  <a:schemeClr val="accent5">
                    <a:lumMod val="75000"/>
                  </a:schemeClr>
                </a:solidFill>
                <a:latin typeface="Times New Roman" panose="02020603050405020304" pitchFamily="18" charset="0"/>
                <a:cs typeface="Times New Roman" panose="02020603050405020304" pitchFamily="18" charset="0"/>
              </a:rPr>
              <a:t> </a:t>
            </a:r>
            <a:r>
              <a:rPr lang="en-US" sz="3600" b="1" dirty="0" err="1" smtClean="0">
                <a:solidFill>
                  <a:schemeClr val="accent5">
                    <a:lumMod val="75000"/>
                  </a:schemeClr>
                </a:solidFill>
                <a:latin typeface="Times New Roman" panose="02020603050405020304" pitchFamily="18" charset="0"/>
                <a:cs typeface="Times New Roman" panose="02020603050405020304" pitchFamily="18" charset="0"/>
              </a:rPr>
              <a:t>luận</a:t>
            </a:r>
            <a:r>
              <a:rPr lang="en-US" sz="3600" b="1" dirty="0" smtClean="0">
                <a:solidFill>
                  <a:schemeClr val="accent5">
                    <a:lumMod val="75000"/>
                  </a:schemeClr>
                </a:solidFill>
                <a:latin typeface="Times New Roman" panose="02020603050405020304" pitchFamily="18" charset="0"/>
                <a:cs typeface="Times New Roman" panose="02020603050405020304" pitchFamily="18" charset="0"/>
              </a:rPr>
              <a:t> </a:t>
            </a:r>
            <a:endParaRPr lang="en-US" sz="3600" b="1"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9" name="TextBox 8"/>
          <p:cNvSpPr txBox="1"/>
          <p:nvPr/>
        </p:nvSpPr>
        <p:spPr>
          <a:xfrm>
            <a:off x="627017" y="1254034"/>
            <a:ext cx="10476412" cy="4339650"/>
          </a:xfrm>
          <a:prstGeom prst="rect">
            <a:avLst/>
          </a:prstGeom>
          <a:noFill/>
        </p:spPr>
        <p:txBody>
          <a:bodyPr wrap="square" rtlCol="0">
            <a:spAutoFit/>
          </a:bodyPr>
          <a:lstStyle/>
          <a:p>
            <a:pPr marL="285750" indent="-285750" algn="just">
              <a:buFont typeface="Arial" panose="020B0604020202020204" pitchFamily="34" charset="0"/>
              <a:buChar char="•"/>
            </a:pPr>
            <a:r>
              <a:rPr lang="en-US" sz="2400" dirty="0" err="1" smtClean="0">
                <a:latin typeface="Times New Roman" panose="02020603050405020304" pitchFamily="18" charset="0"/>
                <a:cs typeface="Times New Roman" panose="02020603050405020304" pitchFamily="18" charset="0"/>
              </a:rPr>
              <a:t>Bài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nghiên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cứu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đã</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đưa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tổng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lí</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thuyết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nội</a:t>
            </a:r>
            <a:r>
              <a:rPr lang="en-US" sz="2400" dirty="0">
                <a:latin typeface="Times New Roman" panose="02020603050405020304" pitchFamily="18" charset="0"/>
                <a:cs typeface="Times New Roman" panose="02020603050405020304" pitchFamily="18" charset="0"/>
              </a:rPr>
              <a:t> dung </a:t>
            </a:r>
            <a:r>
              <a:rPr lang="en-US" sz="2400" dirty="0" err="1">
                <a:latin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lí</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nước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ngoài</a:t>
            </a:r>
            <a:endParaRPr lang="en-US" sz="24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2400" dirty="0" err="1" smtClean="0">
                <a:latin typeface="Times New Roman" panose="02020603050405020304" pitchFamily="18" charset="0"/>
                <a:cs typeface="Times New Roman" panose="02020603050405020304" pitchFamily="18" charset="0"/>
              </a:rPr>
              <a:t>Từ</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liên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hệ</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đến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tình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hình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tế</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về</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thể</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chế</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nội</a:t>
            </a:r>
            <a:r>
              <a:rPr lang="en-US" sz="2400" dirty="0" smtClean="0">
                <a:latin typeface="Times New Roman" panose="02020603050405020304" pitchFamily="18" charset="0"/>
                <a:cs typeface="Times New Roman" panose="02020603050405020304" pitchFamily="18" charset="0"/>
              </a:rPr>
              <a:t> dung </a:t>
            </a:r>
            <a:r>
              <a:rPr lang="en-US" sz="2400" dirty="0" err="1" smtClean="0">
                <a:latin typeface="Times New Roman" panose="02020603050405020304" pitchFamily="18" charset="0"/>
                <a:cs typeface="Times New Roman" panose="02020603050405020304" pitchFamily="18" charset="0"/>
              </a:rPr>
              <a:t>quản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lý</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nợ</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nước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ngoài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tại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Việt</a:t>
            </a:r>
            <a:r>
              <a:rPr lang="en-US" sz="2400" dirty="0" smtClean="0">
                <a:latin typeface="Times New Roman" panose="02020603050405020304" pitchFamily="18" charset="0"/>
                <a:cs typeface="Times New Roman" panose="02020603050405020304" pitchFamily="18" charset="0"/>
              </a:rPr>
              <a:t> Nam. </a:t>
            </a:r>
            <a:r>
              <a:rPr lang="en-US" sz="2400" dirty="0" err="1" smtClean="0">
                <a:latin typeface="Times New Roman" panose="02020603050405020304" pitchFamily="18" charset="0"/>
                <a:cs typeface="Times New Roman" panose="02020603050405020304" pitchFamily="18" charset="0"/>
              </a:rPr>
              <a:t>Từ</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khuôn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khổ</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pháp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lý</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mô</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hình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tổ</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chức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quản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lý</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nợ</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đến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khâu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trong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việc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quản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lý</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vay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sử</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dụng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trả</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nợ</a:t>
            </a:r>
            <a:r>
              <a:rPr lang="en-US" sz="2400" dirty="0" smtClean="0">
                <a:latin typeface="Times New Roman" panose="02020603050405020304" pitchFamily="18" charset="0"/>
                <a:cs typeface="Times New Roman" panose="02020603050405020304" pitchFamily="18" charset="0"/>
              </a:rPr>
              <a:t>. </a:t>
            </a:r>
          </a:p>
          <a:p>
            <a:pPr marL="285750" indent="-285750" algn="just">
              <a:buFont typeface="Arial" panose="020B0604020202020204" pitchFamily="34" charset="0"/>
              <a:buChar char="•"/>
            </a:pPr>
            <a:r>
              <a:rPr lang="en-US" sz="2400" dirty="0" smtClean="0">
                <a:latin typeface="Times New Roman" panose="02020603050405020304" pitchFamily="18" charset="0"/>
                <a:cs typeface="Times New Roman" panose="02020603050405020304" pitchFamily="18" charset="0"/>
              </a:rPr>
              <a:t>Qua </a:t>
            </a:r>
            <a:r>
              <a:rPr lang="en-US" sz="2400" dirty="0" err="1" smtClean="0">
                <a:latin typeface="Times New Roman" panose="02020603050405020304" pitchFamily="18" charset="0"/>
                <a:cs typeface="Times New Roman" panose="02020603050405020304" pitchFamily="18" charset="0"/>
              </a:rPr>
              <a:t>những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tích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tình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hình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cụ</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thể</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nêu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ra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đánh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giá</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về</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những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thành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tựu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hạn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chế</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còn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tồn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tại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trong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khâu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quản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lý</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nợ</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chỉ</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rõ</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nguyên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gồm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cả</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khách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quan</a:t>
            </a:r>
            <a:r>
              <a:rPr lang="en-US" sz="2400" dirty="0" smtClean="0">
                <a:latin typeface="Times New Roman" panose="02020603050405020304" pitchFamily="18" charset="0"/>
                <a:cs typeface="Times New Roman" panose="02020603050405020304" pitchFamily="18" charset="0"/>
              </a:rPr>
              <a:t>. </a:t>
            </a:r>
          </a:p>
          <a:p>
            <a:pPr marL="285750" indent="-285750" algn="just">
              <a:buFont typeface="Arial" panose="020B0604020202020204" pitchFamily="34" charset="0"/>
              <a:buChar char="•"/>
            </a:pPr>
            <a:r>
              <a:rPr lang="en-US" sz="2400" dirty="0" err="1" smtClean="0">
                <a:latin typeface="Times New Roman" panose="02020603050405020304" pitchFamily="18" charset="0"/>
                <a:cs typeface="Times New Roman" panose="02020603050405020304" pitchFamily="18" charset="0"/>
              </a:rPr>
              <a:t>Cuối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cùng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nhóm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đưa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ra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những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giải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pháp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kiến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nghị</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giúp</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tăng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cường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lí</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nước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ngoài</a:t>
            </a:r>
            <a:endParaRPr lang="en-US" sz="2400" dirty="0">
              <a:latin typeface="Times New Roman" panose="02020603050405020304" pitchFamily="18" charset="0"/>
              <a:cs typeface="Times New Roman" panose="02020603050405020304" pitchFamily="18" charset="0"/>
            </a:endParaRPr>
          </a:p>
          <a:p>
            <a:r>
              <a:rPr lang="en-US" dirty="0" smtClean="0"/>
              <a:t/>
            </a:r>
            <a:br>
              <a:rPr lang="en-US" dirty="0" smtClean="0"/>
            </a:br>
            <a:r>
              <a:rPr lang="en-US" dirty="0" smtClean="0"/>
              <a:t> </a:t>
            </a:r>
            <a:endParaRPr lang="en-US" dirty="0"/>
          </a:p>
        </p:txBody>
      </p:sp>
    </p:spTree>
    <p:extLst>
      <p:ext uri="{BB962C8B-B14F-4D97-AF65-F5344CB8AC3E}">
        <p14:creationId xmlns:p14="http://schemas.microsoft.com/office/powerpoint/2010/main" val="42941118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pattFill prst="zigZag">
          <a:fgClr>
            <a:schemeClr val="accent3">
              <a:lumMod val="75000"/>
            </a:schemeClr>
          </a:fgClr>
          <a:bgClr>
            <a:schemeClr val="accent3">
              <a:lumMod val="50000"/>
            </a:schemeClr>
          </a:bgClr>
        </a:patt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62A21665-C64F-4BDA-B2DE-442D70605718}"/>
              </a:ext>
              <a:ext uri="{C183D7F6-B498-43B3-948B-1728B52AA6E4}">
                <adec:decorative xmlns:adec="http://schemas.microsoft.com/office/drawing/2017/decorative" xmlns="" val="1"/>
              </a:ext>
            </a:extLst>
          </p:cNvPr>
          <p:cNvGrpSpPr/>
          <p:nvPr/>
        </p:nvGrpSpPr>
        <p:grpSpPr>
          <a:xfrm>
            <a:off x="4325258" y="1544068"/>
            <a:ext cx="3541486" cy="3769865"/>
            <a:chOff x="4325258" y="1229517"/>
            <a:chExt cx="3541486" cy="3769865"/>
          </a:xfrm>
        </p:grpSpPr>
        <p:sp>
          <p:nvSpPr>
            <p:cNvPr id="12" name="Diamond 11">
              <a:extLst>
                <a:ext uri="{FF2B5EF4-FFF2-40B4-BE49-F238E27FC236}">
                  <a16:creationId xmlns:a16="http://schemas.microsoft.com/office/drawing/2014/main" id="{7DC8B409-5FAC-4539-B25A-26BE925A48AF}"/>
                </a:ext>
              </a:extLst>
            </p:cNvPr>
            <p:cNvSpPr/>
            <p:nvPr/>
          </p:nvSpPr>
          <p:spPr>
            <a:xfrm>
              <a:off x="4792319" y="2392018"/>
              <a:ext cx="2607364" cy="2607364"/>
            </a:xfrm>
            <a:prstGeom prst="diamond">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Diamond 12">
              <a:extLst>
                <a:ext uri="{FF2B5EF4-FFF2-40B4-BE49-F238E27FC236}">
                  <a16:creationId xmlns:a16="http://schemas.microsoft.com/office/drawing/2014/main" id="{91498E2F-539C-46D3-AF7C-BB1DAE76B114}"/>
                </a:ext>
              </a:extLst>
            </p:cNvPr>
            <p:cNvSpPr/>
            <p:nvPr/>
          </p:nvSpPr>
          <p:spPr>
            <a:xfrm>
              <a:off x="4325258" y="1229517"/>
              <a:ext cx="3541486" cy="3541486"/>
            </a:xfrm>
            <a:prstGeom prst="diamond">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5" name="Title 1">
            <a:extLst>
              <a:ext uri="{FF2B5EF4-FFF2-40B4-BE49-F238E27FC236}">
                <a16:creationId xmlns:a16="http://schemas.microsoft.com/office/drawing/2014/main" id="{FA061601-468D-486D-B8EE-42BD1BE3ADCC}"/>
              </a:ext>
            </a:extLst>
          </p:cNvPr>
          <p:cNvSpPr>
            <a:spLocks noGrp="1"/>
          </p:cNvSpPr>
          <p:nvPr>
            <p:ph type="ctrTitle"/>
          </p:nvPr>
        </p:nvSpPr>
        <p:spPr>
          <a:xfrm>
            <a:off x="1524000" y="2431805"/>
            <a:ext cx="9144000" cy="1994392"/>
          </a:xfrm>
        </p:spPr>
        <p:txBody>
          <a:bodyPr lIns="0" tIns="0" rIns="0" bIns="0" anchor="ctr">
            <a:spAutoFit/>
          </a:bodyPr>
          <a:lstStyle/>
          <a:p>
            <a:r>
              <a:rPr lang="en-US" sz="7200" b="1" dirty="0" err="1" smtClean="0">
                <a:solidFill>
                  <a:schemeClr val="bg1"/>
                </a:solidFill>
                <a:latin typeface="Times New Roman" panose="02020603050405020304" pitchFamily="18" charset="0"/>
                <a:cs typeface="Times New Roman" panose="02020603050405020304" pitchFamily="18" charset="0"/>
              </a:rPr>
              <a:t>Cảm</a:t>
            </a:r>
            <a:r>
              <a:rPr lang="en-US" sz="7200" b="1" dirty="0" smtClean="0">
                <a:solidFill>
                  <a:schemeClr val="bg1"/>
                </a:solidFill>
                <a:latin typeface="Times New Roman" panose="02020603050405020304" pitchFamily="18" charset="0"/>
                <a:cs typeface="Times New Roman" panose="02020603050405020304" pitchFamily="18" charset="0"/>
              </a:rPr>
              <a:t> </a:t>
            </a:r>
            <a:r>
              <a:rPr lang="en-US" sz="7200" b="1" dirty="0" err="1" smtClean="0">
                <a:solidFill>
                  <a:schemeClr val="bg1"/>
                </a:solidFill>
                <a:latin typeface="Times New Roman" panose="02020603050405020304" pitchFamily="18" charset="0"/>
                <a:cs typeface="Times New Roman" panose="02020603050405020304" pitchFamily="18" charset="0"/>
              </a:rPr>
              <a:t>ơn</a:t>
            </a:r>
            <a:r>
              <a:rPr lang="en-US" sz="7200" b="1" dirty="0" smtClean="0">
                <a:solidFill>
                  <a:schemeClr val="bg1"/>
                </a:solidFill>
                <a:latin typeface="Times New Roman" panose="02020603050405020304" pitchFamily="18" charset="0"/>
                <a:cs typeface="Times New Roman" panose="02020603050405020304" pitchFamily="18" charset="0"/>
              </a:rPr>
              <a:t> </a:t>
            </a:r>
            <a:r>
              <a:rPr lang="en-US" sz="7200" b="1" dirty="0" err="1" smtClean="0">
                <a:solidFill>
                  <a:schemeClr val="bg1"/>
                </a:solidFill>
                <a:latin typeface="Times New Roman" panose="02020603050405020304" pitchFamily="18" charset="0"/>
                <a:cs typeface="Times New Roman" panose="02020603050405020304" pitchFamily="18" charset="0"/>
              </a:rPr>
              <a:t>cô</a:t>
            </a:r>
            <a:r>
              <a:rPr lang="en-US" sz="7200" b="1" dirty="0" smtClean="0">
                <a:solidFill>
                  <a:schemeClr val="bg1"/>
                </a:solidFill>
                <a:latin typeface="Times New Roman" panose="02020603050405020304" pitchFamily="18" charset="0"/>
                <a:cs typeface="Times New Roman" panose="02020603050405020304" pitchFamily="18" charset="0"/>
              </a:rPr>
              <a:t> </a:t>
            </a:r>
            <a:r>
              <a:rPr lang="en-US" sz="7200" b="1" dirty="0" err="1" smtClean="0">
                <a:solidFill>
                  <a:schemeClr val="bg1"/>
                </a:solidFill>
                <a:latin typeface="Times New Roman" panose="02020603050405020304" pitchFamily="18" charset="0"/>
                <a:cs typeface="Times New Roman" panose="02020603050405020304" pitchFamily="18" charset="0"/>
              </a:rPr>
              <a:t>và</a:t>
            </a:r>
            <a:r>
              <a:rPr lang="en-US" sz="7200" b="1" dirty="0" smtClean="0">
                <a:solidFill>
                  <a:schemeClr val="bg1"/>
                </a:solidFill>
                <a:latin typeface="Times New Roman" panose="02020603050405020304" pitchFamily="18" charset="0"/>
                <a:cs typeface="Times New Roman" panose="02020603050405020304" pitchFamily="18" charset="0"/>
              </a:rPr>
              <a:t> </a:t>
            </a:r>
            <a:r>
              <a:rPr lang="en-US" sz="7200" b="1" dirty="0" err="1" smtClean="0">
                <a:solidFill>
                  <a:schemeClr val="bg1"/>
                </a:solidFill>
                <a:latin typeface="Times New Roman" panose="02020603050405020304" pitchFamily="18" charset="0"/>
                <a:cs typeface="Times New Roman" panose="02020603050405020304" pitchFamily="18" charset="0"/>
              </a:rPr>
              <a:t>các</a:t>
            </a:r>
            <a:r>
              <a:rPr lang="en-US" sz="7200" b="1" dirty="0" smtClean="0">
                <a:solidFill>
                  <a:schemeClr val="bg1"/>
                </a:solidFill>
                <a:latin typeface="Times New Roman" panose="02020603050405020304" pitchFamily="18" charset="0"/>
                <a:cs typeface="Times New Roman" panose="02020603050405020304" pitchFamily="18" charset="0"/>
              </a:rPr>
              <a:t> </a:t>
            </a:r>
            <a:r>
              <a:rPr lang="en-US" sz="7200" b="1" dirty="0" err="1" smtClean="0">
                <a:solidFill>
                  <a:schemeClr val="bg1"/>
                </a:solidFill>
                <a:latin typeface="Times New Roman" panose="02020603050405020304" pitchFamily="18" charset="0"/>
                <a:cs typeface="Times New Roman" panose="02020603050405020304" pitchFamily="18" charset="0"/>
              </a:rPr>
              <a:t>bạn</a:t>
            </a:r>
            <a:r>
              <a:rPr lang="en-US" sz="7200" b="1" dirty="0" smtClean="0">
                <a:solidFill>
                  <a:schemeClr val="bg1"/>
                </a:solidFill>
                <a:latin typeface="Times New Roman" panose="02020603050405020304" pitchFamily="18" charset="0"/>
                <a:cs typeface="Times New Roman" panose="02020603050405020304" pitchFamily="18" charset="0"/>
              </a:rPr>
              <a:t> </a:t>
            </a:r>
            <a:r>
              <a:rPr lang="en-US" sz="7200" b="1" dirty="0" err="1" smtClean="0">
                <a:solidFill>
                  <a:schemeClr val="bg1"/>
                </a:solidFill>
                <a:latin typeface="Times New Roman" panose="02020603050405020304" pitchFamily="18" charset="0"/>
                <a:cs typeface="Times New Roman" panose="02020603050405020304" pitchFamily="18" charset="0"/>
              </a:rPr>
              <a:t>đã</a:t>
            </a:r>
            <a:r>
              <a:rPr lang="en-US" sz="7200" b="1" dirty="0" smtClean="0">
                <a:solidFill>
                  <a:schemeClr val="bg1"/>
                </a:solidFill>
                <a:latin typeface="Times New Roman" panose="02020603050405020304" pitchFamily="18" charset="0"/>
                <a:cs typeface="Times New Roman" panose="02020603050405020304" pitchFamily="18" charset="0"/>
              </a:rPr>
              <a:t> </a:t>
            </a:r>
            <a:r>
              <a:rPr lang="en-US" sz="7200" b="1" dirty="0" err="1" smtClean="0">
                <a:solidFill>
                  <a:schemeClr val="bg1"/>
                </a:solidFill>
                <a:latin typeface="Times New Roman" panose="02020603050405020304" pitchFamily="18" charset="0"/>
                <a:cs typeface="Times New Roman" panose="02020603050405020304" pitchFamily="18" charset="0"/>
              </a:rPr>
              <a:t>theo</a:t>
            </a:r>
            <a:r>
              <a:rPr lang="en-US" sz="7200" b="1" dirty="0" smtClean="0">
                <a:solidFill>
                  <a:schemeClr val="bg1"/>
                </a:solidFill>
                <a:latin typeface="Times New Roman" panose="02020603050405020304" pitchFamily="18" charset="0"/>
                <a:cs typeface="Times New Roman" panose="02020603050405020304" pitchFamily="18" charset="0"/>
              </a:rPr>
              <a:t> </a:t>
            </a:r>
            <a:r>
              <a:rPr lang="en-US" sz="7200" b="1" dirty="0" err="1" smtClean="0">
                <a:solidFill>
                  <a:schemeClr val="bg1"/>
                </a:solidFill>
                <a:latin typeface="Times New Roman" panose="02020603050405020304" pitchFamily="18" charset="0"/>
                <a:cs typeface="Times New Roman" panose="02020603050405020304" pitchFamily="18" charset="0"/>
              </a:rPr>
              <a:t>dõi</a:t>
            </a:r>
            <a:r>
              <a:rPr lang="en-US" sz="7200" b="1" dirty="0" smtClean="0">
                <a:solidFill>
                  <a:schemeClr val="bg1"/>
                </a:solidFill>
                <a:latin typeface="Times New Roman" panose="02020603050405020304" pitchFamily="18" charset="0"/>
                <a:cs typeface="Times New Roman" panose="02020603050405020304" pitchFamily="18" charset="0"/>
              </a:rPr>
              <a:t> </a:t>
            </a:r>
            <a:endParaRPr lang="en-US" sz="7200" dirty="0">
              <a:solidFill>
                <a:schemeClr val="accent4"/>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3038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randombar(horizontal)">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theme/theme1.xml><?xml version="1.0" encoding="utf-8"?>
<a:theme xmlns:a="http://schemas.openxmlformats.org/drawingml/2006/main" name="Office Theme">
  <a:themeElements>
    <a:clrScheme name="Custom 73">
      <a:dk1>
        <a:srgbClr val="000000"/>
      </a:dk1>
      <a:lt1>
        <a:sysClr val="window" lastClr="FFFFFF"/>
      </a:lt1>
      <a:dk2>
        <a:srgbClr val="585858"/>
      </a:dk2>
      <a:lt2>
        <a:srgbClr val="E3E3E3"/>
      </a:lt2>
      <a:accent1>
        <a:srgbClr val="E20613"/>
      </a:accent1>
      <a:accent2>
        <a:srgbClr val="A9C038"/>
      </a:accent2>
      <a:accent3>
        <a:srgbClr val="11AEC7"/>
      </a:accent3>
      <a:accent4>
        <a:srgbClr val="F59F26"/>
      </a:accent4>
      <a:accent5>
        <a:srgbClr val="0062A9"/>
      </a:accent5>
      <a:accent6>
        <a:srgbClr val="EB6047"/>
      </a:accent6>
      <a:hlink>
        <a:srgbClr val="8ED9F6"/>
      </a:hlink>
      <a:folHlink>
        <a:srgbClr val="C00000"/>
      </a:folHlink>
    </a:clrScheme>
    <a:fontScheme name="Modern 01">
      <a:majorFont>
        <a:latin typeface="Century Gothic"/>
        <a:ea typeface=""/>
        <a:cs typeface=""/>
      </a:majorFont>
      <a:minorFont>
        <a:latin typeface="Segoe U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M78455520_Project analysis, from 24Slides_SL_V1.potx" id="{55E7247F-78B2-40DB-9AFE-D4DD42FA8F09}" vid="{22E2FD65-A32D-4798-AF43-CE42F250BDD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77210f24a1be23c92c90fd886aa0aa">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60e05723c5c1908df1a1a4ebf11d344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61A00BBF-EEBB-4E18-B8CB-F926EAAC48F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FD05317-60D6-4B3A-8545-888496D1A8EC}">
  <ds:schemaRefs>
    <ds:schemaRef ds:uri="http://schemas.microsoft.com/sharepoint/v3/contenttype/forms"/>
  </ds:schemaRefs>
</ds:datastoreItem>
</file>

<file path=customXml/itemProps3.xml><?xml version="1.0" encoding="utf-8"?>
<ds:datastoreItem xmlns:ds="http://schemas.openxmlformats.org/officeDocument/2006/customXml" ds:itemID="{EF609EDA-869E-4BE5-AE5D-B898C584B6FF}">
  <ds:schemaRefs>
    <ds:schemaRef ds:uri="http://schemas.openxmlformats.org/package/2006/metadata/core-properties"/>
    <ds:schemaRef ds:uri="http://purl.org/dc/terms/"/>
    <ds:schemaRef ds:uri="16c05727-aa75-4e4a-9b5f-8a80a1165891"/>
    <ds:schemaRef ds:uri="http://www.w3.org/XML/1998/namespace"/>
    <ds:schemaRef ds:uri="http://purl.org/dc/elements/1.1/"/>
    <ds:schemaRef ds:uri="71af3243-3dd4-4a8d-8c0d-dd76da1f02a5"/>
    <ds:schemaRef ds:uri="http://schemas.microsoft.com/office/2006/metadata/properties"/>
    <ds:schemaRef ds:uri="http://schemas.microsoft.com/office/2006/documentManagement/types"/>
    <ds:schemaRef ds:uri="http://schemas.microsoft.com/office/infopath/2007/PartnerControls"/>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Project analysis, from 24Slides</Template>
  <TotalTime>0</TotalTime>
  <Words>4712</Words>
  <Application>Microsoft Office PowerPoint</Application>
  <PresentationFormat>Widescreen</PresentationFormat>
  <Paragraphs>284</Paragraphs>
  <Slides>43</Slides>
  <Notes>16</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43</vt:i4>
      </vt:variant>
    </vt:vector>
  </HeadingPairs>
  <TitlesOfParts>
    <vt:vector size="56" baseType="lpstr">
      <vt:lpstr>Algerian</vt:lpstr>
      <vt:lpstr>Arial</vt:lpstr>
      <vt:lpstr>Arial Black</vt:lpstr>
      <vt:lpstr>Calibri</vt:lpstr>
      <vt:lpstr>Century Gothic</vt:lpstr>
      <vt:lpstr>Muli</vt:lpstr>
      <vt:lpstr>Open Sans</vt:lpstr>
      <vt:lpstr>Segoe UI</vt:lpstr>
      <vt:lpstr>Segoe UI Light</vt:lpstr>
      <vt:lpstr>Tahoma</vt:lpstr>
      <vt:lpstr>Times New Roman</vt:lpstr>
      <vt:lpstr>Wingdings</vt:lpstr>
      <vt:lpstr>Office Theme</vt:lpstr>
      <vt:lpstr>QUẢN LÝ NỢ NƯỚC NGOÀI: THỂ CHẾ VÀ NỘI DUNG.  LIÊN HỆ VIỆT NAM </vt:lpstr>
      <vt:lpstr>Project analysis slide 2</vt:lpstr>
      <vt:lpstr>Project analysis slide 3</vt:lpstr>
      <vt:lpstr>Project analysis slide 3</vt:lpstr>
      <vt:lpstr>PowerPoint Presentation</vt:lpstr>
      <vt:lpstr>PowerPoint Presentation</vt:lpstr>
      <vt:lpstr>Project analysis slide 4</vt:lpstr>
      <vt:lpstr>Project analysis slide 6</vt:lpstr>
      <vt:lpstr>Project analysis slide 2</vt:lpstr>
      <vt:lpstr>CHƯƠNG 1: CƠ SỞ LÝ LUẬN VỀ THỂ CHẾ VÀ NỘI DUNG CỦA QUẢN LÍ NỢ NƯỚC NGOÀI </vt:lpstr>
      <vt:lpstr>PowerPoint Presentation</vt:lpstr>
      <vt:lpstr>PowerPoint Presentation</vt:lpstr>
      <vt:lpstr>PowerPoint Presentation</vt:lpstr>
      <vt:lpstr>PowerPoint Presentation</vt:lpstr>
      <vt:lpstr>PowerPoint Presentation</vt:lpstr>
      <vt:lpstr>PowerPoint Presentation</vt:lpstr>
      <vt:lpstr>CHƯƠNG 2:THỰC TRẠNG QUẢN LÝ NỢ NƯỚC NGOÀI TẠI VIỆT NAM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CHƯƠNG 3: GIẢI PHÁP TĂNG CƯỜNG CÔNG TÁC QUẢN LÝ NỢ  NƯỚC NGOÀI CỦA VIỆT NAM   </vt:lpstr>
      <vt:lpstr>1.Về khuôn khổ pháp lý </vt:lpstr>
      <vt:lpstr>2.Về cơ cấu tổ chức quản lý </vt:lpstr>
      <vt:lpstr>3. Công tác quản lý huy động vốn </vt:lpstr>
      <vt:lpstr>4. Công tác quản lý sử dụng vốn </vt:lpstr>
      <vt:lpstr>5. Công tác quản lý trả nợ </vt:lpstr>
      <vt:lpstr>PowerPoint Presentation</vt:lpstr>
      <vt:lpstr>Cảm ơn cô và các bạn đã theo dõi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2020-04-21T15:52:04Z</dcterms:created>
  <dcterms:modified xsi:type="dcterms:W3CDTF">2020-04-23T10:36:47Z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