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8"/>
  </p:notesMasterIdLst>
  <p:sldIdLst>
    <p:sldId id="286" r:id="rId2"/>
    <p:sldId id="260" r:id="rId3"/>
    <p:sldId id="261" r:id="rId4"/>
    <p:sldId id="311" r:id="rId5"/>
    <p:sldId id="322" r:id="rId6"/>
    <p:sldId id="313" r:id="rId7"/>
    <p:sldId id="314" r:id="rId8"/>
    <p:sldId id="315" r:id="rId9"/>
    <p:sldId id="283" r:id="rId10"/>
    <p:sldId id="292" r:id="rId11"/>
    <p:sldId id="293" r:id="rId12"/>
    <p:sldId id="295" r:id="rId13"/>
    <p:sldId id="297" r:id="rId14"/>
    <p:sldId id="298" r:id="rId15"/>
    <p:sldId id="299" r:id="rId16"/>
    <p:sldId id="300" r:id="rId17"/>
    <p:sldId id="296" r:id="rId18"/>
    <p:sldId id="301" r:id="rId19"/>
    <p:sldId id="302" r:id="rId20"/>
    <p:sldId id="303" r:id="rId21"/>
    <p:sldId id="304" r:id="rId22"/>
    <p:sldId id="305" r:id="rId23"/>
    <p:sldId id="306" r:id="rId24"/>
    <p:sldId id="307" r:id="rId25"/>
    <p:sldId id="308" r:id="rId26"/>
    <p:sldId id="309" r:id="rId27"/>
    <p:sldId id="310" r:id="rId28"/>
    <p:sldId id="316" r:id="rId29"/>
    <p:sldId id="317" r:id="rId30"/>
    <p:sldId id="318" r:id="rId31"/>
    <p:sldId id="319" r:id="rId32"/>
    <p:sldId id="320" r:id="rId33"/>
    <p:sldId id="321" r:id="rId34"/>
    <p:sldId id="285" r:id="rId35"/>
    <p:sldId id="271" r:id="rId36"/>
    <p:sldId id="291" r:id="rId37"/>
  </p:sldIdLst>
  <p:sldSz cx="12192000" cy="6858000"/>
  <p:notesSz cx="6858000" cy="9144000"/>
  <p:embeddedFontLst>
    <p:embeddedFont>
      <p:font typeface="等线" panose="02010600030101010101" pitchFamily="2" charset="-122"/>
      <p:regular r:id="rId39"/>
      <p:bold r:id="rId40"/>
    </p:embeddedFont>
    <p:embeddedFont>
      <p:font typeface="微软雅黑" panose="020B0503020204020204" pitchFamily="34" charset="-122"/>
      <p:regular r:id="rId41"/>
      <p:bold r:id="rId42"/>
    </p:embeddedFont>
    <p:embeddedFont>
      <p:font typeface="Calibri" panose="020F0502020204030204" pitchFamily="34" charset="0"/>
      <p:regular r:id="rId43"/>
      <p:bold r:id="rId44"/>
      <p:italic r:id="rId45"/>
      <p:boldItalic r:id="rId46"/>
    </p:embeddedFont>
    <p:embeddedFont>
      <p:font typeface="Helvetica" panose="020B0604020202020204" pitchFamily="34" charset="0"/>
      <p:regular r:id="rId47"/>
      <p:bold r:id="rId48"/>
      <p:italic r:id="rId49"/>
      <p:boldItalic r:id="rId50"/>
    </p:embeddedFont>
  </p:embeddedFontLst>
  <p:custDataLst>
    <p:tags r:id="rId51"/>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C700"/>
    <a:srgbClr val="1D4251"/>
    <a:srgbClr val="FF9409"/>
    <a:srgbClr val="C7020C"/>
    <a:srgbClr val="C91324"/>
    <a:srgbClr val="162F81"/>
    <a:srgbClr val="8A3E7E"/>
    <a:srgbClr val="4268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1" autoAdjust="0"/>
    <p:restoredTop sz="94660"/>
  </p:normalViewPr>
  <p:slideViewPr>
    <p:cSldViewPr snapToGrid="0">
      <p:cViewPr varScale="1">
        <p:scale>
          <a:sx n="58" d="100"/>
          <a:sy n="58" d="100"/>
        </p:scale>
        <p:origin x="518" y="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font" Target="fonts/font12.fntdata"/><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3.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2.fntdata"/><Relationship Id="rId45" Type="http://schemas.openxmlformats.org/officeDocument/2006/relationships/font" Target="fonts/font7.fntdata"/><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6.fntdata"/><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5.fntdata"/><Relationship Id="rId48" Type="http://schemas.openxmlformats.org/officeDocument/2006/relationships/font" Target="fonts/font10.fntdata"/><Relationship Id="rId8" Type="http://schemas.openxmlformats.org/officeDocument/2006/relationships/slide" Target="slides/slide7.xml"/><Relationship Id="rId51" Type="http://schemas.openxmlformats.org/officeDocument/2006/relationships/tags" Target="tags/tag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A8CD44-19F2-4319-AE0B-2DCC42EEAF6F}" type="datetimeFigureOut">
              <a:rPr lang="zh-CN" altLang="en-US" smtClean="0"/>
              <a:pPr/>
              <a:t>2020/4/29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F3982A-5D6B-41A8-A788-697AC8EE34BB}" type="slidenum">
              <a:rPr lang="zh-CN" altLang="en-US" smtClean="0"/>
              <a:pPr/>
              <a:t>‹#›</a:t>
            </a:fld>
            <a:endParaRPr lang="zh-CN" altLang="en-US"/>
          </a:p>
        </p:txBody>
      </p:sp>
    </p:spTree>
    <p:extLst>
      <p:ext uri="{BB962C8B-B14F-4D97-AF65-F5344CB8AC3E}">
        <p14:creationId xmlns:p14="http://schemas.microsoft.com/office/powerpoint/2010/main" val="984503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F3982A-5D6B-41A8-A788-697AC8EE34BB}" type="slidenum">
              <a:rPr lang="zh-CN" altLang="en-US" smtClean="0"/>
              <a:pPr/>
              <a:t>1</a:t>
            </a:fld>
            <a:endParaRPr lang="zh-CN" altLang="en-US"/>
          </a:p>
        </p:txBody>
      </p:sp>
    </p:spTree>
    <p:extLst>
      <p:ext uri="{BB962C8B-B14F-4D97-AF65-F5344CB8AC3E}">
        <p14:creationId xmlns:p14="http://schemas.microsoft.com/office/powerpoint/2010/main" val="3091379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F3982A-5D6B-41A8-A788-697AC8EE34BB}" type="slidenum">
              <a:rPr lang="zh-CN" altLang="en-US" smtClean="0"/>
              <a:pPr/>
              <a:t>2</a:t>
            </a:fld>
            <a:endParaRPr lang="zh-CN" altLang="en-US"/>
          </a:p>
        </p:txBody>
      </p:sp>
    </p:spTree>
    <p:extLst>
      <p:ext uri="{BB962C8B-B14F-4D97-AF65-F5344CB8AC3E}">
        <p14:creationId xmlns:p14="http://schemas.microsoft.com/office/powerpoint/2010/main" val="19290346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F3982A-5D6B-41A8-A788-697AC8EE34BB}" type="slidenum">
              <a:rPr lang="zh-CN" altLang="en-US" smtClean="0"/>
              <a:pPr/>
              <a:t>3</a:t>
            </a:fld>
            <a:endParaRPr lang="zh-CN" altLang="en-US"/>
          </a:p>
        </p:txBody>
      </p:sp>
    </p:spTree>
    <p:extLst>
      <p:ext uri="{BB962C8B-B14F-4D97-AF65-F5344CB8AC3E}">
        <p14:creationId xmlns:p14="http://schemas.microsoft.com/office/powerpoint/2010/main" val="38749497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F3982A-5D6B-41A8-A788-697AC8EE34BB}" type="slidenum">
              <a:rPr lang="zh-CN" altLang="en-US" smtClean="0"/>
              <a:pPr/>
              <a:t>9</a:t>
            </a:fld>
            <a:endParaRPr lang="zh-CN" altLang="en-US"/>
          </a:p>
        </p:txBody>
      </p:sp>
    </p:spTree>
    <p:extLst>
      <p:ext uri="{BB962C8B-B14F-4D97-AF65-F5344CB8AC3E}">
        <p14:creationId xmlns:p14="http://schemas.microsoft.com/office/powerpoint/2010/main" val="41173715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F3982A-5D6B-41A8-A788-697AC8EE34BB}" type="slidenum">
              <a:rPr lang="zh-CN" altLang="en-US" smtClean="0"/>
              <a:pPr/>
              <a:t>16</a:t>
            </a:fld>
            <a:endParaRPr lang="zh-CN" altLang="en-US"/>
          </a:p>
        </p:txBody>
      </p:sp>
    </p:spTree>
    <p:extLst>
      <p:ext uri="{BB962C8B-B14F-4D97-AF65-F5344CB8AC3E}">
        <p14:creationId xmlns:p14="http://schemas.microsoft.com/office/powerpoint/2010/main" val="41173715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F3982A-5D6B-41A8-A788-697AC8EE34BB}" type="slidenum">
              <a:rPr lang="zh-CN" altLang="en-US" smtClean="0"/>
              <a:pPr/>
              <a:t>23</a:t>
            </a:fld>
            <a:endParaRPr lang="zh-CN" altLang="en-US"/>
          </a:p>
        </p:txBody>
      </p:sp>
    </p:spTree>
    <p:extLst>
      <p:ext uri="{BB962C8B-B14F-4D97-AF65-F5344CB8AC3E}">
        <p14:creationId xmlns:p14="http://schemas.microsoft.com/office/powerpoint/2010/main" val="41173715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F3982A-5D6B-41A8-A788-697AC8EE34BB}" type="slidenum">
              <a:rPr lang="zh-CN" altLang="en-US" smtClean="0"/>
              <a:pPr/>
              <a:t>34</a:t>
            </a:fld>
            <a:endParaRPr lang="zh-CN" altLang="en-US"/>
          </a:p>
        </p:txBody>
      </p:sp>
    </p:spTree>
    <p:extLst>
      <p:ext uri="{BB962C8B-B14F-4D97-AF65-F5344CB8AC3E}">
        <p14:creationId xmlns:p14="http://schemas.microsoft.com/office/powerpoint/2010/main" val="3203231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F3982A-5D6B-41A8-A788-697AC8EE34BB}" type="slidenum">
              <a:rPr lang="zh-CN" altLang="en-US" smtClean="0"/>
              <a:pPr/>
              <a:t>35</a:t>
            </a:fld>
            <a:endParaRPr lang="zh-CN" altLang="en-US"/>
          </a:p>
        </p:txBody>
      </p:sp>
    </p:spTree>
    <p:extLst>
      <p:ext uri="{BB962C8B-B14F-4D97-AF65-F5344CB8AC3E}">
        <p14:creationId xmlns:p14="http://schemas.microsoft.com/office/powerpoint/2010/main" val="38392746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F3982A-5D6B-41A8-A788-697AC8EE34BB}" type="slidenum">
              <a:rPr lang="zh-CN" altLang="en-US" smtClean="0"/>
              <a:pPr/>
              <a:t>36</a:t>
            </a:fld>
            <a:endParaRPr lang="zh-CN" altLang="en-US"/>
          </a:p>
        </p:txBody>
      </p:sp>
    </p:spTree>
    <p:extLst>
      <p:ext uri="{BB962C8B-B14F-4D97-AF65-F5344CB8AC3E}">
        <p14:creationId xmlns:p14="http://schemas.microsoft.com/office/powerpoint/2010/main" val="19359913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cxnSp>
        <p:nvCxnSpPr>
          <p:cNvPr id="2" name="直接连接符 1"/>
          <p:cNvCxnSpPr/>
          <p:nvPr userDrawn="1"/>
        </p:nvCxnSpPr>
        <p:spPr>
          <a:xfrm>
            <a:off x="0" y="751840"/>
            <a:ext cx="12192000" cy="0"/>
          </a:xfrm>
          <a:prstGeom prst="line">
            <a:avLst/>
          </a:prstGeom>
          <a:ln w="12700">
            <a:solidFill>
              <a:srgbClr val="1D4251"/>
            </a:solidFill>
          </a:ln>
        </p:spPr>
        <p:style>
          <a:lnRef idx="1">
            <a:schemeClr val="accent1"/>
          </a:lnRef>
          <a:fillRef idx="0">
            <a:schemeClr val="accent1"/>
          </a:fillRef>
          <a:effectRef idx="0">
            <a:schemeClr val="accent1"/>
          </a:effectRef>
          <a:fontRef idx="minor">
            <a:schemeClr val="tx1"/>
          </a:fontRef>
        </p:style>
      </p:cxnSp>
      <p:sp>
        <p:nvSpPr>
          <p:cNvPr id="3" name="TextBox 24"/>
          <p:cNvSpPr txBox="1">
            <a:spLocks/>
          </p:cNvSpPr>
          <p:nvPr userDrawn="1"/>
        </p:nvSpPr>
        <p:spPr bwMode="auto">
          <a:xfrm>
            <a:off x="1880591" y="280125"/>
            <a:ext cx="1392235" cy="283031"/>
          </a:xfrm>
          <a:prstGeom prst="rect">
            <a:avLst/>
          </a:prstGeom>
          <a:noFill/>
          <a:ln w="9525">
            <a:noFill/>
            <a:miter lim="800000"/>
            <a:headEnd/>
            <a:tailEnd/>
          </a:ln>
        </p:spPr>
        <p:txBody>
          <a:bodyPr wrap="none" lIns="0" tIns="0" rIns="0" bIns="0" anchor="ctr" anchorCtr="1">
            <a:noAutofit/>
            <a:scene3d>
              <a:camera prst="orthographicFront"/>
              <a:lightRig rig="threePt" dir="t"/>
            </a:scene3d>
            <a:sp3d>
              <a:bevelT w="0" h="0"/>
            </a:sp3d>
          </a:bodyPr>
          <a:lstStyle/>
          <a:p>
            <a:pPr marL="0" lvl="1" algn="ctr"/>
            <a:r>
              <a:rPr lang="en-US" altLang="zh-CN" sz="3200" b="1" dirty="0">
                <a:solidFill>
                  <a:srgbClr val="1D4251"/>
                </a:solidFill>
                <a:latin typeface="方正综艺简体" panose="02010601030101010101" pitchFamily="2" charset="-122"/>
                <a:ea typeface="方正综艺简体" panose="02010601030101010101" pitchFamily="2" charset="-122"/>
              </a:rPr>
              <a:t>ADD YOUR TITLE</a:t>
            </a:r>
            <a:endParaRPr lang="zh-CN" altLang="en-US" sz="3200" b="1" dirty="0">
              <a:solidFill>
                <a:srgbClr val="1D4251"/>
              </a:solidFill>
              <a:latin typeface="方正综艺简体" panose="02010601030101010101" pitchFamily="2" charset="-122"/>
              <a:ea typeface="方正综艺简体" panose="02010601030101010101" pitchFamily="2" charset="-122"/>
            </a:endParaRPr>
          </a:p>
        </p:txBody>
      </p:sp>
      <p:sp>
        <p:nvSpPr>
          <p:cNvPr id="4" name="箭头: V 形 7"/>
          <p:cNvSpPr/>
          <p:nvPr userDrawn="1"/>
        </p:nvSpPr>
        <p:spPr>
          <a:xfrm>
            <a:off x="231580" y="208641"/>
            <a:ext cx="425996" cy="425996"/>
          </a:xfrm>
          <a:prstGeom prst="chevron">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4" presetClass="entr" presetSubtype="10" fill="hold" grpId="0" nodeType="withEffect">
                                  <p:stCondLst>
                                    <p:cond delay="75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t="14797" b="-1"/>
          <a:stretch/>
        </p:blipFill>
        <p:spPr>
          <a:xfrm>
            <a:off x="-1" y="-88899"/>
            <a:ext cx="12230101" cy="6946900"/>
          </a:xfrm>
          <a:prstGeom prst="rect">
            <a:avLst/>
          </a:prstGeom>
        </p:spPr>
      </p:pic>
      <p:sp>
        <p:nvSpPr>
          <p:cNvPr id="4" name="矩形 3"/>
          <p:cNvSpPr/>
          <p:nvPr userDrawn="1"/>
        </p:nvSpPr>
        <p:spPr>
          <a:xfrm>
            <a:off x="-1" y="-88899"/>
            <a:ext cx="12230101" cy="6946899"/>
          </a:xfrm>
          <a:prstGeom prst="rect">
            <a:avLst/>
          </a:prstGeom>
          <a:solidFill>
            <a:schemeClr val="tx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6849016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42627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文本框 6"/>
          <p:cNvSpPr txBox="1"/>
          <p:nvPr userDrawn="1"/>
        </p:nvSpPr>
        <p:spPr>
          <a:xfrm>
            <a:off x="4318000" y="2971799"/>
            <a:ext cx="3556000" cy="230704"/>
          </a:xfrm>
          <a:prstGeom prst="rect">
            <a:avLst/>
          </a:prstGeom>
          <a:noFill/>
        </p:spPr>
        <p:txBody>
          <a:bodyPr wrap="square" rtlCol="0">
            <a:spAutoFit/>
          </a:bodyPr>
          <a:lstStyle/>
          <a:p>
            <a:r>
              <a:rPr lang="zh-CN" altLang="en-US" sz="300" dirty="0">
                <a:solidFill>
                  <a:schemeClr val="bg1"/>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solidFill>
                <a:latin typeface="微软雅黑" panose="020B0503020204020204" pitchFamily="34" charset="-122"/>
                <a:ea typeface="微软雅黑" panose="020B0503020204020204" pitchFamily="34" charset="-122"/>
                <a:sym typeface="+mn-ea"/>
              </a:rPr>
              <a:t>PPT</a:t>
            </a:r>
            <a:r>
              <a:rPr lang="zh-CN" altLang="en-US" sz="300" dirty="0">
                <a:solidFill>
                  <a:schemeClr val="bg1"/>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599" dirty="0">
                <a:solidFill>
                  <a:schemeClr val="bg1"/>
                </a:solidFill>
                <a:latin typeface="微软雅黑" panose="020B0503020204020204" pitchFamily="34" charset="-122"/>
                <a:ea typeface="微软雅黑" panose="020B0503020204020204" pitchFamily="34" charset="-122"/>
                <a:sym typeface="+mn-ea"/>
              </a:rPr>
              <a:t>ibaotu.com</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s://vi.wikipedia.org/wiki/%C4%90%C3%B4_la_M%E1%BB%B9" TargetMode="External"/><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6773862" y="0"/>
            <a:ext cx="5418138" cy="2924175"/>
          </a:xfrm>
          <a:custGeom>
            <a:avLst/>
            <a:gdLst>
              <a:gd name="T0" fmla="*/ 1670 w 3413"/>
              <a:gd name="T1" fmla="*/ 1842 h 1842"/>
              <a:gd name="T2" fmla="*/ 0 w 3413"/>
              <a:gd name="T3" fmla="*/ 0 h 1842"/>
              <a:gd name="T4" fmla="*/ 3413 w 3413"/>
              <a:gd name="T5" fmla="*/ 0 h 1842"/>
              <a:gd name="T6" fmla="*/ 3413 w 3413"/>
              <a:gd name="T7" fmla="*/ 351 h 1842"/>
              <a:gd name="T8" fmla="*/ 1670 w 3413"/>
              <a:gd name="T9" fmla="*/ 1842 h 1842"/>
            </a:gdLst>
            <a:ahLst/>
            <a:cxnLst>
              <a:cxn ang="0">
                <a:pos x="T0" y="T1"/>
              </a:cxn>
              <a:cxn ang="0">
                <a:pos x="T2" y="T3"/>
              </a:cxn>
              <a:cxn ang="0">
                <a:pos x="T4" y="T5"/>
              </a:cxn>
              <a:cxn ang="0">
                <a:pos x="T6" y="T7"/>
              </a:cxn>
              <a:cxn ang="0">
                <a:pos x="T8" y="T9"/>
              </a:cxn>
            </a:cxnLst>
            <a:rect l="0" t="0" r="r" b="b"/>
            <a:pathLst>
              <a:path w="3413" h="1842">
                <a:moveTo>
                  <a:pt x="1670" y="1842"/>
                </a:moveTo>
                <a:lnTo>
                  <a:pt x="0" y="0"/>
                </a:lnTo>
                <a:lnTo>
                  <a:pt x="3413" y="0"/>
                </a:lnTo>
                <a:lnTo>
                  <a:pt x="3413" y="351"/>
                </a:lnTo>
                <a:lnTo>
                  <a:pt x="1670" y="1842"/>
                </a:lnTo>
                <a:close/>
              </a:path>
            </a:pathLst>
          </a:custGeom>
          <a:blipFill dpi="0" rotWithShape="1">
            <a:blip r:embed="rId3"/>
            <a:srcRect/>
            <a:tile tx="0" ty="0" sx="70000" sy="70000" flip="none" algn="ctr"/>
          </a:blip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cs typeface="+mn-ea"/>
              <a:sym typeface="+mn-lt"/>
            </a:endParaRPr>
          </a:p>
        </p:txBody>
      </p:sp>
      <p:sp>
        <p:nvSpPr>
          <p:cNvPr id="6" name="Freeform 6"/>
          <p:cNvSpPr>
            <a:spLocks/>
          </p:cNvSpPr>
          <p:nvPr/>
        </p:nvSpPr>
        <p:spPr bwMode="auto">
          <a:xfrm>
            <a:off x="8362951" y="4027487"/>
            <a:ext cx="3416300" cy="2830513"/>
          </a:xfrm>
          <a:custGeom>
            <a:avLst/>
            <a:gdLst>
              <a:gd name="T0" fmla="*/ 112 w 2152"/>
              <a:gd name="T1" fmla="*/ 0 h 1783"/>
              <a:gd name="T2" fmla="*/ 0 w 2152"/>
              <a:gd name="T3" fmla="*/ 97 h 1783"/>
              <a:gd name="T4" fmla="*/ 1938 w 2152"/>
              <a:gd name="T5" fmla="*/ 1783 h 1783"/>
              <a:gd name="T6" fmla="*/ 2152 w 2152"/>
              <a:gd name="T7" fmla="*/ 1783 h 1783"/>
              <a:gd name="T8" fmla="*/ 112 w 2152"/>
              <a:gd name="T9" fmla="*/ 0 h 1783"/>
            </a:gdLst>
            <a:ahLst/>
            <a:cxnLst>
              <a:cxn ang="0">
                <a:pos x="T0" y="T1"/>
              </a:cxn>
              <a:cxn ang="0">
                <a:pos x="T2" y="T3"/>
              </a:cxn>
              <a:cxn ang="0">
                <a:pos x="T4" y="T5"/>
              </a:cxn>
              <a:cxn ang="0">
                <a:pos x="T6" y="T7"/>
              </a:cxn>
              <a:cxn ang="0">
                <a:pos x="T8" y="T9"/>
              </a:cxn>
            </a:cxnLst>
            <a:rect l="0" t="0" r="r" b="b"/>
            <a:pathLst>
              <a:path w="2152" h="1783">
                <a:moveTo>
                  <a:pt x="112" y="0"/>
                </a:moveTo>
                <a:lnTo>
                  <a:pt x="0" y="97"/>
                </a:lnTo>
                <a:lnTo>
                  <a:pt x="1938" y="1783"/>
                </a:lnTo>
                <a:lnTo>
                  <a:pt x="2152" y="1783"/>
                </a:lnTo>
                <a:lnTo>
                  <a:pt x="112" y="0"/>
                </a:lnTo>
                <a:close/>
              </a:path>
            </a:pathLst>
          </a:custGeom>
          <a:solidFill>
            <a:srgbClr val="1D425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 name="Freeform 7"/>
          <p:cNvSpPr>
            <a:spLocks/>
          </p:cNvSpPr>
          <p:nvPr/>
        </p:nvSpPr>
        <p:spPr bwMode="auto">
          <a:xfrm>
            <a:off x="5264151" y="4508500"/>
            <a:ext cx="5468938" cy="2349500"/>
          </a:xfrm>
          <a:custGeom>
            <a:avLst/>
            <a:gdLst>
              <a:gd name="T0" fmla="*/ 1721 w 3445"/>
              <a:gd name="T1" fmla="*/ 0 h 1480"/>
              <a:gd name="T2" fmla="*/ 0 w 3445"/>
              <a:gd name="T3" fmla="*/ 1480 h 1480"/>
              <a:gd name="T4" fmla="*/ 3445 w 3445"/>
              <a:gd name="T5" fmla="*/ 1480 h 1480"/>
              <a:gd name="T6" fmla="*/ 1721 w 3445"/>
              <a:gd name="T7" fmla="*/ 0 h 1480"/>
            </a:gdLst>
            <a:ahLst/>
            <a:cxnLst>
              <a:cxn ang="0">
                <a:pos x="T0" y="T1"/>
              </a:cxn>
              <a:cxn ang="0">
                <a:pos x="T2" y="T3"/>
              </a:cxn>
              <a:cxn ang="0">
                <a:pos x="T4" y="T5"/>
              </a:cxn>
              <a:cxn ang="0">
                <a:pos x="T6" y="T7"/>
              </a:cxn>
            </a:cxnLst>
            <a:rect l="0" t="0" r="r" b="b"/>
            <a:pathLst>
              <a:path w="3445" h="1480">
                <a:moveTo>
                  <a:pt x="1721" y="0"/>
                </a:moveTo>
                <a:lnTo>
                  <a:pt x="0" y="1480"/>
                </a:lnTo>
                <a:lnTo>
                  <a:pt x="3445" y="1480"/>
                </a:lnTo>
                <a:lnTo>
                  <a:pt x="1721" y="0"/>
                </a:lnTo>
                <a:close/>
              </a:path>
            </a:pathLst>
          </a:custGeom>
          <a:solidFill>
            <a:srgbClr val="1D425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 name="Freeform 8"/>
          <p:cNvSpPr>
            <a:spLocks/>
          </p:cNvSpPr>
          <p:nvPr/>
        </p:nvSpPr>
        <p:spPr bwMode="auto">
          <a:xfrm>
            <a:off x="8731250" y="887412"/>
            <a:ext cx="3460750" cy="5932488"/>
          </a:xfrm>
          <a:custGeom>
            <a:avLst/>
            <a:gdLst>
              <a:gd name="T0" fmla="*/ 2180 w 2180"/>
              <a:gd name="T1" fmla="*/ 0 h 3737"/>
              <a:gd name="T2" fmla="*/ 0 w 2180"/>
              <a:gd name="T3" fmla="*/ 1867 h 3737"/>
              <a:gd name="T4" fmla="*/ 2180 w 2180"/>
              <a:gd name="T5" fmla="*/ 3737 h 3737"/>
              <a:gd name="T6" fmla="*/ 2180 w 2180"/>
              <a:gd name="T7" fmla="*/ 0 h 3737"/>
            </a:gdLst>
            <a:ahLst/>
            <a:cxnLst>
              <a:cxn ang="0">
                <a:pos x="T0" y="T1"/>
              </a:cxn>
              <a:cxn ang="0">
                <a:pos x="T2" y="T3"/>
              </a:cxn>
              <a:cxn ang="0">
                <a:pos x="T4" y="T5"/>
              </a:cxn>
              <a:cxn ang="0">
                <a:pos x="T6" y="T7"/>
              </a:cxn>
            </a:cxnLst>
            <a:rect l="0" t="0" r="r" b="b"/>
            <a:pathLst>
              <a:path w="2180" h="3737">
                <a:moveTo>
                  <a:pt x="2180" y="0"/>
                </a:moveTo>
                <a:lnTo>
                  <a:pt x="0" y="1867"/>
                </a:lnTo>
                <a:lnTo>
                  <a:pt x="2180" y="3737"/>
                </a:lnTo>
                <a:lnTo>
                  <a:pt x="2180" y="0"/>
                </a:lnTo>
                <a:close/>
              </a:path>
            </a:pathLst>
          </a:custGeom>
          <a:solidFill>
            <a:srgbClr val="F5C700"/>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 name="文本框 63"/>
          <p:cNvSpPr txBox="1"/>
          <p:nvPr/>
        </p:nvSpPr>
        <p:spPr>
          <a:xfrm>
            <a:off x="212035" y="5229291"/>
            <a:ext cx="5967202" cy="1384995"/>
          </a:xfrm>
          <a:prstGeom prst="rect">
            <a:avLst/>
          </a:prstGeom>
          <a:noFill/>
        </p:spPr>
        <p:txBody>
          <a:bodyPr>
            <a:spAutoFit/>
          </a:bodyPr>
          <a:lstStyle/>
          <a:p>
            <a:pPr>
              <a:defRPr/>
            </a:pPr>
            <a:r>
              <a:rPr lang="en-US" altLang="zh-CN" sz="2800" dirty="0" err="1">
                <a:solidFill>
                  <a:schemeClr val="tx2">
                    <a:lumMod val="50000"/>
                  </a:schemeClr>
                </a:solidFill>
                <a:latin typeface="Times New Roman" pitchFamily="18" charset="0"/>
                <a:cs typeface="Times New Roman" pitchFamily="18" charset="0"/>
                <a:sym typeface="+mn-lt"/>
              </a:rPr>
              <a:t>Nhóm</a:t>
            </a:r>
            <a:r>
              <a:rPr lang="en-US" altLang="zh-CN" sz="2800" dirty="0">
                <a:solidFill>
                  <a:schemeClr val="tx2">
                    <a:lumMod val="50000"/>
                  </a:schemeClr>
                </a:solidFill>
                <a:latin typeface="Times New Roman" pitchFamily="18" charset="0"/>
                <a:cs typeface="Times New Roman" pitchFamily="18" charset="0"/>
                <a:sym typeface="+mn-lt"/>
              </a:rPr>
              <a:t> 8: Vũ </a:t>
            </a:r>
            <a:r>
              <a:rPr lang="en-US" altLang="zh-CN" sz="2800" dirty="0" err="1">
                <a:solidFill>
                  <a:schemeClr val="tx2">
                    <a:lumMod val="50000"/>
                  </a:schemeClr>
                </a:solidFill>
                <a:latin typeface="Times New Roman" pitchFamily="18" charset="0"/>
                <a:cs typeface="Times New Roman" pitchFamily="18" charset="0"/>
                <a:sym typeface="+mn-lt"/>
              </a:rPr>
              <a:t>Thị</a:t>
            </a:r>
            <a:r>
              <a:rPr lang="en-US" altLang="zh-CN" sz="2800" dirty="0">
                <a:solidFill>
                  <a:schemeClr val="tx2">
                    <a:lumMod val="50000"/>
                  </a:schemeClr>
                </a:solidFill>
                <a:latin typeface="Times New Roman" pitchFamily="18" charset="0"/>
                <a:cs typeface="Times New Roman" pitchFamily="18" charset="0"/>
                <a:sym typeface="+mn-lt"/>
              </a:rPr>
              <a:t> Thu Hòa </a:t>
            </a:r>
          </a:p>
          <a:p>
            <a:pPr eaLnBrk="1" fontAlgn="auto" hangingPunct="1">
              <a:spcBef>
                <a:spcPts val="0"/>
              </a:spcBef>
              <a:spcAft>
                <a:spcPts val="0"/>
              </a:spcAft>
              <a:defRPr/>
            </a:pPr>
            <a:r>
              <a:rPr lang="en-US" altLang="zh-CN" sz="2800" dirty="0">
                <a:solidFill>
                  <a:schemeClr val="tx2">
                    <a:lumMod val="50000"/>
                  </a:schemeClr>
                </a:solidFill>
                <a:latin typeface="Times New Roman" pitchFamily="18" charset="0"/>
                <a:cs typeface="Times New Roman" pitchFamily="18" charset="0"/>
                <a:sym typeface="+mn-lt"/>
              </a:rPr>
              <a:t>               </a:t>
            </a:r>
            <a:r>
              <a:rPr lang="en-US" altLang="zh-CN" sz="2800" dirty="0" err="1">
                <a:solidFill>
                  <a:schemeClr val="tx2">
                    <a:lumMod val="50000"/>
                  </a:schemeClr>
                </a:solidFill>
                <a:latin typeface="Times New Roman" pitchFamily="18" charset="0"/>
                <a:cs typeface="Times New Roman" pitchFamily="18" charset="0"/>
                <a:sym typeface="+mn-lt"/>
              </a:rPr>
              <a:t>Nguyễn</a:t>
            </a:r>
            <a:r>
              <a:rPr lang="en-US" altLang="zh-CN" sz="2800" dirty="0">
                <a:solidFill>
                  <a:schemeClr val="tx2">
                    <a:lumMod val="50000"/>
                  </a:schemeClr>
                </a:solidFill>
                <a:latin typeface="Times New Roman" pitchFamily="18" charset="0"/>
                <a:cs typeface="Times New Roman" pitchFamily="18" charset="0"/>
                <a:sym typeface="+mn-lt"/>
              </a:rPr>
              <a:t> </a:t>
            </a:r>
            <a:r>
              <a:rPr lang="en-US" altLang="zh-CN" sz="2800" dirty="0" err="1">
                <a:solidFill>
                  <a:schemeClr val="tx2">
                    <a:lumMod val="50000"/>
                  </a:schemeClr>
                </a:solidFill>
                <a:latin typeface="Times New Roman" pitchFamily="18" charset="0"/>
                <a:cs typeface="Times New Roman" pitchFamily="18" charset="0"/>
                <a:sym typeface="+mn-lt"/>
              </a:rPr>
              <a:t>Thị</a:t>
            </a:r>
            <a:r>
              <a:rPr lang="en-US" altLang="zh-CN" sz="2800" dirty="0">
                <a:solidFill>
                  <a:schemeClr val="tx2">
                    <a:lumMod val="50000"/>
                  </a:schemeClr>
                </a:solidFill>
                <a:latin typeface="Times New Roman" pitchFamily="18" charset="0"/>
                <a:cs typeface="Times New Roman" pitchFamily="18" charset="0"/>
                <a:sym typeface="+mn-lt"/>
              </a:rPr>
              <a:t> </a:t>
            </a:r>
            <a:r>
              <a:rPr lang="en-US" altLang="zh-CN" sz="2800" dirty="0" err="1">
                <a:solidFill>
                  <a:schemeClr val="tx2">
                    <a:lumMod val="50000"/>
                  </a:schemeClr>
                </a:solidFill>
                <a:latin typeface="Times New Roman" pitchFamily="18" charset="0"/>
                <a:cs typeface="Times New Roman" pitchFamily="18" charset="0"/>
                <a:sym typeface="+mn-lt"/>
              </a:rPr>
              <a:t>Trang</a:t>
            </a:r>
            <a:endParaRPr lang="en-US" altLang="zh-CN" sz="2800" dirty="0">
              <a:solidFill>
                <a:schemeClr val="tx2">
                  <a:lumMod val="50000"/>
                </a:schemeClr>
              </a:solidFill>
              <a:latin typeface="Times New Roman" pitchFamily="18" charset="0"/>
              <a:cs typeface="Times New Roman" pitchFamily="18" charset="0"/>
              <a:sym typeface="+mn-lt"/>
            </a:endParaRPr>
          </a:p>
          <a:p>
            <a:pPr eaLnBrk="1" fontAlgn="auto" hangingPunct="1">
              <a:spcBef>
                <a:spcPts val="0"/>
              </a:spcBef>
              <a:spcAft>
                <a:spcPts val="0"/>
              </a:spcAft>
              <a:defRPr/>
            </a:pPr>
            <a:r>
              <a:rPr lang="en-US" altLang="zh-CN" sz="2800" dirty="0">
                <a:solidFill>
                  <a:schemeClr val="tx2">
                    <a:lumMod val="50000"/>
                  </a:schemeClr>
                </a:solidFill>
                <a:latin typeface="Times New Roman" pitchFamily="18" charset="0"/>
                <a:cs typeface="Times New Roman" pitchFamily="18" charset="0"/>
                <a:sym typeface="+mn-lt"/>
              </a:rPr>
              <a:t>               </a:t>
            </a:r>
            <a:r>
              <a:rPr lang="en-US" altLang="zh-CN" sz="2800" dirty="0" err="1">
                <a:solidFill>
                  <a:schemeClr val="tx2">
                    <a:lumMod val="50000"/>
                  </a:schemeClr>
                </a:solidFill>
                <a:latin typeface="Times New Roman" pitchFamily="18" charset="0"/>
                <a:cs typeface="Times New Roman" pitchFamily="18" charset="0"/>
                <a:sym typeface="+mn-lt"/>
              </a:rPr>
              <a:t>Nguyễn</a:t>
            </a:r>
            <a:r>
              <a:rPr lang="en-US" altLang="zh-CN" sz="2800" dirty="0">
                <a:solidFill>
                  <a:schemeClr val="tx2">
                    <a:lumMod val="50000"/>
                  </a:schemeClr>
                </a:solidFill>
                <a:latin typeface="Times New Roman" pitchFamily="18" charset="0"/>
                <a:cs typeface="Times New Roman" pitchFamily="18" charset="0"/>
                <a:sym typeface="+mn-lt"/>
              </a:rPr>
              <a:t> </a:t>
            </a:r>
            <a:r>
              <a:rPr lang="en-US" altLang="zh-CN" sz="2800" dirty="0" err="1">
                <a:solidFill>
                  <a:schemeClr val="tx2">
                    <a:lumMod val="50000"/>
                  </a:schemeClr>
                </a:solidFill>
                <a:latin typeface="Times New Roman" pitchFamily="18" charset="0"/>
                <a:cs typeface="Times New Roman" pitchFamily="18" charset="0"/>
                <a:sym typeface="+mn-lt"/>
              </a:rPr>
              <a:t>Thị</a:t>
            </a:r>
            <a:r>
              <a:rPr lang="en-US" altLang="zh-CN" sz="2800" dirty="0">
                <a:solidFill>
                  <a:schemeClr val="tx2">
                    <a:lumMod val="50000"/>
                  </a:schemeClr>
                </a:solidFill>
                <a:latin typeface="Times New Roman" pitchFamily="18" charset="0"/>
                <a:cs typeface="Times New Roman" pitchFamily="18" charset="0"/>
                <a:sym typeface="+mn-lt"/>
              </a:rPr>
              <a:t> </a:t>
            </a:r>
            <a:r>
              <a:rPr lang="en-US" altLang="zh-CN" sz="2800" dirty="0" err="1">
                <a:solidFill>
                  <a:schemeClr val="tx2">
                    <a:lumMod val="50000"/>
                  </a:schemeClr>
                </a:solidFill>
                <a:latin typeface="Times New Roman" pitchFamily="18" charset="0"/>
                <a:cs typeface="Times New Roman" pitchFamily="18" charset="0"/>
                <a:sym typeface="+mn-lt"/>
              </a:rPr>
              <a:t>Hồng</a:t>
            </a:r>
            <a:r>
              <a:rPr lang="en-US" altLang="zh-CN" sz="2800" dirty="0">
                <a:solidFill>
                  <a:schemeClr val="tx2">
                    <a:lumMod val="50000"/>
                  </a:schemeClr>
                </a:solidFill>
                <a:latin typeface="Times New Roman" pitchFamily="18" charset="0"/>
                <a:cs typeface="Times New Roman" pitchFamily="18" charset="0"/>
                <a:sym typeface="+mn-lt"/>
              </a:rPr>
              <a:t> </a:t>
            </a:r>
            <a:r>
              <a:rPr lang="en-US" altLang="zh-CN" sz="2800" dirty="0" err="1">
                <a:solidFill>
                  <a:schemeClr val="tx2">
                    <a:lumMod val="50000"/>
                  </a:schemeClr>
                </a:solidFill>
                <a:latin typeface="Times New Roman" pitchFamily="18" charset="0"/>
                <a:cs typeface="Times New Roman" pitchFamily="18" charset="0"/>
                <a:sym typeface="+mn-lt"/>
              </a:rPr>
              <a:t>Nhung</a:t>
            </a:r>
            <a:endParaRPr lang="zh-CN" altLang="en-US" sz="3200" dirty="0">
              <a:solidFill>
                <a:schemeClr val="tx2">
                  <a:lumMod val="50000"/>
                </a:schemeClr>
              </a:solidFill>
              <a:latin typeface="Times New Roman" pitchFamily="18" charset="0"/>
              <a:cs typeface="Times New Roman" pitchFamily="18" charset="0"/>
              <a:sym typeface="+mn-lt"/>
            </a:endParaRPr>
          </a:p>
        </p:txBody>
      </p:sp>
      <p:sp>
        <p:nvSpPr>
          <p:cNvPr id="65" name="文本框 64"/>
          <p:cNvSpPr txBox="1"/>
          <p:nvPr/>
        </p:nvSpPr>
        <p:spPr>
          <a:xfrm>
            <a:off x="212035" y="2488485"/>
            <a:ext cx="8958469" cy="1323439"/>
          </a:xfrm>
          <a:prstGeom prst="rect">
            <a:avLst/>
          </a:prstGeom>
          <a:noFill/>
        </p:spPr>
        <p:txBody>
          <a:bodyPr wrap="square">
            <a:spAutoFit/>
          </a:bodyPr>
          <a:lstStyle/>
          <a:p>
            <a:pPr>
              <a:defRPr/>
            </a:pPr>
            <a:r>
              <a:rPr lang="vi-VN" sz="4000" b="1" dirty="0">
                <a:solidFill>
                  <a:schemeClr val="tx2">
                    <a:lumMod val="50000"/>
                  </a:schemeClr>
                </a:solidFill>
                <a:latin typeface="Times New Roman" pitchFamily="18" charset="0"/>
                <a:cs typeface="Times New Roman" pitchFamily="18" charset="0"/>
              </a:rPr>
              <a:t>Kinh nghiệm quản lý vay nợ nước ngoài của một số quốc gia</a:t>
            </a:r>
            <a:r>
              <a:rPr lang="en-US" sz="4000" b="1" dirty="0">
                <a:solidFill>
                  <a:schemeClr val="tx2">
                    <a:lumMod val="50000"/>
                  </a:schemeClr>
                </a:solidFill>
                <a:latin typeface="Times New Roman" pitchFamily="18" charset="0"/>
                <a:cs typeface="Times New Roman" pitchFamily="18" charset="0"/>
              </a:rPr>
              <a:t>. </a:t>
            </a:r>
            <a:r>
              <a:rPr lang="vi-VN" sz="4000" b="1" dirty="0">
                <a:solidFill>
                  <a:schemeClr val="tx2">
                    <a:lumMod val="50000"/>
                  </a:schemeClr>
                </a:solidFill>
                <a:latin typeface="Times New Roman" pitchFamily="18" charset="0"/>
                <a:cs typeface="Times New Roman" pitchFamily="18" charset="0"/>
              </a:rPr>
              <a:t>Liên hệ Việt Nam</a:t>
            </a:r>
            <a:endParaRPr lang="zh-CN" altLang="en-US" sz="4000" spc="300" dirty="0">
              <a:solidFill>
                <a:schemeClr val="tx2">
                  <a:lumMod val="50000"/>
                </a:schemeClr>
              </a:solidFill>
              <a:latin typeface="Times New Roman" pitchFamily="18" charset="0"/>
              <a:cs typeface="Times New Roman" pitchFamily="18" charset="0"/>
              <a:sym typeface="+mn-lt"/>
            </a:endParaRPr>
          </a:p>
        </p:txBody>
      </p:sp>
    </p:spTree>
    <p:extLst>
      <p:ext uri="{BB962C8B-B14F-4D97-AF65-F5344CB8AC3E}">
        <p14:creationId xmlns:p14="http://schemas.microsoft.com/office/powerpoint/2010/main" val="2138342200"/>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iterate type="lt">
                                    <p:tmPct val="10000"/>
                                  </p:iterate>
                                  <p:childTnLst>
                                    <p:set>
                                      <p:cBhvr>
                                        <p:cTn id="28" dur="1" fill="hold">
                                          <p:stCondLst>
                                            <p:cond delay="0"/>
                                          </p:stCondLst>
                                        </p:cTn>
                                        <p:tgtEl>
                                          <p:spTgt spid="65"/>
                                        </p:tgtEl>
                                        <p:attrNameLst>
                                          <p:attrName>style.visibility</p:attrName>
                                        </p:attrNameLst>
                                      </p:cBhvr>
                                      <p:to>
                                        <p:strVal val="visible"/>
                                      </p:to>
                                    </p:set>
                                    <p:anim calcmode="lin" valueType="num">
                                      <p:cBhvr>
                                        <p:cTn id="29" dur="500" fill="hold"/>
                                        <p:tgtEl>
                                          <p:spTgt spid="65"/>
                                        </p:tgtEl>
                                        <p:attrNameLst>
                                          <p:attrName>ppt_w</p:attrName>
                                        </p:attrNameLst>
                                      </p:cBhvr>
                                      <p:tavLst>
                                        <p:tav tm="0">
                                          <p:val>
                                            <p:fltVal val="0"/>
                                          </p:val>
                                        </p:tav>
                                        <p:tav tm="100000">
                                          <p:val>
                                            <p:strVal val="#ppt_w"/>
                                          </p:val>
                                        </p:tav>
                                      </p:tavLst>
                                    </p:anim>
                                    <p:anim calcmode="lin" valueType="num">
                                      <p:cBhvr>
                                        <p:cTn id="30" dur="500" fill="hold"/>
                                        <p:tgtEl>
                                          <p:spTgt spid="65"/>
                                        </p:tgtEl>
                                        <p:attrNameLst>
                                          <p:attrName>ppt_h</p:attrName>
                                        </p:attrNameLst>
                                      </p:cBhvr>
                                      <p:tavLst>
                                        <p:tav tm="0">
                                          <p:val>
                                            <p:fltVal val="0"/>
                                          </p:val>
                                        </p:tav>
                                        <p:tav tm="100000">
                                          <p:val>
                                            <p:strVal val="#ppt_h"/>
                                          </p:val>
                                        </p:tav>
                                      </p:tavLst>
                                    </p:anim>
                                    <p:animEffect transition="in" filter="fade">
                                      <p:cBhvr>
                                        <p:cTn id="31" dur="500"/>
                                        <p:tgtEl>
                                          <p:spTgt spid="65"/>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64"/>
                                        </p:tgtEl>
                                        <p:attrNameLst>
                                          <p:attrName>style.visibility</p:attrName>
                                        </p:attrNameLst>
                                      </p:cBhvr>
                                      <p:to>
                                        <p:strVal val="visible"/>
                                      </p:to>
                                    </p:set>
                                    <p:animEffect transition="in" filter="wipe(down)">
                                      <p:cBhvr>
                                        <p:cTn id="36"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6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流程图: 离页连接符 1"/>
          <p:cNvSpPr/>
          <p:nvPr/>
        </p:nvSpPr>
        <p:spPr>
          <a:xfrm>
            <a:off x="4166600" y="720272"/>
            <a:ext cx="778668" cy="725714"/>
          </a:xfrm>
          <a:prstGeom prst="flowChartOffpageConnector">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a:r>
              <a:rPr lang="en-US" altLang="zh-CN" sz="3600" spc="100" dirty="0">
                <a:latin typeface="Times New Roman" panose="02020603050405020304" pitchFamily="18" charset="0"/>
                <a:cs typeface="Times New Roman" panose="02020603050405020304" pitchFamily="18" charset="0"/>
                <a:sym typeface="+mn-lt"/>
              </a:rPr>
              <a:t>01</a:t>
            </a:r>
            <a:endParaRPr lang="zh-CN" altLang="en-US" sz="3600" spc="100" dirty="0">
              <a:latin typeface="Times New Roman" panose="02020603050405020304" pitchFamily="18" charset="0"/>
              <a:cs typeface="Times New Roman" panose="02020603050405020304" pitchFamily="18" charset="0"/>
              <a:sym typeface="+mn-lt"/>
            </a:endParaRPr>
          </a:p>
        </p:txBody>
      </p:sp>
      <p:sp>
        <p:nvSpPr>
          <p:cNvPr id="3" name="文本框 2"/>
          <p:cNvSpPr txBox="1"/>
          <p:nvPr/>
        </p:nvSpPr>
        <p:spPr>
          <a:xfrm>
            <a:off x="5310774" y="778844"/>
            <a:ext cx="2242922" cy="523220"/>
          </a:xfrm>
          <a:prstGeom prst="rect">
            <a:avLst/>
          </a:prstGeom>
          <a:noFill/>
        </p:spPr>
        <p:txBody>
          <a:bodyPr wrap="none" rtlCol="0">
            <a:spAutoFit/>
          </a:bodyPr>
          <a:lstStyle/>
          <a:p>
            <a:r>
              <a:rPr lang="en-US" altLang="zh-CN" sz="2800" b="1" dirty="0" err="1">
                <a:solidFill>
                  <a:srgbClr val="F5C700"/>
                </a:solidFill>
                <a:latin typeface="Times New Roman" panose="02020603050405020304" pitchFamily="18" charset="0"/>
                <a:cs typeface="Times New Roman" panose="02020603050405020304" pitchFamily="18" charset="0"/>
                <a:sym typeface="+mn-lt"/>
              </a:rPr>
              <a:t>Phần</a:t>
            </a:r>
            <a:r>
              <a:rPr lang="en-US" altLang="zh-CN" sz="2800" b="1" dirty="0">
                <a:solidFill>
                  <a:srgbClr val="F5C700"/>
                </a:solidFill>
                <a:latin typeface="Times New Roman" panose="02020603050405020304" pitchFamily="18" charset="0"/>
                <a:cs typeface="Times New Roman" panose="02020603050405020304" pitchFamily="18" charset="0"/>
                <a:sym typeface="+mn-lt"/>
              </a:rPr>
              <a:t> </a:t>
            </a:r>
            <a:r>
              <a:rPr lang="en-US" altLang="zh-CN" sz="2800" b="1" dirty="0" err="1">
                <a:solidFill>
                  <a:srgbClr val="F5C700"/>
                </a:solidFill>
                <a:latin typeface="Times New Roman" panose="02020603050405020304" pitchFamily="18" charset="0"/>
                <a:cs typeface="Times New Roman" panose="02020603050405020304" pitchFamily="18" charset="0"/>
                <a:sym typeface="+mn-lt"/>
              </a:rPr>
              <a:t>mở</a:t>
            </a:r>
            <a:r>
              <a:rPr lang="en-US" altLang="zh-CN" sz="2800" b="1" dirty="0">
                <a:solidFill>
                  <a:srgbClr val="F5C700"/>
                </a:solidFill>
                <a:latin typeface="Times New Roman" panose="02020603050405020304" pitchFamily="18" charset="0"/>
                <a:cs typeface="Times New Roman" panose="02020603050405020304" pitchFamily="18" charset="0"/>
                <a:sym typeface="+mn-lt"/>
              </a:rPr>
              <a:t> </a:t>
            </a:r>
            <a:r>
              <a:rPr lang="en-US" altLang="zh-CN" sz="2800" b="1" dirty="0" err="1">
                <a:solidFill>
                  <a:srgbClr val="F5C700"/>
                </a:solidFill>
                <a:latin typeface="Times New Roman" panose="02020603050405020304" pitchFamily="18" charset="0"/>
                <a:cs typeface="Times New Roman" panose="02020603050405020304" pitchFamily="18" charset="0"/>
                <a:sym typeface="+mn-lt"/>
              </a:rPr>
              <a:t>đầu</a:t>
            </a:r>
            <a:endParaRPr lang="zh-CN" altLang="en-US" sz="2800" b="1" dirty="0">
              <a:solidFill>
                <a:srgbClr val="F5C700"/>
              </a:solidFill>
              <a:latin typeface="Times New Roman" panose="02020603050405020304" pitchFamily="18" charset="0"/>
              <a:cs typeface="Times New Roman" panose="02020603050405020304" pitchFamily="18" charset="0"/>
              <a:sym typeface="+mn-lt"/>
            </a:endParaRPr>
          </a:p>
        </p:txBody>
      </p:sp>
      <p:sp>
        <p:nvSpPr>
          <p:cNvPr id="5" name="流程图: 离页连接符 4"/>
          <p:cNvSpPr/>
          <p:nvPr/>
        </p:nvSpPr>
        <p:spPr>
          <a:xfrm>
            <a:off x="4152084" y="1924957"/>
            <a:ext cx="778668" cy="725714"/>
          </a:xfrm>
          <a:prstGeom prst="flowChartOffpageConnector">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a:r>
              <a:rPr lang="en-US" altLang="zh-CN" sz="3600" dirty="0">
                <a:solidFill>
                  <a:schemeClr val="bg1"/>
                </a:solidFill>
                <a:latin typeface="Times New Roman" panose="02020603050405020304" pitchFamily="18" charset="0"/>
                <a:cs typeface="Times New Roman" panose="02020603050405020304" pitchFamily="18" charset="0"/>
                <a:sym typeface="+mn-lt"/>
              </a:rPr>
              <a:t>02</a:t>
            </a:r>
            <a:endParaRPr lang="zh-CN" altLang="en-US" sz="3600" dirty="0">
              <a:solidFill>
                <a:schemeClr val="bg1"/>
              </a:solidFill>
              <a:latin typeface="Times New Roman" panose="02020603050405020304" pitchFamily="18" charset="0"/>
              <a:cs typeface="Times New Roman" panose="02020603050405020304" pitchFamily="18" charset="0"/>
              <a:sym typeface="+mn-lt"/>
            </a:endParaRPr>
          </a:p>
        </p:txBody>
      </p:sp>
      <p:sp>
        <p:nvSpPr>
          <p:cNvPr id="6" name="文本框 5"/>
          <p:cNvSpPr txBox="1"/>
          <p:nvPr/>
        </p:nvSpPr>
        <p:spPr>
          <a:xfrm>
            <a:off x="5194661" y="1838386"/>
            <a:ext cx="4759636" cy="954107"/>
          </a:xfrm>
          <a:prstGeom prst="rect">
            <a:avLst/>
          </a:prstGeom>
          <a:noFill/>
        </p:spPr>
        <p:txBody>
          <a:bodyPr wrap="none" rtlCol="0">
            <a:spAutoFit/>
          </a:bodyPr>
          <a:lstStyle/>
          <a:p>
            <a:r>
              <a:rPr lang="vi-VN" sz="2800" b="1" dirty="0">
                <a:solidFill>
                  <a:schemeClr val="tx2">
                    <a:lumMod val="50000"/>
                  </a:schemeClr>
                </a:solidFill>
                <a:latin typeface="Times New Roman" panose="02020603050405020304" pitchFamily="18" charset="0"/>
                <a:cs typeface="Times New Roman" panose="02020603050405020304" pitchFamily="18" charset="0"/>
              </a:rPr>
              <a:t> Cơ sở lý luận và thực tiễn</a:t>
            </a:r>
            <a:endParaRPr lang="en-US" sz="2800" b="1" dirty="0">
              <a:solidFill>
                <a:schemeClr val="tx2">
                  <a:lumMod val="50000"/>
                </a:schemeClr>
              </a:solidFill>
              <a:latin typeface="Times New Roman" panose="02020603050405020304" pitchFamily="18" charset="0"/>
              <a:cs typeface="Times New Roman" panose="02020603050405020304" pitchFamily="18" charset="0"/>
            </a:endParaRPr>
          </a:p>
          <a:p>
            <a:r>
              <a:rPr lang="vi-VN" sz="2800" b="1" dirty="0">
                <a:solidFill>
                  <a:schemeClr val="tx2">
                    <a:lumMod val="50000"/>
                  </a:schemeClr>
                </a:solidFill>
                <a:latin typeface="Times New Roman" panose="02020603050405020304" pitchFamily="18" charset="0"/>
                <a:cs typeface="Times New Roman" panose="02020603050405020304" pitchFamily="18" charset="0"/>
              </a:rPr>
              <a:t>về quản lý vay nợ nước ngoài</a:t>
            </a:r>
            <a:r>
              <a:rPr lang="en-US" altLang="zh-CN" sz="2800" b="1" dirty="0">
                <a:solidFill>
                  <a:schemeClr val="tx2">
                    <a:lumMod val="50000"/>
                  </a:schemeClr>
                </a:solidFill>
                <a:latin typeface="Times New Roman" panose="02020603050405020304" pitchFamily="18" charset="0"/>
                <a:cs typeface="Times New Roman" panose="02020603050405020304" pitchFamily="18" charset="0"/>
                <a:sym typeface="+mn-lt"/>
              </a:rPr>
              <a:t> </a:t>
            </a:r>
            <a:endParaRPr lang="zh-CN" altLang="en-US" sz="2800" b="1" dirty="0">
              <a:solidFill>
                <a:schemeClr val="tx2">
                  <a:lumMod val="50000"/>
                </a:schemeClr>
              </a:solidFill>
              <a:latin typeface="Times New Roman" panose="02020603050405020304" pitchFamily="18" charset="0"/>
              <a:cs typeface="Times New Roman" panose="02020603050405020304" pitchFamily="18" charset="0"/>
              <a:sym typeface="+mn-lt"/>
            </a:endParaRPr>
          </a:p>
        </p:txBody>
      </p:sp>
      <p:sp>
        <p:nvSpPr>
          <p:cNvPr id="8" name="流程图: 离页连接符 7"/>
          <p:cNvSpPr/>
          <p:nvPr/>
        </p:nvSpPr>
        <p:spPr>
          <a:xfrm>
            <a:off x="4137571" y="3390902"/>
            <a:ext cx="778668" cy="725714"/>
          </a:xfrm>
          <a:prstGeom prst="flowChartOffpageConnector">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a:r>
              <a:rPr lang="en-US" altLang="zh-CN" sz="3600" dirty="0">
                <a:latin typeface="Times New Roman" panose="02020603050405020304" pitchFamily="18" charset="0"/>
                <a:cs typeface="Times New Roman" panose="02020603050405020304" pitchFamily="18" charset="0"/>
                <a:sym typeface="+mn-lt"/>
              </a:rPr>
              <a:t>03</a:t>
            </a:r>
            <a:endParaRPr lang="zh-CN" altLang="en-US" sz="3600" dirty="0">
              <a:latin typeface="Times New Roman" panose="02020603050405020304" pitchFamily="18" charset="0"/>
              <a:cs typeface="Times New Roman" panose="02020603050405020304" pitchFamily="18" charset="0"/>
              <a:sym typeface="+mn-lt"/>
            </a:endParaRPr>
          </a:p>
        </p:txBody>
      </p:sp>
      <p:sp>
        <p:nvSpPr>
          <p:cNvPr id="9" name="文本框 8"/>
          <p:cNvSpPr txBox="1"/>
          <p:nvPr/>
        </p:nvSpPr>
        <p:spPr>
          <a:xfrm>
            <a:off x="5238204" y="3304329"/>
            <a:ext cx="6090129" cy="954107"/>
          </a:xfrm>
          <a:prstGeom prst="rect">
            <a:avLst/>
          </a:prstGeom>
          <a:noFill/>
        </p:spPr>
        <p:txBody>
          <a:bodyPr wrap="none" rtlCol="0">
            <a:spAutoFit/>
          </a:bodyPr>
          <a:lstStyle/>
          <a:p>
            <a:r>
              <a:rPr lang="vi-VN" sz="2800" b="1" dirty="0">
                <a:solidFill>
                  <a:srgbClr val="F5C700"/>
                </a:solidFill>
                <a:latin typeface="Times New Roman" panose="02020603050405020304" pitchFamily="18" charset="0"/>
                <a:cs typeface="Times New Roman" panose="02020603050405020304" pitchFamily="18" charset="0"/>
              </a:rPr>
              <a:t>Kinh nghiệm quản lý vay nợ nước </a:t>
            </a:r>
            <a:endParaRPr lang="en-US" sz="2800" b="1" dirty="0">
              <a:solidFill>
                <a:srgbClr val="F5C700"/>
              </a:solidFill>
              <a:latin typeface="Times New Roman" panose="02020603050405020304" pitchFamily="18" charset="0"/>
              <a:cs typeface="Times New Roman" panose="02020603050405020304" pitchFamily="18" charset="0"/>
            </a:endParaRPr>
          </a:p>
          <a:p>
            <a:r>
              <a:rPr lang="en-US" sz="2800" b="1" dirty="0">
                <a:solidFill>
                  <a:srgbClr val="F5C700"/>
                </a:solidFill>
                <a:latin typeface="Times New Roman" panose="02020603050405020304" pitchFamily="18" charset="0"/>
                <a:cs typeface="Times New Roman" panose="02020603050405020304" pitchFamily="18" charset="0"/>
              </a:rPr>
              <a:t>n</a:t>
            </a:r>
            <a:r>
              <a:rPr lang="vi-VN" sz="2800" b="1" dirty="0">
                <a:solidFill>
                  <a:srgbClr val="F5C700"/>
                </a:solidFill>
                <a:latin typeface="Times New Roman" panose="02020603050405020304" pitchFamily="18" charset="0"/>
                <a:cs typeface="Times New Roman" panose="02020603050405020304" pitchFamily="18" charset="0"/>
              </a:rPr>
              <a:t>goài</a:t>
            </a:r>
            <a:r>
              <a:rPr lang="en-US" sz="2800" b="1" dirty="0">
                <a:solidFill>
                  <a:srgbClr val="F5C700"/>
                </a:solidFill>
                <a:latin typeface="Times New Roman" panose="02020603050405020304" pitchFamily="18" charset="0"/>
                <a:cs typeface="Times New Roman" panose="02020603050405020304" pitchFamily="18" charset="0"/>
              </a:rPr>
              <a:t> </a:t>
            </a:r>
            <a:r>
              <a:rPr lang="vi-VN" sz="2800" b="1" dirty="0">
                <a:solidFill>
                  <a:srgbClr val="F5C700"/>
                </a:solidFill>
                <a:latin typeface="Times New Roman" panose="02020603050405020304" pitchFamily="18" charset="0"/>
                <a:cs typeface="Times New Roman" panose="02020603050405020304" pitchFamily="18" charset="0"/>
              </a:rPr>
              <a:t>của một số quốc gia trên thế giới</a:t>
            </a:r>
            <a:endParaRPr lang="zh-CN" altLang="en-US" sz="2800" b="1" dirty="0">
              <a:solidFill>
                <a:srgbClr val="F5C700"/>
              </a:solidFill>
              <a:latin typeface="Times New Roman" panose="02020603050405020304" pitchFamily="18" charset="0"/>
              <a:cs typeface="Times New Roman" panose="02020603050405020304" pitchFamily="18" charset="0"/>
              <a:sym typeface="+mn-lt"/>
            </a:endParaRPr>
          </a:p>
        </p:txBody>
      </p:sp>
      <p:sp>
        <p:nvSpPr>
          <p:cNvPr id="11" name="流程图: 离页连接符 10"/>
          <p:cNvSpPr/>
          <p:nvPr/>
        </p:nvSpPr>
        <p:spPr>
          <a:xfrm>
            <a:off x="4152085" y="4601029"/>
            <a:ext cx="778668" cy="734787"/>
          </a:xfrm>
          <a:prstGeom prst="flowChartOffpageConnector">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a:r>
              <a:rPr lang="en-US" altLang="zh-CN" sz="3600" dirty="0">
                <a:solidFill>
                  <a:schemeClr val="bg1"/>
                </a:solidFill>
                <a:latin typeface="Times New Roman" panose="02020603050405020304" pitchFamily="18" charset="0"/>
                <a:cs typeface="Times New Roman" panose="02020603050405020304" pitchFamily="18" charset="0"/>
                <a:sym typeface="+mn-lt"/>
              </a:rPr>
              <a:t>04</a:t>
            </a:r>
            <a:endParaRPr lang="zh-CN" altLang="en-US" sz="3600" dirty="0">
              <a:solidFill>
                <a:schemeClr val="bg1"/>
              </a:solidFill>
              <a:latin typeface="Times New Roman" panose="02020603050405020304" pitchFamily="18" charset="0"/>
              <a:cs typeface="Times New Roman" panose="02020603050405020304" pitchFamily="18" charset="0"/>
              <a:sym typeface="+mn-lt"/>
            </a:endParaRPr>
          </a:p>
        </p:txBody>
      </p:sp>
      <p:sp>
        <p:nvSpPr>
          <p:cNvPr id="12" name="文本框 11"/>
          <p:cNvSpPr txBox="1"/>
          <p:nvPr/>
        </p:nvSpPr>
        <p:spPr>
          <a:xfrm>
            <a:off x="5281747" y="4552559"/>
            <a:ext cx="6162264" cy="954107"/>
          </a:xfrm>
          <a:prstGeom prst="rect">
            <a:avLst/>
          </a:prstGeom>
          <a:noFill/>
        </p:spPr>
        <p:txBody>
          <a:bodyPr wrap="none" rtlCol="0">
            <a:spAutoFit/>
          </a:bodyPr>
          <a:lstStyle/>
          <a:p>
            <a:r>
              <a:rPr lang="vi-VN" sz="2800" b="1" dirty="0">
                <a:solidFill>
                  <a:schemeClr val="tx2">
                    <a:lumMod val="50000"/>
                  </a:schemeClr>
                </a:solidFill>
                <a:latin typeface="Times New Roman" panose="02020603050405020304" pitchFamily="18" charset="0"/>
                <a:cs typeface="Times New Roman" panose="02020603050405020304" pitchFamily="18" charset="0"/>
              </a:rPr>
              <a:t>Thực trạng quản lý vay nợ nước ngoài </a:t>
            </a:r>
            <a:endParaRPr lang="en-US" sz="2800" b="1" dirty="0">
              <a:solidFill>
                <a:schemeClr val="tx2">
                  <a:lumMod val="50000"/>
                </a:schemeClr>
              </a:solidFill>
              <a:latin typeface="Times New Roman" panose="02020603050405020304" pitchFamily="18" charset="0"/>
              <a:cs typeface="Times New Roman" panose="02020603050405020304" pitchFamily="18" charset="0"/>
            </a:endParaRPr>
          </a:p>
          <a:p>
            <a:r>
              <a:rPr lang="vi-VN" sz="2800" b="1" dirty="0">
                <a:solidFill>
                  <a:schemeClr val="tx2">
                    <a:lumMod val="50000"/>
                  </a:schemeClr>
                </a:solidFill>
                <a:latin typeface="Times New Roman" panose="02020603050405020304" pitchFamily="18" charset="0"/>
                <a:cs typeface="Times New Roman" panose="02020603050405020304" pitchFamily="18" charset="0"/>
              </a:rPr>
              <a:t>của Việt Nam</a:t>
            </a:r>
            <a:endParaRPr lang="zh-CN" altLang="en-US" sz="2800" b="1" dirty="0">
              <a:solidFill>
                <a:schemeClr val="tx2">
                  <a:lumMod val="50000"/>
                </a:schemeClr>
              </a:solidFill>
              <a:latin typeface="Times New Roman" panose="02020603050405020304" pitchFamily="18" charset="0"/>
              <a:cs typeface="Times New Roman" panose="02020603050405020304" pitchFamily="18" charset="0"/>
              <a:sym typeface="+mn-lt"/>
            </a:endParaRPr>
          </a:p>
        </p:txBody>
      </p:sp>
      <p:sp>
        <p:nvSpPr>
          <p:cNvPr id="17" name="矩形 16"/>
          <p:cNvSpPr/>
          <p:nvPr/>
        </p:nvSpPr>
        <p:spPr>
          <a:xfrm>
            <a:off x="0" y="0"/>
            <a:ext cx="3701143" cy="6858000"/>
          </a:xfrm>
          <a:prstGeom prst="rect">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pitchFamily="18" charset="0"/>
              <a:cs typeface="Times New Roman" panose="02020603050405020304" pitchFamily="18" charset="0"/>
              <a:sym typeface="+mn-lt"/>
            </a:endParaRPr>
          </a:p>
        </p:txBody>
      </p:sp>
      <p:sp>
        <p:nvSpPr>
          <p:cNvPr id="20" name="矩形 19"/>
          <p:cNvSpPr/>
          <p:nvPr/>
        </p:nvSpPr>
        <p:spPr bwMode="auto">
          <a:xfrm>
            <a:off x="291301" y="2728688"/>
            <a:ext cx="3008489" cy="923330"/>
          </a:xfrm>
          <a:prstGeom prst="rect">
            <a:avLst/>
          </a:prstGeom>
        </p:spPr>
        <p:txBody>
          <a:bodyPr wrap="square">
            <a:spAutoFit/>
          </a:bodyPr>
          <a:lstStyle/>
          <a:p>
            <a:pPr>
              <a:defRPr/>
            </a:pPr>
            <a:r>
              <a:rPr lang="en-US" altLang="zh-CN" sz="5400" b="1" kern="100" dirty="0" err="1">
                <a:solidFill>
                  <a:schemeClr val="bg1"/>
                </a:solidFill>
                <a:latin typeface="Times New Roman" panose="02020603050405020304" pitchFamily="18" charset="0"/>
                <a:cs typeface="Times New Roman" pitchFamily="18" charset="0"/>
                <a:sym typeface="+mn-lt"/>
              </a:rPr>
              <a:t>Cấu</a:t>
            </a:r>
            <a:r>
              <a:rPr lang="en-US" altLang="zh-CN" sz="5400" b="1" kern="100" dirty="0">
                <a:solidFill>
                  <a:schemeClr val="bg1"/>
                </a:solidFill>
                <a:latin typeface="Times New Roman" pitchFamily="18" charset="0"/>
                <a:cs typeface="Times New Roman" pitchFamily="18" charset="0"/>
                <a:sym typeface="+mn-lt"/>
              </a:rPr>
              <a:t> </a:t>
            </a:r>
            <a:r>
              <a:rPr lang="en-US" altLang="zh-CN" sz="5400" b="1" kern="100" dirty="0" err="1">
                <a:solidFill>
                  <a:schemeClr val="bg1"/>
                </a:solidFill>
                <a:latin typeface="Times New Roman" pitchFamily="18" charset="0"/>
                <a:cs typeface="Times New Roman" pitchFamily="18" charset="0"/>
                <a:sym typeface="+mn-lt"/>
              </a:rPr>
              <a:t>trúc</a:t>
            </a:r>
            <a:endParaRPr lang="en-US" altLang="zh-CN" sz="5400" b="1" kern="100" dirty="0">
              <a:solidFill>
                <a:schemeClr val="bg1"/>
              </a:solidFill>
              <a:latin typeface="Times New Roman" pitchFamily="18" charset="0"/>
              <a:cs typeface="Times New Roman" pitchFamily="18" charset="0"/>
              <a:sym typeface="+mn-lt"/>
            </a:endParaRPr>
          </a:p>
        </p:txBody>
      </p:sp>
      <p:sp>
        <p:nvSpPr>
          <p:cNvPr id="24" name="流程图: 离页连接符 1"/>
          <p:cNvSpPr/>
          <p:nvPr/>
        </p:nvSpPr>
        <p:spPr>
          <a:xfrm>
            <a:off x="4159342" y="5812972"/>
            <a:ext cx="778668" cy="725714"/>
          </a:xfrm>
          <a:prstGeom prst="flowChartOffpageConnector">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72000" rIns="0" bIns="0" numCol="1" spcCol="0" rtlCol="0" fromWordArt="0" anchor="ctr" anchorCtr="0" forceAA="0" compatLnSpc="1">
            <a:prstTxWarp prst="textNoShape">
              <a:avLst/>
            </a:prstTxWarp>
            <a:noAutofit/>
          </a:bodyPr>
          <a:lstStyle/>
          <a:p>
            <a:pPr algn="ctr"/>
            <a:r>
              <a:rPr lang="en-US" altLang="zh-CN" sz="3600" spc="100" dirty="0">
                <a:latin typeface="Times New Roman" panose="02020603050405020304" pitchFamily="18" charset="0"/>
                <a:cs typeface="Times New Roman" panose="02020603050405020304" pitchFamily="18" charset="0"/>
                <a:sym typeface="+mn-lt"/>
              </a:rPr>
              <a:t>05</a:t>
            </a:r>
            <a:endParaRPr lang="zh-CN" altLang="en-US" sz="3600" spc="100" dirty="0">
              <a:latin typeface="Times New Roman" panose="02020603050405020304" pitchFamily="18" charset="0"/>
              <a:cs typeface="Times New Roman" panose="02020603050405020304" pitchFamily="18" charset="0"/>
              <a:sym typeface="+mn-lt"/>
            </a:endParaRPr>
          </a:p>
        </p:txBody>
      </p:sp>
      <p:sp>
        <p:nvSpPr>
          <p:cNvPr id="25" name="文本框 2"/>
          <p:cNvSpPr txBox="1"/>
          <p:nvPr/>
        </p:nvSpPr>
        <p:spPr>
          <a:xfrm>
            <a:off x="5361574" y="5909643"/>
            <a:ext cx="1651414" cy="523220"/>
          </a:xfrm>
          <a:prstGeom prst="rect">
            <a:avLst/>
          </a:prstGeom>
          <a:noFill/>
        </p:spPr>
        <p:txBody>
          <a:bodyPr wrap="none" rtlCol="0">
            <a:spAutoFit/>
          </a:bodyPr>
          <a:lstStyle/>
          <a:p>
            <a:r>
              <a:rPr lang="en-US" altLang="zh-CN" sz="2800" b="1" dirty="0" err="1">
                <a:solidFill>
                  <a:srgbClr val="F5C700"/>
                </a:solidFill>
                <a:latin typeface="Times New Roman" panose="02020603050405020304" pitchFamily="18" charset="0"/>
                <a:cs typeface="Times New Roman" panose="02020603050405020304" pitchFamily="18" charset="0"/>
                <a:sym typeface="+mn-lt"/>
              </a:rPr>
              <a:t>Kết</a:t>
            </a:r>
            <a:r>
              <a:rPr lang="en-US" altLang="zh-CN" sz="2800" b="1" dirty="0">
                <a:solidFill>
                  <a:srgbClr val="F5C700"/>
                </a:solidFill>
                <a:latin typeface="Times New Roman" panose="02020603050405020304" pitchFamily="18" charset="0"/>
                <a:cs typeface="Times New Roman" panose="02020603050405020304" pitchFamily="18" charset="0"/>
                <a:sym typeface="+mn-lt"/>
              </a:rPr>
              <a:t> </a:t>
            </a:r>
            <a:r>
              <a:rPr lang="en-US" altLang="zh-CN" sz="2800" b="1" dirty="0" err="1">
                <a:solidFill>
                  <a:srgbClr val="F5C700"/>
                </a:solidFill>
                <a:latin typeface="Times New Roman" panose="02020603050405020304" pitchFamily="18" charset="0"/>
                <a:cs typeface="Times New Roman" panose="02020603050405020304" pitchFamily="18" charset="0"/>
                <a:sym typeface="+mn-lt"/>
              </a:rPr>
              <a:t>Luận</a:t>
            </a:r>
            <a:endParaRPr lang="zh-CN" altLang="en-US" sz="2800" b="1" dirty="0">
              <a:solidFill>
                <a:srgbClr val="F5C700"/>
              </a:solidFill>
              <a:latin typeface="Times New Roman" panose="02020603050405020304" pitchFamily="18" charset="0"/>
              <a:cs typeface="Times New Roman" panose="02020603050405020304" pitchFamily="18" charset="0"/>
              <a:sym typeface="+mn-lt"/>
            </a:endParaRPr>
          </a:p>
        </p:txBody>
      </p:sp>
    </p:spTree>
    <p:extLst>
      <p:ext uri="{BB962C8B-B14F-4D97-AF65-F5344CB8AC3E}">
        <p14:creationId xmlns:p14="http://schemas.microsoft.com/office/powerpoint/2010/main" val="674851730"/>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childTnLst>
                                </p:cTn>
                              </p:par>
                            </p:childTnLst>
                          </p:cTn>
                        </p:par>
                        <p:par>
                          <p:cTn id="15" fill="hold">
                            <p:stCondLst>
                              <p:cond delay="2500"/>
                            </p:stCondLst>
                            <p:childTnLst>
                              <p:par>
                                <p:cTn id="16" presetID="10"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3000"/>
                            </p:stCondLst>
                            <p:childTnLst>
                              <p:par>
                                <p:cTn id="23" presetID="10" presetClass="entr" presetSubtype="0" fill="hold" nodeType="after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Effect transition="in" filter="fade">
                                      <p:cBhvr>
                                        <p:cTn id="25" dur="500"/>
                                        <p:tgtEl>
                                          <p:spTgt spid="6">
                                            <p:txEl>
                                              <p:pRg st="0" end="0"/>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6">
                                            <p:txEl>
                                              <p:pRg st="1" end="1"/>
                                            </p:txEl>
                                          </p:spTgt>
                                        </p:tgtEl>
                                        <p:attrNameLst>
                                          <p:attrName>style.visibility</p:attrName>
                                        </p:attrNameLst>
                                      </p:cBhvr>
                                      <p:to>
                                        <p:strVal val="visible"/>
                                      </p:to>
                                    </p:set>
                                    <p:animEffect transition="in" filter="fade">
                                      <p:cBhvr>
                                        <p:cTn id="28" dur="500"/>
                                        <p:tgtEl>
                                          <p:spTgt spid="6">
                                            <p:txEl>
                                              <p:pRg st="1" end="1"/>
                                            </p:txEl>
                                          </p:spTgt>
                                        </p:tgtEl>
                                      </p:cBhvr>
                                    </p:animEffect>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1"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9">
                                            <p:txEl>
                                              <p:pRg st="0" end="0"/>
                                            </p:txEl>
                                          </p:spTgt>
                                        </p:tgtEl>
                                        <p:attrNameLst>
                                          <p:attrName>style.visibility</p:attrName>
                                        </p:attrNameLst>
                                      </p:cBhvr>
                                      <p:to>
                                        <p:strVal val="visible"/>
                                      </p:to>
                                    </p:set>
                                    <p:animEffect transition="in" filter="fade">
                                      <p:cBhvr>
                                        <p:cTn id="39" dur="500"/>
                                        <p:tgtEl>
                                          <p:spTgt spid="9">
                                            <p:txEl>
                                              <p:pRg st="0" end="0"/>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9">
                                            <p:txEl>
                                              <p:pRg st="1" end="1"/>
                                            </p:txEl>
                                          </p:spTgt>
                                        </p:tgtEl>
                                        <p:attrNameLst>
                                          <p:attrName>style.visibility</p:attrName>
                                        </p:attrNameLst>
                                      </p:cBhvr>
                                      <p:to>
                                        <p:strVal val="visible"/>
                                      </p:to>
                                    </p:set>
                                    <p:animEffect transition="in" filter="fade">
                                      <p:cBhvr>
                                        <p:cTn id="42" dur="500"/>
                                        <p:tgtEl>
                                          <p:spTgt spid="9">
                                            <p:txEl>
                                              <p:pRg st="1" end="1"/>
                                            </p:txEl>
                                          </p:spTgt>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par>
                                <p:cTn id="47" presetID="10" presetClass="entr" presetSubtype="0" fill="hold" grpId="1"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par>
                          <p:cTn id="50" fill="hold">
                            <p:stCondLst>
                              <p:cond delay="5000"/>
                            </p:stCondLst>
                            <p:childTnLst>
                              <p:par>
                                <p:cTn id="51" presetID="10" presetClass="entr" presetSubtype="0" fill="hold" nodeType="afterEffect">
                                  <p:stCondLst>
                                    <p:cond delay="0"/>
                                  </p:stCondLst>
                                  <p:childTnLst>
                                    <p:set>
                                      <p:cBhvr>
                                        <p:cTn id="52" dur="1" fill="hold">
                                          <p:stCondLst>
                                            <p:cond delay="0"/>
                                          </p:stCondLst>
                                        </p:cTn>
                                        <p:tgtEl>
                                          <p:spTgt spid="12">
                                            <p:txEl>
                                              <p:pRg st="0" end="0"/>
                                            </p:txEl>
                                          </p:spTgt>
                                        </p:tgtEl>
                                        <p:attrNameLst>
                                          <p:attrName>style.visibility</p:attrName>
                                        </p:attrNameLst>
                                      </p:cBhvr>
                                      <p:to>
                                        <p:strVal val="visible"/>
                                      </p:to>
                                    </p:set>
                                    <p:animEffect transition="in" filter="fade">
                                      <p:cBhvr>
                                        <p:cTn id="53" dur="500"/>
                                        <p:tgtEl>
                                          <p:spTgt spid="12">
                                            <p:txEl>
                                              <p:pRg st="0" end="0"/>
                                            </p:txEl>
                                          </p:spTgt>
                                        </p:tgtEl>
                                      </p:cBhvr>
                                    </p:animEffect>
                                  </p:childTnLst>
                                </p:cTn>
                              </p:par>
                              <p:par>
                                <p:cTn id="54" presetID="10" presetClass="entr" presetSubtype="0" fill="hold" nodeType="withEffect">
                                  <p:stCondLst>
                                    <p:cond delay="0"/>
                                  </p:stCondLst>
                                  <p:childTnLst>
                                    <p:set>
                                      <p:cBhvr>
                                        <p:cTn id="55" dur="1" fill="hold">
                                          <p:stCondLst>
                                            <p:cond delay="0"/>
                                          </p:stCondLst>
                                        </p:cTn>
                                        <p:tgtEl>
                                          <p:spTgt spid="12">
                                            <p:txEl>
                                              <p:pRg st="1" end="1"/>
                                            </p:txEl>
                                          </p:spTgt>
                                        </p:tgtEl>
                                        <p:attrNameLst>
                                          <p:attrName>style.visibility</p:attrName>
                                        </p:attrNameLst>
                                      </p:cBhvr>
                                      <p:to>
                                        <p:strVal val="visible"/>
                                      </p:to>
                                    </p:set>
                                    <p:animEffect transition="in" filter="fade">
                                      <p:cBhvr>
                                        <p:cTn id="56" dur="500"/>
                                        <p:tgtEl>
                                          <p:spTgt spid="12">
                                            <p:txEl>
                                              <p:pRg st="1" end="1"/>
                                            </p:txEl>
                                          </p:spTgt>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fade">
                                      <p:cBhvr>
                                        <p:cTn id="60" dur="500"/>
                                        <p:tgtEl>
                                          <p:spTgt spid="24"/>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6000"/>
                            </p:stCondLst>
                            <p:childTnLst>
                              <p:par>
                                <p:cTn id="65" presetID="10" presetClass="entr" presetSubtype="0" fill="hold" nodeType="afterEffect">
                                  <p:stCondLst>
                                    <p:cond delay="0"/>
                                  </p:stCondLst>
                                  <p:childTnLst>
                                    <p:set>
                                      <p:cBhvr>
                                        <p:cTn id="66" dur="1" fill="hold">
                                          <p:stCondLst>
                                            <p:cond delay="0"/>
                                          </p:stCondLst>
                                        </p:cTn>
                                        <p:tgtEl>
                                          <p:spTgt spid="25">
                                            <p:txEl>
                                              <p:pRg st="0" end="0"/>
                                            </p:txEl>
                                          </p:spTgt>
                                        </p:tgtEl>
                                        <p:attrNameLst>
                                          <p:attrName>style.visibility</p:attrName>
                                        </p:attrNameLst>
                                      </p:cBhvr>
                                      <p:to>
                                        <p:strVal val="visible"/>
                                      </p:to>
                                    </p:set>
                                    <p:animEffect transition="in" filter="fade">
                                      <p:cBhvr>
                                        <p:cTn id="67" dur="500"/>
                                        <p:tgtEl>
                                          <p:spTgt spid="2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5" grpId="0" animBg="1"/>
      <p:bldP spid="5" grpId="1" animBg="1"/>
      <p:bldP spid="8" grpId="0" animBg="1"/>
      <p:bldP spid="8" grpId="1" animBg="1"/>
      <p:bldP spid="11" grpId="0" animBg="1"/>
      <p:bldP spid="11" grpId="1" animBg="1"/>
      <p:bldP spid="24" grpId="0" animBg="1"/>
      <p:bldP spid="2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 y="1973943"/>
            <a:ext cx="12193201" cy="3414420"/>
          </a:xfrm>
          <a:prstGeom prst="rect">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85">
              <a:latin typeface="Times New Roman" panose="02020603050405020304" pitchFamily="18" charset="0"/>
              <a:cs typeface="Times New Roman" panose="02020603050405020304" pitchFamily="18" charset="0"/>
              <a:sym typeface="+mn-lt"/>
            </a:endParaRPr>
          </a:p>
        </p:txBody>
      </p:sp>
      <p:sp>
        <p:nvSpPr>
          <p:cNvPr id="3" name="椭圆 2"/>
          <p:cNvSpPr/>
          <p:nvPr/>
        </p:nvSpPr>
        <p:spPr>
          <a:xfrm>
            <a:off x="5112204" y="828740"/>
            <a:ext cx="1967594" cy="1967594"/>
          </a:xfrm>
          <a:prstGeom prst="ellipse">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solidFill>
                  <a:schemeClr val="bg1"/>
                </a:solidFill>
                <a:latin typeface="Times New Roman" panose="02020603050405020304" pitchFamily="18" charset="0"/>
                <a:cs typeface="Times New Roman" panose="02020603050405020304" pitchFamily="18" charset="0"/>
                <a:sym typeface="+mn-lt"/>
              </a:rPr>
              <a:t>01</a:t>
            </a:r>
            <a:endParaRPr lang="zh-CN" altLang="en-US" sz="8000" dirty="0">
              <a:solidFill>
                <a:schemeClr val="bg1"/>
              </a:solidFill>
              <a:latin typeface="Times New Roman" panose="02020603050405020304" pitchFamily="18" charset="0"/>
              <a:cs typeface="Times New Roman" panose="02020603050405020304" pitchFamily="18" charset="0"/>
              <a:sym typeface="+mn-lt"/>
            </a:endParaRPr>
          </a:p>
        </p:txBody>
      </p:sp>
      <p:sp>
        <p:nvSpPr>
          <p:cNvPr id="4" name="文本框 3"/>
          <p:cNvSpPr txBox="1"/>
          <p:nvPr/>
        </p:nvSpPr>
        <p:spPr>
          <a:xfrm>
            <a:off x="4179454" y="3122085"/>
            <a:ext cx="4145687" cy="923330"/>
          </a:xfrm>
          <a:prstGeom prst="rect">
            <a:avLst/>
          </a:prstGeom>
          <a:noFill/>
        </p:spPr>
        <p:txBody>
          <a:bodyPr wrap="none" rtlCol="0">
            <a:spAutoFit/>
          </a:bodyPr>
          <a:lstStyle/>
          <a:p>
            <a:pPr algn="ctr"/>
            <a:r>
              <a:rPr lang="en-US" altLang="zh-CN" sz="5400" b="1" dirty="0" err="1">
                <a:solidFill>
                  <a:schemeClr val="bg1"/>
                </a:solidFill>
                <a:latin typeface="Times New Roman" panose="02020603050405020304" pitchFamily="18" charset="0"/>
                <a:cs typeface="Times New Roman" panose="02020603050405020304" pitchFamily="18" charset="0"/>
                <a:sym typeface="+mn-lt"/>
              </a:rPr>
              <a:t>Phần</a:t>
            </a:r>
            <a:r>
              <a:rPr lang="en-US" altLang="zh-CN" sz="5400" b="1" dirty="0">
                <a:solidFill>
                  <a:schemeClr val="bg1"/>
                </a:solidFill>
                <a:latin typeface="Times New Roman" panose="02020603050405020304" pitchFamily="18" charset="0"/>
                <a:cs typeface="Times New Roman" panose="02020603050405020304" pitchFamily="18" charset="0"/>
                <a:sym typeface="+mn-lt"/>
              </a:rPr>
              <a:t> </a:t>
            </a:r>
            <a:r>
              <a:rPr lang="en-US" altLang="zh-CN" sz="5400" b="1" dirty="0" err="1">
                <a:solidFill>
                  <a:schemeClr val="bg1"/>
                </a:solidFill>
                <a:latin typeface="Times New Roman" panose="02020603050405020304" pitchFamily="18" charset="0"/>
                <a:cs typeface="Times New Roman" panose="02020603050405020304" pitchFamily="18" charset="0"/>
                <a:sym typeface="+mn-lt"/>
              </a:rPr>
              <a:t>mở</a:t>
            </a:r>
            <a:r>
              <a:rPr lang="en-US" altLang="zh-CN" sz="5400" b="1" dirty="0">
                <a:solidFill>
                  <a:schemeClr val="bg1"/>
                </a:solidFill>
                <a:latin typeface="Times New Roman" panose="02020603050405020304" pitchFamily="18" charset="0"/>
                <a:cs typeface="Times New Roman" panose="02020603050405020304" pitchFamily="18" charset="0"/>
                <a:sym typeface="+mn-lt"/>
              </a:rPr>
              <a:t> </a:t>
            </a:r>
            <a:r>
              <a:rPr lang="en-US" altLang="zh-CN" sz="5400" b="1" dirty="0" err="1">
                <a:solidFill>
                  <a:schemeClr val="bg1"/>
                </a:solidFill>
                <a:latin typeface="Times New Roman" panose="02020603050405020304" pitchFamily="18" charset="0"/>
                <a:cs typeface="Times New Roman" panose="02020603050405020304" pitchFamily="18" charset="0"/>
                <a:sym typeface="+mn-lt"/>
              </a:rPr>
              <a:t>đầu</a:t>
            </a:r>
            <a:endParaRPr lang="zh-CN" altLang="en-US" sz="5400" b="1" dirty="0">
              <a:solidFill>
                <a:schemeClr val="bg1"/>
              </a:solidFill>
              <a:latin typeface="Times New Roman" panose="02020603050405020304" pitchFamily="18" charset="0"/>
              <a:cs typeface="Times New Roman" panose="02020603050405020304" pitchFamily="18" charset="0"/>
              <a:sym typeface="+mn-lt"/>
            </a:endParaRPr>
          </a:p>
        </p:txBody>
      </p:sp>
    </p:spTree>
    <p:extLst>
      <p:ext uri="{BB962C8B-B14F-4D97-AF65-F5344CB8AC3E}">
        <p14:creationId xmlns:p14="http://schemas.microsoft.com/office/powerpoint/2010/main" val="882546310"/>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1500"/>
                            </p:stCondLst>
                            <p:childTnLst>
                              <p:par>
                                <p:cTn id="16" presetID="53" presetClass="entr" presetSubtype="528"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fltVal val="0"/>
                                          </p:val>
                                        </p:tav>
                                        <p:tav tm="100000">
                                          <p:val>
                                            <p:strVal val="#ppt_w"/>
                                          </p:val>
                                        </p:tav>
                                      </p:tavLst>
                                    </p:anim>
                                    <p:anim calcmode="lin" valueType="num">
                                      <p:cBhvr>
                                        <p:cTn id="19" dur="500" fill="hold"/>
                                        <p:tgtEl>
                                          <p:spTgt spid="4"/>
                                        </p:tgtEl>
                                        <p:attrNameLst>
                                          <p:attrName>ppt_h</p:attrName>
                                        </p:attrNameLst>
                                      </p:cBhvr>
                                      <p:tavLst>
                                        <p:tav tm="0">
                                          <p:val>
                                            <p:fltVal val="0"/>
                                          </p:val>
                                        </p:tav>
                                        <p:tav tm="100000">
                                          <p:val>
                                            <p:strVal val="#ppt_h"/>
                                          </p:val>
                                        </p:tav>
                                      </p:tavLst>
                                    </p:anim>
                                    <p:animEffect transition="in" filter="fade">
                                      <p:cBhvr>
                                        <p:cTn id="20" dur="500"/>
                                        <p:tgtEl>
                                          <p:spTgt spid="4"/>
                                        </p:tgtEl>
                                      </p:cBhvr>
                                    </p:animEffect>
                                    <p:anim calcmode="lin" valueType="num">
                                      <p:cBhvr>
                                        <p:cTn id="21" dur="500" fill="hold"/>
                                        <p:tgtEl>
                                          <p:spTgt spid="4"/>
                                        </p:tgtEl>
                                        <p:attrNameLst>
                                          <p:attrName>ppt_x</p:attrName>
                                        </p:attrNameLst>
                                      </p:cBhvr>
                                      <p:tavLst>
                                        <p:tav tm="0">
                                          <p:val>
                                            <p:fltVal val="0.5"/>
                                          </p:val>
                                        </p:tav>
                                        <p:tav tm="100000">
                                          <p:val>
                                            <p:strVal val="#ppt_x"/>
                                          </p:val>
                                        </p:tav>
                                      </p:tavLst>
                                    </p:anim>
                                    <p:anim calcmode="lin" valueType="num">
                                      <p:cBhvr>
                                        <p:cTn id="22" dur="50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flipV="1">
            <a:off x="0" y="709684"/>
            <a:ext cx="12192000" cy="27295"/>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4" name="Freeform 73">
            <a:extLst>
              <a:ext uri="{FF2B5EF4-FFF2-40B4-BE49-F238E27FC236}">
                <a16:creationId xmlns:a16="http://schemas.microsoft.com/office/drawing/2014/main" id="{09E69AF2-8C8B-4E01-86A5-13C841D5089A}"/>
              </a:ext>
            </a:extLst>
          </p:cNvPr>
          <p:cNvSpPr>
            <a:spLocks/>
          </p:cNvSpPr>
          <p:nvPr/>
        </p:nvSpPr>
        <p:spPr bwMode="auto">
          <a:xfrm>
            <a:off x="391886" y="0"/>
            <a:ext cx="750244" cy="678861"/>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chemeClr val="tx2">
              <a:lumMod val="50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endParaRPr>
          </a:p>
        </p:txBody>
      </p:sp>
      <p:sp>
        <p:nvSpPr>
          <p:cNvPr id="5" name="Rectangle 4"/>
          <p:cNvSpPr/>
          <p:nvPr/>
        </p:nvSpPr>
        <p:spPr>
          <a:xfrm>
            <a:off x="1186428" y="214531"/>
            <a:ext cx="2424703" cy="477054"/>
          </a:xfrm>
          <a:prstGeom prst="rect">
            <a:avLst/>
          </a:prstGeom>
        </p:spPr>
        <p:txBody>
          <a:bodyPr wrap="none">
            <a:spAutoFit/>
          </a:bodyPr>
          <a:lstStyle/>
          <a:p>
            <a:r>
              <a:rPr lang="en-US" sz="2500" b="1" dirty="0">
                <a:latin typeface="Times New Roman" pitchFamily="18" charset="0"/>
                <a:cs typeface="Times New Roman" pitchFamily="18" charset="0"/>
              </a:rPr>
              <a:t>1. </a:t>
            </a:r>
            <a:r>
              <a:rPr lang="en-US" sz="2500" b="1" dirty="0" err="1">
                <a:latin typeface="Times New Roman" pitchFamily="18" charset="0"/>
                <a:cs typeface="Times New Roman" pitchFamily="18" charset="0"/>
              </a:rPr>
              <a:t>Tính</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cấp</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thiết</a:t>
            </a:r>
            <a:endParaRPr lang="en-US" sz="2500" dirty="0">
              <a:latin typeface="Times New Roman" pitchFamily="18" charset="0"/>
              <a:cs typeface="Times New Roman" pitchFamily="18" charset="0"/>
            </a:endParaRPr>
          </a:p>
        </p:txBody>
      </p:sp>
      <p:grpSp>
        <p:nvGrpSpPr>
          <p:cNvPr id="6" name="Group 5">
            <a:extLst>
              <a:ext uri="{FF2B5EF4-FFF2-40B4-BE49-F238E27FC236}">
                <a16:creationId xmlns:a16="http://schemas.microsoft.com/office/drawing/2014/main" id="{20D6F37A-441F-4345-A281-C5BEB513A43E}"/>
              </a:ext>
            </a:extLst>
          </p:cNvPr>
          <p:cNvGrpSpPr/>
          <p:nvPr/>
        </p:nvGrpSpPr>
        <p:grpSpPr>
          <a:xfrm>
            <a:off x="4706448" y="5169445"/>
            <a:ext cx="2743123" cy="2743123"/>
            <a:chOff x="4706448" y="5169445"/>
            <a:chExt cx="2743123" cy="2743123"/>
          </a:xfrm>
        </p:grpSpPr>
        <p:sp>
          <p:nvSpPr>
            <p:cNvPr id="21" name="Chord 20"/>
            <p:cNvSpPr/>
            <p:nvPr/>
          </p:nvSpPr>
          <p:spPr>
            <a:xfrm rot="6300000">
              <a:off x="4706448" y="5169445"/>
              <a:ext cx="2743123" cy="2743123"/>
            </a:xfrm>
            <a:prstGeom prst="chord">
              <a:avLst>
                <a:gd name="adj1" fmla="val 4234771"/>
                <a:gd name="adj2" fmla="val 1553198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dirty="0">
                <a:solidFill>
                  <a:schemeClr val="bg1">
                    <a:lumMod val="65000"/>
                  </a:schemeClr>
                </a:solidFill>
                <a:latin typeface="Calibri" panose="020F0502020204030204" pitchFamily="34" charset="0"/>
                <a:ea typeface="Calibri" panose="020F0502020204030204" pitchFamily="34" charset="0"/>
                <a:cs typeface="Calibri" panose="020F0502020204030204" pitchFamily="34" charset="0"/>
                <a:sym typeface="Arial" panose="020B0604020202020204" pitchFamily="34" charset="0"/>
              </a:endParaRPr>
            </a:p>
          </p:txBody>
        </p:sp>
        <p:sp>
          <p:nvSpPr>
            <p:cNvPr id="22" name="Freeform 153"/>
            <p:cNvSpPr>
              <a:spLocks noEditPoints="1"/>
            </p:cNvSpPr>
            <p:nvPr/>
          </p:nvSpPr>
          <p:spPr bwMode="auto">
            <a:xfrm>
              <a:off x="5652375" y="5556803"/>
              <a:ext cx="779298" cy="790072"/>
            </a:xfrm>
            <a:custGeom>
              <a:avLst/>
              <a:gdLst/>
              <a:ahLst/>
              <a:cxnLst>
                <a:cxn ang="0">
                  <a:pos x="0" y="59"/>
                </a:cxn>
                <a:cxn ang="0">
                  <a:pos x="118" y="59"/>
                </a:cxn>
                <a:cxn ang="0">
                  <a:pos x="111" y="57"/>
                </a:cxn>
                <a:cxn ang="0">
                  <a:pos x="83" y="33"/>
                </a:cxn>
                <a:cxn ang="0">
                  <a:pos x="111" y="57"/>
                </a:cxn>
                <a:cxn ang="0">
                  <a:pos x="41" y="91"/>
                </a:cxn>
                <a:cxn ang="0">
                  <a:pos x="57" y="111"/>
                </a:cxn>
                <a:cxn ang="0">
                  <a:pos x="61" y="8"/>
                </a:cxn>
                <a:cxn ang="0">
                  <a:pos x="61" y="34"/>
                </a:cxn>
                <a:cxn ang="0">
                  <a:pos x="61" y="8"/>
                </a:cxn>
                <a:cxn ang="0">
                  <a:pos x="95" y="22"/>
                </a:cxn>
                <a:cxn ang="0">
                  <a:pos x="67" y="8"/>
                </a:cxn>
                <a:cxn ang="0">
                  <a:pos x="57" y="34"/>
                </a:cxn>
                <a:cxn ang="0">
                  <a:pos x="57" y="8"/>
                </a:cxn>
                <a:cxn ang="0">
                  <a:pos x="36" y="30"/>
                </a:cxn>
                <a:cxn ang="0">
                  <a:pos x="50" y="8"/>
                </a:cxn>
                <a:cxn ang="0">
                  <a:pos x="38" y="35"/>
                </a:cxn>
                <a:cxn ang="0">
                  <a:pos x="57" y="57"/>
                </a:cxn>
                <a:cxn ang="0">
                  <a:pos x="38" y="35"/>
                </a:cxn>
                <a:cxn ang="0">
                  <a:pos x="57" y="84"/>
                </a:cxn>
                <a:cxn ang="0">
                  <a:pos x="34" y="61"/>
                </a:cxn>
                <a:cxn ang="0">
                  <a:pos x="50" y="110"/>
                </a:cxn>
                <a:cxn ang="0">
                  <a:pos x="38" y="92"/>
                </a:cxn>
                <a:cxn ang="0">
                  <a:pos x="61" y="111"/>
                </a:cxn>
                <a:cxn ang="0">
                  <a:pos x="77" y="91"/>
                </a:cxn>
                <a:cxn ang="0">
                  <a:pos x="61" y="111"/>
                </a:cxn>
                <a:cxn ang="0">
                  <a:pos x="93" y="99"/>
                </a:cxn>
                <a:cxn ang="0">
                  <a:pos x="80" y="92"/>
                </a:cxn>
                <a:cxn ang="0">
                  <a:pos x="61" y="84"/>
                </a:cxn>
                <a:cxn ang="0">
                  <a:pos x="84" y="61"/>
                </a:cxn>
                <a:cxn ang="0">
                  <a:pos x="61" y="57"/>
                </a:cxn>
                <a:cxn ang="0">
                  <a:pos x="80" y="35"/>
                </a:cxn>
                <a:cxn ang="0">
                  <a:pos x="61" y="57"/>
                </a:cxn>
                <a:cxn ang="0">
                  <a:pos x="35" y="33"/>
                </a:cxn>
                <a:cxn ang="0">
                  <a:pos x="7" y="57"/>
                </a:cxn>
                <a:cxn ang="0">
                  <a:pos x="7" y="61"/>
                </a:cxn>
                <a:cxn ang="0">
                  <a:pos x="36" y="89"/>
                </a:cxn>
                <a:cxn ang="0">
                  <a:pos x="7" y="61"/>
                </a:cxn>
                <a:cxn ang="0">
                  <a:pos x="82" y="89"/>
                </a:cxn>
                <a:cxn ang="0">
                  <a:pos x="111" y="61"/>
                </a:cxn>
                <a:cxn ang="0">
                  <a:pos x="95" y="96"/>
                </a:cxn>
              </a:cxnLst>
              <a:rect l="0" t="0" r="r" b="b"/>
              <a:pathLst>
                <a:path w="118" h="119">
                  <a:moveTo>
                    <a:pt x="59" y="0"/>
                  </a:moveTo>
                  <a:cubicBezTo>
                    <a:pt x="26" y="0"/>
                    <a:pt x="0" y="27"/>
                    <a:pt x="0" y="59"/>
                  </a:cubicBezTo>
                  <a:cubicBezTo>
                    <a:pt x="0" y="92"/>
                    <a:pt x="26" y="119"/>
                    <a:pt x="59" y="119"/>
                  </a:cubicBezTo>
                  <a:cubicBezTo>
                    <a:pt x="92" y="119"/>
                    <a:pt x="118" y="92"/>
                    <a:pt x="118" y="59"/>
                  </a:cubicBezTo>
                  <a:cubicBezTo>
                    <a:pt x="118" y="27"/>
                    <a:pt x="92" y="0"/>
                    <a:pt x="59" y="0"/>
                  </a:cubicBezTo>
                  <a:close/>
                  <a:moveTo>
                    <a:pt x="111" y="57"/>
                  </a:moveTo>
                  <a:cubicBezTo>
                    <a:pt x="88" y="57"/>
                    <a:pt x="88" y="57"/>
                    <a:pt x="88" y="57"/>
                  </a:cubicBezTo>
                  <a:cubicBezTo>
                    <a:pt x="87" y="49"/>
                    <a:pt x="86" y="41"/>
                    <a:pt x="83" y="33"/>
                  </a:cubicBezTo>
                  <a:cubicBezTo>
                    <a:pt x="88" y="31"/>
                    <a:pt x="93" y="28"/>
                    <a:pt x="98" y="25"/>
                  </a:cubicBezTo>
                  <a:cubicBezTo>
                    <a:pt x="105" y="34"/>
                    <a:pt x="110" y="45"/>
                    <a:pt x="111" y="57"/>
                  </a:cubicBezTo>
                  <a:close/>
                  <a:moveTo>
                    <a:pt x="57" y="111"/>
                  </a:moveTo>
                  <a:cubicBezTo>
                    <a:pt x="50" y="106"/>
                    <a:pt x="45" y="99"/>
                    <a:pt x="41" y="91"/>
                  </a:cubicBezTo>
                  <a:cubicBezTo>
                    <a:pt x="46" y="89"/>
                    <a:pt x="52" y="88"/>
                    <a:pt x="57" y="88"/>
                  </a:cubicBezTo>
                  <a:cubicBezTo>
                    <a:pt x="57" y="111"/>
                    <a:pt x="57" y="111"/>
                    <a:pt x="57" y="111"/>
                  </a:cubicBezTo>
                  <a:cubicBezTo>
                    <a:pt x="57" y="111"/>
                    <a:pt x="57" y="111"/>
                    <a:pt x="57" y="111"/>
                  </a:cubicBezTo>
                  <a:close/>
                  <a:moveTo>
                    <a:pt x="61" y="8"/>
                  </a:moveTo>
                  <a:cubicBezTo>
                    <a:pt x="68" y="14"/>
                    <a:pt x="74" y="22"/>
                    <a:pt x="78" y="31"/>
                  </a:cubicBezTo>
                  <a:cubicBezTo>
                    <a:pt x="73" y="33"/>
                    <a:pt x="67" y="34"/>
                    <a:pt x="61" y="34"/>
                  </a:cubicBezTo>
                  <a:cubicBezTo>
                    <a:pt x="61" y="8"/>
                    <a:pt x="61" y="8"/>
                    <a:pt x="61" y="8"/>
                  </a:cubicBezTo>
                  <a:cubicBezTo>
                    <a:pt x="61" y="8"/>
                    <a:pt x="61" y="8"/>
                    <a:pt x="61" y="8"/>
                  </a:cubicBezTo>
                  <a:close/>
                  <a:moveTo>
                    <a:pt x="67" y="8"/>
                  </a:moveTo>
                  <a:cubicBezTo>
                    <a:pt x="78" y="10"/>
                    <a:pt x="88" y="15"/>
                    <a:pt x="95" y="22"/>
                  </a:cubicBezTo>
                  <a:cubicBezTo>
                    <a:pt x="91" y="25"/>
                    <a:pt x="87" y="28"/>
                    <a:pt x="82" y="30"/>
                  </a:cubicBezTo>
                  <a:cubicBezTo>
                    <a:pt x="78" y="22"/>
                    <a:pt x="73" y="14"/>
                    <a:pt x="67" y="8"/>
                  </a:cubicBezTo>
                  <a:close/>
                  <a:moveTo>
                    <a:pt x="57" y="8"/>
                  </a:moveTo>
                  <a:cubicBezTo>
                    <a:pt x="57" y="34"/>
                    <a:pt x="57" y="34"/>
                    <a:pt x="57" y="34"/>
                  </a:cubicBezTo>
                  <a:cubicBezTo>
                    <a:pt x="51" y="34"/>
                    <a:pt x="45" y="33"/>
                    <a:pt x="40" y="31"/>
                  </a:cubicBezTo>
                  <a:cubicBezTo>
                    <a:pt x="44" y="22"/>
                    <a:pt x="50" y="14"/>
                    <a:pt x="57" y="8"/>
                  </a:cubicBezTo>
                  <a:cubicBezTo>
                    <a:pt x="57" y="8"/>
                    <a:pt x="57" y="8"/>
                    <a:pt x="57" y="8"/>
                  </a:cubicBezTo>
                  <a:close/>
                  <a:moveTo>
                    <a:pt x="36" y="30"/>
                  </a:moveTo>
                  <a:cubicBezTo>
                    <a:pt x="31" y="28"/>
                    <a:pt x="27" y="25"/>
                    <a:pt x="23" y="22"/>
                  </a:cubicBezTo>
                  <a:cubicBezTo>
                    <a:pt x="30" y="15"/>
                    <a:pt x="40" y="10"/>
                    <a:pt x="50" y="8"/>
                  </a:cubicBezTo>
                  <a:cubicBezTo>
                    <a:pt x="45" y="14"/>
                    <a:pt x="40" y="22"/>
                    <a:pt x="36" y="30"/>
                  </a:cubicBezTo>
                  <a:close/>
                  <a:moveTo>
                    <a:pt x="38" y="35"/>
                  </a:moveTo>
                  <a:cubicBezTo>
                    <a:pt x="44" y="37"/>
                    <a:pt x="50" y="38"/>
                    <a:pt x="57" y="38"/>
                  </a:cubicBezTo>
                  <a:cubicBezTo>
                    <a:pt x="57" y="57"/>
                    <a:pt x="57" y="57"/>
                    <a:pt x="57" y="57"/>
                  </a:cubicBezTo>
                  <a:cubicBezTo>
                    <a:pt x="34" y="57"/>
                    <a:pt x="34" y="57"/>
                    <a:pt x="34" y="57"/>
                  </a:cubicBezTo>
                  <a:cubicBezTo>
                    <a:pt x="34" y="49"/>
                    <a:pt x="36" y="42"/>
                    <a:pt x="38" y="35"/>
                  </a:cubicBezTo>
                  <a:close/>
                  <a:moveTo>
                    <a:pt x="57" y="61"/>
                  </a:moveTo>
                  <a:cubicBezTo>
                    <a:pt x="57" y="84"/>
                    <a:pt x="57" y="84"/>
                    <a:pt x="57" y="84"/>
                  </a:cubicBezTo>
                  <a:cubicBezTo>
                    <a:pt x="51" y="85"/>
                    <a:pt x="45" y="86"/>
                    <a:pt x="40" y="87"/>
                  </a:cubicBezTo>
                  <a:cubicBezTo>
                    <a:pt x="36" y="79"/>
                    <a:pt x="34" y="71"/>
                    <a:pt x="34" y="61"/>
                  </a:cubicBezTo>
                  <a:lnTo>
                    <a:pt x="57" y="61"/>
                  </a:lnTo>
                  <a:close/>
                  <a:moveTo>
                    <a:pt x="50" y="110"/>
                  </a:moveTo>
                  <a:cubicBezTo>
                    <a:pt x="41" y="109"/>
                    <a:pt x="32" y="105"/>
                    <a:pt x="25" y="99"/>
                  </a:cubicBezTo>
                  <a:cubicBezTo>
                    <a:pt x="29" y="96"/>
                    <a:pt x="33" y="94"/>
                    <a:pt x="38" y="92"/>
                  </a:cubicBezTo>
                  <a:cubicBezTo>
                    <a:pt x="41" y="99"/>
                    <a:pt x="45" y="105"/>
                    <a:pt x="50" y="110"/>
                  </a:cubicBezTo>
                  <a:close/>
                  <a:moveTo>
                    <a:pt x="61" y="111"/>
                  </a:moveTo>
                  <a:cubicBezTo>
                    <a:pt x="61" y="88"/>
                    <a:pt x="61" y="88"/>
                    <a:pt x="61" y="88"/>
                  </a:cubicBezTo>
                  <a:cubicBezTo>
                    <a:pt x="66" y="88"/>
                    <a:pt x="72" y="89"/>
                    <a:pt x="77" y="91"/>
                  </a:cubicBezTo>
                  <a:cubicBezTo>
                    <a:pt x="73" y="99"/>
                    <a:pt x="67" y="106"/>
                    <a:pt x="61" y="111"/>
                  </a:cubicBezTo>
                  <a:cubicBezTo>
                    <a:pt x="61" y="111"/>
                    <a:pt x="61" y="111"/>
                    <a:pt x="61" y="111"/>
                  </a:cubicBezTo>
                  <a:close/>
                  <a:moveTo>
                    <a:pt x="80" y="92"/>
                  </a:moveTo>
                  <a:cubicBezTo>
                    <a:pt x="85" y="94"/>
                    <a:pt x="89" y="96"/>
                    <a:pt x="93" y="99"/>
                  </a:cubicBezTo>
                  <a:cubicBezTo>
                    <a:pt x="86" y="105"/>
                    <a:pt x="77" y="109"/>
                    <a:pt x="67" y="110"/>
                  </a:cubicBezTo>
                  <a:cubicBezTo>
                    <a:pt x="73" y="105"/>
                    <a:pt x="77" y="99"/>
                    <a:pt x="80" y="92"/>
                  </a:cubicBezTo>
                  <a:close/>
                  <a:moveTo>
                    <a:pt x="78" y="87"/>
                  </a:moveTo>
                  <a:cubicBezTo>
                    <a:pt x="73" y="86"/>
                    <a:pt x="67" y="85"/>
                    <a:pt x="61" y="84"/>
                  </a:cubicBezTo>
                  <a:cubicBezTo>
                    <a:pt x="61" y="61"/>
                    <a:pt x="61" y="61"/>
                    <a:pt x="61" y="61"/>
                  </a:cubicBezTo>
                  <a:cubicBezTo>
                    <a:pt x="84" y="61"/>
                    <a:pt x="84" y="61"/>
                    <a:pt x="84" y="61"/>
                  </a:cubicBezTo>
                  <a:cubicBezTo>
                    <a:pt x="84" y="71"/>
                    <a:pt x="82" y="79"/>
                    <a:pt x="78" y="87"/>
                  </a:cubicBezTo>
                  <a:close/>
                  <a:moveTo>
                    <a:pt x="61" y="57"/>
                  </a:moveTo>
                  <a:cubicBezTo>
                    <a:pt x="61" y="38"/>
                    <a:pt x="61" y="38"/>
                    <a:pt x="61" y="38"/>
                  </a:cubicBezTo>
                  <a:cubicBezTo>
                    <a:pt x="67" y="38"/>
                    <a:pt x="74" y="37"/>
                    <a:pt x="80" y="35"/>
                  </a:cubicBezTo>
                  <a:cubicBezTo>
                    <a:pt x="82" y="42"/>
                    <a:pt x="84" y="49"/>
                    <a:pt x="84" y="57"/>
                  </a:cubicBezTo>
                  <a:lnTo>
                    <a:pt x="61" y="57"/>
                  </a:lnTo>
                  <a:close/>
                  <a:moveTo>
                    <a:pt x="20" y="25"/>
                  </a:moveTo>
                  <a:cubicBezTo>
                    <a:pt x="25" y="28"/>
                    <a:pt x="30" y="31"/>
                    <a:pt x="35" y="33"/>
                  </a:cubicBezTo>
                  <a:cubicBezTo>
                    <a:pt x="32" y="41"/>
                    <a:pt x="30" y="49"/>
                    <a:pt x="30" y="57"/>
                  </a:cubicBezTo>
                  <a:cubicBezTo>
                    <a:pt x="7" y="57"/>
                    <a:pt x="7" y="57"/>
                    <a:pt x="7" y="57"/>
                  </a:cubicBezTo>
                  <a:cubicBezTo>
                    <a:pt x="8" y="45"/>
                    <a:pt x="13" y="34"/>
                    <a:pt x="20" y="25"/>
                  </a:cubicBezTo>
                  <a:close/>
                  <a:moveTo>
                    <a:pt x="7" y="61"/>
                  </a:moveTo>
                  <a:cubicBezTo>
                    <a:pt x="30" y="61"/>
                    <a:pt x="30" y="61"/>
                    <a:pt x="30" y="61"/>
                  </a:cubicBezTo>
                  <a:cubicBezTo>
                    <a:pt x="31" y="71"/>
                    <a:pt x="33" y="80"/>
                    <a:pt x="36" y="89"/>
                  </a:cubicBezTo>
                  <a:cubicBezTo>
                    <a:pt x="31" y="91"/>
                    <a:pt x="27" y="93"/>
                    <a:pt x="22" y="96"/>
                  </a:cubicBezTo>
                  <a:cubicBezTo>
                    <a:pt x="13" y="87"/>
                    <a:pt x="8" y="75"/>
                    <a:pt x="7" y="61"/>
                  </a:cubicBezTo>
                  <a:close/>
                  <a:moveTo>
                    <a:pt x="95" y="96"/>
                  </a:moveTo>
                  <a:cubicBezTo>
                    <a:pt x="91" y="93"/>
                    <a:pt x="87" y="91"/>
                    <a:pt x="82" y="89"/>
                  </a:cubicBezTo>
                  <a:cubicBezTo>
                    <a:pt x="85" y="80"/>
                    <a:pt x="87" y="71"/>
                    <a:pt x="88" y="61"/>
                  </a:cubicBezTo>
                  <a:cubicBezTo>
                    <a:pt x="111" y="61"/>
                    <a:pt x="111" y="61"/>
                    <a:pt x="111" y="61"/>
                  </a:cubicBezTo>
                  <a:cubicBezTo>
                    <a:pt x="110" y="75"/>
                    <a:pt x="104" y="87"/>
                    <a:pt x="95" y="96"/>
                  </a:cubicBezTo>
                  <a:close/>
                  <a:moveTo>
                    <a:pt x="95" y="96"/>
                  </a:moveTo>
                  <a:cubicBezTo>
                    <a:pt x="95" y="96"/>
                    <a:pt x="95" y="96"/>
                    <a:pt x="95" y="96"/>
                  </a:cubicBezTo>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1600" dirty="0">
                <a:solidFill>
                  <a:schemeClr val="bg1">
                    <a:lumMod val="65000"/>
                  </a:schemeClr>
                </a:solidFill>
                <a:ea typeface="Calibri" panose="020F0502020204030204" pitchFamily="34" charset="0"/>
                <a:cs typeface="Calibri" panose="020F0502020204030204" pitchFamily="34" charset="0"/>
                <a:sym typeface="Arial" panose="020B0604020202020204" pitchFamily="34" charset="0"/>
              </a:endParaRPr>
            </a:p>
          </p:txBody>
        </p:sp>
      </p:grpSp>
      <p:grpSp>
        <p:nvGrpSpPr>
          <p:cNvPr id="10" name="Group 9">
            <a:extLst>
              <a:ext uri="{FF2B5EF4-FFF2-40B4-BE49-F238E27FC236}">
                <a16:creationId xmlns:a16="http://schemas.microsoft.com/office/drawing/2014/main" id="{410D71AF-CE27-4F99-9AEA-18F4EF79AE0C}"/>
              </a:ext>
            </a:extLst>
          </p:cNvPr>
          <p:cNvGrpSpPr/>
          <p:nvPr/>
        </p:nvGrpSpPr>
        <p:grpSpPr>
          <a:xfrm>
            <a:off x="4719650" y="1381925"/>
            <a:ext cx="3038173" cy="3539350"/>
            <a:chOff x="4657550" y="1349487"/>
            <a:chExt cx="3038173" cy="3539350"/>
          </a:xfrm>
        </p:grpSpPr>
        <p:sp>
          <p:nvSpPr>
            <p:cNvPr id="25" name="Oval 24"/>
            <p:cNvSpPr/>
            <p:nvPr/>
          </p:nvSpPr>
          <p:spPr>
            <a:xfrm>
              <a:off x="5965171" y="4567386"/>
              <a:ext cx="321451" cy="321451"/>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solidFill>
                  <a:schemeClr val="bg1">
                    <a:lumMod val="65000"/>
                  </a:schemeClr>
                </a:solidFill>
                <a:latin typeface="Calibri" panose="020F0502020204030204" pitchFamily="34" charset="0"/>
                <a:ea typeface="Calibri" panose="020F0502020204030204" pitchFamily="34" charset="0"/>
                <a:cs typeface="Calibri" panose="020F0502020204030204" pitchFamily="34" charset="0"/>
                <a:sym typeface="Arial" panose="020B0604020202020204" pitchFamily="34" charset="0"/>
              </a:endParaRPr>
            </a:p>
          </p:txBody>
        </p:sp>
        <p:sp>
          <p:nvSpPr>
            <p:cNvPr id="31" name="Teardrop 30"/>
            <p:cNvSpPr/>
            <p:nvPr/>
          </p:nvSpPr>
          <p:spPr>
            <a:xfrm rot="13500000" flipH="1">
              <a:off x="5536380" y="2965673"/>
              <a:ext cx="1145170" cy="1145170"/>
            </a:xfrm>
            <a:prstGeom prst="teardrop">
              <a:avLst/>
            </a:prstGeom>
            <a:solidFill>
              <a:schemeClr val="tx2">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solidFill>
                  <a:schemeClr val="bg1">
                    <a:lumMod val="65000"/>
                  </a:schemeClr>
                </a:solidFill>
                <a:latin typeface="Calibri" panose="020F0502020204030204" pitchFamily="34" charset="0"/>
                <a:ea typeface="Calibri" panose="020F0502020204030204" pitchFamily="34" charset="0"/>
                <a:cs typeface="Calibri" panose="020F0502020204030204" pitchFamily="34" charset="0"/>
                <a:sym typeface="Arial" panose="020B0604020202020204" pitchFamily="34" charset="0"/>
              </a:endParaRPr>
            </a:p>
          </p:txBody>
        </p:sp>
        <p:sp>
          <p:nvSpPr>
            <p:cNvPr id="32" name="Freeform 127"/>
            <p:cNvSpPr/>
            <p:nvPr/>
          </p:nvSpPr>
          <p:spPr bwMode="auto">
            <a:xfrm>
              <a:off x="5872024" y="3330715"/>
              <a:ext cx="473879" cy="522147"/>
            </a:xfrm>
            <a:custGeom>
              <a:avLst/>
              <a:gdLst/>
              <a:ahLst/>
              <a:cxnLst>
                <a:cxn ang="0">
                  <a:pos x="40" y="55"/>
                </a:cxn>
                <a:cxn ang="0">
                  <a:pos x="32" y="51"/>
                </a:cxn>
                <a:cxn ang="0">
                  <a:pos x="4" y="24"/>
                </a:cxn>
                <a:cxn ang="0">
                  <a:pos x="0" y="14"/>
                </a:cxn>
                <a:cxn ang="0">
                  <a:pos x="13" y="0"/>
                </a:cxn>
                <a:cxn ang="0">
                  <a:pos x="23" y="5"/>
                </a:cxn>
                <a:cxn ang="0">
                  <a:pos x="45" y="26"/>
                </a:cxn>
                <a:cxn ang="0">
                  <a:pos x="45" y="27"/>
                </a:cxn>
                <a:cxn ang="0">
                  <a:pos x="42" y="30"/>
                </a:cxn>
                <a:cxn ang="0">
                  <a:pos x="42" y="29"/>
                </a:cxn>
                <a:cxn ang="0">
                  <a:pos x="20" y="8"/>
                </a:cxn>
                <a:cxn ang="0">
                  <a:pos x="13" y="5"/>
                </a:cxn>
                <a:cxn ang="0">
                  <a:pos x="4" y="14"/>
                </a:cxn>
                <a:cxn ang="0">
                  <a:pos x="7" y="21"/>
                </a:cxn>
                <a:cxn ang="0">
                  <a:pos x="35" y="48"/>
                </a:cxn>
                <a:cxn ang="0">
                  <a:pos x="40" y="50"/>
                </a:cxn>
                <a:cxn ang="0">
                  <a:pos x="45" y="45"/>
                </a:cxn>
                <a:cxn ang="0">
                  <a:pos x="43" y="40"/>
                </a:cxn>
                <a:cxn ang="0">
                  <a:pos x="22" y="19"/>
                </a:cxn>
                <a:cxn ang="0">
                  <a:pos x="20" y="18"/>
                </a:cxn>
                <a:cxn ang="0">
                  <a:pos x="18" y="21"/>
                </a:cxn>
                <a:cxn ang="0">
                  <a:pos x="19" y="23"/>
                </a:cxn>
                <a:cxn ang="0">
                  <a:pos x="33" y="38"/>
                </a:cxn>
                <a:cxn ang="0">
                  <a:pos x="34" y="38"/>
                </a:cxn>
                <a:cxn ang="0">
                  <a:pos x="31" y="41"/>
                </a:cxn>
                <a:cxn ang="0">
                  <a:pos x="30" y="41"/>
                </a:cxn>
                <a:cxn ang="0">
                  <a:pos x="16" y="26"/>
                </a:cxn>
                <a:cxn ang="0">
                  <a:pos x="13" y="21"/>
                </a:cxn>
                <a:cxn ang="0">
                  <a:pos x="20" y="14"/>
                </a:cxn>
                <a:cxn ang="0">
                  <a:pos x="26" y="16"/>
                </a:cxn>
                <a:cxn ang="0">
                  <a:pos x="46" y="37"/>
                </a:cxn>
                <a:cxn ang="0">
                  <a:pos x="50" y="45"/>
                </a:cxn>
                <a:cxn ang="0">
                  <a:pos x="40" y="55"/>
                </a:cxn>
              </a:cxnLst>
              <a:rect l="0" t="0" r="r" b="b"/>
              <a:pathLst>
                <a:path w="50" h="55">
                  <a:moveTo>
                    <a:pt x="40" y="55"/>
                  </a:moveTo>
                  <a:cubicBezTo>
                    <a:pt x="37" y="55"/>
                    <a:pt x="34" y="54"/>
                    <a:pt x="32" y="51"/>
                  </a:cubicBezTo>
                  <a:cubicBezTo>
                    <a:pt x="4" y="24"/>
                    <a:pt x="4" y="24"/>
                    <a:pt x="4" y="24"/>
                  </a:cubicBezTo>
                  <a:cubicBezTo>
                    <a:pt x="1" y="21"/>
                    <a:pt x="0" y="18"/>
                    <a:pt x="0" y="14"/>
                  </a:cubicBezTo>
                  <a:cubicBezTo>
                    <a:pt x="0" y="7"/>
                    <a:pt x="6" y="0"/>
                    <a:pt x="13" y="0"/>
                  </a:cubicBezTo>
                  <a:cubicBezTo>
                    <a:pt x="17" y="0"/>
                    <a:pt x="21" y="2"/>
                    <a:pt x="23" y="5"/>
                  </a:cubicBezTo>
                  <a:cubicBezTo>
                    <a:pt x="45" y="26"/>
                    <a:pt x="45" y="26"/>
                    <a:pt x="45" y="26"/>
                  </a:cubicBezTo>
                  <a:cubicBezTo>
                    <a:pt x="45" y="26"/>
                    <a:pt x="45" y="27"/>
                    <a:pt x="45" y="27"/>
                  </a:cubicBezTo>
                  <a:cubicBezTo>
                    <a:pt x="45" y="28"/>
                    <a:pt x="43" y="30"/>
                    <a:pt x="42" y="30"/>
                  </a:cubicBezTo>
                  <a:cubicBezTo>
                    <a:pt x="42" y="30"/>
                    <a:pt x="42" y="30"/>
                    <a:pt x="42" y="29"/>
                  </a:cubicBezTo>
                  <a:cubicBezTo>
                    <a:pt x="20" y="8"/>
                    <a:pt x="20" y="8"/>
                    <a:pt x="20" y="8"/>
                  </a:cubicBezTo>
                  <a:cubicBezTo>
                    <a:pt x="18" y="6"/>
                    <a:pt x="16" y="5"/>
                    <a:pt x="13" y="5"/>
                  </a:cubicBezTo>
                  <a:cubicBezTo>
                    <a:pt x="8" y="5"/>
                    <a:pt x="4" y="9"/>
                    <a:pt x="4" y="14"/>
                  </a:cubicBezTo>
                  <a:cubicBezTo>
                    <a:pt x="4" y="16"/>
                    <a:pt x="5" y="19"/>
                    <a:pt x="7" y="21"/>
                  </a:cubicBezTo>
                  <a:cubicBezTo>
                    <a:pt x="35" y="48"/>
                    <a:pt x="35" y="48"/>
                    <a:pt x="35" y="48"/>
                  </a:cubicBezTo>
                  <a:cubicBezTo>
                    <a:pt x="36" y="50"/>
                    <a:pt x="38" y="50"/>
                    <a:pt x="40" y="50"/>
                  </a:cubicBezTo>
                  <a:cubicBezTo>
                    <a:pt x="43" y="50"/>
                    <a:pt x="45" y="48"/>
                    <a:pt x="45" y="45"/>
                  </a:cubicBezTo>
                  <a:cubicBezTo>
                    <a:pt x="45" y="43"/>
                    <a:pt x="44" y="41"/>
                    <a:pt x="43" y="40"/>
                  </a:cubicBezTo>
                  <a:cubicBezTo>
                    <a:pt x="22" y="19"/>
                    <a:pt x="22" y="19"/>
                    <a:pt x="22" y="19"/>
                  </a:cubicBezTo>
                  <a:cubicBezTo>
                    <a:pt x="22" y="19"/>
                    <a:pt x="21" y="18"/>
                    <a:pt x="20" y="18"/>
                  </a:cubicBezTo>
                  <a:cubicBezTo>
                    <a:pt x="19" y="18"/>
                    <a:pt x="18" y="19"/>
                    <a:pt x="18" y="21"/>
                  </a:cubicBezTo>
                  <a:cubicBezTo>
                    <a:pt x="18" y="22"/>
                    <a:pt x="18" y="22"/>
                    <a:pt x="19" y="23"/>
                  </a:cubicBezTo>
                  <a:cubicBezTo>
                    <a:pt x="33" y="38"/>
                    <a:pt x="33" y="38"/>
                    <a:pt x="33" y="38"/>
                  </a:cubicBezTo>
                  <a:cubicBezTo>
                    <a:pt x="34" y="38"/>
                    <a:pt x="34" y="38"/>
                    <a:pt x="34" y="38"/>
                  </a:cubicBezTo>
                  <a:cubicBezTo>
                    <a:pt x="34" y="39"/>
                    <a:pt x="32" y="41"/>
                    <a:pt x="31" y="41"/>
                  </a:cubicBezTo>
                  <a:cubicBezTo>
                    <a:pt x="31" y="41"/>
                    <a:pt x="30" y="41"/>
                    <a:pt x="30" y="41"/>
                  </a:cubicBezTo>
                  <a:cubicBezTo>
                    <a:pt x="16" y="26"/>
                    <a:pt x="16" y="26"/>
                    <a:pt x="16" y="26"/>
                  </a:cubicBezTo>
                  <a:cubicBezTo>
                    <a:pt x="14" y="25"/>
                    <a:pt x="13" y="23"/>
                    <a:pt x="13" y="21"/>
                  </a:cubicBezTo>
                  <a:cubicBezTo>
                    <a:pt x="13" y="17"/>
                    <a:pt x="16" y="14"/>
                    <a:pt x="20" y="14"/>
                  </a:cubicBezTo>
                  <a:cubicBezTo>
                    <a:pt x="22" y="14"/>
                    <a:pt x="24" y="15"/>
                    <a:pt x="26" y="16"/>
                  </a:cubicBezTo>
                  <a:cubicBezTo>
                    <a:pt x="46" y="37"/>
                    <a:pt x="46" y="37"/>
                    <a:pt x="46" y="37"/>
                  </a:cubicBezTo>
                  <a:cubicBezTo>
                    <a:pt x="49" y="39"/>
                    <a:pt x="50" y="42"/>
                    <a:pt x="50" y="45"/>
                  </a:cubicBezTo>
                  <a:cubicBezTo>
                    <a:pt x="50" y="51"/>
                    <a:pt x="46" y="55"/>
                    <a:pt x="40" y="55"/>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1600">
                <a:solidFill>
                  <a:schemeClr val="bg1">
                    <a:lumMod val="65000"/>
                  </a:schemeClr>
                </a:solidFill>
                <a:ea typeface="Calibri" panose="020F0502020204030204" pitchFamily="34" charset="0"/>
                <a:cs typeface="Calibri" panose="020F0502020204030204" pitchFamily="34" charset="0"/>
                <a:sym typeface="Arial" panose="020B0604020202020204" pitchFamily="34" charset="0"/>
              </a:endParaRPr>
            </a:p>
          </p:txBody>
        </p:sp>
        <p:sp>
          <p:nvSpPr>
            <p:cNvPr id="41" name="Rectangle 40"/>
            <p:cNvSpPr/>
            <p:nvPr/>
          </p:nvSpPr>
          <p:spPr>
            <a:xfrm>
              <a:off x="4657550" y="1349487"/>
              <a:ext cx="3038173" cy="923330"/>
            </a:xfrm>
            <a:prstGeom prst="rect">
              <a:avLst/>
            </a:prstGeom>
          </p:spPr>
          <p:txBody>
            <a:bodyPr wrap="square">
              <a:spAutoFit/>
            </a:bodyPr>
            <a:lstStyle/>
            <a:p>
              <a:pPr algn="ctr"/>
              <a:r>
                <a:rPr lang="en-US" dirty="0">
                  <a:latin typeface="Times New Roman" pitchFamily="18" charset="0"/>
                  <a:cs typeface="Times New Roman" pitchFamily="18" charset="0"/>
                </a:rPr>
                <a:t>C</a:t>
              </a:r>
              <a:r>
                <a:rPr lang="vi-VN" dirty="0">
                  <a:latin typeface="Times New Roman" pitchFamily="18" charset="0"/>
                  <a:cs typeface="Times New Roman" pitchFamily="18" charset="0"/>
                </a:rPr>
                <a:t>ác khoản vốn vay nước ngoài là một sự lựa chọn tốt để rút ngắn thời gian tích lũy vốn</a:t>
              </a:r>
              <a:endParaRPr lang="en-US" dirty="0">
                <a:latin typeface="Times New Roman" pitchFamily="18" charset="0"/>
                <a:cs typeface="Times New Roman" pitchFamily="18" charset="0"/>
              </a:endParaRPr>
            </a:p>
          </p:txBody>
        </p:sp>
      </p:grpSp>
      <p:grpSp>
        <p:nvGrpSpPr>
          <p:cNvPr id="9" name="Group 8">
            <a:extLst>
              <a:ext uri="{FF2B5EF4-FFF2-40B4-BE49-F238E27FC236}">
                <a16:creationId xmlns:a16="http://schemas.microsoft.com/office/drawing/2014/main" id="{BC561781-373B-4CDD-BB6F-C94C55A1163B}"/>
              </a:ext>
            </a:extLst>
          </p:cNvPr>
          <p:cNvGrpSpPr/>
          <p:nvPr/>
        </p:nvGrpSpPr>
        <p:grpSpPr>
          <a:xfrm>
            <a:off x="1749109" y="2297440"/>
            <a:ext cx="3160271" cy="3026081"/>
            <a:chOff x="1749109" y="2297440"/>
            <a:chExt cx="3160271" cy="3026081"/>
          </a:xfrm>
        </p:grpSpPr>
        <p:sp>
          <p:nvSpPr>
            <p:cNvPr id="27" name="Oval 26"/>
            <p:cNvSpPr/>
            <p:nvPr/>
          </p:nvSpPr>
          <p:spPr>
            <a:xfrm>
              <a:off x="4587929" y="5002070"/>
              <a:ext cx="321451" cy="321451"/>
            </a:xfrm>
            <a:prstGeom prst="ellipse">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solidFill>
                  <a:schemeClr val="bg1">
                    <a:lumMod val="65000"/>
                  </a:schemeClr>
                </a:solidFill>
                <a:latin typeface="Calibri" panose="020F0502020204030204" pitchFamily="34" charset="0"/>
                <a:ea typeface="Calibri" panose="020F0502020204030204" pitchFamily="34" charset="0"/>
                <a:cs typeface="Calibri" panose="020F0502020204030204" pitchFamily="34" charset="0"/>
                <a:sym typeface="Arial" panose="020B0604020202020204" pitchFamily="34" charset="0"/>
              </a:endParaRPr>
            </a:p>
          </p:txBody>
        </p:sp>
        <p:sp>
          <p:nvSpPr>
            <p:cNvPr id="29" name="Teardrop 28"/>
            <p:cNvSpPr/>
            <p:nvPr/>
          </p:nvSpPr>
          <p:spPr>
            <a:xfrm rot="5400000">
              <a:off x="3321632" y="3809971"/>
              <a:ext cx="1145170" cy="1145170"/>
            </a:xfrm>
            <a:prstGeom prst="teardrop">
              <a:avLst/>
            </a:prstGeom>
            <a:solidFill>
              <a:srgbClr val="F5C7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solidFill>
                  <a:schemeClr val="bg1">
                    <a:lumMod val="65000"/>
                  </a:schemeClr>
                </a:solidFill>
                <a:latin typeface="Calibri" panose="020F0502020204030204" pitchFamily="34" charset="0"/>
                <a:ea typeface="Calibri" panose="020F0502020204030204" pitchFamily="34" charset="0"/>
                <a:cs typeface="Calibri" panose="020F0502020204030204" pitchFamily="34" charset="0"/>
                <a:sym typeface="Arial" panose="020B0604020202020204" pitchFamily="34" charset="0"/>
              </a:endParaRPr>
            </a:p>
          </p:txBody>
        </p:sp>
        <p:sp>
          <p:nvSpPr>
            <p:cNvPr id="34" name="Freeform 145"/>
            <p:cNvSpPr/>
            <p:nvPr/>
          </p:nvSpPr>
          <p:spPr bwMode="auto">
            <a:xfrm>
              <a:off x="3698063" y="4166830"/>
              <a:ext cx="461064" cy="397586"/>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1600">
                <a:solidFill>
                  <a:schemeClr val="bg1">
                    <a:lumMod val="65000"/>
                  </a:schemeClr>
                </a:solidFill>
                <a:ea typeface="Calibri" panose="020F0502020204030204" pitchFamily="34" charset="0"/>
                <a:cs typeface="Calibri" panose="020F0502020204030204" pitchFamily="34" charset="0"/>
                <a:sym typeface="Arial" panose="020B0604020202020204" pitchFamily="34" charset="0"/>
              </a:endParaRPr>
            </a:p>
          </p:txBody>
        </p:sp>
        <p:sp>
          <p:nvSpPr>
            <p:cNvPr id="42" name="Rectangle 41"/>
            <p:cNvSpPr/>
            <p:nvPr/>
          </p:nvSpPr>
          <p:spPr>
            <a:xfrm>
              <a:off x="1749109" y="2297440"/>
              <a:ext cx="2726267" cy="1200329"/>
            </a:xfrm>
            <a:prstGeom prst="rect">
              <a:avLst/>
            </a:prstGeom>
          </p:spPr>
          <p:txBody>
            <a:bodyPr wrap="square">
              <a:spAutoFit/>
            </a:bodyPr>
            <a:lstStyle/>
            <a:p>
              <a:pPr algn="ctr"/>
              <a:r>
                <a:rPr lang="vi-VN" dirty="0">
                  <a:latin typeface="Times New Roman" pitchFamily="18" charset="0"/>
                  <a:cs typeface="Times New Roman" pitchFamily="18" charset="0"/>
                </a:rPr>
                <a:t>Vay nợ nước ngoài là một phần quan trọng trong chiến lược xây dựng chính sách phát triển</a:t>
              </a:r>
              <a:endParaRPr lang="en-US" dirty="0">
                <a:latin typeface="Times New Roman" pitchFamily="18" charset="0"/>
                <a:cs typeface="Times New Roman" pitchFamily="18" charset="0"/>
              </a:endParaRPr>
            </a:p>
          </p:txBody>
        </p:sp>
      </p:grpSp>
      <p:grpSp>
        <p:nvGrpSpPr>
          <p:cNvPr id="11" name="Group 10">
            <a:extLst>
              <a:ext uri="{FF2B5EF4-FFF2-40B4-BE49-F238E27FC236}">
                <a16:creationId xmlns:a16="http://schemas.microsoft.com/office/drawing/2014/main" id="{E45B1F70-9591-420D-BEB4-2A182E950B34}"/>
              </a:ext>
            </a:extLst>
          </p:cNvPr>
          <p:cNvGrpSpPr/>
          <p:nvPr/>
        </p:nvGrpSpPr>
        <p:grpSpPr>
          <a:xfrm>
            <a:off x="7295104" y="2665569"/>
            <a:ext cx="4185696" cy="2641018"/>
            <a:chOff x="7295104" y="2665569"/>
            <a:chExt cx="4185696" cy="2641018"/>
          </a:xfrm>
        </p:grpSpPr>
        <p:sp>
          <p:nvSpPr>
            <p:cNvPr id="26" name="Oval 25"/>
            <p:cNvSpPr/>
            <p:nvPr/>
          </p:nvSpPr>
          <p:spPr>
            <a:xfrm>
              <a:off x="7295104" y="4985136"/>
              <a:ext cx="321451" cy="321451"/>
            </a:xfrm>
            <a:prstGeom prst="ellipse">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solidFill>
                  <a:schemeClr val="bg1">
                    <a:lumMod val="65000"/>
                  </a:schemeClr>
                </a:solidFill>
                <a:latin typeface="Calibri" panose="020F0502020204030204" pitchFamily="34" charset="0"/>
                <a:ea typeface="Calibri" panose="020F0502020204030204" pitchFamily="34" charset="0"/>
                <a:cs typeface="Calibri" panose="020F0502020204030204" pitchFamily="34" charset="0"/>
                <a:sym typeface="Arial" panose="020B0604020202020204" pitchFamily="34" charset="0"/>
              </a:endParaRPr>
            </a:p>
          </p:txBody>
        </p:sp>
        <p:sp>
          <p:nvSpPr>
            <p:cNvPr id="30" name="Teardrop 29"/>
            <p:cNvSpPr/>
            <p:nvPr/>
          </p:nvSpPr>
          <p:spPr>
            <a:xfrm rot="16200000" flipH="1">
              <a:off x="7721120" y="3776105"/>
              <a:ext cx="1145170" cy="1145170"/>
            </a:xfrm>
            <a:prstGeom prst="teardrop">
              <a:avLst/>
            </a:prstGeom>
            <a:solidFill>
              <a:srgbClr val="F5C7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solidFill>
                  <a:schemeClr val="bg1">
                    <a:lumMod val="65000"/>
                  </a:schemeClr>
                </a:solidFill>
                <a:latin typeface="Calibri" panose="020F0502020204030204" pitchFamily="34" charset="0"/>
                <a:ea typeface="Calibri" panose="020F0502020204030204" pitchFamily="34" charset="0"/>
                <a:cs typeface="Calibri" panose="020F0502020204030204" pitchFamily="34" charset="0"/>
                <a:sym typeface="Arial" panose="020B0604020202020204" pitchFamily="34" charset="0"/>
              </a:endParaRPr>
            </a:p>
          </p:txBody>
        </p:sp>
        <p:sp>
          <p:nvSpPr>
            <p:cNvPr id="36" name="Freeform 175"/>
            <p:cNvSpPr>
              <a:spLocks noEditPoints="1"/>
            </p:cNvSpPr>
            <p:nvPr/>
          </p:nvSpPr>
          <p:spPr bwMode="auto">
            <a:xfrm>
              <a:off x="8017161" y="4172069"/>
              <a:ext cx="417633" cy="420973"/>
            </a:xfrm>
            <a:custGeom>
              <a:avLst/>
              <a:gdLst/>
              <a:ahLst/>
              <a:cxnLst>
                <a:cxn ang="0">
                  <a:pos x="11" y="57"/>
                </a:cxn>
                <a:cxn ang="0">
                  <a:pos x="8" y="58"/>
                </a:cxn>
                <a:cxn ang="0">
                  <a:pos x="5" y="57"/>
                </a:cxn>
                <a:cxn ang="0">
                  <a:pos x="1" y="53"/>
                </a:cxn>
                <a:cxn ang="0">
                  <a:pos x="0" y="50"/>
                </a:cxn>
                <a:cxn ang="0">
                  <a:pos x="1" y="47"/>
                </a:cxn>
                <a:cxn ang="0">
                  <a:pos x="25" y="22"/>
                </a:cxn>
                <a:cxn ang="0">
                  <a:pos x="35" y="33"/>
                </a:cxn>
                <a:cxn ang="0">
                  <a:pos x="11" y="57"/>
                </a:cxn>
                <a:cxn ang="0">
                  <a:pos x="10" y="45"/>
                </a:cxn>
                <a:cxn ang="0">
                  <a:pos x="8" y="48"/>
                </a:cxn>
                <a:cxn ang="0">
                  <a:pos x="10" y="50"/>
                </a:cxn>
                <a:cxn ang="0">
                  <a:pos x="12" y="48"/>
                </a:cxn>
                <a:cxn ang="0">
                  <a:pos x="10" y="45"/>
                </a:cxn>
                <a:cxn ang="0">
                  <a:pos x="57" y="21"/>
                </a:cxn>
                <a:cxn ang="0">
                  <a:pos x="42" y="32"/>
                </a:cxn>
                <a:cxn ang="0">
                  <a:pos x="26" y="16"/>
                </a:cxn>
                <a:cxn ang="0">
                  <a:pos x="42" y="0"/>
                </a:cxn>
                <a:cxn ang="0">
                  <a:pos x="50" y="2"/>
                </a:cxn>
                <a:cxn ang="0">
                  <a:pos x="51" y="3"/>
                </a:cxn>
                <a:cxn ang="0">
                  <a:pos x="50" y="4"/>
                </a:cxn>
                <a:cxn ang="0">
                  <a:pos x="40" y="10"/>
                </a:cxn>
                <a:cxn ang="0">
                  <a:pos x="40" y="18"/>
                </a:cxn>
                <a:cxn ang="0">
                  <a:pos x="47" y="22"/>
                </a:cxn>
                <a:cxn ang="0">
                  <a:pos x="57" y="16"/>
                </a:cxn>
                <a:cxn ang="0">
                  <a:pos x="58" y="17"/>
                </a:cxn>
                <a:cxn ang="0">
                  <a:pos x="57" y="21"/>
                </a:cxn>
              </a:cxnLst>
              <a:rect l="0" t="0" r="r" b="b"/>
              <a:pathLst>
                <a:path w="58" h="58">
                  <a:moveTo>
                    <a:pt x="11" y="57"/>
                  </a:moveTo>
                  <a:cubicBezTo>
                    <a:pt x="10" y="58"/>
                    <a:pt x="9" y="58"/>
                    <a:pt x="8" y="58"/>
                  </a:cubicBezTo>
                  <a:cubicBezTo>
                    <a:pt x="7" y="58"/>
                    <a:pt x="6" y="58"/>
                    <a:pt x="5" y="57"/>
                  </a:cubicBezTo>
                  <a:cubicBezTo>
                    <a:pt x="1" y="53"/>
                    <a:pt x="1" y="53"/>
                    <a:pt x="1" y="53"/>
                  </a:cubicBezTo>
                  <a:cubicBezTo>
                    <a:pt x="0" y="52"/>
                    <a:pt x="0" y="51"/>
                    <a:pt x="0" y="50"/>
                  </a:cubicBezTo>
                  <a:cubicBezTo>
                    <a:pt x="0" y="49"/>
                    <a:pt x="0" y="47"/>
                    <a:pt x="1" y="47"/>
                  </a:cubicBezTo>
                  <a:cubicBezTo>
                    <a:pt x="25" y="22"/>
                    <a:pt x="25" y="22"/>
                    <a:pt x="25" y="22"/>
                  </a:cubicBezTo>
                  <a:cubicBezTo>
                    <a:pt x="27" y="27"/>
                    <a:pt x="31" y="31"/>
                    <a:pt x="35" y="33"/>
                  </a:cubicBezTo>
                  <a:lnTo>
                    <a:pt x="11" y="57"/>
                  </a:lnTo>
                  <a:close/>
                  <a:moveTo>
                    <a:pt x="10" y="45"/>
                  </a:moveTo>
                  <a:cubicBezTo>
                    <a:pt x="9" y="45"/>
                    <a:pt x="8" y="46"/>
                    <a:pt x="8" y="48"/>
                  </a:cubicBezTo>
                  <a:cubicBezTo>
                    <a:pt x="8" y="49"/>
                    <a:pt x="9" y="50"/>
                    <a:pt x="10" y="50"/>
                  </a:cubicBezTo>
                  <a:cubicBezTo>
                    <a:pt x="11" y="50"/>
                    <a:pt x="12" y="49"/>
                    <a:pt x="12" y="48"/>
                  </a:cubicBezTo>
                  <a:cubicBezTo>
                    <a:pt x="12" y="46"/>
                    <a:pt x="11" y="45"/>
                    <a:pt x="10" y="45"/>
                  </a:cubicBezTo>
                  <a:close/>
                  <a:moveTo>
                    <a:pt x="57" y="21"/>
                  </a:moveTo>
                  <a:cubicBezTo>
                    <a:pt x="55" y="27"/>
                    <a:pt x="49" y="32"/>
                    <a:pt x="42" y="32"/>
                  </a:cubicBezTo>
                  <a:cubicBezTo>
                    <a:pt x="33" y="32"/>
                    <a:pt x="26" y="24"/>
                    <a:pt x="26" y="16"/>
                  </a:cubicBezTo>
                  <a:cubicBezTo>
                    <a:pt x="26" y="7"/>
                    <a:pt x="33" y="0"/>
                    <a:pt x="42" y="0"/>
                  </a:cubicBezTo>
                  <a:cubicBezTo>
                    <a:pt x="45" y="0"/>
                    <a:pt x="48" y="0"/>
                    <a:pt x="50" y="2"/>
                  </a:cubicBezTo>
                  <a:cubicBezTo>
                    <a:pt x="51" y="2"/>
                    <a:pt x="51" y="2"/>
                    <a:pt x="51" y="3"/>
                  </a:cubicBezTo>
                  <a:cubicBezTo>
                    <a:pt x="51" y="3"/>
                    <a:pt x="51" y="4"/>
                    <a:pt x="50" y="4"/>
                  </a:cubicBezTo>
                  <a:cubicBezTo>
                    <a:pt x="40" y="10"/>
                    <a:pt x="40" y="10"/>
                    <a:pt x="40" y="10"/>
                  </a:cubicBezTo>
                  <a:cubicBezTo>
                    <a:pt x="40" y="18"/>
                    <a:pt x="40" y="18"/>
                    <a:pt x="40" y="18"/>
                  </a:cubicBezTo>
                  <a:cubicBezTo>
                    <a:pt x="47" y="22"/>
                    <a:pt x="47" y="22"/>
                    <a:pt x="47" y="22"/>
                  </a:cubicBezTo>
                  <a:cubicBezTo>
                    <a:pt x="48" y="21"/>
                    <a:pt x="56" y="16"/>
                    <a:pt x="57" y="16"/>
                  </a:cubicBezTo>
                  <a:cubicBezTo>
                    <a:pt x="58" y="16"/>
                    <a:pt x="58" y="16"/>
                    <a:pt x="58" y="17"/>
                  </a:cubicBezTo>
                  <a:cubicBezTo>
                    <a:pt x="58" y="18"/>
                    <a:pt x="58" y="20"/>
                    <a:pt x="57" y="21"/>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1600" dirty="0">
                <a:solidFill>
                  <a:schemeClr val="bg1">
                    <a:lumMod val="65000"/>
                  </a:schemeClr>
                </a:solidFill>
                <a:ea typeface="Calibri" panose="020F0502020204030204" pitchFamily="34" charset="0"/>
                <a:cs typeface="Calibri" panose="020F0502020204030204" pitchFamily="34" charset="0"/>
                <a:sym typeface="Arial" panose="020B0604020202020204" pitchFamily="34" charset="0"/>
              </a:endParaRPr>
            </a:p>
          </p:txBody>
        </p:sp>
        <p:sp>
          <p:nvSpPr>
            <p:cNvPr id="43" name="Rectangle 42"/>
            <p:cNvSpPr/>
            <p:nvPr/>
          </p:nvSpPr>
          <p:spPr>
            <a:xfrm>
              <a:off x="8432800" y="2665569"/>
              <a:ext cx="3048000" cy="923330"/>
            </a:xfrm>
            <a:prstGeom prst="rect">
              <a:avLst/>
            </a:prstGeom>
          </p:spPr>
          <p:txBody>
            <a:bodyPr wrap="square">
              <a:spAutoFit/>
            </a:bodyPr>
            <a:lstStyle/>
            <a:p>
              <a:pPr algn="ctr"/>
              <a:r>
                <a:rPr lang="en-US" dirty="0">
                  <a:latin typeface="Times New Roman" pitchFamily="18" charset="0"/>
                  <a:cs typeface="Times New Roman" pitchFamily="18" charset="0"/>
                </a:rPr>
                <a:t>V</a:t>
              </a:r>
              <a:r>
                <a:rPr lang="vi-VN" dirty="0">
                  <a:latin typeface="Times New Roman" pitchFamily="18" charset="0"/>
                  <a:cs typeface="Times New Roman" pitchFamily="18" charset="0"/>
                </a:rPr>
                <a:t>iệc sử dụng vốn vay nước ngoài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tạo</a:t>
              </a:r>
              <a:r>
                <a:rPr lang="en-US" dirty="0">
                  <a:latin typeface="Times New Roman" pitchFamily="18" charset="0"/>
                  <a:cs typeface="Times New Roman" pitchFamily="18" charset="0"/>
                </a:rPr>
                <a:t> ra </a:t>
              </a:r>
              <a:r>
                <a:rPr lang="en-US" dirty="0" err="1">
                  <a:latin typeface="Times New Roman" pitchFamily="18" charset="0"/>
                  <a:cs typeface="Times New Roman" pitchFamily="18" charset="0"/>
                </a:rPr>
                <a:t>cho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gia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một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khoản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nợ</a:t>
              </a:r>
              <a:r>
                <a:rPr lang="en-US" dirty="0">
                  <a:latin typeface="Times New Roman" pitchFamily="18" charset="0"/>
                  <a:cs typeface="Times New Roman" pitchFamily="18" charset="0"/>
                </a:rPr>
                <a:t> </a:t>
              </a:r>
            </a:p>
          </p:txBody>
        </p:sp>
      </p:grpSp>
      <p:grpSp>
        <p:nvGrpSpPr>
          <p:cNvPr id="8" name="Group 7">
            <a:extLst>
              <a:ext uri="{FF2B5EF4-FFF2-40B4-BE49-F238E27FC236}">
                <a16:creationId xmlns:a16="http://schemas.microsoft.com/office/drawing/2014/main" id="{484687E5-8DF7-4DCC-9C87-BE7F5A50C0A8}"/>
              </a:ext>
            </a:extLst>
          </p:cNvPr>
          <p:cNvGrpSpPr/>
          <p:nvPr/>
        </p:nvGrpSpPr>
        <p:grpSpPr>
          <a:xfrm>
            <a:off x="89961" y="4057714"/>
            <a:ext cx="4008513" cy="2499943"/>
            <a:chOff x="89961" y="4057714"/>
            <a:chExt cx="4008513" cy="2499943"/>
          </a:xfrm>
        </p:grpSpPr>
        <p:sp>
          <p:nvSpPr>
            <p:cNvPr id="23" name="Oval 22"/>
            <p:cNvSpPr/>
            <p:nvPr/>
          </p:nvSpPr>
          <p:spPr>
            <a:xfrm>
              <a:off x="3777023" y="6236206"/>
              <a:ext cx="321451" cy="321451"/>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solidFill>
                  <a:schemeClr val="bg1">
                    <a:lumMod val="65000"/>
                  </a:schemeClr>
                </a:solidFill>
                <a:latin typeface="Calibri" panose="020F0502020204030204" pitchFamily="34" charset="0"/>
                <a:ea typeface="Calibri" panose="020F0502020204030204" pitchFamily="34" charset="0"/>
                <a:cs typeface="Calibri" panose="020F0502020204030204" pitchFamily="34" charset="0"/>
                <a:sym typeface="Arial" panose="020B0604020202020204" pitchFamily="34" charset="0"/>
              </a:endParaRPr>
            </a:p>
          </p:txBody>
        </p:sp>
        <p:sp>
          <p:nvSpPr>
            <p:cNvPr id="28" name="Teardrop 27"/>
            <p:cNvSpPr/>
            <p:nvPr/>
          </p:nvSpPr>
          <p:spPr>
            <a:xfrm rot="5400000">
              <a:off x="2293184" y="5395836"/>
              <a:ext cx="1145170" cy="1145170"/>
            </a:xfrm>
            <a:prstGeom prst="teardrop">
              <a:avLst/>
            </a:prstGeom>
            <a:solidFill>
              <a:schemeClr val="tx2">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solidFill>
                  <a:schemeClr val="bg1">
                    <a:lumMod val="65000"/>
                  </a:schemeClr>
                </a:solidFill>
                <a:latin typeface="Calibri" panose="020F0502020204030204" pitchFamily="34" charset="0"/>
                <a:ea typeface="Calibri" panose="020F0502020204030204" pitchFamily="34" charset="0"/>
                <a:cs typeface="Calibri" panose="020F0502020204030204" pitchFamily="34" charset="0"/>
                <a:sym typeface="Arial" panose="020B0604020202020204" pitchFamily="34" charset="0"/>
              </a:endParaRPr>
            </a:p>
          </p:txBody>
        </p:sp>
        <p:sp>
          <p:nvSpPr>
            <p:cNvPr id="35" name="Freeform 146"/>
            <p:cNvSpPr>
              <a:spLocks noEditPoints="1"/>
            </p:cNvSpPr>
            <p:nvPr/>
          </p:nvSpPr>
          <p:spPr bwMode="auto">
            <a:xfrm>
              <a:off x="2651179" y="5812040"/>
              <a:ext cx="461064" cy="504500"/>
            </a:xfrm>
            <a:custGeom>
              <a:avLst/>
              <a:gdLst/>
              <a:ahLst/>
              <a:cxnLst>
                <a:cxn ang="0">
                  <a:pos x="49" y="42"/>
                </a:cxn>
                <a:cxn ang="0">
                  <a:pos x="33" y="58"/>
                </a:cxn>
                <a:cxn ang="0">
                  <a:pos x="33" y="46"/>
                </a:cxn>
                <a:cxn ang="0">
                  <a:pos x="31" y="45"/>
                </a:cxn>
                <a:cxn ang="0">
                  <a:pos x="31" y="58"/>
                </a:cxn>
                <a:cxn ang="0">
                  <a:pos x="14" y="42"/>
                </a:cxn>
                <a:cxn ang="0">
                  <a:pos x="1" y="33"/>
                </a:cxn>
                <a:cxn ang="0">
                  <a:pos x="3" y="31"/>
                </a:cxn>
                <a:cxn ang="0">
                  <a:pos x="4" y="31"/>
                </a:cxn>
                <a:cxn ang="0">
                  <a:pos x="4" y="7"/>
                </a:cxn>
                <a:cxn ang="0">
                  <a:pos x="9" y="0"/>
                </a:cxn>
                <a:cxn ang="0">
                  <a:pos x="54" y="0"/>
                </a:cxn>
                <a:cxn ang="0">
                  <a:pos x="60" y="7"/>
                </a:cxn>
                <a:cxn ang="0">
                  <a:pos x="60" y="31"/>
                </a:cxn>
                <a:cxn ang="0">
                  <a:pos x="61" y="31"/>
                </a:cxn>
                <a:cxn ang="0">
                  <a:pos x="63" y="33"/>
                </a:cxn>
                <a:cxn ang="0">
                  <a:pos x="49" y="42"/>
                </a:cxn>
                <a:cxn ang="0">
                  <a:pos x="57" y="9"/>
                </a:cxn>
                <a:cxn ang="0">
                  <a:pos x="52" y="4"/>
                </a:cxn>
                <a:cxn ang="0">
                  <a:pos x="12" y="4"/>
                </a:cxn>
                <a:cxn ang="0">
                  <a:pos x="7" y="9"/>
                </a:cxn>
                <a:cxn ang="0">
                  <a:pos x="7" y="33"/>
                </a:cxn>
                <a:cxn ang="0">
                  <a:pos x="27" y="37"/>
                </a:cxn>
                <a:cxn ang="0">
                  <a:pos x="30" y="38"/>
                </a:cxn>
                <a:cxn ang="0">
                  <a:pos x="30" y="38"/>
                </a:cxn>
                <a:cxn ang="0">
                  <a:pos x="33" y="40"/>
                </a:cxn>
                <a:cxn ang="0">
                  <a:pos x="37" y="37"/>
                </a:cxn>
                <a:cxn ang="0">
                  <a:pos x="57" y="33"/>
                </a:cxn>
                <a:cxn ang="0">
                  <a:pos x="57" y="9"/>
                </a:cxn>
                <a:cxn ang="0">
                  <a:pos x="23" y="34"/>
                </a:cxn>
                <a:cxn ang="0">
                  <a:pos x="16" y="27"/>
                </a:cxn>
                <a:cxn ang="0">
                  <a:pos x="23" y="20"/>
                </a:cxn>
                <a:cxn ang="0">
                  <a:pos x="31" y="27"/>
                </a:cxn>
                <a:cxn ang="0">
                  <a:pos x="23" y="34"/>
                </a:cxn>
                <a:cxn ang="0">
                  <a:pos x="41" y="34"/>
                </a:cxn>
                <a:cxn ang="0">
                  <a:pos x="33" y="27"/>
                </a:cxn>
                <a:cxn ang="0">
                  <a:pos x="41" y="20"/>
                </a:cxn>
                <a:cxn ang="0">
                  <a:pos x="49" y="27"/>
                </a:cxn>
                <a:cxn ang="0">
                  <a:pos x="41" y="34"/>
                </a:cxn>
              </a:cxnLst>
              <a:rect l="0" t="0" r="r" b="b"/>
              <a:pathLst>
                <a:path w="64" h="70">
                  <a:moveTo>
                    <a:pt x="49" y="42"/>
                  </a:moveTo>
                  <a:cubicBezTo>
                    <a:pt x="56" y="66"/>
                    <a:pt x="32" y="70"/>
                    <a:pt x="33" y="58"/>
                  </a:cubicBezTo>
                  <a:cubicBezTo>
                    <a:pt x="33" y="58"/>
                    <a:pt x="33" y="51"/>
                    <a:pt x="33" y="46"/>
                  </a:cubicBezTo>
                  <a:cubicBezTo>
                    <a:pt x="32" y="46"/>
                    <a:pt x="32" y="46"/>
                    <a:pt x="31" y="45"/>
                  </a:cubicBezTo>
                  <a:cubicBezTo>
                    <a:pt x="31" y="51"/>
                    <a:pt x="31" y="58"/>
                    <a:pt x="31" y="58"/>
                  </a:cubicBezTo>
                  <a:cubicBezTo>
                    <a:pt x="31" y="70"/>
                    <a:pt x="7" y="66"/>
                    <a:pt x="14" y="42"/>
                  </a:cubicBezTo>
                  <a:cubicBezTo>
                    <a:pt x="7" y="39"/>
                    <a:pt x="3" y="36"/>
                    <a:pt x="1" y="33"/>
                  </a:cubicBezTo>
                  <a:cubicBezTo>
                    <a:pt x="0" y="31"/>
                    <a:pt x="1" y="29"/>
                    <a:pt x="3" y="31"/>
                  </a:cubicBezTo>
                  <a:cubicBezTo>
                    <a:pt x="3" y="31"/>
                    <a:pt x="3" y="31"/>
                    <a:pt x="4" y="31"/>
                  </a:cubicBezTo>
                  <a:cubicBezTo>
                    <a:pt x="4" y="7"/>
                    <a:pt x="4" y="7"/>
                    <a:pt x="4" y="7"/>
                  </a:cubicBezTo>
                  <a:cubicBezTo>
                    <a:pt x="4" y="3"/>
                    <a:pt x="6" y="0"/>
                    <a:pt x="9" y="0"/>
                  </a:cubicBezTo>
                  <a:cubicBezTo>
                    <a:pt x="54" y="0"/>
                    <a:pt x="54" y="0"/>
                    <a:pt x="54" y="0"/>
                  </a:cubicBezTo>
                  <a:cubicBezTo>
                    <a:pt x="57" y="0"/>
                    <a:pt x="60" y="3"/>
                    <a:pt x="60" y="7"/>
                  </a:cubicBezTo>
                  <a:cubicBezTo>
                    <a:pt x="60" y="31"/>
                    <a:pt x="60" y="31"/>
                    <a:pt x="60" y="31"/>
                  </a:cubicBezTo>
                  <a:cubicBezTo>
                    <a:pt x="60" y="31"/>
                    <a:pt x="60" y="31"/>
                    <a:pt x="61" y="31"/>
                  </a:cubicBezTo>
                  <a:cubicBezTo>
                    <a:pt x="63" y="29"/>
                    <a:pt x="64" y="31"/>
                    <a:pt x="63" y="33"/>
                  </a:cubicBezTo>
                  <a:cubicBezTo>
                    <a:pt x="60" y="36"/>
                    <a:pt x="56" y="39"/>
                    <a:pt x="49" y="42"/>
                  </a:cubicBezTo>
                  <a:close/>
                  <a:moveTo>
                    <a:pt x="57" y="9"/>
                  </a:moveTo>
                  <a:cubicBezTo>
                    <a:pt x="57" y="5"/>
                    <a:pt x="56" y="4"/>
                    <a:pt x="52" y="4"/>
                  </a:cubicBezTo>
                  <a:cubicBezTo>
                    <a:pt x="12" y="4"/>
                    <a:pt x="12" y="4"/>
                    <a:pt x="12" y="4"/>
                  </a:cubicBezTo>
                  <a:cubicBezTo>
                    <a:pt x="8" y="4"/>
                    <a:pt x="7" y="5"/>
                    <a:pt x="7" y="9"/>
                  </a:cubicBezTo>
                  <a:cubicBezTo>
                    <a:pt x="7" y="33"/>
                    <a:pt x="7" y="33"/>
                    <a:pt x="7" y="33"/>
                  </a:cubicBezTo>
                  <a:cubicBezTo>
                    <a:pt x="15" y="38"/>
                    <a:pt x="23" y="37"/>
                    <a:pt x="27" y="37"/>
                  </a:cubicBezTo>
                  <a:cubicBezTo>
                    <a:pt x="28" y="37"/>
                    <a:pt x="29" y="37"/>
                    <a:pt x="30" y="38"/>
                  </a:cubicBezTo>
                  <a:cubicBezTo>
                    <a:pt x="30" y="38"/>
                    <a:pt x="30" y="38"/>
                    <a:pt x="30" y="38"/>
                  </a:cubicBezTo>
                  <a:cubicBezTo>
                    <a:pt x="31" y="39"/>
                    <a:pt x="32" y="39"/>
                    <a:pt x="33" y="40"/>
                  </a:cubicBezTo>
                  <a:cubicBezTo>
                    <a:pt x="33" y="38"/>
                    <a:pt x="34" y="37"/>
                    <a:pt x="37" y="37"/>
                  </a:cubicBezTo>
                  <a:cubicBezTo>
                    <a:pt x="41" y="37"/>
                    <a:pt x="48" y="38"/>
                    <a:pt x="57" y="33"/>
                  </a:cubicBezTo>
                  <a:lnTo>
                    <a:pt x="57" y="9"/>
                  </a:lnTo>
                  <a:close/>
                  <a:moveTo>
                    <a:pt x="23" y="34"/>
                  </a:moveTo>
                  <a:cubicBezTo>
                    <a:pt x="19" y="34"/>
                    <a:pt x="16" y="31"/>
                    <a:pt x="16" y="27"/>
                  </a:cubicBezTo>
                  <a:cubicBezTo>
                    <a:pt x="16" y="23"/>
                    <a:pt x="19" y="20"/>
                    <a:pt x="23" y="20"/>
                  </a:cubicBezTo>
                  <a:cubicBezTo>
                    <a:pt x="27" y="20"/>
                    <a:pt x="31" y="23"/>
                    <a:pt x="31" y="27"/>
                  </a:cubicBezTo>
                  <a:cubicBezTo>
                    <a:pt x="31" y="31"/>
                    <a:pt x="27" y="34"/>
                    <a:pt x="23" y="34"/>
                  </a:cubicBezTo>
                  <a:close/>
                  <a:moveTo>
                    <a:pt x="41" y="34"/>
                  </a:moveTo>
                  <a:cubicBezTo>
                    <a:pt x="37" y="34"/>
                    <a:pt x="33" y="31"/>
                    <a:pt x="33" y="27"/>
                  </a:cubicBezTo>
                  <a:cubicBezTo>
                    <a:pt x="33" y="23"/>
                    <a:pt x="37" y="20"/>
                    <a:pt x="41" y="20"/>
                  </a:cubicBezTo>
                  <a:cubicBezTo>
                    <a:pt x="45" y="20"/>
                    <a:pt x="49" y="23"/>
                    <a:pt x="49" y="27"/>
                  </a:cubicBezTo>
                  <a:cubicBezTo>
                    <a:pt x="49" y="31"/>
                    <a:pt x="45" y="34"/>
                    <a:pt x="41" y="34"/>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1600">
                <a:solidFill>
                  <a:schemeClr val="bg1">
                    <a:lumMod val="65000"/>
                  </a:schemeClr>
                </a:solidFill>
                <a:ea typeface="Calibri" panose="020F0502020204030204" pitchFamily="34" charset="0"/>
                <a:cs typeface="Calibri" panose="020F0502020204030204" pitchFamily="34" charset="0"/>
                <a:sym typeface="Arial" panose="020B0604020202020204" pitchFamily="34" charset="0"/>
              </a:endParaRPr>
            </a:p>
          </p:txBody>
        </p:sp>
        <p:sp>
          <p:nvSpPr>
            <p:cNvPr id="44" name="Rectangle 43"/>
            <p:cNvSpPr/>
            <p:nvPr/>
          </p:nvSpPr>
          <p:spPr>
            <a:xfrm>
              <a:off x="89961" y="4057714"/>
              <a:ext cx="2827867" cy="1754326"/>
            </a:xfrm>
            <a:prstGeom prst="rect">
              <a:avLst/>
            </a:prstGeom>
          </p:spPr>
          <p:txBody>
            <a:bodyPr wrap="square">
              <a:spAutoFit/>
            </a:bodyPr>
            <a:lstStyle/>
            <a:p>
              <a:pPr algn="ctr"/>
              <a:r>
                <a:rPr lang="vi-VN" dirty="0">
                  <a:latin typeface="Times New Roman" pitchFamily="18" charset="0"/>
                  <a:cs typeface="Times New Roman" pitchFamily="18" charset="0"/>
                </a:rPr>
                <a:t> Việt Nam đã và đang phải đối mặt với vấn đề huy động và sử dụng nguồn vốn vay nước ngoài một cách hiệu quả và bền vững.</a:t>
              </a:r>
              <a:endParaRPr lang="en-US" dirty="0">
                <a:latin typeface="Times New Roman" pitchFamily="18" charset="0"/>
                <a:cs typeface="Times New Roman" pitchFamily="18" charset="0"/>
              </a:endParaRPr>
            </a:p>
            <a:p>
              <a:pPr algn="ctr"/>
              <a:endParaRPr lang="en-US" dirty="0">
                <a:latin typeface="Times New Roman" pitchFamily="18" charset="0"/>
                <a:cs typeface="Times New Roman" pitchFamily="18" charset="0"/>
              </a:endParaRPr>
            </a:p>
          </p:txBody>
        </p:sp>
      </p:grpSp>
      <p:grpSp>
        <p:nvGrpSpPr>
          <p:cNvPr id="12" name="Group 11">
            <a:extLst>
              <a:ext uri="{FF2B5EF4-FFF2-40B4-BE49-F238E27FC236}">
                <a16:creationId xmlns:a16="http://schemas.microsoft.com/office/drawing/2014/main" id="{BF93122B-652B-4673-AD73-B2FDA511EEDA}"/>
              </a:ext>
            </a:extLst>
          </p:cNvPr>
          <p:cNvGrpSpPr/>
          <p:nvPr/>
        </p:nvGrpSpPr>
        <p:grpSpPr>
          <a:xfrm>
            <a:off x="8082944" y="4463534"/>
            <a:ext cx="4109056" cy="2111338"/>
            <a:chOff x="8082944" y="4463534"/>
            <a:chExt cx="4109056" cy="2111338"/>
          </a:xfrm>
        </p:grpSpPr>
        <p:sp>
          <p:nvSpPr>
            <p:cNvPr id="24" name="Oval 23"/>
            <p:cNvSpPr/>
            <p:nvPr/>
          </p:nvSpPr>
          <p:spPr>
            <a:xfrm>
              <a:off x="8082944" y="6253139"/>
              <a:ext cx="321451" cy="321451"/>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solidFill>
                  <a:schemeClr val="bg1">
                    <a:lumMod val="65000"/>
                  </a:schemeClr>
                </a:solidFill>
                <a:latin typeface="Calibri" panose="020F0502020204030204" pitchFamily="34" charset="0"/>
                <a:ea typeface="Calibri" panose="020F0502020204030204" pitchFamily="34" charset="0"/>
                <a:cs typeface="Calibri" panose="020F0502020204030204" pitchFamily="34" charset="0"/>
                <a:sym typeface="Arial" panose="020B0604020202020204" pitchFamily="34" charset="0"/>
              </a:endParaRPr>
            </a:p>
          </p:txBody>
        </p:sp>
        <p:sp>
          <p:nvSpPr>
            <p:cNvPr id="39" name="Teardrop 38"/>
            <p:cNvSpPr/>
            <p:nvPr/>
          </p:nvSpPr>
          <p:spPr>
            <a:xfrm rot="16200000" flipH="1">
              <a:off x="8735218" y="5429702"/>
              <a:ext cx="1145170" cy="1145170"/>
            </a:xfrm>
            <a:prstGeom prst="teardrop">
              <a:avLst/>
            </a:prstGeom>
            <a:solidFill>
              <a:schemeClr val="tx2">
                <a:lumMod val="5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600">
                <a:solidFill>
                  <a:schemeClr val="bg1">
                    <a:lumMod val="65000"/>
                  </a:schemeClr>
                </a:solidFill>
                <a:latin typeface="Calibri" panose="020F0502020204030204" pitchFamily="34" charset="0"/>
                <a:ea typeface="Calibri" panose="020F0502020204030204" pitchFamily="34" charset="0"/>
                <a:cs typeface="Calibri" panose="020F0502020204030204" pitchFamily="34" charset="0"/>
                <a:sym typeface="Arial" panose="020B0604020202020204" pitchFamily="34" charset="0"/>
              </a:endParaRPr>
            </a:p>
          </p:txBody>
        </p:sp>
        <p:sp>
          <p:nvSpPr>
            <p:cNvPr id="40" name="Freeform 137"/>
            <p:cNvSpPr>
              <a:spLocks noEditPoints="1"/>
            </p:cNvSpPr>
            <p:nvPr/>
          </p:nvSpPr>
          <p:spPr bwMode="auto">
            <a:xfrm>
              <a:off x="9061720" y="5850462"/>
              <a:ext cx="417633" cy="427655"/>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ln>
          </p:spPr>
          <p:txBody>
            <a:bodyPr vert="horz" wrap="square" lIns="128580" tIns="64290" rIns="128580" bIns="64290" numCol="1" anchor="t" anchorCtr="0" compatLnSpc="1"/>
            <a:lstStyle/>
            <a:p>
              <a:pPr>
                <a:lnSpc>
                  <a:spcPct val="120000"/>
                </a:lnSpc>
              </a:pPr>
              <a:endParaRPr lang="en-US" sz="1600">
                <a:solidFill>
                  <a:schemeClr val="bg1">
                    <a:lumMod val="65000"/>
                  </a:schemeClr>
                </a:solidFill>
                <a:ea typeface="Calibri" panose="020F0502020204030204" pitchFamily="34" charset="0"/>
                <a:cs typeface="Calibri" panose="020F0502020204030204" pitchFamily="34" charset="0"/>
                <a:sym typeface="Arial" panose="020B0604020202020204" pitchFamily="34" charset="0"/>
              </a:endParaRPr>
            </a:p>
          </p:txBody>
        </p:sp>
        <p:sp>
          <p:nvSpPr>
            <p:cNvPr id="45" name="Rectangle 44"/>
            <p:cNvSpPr/>
            <p:nvPr/>
          </p:nvSpPr>
          <p:spPr>
            <a:xfrm>
              <a:off x="9516533" y="4463534"/>
              <a:ext cx="2675467" cy="1200329"/>
            </a:xfrm>
            <a:prstGeom prst="rect">
              <a:avLst/>
            </a:prstGeom>
          </p:spPr>
          <p:txBody>
            <a:bodyPr wrap="square">
              <a:spAutoFit/>
            </a:bodyPr>
            <a:lstStyle/>
            <a:p>
              <a:pPr algn="ctr"/>
              <a:r>
                <a:rPr lang="vi-VN" dirty="0">
                  <a:latin typeface="Times New Roman" pitchFamily="18" charset="0"/>
                  <a:cs typeface="Times New Roman" pitchFamily="18" charset="0"/>
                </a:rPr>
                <a:t>Các khoản nợ nước ngoài thường đi kèm với những điều kiện và ràng buộc</a:t>
              </a:r>
              <a:endParaRPr lang="en-US" dirty="0">
                <a:latin typeface="Times New Roman" pitchFamily="18" charset="0"/>
                <a:cs typeface="Times New Roman" pitchFamily="18" charset="0"/>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58333663"/>
              </p:ext>
            </p:extLst>
          </p:nvPr>
        </p:nvGraphicFramePr>
        <p:xfrm>
          <a:off x="286602" y="854801"/>
          <a:ext cx="11614243" cy="5821490"/>
        </p:xfrm>
        <a:graphic>
          <a:graphicData uri="http://schemas.openxmlformats.org/drawingml/2006/table">
            <a:tbl>
              <a:tblPr firstRow="1" bandRow="1">
                <a:tableStyleId>{5940675A-B579-460E-94D1-54222C63F5DA}</a:tableStyleId>
              </a:tblPr>
              <a:tblGrid>
                <a:gridCol w="761714">
                  <a:extLst>
                    <a:ext uri="{9D8B030D-6E8A-4147-A177-3AD203B41FA5}">
                      <a16:colId xmlns:a16="http://schemas.microsoft.com/office/drawing/2014/main" val="20000"/>
                    </a:ext>
                  </a:extLst>
                </a:gridCol>
                <a:gridCol w="2791618">
                  <a:extLst>
                    <a:ext uri="{9D8B030D-6E8A-4147-A177-3AD203B41FA5}">
                      <a16:colId xmlns:a16="http://schemas.microsoft.com/office/drawing/2014/main" val="20001"/>
                    </a:ext>
                  </a:extLst>
                </a:gridCol>
                <a:gridCol w="974914">
                  <a:extLst>
                    <a:ext uri="{9D8B030D-6E8A-4147-A177-3AD203B41FA5}">
                      <a16:colId xmlns:a16="http://schemas.microsoft.com/office/drawing/2014/main" val="20002"/>
                    </a:ext>
                  </a:extLst>
                </a:gridCol>
                <a:gridCol w="7085997">
                  <a:extLst>
                    <a:ext uri="{9D8B030D-6E8A-4147-A177-3AD203B41FA5}">
                      <a16:colId xmlns:a16="http://schemas.microsoft.com/office/drawing/2014/main" val="20003"/>
                    </a:ext>
                  </a:extLst>
                </a:gridCol>
              </a:tblGrid>
              <a:tr h="655947">
                <a:tc>
                  <a:txBody>
                    <a:bodyPr/>
                    <a:lstStyle/>
                    <a:p>
                      <a:pPr algn="ctr"/>
                      <a:r>
                        <a:rPr lang="en-US" b="1">
                          <a:latin typeface="Times New Roman" pitchFamily="18" charset="0"/>
                          <a:cs typeface="Times New Roman" pitchFamily="18" charset="0"/>
                        </a:rPr>
                        <a:t>Stt</a:t>
                      </a:r>
                      <a:endParaRPr lang="en-US" b="1" dirty="0">
                        <a:latin typeface="Times New Roman" pitchFamily="18" charset="0"/>
                        <a:cs typeface="Times New Roman" pitchFamily="18" charset="0"/>
                      </a:endParaRPr>
                    </a:p>
                  </a:txBody>
                  <a:tcPr/>
                </a:tc>
                <a:tc>
                  <a:txBody>
                    <a:bodyPr/>
                    <a:lstStyle/>
                    <a:p>
                      <a:pPr algn="ctr"/>
                      <a:r>
                        <a:rPr lang="en-US" b="1">
                          <a:latin typeface="Times New Roman" pitchFamily="18" charset="0"/>
                          <a:cs typeface="Times New Roman" pitchFamily="18" charset="0"/>
                        </a:rPr>
                        <a:t>Tên</a:t>
                      </a:r>
                      <a:r>
                        <a:rPr lang="en-US" b="1" baseline="0">
                          <a:latin typeface="Times New Roman" pitchFamily="18" charset="0"/>
                          <a:cs typeface="Times New Roman" pitchFamily="18" charset="0"/>
                        </a:rPr>
                        <a:t> tác giả </a:t>
                      </a:r>
                      <a:endParaRPr lang="en-US" b="1" dirty="0">
                        <a:latin typeface="Times New Roman" pitchFamily="18" charset="0"/>
                        <a:cs typeface="Times New Roman" pitchFamily="18" charset="0"/>
                      </a:endParaRPr>
                    </a:p>
                  </a:txBody>
                  <a:tcPr/>
                </a:tc>
                <a:tc>
                  <a:txBody>
                    <a:bodyPr/>
                    <a:lstStyle/>
                    <a:p>
                      <a:pPr algn="ctr"/>
                      <a:r>
                        <a:rPr lang="en-US" b="1">
                          <a:latin typeface="Times New Roman" pitchFamily="18" charset="0"/>
                          <a:cs typeface="Times New Roman" pitchFamily="18" charset="0"/>
                        </a:rPr>
                        <a:t>Thời</a:t>
                      </a:r>
                      <a:r>
                        <a:rPr lang="en-US" b="1" baseline="0">
                          <a:latin typeface="Times New Roman" pitchFamily="18" charset="0"/>
                          <a:cs typeface="Times New Roman" pitchFamily="18" charset="0"/>
                        </a:rPr>
                        <a:t> gian </a:t>
                      </a:r>
                      <a:endParaRPr lang="en-US" b="1" dirty="0">
                        <a:latin typeface="Times New Roman" pitchFamily="18" charset="0"/>
                        <a:cs typeface="Times New Roman" pitchFamily="18" charset="0"/>
                      </a:endParaRPr>
                    </a:p>
                  </a:txBody>
                  <a:tcPr/>
                </a:tc>
                <a:tc>
                  <a:txBody>
                    <a:bodyPr/>
                    <a:lstStyle/>
                    <a:p>
                      <a:pPr algn="ctr"/>
                      <a:r>
                        <a:rPr lang="en-US" b="1">
                          <a:latin typeface="Times New Roman" pitchFamily="18" charset="0"/>
                          <a:cs typeface="Times New Roman" pitchFamily="18" charset="0"/>
                        </a:rPr>
                        <a:t>Tên</a:t>
                      </a:r>
                      <a:r>
                        <a:rPr lang="en-US" b="1" baseline="0">
                          <a:latin typeface="Times New Roman" pitchFamily="18" charset="0"/>
                          <a:cs typeface="Times New Roman" pitchFamily="18" charset="0"/>
                        </a:rPr>
                        <a:t> đề tài </a:t>
                      </a:r>
                    </a:p>
                    <a:p>
                      <a:pPr algn="ctr"/>
                      <a:endParaRPr lang="en-US" b="1" dirty="0">
                        <a:latin typeface="Times New Roman" pitchFamily="18" charset="0"/>
                        <a:cs typeface="Times New Roman" pitchFamily="18" charset="0"/>
                      </a:endParaRPr>
                    </a:p>
                  </a:txBody>
                  <a:tcPr/>
                </a:tc>
                <a:extLst>
                  <a:ext uri="{0D108BD9-81ED-4DB2-BD59-A6C34878D82A}">
                    <a16:rowId xmlns:a16="http://schemas.microsoft.com/office/drawing/2014/main" val="10000"/>
                  </a:ext>
                </a:extLst>
              </a:tr>
              <a:tr h="0">
                <a:tc>
                  <a:txBody>
                    <a:bodyPr/>
                    <a:lstStyle/>
                    <a:p>
                      <a:pPr algn="ctr"/>
                      <a:r>
                        <a:rPr lang="en-US">
                          <a:latin typeface="Times New Roman" pitchFamily="18" charset="0"/>
                          <a:cs typeface="Times New Roman" pitchFamily="18" charset="0"/>
                        </a:rPr>
                        <a:t>1</a:t>
                      </a:r>
                      <a:endParaRPr lang="en-US" dirty="0">
                        <a:latin typeface="Times New Roman" pitchFamily="18" charset="0"/>
                        <a:cs typeface="Times New Roman" pitchFamily="18" charset="0"/>
                      </a:endParaRPr>
                    </a:p>
                  </a:txBody>
                  <a:tcPr/>
                </a:tc>
                <a:tc>
                  <a:txBody>
                    <a:bodyPr/>
                    <a:lstStyle/>
                    <a:p>
                      <a:pPr algn="ctr"/>
                      <a:r>
                        <a:rPr lang="en-US" sz="1800" b="0" i="0" u="none" strike="noStrike" kern="1200" dirty="0">
                          <a:solidFill>
                            <a:schemeClr val="tx1"/>
                          </a:solidFill>
                          <a:latin typeface="Times New Roman" pitchFamily="18" charset="0"/>
                          <a:ea typeface="+mn-ea"/>
                          <a:cs typeface="Times New Roman" pitchFamily="18" charset="0"/>
                        </a:rPr>
                        <a:t>Lê </a:t>
                      </a:r>
                      <a:r>
                        <a:rPr lang="en-US" sz="1800" b="0" i="0" u="none" strike="noStrike" kern="1200" dirty="0" err="1">
                          <a:solidFill>
                            <a:schemeClr val="tx1"/>
                          </a:solidFill>
                          <a:latin typeface="Times New Roman" pitchFamily="18" charset="0"/>
                          <a:ea typeface="+mn-ea"/>
                          <a:cs typeface="Times New Roman" pitchFamily="18" charset="0"/>
                        </a:rPr>
                        <a:t>Quốc</a:t>
                      </a:r>
                      <a:r>
                        <a:rPr lang="en-US" sz="1800" b="0" i="0" u="none" strike="noStrike" kern="1200" dirty="0">
                          <a:solidFill>
                            <a:schemeClr val="tx1"/>
                          </a:solidFill>
                          <a:latin typeface="Times New Roman" pitchFamily="18" charset="0"/>
                          <a:ea typeface="+mn-ea"/>
                          <a:cs typeface="Times New Roman" pitchFamily="18" charset="0"/>
                        </a:rPr>
                        <a:t> </a:t>
                      </a:r>
                      <a:r>
                        <a:rPr lang="en-US" sz="1800" b="0" i="0" u="none" strike="noStrike" kern="1200" dirty="0" err="1">
                          <a:solidFill>
                            <a:schemeClr val="tx1"/>
                          </a:solidFill>
                          <a:latin typeface="Times New Roman" pitchFamily="18" charset="0"/>
                          <a:ea typeface="+mn-ea"/>
                          <a:cs typeface="Times New Roman" pitchFamily="18" charset="0"/>
                        </a:rPr>
                        <a:t>Lý</a:t>
                      </a:r>
                      <a:endParaRPr lang="en-US" sz="1800" b="0" i="0" u="none" strike="noStrike" kern="1200" dirty="0">
                        <a:solidFill>
                          <a:schemeClr val="tx1"/>
                        </a:solidFill>
                        <a:latin typeface="Times New Roman" pitchFamily="18" charset="0"/>
                        <a:ea typeface="+mn-ea"/>
                        <a:cs typeface="Times New Roman" pitchFamily="18" charset="0"/>
                      </a:endParaRPr>
                    </a:p>
                    <a:p>
                      <a:pPr algn="ctr"/>
                      <a:r>
                        <a:rPr lang="en-US" sz="1800" b="0" i="0" u="none" strike="noStrike" kern="1200" dirty="0">
                          <a:solidFill>
                            <a:schemeClr val="tx1"/>
                          </a:solidFill>
                          <a:latin typeface="Times New Roman" pitchFamily="18" charset="0"/>
                          <a:ea typeface="+mn-ea"/>
                          <a:cs typeface="Times New Roman" pitchFamily="18" charset="0"/>
                        </a:rPr>
                        <a:t> Lê </a:t>
                      </a:r>
                      <a:r>
                        <a:rPr lang="en-US" sz="1800" b="0" i="0" u="none" strike="noStrike" kern="1200" dirty="0" err="1">
                          <a:solidFill>
                            <a:schemeClr val="tx1"/>
                          </a:solidFill>
                          <a:latin typeface="Times New Roman" pitchFamily="18" charset="0"/>
                          <a:ea typeface="+mn-ea"/>
                          <a:cs typeface="Times New Roman" pitchFamily="18" charset="0"/>
                        </a:rPr>
                        <a:t>Huy</a:t>
                      </a:r>
                      <a:r>
                        <a:rPr lang="en-US" sz="1800" b="0" i="0" u="none" strike="noStrike" kern="1200" dirty="0">
                          <a:solidFill>
                            <a:schemeClr val="tx1"/>
                          </a:solidFill>
                          <a:latin typeface="Times New Roman" pitchFamily="18" charset="0"/>
                          <a:ea typeface="+mn-ea"/>
                          <a:cs typeface="Times New Roman" pitchFamily="18" charset="0"/>
                        </a:rPr>
                        <a:t> </a:t>
                      </a:r>
                      <a:r>
                        <a:rPr lang="en-US" sz="1800" b="0" i="0" u="none" strike="noStrike" kern="1200" dirty="0" err="1">
                          <a:solidFill>
                            <a:schemeClr val="tx1"/>
                          </a:solidFill>
                          <a:latin typeface="Times New Roman" pitchFamily="18" charset="0"/>
                          <a:ea typeface="+mn-ea"/>
                          <a:cs typeface="Times New Roman" pitchFamily="18" charset="0"/>
                        </a:rPr>
                        <a:t>Trọng</a:t>
                      </a:r>
                      <a:endParaRPr lang="en-US" dirty="0">
                        <a:latin typeface="Times New Roman" pitchFamily="18" charset="0"/>
                        <a:cs typeface="Times New Roman" pitchFamily="18" charset="0"/>
                      </a:endParaRPr>
                    </a:p>
                  </a:txBody>
                  <a:tcPr/>
                </a:tc>
                <a:tc>
                  <a:txBody>
                    <a:bodyPr/>
                    <a:lstStyle/>
                    <a:p>
                      <a:pPr algn="ctr"/>
                      <a:r>
                        <a:rPr lang="en-US">
                          <a:latin typeface="Times New Roman" pitchFamily="18" charset="0"/>
                          <a:cs typeface="Times New Roman" pitchFamily="18" charset="0"/>
                        </a:rPr>
                        <a:t>2003</a:t>
                      </a:r>
                      <a:endParaRPr lang="en-US" dirty="0">
                        <a:latin typeface="Times New Roman" pitchFamily="18" charset="0"/>
                        <a:cs typeface="Times New Roman" pitchFamily="18" charset="0"/>
                      </a:endParaRPr>
                    </a:p>
                  </a:txBody>
                  <a:tcPr/>
                </a:tc>
                <a:tc>
                  <a:txBody>
                    <a:bodyPr/>
                    <a:lstStyle/>
                    <a:p>
                      <a:pPr marL="0" marR="0" lvl="0" indent="0" algn="ctr" defTabSz="914380" rtl="0" eaLnBrk="1" fontAlgn="auto" latinLnBrk="0" hangingPunct="1">
                        <a:lnSpc>
                          <a:spcPct val="100000"/>
                        </a:lnSpc>
                        <a:spcBef>
                          <a:spcPts val="0"/>
                        </a:spcBef>
                        <a:spcAft>
                          <a:spcPts val="0"/>
                        </a:spcAft>
                        <a:buClrTx/>
                        <a:buSzTx/>
                        <a:buFontTx/>
                        <a:buNone/>
                        <a:tabLst/>
                        <a:defRPr/>
                      </a:pPr>
                      <a:r>
                        <a:rPr lang="vi-VN" sz="1800" b="0" i="0" u="none" strike="noStrike" kern="1200" dirty="0">
                          <a:solidFill>
                            <a:schemeClr val="tx1"/>
                          </a:solidFill>
                          <a:latin typeface="Times New Roman" pitchFamily="18" charset="0"/>
                          <a:ea typeface="+mn-ea"/>
                          <a:cs typeface="Times New Roman" pitchFamily="18" charset="0"/>
                        </a:rPr>
                        <a:t>Nợ nước ngoài, những vấn đề lý luận và thực tiễn quản lý ở Việt Nam</a:t>
                      </a: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693366">
                <a:tc>
                  <a:txBody>
                    <a:bodyPr/>
                    <a:lstStyle/>
                    <a:p>
                      <a:pPr algn="ctr"/>
                      <a:r>
                        <a:rPr lang="en-US">
                          <a:latin typeface="Times New Roman" pitchFamily="18" charset="0"/>
                          <a:cs typeface="Times New Roman" pitchFamily="18" charset="0"/>
                        </a:rPr>
                        <a:t>2</a:t>
                      </a:r>
                      <a:endParaRPr lang="en-US" dirty="0">
                        <a:latin typeface="Times New Roman" pitchFamily="18" charset="0"/>
                        <a:cs typeface="Times New Roman" pitchFamily="18" charset="0"/>
                      </a:endParaRPr>
                    </a:p>
                  </a:txBody>
                  <a:tcPr/>
                </a:tc>
                <a:tc>
                  <a:txBody>
                    <a:bodyPr/>
                    <a:lstStyle/>
                    <a:p>
                      <a:pPr algn="ctr"/>
                      <a:r>
                        <a:rPr lang="en-US" sz="1800" b="0" i="0" u="none" strike="noStrike" kern="1200" dirty="0">
                          <a:solidFill>
                            <a:schemeClr val="tx1"/>
                          </a:solidFill>
                          <a:latin typeface="Times New Roman" pitchFamily="18" charset="0"/>
                          <a:ea typeface="+mn-ea"/>
                          <a:cs typeface="Times New Roman" pitchFamily="18" charset="0"/>
                        </a:rPr>
                        <a:t>Sachs, Jeffrey D </a:t>
                      </a:r>
                      <a:r>
                        <a:rPr lang="en-US" sz="1800" b="0" i="0" u="none" strike="noStrike" kern="1200" dirty="0" err="1">
                          <a:solidFill>
                            <a:schemeClr val="tx1"/>
                          </a:solidFill>
                          <a:latin typeface="Times New Roman" pitchFamily="18" charset="0"/>
                          <a:ea typeface="+mn-ea"/>
                          <a:cs typeface="Times New Roman" pitchFamily="18" charset="0"/>
                        </a:rPr>
                        <a:t>và</a:t>
                      </a:r>
                      <a:r>
                        <a:rPr lang="en-US" sz="1800" b="0" i="0" u="none" strike="noStrike" kern="1200" dirty="0">
                          <a:solidFill>
                            <a:schemeClr val="tx1"/>
                          </a:solidFill>
                          <a:latin typeface="Times New Roman" pitchFamily="18" charset="0"/>
                          <a:ea typeface="+mn-ea"/>
                          <a:cs typeface="Times New Roman" pitchFamily="18" charset="0"/>
                        </a:rPr>
                        <a:t> Susan M. Collins</a:t>
                      </a:r>
                      <a:endParaRPr lang="en-US" dirty="0">
                        <a:latin typeface="Times New Roman" pitchFamily="18" charset="0"/>
                        <a:cs typeface="Times New Roman" pitchFamily="18" charset="0"/>
                      </a:endParaRPr>
                    </a:p>
                  </a:txBody>
                  <a:tcPr/>
                </a:tc>
                <a:tc>
                  <a:txBody>
                    <a:bodyPr/>
                    <a:lstStyle/>
                    <a:p>
                      <a:pPr algn="ctr"/>
                      <a:r>
                        <a:rPr lang="en-US">
                          <a:latin typeface="Times New Roman" pitchFamily="18" charset="0"/>
                          <a:cs typeface="Times New Roman" pitchFamily="18" charset="0"/>
                        </a:rPr>
                        <a:t>2007</a:t>
                      </a:r>
                      <a:endParaRPr lang="en-US" dirty="0">
                        <a:latin typeface="Times New Roman" pitchFamily="18" charset="0"/>
                        <a:cs typeface="Times New Roman" pitchFamily="18" charset="0"/>
                      </a:endParaRPr>
                    </a:p>
                  </a:txBody>
                  <a:tcPr/>
                </a:tc>
                <a:tc>
                  <a:txBody>
                    <a:bodyPr/>
                    <a:lstStyle/>
                    <a:p>
                      <a:pPr algn="ctr"/>
                      <a:r>
                        <a:rPr lang="en-US" sz="1800" b="0" i="0" u="none" strike="noStrike" kern="1200" dirty="0">
                          <a:solidFill>
                            <a:schemeClr val="tx1"/>
                          </a:solidFill>
                          <a:latin typeface="Times New Roman" pitchFamily="18" charset="0"/>
                          <a:ea typeface="+mn-ea"/>
                          <a:cs typeface="Times New Roman" pitchFamily="18" charset="0"/>
                        </a:rPr>
                        <a:t>Developing Country Debt and Economic Performance, Volume 3: Country Studies--Indonesia, Korea, Philippines, Turkey</a:t>
                      </a: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r h="575144">
                <a:tc>
                  <a:txBody>
                    <a:bodyPr/>
                    <a:lstStyle/>
                    <a:p>
                      <a:pPr algn="ctr"/>
                      <a:r>
                        <a:rPr lang="en-US">
                          <a:latin typeface="Times New Roman" pitchFamily="18" charset="0"/>
                          <a:cs typeface="Times New Roman" pitchFamily="18" charset="0"/>
                        </a:rPr>
                        <a:t>3</a:t>
                      </a:r>
                      <a:endParaRPr lang="en-US" dirty="0">
                        <a:latin typeface="Times New Roman" pitchFamily="18" charset="0"/>
                        <a:cs typeface="Times New Roman" pitchFamily="18" charset="0"/>
                      </a:endParaRPr>
                    </a:p>
                  </a:txBody>
                  <a:tcPr/>
                </a:tc>
                <a:tc>
                  <a:txBody>
                    <a:bodyPr/>
                    <a:lstStyle/>
                    <a:p>
                      <a:pPr algn="ctr"/>
                      <a:r>
                        <a:rPr lang="en-US" sz="1800" b="0" i="0" u="none" strike="noStrike" kern="1200">
                          <a:solidFill>
                            <a:schemeClr val="tx1"/>
                          </a:solidFill>
                          <a:latin typeface="Times New Roman" pitchFamily="18" charset="0"/>
                          <a:ea typeface="+mn-ea"/>
                          <a:cs typeface="Times New Roman" pitchFamily="18" charset="0"/>
                        </a:rPr>
                        <a:t>Nguyễn Thanh Tùng</a:t>
                      </a:r>
                      <a:endParaRPr lang="en-US" dirty="0">
                        <a:latin typeface="Times New Roman" pitchFamily="18" charset="0"/>
                        <a:cs typeface="Times New Roman" pitchFamily="18" charset="0"/>
                      </a:endParaRPr>
                    </a:p>
                  </a:txBody>
                  <a:tcPr/>
                </a:tc>
                <a:tc>
                  <a:txBody>
                    <a:bodyPr/>
                    <a:lstStyle/>
                    <a:p>
                      <a:pPr algn="ctr"/>
                      <a:r>
                        <a:rPr lang="en-US">
                          <a:latin typeface="Times New Roman" pitchFamily="18" charset="0"/>
                          <a:cs typeface="Times New Roman" pitchFamily="18" charset="0"/>
                        </a:rPr>
                        <a:t>2010</a:t>
                      </a:r>
                      <a:endParaRPr lang="en-US" dirty="0">
                        <a:latin typeface="Times New Roman" pitchFamily="18" charset="0"/>
                        <a:cs typeface="Times New Roman" pitchFamily="18" charset="0"/>
                      </a:endParaRPr>
                    </a:p>
                  </a:txBody>
                  <a:tcPr/>
                </a:tc>
                <a:tc>
                  <a:txBody>
                    <a:bodyPr/>
                    <a:lstStyle/>
                    <a:p>
                      <a:pPr algn="ctr"/>
                      <a:r>
                        <a:rPr lang="vi-VN" sz="1800" b="0" i="0" u="none" strike="noStrike" kern="1200">
                          <a:solidFill>
                            <a:schemeClr val="tx1"/>
                          </a:solidFill>
                          <a:latin typeface="Times New Roman" pitchFamily="18" charset="0"/>
                          <a:ea typeface="+mn-ea"/>
                          <a:cs typeface="Times New Roman" pitchFamily="18" charset="0"/>
                        </a:rPr>
                        <a:t>Quản lý nợ nước ngoài của Việt Nam</a:t>
                      </a: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3"/>
                  </a:ext>
                </a:extLst>
              </a:tr>
              <a:tr h="450297">
                <a:tc>
                  <a:txBody>
                    <a:bodyPr/>
                    <a:lstStyle/>
                    <a:p>
                      <a:pPr algn="ctr"/>
                      <a:r>
                        <a:rPr lang="en-US">
                          <a:latin typeface="Times New Roman" pitchFamily="18" charset="0"/>
                          <a:cs typeface="Times New Roman" pitchFamily="18" charset="0"/>
                        </a:rPr>
                        <a:t>4</a:t>
                      </a:r>
                      <a:endParaRPr lang="en-US" dirty="0">
                        <a:latin typeface="Times New Roman" pitchFamily="18" charset="0"/>
                        <a:cs typeface="Times New Roman" pitchFamily="18" charset="0"/>
                      </a:endParaRPr>
                    </a:p>
                  </a:txBody>
                  <a:tcPr/>
                </a:tc>
                <a:tc>
                  <a:txBody>
                    <a:bodyPr/>
                    <a:lstStyle/>
                    <a:p>
                      <a:pPr algn="ctr"/>
                      <a:r>
                        <a:rPr lang="en-US" sz="1800" b="0" i="0" u="none" strike="noStrike" kern="1200">
                          <a:solidFill>
                            <a:schemeClr val="tx1"/>
                          </a:solidFill>
                          <a:latin typeface="Times New Roman" pitchFamily="18" charset="0"/>
                          <a:ea typeface="+mn-ea"/>
                          <a:cs typeface="Times New Roman" pitchFamily="18" charset="0"/>
                        </a:rPr>
                        <a:t>Vũ Thị Hải</a:t>
                      </a:r>
                      <a:endParaRPr lang="en-US" dirty="0">
                        <a:latin typeface="Times New Roman" pitchFamily="18" charset="0"/>
                        <a:cs typeface="Times New Roman" pitchFamily="18" charset="0"/>
                      </a:endParaRPr>
                    </a:p>
                  </a:txBody>
                  <a:tcPr/>
                </a:tc>
                <a:tc>
                  <a:txBody>
                    <a:bodyPr/>
                    <a:lstStyle/>
                    <a:p>
                      <a:pPr algn="ctr"/>
                      <a:r>
                        <a:rPr lang="en-US">
                          <a:latin typeface="Times New Roman" pitchFamily="18" charset="0"/>
                          <a:cs typeface="Times New Roman" pitchFamily="18" charset="0"/>
                        </a:rPr>
                        <a:t>2015</a:t>
                      </a:r>
                      <a:endParaRPr lang="en-US" dirty="0">
                        <a:latin typeface="Times New Roman" pitchFamily="18" charset="0"/>
                        <a:cs typeface="Times New Roman" pitchFamily="18" charset="0"/>
                      </a:endParaRPr>
                    </a:p>
                  </a:txBody>
                  <a:tcPr/>
                </a:tc>
                <a:tc>
                  <a:txBody>
                    <a:bodyPr/>
                    <a:lstStyle/>
                    <a:p>
                      <a:pPr algn="ctr"/>
                      <a:r>
                        <a:rPr lang="vi-VN" sz="1800" b="0" i="0" u="none" strike="noStrike" kern="1200">
                          <a:solidFill>
                            <a:schemeClr val="tx1"/>
                          </a:solidFill>
                          <a:latin typeface="Times New Roman" pitchFamily="18" charset="0"/>
                          <a:ea typeface="+mn-ea"/>
                          <a:cs typeface="Times New Roman" pitchFamily="18" charset="0"/>
                        </a:rPr>
                        <a:t>Quản lý nợ nước ngoài ở Việt Nam trong giai đoạn hiện nay</a:t>
                      </a: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4"/>
                  </a:ext>
                </a:extLst>
              </a:tr>
              <a:tr h="636998">
                <a:tc>
                  <a:txBody>
                    <a:bodyPr/>
                    <a:lstStyle/>
                    <a:p>
                      <a:pPr algn="ctr"/>
                      <a:r>
                        <a:rPr lang="en-US">
                          <a:latin typeface="Times New Roman" pitchFamily="18" charset="0"/>
                          <a:cs typeface="Times New Roman" pitchFamily="18" charset="0"/>
                        </a:rPr>
                        <a:t>7</a:t>
                      </a:r>
                      <a:endParaRPr lang="en-US" dirty="0">
                        <a:latin typeface="Times New Roman" pitchFamily="18" charset="0"/>
                        <a:cs typeface="Times New Roman" pitchFamily="18" charset="0"/>
                      </a:endParaRPr>
                    </a:p>
                  </a:txBody>
                  <a:tcPr/>
                </a:tc>
                <a:tc>
                  <a:txBody>
                    <a:bodyPr/>
                    <a:lstStyle/>
                    <a:p>
                      <a:pPr algn="ctr"/>
                      <a:r>
                        <a:rPr lang="en-US" sz="1800" b="0" i="0" u="none" strike="noStrike" kern="1200">
                          <a:solidFill>
                            <a:schemeClr val="tx1"/>
                          </a:solidFill>
                          <a:latin typeface="Times New Roman" pitchFamily="18" charset="0"/>
                          <a:ea typeface="+mn-ea"/>
                          <a:cs typeface="Times New Roman" pitchFamily="18" charset="0"/>
                        </a:rPr>
                        <a:t>Lee Siew-Peng </a:t>
                      </a:r>
                    </a:p>
                    <a:p>
                      <a:pPr algn="ctr"/>
                      <a:r>
                        <a:rPr lang="en-US" sz="1800" b="0" i="0" u="none" strike="noStrike" kern="1200">
                          <a:solidFill>
                            <a:schemeClr val="tx1"/>
                          </a:solidFill>
                          <a:latin typeface="Times New Roman" pitchFamily="18" charset="0"/>
                          <a:ea typeface="+mn-ea"/>
                          <a:cs typeface="Times New Roman" pitchFamily="18" charset="0"/>
                        </a:rPr>
                        <a:t> Yan-Ling Ng</a:t>
                      </a:r>
                      <a:endParaRPr lang="en-US" dirty="0">
                        <a:latin typeface="Times New Roman" pitchFamily="18" charset="0"/>
                        <a:cs typeface="Times New Roman" pitchFamily="18" charset="0"/>
                      </a:endParaRPr>
                    </a:p>
                  </a:txBody>
                  <a:tcPr/>
                </a:tc>
                <a:tc>
                  <a:txBody>
                    <a:bodyPr/>
                    <a:lstStyle/>
                    <a:p>
                      <a:pPr algn="ctr"/>
                      <a:r>
                        <a:rPr lang="en-US">
                          <a:latin typeface="Times New Roman" pitchFamily="18" charset="0"/>
                          <a:cs typeface="Times New Roman" pitchFamily="18" charset="0"/>
                        </a:rPr>
                        <a:t>2015</a:t>
                      </a:r>
                      <a:endParaRPr lang="en-US" dirty="0">
                        <a:latin typeface="Times New Roman" pitchFamily="18" charset="0"/>
                        <a:cs typeface="Times New Roman" pitchFamily="18" charset="0"/>
                      </a:endParaRPr>
                    </a:p>
                  </a:txBody>
                  <a:tcPr/>
                </a:tc>
                <a:tc>
                  <a:txBody>
                    <a:bodyPr/>
                    <a:lstStyle/>
                    <a:p>
                      <a:pPr algn="ctr"/>
                      <a:r>
                        <a:rPr lang="en-US" sz="1800" b="0" i="0" u="none" strike="noStrike" kern="1200">
                          <a:solidFill>
                            <a:schemeClr val="tx1"/>
                          </a:solidFill>
                          <a:latin typeface="Times New Roman" pitchFamily="18" charset="0"/>
                          <a:ea typeface="+mn-ea"/>
                          <a:cs typeface="Times New Roman" pitchFamily="18" charset="0"/>
                        </a:rPr>
                        <a:t>Public debt and economic growth in Malaysia</a:t>
                      </a: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5"/>
                  </a:ext>
                </a:extLst>
              </a:tr>
              <a:tr h="724894">
                <a:tc>
                  <a:txBody>
                    <a:bodyPr/>
                    <a:lstStyle/>
                    <a:p>
                      <a:pPr algn="ctr"/>
                      <a:r>
                        <a:rPr lang="en-US">
                          <a:latin typeface="Times New Roman" pitchFamily="18" charset="0"/>
                          <a:cs typeface="Times New Roman" pitchFamily="18" charset="0"/>
                        </a:rPr>
                        <a:t>8</a:t>
                      </a:r>
                      <a:endParaRPr lang="en-US" dirty="0">
                        <a:latin typeface="Times New Roman" pitchFamily="18" charset="0"/>
                        <a:cs typeface="Times New Roman" pitchFamily="18" charset="0"/>
                      </a:endParaRPr>
                    </a:p>
                  </a:txBody>
                  <a:tcPr/>
                </a:tc>
                <a:tc>
                  <a:txBody>
                    <a:bodyPr/>
                    <a:lstStyle/>
                    <a:p>
                      <a:pPr algn="ctr"/>
                      <a:r>
                        <a:rPr lang="en-US" sz="1800" b="0" i="0" u="none" strike="noStrike" kern="1200">
                          <a:solidFill>
                            <a:schemeClr val="tx1"/>
                          </a:solidFill>
                          <a:latin typeface="Times New Roman" pitchFamily="18" charset="0"/>
                          <a:ea typeface="+mn-ea"/>
                          <a:cs typeface="Times New Roman" pitchFamily="18" charset="0"/>
                        </a:rPr>
                        <a:t>Michael Schwan, Christine Champusch </a:t>
                      </a:r>
                      <a:endParaRPr lang="en-US" dirty="0">
                        <a:latin typeface="Times New Roman" pitchFamily="18" charset="0"/>
                        <a:cs typeface="Times New Roman" pitchFamily="18" charset="0"/>
                      </a:endParaRPr>
                    </a:p>
                  </a:txBody>
                  <a:tcPr/>
                </a:tc>
                <a:tc>
                  <a:txBody>
                    <a:bodyPr/>
                    <a:lstStyle/>
                    <a:p>
                      <a:pPr algn="ctr"/>
                      <a:r>
                        <a:rPr lang="en-US">
                          <a:latin typeface="Times New Roman" pitchFamily="18" charset="0"/>
                          <a:cs typeface="Times New Roman" pitchFamily="18" charset="0"/>
                        </a:rPr>
                        <a:t>2017</a:t>
                      </a:r>
                      <a:endParaRPr lang="en-US" dirty="0">
                        <a:latin typeface="Times New Roman" pitchFamily="18" charset="0"/>
                        <a:cs typeface="Times New Roman" pitchFamily="18" charset="0"/>
                      </a:endParaRPr>
                    </a:p>
                  </a:txBody>
                  <a:tcPr/>
                </a:tc>
                <a:tc>
                  <a:txBody>
                    <a:bodyPr/>
                    <a:lstStyle/>
                    <a:p>
                      <a:pPr algn="ctr"/>
                      <a:r>
                        <a:rPr lang="en-US" sz="1800" b="0" i="0" u="none" strike="noStrike" kern="1200">
                          <a:solidFill>
                            <a:schemeClr val="tx1"/>
                          </a:solidFill>
                          <a:latin typeface="Times New Roman" pitchFamily="18" charset="0"/>
                          <a:ea typeface="+mn-ea"/>
                          <a:cs typeface="Times New Roman" pitchFamily="18" charset="0"/>
                        </a:rPr>
                        <a:t>Where states and markets meet: the financialisation of sovereign debt management</a:t>
                      </a: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6"/>
                  </a:ext>
                </a:extLst>
              </a:tr>
              <a:tr h="527282">
                <a:tc>
                  <a:txBody>
                    <a:bodyPr/>
                    <a:lstStyle/>
                    <a:p>
                      <a:pPr algn="ctr"/>
                      <a:r>
                        <a:rPr lang="en-US">
                          <a:latin typeface="Times New Roman" pitchFamily="18" charset="0"/>
                          <a:cs typeface="Times New Roman" pitchFamily="18" charset="0"/>
                        </a:rPr>
                        <a:t>9</a:t>
                      </a:r>
                      <a:endParaRPr lang="en-US" dirty="0">
                        <a:latin typeface="Times New Roman" pitchFamily="18" charset="0"/>
                        <a:cs typeface="Times New Roman" pitchFamily="18" charset="0"/>
                      </a:endParaRPr>
                    </a:p>
                  </a:txBody>
                  <a:tcPr/>
                </a:tc>
                <a:tc>
                  <a:txBody>
                    <a:bodyPr/>
                    <a:lstStyle/>
                    <a:p>
                      <a:pPr algn="ctr"/>
                      <a:r>
                        <a:rPr lang="en-US" sz="1800" b="0" i="0" u="none" strike="noStrike" kern="1200">
                          <a:solidFill>
                            <a:schemeClr val="tx1"/>
                          </a:solidFill>
                          <a:latin typeface="Times New Roman" pitchFamily="18" charset="0"/>
                          <a:ea typeface="+mn-ea"/>
                          <a:cs typeface="Times New Roman" pitchFamily="18" charset="0"/>
                        </a:rPr>
                        <a:t>Hoàng Ngọc Âu</a:t>
                      </a:r>
                      <a:endParaRPr lang="en-US" dirty="0">
                        <a:latin typeface="Times New Roman" pitchFamily="18" charset="0"/>
                        <a:cs typeface="Times New Roman" pitchFamily="18" charset="0"/>
                      </a:endParaRPr>
                    </a:p>
                  </a:txBody>
                  <a:tcPr/>
                </a:tc>
                <a:tc>
                  <a:txBody>
                    <a:bodyPr/>
                    <a:lstStyle/>
                    <a:p>
                      <a:pPr algn="ctr"/>
                      <a:r>
                        <a:rPr lang="en-US">
                          <a:latin typeface="Times New Roman" pitchFamily="18" charset="0"/>
                          <a:cs typeface="Times New Roman" pitchFamily="18" charset="0"/>
                        </a:rPr>
                        <a:t>2018</a:t>
                      </a:r>
                      <a:endParaRPr lang="en-US" dirty="0">
                        <a:latin typeface="Times New Roman" pitchFamily="18" charset="0"/>
                        <a:cs typeface="Times New Roman" pitchFamily="18" charset="0"/>
                      </a:endParaRPr>
                    </a:p>
                  </a:txBody>
                  <a:tcPr/>
                </a:tc>
                <a:tc>
                  <a:txBody>
                    <a:bodyPr/>
                    <a:lstStyle/>
                    <a:p>
                      <a:pPr algn="ctr"/>
                      <a:r>
                        <a:rPr lang="en-US" sz="1800" b="0" i="0" u="none" strike="noStrike" kern="1200">
                          <a:solidFill>
                            <a:schemeClr val="tx1"/>
                          </a:solidFill>
                          <a:latin typeface="Times New Roman" pitchFamily="18" charset="0"/>
                          <a:ea typeface="+mn-ea"/>
                          <a:cs typeface="Times New Roman" pitchFamily="18" charset="0"/>
                        </a:rPr>
                        <a:t>Quản lý nợ công ở Việt Nam trong hội nhập quốc tế</a:t>
                      </a: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7"/>
                  </a:ext>
                </a:extLst>
              </a:tr>
              <a:tr h="661438">
                <a:tc>
                  <a:txBody>
                    <a:bodyPr/>
                    <a:lstStyle/>
                    <a:p>
                      <a:pPr algn="ctr"/>
                      <a:r>
                        <a:rPr lang="en-US">
                          <a:latin typeface="Times New Roman" pitchFamily="18" charset="0"/>
                          <a:cs typeface="Times New Roman" pitchFamily="18" charset="0"/>
                        </a:rPr>
                        <a:t>10</a:t>
                      </a:r>
                      <a:endParaRPr lang="en-US" dirty="0">
                        <a:latin typeface="Times New Roman" pitchFamily="18" charset="0"/>
                        <a:cs typeface="Times New Roman" pitchFamily="18" charset="0"/>
                      </a:endParaRPr>
                    </a:p>
                  </a:txBody>
                  <a:tcPr/>
                </a:tc>
                <a:tc>
                  <a:txBody>
                    <a:bodyPr/>
                    <a:lstStyle/>
                    <a:p>
                      <a:pPr algn="ctr"/>
                      <a:r>
                        <a:rPr lang="en-US" sz="1800" b="0" i="0" u="none" strike="noStrike" kern="1200">
                          <a:solidFill>
                            <a:schemeClr val="tx1"/>
                          </a:solidFill>
                          <a:latin typeface="Times New Roman" pitchFamily="18" charset="0"/>
                          <a:ea typeface="+mn-ea"/>
                          <a:cs typeface="Times New Roman" pitchFamily="18" charset="0"/>
                        </a:rPr>
                        <a:t>S. Ali Abbas</a:t>
                      </a:r>
                    </a:p>
                    <a:p>
                      <a:pPr algn="ctr"/>
                      <a:r>
                        <a:rPr lang="en-US" sz="1800" b="0" i="0" u="none" strike="noStrike" kern="1200">
                          <a:solidFill>
                            <a:schemeClr val="tx1"/>
                          </a:solidFill>
                          <a:latin typeface="Times New Roman" pitchFamily="18" charset="0"/>
                          <a:ea typeface="+mn-ea"/>
                          <a:cs typeface="Times New Roman" pitchFamily="18" charset="0"/>
                        </a:rPr>
                        <a:t>Alex Pienkowski</a:t>
                      </a:r>
                    </a:p>
                    <a:p>
                      <a:pPr algn="ctr"/>
                      <a:r>
                        <a:rPr lang="en-US" sz="1800" b="0" i="0" u="none" strike="noStrike" kern="1200">
                          <a:solidFill>
                            <a:schemeClr val="tx1"/>
                          </a:solidFill>
                          <a:latin typeface="Times New Roman" pitchFamily="18" charset="0"/>
                          <a:ea typeface="+mn-ea"/>
                          <a:cs typeface="Times New Roman" pitchFamily="18" charset="0"/>
                        </a:rPr>
                        <a:t>Kenneth Rogoff</a:t>
                      </a:r>
                      <a:endParaRPr lang="en-US" dirty="0">
                        <a:latin typeface="Times New Roman" pitchFamily="18" charset="0"/>
                        <a:cs typeface="Times New Roman" pitchFamily="18" charset="0"/>
                      </a:endParaRPr>
                    </a:p>
                  </a:txBody>
                  <a:tcPr/>
                </a:tc>
                <a:tc>
                  <a:txBody>
                    <a:bodyPr/>
                    <a:lstStyle/>
                    <a:p>
                      <a:pPr algn="ctr"/>
                      <a:r>
                        <a:rPr lang="en-US">
                          <a:latin typeface="Times New Roman" pitchFamily="18" charset="0"/>
                          <a:cs typeface="Times New Roman" pitchFamily="18" charset="0"/>
                        </a:rPr>
                        <a:t>2019</a:t>
                      </a:r>
                      <a:endParaRPr lang="en-US" dirty="0">
                        <a:latin typeface="Times New Roman" pitchFamily="18" charset="0"/>
                        <a:cs typeface="Times New Roman" pitchFamily="18" charset="0"/>
                      </a:endParaRPr>
                    </a:p>
                  </a:txBody>
                  <a:tcPr/>
                </a:tc>
                <a:tc>
                  <a:txBody>
                    <a:bodyPr/>
                    <a:lstStyle/>
                    <a:p>
                      <a:pPr algn="ctr"/>
                      <a:r>
                        <a:rPr lang="en-US" sz="1800" b="0" i="0" u="none" strike="noStrike" kern="1200" dirty="0">
                          <a:solidFill>
                            <a:schemeClr val="tx1"/>
                          </a:solidFill>
                          <a:latin typeface="Times New Roman" pitchFamily="18" charset="0"/>
                          <a:ea typeface="+mn-ea"/>
                          <a:cs typeface="Times New Roman" pitchFamily="18" charset="0"/>
                        </a:rPr>
                        <a:t>Sovereign Debt: A Guide for Economists and Practitioners”</a:t>
                      </a:r>
                      <a:endParaRPr lang="en-US" dirty="0">
                        <a:latin typeface="Times New Roman" pitchFamily="18" charset="0"/>
                        <a:cs typeface="Times New Roman" pitchFamily="18" charset="0"/>
                      </a:endParaRPr>
                    </a:p>
                  </a:txBody>
                  <a:tcPr/>
                </a:tc>
                <a:extLst>
                  <a:ext uri="{0D108BD9-81ED-4DB2-BD59-A6C34878D82A}">
                    <a16:rowId xmlns:a16="http://schemas.microsoft.com/office/drawing/2014/main" val="10008"/>
                  </a:ext>
                </a:extLst>
              </a:tr>
            </a:tbl>
          </a:graphicData>
        </a:graphic>
      </p:graphicFrame>
      <p:grpSp>
        <p:nvGrpSpPr>
          <p:cNvPr id="2" name="Group 1">
            <a:extLst>
              <a:ext uri="{FF2B5EF4-FFF2-40B4-BE49-F238E27FC236}">
                <a16:creationId xmlns:a16="http://schemas.microsoft.com/office/drawing/2014/main" id="{9CB69D90-474C-4D1D-A9FA-65725FCCB269}"/>
              </a:ext>
            </a:extLst>
          </p:cNvPr>
          <p:cNvGrpSpPr/>
          <p:nvPr/>
        </p:nvGrpSpPr>
        <p:grpSpPr>
          <a:xfrm>
            <a:off x="391886" y="0"/>
            <a:ext cx="3572749" cy="681305"/>
            <a:chOff x="391886" y="0"/>
            <a:chExt cx="3572749" cy="681305"/>
          </a:xfrm>
        </p:grpSpPr>
        <p:sp>
          <p:nvSpPr>
            <p:cNvPr id="9" name="Freeform 73">
              <a:extLst>
                <a:ext uri="{FF2B5EF4-FFF2-40B4-BE49-F238E27FC236}">
                  <a16:creationId xmlns:a16="http://schemas.microsoft.com/office/drawing/2014/main" id="{09E69AF2-8C8B-4E01-86A5-13C841D5089A}"/>
                </a:ext>
              </a:extLst>
            </p:cNvPr>
            <p:cNvSpPr>
              <a:spLocks/>
            </p:cNvSpPr>
            <p:nvPr/>
          </p:nvSpPr>
          <p:spPr bwMode="auto">
            <a:xfrm>
              <a:off x="391886" y="0"/>
              <a:ext cx="750244" cy="678861"/>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chemeClr val="tx2">
                <a:lumMod val="50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endParaRPr>
            </a:p>
          </p:txBody>
        </p:sp>
        <p:sp>
          <p:nvSpPr>
            <p:cNvPr id="10" name="Rectangle 9"/>
            <p:cNvSpPr/>
            <p:nvPr/>
          </p:nvSpPr>
          <p:spPr>
            <a:xfrm>
              <a:off x="1195928" y="204251"/>
              <a:ext cx="2768707" cy="477054"/>
            </a:xfrm>
            <a:prstGeom prst="rect">
              <a:avLst/>
            </a:prstGeom>
          </p:spPr>
          <p:txBody>
            <a:bodyPr wrap="none">
              <a:spAutoFit/>
            </a:bodyPr>
            <a:lstStyle/>
            <a:p>
              <a:r>
                <a:rPr lang="en-US" sz="2500" b="1" dirty="0" err="1">
                  <a:latin typeface="Times New Roman" pitchFamily="18" charset="0"/>
                  <a:cs typeface="Times New Roman" pitchFamily="18" charset="0"/>
                </a:rPr>
                <a:t>Tổng</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quan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tài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liệu</a:t>
              </a:r>
              <a:r>
                <a:rPr lang="en-US" sz="2500" b="1" dirty="0">
                  <a:latin typeface="Times New Roman" pitchFamily="18" charset="0"/>
                  <a:cs typeface="Times New Roman" pitchFamily="18" charset="0"/>
                </a:rPr>
                <a:t> </a:t>
              </a:r>
              <a:endParaRPr lang="en-US" sz="2500" dirty="0">
                <a:latin typeface="Times New Roman" pitchFamily="18" charset="0"/>
                <a:cs typeface="Times New Roman" pitchFamily="18" charset="0"/>
              </a:endParaRPr>
            </a:p>
          </p:txBody>
        </p:sp>
      </p:grpSp>
    </p:spTree>
    <p:extLst>
      <p:ext uri="{BB962C8B-B14F-4D97-AF65-F5344CB8AC3E}">
        <p14:creationId xmlns:p14="http://schemas.microsoft.com/office/powerpoint/2010/main" val="3847092757"/>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4C8A6B85-50B7-41C7-BB58-5FDD1106DC81}"/>
              </a:ext>
            </a:extLst>
          </p:cNvPr>
          <p:cNvGrpSpPr/>
          <p:nvPr/>
        </p:nvGrpSpPr>
        <p:grpSpPr>
          <a:xfrm>
            <a:off x="816864" y="305660"/>
            <a:ext cx="10558272" cy="2084554"/>
            <a:chOff x="816864" y="341654"/>
            <a:chExt cx="10558272" cy="2084554"/>
          </a:xfrm>
        </p:grpSpPr>
        <p:cxnSp>
          <p:nvCxnSpPr>
            <p:cNvPr id="8" name="直接连接符 32"/>
            <p:cNvCxnSpPr/>
            <p:nvPr/>
          </p:nvCxnSpPr>
          <p:spPr>
            <a:xfrm flipV="1">
              <a:off x="3215363" y="792480"/>
              <a:ext cx="1295677" cy="5045"/>
            </a:xfrm>
            <a:prstGeom prst="line">
              <a:avLst/>
            </a:prstGeom>
            <a:ln w="19050">
              <a:solidFill>
                <a:srgbClr val="F5C700"/>
              </a:solidFill>
            </a:ln>
          </p:spPr>
          <p:style>
            <a:lnRef idx="1">
              <a:schemeClr val="accent1"/>
            </a:lnRef>
            <a:fillRef idx="0">
              <a:schemeClr val="accent1"/>
            </a:fillRef>
            <a:effectRef idx="0">
              <a:schemeClr val="accent1"/>
            </a:effectRef>
            <a:fontRef idx="minor">
              <a:schemeClr val="tx1"/>
            </a:fontRef>
          </p:style>
        </p:cxnSp>
        <p:grpSp>
          <p:nvGrpSpPr>
            <p:cNvPr id="10" name="Group 9">
              <a:extLst>
                <a:ext uri="{FF2B5EF4-FFF2-40B4-BE49-F238E27FC236}">
                  <a16:creationId xmlns:a16="http://schemas.microsoft.com/office/drawing/2014/main" id="{42949C90-F445-4058-BEAC-C6D0CE41024A}"/>
                </a:ext>
              </a:extLst>
            </p:cNvPr>
            <p:cNvGrpSpPr/>
            <p:nvPr/>
          </p:nvGrpSpPr>
          <p:grpSpPr>
            <a:xfrm>
              <a:off x="816864" y="341654"/>
              <a:ext cx="10558272" cy="2084554"/>
              <a:chOff x="816864" y="341654"/>
              <a:chExt cx="10558272" cy="2084554"/>
            </a:xfrm>
          </p:grpSpPr>
          <p:grpSp>
            <p:nvGrpSpPr>
              <p:cNvPr id="9" name="Group 8">
                <a:extLst>
                  <a:ext uri="{FF2B5EF4-FFF2-40B4-BE49-F238E27FC236}">
                    <a16:creationId xmlns:a16="http://schemas.microsoft.com/office/drawing/2014/main" id="{CDF4F9AD-E11C-4EAC-B2BB-18BEB3409B16}"/>
                  </a:ext>
                </a:extLst>
              </p:cNvPr>
              <p:cNvGrpSpPr/>
              <p:nvPr/>
            </p:nvGrpSpPr>
            <p:grpSpPr>
              <a:xfrm>
                <a:off x="816864" y="431631"/>
                <a:ext cx="1706407" cy="1706407"/>
                <a:chOff x="818973" y="484932"/>
                <a:chExt cx="1706407" cy="1706407"/>
              </a:xfrm>
            </p:grpSpPr>
            <p:sp>
              <p:nvSpPr>
                <p:cNvPr id="2" name="椭圆 44"/>
                <p:cNvSpPr/>
                <p:nvPr/>
              </p:nvSpPr>
              <p:spPr>
                <a:xfrm>
                  <a:off x="818973" y="484932"/>
                  <a:ext cx="1706407" cy="1706407"/>
                </a:xfrm>
                <a:prstGeom prst="ellipse">
                  <a:avLst/>
                </a:prstGeom>
                <a:noFill/>
                <a:ln w="9525">
                  <a:solidFill>
                    <a:srgbClr val="F5C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 name="椭圆 43"/>
                <p:cNvSpPr/>
                <p:nvPr/>
              </p:nvSpPr>
              <p:spPr>
                <a:xfrm>
                  <a:off x="929812" y="595771"/>
                  <a:ext cx="1484724" cy="1484724"/>
                </a:xfrm>
                <a:prstGeom prst="ellipse">
                  <a:avLst/>
                </a:prstGeom>
                <a:solidFill>
                  <a:srgbClr val="F5C7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grpSp>
              <p:nvGrpSpPr>
                <p:cNvPr id="4" name="组合 58"/>
                <p:cNvGrpSpPr/>
                <p:nvPr/>
              </p:nvGrpSpPr>
              <p:grpSpPr>
                <a:xfrm>
                  <a:off x="1377555" y="1043514"/>
                  <a:ext cx="589239" cy="589239"/>
                  <a:chOff x="2473104" y="2145028"/>
                  <a:chExt cx="359165" cy="359165"/>
                </a:xfrm>
                <a:solidFill>
                  <a:schemeClr val="bg1"/>
                </a:solidFill>
              </p:grpSpPr>
              <p:sp>
                <p:nvSpPr>
                  <p:cNvPr id="5" name="AutoShape 126"/>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6" name="AutoShape 127"/>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grpSp>
          </p:grpSp>
          <p:sp>
            <p:nvSpPr>
              <p:cNvPr id="7" name="Rectangle 6"/>
              <p:cNvSpPr/>
              <p:nvPr/>
            </p:nvSpPr>
            <p:spPr>
              <a:xfrm>
                <a:off x="2621203" y="341654"/>
                <a:ext cx="8753933" cy="1877437"/>
              </a:xfrm>
              <a:prstGeom prst="rect">
                <a:avLst/>
              </a:prstGeom>
            </p:spPr>
            <p:txBody>
              <a:bodyPr wrap="square">
                <a:spAutoFit/>
              </a:bodyPr>
              <a:lstStyle/>
              <a:p>
                <a:r>
                  <a:rPr lang="en-US" sz="2200" dirty="0" err="1">
                    <a:solidFill>
                      <a:schemeClr val="tx2">
                        <a:lumMod val="50000"/>
                      </a:schemeClr>
                    </a:solidFill>
                    <a:latin typeface="Times New Roman" pitchFamily="18" charset="0"/>
                    <a:cs typeface="Times New Roman" pitchFamily="18" charset="0"/>
                  </a:rPr>
                  <a:t>Mục</a:t>
                </a:r>
                <a:r>
                  <a:rPr lang="en-US" sz="2200" dirty="0">
                    <a:solidFill>
                      <a:schemeClr val="tx2">
                        <a:lumMod val="50000"/>
                      </a:schemeClr>
                    </a:solidFill>
                    <a:latin typeface="Times New Roman" pitchFamily="18" charset="0"/>
                    <a:cs typeface="Times New Roman" pitchFamily="18" charset="0"/>
                  </a:rPr>
                  <a:t> </a:t>
                </a:r>
                <a:r>
                  <a:rPr lang="en-US" sz="2200" dirty="0" err="1">
                    <a:solidFill>
                      <a:schemeClr val="tx2">
                        <a:lumMod val="50000"/>
                      </a:schemeClr>
                    </a:solidFill>
                    <a:latin typeface="Times New Roman" pitchFamily="18" charset="0"/>
                    <a:cs typeface="Times New Roman" pitchFamily="18" charset="0"/>
                  </a:rPr>
                  <a:t>tiêu</a:t>
                </a:r>
                <a:r>
                  <a:rPr lang="en-US" sz="2200" dirty="0">
                    <a:solidFill>
                      <a:schemeClr val="tx2">
                        <a:lumMod val="50000"/>
                      </a:schemeClr>
                    </a:solidFill>
                    <a:latin typeface="Times New Roman" pitchFamily="18" charset="0"/>
                    <a:cs typeface="Times New Roman" pitchFamily="18" charset="0"/>
                  </a:rPr>
                  <a:t> </a:t>
                </a:r>
                <a:r>
                  <a:rPr lang="en-US" sz="2200" dirty="0" err="1">
                    <a:solidFill>
                      <a:schemeClr val="tx2">
                        <a:lumMod val="50000"/>
                      </a:schemeClr>
                    </a:solidFill>
                    <a:latin typeface="Times New Roman" pitchFamily="18" charset="0"/>
                    <a:cs typeface="Times New Roman" pitchFamily="18" charset="0"/>
                  </a:rPr>
                  <a:t>nghiên</a:t>
                </a:r>
                <a:r>
                  <a:rPr lang="en-US" sz="2200" dirty="0">
                    <a:solidFill>
                      <a:schemeClr val="tx2">
                        <a:lumMod val="50000"/>
                      </a:schemeClr>
                    </a:solidFill>
                    <a:latin typeface="Times New Roman" pitchFamily="18" charset="0"/>
                    <a:cs typeface="Times New Roman" pitchFamily="18" charset="0"/>
                  </a:rPr>
                  <a:t> </a:t>
                </a:r>
                <a:r>
                  <a:rPr lang="en-US" sz="2200" dirty="0" err="1">
                    <a:solidFill>
                      <a:schemeClr val="tx2">
                        <a:lumMod val="50000"/>
                      </a:schemeClr>
                    </a:solidFill>
                    <a:latin typeface="Times New Roman" pitchFamily="18" charset="0"/>
                    <a:cs typeface="Times New Roman" pitchFamily="18" charset="0"/>
                  </a:rPr>
                  <a:t>cứu</a:t>
                </a:r>
                <a:r>
                  <a:rPr lang="en-US" sz="2200" dirty="0">
                    <a:solidFill>
                      <a:schemeClr val="tx2">
                        <a:lumMod val="50000"/>
                      </a:schemeClr>
                    </a:solidFill>
                    <a:latin typeface="Times New Roman" pitchFamily="18" charset="0"/>
                    <a:cs typeface="Times New Roman" pitchFamily="18" charset="0"/>
                  </a:rPr>
                  <a:t>:</a:t>
                </a:r>
              </a:p>
              <a:p>
                <a:endParaRPr lang="en-US" sz="2200" dirty="0">
                  <a:solidFill>
                    <a:schemeClr val="tx2">
                      <a:lumMod val="50000"/>
                    </a:schemeClr>
                  </a:solidFill>
                  <a:latin typeface="Times New Roman" pitchFamily="18" charset="0"/>
                  <a:cs typeface="Times New Roman" pitchFamily="18" charset="0"/>
                </a:endParaRPr>
              </a:p>
              <a:p>
                <a:pPr>
                  <a:buFont typeface="Arial" pitchFamily="34" charset="0"/>
                  <a:buChar char="•"/>
                </a:pPr>
                <a:r>
                  <a:rPr lang="vi-VN" dirty="0">
                    <a:latin typeface="Times New Roman" pitchFamily="18" charset="0"/>
                    <a:cs typeface="Times New Roman" pitchFamily="18" charset="0"/>
                  </a:rPr>
                  <a:t>Hệ thống hóa nội dung và các nhân tố ảnh hưởng đến công tác quản lý nợ nước ngoài.</a:t>
                </a:r>
                <a:endParaRPr lang="en-US" dirty="0">
                  <a:latin typeface="Times New Roman" pitchFamily="18" charset="0"/>
                  <a:cs typeface="Times New Roman" pitchFamily="18" charset="0"/>
                </a:endParaRPr>
              </a:p>
              <a:p>
                <a:pPr>
                  <a:buFont typeface="Arial" pitchFamily="34" charset="0"/>
                  <a:buChar char="•"/>
                </a:pPr>
                <a:r>
                  <a:rPr lang="vi-VN" dirty="0">
                    <a:latin typeface="Times New Roman" pitchFamily="18" charset="0"/>
                    <a:cs typeface="Times New Roman" pitchFamily="18" charset="0"/>
                  </a:rPr>
                  <a:t> Đưa ra một số kinh nghiệm quản lý nợ nước ngoài của một số quốc gia trên thế giới. </a:t>
                </a:r>
                <a:endParaRPr lang="en-US" dirty="0">
                  <a:latin typeface="Times New Roman" pitchFamily="18" charset="0"/>
                  <a:cs typeface="Times New Roman" pitchFamily="18" charset="0"/>
                </a:endParaRPr>
              </a:p>
              <a:p>
                <a:pPr>
                  <a:buFont typeface="Arial" pitchFamily="34" charset="0"/>
                  <a:buChar char="•"/>
                </a:pP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Làm rõ thực trạng quản lý nợ nước ngoài của Việt Nam trong thời gian qua. </a:t>
                </a:r>
                <a:endParaRPr lang="en-US" dirty="0">
                  <a:latin typeface="Times New Roman" pitchFamily="18" charset="0"/>
                  <a:cs typeface="Times New Roman" pitchFamily="18" charset="0"/>
                </a:endParaRPr>
              </a:p>
              <a:p>
                <a:pPr>
                  <a:buFont typeface="Arial" pitchFamily="34" charset="0"/>
                  <a:buChar char="•"/>
                </a:pPr>
                <a:r>
                  <a:rPr lang="en-US" dirty="0">
                    <a:latin typeface="Times New Roman" pitchFamily="18" charset="0"/>
                    <a:cs typeface="Times New Roman" pitchFamily="18" charset="0"/>
                  </a:rPr>
                  <a:t>K</a:t>
                </a:r>
                <a:r>
                  <a:rPr lang="vi-VN" dirty="0">
                    <a:latin typeface="Times New Roman" pitchFamily="18" charset="0"/>
                    <a:cs typeface="Times New Roman" pitchFamily="18" charset="0"/>
                  </a:rPr>
                  <a:t>iến nghị giải pháp nhằm hoàn thiện công tác quản lý nợ nước ngoài của Việt Nam</a:t>
                </a:r>
              </a:p>
            </p:txBody>
          </p:sp>
          <p:cxnSp>
            <p:nvCxnSpPr>
              <p:cNvPr id="22" name="Straight Connector 21"/>
              <p:cNvCxnSpPr/>
              <p:nvPr/>
            </p:nvCxnSpPr>
            <p:spPr>
              <a:xfrm flipV="1">
                <a:off x="1572768" y="2414016"/>
                <a:ext cx="8558784" cy="12192"/>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grpSp>
      </p:grpSp>
      <p:grpSp>
        <p:nvGrpSpPr>
          <p:cNvPr id="11" name="Group 10">
            <a:extLst>
              <a:ext uri="{FF2B5EF4-FFF2-40B4-BE49-F238E27FC236}">
                <a16:creationId xmlns:a16="http://schemas.microsoft.com/office/drawing/2014/main" id="{354CBB45-FC19-4A5E-9CCF-D5BA759F0F67}"/>
              </a:ext>
            </a:extLst>
          </p:cNvPr>
          <p:cNvGrpSpPr/>
          <p:nvPr/>
        </p:nvGrpSpPr>
        <p:grpSpPr>
          <a:xfrm>
            <a:off x="816864" y="2580774"/>
            <a:ext cx="4559808" cy="4109074"/>
            <a:chOff x="816864" y="2580774"/>
            <a:chExt cx="4559808" cy="4109074"/>
          </a:xfrm>
        </p:grpSpPr>
        <p:sp>
          <p:nvSpPr>
            <p:cNvPr id="15" name="Rectangle 14"/>
            <p:cNvSpPr/>
            <p:nvPr/>
          </p:nvSpPr>
          <p:spPr>
            <a:xfrm>
              <a:off x="816864" y="4319968"/>
              <a:ext cx="4559808" cy="2369880"/>
            </a:xfrm>
            <a:prstGeom prst="rect">
              <a:avLst/>
            </a:prstGeom>
          </p:spPr>
          <p:txBody>
            <a:bodyPr wrap="square">
              <a:spAutoFit/>
            </a:bodyPr>
            <a:lstStyle/>
            <a:p>
              <a:pPr algn="ctr" fontAlgn="base"/>
              <a:r>
                <a:rPr lang="vi-VN" sz="2200" dirty="0">
                  <a:solidFill>
                    <a:schemeClr val="tx2">
                      <a:lumMod val="50000"/>
                    </a:schemeClr>
                  </a:solidFill>
                  <a:latin typeface="Times New Roman" pitchFamily="18" charset="0"/>
                  <a:cs typeface="Times New Roman" pitchFamily="18" charset="0"/>
                </a:rPr>
                <a:t>Đối tượng và phạm vi nghiên cứu</a:t>
              </a:r>
              <a:endParaRPr lang="en-US" sz="2200" dirty="0">
                <a:solidFill>
                  <a:schemeClr val="tx2">
                    <a:lumMod val="50000"/>
                  </a:schemeClr>
                </a:solidFill>
                <a:latin typeface="Times New Roman" pitchFamily="18" charset="0"/>
                <a:cs typeface="Times New Roman" pitchFamily="18" charset="0"/>
              </a:endParaRPr>
            </a:p>
            <a:p>
              <a:pPr fontAlgn="base"/>
              <a:endParaRPr lang="vi-VN" b="1" dirty="0"/>
            </a:p>
            <a:p>
              <a:pPr fontAlgn="base">
                <a:buFont typeface="Arial" pitchFamily="34" charset="0"/>
                <a:buChar char="•"/>
              </a:pPr>
              <a:r>
                <a:rPr lang="vi-VN" dirty="0">
                  <a:latin typeface="Times New Roman" pitchFamily="18" charset="0"/>
                  <a:cs typeface="Times New Roman" pitchFamily="18" charset="0"/>
                </a:rPr>
                <a:t>Đối tượng nghiên cứu: Quản lý nợ nước ngoài của Hàn Quốc, Thái Lan, Malaysia, Mexico và Việt Nam.</a:t>
              </a:r>
            </a:p>
            <a:p>
              <a:pPr fontAlgn="base">
                <a:buFont typeface="Arial" pitchFamily="34" charset="0"/>
                <a:buChar char="•"/>
              </a:pPr>
              <a:r>
                <a:rPr lang="vi-VN" dirty="0">
                  <a:latin typeface="Times New Roman" pitchFamily="18" charset="0"/>
                  <a:cs typeface="Times New Roman" pitchFamily="18" charset="0"/>
                </a:rPr>
                <a:t>Phạm vi thời gian: </a:t>
              </a:r>
              <a:r>
                <a:rPr lang="en-US" dirty="0">
                  <a:latin typeface="Times New Roman" pitchFamily="18" charset="0"/>
                  <a:cs typeface="Times New Roman" pitchFamily="18" charset="0"/>
                </a:rPr>
                <a:t>1997</a:t>
              </a:r>
              <a:r>
                <a:rPr lang="vi-VN" dirty="0">
                  <a:latin typeface="Times New Roman" pitchFamily="18" charset="0"/>
                  <a:cs typeface="Times New Roman" pitchFamily="18" charset="0"/>
                </a:rPr>
                <a:t>-2019</a:t>
              </a:r>
            </a:p>
            <a:p>
              <a:pPr fontAlgn="base">
                <a:buFont typeface="Arial" pitchFamily="34" charset="0"/>
                <a:buChar char="•"/>
              </a:pPr>
              <a:r>
                <a:rPr lang="vi-VN" dirty="0">
                  <a:latin typeface="Times New Roman" pitchFamily="18" charset="0"/>
                  <a:cs typeface="Times New Roman" pitchFamily="18" charset="0"/>
                </a:rPr>
                <a:t>Phạm vi không gian: Việt Nam, Hàn Quốc, Thái Lan, Malaysia, Mexico</a:t>
              </a:r>
            </a:p>
          </p:txBody>
        </p:sp>
        <p:sp>
          <p:nvSpPr>
            <p:cNvPr id="16" name="椭圆 45"/>
            <p:cNvSpPr/>
            <p:nvPr/>
          </p:nvSpPr>
          <p:spPr>
            <a:xfrm>
              <a:off x="2321057" y="2691615"/>
              <a:ext cx="1484724" cy="1484724"/>
            </a:xfrm>
            <a:prstGeom prst="ellipse">
              <a:avLst/>
            </a:prstGeom>
            <a:solidFill>
              <a:srgbClr val="1D425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7" name="椭圆 46"/>
            <p:cNvSpPr/>
            <p:nvPr/>
          </p:nvSpPr>
          <p:spPr>
            <a:xfrm>
              <a:off x="2210215" y="2580774"/>
              <a:ext cx="1706407" cy="1706407"/>
            </a:xfrm>
            <a:prstGeom prst="ellipse">
              <a:avLst/>
            </a:prstGeom>
            <a:noFill/>
            <a:ln w="9525">
              <a:solidFill>
                <a:srgbClr val="1D42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nvGrpSpPr>
            <p:cNvPr id="18" name="组合 55"/>
            <p:cNvGrpSpPr/>
            <p:nvPr/>
          </p:nvGrpSpPr>
          <p:grpSpPr>
            <a:xfrm>
              <a:off x="2860961" y="3211028"/>
              <a:ext cx="404912" cy="590245"/>
              <a:chOff x="2528974" y="2863357"/>
              <a:chExt cx="246811" cy="359779"/>
            </a:xfrm>
            <a:solidFill>
              <a:schemeClr val="bg1"/>
            </a:solidFill>
          </p:grpSpPr>
          <p:sp>
            <p:nvSpPr>
              <p:cNvPr id="19" name="AutoShape 113"/>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20" name="AutoShape 114"/>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grpSp>
        <p:cxnSp>
          <p:nvCxnSpPr>
            <p:cNvPr id="24" name="直接连接符 35"/>
            <p:cNvCxnSpPr/>
            <p:nvPr/>
          </p:nvCxnSpPr>
          <p:spPr>
            <a:xfrm flipV="1">
              <a:off x="2520046" y="4840224"/>
              <a:ext cx="1015634" cy="5045"/>
            </a:xfrm>
            <a:prstGeom prst="line">
              <a:avLst/>
            </a:prstGeom>
            <a:ln w="19050">
              <a:solidFill>
                <a:srgbClr val="1D4251"/>
              </a:solidFill>
            </a:ln>
          </p:spPr>
          <p:style>
            <a:lnRef idx="1">
              <a:schemeClr val="accent1"/>
            </a:lnRef>
            <a:fillRef idx="0">
              <a:schemeClr val="accent1"/>
            </a:fillRef>
            <a:effectRef idx="0">
              <a:schemeClr val="accent1"/>
            </a:effectRef>
            <a:fontRef idx="minor">
              <a:schemeClr val="tx1"/>
            </a:fontRef>
          </p:style>
        </p:cxnSp>
      </p:grpSp>
      <p:grpSp>
        <p:nvGrpSpPr>
          <p:cNvPr id="13" name="Group 12">
            <a:extLst>
              <a:ext uri="{FF2B5EF4-FFF2-40B4-BE49-F238E27FC236}">
                <a16:creationId xmlns:a16="http://schemas.microsoft.com/office/drawing/2014/main" id="{04F312DF-C169-494E-84A6-574557EAE86E}"/>
              </a:ext>
            </a:extLst>
          </p:cNvPr>
          <p:cNvGrpSpPr/>
          <p:nvPr/>
        </p:nvGrpSpPr>
        <p:grpSpPr>
          <a:xfrm>
            <a:off x="6595872" y="2538101"/>
            <a:ext cx="4303776" cy="3946043"/>
            <a:chOff x="6595872" y="2538101"/>
            <a:chExt cx="4303776" cy="3946043"/>
          </a:xfrm>
        </p:grpSpPr>
        <p:grpSp>
          <p:nvGrpSpPr>
            <p:cNvPr id="12" name="Group 11">
              <a:extLst>
                <a:ext uri="{FF2B5EF4-FFF2-40B4-BE49-F238E27FC236}">
                  <a16:creationId xmlns:a16="http://schemas.microsoft.com/office/drawing/2014/main" id="{5BFBF0EA-478C-45B7-AD46-133C1F2855E4}"/>
                </a:ext>
              </a:extLst>
            </p:cNvPr>
            <p:cNvGrpSpPr/>
            <p:nvPr/>
          </p:nvGrpSpPr>
          <p:grpSpPr>
            <a:xfrm>
              <a:off x="7829599" y="2538101"/>
              <a:ext cx="1706407" cy="1706407"/>
              <a:chOff x="7829599" y="2538101"/>
              <a:chExt cx="1706407" cy="1706407"/>
            </a:xfrm>
          </p:grpSpPr>
          <p:sp>
            <p:nvSpPr>
              <p:cNvPr id="26" name="椭圆 49"/>
              <p:cNvSpPr/>
              <p:nvPr/>
            </p:nvSpPr>
            <p:spPr>
              <a:xfrm>
                <a:off x="7940439" y="2648942"/>
                <a:ext cx="1484724" cy="1484724"/>
              </a:xfrm>
              <a:prstGeom prst="ellipse">
                <a:avLst/>
              </a:prstGeom>
              <a:solidFill>
                <a:srgbClr val="1D425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27" name="椭圆 50"/>
              <p:cNvSpPr/>
              <p:nvPr/>
            </p:nvSpPr>
            <p:spPr>
              <a:xfrm>
                <a:off x="7829599" y="2538101"/>
                <a:ext cx="1706407" cy="1706407"/>
              </a:xfrm>
              <a:prstGeom prst="ellipse">
                <a:avLst/>
              </a:prstGeom>
              <a:noFill/>
              <a:ln w="9525">
                <a:solidFill>
                  <a:srgbClr val="1D42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nvGrpSpPr>
              <p:cNvPr id="28" name="Group 112"/>
              <p:cNvGrpSpPr/>
              <p:nvPr/>
            </p:nvGrpSpPr>
            <p:grpSpPr>
              <a:xfrm>
                <a:off x="8387678" y="3114812"/>
                <a:ext cx="590247" cy="552979"/>
                <a:chOff x="5368132" y="3540125"/>
                <a:chExt cx="465138" cy="435769"/>
              </a:xfrm>
              <a:solidFill>
                <a:schemeClr val="bg1"/>
              </a:solidFill>
            </p:grpSpPr>
            <p:sp>
              <p:nvSpPr>
                <p:cNvPr id="29"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30"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grpSp>
        </p:grpSp>
        <p:sp>
          <p:nvSpPr>
            <p:cNvPr id="31" name="Rectangle 30"/>
            <p:cNvSpPr/>
            <p:nvPr/>
          </p:nvSpPr>
          <p:spPr>
            <a:xfrm>
              <a:off x="6595872" y="4370213"/>
              <a:ext cx="4303776" cy="707886"/>
            </a:xfrm>
            <a:prstGeom prst="rect">
              <a:avLst/>
            </a:prstGeom>
          </p:spPr>
          <p:txBody>
            <a:bodyPr wrap="square">
              <a:spAutoFit/>
            </a:bodyPr>
            <a:lstStyle/>
            <a:p>
              <a:pPr algn="ctr" fontAlgn="base"/>
              <a:r>
                <a:rPr lang="vi-VN" sz="2200" dirty="0">
                  <a:solidFill>
                    <a:schemeClr val="tx2">
                      <a:lumMod val="50000"/>
                    </a:schemeClr>
                  </a:solidFill>
                  <a:latin typeface="Times New Roman" pitchFamily="18" charset="0"/>
                  <a:cs typeface="Times New Roman" pitchFamily="18" charset="0"/>
                </a:rPr>
                <a:t>Phương pháp nghiên cứu</a:t>
              </a:r>
              <a:br>
                <a:rPr lang="vi-VN" dirty="0"/>
              </a:br>
              <a:endParaRPr lang="en-US" dirty="0"/>
            </a:p>
          </p:txBody>
        </p:sp>
        <p:sp>
          <p:nvSpPr>
            <p:cNvPr id="32" name="Rectangle 31"/>
            <p:cNvSpPr/>
            <p:nvPr/>
          </p:nvSpPr>
          <p:spPr>
            <a:xfrm>
              <a:off x="7546848" y="5006816"/>
              <a:ext cx="3084576" cy="1477328"/>
            </a:xfrm>
            <a:prstGeom prst="rect">
              <a:avLst/>
            </a:prstGeom>
          </p:spPr>
          <p:txBody>
            <a:bodyPr wrap="square">
              <a:spAutoFit/>
            </a:bodyPr>
            <a:lstStyle/>
            <a:p>
              <a:pPr>
                <a:buFont typeface="Arial" pitchFamily="34" charset="0"/>
                <a:buChar char="•"/>
              </a:pPr>
              <a:r>
                <a:rPr lang="en-US" dirty="0">
                  <a:latin typeface="Times New Roman" pitchFamily="18" charset="0"/>
                  <a:cs typeface="Times New Roman" pitchFamily="18" charset="0"/>
                </a:rPr>
                <a:t>P</a:t>
              </a:r>
              <a:r>
                <a:rPr lang="vi-VN" dirty="0">
                  <a:latin typeface="Times New Roman" pitchFamily="18" charset="0"/>
                  <a:cs typeface="Times New Roman" pitchFamily="18" charset="0"/>
                </a:rPr>
                <a:t>hương pháp phân tích</a:t>
              </a:r>
              <a:endParaRPr lang="en-US" dirty="0">
                <a:latin typeface="Times New Roman" pitchFamily="18" charset="0"/>
                <a:cs typeface="Times New Roman" pitchFamily="18" charset="0"/>
              </a:endParaRPr>
            </a:p>
            <a:p>
              <a:pPr>
                <a:buFont typeface="Arial" pitchFamily="34" charset="0"/>
                <a:buChar char="•"/>
              </a:pPr>
              <a:r>
                <a:rPr lang="en-US" dirty="0" err="1">
                  <a:latin typeface="Times New Roman" pitchFamily="18" charset="0"/>
                  <a:cs typeface="Times New Roman" pitchFamily="18" charset="0"/>
                </a:rPr>
                <a:t>Phương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pháp</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tổng hợp</a:t>
              </a:r>
              <a:endParaRPr lang="en-US" dirty="0">
                <a:latin typeface="Times New Roman" pitchFamily="18" charset="0"/>
                <a:cs typeface="Times New Roman" pitchFamily="18" charset="0"/>
              </a:endParaRPr>
            </a:p>
            <a:p>
              <a:pPr>
                <a:buFont typeface="Arial" pitchFamily="34" charset="0"/>
                <a:buChar char="•"/>
              </a:pPr>
              <a:r>
                <a:rPr lang="en-US" dirty="0" err="1">
                  <a:latin typeface="Times New Roman" pitchFamily="18" charset="0"/>
                  <a:cs typeface="Times New Roman" pitchFamily="18" charset="0"/>
                </a:rPr>
                <a:t>Phương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pháp</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thống kê</a:t>
              </a:r>
              <a:endParaRPr lang="en-US" dirty="0">
                <a:latin typeface="Times New Roman" pitchFamily="18" charset="0"/>
                <a:cs typeface="Times New Roman" pitchFamily="18" charset="0"/>
              </a:endParaRPr>
            </a:p>
            <a:p>
              <a:pPr>
                <a:buFont typeface="Arial" pitchFamily="34" charset="0"/>
                <a:buChar char="•"/>
              </a:pPr>
              <a:r>
                <a:rPr lang="en-US" dirty="0" err="1">
                  <a:latin typeface="Times New Roman" pitchFamily="18" charset="0"/>
                  <a:cs typeface="Times New Roman" pitchFamily="18" charset="0"/>
                </a:rPr>
                <a:t>Phương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pháp</a:t>
              </a: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quy nạp </a:t>
              </a:r>
              <a:endParaRPr lang="en-US" dirty="0">
                <a:latin typeface="Times New Roman" pitchFamily="18" charset="0"/>
                <a:cs typeface="Times New Roman" pitchFamily="18" charset="0"/>
              </a:endParaRPr>
            </a:p>
            <a:p>
              <a:pPr>
                <a:buFont typeface="Arial" pitchFamily="34" charset="0"/>
                <a:buChar char="•"/>
              </a:pPr>
              <a:r>
                <a:rPr lang="vi-VN" dirty="0">
                  <a:latin typeface="Times New Roman" pitchFamily="18" charset="0"/>
                  <a:cs typeface="Times New Roman" pitchFamily="18" charset="0"/>
                </a:rPr>
                <a:t>Phương pháp so sánh</a:t>
              </a:r>
            </a:p>
          </p:txBody>
        </p:sp>
        <p:cxnSp>
          <p:nvCxnSpPr>
            <p:cNvPr id="33" name="直接连接符 35"/>
            <p:cNvCxnSpPr/>
            <p:nvPr/>
          </p:nvCxnSpPr>
          <p:spPr>
            <a:xfrm flipV="1">
              <a:off x="8171038" y="4858512"/>
              <a:ext cx="1015634" cy="5045"/>
            </a:xfrm>
            <a:prstGeom prst="line">
              <a:avLst/>
            </a:prstGeom>
            <a:ln w="19050">
              <a:solidFill>
                <a:srgbClr val="1D4251"/>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584448" y="1560576"/>
            <a:ext cx="4777778" cy="2575774"/>
            <a:chOff x="3213034" y="2169467"/>
            <a:chExt cx="5770984" cy="3149507"/>
          </a:xfrm>
        </p:grpSpPr>
        <p:sp>
          <p:nvSpPr>
            <p:cNvPr id="3" name="Oval 32"/>
            <p:cNvSpPr/>
            <p:nvPr/>
          </p:nvSpPr>
          <p:spPr>
            <a:xfrm>
              <a:off x="6650647" y="3206028"/>
              <a:ext cx="1084349" cy="1084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 name="Oval 30"/>
            <p:cNvSpPr/>
            <p:nvPr/>
          </p:nvSpPr>
          <p:spPr>
            <a:xfrm>
              <a:off x="4444881" y="3206028"/>
              <a:ext cx="1084349" cy="1084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 name="Freeform: Shape 13"/>
            <p:cNvSpPr>
              <a:spLocks/>
            </p:cNvSpPr>
            <p:nvPr/>
          </p:nvSpPr>
          <p:spPr bwMode="auto">
            <a:xfrm>
              <a:off x="5625502" y="2169467"/>
              <a:ext cx="1575298" cy="1575295"/>
            </a:xfrm>
            <a:custGeom>
              <a:avLst/>
              <a:gdLst>
                <a:gd name="T0" fmla="*/ 2905 w 2905"/>
                <a:gd name="T1" fmla="*/ 0 h 2903"/>
                <a:gd name="T2" fmla="*/ 2830 w 2905"/>
                <a:gd name="T3" fmla="*/ 0 h 2903"/>
                <a:gd name="T4" fmla="*/ 2681 w 2905"/>
                <a:gd name="T5" fmla="*/ 7 h 2903"/>
                <a:gd name="T6" fmla="*/ 2535 w 2905"/>
                <a:gd name="T7" fmla="*/ 22 h 2903"/>
                <a:gd name="T8" fmla="*/ 2390 w 2905"/>
                <a:gd name="T9" fmla="*/ 44 h 2903"/>
                <a:gd name="T10" fmla="*/ 2249 w 2905"/>
                <a:gd name="T11" fmla="*/ 73 h 2903"/>
                <a:gd name="T12" fmla="*/ 2110 w 2905"/>
                <a:gd name="T13" fmla="*/ 110 h 2903"/>
                <a:gd name="T14" fmla="*/ 1973 w 2905"/>
                <a:gd name="T15" fmla="*/ 152 h 2903"/>
                <a:gd name="T16" fmla="*/ 1839 w 2905"/>
                <a:gd name="T17" fmla="*/ 201 h 2903"/>
                <a:gd name="T18" fmla="*/ 1709 w 2905"/>
                <a:gd name="T19" fmla="*/ 256 h 2903"/>
                <a:gd name="T20" fmla="*/ 1583 w 2905"/>
                <a:gd name="T21" fmla="*/ 317 h 2903"/>
                <a:gd name="T22" fmla="*/ 1460 w 2905"/>
                <a:gd name="T23" fmla="*/ 385 h 2903"/>
                <a:gd name="T24" fmla="*/ 1339 w 2905"/>
                <a:gd name="T25" fmla="*/ 456 h 2903"/>
                <a:gd name="T26" fmla="*/ 1224 w 2905"/>
                <a:gd name="T27" fmla="*/ 535 h 2903"/>
                <a:gd name="T28" fmla="*/ 1112 w 2905"/>
                <a:gd name="T29" fmla="*/ 619 h 2903"/>
                <a:gd name="T30" fmla="*/ 1004 w 2905"/>
                <a:gd name="T31" fmla="*/ 707 h 2903"/>
                <a:gd name="T32" fmla="*/ 901 w 2905"/>
                <a:gd name="T33" fmla="*/ 800 h 2903"/>
                <a:gd name="T34" fmla="*/ 802 w 2905"/>
                <a:gd name="T35" fmla="*/ 899 h 2903"/>
                <a:gd name="T36" fmla="*/ 709 w 2905"/>
                <a:gd name="T37" fmla="*/ 1004 h 2903"/>
                <a:gd name="T38" fmla="*/ 621 w 2905"/>
                <a:gd name="T39" fmla="*/ 1110 h 2903"/>
                <a:gd name="T40" fmla="*/ 537 w 2905"/>
                <a:gd name="T41" fmla="*/ 1222 h 2903"/>
                <a:gd name="T42" fmla="*/ 458 w 2905"/>
                <a:gd name="T43" fmla="*/ 1339 h 2903"/>
                <a:gd name="T44" fmla="*/ 385 w 2905"/>
                <a:gd name="T45" fmla="*/ 1458 h 2903"/>
                <a:gd name="T46" fmla="*/ 319 w 2905"/>
                <a:gd name="T47" fmla="*/ 1581 h 2903"/>
                <a:gd name="T48" fmla="*/ 257 w 2905"/>
                <a:gd name="T49" fmla="*/ 1709 h 2903"/>
                <a:gd name="T50" fmla="*/ 202 w 2905"/>
                <a:gd name="T51" fmla="*/ 1839 h 2903"/>
                <a:gd name="T52" fmla="*/ 154 w 2905"/>
                <a:gd name="T53" fmla="*/ 1973 h 2903"/>
                <a:gd name="T54" fmla="*/ 112 w 2905"/>
                <a:gd name="T55" fmla="*/ 2108 h 2903"/>
                <a:gd name="T56" fmla="*/ 75 w 2905"/>
                <a:gd name="T57" fmla="*/ 2247 h 2903"/>
                <a:gd name="T58" fmla="*/ 46 w 2905"/>
                <a:gd name="T59" fmla="*/ 2388 h 2903"/>
                <a:gd name="T60" fmla="*/ 24 w 2905"/>
                <a:gd name="T61" fmla="*/ 2533 h 2903"/>
                <a:gd name="T62" fmla="*/ 9 w 2905"/>
                <a:gd name="T63" fmla="*/ 2680 h 2903"/>
                <a:gd name="T64" fmla="*/ 2 w 2905"/>
                <a:gd name="T65" fmla="*/ 2828 h 2903"/>
                <a:gd name="T66" fmla="*/ 1744 w 2905"/>
                <a:gd name="T67" fmla="*/ 2903 h 2903"/>
                <a:gd name="T68" fmla="*/ 1744 w 2905"/>
                <a:gd name="T69" fmla="*/ 2843 h 2903"/>
                <a:gd name="T70" fmla="*/ 1757 w 2905"/>
                <a:gd name="T71" fmla="*/ 2725 h 2903"/>
                <a:gd name="T72" fmla="*/ 1780 w 2905"/>
                <a:gd name="T73" fmla="*/ 2614 h 2903"/>
                <a:gd name="T74" fmla="*/ 1813 w 2905"/>
                <a:gd name="T75" fmla="*/ 2504 h 2903"/>
                <a:gd name="T76" fmla="*/ 1857 w 2905"/>
                <a:gd name="T77" fmla="*/ 2399 h 2903"/>
                <a:gd name="T78" fmla="*/ 1910 w 2905"/>
                <a:gd name="T79" fmla="*/ 2300 h 2903"/>
                <a:gd name="T80" fmla="*/ 1974 w 2905"/>
                <a:gd name="T81" fmla="*/ 2209 h 2903"/>
                <a:gd name="T82" fmla="*/ 2044 w 2905"/>
                <a:gd name="T83" fmla="*/ 2123 h 2903"/>
                <a:gd name="T84" fmla="*/ 2123 w 2905"/>
                <a:gd name="T85" fmla="*/ 2044 h 2903"/>
                <a:gd name="T86" fmla="*/ 2209 w 2905"/>
                <a:gd name="T87" fmla="*/ 1973 h 2903"/>
                <a:gd name="T88" fmla="*/ 2302 w 2905"/>
                <a:gd name="T89" fmla="*/ 1910 h 2903"/>
                <a:gd name="T90" fmla="*/ 2401 w 2905"/>
                <a:gd name="T91" fmla="*/ 1855 h 2903"/>
                <a:gd name="T92" fmla="*/ 2506 w 2905"/>
                <a:gd name="T93" fmla="*/ 1811 h 2903"/>
                <a:gd name="T94" fmla="*/ 2614 w 2905"/>
                <a:gd name="T95" fmla="*/ 1778 h 2903"/>
                <a:gd name="T96" fmla="*/ 2727 w 2905"/>
                <a:gd name="T97" fmla="*/ 1755 h 2903"/>
                <a:gd name="T98" fmla="*/ 2844 w 2905"/>
                <a:gd name="T99" fmla="*/ 1744 h 2903"/>
                <a:gd name="T100" fmla="*/ 2905 w 2905"/>
                <a:gd name="T101" fmla="*/ 1742 h 2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05" h="2903">
                  <a:moveTo>
                    <a:pt x="2905" y="1742"/>
                  </a:moveTo>
                  <a:lnTo>
                    <a:pt x="2905" y="0"/>
                  </a:lnTo>
                  <a:lnTo>
                    <a:pt x="2905" y="0"/>
                  </a:lnTo>
                  <a:lnTo>
                    <a:pt x="2830" y="0"/>
                  </a:lnTo>
                  <a:lnTo>
                    <a:pt x="2755" y="4"/>
                  </a:lnTo>
                  <a:lnTo>
                    <a:pt x="2681" y="7"/>
                  </a:lnTo>
                  <a:lnTo>
                    <a:pt x="2608" y="15"/>
                  </a:lnTo>
                  <a:lnTo>
                    <a:pt x="2535" y="22"/>
                  </a:lnTo>
                  <a:lnTo>
                    <a:pt x="2462" y="33"/>
                  </a:lnTo>
                  <a:lnTo>
                    <a:pt x="2390" y="44"/>
                  </a:lnTo>
                  <a:lnTo>
                    <a:pt x="2319" y="59"/>
                  </a:lnTo>
                  <a:lnTo>
                    <a:pt x="2249" y="73"/>
                  </a:lnTo>
                  <a:lnTo>
                    <a:pt x="2180" y="92"/>
                  </a:lnTo>
                  <a:lnTo>
                    <a:pt x="2110" y="110"/>
                  </a:lnTo>
                  <a:lnTo>
                    <a:pt x="2040" y="130"/>
                  </a:lnTo>
                  <a:lnTo>
                    <a:pt x="1973" y="152"/>
                  </a:lnTo>
                  <a:lnTo>
                    <a:pt x="1907" y="176"/>
                  </a:lnTo>
                  <a:lnTo>
                    <a:pt x="1839" y="201"/>
                  </a:lnTo>
                  <a:lnTo>
                    <a:pt x="1775" y="227"/>
                  </a:lnTo>
                  <a:lnTo>
                    <a:pt x="1709" y="256"/>
                  </a:lnTo>
                  <a:lnTo>
                    <a:pt x="1645" y="286"/>
                  </a:lnTo>
                  <a:lnTo>
                    <a:pt x="1583" y="317"/>
                  </a:lnTo>
                  <a:lnTo>
                    <a:pt x="1520" y="350"/>
                  </a:lnTo>
                  <a:lnTo>
                    <a:pt x="1460" y="385"/>
                  </a:lnTo>
                  <a:lnTo>
                    <a:pt x="1399" y="419"/>
                  </a:lnTo>
                  <a:lnTo>
                    <a:pt x="1339" y="456"/>
                  </a:lnTo>
                  <a:lnTo>
                    <a:pt x="1280" y="495"/>
                  </a:lnTo>
                  <a:lnTo>
                    <a:pt x="1224" y="535"/>
                  </a:lnTo>
                  <a:lnTo>
                    <a:pt x="1167" y="577"/>
                  </a:lnTo>
                  <a:lnTo>
                    <a:pt x="1112" y="619"/>
                  </a:lnTo>
                  <a:lnTo>
                    <a:pt x="1057" y="663"/>
                  </a:lnTo>
                  <a:lnTo>
                    <a:pt x="1004" y="707"/>
                  </a:lnTo>
                  <a:lnTo>
                    <a:pt x="953" y="755"/>
                  </a:lnTo>
                  <a:lnTo>
                    <a:pt x="901" y="800"/>
                  </a:lnTo>
                  <a:lnTo>
                    <a:pt x="852" y="850"/>
                  </a:lnTo>
                  <a:lnTo>
                    <a:pt x="802" y="899"/>
                  </a:lnTo>
                  <a:lnTo>
                    <a:pt x="755" y="951"/>
                  </a:lnTo>
                  <a:lnTo>
                    <a:pt x="709" y="1004"/>
                  </a:lnTo>
                  <a:lnTo>
                    <a:pt x="663" y="1057"/>
                  </a:lnTo>
                  <a:lnTo>
                    <a:pt x="621" y="1110"/>
                  </a:lnTo>
                  <a:lnTo>
                    <a:pt x="577" y="1165"/>
                  </a:lnTo>
                  <a:lnTo>
                    <a:pt x="537" y="1222"/>
                  </a:lnTo>
                  <a:lnTo>
                    <a:pt x="497" y="1280"/>
                  </a:lnTo>
                  <a:lnTo>
                    <a:pt x="458" y="1339"/>
                  </a:lnTo>
                  <a:lnTo>
                    <a:pt x="422" y="1397"/>
                  </a:lnTo>
                  <a:lnTo>
                    <a:pt x="385" y="1458"/>
                  </a:lnTo>
                  <a:lnTo>
                    <a:pt x="352" y="1518"/>
                  </a:lnTo>
                  <a:lnTo>
                    <a:pt x="319" y="1581"/>
                  </a:lnTo>
                  <a:lnTo>
                    <a:pt x="288" y="1645"/>
                  </a:lnTo>
                  <a:lnTo>
                    <a:pt x="257" y="1709"/>
                  </a:lnTo>
                  <a:lnTo>
                    <a:pt x="229" y="1773"/>
                  </a:lnTo>
                  <a:lnTo>
                    <a:pt x="202" y="1839"/>
                  </a:lnTo>
                  <a:lnTo>
                    <a:pt x="178" y="1905"/>
                  </a:lnTo>
                  <a:lnTo>
                    <a:pt x="154" y="1973"/>
                  </a:lnTo>
                  <a:lnTo>
                    <a:pt x="132" y="2040"/>
                  </a:lnTo>
                  <a:lnTo>
                    <a:pt x="112" y="2108"/>
                  </a:lnTo>
                  <a:lnTo>
                    <a:pt x="92" y="2178"/>
                  </a:lnTo>
                  <a:lnTo>
                    <a:pt x="75" y="2247"/>
                  </a:lnTo>
                  <a:lnTo>
                    <a:pt x="61" y="2319"/>
                  </a:lnTo>
                  <a:lnTo>
                    <a:pt x="46" y="2388"/>
                  </a:lnTo>
                  <a:lnTo>
                    <a:pt x="35" y="2462"/>
                  </a:lnTo>
                  <a:lnTo>
                    <a:pt x="24" y="2533"/>
                  </a:lnTo>
                  <a:lnTo>
                    <a:pt x="17" y="2606"/>
                  </a:lnTo>
                  <a:lnTo>
                    <a:pt x="9" y="2680"/>
                  </a:lnTo>
                  <a:lnTo>
                    <a:pt x="4" y="2753"/>
                  </a:lnTo>
                  <a:lnTo>
                    <a:pt x="2" y="2828"/>
                  </a:lnTo>
                  <a:lnTo>
                    <a:pt x="0" y="2903"/>
                  </a:lnTo>
                  <a:lnTo>
                    <a:pt x="1744" y="2903"/>
                  </a:lnTo>
                  <a:lnTo>
                    <a:pt x="1744" y="2903"/>
                  </a:lnTo>
                  <a:lnTo>
                    <a:pt x="1744" y="2843"/>
                  </a:lnTo>
                  <a:lnTo>
                    <a:pt x="1749" y="2784"/>
                  </a:lnTo>
                  <a:lnTo>
                    <a:pt x="1757" y="2725"/>
                  </a:lnTo>
                  <a:lnTo>
                    <a:pt x="1766" y="2669"/>
                  </a:lnTo>
                  <a:lnTo>
                    <a:pt x="1780" y="2614"/>
                  </a:lnTo>
                  <a:lnTo>
                    <a:pt x="1795" y="2557"/>
                  </a:lnTo>
                  <a:lnTo>
                    <a:pt x="1813" y="2504"/>
                  </a:lnTo>
                  <a:lnTo>
                    <a:pt x="1833" y="2451"/>
                  </a:lnTo>
                  <a:lnTo>
                    <a:pt x="1857" y="2399"/>
                  </a:lnTo>
                  <a:lnTo>
                    <a:pt x="1883" y="2350"/>
                  </a:lnTo>
                  <a:lnTo>
                    <a:pt x="1910" y="2300"/>
                  </a:lnTo>
                  <a:lnTo>
                    <a:pt x="1941" y="2253"/>
                  </a:lnTo>
                  <a:lnTo>
                    <a:pt x="1974" y="2209"/>
                  </a:lnTo>
                  <a:lnTo>
                    <a:pt x="2007" y="2165"/>
                  </a:lnTo>
                  <a:lnTo>
                    <a:pt x="2044" y="2123"/>
                  </a:lnTo>
                  <a:lnTo>
                    <a:pt x="2082" y="2082"/>
                  </a:lnTo>
                  <a:lnTo>
                    <a:pt x="2123" y="2044"/>
                  </a:lnTo>
                  <a:lnTo>
                    <a:pt x="2165" y="2007"/>
                  </a:lnTo>
                  <a:lnTo>
                    <a:pt x="2209" y="1973"/>
                  </a:lnTo>
                  <a:lnTo>
                    <a:pt x="2255" y="1940"/>
                  </a:lnTo>
                  <a:lnTo>
                    <a:pt x="2302" y="1910"/>
                  </a:lnTo>
                  <a:lnTo>
                    <a:pt x="2350" y="1881"/>
                  </a:lnTo>
                  <a:lnTo>
                    <a:pt x="2401" y="1855"/>
                  </a:lnTo>
                  <a:lnTo>
                    <a:pt x="2452" y="1833"/>
                  </a:lnTo>
                  <a:lnTo>
                    <a:pt x="2506" y="1811"/>
                  </a:lnTo>
                  <a:lnTo>
                    <a:pt x="2559" y="1793"/>
                  </a:lnTo>
                  <a:lnTo>
                    <a:pt x="2614" y="1778"/>
                  </a:lnTo>
                  <a:lnTo>
                    <a:pt x="2670" y="1766"/>
                  </a:lnTo>
                  <a:lnTo>
                    <a:pt x="2727" y="1755"/>
                  </a:lnTo>
                  <a:lnTo>
                    <a:pt x="2786" y="1747"/>
                  </a:lnTo>
                  <a:lnTo>
                    <a:pt x="2844" y="1744"/>
                  </a:lnTo>
                  <a:lnTo>
                    <a:pt x="2905" y="1742"/>
                  </a:lnTo>
                  <a:lnTo>
                    <a:pt x="2905" y="1742"/>
                  </a:lnTo>
                  <a:close/>
                </a:path>
              </a:pathLst>
            </a:custGeom>
            <a:solidFill>
              <a:srgbClr val="F5C700"/>
            </a:solidFill>
            <a:ln>
              <a:noFill/>
            </a:ln>
          </p:spPr>
          <p:txBody>
            <a:bodyPr anchor="ctr"/>
            <a:lstStyle/>
            <a:p>
              <a:pPr algn="ctr"/>
              <a:endParaRPr>
                <a:cs typeface="+mn-ea"/>
                <a:sym typeface="+mn-lt"/>
              </a:endParaRPr>
            </a:p>
          </p:txBody>
        </p:sp>
        <p:sp>
          <p:nvSpPr>
            <p:cNvPr id="6" name="Freeform: Shape 14"/>
            <p:cNvSpPr>
              <a:spLocks/>
            </p:cNvSpPr>
            <p:nvPr/>
          </p:nvSpPr>
          <p:spPr bwMode="auto">
            <a:xfrm>
              <a:off x="7200800" y="2169467"/>
              <a:ext cx="1575298" cy="1575295"/>
            </a:xfrm>
            <a:custGeom>
              <a:avLst/>
              <a:gdLst>
                <a:gd name="T0" fmla="*/ 0 w 2902"/>
                <a:gd name="T1" fmla="*/ 1742 h 2903"/>
                <a:gd name="T2" fmla="*/ 58 w 2902"/>
                <a:gd name="T3" fmla="*/ 1744 h 2903"/>
                <a:gd name="T4" fmla="*/ 176 w 2902"/>
                <a:gd name="T5" fmla="*/ 1755 h 2903"/>
                <a:gd name="T6" fmla="*/ 289 w 2902"/>
                <a:gd name="T7" fmla="*/ 1778 h 2903"/>
                <a:gd name="T8" fmla="*/ 399 w 2902"/>
                <a:gd name="T9" fmla="*/ 1811 h 2903"/>
                <a:gd name="T10" fmla="*/ 503 w 2902"/>
                <a:gd name="T11" fmla="*/ 1855 h 2903"/>
                <a:gd name="T12" fmla="*/ 602 w 2902"/>
                <a:gd name="T13" fmla="*/ 1910 h 2903"/>
                <a:gd name="T14" fmla="*/ 694 w 2902"/>
                <a:gd name="T15" fmla="*/ 1973 h 2903"/>
                <a:gd name="T16" fmla="*/ 780 w 2902"/>
                <a:gd name="T17" fmla="*/ 2044 h 2903"/>
                <a:gd name="T18" fmla="*/ 859 w 2902"/>
                <a:gd name="T19" fmla="*/ 2123 h 2903"/>
                <a:gd name="T20" fmla="*/ 930 w 2902"/>
                <a:gd name="T21" fmla="*/ 2209 h 2903"/>
                <a:gd name="T22" fmla="*/ 992 w 2902"/>
                <a:gd name="T23" fmla="*/ 2300 h 2903"/>
                <a:gd name="T24" fmla="*/ 1045 w 2902"/>
                <a:gd name="T25" fmla="*/ 2399 h 2903"/>
                <a:gd name="T26" fmla="*/ 1089 w 2902"/>
                <a:gd name="T27" fmla="*/ 2504 h 2903"/>
                <a:gd name="T28" fmla="*/ 1124 w 2902"/>
                <a:gd name="T29" fmla="*/ 2614 h 2903"/>
                <a:gd name="T30" fmla="*/ 1148 w 2902"/>
                <a:gd name="T31" fmla="*/ 2725 h 2903"/>
                <a:gd name="T32" fmla="*/ 1159 w 2902"/>
                <a:gd name="T33" fmla="*/ 2843 h 2903"/>
                <a:gd name="T34" fmla="*/ 2902 w 2902"/>
                <a:gd name="T35" fmla="*/ 2903 h 2903"/>
                <a:gd name="T36" fmla="*/ 2900 w 2902"/>
                <a:gd name="T37" fmla="*/ 2828 h 2903"/>
                <a:gd name="T38" fmla="*/ 2893 w 2902"/>
                <a:gd name="T39" fmla="*/ 2680 h 2903"/>
                <a:gd name="T40" fmla="*/ 2879 w 2902"/>
                <a:gd name="T41" fmla="*/ 2533 h 2903"/>
                <a:gd name="T42" fmla="*/ 2857 w 2902"/>
                <a:gd name="T43" fmla="*/ 2388 h 2903"/>
                <a:gd name="T44" fmla="*/ 2827 w 2902"/>
                <a:gd name="T45" fmla="*/ 2247 h 2903"/>
                <a:gd name="T46" fmla="*/ 2792 w 2902"/>
                <a:gd name="T47" fmla="*/ 2108 h 2903"/>
                <a:gd name="T48" fmla="*/ 2750 w 2902"/>
                <a:gd name="T49" fmla="*/ 1973 h 2903"/>
                <a:gd name="T50" fmla="*/ 2701 w 2902"/>
                <a:gd name="T51" fmla="*/ 1839 h 2903"/>
                <a:gd name="T52" fmla="*/ 2646 w 2902"/>
                <a:gd name="T53" fmla="*/ 1709 h 2903"/>
                <a:gd name="T54" fmla="*/ 2586 w 2902"/>
                <a:gd name="T55" fmla="*/ 1581 h 2903"/>
                <a:gd name="T56" fmla="*/ 2518 w 2902"/>
                <a:gd name="T57" fmla="*/ 1458 h 2903"/>
                <a:gd name="T58" fmla="*/ 2445 w 2902"/>
                <a:gd name="T59" fmla="*/ 1339 h 2903"/>
                <a:gd name="T60" fmla="*/ 2368 w 2902"/>
                <a:gd name="T61" fmla="*/ 1222 h 2903"/>
                <a:gd name="T62" fmla="*/ 2283 w 2902"/>
                <a:gd name="T63" fmla="*/ 1110 h 2903"/>
                <a:gd name="T64" fmla="*/ 2194 w 2902"/>
                <a:gd name="T65" fmla="*/ 1004 h 2903"/>
                <a:gd name="T66" fmla="*/ 2100 w 2902"/>
                <a:gd name="T67" fmla="*/ 899 h 2903"/>
                <a:gd name="T68" fmla="*/ 2001 w 2902"/>
                <a:gd name="T69" fmla="*/ 800 h 2903"/>
                <a:gd name="T70" fmla="*/ 1899 w 2902"/>
                <a:gd name="T71" fmla="*/ 707 h 2903"/>
                <a:gd name="T72" fmla="*/ 1791 w 2902"/>
                <a:gd name="T73" fmla="*/ 619 h 2903"/>
                <a:gd name="T74" fmla="*/ 1679 w 2902"/>
                <a:gd name="T75" fmla="*/ 535 h 2903"/>
                <a:gd name="T76" fmla="*/ 1564 w 2902"/>
                <a:gd name="T77" fmla="*/ 456 h 2903"/>
                <a:gd name="T78" fmla="*/ 1445 w 2902"/>
                <a:gd name="T79" fmla="*/ 385 h 2903"/>
                <a:gd name="T80" fmla="*/ 1320 w 2902"/>
                <a:gd name="T81" fmla="*/ 317 h 2903"/>
                <a:gd name="T82" fmla="*/ 1194 w 2902"/>
                <a:gd name="T83" fmla="*/ 256 h 2903"/>
                <a:gd name="T84" fmla="*/ 1064 w 2902"/>
                <a:gd name="T85" fmla="*/ 201 h 2903"/>
                <a:gd name="T86" fmla="*/ 930 w 2902"/>
                <a:gd name="T87" fmla="*/ 152 h 2903"/>
                <a:gd name="T88" fmla="*/ 795 w 2902"/>
                <a:gd name="T89" fmla="*/ 110 h 2903"/>
                <a:gd name="T90" fmla="*/ 655 w 2902"/>
                <a:gd name="T91" fmla="*/ 73 h 2903"/>
                <a:gd name="T92" fmla="*/ 512 w 2902"/>
                <a:gd name="T93" fmla="*/ 44 h 2903"/>
                <a:gd name="T94" fmla="*/ 370 w 2902"/>
                <a:gd name="T95" fmla="*/ 22 h 2903"/>
                <a:gd name="T96" fmla="*/ 223 w 2902"/>
                <a:gd name="T97" fmla="*/ 7 h 2903"/>
                <a:gd name="T98" fmla="*/ 75 w 2902"/>
                <a:gd name="T99" fmla="*/ 0 h 2903"/>
                <a:gd name="T100" fmla="*/ 0 w 2902"/>
                <a:gd name="T101" fmla="*/ 0 h 2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02" h="2903">
                  <a:moveTo>
                    <a:pt x="0" y="0"/>
                  </a:moveTo>
                  <a:lnTo>
                    <a:pt x="0" y="1742"/>
                  </a:lnTo>
                  <a:lnTo>
                    <a:pt x="0" y="1742"/>
                  </a:lnTo>
                  <a:lnTo>
                    <a:pt x="58" y="1744"/>
                  </a:lnTo>
                  <a:lnTo>
                    <a:pt x="119" y="1747"/>
                  </a:lnTo>
                  <a:lnTo>
                    <a:pt x="176" y="1755"/>
                  </a:lnTo>
                  <a:lnTo>
                    <a:pt x="232" y="1766"/>
                  </a:lnTo>
                  <a:lnTo>
                    <a:pt x="289" y="1778"/>
                  </a:lnTo>
                  <a:lnTo>
                    <a:pt x="344" y="1793"/>
                  </a:lnTo>
                  <a:lnTo>
                    <a:pt x="399" y="1811"/>
                  </a:lnTo>
                  <a:lnTo>
                    <a:pt x="452" y="1833"/>
                  </a:lnTo>
                  <a:lnTo>
                    <a:pt x="503" y="1855"/>
                  </a:lnTo>
                  <a:lnTo>
                    <a:pt x="553" y="1881"/>
                  </a:lnTo>
                  <a:lnTo>
                    <a:pt x="602" y="1910"/>
                  </a:lnTo>
                  <a:lnTo>
                    <a:pt x="648" y="1940"/>
                  </a:lnTo>
                  <a:lnTo>
                    <a:pt x="694" y="1973"/>
                  </a:lnTo>
                  <a:lnTo>
                    <a:pt x="738" y="2007"/>
                  </a:lnTo>
                  <a:lnTo>
                    <a:pt x="780" y="2044"/>
                  </a:lnTo>
                  <a:lnTo>
                    <a:pt x="820" y="2082"/>
                  </a:lnTo>
                  <a:lnTo>
                    <a:pt x="859" y="2123"/>
                  </a:lnTo>
                  <a:lnTo>
                    <a:pt x="895" y="2165"/>
                  </a:lnTo>
                  <a:lnTo>
                    <a:pt x="930" y="2209"/>
                  </a:lnTo>
                  <a:lnTo>
                    <a:pt x="963" y="2253"/>
                  </a:lnTo>
                  <a:lnTo>
                    <a:pt x="992" y="2300"/>
                  </a:lnTo>
                  <a:lnTo>
                    <a:pt x="1020" y="2350"/>
                  </a:lnTo>
                  <a:lnTo>
                    <a:pt x="1045" y="2399"/>
                  </a:lnTo>
                  <a:lnTo>
                    <a:pt x="1069" y="2451"/>
                  </a:lnTo>
                  <a:lnTo>
                    <a:pt x="1089" y="2504"/>
                  </a:lnTo>
                  <a:lnTo>
                    <a:pt x="1108" y="2557"/>
                  </a:lnTo>
                  <a:lnTo>
                    <a:pt x="1124" y="2614"/>
                  </a:lnTo>
                  <a:lnTo>
                    <a:pt x="1137" y="2669"/>
                  </a:lnTo>
                  <a:lnTo>
                    <a:pt x="1148" y="2725"/>
                  </a:lnTo>
                  <a:lnTo>
                    <a:pt x="1155" y="2784"/>
                  </a:lnTo>
                  <a:lnTo>
                    <a:pt x="1159" y="2843"/>
                  </a:lnTo>
                  <a:lnTo>
                    <a:pt x="1161" y="2903"/>
                  </a:lnTo>
                  <a:lnTo>
                    <a:pt x="2902" y="2903"/>
                  </a:lnTo>
                  <a:lnTo>
                    <a:pt x="2902" y="2903"/>
                  </a:lnTo>
                  <a:lnTo>
                    <a:pt x="2900" y="2828"/>
                  </a:lnTo>
                  <a:lnTo>
                    <a:pt x="2899" y="2753"/>
                  </a:lnTo>
                  <a:lnTo>
                    <a:pt x="2893" y="2680"/>
                  </a:lnTo>
                  <a:lnTo>
                    <a:pt x="2888" y="2606"/>
                  </a:lnTo>
                  <a:lnTo>
                    <a:pt x="2879" y="2533"/>
                  </a:lnTo>
                  <a:lnTo>
                    <a:pt x="2869" y="2462"/>
                  </a:lnTo>
                  <a:lnTo>
                    <a:pt x="2857" y="2388"/>
                  </a:lnTo>
                  <a:lnTo>
                    <a:pt x="2844" y="2319"/>
                  </a:lnTo>
                  <a:lnTo>
                    <a:pt x="2827" y="2247"/>
                  </a:lnTo>
                  <a:lnTo>
                    <a:pt x="2811" y="2178"/>
                  </a:lnTo>
                  <a:lnTo>
                    <a:pt x="2792" y="2108"/>
                  </a:lnTo>
                  <a:lnTo>
                    <a:pt x="2772" y="2040"/>
                  </a:lnTo>
                  <a:lnTo>
                    <a:pt x="2750" y="1973"/>
                  </a:lnTo>
                  <a:lnTo>
                    <a:pt x="2727" y="1905"/>
                  </a:lnTo>
                  <a:lnTo>
                    <a:pt x="2701" y="1839"/>
                  </a:lnTo>
                  <a:lnTo>
                    <a:pt x="2673" y="1773"/>
                  </a:lnTo>
                  <a:lnTo>
                    <a:pt x="2646" y="1709"/>
                  </a:lnTo>
                  <a:lnTo>
                    <a:pt x="2617" y="1645"/>
                  </a:lnTo>
                  <a:lnTo>
                    <a:pt x="2586" y="1581"/>
                  </a:lnTo>
                  <a:lnTo>
                    <a:pt x="2553" y="1518"/>
                  </a:lnTo>
                  <a:lnTo>
                    <a:pt x="2518" y="1458"/>
                  </a:lnTo>
                  <a:lnTo>
                    <a:pt x="2481" y="1397"/>
                  </a:lnTo>
                  <a:lnTo>
                    <a:pt x="2445" y="1339"/>
                  </a:lnTo>
                  <a:lnTo>
                    <a:pt x="2406" y="1280"/>
                  </a:lnTo>
                  <a:lnTo>
                    <a:pt x="2368" y="1222"/>
                  </a:lnTo>
                  <a:lnTo>
                    <a:pt x="2325" y="1165"/>
                  </a:lnTo>
                  <a:lnTo>
                    <a:pt x="2283" y="1110"/>
                  </a:lnTo>
                  <a:lnTo>
                    <a:pt x="2239" y="1057"/>
                  </a:lnTo>
                  <a:lnTo>
                    <a:pt x="2194" y="1004"/>
                  </a:lnTo>
                  <a:lnTo>
                    <a:pt x="2148" y="951"/>
                  </a:lnTo>
                  <a:lnTo>
                    <a:pt x="2100" y="899"/>
                  </a:lnTo>
                  <a:lnTo>
                    <a:pt x="2053" y="850"/>
                  </a:lnTo>
                  <a:lnTo>
                    <a:pt x="2001" y="800"/>
                  </a:lnTo>
                  <a:lnTo>
                    <a:pt x="1952" y="755"/>
                  </a:lnTo>
                  <a:lnTo>
                    <a:pt x="1899" y="707"/>
                  </a:lnTo>
                  <a:lnTo>
                    <a:pt x="1846" y="663"/>
                  </a:lnTo>
                  <a:lnTo>
                    <a:pt x="1791" y="619"/>
                  </a:lnTo>
                  <a:lnTo>
                    <a:pt x="1736" y="577"/>
                  </a:lnTo>
                  <a:lnTo>
                    <a:pt x="1679" y="535"/>
                  </a:lnTo>
                  <a:lnTo>
                    <a:pt x="1622" y="495"/>
                  </a:lnTo>
                  <a:lnTo>
                    <a:pt x="1564" y="456"/>
                  </a:lnTo>
                  <a:lnTo>
                    <a:pt x="1505" y="419"/>
                  </a:lnTo>
                  <a:lnTo>
                    <a:pt x="1445" y="385"/>
                  </a:lnTo>
                  <a:lnTo>
                    <a:pt x="1382" y="350"/>
                  </a:lnTo>
                  <a:lnTo>
                    <a:pt x="1320" y="317"/>
                  </a:lnTo>
                  <a:lnTo>
                    <a:pt x="1258" y="286"/>
                  </a:lnTo>
                  <a:lnTo>
                    <a:pt x="1194" y="256"/>
                  </a:lnTo>
                  <a:lnTo>
                    <a:pt x="1130" y="227"/>
                  </a:lnTo>
                  <a:lnTo>
                    <a:pt x="1064" y="201"/>
                  </a:lnTo>
                  <a:lnTo>
                    <a:pt x="998" y="176"/>
                  </a:lnTo>
                  <a:lnTo>
                    <a:pt x="930" y="152"/>
                  </a:lnTo>
                  <a:lnTo>
                    <a:pt x="862" y="130"/>
                  </a:lnTo>
                  <a:lnTo>
                    <a:pt x="795" y="110"/>
                  </a:lnTo>
                  <a:lnTo>
                    <a:pt x="725" y="92"/>
                  </a:lnTo>
                  <a:lnTo>
                    <a:pt x="655" y="73"/>
                  </a:lnTo>
                  <a:lnTo>
                    <a:pt x="584" y="59"/>
                  </a:lnTo>
                  <a:lnTo>
                    <a:pt x="512" y="44"/>
                  </a:lnTo>
                  <a:lnTo>
                    <a:pt x="441" y="33"/>
                  </a:lnTo>
                  <a:lnTo>
                    <a:pt x="370" y="22"/>
                  </a:lnTo>
                  <a:lnTo>
                    <a:pt x="296" y="15"/>
                  </a:lnTo>
                  <a:lnTo>
                    <a:pt x="223" y="7"/>
                  </a:lnTo>
                  <a:lnTo>
                    <a:pt x="148" y="4"/>
                  </a:lnTo>
                  <a:lnTo>
                    <a:pt x="75" y="0"/>
                  </a:lnTo>
                  <a:lnTo>
                    <a:pt x="0" y="0"/>
                  </a:lnTo>
                  <a:lnTo>
                    <a:pt x="0" y="0"/>
                  </a:lnTo>
                  <a:close/>
                </a:path>
              </a:pathLst>
            </a:custGeom>
            <a:solidFill>
              <a:srgbClr val="F5C700"/>
            </a:solidFill>
            <a:ln>
              <a:noFill/>
            </a:ln>
          </p:spPr>
          <p:txBody>
            <a:bodyPr anchor="ctr"/>
            <a:lstStyle/>
            <a:p>
              <a:pPr algn="ctr"/>
              <a:endParaRPr>
                <a:cs typeface="+mn-ea"/>
                <a:sym typeface="+mn-lt"/>
              </a:endParaRPr>
            </a:p>
          </p:txBody>
        </p:sp>
        <p:sp>
          <p:nvSpPr>
            <p:cNvPr id="7" name="Freeform: Shape 15"/>
            <p:cNvSpPr>
              <a:spLocks/>
            </p:cNvSpPr>
            <p:nvPr/>
          </p:nvSpPr>
          <p:spPr bwMode="auto">
            <a:xfrm>
              <a:off x="7200800" y="3744762"/>
              <a:ext cx="1575298" cy="1574212"/>
            </a:xfrm>
            <a:custGeom>
              <a:avLst/>
              <a:gdLst>
                <a:gd name="T0" fmla="*/ 0 w 2902"/>
                <a:gd name="T1" fmla="*/ 2903 h 2903"/>
                <a:gd name="T2" fmla="*/ 75 w 2902"/>
                <a:gd name="T3" fmla="*/ 2903 h 2903"/>
                <a:gd name="T4" fmla="*/ 223 w 2902"/>
                <a:gd name="T5" fmla="*/ 2896 h 2903"/>
                <a:gd name="T6" fmla="*/ 370 w 2902"/>
                <a:gd name="T7" fmla="*/ 2881 h 2903"/>
                <a:gd name="T8" fmla="*/ 512 w 2902"/>
                <a:gd name="T9" fmla="*/ 2859 h 2903"/>
                <a:gd name="T10" fmla="*/ 655 w 2902"/>
                <a:gd name="T11" fmla="*/ 2830 h 2903"/>
                <a:gd name="T12" fmla="*/ 795 w 2902"/>
                <a:gd name="T13" fmla="*/ 2793 h 2903"/>
                <a:gd name="T14" fmla="*/ 930 w 2902"/>
                <a:gd name="T15" fmla="*/ 2751 h 2903"/>
                <a:gd name="T16" fmla="*/ 1064 w 2902"/>
                <a:gd name="T17" fmla="*/ 2702 h 2903"/>
                <a:gd name="T18" fmla="*/ 1194 w 2902"/>
                <a:gd name="T19" fmla="*/ 2647 h 2903"/>
                <a:gd name="T20" fmla="*/ 1320 w 2902"/>
                <a:gd name="T21" fmla="*/ 2586 h 2903"/>
                <a:gd name="T22" fmla="*/ 1445 w 2902"/>
                <a:gd name="T23" fmla="*/ 2518 h 2903"/>
                <a:gd name="T24" fmla="*/ 1564 w 2902"/>
                <a:gd name="T25" fmla="*/ 2447 h 2903"/>
                <a:gd name="T26" fmla="*/ 1679 w 2902"/>
                <a:gd name="T27" fmla="*/ 2368 h 2903"/>
                <a:gd name="T28" fmla="*/ 1791 w 2902"/>
                <a:gd name="T29" fmla="*/ 2284 h 2903"/>
                <a:gd name="T30" fmla="*/ 1899 w 2902"/>
                <a:gd name="T31" fmla="*/ 2196 h 2903"/>
                <a:gd name="T32" fmla="*/ 2001 w 2902"/>
                <a:gd name="T33" fmla="*/ 2103 h 2903"/>
                <a:gd name="T34" fmla="*/ 2100 w 2902"/>
                <a:gd name="T35" fmla="*/ 2004 h 2903"/>
                <a:gd name="T36" fmla="*/ 2194 w 2902"/>
                <a:gd name="T37" fmla="*/ 1899 h 2903"/>
                <a:gd name="T38" fmla="*/ 2283 w 2902"/>
                <a:gd name="T39" fmla="*/ 1793 h 2903"/>
                <a:gd name="T40" fmla="*/ 2368 w 2902"/>
                <a:gd name="T41" fmla="*/ 1681 h 2903"/>
                <a:gd name="T42" fmla="*/ 2445 w 2902"/>
                <a:gd name="T43" fmla="*/ 1564 h 2903"/>
                <a:gd name="T44" fmla="*/ 2518 w 2902"/>
                <a:gd name="T45" fmla="*/ 1445 h 2903"/>
                <a:gd name="T46" fmla="*/ 2586 w 2902"/>
                <a:gd name="T47" fmla="*/ 1322 h 2903"/>
                <a:gd name="T48" fmla="*/ 2646 w 2902"/>
                <a:gd name="T49" fmla="*/ 1194 h 2903"/>
                <a:gd name="T50" fmla="*/ 2701 w 2902"/>
                <a:gd name="T51" fmla="*/ 1064 h 2903"/>
                <a:gd name="T52" fmla="*/ 2750 w 2902"/>
                <a:gd name="T53" fmla="*/ 930 h 2903"/>
                <a:gd name="T54" fmla="*/ 2792 w 2902"/>
                <a:gd name="T55" fmla="*/ 795 h 2903"/>
                <a:gd name="T56" fmla="*/ 2827 w 2902"/>
                <a:gd name="T57" fmla="*/ 656 h 2903"/>
                <a:gd name="T58" fmla="*/ 2857 w 2902"/>
                <a:gd name="T59" fmla="*/ 515 h 2903"/>
                <a:gd name="T60" fmla="*/ 2879 w 2902"/>
                <a:gd name="T61" fmla="*/ 370 h 2903"/>
                <a:gd name="T62" fmla="*/ 2893 w 2902"/>
                <a:gd name="T63" fmla="*/ 223 h 2903"/>
                <a:gd name="T64" fmla="*/ 2900 w 2902"/>
                <a:gd name="T65" fmla="*/ 75 h 2903"/>
                <a:gd name="T66" fmla="*/ 1161 w 2902"/>
                <a:gd name="T67" fmla="*/ 0 h 2903"/>
                <a:gd name="T68" fmla="*/ 1159 w 2902"/>
                <a:gd name="T69" fmla="*/ 60 h 2903"/>
                <a:gd name="T70" fmla="*/ 1148 w 2902"/>
                <a:gd name="T71" fmla="*/ 178 h 2903"/>
                <a:gd name="T72" fmla="*/ 1124 w 2902"/>
                <a:gd name="T73" fmla="*/ 289 h 2903"/>
                <a:gd name="T74" fmla="*/ 1089 w 2902"/>
                <a:gd name="T75" fmla="*/ 399 h 2903"/>
                <a:gd name="T76" fmla="*/ 1045 w 2902"/>
                <a:gd name="T77" fmla="*/ 504 h 2903"/>
                <a:gd name="T78" fmla="*/ 992 w 2902"/>
                <a:gd name="T79" fmla="*/ 603 h 2903"/>
                <a:gd name="T80" fmla="*/ 930 w 2902"/>
                <a:gd name="T81" fmla="*/ 694 h 2903"/>
                <a:gd name="T82" fmla="*/ 859 w 2902"/>
                <a:gd name="T83" fmla="*/ 780 h 2903"/>
                <a:gd name="T84" fmla="*/ 780 w 2902"/>
                <a:gd name="T85" fmla="*/ 859 h 2903"/>
                <a:gd name="T86" fmla="*/ 694 w 2902"/>
                <a:gd name="T87" fmla="*/ 930 h 2903"/>
                <a:gd name="T88" fmla="*/ 602 w 2902"/>
                <a:gd name="T89" fmla="*/ 993 h 2903"/>
                <a:gd name="T90" fmla="*/ 503 w 2902"/>
                <a:gd name="T91" fmla="*/ 1048 h 2903"/>
                <a:gd name="T92" fmla="*/ 399 w 2902"/>
                <a:gd name="T93" fmla="*/ 1092 h 2903"/>
                <a:gd name="T94" fmla="*/ 289 w 2902"/>
                <a:gd name="T95" fmla="*/ 1125 h 2903"/>
                <a:gd name="T96" fmla="*/ 176 w 2902"/>
                <a:gd name="T97" fmla="*/ 1148 h 2903"/>
                <a:gd name="T98" fmla="*/ 58 w 2902"/>
                <a:gd name="T99" fmla="*/ 1159 h 2903"/>
                <a:gd name="T100" fmla="*/ 0 w 2902"/>
                <a:gd name="T101" fmla="*/ 1161 h 2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02" h="2903">
                  <a:moveTo>
                    <a:pt x="0" y="1161"/>
                  </a:moveTo>
                  <a:lnTo>
                    <a:pt x="0" y="2903"/>
                  </a:lnTo>
                  <a:lnTo>
                    <a:pt x="0" y="2903"/>
                  </a:lnTo>
                  <a:lnTo>
                    <a:pt x="75" y="2903"/>
                  </a:lnTo>
                  <a:lnTo>
                    <a:pt x="148" y="2899"/>
                  </a:lnTo>
                  <a:lnTo>
                    <a:pt x="223" y="2896"/>
                  </a:lnTo>
                  <a:lnTo>
                    <a:pt x="296" y="2888"/>
                  </a:lnTo>
                  <a:lnTo>
                    <a:pt x="370" y="2881"/>
                  </a:lnTo>
                  <a:lnTo>
                    <a:pt x="441" y="2870"/>
                  </a:lnTo>
                  <a:lnTo>
                    <a:pt x="512" y="2859"/>
                  </a:lnTo>
                  <a:lnTo>
                    <a:pt x="584" y="2844"/>
                  </a:lnTo>
                  <a:lnTo>
                    <a:pt x="655" y="2830"/>
                  </a:lnTo>
                  <a:lnTo>
                    <a:pt x="725" y="2811"/>
                  </a:lnTo>
                  <a:lnTo>
                    <a:pt x="795" y="2793"/>
                  </a:lnTo>
                  <a:lnTo>
                    <a:pt x="862" y="2773"/>
                  </a:lnTo>
                  <a:lnTo>
                    <a:pt x="930" y="2751"/>
                  </a:lnTo>
                  <a:lnTo>
                    <a:pt x="998" y="2727"/>
                  </a:lnTo>
                  <a:lnTo>
                    <a:pt x="1064" y="2702"/>
                  </a:lnTo>
                  <a:lnTo>
                    <a:pt x="1130" y="2676"/>
                  </a:lnTo>
                  <a:lnTo>
                    <a:pt x="1194" y="2647"/>
                  </a:lnTo>
                  <a:lnTo>
                    <a:pt x="1258" y="2617"/>
                  </a:lnTo>
                  <a:lnTo>
                    <a:pt x="1320" y="2586"/>
                  </a:lnTo>
                  <a:lnTo>
                    <a:pt x="1382" y="2553"/>
                  </a:lnTo>
                  <a:lnTo>
                    <a:pt x="1445" y="2518"/>
                  </a:lnTo>
                  <a:lnTo>
                    <a:pt x="1505" y="2484"/>
                  </a:lnTo>
                  <a:lnTo>
                    <a:pt x="1564" y="2447"/>
                  </a:lnTo>
                  <a:lnTo>
                    <a:pt x="1622" y="2408"/>
                  </a:lnTo>
                  <a:lnTo>
                    <a:pt x="1679" y="2368"/>
                  </a:lnTo>
                  <a:lnTo>
                    <a:pt x="1736" y="2326"/>
                  </a:lnTo>
                  <a:lnTo>
                    <a:pt x="1791" y="2284"/>
                  </a:lnTo>
                  <a:lnTo>
                    <a:pt x="1846" y="2240"/>
                  </a:lnTo>
                  <a:lnTo>
                    <a:pt x="1899" y="2196"/>
                  </a:lnTo>
                  <a:lnTo>
                    <a:pt x="1952" y="2148"/>
                  </a:lnTo>
                  <a:lnTo>
                    <a:pt x="2001" y="2103"/>
                  </a:lnTo>
                  <a:lnTo>
                    <a:pt x="2053" y="2053"/>
                  </a:lnTo>
                  <a:lnTo>
                    <a:pt x="2100" y="2004"/>
                  </a:lnTo>
                  <a:lnTo>
                    <a:pt x="2148" y="1952"/>
                  </a:lnTo>
                  <a:lnTo>
                    <a:pt x="2194" y="1899"/>
                  </a:lnTo>
                  <a:lnTo>
                    <a:pt x="2239" y="1846"/>
                  </a:lnTo>
                  <a:lnTo>
                    <a:pt x="2283" y="1793"/>
                  </a:lnTo>
                  <a:lnTo>
                    <a:pt x="2325" y="1738"/>
                  </a:lnTo>
                  <a:lnTo>
                    <a:pt x="2368" y="1681"/>
                  </a:lnTo>
                  <a:lnTo>
                    <a:pt x="2406" y="1623"/>
                  </a:lnTo>
                  <a:lnTo>
                    <a:pt x="2445" y="1564"/>
                  </a:lnTo>
                  <a:lnTo>
                    <a:pt x="2481" y="1506"/>
                  </a:lnTo>
                  <a:lnTo>
                    <a:pt x="2518" y="1445"/>
                  </a:lnTo>
                  <a:lnTo>
                    <a:pt x="2553" y="1385"/>
                  </a:lnTo>
                  <a:lnTo>
                    <a:pt x="2586" y="1322"/>
                  </a:lnTo>
                  <a:lnTo>
                    <a:pt x="2617" y="1258"/>
                  </a:lnTo>
                  <a:lnTo>
                    <a:pt x="2646" y="1194"/>
                  </a:lnTo>
                  <a:lnTo>
                    <a:pt x="2673" y="1130"/>
                  </a:lnTo>
                  <a:lnTo>
                    <a:pt x="2701" y="1064"/>
                  </a:lnTo>
                  <a:lnTo>
                    <a:pt x="2727" y="998"/>
                  </a:lnTo>
                  <a:lnTo>
                    <a:pt x="2750" y="930"/>
                  </a:lnTo>
                  <a:lnTo>
                    <a:pt x="2772" y="863"/>
                  </a:lnTo>
                  <a:lnTo>
                    <a:pt x="2792" y="795"/>
                  </a:lnTo>
                  <a:lnTo>
                    <a:pt x="2811" y="725"/>
                  </a:lnTo>
                  <a:lnTo>
                    <a:pt x="2827" y="656"/>
                  </a:lnTo>
                  <a:lnTo>
                    <a:pt x="2844" y="584"/>
                  </a:lnTo>
                  <a:lnTo>
                    <a:pt x="2857" y="515"/>
                  </a:lnTo>
                  <a:lnTo>
                    <a:pt x="2869" y="441"/>
                  </a:lnTo>
                  <a:lnTo>
                    <a:pt x="2879" y="370"/>
                  </a:lnTo>
                  <a:lnTo>
                    <a:pt x="2888" y="297"/>
                  </a:lnTo>
                  <a:lnTo>
                    <a:pt x="2893" y="223"/>
                  </a:lnTo>
                  <a:lnTo>
                    <a:pt x="2899" y="150"/>
                  </a:lnTo>
                  <a:lnTo>
                    <a:pt x="2900" y="75"/>
                  </a:lnTo>
                  <a:lnTo>
                    <a:pt x="2902" y="0"/>
                  </a:lnTo>
                  <a:lnTo>
                    <a:pt x="1161" y="0"/>
                  </a:lnTo>
                  <a:lnTo>
                    <a:pt x="1161" y="0"/>
                  </a:lnTo>
                  <a:lnTo>
                    <a:pt x="1159" y="60"/>
                  </a:lnTo>
                  <a:lnTo>
                    <a:pt x="1155" y="119"/>
                  </a:lnTo>
                  <a:lnTo>
                    <a:pt x="1148" y="178"/>
                  </a:lnTo>
                  <a:lnTo>
                    <a:pt x="1137" y="234"/>
                  </a:lnTo>
                  <a:lnTo>
                    <a:pt x="1124" y="289"/>
                  </a:lnTo>
                  <a:lnTo>
                    <a:pt x="1108" y="346"/>
                  </a:lnTo>
                  <a:lnTo>
                    <a:pt x="1089" y="399"/>
                  </a:lnTo>
                  <a:lnTo>
                    <a:pt x="1069" y="452"/>
                  </a:lnTo>
                  <a:lnTo>
                    <a:pt x="1045" y="504"/>
                  </a:lnTo>
                  <a:lnTo>
                    <a:pt x="1020" y="553"/>
                  </a:lnTo>
                  <a:lnTo>
                    <a:pt x="992" y="603"/>
                  </a:lnTo>
                  <a:lnTo>
                    <a:pt x="963" y="650"/>
                  </a:lnTo>
                  <a:lnTo>
                    <a:pt x="930" y="694"/>
                  </a:lnTo>
                  <a:lnTo>
                    <a:pt x="895" y="738"/>
                  </a:lnTo>
                  <a:lnTo>
                    <a:pt x="859" y="780"/>
                  </a:lnTo>
                  <a:lnTo>
                    <a:pt x="820" y="821"/>
                  </a:lnTo>
                  <a:lnTo>
                    <a:pt x="780" y="859"/>
                  </a:lnTo>
                  <a:lnTo>
                    <a:pt x="738" y="896"/>
                  </a:lnTo>
                  <a:lnTo>
                    <a:pt x="694" y="930"/>
                  </a:lnTo>
                  <a:lnTo>
                    <a:pt x="648" y="963"/>
                  </a:lnTo>
                  <a:lnTo>
                    <a:pt x="602" y="993"/>
                  </a:lnTo>
                  <a:lnTo>
                    <a:pt x="553" y="1022"/>
                  </a:lnTo>
                  <a:lnTo>
                    <a:pt x="503" y="1048"/>
                  </a:lnTo>
                  <a:lnTo>
                    <a:pt x="452" y="1070"/>
                  </a:lnTo>
                  <a:lnTo>
                    <a:pt x="399" y="1092"/>
                  </a:lnTo>
                  <a:lnTo>
                    <a:pt x="344" y="1110"/>
                  </a:lnTo>
                  <a:lnTo>
                    <a:pt x="289" y="1125"/>
                  </a:lnTo>
                  <a:lnTo>
                    <a:pt x="232" y="1137"/>
                  </a:lnTo>
                  <a:lnTo>
                    <a:pt x="176" y="1148"/>
                  </a:lnTo>
                  <a:lnTo>
                    <a:pt x="119" y="1156"/>
                  </a:lnTo>
                  <a:lnTo>
                    <a:pt x="58" y="1159"/>
                  </a:lnTo>
                  <a:lnTo>
                    <a:pt x="0" y="1161"/>
                  </a:lnTo>
                  <a:lnTo>
                    <a:pt x="0" y="1161"/>
                  </a:lnTo>
                  <a:close/>
                </a:path>
              </a:pathLst>
            </a:custGeom>
            <a:solidFill>
              <a:srgbClr val="1D4251"/>
            </a:solidFill>
            <a:ln>
              <a:noFill/>
            </a:ln>
          </p:spPr>
          <p:txBody>
            <a:bodyPr vert="horz" wrap="square" lIns="91440" tIns="45720" rIns="91440" bIns="45720" numCol="1" anchor="t" anchorCtr="0" compatLnSpc="1">
              <a:prstTxWarp prst="textNoShape">
                <a:avLst/>
              </a:prstTxWarp>
            </a:bodyPr>
            <a:lstStyle/>
            <a:p>
              <a:endParaRPr>
                <a:cs typeface="+mn-ea"/>
                <a:sym typeface="+mn-lt"/>
              </a:endParaRPr>
            </a:p>
          </p:txBody>
        </p:sp>
        <p:sp>
          <p:nvSpPr>
            <p:cNvPr id="8" name="Freeform: Shape 16"/>
            <p:cNvSpPr>
              <a:spLocks/>
            </p:cNvSpPr>
            <p:nvPr/>
          </p:nvSpPr>
          <p:spPr bwMode="auto">
            <a:xfrm>
              <a:off x="3420954" y="2169467"/>
              <a:ext cx="1575298" cy="1575295"/>
            </a:xfrm>
            <a:custGeom>
              <a:avLst/>
              <a:gdLst>
                <a:gd name="T0" fmla="*/ 2902 w 2902"/>
                <a:gd name="T1" fmla="*/ 0 h 2903"/>
                <a:gd name="T2" fmla="*/ 2827 w 2902"/>
                <a:gd name="T3" fmla="*/ 0 h 2903"/>
                <a:gd name="T4" fmla="*/ 2679 w 2902"/>
                <a:gd name="T5" fmla="*/ 7 h 2903"/>
                <a:gd name="T6" fmla="*/ 2532 w 2902"/>
                <a:gd name="T7" fmla="*/ 22 h 2903"/>
                <a:gd name="T8" fmla="*/ 2390 w 2902"/>
                <a:gd name="T9" fmla="*/ 44 h 2903"/>
                <a:gd name="T10" fmla="*/ 2247 w 2902"/>
                <a:gd name="T11" fmla="*/ 73 h 2903"/>
                <a:gd name="T12" fmla="*/ 2107 w 2902"/>
                <a:gd name="T13" fmla="*/ 110 h 2903"/>
                <a:gd name="T14" fmla="*/ 1972 w 2902"/>
                <a:gd name="T15" fmla="*/ 152 h 2903"/>
                <a:gd name="T16" fmla="*/ 1838 w 2902"/>
                <a:gd name="T17" fmla="*/ 201 h 2903"/>
                <a:gd name="T18" fmla="*/ 1708 w 2902"/>
                <a:gd name="T19" fmla="*/ 256 h 2903"/>
                <a:gd name="T20" fmla="*/ 1582 w 2902"/>
                <a:gd name="T21" fmla="*/ 317 h 2903"/>
                <a:gd name="T22" fmla="*/ 1457 w 2902"/>
                <a:gd name="T23" fmla="*/ 385 h 2903"/>
                <a:gd name="T24" fmla="*/ 1338 w 2902"/>
                <a:gd name="T25" fmla="*/ 456 h 2903"/>
                <a:gd name="T26" fmla="*/ 1223 w 2902"/>
                <a:gd name="T27" fmla="*/ 535 h 2903"/>
                <a:gd name="T28" fmla="*/ 1111 w 2902"/>
                <a:gd name="T29" fmla="*/ 619 h 2903"/>
                <a:gd name="T30" fmla="*/ 1003 w 2902"/>
                <a:gd name="T31" fmla="*/ 707 h 2903"/>
                <a:gd name="T32" fmla="*/ 901 w 2902"/>
                <a:gd name="T33" fmla="*/ 800 h 2903"/>
                <a:gd name="T34" fmla="*/ 802 w 2902"/>
                <a:gd name="T35" fmla="*/ 899 h 2903"/>
                <a:gd name="T36" fmla="*/ 708 w 2902"/>
                <a:gd name="T37" fmla="*/ 1004 h 2903"/>
                <a:gd name="T38" fmla="*/ 619 w 2902"/>
                <a:gd name="T39" fmla="*/ 1110 h 2903"/>
                <a:gd name="T40" fmla="*/ 534 w 2902"/>
                <a:gd name="T41" fmla="*/ 1222 h 2903"/>
                <a:gd name="T42" fmla="*/ 457 w 2902"/>
                <a:gd name="T43" fmla="*/ 1339 h 2903"/>
                <a:gd name="T44" fmla="*/ 384 w 2902"/>
                <a:gd name="T45" fmla="*/ 1458 h 2903"/>
                <a:gd name="T46" fmla="*/ 316 w 2902"/>
                <a:gd name="T47" fmla="*/ 1581 h 2903"/>
                <a:gd name="T48" fmla="*/ 256 w 2902"/>
                <a:gd name="T49" fmla="*/ 1709 h 2903"/>
                <a:gd name="T50" fmla="*/ 201 w 2902"/>
                <a:gd name="T51" fmla="*/ 1839 h 2903"/>
                <a:gd name="T52" fmla="*/ 152 w 2902"/>
                <a:gd name="T53" fmla="*/ 1973 h 2903"/>
                <a:gd name="T54" fmla="*/ 110 w 2902"/>
                <a:gd name="T55" fmla="*/ 2108 h 2903"/>
                <a:gd name="T56" fmla="*/ 75 w 2902"/>
                <a:gd name="T57" fmla="*/ 2247 h 2903"/>
                <a:gd name="T58" fmla="*/ 45 w 2902"/>
                <a:gd name="T59" fmla="*/ 2388 h 2903"/>
                <a:gd name="T60" fmla="*/ 23 w 2902"/>
                <a:gd name="T61" fmla="*/ 2533 h 2903"/>
                <a:gd name="T62" fmla="*/ 9 w 2902"/>
                <a:gd name="T63" fmla="*/ 2680 h 2903"/>
                <a:gd name="T64" fmla="*/ 2 w 2902"/>
                <a:gd name="T65" fmla="*/ 2828 h 2903"/>
                <a:gd name="T66" fmla="*/ 1741 w 2902"/>
                <a:gd name="T67" fmla="*/ 2903 h 2903"/>
                <a:gd name="T68" fmla="*/ 1743 w 2902"/>
                <a:gd name="T69" fmla="*/ 2843 h 2903"/>
                <a:gd name="T70" fmla="*/ 1754 w 2902"/>
                <a:gd name="T71" fmla="*/ 2725 h 2903"/>
                <a:gd name="T72" fmla="*/ 1778 w 2902"/>
                <a:gd name="T73" fmla="*/ 2614 h 2903"/>
                <a:gd name="T74" fmla="*/ 1813 w 2902"/>
                <a:gd name="T75" fmla="*/ 2504 h 2903"/>
                <a:gd name="T76" fmla="*/ 1857 w 2902"/>
                <a:gd name="T77" fmla="*/ 2399 h 2903"/>
                <a:gd name="T78" fmla="*/ 1910 w 2902"/>
                <a:gd name="T79" fmla="*/ 2300 h 2903"/>
                <a:gd name="T80" fmla="*/ 1972 w 2902"/>
                <a:gd name="T81" fmla="*/ 2209 h 2903"/>
                <a:gd name="T82" fmla="*/ 2043 w 2902"/>
                <a:gd name="T83" fmla="*/ 2123 h 2903"/>
                <a:gd name="T84" fmla="*/ 2122 w 2902"/>
                <a:gd name="T85" fmla="*/ 2044 h 2903"/>
                <a:gd name="T86" fmla="*/ 2208 w 2902"/>
                <a:gd name="T87" fmla="*/ 1973 h 2903"/>
                <a:gd name="T88" fmla="*/ 2300 w 2902"/>
                <a:gd name="T89" fmla="*/ 1910 h 2903"/>
                <a:gd name="T90" fmla="*/ 2399 w 2902"/>
                <a:gd name="T91" fmla="*/ 1855 h 2903"/>
                <a:gd name="T92" fmla="*/ 2503 w 2902"/>
                <a:gd name="T93" fmla="*/ 1811 h 2903"/>
                <a:gd name="T94" fmla="*/ 2613 w 2902"/>
                <a:gd name="T95" fmla="*/ 1778 h 2903"/>
                <a:gd name="T96" fmla="*/ 2726 w 2902"/>
                <a:gd name="T97" fmla="*/ 1755 h 2903"/>
                <a:gd name="T98" fmla="*/ 2844 w 2902"/>
                <a:gd name="T99" fmla="*/ 1744 h 2903"/>
                <a:gd name="T100" fmla="*/ 2902 w 2902"/>
                <a:gd name="T101" fmla="*/ 1742 h 2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02" h="2903">
                  <a:moveTo>
                    <a:pt x="2902" y="1742"/>
                  </a:moveTo>
                  <a:lnTo>
                    <a:pt x="2902" y="0"/>
                  </a:lnTo>
                  <a:lnTo>
                    <a:pt x="2902" y="0"/>
                  </a:lnTo>
                  <a:lnTo>
                    <a:pt x="2827" y="0"/>
                  </a:lnTo>
                  <a:lnTo>
                    <a:pt x="2754" y="4"/>
                  </a:lnTo>
                  <a:lnTo>
                    <a:pt x="2679" y="7"/>
                  </a:lnTo>
                  <a:lnTo>
                    <a:pt x="2606" y="15"/>
                  </a:lnTo>
                  <a:lnTo>
                    <a:pt x="2532" y="22"/>
                  </a:lnTo>
                  <a:lnTo>
                    <a:pt x="2461" y="33"/>
                  </a:lnTo>
                  <a:lnTo>
                    <a:pt x="2390" y="44"/>
                  </a:lnTo>
                  <a:lnTo>
                    <a:pt x="2318" y="59"/>
                  </a:lnTo>
                  <a:lnTo>
                    <a:pt x="2247" y="73"/>
                  </a:lnTo>
                  <a:lnTo>
                    <a:pt x="2177" y="92"/>
                  </a:lnTo>
                  <a:lnTo>
                    <a:pt x="2107" y="110"/>
                  </a:lnTo>
                  <a:lnTo>
                    <a:pt x="2040" y="130"/>
                  </a:lnTo>
                  <a:lnTo>
                    <a:pt x="1972" y="152"/>
                  </a:lnTo>
                  <a:lnTo>
                    <a:pt x="1904" y="176"/>
                  </a:lnTo>
                  <a:lnTo>
                    <a:pt x="1838" y="201"/>
                  </a:lnTo>
                  <a:lnTo>
                    <a:pt x="1772" y="227"/>
                  </a:lnTo>
                  <a:lnTo>
                    <a:pt x="1708" y="256"/>
                  </a:lnTo>
                  <a:lnTo>
                    <a:pt x="1644" y="286"/>
                  </a:lnTo>
                  <a:lnTo>
                    <a:pt x="1582" y="317"/>
                  </a:lnTo>
                  <a:lnTo>
                    <a:pt x="1520" y="350"/>
                  </a:lnTo>
                  <a:lnTo>
                    <a:pt x="1457" y="385"/>
                  </a:lnTo>
                  <a:lnTo>
                    <a:pt x="1397" y="419"/>
                  </a:lnTo>
                  <a:lnTo>
                    <a:pt x="1338" y="456"/>
                  </a:lnTo>
                  <a:lnTo>
                    <a:pt x="1280" y="495"/>
                  </a:lnTo>
                  <a:lnTo>
                    <a:pt x="1223" y="535"/>
                  </a:lnTo>
                  <a:lnTo>
                    <a:pt x="1166" y="577"/>
                  </a:lnTo>
                  <a:lnTo>
                    <a:pt x="1111" y="619"/>
                  </a:lnTo>
                  <a:lnTo>
                    <a:pt x="1056" y="663"/>
                  </a:lnTo>
                  <a:lnTo>
                    <a:pt x="1003" y="707"/>
                  </a:lnTo>
                  <a:lnTo>
                    <a:pt x="950" y="755"/>
                  </a:lnTo>
                  <a:lnTo>
                    <a:pt x="901" y="800"/>
                  </a:lnTo>
                  <a:lnTo>
                    <a:pt x="849" y="850"/>
                  </a:lnTo>
                  <a:lnTo>
                    <a:pt x="802" y="899"/>
                  </a:lnTo>
                  <a:lnTo>
                    <a:pt x="754" y="951"/>
                  </a:lnTo>
                  <a:lnTo>
                    <a:pt x="708" y="1004"/>
                  </a:lnTo>
                  <a:lnTo>
                    <a:pt x="663" y="1057"/>
                  </a:lnTo>
                  <a:lnTo>
                    <a:pt x="619" y="1110"/>
                  </a:lnTo>
                  <a:lnTo>
                    <a:pt x="577" y="1165"/>
                  </a:lnTo>
                  <a:lnTo>
                    <a:pt x="534" y="1222"/>
                  </a:lnTo>
                  <a:lnTo>
                    <a:pt x="496" y="1280"/>
                  </a:lnTo>
                  <a:lnTo>
                    <a:pt x="457" y="1339"/>
                  </a:lnTo>
                  <a:lnTo>
                    <a:pt x="421" y="1397"/>
                  </a:lnTo>
                  <a:lnTo>
                    <a:pt x="384" y="1458"/>
                  </a:lnTo>
                  <a:lnTo>
                    <a:pt x="349" y="1518"/>
                  </a:lnTo>
                  <a:lnTo>
                    <a:pt x="316" y="1581"/>
                  </a:lnTo>
                  <a:lnTo>
                    <a:pt x="285" y="1645"/>
                  </a:lnTo>
                  <a:lnTo>
                    <a:pt x="256" y="1709"/>
                  </a:lnTo>
                  <a:lnTo>
                    <a:pt x="229" y="1773"/>
                  </a:lnTo>
                  <a:lnTo>
                    <a:pt x="201" y="1839"/>
                  </a:lnTo>
                  <a:lnTo>
                    <a:pt x="175" y="1905"/>
                  </a:lnTo>
                  <a:lnTo>
                    <a:pt x="152" y="1973"/>
                  </a:lnTo>
                  <a:lnTo>
                    <a:pt x="130" y="2040"/>
                  </a:lnTo>
                  <a:lnTo>
                    <a:pt x="110" y="2108"/>
                  </a:lnTo>
                  <a:lnTo>
                    <a:pt x="91" y="2178"/>
                  </a:lnTo>
                  <a:lnTo>
                    <a:pt x="75" y="2247"/>
                  </a:lnTo>
                  <a:lnTo>
                    <a:pt x="58" y="2319"/>
                  </a:lnTo>
                  <a:lnTo>
                    <a:pt x="45" y="2388"/>
                  </a:lnTo>
                  <a:lnTo>
                    <a:pt x="33" y="2462"/>
                  </a:lnTo>
                  <a:lnTo>
                    <a:pt x="23" y="2533"/>
                  </a:lnTo>
                  <a:lnTo>
                    <a:pt x="14" y="2606"/>
                  </a:lnTo>
                  <a:lnTo>
                    <a:pt x="9" y="2680"/>
                  </a:lnTo>
                  <a:lnTo>
                    <a:pt x="3" y="2753"/>
                  </a:lnTo>
                  <a:lnTo>
                    <a:pt x="2" y="2828"/>
                  </a:lnTo>
                  <a:lnTo>
                    <a:pt x="0" y="2903"/>
                  </a:lnTo>
                  <a:lnTo>
                    <a:pt x="1741" y="2903"/>
                  </a:lnTo>
                  <a:lnTo>
                    <a:pt x="1741" y="2903"/>
                  </a:lnTo>
                  <a:lnTo>
                    <a:pt x="1743" y="2843"/>
                  </a:lnTo>
                  <a:lnTo>
                    <a:pt x="1747" y="2784"/>
                  </a:lnTo>
                  <a:lnTo>
                    <a:pt x="1754" y="2725"/>
                  </a:lnTo>
                  <a:lnTo>
                    <a:pt x="1765" y="2669"/>
                  </a:lnTo>
                  <a:lnTo>
                    <a:pt x="1778" y="2614"/>
                  </a:lnTo>
                  <a:lnTo>
                    <a:pt x="1794" y="2557"/>
                  </a:lnTo>
                  <a:lnTo>
                    <a:pt x="1813" y="2504"/>
                  </a:lnTo>
                  <a:lnTo>
                    <a:pt x="1833" y="2451"/>
                  </a:lnTo>
                  <a:lnTo>
                    <a:pt x="1857" y="2399"/>
                  </a:lnTo>
                  <a:lnTo>
                    <a:pt x="1882" y="2350"/>
                  </a:lnTo>
                  <a:lnTo>
                    <a:pt x="1910" y="2300"/>
                  </a:lnTo>
                  <a:lnTo>
                    <a:pt x="1939" y="2253"/>
                  </a:lnTo>
                  <a:lnTo>
                    <a:pt x="1972" y="2209"/>
                  </a:lnTo>
                  <a:lnTo>
                    <a:pt x="2007" y="2165"/>
                  </a:lnTo>
                  <a:lnTo>
                    <a:pt x="2043" y="2123"/>
                  </a:lnTo>
                  <a:lnTo>
                    <a:pt x="2082" y="2082"/>
                  </a:lnTo>
                  <a:lnTo>
                    <a:pt x="2122" y="2044"/>
                  </a:lnTo>
                  <a:lnTo>
                    <a:pt x="2164" y="2007"/>
                  </a:lnTo>
                  <a:lnTo>
                    <a:pt x="2208" y="1973"/>
                  </a:lnTo>
                  <a:lnTo>
                    <a:pt x="2254" y="1940"/>
                  </a:lnTo>
                  <a:lnTo>
                    <a:pt x="2300" y="1910"/>
                  </a:lnTo>
                  <a:lnTo>
                    <a:pt x="2349" y="1881"/>
                  </a:lnTo>
                  <a:lnTo>
                    <a:pt x="2399" y="1855"/>
                  </a:lnTo>
                  <a:lnTo>
                    <a:pt x="2450" y="1833"/>
                  </a:lnTo>
                  <a:lnTo>
                    <a:pt x="2503" y="1811"/>
                  </a:lnTo>
                  <a:lnTo>
                    <a:pt x="2558" y="1793"/>
                  </a:lnTo>
                  <a:lnTo>
                    <a:pt x="2613" y="1778"/>
                  </a:lnTo>
                  <a:lnTo>
                    <a:pt x="2670" y="1766"/>
                  </a:lnTo>
                  <a:lnTo>
                    <a:pt x="2726" y="1755"/>
                  </a:lnTo>
                  <a:lnTo>
                    <a:pt x="2783" y="1747"/>
                  </a:lnTo>
                  <a:lnTo>
                    <a:pt x="2844" y="1744"/>
                  </a:lnTo>
                  <a:lnTo>
                    <a:pt x="2902" y="1742"/>
                  </a:lnTo>
                  <a:lnTo>
                    <a:pt x="2902" y="1742"/>
                  </a:lnTo>
                  <a:close/>
                </a:path>
              </a:pathLst>
            </a:custGeom>
            <a:solidFill>
              <a:srgbClr val="1D4251"/>
            </a:solidFill>
            <a:ln>
              <a:noFill/>
            </a:ln>
          </p:spPr>
          <p:txBody>
            <a:bodyPr vert="horz" wrap="square" lIns="91440" tIns="45720" rIns="91440" bIns="45720" numCol="1" anchor="t" anchorCtr="0" compatLnSpc="1">
              <a:prstTxWarp prst="textNoShape">
                <a:avLst/>
              </a:prstTxWarp>
            </a:bodyPr>
            <a:lstStyle/>
            <a:p>
              <a:endParaRPr>
                <a:cs typeface="+mn-ea"/>
                <a:sym typeface="+mn-lt"/>
              </a:endParaRPr>
            </a:p>
          </p:txBody>
        </p:sp>
        <p:sp>
          <p:nvSpPr>
            <p:cNvPr id="9" name="Freeform: Shape 17"/>
            <p:cNvSpPr>
              <a:spLocks/>
            </p:cNvSpPr>
            <p:nvPr/>
          </p:nvSpPr>
          <p:spPr bwMode="auto">
            <a:xfrm>
              <a:off x="4996252" y="3744762"/>
              <a:ext cx="1575298" cy="1574212"/>
            </a:xfrm>
            <a:custGeom>
              <a:avLst/>
              <a:gdLst>
                <a:gd name="T0" fmla="*/ 0 w 2905"/>
                <a:gd name="T1" fmla="*/ 2903 h 2903"/>
                <a:gd name="T2" fmla="*/ 75 w 2905"/>
                <a:gd name="T3" fmla="*/ 2903 h 2903"/>
                <a:gd name="T4" fmla="*/ 224 w 2905"/>
                <a:gd name="T5" fmla="*/ 2896 h 2903"/>
                <a:gd name="T6" fmla="*/ 370 w 2905"/>
                <a:gd name="T7" fmla="*/ 2881 h 2903"/>
                <a:gd name="T8" fmla="*/ 515 w 2905"/>
                <a:gd name="T9" fmla="*/ 2859 h 2903"/>
                <a:gd name="T10" fmla="*/ 656 w 2905"/>
                <a:gd name="T11" fmla="*/ 2830 h 2903"/>
                <a:gd name="T12" fmla="*/ 795 w 2905"/>
                <a:gd name="T13" fmla="*/ 2793 h 2903"/>
                <a:gd name="T14" fmla="*/ 932 w 2905"/>
                <a:gd name="T15" fmla="*/ 2751 h 2903"/>
                <a:gd name="T16" fmla="*/ 1066 w 2905"/>
                <a:gd name="T17" fmla="*/ 2702 h 2903"/>
                <a:gd name="T18" fmla="*/ 1196 w 2905"/>
                <a:gd name="T19" fmla="*/ 2647 h 2903"/>
                <a:gd name="T20" fmla="*/ 1322 w 2905"/>
                <a:gd name="T21" fmla="*/ 2586 h 2903"/>
                <a:gd name="T22" fmla="*/ 1445 w 2905"/>
                <a:gd name="T23" fmla="*/ 2518 h 2903"/>
                <a:gd name="T24" fmla="*/ 1566 w 2905"/>
                <a:gd name="T25" fmla="*/ 2447 h 2903"/>
                <a:gd name="T26" fmla="*/ 1681 w 2905"/>
                <a:gd name="T27" fmla="*/ 2368 h 2903"/>
                <a:gd name="T28" fmla="*/ 1793 w 2905"/>
                <a:gd name="T29" fmla="*/ 2284 h 2903"/>
                <a:gd name="T30" fmla="*/ 1901 w 2905"/>
                <a:gd name="T31" fmla="*/ 2196 h 2903"/>
                <a:gd name="T32" fmla="*/ 2004 w 2905"/>
                <a:gd name="T33" fmla="*/ 2103 h 2903"/>
                <a:gd name="T34" fmla="*/ 2103 w 2905"/>
                <a:gd name="T35" fmla="*/ 2004 h 2903"/>
                <a:gd name="T36" fmla="*/ 2196 w 2905"/>
                <a:gd name="T37" fmla="*/ 1899 h 2903"/>
                <a:gd name="T38" fmla="*/ 2284 w 2905"/>
                <a:gd name="T39" fmla="*/ 1793 h 2903"/>
                <a:gd name="T40" fmla="*/ 2368 w 2905"/>
                <a:gd name="T41" fmla="*/ 1681 h 2903"/>
                <a:gd name="T42" fmla="*/ 2447 w 2905"/>
                <a:gd name="T43" fmla="*/ 1564 h 2903"/>
                <a:gd name="T44" fmla="*/ 2520 w 2905"/>
                <a:gd name="T45" fmla="*/ 1445 h 2903"/>
                <a:gd name="T46" fmla="*/ 2586 w 2905"/>
                <a:gd name="T47" fmla="*/ 1322 h 2903"/>
                <a:gd name="T48" fmla="*/ 2648 w 2905"/>
                <a:gd name="T49" fmla="*/ 1194 h 2903"/>
                <a:gd name="T50" fmla="*/ 2703 w 2905"/>
                <a:gd name="T51" fmla="*/ 1064 h 2903"/>
                <a:gd name="T52" fmla="*/ 2751 w 2905"/>
                <a:gd name="T53" fmla="*/ 930 h 2903"/>
                <a:gd name="T54" fmla="*/ 2793 w 2905"/>
                <a:gd name="T55" fmla="*/ 795 h 2903"/>
                <a:gd name="T56" fmla="*/ 2830 w 2905"/>
                <a:gd name="T57" fmla="*/ 656 h 2903"/>
                <a:gd name="T58" fmla="*/ 2859 w 2905"/>
                <a:gd name="T59" fmla="*/ 515 h 2903"/>
                <a:gd name="T60" fmla="*/ 2881 w 2905"/>
                <a:gd name="T61" fmla="*/ 370 h 2903"/>
                <a:gd name="T62" fmla="*/ 2896 w 2905"/>
                <a:gd name="T63" fmla="*/ 223 h 2903"/>
                <a:gd name="T64" fmla="*/ 2903 w 2905"/>
                <a:gd name="T65" fmla="*/ 75 h 2903"/>
                <a:gd name="T66" fmla="*/ 1161 w 2905"/>
                <a:gd name="T67" fmla="*/ 0 h 2903"/>
                <a:gd name="T68" fmla="*/ 1161 w 2905"/>
                <a:gd name="T69" fmla="*/ 60 h 2903"/>
                <a:gd name="T70" fmla="*/ 1148 w 2905"/>
                <a:gd name="T71" fmla="*/ 178 h 2903"/>
                <a:gd name="T72" fmla="*/ 1125 w 2905"/>
                <a:gd name="T73" fmla="*/ 289 h 2903"/>
                <a:gd name="T74" fmla="*/ 1092 w 2905"/>
                <a:gd name="T75" fmla="*/ 399 h 2903"/>
                <a:gd name="T76" fmla="*/ 1048 w 2905"/>
                <a:gd name="T77" fmla="*/ 504 h 2903"/>
                <a:gd name="T78" fmla="*/ 995 w 2905"/>
                <a:gd name="T79" fmla="*/ 603 h 2903"/>
                <a:gd name="T80" fmla="*/ 931 w 2905"/>
                <a:gd name="T81" fmla="*/ 694 h 2903"/>
                <a:gd name="T82" fmla="*/ 861 w 2905"/>
                <a:gd name="T83" fmla="*/ 780 h 2903"/>
                <a:gd name="T84" fmla="*/ 782 w 2905"/>
                <a:gd name="T85" fmla="*/ 859 h 2903"/>
                <a:gd name="T86" fmla="*/ 696 w 2905"/>
                <a:gd name="T87" fmla="*/ 930 h 2903"/>
                <a:gd name="T88" fmla="*/ 603 w 2905"/>
                <a:gd name="T89" fmla="*/ 993 h 2903"/>
                <a:gd name="T90" fmla="*/ 504 w 2905"/>
                <a:gd name="T91" fmla="*/ 1048 h 2903"/>
                <a:gd name="T92" fmla="*/ 399 w 2905"/>
                <a:gd name="T93" fmla="*/ 1092 h 2903"/>
                <a:gd name="T94" fmla="*/ 291 w 2905"/>
                <a:gd name="T95" fmla="*/ 1125 h 2903"/>
                <a:gd name="T96" fmla="*/ 178 w 2905"/>
                <a:gd name="T97" fmla="*/ 1148 h 2903"/>
                <a:gd name="T98" fmla="*/ 61 w 2905"/>
                <a:gd name="T99" fmla="*/ 1159 h 2903"/>
                <a:gd name="T100" fmla="*/ 0 w 2905"/>
                <a:gd name="T101" fmla="*/ 1161 h 2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05" h="2903">
                  <a:moveTo>
                    <a:pt x="0" y="1161"/>
                  </a:moveTo>
                  <a:lnTo>
                    <a:pt x="0" y="2903"/>
                  </a:lnTo>
                  <a:lnTo>
                    <a:pt x="0" y="2903"/>
                  </a:lnTo>
                  <a:lnTo>
                    <a:pt x="75" y="2903"/>
                  </a:lnTo>
                  <a:lnTo>
                    <a:pt x="150" y="2899"/>
                  </a:lnTo>
                  <a:lnTo>
                    <a:pt x="224" y="2896"/>
                  </a:lnTo>
                  <a:lnTo>
                    <a:pt x="297" y="2888"/>
                  </a:lnTo>
                  <a:lnTo>
                    <a:pt x="370" y="2881"/>
                  </a:lnTo>
                  <a:lnTo>
                    <a:pt x="443" y="2870"/>
                  </a:lnTo>
                  <a:lnTo>
                    <a:pt x="515" y="2859"/>
                  </a:lnTo>
                  <a:lnTo>
                    <a:pt x="586" y="2844"/>
                  </a:lnTo>
                  <a:lnTo>
                    <a:pt x="656" y="2830"/>
                  </a:lnTo>
                  <a:lnTo>
                    <a:pt x="725" y="2811"/>
                  </a:lnTo>
                  <a:lnTo>
                    <a:pt x="795" y="2793"/>
                  </a:lnTo>
                  <a:lnTo>
                    <a:pt x="865" y="2773"/>
                  </a:lnTo>
                  <a:lnTo>
                    <a:pt x="932" y="2751"/>
                  </a:lnTo>
                  <a:lnTo>
                    <a:pt x="998" y="2727"/>
                  </a:lnTo>
                  <a:lnTo>
                    <a:pt x="1066" y="2702"/>
                  </a:lnTo>
                  <a:lnTo>
                    <a:pt x="1130" y="2676"/>
                  </a:lnTo>
                  <a:lnTo>
                    <a:pt x="1196" y="2647"/>
                  </a:lnTo>
                  <a:lnTo>
                    <a:pt x="1260" y="2617"/>
                  </a:lnTo>
                  <a:lnTo>
                    <a:pt x="1322" y="2586"/>
                  </a:lnTo>
                  <a:lnTo>
                    <a:pt x="1385" y="2553"/>
                  </a:lnTo>
                  <a:lnTo>
                    <a:pt x="1445" y="2518"/>
                  </a:lnTo>
                  <a:lnTo>
                    <a:pt x="1506" y="2484"/>
                  </a:lnTo>
                  <a:lnTo>
                    <a:pt x="1566" y="2447"/>
                  </a:lnTo>
                  <a:lnTo>
                    <a:pt x="1625" y="2408"/>
                  </a:lnTo>
                  <a:lnTo>
                    <a:pt x="1681" y="2368"/>
                  </a:lnTo>
                  <a:lnTo>
                    <a:pt x="1738" y="2326"/>
                  </a:lnTo>
                  <a:lnTo>
                    <a:pt x="1793" y="2284"/>
                  </a:lnTo>
                  <a:lnTo>
                    <a:pt x="1848" y="2240"/>
                  </a:lnTo>
                  <a:lnTo>
                    <a:pt x="1901" y="2196"/>
                  </a:lnTo>
                  <a:lnTo>
                    <a:pt x="1952" y="2148"/>
                  </a:lnTo>
                  <a:lnTo>
                    <a:pt x="2004" y="2103"/>
                  </a:lnTo>
                  <a:lnTo>
                    <a:pt x="2053" y="2053"/>
                  </a:lnTo>
                  <a:lnTo>
                    <a:pt x="2103" y="2004"/>
                  </a:lnTo>
                  <a:lnTo>
                    <a:pt x="2150" y="1952"/>
                  </a:lnTo>
                  <a:lnTo>
                    <a:pt x="2196" y="1899"/>
                  </a:lnTo>
                  <a:lnTo>
                    <a:pt x="2242" y="1846"/>
                  </a:lnTo>
                  <a:lnTo>
                    <a:pt x="2284" y="1793"/>
                  </a:lnTo>
                  <a:lnTo>
                    <a:pt x="2328" y="1738"/>
                  </a:lnTo>
                  <a:lnTo>
                    <a:pt x="2368" y="1681"/>
                  </a:lnTo>
                  <a:lnTo>
                    <a:pt x="2408" y="1623"/>
                  </a:lnTo>
                  <a:lnTo>
                    <a:pt x="2447" y="1564"/>
                  </a:lnTo>
                  <a:lnTo>
                    <a:pt x="2483" y="1506"/>
                  </a:lnTo>
                  <a:lnTo>
                    <a:pt x="2520" y="1445"/>
                  </a:lnTo>
                  <a:lnTo>
                    <a:pt x="2553" y="1385"/>
                  </a:lnTo>
                  <a:lnTo>
                    <a:pt x="2586" y="1322"/>
                  </a:lnTo>
                  <a:lnTo>
                    <a:pt x="2617" y="1258"/>
                  </a:lnTo>
                  <a:lnTo>
                    <a:pt x="2648" y="1194"/>
                  </a:lnTo>
                  <a:lnTo>
                    <a:pt x="2676" y="1130"/>
                  </a:lnTo>
                  <a:lnTo>
                    <a:pt x="2703" y="1064"/>
                  </a:lnTo>
                  <a:lnTo>
                    <a:pt x="2727" y="998"/>
                  </a:lnTo>
                  <a:lnTo>
                    <a:pt x="2751" y="930"/>
                  </a:lnTo>
                  <a:lnTo>
                    <a:pt x="2773" y="863"/>
                  </a:lnTo>
                  <a:lnTo>
                    <a:pt x="2793" y="795"/>
                  </a:lnTo>
                  <a:lnTo>
                    <a:pt x="2813" y="725"/>
                  </a:lnTo>
                  <a:lnTo>
                    <a:pt x="2830" y="656"/>
                  </a:lnTo>
                  <a:lnTo>
                    <a:pt x="2844" y="584"/>
                  </a:lnTo>
                  <a:lnTo>
                    <a:pt x="2859" y="515"/>
                  </a:lnTo>
                  <a:lnTo>
                    <a:pt x="2870" y="441"/>
                  </a:lnTo>
                  <a:lnTo>
                    <a:pt x="2881" y="370"/>
                  </a:lnTo>
                  <a:lnTo>
                    <a:pt x="2888" y="297"/>
                  </a:lnTo>
                  <a:lnTo>
                    <a:pt x="2896" y="223"/>
                  </a:lnTo>
                  <a:lnTo>
                    <a:pt x="2901" y="150"/>
                  </a:lnTo>
                  <a:lnTo>
                    <a:pt x="2903" y="75"/>
                  </a:lnTo>
                  <a:lnTo>
                    <a:pt x="2905" y="0"/>
                  </a:lnTo>
                  <a:lnTo>
                    <a:pt x="1161" y="0"/>
                  </a:lnTo>
                  <a:lnTo>
                    <a:pt x="1161" y="0"/>
                  </a:lnTo>
                  <a:lnTo>
                    <a:pt x="1161" y="60"/>
                  </a:lnTo>
                  <a:lnTo>
                    <a:pt x="1156" y="119"/>
                  </a:lnTo>
                  <a:lnTo>
                    <a:pt x="1148" y="178"/>
                  </a:lnTo>
                  <a:lnTo>
                    <a:pt x="1139" y="234"/>
                  </a:lnTo>
                  <a:lnTo>
                    <a:pt x="1125" y="289"/>
                  </a:lnTo>
                  <a:lnTo>
                    <a:pt x="1110" y="346"/>
                  </a:lnTo>
                  <a:lnTo>
                    <a:pt x="1092" y="399"/>
                  </a:lnTo>
                  <a:lnTo>
                    <a:pt x="1072" y="452"/>
                  </a:lnTo>
                  <a:lnTo>
                    <a:pt x="1048" y="504"/>
                  </a:lnTo>
                  <a:lnTo>
                    <a:pt x="1022" y="553"/>
                  </a:lnTo>
                  <a:lnTo>
                    <a:pt x="995" y="603"/>
                  </a:lnTo>
                  <a:lnTo>
                    <a:pt x="964" y="650"/>
                  </a:lnTo>
                  <a:lnTo>
                    <a:pt x="931" y="694"/>
                  </a:lnTo>
                  <a:lnTo>
                    <a:pt x="898" y="738"/>
                  </a:lnTo>
                  <a:lnTo>
                    <a:pt x="861" y="780"/>
                  </a:lnTo>
                  <a:lnTo>
                    <a:pt x="823" y="821"/>
                  </a:lnTo>
                  <a:lnTo>
                    <a:pt x="782" y="859"/>
                  </a:lnTo>
                  <a:lnTo>
                    <a:pt x="740" y="896"/>
                  </a:lnTo>
                  <a:lnTo>
                    <a:pt x="696" y="930"/>
                  </a:lnTo>
                  <a:lnTo>
                    <a:pt x="650" y="963"/>
                  </a:lnTo>
                  <a:lnTo>
                    <a:pt x="603" y="993"/>
                  </a:lnTo>
                  <a:lnTo>
                    <a:pt x="555" y="1022"/>
                  </a:lnTo>
                  <a:lnTo>
                    <a:pt x="504" y="1048"/>
                  </a:lnTo>
                  <a:lnTo>
                    <a:pt x="453" y="1070"/>
                  </a:lnTo>
                  <a:lnTo>
                    <a:pt x="399" y="1092"/>
                  </a:lnTo>
                  <a:lnTo>
                    <a:pt x="346" y="1110"/>
                  </a:lnTo>
                  <a:lnTo>
                    <a:pt x="291" y="1125"/>
                  </a:lnTo>
                  <a:lnTo>
                    <a:pt x="235" y="1137"/>
                  </a:lnTo>
                  <a:lnTo>
                    <a:pt x="178" y="1148"/>
                  </a:lnTo>
                  <a:lnTo>
                    <a:pt x="119" y="1156"/>
                  </a:lnTo>
                  <a:lnTo>
                    <a:pt x="61" y="1159"/>
                  </a:lnTo>
                  <a:lnTo>
                    <a:pt x="0" y="1161"/>
                  </a:lnTo>
                  <a:lnTo>
                    <a:pt x="0" y="1161"/>
                  </a:lnTo>
                  <a:close/>
                </a:path>
              </a:pathLst>
            </a:custGeom>
            <a:solidFill>
              <a:srgbClr val="F5C700"/>
            </a:solidFill>
            <a:ln>
              <a:noFill/>
            </a:ln>
          </p:spPr>
          <p:txBody>
            <a:bodyPr anchor="ctr"/>
            <a:lstStyle/>
            <a:p>
              <a:pPr algn="ctr"/>
              <a:endParaRPr>
                <a:cs typeface="+mn-ea"/>
                <a:sym typeface="+mn-lt"/>
              </a:endParaRPr>
            </a:p>
          </p:txBody>
        </p:sp>
        <p:sp>
          <p:nvSpPr>
            <p:cNvPr id="10" name="Freeform: Shape 18"/>
            <p:cNvSpPr>
              <a:spLocks/>
            </p:cNvSpPr>
            <p:nvPr/>
          </p:nvSpPr>
          <p:spPr bwMode="auto">
            <a:xfrm>
              <a:off x="3420954" y="3744762"/>
              <a:ext cx="1575298" cy="1574212"/>
            </a:xfrm>
            <a:custGeom>
              <a:avLst/>
              <a:gdLst>
                <a:gd name="T0" fmla="*/ 0 w 2902"/>
                <a:gd name="T1" fmla="*/ 0 h 2903"/>
                <a:gd name="T2" fmla="*/ 2 w 2902"/>
                <a:gd name="T3" fmla="*/ 75 h 2903"/>
                <a:gd name="T4" fmla="*/ 9 w 2902"/>
                <a:gd name="T5" fmla="*/ 223 h 2903"/>
                <a:gd name="T6" fmla="*/ 23 w 2902"/>
                <a:gd name="T7" fmla="*/ 370 h 2903"/>
                <a:gd name="T8" fmla="*/ 45 w 2902"/>
                <a:gd name="T9" fmla="*/ 515 h 2903"/>
                <a:gd name="T10" fmla="*/ 75 w 2902"/>
                <a:gd name="T11" fmla="*/ 656 h 2903"/>
                <a:gd name="T12" fmla="*/ 110 w 2902"/>
                <a:gd name="T13" fmla="*/ 795 h 2903"/>
                <a:gd name="T14" fmla="*/ 152 w 2902"/>
                <a:gd name="T15" fmla="*/ 930 h 2903"/>
                <a:gd name="T16" fmla="*/ 201 w 2902"/>
                <a:gd name="T17" fmla="*/ 1064 h 2903"/>
                <a:gd name="T18" fmla="*/ 256 w 2902"/>
                <a:gd name="T19" fmla="*/ 1194 h 2903"/>
                <a:gd name="T20" fmla="*/ 316 w 2902"/>
                <a:gd name="T21" fmla="*/ 1322 h 2903"/>
                <a:gd name="T22" fmla="*/ 384 w 2902"/>
                <a:gd name="T23" fmla="*/ 1445 h 2903"/>
                <a:gd name="T24" fmla="*/ 457 w 2902"/>
                <a:gd name="T25" fmla="*/ 1564 h 2903"/>
                <a:gd name="T26" fmla="*/ 534 w 2902"/>
                <a:gd name="T27" fmla="*/ 1681 h 2903"/>
                <a:gd name="T28" fmla="*/ 619 w 2902"/>
                <a:gd name="T29" fmla="*/ 1793 h 2903"/>
                <a:gd name="T30" fmla="*/ 708 w 2902"/>
                <a:gd name="T31" fmla="*/ 1899 h 2903"/>
                <a:gd name="T32" fmla="*/ 802 w 2902"/>
                <a:gd name="T33" fmla="*/ 2004 h 2903"/>
                <a:gd name="T34" fmla="*/ 901 w 2902"/>
                <a:gd name="T35" fmla="*/ 2103 h 2903"/>
                <a:gd name="T36" fmla="*/ 1003 w 2902"/>
                <a:gd name="T37" fmla="*/ 2196 h 2903"/>
                <a:gd name="T38" fmla="*/ 1111 w 2902"/>
                <a:gd name="T39" fmla="*/ 2284 h 2903"/>
                <a:gd name="T40" fmla="*/ 1223 w 2902"/>
                <a:gd name="T41" fmla="*/ 2368 h 2903"/>
                <a:gd name="T42" fmla="*/ 1338 w 2902"/>
                <a:gd name="T43" fmla="*/ 2447 h 2903"/>
                <a:gd name="T44" fmla="*/ 1457 w 2902"/>
                <a:gd name="T45" fmla="*/ 2518 h 2903"/>
                <a:gd name="T46" fmla="*/ 1582 w 2902"/>
                <a:gd name="T47" fmla="*/ 2586 h 2903"/>
                <a:gd name="T48" fmla="*/ 1708 w 2902"/>
                <a:gd name="T49" fmla="*/ 2647 h 2903"/>
                <a:gd name="T50" fmla="*/ 1838 w 2902"/>
                <a:gd name="T51" fmla="*/ 2702 h 2903"/>
                <a:gd name="T52" fmla="*/ 1972 w 2902"/>
                <a:gd name="T53" fmla="*/ 2751 h 2903"/>
                <a:gd name="T54" fmla="*/ 2107 w 2902"/>
                <a:gd name="T55" fmla="*/ 2793 h 2903"/>
                <a:gd name="T56" fmla="*/ 2247 w 2902"/>
                <a:gd name="T57" fmla="*/ 2830 h 2903"/>
                <a:gd name="T58" fmla="*/ 2390 w 2902"/>
                <a:gd name="T59" fmla="*/ 2859 h 2903"/>
                <a:gd name="T60" fmla="*/ 2532 w 2902"/>
                <a:gd name="T61" fmla="*/ 2881 h 2903"/>
                <a:gd name="T62" fmla="*/ 2679 w 2902"/>
                <a:gd name="T63" fmla="*/ 2896 h 2903"/>
                <a:gd name="T64" fmla="*/ 2827 w 2902"/>
                <a:gd name="T65" fmla="*/ 2903 h 2903"/>
                <a:gd name="T66" fmla="*/ 2902 w 2902"/>
                <a:gd name="T67" fmla="*/ 1161 h 2903"/>
                <a:gd name="T68" fmla="*/ 2844 w 2902"/>
                <a:gd name="T69" fmla="*/ 1159 h 2903"/>
                <a:gd name="T70" fmla="*/ 2726 w 2902"/>
                <a:gd name="T71" fmla="*/ 1148 h 2903"/>
                <a:gd name="T72" fmla="*/ 2613 w 2902"/>
                <a:gd name="T73" fmla="*/ 1125 h 2903"/>
                <a:gd name="T74" fmla="*/ 2503 w 2902"/>
                <a:gd name="T75" fmla="*/ 1092 h 2903"/>
                <a:gd name="T76" fmla="*/ 2399 w 2902"/>
                <a:gd name="T77" fmla="*/ 1048 h 2903"/>
                <a:gd name="T78" fmla="*/ 2300 w 2902"/>
                <a:gd name="T79" fmla="*/ 993 h 2903"/>
                <a:gd name="T80" fmla="*/ 2208 w 2902"/>
                <a:gd name="T81" fmla="*/ 930 h 2903"/>
                <a:gd name="T82" fmla="*/ 2122 w 2902"/>
                <a:gd name="T83" fmla="*/ 859 h 2903"/>
                <a:gd name="T84" fmla="*/ 2043 w 2902"/>
                <a:gd name="T85" fmla="*/ 780 h 2903"/>
                <a:gd name="T86" fmla="*/ 1972 w 2902"/>
                <a:gd name="T87" fmla="*/ 694 h 2903"/>
                <a:gd name="T88" fmla="*/ 1910 w 2902"/>
                <a:gd name="T89" fmla="*/ 603 h 2903"/>
                <a:gd name="T90" fmla="*/ 1857 w 2902"/>
                <a:gd name="T91" fmla="*/ 504 h 2903"/>
                <a:gd name="T92" fmla="*/ 1813 w 2902"/>
                <a:gd name="T93" fmla="*/ 399 h 2903"/>
                <a:gd name="T94" fmla="*/ 1778 w 2902"/>
                <a:gd name="T95" fmla="*/ 289 h 2903"/>
                <a:gd name="T96" fmla="*/ 1754 w 2902"/>
                <a:gd name="T97" fmla="*/ 178 h 2903"/>
                <a:gd name="T98" fmla="*/ 1743 w 2902"/>
                <a:gd name="T99" fmla="*/ 60 h 2903"/>
                <a:gd name="T100" fmla="*/ 1741 w 2902"/>
                <a:gd name="T101" fmla="*/ 0 h 2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02" h="2903">
                  <a:moveTo>
                    <a:pt x="1741" y="0"/>
                  </a:moveTo>
                  <a:lnTo>
                    <a:pt x="0" y="0"/>
                  </a:lnTo>
                  <a:lnTo>
                    <a:pt x="0" y="0"/>
                  </a:lnTo>
                  <a:lnTo>
                    <a:pt x="2" y="75"/>
                  </a:lnTo>
                  <a:lnTo>
                    <a:pt x="3" y="150"/>
                  </a:lnTo>
                  <a:lnTo>
                    <a:pt x="9" y="223"/>
                  </a:lnTo>
                  <a:lnTo>
                    <a:pt x="14" y="297"/>
                  </a:lnTo>
                  <a:lnTo>
                    <a:pt x="23" y="370"/>
                  </a:lnTo>
                  <a:lnTo>
                    <a:pt x="33" y="441"/>
                  </a:lnTo>
                  <a:lnTo>
                    <a:pt x="45" y="515"/>
                  </a:lnTo>
                  <a:lnTo>
                    <a:pt x="58" y="584"/>
                  </a:lnTo>
                  <a:lnTo>
                    <a:pt x="75" y="656"/>
                  </a:lnTo>
                  <a:lnTo>
                    <a:pt x="91" y="725"/>
                  </a:lnTo>
                  <a:lnTo>
                    <a:pt x="110" y="795"/>
                  </a:lnTo>
                  <a:lnTo>
                    <a:pt x="130" y="863"/>
                  </a:lnTo>
                  <a:lnTo>
                    <a:pt x="152" y="930"/>
                  </a:lnTo>
                  <a:lnTo>
                    <a:pt x="175" y="998"/>
                  </a:lnTo>
                  <a:lnTo>
                    <a:pt x="201" y="1064"/>
                  </a:lnTo>
                  <a:lnTo>
                    <a:pt x="229" y="1130"/>
                  </a:lnTo>
                  <a:lnTo>
                    <a:pt x="256" y="1194"/>
                  </a:lnTo>
                  <a:lnTo>
                    <a:pt x="285" y="1258"/>
                  </a:lnTo>
                  <a:lnTo>
                    <a:pt x="316" y="1322"/>
                  </a:lnTo>
                  <a:lnTo>
                    <a:pt x="349" y="1385"/>
                  </a:lnTo>
                  <a:lnTo>
                    <a:pt x="384" y="1445"/>
                  </a:lnTo>
                  <a:lnTo>
                    <a:pt x="421" y="1506"/>
                  </a:lnTo>
                  <a:lnTo>
                    <a:pt x="457" y="1564"/>
                  </a:lnTo>
                  <a:lnTo>
                    <a:pt x="496" y="1623"/>
                  </a:lnTo>
                  <a:lnTo>
                    <a:pt x="534" y="1681"/>
                  </a:lnTo>
                  <a:lnTo>
                    <a:pt x="577" y="1738"/>
                  </a:lnTo>
                  <a:lnTo>
                    <a:pt x="619" y="1793"/>
                  </a:lnTo>
                  <a:lnTo>
                    <a:pt x="663" y="1846"/>
                  </a:lnTo>
                  <a:lnTo>
                    <a:pt x="708" y="1899"/>
                  </a:lnTo>
                  <a:lnTo>
                    <a:pt x="754" y="1952"/>
                  </a:lnTo>
                  <a:lnTo>
                    <a:pt x="802" y="2004"/>
                  </a:lnTo>
                  <a:lnTo>
                    <a:pt x="849" y="2053"/>
                  </a:lnTo>
                  <a:lnTo>
                    <a:pt x="901" y="2103"/>
                  </a:lnTo>
                  <a:lnTo>
                    <a:pt x="950" y="2148"/>
                  </a:lnTo>
                  <a:lnTo>
                    <a:pt x="1003" y="2196"/>
                  </a:lnTo>
                  <a:lnTo>
                    <a:pt x="1056" y="2240"/>
                  </a:lnTo>
                  <a:lnTo>
                    <a:pt x="1111" y="2284"/>
                  </a:lnTo>
                  <a:lnTo>
                    <a:pt x="1166" y="2326"/>
                  </a:lnTo>
                  <a:lnTo>
                    <a:pt x="1223" y="2368"/>
                  </a:lnTo>
                  <a:lnTo>
                    <a:pt x="1280" y="2408"/>
                  </a:lnTo>
                  <a:lnTo>
                    <a:pt x="1338" y="2447"/>
                  </a:lnTo>
                  <a:lnTo>
                    <a:pt x="1397" y="2484"/>
                  </a:lnTo>
                  <a:lnTo>
                    <a:pt x="1457" y="2518"/>
                  </a:lnTo>
                  <a:lnTo>
                    <a:pt x="1520" y="2553"/>
                  </a:lnTo>
                  <a:lnTo>
                    <a:pt x="1582" y="2586"/>
                  </a:lnTo>
                  <a:lnTo>
                    <a:pt x="1644" y="2617"/>
                  </a:lnTo>
                  <a:lnTo>
                    <a:pt x="1708" y="2647"/>
                  </a:lnTo>
                  <a:lnTo>
                    <a:pt x="1772" y="2676"/>
                  </a:lnTo>
                  <a:lnTo>
                    <a:pt x="1838" y="2702"/>
                  </a:lnTo>
                  <a:lnTo>
                    <a:pt x="1904" y="2727"/>
                  </a:lnTo>
                  <a:lnTo>
                    <a:pt x="1972" y="2751"/>
                  </a:lnTo>
                  <a:lnTo>
                    <a:pt x="2040" y="2773"/>
                  </a:lnTo>
                  <a:lnTo>
                    <a:pt x="2107" y="2793"/>
                  </a:lnTo>
                  <a:lnTo>
                    <a:pt x="2177" y="2811"/>
                  </a:lnTo>
                  <a:lnTo>
                    <a:pt x="2247" y="2830"/>
                  </a:lnTo>
                  <a:lnTo>
                    <a:pt x="2318" y="2844"/>
                  </a:lnTo>
                  <a:lnTo>
                    <a:pt x="2390" y="2859"/>
                  </a:lnTo>
                  <a:lnTo>
                    <a:pt x="2461" y="2870"/>
                  </a:lnTo>
                  <a:lnTo>
                    <a:pt x="2532" y="2881"/>
                  </a:lnTo>
                  <a:lnTo>
                    <a:pt x="2606" y="2888"/>
                  </a:lnTo>
                  <a:lnTo>
                    <a:pt x="2679" y="2896"/>
                  </a:lnTo>
                  <a:lnTo>
                    <a:pt x="2754" y="2899"/>
                  </a:lnTo>
                  <a:lnTo>
                    <a:pt x="2827" y="2903"/>
                  </a:lnTo>
                  <a:lnTo>
                    <a:pt x="2902" y="2903"/>
                  </a:lnTo>
                  <a:lnTo>
                    <a:pt x="2902" y="1161"/>
                  </a:lnTo>
                  <a:lnTo>
                    <a:pt x="2902" y="1161"/>
                  </a:lnTo>
                  <a:lnTo>
                    <a:pt x="2844" y="1159"/>
                  </a:lnTo>
                  <a:lnTo>
                    <a:pt x="2783" y="1156"/>
                  </a:lnTo>
                  <a:lnTo>
                    <a:pt x="2726" y="1148"/>
                  </a:lnTo>
                  <a:lnTo>
                    <a:pt x="2670" y="1137"/>
                  </a:lnTo>
                  <a:lnTo>
                    <a:pt x="2613" y="1125"/>
                  </a:lnTo>
                  <a:lnTo>
                    <a:pt x="2558" y="1110"/>
                  </a:lnTo>
                  <a:lnTo>
                    <a:pt x="2503" y="1092"/>
                  </a:lnTo>
                  <a:lnTo>
                    <a:pt x="2450" y="1070"/>
                  </a:lnTo>
                  <a:lnTo>
                    <a:pt x="2399" y="1048"/>
                  </a:lnTo>
                  <a:lnTo>
                    <a:pt x="2349" y="1022"/>
                  </a:lnTo>
                  <a:lnTo>
                    <a:pt x="2300" y="993"/>
                  </a:lnTo>
                  <a:lnTo>
                    <a:pt x="2254" y="963"/>
                  </a:lnTo>
                  <a:lnTo>
                    <a:pt x="2208" y="930"/>
                  </a:lnTo>
                  <a:lnTo>
                    <a:pt x="2164" y="896"/>
                  </a:lnTo>
                  <a:lnTo>
                    <a:pt x="2122" y="859"/>
                  </a:lnTo>
                  <a:lnTo>
                    <a:pt x="2082" y="821"/>
                  </a:lnTo>
                  <a:lnTo>
                    <a:pt x="2043" y="780"/>
                  </a:lnTo>
                  <a:lnTo>
                    <a:pt x="2007" y="738"/>
                  </a:lnTo>
                  <a:lnTo>
                    <a:pt x="1972" y="694"/>
                  </a:lnTo>
                  <a:lnTo>
                    <a:pt x="1939" y="650"/>
                  </a:lnTo>
                  <a:lnTo>
                    <a:pt x="1910" y="603"/>
                  </a:lnTo>
                  <a:lnTo>
                    <a:pt x="1882" y="553"/>
                  </a:lnTo>
                  <a:lnTo>
                    <a:pt x="1857" y="504"/>
                  </a:lnTo>
                  <a:lnTo>
                    <a:pt x="1833" y="452"/>
                  </a:lnTo>
                  <a:lnTo>
                    <a:pt x="1813" y="399"/>
                  </a:lnTo>
                  <a:lnTo>
                    <a:pt x="1794" y="346"/>
                  </a:lnTo>
                  <a:lnTo>
                    <a:pt x="1778" y="289"/>
                  </a:lnTo>
                  <a:lnTo>
                    <a:pt x="1765" y="234"/>
                  </a:lnTo>
                  <a:lnTo>
                    <a:pt x="1754" y="178"/>
                  </a:lnTo>
                  <a:lnTo>
                    <a:pt x="1747" y="119"/>
                  </a:lnTo>
                  <a:lnTo>
                    <a:pt x="1743" y="60"/>
                  </a:lnTo>
                  <a:lnTo>
                    <a:pt x="1741" y="0"/>
                  </a:lnTo>
                  <a:lnTo>
                    <a:pt x="1741" y="0"/>
                  </a:lnTo>
                  <a:close/>
                </a:path>
              </a:pathLst>
            </a:custGeom>
            <a:solidFill>
              <a:srgbClr val="F5C700"/>
            </a:solidFill>
            <a:ln>
              <a:noFill/>
            </a:ln>
          </p:spPr>
          <p:txBody>
            <a:bodyPr anchor="ctr"/>
            <a:lstStyle/>
            <a:p>
              <a:pPr algn="ctr"/>
              <a:endParaRPr>
                <a:cs typeface="+mn-ea"/>
                <a:sym typeface="+mn-lt"/>
              </a:endParaRPr>
            </a:p>
          </p:txBody>
        </p:sp>
        <p:sp>
          <p:nvSpPr>
            <p:cNvPr id="11" name="Freeform: Shape 19"/>
            <p:cNvSpPr>
              <a:spLocks/>
            </p:cNvSpPr>
            <p:nvPr/>
          </p:nvSpPr>
          <p:spPr bwMode="auto">
            <a:xfrm>
              <a:off x="5625502" y="3744762"/>
              <a:ext cx="1575298" cy="1574212"/>
            </a:xfrm>
            <a:custGeom>
              <a:avLst/>
              <a:gdLst>
                <a:gd name="T0" fmla="*/ 0 w 2905"/>
                <a:gd name="T1" fmla="*/ 0 h 2903"/>
                <a:gd name="T2" fmla="*/ 2 w 2905"/>
                <a:gd name="T3" fmla="*/ 75 h 2903"/>
                <a:gd name="T4" fmla="*/ 9 w 2905"/>
                <a:gd name="T5" fmla="*/ 223 h 2903"/>
                <a:gd name="T6" fmla="*/ 24 w 2905"/>
                <a:gd name="T7" fmla="*/ 370 h 2903"/>
                <a:gd name="T8" fmla="*/ 46 w 2905"/>
                <a:gd name="T9" fmla="*/ 515 h 2903"/>
                <a:gd name="T10" fmla="*/ 75 w 2905"/>
                <a:gd name="T11" fmla="*/ 656 h 2903"/>
                <a:gd name="T12" fmla="*/ 112 w 2905"/>
                <a:gd name="T13" fmla="*/ 795 h 2903"/>
                <a:gd name="T14" fmla="*/ 154 w 2905"/>
                <a:gd name="T15" fmla="*/ 930 h 2903"/>
                <a:gd name="T16" fmla="*/ 202 w 2905"/>
                <a:gd name="T17" fmla="*/ 1064 h 2903"/>
                <a:gd name="T18" fmla="*/ 257 w 2905"/>
                <a:gd name="T19" fmla="*/ 1194 h 2903"/>
                <a:gd name="T20" fmla="*/ 319 w 2905"/>
                <a:gd name="T21" fmla="*/ 1322 h 2903"/>
                <a:gd name="T22" fmla="*/ 385 w 2905"/>
                <a:gd name="T23" fmla="*/ 1445 h 2903"/>
                <a:gd name="T24" fmla="*/ 458 w 2905"/>
                <a:gd name="T25" fmla="*/ 1564 h 2903"/>
                <a:gd name="T26" fmla="*/ 537 w 2905"/>
                <a:gd name="T27" fmla="*/ 1681 h 2903"/>
                <a:gd name="T28" fmla="*/ 621 w 2905"/>
                <a:gd name="T29" fmla="*/ 1793 h 2903"/>
                <a:gd name="T30" fmla="*/ 709 w 2905"/>
                <a:gd name="T31" fmla="*/ 1899 h 2903"/>
                <a:gd name="T32" fmla="*/ 802 w 2905"/>
                <a:gd name="T33" fmla="*/ 2004 h 2903"/>
                <a:gd name="T34" fmla="*/ 901 w 2905"/>
                <a:gd name="T35" fmla="*/ 2103 h 2903"/>
                <a:gd name="T36" fmla="*/ 1004 w 2905"/>
                <a:gd name="T37" fmla="*/ 2196 h 2903"/>
                <a:gd name="T38" fmla="*/ 1112 w 2905"/>
                <a:gd name="T39" fmla="*/ 2284 h 2903"/>
                <a:gd name="T40" fmla="*/ 1224 w 2905"/>
                <a:gd name="T41" fmla="*/ 2368 h 2903"/>
                <a:gd name="T42" fmla="*/ 1339 w 2905"/>
                <a:gd name="T43" fmla="*/ 2447 h 2903"/>
                <a:gd name="T44" fmla="*/ 1460 w 2905"/>
                <a:gd name="T45" fmla="*/ 2518 h 2903"/>
                <a:gd name="T46" fmla="*/ 1583 w 2905"/>
                <a:gd name="T47" fmla="*/ 2586 h 2903"/>
                <a:gd name="T48" fmla="*/ 1709 w 2905"/>
                <a:gd name="T49" fmla="*/ 2647 h 2903"/>
                <a:gd name="T50" fmla="*/ 1839 w 2905"/>
                <a:gd name="T51" fmla="*/ 2702 h 2903"/>
                <a:gd name="T52" fmla="*/ 1973 w 2905"/>
                <a:gd name="T53" fmla="*/ 2751 h 2903"/>
                <a:gd name="T54" fmla="*/ 2110 w 2905"/>
                <a:gd name="T55" fmla="*/ 2793 h 2903"/>
                <a:gd name="T56" fmla="*/ 2249 w 2905"/>
                <a:gd name="T57" fmla="*/ 2830 h 2903"/>
                <a:gd name="T58" fmla="*/ 2390 w 2905"/>
                <a:gd name="T59" fmla="*/ 2859 h 2903"/>
                <a:gd name="T60" fmla="*/ 2535 w 2905"/>
                <a:gd name="T61" fmla="*/ 2881 h 2903"/>
                <a:gd name="T62" fmla="*/ 2681 w 2905"/>
                <a:gd name="T63" fmla="*/ 2896 h 2903"/>
                <a:gd name="T64" fmla="*/ 2830 w 2905"/>
                <a:gd name="T65" fmla="*/ 2903 h 2903"/>
                <a:gd name="T66" fmla="*/ 2905 w 2905"/>
                <a:gd name="T67" fmla="*/ 1161 h 2903"/>
                <a:gd name="T68" fmla="*/ 2844 w 2905"/>
                <a:gd name="T69" fmla="*/ 1159 h 2903"/>
                <a:gd name="T70" fmla="*/ 2727 w 2905"/>
                <a:gd name="T71" fmla="*/ 1148 h 2903"/>
                <a:gd name="T72" fmla="*/ 2614 w 2905"/>
                <a:gd name="T73" fmla="*/ 1125 h 2903"/>
                <a:gd name="T74" fmla="*/ 2506 w 2905"/>
                <a:gd name="T75" fmla="*/ 1092 h 2903"/>
                <a:gd name="T76" fmla="*/ 2401 w 2905"/>
                <a:gd name="T77" fmla="*/ 1048 h 2903"/>
                <a:gd name="T78" fmla="*/ 2302 w 2905"/>
                <a:gd name="T79" fmla="*/ 993 h 2903"/>
                <a:gd name="T80" fmla="*/ 2209 w 2905"/>
                <a:gd name="T81" fmla="*/ 930 h 2903"/>
                <a:gd name="T82" fmla="*/ 2123 w 2905"/>
                <a:gd name="T83" fmla="*/ 859 h 2903"/>
                <a:gd name="T84" fmla="*/ 2044 w 2905"/>
                <a:gd name="T85" fmla="*/ 780 h 2903"/>
                <a:gd name="T86" fmla="*/ 1974 w 2905"/>
                <a:gd name="T87" fmla="*/ 694 h 2903"/>
                <a:gd name="T88" fmla="*/ 1910 w 2905"/>
                <a:gd name="T89" fmla="*/ 603 h 2903"/>
                <a:gd name="T90" fmla="*/ 1857 w 2905"/>
                <a:gd name="T91" fmla="*/ 504 h 2903"/>
                <a:gd name="T92" fmla="*/ 1813 w 2905"/>
                <a:gd name="T93" fmla="*/ 399 h 2903"/>
                <a:gd name="T94" fmla="*/ 1780 w 2905"/>
                <a:gd name="T95" fmla="*/ 289 h 2903"/>
                <a:gd name="T96" fmla="*/ 1757 w 2905"/>
                <a:gd name="T97" fmla="*/ 178 h 2903"/>
                <a:gd name="T98" fmla="*/ 1744 w 2905"/>
                <a:gd name="T99" fmla="*/ 60 h 2903"/>
                <a:gd name="T100" fmla="*/ 1744 w 2905"/>
                <a:gd name="T101" fmla="*/ 0 h 2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05" h="2903">
                  <a:moveTo>
                    <a:pt x="1744" y="0"/>
                  </a:moveTo>
                  <a:lnTo>
                    <a:pt x="0" y="0"/>
                  </a:lnTo>
                  <a:lnTo>
                    <a:pt x="0" y="0"/>
                  </a:lnTo>
                  <a:lnTo>
                    <a:pt x="2" y="75"/>
                  </a:lnTo>
                  <a:lnTo>
                    <a:pt x="4" y="150"/>
                  </a:lnTo>
                  <a:lnTo>
                    <a:pt x="9" y="223"/>
                  </a:lnTo>
                  <a:lnTo>
                    <a:pt x="17" y="297"/>
                  </a:lnTo>
                  <a:lnTo>
                    <a:pt x="24" y="370"/>
                  </a:lnTo>
                  <a:lnTo>
                    <a:pt x="35" y="441"/>
                  </a:lnTo>
                  <a:lnTo>
                    <a:pt x="46" y="515"/>
                  </a:lnTo>
                  <a:lnTo>
                    <a:pt x="61" y="584"/>
                  </a:lnTo>
                  <a:lnTo>
                    <a:pt x="75" y="656"/>
                  </a:lnTo>
                  <a:lnTo>
                    <a:pt x="92" y="725"/>
                  </a:lnTo>
                  <a:lnTo>
                    <a:pt x="112" y="795"/>
                  </a:lnTo>
                  <a:lnTo>
                    <a:pt x="132" y="863"/>
                  </a:lnTo>
                  <a:lnTo>
                    <a:pt x="154" y="930"/>
                  </a:lnTo>
                  <a:lnTo>
                    <a:pt x="178" y="998"/>
                  </a:lnTo>
                  <a:lnTo>
                    <a:pt x="202" y="1064"/>
                  </a:lnTo>
                  <a:lnTo>
                    <a:pt x="229" y="1130"/>
                  </a:lnTo>
                  <a:lnTo>
                    <a:pt x="257" y="1194"/>
                  </a:lnTo>
                  <a:lnTo>
                    <a:pt x="288" y="1258"/>
                  </a:lnTo>
                  <a:lnTo>
                    <a:pt x="319" y="1322"/>
                  </a:lnTo>
                  <a:lnTo>
                    <a:pt x="352" y="1385"/>
                  </a:lnTo>
                  <a:lnTo>
                    <a:pt x="385" y="1445"/>
                  </a:lnTo>
                  <a:lnTo>
                    <a:pt x="422" y="1506"/>
                  </a:lnTo>
                  <a:lnTo>
                    <a:pt x="458" y="1564"/>
                  </a:lnTo>
                  <a:lnTo>
                    <a:pt x="497" y="1623"/>
                  </a:lnTo>
                  <a:lnTo>
                    <a:pt x="537" y="1681"/>
                  </a:lnTo>
                  <a:lnTo>
                    <a:pt x="577" y="1738"/>
                  </a:lnTo>
                  <a:lnTo>
                    <a:pt x="621" y="1793"/>
                  </a:lnTo>
                  <a:lnTo>
                    <a:pt x="663" y="1846"/>
                  </a:lnTo>
                  <a:lnTo>
                    <a:pt x="709" y="1899"/>
                  </a:lnTo>
                  <a:lnTo>
                    <a:pt x="755" y="1952"/>
                  </a:lnTo>
                  <a:lnTo>
                    <a:pt x="802" y="2004"/>
                  </a:lnTo>
                  <a:lnTo>
                    <a:pt x="852" y="2053"/>
                  </a:lnTo>
                  <a:lnTo>
                    <a:pt x="901" y="2103"/>
                  </a:lnTo>
                  <a:lnTo>
                    <a:pt x="953" y="2148"/>
                  </a:lnTo>
                  <a:lnTo>
                    <a:pt x="1004" y="2196"/>
                  </a:lnTo>
                  <a:lnTo>
                    <a:pt x="1057" y="2240"/>
                  </a:lnTo>
                  <a:lnTo>
                    <a:pt x="1112" y="2284"/>
                  </a:lnTo>
                  <a:lnTo>
                    <a:pt x="1167" y="2326"/>
                  </a:lnTo>
                  <a:lnTo>
                    <a:pt x="1224" y="2368"/>
                  </a:lnTo>
                  <a:lnTo>
                    <a:pt x="1280" y="2408"/>
                  </a:lnTo>
                  <a:lnTo>
                    <a:pt x="1339" y="2447"/>
                  </a:lnTo>
                  <a:lnTo>
                    <a:pt x="1399" y="2484"/>
                  </a:lnTo>
                  <a:lnTo>
                    <a:pt x="1460" y="2518"/>
                  </a:lnTo>
                  <a:lnTo>
                    <a:pt x="1520" y="2553"/>
                  </a:lnTo>
                  <a:lnTo>
                    <a:pt x="1583" y="2586"/>
                  </a:lnTo>
                  <a:lnTo>
                    <a:pt x="1645" y="2617"/>
                  </a:lnTo>
                  <a:lnTo>
                    <a:pt x="1709" y="2647"/>
                  </a:lnTo>
                  <a:lnTo>
                    <a:pt x="1775" y="2676"/>
                  </a:lnTo>
                  <a:lnTo>
                    <a:pt x="1839" y="2702"/>
                  </a:lnTo>
                  <a:lnTo>
                    <a:pt x="1907" y="2727"/>
                  </a:lnTo>
                  <a:lnTo>
                    <a:pt x="1973" y="2751"/>
                  </a:lnTo>
                  <a:lnTo>
                    <a:pt x="2040" y="2773"/>
                  </a:lnTo>
                  <a:lnTo>
                    <a:pt x="2110" y="2793"/>
                  </a:lnTo>
                  <a:lnTo>
                    <a:pt x="2180" y="2811"/>
                  </a:lnTo>
                  <a:lnTo>
                    <a:pt x="2249" y="2830"/>
                  </a:lnTo>
                  <a:lnTo>
                    <a:pt x="2319" y="2844"/>
                  </a:lnTo>
                  <a:lnTo>
                    <a:pt x="2390" y="2859"/>
                  </a:lnTo>
                  <a:lnTo>
                    <a:pt x="2462" y="2870"/>
                  </a:lnTo>
                  <a:lnTo>
                    <a:pt x="2535" y="2881"/>
                  </a:lnTo>
                  <a:lnTo>
                    <a:pt x="2608" y="2888"/>
                  </a:lnTo>
                  <a:lnTo>
                    <a:pt x="2681" y="2896"/>
                  </a:lnTo>
                  <a:lnTo>
                    <a:pt x="2755" y="2899"/>
                  </a:lnTo>
                  <a:lnTo>
                    <a:pt x="2830" y="2903"/>
                  </a:lnTo>
                  <a:lnTo>
                    <a:pt x="2905" y="2903"/>
                  </a:lnTo>
                  <a:lnTo>
                    <a:pt x="2905" y="1161"/>
                  </a:lnTo>
                  <a:lnTo>
                    <a:pt x="2905" y="1161"/>
                  </a:lnTo>
                  <a:lnTo>
                    <a:pt x="2844" y="1159"/>
                  </a:lnTo>
                  <a:lnTo>
                    <a:pt x="2786" y="1156"/>
                  </a:lnTo>
                  <a:lnTo>
                    <a:pt x="2727" y="1148"/>
                  </a:lnTo>
                  <a:lnTo>
                    <a:pt x="2670" y="1137"/>
                  </a:lnTo>
                  <a:lnTo>
                    <a:pt x="2614" y="1125"/>
                  </a:lnTo>
                  <a:lnTo>
                    <a:pt x="2559" y="1110"/>
                  </a:lnTo>
                  <a:lnTo>
                    <a:pt x="2506" y="1092"/>
                  </a:lnTo>
                  <a:lnTo>
                    <a:pt x="2452" y="1070"/>
                  </a:lnTo>
                  <a:lnTo>
                    <a:pt x="2401" y="1048"/>
                  </a:lnTo>
                  <a:lnTo>
                    <a:pt x="2350" y="1022"/>
                  </a:lnTo>
                  <a:lnTo>
                    <a:pt x="2302" y="993"/>
                  </a:lnTo>
                  <a:lnTo>
                    <a:pt x="2255" y="963"/>
                  </a:lnTo>
                  <a:lnTo>
                    <a:pt x="2209" y="930"/>
                  </a:lnTo>
                  <a:lnTo>
                    <a:pt x="2165" y="896"/>
                  </a:lnTo>
                  <a:lnTo>
                    <a:pt x="2123" y="859"/>
                  </a:lnTo>
                  <a:lnTo>
                    <a:pt x="2082" y="821"/>
                  </a:lnTo>
                  <a:lnTo>
                    <a:pt x="2044" y="780"/>
                  </a:lnTo>
                  <a:lnTo>
                    <a:pt x="2007" y="738"/>
                  </a:lnTo>
                  <a:lnTo>
                    <a:pt x="1974" y="694"/>
                  </a:lnTo>
                  <a:lnTo>
                    <a:pt x="1941" y="650"/>
                  </a:lnTo>
                  <a:lnTo>
                    <a:pt x="1910" y="603"/>
                  </a:lnTo>
                  <a:lnTo>
                    <a:pt x="1883" y="553"/>
                  </a:lnTo>
                  <a:lnTo>
                    <a:pt x="1857" y="504"/>
                  </a:lnTo>
                  <a:lnTo>
                    <a:pt x="1833" y="452"/>
                  </a:lnTo>
                  <a:lnTo>
                    <a:pt x="1813" y="399"/>
                  </a:lnTo>
                  <a:lnTo>
                    <a:pt x="1795" y="346"/>
                  </a:lnTo>
                  <a:lnTo>
                    <a:pt x="1780" y="289"/>
                  </a:lnTo>
                  <a:lnTo>
                    <a:pt x="1766" y="234"/>
                  </a:lnTo>
                  <a:lnTo>
                    <a:pt x="1757" y="178"/>
                  </a:lnTo>
                  <a:lnTo>
                    <a:pt x="1749" y="119"/>
                  </a:lnTo>
                  <a:lnTo>
                    <a:pt x="1744" y="60"/>
                  </a:lnTo>
                  <a:lnTo>
                    <a:pt x="1744" y="0"/>
                  </a:lnTo>
                  <a:lnTo>
                    <a:pt x="1744" y="0"/>
                  </a:lnTo>
                  <a:close/>
                </a:path>
              </a:pathLst>
            </a:custGeom>
            <a:solidFill>
              <a:srgbClr val="1D4251"/>
            </a:solidFill>
            <a:ln>
              <a:noFill/>
            </a:ln>
          </p:spPr>
          <p:txBody>
            <a:bodyPr vert="horz" wrap="square" lIns="91440" tIns="45720" rIns="91440" bIns="45720" numCol="1" anchor="t" anchorCtr="0" compatLnSpc="1">
              <a:prstTxWarp prst="textNoShape">
                <a:avLst/>
              </a:prstTxWarp>
            </a:bodyPr>
            <a:lstStyle/>
            <a:p>
              <a:endParaRPr>
                <a:cs typeface="+mn-ea"/>
                <a:sym typeface="+mn-lt"/>
              </a:endParaRPr>
            </a:p>
          </p:txBody>
        </p:sp>
        <p:sp>
          <p:nvSpPr>
            <p:cNvPr id="12" name="Freeform: Shape 20"/>
            <p:cNvSpPr>
              <a:spLocks/>
            </p:cNvSpPr>
            <p:nvPr/>
          </p:nvSpPr>
          <p:spPr bwMode="auto">
            <a:xfrm>
              <a:off x="3213034" y="3691698"/>
              <a:ext cx="1360802" cy="510803"/>
            </a:xfrm>
            <a:custGeom>
              <a:avLst/>
              <a:gdLst>
                <a:gd name="T0" fmla="*/ 0 w 2031"/>
                <a:gd name="T1" fmla="*/ 0 h 762"/>
                <a:gd name="T2" fmla="*/ 1016 w 2031"/>
                <a:gd name="T3" fmla="*/ 762 h 762"/>
                <a:gd name="T4" fmla="*/ 2031 w 2031"/>
                <a:gd name="T5" fmla="*/ 0 h 762"/>
                <a:gd name="T6" fmla="*/ 0 w 2031"/>
                <a:gd name="T7" fmla="*/ 0 h 762"/>
              </a:gdLst>
              <a:ahLst/>
              <a:cxnLst>
                <a:cxn ang="0">
                  <a:pos x="T0" y="T1"/>
                </a:cxn>
                <a:cxn ang="0">
                  <a:pos x="T2" y="T3"/>
                </a:cxn>
                <a:cxn ang="0">
                  <a:pos x="T4" y="T5"/>
                </a:cxn>
                <a:cxn ang="0">
                  <a:pos x="T6" y="T7"/>
                </a:cxn>
              </a:cxnLst>
              <a:rect l="0" t="0" r="r" b="b"/>
              <a:pathLst>
                <a:path w="2031" h="762">
                  <a:moveTo>
                    <a:pt x="0" y="0"/>
                  </a:moveTo>
                  <a:lnTo>
                    <a:pt x="1016" y="762"/>
                  </a:lnTo>
                  <a:lnTo>
                    <a:pt x="2031" y="0"/>
                  </a:lnTo>
                  <a:lnTo>
                    <a:pt x="0" y="0"/>
                  </a:lnTo>
                  <a:close/>
                </a:path>
              </a:pathLst>
            </a:custGeom>
            <a:solidFill>
              <a:srgbClr val="1D4251"/>
            </a:solidFill>
            <a:ln>
              <a:noFill/>
            </a:ln>
          </p:spPr>
          <p:txBody>
            <a:bodyPr vert="horz" wrap="square" lIns="91440" tIns="45720" rIns="91440" bIns="45720" numCol="1" anchor="t" anchorCtr="0" compatLnSpc="1">
              <a:prstTxWarp prst="textNoShape">
                <a:avLst/>
              </a:prstTxWarp>
            </a:bodyPr>
            <a:lstStyle/>
            <a:p>
              <a:endParaRPr>
                <a:cs typeface="+mn-ea"/>
                <a:sym typeface="+mn-lt"/>
              </a:endParaRPr>
            </a:p>
          </p:txBody>
        </p:sp>
        <p:sp>
          <p:nvSpPr>
            <p:cNvPr id="13" name="Freeform: Shape 23"/>
            <p:cNvSpPr>
              <a:spLocks/>
            </p:cNvSpPr>
            <p:nvPr/>
          </p:nvSpPr>
          <p:spPr bwMode="auto">
            <a:xfrm>
              <a:off x="7623216" y="3691698"/>
              <a:ext cx="1360802" cy="510803"/>
            </a:xfrm>
            <a:custGeom>
              <a:avLst/>
              <a:gdLst>
                <a:gd name="T0" fmla="*/ 0 w 2031"/>
                <a:gd name="T1" fmla="*/ 0 h 762"/>
                <a:gd name="T2" fmla="*/ 1015 w 2031"/>
                <a:gd name="T3" fmla="*/ 762 h 762"/>
                <a:gd name="T4" fmla="*/ 2031 w 2031"/>
                <a:gd name="T5" fmla="*/ 0 h 762"/>
                <a:gd name="T6" fmla="*/ 0 w 2031"/>
                <a:gd name="T7" fmla="*/ 0 h 762"/>
              </a:gdLst>
              <a:ahLst/>
              <a:cxnLst>
                <a:cxn ang="0">
                  <a:pos x="T0" y="T1"/>
                </a:cxn>
                <a:cxn ang="0">
                  <a:pos x="T2" y="T3"/>
                </a:cxn>
                <a:cxn ang="0">
                  <a:pos x="T4" y="T5"/>
                </a:cxn>
                <a:cxn ang="0">
                  <a:pos x="T6" y="T7"/>
                </a:cxn>
              </a:cxnLst>
              <a:rect l="0" t="0" r="r" b="b"/>
              <a:pathLst>
                <a:path w="2031" h="762">
                  <a:moveTo>
                    <a:pt x="0" y="0"/>
                  </a:moveTo>
                  <a:lnTo>
                    <a:pt x="1015" y="762"/>
                  </a:lnTo>
                  <a:lnTo>
                    <a:pt x="2031" y="0"/>
                  </a:lnTo>
                  <a:lnTo>
                    <a:pt x="0" y="0"/>
                  </a:lnTo>
                  <a:close/>
                </a:path>
              </a:pathLst>
            </a:custGeom>
            <a:solidFill>
              <a:srgbClr val="F5C700"/>
            </a:solidFill>
            <a:ln>
              <a:noFill/>
            </a:ln>
          </p:spPr>
          <p:txBody>
            <a:bodyPr anchor="ctr"/>
            <a:lstStyle/>
            <a:p>
              <a:pPr algn="ctr"/>
              <a:endParaRPr>
                <a:cs typeface="+mn-ea"/>
                <a:sym typeface="+mn-lt"/>
              </a:endParaRPr>
            </a:p>
          </p:txBody>
        </p:sp>
        <p:sp>
          <p:nvSpPr>
            <p:cNvPr id="14" name="Freeform: Shape 25"/>
            <p:cNvSpPr>
              <a:spLocks/>
            </p:cNvSpPr>
            <p:nvPr/>
          </p:nvSpPr>
          <p:spPr bwMode="auto">
            <a:xfrm>
              <a:off x="4996251" y="2169467"/>
              <a:ext cx="1575297" cy="1575295"/>
            </a:xfrm>
            <a:custGeom>
              <a:avLst/>
              <a:gdLst>
                <a:gd name="T0" fmla="*/ 0 w 2905"/>
                <a:gd name="T1" fmla="*/ 1742 h 2903"/>
                <a:gd name="T2" fmla="*/ 61 w 2905"/>
                <a:gd name="T3" fmla="*/ 1744 h 2903"/>
                <a:gd name="T4" fmla="*/ 178 w 2905"/>
                <a:gd name="T5" fmla="*/ 1755 h 2903"/>
                <a:gd name="T6" fmla="*/ 291 w 2905"/>
                <a:gd name="T7" fmla="*/ 1778 h 2903"/>
                <a:gd name="T8" fmla="*/ 399 w 2905"/>
                <a:gd name="T9" fmla="*/ 1811 h 2903"/>
                <a:gd name="T10" fmla="*/ 504 w 2905"/>
                <a:gd name="T11" fmla="*/ 1855 h 2903"/>
                <a:gd name="T12" fmla="*/ 603 w 2905"/>
                <a:gd name="T13" fmla="*/ 1910 h 2903"/>
                <a:gd name="T14" fmla="*/ 696 w 2905"/>
                <a:gd name="T15" fmla="*/ 1973 h 2903"/>
                <a:gd name="T16" fmla="*/ 782 w 2905"/>
                <a:gd name="T17" fmla="*/ 2044 h 2903"/>
                <a:gd name="T18" fmla="*/ 861 w 2905"/>
                <a:gd name="T19" fmla="*/ 2123 h 2903"/>
                <a:gd name="T20" fmla="*/ 931 w 2905"/>
                <a:gd name="T21" fmla="*/ 2209 h 2903"/>
                <a:gd name="T22" fmla="*/ 995 w 2905"/>
                <a:gd name="T23" fmla="*/ 2300 h 2903"/>
                <a:gd name="T24" fmla="*/ 1048 w 2905"/>
                <a:gd name="T25" fmla="*/ 2399 h 2903"/>
                <a:gd name="T26" fmla="*/ 1092 w 2905"/>
                <a:gd name="T27" fmla="*/ 2504 h 2903"/>
                <a:gd name="T28" fmla="*/ 1125 w 2905"/>
                <a:gd name="T29" fmla="*/ 2614 h 2903"/>
                <a:gd name="T30" fmla="*/ 1148 w 2905"/>
                <a:gd name="T31" fmla="*/ 2725 h 2903"/>
                <a:gd name="T32" fmla="*/ 1161 w 2905"/>
                <a:gd name="T33" fmla="*/ 2843 h 2903"/>
                <a:gd name="T34" fmla="*/ 2905 w 2905"/>
                <a:gd name="T35" fmla="*/ 2903 h 2903"/>
                <a:gd name="T36" fmla="*/ 2903 w 2905"/>
                <a:gd name="T37" fmla="*/ 2828 h 2903"/>
                <a:gd name="T38" fmla="*/ 2896 w 2905"/>
                <a:gd name="T39" fmla="*/ 2680 h 2903"/>
                <a:gd name="T40" fmla="*/ 2881 w 2905"/>
                <a:gd name="T41" fmla="*/ 2533 h 2903"/>
                <a:gd name="T42" fmla="*/ 2859 w 2905"/>
                <a:gd name="T43" fmla="*/ 2388 h 2903"/>
                <a:gd name="T44" fmla="*/ 2830 w 2905"/>
                <a:gd name="T45" fmla="*/ 2247 h 2903"/>
                <a:gd name="T46" fmla="*/ 2793 w 2905"/>
                <a:gd name="T47" fmla="*/ 2108 h 2903"/>
                <a:gd name="T48" fmla="*/ 2751 w 2905"/>
                <a:gd name="T49" fmla="*/ 1973 h 2903"/>
                <a:gd name="T50" fmla="*/ 2703 w 2905"/>
                <a:gd name="T51" fmla="*/ 1839 h 2903"/>
                <a:gd name="T52" fmla="*/ 2648 w 2905"/>
                <a:gd name="T53" fmla="*/ 1709 h 2903"/>
                <a:gd name="T54" fmla="*/ 2586 w 2905"/>
                <a:gd name="T55" fmla="*/ 1581 h 2903"/>
                <a:gd name="T56" fmla="*/ 2520 w 2905"/>
                <a:gd name="T57" fmla="*/ 1458 h 2903"/>
                <a:gd name="T58" fmla="*/ 2447 w 2905"/>
                <a:gd name="T59" fmla="*/ 1339 h 2903"/>
                <a:gd name="T60" fmla="*/ 2368 w 2905"/>
                <a:gd name="T61" fmla="*/ 1222 h 2903"/>
                <a:gd name="T62" fmla="*/ 2284 w 2905"/>
                <a:gd name="T63" fmla="*/ 1110 h 2903"/>
                <a:gd name="T64" fmla="*/ 2196 w 2905"/>
                <a:gd name="T65" fmla="*/ 1004 h 2903"/>
                <a:gd name="T66" fmla="*/ 2103 w 2905"/>
                <a:gd name="T67" fmla="*/ 899 h 2903"/>
                <a:gd name="T68" fmla="*/ 2004 w 2905"/>
                <a:gd name="T69" fmla="*/ 800 h 2903"/>
                <a:gd name="T70" fmla="*/ 1901 w 2905"/>
                <a:gd name="T71" fmla="*/ 707 h 2903"/>
                <a:gd name="T72" fmla="*/ 1793 w 2905"/>
                <a:gd name="T73" fmla="*/ 619 h 2903"/>
                <a:gd name="T74" fmla="*/ 1681 w 2905"/>
                <a:gd name="T75" fmla="*/ 535 h 2903"/>
                <a:gd name="T76" fmla="*/ 1566 w 2905"/>
                <a:gd name="T77" fmla="*/ 456 h 2903"/>
                <a:gd name="T78" fmla="*/ 1445 w 2905"/>
                <a:gd name="T79" fmla="*/ 385 h 2903"/>
                <a:gd name="T80" fmla="*/ 1322 w 2905"/>
                <a:gd name="T81" fmla="*/ 317 h 2903"/>
                <a:gd name="T82" fmla="*/ 1196 w 2905"/>
                <a:gd name="T83" fmla="*/ 256 h 2903"/>
                <a:gd name="T84" fmla="*/ 1066 w 2905"/>
                <a:gd name="T85" fmla="*/ 201 h 2903"/>
                <a:gd name="T86" fmla="*/ 932 w 2905"/>
                <a:gd name="T87" fmla="*/ 152 h 2903"/>
                <a:gd name="T88" fmla="*/ 795 w 2905"/>
                <a:gd name="T89" fmla="*/ 110 h 2903"/>
                <a:gd name="T90" fmla="*/ 656 w 2905"/>
                <a:gd name="T91" fmla="*/ 73 h 2903"/>
                <a:gd name="T92" fmla="*/ 515 w 2905"/>
                <a:gd name="T93" fmla="*/ 44 h 2903"/>
                <a:gd name="T94" fmla="*/ 370 w 2905"/>
                <a:gd name="T95" fmla="*/ 22 h 2903"/>
                <a:gd name="T96" fmla="*/ 224 w 2905"/>
                <a:gd name="T97" fmla="*/ 7 h 2903"/>
                <a:gd name="T98" fmla="*/ 75 w 2905"/>
                <a:gd name="T99" fmla="*/ 0 h 2903"/>
                <a:gd name="T100" fmla="*/ 0 w 2905"/>
                <a:gd name="T101" fmla="*/ 0 h 2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05" h="2903">
                  <a:moveTo>
                    <a:pt x="0" y="0"/>
                  </a:moveTo>
                  <a:lnTo>
                    <a:pt x="0" y="1742"/>
                  </a:lnTo>
                  <a:lnTo>
                    <a:pt x="0" y="1742"/>
                  </a:lnTo>
                  <a:lnTo>
                    <a:pt x="61" y="1744"/>
                  </a:lnTo>
                  <a:lnTo>
                    <a:pt x="119" y="1747"/>
                  </a:lnTo>
                  <a:lnTo>
                    <a:pt x="178" y="1755"/>
                  </a:lnTo>
                  <a:lnTo>
                    <a:pt x="235" y="1766"/>
                  </a:lnTo>
                  <a:lnTo>
                    <a:pt x="291" y="1778"/>
                  </a:lnTo>
                  <a:lnTo>
                    <a:pt x="346" y="1793"/>
                  </a:lnTo>
                  <a:lnTo>
                    <a:pt x="399" y="1811"/>
                  </a:lnTo>
                  <a:lnTo>
                    <a:pt x="453" y="1833"/>
                  </a:lnTo>
                  <a:lnTo>
                    <a:pt x="504" y="1855"/>
                  </a:lnTo>
                  <a:lnTo>
                    <a:pt x="555" y="1881"/>
                  </a:lnTo>
                  <a:lnTo>
                    <a:pt x="603" y="1910"/>
                  </a:lnTo>
                  <a:lnTo>
                    <a:pt x="650" y="1940"/>
                  </a:lnTo>
                  <a:lnTo>
                    <a:pt x="696" y="1973"/>
                  </a:lnTo>
                  <a:lnTo>
                    <a:pt x="740" y="2007"/>
                  </a:lnTo>
                  <a:lnTo>
                    <a:pt x="782" y="2044"/>
                  </a:lnTo>
                  <a:lnTo>
                    <a:pt x="823" y="2082"/>
                  </a:lnTo>
                  <a:lnTo>
                    <a:pt x="861" y="2123"/>
                  </a:lnTo>
                  <a:lnTo>
                    <a:pt x="898" y="2165"/>
                  </a:lnTo>
                  <a:lnTo>
                    <a:pt x="931" y="2209"/>
                  </a:lnTo>
                  <a:lnTo>
                    <a:pt x="964" y="2253"/>
                  </a:lnTo>
                  <a:lnTo>
                    <a:pt x="995" y="2300"/>
                  </a:lnTo>
                  <a:lnTo>
                    <a:pt x="1022" y="2350"/>
                  </a:lnTo>
                  <a:lnTo>
                    <a:pt x="1048" y="2399"/>
                  </a:lnTo>
                  <a:lnTo>
                    <a:pt x="1072" y="2451"/>
                  </a:lnTo>
                  <a:lnTo>
                    <a:pt x="1092" y="2504"/>
                  </a:lnTo>
                  <a:lnTo>
                    <a:pt x="1110" y="2557"/>
                  </a:lnTo>
                  <a:lnTo>
                    <a:pt x="1125" y="2614"/>
                  </a:lnTo>
                  <a:lnTo>
                    <a:pt x="1139" y="2669"/>
                  </a:lnTo>
                  <a:lnTo>
                    <a:pt x="1148" y="2725"/>
                  </a:lnTo>
                  <a:lnTo>
                    <a:pt x="1156" y="2784"/>
                  </a:lnTo>
                  <a:lnTo>
                    <a:pt x="1161" y="2843"/>
                  </a:lnTo>
                  <a:lnTo>
                    <a:pt x="1161" y="2903"/>
                  </a:lnTo>
                  <a:lnTo>
                    <a:pt x="2905" y="2903"/>
                  </a:lnTo>
                  <a:lnTo>
                    <a:pt x="2905" y="2903"/>
                  </a:lnTo>
                  <a:lnTo>
                    <a:pt x="2903" y="2828"/>
                  </a:lnTo>
                  <a:lnTo>
                    <a:pt x="2901" y="2753"/>
                  </a:lnTo>
                  <a:lnTo>
                    <a:pt x="2896" y="2680"/>
                  </a:lnTo>
                  <a:lnTo>
                    <a:pt x="2888" y="2606"/>
                  </a:lnTo>
                  <a:lnTo>
                    <a:pt x="2881" y="2533"/>
                  </a:lnTo>
                  <a:lnTo>
                    <a:pt x="2870" y="2462"/>
                  </a:lnTo>
                  <a:lnTo>
                    <a:pt x="2859" y="2388"/>
                  </a:lnTo>
                  <a:lnTo>
                    <a:pt x="2844" y="2319"/>
                  </a:lnTo>
                  <a:lnTo>
                    <a:pt x="2830" y="2247"/>
                  </a:lnTo>
                  <a:lnTo>
                    <a:pt x="2813" y="2178"/>
                  </a:lnTo>
                  <a:lnTo>
                    <a:pt x="2793" y="2108"/>
                  </a:lnTo>
                  <a:lnTo>
                    <a:pt x="2773" y="2040"/>
                  </a:lnTo>
                  <a:lnTo>
                    <a:pt x="2751" y="1973"/>
                  </a:lnTo>
                  <a:lnTo>
                    <a:pt x="2727" y="1905"/>
                  </a:lnTo>
                  <a:lnTo>
                    <a:pt x="2703" y="1839"/>
                  </a:lnTo>
                  <a:lnTo>
                    <a:pt x="2676" y="1773"/>
                  </a:lnTo>
                  <a:lnTo>
                    <a:pt x="2648" y="1709"/>
                  </a:lnTo>
                  <a:lnTo>
                    <a:pt x="2617" y="1645"/>
                  </a:lnTo>
                  <a:lnTo>
                    <a:pt x="2586" y="1581"/>
                  </a:lnTo>
                  <a:lnTo>
                    <a:pt x="2553" y="1518"/>
                  </a:lnTo>
                  <a:lnTo>
                    <a:pt x="2520" y="1458"/>
                  </a:lnTo>
                  <a:lnTo>
                    <a:pt x="2483" y="1397"/>
                  </a:lnTo>
                  <a:lnTo>
                    <a:pt x="2447" y="1339"/>
                  </a:lnTo>
                  <a:lnTo>
                    <a:pt x="2408" y="1280"/>
                  </a:lnTo>
                  <a:lnTo>
                    <a:pt x="2368" y="1222"/>
                  </a:lnTo>
                  <a:lnTo>
                    <a:pt x="2328" y="1165"/>
                  </a:lnTo>
                  <a:lnTo>
                    <a:pt x="2284" y="1110"/>
                  </a:lnTo>
                  <a:lnTo>
                    <a:pt x="2242" y="1057"/>
                  </a:lnTo>
                  <a:lnTo>
                    <a:pt x="2196" y="1004"/>
                  </a:lnTo>
                  <a:lnTo>
                    <a:pt x="2150" y="951"/>
                  </a:lnTo>
                  <a:lnTo>
                    <a:pt x="2103" y="899"/>
                  </a:lnTo>
                  <a:lnTo>
                    <a:pt x="2053" y="850"/>
                  </a:lnTo>
                  <a:lnTo>
                    <a:pt x="2004" y="800"/>
                  </a:lnTo>
                  <a:lnTo>
                    <a:pt x="1952" y="755"/>
                  </a:lnTo>
                  <a:lnTo>
                    <a:pt x="1901" y="707"/>
                  </a:lnTo>
                  <a:lnTo>
                    <a:pt x="1848" y="663"/>
                  </a:lnTo>
                  <a:lnTo>
                    <a:pt x="1793" y="619"/>
                  </a:lnTo>
                  <a:lnTo>
                    <a:pt x="1738" y="577"/>
                  </a:lnTo>
                  <a:lnTo>
                    <a:pt x="1681" y="535"/>
                  </a:lnTo>
                  <a:lnTo>
                    <a:pt x="1625" y="495"/>
                  </a:lnTo>
                  <a:lnTo>
                    <a:pt x="1566" y="456"/>
                  </a:lnTo>
                  <a:lnTo>
                    <a:pt x="1506" y="419"/>
                  </a:lnTo>
                  <a:lnTo>
                    <a:pt x="1445" y="385"/>
                  </a:lnTo>
                  <a:lnTo>
                    <a:pt x="1385" y="350"/>
                  </a:lnTo>
                  <a:lnTo>
                    <a:pt x="1322" y="317"/>
                  </a:lnTo>
                  <a:lnTo>
                    <a:pt x="1260" y="286"/>
                  </a:lnTo>
                  <a:lnTo>
                    <a:pt x="1196" y="256"/>
                  </a:lnTo>
                  <a:lnTo>
                    <a:pt x="1130" y="227"/>
                  </a:lnTo>
                  <a:lnTo>
                    <a:pt x="1066" y="201"/>
                  </a:lnTo>
                  <a:lnTo>
                    <a:pt x="998" y="176"/>
                  </a:lnTo>
                  <a:lnTo>
                    <a:pt x="932" y="152"/>
                  </a:lnTo>
                  <a:lnTo>
                    <a:pt x="865" y="130"/>
                  </a:lnTo>
                  <a:lnTo>
                    <a:pt x="795" y="110"/>
                  </a:lnTo>
                  <a:lnTo>
                    <a:pt x="725" y="92"/>
                  </a:lnTo>
                  <a:lnTo>
                    <a:pt x="656" y="73"/>
                  </a:lnTo>
                  <a:lnTo>
                    <a:pt x="586" y="59"/>
                  </a:lnTo>
                  <a:lnTo>
                    <a:pt x="515" y="44"/>
                  </a:lnTo>
                  <a:lnTo>
                    <a:pt x="443" y="33"/>
                  </a:lnTo>
                  <a:lnTo>
                    <a:pt x="370" y="22"/>
                  </a:lnTo>
                  <a:lnTo>
                    <a:pt x="297" y="15"/>
                  </a:lnTo>
                  <a:lnTo>
                    <a:pt x="224" y="7"/>
                  </a:lnTo>
                  <a:lnTo>
                    <a:pt x="150" y="4"/>
                  </a:lnTo>
                  <a:lnTo>
                    <a:pt x="75" y="0"/>
                  </a:lnTo>
                  <a:lnTo>
                    <a:pt x="0" y="0"/>
                  </a:lnTo>
                  <a:lnTo>
                    <a:pt x="0" y="0"/>
                  </a:lnTo>
                  <a:close/>
                </a:path>
              </a:pathLst>
            </a:custGeom>
            <a:solidFill>
              <a:srgbClr val="1D4251"/>
            </a:solidFill>
            <a:ln>
              <a:noFill/>
            </a:ln>
          </p:spPr>
          <p:txBody>
            <a:bodyPr vert="horz" wrap="square" lIns="91440" tIns="45720" rIns="91440" bIns="45720" numCol="1" anchor="t" anchorCtr="0" compatLnSpc="1">
              <a:prstTxWarp prst="textNoShape">
                <a:avLst/>
              </a:prstTxWarp>
            </a:bodyPr>
            <a:lstStyle/>
            <a:p>
              <a:endParaRPr>
                <a:cs typeface="+mn-ea"/>
                <a:sym typeface="+mn-lt"/>
              </a:endParaRPr>
            </a:p>
          </p:txBody>
        </p:sp>
        <p:sp>
          <p:nvSpPr>
            <p:cNvPr id="15" name="Freeform: Shape 26"/>
            <p:cNvSpPr>
              <a:spLocks/>
            </p:cNvSpPr>
            <p:nvPr/>
          </p:nvSpPr>
          <p:spPr bwMode="auto">
            <a:xfrm>
              <a:off x="5417452" y="3285940"/>
              <a:ext cx="1362143" cy="510803"/>
            </a:xfrm>
            <a:custGeom>
              <a:avLst/>
              <a:gdLst>
                <a:gd name="T0" fmla="*/ 2032 w 2032"/>
                <a:gd name="T1" fmla="*/ 762 h 762"/>
                <a:gd name="T2" fmla="*/ 1016 w 2032"/>
                <a:gd name="T3" fmla="*/ 0 h 762"/>
                <a:gd name="T4" fmla="*/ 0 w 2032"/>
                <a:gd name="T5" fmla="*/ 762 h 762"/>
                <a:gd name="T6" fmla="*/ 2032 w 2032"/>
                <a:gd name="T7" fmla="*/ 762 h 762"/>
              </a:gdLst>
              <a:ahLst/>
              <a:cxnLst>
                <a:cxn ang="0">
                  <a:pos x="T0" y="T1"/>
                </a:cxn>
                <a:cxn ang="0">
                  <a:pos x="T2" y="T3"/>
                </a:cxn>
                <a:cxn ang="0">
                  <a:pos x="T4" y="T5"/>
                </a:cxn>
                <a:cxn ang="0">
                  <a:pos x="T6" y="T7"/>
                </a:cxn>
              </a:cxnLst>
              <a:rect l="0" t="0" r="r" b="b"/>
              <a:pathLst>
                <a:path w="2032" h="762">
                  <a:moveTo>
                    <a:pt x="2032" y="762"/>
                  </a:moveTo>
                  <a:lnTo>
                    <a:pt x="1016" y="0"/>
                  </a:lnTo>
                  <a:lnTo>
                    <a:pt x="0" y="762"/>
                  </a:lnTo>
                  <a:lnTo>
                    <a:pt x="2032" y="762"/>
                  </a:lnTo>
                  <a:close/>
                </a:path>
              </a:pathLst>
            </a:custGeom>
            <a:solidFill>
              <a:srgbClr val="1D4251"/>
            </a:solidFill>
            <a:ln>
              <a:noFill/>
            </a:ln>
          </p:spPr>
          <p:txBody>
            <a:bodyPr vert="horz" wrap="square" lIns="91440" tIns="45720" rIns="91440" bIns="45720" numCol="1" anchor="t" anchorCtr="0" compatLnSpc="1">
              <a:prstTxWarp prst="textNoShape">
                <a:avLst/>
              </a:prstTxWarp>
            </a:bodyPr>
            <a:lstStyle/>
            <a:p>
              <a:endParaRPr>
                <a:cs typeface="+mn-ea"/>
                <a:sym typeface="+mn-lt"/>
              </a:endParaRPr>
            </a:p>
          </p:txBody>
        </p:sp>
      </p:grpSp>
      <p:grpSp>
        <p:nvGrpSpPr>
          <p:cNvPr id="16" name="Group 24"/>
          <p:cNvGrpSpPr/>
          <p:nvPr/>
        </p:nvGrpSpPr>
        <p:grpSpPr>
          <a:xfrm>
            <a:off x="4210274" y="2948299"/>
            <a:ext cx="391325" cy="395559"/>
            <a:chOff x="2308225" y="2935287"/>
            <a:chExt cx="273050" cy="279400"/>
          </a:xfrm>
          <a:solidFill>
            <a:schemeClr val="accent1"/>
          </a:solidFill>
        </p:grpSpPr>
        <p:sp>
          <p:nvSpPr>
            <p:cNvPr id="17" name="Freeform 294"/>
            <p:cNvSpPr>
              <a:spLocks/>
            </p:cNvSpPr>
            <p:nvPr/>
          </p:nvSpPr>
          <p:spPr bwMode="auto">
            <a:xfrm>
              <a:off x="2308225" y="2935287"/>
              <a:ext cx="246062" cy="279400"/>
            </a:xfrm>
            <a:custGeom>
              <a:avLst/>
              <a:gdLst/>
              <a:ahLst/>
              <a:cxnLst>
                <a:cxn ang="0">
                  <a:pos x="66" y="97"/>
                </a:cxn>
                <a:cxn ang="0">
                  <a:pos x="95" y="68"/>
                </a:cxn>
                <a:cxn ang="0">
                  <a:pos x="103" y="69"/>
                </a:cxn>
                <a:cxn ang="0">
                  <a:pos x="105" y="67"/>
                </a:cxn>
                <a:cxn ang="0">
                  <a:pos x="107" y="55"/>
                </a:cxn>
                <a:cxn ang="0">
                  <a:pos x="107" y="20"/>
                </a:cxn>
                <a:cxn ang="0">
                  <a:pos x="104" y="17"/>
                </a:cxn>
                <a:cxn ang="0">
                  <a:pos x="85" y="15"/>
                </a:cxn>
                <a:cxn ang="0">
                  <a:pos x="53" y="0"/>
                </a:cxn>
                <a:cxn ang="0">
                  <a:pos x="26" y="15"/>
                </a:cxn>
                <a:cxn ang="0">
                  <a:pos x="3" y="16"/>
                </a:cxn>
                <a:cxn ang="0">
                  <a:pos x="1" y="19"/>
                </a:cxn>
                <a:cxn ang="0">
                  <a:pos x="0" y="55"/>
                </a:cxn>
                <a:cxn ang="0">
                  <a:pos x="53" y="122"/>
                </a:cxn>
                <a:cxn ang="0">
                  <a:pos x="70" y="114"/>
                </a:cxn>
                <a:cxn ang="0">
                  <a:pos x="70" y="112"/>
                </a:cxn>
                <a:cxn ang="0">
                  <a:pos x="66" y="97"/>
                </a:cxn>
              </a:cxnLst>
              <a:rect l="0" t="0" r="r" b="b"/>
              <a:pathLst>
                <a:path w="107" h="122">
                  <a:moveTo>
                    <a:pt x="66" y="97"/>
                  </a:moveTo>
                  <a:cubicBezTo>
                    <a:pt x="66" y="81"/>
                    <a:pt x="79" y="68"/>
                    <a:pt x="95" y="68"/>
                  </a:cubicBezTo>
                  <a:cubicBezTo>
                    <a:pt x="98" y="68"/>
                    <a:pt x="101" y="68"/>
                    <a:pt x="103" y="69"/>
                  </a:cubicBezTo>
                  <a:cubicBezTo>
                    <a:pt x="104" y="69"/>
                    <a:pt x="105" y="68"/>
                    <a:pt x="105" y="67"/>
                  </a:cubicBezTo>
                  <a:cubicBezTo>
                    <a:pt x="106" y="63"/>
                    <a:pt x="107" y="59"/>
                    <a:pt x="107" y="55"/>
                  </a:cubicBezTo>
                  <a:cubicBezTo>
                    <a:pt x="107" y="55"/>
                    <a:pt x="107" y="20"/>
                    <a:pt x="107" y="20"/>
                  </a:cubicBezTo>
                  <a:cubicBezTo>
                    <a:pt x="107" y="17"/>
                    <a:pt x="105" y="17"/>
                    <a:pt x="104" y="17"/>
                  </a:cubicBezTo>
                  <a:cubicBezTo>
                    <a:pt x="98" y="17"/>
                    <a:pt x="91" y="17"/>
                    <a:pt x="85" y="15"/>
                  </a:cubicBezTo>
                  <a:cubicBezTo>
                    <a:pt x="71" y="11"/>
                    <a:pt x="58" y="0"/>
                    <a:pt x="53" y="0"/>
                  </a:cubicBezTo>
                  <a:cubicBezTo>
                    <a:pt x="49" y="0"/>
                    <a:pt x="40" y="11"/>
                    <a:pt x="26" y="15"/>
                  </a:cubicBezTo>
                  <a:cubicBezTo>
                    <a:pt x="18" y="17"/>
                    <a:pt x="10" y="17"/>
                    <a:pt x="3" y="16"/>
                  </a:cubicBezTo>
                  <a:cubicBezTo>
                    <a:pt x="2" y="16"/>
                    <a:pt x="1" y="16"/>
                    <a:pt x="1" y="19"/>
                  </a:cubicBezTo>
                  <a:cubicBezTo>
                    <a:pt x="1" y="20"/>
                    <a:pt x="0" y="55"/>
                    <a:pt x="0" y="55"/>
                  </a:cubicBezTo>
                  <a:cubicBezTo>
                    <a:pt x="0" y="90"/>
                    <a:pt x="43" y="122"/>
                    <a:pt x="53" y="122"/>
                  </a:cubicBezTo>
                  <a:cubicBezTo>
                    <a:pt x="57" y="122"/>
                    <a:pt x="62" y="120"/>
                    <a:pt x="70" y="114"/>
                  </a:cubicBezTo>
                  <a:cubicBezTo>
                    <a:pt x="71" y="113"/>
                    <a:pt x="70" y="113"/>
                    <a:pt x="70" y="112"/>
                  </a:cubicBezTo>
                  <a:cubicBezTo>
                    <a:pt x="67" y="108"/>
                    <a:pt x="66" y="102"/>
                    <a:pt x="66" y="97"/>
                  </a:cubicBezTo>
                </a:path>
              </a:pathLst>
            </a:custGeom>
            <a:solidFill>
              <a:srgbClr val="F5C700"/>
            </a:solidFill>
            <a:ln w="9525">
              <a:noFill/>
              <a:round/>
              <a:headEnd/>
              <a:tailEnd/>
            </a:ln>
          </p:spPr>
          <p:txBody>
            <a:bodyPr vert="horz" wrap="square" lIns="91440" tIns="45720" rIns="91440" bIns="45720" numCol="1" anchor="t" anchorCtr="0" compatLnSpc="1">
              <a:prstTxWarp prst="textNoShape">
                <a:avLst/>
              </a:prstTxWarp>
            </a:bodyPr>
            <a:lstStyle/>
            <a:p>
              <a:endParaRPr lang="en-US" dirty="0">
                <a:cs typeface="+mn-ea"/>
                <a:sym typeface="+mn-lt"/>
              </a:endParaRPr>
            </a:p>
          </p:txBody>
        </p:sp>
        <p:sp>
          <p:nvSpPr>
            <p:cNvPr id="18" name="Freeform 295"/>
            <p:cNvSpPr>
              <a:spLocks/>
            </p:cNvSpPr>
            <p:nvPr/>
          </p:nvSpPr>
          <p:spPr bwMode="auto">
            <a:xfrm>
              <a:off x="2471738" y="3121024"/>
              <a:ext cx="109537" cy="73025"/>
            </a:xfrm>
            <a:custGeom>
              <a:avLst/>
              <a:gdLst/>
              <a:ahLst/>
              <a:cxnLst>
                <a:cxn ang="0">
                  <a:pos x="24" y="31"/>
                </a:cxn>
                <a:cxn ang="0">
                  <a:pos x="20" y="31"/>
                </a:cxn>
                <a:cxn ang="0">
                  <a:pos x="2" y="17"/>
                </a:cxn>
                <a:cxn ang="0">
                  <a:pos x="1" y="14"/>
                </a:cxn>
                <a:cxn ang="0">
                  <a:pos x="4" y="11"/>
                </a:cxn>
                <a:cxn ang="0">
                  <a:pos x="7" y="10"/>
                </a:cxn>
                <a:cxn ang="0">
                  <a:pos x="19" y="19"/>
                </a:cxn>
                <a:cxn ang="0">
                  <a:pos x="23" y="18"/>
                </a:cxn>
                <a:cxn ang="0">
                  <a:pos x="40" y="1"/>
                </a:cxn>
                <a:cxn ang="0">
                  <a:pos x="44" y="1"/>
                </a:cxn>
                <a:cxn ang="0">
                  <a:pos x="47" y="3"/>
                </a:cxn>
                <a:cxn ang="0">
                  <a:pos x="47" y="7"/>
                </a:cxn>
                <a:cxn ang="0">
                  <a:pos x="24" y="31"/>
                </a:cxn>
              </a:cxnLst>
              <a:rect l="0" t="0" r="r" b="b"/>
              <a:pathLst>
                <a:path w="48" h="32">
                  <a:moveTo>
                    <a:pt x="24" y="31"/>
                  </a:moveTo>
                  <a:cubicBezTo>
                    <a:pt x="23" y="32"/>
                    <a:pt x="21" y="32"/>
                    <a:pt x="20" y="31"/>
                  </a:cubicBezTo>
                  <a:cubicBezTo>
                    <a:pt x="2" y="17"/>
                    <a:pt x="2" y="17"/>
                    <a:pt x="2" y="17"/>
                  </a:cubicBezTo>
                  <a:cubicBezTo>
                    <a:pt x="1" y="17"/>
                    <a:pt x="0" y="15"/>
                    <a:pt x="1" y="14"/>
                  </a:cubicBezTo>
                  <a:cubicBezTo>
                    <a:pt x="4" y="11"/>
                    <a:pt x="4" y="11"/>
                    <a:pt x="4" y="11"/>
                  </a:cubicBezTo>
                  <a:cubicBezTo>
                    <a:pt x="4" y="9"/>
                    <a:pt x="6" y="9"/>
                    <a:pt x="7" y="10"/>
                  </a:cubicBezTo>
                  <a:cubicBezTo>
                    <a:pt x="19" y="19"/>
                    <a:pt x="19" y="19"/>
                    <a:pt x="19" y="19"/>
                  </a:cubicBezTo>
                  <a:cubicBezTo>
                    <a:pt x="20" y="20"/>
                    <a:pt x="22" y="20"/>
                    <a:pt x="23" y="18"/>
                  </a:cubicBezTo>
                  <a:cubicBezTo>
                    <a:pt x="40" y="1"/>
                    <a:pt x="40" y="1"/>
                    <a:pt x="40" y="1"/>
                  </a:cubicBezTo>
                  <a:cubicBezTo>
                    <a:pt x="41" y="0"/>
                    <a:pt x="43" y="0"/>
                    <a:pt x="44" y="1"/>
                  </a:cubicBezTo>
                  <a:cubicBezTo>
                    <a:pt x="47" y="3"/>
                    <a:pt x="47" y="3"/>
                    <a:pt x="47" y="3"/>
                  </a:cubicBezTo>
                  <a:cubicBezTo>
                    <a:pt x="48" y="4"/>
                    <a:pt x="48" y="6"/>
                    <a:pt x="47" y="7"/>
                  </a:cubicBezTo>
                  <a:lnTo>
                    <a:pt x="24" y="31"/>
                  </a:lnTo>
                  <a:close/>
                </a:path>
              </a:pathLst>
            </a:custGeom>
            <a:solidFill>
              <a:srgbClr val="F5C700"/>
            </a:solidFill>
            <a:ln w="9525">
              <a:noFill/>
              <a:round/>
              <a:headEnd/>
              <a:tailEnd/>
            </a:ln>
          </p:spPr>
          <p:txBody>
            <a:bodyPr vert="horz" wrap="square" lIns="91440" tIns="45720" rIns="91440" bIns="45720" numCol="1" anchor="t" anchorCtr="0" compatLnSpc="1">
              <a:prstTxWarp prst="textNoShape">
                <a:avLst/>
              </a:prstTxWarp>
            </a:bodyPr>
            <a:lstStyle/>
            <a:p>
              <a:endParaRPr lang="en-US" dirty="0">
                <a:cs typeface="+mn-ea"/>
                <a:sym typeface="+mn-lt"/>
              </a:endParaRPr>
            </a:p>
          </p:txBody>
        </p:sp>
      </p:grpSp>
      <p:grpSp>
        <p:nvGrpSpPr>
          <p:cNvPr id="19" name="Group 27"/>
          <p:cNvGrpSpPr/>
          <p:nvPr/>
        </p:nvGrpSpPr>
        <p:grpSpPr>
          <a:xfrm>
            <a:off x="6400169" y="2935449"/>
            <a:ext cx="431397" cy="428630"/>
            <a:chOff x="2308226" y="1865311"/>
            <a:chExt cx="273050" cy="274638"/>
          </a:xfrm>
          <a:solidFill>
            <a:srgbClr val="1D4251"/>
          </a:solidFill>
        </p:grpSpPr>
        <p:sp>
          <p:nvSpPr>
            <p:cNvPr id="20" name="Freeform 147"/>
            <p:cNvSpPr>
              <a:spLocks/>
            </p:cNvSpPr>
            <p:nvPr/>
          </p:nvSpPr>
          <p:spPr bwMode="auto">
            <a:xfrm>
              <a:off x="2354263" y="1914524"/>
              <a:ext cx="180975" cy="92075"/>
            </a:xfrm>
            <a:custGeom>
              <a:avLst/>
              <a:gdLst/>
              <a:ahLst/>
              <a:cxnLst>
                <a:cxn ang="0">
                  <a:pos x="79" y="2"/>
                </a:cxn>
                <a:cxn ang="0">
                  <a:pos x="77" y="0"/>
                </a:cxn>
                <a:cxn ang="0">
                  <a:pos x="75" y="0"/>
                </a:cxn>
                <a:cxn ang="0">
                  <a:pos x="73" y="1"/>
                </a:cxn>
                <a:cxn ang="0">
                  <a:pos x="56" y="22"/>
                </a:cxn>
                <a:cxn ang="0">
                  <a:pos x="56" y="22"/>
                </a:cxn>
                <a:cxn ang="0">
                  <a:pos x="37" y="12"/>
                </a:cxn>
                <a:cxn ang="0">
                  <a:pos x="34" y="12"/>
                </a:cxn>
                <a:cxn ang="0">
                  <a:pos x="30" y="14"/>
                </a:cxn>
                <a:cxn ang="0">
                  <a:pos x="17" y="33"/>
                </a:cxn>
                <a:cxn ang="0">
                  <a:pos x="17" y="33"/>
                </a:cxn>
                <a:cxn ang="0">
                  <a:pos x="3" y="33"/>
                </a:cxn>
                <a:cxn ang="0">
                  <a:pos x="0" y="36"/>
                </a:cxn>
                <a:cxn ang="0">
                  <a:pos x="3" y="40"/>
                </a:cxn>
                <a:cxn ang="0">
                  <a:pos x="17" y="40"/>
                </a:cxn>
                <a:cxn ang="0">
                  <a:pos x="22" y="37"/>
                </a:cxn>
                <a:cxn ang="0">
                  <a:pos x="35" y="18"/>
                </a:cxn>
                <a:cxn ang="0">
                  <a:pos x="35" y="18"/>
                </a:cxn>
                <a:cxn ang="0">
                  <a:pos x="54" y="29"/>
                </a:cxn>
                <a:cxn ang="0">
                  <a:pos x="57" y="29"/>
                </a:cxn>
                <a:cxn ang="0">
                  <a:pos x="61" y="27"/>
                </a:cxn>
                <a:cxn ang="0">
                  <a:pos x="78" y="5"/>
                </a:cxn>
                <a:cxn ang="0">
                  <a:pos x="79" y="2"/>
                </a:cxn>
              </a:cxnLst>
              <a:rect l="0" t="0" r="r" b="b"/>
              <a:pathLst>
                <a:path w="79" h="40">
                  <a:moveTo>
                    <a:pt x="79" y="2"/>
                  </a:moveTo>
                  <a:cubicBezTo>
                    <a:pt x="78" y="2"/>
                    <a:pt x="78" y="1"/>
                    <a:pt x="77" y="0"/>
                  </a:cubicBezTo>
                  <a:cubicBezTo>
                    <a:pt x="77" y="0"/>
                    <a:pt x="76" y="0"/>
                    <a:pt x="75" y="0"/>
                  </a:cubicBezTo>
                  <a:cubicBezTo>
                    <a:pt x="74" y="0"/>
                    <a:pt x="73" y="0"/>
                    <a:pt x="73" y="1"/>
                  </a:cubicBezTo>
                  <a:cubicBezTo>
                    <a:pt x="73" y="1"/>
                    <a:pt x="60" y="17"/>
                    <a:pt x="56" y="22"/>
                  </a:cubicBezTo>
                  <a:cubicBezTo>
                    <a:pt x="56" y="23"/>
                    <a:pt x="56" y="22"/>
                    <a:pt x="56" y="22"/>
                  </a:cubicBezTo>
                  <a:cubicBezTo>
                    <a:pt x="37" y="12"/>
                    <a:pt x="37" y="12"/>
                    <a:pt x="37" y="12"/>
                  </a:cubicBezTo>
                  <a:cubicBezTo>
                    <a:pt x="36" y="12"/>
                    <a:pt x="35" y="12"/>
                    <a:pt x="34" y="12"/>
                  </a:cubicBezTo>
                  <a:cubicBezTo>
                    <a:pt x="33" y="12"/>
                    <a:pt x="31" y="12"/>
                    <a:pt x="30" y="14"/>
                  </a:cubicBezTo>
                  <a:cubicBezTo>
                    <a:pt x="17" y="33"/>
                    <a:pt x="17" y="33"/>
                    <a:pt x="17" y="33"/>
                  </a:cubicBezTo>
                  <a:cubicBezTo>
                    <a:pt x="17" y="33"/>
                    <a:pt x="17" y="33"/>
                    <a:pt x="17" y="33"/>
                  </a:cubicBezTo>
                  <a:cubicBezTo>
                    <a:pt x="3" y="33"/>
                    <a:pt x="3" y="33"/>
                    <a:pt x="3" y="33"/>
                  </a:cubicBezTo>
                  <a:cubicBezTo>
                    <a:pt x="1" y="33"/>
                    <a:pt x="0" y="35"/>
                    <a:pt x="0" y="36"/>
                  </a:cubicBezTo>
                  <a:cubicBezTo>
                    <a:pt x="0" y="38"/>
                    <a:pt x="1" y="40"/>
                    <a:pt x="3" y="40"/>
                  </a:cubicBezTo>
                  <a:cubicBezTo>
                    <a:pt x="17" y="40"/>
                    <a:pt x="17" y="40"/>
                    <a:pt x="17" y="40"/>
                  </a:cubicBezTo>
                  <a:cubicBezTo>
                    <a:pt x="19" y="40"/>
                    <a:pt x="21" y="38"/>
                    <a:pt x="22" y="37"/>
                  </a:cubicBezTo>
                  <a:cubicBezTo>
                    <a:pt x="22" y="37"/>
                    <a:pt x="32" y="23"/>
                    <a:pt x="35" y="18"/>
                  </a:cubicBezTo>
                  <a:cubicBezTo>
                    <a:pt x="35" y="18"/>
                    <a:pt x="35" y="18"/>
                    <a:pt x="35" y="18"/>
                  </a:cubicBezTo>
                  <a:cubicBezTo>
                    <a:pt x="54" y="29"/>
                    <a:pt x="54" y="29"/>
                    <a:pt x="54" y="29"/>
                  </a:cubicBezTo>
                  <a:cubicBezTo>
                    <a:pt x="55" y="29"/>
                    <a:pt x="56" y="29"/>
                    <a:pt x="57" y="29"/>
                  </a:cubicBezTo>
                  <a:cubicBezTo>
                    <a:pt x="58" y="29"/>
                    <a:pt x="60" y="29"/>
                    <a:pt x="61" y="27"/>
                  </a:cubicBezTo>
                  <a:cubicBezTo>
                    <a:pt x="78" y="5"/>
                    <a:pt x="78" y="5"/>
                    <a:pt x="78" y="5"/>
                  </a:cubicBezTo>
                  <a:cubicBezTo>
                    <a:pt x="78" y="4"/>
                    <a:pt x="79" y="3"/>
                    <a:pt x="79" y="2"/>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cs typeface="+mn-ea"/>
                <a:sym typeface="+mn-lt"/>
              </a:endParaRPr>
            </a:p>
          </p:txBody>
        </p:sp>
        <p:sp>
          <p:nvSpPr>
            <p:cNvPr id="21" name="Freeform 148"/>
            <p:cNvSpPr>
              <a:spLocks noEditPoints="1"/>
            </p:cNvSpPr>
            <p:nvPr/>
          </p:nvSpPr>
          <p:spPr bwMode="auto">
            <a:xfrm>
              <a:off x="2308226" y="1865311"/>
              <a:ext cx="273050" cy="193675"/>
            </a:xfrm>
            <a:custGeom>
              <a:avLst/>
              <a:gdLst/>
              <a:ahLst/>
              <a:cxnLst>
                <a:cxn ang="0">
                  <a:pos x="109" y="74"/>
                </a:cxn>
                <a:cxn ang="0">
                  <a:pos x="108" y="75"/>
                </a:cxn>
                <a:cxn ang="0">
                  <a:pos x="11" y="75"/>
                </a:cxn>
                <a:cxn ang="0">
                  <a:pos x="10" y="74"/>
                </a:cxn>
                <a:cxn ang="0">
                  <a:pos x="10" y="11"/>
                </a:cxn>
                <a:cxn ang="0">
                  <a:pos x="11" y="10"/>
                </a:cxn>
                <a:cxn ang="0">
                  <a:pos x="107" y="10"/>
                </a:cxn>
                <a:cxn ang="0">
                  <a:pos x="109" y="11"/>
                </a:cxn>
                <a:cxn ang="0">
                  <a:pos x="109" y="74"/>
                </a:cxn>
                <a:cxn ang="0">
                  <a:pos x="119" y="6"/>
                </a:cxn>
                <a:cxn ang="0">
                  <a:pos x="119" y="4"/>
                </a:cxn>
                <a:cxn ang="0">
                  <a:pos x="115" y="0"/>
                </a:cxn>
                <a:cxn ang="0">
                  <a:pos x="4" y="0"/>
                </a:cxn>
                <a:cxn ang="0">
                  <a:pos x="0" y="4"/>
                </a:cxn>
                <a:cxn ang="0">
                  <a:pos x="0" y="6"/>
                </a:cxn>
                <a:cxn ang="0">
                  <a:pos x="2" y="9"/>
                </a:cxn>
                <a:cxn ang="0">
                  <a:pos x="4" y="11"/>
                </a:cxn>
                <a:cxn ang="0">
                  <a:pos x="4" y="75"/>
                </a:cxn>
                <a:cxn ang="0">
                  <a:pos x="3" y="75"/>
                </a:cxn>
                <a:cxn ang="0">
                  <a:pos x="0" y="79"/>
                </a:cxn>
                <a:cxn ang="0">
                  <a:pos x="0" y="82"/>
                </a:cxn>
                <a:cxn ang="0">
                  <a:pos x="4" y="85"/>
                </a:cxn>
                <a:cxn ang="0">
                  <a:pos x="115" y="85"/>
                </a:cxn>
                <a:cxn ang="0">
                  <a:pos x="119" y="82"/>
                </a:cxn>
                <a:cxn ang="0">
                  <a:pos x="119" y="79"/>
                </a:cxn>
                <a:cxn ang="0">
                  <a:pos x="116" y="75"/>
                </a:cxn>
                <a:cxn ang="0">
                  <a:pos x="115" y="75"/>
                </a:cxn>
                <a:cxn ang="0">
                  <a:pos x="115" y="11"/>
                </a:cxn>
                <a:cxn ang="0">
                  <a:pos x="116" y="10"/>
                </a:cxn>
                <a:cxn ang="0">
                  <a:pos x="119" y="6"/>
                </a:cxn>
              </a:cxnLst>
              <a:rect l="0" t="0" r="r" b="b"/>
              <a:pathLst>
                <a:path w="119" h="85">
                  <a:moveTo>
                    <a:pt x="109" y="74"/>
                  </a:moveTo>
                  <a:cubicBezTo>
                    <a:pt x="109" y="75"/>
                    <a:pt x="108" y="75"/>
                    <a:pt x="108" y="75"/>
                  </a:cubicBezTo>
                  <a:cubicBezTo>
                    <a:pt x="11" y="75"/>
                    <a:pt x="11" y="75"/>
                    <a:pt x="11" y="75"/>
                  </a:cubicBezTo>
                  <a:cubicBezTo>
                    <a:pt x="11" y="75"/>
                    <a:pt x="10" y="75"/>
                    <a:pt x="10" y="74"/>
                  </a:cubicBezTo>
                  <a:cubicBezTo>
                    <a:pt x="10" y="11"/>
                    <a:pt x="10" y="11"/>
                    <a:pt x="10" y="11"/>
                  </a:cubicBezTo>
                  <a:cubicBezTo>
                    <a:pt x="10" y="10"/>
                    <a:pt x="11" y="10"/>
                    <a:pt x="11" y="10"/>
                  </a:cubicBezTo>
                  <a:cubicBezTo>
                    <a:pt x="107" y="10"/>
                    <a:pt x="107" y="10"/>
                    <a:pt x="107" y="10"/>
                  </a:cubicBezTo>
                  <a:cubicBezTo>
                    <a:pt x="107" y="10"/>
                    <a:pt x="109" y="10"/>
                    <a:pt x="109" y="11"/>
                  </a:cubicBezTo>
                  <a:lnTo>
                    <a:pt x="109" y="74"/>
                  </a:lnTo>
                  <a:close/>
                  <a:moveTo>
                    <a:pt x="119" y="6"/>
                  </a:moveTo>
                  <a:cubicBezTo>
                    <a:pt x="119" y="4"/>
                    <a:pt x="119" y="4"/>
                    <a:pt x="119" y="4"/>
                  </a:cubicBezTo>
                  <a:cubicBezTo>
                    <a:pt x="119" y="1"/>
                    <a:pt x="117" y="0"/>
                    <a:pt x="115" y="0"/>
                  </a:cubicBezTo>
                  <a:cubicBezTo>
                    <a:pt x="4" y="0"/>
                    <a:pt x="4" y="0"/>
                    <a:pt x="4" y="0"/>
                  </a:cubicBezTo>
                  <a:cubicBezTo>
                    <a:pt x="2" y="0"/>
                    <a:pt x="0" y="1"/>
                    <a:pt x="0" y="4"/>
                  </a:cubicBezTo>
                  <a:cubicBezTo>
                    <a:pt x="0" y="6"/>
                    <a:pt x="0" y="6"/>
                    <a:pt x="0" y="6"/>
                  </a:cubicBezTo>
                  <a:cubicBezTo>
                    <a:pt x="0" y="8"/>
                    <a:pt x="1" y="9"/>
                    <a:pt x="2" y="9"/>
                  </a:cubicBezTo>
                  <a:cubicBezTo>
                    <a:pt x="3" y="10"/>
                    <a:pt x="4" y="10"/>
                    <a:pt x="4" y="11"/>
                  </a:cubicBezTo>
                  <a:cubicBezTo>
                    <a:pt x="4" y="75"/>
                    <a:pt x="4" y="75"/>
                    <a:pt x="4" y="75"/>
                  </a:cubicBezTo>
                  <a:cubicBezTo>
                    <a:pt x="4" y="75"/>
                    <a:pt x="3" y="75"/>
                    <a:pt x="3" y="75"/>
                  </a:cubicBezTo>
                  <a:cubicBezTo>
                    <a:pt x="1" y="76"/>
                    <a:pt x="0" y="77"/>
                    <a:pt x="0" y="79"/>
                  </a:cubicBezTo>
                  <a:cubicBezTo>
                    <a:pt x="0" y="82"/>
                    <a:pt x="0" y="82"/>
                    <a:pt x="0" y="82"/>
                  </a:cubicBezTo>
                  <a:cubicBezTo>
                    <a:pt x="0" y="84"/>
                    <a:pt x="2" y="85"/>
                    <a:pt x="4" y="85"/>
                  </a:cubicBezTo>
                  <a:cubicBezTo>
                    <a:pt x="115" y="85"/>
                    <a:pt x="115" y="85"/>
                    <a:pt x="115" y="85"/>
                  </a:cubicBezTo>
                  <a:cubicBezTo>
                    <a:pt x="117" y="85"/>
                    <a:pt x="119" y="84"/>
                    <a:pt x="119" y="82"/>
                  </a:cubicBezTo>
                  <a:cubicBezTo>
                    <a:pt x="119" y="79"/>
                    <a:pt x="119" y="79"/>
                    <a:pt x="119" y="79"/>
                  </a:cubicBezTo>
                  <a:cubicBezTo>
                    <a:pt x="119" y="77"/>
                    <a:pt x="117" y="76"/>
                    <a:pt x="116" y="75"/>
                  </a:cubicBezTo>
                  <a:cubicBezTo>
                    <a:pt x="115" y="75"/>
                    <a:pt x="115" y="75"/>
                    <a:pt x="115" y="75"/>
                  </a:cubicBezTo>
                  <a:cubicBezTo>
                    <a:pt x="115" y="11"/>
                    <a:pt x="115" y="11"/>
                    <a:pt x="115" y="11"/>
                  </a:cubicBezTo>
                  <a:cubicBezTo>
                    <a:pt x="115" y="10"/>
                    <a:pt x="116" y="10"/>
                    <a:pt x="116" y="10"/>
                  </a:cubicBezTo>
                  <a:cubicBezTo>
                    <a:pt x="118" y="9"/>
                    <a:pt x="119" y="8"/>
                    <a:pt x="119" y="6"/>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cs typeface="+mn-ea"/>
                <a:sym typeface="+mn-lt"/>
              </a:endParaRPr>
            </a:p>
          </p:txBody>
        </p:sp>
        <p:sp>
          <p:nvSpPr>
            <p:cNvPr id="22" name="Freeform 149"/>
            <p:cNvSpPr>
              <a:spLocks/>
            </p:cNvSpPr>
            <p:nvPr/>
          </p:nvSpPr>
          <p:spPr bwMode="auto">
            <a:xfrm>
              <a:off x="2382838" y="2073274"/>
              <a:ext cx="125413" cy="66675"/>
            </a:xfrm>
            <a:custGeom>
              <a:avLst/>
              <a:gdLst/>
              <a:ahLst/>
              <a:cxnLst>
                <a:cxn ang="0">
                  <a:pos x="53" y="23"/>
                </a:cxn>
                <a:cxn ang="0">
                  <a:pos x="31" y="8"/>
                </a:cxn>
                <a:cxn ang="0">
                  <a:pos x="31" y="7"/>
                </a:cxn>
                <a:cxn ang="0">
                  <a:pos x="31" y="2"/>
                </a:cxn>
                <a:cxn ang="0">
                  <a:pos x="27" y="0"/>
                </a:cxn>
                <a:cxn ang="0">
                  <a:pos x="24" y="2"/>
                </a:cxn>
                <a:cxn ang="0">
                  <a:pos x="24" y="7"/>
                </a:cxn>
                <a:cxn ang="0">
                  <a:pos x="23" y="8"/>
                </a:cxn>
                <a:cxn ang="0">
                  <a:pos x="2" y="23"/>
                </a:cxn>
                <a:cxn ang="0">
                  <a:pos x="1" y="28"/>
                </a:cxn>
                <a:cxn ang="0">
                  <a:pos x="4" y="29"/>
                </a:cxn>
                <a:cxn ang="0">
                  <a:pos x="5" y="29"/>
                </a:cxn>
                <a:cxn ang="0">
                  <a:pos x="24" y="16"/>
                </a:cxn>
                <a:cxn ang="0">
                  <a:pos x="24" y="16"/>
                </a:cxn>
                <a:cxn ang="0">
                  <a:pos x="24" y="26"/>
                </a:cxn>
                <a:cxn ang="0">
                  <a:pos x="27" y="29"/>
                </a:cxn>
                <a:cxn ang="0">
                  <a:pos x="31" y="26"/>
                </a:cxn>
                <a:cxn ang="0">
                  <a:pos x="31" y="16"/>
                </a:cxn>
                <a:cxn ang="0">
                  <a:pos x="31" y="16"/>
                </a:cxn>
                <a:cxn ang="0">
                  <a:pos x="49" y="29"/>
                </a:cxn>
                <a:cxn ang="0">
                  <a:pos x="51" y="29"/>
                </a:cxn>
                <a:cxn ang="0">
                  <a:pos x="54" y="28"/>
                </a:cxn>
                <a:cxn ang="0">
                  <a:pos x="53" y="23"/>
                </a:cxn>
              </a:cxnLst>
              <a:rect l="0" t="0" r="r" b="b"/>
              <a:pathLst>
                <a:path w="55" h="29">
                  <a:moveTo>
                    <a:pt x="53" y="23"/>
                  </a:moveTo>
                  <a:cubicBezTo>
                    <a:pt x="31" y="8"/>
                    <a:pt x="31" y="8"/>
                    <a:pt x="31" y="8"/>
                  </a:cubicBezTo>
                  <a:cubicBezTo>
                    <a:pt x="31" y="8"/>
                    <a:pt x="31" y="8"/>
                    <a:pt x="31" y="7"/>
                  </a:cubicBezTo>
                  <a:cubicBezTo>
                    <a:pt x="31" y="2"/>
                    <a:pt x="31" y="2"/>
                    <a:pt x="31" y="2"/>
                  </a:cubicBezTo>
                  <a:cubicBezTo>
                    <a:pt x="31" y="0"/>
                    <a:pt x="29" y="0"/>
                    <a:pt x="27" y="0"/>
                  </a:cubicBezTo>
                  <a:cubicBezTo>
                    <a:pt x="25" y="0"/>
                    <a:pt x="24" y="0"/>
                    <a:pt x="24" y="2"/>
                  </a:cubicBezTo>
                  <a:cubicBezTo>
                    <a:pt x="24" y="7"/>
                    <a:pt x="24" y="7"/>
                    <a:pt x="24" y="7"/>
                  </a:cubicBezTo>
                  <a:cubicBezTo>
                    <a:pt x="24" y="8"/>
                    <a:pt x="23" y="8"/>
                    <a:pt x="23" y="8"/>
                  </a:cubicBezTo>
                  <a:cubicBezTo>
                    <a:pt x="2" y="23"/>
                    <a:pt x="2" y="23"/>
                    <a:pt x="2" y="23"/>
                  </a:cubicBezTo>
                  <a:cubicBezTo>
                    <a:pt x="0" y="24"/>
                    <a:pt x="0" y="26"/>
                    <a:pt x="1" y="28"/>
                  </a:cubicBezTo>
                  <a:cubicBezTo>
                    <a:pt x="1" y="29"/>
                    <a:pt x="2" y="29"/>
                    <a:pt x="4" y="29"/>
                  </a:cubicBezTo>
                  <a:cubicBezTo>
                    <a:pt x="4" y="29"/>
                    <a:pt x="5" y="29"/>
                    <a:pt x="5" y="29"/>
                  </a:cubicBezTo>
                  <a:cubicBezTo>
                    <a:pt x="24" y="16"/>
                    <a:pt x="24" y="16"/>
                    <a:pt x="24" y="16"/>
                  </a:cubicBezTo>
                  <a:cubicBezTo>
                    <a:pt x="24" y="16"/>
                    <a:pt x="24" y="16"/>
                    <a:pt x="24" y="16"/>
                  </a:cubicBezTo>
                  <a:cubicBezTo>
                    <a:pt x="24" y="26"/>
                    <a:pt x="24" y="26"/>
                    <a:pt x="24" y="26"/>
                  </a:cubicBezTo>
                  <a:cubicBezTo>
                    <a:pt x="24" y="28"/>
                    <a:pt x="25" y="29"/>
                    <a:pt x="27" y="29"/>
                  </a:cubicBezTo>
                  <a:cubicBezTo>
                    <a:pt x="29" y="29"/>
                    <a:pt x="31" y="28"/>
                    <a:pt x="31" y="26"/>
                  </a:cubicBezTo>
                  <a:cubicBezTo>
                    <a:pt x="31" y="16"/>
                    <a:pt x="31" y="16"/>
                    <a:pt x="31" y="16"/>
                  </a:cubicBezTo>
                  <a:cubicBezTo>
                    <a:pt x="31" y="16"/>
                    <a:pt x="31" y="16"/>
                    <a:pt x="31" y="16"/>
                  </a:cubicBezTo>
                  <a:cubicBezTo>
                    <a:pt x="49" y="29"/>
                    <a:pt x="49" y="29"/>
                    <a:pt x="49" y="29"/>
                  </a:cubicBezTo>
                  <a:cubicBezTo>
                    <a:pt x="50" y="29"/>
                    <a:pt x="50" y="29"/>
                    <a:pt x="51" y="29"/>
                  </a:cubicBezTo>
                  <a:cubicBezTo>
                    <a:pt x="52" y="29"/>
                    <a:pt x="53" y="29"/>
                    <a:pt x="54" y="28"/>
                  </a:cubicBezTo>
                  <a:cubicBezTo>
                    <a:pt x="55" y="26"/>
                    <a:pt x="55" y="24"/>
                    <a:pt x="53" y="23"/>
                  </a:cubicBezTo>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cs typeface="+mn-ea"/>
                <a:sym typeface="+mn-lt"/>
              </a:endParaRPr>
            </a:p>
          </p:txBody>
        </p:sp>
      </p:grpSp>
      <p:grpSp>
        <p:nvGrpSpPr>
          <p:cNvPr id="49" name="Group 48">
            <a:extLst>
              <a:ext uri="{FF2B5EF4-FFF2-40B4-BE49-F238E27FC236}">
                <a16:creationId xmlns:a16="http://schemas.microsoft.com/office/drawing/2014/main" id="{C89DFA95-A748-4733-ABC4-CC2B83067550}"/>
              </a:ext>
            </a:extLst>
          </p:cNvPr>
          <p:cNvGrpSpPr/>
          <p:nvPr/>
        </p:nvGrpSpPr>
        <p:grpSpPr>
          <a:xfrm>
            <a:off x="402336" y="1011935"/>
            <a:ext cx="3560064" cy="1646523"/>
            <a:chOff x="402336" y="1011935"/>
            <a:chExt cx="3560064" cy="1646523"/>
          </a:xfrm>
        </p:grpSpPr>
        <p:sp>
          <p:nvSpPr>
            <p:cNvPr id="24" name="Rectangle 23"/>
            <p:cNvSpPr/>
            <p:nvPr/>
          </p:nvSpPr>
          <p:spPr>
            <a:xfrm>
              <a:off x="402336" y="1642795"/>
              <a:ext cx="3560064" cy="1015663"/>
            </a:xfrm>
            <a:prstGeom prst="rect">
              <a:avLst/>
            </a:prstGeom>
          </p:spPr>
          <p:txBody>
            <a:bodyPr wrap="square">
              <a:spAutoFit/>
            </a:bodyPr>
            <a:lstStyle/>
            <a:p>
              <a:pPr algn="ctr" fontAlgn="base"/>
              <a:r>
                <a:rPr lang="vi-VN" sz="2000" dirty="0">
                  <a:latin typeface="Times New Roman" pitchFamily="18" charset="0"/>
                  <a:cs typeface="Times New Roman" pitchFamily="18" charset="0"/>
                </a:rPr>
                <a:t>Các nhân tố ảnh hưởng đến công tác quản lý nợ nước ngoài của một quốc gia là gì?</a:t>
              </a:r>
            </a:p>
          </p:txBody>
        </p:sp>
        <p:grpSp>
          <p:nvGrpSpPr>
            <p:cNvPr id="25" name="Google Shape;394;p38"/>
            <p:cNvGrpSpPr/>
            <p:nvPr/>
          </p:nvGrpSpPr>
          <p:grpSpPr>
            <a:xfrm>
              <a:off x="2023873" y="1011935"/>
              <a:ext cx="268223" cy="316993"/>
              <a:chOff x="584925" y="238125"/>
              <a:chExt cx="415200" cy="525100"/>
            </a:xfrm>
          </p:grpSpPr>
          <p:sp>
            <p:nvSpPr>
              <p:cNvPr id="26" name="Google Shape;395;p38"/>
              <p:cNvSpPr/>
              <p:nvPr/>
            </p:nvSpPr>
            <p:spPr>
              <a:xfrm>
                <a:off x="621550" y="299175"/>
                <a:ext cx="378575" cy="464050"/>
              </a:xfrm>
              <a:custGeom>
                <a:avLst/>
                <a:gdLst/>
                <a:ahLst/>
                <a:cxnLst/>
                <a:rect l="l" t="t" r="r" b="b"/>
                <a:pathLst>
                  <a:path w="15143" h="18562" extrusionOk="0">
                    <a:moveTo>
                      <a:pt x="14166" y="0"/>
                    </a:moveTo>
                    <a:lnTo>
                      <a:pt x="14166" y="16755"/>
                    </a:lnTo>
                    <a:lnTo>
                      <a:pt x="14141" y="16926"/>
                    </a:lnTo>
                    <a:lnTo>
                      <a:pt x="14093" y="17072"/>
                    </a:lnTo>
                    <a:lnTo>
                      <a:pt x="14044" y="17194"/>
                    </a:lnTo>
                    <a:lnTo>
                      <a:pt x="13946" y="17341"/>
                    </a:lnTo>
                    <a:lnTo>
                      <a:pt x="13824" y="17438"/>
                    </a:lnTo>
                    <a:lnTo>
                      <a:pt x="13677" y="17512"/>
                    </a:lnTo>
                    <a:lnTo>
                      <a:pt x="13531" y="17561"/>
                    </a:lnTo>
                    <a:lnTo>
                      <a:pt x="13384" y="17585"/>
                    </a:lnTo>
                    <a:lnTo>
                      <a:pt x="0" y="17585"/>
                    </a:lnTo>
                    <a:lnTo>
                      <a:pt x="0" y="17731"/>
                    </a:lnTo>
                    <a:lnTo>
                      <a:pt x="25" y="17902"/>
                    </a:lnTo>
                    <a:lnTo>
                      <a:pt x="74" y="18049"/>
                    </a:lnTo>
                    <a:lnTo>
                      <a:pt x="123" y="18171"/>
                    </a:lnTo>
                    <a:lnTo>
                      <a:pt x="220" y="18318"/>
                    </a:lnTo>
                    <a:lnTo>
                      <a:pt x="342" y="18415"/>
                    </a:lnTo>
                    <a:lnTo>
                      <a:pt x="489" y="18489"/>
                    </a:lnTo>
                    <a:lnTo>
                      <a:pt x="635" y="18537"/>
                    </a:lnTo>
                    <a:lnTo>
                      <a:pt x="782" y="18562"/>
                    </a:lnTo>
                    <a:lnTo>
                      <a:pt x="14361" y="18562"/>
                    </a:lnTo>
                    <a:lnTo>
                      <a:pt x="14508" y="18537"/>
                    </a:lnTo>
                    <a:lnTo>
                      <a:pt x="14654" y="18489"/>
                    </a:lnTo>
                    <a:lnTo>
                      <a:pt x="14801" y="18415"/>
                    </a:lnTo>
                    <a:lnTo>
                      <a:pt x="14923" y="18318"/>
                    </a:lnTo>
                    <a:lnTo>
                      <a:pt x="15021" y="18171"/>
                    </a:lnTo>
                    <a:lnTo>
                      <a:pt x="15069" y="18049"/>
                    </a:lnTo>
                    <a:lnTo>
                      <a:pt x="15118" y="17902"/>
                    </a:lnTo>
                    <a:lnTo>
                      <a:pt x="15143" y="17731"/>
                    </a:lnTo>
                    <a:lnTo>
                      <a:pt x="15143" y="733"/>
                    </a:lnTo>
                    <a:lnTo>
                      <a:pt x="15118" y="586"/>
                    </a:lnTo>
                    <a:lnTo>
                      <a:pt x="15069" y="440"/>
                    </a:lnTo>
                    <a:lnTo>
                      <a:pt x="15021" y="318"/>
                    </a:lnTo>
                    <a:lnTo>
                      <a:pt x="14923" y="196"/>
                    </a:lnTo>
                    <a:lnTo>
                      <a:pt x="14801" y="122"/>
                    </a:lnTo>
                    <a:lnTo>
                      <a:pt x="14654" y="49"/>
                    </a:lnTo>
                    <a:lnTo>
                      <a:pt x="14508" y="25"/>
                    </a:lnTo>
                    <a:lnTo>
                      <a:pt x="14361"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396;p38"/>
              <p:cNvSpPr/>
              <p:nvPr/>
            </p:nvSpPr>
            <p:spPr>
              <a:xfrm>
                <a:off x="633750" y="238125"/>
                <a:ext cx="29350" cy="63500"/>
              </a:xfrm>
              <a:custGeom>
                <a:avLst/>
                <a:gdLst/>
                <a:ahLst/>
                <a:cxnLst/>
                <a:rect l="l" t="t" r="r" b="b"/>
                <a:pathLst>
                  <a:path w="1174" h="2540" extrusionOk="0">
                    <a:moveTo>
                      <a:pt x="392" y="0"/>
                    </a:moveTo>
                    <a:lnTo>
                      <a:pt x="294" y="49"/>
                    </a:lnTo>
                    <a:lnTo>
                      <a:pt x="221" y="73"/>
                    </a:lnTo>
                    <a:lnTo>
                      <a:pt x="147" y="147"/>
                    </a:lnTo>
                    <a:lnTo>
                      <a:pt x="74" y="220"/>
                    </a:lnTo>
                    <a:lnTo>
                      <a:pt x="50" y="293"/>
                    </a:lnTo>
                    <a:lnTo>
                      <a:pt x="1" y="391"/>
                    </a:lnTo>
                    <a:lnTo>
                      <a:pt x="1" y="488"/>
                    </a:lnTo>
                    <a:lnTo>
                      <a:pt x="1" y="2052"/>
                    </a:lnTo>
                    <a:lnTo>
                      <a:pt x="1" y="2149"/>
                    </a:lnTo>
                    <a:lnTo>
                      <a:pt x="50" y="2247"/>
                    </a:lnTo>
                    <a:lnTo>
                      <a:pt x="74" y="2320"/>
                    </a:lnTo>
                    <a:lnTo>
                      <a:pt x="147" y="2393"/>
                    </a:lnTo>
                    <a:lnTo>
                      <a:pt x="221" y="2467"/>
                    </a:lnTo>
                    <a:lnTo>
                      <a:pt x="294" y="2491"/>
                    </a:lnTo>
                    <a:lnTo>
                      <a:pt x="392" y="2540"/>
                    </a:lnTo>
                    <a:lnTo>
                      <a:pt x="782" y="2540"/>
                    </a:lnTo>
                    <a:lnTo>
                      <a:pt x="880" y="2491"/>
                    </a:lnTo>
                    <a:lnTo>
                      <a:pt x="953" y="2467"/>
                    </a:lnTo>
                    <a:lnTo>
                      <a:pt x="1027" y="2393"/>
                    </a:lnTo>
                    <a:lnTo>
                      <a:pt x="1100" y="2320"/>
                    </a:lnTo>
                    <a:lnTo>
                      <a:pt x="1124" y="2247"/>
                    </a:lnTo>
                    <a:lnTo>
                      <a:pt x="1173" y="2149"/>
                    </a:lnTo>
                    <a:lnTo>
                      <a:pt x="1173" y="2052"/>
                    </a:lnTo>
                    <a:lnTo>
                      <a:pt x="1173" y="488"/>
                    </a:lnTo>
                    <a:lnTo>
                      <a:pt x="1173" y="391"/>
                    </a:lnTo>
                    <a:lnTo>
                      <a:pt x="1124" y="293"/>
                    </a:lnTo>
                    <a:lnTo>
                      <a:pt x="1100" y="220"/>
                    </a:lnTo>
                    <a:lnTo>
                      <a:pt x="1027" y="147"/>
                    </a:lnTo>
                    <a:lnTo>
                      <a:pt x="953" y="73"/>
                    </a:lnTo>
                    <a:lnTo>
                      <a:pt x="880" y="49"/>
                    </a:lnTo>
                    <a:lnTo>
                      <a:pt x="782"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397;p38"/>
              <p:cNvSpPr/>
              <p:nvPr/>
            </p:nvSpPr>
            <p:spPr>
              <a:xfrm>
                <a:off x="716800" y="238125"/>
                <a:ext cx="29325" cy="63500"/>
              </a:xfrm>
              <a:custGeom>
                <a:avLst/>
                <a:gdLst/>
                <a:ahLst/>
                <a:cxnLst/>
                <a:rect l="l" t="t" r="r" b="b"/>
                <a:pathLst>
                  <a:path w="1173" h="2540" extrusionOk="0">
                    <a:moveTo>
                      <a:pt x="391" y="0"/>
                    </a:moveTo>
                    <a:lnTo>
                      <a:pt x="294" y="49"/>
                    </a:lnTo>
                    <a:lnTo>
                      <a:pt x="220" y="73"/>
                    </a:lnTo>
                    <a:lnTo>
                      <a:pt x="147" y="147"/>
                    </a:lnTo>
                    <a:lnTo>
                      <a:pt x="74" y="220"/>
                    </a:lnTo>
                    <a:lnTo>
                      <a:pt x="49" y="293"/>
                    </a:lnTo>
                    <a:lnTo>
                      <a:pt x="0" y="391"/>
                    </a:lnTo>
                    <a:lnTo>
                      <a:pt x="0" y="488"/>
                    </a:lnTo>
                    <a:lnTo>
                      <a:pt x="0" y="2052"/>
                    </a:lnTo>
                    <a:lnTo>
                      <a:pt x="0" y="2149"/>
                    </a:lnTo>
                    <a:lnTo>
                      <a:pt x="49" y="2247"/>
                    </a:lnTo>
                    <a:lnTo>
                      <a:pt x="74" y="2320"/>
                    </a:lnTo>
                    <a:lnTo>
                      <a:pt x="147" y="2393"/>
                    </a:lnTo>
                    <a:lnTo>
                      <a:pt x="220" y="2467"/>
                    </a:lnTo>
                    <a:lnTo>
                      <a:pt x="294" y="2491"/>
                    </a:lnTo>
                    <a:lnTo>
                      <a:pt x="391" y="2540"/>
                    </a:lnTo>
                    <a:lnTo>
                      <a:pt x="782" y="2540"/>
                    </a:lnTo>
                    <a:lnTo>
                      <a:pt x="880" y="2491"/>
                    </a:lnTo>
                    <a:lnTo>
                      <a:pt x="953" y="2467"/>
                    </a:lnTo>
                    <a:lnTo>
                      <a:pt x="1026" y="2393"/>
                    </a:lnTo>
                    <a:lnTo>
                      <a:pt x="1099" y="2320"/>
                    </a:lnTo>
                    <a:lnTo>
                      <a:pt x="1124" y="2247"/>
                    </a:lnTo>
                    <a:lnTo>
                      <a:pt x="1173" y="2149"/>
                    </a:lnTo>
                    <a:lnTo>
                      <a:pt x="1173" y="2052"/>
                    </a:lnTo>
                    <a:lnTo>
                      <a:pt x="1173" y="488"/>
                    </a:lnTo>
                    <a:lnTo>
                      <a:pt x="1173" y="391"/>
                    </a:lnTo>
                    <a:lnTo>
                      <a:pt x="1124" y="293"/>
                    </a:lnTo>
                    <a:lnTo>
                      <a:pt x="1099" y="220"/>
                    </a:lnTo>
                    <a:lnTo>
                      <a:pt x="1026" y="147"/>
                    </a:lnTo>
                    <a:lnTo>
                      <a:pt x="953" y="73"/>
                    </a:lnTo>
                    <a:lnTo>
                      <a:pt x="880" y="49"/>
                    </a:lnTo>
                    <a:lnTo>
                      <a:pt x="782"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398;p38"/>
              <p:cNvSpPr/>
              <p:nvPr/>
            </p:nvSpPr>
            <p:spPr>
              <a:xfrm>
                <a:off x="799825" y="238125"/>
                <a:ext cx="29350" cy="63500"/>
              </a:xfrm>
              <a:custGeom>
                <a:avLst/>
                <a:gdLst/>
                <a:ahLst/>
                <a:cxnLst/>
                <a:rect l="l" t="t" r="r" b="b"/>
                <a:pathLst>
                  <a:path w="1174" h="2540" extrusionOk="0">
                    <a:moveTo>
                      <a:pt x="392" y="0"/>
                    </a:moveTo>
                    <a:lnTo>
                      <a:pt x="294" y="49"/>
                    </a:lnTo>
                    <a:lnTo>
                      <a:pt x="221" y="73"/>
                    </a:lnTo>
                    <a:lnTo>
                      <a:pt x="148" y="147"/>
                    </a:lnTo>
                    <a:lnTo>
                      <a:pt x="74" y="220"/>
                    </a:lnTo>
                    <a:lnTo>
                      <a:pt x="50" y="293"/>
                    </a:lnTo>
                    <a:lnTo>
                      <a:pt x="1" y="391"/>
                    </a:lnTo>
                    <a:lnTo>
                      <a:pt x="1" y="488"/>
                    </a:lnTo>
                    <a:lnTo>
                      <a:pt x="1" y="2052"/>
                    </a:lnTo>
                    <a:lnTo>
                      <a:pt x="1" y="2149"/>
                    </a:lnTo>
                    <a:lnTo>
                      <a:pt x="50" y="2247"/>
                    </a:lnTo>
                    <a:lnTo>
                      <a:pt x="74" y="2320"/>
                    </a:lnTo>
                    <a:lnTo>
                      <a:pt x="148" y="2393"/>
                    </a:lnTo>
                    <a:lnTo>
                      <a:pt x="221" y="2467"/>
                    </a:lnTo>
                    <a:lnTo>
                      <a:pt x="294" y="2491"/>
                    </a:lnTo>
                    <a:lnTo>
                      <a:pt x="392" y="2540"/>
                    </a:lnTo>
                    <a:lnTo>
                      <a:pt x="783" y="2540"/>
                    </a:lnTo>
                    <a:lnTo>
                      <a:pt x="880" y="2491"/>
                    </a:lnTo>
                    <a:lnTo>
                      <a:pt x="953" y="2467"/>
                    </a:lnTo>
                    <a:lnTo>
                      <a:pt x="1027" y="2393"/>
                    </a:lnTo>
                    <a:lnTo>
                      <a:pt x="1100" y="2320"/>
                    </a:lnTo>
                    <a:lnTo>
                      <a:pt x="1124" y="2247"/>
                    </a:lnTo>
                    <a:lnTo>
                      <a:pt x="1173" y="2149"/>
                    </a:lnTo>
                    <a:lnTo>
                      <a:pt x="1173" y="2052"/>
                    </a:lnTo>
                    <a:lnTo>
                      <a:pt x="1173" y="488"/>
                    </a:lnTo>
                    <a:lnTo>
                      <a:pt x="1173" y="391"/>
                    </a:lnTo>
                    <a:lnTo>
                      <a:pt x="1124" y="293"/>
                    </a:lnTo>
                    <a:lnTo>
                      <a:pt x="1100" y="220"/>
                    </a:lnTo>
                    <a:lnTo>
                      <a:pt x="1027" y="147"/>
                    </a:lnTo>
                    <a:lnTo>
                      <a:pt x="953" y="73"/>
                    </a:lnTo>
                    <a:lnTo>
                      <a:pt x="880" y="49"/>
                    </a:lnTo>
                    <a:lnTo>
                      <a:pt x="783"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99;p38"/>
              <p:cNvSpPr/>
              <p:nvPr/>
            </p:nvSpPr>
            <p:spPr>
              <a:xfrm>
                <a:off x="882875" y="238125"/>
                <a:ext cx="29325" cy="63500"/>
              </a:xfrm>
              <a:custGeom>
                <a:avLst/>
                <a:gdLst/>
                <a:ahLst/>
                <a:cxnLst/>
                <a:rect l="l" t="t" r="r" b="b"/>
                <a:pathLst>
                  <a:path w="1173" h="2540" extrusionOk="0">
                    <a:moveTo>
                      <a:pt x="391" y="0"/>
                    </a:moveTo>
                    <a:lnTo>
                      <a:pt x="294" y="49"/>
                    </a:lnTo>
                    <a:lnTo>
                      <a:pt x="220" y="73"/>
                    </a:lnTo>
                    <a:lnTo>
                      <a:pt x="147" y="147"/>
                    </a:lnTo>
                    <a:lnTo>
                      <a:pt x="74" y="220"/>
                    </a:lnTo>
                    <a:lnTo>
                      <a:pt x="49" y="293"/>
                    </a:lnTo>
                    <a:lnTo>
                      <a:pt x="1" y="391"/>
                    </a:lnTo>
                    <a:lnTo>
                      <a:pt x="1" y="488"/>
                    </a:lnTo>
                    <a:lnTo>
                      <a:pt x="1" y="2052"/>
                    </a:lnTo>
                    <a:lnTo>
                      <a:pt x="1" y="2149"/>
                    </a:lnTo>
                    <a:lnTo>
                      <a:pt x="49" y="2247"/>
                    </a:lnTo>
                    <a:lnTo>
                      <a:pt x="74" y="2320"/>
                    </a:lnTo>
                    <a:lnTo>
                      <a:pt x="147" y="2393"/>
                    </a:lnTo>
                    <a:lnTo>
                      <a:pt x="220" y="2467"/>
                    </a:lnTo>
                    <a:lnTo>
                      <a:pt x="294" y="2491"/>
                    </a:lnTo>
                    <a:lnTo>
                      <a:pt x="391" y="2540"/>
                    </a:lnTo>
                    <a:lnTo>
                      <a:pt x="782" y="2540"/>
                    </a:lnTo>
                    <a:lnTo>
                      <a:pt x="880" y="2491"/>
                    </a:lnTo>
                    <a:lnTo>
                      <a:pt x="953" y="2467"/>
                    </a:lnTo>
                    <a:lnTo>
                      <a:pt x="1026" y="2393"/>
                    </a:lnTo>
                    <a:lnTo>
                      <a:pt x="1100" y="2320"/>
                    </a:lnTo>
                    <a:lnTo>
                      <a:pt x="1124" y="2247"/>
                    </a:lnTo>
                    <a:lnTo>
                      <a:pt x="1173" y="2149"/>
                    </a:lnTo>
                    <a:lnTo>
                      <a:pt x="1173" y="2052"/>
                    </a:lnTo>
                    <a:lnTo>
                      <a:pt x="1173" y="488"/>
                    </a:lnTo>
                    <a:lnTo>
                      <a:pt x="1173" y="391"/>
                    </a:lnTo>
                    <a:lnTo>
                      <a:pt x="1124" y="293"/>
                    </a:lnTo>
                    <a:lnTo>
                      <a:pt x="1100" y="220"/>
                    </a:lnTo>
                    <a:lnTo>
                      <a:pt x="1026" y="147"/>
                    </a:lnTo>
                    <a:lnTo>
                      <a:pt x="953" y="73"/>
                    </a:lnTo>
                    <a:lnTo>
                      <a:pt x="880" y="49"/>
                    </a:lnTo>
                    <a:lnTo>
                      <a:pt x="782"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400;p38"/>
              <p:cNvSpPr/>
              <p:nvPr/>
            </p:nvSpPr>
            <p:spPr>
              <a:xfrm>
                <a:off x="584925" y="261325"/>
                <a:ext cx="378575" cy="464050"/>
              </a:xfrm>
              <a:custGeom>
                <a:avLst/>
                <a:gdLst/>
                <a:ahLst/>
                <a:cxnLst/>
                <a:rect l="l" t="t" r="r" b="b"/>
                <a:pathLst>
                  <a:path w="15143" h="18562" extrusionOk="0">
                    <a:moveTo>
                      <a:pt x="2540" y="171"/>
                    </a:moveTo>
                    <a:lnTo>
                      <a:pt x="2711" y="195"/>
                    </a:lnTo>
                    <a:lnTo>
                      <a:pt x="2882" y="244"/>
                    </a:lnTo>
                    <a:lnTo>
                      <a:pt x="3053" y="318"/>
                    </a:lnTo>
                    <a:lnTo>
                      <a:pt x="3175" y="440"/>
                    </a:lnTo>
                    <a:lnTo>
                      <a:pt x="3297" y="562"/>
                    </a:lnTo>
                    <a:lnTo>
                      <a:pt x="3370" y="733"/>
                    </a:lnTo>
                    <a:lnTo>
                      <a:pt x="3419" y="904"/>
                    </a:lnTo>
                    <a:lnTo>
                      <a:pt x="3444" y="1075"/>
                    </a:lnTo>
                    <a:lnTo>
                      <a:pt x="3419" y="1246"/>
                    </a:lnTo>
                    <a:lnTo>
                      <a:pt x="3370" y="1417"/>
                    </a:lnTo>
                    <a:lnTo>
                      <a:pt x="3297" y="1588"/>
                    </a:lnTo>
                    <a:lnTo>
                      <a:pt x="3175" y="1710"/>
                    </a:lnTo>
                    <a:lnTo>
                      <a:pt x="3053" y="1832"/>
                    </a:lnTo>
                    <a:lnTo>
                      <a:pt x="2882" y="1905"/>
                    </a:lnTo>
                    <a:lnTo>
                      <a:pt x="2711" y="1954"/>
                    </a:lnTo>
                    <a:lnTo>
                      <a:pt x="2540" y="1978"/>
                    </a:lnTo>
                    <a:lnTo>
                      <a:pt x="2369" y="1954"/>
                    </a:lnTo>
                    <a:lnTo>
                      <a:pt x="2198" y="1905"/>
                    </a:lnTo>
                    <a:lnTo>
                      <a:pt x="2027" y="1832"/>
                    </a:lnTo>
                    <a:lnTo>
                      <a:pt x="1905" y="1710"/>
                    </a:lnTo>
                    <a:lnTo>
                      <a:pt x="1783" y="1588"/>
                    </a:lnTo>
                    <a:lnTo>
                      <a:pt x="1710" y="1417"/>
                    </a:lnTo>
                    <a:lnTo>
                      <a:pt x="1661" y="1246"/>
                    </a:lnTo>
                    <a:lnTo>
                      <a:pt x="1636" y="1075"/>
                    </a:lnTo>
                    <a:lnTo>
                      <a:pt x="1661" y="904"/>
                    </a:lnTo>
                    <a:lnTo>
                      <a:pt x="1710" y="733"/>
                    </a:lnTo>
                    <a:lnTo>
                      <a:pt x="1783" y="562"/>
                    </a:lnTo>
                    <a:lnTo>
                      <a:pt x="1905" y="440"/>
                    </a:lnTo>
                    <a:lnTo>
                      <a:pt x="2027" y="318"/>
                    </a:lnTo>
                    <a:lnTo>
                      <a:pt x="2198" y="244"/>
                    </a:lnTo>
                    <a:lnTo>
                      <a:pt x="2369" y="195"/>
                    </a:lnTo>
                    <a:lnTo>
                      <a:pt x="2540" y="171"/>
                    </a:lnTo>
                    <a:close/>
                    <a:moveTo>
                      <a:pt x="5862" y="171"/>
                    </a:moveTo>
                    <a:lnTo>
                      <a:pt x="6033" y="195"/>
                    </a:lnTo>
                    <a:lnTo>
                      <a:pt x="6204" y="244"/>
                    </a:lnTo>
                    <a:lnTo>
                      <a:pt x="6374" y="318"/>
                    </a:lnTo>
                    <a:lnTo>
                      <a:pt x="6497" y="440"/>
                    </a:lnTo>
                    <a:lnTo>
                      <a:pt x="6619" y="562"/>
                    </a:lnTo>
                    <a:lnTo>
                      <a:pt x="6692" y="733"/>
                    </a:lnTo>
                    <a:lnTo>
                      <a:pt x="6741" y="904"/>
                    </a:lnTo>
                    <a:lnTo>
                      <a:pt x="6765" y="1075"/>
                    </a:lnTo>
                    <a:lnTo>
                      <a:pt x="6741" y="1246"/>
                    </a:lnTo>
                    <a:lnTo>
                      <a:pt x="6692" y="1417"/>
                    </a:lnTo>
                    <a:lnTo>
                      <a:pt x="6619" y="1588"/>
                    </a:lnTo>
                    <a:lnTo>
                      <a:pt x="6497" y="1710"/>
                    </a:lnTo>
                    <a:lnTo>
                      <a:pt x="6374" y="1832"/>
                    </a:lnTo>
                    <a:lnTo>
                      <a:pt x="6204" y="1905"/>
                    </a:lnTo>
                    <a:lnTo>
                      <a:pt x="6033" y="1954"/>
                    </a:lnTo>
                    <a:lnTo>
                      <a:pt x="5862" y="1978"/>
                    </a:lnTo>
                    <a:lnTo>
                      <a:pt x="5691" y="1954"/>
                    </a:lnTo>
                    <a:lnTo>
                      <a:pt x="5520" y="1905"/>
                    </a:lnTo>
                    <a:lnTo>
                      <a:pt x="5349" y="1832"/>
                    </a:lnTo>
                    <a:lnTo>
                      <a:pt x="5227" y="1710"/>
                    </a:lnTo>
                    <a:lnTo>
                      <a:pt x="5104" y="1588"/>
                    </a:lnTo>
                    <a:lnTo>
                      <a:pt x="5031" y="1417"/>
                    </a:lnTo>
                    <a:lnTo>
                      <a:pt x="4982" y="1246"/>
                    </a:lnTo>
                    <a:lnTo>
                      <a:pt x="4958" y="1075"/>
                    </a:lnTo>
                    <a:lnTo>
                      <a:pt x="4982" y="904"/>
                    </a:lnTo>
                    <a:lnTo>
                      <a:pt x="5031" y="733"/>
                    </a:lnTo>
                    <a:lnTo>
                      <a:pt x="5104" y="562"/>
                    </a:lnTo>
                    <a:lnTo>
                      <a:pt x="5227" y="440"/>
                    </a:lnTo>
                    <a:lnTo>
                      <a:pt x="5349" y="318"/>
                    </a:lnTo>
                    <a:lnTo>
                      <a:pt x="5520" y="244"/>
                    </a:lnTo>
                    <a:lnTo>
                      <a:pt x="5691" y="195"/>
                    </a:lnTo>
                    <a:lnTo>
                      <a:pt x="5862" y="171"/>
                    </a:lnTo>
                    <a:close/>
                    <a:moveTo>
                      <a:pt x="9183" y="171"/>
                    </a:moveTo>
                    <a:lnTo>
                      <a:pt x="9354" y="195"/>
                    </a:lnTo>
                    <a:lnTo>
                      <a:pt x="9525" y="244"/>
                    </a:lnTo>
                    <a:lnTo>
                      <a:pt x="9696" y="318"/>
                    </a:lnTo>
                    <a:lnTo>
                      <a:pt x="9818" y="440"/>
                    </a:lnTo>
                    <a:lnTo>
                      <a:pt x="9940" y="562"/>
                    </a:lnTo>
                    <a:lnTo>
                      <a:pt x="10014" y="733"/>
                    </a:lnTo>
                    <a:lnTo>
                      <a:pt x="10062" y="904"/>
                    </a:lnTo>
                    <a:lnTo>
                      <a:pt x="10087" y="1075"/>
                    </a:lnTo>
                    <a:lnTo>
                      <a:pt x="10062" y="1246"/>
                    </a:lnTo>
                    <a:lnTo>
                      <a:pt x="10014" y="1417"/>
                    </a:lnTo>
                    <a:lnTo>
                      <a:pt x="9940" y="1588"/>
                    </a:lnTo>
                    <a:lnTo>
                      <a:pt x="9818" y="1710"/>
                    </a:lnTo>
                    <a:lnTo>
                      <a:pt x="9696" y="1832"/>
                    </a:lnTo>
                    <a:lnTo>
                      <a:pt x="9525" y="1905"/>
                    </a:lnTo>
                    <a:lnTo>
                      <a:pt x="9354" y="1954"/>
                    </a:lnTo>
                    <a:lnTo>
                      <a:pt x="9183" y="1978"/>
                    </a:lnTo>
                    <a:lnTo>
                      <a:pt x="9012" y="1954"/>
                    </a:lnTo>
                    <a:lnTo>
                      <a:pt x="8841" y="1905"/>
                    </a:lnTo>
                    <a:lnTo>
                      <a:pt x="8670" y="1832"/>
                    </a:lnTo>
                    <a:lnTo>
                      <a:pt x="8548" y="1710"/>
                    </a:lnTo>
                    <a:lnTo>
                      <a:pt x="8426" y="1588"/>
                    </a:lnTo>
                    <a:lnTo>
                      <a:pt x="8353" y="1417"/>
                    </a:lnTo>
                    <a:lnTo>
                      <a:pt x="8304" y="1246"/>
                    </a:lnTo>
                    <a:lnTo>
                      <a:pt x="8279" y="1075"/>
                    </a:lnTo>
                    <a:lnTo>
                      <a:pt x="8304" y="904"/>
                    </a:lnTo>
                    <a:lnTo>
                      <a:pt x="8353" y="733"/>
                    </a:lnTo>
                    <a:lnTo>
                      <a:pt x="8426" y="562"/>
                    </a:lnTo>
                    <a:lnTo>
                      <a:pt x="8548" y="440"/>
                    </a:lnTo>
                    <a:lnTo>
                      <a:pt x="8670" y="318"/>
                    </a:lnTo>
                    <a:lnTo>
                      <a:pt x="8841" y="244"/>
                    </a:lnTo>
                    <a:lnTo>
                      <a:pt x="9012" y="195"/>
                    </a:lnTo>
                    <a:lnTo>
                      <a:pt x="9183" y="171"/>
                    </a:lnTo>
                    <a:close/>
                    <a:moveTo>
                      <a:pt x="12505" y="171"/>
                    </a:moveTo>
                    <a:lnTo>
                      <a:pt x="12676" y="195"/>
                    </a:lnTo>
                    <a:lnTo>
                      <a:pt x="12847" y="244"/>
                    </a:lnTo>
                    <a:lnTo>
                      <a:pt x="13018" y="318"/>
                    </a:lnTo>
                    <a:lnTo>
                      <a:pt x="13140" y="440"/>
                    </a:lnTo>
                    <a:lnTo>
                      <a:pt x="13262" y="562"/>
                    </a:lnTo>
                    <a:lnTo>
                      <a:pt x="13335" y="733"/>
                    </a:lnTo>
                    <a:lnTo>
                      <a:pt x="13384" y="904"/>
                    </a:lnTo>
                    <a:lnTo>
                      <a:pt x="13408" y="1075"/>
                    </a:lnTo>
                    <a:lnTo>
                      <a:pt x="13384" y="1246"/>
                    </a:lnTo>
                    <a:lnTo>
                      <a:pt x="13335" y="1417"/>
                    </a:lnTo>
                    <a:lnTo>
                      <a:pt x="13262" y="1588"/>
                    </a:lnTo>
                    <a:lnTo>
                      <a:pt x="13140" y="1710"/>
                    </a:lnTo>
                    <a:lnTo>
                      <a:pt x="13018" y="1832"/>
                    </a:lnTo>
                    <a:lnTo>
                      <a:pt x="12847" y="1905"/>
                    </a:lnTo>
                    <a:lnTo>
                      <a:pt x="12676" y="1954"/>
                    </a:lnTo>
                    <a:lnTo>
                      <a:pt x="12505" y="1978"/>
                    </a:lnTo>
                    <a:lnTo>
                      <a:pt x="12334" y="1954"/>
                    </a:lnTo>
                    <a:lnTo>
                      <a:pt x="12163" y="1905"/>
                    </a:lnTo>
                    <a:lnTo>
                      <a:pt x="11992" y="1832"/>
                    </a:lnTo>
                    <a:lnTo>
                      <a:pt x="11870" y="1710"/>
                    </a:lnTo>
                    <a:lnTo>
                      <a:pt x="11748" y="1588"/>
                    </a:lnTo>
                    <a:lnTo>
                      <a:pt x="11674" y="1417"/>
                    </a:lnTo>
                    <a:lnTo>
                      <a:pt x="11625" y="1246"/>
                    </a:lnTo>
                    <a:lnTo>
                      <a:pt x="11601" y="1075"/>
                    </a:lnTo>
                    <a:lnTo>
                      <a:pt x="11625" y="904"/>
                    </a:lnTo>
                    <a:lnTo>
                      <a:pt x="11674" y="733"/>
                    </a:lnTo>
                    <a:lnTo>
                      <a:pt x="11748" y="562"/>
                    </a:lnTo>
                    <a:lnTo>
                      <a:pt x="11870" y="440"/>
                    </a:lnTo>
                    <a:lnTo>
                      <a:pt x="11992" y="318"/>
                    </a:lnTo>
                    <a:lnTo>
                      <a:pt x="12163" y="244"/>
                    </a:lnTo>
                    <a:lnTo>
                      <a:pt x="12334" y="195"/>
                    </a:lnTo>
                    <a:lnTo>
                      <a:pt x="12505" y="171"/>
                    </a:lnTo>
                    <a:close/>
                    <a:moveTo>
                      <a:pt x="13091" y="5520"/>
                    </a:moveTo>
                    <a:lnTo>
                      <a:pt x="13189" y="5544"/>
                    </a:lnTo>
                    <a:lnTo>
                      <a:pt x="13262" y="5593"/>
                    </a:lnTo>
                    <a:lnTo>
                      <a:pt x="13311" y="5666"/>
                    </a:lnTo>
                    <a:lnTo>
                      <a:pt x="13335" y="5764"/>
                    </a:lnTo>
                    <a:lnTo>
                      <a:pt x="13311" y="5862"/>
                    </a:lnTo>
                    <a:lnTo>
                      <a:pt x="13262" y="5935"/>
                    </a:lnTo>
                    <a:lnTo>
                      <a:pt x="13189" y="5984"/>
                    </a:lnTo>
                    <a:lnTo>
                      <a:pt x="13091" y="6008"/>
                    </a:lnTo>
                    <a:lnTo>
                      <a:pt x="1954" y="6008"/>
                    </a:lnTo>
                    <a:lnTo>
                      <a:pt x="1856" y="5984"/>
                    </a:lnTo>
                    <a:lnTo>
                      <a:pt x="1783" y="5935"/>
                    </a:lnTo>
                    <a:lnTo>
                      <a:pt x="1734" y="5862"/>
                    </a:lnTo>
                    <a:lnTo>
                      <a:pt x="1710" y="5764"/>
                    </a:lnTo>
                    <a:lnTo>
                      <a:pt x="1734" y="5666"/>
                    </a:lnTo>
                    <a:lnTo>
                      <a:pt x="1783" y="5593"/>
                    </a:lnTo>
                    <a:lnTo>
                      <a:pt x="1856" y="5544"/>
                    </a:lnTo>
                    <a:lnTo>
                      <a:pt x="1954" y="5520"/>
                    </a:lnTo>
                    <a:close/>
                    <a:moveTo>
                      <a:pt x="13189" y="7840"/>
                    </a:moveTo>
                    <a:lnTo>
                      <a:pt x="13262" y="7913"/>
                    </a:lnTo>
                    <a:lnTo>
                      <a:pt x="13311" y="7986"/>
                    </a:lnTo>
                    <a:lnTo>
                      <a:pt x="13335" y="8084"/>
                    </a:lnTo>
                    <a:lnTo>
                      <a:pt x="13311" y="8182"/>
                    </a:lnTo>
                    <a:lnTo>
                      <a:pt x="13262" y="8255"/>
                    </a:lnTo>
                    <a:lnTo>
                      <a:pt x="13189" y="8304"/>
                    </a:lnTo>
                    <a:lnTo>
                      <a:pt x="13091" y="8328"/>
                    </a:lnTo>
                    <a:lnTo>
                      <a:pt x="1954" y="8328"/>
                    </a:lnTo>
                    <a:lnTo>
                      <a:pt x="1856" y="8304"/>
                    </a:lnTo>
                    <a:lnTo>
                      <a:pt x="1783" y="8255"/>
                    </a:lnTo>
                    <a:lnTo>
                      <a:pt x="1734" y="8182"/>
                    </a:lnTo>
                    <a:lnTo>
                      <a:pt x="1710" y="8084"/>
                    </a:lnTo>
                    <a:lnTo>
                      <a:pt x="1734" y="7986"/>
                    </a:lnTo>
                    <a:lnTo>
                      <a:pt x="1783" y="7913"/>
                    </a:lnTo>
                    <a:lnTo>
                      <a:pt x="1856" y="7840"/>
                    </a:lnTo>
                    <a:close/>
                    <a:moveTo>
                      <a:pt x="13091" y="10136"/>
                    </a:moveTo>
                    <a:lnTo>
                      <a:pt x="13189" y="10160"/>
                    </a:lnTo>
                    <a:lnTo>
                      <a:pt x="13262" y="10209"/>
                    </a:lnTo>
                    <a:lnTo>
                      <a:pt x="13311" y="10282"/>
                    </a:lnTo>
                    <a:lnTo>
                      <a:pt x="13335" y="10380"/>
                    </a:lnTo>
                    <a:lnTo>
                      <a:pt x="13311" y="10478"/>
                    </a:lnTo>
                    <a:lnTo>
                      <a:pt x="13262" y="10551"/>
                    </a:lnTo>
                    <a:lnTo>
                      <a:pt x="13189" y="10600"/>
                    </a:lnTo>
                    <a:lnTo>
                      <a:pt x="13091" y="10624"/>
                    </a:lnTo>
                    <a:lnTo>
                      <a:pt x="1954" y="10624"/>
                    </a:lnTo>
                    <a:lnTo>
                      <a:pt x="1856" y="10600"/>
                    </a:lnTo>
                    <a:lnTo>
                      <a:pt x="1783" y="10551"/>
                    </a:lnTo>
                    <a:lnTo>
                      <a:pt x="1734" y="10478"/>
                    </a:lnTo>
                    <a:lnTo>
                      <a:pt x="1710" y="10380"/>
                    </a:lnTo>
                    <a:lnTo>
                      <a:pt x="1734" y="10282"/>
                    </a:lnTo>
                    <a:lnTo>
                      <a:pt x="1783" y="10209"/>
                    </a:lnTo>
                    <a:lnTo>
                      <a:pt x="1856" y="10160"/>
                    </a:lnTo>
                    <a:lnTo>
                      <a:pt x="1954" y="10136"/>
                    </a:lnTo>
                    <a:close/>
                    <a:moveTo>
                      <a:pt x="8206" y="12456"/>
                    </a:moveTo>
                    <a:lnTo>
                      <a:pt x="8304" y="12480"/>
                    </a:lnTo>
                    <a:lnTo>
                      <a:pt x="8377" y="12529"/>
                    </a:lnTo>
                    <a:lnTo>
                      <a:pt x="8426" y="12602"/>
                    </a:lnTo>
                    <a:lnTo>
                      <a:pt x="8450" y="12700"/>
                    </a:lnTo>
                    <a:lnTo>
                      <a:pt x="8426" y="12798"/>
                    </a:lnTo>
                    <a:lnTo>
                      <a:pt x="8377" y="12871"/>
                    </a:lnTo>
                    <a:lnTo>
                      <a:pt x="8304" y="12920"/>
                    </a:lnTo>
                    <a:lnTo>
                      <a:pt x="8206" y="12944"/>
                    </a:lnTo>
                    <a:lnTo>
                      <a:pt x="1954" y="12944"/>
                    </a:lnTo>
                    <a:lnTo>
                      <a:pt x="1856" y="12920"/>
                    </a:lnTo>
                    <a:lnTo>
                      <a:pt x="1783" y="12871"/>
                    </a:lnTo>
                    <a:lnTo>
                      <a:pt x="1734" y="12798"/>
                    </a:lnTo>
                    <a:lnTo>
                      <a:pt x="1710" y="12700"/>
                    </a:lnTo>
                    <a:lnTo>
                      <a:pt x="1734" y="12602"/>
                    </a:lnTo>
                    <a:lnTo>
                      <a:pt x="1783" y="12529"/>
                    </a:lnTo>
                    <a:lnTo>
                      <a:pt x="1856" y="12480"/>
                    </a:lnTo>
                    <a:lnTo>
                      <a:pt x="1954" y="12456"/>
                    </a:lnTo>
                    <a:close/>
                    <a:moveTo>
                      <a:pt x="782" y="0"/>
                    </a:moveTo>
                    <a:lnTo>
                      <a:pt x="635" y="25"/>
                    </a:lnTo>
                    <a:lnTo>
                      <a:pt x="489" y="73"/>
                    </a:lnTo>
                    <a:lnTo>
                      <a:pt x="342" y="122"/>
                    </a:lnTo>
                    <a:lnTo>
                      <a:pt x="220" y="220"/>
                    </a:lnTo>
                    <a:lnTo>
                      <a:pt x="122" y="342"/>
                    </a:lnTo>
                    <a:lnTo>
                      <a:pt x="73" y="489"/>
                    </a:lnTo>
                    <a:lnTo>
                      <a:pt x="24" y="635"/>
                    </a:lnTo>
                    <a:lnTo>
                      <a:pt x="0" y="782"/>
                    </a:lnTo>
                    <a:lnTo>
                      <a:pt x="0" y="17780"/>
                    </a:lnTo>
                    <a:lnTo>
                      <a:pt x="24" y="17927"/>
                    </a:lnTo>
                    <a:lnTo>
                      <a:pt x="73" y="18073"/>
                    </a:lnTo>
                    <a:lnTo>
                      <a:pt x="122" y="18220"/>
                    </a:lnTo>
                    <a:lnTo>
                      <a:pt x="220" y="18342"/>
                    </a:lnTo>
                    <a:lnTo>
                      <a:pt x="342" y="18440"/>
                    </a:lnTo>
                    <a:lnTo>
                      <a:pt x="489" y="18488"/>
                    </a:lnTo>
                    <a:lnTo>
                      <a:pt x="635" y="18537"/>
                    </a:lnTo>
                    <a:lnTo>
                      <a:pt x="782" y="18562"/>
                    </a:lnTo>
                    <a:lnTo>
                      <a:pt x="14361" y="18562"/>
                    </a:lnTo>
                    <a:lnTo>
                      <a:pt x="14507" y="18537"/>
                    </a:lnTo>
                    <a:lnTo>
                      <a:pt x="14654" y="18488"/>
                    </a:lnTo>
                    <a:lnTo>
                      <a:pt x="14800" y="18440"/>
                    </a:lnTo>
                    <a:lnTo>
                      <a:pt x="14923" y="18342"/>
                    </a:lnTo>
                    <a:lnTo>
                      <a:pt x="15020" y="18220"/>
                    </a:lnTo>
                    <a:lnTo>
                      <a:pt x="15069" y="18073"/>
                    </a:lnTo>
                    <a:lnTo>
                      <a:pt x="15118" y="17927"/>
                    </a:lnTo>
                    <a:lnTo>
                      <a:pt x="15142" y="17780"/>
                    </a:lnTo>
                    <a:lnTo>
                      <a:pt x="15142" y="782"/>
                    </a:lnTo>
                    <a:lnTo>
                      <a:pt x="15118" y="635"/>
                    </a:lnTo>
                    <a:lnTo>
                      <a:pt x="15069" y="489"/>
                    </a:lnTo>
                    <a:lnTo>
                      <a:pt x="15020" y="342"/>
                    </a:lnTo>
                    <a:lnTo>
                      <a:pt x="14923" y="220"/>
                    </a:lnTo>
                    <a:lnTo>
                      <a:pt x="14800" y="122"/>
                    </a:lnTo>
                    <a:lnTo>
                      <a:pt x="14654" y="73"/>
                    </a:lnTo>
                    <a:lnTo>
                      <a:pt x="14507" y="25"/>
                    </a:lnTo>
                    <a:lnTo>
                      <a:pt x="14361"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52" name="Group 51">
            <a:extLst>
              <a:ext uri="{FF2B5EF4-FFF2-40B4-BE49-F238E27FC236}">
                <a16:creationId xmlns:a16="http://schemas.microsoft.com/office/drawing/2014/main" id="{848B6091-9CF0-44F5-8D73-AF650220D8DB}"/>
              </a:ext>
            </a:extLst>
          </p:cNvPr>
          <p:cNvGrpSpPr/>
          <p:nvPr/>
        </p:nvGrpSpPr>
        <p:grpSpPr>
          <a:xfrm>
            <a:off x="8144256" y="1131505"/>
            <a:ext cx="3742944" cy="1587913"/>
            <a:chOff x="8144256" y="1131505"/>
            <a:chExt cx="3742944" cy="1587913"/>
          </a:xfrm>
        </p:grpSpPr>
        <p:grpSp>
          <p:nvGrpSpPr>
            <p:cNvPr id="32" name="Google Shape;463;p38"/>
            <p:cNvGrpSpPr/>
            <p:nvPr/>
          </p:nvGrpSpPr>
          <p:grpSpPr>
            <a:xfrm>
              <a:off x="9820927" y="1131505"/>
              <a:ext cx="387625" cy="377556"/>
              <a:chOff x="5926225" y="921350"/>
              <a:chExt cx="517800" cy="504350"/>
            </a:xfrm>
          </p:grpSpPr>
          <p:sp>
            <p:nvSpPr>
              <p:cNvPr id="33" name="Google Shape;464;p38"/>
              <p:cNvSpPr/>
              <p:nvPr/>
            </p:nvSpPr>
            <p:spPr>
              <a:xfrm>
                <a:off x="5926225" y="921350"/>
                <a:ext cx="517800" cy="504350"/>
              </a:xfrm>
              <a:custGeom>
                <a:avLst/>
                <a:gdLst/>
                <a:ahLst/>
                <a:cxnLst/>
                <a:rect l="l" t="t" r="r" b="b"/>
                <a:pathLst>
                  <a:path w="20712" h="20174" extrusionOk="0">
                    <a:moveTo>
                      <a:pt x="10356" y="2858"/>
                    </a:moveTo>
                    <a:lnTo>
                      <a:pt x="10722" y="2882"/>
                    </a:lnTo>
                    <a:lnTo>
                      <a:pt x="11089" y="2907"/>
                    </a:lnTo>
                    <a:lnTo>
                      <a:pt x="11455" y="2956"/>
                    </a:lnTo>
                    <a:lnTo>
                      <a:pt x="11821" y="3004"/>
                    </a:lnTo>
                    <a:lnTo>
                      <a:pt x="12163" y="3102"/>
                    </a:lnTo>
                    <a:lnTo>
                      <a:pt x="12505" y="3200"/>
                    </a:lnTo>
                    <a:lnTo>
                      <a:pt x="12847" y="3298"/>
                    </a:lnTo>
                    <a:lnTo>
                      <a:pt x="13165" y="3444"/>
                    </a:lnTo>
                    <a:lnTo>
                      <a:pt x="13482" y="3591"/>
                    </a:lnTo>
                    <a:lnTo>
                      <a:pt x="13800" y="3737"/>
                    </a:lnTo>
                    <a:lnTo>
                      <a:pt x="14093" y="3908"/>
                    </a:lnTo>
                    <a:lnTo>
                      <a:pt x="14386" y="4104"/>
                    </a:lnTo>
                    <a:lnTo>
                      <a:pt x="14679" y="4299"/>
                    </a:lnTo>
                    <a:lnTo>
                      <a:pt x="14948" y="4519"/>
                    </a:lnTo>
                    <a:lnTo>
                      <a:pt x="15216" y="4739"/>
                    </a:lnTo>
                    <a:lnTo>
                      <a:pt x="15460" y="4983"/>
                    </a:lnTo>
                    <a:lnTo>
                      <a:pt x="15705" y="5227"/>
                    </a:lnTo>
                    <a:lnTo>
                      <a:pt x="15925" y="5496"/>
                    </a:lnTo>
                    <a:lnTo>
                      <a:pt x="16144" y="5764"/>
                    </a:lnTo>
                    <a:lnTo>
                      <a:pt x="16340" y="6057"/>
                    </a:lnTo>
                    <a:lnTo>
                      <a:pt x="16535" y="6350"/>
                    </a:lnTo>
                    <a:lnTo>
                      <a:pt x="16706" y="6644"/>
                    </a:lnTo>
                    <a:lnTo>
                      <a:pt x="16853" y="6961"/>
                    </a:lnTo>
                    <a:lnTo>
                      <a:pt x="16999" y="7279"/>
                    </a:lnTo>
                    <a:lnTo>
                      <a:pt x="17146" y="7596"/>
                    </a:lnTo>
                    <a:lnTo>
                      <a:pt x="17243" y="7938"/>
                    </a:lnTo>
                    <a:lnTo>
                      <a:pt x="17341" y="8280"/>
                    </a:lnTo>
                    <a:lnTo>
                      <a:pt x="17439" y="8622"/>
                    </a:lnTo>
                    <a:lnTo>
                      <a:pt x="17488" y="8988"/>
                    </a:lnTo>
                    <a:lnTo>
                      <a:pt x="17536" y="9354"/>
                    </a:lnTo>
                    <a:lnTo>
                      <a:pt x="17561" y="9721"/>
                    </a:lnTo>
                    <a:lnTo>
                      <a:pt x="17585" y="10087"/>
                    </a:lnTo>
                    <a:lnTo>
                      <a:pt x="17561" y="10454"/>
                    </a:lnTo>
                    <a:lnTo>
                      <a:pt x="17536" y="10820"/>
                    </a:lnTo>
                    <a:lnTo>
                      <a:pt x="17488" y="11186"/>
                    </a:lnTo>
                    <a:lnTo>
                      <a:pt x="17439" y="11553"/>
                    </a:lnTo>
                    <a:lnTo>
                      <a:pt x="17341" y="11894"/>
                    </a:lnTo>
                    <a:lnTo>
                      <a:pt x="17243" y="12236"/>
                    </a:lnTo>
                    <a:lnTo>
                      <a:pt x="17146" y="12578"/>
                    </a:lnTo>
                    <a:lnTo>
                      <a:pt x="16999" y="12896"/>
                    </a:lnTo>
                    <a:lnTo>
                      <a:pt x="16853" y="13213"/>
                    </a:lnTo>
                    <a:lnTo>
                      <a:pt x="16706" y="13531"/>
                    </a:lnTo>
                    <a:lnTo>
                      <a:pt x="16535" y="13824"/>
                    </a:lnTo>
                    <a:lnTo>
                      <a:pt x="16340" y="14117"/>
                    </a:lnTo>
                    <a:lnTo>
                      <a:pt x="16144" y="14410"/>
                    </a:lnTo>
                    <a:lnTo>
                      <a:pt x="15925" y="14679"/>
                    </a:lnTo>
                    <a:lnTo>
                      <a:pt x="15705" y="14947"/>
                    </a:lnTo>
                    <a:lnTo>
                      <a:pt x="15460" y="15192"/>
                    </a:lnTo>
                    <a:lnTo>
                      <a:pt x="15216" y="15436"/>
                    </a:lnTo>
                    <a:lnTo>
                      <a:pt x="14948" y="15656"/>
                    </a:lnTo>
                    <a:lnTo>
                      <a:pt x="14679" y="15875"/>
                    </a:lnTo>
                    <a:lnTo>
                      <a:pt x="14386" y="16071"/>
                    </a:lnTo>
                    <a:lnTo>
                      <a:pt x="14093" y="16266"/>
                    </a:lnTo>
                    <a:lnTo>
                      <a:pt x="13800" y="16437"/>
                    </a:lnTo>
                    <a:lnTo>
                      <a:pt x="13482" y="16584"/>
                    </a:lnTo>
                    <a:lnTo>
                      <a:pt x="13165" y="16730"/>
                    </a:lnTo>
                    <a:lnTo>
                      <a:pt x="12847" y="16877"/>
                    </a:lnTo>
                    <a:lnTo>
                      <a:pt x="12505" y="16974"/>
                    </a:lnTo>
                    <a:lnTo>
                      <a:pt x="12163" y="17072"/>
                    </a:lnTo>
                    <a:lnTo>
                      <a:pt x="11821" y="17170"/>
                    </a:lnTo>
                    <a:lnTo>
                      <a:pt x="11455" y="17219"/>
                    </a:lnTo>
                    <a:lnTo>
                      <a:pt x="11089" y="17268"/>
                    </a:lnTo>
                    <a:lnTo>
                      <a:pt x="10722" y="17292"/>
                    </a:lnTo>
                    <a:lnTo>
                      <a:pt x="10356" y="17316"/>
                    </a:lnTo>
                    <a:lnTo>
                      <a:pt x="9990" y="17292"/>
                    </a:lnTo>
                    <a:lnTo>
                      <a:pt x="9623" y="17268"/>
                    </a:lnTo>
                    <a:lnTo>
                      <a:pt x="9257" y="17219"/>
                    </a:lnTo>
                    <a:lnTo>
                      <a:pt x="8891" y="17170"/>
                    </a:lnTo>
                    <a:lnTo>
                      <a:pt x="8549" y="17072"/>
                    </a:lnTo>
                    <a:lnTo>
                      <a:pt x="8207" y="16974"/>
                    </a:lnTo>
                    <a:lnTo>
                      <a:pt x="7865" y="16877"/>
                    </a:lnTo>
                    <a:lnTo>
                      <a:pt x="7547" y="16730"/>
                    </a:lnTo>
                    <a:lnTo>
                      <a:pt x="7230" y="16584"/>
                    </a:lnTo>
                    <a:lnTo>
                      <a:pt x="6912" y="16437"/>
                    </a:lnTo>
                    <a:lnTo>
                      <a:pt x="6619" y="16266"/>
                    </a:lnTo>
                    <a:lnTo>
                      <a:pt x="6326" y="16071"/>
                    </a:lnTo>
                    <a:lnTo>
                      <a:pt x="6033" y="15875"/>
                    </a:lnTo>
                    <a:lnTo>
                      <a:pt x="5765" y="15656"/>
                    </a:lnTo>
                    <a:lnTo>
                      <a:pt x="5496" y="15436"/>
                    </a:lnTo>
                    <a:lnTo>
                      <a:pt x="5252" y="15192"/>
                    </a:lnTo>
                    <a:lnTo>
                      <a:pt x="5007" y="14947"/>
                    </a:lnTo>
                    <a:lnTo>
                      <a:pt x="4788" y="14679"/>
                    </a:lnTo>
                    <a:lnTo>
                      <a:pt x="4568" y="14410"/>
                    </a:lnTo>
                    <a:lnTo>
                      <a:pt x="4372" y="14117"/>
                    </a:lnTo>
                    <a:lnTo>
                      <a:pt x="4177" y="13824"/>
                    </a:lnTo>
                    <a:lnTo>
                      <a:pt x="4006" y="13531"/>
                    </a:lnTo>
                    <a:lnTo>
                      <a:pt x="3860" y="13213"/>
                    </a:lnTo>
                    <a:lnTo>
                      <a:pt x="3713" y="12896"/>
                    </a:lnTo>
                    <a:lnTo>
                      <a:pt x="3566" y="12578"/>
                    </a:lnTo>
                    <a:lnTo>
                      <a:pt x="3469" y="12236"/>
                    </a:lnTo>
                    <a:lnTo>
                      <a:pt x="3371" y="11894"/>
                    </a:lnTo>
                    <a:lnTo>
                      <a:pt x="3273" y="11553"/>
                    </a:lnTo>
                    <a:lnTo>
                      <a:pt x="3225" y="11186"/>
                    </a:lnTo>
                    <a:lnTo>
                      <a:pt x="3176" y="10820"/>
                    </a:lnTo>
                    <a:lnTo>
                      <a:pt x="3151" y="10454"/>
                    </a:lnTo>
                    <a:lnTo>
                      <a:pt x="3127" y="10087"/>
                    </a:lnTo>
                    <a:lnTo>
                      <a:pt x="3151" y="9721"/>
                    </a:lnTo>
                    <a:lnTo>
                      <a:pt x="3176" y="9354"/>
                    </a:lnTo>
                    <a:lnTo>
                      <a:pt x="3225" y="8988"/>
                    </a:lnTo>
                    <a:lnTo>
                      <a:pt x="3273" y="8622"/>
                    </a:lnTo>
                    <a:lnTo>
                      <a:pt x="3371" y="8280"/>
                    </a:lnTo>
                    <a:lnTo>
                      <a:pt x="3469" y="7938"/>
                    </a:lnTo>
                    <a:lnTo>
                      <a:pt x="3566" y="7596"/>
                    </a:lnTo>
                    <a:lnTo>
                      <a:pt x="3713" y="7279"/>
                    </a:lnTo>
                    <a:lnTo>
                      <a:pt x="3860" y="6961"/>
                    </a:lnTo>
                    <a:lnTo>
                      <a:pt x="4006" y="6644"/>
                    </a:lnTo>
                    <a:lnTo>
                      <a:pt x="4177" y="6350"/>
                    </a:lnTo>
                    <a:lnTo>
                      <a:pt x="4372" y="6057"/>
                    </a:lnTo>
                    <a:lnTo>
                      <a:pt x="4568" y="5764"/>
                    </a:lnTo>
                    <a:lnTo>
                      <a:pt x="4788" y="5496"/>
                    </a:lnTo>
                    <a:lnTo>
                      <a:pt x="5007" y="5227"/>
                    </a:lnTo>
                    <a:lnTo>
                      <a:pt x="5252" y="4983"/>
                    </a:lnTo>
                    <a:lnTo>
                      <a:pt x="5496" y="4739"/>
                    </a:lnTo>
                    <a:lnTo>
                      <a:pt x="5765" y="4519"/>
                    </a:lnTo>
                    <a:lnTo>
                      <a:pt x="6033" y="4299"/>
                    </a:lnTo>
                    <a:lnTo>
                      <a:pt x="6326" y="4104"/>
                    </a:lnTo>
                    <a:lnTo>
                      <a:pt x="6619" y="3908"/>
                    </a:lnTo>
                    <a:lnTo>
                      <a:pt x="6912" y="3737"/>
                    </a:lnTo>
                    <a:lnTo>
                      <a:pt x="7230" y="3591"/>
                    </a:lnTo>
                    <a:lnTo>
                      <a:pt x="7547" y="3444"/>
                    </a:lnTo>
                    <a:lnTo>
                      <a:pt x="7865" y="3298"/>
                    </a:lnTo>
                    <a:lnTo>
                      <a:pt x="8207" y="3200"/>
                    </a:lnTo>
                    <a:lnTo>
                      <a:pt x="8549" y="3102"/>
                    </a:lnTo>
                    <a:lnTo>
                      <a:pt x="8891" y="3004"/>
                    </a:lnTo>
                    <a:lnTo>
                      <a:pt x="9257" y="2956"/>
                    </a:lnTo>
                    <a:lnTo>
                      <a:pt x="9623" y="2907"/>
                    </a:lnTo>
                    <a:lnTo>
                      <a:pt x="9990" y="2882"/>
                    </a:lnTo>
                    <a:lnTo>
                      <a:pt x="10356" y="2858"/>
                    </a:lnTo>
                    <a:close/>
                    <a:moveTo>
                      <a:pt x="8060" y="0"/>
                    </a:moveTo>
                    <a:lnTo>
                      <a:pt x="6717" y="2516"/>
                    </a:lnTo>
                    <a:lnTo>
                      <a:pt x="3908" y="2003"/>
                    </a:lnTo>
                    <a:lnTo>
                      <a:pt x="3786" y="4861"/>
                    </a:lnTo>
                    <a:lnTo>
                      <a:pt x="1026" y="5593"/>
                    </a:lnTo>
                    <a:lnTo>
                      <a:pt x="2174" y="8207"/>
                    </a:lnTo>
                    <a:lnTo>
                      <a:pt x="1" y="10087"/>
                    </a:lnTo>
                    <a:lnTo>
                      <a:pt x="2174" y="11968"/>
                    </a:lnTo>
                    <a:lnTo>
                      <a:pt x="1026" y="14581"/>
                    </a:lnTo>
                    <a:lnTo>
                      <a:pt x="3786" y="15314"/>
                    </a:lnTo>
                    <a:lnTo>
                      <a:pt x="3908" y="18171"/>
                    </a:lnTo>
                    <a:lnTo>
                      <a:pt x="6717" y="17658"/>
                    </a:lnTo>
                    <a:lnTo>
                      <a:pt x="8060" y="20174"/>
                    </a:lnTo>
                    <a:lnTo>
                      <a:pt x="10356" y="18489"/>
                    </a:lnTo>
                    <a:lnTo>
                      <a:pt x="12652" y="20174"/>
                    </a:lnTo>
                    <a:lnTo>
                      <a:pt x="13995" y="17658"/>
                    </a:lnTo>
                    <a:lnTo>
                      <a:pt x="16804" y="18171"/>
                    </a:lnTo>
                    <a:lnTo>
                      <a:pt x="16926" y="15314"/>
                    </a:lnTo>
                    <a:lnTo>
                      <a:pt x="19686" y="14581"/>
                    </a:lnTo>
                    <a:lnTo>
                      <a:pt x="18538" y="11968"/>
                    </a:lnTo>
                    <a:lnTo>
                      <a:pt x="20711" y="10087"/>
                    </a:lnTo>
                    <a:lnTo>
                      <a:pt x="18538" y="8207"/>
                    </a:lnTo>
                    <a:lnTo>
                      <a:pt x="19686" y="5593"/>
                    </a:lnTo>
                    <a:lnTo>
                      <a:pt x="16926" y="4861"/>
                    </a:lnTo>
                    <a:lnTo>
                      <a:pt x="16804" y="2003"/>
                    </a:lnTo>
                    <a:lnTo>
                      <a:pt x="13995" y="2516"/>
                    </a:lnTo>
                    <a:lnTo>
                      <a:pt x="12652" y="0"/>
                    </a:lnTo>
                    <a:lnTo>
                      <a:pt x="10356" y="1686"/>
                    </a:lnTo>
                    <a:lnTo>
                      <a:pt x="8060"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465;p38"/>
              <p:cNvSpPr/>
              <p:nvPr/>
            </p:nvSpPr>
            <p:spPr>
              <a:xfrm>
                <a:off x="6016600" y="1005000"/>
                <a:ext cx="337050" cy="337050"/>
              </a:xfrm>
              <a:custGeom>
                <a:avLst/>
                <a:gdLst/>
                <a:ahLst/>
                <a:cxnLst/>
                <a:rect l="l" t="t" r="r" b="b"/>
                <a:pathLst>
                  <a:path w="13482" h="13482" extrusionOk="0">
                    <a:moveTo>
                      <a:pt x="6741" y="0"/>
                    </a:moveTo>
                    <a:lnTo>
                      <a:pt x="6399" y="25"/>
                    </a:lnTo>
                    <a:lnTo>
                      <a:pt x="6057" y="49"/>
                    </a:lnTo>
                    <a:lnTo>
                      <a:pt x="5715" y="98"/>
                    </a:lnTo>
                    <a:lnTo>
                      <a:pt x="5398" y="147"/>
                    </a:lnTo>
                    <a:lnTo>
                      <a:pt x="5056" y="220"/>
                    </a:lnTo>
                    <a:lnTo>
                      <a:pt x="4738" y="318"/>
                    </a:lnTo>
                    <a:lnTo>
                      <a:pt x="4421" y="416"/>
                    </a:lnTo>
                    <a:lnTo>
                      <a:pt x="4128" y="538"/>
                    </a:lnTo>
                    <a:lnTo>
                      <a:pt x="3835" y="684"/>
                    </a:lnTo>
                    <a:lnTo>
                      <a:pt x="3542" y="831"/>
                    </a:lnTo>
                    <a:lnTo>
                      <a:pt x="3249" y="977"/>
                    </a:lnTo>
                    <a:lnTo>
                      <a:pt x="2980" y="1173"/>
                    </a:lnTo>
                    <a:lnTo>
                      <a:pt x="2711" y="1344"/>
                    </a:lnTo>
                    <a:lnTo>
                      <a:pt x="2467" y="1539"/>
                    </a:lnTo>
                    <a:lnTo>
                      <a:pt x="2223" y="1759"/>
                    </a:lnTo>
                    <a:lnTo>
                      <a:pt x="1979" y="1979"/>
                    </a:lnTo>
                    <a:lnTo>
                      <a:pt x="1759" y="2223"/>
                    </a:lnTo>
                    <a:lnTo>
                      <a:pt x="1539" y="2467"/>
                    </a:lnTo>
                    <a:lnTo>
                      <a:pt x="1344" y="2711"/>
                    </a:lnTo>
                    <a:lnTo>
                      <a:pt x="1173" y="2980"/>
                    </a:lnTo>
                    <a:lnTo>
                      <a:pt x="977" y="3249"/>
                    </a:lnTo>
                    <a:lnTo>
                      <a:pt x="831" y="3542"/>
                    </a:lnTo>
                    <a:lnTo>
                      <a:pt x="684" y="3835"/>
                    </a:lnTo>
                    <a:lnTo>
                      <a:pt x="538" y="4128"/>
                    </a:lnTo>
                    <a:lnTo>
                      <a:pt x="416" y="4421"/>
                    </a:lnTo>
                    <a:lnTo>
                      <a:pt x="318" y="4738"/>
                    </a:lnTo>
                    <a:lnTo>
                      <a:pt x="220" y="5056"/>
                    </a:lnTo>
                    <a:lnTo>
                      <a:pt x="147" y="5398"/>
                    </a:lnTo>
                    <a:lnTo>
                      <a:pt x="98" y="5715"/>
                    </a:lnTo>
                    <a:lnTo>
                      <a:pt x="49" y="6057"/>
                    </a:lnTo>
                    <a:lnTo>
                      <a:pt x="25" y="6399"/>
                    </a:lnTo>
                    <a:lnTo>
                      <a:pt x="0" y="6741"/>
                    </a:lnTo>
                    <a:lnTo>
                      <a:pt x="25" y="7083"/>
                    </a:lnTo>
                    <a:lnTo>
                      <a:pt x="49" y="7425"/>
                    </a:lnTo>
                    <a:lnTo>
                      <a:pt x="98" y="7767"/>
                    </a:lnTo>
                    <a:lnTo>
                      <a:pt x="147" y="8084"/>
                    </a:lnTo>
                    <a:lnTo>
                      <a:pt x="220" y="8426"/>
                    </a:lnTo>
                    <a:lnTo>
                      <a:pt x="318" y="8744"/>
                    </a:lnTo>
                    <a:lnTo>
                      <a:pt x="416" y="9061"/>
                    </a:lnTo>
                    <a:lnTo>
                      <a:pt x="538" y="9354"/>
                    </a:lnTo>
                    <a:lnTo>
                      <a:pt x="684" y="9648"/>
                    </a:lnTo>
                    <a:lnTo>
                      <a:pt x="831" y="9941"/>
                    </a:lnTo>
                    <a:lnTo>
                      <a:pt x="977" y="10234"/>
                    </a:lnTo>
                    <a:lnTo>
                      <a:pt x="1173" y="10502"/>
                    </a:lnTo>
                    <a:lnTo>
                      <a:pt x="1344" y="10771"/>
                    </a:lnTo>
                    <a:lnTo>
                      <a:pt x="1539" y="11015"/>
                    </a:lnTo>
                    <a:lnTo>
                      <a:pt x="1759" y="11259"/>
                    </a:lnTo>
                    <a:lnTo>
                      <a:pt x="1979" y="11504"/>
                    </a:lnTo>
                    <a:lnTo>
                      <a:pt x="2223" y="11723"/>
                    </a:lnTo>
                    <a:lnTo>
                      <a:pt x="2467" y="11943"/>
                    </a:lnTo>
                    <a:lnTo>
                      <a:pt x="2711" y="12139"/>
                    </a:lnTo>
                    <a:lnTo>
                      <a:pt x="2980" y="12310"/>
                    </a:lnTo>
                    <a:lnTo>
                      <a:pt x="3249" y="12505"/>
                    </a:lnTo>
                    <a:lnTo>
                      <a:pt x="3542" y="12652"/>
                    </a:lnTo>
                    <a:lnTo>
                      <a:pt x="3835" y="12798"/>
                    </a:lnTo>
                    <a:lnTo>
                      <a:pt x="4128" y="12945"/>
                    </a:lnTo>
                    <a:lnTo>
                      <a:pt x="4421" y="13067"/>
                    </a:lnTo>
                    <a:lnTo>
                      <a:pt x="4738" y="13164"/>
                    </a:lnTo>
                    <a:lnTo>
                      <a:pt x="5056" y="13262"/>
                    </a:lnTo>
                    <a:lnTo>
                      <a:pt x="5398" y="13335"/>
                    </a:lnTo>
                    <a:lnTo>
                      <a:pt x="5715" y="13384"/>
                    </a:lnTo>
                    <a:lnTo>
                      <a:pt x="6057" y="13433"/>
                    </a:lnTo>
                    <a:lnTo>
                      <a:pt x="6399" y="13458"/>
                    </a:lnTo>
                    <a:lnTo>
                      <a:pt x="6741" y="13482"/>
                    </a:lnTo>
                    <a:lnTo>
                      <a:pt x="7083" y="13458"/>
                    </a:lnTo>
                    <a:lnTo>
                      <a:pt x="7425" y="13433"/>
                    </a:lnTo>
                    <a:lnTo>
                      <a:pt x="7767" y="13384"/>
                    </a:lnTo>
                    <a:lnTo>
                      <a:pt x="8084" y="13335"/>
                    </a:lnTo>
                    <a:lnTo>
                      <a:pt x="8426" y="13262"/>
                    </a:lnTo>
                    <a:lnTo>
                      <a:pt x="8744" y="13164"/>
                    </a:lnTo>
                    <a:lnTo>
                      <a:pt x="9061" y="13067"/>
                    </a:lnTo>
                    <a:lnTo>
                      <a:pt x="9354" y="12945"/>
                    </a:lnTo>
                    <a:lnTo>
                      <a:pt x="9647" y="12798"/>
                    </a:lnTo>
                    <a:lnTo>
                      <a:pt x="9940" y="12652"/>
                    </a:lnTo>
                    <a:lnTo>
                      <a:pt x="10234" y="12505"/>
                    </a:lnTo>
                    <a:lnTo>
                      <a:pt x="10502" y="12310"/>
                    </a:lnTo>
                    <a:lnTo>
                      <a:pt x="10771" y="12139"/>
                    </a:lnTo>
                    <a:lnTo>
                      <a:pt x="11015" y="11943"/>
                    </a:lnTo>
                    <a:lnTo>
                      <a:pt x="11259" y="11723"/>
                    </a:lnTo>
                    <a:lnTo>
                      <a:pt x="11504" y="11504"/>
                    </a:lnTo>
                    <a:lnTo>
                      <a:pt x="11723" y="11259"/>
                    </a:lnTo>
                    <a:lnTo>
                      <a:pt x="11943" y="11015"/>
                    </a:lnTo>
                    <a:lnTo>
                      <a:pt x="12139" y="10771"/>
                    </a:lnTo>
                    <a:lnTo>
                      <a:pt x="12310" y="10502"/>
                    </a:lnTo>
                    <a:lnTo>
                      <a:pt x="12505" y="10234"/>
                    </a:lnTo>
                    <a:lnTo>
                      <a:pt x="12651" y="9941"/>
                    </a:lnTo>
                    <a:lnTo>
                      <a:pt x="12798" y="9648"/>
                    </a:lnTo>
                    <a:lnTo>
                      <a:pt x="12945" y="9354"/>
                    </a:lnTo>
                    <a:lnTo>
                      <a:pt x="13067" y="9061"/>
                    </a:lnTo>
                    <a:lnTo>
                      <a:pt x="13164" y="8744"/>
                    </a:lnTo>
                    <a:lnTo>
                      <a:pt x="13262" y="8426"/>
                    </a:lnTo>
                    <a:lnTo>
                      <a:pt x="13335" y="8084"/>
                    </a:lnTo>
                    <a:lnTo>
                      <a:pt x="13384" y="7767"/>
                    </a:lnTo>
                    <a:lnTo>
                      <a:pt x="13433" y="7425"/>
                    </a:lnTo>
                    <a:lnTo>
                      <a:pt x="13457" y="7083"/>
                    </a:lnTo>
                    <a:lnTo>
                      <a:pt x="13482" y="6741"/>
                    </a:lnTo>
                    <a:lnTo>
                      <a:pt x="13457" y="6399"/>
                    </a:lnTo>
                    <a:lnTo>
                      <a:pt x="13433" y="6057"/>
                    </a:lnTo>
                    <a:lnTo>
                      <a:pt x="13384" y="5715"/>
                    </a:lnTo>
                    <a:lnTo>
                      <a:pt x="13335" y="5398"/>
                    </a:lnTo>
                    <a:lnTo>
                      <a:pt x="13262" y="5056"/>
                    </a:lnTo>
                    <a:lnTo>
                      <a:pt x="13164" y="4738"/>
                    </a:lnTo>
                    <a:lnTo>
                      <a:pt x="13067" y="4421"/>
                    </a:lnTo>
                    <a:lnTo>
                      <a:pt x="12945" y="4128"/>
                    </a:lnTo>
                    <a:lnTo>
                      <a:pt x="12798" y="3835"/>
                    </a:lnTo>
                    <a:lnTo>
                      <a:pt x="12651" y="3542"/>
                    </a:lnTo>
                    <a:lnTo>
                      <a:pt x="12505" y="3249"/>
                    </a:lnTo>
                    <a:lnTo>
                      <a:pt x="12310" y="2980"/>
                    </a:lnTo>
                    <a:lnTo>
                      <a:pt x="12139" y="2711"/>
                    </a:lnTo>
                    <a:lnTo>
                      <a:pt x="11943" y="2467"/>
                    </a:lnTo>
                    <a:lnTo>
                      <a:pt x="11723" y="2223"/>
                    </a:lnTo>
                    <a:lnTo>
                      <a:pt x="11504" y="1979"/>
                    </a:lnTo>
                    <a:lnTo>
                      <a:pt x="11259" y="1759"/>
                    </a:lnTo>
                    <a:lnTo>
                      <a:pt x="11015" y="1539"/>
                    </a:lnTo>
                    <a:lnTo>
                      <a:pt x="10771" y="1344"/>
                    </a:lnTo>
                    <a:lnTo>
                      <a:pt x="10502" y="1173"/>
                    </a:lnTo>
                    <a:lnTo>
                      <a:pt x="10234" y="977"/>
                    </a:lnTo>
                    <a:lnTo>
                      <a:pt x="9940" y="831"/>
                    </a:lnTo>
                    <a:lnTo>
                      <a:pt x="9647" y="684"/>
                    </a:lnTo>
                    <a:lnTo>
                      <a:pt x="9354" y="538"/>
                    </a:lnTo>
                    <a:lnTo>
                      <a:pt x="9061" y="416"/>
                    </a:lnTo>
                    <a:lnTo>
                      <a:pt x="8744" y="318"/>
                    </a:lnTo>
                    <a:lnTo>
                      <a:pt x="8426" y="220"/>
                    </a:lnTo>
                    <a:lnTo>
                      <a:pt x="8084" y="147"/>
                    </a:lnTo>
                    <a:lnTo>
                      <a:pt x="7767" y="98"/>
                    </a:lnTo>
                    <a:lnTo>
                      <a:pt x="7425" y="49"/>
                    </a:lnTo>
                    <a:lnTo>
                      <a:pt x="7083" y="25"/>
                    </a:lnTo>
                    <a:lnTo>
                      <a:pt x="6741"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Rectangle 34"/>
            <p:cNvSpPr/>
            <p:nvPr/>
          </p:nvSpPr>
          <p:spPr>
            <a:xfrm>
              <a:off x="8144256" y="1703755"/>
              <a:ext cx="3742944" cy="1015663"/>
            </a:xfrm>
            <a:prstGeom prst="rect">
              <a:avLst/>
            </a:prstGeom>
          </p:spPr>
          <p:txBody>
            <a:bodyPr wrap="square">
              <a:spAutoFit/>
            </a:bodyPr>
            <a:lstStyle/>
            <a:p>
              <a:pPr algn="ctr"/>
              <a:r>
                <a:rPr lang="vi-VN" sz="2000" dirty="0">
                  <a:latin typeface="Times New Roman" pitchFamily="18" charset="0"/>
                  <a:cs typeface="Times New Roman" pitchFamily="18" charset="0"/>
                </a:rPr>
                <a:t>Chỉ ra kinh nghiệm quản lý nợ nước ngoài của một số quốc gia trên thế giới?</a:t>
              </a:r>
              <a:endParaRPr lang="en-US" sz="2000" dirty="0">
                <a:latin typeface="Times New Roman" pitchFamily="18" charset="0"/>
                <a:cs typeface="Times New Roman" pitchFamily="18" charset="0"/>
              </a:endParaRPr>
            </a:p>
          </p:txBody>
        </p:sp>
      </p:grpSp>
      <p:grpSp>
        <p:nvGrpSpPr>
          <p:cNvPr id="36" name="Group 35">
            <a:extLst>
              <a:ext uri="{FF2B5EF4-FFF2-40B4-BE49-F238E27FC236}">
                <a16:creationId xmlns:a16="http://schemas.microsoft.com/office/drawing/2014/main" id="{81D0770B-87B8-410B-B6AD-687E3900452F}"/>
              </a:ext>
            </a:extLst>
          </p:cNvPr>
          <p:cNvGrpSpPr/>
          <p:nvPr/>
        </p:nvGrpSpPr>
        <p:grpSpPr>
          <a:xfrm>
            <a:off x="4615237" y="354830"/>
            <a:ext cx="2861681" cy="719654"/>
            <a:chOff x="4615237" y="354830"/>
            <a:chExt cx="2861681" cy="719654"/>
          </a:xfrm>
        </p:grpSpPr>
        <p:sp>
          <p:nvSpPr>
            <p:cNvPr id="23" name="Rectangle 22"/>
            <p:cNvSpPr/>
            <p:nvPr/>
          </p:nvSpPr>
          <p:spPr>
            <a:xfrm>
              <a:off x="4615237" y="354830"/>
              <a:ext cx="2861681" cy="477054"/>
            </a:xfrm>
            <a:prstGeom prst="rect">
              <a:avLst/>
            </a:prstGeom>
          </p:spPr>
          <p:txBody>
            <a:bodyPr wrap="none">
              <a:spAutoFit/>
            </a:bodyPr>
            <a:lstStyle/>
            <a:p>
              <a:r>
                <a:rPr lang="en-US" sz="2500" b="1" dirty="0" err="1">
                  <a:solidFill>
                    <a:schemeClr val="tx2">
                      <a:lumMod val="50000"/>
                    </a:schemeClr>
                  </a:solidFill>
                  <a:latin typeface="Times New Roman" pitchFamily="18" charset="0"/>
                  <a:cs typeface="Times New Roman" pitchFamily="18" charset="0"/>
                </a:rPr>
                <a:t>Câu</a:t>
              </a:r>
              <a:r>
                <a:rPr lang="en-US" sz="2500" b="1" dirty="0">
                  <a:solidFill>
                    <a:schemeClr val="tx2">
                      <a:lumMod val="50000"/>
                    </a:schemeClr>
                  </a:solidFill>
                  <a:latin typeface="Times New Roman" pitchFamily="18" charset="0"/>
                  <a:cs typeface="Times New Roman" pitchFamily="18" charset="0"/>
                </a:rPr>
                <a:t> </a:t>
              </a:r>
              <a:r>
                <a:rPr lang="en-US" sz="2500" b="1" dirty="0" err="1">
                  <a:solidFill>
                    <a:schemeClr val="tx2">
                      <a:lumMod val="50000"/>
                    </a:schemeClr>
                  </a:solidFill>
                  <a:latin typeface="Times New Roman" pitchFamily="18" charset="0"/>
                  <a:cs typeface="Times New Roman" pitchFamily="18" charset="0"/>
                </a:rPr>
                <a:t>hỏi</a:t>
              </a:r>
              <a:r>
                <a:rPr lang="en-US" sz="2500" b="1" dirty="0">
                  <a:solidFill>
                    <a:schemeClr val="tx2">
                      <a:lumMod val="50000"/>
                    </a:schemeClr>
                  </a:solidFill>
                  <a:latin typeface="Times New Roman" pitchFamily="18" charset="0"/>
                  <a:cs typeface="Times New Roman" pitchFamily="18" charset="0"/>
                </a:rPr>
                <a:t> </a:t>
              </a:r>
              <a:r>
                <a:rPr lang="en-US" sz="2500" b="1" dirty="0" err="1">
                  <a:solidFill>
                    <a:schemeClr val="tx2">
                      <a:lumMod val="50000"/>
                    </a:schemeClr>
                  </a:solidFill>
                  <a:latin typeface="Times New Roman" pitchFamily="18" charset="0"/>
                  <a:cs typeface="Times New Roman" pitchFamily="18" charset="0"/>
                </a:rPr>
                <a:t>nghiên</a:t>
              </a:r>
              <a:r>
                <a:rPr lang="en-US" sz="2500" b="1" dirty="0">
                  <a:solidFill>
                    <a:schemeClr val="tx2">
                      <a:lumMod val="50000"/>
                    </a:schemeClr>
                  </a:solidFill>
                  <a:latin typeface="Times New Roman" pitchFamily="18" charset="0"/>
                  <a:cs typeface="Times New Roman" pitchFamily="18" charset="0"/>
                </a:rPr>
                <a:t> </a:t>
              </a:r>
              <a:r>
                <a:rPr lang="en-US" sz="2500" b="1" dirty="0" err="1">
                  <a:solidFill>
                    <a:schemeClr val="tx2">
                      <a:lumMod val="50000"/>
                    </a:schemeClr>
                  </a:solidFill>
                  <a:latin typeface="Times New Roman" pitchFamily="18" charset="0"/>
                  <a:cs typeface="Times New Roman" pitchFamily="18" charset="0"/>
                </a:rPr>
                <a:t>cứu</a:t>
              </a:r>
              <a:endParaRPr lang="en-US" sz="2500" dirty="0">
                <a:solidFill>
                  <a:schemeClr val="tx2">
                    <a:lumMod val="50000"/>
                  </a:schemeClr>
                </a:solidFill>
                <a:latin typeface="Times New Roman" pitchFamily="18" charset="0"/>
                <a:cs typeface="Times New Roman" pitchFamily="18" charset="0"/>
              </a:endParaRPr>
            </a:p>
          </p:txBody>
        </p:sp>
        <p:cxnSp>
          <p:nvCxnSpPr>
            <p:cNvPr id="37" name="Straight Connector 36"/>
            <p:cNvCxnSpPr/>
            <p:nvPr/>
          </p:nvCxnSpPr>
          <p:spPr>
            <a:xfrm>
              <a:off x="5157216" y="1072896"/>
              <a:ext cx="1816608" cy="1588"/>
            </a:xfrm>
            <a:prstGeom prst="line">
              <a:avLst/>
            </a:prstGeom>
            <a:ln>
              <a:solidFill>
                <a:srgbClr val="F5C700"/>
              </a:solidFill>
            </a:ln>
          </p:spPr>
          <p:style>
            <a:lnRef idx="1">
              <a:schemeClr val="accent1"/>
            </a:lnRef>
            <a:fillRef idx="0">
              <a:schemeClr val="accent1"/>
            </a:fillRef>
            <a:effectRef idx="0">
              <a:schemeClr val="accent1"/>
            </a:effectRef>
            <a:fontRef idx="minor">
              <a:schemeClr val="tx1"/>
            </a:fontRef>
          </p:style>
        </p:cxnSp>
      </p:grpSp>
      <p:grpSp>
        <p:nvGrpSpPr>
          <p:cNvPr id="53" name="Group 52">
            <a:extLst>
              <a:ext uri="{FF2B5EF4-FFF2-40B4-BE49-F238E27FC236}">
                <a16:creationId xmlns:a16="http://schemas.microsoft.com/office/drawing/2014/main" id="{CC9867CB-6576-4922-AE8E-40CD8AF98820}"/>
              </a:ext>
            </a:extLst>
          </p:cNvPr>
          <p:cNvGrpSpPr/>
          <p:nvPr/>
        </p:nvGrpSpPr>
        <p:grpSpPr>
          <a:xfrm>
            <a:off x="597408" y="3516896"/>
            <a:ext cx="3389376" cy="1628730"/>
            <a:chOff x="597408" y="3516896"/>
            <a:chExt cx="3389376" cy="1628730"/>
          </a:xfrm>
        </p:grpSpPr>
        <p:sp>
          <p:nvSpPr>
            <p:cNvPr id="38" name="Google Shape;591;p38"/>
            <p:cNvSpPr/>
            <p:nvPr/>
          </p:nvSpPr>
          <p:spPr>
            <a:xfrm>
              <a:off x="2060896" y="3516896"/>
              <a:ext cx="351056" cy="351037"/>
            </a:xfrm>
            <a:custGeom>
              <a:avLst/>
              <a:gdLst/>
              <a:ahLst/>
              <a:cxnLst/>
              <a:rect l="l" t="t" r="r" b="b"/>
              <a:pathLst>
                <a:path w="18758" h="18757" extrusionOk="0">
                  <a:moveTo>
                    <a:pt x="10039" y="2467"/>
                  </a:moveTo>
                  <a:lnTo>
                    <a:pt x="10380" y="2491"/>
                  </a:lnTo>
                  <a:lnTo>
                    <a:pt x="10674" y="2516"/>
                  </a:lnTo>
                  <a:lnTo>
                    <a:pt x="10869" y="2540"/>
                  </a:lnTo>
                  <a:lnTo>
                    <a:pt x="10967" y="2564"/>
                  </a:lnTo>
                  <a:lnTo>
                    <a:pt x="10991" y="2589"/>
                  </a:lnTo>
                  <a:lnTo>
                    <a:pt x="10967" y="2638"/>
                  </a:lnTo>
                  <a:lnTo>
                    <a:pt x="10893" y="2784"/>
                  </a:lnTo>
                  <a:lnTo>
                    <a:pt x="10771" y="2955"/>
                  </a:lnTo>
                  <a:lnTo>
                    <a:pt x="10600" y="3151"/>
                  </a:lnTo>
                  <a:lnTo>
                    <a:pt x="10405" y="3322"/>
                  </a:lnTo>
                  <a:lnTo>
                    <a:pt x="10209" y="3468"/>
                  </a:lnTo>
                  <a:lnTo>
                    <a:pt x="10039" y="3590"/>
                  </a:lnTo>
                  <a:lnTo>
                    <a:pt x="9941" y="3615"/>
                  </a:lnTo>
                  <a:lnTo>
                    <a:pt x="9843" y="3639"/>
                  </a:lnTo>
                  <a:lnTo>
                    <a:pt x="9745" y="3663"/>
                  </a:lnTo>
                  <a:lnTo>
                    <a:pt x="9648" y="3737"/>
                  </a:lnTo>
                  <a:lnTo>
                    <a:pt x="9550" y="3810"/>
                  </a:lnTo>
                  <a:lnTo>
                    <a:pt x="9452" y="3883"/>
                  </a:lnTo>
                  <a:lnTo>
                    <a:pt x="9355" y="3957"/>
                  </a:lnTo>
                  <a:lnTo>
                    <a:pt x="9257" y="3981"/>
                  </a:lnTo>
                  <a:lnTo>
                    <a:pt x="9159" y="4005"/>
                  </a:lnTo>
                  <a:lnTo>
                    <a:pt x="9086" y="4005"/>
                  </a:lnTo>
                  <a:lnTo>
                    <a:pt x="8988" y="4054"/>
                  </a:lnTo>
                  <a:lnTo>
                    <a:pt x="8866" y="4128"/>
                  </a:lnTo>
                  <a:lnTo>
                    <a:pt x="8793" y="4201"/>
                  </a:lnTo>
                  <a:lnTo>
                    <a:pt x="8695" y="4274"/>
                  </a:lnTo>
                  <a:lnTo>
                    <a:pt x="8598" y="4323"/>
                  </a:lnTo>
                  <a:lnTo>
                    <a:pt x="8500" y="4372"/>
                  </a:lnTo>
                  <a:lnTo>
                    <a:pt x="8304" y="4372"/>
                  </a:lnTo>
                  <a:lnTo>
                    <a:pt x="8207" y="4323"/>
                  </a:lnTo>
                  <a:lnTo>
                    <a:pt x="8109" y="4274"/>
                  </a:lnTo>
                  <a:lnTo>
                    <a:pt x="8036" y="4201"/>
                  </a:lnTo>
                  <a:lnTo>
                    <a:pt x="7963" y="4103"/>
                  </a:lnTo>
                  <a:lnTo>
                    <a:pt x="7938" y="4005"/>
                  </a:lnTo>
                  <a:lnTo>
                    <a:pt x="7963" y="3908"/>
                  </a:lnTo>
                  <a:lnTo>
                    <a:pt x="8036" y="3810"/>
                  </a:lnTo>
                  <a:lnTo>
                    <a:pt x="8109" y="3712"/>
                  </a:lnTo>
                  <a:lnTo>
                    <a:pt x="8158" y="3615"/>
                  </a:lnTo>
                  <a:lnTo>
                    <a:pt x="8207" y="3517"/>
                  </a:lnTo>
                  <a:lnTo>
                    <a:pt x="8207" y="3419"/>
                  </a:lnTo>
                  <a:lnTo>
                    <a:pt x="8182" y="3273"/>
                  </a:lnTo>
                  <a:lnTo>
                    <a:pt x="8158" y="3199"/>
                  </a:lnTo>
                  <a:lnTo>
                    <a:pt x="8109" y="3151"/>
                  </a:lnTo>
                  <a:lnTo>
                    <a:pt x="8060" y="3102"/>
                  </a:lnTo>
                  <a:lnTo>
                    <a:pt x="7987" y="3077"/>
                  </a:lnTo>
                  <a:lnTo>
                    <a:pt x="7840" y="3053"/>
                  </a:lnTo>
                  <a:lnTo>
                    <a:pt x="7669" y="3028"/>
                  </a:lnTo>
                  <a:lnTo>
                    <a:pt x="7596" y="2980"/>
                  </a:lnTo>
                  <a:lnTo>
                    <a:pt x="7547" y="2955"/>
                  </a:lnTo>
                  <a:lnTo>
                    <a:pt x="7523" y="2906"/>
                  </a:lnTo>
                  <a:lnTo>
                    <a:pt x="7547" y="2833"/>
                  </a:lnTo>
                  <a:lnTo>
                    <a:pt x="7572" y="2760"/>
                  </a:lnTo>
                  <a:lnTo>
                    <a:pt x="7645" y="2662"/>
                  </a:lnTo>
                  <a:lnTo>
                    <a:pt x="7694" y="2638"/>
                  </a:lnTo>
                  <a:lnTo>
                    <a:pt x="7792" y="2589"/>
                  </a:lnTo>
                  <a:lnTo>
                    <a:pt x="8036" y="2540"/>
                  </a:lnTo>
                  <a:lnTo>
                    <a:pt x="8329" y="2491"/>
                  </a:lnTo>
                  <a:lnTo>
                    <a:pt x="8671" y="2467"/>
                  </a:lnTo>
                  <a:close/>
                  <a:moveTo>
                    <a:pt x="11455" y="4763"/>
                  </a:moveTo>
                  <a:lnTo>
                    <a:pt x="11528" y="4787"/>
                  </a:lnTo>
                  <a:lnTo>
                    <a:pt x="11577" y="4811"/>
                  </a:lnTo>
                  <a:lnTo>
                    <a:pt x="11626" y="4885"/>
                  </a:lnTo>
                  <a:lnTo>
                    <a:pt x="11650" y="4958"/>
                  </a:lnTo>
                  <a:lnTo>
                    <a:pt x="11626" y="5031"/>
                  </a:lnTo>
                  <a:lnTo>
                    <a:pt x="11577" y="5153"/>
                  </a:lnTo>
                  <a:lnTo>
                    <a:pt x="11528" y="5251"/>
                  </a:lnTo>
                  <a:lnTo>
                    <a:pt x="11455" y="5324"/>
                  </a:lnTo>
                  <a:lnTo>
                    <a:pt x="11357" y="5398"/>
                  </a:lnTo>
                  <a:lnTo>
                    <a:pt x="11260" y="5471"/>
                  </a:lnTo>
                  <a:lnTo>
                    <a:pt x="11162" y="5520"/>
                  </a:lnTo>
                  <a:lnTo>
                    <a:pt x="10991" y="5520"/>
                  </a:lnTo>
                  <a:lnTo>
                    <a:pt x="10942" y="5471"/>
                  </a:lnTo>
                  <a:lnTo>
                    <a:pt x="10893" y="5398"/>
                  </a:lnTo>
                  <a:lnTo>
                    <a:pt x="10869" y="5324"/>
                  </a:lnTo>
                  <a:lnTo>
                    <a:pt x="10893" y="5251"/>
                  </a:lnTo>
                  <a:lnTo>
                    <a:pt x="10942" y="5153"/>
                  </a:lnTo>
                  <a:lnTo>
                    <a:pt x="10991" y="5031"/>
                  </a:lnTo>
                  <a:lnTo>
                    <a:pt x="11064" y="4958"/>
                  </a:lnTo>
                  <a:lnTo>
                    <a:pt x="11162" y="4885"/>
                  </a:lnTo>
                  <a:lnTo>
                    <a:pt x="11260" y="4811"/>
                  </a:lnTo>
                  <a:lnTo>
                    <a:pt x="11357" y="4787"/>
                  </a:lnTo>
                  <a:lnTo>
                    <a:pt x="11455" y="4763"/>
                  </a:lnTo>
                  <a:close/>
                  <a:moveTo>
                    <a:pt x="16437" y="12260"/>
                  </a:moveTo>
                  <a:lnTo>
                    <a:pt x="16511" y="12285"/>
                  </a:lnTo>
                  <a:lnTo>
                    <a:pt x="16535" y="12334"/>
                  </a:lnTo>
                  <a:lnTo>
                    <a:pt x="16559" y="12407"/>
                  </a:lnTo>
                  <a:lnTo>
                    <a:pt x="16584" y="12578"/>
                  </a:lnTo>
                  <a:lnTo>
                    <a:pt x="16584" y="12651"/>
                  </a:lnTo>
                  <a:lnTo>
                    <a:pt x="16535" y="12749"/>
                  </a:lnTo>
                  <a:lnTo>
                    <a:pt x="16486" y="12871"/>
                  </a:lnTo>
                  <a:lnTo>
                    <a:pt x="16413" y="12944"/>
                  </a:lnTo>
                  <a:lnTo>
                    <a:pt x="16340" y="13042"/>
                  </a:lnTo>
                  <a:lnTo>
                    <a:pt x="16266" y="13140"/>
                  </a:lnTo>
                  <a:lnTo>
                    <a:pt x="16218" y="13237"/>
                  </a:lnTo>
                  <a:lnTo>
                    <a:pt x="16218" y="13335"/>
                  </a:lnTo>
                  <a:lnTo>
                    <a:pt x="16193" y="13482"/>
                  </a:lnTo>
                  <a:lnTo>
                    <a:pt x="16144" y="13555"/>
                  </a:lnTo>
                  <a:lnTo>
                    <a:pt x="16120" y="13628"/>
                  </a:lnTo>
                  <a:lnTo>
                    <a:pt x="16071" y="13653"/>
                  </a:lnTo>
                  <a:lnTo>
                    <a:pt x="15973" y="13653"/>
                  </a:lnTo>
                  <a:lnTo>
                    <a:pt x="15924" y="13628"/>
                  </a:lnTo>
                  <a:lnTo>
                    <a:pt x="15900" y="13555"/>
                  </a:lnTo>
                  <a:lnTo>
                    <a:pt x="15851" y="13433"/>
                  </a:lnTo>
                  <a:lnTo>
                    <a:pt x="15851" y="13286"/>
                  </a:lnTo>
                  <a:lnTo>
                    <a:pt x="15827" y="13140"/>
                  </a:lnTo>
                  <a:lnTo>
                    <a:pt x="15851" y="12969"/>
                  </a:lnTo>
                  <a:lnTo>
                    <a:pt x="15924" y="12798"/>
                  </a:lnTo>
                  <a:lnTo>
                    <a:pt x="15998" y="12627"/>
                  </a:lnTo>
                  <a:lnTo>
                    <a:pt x="16120" y="12480"/>
                  </a:lnTo>
                  <a:lnTo>
                    <a:pt x="16242" y="12383"/>
                  </a:lnTo>
                  <a:lnTo>
                    <a:pt x="16340" y="12309"/>
                  </a:lnTo>
                  <a:lnTo>
                    <a:pt x="16437" y="12260"/>
                  </a:lnTo>
                  <a:close/>
                  <a:moveTo>
                    <a:pt x="13922" y="3615"/>
                  </a:moveTo>
                  <a:lnTo>
                    <a:pt x="14239" y="3639"/>
                  </a:lnTo>
                  <a:lnTo>
                    <a:pt x="14483" y="3639"/>
                  </a:lnTo>
                  <a:lnTo>
                    <a:pt x="14679" y="3688"/>
                  </a:lnTo>
                  <a:lnTo>
                    <a:pt x="14777" y="3712"/>
                  </a:lnTo>
                  <a:lnTo>
                    <a:pt x="14825" y="3737"/>
                  </a:lnTo>
                  <a:lnTo>
                    <a:pt x="14874" y="3761"/>
                  </a:lnTo>
                  <a:lnTo>
                    <a:pt x="14923" y="3737"/>
                  </a:lnTo>
                  <a:lnTo>
                    <a:pt x="14972" y="3712"/>
                  </a:lnTo>
                  <a:lnTo>
                    <a:pt x="15045" y="3688"/>
                  </a:lnTo>
                  <a:lnTo>
                    <a:pt x="15143" y="3663"/>
                  </a:lnTo>
                  <a:lnTo>
                    <a:pt x="15485" y="3639"/>
                  </a:lnTo>
                  <a:lnTo>
                    <a:pt x="15900" y="4103"/>
                  </a:lnTo>
                  <a:lnTo>
                    <a:pt x="16291" y="4616"/>
                  </a:lnTo>
                  <a:lnTo>
                    <a:pt x="16633" y="5153"/>
                  </a:lnTo>
                  <a:lnTo>
                    <a:pt x="16926" y="5715"/>
                  </a:lnTo>
                  <a:lnTo>
                    <a:pt x="17194" y="6301"/>
                  </a:lnTo>
                  <a:lnTo>
                    <a:pt x="17390" y="6912"/>
                  </a:lnTo>
                  <a:lnTo>
                    <a:pt x="17561" y="7547"/>
                  </a:lnTo>
                  <a:lnTo>
                    <a:pt x="17683" y="8182"/>
                  </a:lnTo>
                  <a:lnTo>
                    <a:pt x="17414" y="8157"/>
                  </a:lnTo>
                  <a:lnTo>
                    <a:pt x="17317" y="8133"/>
                  </a:lnTo>
                  <a:lnTo>
                    <a:pt x="17268" y="8084"/>
                  </a:lnTo>
                  <a:lnTo>
                    <a:pt x="17219" y="8060"/>
                  </a:lnTo>
                  <a:lnTo>
                    <a:pt x="17146" y="8035"/>
                  </a:lnTo>
                  <a:lnTo>
                    <a:pt x="16975" y="8011"/>
                  </a:lnTo>
                  <a:lnTo>
                    <a:pt x="16877" y="7986"/>
                  </a:lnTo>
                  <a:lnTo>
                    <a:pt x="16779" y="7938"/>
                  </a:lnTo>
                  <a:lnTo>
                    <a:pt x="16682" y="7889"/>
                  </a:lnTo>
                  <a:lnTo>
                    <a:pt x="16584" y="7815"/>
                  </a:lnTo>
                  <a:lnTo>
                    <a:pt x="16511" y="7742"/>
                  </a:lnTo>
                  <a:lnTo>
                    <a:pt x="16437" y="7693"/>
                  </a:lnTo>
                  <a:lnTo>
                    <a:pt x="16364" y="7693"/>
                  </a:lnTo>
                  <a:lnTo>
                    <a:pt x="16315" y="7718"/>
                  </a:lnTo>
                  <a:lnTo>
                    <a:pt x="16291" y="7767"/>
                  </a:lnTo>
                  <a:lnTo>
                    <a:pt x="16291" y="7840"/>
                  </a:lnTo>
                  <a:lnTo>
                    <a:pt x="16340" y="7913"/>
                  </a:lnTo>
                  <a:lnTo>
                    <a:pt x="16413" y="8011"/>
                  </a:lnTo>
                  <a:lnTo>
                    <a:pt x="16486" y="8084"/>
                  </a:lnTo>
                  <a:lnTo>
                    <a:pt x="16584" y="8133"/>
                  </a:lnTo>
                  <a:lnTo>
                    <a:pt x="16706" y="8182"/>
                  </a:lnTo>
                  <a:lnTo>
                    <a:pt x="16779" y="8182"/>
                  </a:lnTo>
                  <a:lnTo>
                    <a:pt x="16877" y="8206"/>
                  </a:lnTo>
                  <a:lnTo>
                    <a:pt x="16975" y="8255"/>
                  </a:lnTo>
                  <a:lnTo>
                    <a:pt x="17072" y="8304"/>
                  </a:lnTo>
                  <a:lnTo>
                    <a:pt x="17170" y="8377"/>
                  </a:lnTo>
                  <a:lnTo>
                    <a:pt x="17194" y="8426"/>
                  </a:lnTo>
                  <a:lnTo>
                    <a:pt x="17219" y="8475"/>
                  </a:lnTo>
                  <a:lnTo>
                    <a:pt x="17194" y="8621"/>
                  </a:lnTo>
                  <a:lnTo>
                    <a:pt x="17097" y="8792"/>
                  </a:lnTo>
                  <a:lnTo>
                    <a:pt x="16975" y="8963"/>
                  </a:lnTo>
                  <a:lnTo>
                    <a:pt x="16804" y="9110"/>
                  </a:lnTo>
                  <a:lnTo>
                    <a:pt x="16657" y="9232"/>
                  </a:lnTo>
                  <a:lnTo>
                    <a:pt x="16511" y="9305"/>
                  </a:lnTo>
                  <a:lnTo>
                    <a:pt x="16413" y="9330"/>
                  </a:lnTo>
                  <a:lnTo>
                    <a:pt x="16242" y="9354"/>
                  </a:lnTo>
                  <a:lnTo>
                    <a:pt x="16169" y="9378"/>
                  </a:lnTo>
                  <a:lnTo>
                    <a:pt x="16120" y="9427"/>
                  </a:lnTo>
                  <a:lnTo>
                    <a:pt x="16071" y="9452"/>
                  </a:lnTo>
                  <a:lnTo>
                    <a:pt x="16022" y="9476"/>
                  </a:lnTo>
                  <a:lnTo>
                    <a:pt x="15973" y="9452"/>
                  </a:lnTo>
                  <a:lnTo>
                    <a:pt x="15924" y="9427"/>
                  </a:lnTo>
                  <a:lnTo>
                    <a:pt x="15900" y="9378"/>
                  </a:lnTo>
                  <a:lnTo>
                    <a:pt x="15851" y="9305"/>
                  </a:lnTo>
                  <a:lnTo>
                    <a:pt x="15827" y="9134"/>
                  </a:lnTo>
                  <a:lnTo>
                    <a:pt x="15802" y="9037"/>
                  </a:lnTo>
                  <a:lnTo>
                    <a:pt x="15729" y="8890"/>
                  </a:lnTo>
                  <a:lnTo>
                    <a:pt x="15607" y="8743"/>
                  </a:lnTo>
                  <a:lnTo>
                    <a:pt x="15460" y="8573"/>
                  </a:lnTo>
                  <a:lnTo>
                    <a:pt x="15314" y="8402"/>
                  </a:lnTo>
                  <a:lnTo>
                    <a:pt x="15192" y="8255"/>
                  </a:lnTo>
                  <a:lnTo>
                    <a:pt x="15094" y="8108"/>
                  </a:lnTo>
                  <a:lnTo>
                    <a:pt x="15070" y="8011"/>
                  </a:lnTo>
                  <a:lnTo>
                    <a:pt x="15070" y="7938"/>
                  </a:lnTo>
                  <a:lnTo>
                    <a:pt x="15045" y="7889"/>
                  </a:lnTo>
                  <a:lnTo>
                    <a:pt x="15021" y="7889"/>
                  </a:lnTo>
                  <a:lnTo>
                    <a:pt x="14972" y="7913"/>
                  </a:lnTo>
                  <a:lnTo>
                    <a:pt x="14948" y="7962"/>
                  </a:lnTo>
                  <a:lnTo>
                    <a:pt x="14899" y="8035"/>
                  </a:lnTo>
                  <a:lnTo>
                    <a:pt x="14874" y="8182"/>
                  </a:lnTo>
                  <a:lnTo>
                    <a:pt x="14899" y="8279"/>
                  </a:lnTo>
                  <a:lnTo>
                    <a:pt x="14972" y="8402"/>
                  </a:lnTo>
                  <a:lnTo>
                    <a:pt x="15045" y="8548"/>
                  </a:lnTo>
                  <a:lnTo>
                    <a:pt x="15167" y="8670"/>
                  </a:lnTo>
                  <a:lnTo>
                    <a:pt x="15265" y="8792"/>
                  </a:lnTo>
                  <a:lnTo>
                    <a:pt x="15363" y="8914"/>
                  </a:lnTo>
                  <a:lnTo>
                    <a:pt x="15436" y="9037"/>
                  </a:lnTo>
                  <a:lnTo>
                    <a:pt x="15460" y="9134"/>
                  </a:lnTo>
                  <a:lnTo>
                    <a:pt x="15460" y="9232"/>
                  </a:lnTo>
                  <a:lnTo>
                    <a:pt x="15509" y="9330"/>
                  </a:lnTo>
                  <a:lnTo>
                    <a:pt x="15558" y="9427"/>
                  </a:lnTo>
                  <a:lnTo>
                    <a:pt x="15631" y="9525"/>
                  </a:lnTo>
                  <a:lnTo>
                    <a:pt x="15753" y="9598"/>
                  </a:lnTo>
                  <a:lnTo>
                    <a:pt x="15900" y="9647"/>
                  </a:lnTo>
                  <a:lnTo>
                    <a:pt x="16047" y="9696"/>
                  </a:lnTo>
                  <a:lnTo>
                    <a:pt x="16218" y="9720"/>
                  </a:lnTo>
                  <a:lnTo>
                    <a:pt x="16364" y="9720"/>
                  </a:lnTo>
                  <a:lnTo>
                    <a:pt x="16486" y="9769"/>
                  </a:lnTo>
                  <a:lnTo>
                    <a:pt x="16559" y="9818"/>
                  </a:lnTo>
                  <a:lnTo>
                    <a:pt x="16584" y="9867"/>
                  </a:lnTo>
                  <a:lnTo>
                    <a:pt x="16584" y="9916"/>
                  </a:lnTo>
                  <a:lnTo>
                    <a:pt x="16559" y="10013"/>
                  </a:lnTo>
                  <a:lnTo>
                    <a:pt x="16437" y="10209"/>
                  </a:lnTo>
                  <a:lnTo>
                    <a:pt x="16242" y="10429"/>
                  </a:lnTo>
                  <a:lnTo>
                    <a:pt x="16022" y="10673"/>
                  </a:lnTo>
                  <a:lnTo>
                    <a:pt x="15802" y="10917"/>
                  </a:lnTo>
                  <a:lnTo>
                    <a:pt x="15631" y="11186"/>
                  </a:lnTo>
                  <a:lnTo>
                    <a:pt x="15485" y="11430"/>
                  </a:lnTo>
                  <a:lnTo>
                    <a:pt x="15460" y="11528"/>
                  </a:lnTo>
                  <a:lnTo>
                    <a:pt x="15460" y="11625"/>
                  </a:lnTo>
                  <a:lnTo>
                    <a:pt x="15460" y="11772"/>
                  </a:lnTo>
                  <a:lnTo>
                    <a:pt x="15485" y="11918"/>
                  </a:lnTo>
                  <a:lnTo>
                    <a:pt x="15509" y="12016"/>
                  </a:lnTo>
                  <a:lnTo>
                    <a:pt x="15558" y="12089"/>
                  </a:lnTo>
                  <a:lnTo>
                    <a:pt x="15583" y="12138"/>
                  </a:lnTo>
                  <a:lnTo>
                    <a:pt x="15607" y="12212"/>
                  </a:lnTo>
                  <a:lnTo>
                    <a:pt x="15631" y="12383"/>
                  </a:lnTo>
                  <a:lnTo>
                    <a:pt x="15607" y="12480"/>
                  </a:lnTo>
                  <a:lnTo>
                    <a:pt x="15509" y="12651"/>
                  </a:lnTo>
                  <a:lnTo>
                    <a:pt x="15363" y="12847"/>
                  </a:lnTo>
                  <a:lnTo>
                    <a:pt x="15167" y="13042"/>
                  </a:lnTo>
                  <a:lnTo>
                    <a:pt x="14972" y="13237"/>
                  </a:lnTo>
                  <a:lnTo>
                    <a:pt x="14825" y="13433"/>
                  </a:lnTo>
                  <a:lnTo>
                    <a:pt x="14728" y="13604"/>
                  </a:lnTo>
                  <a:lnTo>
                    <a:pt x="14679" y="13701"/>
                  </a:lnTo>
                  <a:lnTo>
                    <a:pt x="14654" y="13823"/>
                  </a:lnTo>
                  <a:lnTo>
                    <a:pt x="14581" y="13970"/>
                  </a:lnTo>
                  <a:lnTo>
                    <a:pt x="14459" y="14117"/>
                  </a:lnTo>
                  <a:lnTo>
                    <a:pt x="14313" y="14288"/>
                  </a:lnTo>
                  <a:lnTo>
                    <a:pt x="14142" y="14434"/>
                  </a:lnTo>
                  <a:lnTo>
                    <a:pt x="13995" y="14556"/>
                  </a:lnTo>
                  <a:lnTo>
                    <a:pt x="13848" y="14629"/>
                  </a:lnTo>
                  <a:lnTo>
                    <a:pt x="13726" y="14654"/>
                  </a:lnTo>
                  <a:lnTo>
                    <a:pt x="13653" y="14654"/>
                  </a:lnTo>
                  <a:lnTo>
                    <a:pt x="13555" y="14605"/>
                  </a:lnTo>
                  <a:lnTo>
                    <a:pt x="13458" y="14556"/>
                  </a:lnTo>
                  <a:lnTo>
                    <a:pt x="13360" y="14483"/>
                  </a:lnTo>
                  <a:lnTo>
                    <a:pt x="13287" y="14385"/>
                  </a:lnTo>
                  <a:lnTo>
                    <a:pt x="13213" y="14288"/>
                  </a:lnTo>
                  <a:lnTo>
                    <a:pt x="13189" y="14190"/>
                  </a:lnTo>
                  <a:lnTo>
                    <a:pt x="13165" y="14092"/>
                  </a:lnTo>
                  <a:lnTo>
                    <a:pt x="13140" y="13921"/>
                  </a:lnTo>
                  <a:lnTo>
                    <a:pt x="13116" y="13848"/>
                  </a:lnTo>
                  <a:lnTo>
                    <a:pt x="13067" y="13799"/>
                  </a:lnTo>
                  <a:lnTo>
                    <a:pt x="13043" y="13750"/>
                  </a:lnTo>
                  <a:lnTo>
                    <a:pt x="12994" y="13677"/>
                  </a:lnTo>
                  <a:lnTo>
                    <a:pt x="12969" y="13530"/>
                  </a:lnTo>
                  <a:lnTo>
                    <a:pt x="12945" y="13359"/>
                  </a:lnTo>
                  <a:lnTo>
                    <a:pt x="12920" y="13286"/>
                  </a:lnTo>
                  <a:lnTo>
                    <a:pt x="12872" y="13237"/>
                  </a:lnTo>
                  <a:lnTo>
                    <a:pt x="12847" y="13164"/>
                  </a:lnTo>
                  <a:lnTo>
                    <a:pt x="12823" y="13066"/>
                  </a:lnTo>
                  <a:lnTo>
                    <a:pt x="12798" y="12920"/>
                  </a:lnTo>
                  <a:lnTo>
                    <a:pt x="12774" y="12749"/>
                  </a:lnTo>
                  <a:lnTo>
                    <a:pt x="12798" y="12602"/>
                  </a:lnTo>
                  <a:lnTo>
                    <a:pt x="12823" y="12456"/>
                  </a:lnTo>
                  <a:lnTo>
                    <a:pt x="12847" y="12358"/>
                  </a:lnTo>
                  <a:lnTo>
                    <a:pt x="12872" y="12285"/>
                  </a:lnTo>
                  <a:lnTo>
                    <a:pt x="12920" y="12236"/>
                  </a:lnTo>
                  <a:lnTo>
                    <a:pt x="12945" y="12163"/>
                  </a:lnTo>
                  <a:lnTo>
                    <a:pt x="12969" y="11992"/>
                  </a:lnTo>
                  <a:lnTo>
                    <a:pt x="12945" y="11894"/>
                  </a:lnTo>
                  <a:lnTo>
                    <a:pt x="12896" y="11772"/>
                  </a:lnTo>
                  <a:lnTo>
                    <a:pt x="12798" y="11650"/>
                  </a:lnTo>
                  <a:lnTo>
                    <a:pt x="12701" y="11528"/>
                  </a:lnTo>
                  <a:lnTo>
                    <a:pt x="12578" y="11381"/>
                  </a:lnTo>
                  <a:lnTo>
                    <a:pt x="12481" y="11210"/>
                  </a:lnTo>
                  <a:lnTo>
                    <a:pt x="12432" y="11015"/>
                  </a:lnTo>
                  <a:lnTo>
                    <a:pt x="12408" y="10844"/>
                  </a:lnTo>
                  <a:lnTo>
                    <a:pt x="12408" y="10697"/>
                  </a:lnTo>
                  <a:lnTo>
                    <a:pt x="12383" y="10551"/>
                  </a:lnTo>
                  <a:lnTo>
                    <a:pt x="12334" y="10453"/>
                  </a:lnTo>
                  <a:lnTo>
                    <a:pt x="12310" y="10380"/>
                  </a:lnTo>
                  <a:lnTo>
                    <a:pt x="12261" y="10331"/>
                  </a:lnTo>
                  <a:lnTo>
                    <a:pt x="12188" y="10307"/>
                  </a:lnTo>
                  <a:lnTo>
                    <a:pt x="12017" y="10282"/>
                  </a:lnTo>
                  <a:lnTo>
                    <a:pt x="11870" y="10307"/>
                  </a:lnTo>
                  <a:lnTo>
                    <a:pt x="11797" y="10331"/>
                  </a:lnTo>
                  <a:lnTo>
                    <a:pt x="11748" y="10380"/>
                  </a:lnTo>
                  <a:lnTo>
                    <a:pt x="11675" y="10429"/>
                  </a:lnTo>
                  <a:lnTo>
                    <a:pt x="11553" y="10453"/>
                  </a:lnTo>
                  <a:lnTo>
                    <a:pt x="11406" y="10478"/>
                  </a:lnTo>
                  <a:lnTo>
                    <a:pt x="11260" y="10478"/>
                  </a:lnTo>
                  <a:lnTo>
                    <a:pt x="11089" y="10453"/>
                  </a:lnTo>
                  <a:lnTo>
                    <a:pt x="10893" y="10355"/>
                  </a:lnTo>
                  <a:lnTo>
                    <a:pt x="10674" y="10233"/>
                  </a:lnTo>
                  <a:lnTo>
                    <a:pt x="10503" y="10087"/>
                  </a:lnTo>
                  <a:lnTo>
                    <a:pt x="10429" y="10013"/>
                  </a:lnTo>
                  <a:lnTo>
                    <a:pt x="10356" y="9891"/>
                  </a:lnTo>
                  <a:lnTo>
                    <a:pt x="10234" y="9598"/>
                  </a:lnTo>
                  <a:lnTo>
                    <a:pt x="10161" y="9281"/>
                  </a:lnTo>
                  <a:lnTo>
                    <a:pt x="10112" y="8963"/>
                  </a:lnTo>
                  <a:lnTo>
                    <a:pt x="10136" y="8792"/>
                  </a:lnTo>
                  <a:lnTo>
                    <a:pt x="10161" y="8621"/>
                  </a:lnTo>
                  <a:lnTo>
                    <a:pt x="10258" y="8279"/>
                  </a:lnTo>
                  <a:lnTo>
                    <a:pt x="10332" y="8108"/>
                  </a:lnTo>
                  <a:lnTo>
                    <a:pt x="10405" y="7962"/>
                  </a:lnTo>
                  <a:lnTo>
                    <a:pt x="10503" y="7815"/>
                  </a:lnTo>
                  <a:lnTo>
                    <a:pt x="10600" y="7718"/>
                  </a:lnTo>
                  <a:lnTo>
                    <a:pt x="10796" y="7522"/>
                  </a:lnTo>
                  <a:lnTo>
                    <a:pt x="10991" y="7376"/>
                  </a:lnTo>
                  <a:lnTo>
                    <a:pt x="11162" y="7278"/>
                  </a:lnTo>
                  <a:lnTo>
                    <a:pt x="11260" y="7229"/>
                  </a:lnTo>
                  <a:lnTo>
                    <a:pt x="11431" y="7205"/>
                  </a:lnTo>
                  <a:lnTo>
                    <a:pt x="11504" y="7180"/>
                  </a:lnTo>
                  <a:lnTo>
                    <a:pt x="11553" y="7132"/>
                  </a:lnTo>
                  <a:lnTo>
                    <a:pt x="11626" y="7107"/>
                  </a:lnTo>
                  <a:lnTo>
                    <a:pt x="11724" y="7083"/>
                  </a:lnTo>
                  <a:lnTo>
                    <a:pt x="11870" y="7058"/>
                  </a:lnTo>
                  <a:lnTo>
                    <a:pt x="12188" y="7058"/>
                  </a:lnTo>
                  <a:lnTo>
                    <a:pt x="12359" y="7107"/>
                  </a:lnTo>
                  <a:lnTo>
                    <a:pt x="12481" y="7156"/>
                  </a:lnTo>
                  <a:lnTo>
                    <a:pt x="12603" y="7229"/>
                  </a:lnTo>
                  <a:lnTo>
                    <a:pt x="12676" y="7303"/>
                  </a:lnTo>
                  <a:lnTo>
                    <a:pt x="12774" y="7376"/>
                  </a:lnTo>
                  <a:lnTo>
                    <a:pt x="12896" y="7425"/>
                  </a:lnTo>
                  <a:lnTo>
                    <a:pt x="12969" y="7425"/>
                  </a:lnTo>
                  <a:lnTo>
                    <a:pt x="13140" y="7449"/>
                  </a:lnTo>
                  <a:lnTo>
                    <a:pt x="13213" y="7498"/>
                  </a:lnTo>
                  <a:lnTo>
                    <a:pt x="13262" y="7522"/>
                  </a:lnTo>
                  <a:lnTo>
                    <a:pt x="13311" y="7547"/>
                  </a:lnTo>
                  <a:lnTo>
                    <a:pt x="13360" y="7571"/>
                  </a:lnTo>
                  <a:lnTo>
                    <a:pt x="13409" y="7547"/>
                  </a:lnTo>
                  <a:lnTo>
                    <a:pt x="13458" y="7522"/>
                  </a:lnTo>
                  <a:lnTo>
                    <a:pt x="13507" y="7498"/>
                  </a:lnTo>
                  <a:lnTo>
                    <a:pt x="13580" y="7449"/>
                  </a:lnTo>
                  <a:lnTo>
                    <a:pt x="13726" y="7425"/>
                  </a:lnTo>
                  <a:lnTo>
                    <a:pt x="13897" y="7449"/>
                  </a:lnTo>
                  <a:lnTo>
                    <a:pt x="13971" y="7498"/>
                  </a:lnTo>
                  <a:lnTo>
                    <a:pt x="14019" y="7522"/>
                  </a:lnTo>
                  <a:lnTo>
                    <a:pt x="14093" y="7571"/>
                  </a:lnTo>
                  <a:lnTo>
                    <a:pt x="14190" y="7596"/>
                  </a:lnTo>
                  <a:lnTo>
                    <a:pt x="14337" y="7620"/>
                  </a:lnTo>
                  <a:lnTo>
                    <a:pt x="14654" y="7620"/>
                  </a:lnTo>
                  <a:lnTo>
                    <a:pt x="14801" y="7596"/>
                  </a:lnTo>
                  <a:lnTo>
                    <a:pt x="14899" y="7571"/>
                  </a:lnTo>
                  <a:lnTo>
                    <a:pt x="14972" y="7522"/>
                  </a:lnTo>
                  <a:lnTo>
                    <a:pt x="15021" y="7473"/>
                  </a:lnTo>
                  <a:lnTo>
                    <a:pt x="15045" y="7400"/>
                  </a:lnTo>
                  <a:lnTo>
                    <a:pt x="15070" y="7229"/>
                  </a:lnTo>
                  <a:lnTo>
                    <a:pt x="15070" y="7205"/>
                  </a:lnTo>
                  <a:lnTo>
                    <a:pt x="15045" y="7156"/>
                  </a:lnTo>
                  <a:lnTo>
                    <a:pt x="14948" y="7107"/>
                  </a:lnTo>
                  <a:lnTo>
                    <a:pt x="14825" y="7058"/>
                  </a:lnTo>
                  <a:lnTo>
                    <a:pt x="14679" y="7058"/>
                  </a:lnTo>
                  <a:lnTo>
                    <a:pt x="14532" y="7034"/>
                  </a:lnTo>
                  <a:lnTo>
                    <a:pt x="14361" y="6985"/>
                  </a:lnTo>
                  <a:lnTo>
                    <a:pt x="14215" y="6936"/>
                  </a:lnTo>
                  <a:lnTo>
                    <a:pt x="14117" y="6863"/>
                  </a:lnTo>
                  <a:lnTo>
                    <a:pt x="14019" y="6790"/>
                  </a:lnTo>
                  <a:lnTo>
                    <a:pt x="13922" y="6716"/>
                  </a:lnTo>
                  <a:lnTo>
                    <a:pt x="13824" y="6692"/>
                  </a:lnTo>
                  <a:lnTo>
                    <a:pt x="13726" y="6668"/>
                  </a:lnTo>
                  <a:lnTo>
                    <a:pt x="13653" y="6643"/>
                  </a:lnTo>
                  <a:lnTo>
                    <a:pt x="13555" y="6619"/>
                  </a:lnTo>
                  <a:lnTo>
                    <a:pt x="13458" y="6545"/>
                  </a:lnTo>
                  <a:lnTo>
                    <a:pt x="13360" y="6472"/>
                  </a:lnTo>
                  <a:lnTo>
                    <a:pt x="13287" y="6399"/>
                  </a:lnTo>
                  <a:lnTo>
                    <a:pt x="13189" y="6374"/>
                  </a:lnTo>
                  <a:lnTo>
                    <a:pt x="13116" y="6350"/>
                  </a:lnTo>
                  <a:lnTo>
                    <a:pt x="13067" y="6374"/>
                  </a:lnTo>
                  <a:lnTo>
                    <a:pt x="13018" y="6399"/>
                  </a:lnTo>
                  <a:lnTo>
                    <a:pt x="12945" y="6399"/>
                  </a:lnTo>
                  <a:lnTo>
                    <a:pt x="12872" y="6350"/>
                  </a:lnTo>
                  <a:lnTo>
                    <a:pt x="12774" y="6277"/>
                  </a:lnTo>
                  <a:lnTo>
                    <a:pt x="12701" y="6228"/>
                  </a:lnTo>
                  <a:lnTo>
                    <a:pt x="12627" y="6179"/>
                  </a:lnTo>
                  <a:lnTo>
                    <a:pt x="12505" y="6179"/>
                  </a:lnTo>
                  <a:lnTo>
                    <a:pt x="12456" y="6228"/>
                  </a:lnTo>
                  <a:lnTo>
                    <a:pt x="12383" y="6252"/>
                  </a:lnTo>
                  <a:lnTo>
                    <a:pt x="12212" y="6277"/>
                  </a:lnTo>
                  <a:lnTo>
                    <a:pt x="12114" y="6326"/>
                  </a:lnTo>
                  <a:lnTo>
                    <a:pt x="11968" y="6399"/>
                  </a:lnTo>
                  <a:lnTo>
                    <a:pt x="11797" y="6521"/>
                  </a:lnTo>
                  <a:lnTo>
                    <a:pt x="11650" y="6668"/>
                  </a:lnTo>
                  <a:lnTo>
                    <a:pt x="11479" y="6814"/>
                  </a:lnTo>
                  <a:lnTo>
                    <a:pt x="11309" y="6936"/>
                  </a:lnTo>
                  <a:lnTo>
                    <a:pt x="11186" y="7009"/>
                  </a:lnTo>
                  <a:lnTo>
                    <a:pt x="11064" y="7058"/>
                  </a:lnTo>
                  <a:lnTo>
                    <a:pt x="10918" y="7009"/>
                  </a:lnTo>
                  <a:lnTo>
                    <a:pt x="10844" y="6985"/>
                  </a:lnTo>
                  <a:lnTo>
                    <a:pt x="10796" y="6961"/>
                  </a:lnTo>
                  <a:lnTo>
                    <a:pt x="10747" y="6912"/>
                  </a:lnTo>
                  <a:lnTo>
                    <a:pt x="10722" y="6838"/>
                  </a:lnTo>
                  <a:lnTo>
                    <a:pt x="10698" y="6668"/>
                  </a:lnTo>
                  <a:lnTo>
                    <a:pt x="10722" y="6497"/>
                  </a:lnTo>
                  <a:lnTo>
                    <a:pt x="10747" y="6423"/>
                  </a:lnTo>
                  <a:lnTo>
                    <a:pt x="10796" y="6374"/>
                  </a:lnTo>
                  <a:lnTo>
                    <a:pt x="10844" y="6350"/>
                  </a:lnTo>
                  <a:lnTo>
                    <a:pt x="10967" y="6326"/>
                  </a:lnTo>
                  <a:lnTo>
                    <a:pt x="11113" y="6301"/>
                  </a:lnTo>
                  <a:lnTo>
                    <a:pt x="11260" y="6277"/>
                  </a:lnTo>
                  <a:lnTo>
                    <a:pt x="11406" y="6277"/>
                  </a:lnTo>
                  <a:lnTo>
                    <a:pt x="11528" y="6228"/>
                  </a:lnTo>
                  <a:lnTo>
                    <a:pt x="11602" y="6179"/>
                  </a:lnTo>
                  <a:lnTo>
                    <a:pt x="11626" y="6130"/>
                  </a:lnTo>
                  <a:lnTo>
                    <a:pt x="11650" y="6106"/>
                  </a:lnTo>
                  <a:lnTo>
                    <a:pt x="11602" y="5935"/>
                  </a:lnTo>
                  <a:lnTo>
                    <a:pt x="11577" y="5862"/>
                  </a:lnTo>
                  <a:lnTo>
                    <a:pt x="11553" y="5813"/>
                  </a:lnTo>
                  <a:lnTo>
                    <a:pt x="11504" y="5764"/>
                  </a:lnTo>
                  <a:lnTo>
                    <a:pt x="11504" y="5715"/>
                  </a:lnTo>
                  <a:lnTo>
                    <a:pt x="11504" y="5666"/>
                  </a:lnTo>
                  <a:lnTo>
                    <a:pt x="11553" y="5617"/>
                  </a:lnTo>
                  <a:lnTo>
                    <a:pt x="11602" y="5593"/>
                  </a:lnTo>
                  <a:lnTo>
                    <a:pt x="11675" y="5544"/>
                  </a:lnTo>
                  <a:lnTo>
                    <a:pt x="11821" y="5520"/>
                  </a:lnTo>
                  <a:lnTo>
                    <a:pt x="11919" y="5520"/>
                  </a:lnTo>
                  <a:lnTo>
                    <a:pt x="12017" y="5471"/>
                  </a:lnTo>
                  <a:lnTo>
                    <a:pt x="12114" y="5398"/>
                  </a:lnTo>
                  <a:lnTo>
                    <a:pt x="12212" y="5324"/>
                  </a:lnTo>
                  <a:lnTo>
                    <a:pt x="12285" y="5251"/>
                  </a:lnTo>
                  <a:lnTo>
                    <a:pt x="12359" y="5153"/>
                  </a:lnTo>
                  <a:lnTo>
                    <a:pt x="12383" y="5031"/>
                  </a:lnTo>
                  <a:lnTo>
                    <a:pt x="12408" y="4958"/>
                  </a:lnTo>
                  <a:lnTo>
                    <a:pt x="12383" y="4787"/>
                  </a:lnTo>
                  <a:lnTo>
                    <a:pt x="12334" y="4714"/>
                  </a:lnTo>
                  <a:lnTo>
                    <a:pt x="12310" y="4665"/>
                  </a:lnTo>
                  <a:lnTo>
                    <a:pt x="12310" y="4640"/>
                  </a:lnTo>
                  <a:lnTo>
                    <a:pt x="12310" y="4592"/>
                  </a:lnTo>
                  <a:lnTo>
                    <a:pt x="12383" y="4469"/>
                  </a:lnTo>
                  <a:lnTo>
                    <a:pt x="12505" y="4298"/>
                  </a:lnTo>
                  <a:lnTo>
                    <a:pt x="12701" y="4103"/>
                  </a:lnTo>
                  <a:lnTo>
                    <a:pt x="12798" y="4005"/>
                  </a:lnTo>
                  <a:lnTo>
                    <a:pt x="12945" y="3908"/>
                  </a:lnTo>
                  <a:lnTo>
                    <a:pt x="13091" y="3834"/>
                  </a:lnTo>
                  <a:lnTo>
                    <a:pt x="13262" y="3761"/>
                  </a:lnTo>
                  <a:lnTo>
                    <a:pt x="13604" y="3663"/>
                  </a:lnTo>
                  <a:lnTo>
                    <a:pt x="13775" y="3639"/>
                  </a:lnTo>
                  <a:lnTo>
                    <a:pt x="13922" y="3615"/>
                  </a:lnTo>
                  <a:close/>
                  <a:moveTo>
                    <a:pt x="6888" y="2467"/>
                  </a:moveTo>
                  <a:lnTo>
                    <a:pt x="6986" y="2491"/>
                  </a:lnTo>
                  <a:lnTo>
                    <a:pt x="7083" y="2516"/>
                  </a:lnTo>
                  <a:lnTo>
                    <a:pt x="7132" y="2540"/>
                  </a:lnTo>
                  <a:lnTo>
                    <a:pt x="7181" y="2589"/>
                  </a:lnTo>
                  <a:lnTo>
                    <a:pt x="7181" y="2638"/>
                  </a:lnTo>
                  <a:lnTo>
                    <a:pt x="7181" y="2711"/>
                  </a:lnTo>
                  <a:lnTo>
                    <a:pt x="7132" y="2784"/>
                  </a:lnTo>
                  <a:lnTo>
                    <a:pt x="7083" y="2858"/>
                  </a:lnTo>
                  <a:lnTo>
                    <a:pt x="6937" y="3028"/>
                  </a:lnTo>
                  <a:lnTo>
                    <a:pt x="6864" y="3175"/>
                  </a:lnTo>
                  <a:lnTo>
                    <a:pt x="6839" y="3322"/>
                  </a:lnTo>
                  <a:lnTo>
                    <a:pt x="6864" y="3395"/>
                  </a:lnTo>
                  <a:lnTo>
                    <a:pt x="6888" y="3419"/>
                  </a:lnTo>
                  <a:lnTo>
                    <a:pt x="6961" y="3517"/>
                  </a:lnTo>
                  <a:lnTo>
                    <a:pt x="7010" y="3615"/>
                  </a:lnTo>
                  <a:lnTo>
                    <a:pt x="7059" y="3712"/>
                  </a:lnTo>
                  <a:lnTo>
                    <a:pt x="7083" y="3810"/>
                  </a:lnTo>
                  <a:lnTo>
                    <a:pt x="7059" y="3908"/>
                  </a:lnTo>
                  <a:lnTo>
                    <a:pt x="7010" y="4005"/>
                  </a:lnTo>
                  <a:lnTo>
                    <a:pt x="6961" y="4103"/>
                  </a:lnTo>
                  <a:lnTo>
                    <a:pt x="6888" y="4201"/>
                  </a:lnTo>
                  <a:lnTo>
                    <a:pt x="6839" y="4225"/>
                  </a:lnTo>
                  <a:lnTo>
                    <a:pt x="6644" y="4225"/>
                  </a:lnTo>
                  <a:lnTo>
                    <a:pt x="6473" y="4128"/>
                  </a:lnTo>
                  <a:lnTo>
                    <a:pt x="6302" y="4005"/>
                  </a:lnTo>
                  <a:lnTo>
                    <a:pt x="6155" y="3859"/>
                  </a:lnTo>
                  <a:lnTo>
                    <a:pt x="5984" y="3786"/>
                  </a:lnTo>
                  <a:lnTo>
                    <a:pt x="5838" y="3761"/>
                  </a:lnTo>
                  <a:lnTo>
                    <a:pt x="5789" y="3786"/>
                  </a:lnTo>
                  <a:lnTo>
                    <a:pt x="5740" y="3810"/>
                  </a:lnTo>
                  <a:lnTo>
                    <a:pt x="5642" y="3883"/>
                  </a:lnTo>
                  <a:lnTo>
                    <a:pt x="5545" y="3957"/>
                  </a:lnTo>
                  <a:lnTo>
                    <a:pt x="5447" y="3981"/>
                  </a:lnTo>
                  <a:lnTo>
                    <a:pt x="5349" y="4005"/>
                  </a:lnTo>
                  <a:lnTo>
                    <a:pt x="5203" y="4030"/>
                  </a:lnTo>
                  <a:lnTo>
                    <a:pt x="5129" y="4054"/>
                  </a:lnTo>
                  <a:lnTo>
                    <a:pt x="5081" y="4103"/>
                  </a:lnTo>
                  <a:lnTo>
                    <a:pt x="5032" y="4128"/>
                  </a:lnTo>
                  <a:lnTo>
                    <a:pt x="4959" y="4152"/>
                  </a:lnTo>
                  <a:lnTo>
                    <a:pt x="4788" y="4201"/>
                  </a:lnTo>
                  <a:lnTo>
                    <a:pt x="4690" y="4201"/>
                  </a:lnTo>
                  <a:lnTo>
                    <a:pt x="4592" y="4250"/>
                  </a:lnTo>
                  <a:lnTo>
                    <a:pt x="4494" y="4298"/>
                  </a:lnTo>
                  <a:lnTo>
                    <a:pt x="4397" y="4372"/>
                  </a:lnTo>
                  <a:lnTo>
                    <a:pt x="4372" y="4421"/>
                  </a:lnTo>
                  <a:lnTo>
                    <a:pt x="4372" y="4494"/>
                  </a:lnTo>
                  <a:lnTo>
                    <a:pt x="4372" y="4616"/>
                  </a:lnTo>
                  <a:lnTo>
                    <a:pt x="4470" y="4787"/>
                  </a:lnTo>
                  <a:lnTo>
                    <a:pt x="4592" y="4958"/>
                  </a:lnTo>
                  <a:lnTo>
                    <a:pt x="4690" y="5031"/>
                  </a:lnTo>
                  <a:lnTo>
                    <a:pt x="4788" y="5056"/>
                  </a:lnTo>
                  <a:lnTo>
                    <a:pt x="4885" y="5080"/>
                  </a:lnTo>
                  <a:lnTo>
                    <a:pt x="5007" y="5080"/>
                  </a:lnTo>
                  <a:lnTo>
                    <a:pt x="5129" y="5056"/>
                  </a:lnTo>
                  <a:lnTo>
                    <a:pt x="5227" y="5007"/>
                  </a:lnTo>
                  <a:lnTo>
                    <a:pt x="5349" y="4933"/>
                  </a:lnTo>
                  <a:lnTo>
                    <a:pt x="5447" y="4860"/>
                  </a:lnTo>
                  <a:lnTo>
                    <a:pt x="5642" y="4665"/>
                  </a:lnTo>
                  <a:lnTo>
                    <a:pt x="5838" y="4518"/>
                  </a:lnTo>
                  <a:lnTo>
                    <a:pt x="6009" y="4421"/>
                  </a:lnTo>
                  <a:lnTo>
                    <a:pt x="6131" y="4372"/>
                  </a:lnTo>
                  <a:lnTo>
                    <a:pt x="6204" y="4396"/>
                  </a:lnTo>
                  <a:lnTo>
                    <a:pt x="6253" y="4445"/>
                  </a:lnTo>
                  <a:lnTo>
                    <a:pt x="6302" y="4494"/>
                  </a:lnTo>
                  <a:lnTo>
                    <a:pt x="6302" y="4567"/>
                  </a:lnTo>
                  <a:lnTo>
                    <a:pt x="6326" y="4640"/>
                  </a:lnTo>
                  <a:lnTo>
                    <a:pt x="6375" y="4714"/>
                  </a:lnTo>
                  <a:lnTo>
                    <a:pt x="6424" y="4738"/>
                  </a:lnTo>
                  <a:lnTo>
                    <a:pt x="6497" y="4763"/>
                  </a:lnTo>
                  <a:lnTo>
                    <a:pt x="6595" y="4787"/>
                  </a:lnTo>
                  <a:lnTo>
                    <a:pt x="6693" y="4811"/>
                  </a:lnTo>
                  <a:lnTo>
                    <a:pt x="6790" y="4885"/>
                  </a:lnTo>
                  <a:lnTo>
                    <a:pt x="6888" y="4958"/>
                  </a:lnTo>
                  <a:lnTo>
                    <a:pt x="6937" y="5031"/>
                  </a:lnTo>
                  <a:lnTo>
                    <a:pt x="6961" y="5153"/>
                  </a:lnTo>
                  <a:lnTo>
                    <a:pt x="6937" y="5251"/>
                  </a:lnTo>
                  <a:lnTo>
                    <a:pt x="6888" y="5324"/>
                  </a:lnTo>
                  <a:lnTo>
                    <a:pt x="6790" y="5398"/>
                  </a:lnTo>
                  <a:lnTo>
                    <a:pt x="6693" y="5471"/>
                  </a:lnTo>
                  <a:lnTo>
                    <a:pt x="6595" y="5520"/>
                  </a:lnTo>
                  <a:lnTo>
                    <a:pt x="6497" y="5520"/>
                  </a:lnTo>
                  <a:lnTo>
                    <a:pt x="6399" y="5544"/>
                  </a:lnTo>
                  <a:lnTo>
                    <a:pt x="6253" y="5642"/>
                  </a:lnTo>
                  <a:lnTo>
                    <a:pt x="6082" y="5764"/>
                  </a:lnTo>
                  <a:lnTo>
                    <a:pt x="5935" y="5910"/>
                  </a:lnTo>
                  <a:lnTo>
                    <a:pt x="5764" y="6057"/>
                  </a:lnTo>
                  <a:lnTo>
                    <a:pt x="5594" y="6179"/>
                  </a:lnTo>
                  <a:lnTo>
                    <a:pt x="5471" y="6252"/>
                  </a:lnTo>
                  <a:lnTo>
                    <a:pt x="5349" y="6277"/>
                  </a:lnTo>
                  <a:lnTo>
                    <a:pt x="5227" y="6326"/>
                  </a:lnTo>
                  <a:lnTo>
                    <a:pt x="5056" y="6448"/>
                  </a:lnTo>
                  <a:lnTo>
                    <a:pt x="4812" y="6643"/>
                  </a:lnTo>
                  <a:lnTo>
                    <a:pt x="4568" y="6887"/>
                  </a:lnTo>
                  <a:lnTo>
                    <a:pt x="4226" y="7229"/>
                  </a:lnTo>
                  <a:lnTo>
                    <a:pt x="4104" y="7327"/>
                  </a:lnTo>
                  <a:lnTo>
                    <a:pt x="3957" y="7449"/>
                  </a:lnTo>
                  <a:lnTo>
                    <a:pt x="3640" y="7644"/>
                  </a:lnTo>
                  <a:lnTo>
                    <a:pt x="3347" y="7767"/>
                  </a:lnTo>
                  <a:lnTo>
                    <a:pt x="3200" y="7791"/>
                  </a:lnTo>
                  <a:lnTo>
                    <a:pt x="3078" y="7815"/>
                  </a:lnTo>
                  <a:lnTo>
                    <a:pt x="2834" y="7815"/>
                  </a:lnTo>
                  <a:lnTo>
                    <a:pt x="2614" y="7864"/>
                  </a:lnTo>
                  <a:lnTo>
                    <a:pt x="2443" y="7938"/>
                  </a:lnTo>
                  <a:lnTo>
                    <a:pt x="2321" y="8011"/>
                  </a:lnTo>
                  <a:lnTo>
                    <a:pt x="2248" y="8084"/>
                  </a:lnTo>
                  <a:lnTo>
                    <a:pt x="2174" y="8182"/>
                  </a:lnTo>
                  <a:lnTo>
                    <a:pt x="2125" y="8279"/>
                  </a:lnTo>
                  <a:lnTo>
                    <a:pt x="2125" y="8377"/>
                  </a:lnTo>
                  <a:lnTo>
                    <a:pt x="2125" y="8475"/>
                  </a:lnTo>
                  <a:lnTo>
                    <a:pt x="2174" y="8573"/>
                  </a:lnTo>
                  <a:lnTo>
                    <a:pt x="2248" y="8670"/>
                  </a:lnTo>
                  <a:lnTo>
                    <a:pt x="2321" y="8768"/>
                  </a:lnTo>
                  <a:lnTo>
                    <a:pt x="2394" y="8841"/>
                  </a:lnTo>
                  <a:lnTo>
                    <a:pt x="2492" y="8890"/>
                  </a:lnTo>
                  <a:lnTo>
                    <a:pt x="2614" y="8939"/>
                  </a:lnTo>
                  <a:lnTo>
                    <a:pt x="2687" y="8939"/>
                  </a:lnTo>
                  <a:lnTo>
                    <a:pt x="2809" y="8988"/>
                  </a:lnTo>
                  <a:lnTo>
                    <a:pt x="2956" y="9085"/>
                  </a:lnTo>
                  <a:lnTo>
                    <a:pt x="3151" y="9232"/>
                  </a:lnTo>
                  <a:lnTo>
                    <a:pt x="3371" y="9427"/>
                  </a:lnTo>
                  <a:lnTo>
                    <a:pt x="3566" y="9623"/>
                  </a:lnTo>
                  <a:lnTo>
                    <a:pt x="3762" y="9769"/>
                  </a:lnTo>
                  <a:lnTo>
                    <a:pt x="3908" y="9867"/>
                  </a:lnTo>
                  <a:lnTo>
                    <a:pt x="4030" y="9891"/>
                  </a:lnTo>
                  <a:lnTo>
                    <a:pt x="4177" y="9867"/>
                  </a:lnTo>
                  <a:lnTo>
                    <a:pt x="4250" y="9843"/>
                  </a:lnTo>
                  <a:lnTo>
                    <a:pt x="4324" y="9818"/>
                  </a:lnTo>
                  <a:lnTo>
                    <a:pt x="4372" y="9769"/>
                  </a:lnTo>
                  <a:lnTo>
                    <a:pt x="4494" y="9745"/>
                  </a:lnTo>
                  <a:lnTo>
                    <a:pt x="4641" y="9720"/>
                  </a:lnTo>
                  <a:lnTo>
                    <a:pt x="4959" y="9720"/>
                  </a:lnTo>
                  <a:lnTo>
                    <a:pt x="5105" y="9769"/>
                  </a:lnTo>
                  <a:lnTo>
                    <a:pt x="5252" y="9818"/>
                  </a:lnTo>
                  <a:lnTo>
                    <a:pt x="5349" y="9916"/>
                  </a:lnTo>
                  <a:lnTo>
                    <a:pt x="5447" y="9989"/>
                  </a:lnTo>
                  <a:lnTo>
                    <a:pt x="5545" y="10038"/>
                  </a:lnTo>
                  <a:lnTo>
                    <a:pt x="5642" y="10087"/>
                  </a:lnTo>
                  <a:lnTo>
                    <a:pt x="5740" y="10087"/>
                  </a:lnTo>
                  <a:lnTo>
                    <a:pt x="5838" y="10136"/>
                  </a:lnTo>
                  <a:lnTo>
                    <a:pt x="5984" y="10209"/>
                  </a:lnTo>
                  <a:lnTo>
                    <a:pt x="6155" y="10331"/>
                  </a:lnTo>
                  <a:lnTo>
                    <a:pt x="6302" y="10478"/>
                  </a:lnTo>
                  <a:lnTo>
                    <a:pt x="6473" y="10624"/>
                  </a:lnTo>
                  <a:lnTo>
                    <a:pt x="6644" y="10746"/>
                  </a:lnTo>
                  <a:lnTo>
                    <a:pt x="6790" y="10819"/>
                  </a:lnTo>
                  <a:lnTo>
                    <a:pt x="6888" y="10844"/>
                  </a:lnTo>
                  <a:lnTo>
                    <a:pt x="6961" y="10868"/>
                  </a:lnTo>
                  <a:lnTo>
                    <a:pt x="7083" y="10917"/>
                  </a:lnTo>
                  <a:lnTo>
                    <a:pt x="7181" y="10966"/>
                  </a:lnTo>
                  <a:lnTo>
                    <a:pt x="7254" y="11039"/>
                  </a:lnTo>
                  <a:lnTo>
                    <a:pt x="7352" y="11113"/>
                  </a:lnTo>
                  <a:lnTo>
                    <a:pt x="7450" y="11186"/>
                  </a:lnTo>
                  <a:lnTo>
                    <a:pt x="7547" y="11210"/>
                  </a:lnTo>
                  <a:lnTo>
                    <a:pt x="7645" y="11235"/>
                  </a:lnTo>
                  <a:lnTo>
                    <a:pt x="7743" y="11259"/>
                  </a:lnTo>
                  <a:lnTo>
                    <a:pt x="7840" y="11283"/>
                  </a:lnTo>
                  <a:lnTo>
                    <a:pt x="7938" y="11357"/>
                  </a:lnTo>
                  <a:lnTo>
                    <a:pt x="8036" y="11430"/>
                  </a:lnTo>
                  <a:lnTo>
                    <a:pt x="8109" y="11528"/>
                  </a:lnTo>
                  <a:lnTo>
                    <a:pt x="8158" y="11625"/>
                  </a:lnTo>
                  <a:lnTo>
                    <a:pt x="8207" y="11723"/>
                  </a:lnTo>
                  <a:lnTo>
                    <a:pt x="8207" y="11796"/>
                  </a:lnTo>
                  <a:lnTo>
                    <a:pt x="8207" y="11894"/>
                  </a:lnTo>
                  <a:lnTo>
                    <a:pt x="8158" y="11992"/>
                  </a:lnTo>
                  <a:lnTo>
                    <a:pt x="8109" y="12089"/>
                  </a:lnTo>
                  <a:lnTo>
                    <a:pt x="8036" y="12187"/>
                  </a:lnTo>
                  <a:lnTo>
                    <a:pt x="7963" y="12285"/>
                  </a:lnTo>
                  <a:lnTo>
                    <a:pt x="7889" y="12383"/>
                  </a:lnTo>
                  <a:lnTo>
                    <a:pt x="7840" y="12480"/>
                  </a:lnTo>
                  <a:lnTo>
                    <a:pt x="7840" y="12578"/>
                  </a:lnTo>
                  <a:lnTo>
                    <a:pt x="7816" y="12676"/>
                  </a:lnTo>
                  <a:lnTo>
                    <a:pt x="7718" y="12822"/>
                  </a:lnTo>
                  <a:lnTo>
                    <a:pt x="7596" y="12969"/>
                  </a:lnTo>
                  <a:lnTo>
                    <a:pt x="7450" y="13140"/>
                  </a:lnTo>
                  <a:lnTo>
                    <a:pt x="7303" y="13311"/>
                  </a:lnTo>
                  <a:lnTo>
                    <a:pt x="7181" y="13457"/>
                  </a:lnTo>
                  <a:lnTo>
                    <a:pt x="7108" y="13604"/>
                  </a:lnTo>
                  <a:lnTo>
                    <a:pt x="7083" y="13701"/>
                  </a:lnTo>
                  <a:lnTo>
                    <a:pt x="7034" y="13823"/>
                  </a:lnTo>
                  <a:lnTo>
                    <a:pt x="6961" y="13970"/>
                  </a:lnTo>
                  <a:lnTo>
                    <a:pt x="6839" y="14117"/>
                  </a:lnTo>
                  <a:lnTo>
                    <a:pt x="6693" y="14288"/>
                  </a:lnTo>
                  <a:lnTo>
                    <a:pt x="6546" y="14434"/>
                  </a:lnTo>
                  <a:lnTo>
                    <a:pt x="6424" y="14605"/>
                  </a:lnTo>
                  <a:lnTo>
                    <a:pt x="6351" y="14752"/>
                  </a:lnTo>
                  <a:lnTo>
                    <a:pt x="6302" y="14849"/>
                  </a:lnTo>
                  <a:lnTo>
                    <a:pt x="6277" y="14947"/>
                  </a:lnTo>
                  <a:lnTo>
                    <a:pt x="6229" y="15069"/>
                  </a:lnTo>
                  <a:lnTo>
                    <a:pt x="6131" y="15216"/>
                  </a:lnTo>
                  <a:lnTo>
                    <a:pt x="6033" y="15338"/>
                  </a:lnTo>
                  <a:lnTo>
                    <a:pt x="5911" y="15460"/>
                  </a:lnTo>
                  <a:lnTo>
                    <a:pt x="5813" y="15582"/>
                  </a:lnTo>
                  <a:lnTo>
                    <a:pt x="5764" y="15704"/>
                  </a:lnTo>
                  <a:lnTo>
                    <a:pt x="5740" y="15802"/>
                  </a:lnTo>
                  <a:lnTo>
                    <a:pt x="5764" y="15973"/>
                  </a:lnTo>
                  <a:lnTo>
                    <a:pt x="5789" y="16046"/>
                  </a:lnTo>
                  <a:lnTo>
                    <a:pt x="5838" y="16095"/>
                  </a:lnTo>
                  <a:lnTo>
                    <a:pt x="5862" y="16144"/>
                  </a:lnTo>
                  <a:lnTo>
                    <a:pt x="5911" y="16217"/>
                  </a:lnTo>
                  <a:lnTo>
                    <a:pt x="5935" y="16388"/>
                  </a:lnTo>
                  <a:lnTo>
                    <a:pt x="5911" y="16461"/>
                  </a:lnTo>
                  <a:lnTo>
                    <a:pt x="5862" y="16510"/>
                  </a:lnTo>
                  <a:lnTo>
                    <a:pt x="5813" y="16559"/>
                  </a:lnTo>
                  <a:lnTo>
                    <a:pt x="5642" y="16559"/>
                  </a:lnTo>
                  <a:lnTo>
                    <a:pt x="5545" y="16510"/>
                  </a:lnTo>
                  <a:lnTo>
                    <a:pt x="5447" y="16461"/>
                  </a:lnTo>
                  <a:lnTo>
                    <a:pt x="5349" y="16388"/>
                  </a:lnTo>
                  <a:lnTo>
                    <a:pt x="5276" y="16266"/>
                  </a:lnTo>
                  <a:lnTo>
                    <a:pt x="5227" y="16119"/>
                  </a:lnTo>
                  <a:lnTo>
                    <a:pt x="5178" y="15973"/>
                  </a:lnTo>
                  <a:lnTo>
                    <a:pt x="5178" y="15802"/>
                  </a:lnTo>
                  <a:lnTo>
                    <a:pt x="5154" y="15655"/>
                  </a:lnTo>
                  <a:lnTo>
                    <a:pt x="5105" y="15484"/>
                  </a:lnTo>
                  <a:lnTo>
                    <a:pt x="5056" y="15338"/>
                  </a:lnTo>
                  <a:lnTo>
                    <a:pt x="4983" y="15240"/>
                  </a:lnTo>
                  <a:lnTo>
                    <a:pt x="4934" y="15191"/>
                  </a:lnTo>
                  <a:lnTo>
                    <a:pt x="4910" y="15093"/>
                  </a:lnTo>
                  <a:lnTo>
                    <a:pt x="4836" y="14849"/>
                  </a:lnTo>
                  <a:lnTo>
                    <a:pt x="4812" y="14556"/>
                  </a:lnTo>
                  <a:lnTo>
                    <a:pt x="4788" y="14214"/>
                  </a:lnTo>
                  <a:lnTo>
                    <a:pt x="4788" y="13970"/>
                  </a:lnTo>
                  <a:lnTo>
                    <a:pt x="4788" y="13799"/>
                  </a:lnTo>
                  <a:lnTo>
                    <a:pt x="4739" y="13604"/>
                  </a:lnTo>
                  <a:lnTo>
                    <a:pt x="4714" y="13433"/>
                  </a:lnTo>
                  <a:lnTo>
                    <a:pt x="4641" y="13237"/>
                  </a:lnTo>
                  <a:lnTo>
                    <a:pt x="4568" y="13066"/>
                  </a:lnTo>
                  <a:lnTo>
                    <a:pt x="4494" y="12920"/>
                  </a:lnTo>
                  <a:lnTo>
                    <a:pt x="4397" y="12773"/>
                  </a:lnTo>
                  <a:lnTo>
                    <a:pt x="4324" y="12676"/>
                  </a:lnTo>
                  <a:lnTo>
                    <a:pt x="4128" y="12456"/>
                  </a:lnTo>
                  <a:lnTo>
                    <a:pt x="3982" y="12260"/>
                  </a:lnTo>
                  <a:lnTo>
                    <a:pt x="3884" y="12114"/>
                  </a:lnTo>
                  <a:lnTo>
                    <a:pt x="3835" y="11992"/>
                  </a:lnTo>
                  <a:lnTo>
                    <a:pt x="3811" y="11845"/>
                  </a:lnTo>
                  <a:lnTo>
                    <a:pt x="3786" y="11772"/>
                  </a:lnTo>
                  <a:lnTo>
                    <a:pt x="3737" y="11723"/>
                  </a:lnTo>
                  <a:lnTo>
                    <a:pt x="3713" y="11650"/>
                  </a:lnTo>
                  <a:lnTo>
                    <a:pt x="3664" y="11528"/>
                  </a:lnTo>
                  <a:lnTo>
                    <a:pt x="3664" y="11381"/>
                  </a:lnTo>
                  <a:lnTo>
                    <a:pt x="3640" y="11235"/>
                  </a:lnTo>
                  <a:lnTo>
                    <a:pt x="3664" y="11088"/>
                  </a:lnTo>
                  <a:lnTo>
                    <a:pt x="3664" y="10942"/>
                  </a:lnTo>
                  <a:lnTo>
                    <a:pt x="3713" y="10819"/>
                  </a:lnTo>
                  <a:lnTo>
                    <a:pt x="3737" y="10771"/>
                  </a:lnTo>
                  <a:lnTo>
                    <a:pt x="3786" y="10697"/>
                  </a:lnTo>
                  <a:lnTo>
                    <a:pt x="3811" y="10648"/>
                  </a:lnTo>
                  <a:lnTo>
                    <a:pt x="3835" y="10478"/>
                  </a:lnTo>
                  <a:lnTo>
                    <a:pt x="3811" y="10307"/>
                  </a:lnTo>
                  <a:lnTo>
                    <a:pt x="3786" y="10233"/>
                  </a:lnTo>
                  <a:lnTo>
                    <a:pt x="3737" y="10184"/>
                  </a:lnTo>
                  <a:lnTo>
                    <a:pt x="3689" y="10160"/>
                  </a:lnTo>
                  <a:lnTo>
                    <a:pt x="3615" y="10111"/>
                  </a:lnTo>
                  <a:lnTo>
                    <a:pt x="3444" y="10087"/>
                  </a:lnTo>
                  <a:lnTo>
                    <a:pt x="3347" y="10062"/>
                  </a:lnTo>
                  <a:lnTo>
                    <a:pt x="3200" y="9989"/>
                  </a:lnTo>
                  <a:lnTo>
                    <a:pt x="3054" y="9867"/>
                  </a:lnTo>
                  <a:lnTo>
                    <a:pt x="2883" y="9720"/>
                  </a:lnTo>
                  <a:lnTo>
                    <a:pt x="2712" y="9574"/>
                  </a:lnTo>
                  <a:lnTo>
                    <a:pt x="2565" y="9452"/>
                  </a:lnTo>
                  <a:lnTo>
                    <a:pt x="2419" y="9354"/>
                  </a:lnTo>
                  <a:lnTo>
                    <a:pt x="2321" y="9330"/>
                  </a:lnTo>
                  <a:lnTo>
                    <a:pt x="2199" y="9281"/>
                  </a:lnTo>
                  <a:lnTo>
                    <a:pt x="2003" y="9159"/>
                  </a:lnTo>
                  <a:lnTo>
                    <a:pt x="1784" y="8988"/>
                  </a:lnTo>
                  <a:lnTo>
                    <a:pt x="1539" y="8768"/>
                  </a:lnTo>
                  <a:lnTo>
                    <a:pt x="1246" y="8402"/>
                  </a:lnTo>
                  <a:lnTo>
                    <a:pt x="1078" y="8185"/>
                  </a:lnTo>
                  <a:lnTo>
                    <a:pt x="1124" y="7840"/>
                  </a:lnTo>
                  <a:lnTo>
                    <a:pt x="1197" y="7473"/>
                  </a:lnTo>
                  <a:lnTo>
                    <a:pt x="1295" y="7132"/>
                  </a:lnTo>
                  <a:lnTo>
                    <a:pt x="1393" y="6790"/>
                  </a:lnTo>
                  <a:lnTo>
                    <a:pt x="1515" y="6448"/>
                  </a:lnTo>
                  <a:lnTo>
                    <a:pt x="1637" y="6106"/>
                  </a:lnTo>
                  <a:lnTo>
                    <a:pt x="1784" y="5788"/>
                  </a:lnTo>
                  <a:lnTo>
                    <a:pt x="1954" y="5471"/>
                  </a:lnTo>
                  <a:lnTo>
                    <a:pt x="2125" y="5153"/>
                  </a:lnTo>
                  <a:lnTo>
                    <a:pt x="2296" y="4860"/>
                  </a:lnTo>
                  <a:lnTo>
                    <a:pt x="2516" y="4567"/>
                  </a:lnTo>
                  <a:lnTo>
                    <a:pt x="2712" y="4298"/>
                  </a:lnTo>
                  <a:lnTo>
                    <a:pt x="3151" y="3737"/>
                  </a:lnTo>
                  <a:lnTo>
                    <a:pt x="3664" y="3248"/>
                  </a:lnTo>
                  <a:lnTo>
                    <a:pt x="4079" y="3248"/>
                  </a:lnTo>
                  <a:lnTo>
                    <a:pt x="4299" y="3297"/>
                  </a:lnTo>
                  <a:lnTo>
                    <a:pt x="4470" y="3346"/>
                  </a:lnTo>
                  <a:lnTo>
                    <a:pt x="4592" y="3419"/>
                  </a:lnTo>
                  <a:lnTo>
                    <a:pt x="4690" y="3493"/>
                  </a:lnTo>
                  <a:lnTo>
                    <a:pt x="4788" y="3517"/>
                  </a:lnTo>
                  <a:lnTo>
                    <a:pt x="4885" y="3493"/>
                  </a:lnTo>
                  <a:lnTo>
                    <a:pt x="4983" y="3419"/>
                  </a:lnTo>
                  <a:lnTo>
                    <a:pt x="5056" y="3346"/>
                  </a:lnTo>
                  <a:lnTo>
                    <a:pt x="5178" y="3297"/>
                  </a:lnTo>
                  <a:lnTo>
                    <a:pt x="5276" y="3248"/>
                  </a:lnTo>
                  <a:lnTo>
                    <a:pt x="5349" y="3248"/>
                  </a:lnTo>
                  <a:lnTo>
                    <a:pt x="5471" y="3199"/>
                  </a:lnTo>
                  <a:lnTo>
                    <a:pt x="5594" y="3126"/>
                  </a:lnTo>
                  <a:lnTo>
                    <a:pt x="5764" y="3004"/>
                  </a:lnTo>
                  <a:lnTo>
                    <a:pt x="5935" y="2858"/>
                  </a:lnTo>
                  <a:lnTo>
                    <a:pt x="6131" y="2711"/>
                  </a:lnTo>
                  <a:lnTo>
                    <a:pt x="6375" y="2589"/>
                  </a:lnTo>
                  <a:lnTo>
                    <a:pt x="6619" y="2516"/>
                  </a:lnTo>
                  <a:lnTo>
                    <a:pt x="6888" y="2467"/>
                  </a:lnTo>
                  <a:close/>
                  <a:moveTo>
                    <a:pt x="9379" y="0"/>
                  </a:moveTo>
                  <a:lnTo>
                    <a:pt x="8891" y="24"/>
                  </a:lnTo>
                  <a:lnTo>
                    <a:pt x="8427" y="49"/>
                  </a:lnTo>
                  <a:lnTo>
                    <a:pt x="7963" y="122"/>
                  </a:lnTo>
                  <a:lnTo>
                    <a:pt x="7499" y="195"/>
                  </a:lnTo>
                  <a:lnTo>
                    <a:pt x="7034" y="293"/>
                  </a:lnTo>
                  <a:lnTo>
                    <a:pt x="6595" y="440"/>
                  </a:lnTo>
                  <a:lnTo>
                    <a:pt x="6155" y="586"/>
                  </a:lnTo>
                  <a:lnTo>
                    <a:pt x="5740" y="733"/>
                  </a:lnTo>
                  <a:lnTo>
                    <a:pt x="5325" y="928"/>
                  </a:lnTo>
                  <a:lnTo>
                    <a:pt x="4910" y="1148"/>
                  </a:lnTo>
                  <a:lnTo>
                    <a:pt x="4519" y="1368"/>
                  </a:lnTo>
                  <a:lnTo>
                    <a:pt x="4128" y="1612"/>
                  </a:lnTo>
                  <a:lnTo>
                    <a:pt x="3762" y="1881"/>
                  </a:lnTo>
                  <a:lnTo>
                    <a:pt x="3420" y="2149"/>
                  </a:lnTo>
                  <a:lnTo>
                    <a:pt x="3078" y="2442"/>
                  </a:lnTo>
                  <a:lnTo>
                    <a:pt x="2760" y="2760"/>
                  </a:lnTo>
                  <a:lnTo>
                    <a:pt x="2443" y="3077"/>
                  </a:lnTo>
                  <a:lnTo>
                    <a:pt x="2150" y="3419"/>
                  </a:lnTo>
                  <a:lnTo>
                    <a:pt x="1881" y="3761"/>
                  </a:lnTo>
                  <a:lnTo>
                    <a:pt x="1613" y="4128"/>
                  </a:lnTo>
                  <a:lnTo>
                    <a:pt x="1368" y="4518"/>
                  </a:lnTo>
                  <a:lnTo>
                    <a:pt x="1149" y="4909"/>
                  </a:lnTo>
                  <a:lnTo>
                    <a:pt x="929" y="5324"/>
                  </a:lnTo>
                  <a:lnTo>
                    <a:pt x="733" y="5739"/>
                  </a:lnTo>
                  <a:lnTo>
                    <a:pt x="587" y="6155"/>
                  </a:lnTo>
                  <a:lnTo>
                    <a:pt x="440" y="6594"/>
                  </a:lnTo>
                  <a:lnTo>
                    <a:pt x="294" y="7034"/>
                  </a:lnTo>
                  <a:lnTo>
                    <a:pt x="196" y="7498"/>
                  </a:lnTo>
                  <a:lnTo>
                    <a:pt x="123" y="7962"/>
                  </a:lnTo>
                  <a:lnTo>
                    <a:pt x="49" y="8426"/>
                  </a:lnTo>
                  <a:lnTo>
                    <a:pt x="25" y="8890"/>
                  </a:lnTo>
                  <a:lnTo>
                    <a:pt x="1" y="9378"/>
                  </a:lnTo>
                  <a:lnTo>
                    <a:pt x="25" y="9867"/>
                  </a:lnTo>
                  <a:lnTo>
                    <a:pt x="49" y="10331"/>
                  </a:lnTo>
                  <a:lnTo>
                    <a:pt x="123" y="10795"/>
                  </a:lnTo>
                  <a:lnTo>
                    <a:pt x="196" y="11259"/>
                  </a:lnTo>
                  <a:lnTo>
                    <a:pt x="294" y="11723"/>
                  </a:lnTo>
                  <a:lnTo>
                    <a:pt x="440" y="12163"/>
                  </a:lnTo>
                  <a:lnTo>
                    <a:pt x="587" y="12602"/>
                  </a:lnTo>
                  <a:lnTo>
                    <a:pt x="733" y="13018"/>
                  </a:lnTo>
                  <a:lnTo>
                    <a:pt x="929" y="13433"/>
                  </a:lnTo>
                  <a:lnTo>
                    <a:pt x="1149" y="13848"/>
                  </a:lnTo>
                  <a:lnTo>
                    <a:pt x="1368" y="14239"/>
                  </a:lnTo>
                  <a:lnTo>
                    <a:pt x="1613" y="14629"/>
                  </a:lnTo>
                  <a:lnTo>
                    <a:pt x="1881" y="14996"/>
                  </a:lnTo>
                  <a:lnTo>
                    <a:pt x="2150" y="15338"/>
                  </a:lnTo>
                  <a:lnTo>
                    <a:pt x="2443" y="15680"/>
                  </a:lnTo>
                  <a:lnTo>
                    <a:pt x="2760" y="15997"/>
                  </a:lnTo>
                  <a:lnTo>
                    <a:pt x="3078" y="16315"/>
                  </a:lnTo>
                  <a:lnTo>
                    <a:pt x="3420" y="16608"/>
                  </a:lnTo>
                  <a:lnTo>
                    <a:pt x="3762" y="16876"/>
                  </a:lnTo>
                  <a:lnTo>
                    <a:pt x="4128" y="17145"/>
                  </a:lnTo>
                  <a:lnTo>
                    <a:pt x="4519" y="17389"/>
                  </a:lnTo>
                  <a:lnTo>
                    <a:pt x="4910" y="17609"/>
                  </a:lnTo>
                  <a:lnTo>
                    <a:pt x="5325" y="17829"/>
                  </a:lnTo>
                  <a:lnTo>
                    <a:pt x="5740" y="18024"/>
                  </a:lnTo>
                  <a:lnTo>
                    <a:pt x="6155" y="18171"/>
                  </a:lnTo>
                  <a:lnTo>
                    <a:pt x="6595" y="18317"/>
                  </a:lnTo>
                  <a:lnTo>
                    <a:pt x="7034" y="18464"/>
                  </a:lnTo>
                  <a:lnTo>
                    <a:pt x="7499" y="18562"/>
                  </a:lnTo>
                  <a:lnTo>
                    <a:pt x="7963" y="18635"/>
                  </a:lnTo>
                  <a:lnTo>
                    <a:pt x="8427" y="18708"/>
                  </a:lnTo>
                  <a:lnTo>
                    <a:pt x="8891" y="18733"/>
                  </a:lnTo>
                  <a:lnTo>
                    <a:pt x="9379" y="18757"/>
                  </a:lnTo>
                  <a:lnTo>
                    <a:pt x="9868" y="18733"/>
                  </a:lnTo>
                  <a:lnTo>
                    <a:pt x="10332" y="18708"/>
                  </a:lnTo>
                  <a:lnTo>
                    <a:pt x="10796" y="18635"/>
                  </a:lnTo>
                  <a:lnTo>
                    <a:pt x="11260" y="18562"/>
                  </a:lnTo>
                  <a:lnTo>
                    <a:pt x="11724" y="18464"/>
                  </a:lnTo>
                  <a:lnTo>
                    <a:pt x="12163" y="18317"/>
                  </a:lnTo>
                  <a:lnTo>
                    <a:pt x="12603" y="18171"/>
                  </a:lnTo>
                  <a:lnTo>
                    <a:pt x="13018" y="18024"/>
                  </a:lnTo>
                  <a:lnTo>
                    <a:pt x="13433" y="17829"/>
                  </a:lnTo>
                  <a:lnTo>
                    <a:pt x="13848" y="17609"/>
                  </a:lnTo>
                  <a:lnTo>
                    <a:pt x="14239" y="17389"/>
                  </a:lnTo>
                  <a:lnTo>
                    <a:pt x="14630" y="17145"/>
                  </a:lnTo>
                  <a:lnTo>
                    <a:pt x="14996" y="16876"/>
                  </a:lnTo>
                  <a:lnTo>
                    <a:pt x="15338" y="16608"/>
                  </a:lnTo>
                  <a:lnTo>
                    <a:pt x="15680" y="16315"/>
                  </a:lnTo>
                  <a:lnTo>
                    <a:pt x="15998" y="15997"/>
                  </a:lnTo>
                  <a:lnTo>
                    <a:pt x="16315" y="15680"/>
                  </a:lnTo>
                  <a:lnTo>
                    <a:pt x="16608" y="15338"/>
                  </a:lnTo>
                  <a:lnTo>
                    <a:pt x="16877" y="14996"/>
                  </a:lnTo>
                  <a:lnTo>
                    <a:pt x="17146" y="14629"/>
                  </a:lnTo>
                  <a:lnTo>
                    <a:pt x="17390" y="14239"/>
                  </a:lnTo>
                  <a:lnTo>
                    <a:pt x="17610" y="13848"/>
                  </a:lnTo>
                  <a:lnTo>
                    <a:pt x="17829" y="13433"/>
                  </a:lnTo>
                  <a:lnTo>
                    <a:pt x="18025" y="13018"/>
                  </a:lnTo>
                  <a:lnTo>
                    <a:pt x="18171" y="12602"/>
                  </a:lnTo>
                  <a:lnTo>
                    <a:pt x="18318" y="12163"/>
                  </a:lnTo>
                  <a:lnTo>
                    <a:pt x="18464" y="11723"/>
                  </a:lnTo>
                  <a:lnTo>
                    <a:pt x="18562" y="11259"/>
                  </a:lnTo>
                  <a:lnTo>
                    <a:pt x="18635" y="10795"/>
                  </a:lnTo>
                  <a:lnTo>
                    <a:pt x="18709" y="10331"/>
                  </a:lnTo>
                  <a:lnTo>
                    <a:pt x="18733" y="9867"/>
                  </a:lnTo>
                  <a:lnTo>
                    <a:pt x="18758" y="9378"/>
                  </a:lnTo>
                  <a:lnTo>
                    <a:pt x="18733" y="8890"/>
                  </a:lnTo>
                  <a:lnTo>
                    <a:pt x="18709" y="8426"/>
                  </a:lnTo>
                  <a:lnTo>
                    <a:pt x="18635" y="7962"/>
                  </a:lnTo>
                  <a:lnTo>
                    <a:pt x="18562" y="7498"/>
                  </a:lnTo>
                  <a:lnTo>
                    <a:pt x="18464" y="7034"/>
                  </a:lnTo>
                  <a:lnTo>
                    <a:pt x="18318" y="6594"/>
                  </a:lnTo>
                  <a:lnTo>
                    <a:pt x="18171" y="6155"/>
                  </a:lnTo>
                  <a:lnTo>
                    <a:pt x="18025" y="5739"/>
                  </a:lnTo>
                  <a:lnTo>
                    <a:pt x="17829" y="5324"/>
                  </a:lnTo>
                  <a:lnTo>
                    <a:pt x="17610" y="4909"/>
                  </a:lnTo>
                  <a:lnTo>
                    <a:pt x="17390" y="4518"/>
                  </a:lnTo>
                  <a:lnTo>
                    <a:pt x="17146" y="4128"/>
                  </a:lnTo>
                  <a:lnTo>
                    <a:pt x="16877" y="3761"/>
                  </a:lnTo>
                  <a:lnTo>
                    <a:pt x="16608" y="3419"/>
                  </a:lnTo>
                  <a:lnTo>
                    <a:pt x="16315" y="3077"/>
                  </a:lnTo>
                  <a:lnTo>
                    <a:pt x="15998" y="2760"/>
                  </a:lnTo>
                  <a:lnTo>
                    <a:pt x="15680" y="2442"/>
                  </a:lnTo>
                  <a:lnTo>
                    <a:pt x="15338" y="2149"/>
                  </a:lnTo>
                  <a:lnTo>
                    <a:pt x="14996" y="1881"/>
                  </a:lnTo>
                  <a:lnTo>
                    <a:pt x="14630" y="1612"/>
                  </a:lnTo>
                  <a:lnTo>
                    <a:pt x="14239" y="1368"/>
                  </a:lnTo>
                  <a:lnTo>
                    <a:pt x="13848" y="1148"/>
                  </a:lnTo>
                  <a:lnTo>
                    <a:pt x="13433" y="928"/>
                  </a:lnTo>
                  <a:lnTo>
                    <a:pt x="13018" y="733"/>
                  </a:lnTo>
                  <a:lnTo>
                    <a:pt x="12603" y="586"/>
                  </a:lnTo>
                  <a:lnTo>
                    <a:pt x="12163" y="440"/>
                  </a:lnTo>
                  <a:lnTo>
                    <a:pt x="11724" y="293"/>
                  </a:lnTo>
                  <a:lnTo>
                    <a:pt x="11260" y="195"/>
                  </a:lnTo>
                  <a:lnTo>
                    <a:pt x="10796" y="122"/>
                  </a:lnTo>
                  <a:lnTo>
                    <a:pt x="10332" y="49"/>
                  </a:lnTo>
                  <a:lnTo>
                    <a:pt x="9868" y="24"/>
                  </a:lnTo>
                  <a:lnTo>
                    <a:pt x="9379"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Rectangle 38"/>
            <p:cNvSpPr/>
            <p:nvPr/>
          </p:nvSpPr>
          <p:spPr>
            <a:xfrm>
              <a:off x="597408" y="4129963"/>
              <a:ext cx="3389376" cy="1015663"/>
            </a:xfrm>
            <a:prstGeom prst="rect">
              <a:avLst/>
            </a:prstGeom>
          </p:spPr>
          <p:txBody>
            <a:bodyPr wrap="square">
              <a:spAutoFit/>
            </a:bodyPr>
            <a:lstStyle/>
            <a:p>
              <a:pPr algn="ctr" fontAlgn="base"/>
              <a:r>
                <a:rPr lang="vi-VN" sz="2000" dirty="0">
                  <a:latin typeface="Times New Roman" pitchFamily="18" charset="0"/>
                  <a:cs typeface="Times New Roman" pitchFamily="18" charset="0"/>
                </a:rPr>
                <a:t>Thực trạng công tác quản lý nợ nước ngoài hiện nay ở Việt Nam như thế nào? </a:t>
              </a:r>
            </a:p>
          </p:txBody>
        </p:sp>
      </p:grpSp>
      <p:grpSp>
        <p:nvGrpSpPr>
          <p:cNvPr id="54" name="Group 53">
            <a:extLst>
              <a:ext uri="{FF2B5EF4-FFF2-40B4-BE49-F238E27FC236}">
                <a16:creationId xmlns:a16="http://schemas.microsoft.com/office/drawing/2014/main" id="{65FCE758-2245-4165-92E0-5892BDA33932}"/>
              </a:ext>
            </a:extLst>
          </p:cNvPr>
          <p:cNvGrpSpPr/>
          <p:nvPr/>
        </p:nvGrpSpPr>
        <p:grpSpPr>
          <a:xfrm>
            <a:off x="8217408" y="3629909"/>
            <a:ext cx="3608832" cy="1515717"/>
            <a:chOff x="8217408" y="3629909"/>
            <a:chExt cx="3608832" cy="1515717"/>
          </a:xfrm>
        </p:grpSpPr>
        <p:grpSp>
          <p:nvGrpSpPr>
            <p:cNvPr id="40" name="Google Shape;651;p38"/>
            <p:cNvGrpSpPr/>
            <p:nvPr/>
          </p:nvGrpSpPr>
          <p:grpSpPr>
            <a:xfrm>
              <a:off x="9771394" y="3629909"/>
              <a:ext cx="404076" cy="387606"/>
              <a:chOff x="5241175" y="4959100"/>
              <a:chExt cx="539775" cy="517775"/>
            </a:xfrm>
          </p:grpSpPr>
          <p:sp>
            <p:nvSpPr>
              <p:cNvPr id="41" name="Google Shape;652;p38"/>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653;p38"/>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654;p38"/>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655;p38"/>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656;p38"/>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657;p38"/>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 name="Rectangle 46"/>
            <p:cNvSpPr/>
            <p:nvPr/>
          </p:nvSpPr>
          <p:spPr>
            <a:xfrm>
              <a:off x="8217408" y="4129963"/>
              <a:ext cx="3608832" cy="1015663"/>
            </a:xfrm>
            <a:prstGeom prst="rect">
              <a:avLst/>
            </a:prstGeom>
          </p:spPr>
          <p:txBody>
            <a:bodyPr wrap="square">
              <a:spAutoFit/>
            </a:bodyPr>
            <a:lstStyle/>
            <a:p>
              <a:pPr algn="ctr"/>
              <a:r>
                <a:rPr lang="vi-VN" sz="2000" dirty="0">
                  <a:latin typeface="Times New Roman" pitchFamily="18" charset="0"/>
                  <a:cs typeface="Times New Roman" pitchFamily="18" charset="0"/>
                </a:rPr>
                <a:t>Giải pháp để cải thiện công tác quản lý nợ nước ngoài ở Việt Nam?</a:t>
              </a:r>
              <a:endParaRPr lang="en-US" sz="2000" dirty="0">
                <a:latin typeface="Times New Roman" pitchFamily="18" charset="0"/>
                <a:cs typeface="Times New Roman" pitchFamily="18" charset="0"/>
              </a:endParaRPr>
            </a:p>
          </p:txBody>
        </p:sp>
      </p:grpSp>
      <p:grpSp>
        <p:nvGrpSpPr>
          <p:cNvPr id="55" name="Group 54">
            <a:extLst>
              <a:ext uri="{FF2B5EF4-FFF2-40B4-BE49-F238E27FC236}">
                <a16:creationId xmlns:a16="http://schemas.microsoft.com/office/drawing/2014/main" id="{0E4C363F-7B38-450D-96D5-57C48A256BB6}"/>
              </a:ext>
            </a:extLst>
          </p:cNvPr>
          <p:cNvGrpSpPr/>
          <p:nvPr/>
        </p:nvGrpSpPr>
        <p:grpSpPr>
          <a:xfrm>
            <a:off x="224807" y="4707374"/>
            <a:ext cx="11497056" cy="1968743"/>
            <a:chOff x="224807" y="4707374"/>
            <a:chExt cx="11497056" cy="1968743"/>
          </a:xfrm>
        </p:grpSpPr>
        <p:sp>
          <p:nvSpPr>
            <p:cNvPr id="48" name="Rectangle 47"/>
            <p:cNvSpPr/>
            <p:nvPr/>
          </p:nvSpPr>
          <p:spPr>
            <a:xfrm>
              <a:off x="4833337" y="4707374"/>
              <a:ext cx="2611612" cy="477054"/>
            </a:xfrm>
            <a:prstGeom prst="rect">
              <a:avLst/>
            </a:prstGeom>
          </p:spPr>
          <p:txBody>
            <a:bodyPr wrap="none">
              <a:spAutoFit/>
            </a:bodyPr>
            <a:lstStyle/>
            <a:p>
              <a:r>
                <a:rPr lang="vi-VN" sz="2500" b="1" dirty="0">
                  <a:solidFill>
                    <a:schemeClr val="tx2">
                      <a:lumMod val="50000"/>
                    </a:schemeClr>
                  </a:solidFill>
                  <a:latin typeface="Times New Roman" pitchFamily="18" charset="0"/>
                  <a:cs typeface="Times New Roman" pitchFamily="18" charset="0"/>
                </a:rPr>
                <a:t>Dự kiến đóng góp</a:t>
              </a:r>
              <a:endParaRPr lang="en-US" sz="2500" dirty="0">
                <a:solidFill>
                  <a:schemeClr val="tx2">
                    <a:lumMod val="50000"/>
                  </a:schemeClr>
                </a:solidFill>
                <a:latin typeface="Times New Roman" pitchFamily="18" charset="0"/>
                <a:cs typeface="Times New Roman" pitchFamily="18" charset="0"/>
              </a:endParaRPr>
            </a:p>
          </p:txBody>
        </p:sp>
        <p:cxnSp>
          <p:nvCxnSpPr>
            <p:cNvPr id="50" name="Straight Connector 49"/>
            <p:cNvCxnSpPr/>
            <p:nvPr/>
          </p:nvCxnSpPr>
          <p:spPr>
            <a:xfrm>
              <a:off x="5175504" y="5285232"/>
              <a:ext cx="1816608" cy="1588"/>
            </a:xfrm>
            <a:prstGeom prst="line">
              <a:avLst/>
            </a:prstGeom>
            <a:ln>
              <a:solidFill>
                <a:srgbClr val="F5C700"/>
              </a:solidFill>
            </a:ln>
          </p:spPr>
          <p:style>
            <a:lnRef idx="1">
              <a:schemeClr val="accent1"/>
            </a:lnRef>
            <a:fillRef idx="0">
              <a:schemeClr val="accent1"/>
            </a:fillRef>
            <a:effectRef idx="0">
              <a:schemeClr val="accent1"/>
            </a:effectRef>
            <a:fontRef idx="minor">
              <a:schemeClr val="tx1"/>
            </a:fontRef>
          </p:style>
        </p:cxnSp>
        <p:sp>
          <p:nvSpPr>
            <p:cNvPr id="51" name="Rectangle 50"/>
            <p:cNvSpPr/>
            <p:nvPr/>
          </p:nvSpPr>
          <p:spPr>
            <a:xfrm>
              <a:off x="224807" y="5352678"/>
              <a:ext cx="11497056" cy="1323439"/>
            </a:xfrm>
            <a:prstGeom prst="rect">
              <a:avLst/>
            </a:prstGeom>
          </p:spPr>
          <p:txBody>
            <a:bodyPr wrap="square">
              <a:spAutoFit/>
            </a:bodyPr>
            <a:lstStyle/>
            <a:p>
              <a:pPr>
                <a:buFont typeface="Arial" pitchFamily="34" charset="0"/>
                <a:buChar char="•"/>
              </a:pPr>
              <a:r>
                <a:rPr lang="en-US" sz="2000" dirty="0">
                  <a:latin typeface="Times New Roman" pitchFamily="18" charset="0"/>
                  <a:cs typeface="Times New Roman" pitchFamily="18" charset="0"/>
                </a:rPr>
                <a:t> </a:t>
              </a:r>
              <a:r>
                <a:rPr lang="vi-VN" sz="2000" dirty="0">
                  <a:latin typeface="Times New Roman" pitchFamily="18" charset="0"/>
                  <a:cs typeface="Times New Roman" pitchFamily="18" charset="0"/>
                </a:rPr>
                <a:t>Hệ thống hóa các vấn đề lý luận và thực tiễn liên quan đến quản lý nợ nước ngoài của một quốc gia. Đưa ra bài học kinh nghiệm từ các quốc gia trong quản lý nợ nước ngoài cho Việt Nam</a:t>
              </a:r>
              <a:r>
                <a:rPr lang="en-US" sz="2000" dirty="0">
                  <a:latin typeface="Times New Roman" pitchFamily="18" charset="0"/>
                  <a:cs typeface="Times New Roman" pitchFamily="18" charset="0"/>
                </a:rPr>
                <a:t>.</a:t>
              </a:r>
            </a:p>
            <a:p>
              <a:pPr>
                <a:buFont typeface="Arial" pitchFamily="34" charset="0"/>
                <a:buChar char="•"/>
              </a:pPr>
              <a:r>
                <a:rPr lang="en-US" sz="2000" dirty="0">
                  <a:latin typeface="Times New Roman" pitchFamily="18" charset="0"/>
                  <a:cs typeface="Times New Roman" pitchFamily="18" charset="0"/>
                </a:rPr>
                <a:t> </a:t>
              </a:r>
              <a:r>
                <a:rPr lang="vi-VN" sz="2000" dirty="0">
                  <a:latin typeface="Times New Roman" pitchFamily="18" charset="0"/>
                  <a:cs typeface="Times New Roman" pitchFamily="18" charset="0"/>
                </a:rPr>
                <a:t>Phân tích thực trạng công tác quản lý nợ nước ngoài của Việt Nam từ đó đưa ra giải pháp nhằm cải thiện công tác quản lý nợ nước ngoài ở Việt Nam hiện nay.</a:t>
              </a: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500" fill="hold"/>
                                        <p:tgtEl>
                                          <p:spTgt spid="16"/>
                                        </p:tgtEl>
                                        <p:attrNameLst>
                                          <p:attrName>ppt_w</p:attrName>
                                        </p:attrNameLst>
                                      </p:cBhvr>
                                      <p:tavLst>
                                        <p:tav tm="0">
                                          <p:val>
                                            <p:fltVal val="0"/>
                                          </p:val>
                                        </p:tav>
                                        <p:tav tm="100000">
                                          <p:val>
                                            <p:strVal val="#ppt_w"/>
                                          </p:val>
                                        </p:tav>
                                      </p:tavLst>
                                    </p:anim>
                                    <p:anim calcmode="lin" valueType="num">
                                      <p:cBhvr>
                                        <p:cTn id="17" dur="500" fill="hold"/>
                                        <p:tgtEl>
                                          <p:spTgt spid="16"/>
                                        </p:tgtEl>
                                        <p:attrNameLst>
                                          <p:attrName>ppt_h</p:attrName>
                                        </p:attrNameLst>
                                      </p:cBhvr>
                                      <p:tavLst>
                                        <p:tav tm="0">
                                          <p:val>
                                            <p:fltVal val="0"/>
                                          </p:val>
                                        </p:tav>
                                        <p:tav tm="100000">
                                          <p:val>
                                            <p:strVal val="#ppt_h"/>
                                          </p:val>
                                        </p:tav>
                                      </p:tavLst>
                                    </p:anim>
                                    <p:animEffect transition="in" filter="fade">
                                      <p:cBhvr>
                                        <p:cTn id="18" dur="500"/>
                                        <p:tgtEl>
                                          <p:spTgt spid="16"/>
                                        </p:tgtEl>
                                      </p:cBhvr>
                                    </p:animEffect>
                                  </p:childTnLst>
                                </p:cTn>
                              </p:par>
                            </p:childTnLst>
                          </p:cTn>
                        </p:par>
                        <p:par>
                          <p:cTn id="19" fill="hold">
                            <p:stCondLst>
                              <p:cond delay="1000"/>
                            </p:stCondLst>
                            <p:childTnLst>
                              <p:par>
                                <p:cTn id="20" presetID="53" presetClass="entr" presetSubtype="16"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fade">
                                      <p:cBhvr>
                                        <p:cTn id="34" dur="500"/>
                                        <p:tgtEl>
                                          <p:spTgt spid="52"/>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500"/>
                                        <p:tgtEl>
                                          <p:spTgt spid="53"/>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54"/>
                                        </p:tgtEl>
                                        <p:attrNameLst>
                                          <p:attrName>style.visibility</p:attrName>
                                        </p:attrNameLst>
                                      </p:cBhvr>
                                      <p:to>
                                        <p:strVal val="visible"/>
                                      </p:to>
                                    </p:set>
                                    <p:animEffect transition="in" filter="fade">
                                      <p:cBhvr>
                                        <p:cTn id="44" dur="500"/>
                                        <p:tgtEl>
                                          <p:spTgt spid="54"/>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55"/>
                                        </p:tgtEl>
                                        <p:attrNameLst>
                                          <p:attrName>style.visibility</p:attrName>
                                        </p:attrNameLst>
                                      </p:cBhvr>
                                      <p:to>
                                        <p:strVal val="visible"/>
                                      </p:to>
                                    </p:set>
                                    <p:animEffect transition="in" filter="fade">
                                      <p:cBhvr>
                                        <p:cTn id="4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88700" y="220718"/>
            <a:ext cx="3512500" cy="477054"/>
          </a:xfrm>
          <a:prstGeom prst="rect">
            <a:avLst/>
          </a:prstGeom>
        </p:spPr>
        <p:txBody>
          <a:bodyPr wrap="none">
            <a:spAutoFit/>
          </a:bodyPr>
          <a:lstStyle/>
          <a:p>
            <a:pPr fontAlgn="base"/>
            <a:r>
              <a:rPr lang="en-US" sz="2500" b="1" dirty="0" err="1">
                <a:solidFill>
                  <a:schemeClr val="tx2">
                    <a:lumMod val="50000"/>
                  </a:schemeClr>
                </a:solidFill>
                <a:latin typeface="Times New Roman" pitchFamily="18" charset="0"/>
                <a:cs typeface="Times New Roman" pitchFamily="18" charset="0"/>
              </a:rPr>
              <a:t>Cấu</a:t>
            </a:r>
            <a:r>
              <a:rPr lang="en-US" sz="2500" b="1" dirty="0">
                <a:solidFill>
                  <a:schemeClr val="tx2">
                    <a:lumMod val="50000"/>
                  </a:schemeClr>
                </a:solidFill>
                <a:latin typeface="Times New Roman" pitchFamily="18" charset="0"/>
                <a:cs typeface="Times New Roman" pitchFamily="18" charset="0"/>
              </a:rPr>
              <a:t> </a:t>
            </a:r>
            <a:r>
              <a:rPr lang="en-US" sz="2500" b="1" dirty="0" err="1">
                <a:solidFill>
                  <a:schemeClr val="tx2">
                    <a:lumMod val="50000"/>
                  </a:schemeClr>
                </a:solidFill>
                <a:latin typeface="Times New Roman" pitchFamily="18" charset="0"/>
                <a:cs typeface="Times New Roman" pitchFamily="18" charset="0"/>
              </a:rPr>
              <a:t>trúc</a:t>
            </a:r>
            <a:r>
              <a:rPr lang="en-US" sz="2500" b="1" dirty="0">
                <a:solidFill>
                  <a:schemeClr val="tx2">
                    <a:lumMod val="50000"/>
                  </a:schemeClr>
                </a:solidFill>
                <a:latin typeface="Times New Roman" pitchFamily="18" charset="0"/>
                <a:cs typeface="Times New Roman" pitchFamily="18" charset="0"/>
              </a:rPr>
              <a:t> </a:t>
            </a:r>
            <a:r>
              <a:rPr lang="en-US" sz="2500" b="1" dirty="0" err="1">
                <a:solidFill>
                  <a:schemeClr val="tx2">
                    <a:lumMod val="50000"/>
                  </a:schemeClr>
                </a:solidFill>
                <a:latin typeface="Times New Roman" pitchFamily="18" charset="0"/>
                <a:cs typeface="Times New Roman" pitchFamily="18" charset="0"/>
              </a:rPr>
              <a:t>bài</a:t>
            </a:r>
            <a:r>
              <a:rPr lang="en-US" sz="2500" b="1" dirty="0">
                <a:solidFill>
                  <a:schemeClr val="tx2">
                    <a:lumMod val="50000"/>
                  </a:schemeClr>
                </a:solidFill>
                <a:latin typeface="Times New Roman" pitchFamily="18" charset="0"/>
                <a:cs typeface="Times New Roman" pitchFamily="18" charset="0"/>
              </a:rPr>
              <a:t> </a:t>
            </a:r>
            <a:r>
              <a:rPr lang="en-US" sz="2500" b="1" dirty="0" err="1">
                <a:solidFill>
                  <a:schemeClr val="tx2">
                    <a:lumMod val="50000"/>
                  </a:schemeClr>
                </a:solidFill>
                <a:latin typeface="Times New Roman" pitchFamily="18" charset="0"/>
                <a:cs typeface="Times New Roman" pitchFamily="18" charset="0"/>
              </a:rPr>
              <a:t>nghiên</a:t>
            </a:r>
            <a:r>
              <a:rPr lang="en-US" sz="2500" b="1" dirty="0">
                <a:solidFill>
                  <a:schemeClr val="tx2">
                    <a:lumMod val="50000"/>
                  </a:schemeClr>
                </a:solidFill>
                <a:latin typeface="Times New Roman" pitchFamily="18" charset="0"/>
                <a:cs typeface="Times New Roman" pitchFamily="18" charset="0"/>
              </a:rPr>
              <a:t> </a:t>
            </a:r>
            <a:r>
              <a:rPr lang="en-US" sz="2500" b="1" dirty="0" err="1">
                <a:solidFill>
                  <a:schemeClr val="tx2">
                    <a:lumMod val="50000"/>
                  </a:schemeClr>
                </a:solidFill>
                <a:latin typeface="Times New Roman" pitchFamily="18" charset="0"/>
                <a:cs typeface="Times New Roman" pitchFamily="18" charset="0"/>
              </a:rPr>
              <a:t>cứu</a:t>
            </a:r>
            <a:endParaRPr lang="en-US" sz="2500" b="1" dirty="0">
              <a:solidFill>
                <a:schemeClr val="tx2">
                  <a:lumMod val="50000"/>
                </a:schemeClr>
              </a:solidFill>
              <a:latin typeface="Times New Roman" pitchFamily="18" charset="0"/>
              <a:cs typeface="Times New Roman" pitchFamily="18" charset="0"/>
            </a:endParaRPr>
          </a:p>
        </p:txBody>
      </p:sp>
      <p:grpSp>
        <p:nvGrpSpPr>
          <p:cNvPr id="34" name="Group 33">
            <a:extLst>
              <a:ext uri="{FF2B5EF4-FFF2-40B4-BE49-F238E27FC236}">
                <a16:creationId xmlns:a16="http://schemas.microsoft.com/office/drawing/2014/main" id="{ECAB3DAC-24B6-4107-95D1-B38ABDDAC7FA}"/>
              </a:ext>
            </a:extLst>
          </p:cNvPr>
          <p:cNvGrpSpPr/>
          <p:nvPr/>
        </p:nvGrpSpPr>
        <p:grpSpPr>
          <a:xfrm>
            <a:off x="536448" y="1233557"/>
            <a:ext cx="2157984" cy="5061248"/>
            <a:chOff x="536448" y="1233557"/>
            <a:chExt cx="2157984" cy="5061248"/>
          </a:xfrm>
        </p:grpSpPr>
        <p:grpSp>
          <p:nvGrpSpPr>
            <p:cNvPr id="32" name="Group 31">
              <a:extLst>
                <a:ext uri="{FF2B5EF4-FFF2-40B4-BE49-F238E27FC236}">
                  <a16:creationId xmlns:a16="http://schemas.microsoft.com/office/drawing/2014/main" id="{BBCCB3AD-D9F5-4F12-A442-B16382C69184}"/>
                </a:ext>
              </a:extLst>
            </p:cNvPr>
            <p:cNvGrpSpPr/>
            <p:nvPr/>
          </p:nvGrpSpPr>
          <p:grpSpPr>
            <a:xfrm>
              <a:off x="778029" y="1233557"/>
              <a:ext cx="1706407" cy="1706407"/>
              <a:chOff x="778029" y="1233557"/>
              <a:chExt cx="1580883" cy="1706407"/>
            </a:xfrm>
          </p:grpSpPr>
          <p:sp>
            <p:nvSpPr>
              <p:cNvPr id="3" name="椭圆 43"/>
              <p:cNvSpPr/>
              <p:nvPr/>
            </p:nvSpPr>
            <p:spPr>
              <a:xfrm>
                <a:off x="888870" y="1344398"/>
                <a:ext cx="1375507" cy="1484724"/>
              </a:xfrm>
              <a:prstGeom prst="ellipse">
                <a:avLst/>
              </a:prstGeom>
              <a:solidFill>
                <a:srgbClr val="F5C7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4" name="椭圆 44"/>
              <p:cNvSpPr/>
              <p:nvPr/>
            </p:nvSpPr>
            <p:spPr>
              <a:xfrm>
                <a:off x="778029" y="1233557"/>
                <a:ext cx="1580883" cy="1706407"/>
              </a:xfrm>
              <a:prstGeom prst="ellipse">
                <a:avLst/>
              </a:prstGeom>
              <a:noFill/>
              <a:ln w="9525">
                <a:solidFill>
                  <a:srgbClr val="F5C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nvGrpSpPr>
              <p:cNvPr id="18" name="组合 58"/>
              <p:cNvGrpSpPr/>
              <p:nvPr/>
            </p:nvGrpSpPr>
            <p:grpSpPr>
              <a:xfrm>
                <a:off x="1336612" y="1792139"/>
                <a:ext cx="545894" cy="589239"/>
                <a:chOff x="2473104" y="2145028"/>
                <a:chExt cx="359165" cy="359165"/>
              </a:xfrm>
              <a:solidFill>
                <a:schemeClr val="bg1"/>
              </a:solidFill>
            </p:grpSpPr>
            <p:sp>
              <p:nvSpPr>
                <p:cNvPr id="19" name="AutoShape 126"/>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20" name="AutoShape 127"/>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grpSp>
        </p:grpSp>
        <p:sp>
          <p:nvSpPr>
            <p:cNvPr id="21" name="Rectangle 20"/>
            <p:cNvSpPr/>
            <p:nvPr/>
          </p:nvSpPr>
          <p:spPr>
            <a:xfrm>
              <a:off x="536448" y="4048036"/>
              <a:ext cx="2157984" cy="2246769"/>
            </a:xfrm>
            <a:prstGeom prst="rect">
              <a:avLst/>
            </a:prstGeom>
          </p:spPr>
          <p:txBody>
            <a:bodyPr wrap="square">
              <a:spAutoFit/>
            </a:bodyPr>
            <a:lstStyle/>
            <a:p>
              <a:pPr algn="ctr"/>
              <a:r>
                <a:rPr lang="vi-VN" sz="2000" dirty="0">
                  <a:latin typeface="Times New Roman" pitchFamily="18" charset="0"/>
                  <a:cs typeface="Times New Roman" pitchFamily="18" charset="0"/>
                </a:rPr>
                <a:t>Cơ sở lý luận và thực tiễn về quản lý vay nợ nước ngoài của một quốc gia</a:t>
              </a:r>
            </a:p>
            <a:p>
              <a:pPr algn="ctr"/>
              <a:br>
                <a:rPr lang="vi-VN" sz="2000" dirty="0">
                  <a:latin typeface="Times New Roman" pitchFamily="18" charset="0"/>
                  <a:cs typeface="Times New Roman" pitchFamily="18" charset="0"/>
                </a:rPr>
              </a:br>
              <a:endParaRPr lang="en-US" sz="2000" dirty="0">
                <a:latin typeface="Times New Roman" pitchFamily="18" charset="0"/>
                <a:cs typeface="Times New Roman" pitchFamily="18" charset="0"/>
              </a:endParaRPr>
            </a:p>
          </p:txBody>
        </p:sp>
        <p:sp>
          <p:nvSpPr>
            <p:cNvPr id="22" name="Rectangle 21"/>
            <p:cNvSpPr/>
            <p:nvPr/>
          </p:nvSpPr>
          <p:spPr>
            <a:xfrm>
              <a:off x="999287" y="3098030"/>
              <a:ext cx="1265090" cy="430887"/>
            </a:xfrm>
            <a:prstGeom prst="rect">
              <a:avLst/>
            </a:prstGeom>
          </p:spPr>
          <p:txBody>
            <a:bodyPr wrap="none">
              <a:spAutoFit/>
            </a:bodyPr>
            <a:lstStyle/>
            <a:p>
              <a:r>
                <a:rPr lang="vi-VN" sz="2200" dirty="0">
                  <a:solidFill>
                    <a:srgbClr val="F5C700"/>
                  </a:solidFill>
                  <a:latin typeface="Times New Roman" pitchFamily="18" charset="0"/>
                  <a:cs typeface="Times New Roman" pitchFamily="18" charset="0"/>
                </a:rPr>
                <a:t>Chương </a:t>
              </a:r>
              <a:r>
                <a:rPr lang="en-US" sz="2200" dirty="0">
                  <a:solidFill>
                    <a:srgbClr val="F5C700"/>
                  </a:solidFill>
                  <a:latin typeface="Times New Roman" pitchFamily="18" charset="0"/>
                  <a:cs typeface="Times New Roman" pitchFamily="18" charset="0"/>
                </a:rPr>
                <a:t>I</a:t>
              </a:r>
            </a:p>
          </p:txBody>
        </p:sp>
        <p:cxnSp>
          <p:nvCxnSpPr>
            <p:cNvPr id="26" name="直接连接符 38"/>
            <p:cNvCxnSpPr/>
            <p:nvPr/>
          </p:nvCxnSpPr>
          <p:spPr>
            <a:xfrm>
              <a:off x="1459407" y="3815045"/>
              <a:ext cx="315353" cy="0"/>
            </a:xfrm>
            <a:prstGeom prst="line">
              <a:avLst/>
            </a:prstGeom>
            <a:ln w="19050">
              <a:solidFill>
                <a:srgbClr val="F5C700"/>
              </a:solidFill>
            </a:ln>
          </p:spPr>
          <p:style>
            <a:lnRef idx="1">
              <a:schemeClr val="accent1"/>
            </a:lnRef>
            <a:fillRef idx="0">
              <a:schemeClr val="accent1"/>
            </a:fillRef>
            <a:effectRef idx="0">
              <a:schemeClr val="accent1"/>
            </a:effectRef>
            <a:fontRef idx="minor">
              <a:schemeClr val="tx1"/>
            </a:fontRef>
          </p:style>
        </p:cxnSp>
      </p:grpSp>
      <p:grpSp>
        <p:nvGrpSpPr>
          <p:cNvPr id="36" name="Group 35">
            <a:extLst>
              <a:ext uri="{FF2B5EF4-FFF2-40B4-BE49-F238E27FC236}">
                <a16:creationId xmlns:a16="http://schemas.microsoft.com/office/drawing/2014/main" id="{49BE41F8-1697-494F-912B-81E0D520CA29}"/>
              </a:ext>
            </a:extLst>
          </p:cNvPr>
          <p:cNvGrpSpPr/>
          <p:nvPr/>
        </p:nvGrpSpPr>
        <p:grpSpPr>
          <a:xfrm>
            <a:off x="6364224" y="1233558"/>
            <a:ext cx="2487168" cy="4412909"/>
            <a:chOff x="6364224" y="1233558"/>
            <a:chExt cx="2487168" cy="4412909"/>
          </a:xfrm>
        </p:grpSpPr>
        <p:sp>
          <p:nvSpPr>
            <p:cNvPr id="7" name="椭圆 47"/>
            <p:cNvSpPr/>
            <p:nvPr/>
          </p:nvSpPr>
          <p:spPr>
            <a:xfrm>
              <a:off x="6771202" y="1344399"/>
              <a:ext cx="1484724" cy="1484724"/>
            </a:xfrm>
            <a:prstGeom prst="ellipse">
              <a:avLst/>
            </a:prstGeom>
            <a:solidFill>
              <a:srgbClr val="F5C7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8" name="椭圆 48"/>
            <p:cNvSpPr/>
            <p:nvPr/>
          </p:nvSpPr>
          <p:spPr>
            <a:xfrm>
              <a:off x="6660361" y="1233558"/>
              <a:ext cx="1706407" cy="1706407"/>
            </a:xfrm>
            <a:prstGeom prst="ellipse">
              <a:avLst/>
            </a:prstGeom>
            <a:noFill/>
            <a:ln w="9525">
              <a:solidFill>
                <a:srgbClr val="F5C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1" name="AutoShape 59"/>
            <p:cNvSpPr>
              <a:spLocks/>
            </p:cNvSpPr>
            <p:nvPr/>
          </p:nvSpPr>
          <p:spPr bwMode="auto">
            <a:xfrm>
              <a:off x="7217961" y="1792462"/>
              <a:ext cx="591203" cy="588599"/>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24" name="Rectangle 23"/>
            <p:cNvSpPr/>
            <p:nvPr/>
          </p:nvSpPr>
          <p:spPr>
            <a:xfrm>
              <a:off x="6839255" y="3122414"/>
              <a:ext cx="1454244" cy="430887"/>
            </a:xfrm>
            <a:prstGeom prst="rect">
              <a:avLst/>
            </a:prstGeom>
          </p:spPr>
          <p:txBody>
            <a:bodyPr wrap="none">
              <a:spAutoFit/>
            </a:bodyPr>
            <a:lstStyle/>
            <a:p>
              <a:r>
                <a:rPr lang="vi-VN" sz="2200" dirty="0">
                  <a:solidFill>
                    <a:srgbClr val="F5C700"/>
                  </a:solidFill>
                  <a:latin typeface="Times New Roman" pitchFamily="18" charset="0"/>
                  <a:cs typeface="Times New Roman" pitchFamily="18" charset="0"/>
                </a:rPr>
                <a:t>Chương </a:t>
              </a:r>
              <a:r>
                <a:rPr lang="en-US" sz="2200" dirty="0">
                  <a:solidFill>
                    <a:srgbClr val="F5C700"/>
                  </a:solidFill>
                  <a:latin typeface="Times New Roman" pitchFamily="18" charset="0"/>
                  <a:cs typeface="Times New Roman" pitchFamily="18" charset="0"/>
                </a:rPr>
                <a:t>III</a:t>
              </a:r>
            </a:p>
          </p:txBody>
        </p:sp>
        <p:cxnSp>
          <p:nvCxnSpPr>
            <p:cNvPr id="25" name="直接连接符 38"/>
            <p:cNvCxnSpPr/>
            <p:nvPr/>
          </p:nvCxnSpPr>
          <p:spPr>
            <a:xfrm>
              <a:off x="7390815" y="3845525"/>
              <a:ext cx="315353" cy="0"/>
            </a:xfrm>
            <a:prstGeom prst="line">
              <a:avLst/>
            </a:prstGeom>
            <a:ln w="19050">
              <a:solidFill>
                <a:srgbClr val="F5C700"/>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6364224" y="4076807"/>
              <a:ext cx="2487168" cy="1569660"/>
            </a:xfrm>
            <a:prstGeom prst="rect">
              <a:avLst/>
            </a:prstGeom>
          </p:spPr>
          <p:txBody>
            <a:bodyPr wrap="square">
              <a:spAutoFit/>
            </a:bodyPr>
            <a:lstStyle/>
            <a:p>
              <a:pPr algn="ctr"/>
              <a:r>
                <a:rPr lang="vi-VN" sz="2000" dirty="0">
                  <a:latin typeface="Times New Roman" pitchFamily="18" charset="0"/>
                  <a:cs typeface="Times New Roman" pitchFamily="18" charset="0"/>
                </a:rPr>
                <a:t>Thực trạng quản lý vay nợ nước ngoài của Việt Nam</a:t>
              </a:r>
            </a:p>
            <a:p>
              <a:br>
                <a:rPr lang="vi-VN" dirty="0"/>
              </a:br>
              <a:endParaRPr lang="en-US" dirty="0"/>
            </a:p>
          </p:txBody>
        </p:sp>
      </p:grpSp>
      <p:grpSp>
        <p:nvGrpSpPr>
          <p:cNvPr id="33" name="Group 32">
            <a:extLst>
              <a:ext uri="{FF2B5EF4-FFF2-40B4-BE49-F238E27FC236}">
                <a16:creationId xmlns:a16="http://schemas.microsoft.com/office/drawing/2014/main" id="{C6AFB707-77DA-4E38-B1DB-A3565E86D432}"/>
              </a:ext>
            </a:extLst>
          </p:cNvPr>
          <p:cNvGrpSpPr/>
          <p:nvPr/>
        </p:nvGrpSpPr>
        <p:grpSpPr>
          <a:xfrm>
            <a:off x="3267456" y="1233558"/>
            <a:ext cx="2743200" cy="4777854"/>
            <a:chOff x="3267456" y="1233558"/>
            <a:chExt cx="2743200" cy="4777854"/>
          </a:xfrm>
        </p:grpSpPr>
        <p:sp>
          <p:nvSpPr>
            <p:cNvPr id="5" name="椭圆 45"/>
            <p:cNvSpPr/>
            <p:nvPr/>
          </p:nvSpPr>
          <p:spPr>
            <a:xfrm>
              <a:off x="3826769" y="1344399"/>
              <a:ext cx="1484724" cy="1484724"/>
            </a:xfrm>
            <a:prstGeom prst="ellipse">
              <a:avLst/>
            </a:prstGeom>
            <a:solidFill>
              <a:srgbClr val="1D425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6" name="椭圆 46"/>
            <p:cNvSpPr/>
            <p:nvPr/>
          </p:nvSpPr>
          <p:spPr>
            <a:xfrm>
              <a:off x="3715927" y="1233558"/>
              <a:ext cx="1706407" cy="1706407"/>
            </a:xfrm>
            <a:prstGeom prst="ellipse">
              <a:avLst/>
            </a:prstGeom>
            <a:noFill/>
            <a:ln w="9525">
              <a:solidFill>
                <a:srgbClr val="1D42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nvGrpSpPr>
            <p:cNvPr id="15" name="组合 55"/>
            <p:cNvGrpSpPr/>
            <p:nvPr/>
          </p:nvGrpSpPr>
          <p:grpSpPr>
            <a:xfrm>
              <a:off x="4366673" y="1863812"/>
              <a:ext cx="404912" cy="590245"/>
              <a:chOff x="2528974" y="2863357"/>
              <a:chExt cx="246811" cy="359779"/>
            </a:xfrm>
            <a:solidFill>
              <a:schemeClr val="bg1"/>
            </a:solidFill>
          </p:grpSpPr>
          <p:sp>
            <p:nvSpPr>
              <p:cNvPr id="16" name="AutoShape 113"/>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17" name="AutoShape 114"/>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grpSp>
        <p:sp>
          <p:nvSpPr>
            <p:cNvPr id="23" name="Rectangle 22"/>
            <p:cNvSpPr/>
            <p:nvPr/>
          </p:nvSpPr>
          <p:spPr>
            <a:xfrm>
              <a:off x="3961943" y="3158990"/>
              <a:ext cx="1359668" cy="430887"/>
            </a:xfrm>
            <a:prstGeom prst="rect">
              <a:avLst/>
            </a:prstGeom>
          </p:spPr>
          <p:txBody>
            <a:bodyPr wrap="none">
              <a:spAutoFit/>
            </a:bodyPr>
            <a:lstStyle/>
            <a:p>
              <a:r>
                <a:rPr lang="vi-VN" sz="2200" dirty="0">
                  <a:solidFill>
                    <a:schemeClr val="tx2">
                      <a:lumMod val="50000"/>
                    </a:schemeClr>
                  </a:solidFill>
                  <a:latin typeface="Times New Roman" pitchFamily="18" charset="0"/>
                  <a:cs typeface="Times New Roman" pitchFamily="18" charset="0"/>
                </a:rPr>
                <a:t>Chương </a:t>
              </a:r>
              <a:r>
                <a:rPr lang="en-US" sz="2200" dirty="0">
                  <a:solidFill>
                    <a:schemeClr val="tx2">
                      <a:lumMod val="50000"/>
                    </a:schemeClr>
                  </a:solidFill>
                  <a:latin typeface="Times New Roman" pitchFamily="18" charset="0"/>
                  <a:cs typeface="Times New Roman" pitchFamily="18" charset="0"/>
                </a:rPr>
                <a:t>II</a:t>
              </a:r>
            </a:p>
          </p:txBody>
        </p:sp>
        <p:sp>
          <p:nvSpPr>
            <p:cNvPr id="28" name="Rectangle 27"/>
            <p:cNvSpPr/>
            <p:nvPr/>
          </p:nvSpPr>
          <p:spPr>
            <a:xfrm>
              <a:off x="3267456" y="4072420"/>
              <a:ext cx="2743200" cy="1938992"/>
            </a:xfrm>
            <a:prstGeom prst="rect">
              <a:avLst/>
            </a:prstGeom>
          </p:spPr>
          <p:txBody>
            <a:bodyPr wrap="square">
              <a:spAutoFit/>
            </a:bodyPr>
            <a:lstStyle/>
            <a:p>
              <a:pPr algn="ctr"/>
              <a:r>
                <a:rPr lang="vi-VN" sz="2000" dirty="0">
                  <a:latin typeface="Times New Roman" pitchFamily="18" charset="0"/>
                  <a:cs typeface="Times New Roman" pitchFamily="18" charset="0"/>
                </a:rPr>
                <a:t>Kinh nghiệm quản lý vay nợ nước ngoài của một số quốc gia trên thế giới.</a:t>
              </a:r>
            </a:p>
            <a:p>
              <a:pPr algn="ctr"/>
              <a:br>
                <a:rPr lang="vi-VN" sz="2000" dirty="0">
                  <a:latin typeface="Times New Roman" pitchFamily="18" charset="0"/>
                  <a:cs typeface="Times New Roman" pitchFamily="18" charset="0"/>
                </a:rPr>
              </a:br>
              <a:endParaRPr lang="en-US" sz="2000" dirty="0">
                <a:latin typeface="Times New Roman" pitchFamily="18" charset="0"/>
                <a:cs typeface="Times New Roman" pitchFamily="18" charset="0"/>
              </a:endParaRPr>
            </a:p>
          </p:txBody>
        </p:sp>
        <p:cxnSp>
          <p:nvCxnSpPr>
            <p:cNvPr id="29" name="直接连接符 35"/>
            <p:cNvCxnSpPr/>
            <p:nvPr/>
          </p:nvCxnSpPr>
          <p:spPr>
            <a:xfrm>
              <a:off x="4507342" y="3894293"/>
              <a:ext cx="315353" cy="0"/>
            </a:xfrm>
            <a:prstGeom prst="line">
              <a:avLst/>
            </a:prstGeom>
            <a:ln w="19050">
              <a:solidFill>
                <a:srgbClr val="1D4251"/>
              </a:solidFill>
            </a:ln>
          </p:spPr>
          <p:style>
            <a:lnRef idx="1">
              <a:schemeClr val="accent1"/>
            </a:lnRef>
            <a:fillRef idx="0">
              <a:schemeClr val="accent1"/>
            </a:fillRef>
            <a:effectRef idx="0">
              <a:schemeClr val="accent1"/>
            </a:effectRef>
            <a:fontRef idx="minor">
              <a:schemeClr val="tx1"/>
            </a:fontRef>
          </p:style>
        </p:cxnSp>
      </p:grpSp>
      <p:grpSp>
        <p:nvGrpSpPr>
          <p:cNvPr id="39" name="Group 38">
            <a:extLst>
              <a:ext uri="{FF2B5EF4-FFF2-40B4-BE49-F238E27FC236}">
                <a16:creationId xmlns:a16="http://schemas.microsoft.com/office/drawing/2014/main" id="{8AE61B7F-F603-4682-B5DD-2718C887A8B0}"/>
              </a:ext>
            </a:extLst>
          </p:cNvPr>
          <p:cNvGrpSpPr/>
          <p:nvPr/>
        </p:nvGrpSpPr>
        <p:grpSpPr>
          <a:xfrm>
            <a:off x="9755935" y="1233557"/>
            <a:ext cx="1706407" cy="2660736"/>
            <a:chOff x="9755935" y="1233557"/>
            <a:chExt cx="1706407" cy="2660736"/>
          </a:xfrm>
        </p:grpSpPr>
        <p:sp>
          <p:nvSpPr>
            <p:cNvPr id="9" name="椭圆 49"/>
            <p:cNvSpPr/>
            <p:nvPr/>
          </p:nvSpPr>
          <p:spPr>
            <a:xfrm>
              <a:off x="9866775" y="1344398"/>
              <a:ext cx="1484724" cy="1484724"/>
            </a:xfrm>
            <a:prstGeom prst="ellipse">
              <a:avLst/>
            </a:prstGeom>
            <a:solidFill>
              <a:srgbClr val="1D425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0" name="椭圆 50"/>
            <p:cNvSpPr/>
            <p:nvPr/>
          </p:nvSpPr>
          <p:spPr>
            <a:xfrm>
              <a:off x="9755935" y="1233557"/>
              <a:ext cx="1706407" cy="1706407"/>
            </a:xfrm>
            <a:prstGeom prst="ellipse">
              <a:avLst/>
            </a:prstGeom>
            <a:noFill/>
            <a:ln w="9525">
              <a:solidFill>
                <a:srgbClr val="1D42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nvGrpSpPr>
            <p:cNvPr id="12" name="Group 112"/>
            <p:cNvGrpSpPr/>
            <p:nvPr/>
          </p:nvGrpSpPr>
          <p:grpSpPr>
            <a:xfrm>
              <a:off x="10314014" y="1810268"/>
              <a:ext cx="590247" cy="552979"/>
              <a:chOff x="5368132" y="3540125"/>
              <a:chExt cx="465138" cy="435769"/>
            </a:xfrm>
            <a:solidFill>
              <a:schemeClr val="bg1"/>
            </a:solidFill>
          </p:grpSpPr>
          <p:sp>
            <p:nvSpPr>
              <p:cNvPr id="13"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14"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grpSp>
        <p:cxnSp>
          <p:nvCxnSpPr>
            <p:cNvPr id="30" name="直接连接符 35"/>
            <p:cNvCxnSpPr>
              <a:cxnSpLocks/>
            </p:cNvCxnSpPr>
            <p:nvPr/>
          </p:nvCxnSpPr>
          <p:spPr>
            <a:xfrm>
              <a:off x="10469230" y="3894293"/>
              <a:ext cx="360495" cy="0"/>
            </a:xfrm>
            <a:prstGeom prst="line">
              <a:avLst/>
            </a:prstGeom>
            <a:ln w="19050">
              <a:solidFill>
                <a:srgbClr val="1D4251"/>
              </a:solidFill>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9960864" y="3174599"/>
              <a:ext cx="1463040" cy="430887"/>
            </a:xfrm>
            <a:prstGeom prst="rect">
              <a:avLst/>
            </a:prstGeom>
          </p:spPr>
          <p:txBody>
            <a:bodyPr wrap="square">
              <a:spAutoFit/>
            </a:bodyPr>
            <a:lstStyle/>
            <a:p>
              <a:r>
                <a:rPr lang="vi-VN" sz="2200" dirty="0">
                  <a:solidFill>
                    <a:schemeClr val="tx2">
                      <a:lumMod val="50000"/>
                    </a:schemeClr>
                  </a:solidFill>
                  <a:latin typeface="Times New Roman" pitchFamily="18" charset="0"/>
                  <a:cs typeface="Times New Roman" pitchFamily="18" charset="0"/>
                </a:rPr>
                <a:t> </a:t>
              </a:r>
              <a:r>
                <a:rPr lang="en-US" sz="2200" dirty="0" err="1">
                  <a:solidFill>
                    <a:schemeClr val="tx2">
                      <a:lumMod val="50000"/>
                    </a:schemeClr>
                  </a:solidFill>
                  <a:latin typeface="Times New Roman" pitchFamily="18" charset="0"/>
                  <a:cs typeface="Times New Roman" pitchFamily="18" charset="0"/>
                </a:rPr>
                <a:t>Kết</a:t>
              </a:r>
              <a:r>
                <a:rPr lang="en-US" sz="2200" dirty="0">
                  <a:solidFill>
                    <a:schemeClr val="tx2">
                      <a:lumMod val="50000"/>
                    </a:schemeClr>
                  </a:solidFill>
                  <a:latin typeface="Times New Roman" pitchFamily="18" charset="0"/>
                  <a:cs typeface="Times New Roman" pitchFamily="18" charset="0"/>
                </a:rPr>
                <a:t> </a:t>
              </a:r>
              <a:r>
                <a:rPr lang="en-US" sz="2200" dirty="0" err="1">
                  <a:solidFill>
                    <a:schemeClr val="tx2">
                      <a:lumMod val="50000"/>
                    </a:schemeClr>
                  </a:solidFill>
                  <a:latin typeface="Times New Roman" pitchFamily="18" charset="0"/>
                  <a:cs typeface="Times New Roman" pitchFamily="18" charset="0"/>
                </a:rPr>
                <a:t>Luận</a:t>
              </a:r>
              <a:r>
                <a:rPr lang="en-US" sz="2200" dirty="0">
                  <a:solidFill>
                    <a:schemeClr val="tx2">
                      <a:lumMod val="50000"/>
                    </a:schemeClr>
                  </a:solidFill>
                  <a:latin typeface="Times New Roman" pitchFamily="18" charset="0"/>
                  <a:cs typeface="Times New Roman" pitchFamily="18" charset="0"/>
                </a:rPr>
                <a:t> </a:t>
              </a: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par>
                                <p:cTn id="13" presetID="10" presetClass="entr" presetSubtype="0"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par>
                                <p:cTn id="19" presetID="10" presetClass="entr" presetSubtype="0"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F54C7A73-D144-44C6-963C-0C00BEEF09BF}"/>
              </a:ext>
            </a:extLst>
          </p:cNvPr>
          <p:cNvSpPr/>
          <p:nvPr/>
        </p:nvSpPr>
        <p:spPr>
          <a:xfrm>
            <a:off x="-600" y="1973943"/>
            <a:ext cx="12193201" cy="3414420"/>
          </a:xfrm>
          <a:prstGeom prst="rect">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85" dirty="0">
              <a:cs typeface="+mn-ea"/>
              <a:sym typeface="+mn-lt"/>
            </a:endParaRPr>
          </a:p>
        </p:txBody>
      </p:sp>
      <p:sp>
        <p:nvSpPr>
          <p:cNvPr id="7" name="椭圆 6">
            <a:extLst>
              <a:ext uri="{FF2B5EF4-FFF2-40B4-BE49-F238E27FC236}">
                <a16:creationId xmlns:a16="http://schemas.microsoft.com/office/drawing/2014/main" id="{BE079EE6-C7CF-4A53-BEC9-E9E7DDFA3233}"/>
              </a:ext>
            </a:extLst>
          </p:cNvPr>
          <p:cNvSpPr/>
          <p:nvPr/>
        </p:nvSpPr>
        <p:spPr>
          <a:xfrm>
            <a:off x="4555375" y="266006"/>
            <a:ext cx="3408218" cy="3227601"/>
          </a:xfrm>
          <a:prstGeom prst="ellipse">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500" dirty="0" err="1">
                <a:solidFill>
                  <a:schemeClr val="bg1"/>
                </a:solidFill>
                <a:latin typeface="Times New Roman" pitchFamily="18" charset="0"/>
                <a:cs typeface="Times New Roman" pitchFamily="18" charset="0"/>
                <a:sym typeface="+mn-lt"/>
              </a:rPr>
              <a:t>Chương</a:t>
            </a:r>
            <a:r>
              <a:rPr lang="en-US" altLang="zh-CN" sz="4500" dirty="0">
                <a:solidFill>
                  <a:schemeClr val="bg1"/>
                </a:solidFill>
                <a:latin typeface="Times New Roman" pitchFamily="18" charset="0"/>
                <a:cs typeface="Times New Roman" pitchFamily="18" charset="0"/>
                <a:sym typeface="+mn-lt"/>
              </a:rPr>
              <a:t> I</a:t>
            </a:r>
            <a:endParaRPr lang="zh-CN" altLang="en-US" sz="4500" dirty="0">
              <a:solidFill>
                <a:schemeClr val="bg1"/>
              </a:solidFill>
              <a:latin typeface="Times New Roman" pitchFamily="18" charset="0"/>
              <a:cs typeface="Times New Roman" pitchFamily="18" charset="0"/>
              <a:sym typeface="+mn-lt"/>
            </a:endParaRPr>
          </a:p>
        </p:txBody>
      </p:sp>
      <p:sp>
        <p:nvSpPr>
          <p:cNvPr id="8" name="文本框 7">
            <a:extLst>
              <a:ext uri="{FF2B5EF4-FFF2-40B4-BE49-F238E27FC236}">
                <a16:creationId xmlns:a16="http://schemas.microsoft.com/office/drawing/2014/main" id="{D2F84EC4-4857-42A7-B414-FC8D7392F7AB}"/>
              </a:ext>
            </a:extLst>
          </p:cNvPr>
          <p:cNvSpPr txBox="1"/>
          <p:nvPr/>
        </p:nvSpPr>
        <p:spPr>
          <a:xfrm>
            <a:off x="1681145" y="3493608"/>
            <a:ext cx="8829660" cy="1754326"/>
          </a:xfrm>
          <a:prstGeom prst="rect">
            <a:avLst/>
          </a:prstGeom>
          <a:noFill/>
        </p:spPr>
        <p:txBody>
          <a:bodyPr wrap="none" rtlCol="0">
            <a:spAutoFit/>
          </a:bodyPr>
          <a:lstStyle/>
          <a:p>
            <a:pPr algn="ctr"/>
            <a:r>
              <a:rPr lang="vi-VN" sz="5400" b="1" dirty="0">
                <a:solidFill>
                  <a:schemeClr val="bg1"/>
                </a:solidFill>
                <a:latin typeface="Times New Roman" pitchFamily="18" charset="0"/>
                <a:cs typeface="Times New Roman" pitchFamily="18" charset="0"/>
              </a:rPr>
              <a:t>Cơ sở lý luận và thực tiễn </a:t>
            </a:r>
            <a:endParaRPr lang="en-US" sz="5400" b="1" dirty="0">
              <a:solidFill>
                <a:schemeClr val="bg1"/>
              </a:solidFill>
              <a:latin typeface="Times New Roman" pitchFamily="18" charset="0"/>
              <a:cs typeface="Times New Roman" pitchFamily="18" charset="0"/>
            </a:endParaRPr>
          </a:p>
          <a:p>
            <a:pPr algn="ctr"/>
            <a:r>
              <a:rPr lang="vi-VN" sz="5400" b="1" dirty="0">
                <a:solidFill>
                  <a:schemeClr val="bg1"/>
                </a:solidFill>
                <a:latin typeface="Times New Roman" pitchFamily="18" charset="0"/>
                <a:cs typeface="Times New Roman" pitchFamily="18" charset="0"/>
              </a:rPr>
              <a:t>về quản lý vay nợ nước ngoài</a:t>
            </a:r>
            <a:endParaRPr lang="zh-CN" altLang="en-US" sz="5400" b="1" dirty="0">
              <a:solidFill>
                <a:schemeClr val="bg1"/>
              </a:solidFill>
              <a:latin typeface="Times New Roman" pitchFamily="18" charset="0"/>
              <a:cs typeface="Times New Roman" pitchFamily="18" charset="0"/>
              <a:sym typeface="+mn-lt"/>
            </a:endParaRPr>
          </a:p>
        </p:txBody>
      </p:sp>
    </p:spTree>
    <p:extLst>
      <p:ext uri="{BB962C8B-B14F-4D97-AF65-F5344CB8AC3E}">
        <p14:creationId xmlns:p14="http://schemas.microsoft.com/office/powerpoint/2010/main" val="393100487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500"/>
                            </p:stCondLst>
                            <p:childTnLst>
                              <p:par>
                                <p:cTn id="16" presetID="53" presetClass="entr" presetSubtype="528"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anim calcmode="lin" valueType="num">
                                      <p:cBhvr>
                                        <p:cTn id="21" dur="500" fill="hold"/>
                                        <p:tgtEl>
                                          <p:spTgt spid="8"/>
                                        </p:tgtEl>
                                        <p:attrNameLst>
                                          <p:attrName>ppt_x</p:attrName>
                                        </p:attrNameLst>
                                      </p:cBhvr>
                                      <p:tavLst>
                                        <p:tav tm="0">
                                          <p:val>
                                            <p:fltVal val="0.5"/>
                                          </p:val>
                                        </p:tav>
                                        <p:tav tm="100000">
                                          <p:val>
                                            <p:strVal val="#ppt_x"/>
                                          </p:val>
                                        </p:tav>
                                      </p:tavLst>
                                    </p:anim>
                                    <p:anim calcmode="lin" valueType="num">
                                      <p:cBhvr>
                                        <p:cTn id="22" dur="50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flipV="1">
            <a:off x="0" y="885372"/>
            <a:ext cx="12192000" cy="14514"/>
          </a:xfrm>
          <a:prstGeom prst="line">
            <a:avLst/>
          </a:prstGeom>
        </p:spPr>
        <p:style>
          <a:lnRef idx="3">
            <a:schemeClr val="dk1"/>
          </a:lnRef>
          <a:fillRef idx="0">
            <a:schemeClr val="dk1"/>
          </a:fillRef>
          <a:effectRef idx="2">
            <a:schemeClr val="dk1"/>
          </a:effectRef>
          <a:fontRef idx="minor">
            <a:schemeClr val="tx1"/>
          </a:fontRef>
        </p:style>
      </p:cxnSp>
      <p:grpSp>
        <p:nvGrpSpPr>
          <p:cNvPr id="2" name="Group 1">
            <a:extLst>
              <a:ext uri="{FF2B5EF4-FFF2-40B4-BE49-F238E27FC236}">
                <a16:creationId xmlns:a16="http://schemas.microsoft.com/office/drawing/2014/main" id="{2F2781FC-B4EA-4C74-89AD-B1F7972A1E4F}"/>
              </a:ext>
            </a:extLst>
          </p:cNvPr>
          <p:cNvGrpSpPr/>
          <p:nvPr/>
        </p:nvGrpSpPr>
        <p:grpSpPr>
          <a:xfrm>
            <a:off x="391886" y="217714"/>
            <a:ext cx="9395273" cy="678861"/>
            <a:chOff x="391886" y="217714"/>
            <a:chExt cx="9395273" cy="678861"/>
          </a:xfrm>
        </p:grpSpPr>
        <p:sp>
          <p:nvSpPr>
            <p:cNvPr id="4" name="Freeform 73">
              <a:extLst>
                <a:ext uri="{FF2B5EF4-FFF2-40B4-BE49-F238E27FC236}">
                  <a16:creationId xmlns:a16="http://schemas.microsoft.com/office/drawing/2014/main" id="{09E69AF2-8C8B-4E01-86A5-13C841D5089A}"/>
                </a:ext>
              </a:extLst>
            </p:cNvPr>
            <p:cNvSpPr>
              <a:spLocks/>
            </p:cNvSpPr>
            <p:nvPr/>
          </p:nvSpPr>
          <p:spPr bwMode="auto">
            <a:xfrm>
              <a:off x="391886" y="217714"/>
              <a:ext cx="750244" cy="678861"/>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chemeClr val="tx2">
                <a:lumMod val="50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endParaRPr>
            </a:p>
          </p:txBody>
        </p:sp>
        <p:sp>
          <p:nvSpPr>
            <p:cNvPr id="5" name="Rectangle 4"/>
            <p:cNvSpPr/>
            <p:nvPr/>
          </p:nvSpPr>
          <p:spPr>
            <a:xfrm>
              <a:off x="1316570" y="297934"/>
              <a:ext cx="8470589" cy="553998"/>
            </a:xfrm>
            <a:prstGeom prst="rect">
              <a:avLst/>
            </a:prstGeom>
          </p:spPr>
          <p:txBody>
            <a:bodyPr wrap="none">
              <a:spAutoFit/>
            </a:bodyPr>
            <a:lstStyle/>
            <a:p>
              <a:r>
                <a:rPr lang="en-US" sz="3000" b="1" dirty="0">
                  <a:latin typeface="Times New Roman" pitchFamily="18" charset="0"/>
                  <a:cs typeface="Times New Roman" pitchFamily="18" charset="0"/>
                </a:rPr>
                <a:t>1.1. </a:t>
              </a:r>
              <a:r>
                <a:rPr lang="vi-VN" sz="3000" b="1" dirty="0">
                  <a:latin typeface="Times New Roman" pitchFamily="18" charset="0"/>
                  <a:cs typeface="Times New Roman" pitchFamily="18" charset="0"/>
                </a:rPr>
                <a:t>Một số khái niệm liên quan đến nợ nước ngoài</a:t>
              </a:r>
              <a:endParaRPr lang="en-US" sz="3000" dirty="0">
                <a:latin typeface="Times New Roman" pitchFamily="18" charset="0"/>
                <a:cs typeface="Times New Roman" pitchFamily="18" charset="0"/>
              </a:endParaRPr>
            </a:p>
          </p:txBody>
        </p:sp>
      </p:grpSp>
      <p:sp>
        <p:nvSpPr>
          <p:cNvPr id="6" name="Rectangle 5"/>
          <p:cNvSpPr/>
          <p:nvPr/>
        </p:nvSpPr>
        <p:spPr>
          <a:xfrm>
            <a:off x="1705396" y="1011734"/>
            <a:ext cx="2367956" cy="477054"/>
          </a:xfrm>
          <a:prstGeom prst="rect">
            <a:avLst/>
          </a:prstGeom>
        </p:spPr>
        <p:txBody>
          <a:bodyPr wrap="none">
            <a:spAutoFit/>
          </a:bodyPr>
          <a:lstStyle/>
          <a:p>
            <a:r>
              <a:rPr lang="en-US" sz="2500" b="1" i="1" dirty="0">
                <a:latin typeface="Times New Roman" pitchFamily="18" charset="0"/>
                <a:cs typeface="Times New Roman" pitchFamily="18" charset="0"/>
              </a:rPr>
              <a:t>1.1.1. </a:t>
            </a:r>
            <a:r>
              <a:rPr lang="en-US" sz="2500" b="1" i="1" dirty="0" err="1">
                <a:latin typeface="Times New Roman" pitchFamily="18" charset="0"/>
                <a:cs typeface="Times New Roman" pitchFamily="18" charset="0"/>
              </a:rPr>
              <a:t>Khái</a:t>
            </a:r>
            <a:r>
              <a:rPr lang="en-US" sz="2500" b="1" i="1" dirty="0">
                <a:latin typeface="Times New Roman" pitchFamily="18" charset="0"/>
                <a:cs typeface="Times New Roman" pitchFamily="18" charset="0"/>
              </a:rPr>
              <a:t> </a:t>
            </a:r>
            <a:r>
              <a:rPr lang="en-US" sz="2500" b="1" i="1" dirty="0" err="1">
                <a:latin typeface="Times New Roman" pitchFamily="18" charset="0"/>
                <a:cs typeface="Times New Roman" pitchFamily="18" charset="0"/>
              </a:rPr>
              <a:t>niệm</a:t>
            </a:r>
            <a:endParaRPr lang="en-US" sz="2500" dirty="0">
              <a:latin typeface="Times New Roman" pitchFamily="18" charset="0"/>
              <a:cs typeface="Times New Roman" pitchFamily="18" charset="0"/>
            </a:endParaRPr>
          </a:p>
        </p:txBody>
      </p:sp>
      <p:grpSp>
        <p:nvGrpSpPr>
          <p:cNvPr id="16" name="Group 15">
            <a:extLst>
              <a:ext uri="{FF2B5EF4-FFF2-40B4-BE49-F238E27FC236}">
                <a16:creationId xmlns:a16="http://schemas.microsoft.com/office/drawing/2014/main" id="{03040F22-421A-43A1-990A-9CBF66DD52EA}"/>
              </a:ext>
            </a:extLst>
          </p:cNvPr>
          <p:cNvGrpSpPr/>
          <p:nvPr/>
        </p:nvGrpSpPr>
        <p:grpSpPr>
          <a:xfrm>
            <a:off x="885551" y="1834477"/>
            <a:ext cx="1795107" cy="1291751"/>
            <a:chOff x="885551" y="1834477"/>
            <a:chExt cx="1795107" cy="1291751"/>
          </a:xfrm>
        </p:grpSpPr>
        <p:sp>
          <p:nvSpPr>
            <p:cNvPr id="7" name="椭圆 11"/>
            <p:cNvSpPr/>
            <p:nvPr/>
          </p:nvSpPr>
          <p:spPr>
            <a:xfrm>
              <a:off x="1390488" y="1834477"/>
              <a:ext cx="670541" cy="647466"/>
            </a:xfrm>
            <a:prstGeom prst="ellipse">
              <a:avLst/>
            </a:prstGeom>
            <a:solidFill>
              <a:srgbClr val="1D4251"/>
            </a:solidFill>
            <a:ln>
              <a:noFill/>
            </a:ln>
          </p:spPr>
          <p:txBody>
            <a:bodyPr anchor="ctr"/>
            <a:lstStyle/>
            <a:p>
              <a:pPr algn="ctr"/>
              <a:endParaRPr lang="zh-CN" altLang="en-US">
                <a:solidFill>
                  <a:schemeClr val="tx1"/>
                </a:solidFill>
                <a:cs typeface="+mn-ea"/>
                <a:sym typeface="+mn-lt"/>
              </a:endParaRPr>
            </a:p>
          </p:txBody>
        </p:sp>
        <p:sp>
          <p:nvSpPr>
            <p:cNvPr id="17" name="Rectangle 16"/>
            <p:cNvSpPr/>
            <p:nvPr/>
          </p:nvSpPr>
          <p:spPr>
            <a:xfrm>
              <a:off x="885551" y="2726118"/>
              <a:ext cx="1795107" cy="400110"/>
            </a:xfrm>
            <a:prstGeom prst="rect">
              <a:avLst/>
            </a:prstGeom>
          </p:spPr>
          <p:txBody>
            <a:bodyPr wrap="square">
              <a:spAutoFit/>
            </a:bodyPr>
            <a:lstStyle/>
            <a:p>
              <a:r>
                <a:rPr lang="en-US" sz="2000" i="1" dirty="0" err="1">
                  <a:latin typeface="Times New Roman" pitchFamily="18" charset="0"/>
                  <a:cs typeface="Times New Roman" pitchFamily="18" charset="0"/>
                </a:rPr>
                <a:t>Nợ</a:t>
              </a:r>
              <a:r>
                <a:rPr lang="vi-VN" sz="2000" i="1" dirty="0">
                  <a:latin typeface="Times New Roman" pitchFamily="18" charset="0"/>
                  <a:cs typeface="Times New Roman" pitchFamily="18" charset="0"/>
                </a:rPr>
                <a:t> nước ngoài</a:t>
              </a:r>
              <a:endParaRPr lang="en-US" sz="2000" dirty="0">
                <a:latin typeface="Times New Roman" pitchFamily="18" charset="0"/>
                <a:cs typeface="Times New Roman" pitchFamily="18" charset="0"/>
              </a:endParaRPr>
            </a:p>
          </p:txBody>
        </p:sp>
        <p:sp>
          <p:nvSpPr>
            <p:cNvPr id="19" name="Freeform 115"/>
            <p:cNvSpPr>
              <a:spLocks/>
            </p:cNvSpPr>
            <p:nvPr/>
          </p:nvSpPr>
          <p:spPr bwMode="auto">
            <a:xfrm>
              <a:off x="1584507" y="2014775"/>
              <a:ext cx="323850" cy="322263"/>
            </a:xfrm>
            <a:custGeom>
              <a:avLst/>
              <a:gdLst>
                <a:gd name="T0" fmla="*/ 789 w 1018"/>
                <a:gd name="T1" fmla="*/ 69 h 1017"/>
                <a:gd name="T2" fmla="*/ 765 w 1018"/>
                <a:gd name="T3" fmla="*/ 25 h 1017"/>
                <a:gd name="T4" fmla="*/ 719 w 1018"/>
                <a:gd name="T5" fmla="*/ 1 h 1017"/>
                <a:gd name="T6" fmla="*/ 73 w 1018"/>
                <a:gd name="T7" fmla="*/ 1 h 1017"/>
                <a:gd name="T8" fmla="*/ 27 w 1018"/>
                <a:gd name="T9" fmla="*/ 25 h 1017"/>
                <a:gd name="T10" fmla="*/ 2 w 1018"/>
                <a:gd name="T11" fmla="*/ 69 h 1017"/>
                <a:gd name="T12" fmla="*/ 2 w 1018"/>
                <a:gd name="T13" fmla="*/ 716 h 1017"/>
                <a:gd name="T14" fmla="*/ 28 w 1018"/>
                <a:gd name="T15" fmla="*/ 766 h 1017"/>
                <a:gd name="T16" fmla="*/ 67 w 1018"/>
                <a:gd name="T17" fmla="*/ 789 h 1017"/>
                <a:gd name="T18" fmla="*/ 115 w 1018"/>
                <a:gd name="T19" fmla="*/ 791 h 1017"/>
                <a:gd name="T20" fmla="*/ 163 w 1018"/>
                <a:gd name="T21" fmla="*/ 766 h 1017"/>
                <a:gd name="T22" fmla="*/ 263 w 1018"/>
                <a:gd name="T23" fmla="*/ 745 h 1017"/>
                <a:gd name="T24" fmla="*/ 589 w 1018"/>
                <a:gd name="T25" fmla="*/ 763 h 1017"/>
                <a:gd name="T26" fmla="*/ 634 w 1018"/>
                <a:gd name="T27" fmla="*/ 777 h 1017"/>
                <a:gd name="T28" fmla="*/ 870 w 1018"/>
                <a:gd name="T29" fmla="*/ 1001 h 1017"/>
                <a:gd name="T30" fmla="*/ 923 w 1018"/>
                <a:gd name="T31" fmla="*/ 1017 h 1017"/>
                <a:gd name="T32" fmla="*/ 968 w 1018"/>
                <a:gd name="T33" fmla="*/ 1006 h 1017"/>
                <a:gd name="T34" fmla="*/ 1002 w 1018"/>
                <a:gd name="T35" fmla="*/ 975 h 1017"/>
                <a:gd name="T36" fmla="*/ 1018 w 1018"/>
                <a:gd name="T37" fmla="*/ 921 h 1017"/>
                <a:gd name="T38" fmla="*/ 1011 w 1018"/>
                <a:gd name="T39" fmla="*/ 276 h 1017"/>
                <a:gd name="T40" fmla="*/ 977 w 1018"/>
                <a:gd name="T41" fmla="*/ 238 h 1017"/>
                <a:gd name="T42" fmla="*/ 927 w 1018"/>
                <a:gd name="T43" fmla="*/ 223 h 1017"/>
                <a:gd name="T44" fmla="*/ 102 w 1018"/>
                <a:gd name="T45" fmla="*/ 729 h 1017"/>
                <a:gd name="T46" fmla="*/ 73 w 1018"/>
                <a:gd name="T47" fmla="*/ 721 h 1017"/>
                <a:gd name="T48" fmla="*/ 64 w 1018"/>
                <a:gd name="T49" fmla="*/ 86 h 1017"/>
                <a:gd name="T50" fmla="*/ 80 w 1018"/>
                <a:gd name="T51" fmla="*/ 65 h 1017"/>
                <a:gd name="T52" fmla="*/ 711 w 1018"/>
                <a:gd name="T53" fmla="*/ 65 h 1017"/>
                <a:gd name="T54" fmla="*/ 727 w 1018"/>
                <a:gd name="T55" fmla="*/ 86 h 1017"/>
                <a:gd name="T56" fmla="*/ 720 w 1018"/>
                <a:gd name="T57" fmla="*/ 470 h 1017"/>
                <a:gd name="T58" fmla="*/ 429 w 1018"/>
                <a:gd name="T59" fmla="*/ 476 h 1017"/>
                <a:gd name="T60" fmla="*/ 350 w 1018"/>
                <a:gd name="T61" fmla="*/ 501 h 1017"/>
                <a:gd name="T62" fmla="*/ 954 w 1018"/>
                <a:gd name="T63" fmla="*/ 928 h 1017"/>
                <a:gd name="T64" fmla="*/ 934 w 1018"/>
                <a:gd name="T65" fmla="*/ 951 h 1017"/>
                <a:gd name="T66" fmla="*/ 900 w 1018"/>
                <a:gd name="T67" fmla="*/ 944 h 1017"/>
                <a:gd name="T68" fmla="*/ 645 w 1018"/>
                <a:gd name="T69" fmla="*/ 711 h 1017"/>
                <a:gd name="T70" fmla="*/ 318 w 1018"/>
                <a:gd name="T71" fmla="*/ 700 h 1017"/>
                <a:gd name="T72" fmla="*/ 293 w 1018"/>
                <a:gd name="T73" fmla="*/ 685 h 1017"/>
                <a:gd name="T74" fmla="*/ 379 w 1018"/>
                <a:gd name="T75" fmla="*/ 557 h 1017"/>
                <a:gd name="T76" fmla="*/ 420 w 1018"/>
                <a:gd name="T77" fmla="*/ 540 h 1017"/>
                <a:gd name="T78" fmla="*/ 727 w 1018"/>
                <a:gd name="T79" fmla="*/ 536 h 1017"/>
                <a:gd name="T80" fmla="*/ 770 w 1018"/>
                <a:gd name="T81" fmla="*/ 508 h 1017"/>
                <a:gd name="T82" fmla="*/ 791 w 1018"/>
                <a:gd name="T83" fmla="*/ 461 h 1017"/>
                <a:gd name="T84" fmla="*/ 938 w 1018"/>
                <a:gd name="T85" fmla="*/ 288 h 1017"/>
                <a:gd name="T86" fmla="*/ 955 w 1018"/>
                <a:gd name="T87" fmla="*/ 311 h 1017"/>
                <a:gd name="T88" fmla="*/ 425 w 1018"/>
                <a:gd name="T89" fmla="*/ 373 h 1017"/>
                <a:gd name="T90" fmla="*/ 445 w 1018"/>
                <a:gd name="T91" fmla="*/ 333 h 1017"/>
                <a:gd name="T92" fmla="*/ 416 w 1018"/>
                <a:gd name="T93" fmla="*/ 289 h 1017"/>
                <a:gd name="T94" fmla="*/ 371 w 1018"/>
                <a:gd name="T95" fmla="*/ 294 h 1017"/>
                <a:gd name="T96" fmla="*/ 350 w 1018"/>
                <a:gd name="T97" fmla="*/ 333 h 1017"/>
                <a:gd name="T98" fmla="*/ 380 w 1018"/>
                <a:gd name="T99" fmla="*/ 377 h 1017"/>
                <a:gd name="T100" fmla="*/ 197 w 1018"/>
                <a:gd name="T101" fmla="*/ 286 h 1017"/>
                <a:gd name="T102" fmla="*/ 160 w 1018"/>
                <a:gd name="T103" fmla="*/ 324 h 1017"/>
                <a:gd name="T104" fmla="*/ 174 w 1018"/>
                <a:gd name="T105" fmla="*/ 367 h 1017"/>
                <a:gd name="T106" fmla="*/ 217 w 1018"/>
                <a:gd name="T107" fmla="*/ 380 h 1017"/>
                <a:gd name="T108" fmla="*/ 254 w 1018"/>
                <a:gd name="T109" fmla="*/ 343 h 1017"/>
                <a:gd name="T110" fmla="*/ 240 w 1018"/>
                <a:gd name="T111" fmla="*/ 300 h 1017"/>
                <a:gd name="T112" fmla="*/ 589 w 1018"/>
                <a:gd name="T113" fmla="*/ 380 h 1017"/>
                <a:gd name="T114" fmla="*/ 629 w 1018"/>
                <a:gd name="T115" fmla="*/ 360 h 1017"/>
                <a:gd name="T116" fmla="*/ 633 w 1018"/>
                <a:gd name="T117" fmla="*/ 315 h 1017"/>
                <a:gd name="T118" fmla="*/ 589 w 1018"/>
                <a:gd name="T119" fmla="*/ 286 h 1017"/>
                <a:gd name="T120" fmla="*/ 549 w 1018"/>
                <a:gd name="T121" fmla="*/ 306 h 1017"/>
                <a:gd name="T122" fmla="*/ 545 w 1018"/>
                <a:gd name="T123" fmla="*/ 351 h 1017"/>
                <a:gd name="T124" fmla="*/ 589 w 1018"/>
                <a:gd name="T125" fmla="*/ 38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927" y="223"/>
                  </a:moveTo>
                  <a:lnTo>
                    <a:pt x="792" y="223"/>
                  </a:lnTo>
                  <a:lnTo>
                    <a:pt x="792" y="86"/>
                  </a:lnTo>
                  <a:lnTo>
                    <a:pt x="792" y="86"/>
                  </a:lnTo>
                  <a:lnTo>
                    <a:pt x="791" y="78"/>
                  </a:lnTo>
                  <a:lnTo>
                    <a:pt x="789" y="69"/>
                  </a:lnTo>
                  <a:lnTo>
                    <a:pt x="787" y="61"/>
                  </a:lnTo>
                  <a:lnTo>
                    <a:pt x="784" y="53"/>
                  </a:lnTo>
                  <a:lnTo>
                    <a:pt x="780" y="45"/>
                  </a:lnTo>
                  <a:lnTo>
                    <a:pt x="776" y="38"/>
                  </a:lnTo>
                  <a:lnTo>
                    <a:pt x="770" y="31"/>
                  </a:lnTo>
                  <a:lnTo>
                    <a:pt x="765" y="25"/>
                  </a:lnTo>
                  <a:lnTo>
                    <a:pt x="758" y="19"/>
                  </a:lnTo>
                  <a:lnTo>
                    <a:pt x="751" y="15"/>
                  </a:lnTo>
                  <a:lnTo>
                    <a:pt x="743" y="10"/>
                  </a:lnTo>
                  <a:lnTo>
                    <a:pt x="736" y="6"/>
                  </a:lnTo>
                  <a:lnTo>
                    <a:pt x="727" y="3"/>
                  </a:lnTo>
                  <a:lnTo>
                    <a:pt x="719" y="1"/>
                  </a:lnTo>
                  <a:lnTo>
                    <a:pt x="709" y="0"/>
                  </a:lnTo>
                  <a:lnTo>
                    <a:pt x="699" y="0"/>
                  </a:lnTo>
                  <a:lnTo>
                    <a:pt x="92" y="0"/>
                  </a:lnTo>
                  <a:lnTo>
                    <a:pt x="92" y="0"/>
                  </a:lnTo>
                  <a:lnTo>
                    <a:pt x="82" y="0"/>
                  </a:lnTo>
                  <a:lnTo>
                    <a:pt x="73" y="1"/>
                  </a:lnTo>
                  <a:lnTo>
                    <a:pt x="64" y="3"/>
                  </a:lnTo>
                  <a:lnTo>
                    <a:pt x="56" y="6"/>
                  </a:lnTo>
                  <a:lnTo>
                    <a:pt x="48" y="10"/>
                  </a:lnTo>
                  <a:lnTo>
                    <a:pt x="41" y="15"/>
                  </a:lnTo>
                  <a:lnTo>
                    <a:pt x="33" y="19"/>
                  </a:lnTo>
                  <a:lnTo>
                    <a:pt x="27" y="25"/>
                  </a:lnTo>
                  <a:lnTo>
                    <a:pt x="21" y="31"/>
                  </a:lnTo>
                  <a:lnTo>
                    <a:pt x="16" y="38"/>
                  </a:lnTo>
                  <a:lnTo>
                    <a:pt x="12" y="45"/>
                  </a:lnTo>
                  <a:lnTo>
                    <a:pt x="7" y="53"/>
                  </a:lnTo>
                  <a:lnTo>
                    <a:pt x="4" y="61"/>
                  </a:lnTo>
                  <a:lnTo>
                    <a:pt x="2" y="69"/>
                  </a:lnTo>
                  <a:lnTo>
                    <a:pt x="1" y="78"/>
                  </a:lnTo>
                  <a:lnTo>
                    <a:pt x="0" y="86"/>
                  </a:lnTo>
                  <a:lnTo>
                    <a:pt x="0" y="698"/>
                  </a:lnTo>
                  <a:lnTo>
                    <a:pt x="0" y="698"/>
                  </a:lnTo>
                  <a:lnTo>
                    <a:pt x="1" y="708"/>
                  </a:lnTo>
                  <a:lnTo>
                    <a:pt x="2" y="716"/>
                  </a:lnTo>
                  <a:lnTo>
                    <a:pt x="4" y="726"/>
                  </a:lnTo>
                  <a:lnTo>
                    <a:pt x="7" y="735"/>
                  </a:lnTo>
                  <a:lnTo>
                    <a:pt x="12" y="743"/>
                  </a:lnTo>
                  <a:lnTo>
                    <a:pt x="16" y="751"/>
                  </a:lnTo>
                  <a:lnTo>
                    <a:pt x="21" y="758"/>
                  </a:lnTo>
                  <a:lnTo>
                    <a:pt x="28" y="766"/>
                  </a:lnTo>
                  <a:lnTo>
                    <a:pt x="28" y="766"/>
                  </a:lnTo>
                  <a:lnTo>
                    <a:pt x="35" y="772"/>
                  </a:lnTo>
                  <a:lnTo>
                    <a:pt x="43" y="777"/>
                  </a:lnTo>
                  <a:lnTo>
                    <a:pt x="51" y="782"/>
                  </a:lnTo>
                  <a:lnTo>
                    <a:pt x="59" y="786"/>
                  </a:lnTo>
                  <a:lnTo>
                    <a:pt x="67" y="789"/>
                  </a:lnTo>
                  <a:lnTo>
                    <a:pt x="77" y="791"/>
                  </a:lnTo>
                  <a:lnTo>
                    <a:pt x="87" y="792"/>
                  </a:lnTo>
                  <a:lnTo>
                    <a:pt x="95" y="794"/>
                  </a:lnTo>
                  <a:lnTo>
                    <a:pt x="95" y="794"/>
                  </a:lnTo>
                  <a:lnTo>
                    <a:pt x="105" y="792"/>
                  </a:lnTo>
                  <a:lnTo>
                    <a:pt x="115" y="791"/>
                  </a:lnTo>
                  <a:lnTo>
                    <a:pt x="123" y="789"/>
                  </a:lnTo>
                  <a:lnTo>
                    <a:pt x="132" y="786"/>
                  </a:lnTo>
                  <a:lnTo>
                    <a:pt x="140" y="783"/>
                  </a:lnTo>
                  <a:lnTo>
                    <a:pt x="148" y="777"/>
                  </a:lnTo>
                  <a:lnTo>
                    <a:pt x="155" y="772"/>
                  </a:lnTo>
                  <a:lnTo>
                    <a:pt x="163" y="766"/>
                  </a:lnTo>
                  <a:lnTo>
                    <a:pt x="230" y="700"/>
                  </a:lnTo>
                  <a:lnTo>
                    <a:pt x="230" y="700"/>
                  </a:lnTo>
                  <a:lnTo>
                    <a:pt x="236" y="713"/>
                  </a:lnTo>
                  <a:lnTo>
                    <a:pt x="243" y="726"/>
                  </a:lnTo>
                  <a:lnTo>
                    <a:pt x="252" y="737"/>
                  </a:lnTo>
                  <a:lnTo>
                    <a:pt x="263" y="745"/>
                  </a:lnTo>
                  <a:lnTo>
                    <a:pt x="276" y="753"/>
                  </a:lnTo>
                  <a:lnTo>
                    <a:pt x="288" y="759"/>
                  </a:lnTo>
                  <a:lnTo>
                    <a:pt x="303" y="762"/>
                  </a:lnTo>
                  <a:lnTo>
                    <a:pt x="318" y="763"/>
                  </a:lnTo>
                  <a:lnTo>
                    <a:pt x="589" y="763"/>
                  </a:lnTo>
                  <a:lnTo>
                    <a:pt x="589" y="763"/>
                  </a:lnTo>
                  <a:lnTo>
                    <a:pt x="597" y="763"/>
                  </a:lnTo>
                  <a:lnTo>
                    <a:pt x="605" y="765"/>
                  </a:lnTo>
                  <a:lnTo>
                    <a:pt x="612" y="767"/>
                  </a:lnTo>
                  <a:lnTo>
                    <a:pt x="620" y="770"/>
                  </a:lnTo>
                  <a:lnTo>
                    <a:pt x="626" y="773"/>
                  </a:lnTo>
                  <a:lnTo>
                    <a:pt x="634" y="777"/>
                  </a:lnTo>
                  <a:lnTo>
                    <a:pt x="640" y="782"/>
                  </a:lnTo>
                  <a:lnTo>
                    <a:pt x="646" y="787"/>
                  </a:lnTo>
                  <a:lnTo>
                    <a:pt x="855" y="989"/>
                  </a:lnTo>
                  <a:lnTo>
                    <a:pt x="855" y="989"/>
                  </a:lnTo>
                  <a:lnTo>
                    <a:pt x="862" y="995"/>
                  </a:lnTo>
                  <a:lnTo>
                    <a:pt x="870" y="1001"/>
                  </a:lnTo>
                  <a:lnTo>
                    <a:pt x="877" y="1006"/>
                  </a:lnTo>
                  <a:lnTo>
                    <a:pt x="886" y="1010"/>
                  </a:lnTo>
                  <a:lnTo>
                    <a:pt x="895" y="1012"/>
                  </a:lnTo>
                  <a:lnTo>
                    <a:pt x="903" y="1016"/>
                  </a:lnTo>
                  <a:lnTo>
                    <a:pt x="913" y="1017"/>
                  </a:lnTo>
                  <a:lnTo>
                    <a:pt x="923" y="1017"/>
                  </a:lnTo>
                  <a:lnTo>
                    <a:pt x="923" y="1017"/>
                  </a:lnTo>
                  <a:lnTo>
                    <a:pt x="932" y="1017"/>
                  </a:lnTo>
                  <a:lnTo>
                    <a:pt x="941" y="1016"/>
                  </a:lnTo>
                  <a:lnTo>
                    <a:pt x="950" y="1012"/>
                  </a:lnTo>
                  <a:lnTo>
                    <a:pt x="959" y="1010"/>
                  </a:lnTo>
                  <a:lnTo>
                    <a:pt x="968" y="1006"/>
                  </a:lnTo>
                  <a:lnTo>
                    <a:pt x="975" y="1001"/>
                  </a:lnTo>
                  <a:lnTo>
                    <a:pt x="983" y="995"/>
                  </a:lnTo>
                  <a:lnTo>
                    <a:pt x="990" y="989"/>
                  </a:lnTo>
                  <a:lnTo>
                    <a:pt x="990" y="989"/>
                  </a:lnTo>
                  <a:lnTo>
                    <a:pt x="997" y="982"/>
                  </a:lnTo>
                  <a:lnTo>
                    <a:pt x="1002" y="975"/>
                  </a:lnTo>
                  <a:lnTo>
                    <a:pt x="1006" y="966"/>
                  </a:lnTo>
                  <a:lnTo>
                    <a:pt x="1011" y="958"/>
                  </a:lnTo>
                  <a:lnTo>
                    <a:pt x="1014" y="949"/>
                  </a:lnTo>
                  <a:lnTo>
                    <a:pt x="1016" y="941"/>
                  </a:lnTo>
                  <a:lnTo>
                    <a:pt x="1017" y="931"/>
                  </a:lnTo>
                  <a:lnTo>
                    <a:pt x="1018" y="921"/>
                  </a:lnTo>
                  <a:lnTo>
                    <a:pt x="1018" y="311"/>
                  </a:lnTo>
                  <a:lnTo>
                    <a:pt x="1018" y="311"/>
                  </a:lnTo>
                  <a:lnTo>
                    <a:pt x="1017" y="301"/>
                  </a:lnTo>
                  <a:lnTo>
                    <a:pt x="1016" y="292"/>
                  </a:lnTo>
                  <a:lnTo>
                    <a:pt x="1014" y="284"/>
                  </a:lnTo>
                  <a:lnTo>
                    <a:pt x="1011" y="276"/>
                  </a:lnTo>
                  <a:lnTo>
                    <a:pt x="1007" y="269"/>
                  </a:lnTo>
                  <a:lnTo>
                    <a:pt x="1002" y="261"/>
                  </a:lnTo>
                  <a:lnTo>
                    <a:pt x="997" y="255"/>
                  </a:lnTo>
                  <a:lnTo>
                    <a:pt x="991" y="248"/>
                  </a:lnTo>
                  <a:lnTo>
                    <a:pt x="985" y="243"/>
                  </a:lnTo>
                  <a:lnTo>
                    <a:pt x="977" y="238"/>
                  </a:lnTo>
                  <a:lnTo>
                    <a:pt x="970" y="233"/>
                  </a:lnTo>
                  <a:lnTo>
                    <a:pt x="962" y="230"/>
                  </a:lnTo>
                  <a:lnTo>
                    <a:pt x="954" y="227"/>
                  </a:lnTo>
                  <a:lnTo>
                    <a:pt x="945" y="225"/>
                  </a:lnTo>
                  <a:lnTo>
                    <a:pt x="935" y="224"/>
                  </a:lnTo>
                  <a:lnTo>
                    <a:pt x="927" y="223"/>
                  </a:lnTo>
                  <a:lnTo>
                    <a:pt x="927" y="223"/>
                  </a:lnTo>
                  <a:close/>
                  <a:moveTo>
                    <a:pt x="118" y="721"/>
                  </a:moveTo>
                  <a:lnTo>
                    <a:pt x="118" y="721"/>
                  </a:lnTo>
                  <a:lnTo>
                    <a:pt x="114" y="725"/>
                  </a:lnTo>
                  <a:lnTo>
                    <a:pt x="108" y="727"/>
                  </a:lnTo>
                  <a:lnTo>
                    <a:pt x="102" y="729"/>
                  </a:lnTo>
                  <a:lnTo>
                    <a:pt x="95" y="729"/>
                  </a:lnTo>
                  <a:lnTo>
                    <a:pt x="90" y="729"/>
                  </a:lnTo>
                  <a:lnTo>
                    <a:pt x="83" y="727"/>
                  </a:lnTo>
                  <a:lnTo>
                    <a:pt x="78" y="725"/>
                  </a:lnTo>
                  <a:lnTo>
                    <a:pt x="73" y="721"/>
                  </a:lnTo>
                  <a:lnTo>
                    <a:pt x="73" y="721"/>
                  </a:lnTo>
                  <a:lnTo>
                    <a:pt x="70" y="715"/>
                  </a:lnTo>
                  <a:lnTo>
                    <a:pt x="66" y="710"/>
                  </a:lnTo>
                  <a:lnTo>
                    <a:pt x="64" y="704"/>
                  </a:lnTo>
                  <a:lnTo>
                    <a:pt x="64" y="698"/>
                  </a:lnTo>
                  <a:lnTo>
                    <a:pt x="64" y="86"/>
                  </a:lnTo>
                  <a:lnTo>
                    <a:pt x="64" y="86"/>
                  </a:lnTo>
                  <a:lnTo>
                    <a:pt x="64" y="82"/>
                  </a:lnTo>
                  <a:lnTo>
                    <a:pt x="66" y="78"/>
                  </a:lnTo>
                  <a:lnTo>
                    <a:pt x="68" y="74"/>
                  </a:lnTo>
                  <a:lnTo>
                    <a:pt x="72" y="70"/>
                  </a:lnTo>
                  <a:lnTo>
                    <a:pt x="76" y="67"/>
                  </a:lnTo>
                  <a:lnTo>
                    <a:pt x="80" y="65"/>
                  </a:lnTo>
                  <a:lnTo>
                    <a:pt x="86" y="63"/>
                  </a:lnTo>
                  <a:lnTo>
                    <a:pt x="92" y="63"/>
                  </a:lnTo>
                  <a:lnTo>
                    <a:pt x="699" y="63"/>
                  </a:lnTo>
                  <a:lnTo>
                    <a:pt x="699" y="63"/>
                  </a:lnTo>
                  <a:lnTo>
                    <a:pt x="706" y="63"/>
                  </a:lnTo>
                  <a:lnTo>
                    <a:pt x="711" y="65"/>
                  </a:lnTo>
                  <a:lnTo>
                    <a:pt x="715" y="67"/>
                  </a:lnTo>
                  <a:lnTo>
                    <a:pt x="720" y="70"/>
                  </a:lnTo>
                  <a:lnTo>
                    <a:pt x="723" y="74"/>
                  </a:lnTo>
                  <a:lnTo>
                    <a:pt x="725" y="78"/>
                  </a:lnTo>
                  <a:lnTo>
                    <a:pt x="727" y="82"/>
                  </a:lnTo>
                  <a:lnTo>
                    <a:pt x="727" y="86"/>
                  </a:lnTo>
                  <a:lnTo>
                    <a:pt x="727" y="452"/>
                  </a:lnTo>
                  <a:lnTo>
                    <a:pt x="727" y="452"/>
                  </a:lnTo>
                  <a:lnTo>
                    <a:pt x="727" y="458"/>
                  </a:lnTo>
                  <a:lnTo>
                    <a:pt x="725" y="462"/>
                  </a:lnTo>
                  <a:lnTo>
                    <a:pt x="723" y="466"/>
                  </a:lnTo>
                  <a:lnTo>
                    <a:pt x="720" y="470"/>
                  </a:lnTo>
                  <a:lnTo>
                    <a:pt x="715" y="473"/>
                  </a:lnTo>
                  <a:lnTo>
                    <a:pt x="711" y="475"/>
                  </a:lnTo>
                  <a:lnTo>
                    <a:pt x="706" y="476"/>
                  </a:lnTo>
                  <a:lnTo>
                    <a:pt x="699" y="476"/>
                  </a:lnTo>
                  <a:lnTo>
                    <a:pt x="429" y="476"/>
                  </a:lnTo>
                  <a:lnTo>
                    <a:pt x="429" y="476"/>
                  </a:lnTo>
                  <a:lnTo>
                    <a:pt x="415" y="477"/>
                  </a:lnTo>
                  <a:lnTo>
                    <a:pt x="401" y="479"/>
                  </a:lnTo>
                  <a:lnTo>
                    <a:pt x="387" y="482"/>
                  </a:lnTo>
                  <a:lnTo>
                    <a:pt x="374" y="487"/>
                  </a:lnTo>
                  <a:lnTo>
                    <a:pt x="361" y="493"/>
                  </a:lnTo>
                  <a:lnTo>
                    <a:pt x="350" y="501"/>
                  </a:lnTo>
                  <a:lnTo>
                    <a:pt x="339" y="508"/>
                  </a:lnTo>
                  <a:lnTo>
                    <a:pt x="328" y="518"/>
                  </a:lnTo>
                  <a:lnTo>
                    <a:pt x="118" y="721"/>
                  </a:lnTo>
                  <a:close/>
                  <a:moveTo>
                    <a:pt x="955" y="921"/>
                  </a:moveTo>
                  <a:lnTo>
                    <a:pt x="955" y="921"/>
                  </a:lnTo>
                  <a:lnTo>
                    <a:pt x="954" y="928"/>
                  </a:lnTo>
                  <a:lnTo>
                    <a:pt x="951" y="934"/>
                  </a:lnTo>
                  <a:lnTo>
                    <a:pt x="949" y="939"/>
                  </a:lnTo>
                  <a:lnTo>
                    <a:pt x="945" y="944"/>
                  </a:lnTo>
                  <a:lnTo>
                    <a:pt x="945" y="944"/>
                  </a:lnTo>
                  <a:lnTo>
                    <a:pt x="940" y="948"/>
                  </a:lnTo>
                  <a:lnTo>
                    <a:pt x="934" y="951"/>
                  </a:lnTo>
                  <a:lnTo>
                    <a:pt x="929" y="952"/>
                  </a:lnTo>
                  <a:lnTo>
                    <a:pt x="923" y="953"/>
                  </a:lnTo>
                  <a:lnTo>
                    <a:pt x="916" y="952"/>
                  </a:lnTo>
                  <a:lnTo>
                    <a:pt x="911" y="951"/>
                  </a:lnTo>
                  <a:lnTo>
                    <a:pt x="904" y="948"/>
                  </a:lnTo>
                  <a:lnTo>
                    <a:pt x="900" y="944"/>
                  </a:lnTo>
                  <a:lnTo>
                    <a:pt x="691" y="742"/>
                  </a:lnTo>
                  <a:lnTo>
                    <a:pt x="691" y="742"/>
                  </a:lnTo>
                  <a:lnTo>
                    <a:pt x="680" y="732"/>
                  </a:lnTo>
                  <a:lnTo>
                    <a:pt x="668" y="724"/>
                  </a:lnTo>
                  <a:lnTo>
                    <a:pt x="656" y="716"/>
                  </a:lnTo>
                  <a:lnTo>
                    <a:pt x="645" y="711"/>
                  </a:lnTo>
                  <a:lnTo>
                    <a:pt x="631" y="706"/>
                  </a:lnTo>
                  <a:lnTo>
                    <a:pt x="618" y="702"/>
                  </a:lnTo>
                  <a:lnTo>
                    <a:pt x="604" y="700"/>
                  </a:lnTo>
                  <a:lnTo>
                    <a:pt x="589" y="700"/>
                  </a:lnTo>
                  <a:lnTo>
                    <a:pt x="318" y="700"/>
                  </a:lnTo>
                  <a:lnTo>
                    <a:pt x="318" y="700"/>
                  </a:lnTo>
                  <a:lnTo>
                    <a:pt x="313" y="699"/>
                  </a:lnTo>
                  <a:lnTo>
                    <a:pt x="308" y="698"/>
                  </a:lnTo>
                  <a:lnTo>
                    <a:pt x="302" y="696"/>
                  </a:lnTo>
                  <a:lnTo>
                    <a:pt x="298" y="693"/>
                  </a:lnTo>
                  <a:lnTo>
                    <a:pt x="295" y="689"/>
                  </a:lnTo>
                  <a:lnTo>
                    <a:pt x="293" y="685"/>
                  </a:lnTo>
                  <a:lnTo>
                    <a:pt x="291" y="681"/>
                  </a:lnTo>
                  <a:lnTo>
                    <a:pt x="291" y="677"/>
                  </a:lnTo>
                  <a:lnTo>
                    <a:pt x="291" y="642"/>
                  </a:lnTo>
                  <a:lnTo>
                    <a:pt x="372" y="563"/>
                  </a:lnTo>
                  <a:lnTo>
                    <a:pt x="372" y="563"/>
                  </a:lnTo>
                  <a:lnTo>
                    <a:pt x="379" y="557"/>
                  </a:lnTo>
                  <a:lnTo>
                    <a:pt x="385" y="553"/>
                  </a:lnTo>
                  <a:lnTo>
                    <a:pt x="391" y="549"/>
                  </a:lnTo>
                  <a:lnTo>
                    <a:pt x="398" y="546"/>
                  </a:lnTo>
                  <a:lnTo>
                    <a:pt x="405" y="544"/>
                  </a:lnTo>
                  <a:lnTo>
                    <a:pt x="413" y="541"/>
                  </a:lnTo>
                  <a:lnTo>
                    <a:pt x="420" y="540"/>
                  </a:lnTo>
                  <a:lnTo>
                    <a:pt x="429" y="540"/>
                  </a:lnTo>
                  <a:lnTo>
                    <a:pt x="699" y="540"/>
                  </a:lnTo>
                  <a:lnTo>
                    <a:pt x="699" y="540"/>
                  </a:lnTo>
                  <a:lnTo>
                    <a:pt x="709" y="539"/>
                  </a:lnTo>
                  <a:lnTo>
                    <a:pt x="719" y="538"/>
                  </a:lnTo>
                  <a:lnTo>
                    <a:pt x="727" y="536"/>
                  </a:lnTo>
                  <a:lnTo>
                    <a:pt x="736" y="533"/>
                  </a:lnTo>
                  <a:lnTo>
                    <a:pt x="743" y="530"/>
                  </a:lnTo>
                  <a:lnTo>
                    <a:pt x="751" y="525"/>
                  </a:lnTo>
                  <a:lnTo>
                    <a:pt x="758" y="520"/>
                  </a:lnTo>
                  <a:lnTo>
                    <a:pt x="765" y="515"/>
                  </a:lnTo>
                  <a:lnTo>
                    <a:pt x="770" y="508"/>
                  </a:lnTo>
                  <a:lnTo>
                    <a:pt x="776" y="502"/>
                  </a:lnTo>
                  <a:lnTo>
                    <a:pt x="780" y="494"/>
                  </a:lnTo>
                  <a:lnTo>
                    <a:pt x="784" y="487"/>
                  </a:lnTo>
                  <a:lnTo>
                    <a:pt x="787" y="478"/>
                  </a:lnTo>
                  <a:lnTo>
                    <a:pt x="789" y="471"/>
                  </a:lnTo>
                  <a:lnTo>
                    <a:pt x="791" y="461"/>
                  </a:lnTo>
                  <a:lnTo>
                    <a:pt x="792" y="452"/>
                  </a:lnTo>
                  <a:lnTo>
                    <a:pt x="792" y="286"/>
                  </a:lnTo>
                  <a:lnTo>
                    <a:pt x="927" y="286"/>
                  </a:lnTo>
                  <a:lnTo>
                    <a:pt x="927" y="286"/>
                  </a:lnTo>
                  <a:lnTo>
                    <a:pt x="932" y="287"/>
                  </a:lnTo>
                  <a:lnTo>
                    <a:pt x="938" y="288"/>
                  </a:lnTo>
                  <a:lnTo>
                    <a:pt x="942" y="290"/>
                  </a:lnTo>
                  <a:lnTo>
                    <a:pt x="946" y="294"/>
                  </a:lnTo>
                  <a:lnTo>
                    <a:pt x="949" y="297"/>
                  </a:lnTo>
                  <a:lnTo>
                    <a:pt x="953" y="301"/>
                  </a:lnTo>
                  <a:lnTo>
                    <a:pt x="954" y="305"/>
                  </a:lnTo>
                  <a:lnTo>
                    <a:pt x="955" y="311"/>
                  </a:lnTo>
                  <a:lnTo>
                    <a:pt x="955" y="921"/>
                  </a:lnTo>
                  <a:close/>
                  <a:moveTo>
                    <a:pt x="398" y="380"/>
                  </a:moveTo>
                  <a:lnTo>
                    <a:pt x="398" y="380"/>
                  </a:lnTo>
                  <a:lnTo>
                    <a:pt x="408" y="380"/>
                  </a:lnTo>
                  <a:lnTo>
                    <a:pt x="416" y="377"/>
                  </a:lnTo>
                  <a:lnTo>
                    <a:pt x="425" y="373"/>
                  </a:lnTo>
                  <a:lnTo>
                    <a:pt x="431" y="367"/>
                  </a:lnTo>
                  <a:lnTo>
                    <a:pt x="438" y="360"/>
                  </a:lnTo>
                  <a:lnTo>
                    <a:pt x="442" y="351"/>
                  </a:lnTo>
                  <a:lnTo>
                    <a:pt x="444" y="343"/>
                  </a:lnTo>
                  <a:lnTo>
                    <a:pt x="445" y="333"/>
                  </a:lnTo>
                  <a:lnTo>
                    <a:pt x="445" y="333"/>
                  </a:lnTo>
                  <a:lnTo>
                    <a:pt x="444" y="324"/>
                  </a:lnTo>
                  <a:lnTo>
                    <a:pt x="442" y="315"/>
                  </a:lnTo>
                  <a:lnTo>
                    <a:pt x="438" y="306"/>
                  </a:lnTo>
                  <a:lnTo>
                    <a:pt x="431" y="300"/>
                  </a:lnTo>
                  <a:lnTo>
                    <a:pt x="425" y="294"/>
                  </a:lnTo>
                  <a:lnTo>
                    <a:pt x="416" y="289"/>
                  </a:lnTo>
                  <a:lnTo>
                    <a:pt x="408" y="286"/>
                  </a:lnTo>
                  <a:lnTo>
                    <a:pt x="398" y="286"/>
                  </a:lnTo>
                  <a:lnTo>
                    <a:pt x="398" y="286"/>
                  </a:lnTo>
                  <a:lnTo>
                    <a:pt x="388" y="286"/>
                  </a:lnTo>
                  <a:lnTo>
                    <a:pt x="380" y="289"/>
                  </a:lnTo>
                  <a:lnTo>
                    <a:pt x="371" y="294"/>
                  </a:lnTo>
                  <a:lnTo>
                    <a:pt x="364" y="300"/>
                  </a:lnTo>
                  <a:lnTo>
                    <a:pt x="358" y="306"/>
                  </a:lnTo>
                  <a:lnTo>
                    <a:pt x="354" y="315"/>
                  </a:lnTo>
                  <a:lnTo>
                    <a:pt x="351" y="324"/>
                  </a:lnTo>
                  <a:lnTo>
                    <a:pt x="350" y="333"/>
                  </a:lnTo>
                  <a:lnTo>
                    <a:pt x="350" y="333"/>
                  </a:lnTo>
                  <a:lnTo>
                    <a:pt x="351" y="343"/>
                  </a:lnTo>
                  <a:lnTo>
                    <a:pt x="354" y="351"/>
                  </a:lnTo>
                  <a:lnTo>
                    <a:pt x="358" y="360"/>
                  </a:lnTo>
                  <a:lnTo>
                    <a:pt x="364" y="367"/>
                  </a:lnTo>
                  <a:lnTo>
                    <a:pt x="371" y="373"/>
                  </a:lnTo>
                  <a:lnTo>
                    <a:pt x="380" y="377"/>
                  </a:lnTo>
                  <a:lnTo>
                    <a:pt x="388" y="380"/>
                  </a:lnTo>
                  <a:lnTo>
                    <a:pt x="398" y="380"/>
                  </a:lnTo>
                  <a:lnTo>
                    <a:pt x="398" y="380"/>
                  </a:lnTo>
                  <a:close/>
                  <a:moveTo>
                    <a:pt x="207" y="286"/>
                  </a:moveTo>
                  <a:lnTo>
                    <a:pt x="207" y="286"/>
                  </a:lnTo>
                  <a:lnTo>
                    <a:pt x="197" y="286"/>
                  </a:lnTo>
                  <a:lnTo>
                    <a:pt x="189" y="289"/>
                  </a:lnTo>
                  <a:lnTo>
                    <a:pt x="180" y="294"/>
                  </a:lnTo>
                  <a:lnTo>
                    <a:pt x="174" y="300"/>
                  </a:lnTo>
                  <a:lnTo>
                    <a:pt x="167" y="306"/>
                  </a:lnTo>
                  <a:lnTo>
                    <a:pt x="163" y="315"/>
                  </a:lnTo>
                  <a:lnTo>
                    <a:pt x="160" y="324"/>
                  </a:lnTo>
                  <a:lnTo>
                    <a:pt x="160" y="333"/>
                  </a:lnTo>
                  <a:lnTo>
                    <a:pt x="160" y="333"/>
                  </a:lnTo>
                  <a:lnTo>
                    <a:pt x="160" y="343"/>
                  </a:lnTo>
                  <a:lnTo>
                    <a:pt x="163" y="351"/>
                  </a:lnTo>
                  <a:lnTo>
                    <a:pt x="167" y="360"/>
                  </a:lnTo>
                  <a:lnTo>
                    <a:pt x="174" y="367"/>
                  </a:lnTo>
                  <a:lnTo>
                    <a:pt x="180" y="373"/>
                  </a:lnTo>
                  <a:lnTo>
                    <a:pt x="189" y="377"/>
                  </a:lnTo>
                  <a:lnTo>
                    <a:pt x="197" y="380"/>
                  </a:lnTo>
                  <a:lnTo>
                    <a:pt x="207" y="380"/>
                  </a:lnTo>
                  <a:lnTo>
                    <a:pt x="207" y="380"/>
                  </a:lnTo>
                  <a:lnTo>
                    <a:pt x="217" y="380"/>
                  </a:lnTo>
                  <a:lnTo>
                    <a:pt x="225" y="377"/>
                  </a:lnTo>
                  <a:lnTo>
                    <a:pt x="234" y="373"/>
                  </a:lnTo>
                  <a:lnTo>
                    <a:pt x="240" y="367"/>
                  </a:lnTo>
                  <a:lnTo>
                    <a:pt x="247" y="360"/>
                  </a:lnTo>
                  <a:lnTo>
                    <a:pt x="251" y="351"/>
                  </a:lnTo>
                  <a:lnTo>
                    <a:pt x="254" y="343"/>
                  </a:lnTo>
                  <a:lnTo>
                    <a:pt x="254" y="333"/>
                  </a:lnTo>
                  <a:lnTo>
                    <a:pt x="254" y="333"/>
                  </a:lnTo>
                  <a:lnTo>
                    <a:pt x="254" y="324"/>
                  </a:lnTo>
                  <a:lnTo>
                    <a:pt x="251" y="315"/>
                  </a:lnTo>
                  <a:lnTo>
                    <a:pt x="247" y="306"/>
                  </a:lnTo>
                  <a:lnTo>
                    <a:pt x="240" y="300"/>
                  </a:lnTo>
                  <a:lnTo>
                    <a:pt x="234" y="294"/>
                  </a:lnTo>
                  <a:lnTo>
                    <a:pt x="225" y="289"/>
                  </a:lnTo>
                  <a:lnTo>
                    <a:pt x="217" y="286"/>
                  </a:lnTo>
                  <a:lnTo>
                    <a:pt x="207" y="286"/>
                  </a:lnTo>
                  <a:lnTo>
                    <a:pt x="207" y="286"/>
                  </a:lnTo>
                  <a:close/>
                  <a:moveTo>
                    <a:pt x="589" y="380"/>
                  </a:moveTo>
                  <a:lnTo>
                    <a:pt x="589" y="380"/>
                  </a:lnTo>
                  <a:lnTo>
                    <a:pt x="598" y="380"/>
                  </a:lnTo>
                  <a:lnTo>
                    <a:pt x="607" y="377"/>
                  </a:lnTo>
                  <a:lnTo>
                    <a:pt x="616" y="373"/>
                  </a:lnTo>
                  <a:lnTo>
                    <a:pt x="622" y="367"/>
                  </a:lnTo>
                  <a:lnTo>
                    <a:pt x="629" y="360"/>
                  </a:lnTo>
                  <a:lnTo>
                    <a:pt x="633" y="351"/>
                  </a:lnTo>
                  <a:lnTo>
                    <a:pt x="635" y="343"/>
                  </a:lnTo>
                  <a:lnTo>
                    <a:pt x="636" y="333"/>
                  </a:lnTo>
                  <a:lnTo>
                    <a:pt x="636" y="333"/>
                  </a:lnTo>
                  <a:lnTo>
                    <a:pt x="635" y="324"/>
                  </a:lnTo>
                  <a:lnTo>
                    <a:pt x="633" y="315"/>
                  </a:lnTo>
                  <a:lnTo>
                    <a:pt x="629" y="306"/>
                  </a:lnTo>
                  <a:lnTo>
                    <a:pt x="622" y="300"/>
                  </a:lnTo>
                  <a:lnTo>
                    <a:pt x="616" y="294"/>
                  </a:lnTo>
                  <a:lnTo>
                    <a:pt x="607" y="289"/>
                  </a:lnTo>
                  <a:lnTo>
                    <a:pt x="598" y="286"/>
                  </a:lnTo>
                  <a:lnTo>
                    <a:pt x="589" y="286"/>
                  </a:lnTo>
                  <a:lnTo>
                    <a:pt x="589" y="286"/>
                  </a:lnTo>
                  <a:lnTo>
                    <a:pt x="579" y="286"/>
                  </a:lnTo>
                  <a:lnTo>
                    <a:pt x="570" y="289"/>
                  </a:lnTo>
                  <a:lnTo>
                    <a:pt x="562" y="294"/>
                  </a:lnTo>
                  <a:lnTo>
                    <a:pt x="554" y="300"/>
                  </a:lnTo>
                  <a:lnTo>
                    <a:pt x="549" y="306"/>
                  </a:lnTo>
                  <a:lnTo>
                    <a:pt x="545" y="315"/>
                  </a:lnTo>
                  <a:lnTo>
                    <a:pt x="542" y="324"/>
                  </a:lnTo>
                  <a:lnTo>
                    <a:pt x="541" y="333"/>
                  </a:lnTo>
                  <a:lnTo>
                    <a:pt x="541" y="333"/>
                  </a:lnTo>
                  <a:lnTo>
                    <a:pt x="542" y="343"/>
                  </a:lnTo>
                  <a:lnTo>
                    <a:pt x="545" y="351"/>
                  </a:lnTo>
                  <a:lnTo>
                    <a:pt x="549" y="360"/>
                  </a:lnTo>
                  <a:lnTo>
                    <a:pt x="554" y="367"/>
                  </a:lnTo>
                  <a:lnTo>
                    <a:pt x="562" y="373"/>
                  </a:lnTo>
                  <a:lnTo>
                    <a:pt x="570" y="377"/>
                  </a:lnTo>
                  <a:lnTo>
                    <a:pt x="579" y="380"/>
                  </a:lnTo>
                  <a:lnTo>
                    <a:pt x="589" y="380"/>
                  </a:lnTo>
                  <a:lnTo>
                    <a:pt x="589" y="38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cs typeface="+mn-ea"/>
                <a:sym typeface="+mn-lt"/>
              </a:endParaRPr>
            </a:p>
          </p:txBody>
        </p:sp>
      </p:grpSp>
      <p:grpSp>
        <p:nvGrpSpPr>
          <p:cNvPr id="38" name="Group 37">
            <a:extLst>
              <a:ext uri="{FF2B5EF4-FFF2-40B4-BE49-F238E27FC236}">
                <a16:creationId xmlns:a16="http://schemas.microsoft.com/office/drawing/2014/main" id="{F5EFF098-8E70-4026-A261-33A077C558CE}"/>
              </a:ext>
            </a:extLst>
          </p:cNvPr>
          <p:cNvGrpSpPr/>
          <p:nvPr/>
        </p:nvGrpSpPr>
        <p:grpSpPr>
          <a:xfrm>
            <a:off x="0" y="4207070"/>
            <a:ext cx="1784912" cy="1280688"/>
            <a:chOff x="0" y="4207070"/>
            <a:chExt cx="1784912" cy="1280688"/>
          </a:xfrm>
        </p:grpSpPr>
        <p:sp>
          <p:nvSpPr>
            <p:cNvPr id="9" name="椭圆 1"/>
            <p:cNvSpPr/>
            <p:nvPr/>
          </p:nvSpPr>
          <p:spPr>
            <a:xfrm>
              <a:off x="524829" y="4207070"/>
              <a:ext cx="646228" cy="609599"/>
            </a:xfrm>
            <a:prstGeom prst="ellipse">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Rectangle 17"/>
            <p:cNvSpPr/>
            <p:nvPr/>
          </p:nvSpPr>
          <p:spPr>
            <a:xfrm>
              <a:off x="0" y="5087648"/>
              <a:ext cx="1784912" cy="400110"/>
            </a:xfrm>
            <a:prstGeom prst="rect">
              <a:avLst/>
            </a:prstGeom>
          </p:spPr>
          <p:txBody>
            <a:bodyPr wrap="none">
              <a:spAutoFit/>
            </a:bodyPr>
            <a:lstStyle/>
            <a:p>
              <a:r>
                <a:rPr lang="en-US" sz="2000" i="1" dirty="0" err="1">
                  <a:latin typeface="Times New Roman" pitchFamily="18" charset="0"/>
                  <a:cs typeface="Times New Roman" pitchFamily="18" charset="0"/>
                </a:rPr>
                <a:t>Vay</a:t>
              </a:r>
              <a:r>
                <a:rPr lang="vi-VN" sz="2000" i="1" dirty="0">
                  <a:latin typeface="Times New Roman" pitchFamily="18" charset="0"/>
                  <a:cs typeface="Times New Roman" pitchFamily="18" charset="0"/>
                </a:rPr>
                <a:t> nước ngoài</a:t>
              </a:r>
              <a:endParaRPr lang="en-US" sz="2000" dirty="0">
                <a:latin typeface="Times New Roman" pitchFamily="18" charset="0"/>
                <a:cs typeface="Times New Roman" pitchFamily="18" charset="0"/>
              </a:endParaRPr>
            </a:p>
          </p:txBody>
        </p:sp>
        <p:sp>
          <p:nvSpPr>
            <p:cNvPr id="24" name="Freeform 110"/>
            <p:cNvSpPr>
              <a:spLocks/>
            </p:cNvSpPr>
            <p:nvPr/>
          </p:nvSpPr>
          <p:spPr bwMode="auto">
            <a:xfrm>
              <a:off x="686018" y="4345629"/>
              <a:ext cx="323850" cy="323850"/>
            </a:xfrm>
            <a:custGeom>
              <a:avLst/>
              <a:gdLst>
                <a:gd name="T0" fmla="*/ 279 w 1017"/>
                <a:gd name="T1" fmla="*/ 354 h 1017"/>
                <a:gd name="T2" fmla="*/ 241 w 1017"/>
                <a:gd name="T3" fmla="*/ 577 h 1017"/>
                <a:gd name="T4" fmla="*/ 453 w 1017"/>
                <a:gd name="T5" fmla="*/ 779 h 1017"/>
                <a:gd name="T6" fmla="*/ 703 w 1017"/>
                <a:gd name="T7" fmla="*/ 702 h 1017"/>
                <a:gd name="T8" fmla="*/ 779 w 1017"/>
                <a:gd name="T9" fmla="*/ 452 h 1017"/>
                <a:gd name="T10" fmla="*/ 563 w 1017"/>
                <a:gd name="T11" fmla="*/ 238 h 1017"/>
                <a:gd name="T12" fmla="*/ 322 w 1017"/>
                <a:gd name="T13" fmla="*/ 609 h 1017"/>
                <a:gd name="T14" fmla="*/ 426 w 1017"/>
                <a:gd name="T15" fmla="*/ 312 h 1017"/>
                <a:gd name="T16" fmla="*/ 711 w 1017"/>
                <a:gd name="T17" fmla="*/ 445 h 1017"/>
                <a:gd name="T18" fmla="*/ 550 w 1017"/>
                <a:gd name="T19" fmla="*/ 716 h 1017"/>
                <a:gd name="T20" fmla="*/ 913 w 1017"/>
                <a:gd name="T21" fmla="*/ 533 h 1017"/>
                <a:gd name="T22" fmla="*/ 972 w 1017"/>
                <a:gd name="T23" fmla="*/ 421 h 1017"/>
                <a:gd name="T24" fmla="*/ 985 w 1017"/>
                <a:gd name="T25" fmla="*/ 290 h 1017"/>
                <a:gd name="T26" fmla="*/ 883 w 1017"/>
                <a:gd name="T27" fmla="*/ 246 h 1017"/>
                <a:gd name="T28" fmla="*/ 770 w 1017"/>
                <a:gd name="T29" fmla="*/ 190 h 1017"/>
                <a:gd name="T30" fmla="*/ 788 w 1017"/>
                <a:gd name="T31" fmla="*/ 73 h 1017"/>
                <a:gd name="T32" fmla="*/ 611 w 1017"/>
                <a:gd name="T33" fmla="*/ 5 h 1017"/>
                <a:gd name="T34" fmla="*/ 533 w 1017"/>
                <a:gd name="T35" fmla="*/ 104 h 1017"/>
                <a:gd name="T36" fmla="*/ 422 w 1017"/>
                <a:gd name="T37" fmla="*/ 44 h 1017"/>
                <a:gd name="T38" fmla="*/ 291 w 1017"/>
                <a:gd name="T39" fmla="*/ 32 h 1017"/>
                <a:gd name="T40" fmla="*/ 247 w 1017"/>
                <a:gd name="T41" fmla="*/ 134 h 1017"/>
                <a:gd name="T42" fmla="*/ 190 w 1017"/>
                <a:gd name="T43" fmla="*/ 245 h 1017"/>
                <a:gd name="T44" fmla="*/ 73 w 1017"/>
                <a:gd name="T45" fmla="*/ 227 h 1017"/>
                <a:gd name="T46" fmla="*/ 5 w 1017"/>
                <a:gd name="T47" fmla="*/ 404 h 1017"/>
                <a:gd name="T48" fmla="*/ 104 w 1017"/>
                <a:gd name="T49" fmla="*/ 484 h 1017"/>
                <a:gd name="T50" fmla="*/ 44 w 1017"/>
                <a:gd name="T51" fmla="*/ 594 h 1017"/>
                <a:gd name="T52" fmla="*/ 32 w 1017"/>
                <a:gd name="T53" fmla="*/ 725 h 1017"/>
                <a:gd name="T54" fmla="*/ 134 w 1017"/>
                <a:gd name="T55" fmla="*/ 770 h 1017"/>
                <a:gd name="T56" fmla="*/ 246 w 1017"/>
                <a:gd name="T57" fmla="*/ 826 h 1017"/>
                <a:gd name="T58" fmla="*/ 227 w 1017"/>
                <a:gd name="T59" fmla="*/ 943 h 1017"/>
                <a:gd name="T60" fmla="*/ 400 w 1017"/>
                <a:gd name="T61" fmla="*/ 1014 h 1017"/>
                <a:gd name="T62" fmla="*/ 468 w 1017"/>
                <a:gd name="T63" fmla="*/ 918 h 1017"/>
                <a:gd name="T64" fmla="*/ 588 w 1017"/>
                <a:gd name="T65" fmla="*/ 957 h 1017"/>
                <a:gd name="T66" fmla="*/ 691 w 1017"/>
                <a:gd name="T67" fmla="*/ 999 h 1017"/>
                <a:gd name="T68" fmla="*/ 776 w 1017"/>
                <a:gd name="T69" fmla="*/ 898 h 1017"/>
                <a:gd name="T70" fmla="*/ 811 w 1017"/>
                <a:gd name="T71" fmla="*/ 776 h 1017"/>
                <a:gd name="T72" fmla="*/ 937 w 1017"/>
                <a:gd name="T73" fmla="*/ 790 h 1017"/>
                <a:gd name="T74" fmla="*/ 1014 w 1017"/>
                <a:gd name="T75" fmla="*/ 618 h 1017"/>
                <a:gd name="T76" fmla="*/ 816 w 1017"/>
                <a:gd name="T77" fmla="*/ 707 h 1017"/>
                <a:gd name="T78" fmla="*/ 702 w 1017"/>
                <a:gd name="T79" fmla="*/ 852 h 1017"/>
                <a:gd name="T80" fmla="*/ 596 w 1017"/>
                <a:gd name="T81" fmla="*/ 873 h 1017"/>
                <a:gd name="T82" fmla="*/ 411 w 1017"/>
                <a:gd name="T83" fmla="*/ 881 h 1017"/>
                <a:gd name="T84" fmla="*/ 313 w 1017"/>
                <a:gd name="T85" fmla="*/ 840 h 1017"/>
                <a:gd name="T86" fmla="*/ 161 w 1017"/>
                <a:gd name="T87" fmla="*/ 701 h 1017"/>
                <a:gd name="T88" fmla="*/ 143 w 1017"/>
                <a:gd name="T89" fmla="*/ 596 h 1017"/>
                <a:gd name="T90" fmla="*/ 136 w 1017"/>
                <a:gd name="T91" fmla="*/ 411 h 1017"/>
                <a:gd name="T92" fmla="*/ 176 w 1017"/>
                <a:gd name="T93" fmla="*/ 314 h 1017"/>
                <a:gd name="T94" fmla="*/ 314 w 1017"/>
                <a:gd name="T95" fmla="*/ 165 h 1017"/>
                <a:gd name="T96" fmla="*/ 420 w 1017"/>
                <a:gd name="T97" fmla="*/ 142 h 1017"/>
                <a:gd name="T98" fmla="*/ 605 w 1017"/>
                <a:gd name="T99" fmla="*/ 136 h 1017"/>
                <a:gd name="T100" fmla="*/ 703 w 1017"/>
                <a:gd name="T101" fmla="*/ 176 h 1017"/>
                <a:gd name="T102" fmla="*/ 855 w 1017"/>
                <a:gd name="T103" fmla="*/ 314 h 1017"/>
                <a:gd name="T104" fmla="*/ 873 w 1017"/>
                <a:gd name="T105" fmla="*/ 420 h 1017"/>
                <a:gd name="T106" fmla="*/ 881 w 1017"/>
                <a:gd name="T107" fmla="*/ 605 h 1017"/>
                <a:gd name="T108" fmla="*/ 449 w 1017"/>
                <a:gd name="T109" fmla="*/ 369 h 1017"/>
                <a:gd name="T110" fmla="*/ 375 w 1017"/>
                <a:gd name="T111" fmla="*/ 580 h 1017"/>
                <a:gd name="T112" fmla="*/ 592 w 1017"/>
                <a:gd name="T113" fmla="*/ 633 h 1017"/>
                <a:gd name="T114" fmla="*/ 624 w 1017"/>
                <a:gd name="T115" fmla="*/ 412 h 1017"/>
                <a:gd name="T116" fmla="*/ 454 w 1017"/>
                <a:gd name="T117" fmla="*/ 531 h 1017"/>
                <a:gd name="T118" fmla="*/ 563 w 1017"/>
                <a:gd name="T119" fmla="*/ 48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7" h="1017">
                  <a:moveTo>
                    <a:pt x="508" y="231"/>
                  </a:moveTo>
                  <a:lnTo>
                    <a:pt x="508" y="231"/>
                  </a:lnTo>
                  <a:lnTo>
                    <a:pt x="493" y="232"/>
                  </a:lnTo>
                  <a:lnTo>
                    <a:pt x="479" y="234"/>
                  </a:lnTo>
                  <a:lnTo>
                    <a:pt x="466" y="235"/>
                  </a:lnTo>
                  <a:lnTo>
                    <a:pt x="453" y="238"/>
                  </a:lnTo>
                  <a:lnTo>
                    <a:pt x="439" y="241"/>
                  </a:lnTo>
                  <a:lnTo>
                    <a:pt x="426" y="244"/>
                  </a:lnTo>
                  <a:lnTo>
                    <a:pt x="413" y="249"/>
                  </a:lnTo>
                  <a:lnTo>
                    <a:pt x="401" y="254"/>
                  </a:lnTo>
                  <a:lnTo>
                    <a:pt x="388" y="259"/>
                  </a:lnTo>
                  <a:lnTo>
                    <a:pt x="376" y="266"/>
                  </a:lnTo>
                  <a:lnTo>
                    <a:pt x="365" y="272"/>
                  </a:lnTo>
                  <a:lnTo>
                    <a:pt x="354" y="279"/>
                  </a:lnTo>
                  <a:lnTo>
                    <a:pt x="332" y="295"/>
                  </a:lnTo>
                  <a:lnTo>
                    <a:pt x="313" y="313"/>
                  </a:lnTo>
                  <a:lnTo>
                    <a:pt x="295" y="332"/>
                  </a:lnTo>
                  <a:lnTo>
                    <a:pt x="279" y="354"/>
                  </a:lnTo>
                  <a:lnTo>
                    <a:pt x="272" y="364"/>
                  </a:lnTo>
                  <a:lnTo>
                    <a:pt x="266" y="376"/>
                  </a:lnTo>
                  <a:lnTo>
                    <a:pt x="260" y="388"/>
                  </a:lnTo>
                  <a:lnTo>
                    <a:pt x="254" y="401"/>
                  </a:lnTo>
                  <a:lnTo>
                    <a:pt x="249" y="413"/>
                  </a:lnTo>
                  <a:lnTo>
                    <a:pt x="244" y="426"/>
                  </a:lnTo>
                  <a:lnTo>
                    <a:pt x="241" y="438"/>
                  </a:lnTo>
                  <a:lnTo>
                    <a:pt x="238" y="452"/>
                  </a:lnTo>
                  <a:lnTo>
                    <a:pt x="235" y="466"/>
                  </a:lnTo>
                  <a:lnTo>
                    <a:pt x="234" y="479"/>
                  </a:lnTo>
                  <a:lnTo>
                    <a:pt x="233" y="493"/>
                  </a:lnTo>
                  <a:lnTo>
                    <a:pt x="232" y="508"/>
                  </a:lnTo>
                  <a:lnTo>
                    <a:pt x="232" y="508"/>
                  </a:lnTo>
                  <a:lnTo>
                    <a:pt x="233" y="522"/>
                  </a:lnTo>
                  <a:lnTo>
                    <a:pt x="234" y="536"/>
                  </a:lnTo>
                  <a:lnTo>
                    <a:pt x="235" y="550"/>
                  </a:lnTo>
                  <a:lnTo>
                    <a:pt x="238" y="563"/>
                  </a:lnTo>
                  <a:lnTo>
                    <a:pt x="241" y="577"/>
                  </a:lnTo>
                  <a:lnTo>
                    <a:pt x="244" y="590"/>
                  </a:lnTo>
                  <a:lnTo>
                    <a:pt x="249" y="603"/>
                  </a:lnTo>
                  <a:lnTo>
                    <a:pt x="254" y="616"/>
                  </a:lnTo>
                  <a:lnTo>
                    <a:pt x="260" y="627"/>
                  </a:lnTo>
                  <a:lnTo>
                    <a:pt x="266" y="639"/>
                  </a:lnTo>
                  <a:lnTo>
                    <a:pt x="272" y="651"/>
                  </a:lnTo>
                  <a:lnTo>
                    <a:pt x="279" y="662"/>
                  </a:lnTo>
                  <a:lnTo>
                    <a:pt x="295" y="683"/>
                  </a:lnTo>
                  <a:lnTo>
                    <a:pt x="313" y="702"/>
                  </a:lnTo>
                  <a:lnTo>
                    <a:pt x="332" y="721"/>
                  </a:lnTo>
                  <a:lnTo>
                    <a:pt x="354" y="737"/>
                  </a:lnTo>
                  <a:lnTo>
                    <a:pt x="376" y="751"/>
                  </a:lnTo>
                  <a:lnTo>
                    <a:pt x="388" y="756"/>
                  </a:lnTo>
                  <a:lnTo>
                    <a:pt x="401" y="763"/>
                  </a:lnTo>
                  <a:lnTo>
                    <a:pt x="413" y="767"/>
                  </a:lnTo>
                  <a:lnTo>
                    <a:pt x="426" y="771"/>
                  </a:lnTo>
                  <a:lnTo>
                    <a:pt x="439" y="775"/>
                  </a:lnTo>
                  <a:lnTo>
                    <a:pt x="453" y="779"/>
                  </a:lnTo>
                  <a:lnTo>
                    <a:pt x="466" y="781"/>
                  </a:lnTo>
                  <a:lnTo>
                    <a:pt x="479" y="783"/>
                  </a:lnTo>
                  <a:lnTo>
                    <a:pt x="493" y="784"/>
                  </a:lnTo>
                  <a:lnTo>
                    <a:pt x="508" y="784"/>
                  </a:lnTo>
                  <a:lnTo>
                    <a:pt x="508" y="784"/>
                  </a:lnTo>
                  <a:lnTo>
                    <a:pt x="522" y="784"/>
                  </a:lnTo>
                  <a:lnTo>
                    <a:pt x="536" y="783"/>
                  </a:lnTo>
                  <a:lnTo>
                    <a:pt x="550" y="781"/>
                  </a:lnTo>
                  <a:lnTo>
                    <a:pt x="563" y="779"/>
                  </a:lnTo>
                  <a:lnTo>
                    <a:pt x="577" y="775"/>
                  </a:lnTo>
                  <a:lnTo>
                    <a:pt x="590" y="771"/>
                  </a:lnTo>
                  <a:lnTo>
                    <a:pt x="603" y="767"/>
                  </a:lnTo>
                  <a:lnTo>
                    <a:pt x="616" y="763"/>
                  </a:lnTo>
                  <a:lnTo>
                    <a:pt x="628" y="756"/>
                  </a:lnTo>
                  <a:lnTo>
                    <a:pt x="639" y="751"/>
                  </a:lnTo>
                  <a:lnTo>
                    <a:pt x="662" y="737"/>
                  </a:lnTo>
                  <a:lnTo>
                    <a:pt x="683" y="721"/>
                  </a:lnTo>
                  <a:lnTo>
                    <a:pt x="703" y="702"/>
                  </a:lnTo>
                  <a:lnTo>
                    <a:pt x="721" y="683"/>
                  </a:lnTo>
                  <a:lnTo>
                    <a:pt x="737" y="662"/>
                  </a:lnTo>
                  <a:lnTo>
                    <a:pt x="751" y="639"/>
                  </a:lnTo>
                  <a:lnTo>
                    <a:pt x="756" y="627"/>
                  </a:lnTo>
                  <a:lnTo>
                    <a:pt x="763" y="616"/>
                  </a:lnTo>
                  <a:lnTo>
                    <a:pt x="767" y="603"/>
                  </a:lnTo>
                  <a:lnTo>
                    <a:pt x="771" y="590"/>
                  </a:lnTo>
                  <a:lnTo>
                    <a:pt x="776" y="577"/>
                  </a:lnTo>
                  <a:lnTo>
                    <a:pt x="779" y="563"/>
                  </a:lnTo>
                  <a:lnTo>
                    <a:pt x="781" y="550"/>
                  </a:lnTo>
                  <a:lnTo>
                    <a:pt x="782" y="536"/>
                  </a:lnTo>
                  <a:lnTo>
                    <a:pt x="783" y="522"/>
                  </a:lnTo>
                  <a:lnTo>
                    <a:pt x="784" y="508"/>
                  </a:lnTo>
                  <a:lnTo>
                    <a:pt x="784" y="508"/>
                  </a:lnTo>
                  <a:lnTo>
                    <a:pt x="783" y="493"/>
                  </a:lnTo>
                  <a:lnTo>
                    <a:pt x="782" y="479"/>
                  </a:lnTo>
                  <a:lnTo>
                    <a:pt x="781" y="466"/>
                  </a:lnTo>
                  <a:lnTo>
                    <a:pt x="779" y="452"/>
                  </a:lnTo>
                  <a:lnTo>
                    <a:pt x="776" y="438"/>
                  </a:lnTo>
                  <a:lnTo>
                    <a:pt x="771" y="426"/>
                  </a:lnTo>
                  <a:lnTo>
                    <a:pt x="767" y="413"/>
                  </a:lnTo>
                  <a:lnTo>
                    <a:pt x="763" y="401"/>
                  </a:lnTo>
                  <a:lnTo>
                    <a:pt x="756" y="388"/>
                  </a:lnTo>
                  <a:lnTo>
                    <a:pt x="751" y="376"/>
                  </a:lnTo>
                  <a:lnTo>
                    <a:pt x="737" y="354"/>
                  </a:lnTo>
                  <a:lnTo>
                    <a:pt x="721" y="332"/>
                  </a:lnTo>
                  <a:lnTo>
                    <a:pt x="703" y="313"/>
                  </a:lnTo>
                  <a:lnTo>
                    <a:pt x="683" y="295"/>
                  </a:lnTo>
                  <a:lnTo>
                    <a:pt x="662" y="279"/>
                  </a:lnTo>
                  <a:lnTo>
                    <a:pt x="639" y="266"/>
                  </a:lnTo>
                  <a:lnTo>
                    <a:pt x="628" y="259"/>
                  </a:lnTo>
                  <a:lnTo>
                    <a:pt x="616" y="254"/>
                  </a:lnTo>
                  <a:lnTo>
                    <a:pt x="603" y="249"/>
                  </a:lnTo>
                  <a:lnTo>
                    <a:pt x="590" y="244"/>
                  </a:lnTo>
                  <a:lnTo>
                    <a:pt x="577" y="241"/>
                  </a:lnTo>
                  <a:lnTo>
                    <a:pt x="563" y="238"/>
                  </a:lnTo>
                  <a:lnTo>
                    <a:pt x="550" y="235"/>
                  </a:lnTo>
                  <a:lnTo>
                    <a:pt x="536" y="234"/>
                  </a:lnTo>
                  <a:lnTo>
                    <a:pt x="522" y="232"/>
                  </a:lnTo>
                  <a:lnTo>
                    <a:pt x="508" y="231"/>
                  </a:lnTo>
                  <a:lnTo>
                    <a:pt x="508" y="231"/>
                  </a:lnTo>
                  <a:close/>
                  <a:moveTo>
                    <a:pt x="508" y="721"/>
                  </a:moveTo>
                  <a:lnTo>
                    <a:pt x="508" y="721"/>
                  </a:lnTo>
                  <a:lnTo>
                    <a:pt x="486" y="720"/>
                  </a:lnTo>
                  <a:lnTo>
                    <a:pt x="466" y="716"/>
                  </a:lnTo>
                  <a:lnTo>
                    <a:pt x="445" y="711"/>
                  </a:lnTo>
                  <a:lnTo>
                    <a:pt x="426" y="704"/>
                  </a:lnTo>
                  <a:lnTo>
                    <a:pt x="407" y="695"/>
                  </a:lnTo>
                  <a:lnTo>
                    <a:pt x="389" y="684"/>
                  </a:lnTo>
                  <a:lnTo>
                    <a:pt x="373" y="671"/>
                  </a:lnTo>
                  <a:lnTo>
                    <a:pt x="358" y="658"/>
                  </a:lnTo>
                  <a:lnTo>
                    <a:pt x="344" y="642"/>
                  </a:lnTo>
                  <a:lnTo>
                    <a:pt x="332" y="626"/>
                  </a:lnTo>
                  <a:lnTo>
                    <a:pt x="322" y="609"/>
                  </a:lnTo>
                  <a:lnTo>
                    <a:pt x="312" y="591"/>
                  </a:lnTo>
                  <a:lnTo>
                    <a:pt x="306" y="570"/>
                  </a:lnTo>
                  <a:lnTo>
                    <a:pt x="300" y="550"/>
                  </a:lnTo>
                  <a:lnTo>
                    <a:pt x="297" y="530"/>
                  </a:lnTo>
                  <a:lnTo>
                    <a:pt x="296" y="508"/>
                  </a:lnTo>
                  <a:lnTo>
                    <a:pt x="296" y="508"/>
                  </a:lnTo>
                  <a:lnTo>
                    <a:pt x="297" y="486"/>
                  </a:lnTo>
                  <a:lnTo>
                    <a:pt x="300" y="465"/>
                  </a:lnTo>
                  <a:lnTo>
                    <a:pt x="306" y="445"/>
                  </a:lnTo>
                  <a:lnTo>
                    <a:pt x="312" y="426"/>
                  </a:lnTo>
                  <a:lnTo>
                    <a:pt x="322" y="406"/>
                  </a:lnTo>
                  <a:lnTo>
                    <a:pt x="332" y="389"/>
                  </a:lnTo>
                  <a:lnTo>
                    <a:pt x="344" y="373"/>
                  </a:lnTo>
                  <a:lnTo>
                    <a:pt x="358" y="358"/>
                  </a:lnTo>
                  <a:lnTo>
                    <a:pt x="373" y="344"/>
                  </a:lnTo>
                  <a:lnTo>
                    <a:pt x="389" y="332"/>
                  </a:lnTo>
                  <a:lnTo>
                    <a:pt x="407" y="322"/>
                  </a:lnTo>
                  <a:lnTo>
                    <a:pt x="426" y="312"/>
                  </a:lnTo>
                  <a:lnTo>
                    <a:pt x="445" y="305"/>
                  </a:lnTo>
                  <a:lnTo>
                    <a:pt x="466" y="300"/>
                  </a:lnTo>
                  <a:lnTo>
                    <a:pt x="486" y="297"/>
                  </a:lnTo>
                  <a:lnTo>
                    <a:pt x="508" y="296"/>
                  </a:lnTo>
                  <a:lnTo>
                    <a:pt x="508" y="296"/>
                  </a:lnTo>
                  <a:lnTo>
                    <a:pt x="530" y="297"/>
                  </a:lnTo>
                  <a:lnTo>
                    <a:pt x="550" y="300"/>
                  </a:lnTo>
                  <a:lnTo>
                    <a:pt x="571" y="305"/>
                  </a:lnTo>
                  <a:lnTo>
                    <a:pt x="591" y="312"/>
                  </a:lnTo>
                  <a:lnTo>
                    <a:pt x="609" y="322"/>
                  </a:lnTo>
                  <a:lnTo>
                    <a:pt x="626" y="332"/>
                  </a:lnTo>
                  <a:lnTo>
                    <a:pt x="643" y="344"/>
                  </a:lnTo>
                  <a:lnTo>
                    <a:pt x="658" y="358"/>
                  </a:lnTo>
                  <a:lnTo>
                    <a:pt x="672" y="373"/>
                  </a:lnTo>
                  <a:lnTo>
                    <a:pt x="684" y="389"/>
                  </a:lnTo>
                  <a:lnTo>
                    <a:pt x="695" y="406"/>
                  </a:lnTo>
                  <a:lnTo>
                    <a:pt x="704" y="426"/>
                  </a:lnTo>
                  <a:lnTo>
                    <a:pt x="711" y="445"/>
                  </a:lnTo>
                  <a:lnTo>
                    <a:pt x="717" y="465"/>
                  </a:lnTo>
                  <a:lnTo>
                    <a:pt x="720" y="486"/>
                  </a:lnTo>
                  <a:lnTo>
                    <a:pt x="721" y="508"/>
                  </a:lnTo>
                  <a:lnTo>
                    <a:pt x="721" y="508"/>
                  </a:lnTo>
                  <a:lnTo>
                    <a:pt x="720" y="530"/>
                  </a:lnTo>
                  <a:lnTo>
                    <a:pt x="717" y="550"/>
                  </a:lnTo>
                  <a:lnTo>
                    <a:pt x="711" y="570"/>
                  </a:lnTo>
                  <a:lnTo>
                    <a:pt x="704" y="591"/>
                  </a:lnTo>
                  <a:lnTo>
                    <a:pt x="695" y="609"/>
                  </a:lnTo>
                  <a:lnTo>
                    <a:pt x="684" y="626"/>
                  </a:lnTo>
                  <a:lnTo>
                    <a:pt x="672" y="642"/>
                  </a:lnTo>
                  <a:lnTo>
                    <a:pt x="658" y="658"/>
                  </a:lnTo>
                  <a:lnTo>
                    <a:pt x="643" y="671"/>
                  </a:lnTo>
                  <a:lnTo>
                    <a:pt x="626" y="684"/>
                  </a:lnTo>
                  <a:lnTo>
                    <a:pt x="609" y="695"/>
                  </a:lnTo>
                  <a:lnTo>
                    <a:pt x="591" y="704"/>
                  </a:lnTo>
                  <a:lnTo>
                    <a:pt x="571" y="711"/>
                  </a:lnTo>
                  <a:lnTo>
                    <a:pt x="550" y="716"/>
                  </a:lnTo>
                  <a:lnTo>
                    <a:pt x="530" y="720"/>
                  </a:lnTo>
                  <a:lnTo>
                    <a:pt x="508" y="721"/>
                  </a:lnTo>
                  <a:lnTo>
                    <a:pt x="508" y="721"/>
                  </a:lnTo>
                  <a:close/>
                  <a:moveTo>
                    <a:pt x="989" y="598"/>
                  </a:moveTo>
                  <a:lnTo>
                    <a:pt x="989" y="598"/>
                  </a:lnTo>
                  <a:lnTo>
                    <a:pt x="981" y="596"/>
                  </a:lnTo>
                  <a:lnTo>
                    <a:pt x="972" y="594"/>
                  </a:lnTo>
                  <a:lnTo>
                    <a:pt x="964" y="591"/>
                  </a:lnTo>
                  <a:lnTo>
                    <a:pt x="957" y="588"/>
                  </a:lnTo>
                  <a:lnTo>
                    <a:pt x="950" y="583"/>
                  </a:lnTo>
                  <a:lnTo>
                    <a:pt x="944" y="579"/>
                  </a:lnTo>
                  <a:lnTo>
                    <a:pt x="938" y="574"/>
                  </a:lnTo>
                  <a:lnTo>
                    <a:pt x="932" y="567"/>
                  </a:lnTo>
                  <a:lnTo>
                    <a:pt x="927" y="562"/>
                  </a:lnTo>
                  <a:lnTo>
                    <a:pt x="923" y="554"/>
                  </a:lnTo>
                  <a:lnTo>
                    <a:pt x="918" y="548"/>
                  </a:lnTo>
                  <a:lnTo>
                    <a:pt x="915" y="540"/>
                  </a:lnTo>
                  <a:lnTo>
                    <a:pt x="913" y="533"/>
                  </a:lnTo>
                  <a:lnTo>
                    <a:pt x="911" y="524"/>
                  </a:lnTo>
                  <a:lnTo>
                    <a:pt x="910" y="517"/>
                  </a:lnTo>
                  <a:lnTo>
                    <a:pt x="909" y="508"/>
                  </a:lnTo>
                  <a:lnTo>
                    <a:pt x="909" y="508"/>
                  </a:lnTo>
                  <a:lnTo>
                    <a:pt x="910" y="500"/>
                  </a:lnTo>
                  <a:lnTo>
                    <a:pt x="911" y="491"/>
                  </a:lnTo>
                  <a:lnTo>
                    <a:pt x="913" y="484"/>
                  </a:lnTo>
                  <a:lnTo>
                    <a:pt x="915" y="475"/>
                  </a:lnTo>
                  <a:lnTo>
                    <a:pt x="918" y="469"/>
                  </a:lnTo>
                  <a:lnTo>
                    <a:pt x="923" y="461"/>
                  </a:lnTo>
                  <a:lnTo>
                    <a:pt x="927" y="455"/>
                  </a:lnTo>
                  <a:lnTo>
                    <a:pt x="932" y="448"/>
                  </a:lnTo>
                  <a:lnTo>
                    <a:pt x="938" y="442"/>
                  </a:lnTo>
                  <a:lnTo>
                    <a:pt x="944" y="437"/>
                  </a:lnTo>
                  <a:lnTo>
                    <a:pt x="950" y="432"/>
                  </a:lnTo>
                  <a:lnTo>
                    <a:pt x="957" y="428"/>
                  </a:lnTo>
                  <a:lnTo>
                    <a:pt x="964" y="425"/>
                  </a:lnTo>
                  <a:lnTo>
                    <a:pt x="972" y="421"/>
                  </a:lnTo>
                  <a:lnTo>
                    <a:pt x="981" y="419"/>
                  </a:lnTo>
                  <a:lnTo>
                    <a:pt x="989" y="418"/>
                  </a:lnTo>
                  <a:lnTo>
                    <a:pt x="989" y="418"/>
                  </a:lnTo>
                  <a:lnTo>
                    <a:pt x="996" y="416"/>
                  </a:lnTo>
                  <a:lnTo>
                    <a:pt x="1001" y="414"/>
                  </a:lnTo>
                  <a:lnTo>
                    <a:pt x="1006" y="410"/>
                  </a:lnTo>
                  <a:lnTo>
                    <a:pt x="1011" y="404"/>
                  </a:lnTo>
                  <a:lnTo>
                    <a:pt x="1011" y="404"/>
                  </a:lnTo>
                  <a:lnTo>
                    <a:pt x="1014" y="399"/>
                  </a:lnTo>
                  <a:lnTo>
                    <a:pt x="1016" y="392"/>
                  </a:lnTo>
                  <a:lnTo>
                    <a:pt x="1017" y="385"/>
                  </a:lnTo>
                  <a:lnTo>
                    <a:pt x="1016" y="378"/>
                  </a:lnTo>
                  <a:lnTo>
                    <a:pt x="1016" y="378"/>
                  </a:lnTo>
                  <a:lnTo>
                    <a:pt x="1011" y="360"/>
                  </a:lnTo>
                  <a:lnTo>
                    <a:pt x="1005" y="343"/>
                  </a:lnTo>
                  <a:lnTo>
                    <a:pt x="999" y="325"/>
                  </a:lnTo>
                  <a:lnTo>
                    <a:pt x="992" y="308"/>
                  </a:lnTo>
                  <a:lnTo>
                    <a:pt x="985" y="290"/>
                  </a:lnTo>
                  <a:lnTo>
                    <a:pt x="976" y="273"/>
                  </a:lnTo>
                  <a:lnTo>
                    <a:pt x="968" y="257"/>
                  </a:lnTo>
                  <a:lnTo>
                    <a:pt x="958" y="240"/>
                  </a:lnTo>
                  <a:lnTo>
                    <a:pt x="958" y="240"/>
                  </a:lnTo>
                  <a:lnTo>
                    <a:pt x="955" y="235"/>
                  </a:lnTo>
                  <a:lnTo>
                    <a:pt x="949" y="230"/>
                  </a:lnTo>
                  <a:lnTo>
                    <a:pt x="943" y="227"/>
                  </a:lnTo>
                  <a:lnTo>
                    <a:pt x="937" y="225"/>
                  </a:lnTo>
                  <a:lnTo>
                    <a:pt x="937" y="225"/>
                  </a:lnTo>
                  <a:lnTo>
                    <a:pt x="930" y="225"/>
                  </a:lnTo>
                  <a:lnTo>
                    <a:pt x="924" y="226"/>
                  </a:lnTo>
                  <a:lnTo>
                    <a:pt x="917" y="228"/>
                  </a:lnTo>
                  <a:lnTo>
                    <a:pt x="912" y="231"/>
                  </a:lnTo>
                  <a:lnTo>
                    <a:pt x="912" y="231"/>
                  </a:lnTo>
                  <a:lnTo>
                    <a:pt x="904" y="237"/>
                  </a:lnTo>
                  <a:lnTo>
                    <a:pt x="898" y="240"/>
                  </a:lnTo>
                  <a:lnTo>
                    <a:pt x="890" y="243"/>
                  </a:lnTo>
                  <a:lnTo>
                    <a:pt x="883" y="246"/>
                  </a:lnTo>
                  <a:lnTo>
                    <a:pt x="874" y="249"/>
                  </a:lnTo>
                  <a:lnTo>
                    <a:pt x="867" y="250"/>
                  </a:lnTo>
                  <a:lnTo>
                    <a:pt x="858" y="250"/>
                  </a:lnTo>
                  <a:lnTo>
                    <a:pt x="851" y="250"/>
                  </a:lnTo>
                  <a:lnTo>
                    <a:pt x="842" y="249"/>
                  </a:lnTo>
                  <a:lnTo>
                    <a:pt x="835" y="248"/>
                  </a:lnTo>
                  <a:lnTo>
                    <a:pt x="826" y="245"/>
                  </a:lnTo>
                  <a:lnTo>
                    <a:pt x="819" y="242"/>
                  </a:lnTo>
                  <a:lnTo>
                    <a:pt x="811" y="239"/>
                  </a:lnTo>
                  <a:lnTo>
                    <a:pt x="805" y="235"/>
                  </a:lnTo>
                  <a:lnTo>
                    <a:pt x="798" y="229"/>
                  </a:lnTo>
                  <a:lnTo>
                    <a:pt x="792" y="224"/>
                  </a:lnTo>
                  <a:lnTo>
                    <a:pt x="792" y="224"/>
                  </a:lnTo>
                  <a:lnTo>
                    <a:pt x="786" y="217"/>
                  </a:lnTo>
                  <a:lnTo>
                    <a:pt x="781" y="211"/>
                  </a:lnTo>
                  <a:lnTo>
                    <a:pt x="777" y="205"/>
                  </a:lnTo>
                  <a:lnTo>
                    <a:pt x="773" y="197"/>
                  </a:lnTo>
                  <a:lnTo>
                    <a:pt x="770" y="190"/>
                  </a:lnTo>
                  <a:lnTo>
                    <a:pt x="768" y="182"/>
                  </a:lnTo>
                  <a:lnTo>
                    <a:pt x="766" y="173"/>
                  </a:lnTo>
                  <a:lnTo>
                    <a:pt x="766" y="166"/>
                  </a:lnTo>
                  <a:lnTo>
                    <a:pt x="765" y="157"/>
                  </a:lnTo>
                  <a:lnTo>
                    <a:pt x="766" y="150"/>
                  </a:lnTo>
                  <a:lnTo>
                    <a:pt x="767" y="141"/>
                  </a:lnTo>
                  <a:lnTo>
                    <a:pt x="769" y="134"/>
                  </a:lnTo>
                  <a:lnTo>
                    <a:pt x="772" y="126"/>
                  </a:lnTo>
                  <a:lnTo>
                    <a:pt x="776" y="119"/>
                  </a:lnTo>
                  <a:lnTo>
                    <a:pt x="780" y="111"/>
                  </a:lnTo>
                  <a:lnTo>
                    <a:pt x="784" y="105"/>
                  </a:lnTo>
                  <a:lnTo>
                    <a:pt x="784" y="105"/>
                  </a:lnTo>
                  <a:lnTo>
                    <a:pt x="787" y="98"/>
                  </a:lnTo>
                  <a:lnTo>
                    <a:pt x="791" y="92"/>
                  </a:lnTo>
                  <a:lnTo>
                    <a:pt x="791" y="86"/>
                  </a:lnTo>
                  <a:lnTo>
                    <a:pt x="791" y="79"/>
                  </a:lnTo>
                  <a:lnTo>
                    <a:pt x="791" y="79"/>
                  </a:lnTo>
                  <a:lnTo>
                    <a:pt x="788" y="73"/>
                  </a:lnTo>
                  <a:lnTo>
                    <a:pt x="785" y="66"/>
                  </a:lnTo>
                  <a:lnTo>
                    <a:pt x="781" y="62"/>
                  </a:lnTo>
                  <a:lnTo>
                    <a:pt x="776" y="58"/>
                  </a:lnTo>
                  <a:lnTo>
                    <a:pt x="776" y="58"/>
                  </a:lnTo>
                  <a:lnTo>
                    <a:pt x="760" y="48"/>
                  </a:lnTo>
                  <a:lnTo>
                    <a:pt x="742" y="39"/>
                  </a:lnTo>
                  <a:lnTo>
                    <a:pt x="726" y="32"/>
                  </a:lnTo>
                  <a:lnTo>
                    <a:pt x="709" y="24"/>
                  </a:lnTo>
                  <a:lnTo>
                    <a:pt x="691" y="17"/>
                  </a:lnTo>
                  <a:lnTo>
                    <a:pt x="674" y="10"/>
                  </a:lnTo>
                  <a:lnTo>
                    <a:pt x="655" y="5"/>
                  </a:lnTo>
                  <a:lnTo>
                    <a:pt x="637" y="1"/>
                  </a:lnTo>
                  <a:lnTo>
                    <a:pt x="637" y="1"/>
                  </a:lnTo>
                  <a:lnTo>
                    <a:pt x="631" y="0"/>
                  </a:lnTo>
                  <a:lnTo>
                    <a:pt x="624" y="0"/>
                  </a:lnTo>
                  <a:lnTo>
                    <a:pt x="618" y="2"/>
                  </a:lnTo>
                  <a:lnTo>
                    <a:pt x="611" y="5"/>
                  </a:lnTo>
                  <a:lnTo>
                    <a:pt x="611" y="5"/>
                  </a:lnTo>
                  <a:lnTo>
                    <a:pt x="606" y="9"/>
                  </a:lnTo>
                  <a:lnTo>
                    <a:pt x="603" y="15"/>
                  </a:lnTo>
                  <a:lnTo>
                    <a:pt x="600" y="20"/>
                  </a:lnTo>
                  <a:lnTo>
                    <a:pt x="597" y="28"/>
                  </a:lnTo>
                  <a:lnTo>
                    <a:pt x="597" y="28"/>
                  </a:lnTo>
                  <a:lnTo>
                    <a:pt x="596" y="35"/>
                  </a:lnTo>
                  <a:lnTo>
                    <a:pt x="594" y="44"/>
                  </a:lnTo>
                  <a:lnTo>
                    <a:pt x="591" y="51"/>
                  </a:lnTo>
                  <a:lnTo>
                    <a:pt x="588" y="59"/>
                  </a:lnTo>
                  <a:lnTo>
                    <a:pt x="584" y="66"/>
                  </a:lnTo>
                  <a:lnTo>
                    <a:pt x="579" y="73"/>
                  </a:lnTo>
                  <a:lnTo>
                    <a:pt x="574" y="78"/>
                  </a:lnTo>
                  <a:lnTo>
                    <a:pt x="567" y="84"/>
                  </a:lnTo>
                  <a:lnTo>
                    <a:pt x="562" y="89"/>
                  </a:lnTo>
                  <a:lnTo>
                    <a:pt x="555" y="93"/>
                  </a:lnTo>
                  <a:lnTo>
                    <a:pt x="548" y="97"/>
                  </a:lnTo>
                  <a:lnTo>
                    <a:pt x="541" y="101"/>
                  </a:lnTo>
                  <a:lnTo>
                    <a:pt x="533" y="104"/>
                  </a:lnTo>
                  <a:lnTo>
                    <a:pt x="525" y="105"/>
                  </a:lnTo>
                  <a:lnTo>
                    <a:pt x="516" y="106"/>
                  </a:lnTo>
                  <a:lnTo>
                    <a:pt x="508" y="107"/>
                  </a:lnTo>
                  <a:lnTo>
                    <a:pt x="508" y="107"/>
                  </a:lnTo>
                  <a:lnTo>
                    <a:pt x="500" y="106"/>
                  </a:lnTo>
                  <a:lnTo>
                    <a:pt x="491" y="105"/>
                  </a:lnTo>
                  <a:lnTo>
                    <a:pt x="484" y="104"/>
                  </a:lnTo>
                  <a:lnTo>
                    <a:pt x="475" y="101"/>
                  </a:lnTo>
                  <a:lnTo>
                    <a:pt x="468" y="97"/>
                  </a:lnTo>
                  <a:lnTo>
                    <a:pt x="461" y="93"/>
                  </a:lnTo>
                  <a:lnTo>
                    <a:pt x="455" y="89"/>
                  </a:lnTo>
                  <a:lnTo>
                    <a:pt x="448" y="84"/>
                  </a:lnTo>
                  <a:lnTo>
                    <a:pt x="442" y="78"/>
                  </a:lnTo>
                  <a:lnTo>
                    <a:pt x="438" y="73"/>
                  </a:lnTo>
                  <a:lnTo>
                    <a:pt x="432" y="66"/>
                  </a:lnTo>
                  <a:lnTo>
                    <a:pt x="428" y="59"/>
                  </a:lnTo>
                  <a:lnTo>
                    <a:pt x="425" y="51"/>
                  </a:lnTo>
                  <a:lnTo>
                    <a:pt x="422" y="44"/>
                  </a:lnTo>
                  <a:lnTo>
                    <a:pt x="419" y="35"/>
                  </a:lnTo>
                  <a:lnTo>
                    <a:pt x="418" y="28"/>
                  </a:lnTo>
                  <a:lnTo>
                    <a:pt x="418" y="28"/>
                  </a:lnTo>
                  <a:lnTo>
                    <a:pt x="416" y="20"/>
                  </a:lnTo>
                  <a:lnTo>
                    <a:pt x="414" y="15"/>
                  </a:lnTo>
                  <a:lnTo>
                    <a:pt x="410" y="9"/>
                  </a:lnTo>
                  <a:lnTo>
                    <a:pt x="404" y="5"/>
                  </a:lnTo>
                  <a:lnTo>
                    <a:pt x="404" y="5"/>
                  </a:lnTo>
                  <a:lnTo>
                    <a:pt x="398" y="2"/>
                  </a:lnTo>
                  <a:lnTo>
                    <a:pt x="393" y="0"/>
                  </a:lnTo>
                  <a:lnTo>
                    <a:pt x="385" y="0"/>
                  </a:lnTo>
                  <a:lnTo>
                    <a:pt x="379" y="1"/>
                  </a:lnTo>
                  <a:lnTo>
                    <a:pt x="379" y="1"/>
                  </a:lnTo>
                  <a:lnTo>
                    <a:pt x="360" y="5"/>
                  </a:lnTo>
                  <a:lnTo>
                    <a:pt x="342" y="10"/>
                  </a:lnTo>
                  <a:lnTo>
                    <a:pt x="325" y="17"/>
                  </a:lnTo>
                  <a:lnTo>
                    <a:pt x="308" y="24"/>
                  </a:lnTo>
                  <a:lnTo>
                    <a:pt x="291" y="32"/>
                  </a:lnTo>
                  <a:lnTo>
                    <a:pt x="273" y="39"/>
                  </a:lnTo>
                  <a:lnTo>
                    <a:pt x="257" y="48"/>
                  </a:lnTo>
                  <a:lnTo>
                    <a:pt x="240" y="58"/>
                  </a:lnTo>
                  <a:lnTo>
                    <a:pt x="240" y="58"/>
                  </a:lnTo>
                  <a:lnTo>
                    <a:pt x="235" y="62"/>
                  </a:lnTo>
                  <a:lnTo>
                    <a:pt x="231" y="66"/>
                  </a:lnTo>
                  <a:lnTo>
                    <a:pt x="227" y="73"/>
                  </a:lnTo>
                  <a:lnTo>
                    <a:pt x="225" y="79"/>
                  </a:lnTo>
                  <a:lnTo>
                    <a:pt x="225" y="79"/>
                  </a:lnTo>
                  <a:lnTo>
                    <a:pt x="225" y="86"/>
                  </a:lnTo>
                  <a:lnTo>
                    <a:pt x="226" y="92"/>
                  </a:lnTo>
                  <a:lnTo>
                    <a:pt x="228" y="98"/>
                  </a:lnTo>
                  <a:lnTo>
                    <a:pt x="232" y="105"/>
                  </a:lnTo>
                  <a:lnTo>
                    <a:pt x="232" y="105"/>
                  </a:lnTo>
                  <a:lnTo>
                    <a:pt x="237" y="111"/>
                  </a:lnTo>
                  <a:lnTo>
                    <a:pt x="240" y="119"/>
                  </a:lnTo>
                  <a:lnTo>
                    <a:pt x="244" y="126"/>
                  </a:lnTo>
                  <a:lnTo>
                    <a:pt x="247" y="134"/>
                  </a:lnTo>
                  <a:lnTo>
                    <a:pt x="249" y="141"/>
                  </a:lnTo>
                  <a:lnTo>
                    <a:pt x="250" y="150"/>
                  </a:lnTo>
                  <a:lnTo>
                    <a:pt x="251" y="157"/>
                  </a:lnTo>
                  <a:lnTo>
                    <a:pt x="251" y="166"/>
                  </a:lnTo>
                  <a:lnTo>
                    <a:pt x="250" y="173"/>
                  </a:lnTo>
                  <a:lnTo>
                    <a:pt x="248" y="182"/>
                  </a:lnTo>
                  <a:lnTo>
                    <a:pt x="246" y="190"/>
                  </a:lnTo>
                  <a:lnTo>
                    <a:pt x="243" y="197"/>
                  </a:lnTo>
                  <a:lnTo>
                    <a:pt x="239" y="205"/>
                  </a:lnTo>
                  <a:lnTo>
                    <a:pt x="235" y="211"/>
                  </a:lnTo>
                  <a:lnTo>
                    <a:pt x="231" y="217"/>
                  </a:lnTo>
                  <a:lnTo>
                    <a:pt x="224" y="224"/>
                  </a:lnTo>
                  <a:lnTo>
                    <a:pt x="224" y="224"/>
                  </a:lnTo>
                  <a:lnTo>
                    <a:pt x="219" y="229"/>
                  </a:lnTo>
                  <a:lnTo>
                    <a:pt x="211" y="235"/>
                  </a:lnTo>
                  <a:lnTo>
                    <a:pt x="205" y="239"/>
                  </a:lnTo>
                  <a:lnTo>
                    <a:pt x="197" y="242"/>
                  </a:lnTo>
                  <a:lnTo>
                    <a:pt x="190" y="245"/>
                  </a:lnTo>
                  <a:lnTo>
                    <a:pt x="182" y="248"/>
                  </a:lnTo>
                  <a:lnTo>
                    <a:pt x="174" y="249"/>
                  </a:lnTo>
                  <a:lnTo>
                    <a:pt x="166" y="250"/>
                  </a:lnTo>
                  <a:lnTo>
                    <a:pt x="158" y="250"/>
                  </a:lnTo>
                  <a:lnTo>
                    <a:pt x="150" y="250"/>
                  </a:lnTo>
                  <a:lnTo>
                    <a:pt x="141" y="249"/>
                  </a:lnTo>
                  <a:lnTo>
                    <a:pt x="134" y="246"/>
                  </a:lnTo>
                  <a:lnTo>
                    <a:pt x="125" y="243"/>
                  </a:lnTo>
                  <a:lnTo>
                    <a:pt x="118" y="240"/>
                  </a:lnTo>
                  <a:lnTo>
                    <a:pt x="111" y="237"/>
                  </a:lnTo>
                  <a:lnTo>
                    <a:pt x="104" y="231"/>
                  </a:lnTo>
                  <a:lnTo>
                    <a:pt x="104" y="231"/>
                  </a:lnTo>
                  <a:lnTo>
                    <a:pt x="99" y="228"/>
                  </a:lnTo>
                  <a:lnTo>
                    <a:pt x="92" y="226"/>
                  </a:lnTo>
                  <a:lnTo>
                    <a:pt x="86" y="225"/>
                  </a:lnTo>
                  <a:lnTo>
                    <a:pt x="79" y="225"/>
                  </a:lnTo>
                  <a:lnTo>
                    <a:pt x="79" y="225"/>
                  </a:lnTo>
                  <a:lnTo>
                    <a:pt x="73" y="227"/>
                  </a:lnTo>
                  <a:lnTo>
                    <a:pt x="66" y="230"/>
                  </a:lnTo>
                  <a:lnTo>
                    <a:pt x="62" y="235"/>
                  </a:lnTo>
                  <a:lnTo>
                    <a:pt x="58" y="240"/>
                  </a:lnTo>
                  <a:lnTo>
                    <a:pt x="58" y="240"/>
                  </a:lnTo>
                  <a:lnTo>
                    <a:pt x="48" y="257"/>
                  </a:lnTo>
                  <a:lnTo>
                    <a:pt x="40" y="273"/>
                  </a:lnTo>
                  <a:lnTo>
                    <a:pt x="32" y="290"/>
                  </a:lnTo>
                  <a:lnTo>
                    <a:pt x="25" y="308"/>
                  </a:lnTo>
                  <a:lnTo>
                    <a:pt x="17" y="325"/>
                  </a:lnTo>
                  <a:lnTo>
                    <a:pt x="11" y="343"/>
                  </a:lnTo>
                  <a:lnTo>
                    <a:pt x="5" y="360"/>
                  </a:lnTo>
                  <a:lnTo>
                    <a:pt x="1" y="378"/>
                  </a:lnTo>
                  <a:lnTo>
                    <a:pt x="1" y="378"/>
                  </a:lnTo>
                  <a:lnTo>
                    <a:pt x="0" y="385"/>
                  </a:lnTo>
                  <a:lnTo>
                    <a:pt x="0" y="392"/>
                  </a:lnTo>
                  <a:lnTo>
                    <a:pt x="2" y="399"/>
                  </a:lnTo>
                  <a:lnTo>
                    <a:pt x="5" y="404"/>
                  </a:lnTo>
                  <a:lnTo>
                    <a:pt x="5" y="404"/>
                  </a:lnTo>
                  <a:lnTo>
                    <a:pt x="10" y="410"/>
                  </a:lnTo>
                  <a:lnTo>
                    <a:pt x="15" y="414"/>
                  </a:lnTo>
                  <a:lnTo>
                    <a:pt x="20" y="416"/>
                  </a:lnTo>
                  <a:lnTo>
                    <a:pt x="28" y="418"/>
                  </a:lnTo>
                  <a:lnTo>
                    <a:pt x="28" y="418"/>
                  </a:lnTo>
                  <a:lnTo>
                    <a:pt x="35" y="419"/>
                  </a:lnTo>
                  <a:lnTo>
                    <a:pt x="44" y="421"/>
                  </a:lnTo>
                  <a:lnTo>
                    <a:pt x="51" y="425"/>
                  </a:lnTo>
                  <a:lnTo>
                    <a:pt x="59" y="428"/>
                  </a:lnTo>
                  <a:lnTo>
                    <a:pt x="66" y="432"/>
                  </a:lnTo>
                  <a:lnTo>
                    <a:pt x="73" y="437"/>
                  </a:lnTo>
                  <a:lnTo>
                    <a:pt x="78" y="442"/>
                  </a:lnTo>
                  <a:lnTo>
                    <a:pt x="85" y="448"/>
                  </a:lnTo>
                  <a:lnTo>
                    <a:pt x="89" y="455"/>
                  </a:lnTo>
                  <a:lnTo>
                    <a:pt x="93" y="461"/>
                  </a:lnTo>
                  <a:lnTo>
                    <a:pt x="97" y="469"/>
                  </a:lnTo>
                  <a:lnTo>
                    <a:pt x="101" y="475"/>
                  </a:lnTo>
                  <a:lnTo>
                    <a:pt x="104" y="484"/>
                  </a:lnTo>
                  <a:lnTo>
                    <a:pt x="105" y="491"/>
                  </a:lnTo>
                  <a:lnTo>
                    <a:pt x="106" y="500"/>
                  </a:lnTo>
                  <a:lnTo>
                    <a:pt x="107" y="508"/>
                  </a:lnTo>
                  <a:lnTo>
                    <a:pt x="107" y="508"/>
                  </a:lnTo>
                  <a:lnTo>
                    <a:pt x="106" y="517"/>
                  </a:lnTo>
                  <a:lnTo>
                    <a:pt x="105" y="524"/>
                  </a:lnTo>
                  <a:lnTo>
                    <a:pt x="104" y="533"/>
                  </a:lnTo>
                  <a:lnTo>
                    <a:pt x="101" y="540"/>
                  </a:lnTo>
                  <a:lnTo>
                    <a:pt x="97" y="548"/>
                  </a:lnTo>
                  <a:lnTo>
                    <a:pt x="93" y="554"/>
                  </a:lnTo>
                  <a:lnTo>
                    <a:pt x="89" y="562"/>
                  </a:lnTo>
                  <a:lnTo>
                    <a:pt x="85" y="567"/>
                  </a:lnTo>
                  <a:lnTo>
                    <a:pt x="78" y="574"/>
                  </a:lnTo>
                  <a:lnTo>
                    <a:pt x="73" y="579"/>
                  </a:lnTo>
                  <a:lnTo>
                    <a:pt x="66" y="583"/>
                  </a:lnTo>
                  <a:lnTo>
                    <a:pt x="59" y="588"/>
                  </a:lnTo>
                  <a:lnTo>
                    <a:pt x="51" y="591"/>
                  </a:lnTo>
                  <a:lnTo>
                    <a:pt x="44" y="594"/>
                  </a:lnTo>
                  <a:lnTo>
                    <a:pt x="35" y="596"/>
                  </a:lnTo>
                  <a:lnTo>
                    <a:pt x="28" y="598"/>
                  </a:lnTo>
                  <a:lnTo>
                    <a:pt x="28" y="598"/>
                  </a:lnTo>
                  <a:lnTo>
                    <a:pt x="20" y="599"/>
                  </a:lnTo>
                  <a:lnTo>
                    <a:pt x="15" y="603"/>
                  </a:lnTo>
                  <a:lnTo>
                    <a:pt x="10" y="606"/>
                  </a:lnTo>
                  <a:lnTo>
                    <a:pt x="5" y="611"/>
                  </a:lnTo>
                  <a:lnTo>
                    <a:pt x="5" y="611"/>
                  </a:lnTo>
                  <a:lnTo>
                    <a:pt x="2" y="618"/>
                  </a:lnTo>
                  <a:lnTo>
                    <a:pt x="0" y="624"/>
                  </a:lnTo>
                  <a:lnTo>
                    <a:pt x="0" y="631"/>
                  </a:lnTo>
                  <a:lnTo>
                    <a:pt x="1" y="637"/>
                  </a:lnTo>
                  <a:lnTo>
                    <a:pt x="1" y="637"/>
                  </a:lnTo>
                  <a:lnTo>
                    <a:pt x="5" y="655"/>
                  </a:lnTo>
                  <a:lnTo>
                    <a:pt x="11" y="673"/>
                  </a:lnTo>
                  <a:lnTo>
                    <a:pt x="17" y="691"/>
                  </a:lnTo>
                  <a:lnTo>
                    <a:pt x="25" y="708"/>
                  </a:lnTo>
                  <a:lnTo>
                    <a:pt x="32" y="725"/>
                  </a:lnTo>
                  <a:lnTo>
                    <a:pt x="40" y="742"/>
                  </a:lnTo>
                  <a:lnTo>
                    <a:pt x="48" y="759"/>
                  </a:lnTo>
                  <a:lnTo>
                    <a:pt x="58" y="775"/>
                  </a:lnTo>
                  <a:lnTo>
                    <a:pt x="58" y="775"/>
                  </a:lnTo>
                  <a:lnTo>
                    <a:pt x="62" y="781"/>
                  </a:lnTo>
                  <a:lnTo>
                    <a:pt x="66" y="785"/>
                  </a:lnTo>
                  <a:lnTo>
                    <a:pt x="73" y="788"/>
                  </a:lnTo>
                  <a:lnTo>
                    <a:pt x="79" y="790"/>
                  </a:lnTo>
                  <a:lnTo>
                    <a:pt x="79" y="790"/>
                  </a:lnTo>
                  <a:lnTo>
                    <a:pt x="86" y="790"/>
                  </a:lnTo>
                  <a:lnTo>
                    <a:pt x="92" y="790"/>
                  </a:lnTo>
                  <a:lnTo>
                    <a:pt x="99" y="788"/>
                  </a:lnTo>
                  <a:lnTo>
                    <a:pt x="104" y="784"/>
                  </a:lnTo>
                  <a:lnTo>
                    <a:pt x="104" y="784"/>
                  </a:lnTo>
                  <a:lnTo>
                    <a:pt x="111" y="780"/>
                  </a:lnTo>
                  <a:lnTo>
                    <a:pt x="118" y="775"/>
                  </a:lnTo>
                  <a:lnTo>
                    <a:pt x="125" y="772"/>
                  </a:lnTo>
                  <a:lnTo>
                    <a:pt x="134" y="770"/>
                  </a:lnTo>
                  <a:lnTo>
                    <a:pt x="141" y="768"/>
                  </a:lnTo>
                  <a:lnTo>
                    <a:pt x="150" y="767"/>
                  </a:lnTo>
                  <a:lnTo>
                    <a:pt x="158" y="766"/>
                  </a:lnTo>
                  <a:lnTo>
                    <a:pt x="166" y="766"/>
                  </a:lnTo>
                  <a:lnTo>
                    <a:pt x="174" y="767"/>
                  </a:lnTo>
                  <a:lnTo>
                    <a:pt x="182" y="768"/>
                  </a:lnTo>
                  <a:lnTo>
                    <a:pt x="190" y="770"/>
                  </a:lnTo>
                  <a:lnTo>
                    <a:pt x="197" y="773"/>
                  </a:lnTo>
                  <a:lnTo>
                    <a:pt x="205" y="776"/>
                  </a:lnTo>
                  <a:lnTo>
                    <a:pt x="211" y="781"/>
                  </a:lnTo>
                  <a:lnTo>
                    <a:pt x="219" y="786"/>
                  </a:lnTo>
                  <a:lnTo>
                    <a:pt x="224" y="791"/>
                  </a:lnTo>
                  <a:lnTo>
                    <a:pt x="224" y="791"/>
                  </a:lnTo>
                  <a:lnTo>
                    <a:pt x="231" y="798"/>
                  </a:lnTo>
                  <a:lnTo>
                    <a:pt x="235" y="804"/>
                  </a:lnTo>
                  <a:lnTo>
                    <a:pt x="239" y="812"/>
                  </a:lnTo>
                  <a:lnTo>
                    <a:pt x="243" y="818"/>
                  </a:lnTo>
                  <a:lnTo>
                    <a:pt x="246" y="826"/>
                  </a:lnTo>
                  <a:lnTo>
                    <a:pt x="248" y="834"/>
                  </a:lnTo>
                  <a:lnTo>
                    <a:pt x="250" y="842"/>
                  </a:lnTo>
                  <a:lnTo>
                    <a:pt x="251" y="849"/>
                  </a:lnTo>
                  <a:lnTo>
                    <a:pt x="251" y="858"/>
                  </a:lnTo>
                  <a:lnTo>
                    <a:pt x="250" y="866"/>
                  </a:lnTo>
                  <a:lnTo>
                    <a:pt x="249" y="874"/>
                  </a:lnTo>
                  <a:lnTo>
                    <a:pt x="247" y="882"/>
                  </a:lnTo>
                  <a:lnTo>
                    <a:pt x="244" y="890"/>
                  </a:lnTo>
                  <a:lnTo>
                    <a:pt x="240" y="898"/>
                  </a:lnTo>
                  <a:lnTo>
                    <a:pt x="237" y="904"/>
                  </a:lnTo>
                  <a:lnTo>
                    <a:pt x="232" y="912"/>
                  </a:lnTo>
                  <a:lnTo>
                    <a:pt x="232" y="912"/>
                  </a:lnTo>
                  <a:lnTo>
                    <a:pt x="228" y="917"/>
                  </a:lnTo>
                  <a:lnTo>
                    <a:pt x="226" y="923"/>
                  </a:lnTo>
                  <a:lnTo>
                    <a:pt x="225" y="930"/>
                  </a:lnTo>
                  <a:lnTo>
                    <a:pt x="225" y="936"/>
                  </a:lnTo>
                  <a:lnTo>
                    <a:pt x="225" y="936"/>
                  </a:lnTo>
                  <a:lnTo>
                    <a:pt x="227" y="943"/>
                  </a:lnTo>
                  <a:lnTo>
                    <a:pt x="231" y="949"/>
                  </a:lnTo>
                  <a:lnTo>
                    <a:pt x="235" y="955"/>
                  </a:lnTo>
                  <a:lnTo>
                    <a:pt x="240" y="958"/>
                  </a:lnTo>
                  <a:lnTo>
                    <a:pt x="240" y="958"/>
                  </a:lnTo>
                  <a:lnTo>
                    <a:pt x="257" y="967"/>
                  </a:lnTo>
                  <a:lnTo>
                    <a:pt x="273" y="976"/>
                  </a:lnTo>
                  <a:lnTo>
                    <a:pt x="291" y="985"/>
                  </a:lnTo>
                  <a:lnTo>
                    <a:pt x="308" y="992"/>
                  </a:lnTo>
                  <a:lnTo>
                    <a:pt x="325" y="999"/>
                  </a:lnTo>
                  <a:lnTo>
                    <a:pt x="342" y="1005"/>
                  </a:lnTo>
                  <a:lnTo>
                    <a:pt x="360" y="1010"/>
                  </a:lnTo>
                  <a:lnTo>
                    <a:pt x="379" y="1016"/>
                  </a:lnTo>
                  <a:lnTo>
                    <a:pt x="379" y="1016"/>
                  </a:lnTo>
                  <a:lnTo>
                    <a:pt x="386" y="1017"/>
                  </a:lnTo>
                  <a:lnTo>
                    <a:pt x="386" y="1017"/>
                  </a:lnTo>
                  <a:lnTo>
                    <a:pt x="391" y="1016"/>
                  </a:lnTo>
                  <a:lnTo>
                    <a:pt x="396" y="1015"/>
                  </a:lnTo>
                  <a:lnTo>
                    <a:pt x="400" y="1014"/>
                  </a:lnTo>
                  <a:lnTo>
                    <a:pt x="404" y="1010"/>
                  </a:lnTo>
                  <a:lnTo>
                    <a:pt x="404" y="1010"/>
                  </a:lnTo>
                  <a:lnTo>
                    <a:pt x="410" y="1006"/>
                  </a:lnTo>
                  <a:lnTo>
                    <a:pt x="414" y="1001"/>
                  </a:lnTo>
                  <a:lnTo>
                    <a:pt x="416" y="995"/>
                  </a:lnTo>
                  <a:lnTo>
                    <a:pt x="418" y="989"/>
                  </a:lnTo>
                  <a:lnTo>
                    <a:pt x="418" y="989"/>
                  </a:lnTo>
                  <a:lnTo>
                    <a:pt x="419" y="980"/>
                  </a:lnTo>
                  <a:lnTo>
                    <a:pt x="422" y="972"/>
                  </a:lnTo>
                  <a:lnTo>
                    <a:pt x="425" y="964"/>
                  </a:lnTo>
                  <a:lnTo>
                    <a:pt x="428" y="957"/>
                  </a:lnTo>
                  <a:lnTo>
                    <a:pt x="432" y="950"/>
                  </a:lnTo>
                  <a:lnTo>
                    <a:pt x="438" y="944"/>
                  </a:lnTo>
                  <a:lnTo>
                    <a:pt x="442" y="937"/>
                  </a:lnTo>
                  <a:lnTo>
                    <a:pt x="448" y="932"/>
                  </a:lnTo>
                  <a:lnTo>
                    <a:pt x="455" y="927"/>
                  </a:lnTo>
                  <a:lnTo>
                    <a:pt x="461" y="922"/>
                  </a:lnTo>
                  <a:lnTo>
                    <a:pt x="468" y="918"/>
                  </a:lnTo>
                  <a:lnTo>
                    <a:pt x="475" y="915"/>
                  </a:lnTo>
                  <a:lnTo>
                    <a:pt x="484" y="913"/>
                  </a:lnTo>
                  <a:lnTo>
                    <a:pt x="491" y="911"/>
                  </a:lnTo>
                  <a:lnTo>
                    <a:pt x="500" y="910"/>
                  </a:lnTo>
                  <a:lnTo>
                    <a:pt x="508" y="910"/>
                  </a:lnTo>
                  <a:lnTo>
                    <a:pt x="508" y="910"/>
                  </a:lnTo>
                  <a:lnTo>
                    <a:pt x="516" y="910"/>
                  </a:lnTo>
                  <a:lnTo>
                    <a:pt x="525" y="911"/>
                  </a:lnTo>
                  <a:lnTo>
                    <a:pt x="533" y="913"/>
                  </a:lnTo>
                  <a:lnTo>
                    <a:pt x="541" y="915"/>
                  </a:lnTo>
                  <a:lnTo>
                    <a:pt x="548" y="918"/>
                  </a:lnTo>
                  <a:lnTo>
                    <a:pt x="555" y="922"/>
                  </a:lnTo>
                  <a:lnTo>
                    <a:pt x="562" y="927"/>
                  </a:lnTo>
                  <a:lnTo>
                    <a:pt x="567" y="932"/>
                  </a:lnTo>
                  <a:lnTo>
                    <a:pt x="574" y="937"/>
                  </a:lnTo>
                  <a:lnTo>
                    <a:pt x="579" y="944"/>
                  </a:lnTo>
                  <a:lnTo>
                    <a:pt x="584" y="950"/>
                  </a:lnTo>
                  <a:lnTo>
                    <a:pt x="588" y="957"/>
                  </a:lnTo>
                  <a:lnTo>
                    <a:pt x="591" y="964"/>
                  </a:lnTo>
                  <a:lnTo>
                    <a:pt x="594" y="972"/>
                  </a:lnTo>
                  <a:lnTo>
                    <a:pt x="596" y="980"/>
                  </a:lnTo>
                  <a:lnTo>
                    <a:pt x="597" y="989"/>
                  </a:lnTo>
                  <a:lnTo>
                    <a:pt x="597" y="989"/>
                  </a:lnTo>
                  <a:lnTo>
                    <a:pt x="600" y="995"/>
                  </a:lnTo>
                  <a:lnTo>
                    <a:pt x="603" y="1001"/>
                  </a:lnTo>
                  <a:lnTo>
                    <a:pt x="606" y="1006"/>
                  </a:lnTo>
                  <a:lnTo>
                    <a:pt x="611" y="1010"/>
                  </a:lnTo>
                  <a:lnTo>
                    <a:pt x="611" y="1010"/>
                  </a:lnTo>
                  <a:lnTo>
                    <a:pt x="618" y="1014"/>
                  </a:lnTo>
                  <a:lnTo>
                    <a:pt x="624" y="1016"/>
                  </a:lnTo>
                  <a:lnTo>
                    <a:pt x="631" y="1017"/>
                  </a:lnTo>
                  <a:lnTo>
                    <a:pt x="637" y="1016"/>
                  </a:lnTo>
                  <a:lnTo>
                    <a:pt x="637" y="1016"/>
                  </a:lnTo>
                  <a:lnTo>
                    <a:pt x="655" y="1010"/>
                  </a:lnTo>
                  <a:lnTo>
                    <a:pt x="674" y="1005"/>
                  </a:lnTo>
                  <a:lnTo>
                    <a:pt x="691" y="999"/>
                  </a:lnTo>
                  <a:lnTo>
                    <a:pt x="708" y="992"/>
                  </a:lnTo>
                  <a:lnTo>
                    <a:pt x="725" y="985"/>
                  </a:lnTo>
                  <a:lnTo>
                    <a:pt x="742" y="976"/>
                  </a:lnTo>
                  <a:lnTo>
                    <a:pt x="760" y="967"/>
                  </a:lnTo>
                  <a:lnTo>
                    <a:pt x="776" y="958"/>
                  </a:lnTo>
                  <a:lnTo>
                    <a:pt x="776" y="958"/>
                  </a:lnTo>
                  <a:lnTo>
                    <a:pt x="781" y="955"/>
                  </a:lnTo>
                  <a:lnTo>
                    <a:pt x="785" y="949"/>
                  </a:lnTo>
                  <a:lnTo>
                    <a:pt x="788" y="944"/>
                  </a:lnTo>
                  <a:lnTo>
                    <a:pt x="791" y="936"/>
                  </a:lnTo>
                  <a:lnTo>
                    <a:pt x="791" y="936"/>
                  </a:lnTo>
                  <a:lnTo>
                    <a:pt x="791" y="930"/>
                  </a:lnTo>
                  <a:lnTo>
                    <a:pt x="791" y="923"/>
                  </a:lnTo>
                  <a:lnTo>
                    <a:pt x="787" y="917"/>
                  </a:lnTo>
                  <a:lnTo>
                    <a:pt x="784" y="912"/>
                  </a:lnTo>
                  <a:lnTo>
                    <a:pt x="784" y="912"/>
                  </a:lnTo>
                  <a:lnTo>
                    <a:pt x="780" y="904"/>
                  </a:lnTo>
                  <a:lnTo>
                    <a:pt x="776" y="898"/>
                  </a:lnTo>
                  <a:lnTo>
                    <a:pt x="772" y="890"/>
                  </a:lnTo>
                  <a:lnTo>
                    <a:pt x="769" y="882"/>
                  </a:lnTo>
                  <a:lnTo>
                    <a:pt x="767" y="874"/>
                  </a:lnTo>
                  <a:lnTo>
                    <a:pt x="766" y="866"/>
                  </a:lnTo>
                  <a:lnTo>
                    <a:pt x="765" y="858"/>
                  </a:lnTo>
                  <a:lnTo>
                    <a:pt x="766" y="849"/>
                  </a:lnTo>
                  <a:lnTo>
                    <a:pt x="766" y="842"/>
                  </a:lnTo>
                  <a:lnTo>
                    <a:pt x="768" y="834"/>
                  </a:lnTo>
                  <a:lnTo>
                    <a:pt x="770" y="826"/>
                  </a:lnTo>
                  <a:lnTo>
                    <a:pt x="773" y="818"/>
                  </a:lnTo>
                  <a:lnTo>
                    <a:pt x="777" y="812"/>
                  </a:lnTo>
                  <a:lnTo>
                    <a:pt x="781" y="804"/>
                  </a:lnTo>
                  <a:lnTo>
                    <a:pt x="786" y="798"/>
                  </a:lnTo>
                  <a:lnTo>
                    <a:pt x="792" y="791"/>
                  </a:lnTo>
                  <a:lnTo>
                    <a:pt x="792" y="791"/>
                  </a:lnTo>
                  <a:lnTo>
                    <a:pt x="798" y="786"/>
                  </a:lnTo>
                  <a:lnTo>
                    <a:pt x="805" y="781"/>
                  </a:lnTo>
                  <a:lnTo>
                    <a:pt x="811" y="776"/>
                  </a:lnTo>
                  <a:lnTo>
                    <a:pt x="819" y="773"/>
                  </a:lnTo>
                  <a:lnTo>
                    <a:pt x="826" y="770"/>
                  </a:lnTo>
                  <a:lnTo>
                    <a:pt x="835" y="768"/>
                  </a:lnTo>
                  <a:lnTo>
                    <a:pt x="842" y="767"/>
                  </a:lnTo>
                  <a:lnTo>
                    <a:pt x="851" y="766"/>
                  </a:lnTo>
                  <a:lnTo>
                    <a:pt x="858" y="766"/>
                  </a:lnTo>
                  <a:lnTo>
                    <a:pt x="867" y="767"/>
                  </a:lnTo>
                  <a:lnTo>
                    <a:pt x="874" y="768"/>
                  </a:lnTo>
                  <a:lnTo>
                    <a:pt x="883" y="770"/>
                  </a:lnTo>
                  <a:lnTo>
                    <a:pt x="890" y="772"/>
                  </a:lnTo>
                  <a:lnTo>
                    <a:pt x="898" y="775"/>
                  </a:lnTo>
                  <a:lnTo>
                    <a:pt x="904" y="780"/>
                  </a:lnTo>
                  <a:lnTo>
                    <a:pt x="912" y="784"/>
                  </a:lnTo>
                  <a:lnTo>
                    <a:pt x="912" y="784"/>
                  </a:lnTo>
                  <a:lnTo>
                    <a:pt x="917" y="788"/>
                  </a:lnTo>
                  <a:lnTo>
                    <a:pt x="924" y="790"/>
                  </a:lnTo>
                  <a:lnTo>
                    <a:pt x="930" y="790"/>
                  </a:lnTo>
                  <a:lnTo>
                    <a:pt x="937" y="790"/>
                  </a:lnTo>
                  <a:lnTo>
                    <a:pt x="937" y="790"/>
                  </a:lnTo>
                  <a:lnTo>
                    <a:pt x="943" y="788"/>
                  </a:lnTo>
                  <a:lnTo>
                    <a:pt x="949" y="785"/>
                  </a:lnTo>
                  <a:lnTo>
                    <a:pt x="955" y="781"/>
                  </a:lnTo>
                  <a:lnTo>
                    <a:pt x="958" y="775"/>
                  </a:lnTo>
                  <a:lnTo>
                    <a:pt x="958" y="775"/>
                  </a:lnTo>
                  <a:lnTo>
                    <a:pt x="968" y="759"/>
                  </a:lnTo>
                  <a:lnTo>
                    <a:pt x="976" y="742"/>
                  </a:lnTo>
                  <a:lnTo>
                    <a:pt x="985" y="725"/>
                  </a:lnTo>
                  <a:lnTo>
                    <a:pt x="992" y="708"/>
                  </a:lnTo>
                  <a:lnTo>
                    <a:pt x="999" y="691"/>
                  </a:lnTo>
                  <a:lnTo>
                    <a:pt x="1005" y="673"/>
                  </a:lnTo>
                  <a:lnTo>
                    <a:pt x="1011" y="655"/>
                  </a:lnTo>
                  <a:lnTo>
                    <a:pt x="1016" y="637"/>
                  </a:lnTo>
                  <a:lnTo>
                    <a:pt x="1016" y="637"/>
                  </a:lnTo>
                  <a:lnTo>
                    <a:pt x="1017" y="631"/>
                  </a:lnTo>
                  <a:lnTo>
                    <a:pt x="1016" y="624"/>
                  </a:lnTo>
                  <a:lnTo>
                    <a:pt x="1014" y="618"/>
                  </a:lnTo>
                  <a:lnTo>
                    <a:pt x="1011" y="611"/>
                  </a:lnTo>
                  <a:lnTo>
                    <a:pt x="1011" y="611"/>
                  </a:lnTo>
                  <a:lnTo>
                    <a:pt x="1006" y="606"/>
                  </a:lnTo>
                  <a:lnTo>
                    <a:pt x="1001" y="603"/>
                  </a:lnTo>
                  <a:lnTo>
                    <a:pt x="996" y="599"/>
                  </a:lnTo>
                  <a:lnTo>
                    <a:pt x="989" y="598"/>
                  </a:lnTo>
                  <a:lnTo>
                    <a:pt x="989" y="598"/>
                  </a:lnTo>
                  <a:close/>
                  <a:moveTo>
                    <a:pt x="919" y="715"/>
                  </a:moveTo>
                  <a:lnTo>
                    <a:pt x="919" y="715"/>
                  </a:lnTo>
                  <a:lnTo>
                    <a:pt x="908" y="711"/>
                  </a:lnTo>
                  <a:lnTo>
                    <a:pt x="897" y="707"/>
                  </a:lnTo>
                  <a:lnTo>
                    <a:pt x="885" y="705"/>
                  </a:lnTo>
                  <a:lnTo>
                    <a:pt x="874" y="702"/>
                  </a:lnTo>
                  <a:lnTo>
                    <a:pt x="863" y="702"/>
                  </a:lnTo>
                  <a:lnTo>
                    <a:pt x="851" y="702"/>
                  </a:lnTo>
                  <a:lnTo>
                    <a:pt x="840" y="702"/>
                  </a:lnTo>
                  <a:lnTo>
                    <a:pt x="828" y="705"/>
                  </a:lnTo>
                  <a:lnTo>
                    <a:pt x="816" y="707"/>
                  </a:lnTo>
                  <a:lnTo>
                    <a:pt x="806" y="710"/>
                  </a:lnTo>
                  <a:lnTo>
                    <a:pt x="795" y="714"/>
                  </a:lnTo>
                  <a:lnTo>
                    <a:pt x="784" y="720"/>
                  </a:lnTo>
                  <a:lnTo>
                    <a:pt x="775" y="725"/>
                  </a:lnTo>
                  <a:lnTo>
                    <a:pt x="765" y="731"/>
                  </a:lnTo>
                  <a:lnTo>
                    <a:pt x="755" y="739"/>
                  </a:lnTo>
                  <a:lnTo>
                    <a:pt x="747" y="746"/>
                  </a:lnTo>
                  <a:lnTo>
                    <a:pt x="747" y="746"/>
                  </a:lnTo>
                  <a:lnTo>
                    <a:pt x="738" y="755"/>
                  </a:lnTo>
                  <a:lnTo>
                    <a:pt x="732" y="765"/>
                  </a:lnTo>
                  <a:lnTo>
                    <a:pt x="724" y="774"/>
                  </a:lnTo>
                  <a:lnTo>
                    <a:pt x="719" y="785"/>
                  </a:lnTo>
                  <a:lnTo>
                    <a:pt x="714" y="796"/>
                  </a:lnTo>
                  <a:lnTo>
                    <a:pt x="710" y="807"/>
                  </a:lnTo>
                  <a:lnTo>
                    <a:pt x="707" y="817"/>
                  </a:lnTo>
                  <a:lnTo>
                    <a:pt x="704" y="828"/>
                  </a:lnTo>
                  <a:lnTo>
                    <a:pt x="703" y="840"/>
                  </a:lnTo>
                  <a:lnTo>
                    <a:pt x="702" y="852"/>
                  </a:lnTo>
                  <a:lnTo>
                    <a:pt x="702" y="862"/>
                  </a:lnTo>
                  <a:lnTo>
                    <a:pt x="703" y="874"/>
                  </a:lnTo>
                  <a:lnTo>
                    <a:pt x="705" y="886"/>
                  </a:lnTo>
                  <a:lnTo>
                    <a:pt x="707" y="897"/>
                  </a:lnTo>
                  <a:lnTo>
                    <a:pt x="711" y="907"/>
                  </a:lnTo>
                  <a:lnTo>
                    <a:pt x="716" y="919"/>
                  </a:lnTo>
                  <a:lnTo>
                    <a:pt x="716" y="919"/>
                  </a:lnTo>
                  <a:lnTo>
                    <a:pt x="684" y="933"/>
                  </a:lnTo>
                  <a:lnTo>
                    <a:pt x="652" y="945"/>
                  </a:lnTo>
                  <a:lnTo>
                    <a:pt x="652" y="945"/>
                  </a:lnTo>
                  <a:lnTo>
                    <a:pt x="648" y="934"/>
                  </a:lnTo>
                  <a:lnTo>
                    <a:pt x="643" y="923"/>
                  </a:lnTo>
                  <a:lnTo>
                    <a:pt x="636" y="914"/>
                  </a:lnTo>
                  <a:lnTo>
                    <a:pt x="630" y="904"/>
                  </a:lnTo>
                  <a:lnTo>
                    <a:pt x="622" y="896"/>
                  </a:lnTo>
                  <a:lnTo>
                    <a:pt x="614" y="888"/>
                  </a:lnTo>
                  <a:lnTo>
                    <a:pt x="605" y="881"/>
                  </a:lnTo>
                  <a:lnTo>
                    <a:pt x="596" y="873"/>
                  </a:lnTo>
                  <a:lnTo>
                    <a:pt x="587" y="867"/>
                  </a:lnTo>
                  <a:lnTo>
                    <a:pt x="576" y="861"/>
                  </a:lnTo>
                  <a:lnTo>
                    <a:pt x="565" y="857"/>
                  </a:lnTo>
                  <a:lnTo>
                    <a:pt x="555" y="853"/>
                  </a:lnTo>
                  <a:lnTo>
                    <a:pt x="544" y="849"/>
                  </a:lnTo>
                  <a:lnTo>
                    <a:pt x="532" y="847"/>
                  </a:lnTo>
                  <a:lnTo>
                    <a:pt x="520" y="846"/>
                  </a:lnTo>
                  <a:lnTo>
                    <a:pt x="508" y="845"/>
                  </a:lnTo>
                  <a:lnTo>
                    <a:pt x="508" y="845"/>
                  </a:lnTo>
                  <a:lnTo>
                    <a:pt x="496" y="846"/>
                  </a:lnTo>
                  <a:lnTo>
                    <a:pt x="484" y="847"/>
                  </a:lnTo>
                  <a:lnTo>
                    <a:pt x="473" y="849"/>
                  </a:lnTo>
                  <a:lnTo>
                    <a:pt x="461" y="853"/>
                  </a:lnTo>
                  <a:lnTo>
                    <a:pt x="450" y="857"/>
                  </a:lnTo>
                  <a:lnTo>
                    <a:pt x="440" y="861"/>
                  </a:lnTo>
                  <a:lnTo>
                    <a:pt x="430" y="867"/>
                  </a:lnTo>
                  <a:lnTo>
                    <a:pt x="420" y="873"/>
                  </a:lnTo>
                  <a:lnTo>
                    <a:pt x="411" y="881"/>
                  </a:lnTo>
                  <a:lnTo>
                    <a:pt x="402" y="888"/>
                  </a:lnTo>
                  <a:lnTo>
                    <a:pt x="395" y="896"/>
                  </a:lnTo>
                  <a:lnTo>
                    <a:pt x="387" y="904"/>
                  </a:lnTo>
                  <a:lnTo>
                    <a:pt x="380" y="914"/>
                  </a:lnTo>
                  <a:lnTo>
                    <a:pt x="374" y="923"/>
                  </a:lnTo>
                  <a:lnTo>
                    <a:pt x="369" y="934"/>
                  </a:lnTo>
                  <a:lnTo>
                    <a:pt x="364" y="945"/>
                  </a:lnTo>
                  <a:lnTo>
                    <a:pt x="364" y="945"/>
                  </a:lnTo>
                  <a:lnTo>
                    <a:pt x="331" y="933"/>
                  </a:lnTo>
                  <a:lnTo>
                    <a:pt x="301" y="919"/>
                  </a:lnTo>
                  <a:lnTo>
                    <a:pt x="301" y="919"/>
                  </a:lnTo>
                  <a:lnTo>
                    <a:pt x="306" y="907"/>
                  </a:lnTo>
                  <a:lnTo>
                    <a:pt x="309" y="897"/>
                  </a:lnTo>
                  <a:lnTo>
                    <a:pt x="311" y="886"/>
                  </a:lnTo>
                  <a:lnTo>
                    <a:pt x="313" y="874"/>
                  </a:lnTo>
                  <a:lnTo>
                    <a:pt x="314" y="862"/>
                  </a:lnTo>
                  <a:lnTo>
                    <a:pt x="314" y="852"/>
                  </a:lnTo>
                  <a:lnTo>
                    <a:pt x="313" y="840"/>
                  </a:lnTo>
                  <a:lnTo>
                    <a:pt x="312" y="828"/>
                  </a:lnTo>
                  <a:lnTo>
                    <a:pt x="310" y="817"/>
                  </a:lnTo>
                  <a:lnTo>
                    <a:pt x="307" y="807"/>
                  </a:lnTo>
                  <a:lnTo>
                    <a:pt x="302" y="796"/>
                  </a:lnTo>
                  <a:lnTo>
                    <a:pt x="297" y="785"/>
                  </a:lnTo>
                  <a:lnTo>
                    <a:pt x="292" y="774"/>
                  </a:lnTo>
                  <a:lnTo>
                    <a:pt x="285" y="765"/>
                  </a:lnTo>
                  <a:lnTo>
                    <a:pt x="278" y="755"/>
                  </a:lnTo>
                  <a:lnTo>
                    <a:pt x="269" y="746"/>
                  </a:lnTo>
                  <a:lnTo>
                    <a:pt x="269" y="746"/>
                  </a:lnTo>
                  <a:lnTo>
                    <a:pt x="258" y="737"/>
                  </a:lnTo>
                  <a:lnTo>
                    <a:pt x="246" y="727"/>
                  </a:lnTo>
                  <a:lnTo>
                    <a:pt x="233" y="720"/>
                  </a:lnTo>
                  <a:lnTo>
                    <a:pt x="220" y="713"/>
                  </a:lnTo>
                  <a:lnTo>
                    <a:pt x="206" y="708"/>
                  </a:lnTo>
                  <a:lnTo>
                    <a:pt x="191" y="705"/>
                  </a:lnTo>
                  <a:lnTo>
                    <a:pt x="176" y="702"/>
                  </a:lnTo>
                  <a:lnTo>
                    <a:pt x="161" y="701"/>
                  </a:lnTo>
                  <a:lnTo>
                    <a:pt x="161" y="701"/>
                  </a:lnTo>
                  <a:lnTo>
                    <a:pt x="145" y="702"/>
                  </a:lnTo>
                  <a:lnTo>
                    <a:pt x="128" y="705"/>
                  </a:lnTo>
                  <a:lnTo>
                    <a:pt x="113" y="709"/>
                  </a:lnTo>
                  <a:lnTo>
                    <a:pt x="97" y="715"/>
                  </a:lnTo>
                  <a:lnTo>
                    <a:pt x="97" y="715"/>
                  </a:lnTo>
                  <a:lnTo>
                    <a:pt x="90" y="699"/>
                  </a:lnTo>
                  <a:lnTo>
                    <a:pt x="82" y="684"/>
                  </a:lnTo>
                  <a:lnTo>
                    <a:pt x="71" y="652"/>
                  </a:lnTo>
                  <a:lnTo>
                    <a:pt x="71" y="652"/>
                  </a:lnTo>
                  <a:lnTo>
                    <a:pt x="81" y="648"/>
                  </a:lnTo>
                  <a:lnTo>
                    <a:pt x="92" y="642"/>
                  </a:lnTo>
                  <a:lnTo>
                    <a:pt x="102" y="636"/>
                  </a:lnTo>
                  <a:lnTo>
                    <a:pt x="111" y="629"/>
                  </a:lnTo>
                  <a:lnTo>
                    <a:pt x="120" y="622"/>
                  </a:lnTo>
                  <a:lnTo>
                    <a:pt x="129" y="613"/>
                  </a:lnTo>
                  <a:lnTo>
                    <a:pt x="136" y="605"/>
                  </a:lnTo>
                  <a:lnTo>
                    <a:pt x="143" y="596"/>
                  </a:lnTo>
                  <a:lnTo>
                    <a:pt x="149" y="587"/>
                  </a:lnTo>
                  <a:lnTo>
                    <a:pt x="154" y="576"/>
                  </a:lnTo>
                  <a:lnTo>
                    <a:pt x="160" y="565"/>
                  </a:lnTo>
                  <a:lnTo>
                    <a:pt x="163" y="554"/>
                  </a:lnTo>
                  <a:lnTo>
                    <a:pt x="166" y="544"/>
                  </a:lnTo>
                  <a:lnTo>
                    <a:pt x="168" y="532"/>
                  </a:lnTo>
                  <a:lnTo>
                    <a:pt x="170" y="520"/>
                  </a:lnTo>
                  <a:lnTo>
                    <a:pt x="170" y="508"/>
                  </a:lnTo>
                  <a:lnTo>
                    <a:pt x="170" y="508"/>
                  </a:lnTo>
                  <a:lnTo>
                    <a:pt x="170" y="495"/>
                  </a:lnTo>
                  <a:lnTo>
                    <a:pt x="168" y="484"/>
                  </a:lnTo>
                  <a:lnTo>
                    <a:pt x="166" y="473"/>
                  </a:lnTo>
                  <a:lnTo>
                    <a:pt x="163" y="461"/>
                  </a:lnTo>
                  <a:lnTo>
                    <a:pt x="160" y="450"/>
                  </a:lnTo>
                  <a:lnTo>
                    <a:pt x="154" y="440"/>
                  </a:lnTo>
                  <a:lnTo>
                    <a:pt x="149" y="430"/>
                  </a:lnTo>
                  <a:lnTo>
                    <a:pt x="143" y="420"/>
                  </a:lnTo>
                  <a:lnTo>
                    <a:pt x="136" y="411"/>
                  </a:lnTo>
                  <a:lnTo>
                    <a:pt x="129" y="402"/>
                  </a:lnTo>
                  <a:lnTo>
                    <a:pt x="120" y="395"/>
                  </a:lnTo>
                  <a:lnTo>
                    <a:pt x="111" y="387"/>
                  </a:lnTo>
                  <a:lnTo>
                    <a:pt x="102" y="379"/>
                  </a:lnTo>
                  <a:lnTo>
                    <a:pt x="92" y="374"/>
                  </a:lnTo>
                  <a:lnTo>
                    <a:pt x="81" y="369"/>
                  </a:lnTo>
                  <a:lnTo>
                    <a:pt x="71" y="363"/>
                  </a:lnTo>
                  <a:lnTo>
                    <a:pt x="71" y="363"/>
                  </a:lnTo>
                  <a:lnTo>
                    <a:pt x="82" y="332"/>
                  </a:lnTo>
                  <a:lnTo>
                    <a:pt x="90" y="316"/>
                  </a:lnTo>
                  <a:lnTo>
                    <a:pt x="97" y="301"/>
                  </a:lnTo>
                  <a:lnTo>
                    <a:pt x="97" y="301"/>
                  </a:lnTo>
                  <a:lnTo>
                    <a:pt x="113" y="307"/>
                  </a:lnTo>
                  <a:lnTo>
                    <a:pt x="129" y="311"/>
                  </a:lnTo>
                  <a:lnTo>
                    <a:pt x="145" y="313"/>
                  </a:lnTo>
                  <a:lnTo>
                    <a:pt x="161" y="314"/>
                  </a:lnTo>
                  <a:lnTo>
                    <a:pt x="161" y="314"/>
                  </a:lnTo>
                  <a:lnTo>
                    <a:pt x="176" y="314"/>
                  </a:lnTo>
                  <a:lnTo>
                    <a:pt x="191" y="311"/>
                  </a:lnTo>
                  <a:lnTo>
                    <a:pt x="206" y="308"/>
                  </a:lnTo>
                  <a:lnTo>
                    <a:pt x="220" y="302"/>
                  </a:lnTo>
                  <a:lnTo>
                    <a:pt x="233" y="296"/>
                  </a:lnTo>
                  <a:lnTo>
                    <a:pt x="246" y="288"/>
                  </a:lnTo>
                  <a:lnTo>
                    <a:pt x="258" y="280"/>
                  </a:lnTo>
                  <a:lnTo>
                    <a:pt x="269" y="269"/>
                  </a:lnTo>
                  <a:lnTo>
                    <a:pt x="269" y="269"/>
                  </a:lnTo>
                  <a:lnTo>
                    <a:pt x="278" y="260"/>
                  </a:lnTo>
                  <a:lnTo>
                    <a:pt x="285" y="251"/>
                  </a:lnTo>
                  <a:lnTo>
                    <a:pt x="292" y="241"/>
                  </a:lnTo>
                  <a:lnTo>
                    <a:pt x="297" y="231"/>
                  </a:lnTo>
                  <a:lnTo>
                    <a:pt x="302" y="221"/>
                  </a:lnTo>
                  <a:lnTo>
                    <a:pt x="307" y="210"/>
                  </a:lnTo>
                  <a:lnTo>
                    <a:pt x="310" y="198"/>
                  </a:lnTo>
                  <a:lnTo>
                    <a:pt x="312" y="187"/>
                  </a:lnTo>
                  <a:lnTo>
                    <a:pt x="313" y="176"/>
                  </a:lnTo>
                  <a:lnTo>
                    <a:pt x="314" y="165"/>
                  </a:lnTo>
                  <a:lnTo>
                    <a:pt x="314" y="153"/>
                  </a:lnTo>
                  <a:lnTo>
                    <a:pt x="313" y="141"/>
                  </a:lnTo>
                  <a:lnTo>
                    <a:pt x="311" y="131"/>
                  </a:lnTo>
                  <a:lnTo>
                    <a:pt x="309" y="119"/>
                  </a:lnTo>
                  <a:lnTo>
                    <a:pt x="306" y="108"/>
                  </a:lnTo>
                  <a:lnTo>
                    <a:pt x="301" y="97"/>
                  </a:lnTo>
                  <a:lnTo>
                    <a:pt x="301" y="97"/>
                  </a:lnTo>
                  <a:lnTo>
                    <a:pt x="331" y="82"/>
                  </a:lnTo>
                  <a:lnTo>
                    <a:pt x="364" y="70"/>
                  </a:lnTo>
                  <a:lnTo>
                    <a:pt x="364" y="70"/>
                  </a:lnTo>
                  <a:lnTo>
                    <a:pt x="369" y="81"/>
                  </a:lnTo>
                  <a:lnTo>
                    <a:pt x="374" y="92"/>
                  </a:lnTo>
                  <a:lnTo>
                    <a:pt x="380" y="102"/>
                  </a:lnTo>
                  <a:lnTo>
                    <a:pt x="387" y="111"/>
                  </a:lnTo>
                  <a:lnTo>
                    <a:pt x="395" y="120"/>
                  </a:lnTo>
                  <a:lnTo>
                    <a:pt x="402" y="128"/>
                  </a:lnTo>
                  <a:lnTo>
                    <a:pt x="411" y="136"/>
                  </a:lnTo>
                  <a:lnTo>
                    <a:pt x="420" y="142"/>
                  </a:lnTo>
                  <a:lnTo>
                    <a:pt x="430" y="149"/>
                  </a:lnTo>
                  <a:lnTo>
                    <a:pt x="440" y="154"/>
                  </a:lnTo>
                  <a:lnTo>
                    <a:pt x="450" y="160"/>
                  </a:lnTo>
                  <a:lnTo>
                    <a:pt x="461" y="163"/>
                  </a:lnTo>
                  <a:lnTo>
                    <a:pt x="473" y="166"/>
                  </a:lnTo>
                  <a:lnTo>
                    <a:pt x="484" y="168"/>
                  </a:lnTo>
                  <a:lnTo>
                    <a:pt x="496" y="170"/>
                  </a:lnTo>
                  <a:lnTo>
                    <a:pt x="508" y="170"/>
                  </a:lnTo>
                  <a:lnTo>
                    <a:pt x="508" y="170"/>
                  </a:lnTo>
                  <a:lnTo>
                    <a:pt x="520" y="170"/>
                  </a:lnTo>
                  <a:lnTo>
                    <a:pt x="532" y="168"/>
                  </a:lnTo>
                  <a:lnTo>
                    <a:pt x="544" y="166"/>
                  </a:lnTo>
                  <a:lnTo>
                    <a:pt x="555" y="163"/>
                  </a:lnTo>
                  <a:lnTo>
                    <a:pt x="565" y="160"/>
                  </a:lnTo>
                  <a:lnTo>
                    <a:pt x="576" y="154"/>
                  </a:lnTo>
                  <a:lnTo>
                    <a:pt x="587" y="149"/>
                  </a:lnTo>
                  <a:lnTo>
                    <a:pt x="596" y="142"/>
                  </a:lnTo>
                  <a:lnTo>
                    <a:pt x="605" y="136"/>
                  </a:lnTo>
                  <a:lnTo>
                    <a:pt x="614" y="128"/>
                  </a:lnTo>
                  <a:lnTo>
                    <a:pt x="622" y="120"/>
                  </a:lnTo>
                  <a:lnTo>
                    <a:pt x="630" y="111"/>
                  </a:lnTo>
                  <a:lnTo>
                    <a:pt x="636" y="102"/>
                  </a:lnTo>
                  <a:lnTo>
                    <a:pt x="643" y="92"/>
                  </a:lnTo>
                  <a:lnTo>
                    <a:pt x="648" y="81"/>
                  </a:lnTo>
                  <a:lnTo>
                    <a:pt x="652" y="70"/>
                  </a:lnTo>
                  <a:lnTo>
                    <a:pt x="652" y="70"/>
                  </a:lnTo>
                  <a:lnTo>
                    <a:pt x="684" y="82"/>
                  </a:lnTo>
                  <a:lnTo>
                    <a:pt x="716" y="97"/>
                  </a:lnTo>
                  <a:lnTo>
                    <a:pt x="716" y="97"/>
                  </a:lnTo>
                  <a:lnTo>
                    <a:pt x="711" y="108"/>
                  </a:lnTo>
                  <a:lnTo>
                    <a:pt x="707" y="119"/>
                  </a:lnTo>
                  <a:lnTo>
                    <a:pt x="705" y="131"/>
                  </a:lnTo>
                  <a:lnTo>
                    <a:pt x="703" y="141"/>
                  </a:lnTo>
                  <a:lnTo>
                    <a:pt x="702" y="153"/>
                  </a:lnTo>
                  <a:lnTo>
                    <a:pt x="702" y="165"/>
                  </a:lnTo>
                  <a:lnTo>
                    <a:pt x="703" y="176"/>
                  </a:lnTo>
                  <a:lnTo>
                    <a:pt x="704" y="187"/>
                  </a:lnTo>
                  <a:lnTo>
                    <a:pt x="707" y="198"/>
                  </a:lnTo>
                  <a:lnTo>
                    <a:pt x="710" y="210"/>
                  </a:lnTo>
                  <a:lnTo>
                    <a:pt x="713" y="221"/>
                  </a:lnTo>
                  <a:lnTo>
                    <a:pt x="719" y="231"/>
                  </a:lnTo>
                  <a:lnTo>
                    <a:pt x="724" y="241"/>
                  </a:lnTo>
                  <a:lnTo>
                    <a:pt x="732" y="251"/>
                  </a:lnTo>
                  <a:lnTo>
                    <a:pt x="738" y="260"/>
                  </a:lnTo>
                  <a:lnTo>
                    <a:pt x="747" y="269"/>
                  </a:lnTo>
                  <a:lnTo>
                    <a:pt x="747" y="269"/>
                  </a:lnTo>
                  <a:lnTo>
                    <a:pt x="758" y="280"/>
                  </a:lnTo>
                  <a:lnTo>
                    <a:pt x="770" y="288"/>
                  </a:lnTo>
                  <a:lnTo>
                    <a:pt x="783" y="296"/>
                  </a:lnTo>
                  <a:lnTo>
                    <a:pt x="797" y="302"/>
                  </a:lnTo>
                  <a:lnTo>
                    <a:pt x="811" y="308"/>
                  </a:lnTo>
                  <a:lnTo>
                    <a:pt x="825" y="311"/>
                  </a:lnTo>
                  <a:lnTo>
                    <a:pt x="840" y="314"/>
                  </a:lnTo>
                  <a:lnTo>
                    <a:pt x="855" y="314"/>
                  </a:lnTo>
                  <a:lnTo>
                    <a:pt x="855" y="314"/>
                  </a:lnTo>
                  <a:lnTo>
                    <a:pt x="872" y="313"/>
                  </a:lnTo>
                  <a:lnTo>
                    <a:pt x="888" y="311"/>
                  </a:lnTo>
                  <a:lnTo>
                    <a:pt x="903" y="307"/>
                  </a:lnTo>
                  <a:lnTo>
                    <a:pt x="919" y="301"/>
                  </a:lnTo>
                  <a:lnTo>
                    <a:pt x="919" y="301"/>
                  </a:lnTo>
                  <a:lnTo>
                    <a:pt x="933" y="332"/>
                  </a:lnTo>
                  <a:lnTo>
                    <a:pt x="940" y="347"/>
                  </a:lnTo>
                  <a:lnTo>
                    <a:pt x="945" y="363"/>
                  </a:lnTo>
                  <a:lnTo>
                    <a:pt x="945" y="363"/>
                  </a:lnTo>
                  <a:lnTo>
                    <a:pt x="934" y="369"/>
                  </a:lnTo>
                  <a:lnTo>
                    <a:pt x="924" y="374"/>
                  </a:lnTo>
                  <a:lnTo>
                    <a:pt x="914" y="379"/>
                  </a:lnTo>
                  <a:lnTo>
                    <a:pt x="904" y="387"/>
                  </a:lnTo>
                  <a:lnTo>
                    <a:pt x="896" y="395"/>
                  </a:lnTo>
                  <a:lnTo>
                    <a:pt x="888" y="402"/>
                  </a:lnTo>
                  <a:lnTo>
                    <a:pt x="881" y="411"/>
                  </a:lnTo>
                  <a:lnTo>
                    <a:pt x="873" y="420"/>
                  </a:lnTo>
                  <a:lnTo>
                    <a:pt x="867" y="430"/>
                  </a:lnTo>
                  <a:lnTo>
                    <a:pt x="861" y="440"/>
                  </a:lnTo>
                  <a:lnTo>
                    <a:pt x="857" y="450"/>
                  </a:lnTo>
                  <a:lnTo>
                    <a:pt x="853" y="461"/>
                  </a:lnTo>
                  <a:lnTo>
                    <a:pt x="850" y="473"/>
                  </a:lnTo>
                  <a:lnTo>
                    <a:pt x="847" y="484"/>
                  </a:lnTo>
                  <a:lnTo>
                    <a:pt x="846" y="495"/>
                  </a:lnTo>
                  <a:lnTo>
                    <a:pt x="845" y="508"/>
                  </a:lnTo>
                  <a:lnTo>
                    <a:pt x="845" y="508"/>
                  </a:lnTo>
                  <a:lnTo>
                    <a:pt x="846" y="520"/>
                  </a:lnTo>
                  <a:lnTo>
                    <a:pt x="847" y="532"/>
                  </a:lnTo>
                  <a:lnTo>
                    <a:pt x="850" y="544"/>
                  </a:lnTo>
                  <a:lnTo>
                    <a:pt x="853" y="554"/>
                  </a:lnTo>
                  <a:lnTo>
                    <a:pt x="857" y="565"/>
                  </a:lnTo>
                  <a:lnTo>
                    <a:pt x="861" y="576"/>
                  </a:lnTo>
                  <a:lnTo>
                    <a:pt x="867" y="587"/>
                  </a:lnTo>
                  <a:lnTo>
                    <a:pt x="873" y="596"/>
                  </a:lnTo>
                  <a:lnTo>
                    <a:pt x="881" y="605"/>
                  </a:lnTo>
                  <a:lnTo>
                    <a:pt x="888" y="613"/>
                  </a:lnTo>
                  <a:lnTo>
                    <a:pt x="896" y="622"/>
                  </a:lnTo>
                  <a:lnTo>
                    <a:pt x="904" y="629"/>
                  </a:lnTo>
                  <a:lnTo>
                    <a:pt x="914" y="636"/>
                  </a:lnTo>
                  <a:lnTo>
                    <a:pt x="924" y="642"/>
                  </a:lnTo>
                  <a:lnTo>
                    <a:pt x="934" y="648"/>
                  </a:lnTo>
                  <a:lnTo>
                    <a:pt x="945" y="652"/>
                  </a:lnTo>
                  <a:lnTo>
                    <a:pt x="945" y="652"/>
                  </a:lnTo>
                  <a:lnTo>
                    <a:pt x="933" y="684"/>
                  </a:lnTo>
                  <a:lnTo>
                    <a:pt x="927" y="699"/>
                  </a:lnTo>
                  <a:lnTo>
                    <a:pt x="919" y="715"/>
                  </a:lnTo>
                  <a:lnTo>
                    <a:pt x="919" y="715"/>
                  </a:lnTo>
                  <a:close/>
                  <a:moveTo>
                    <a:pt x="508" y="357"/>
                  </a:moveTo>
                  <a:lnTo>
                    <a:pt x="508" y="357"/>
                  </a:lnTo>
                  <a:lnTo>
                    <a:pt x="492" y="358"/>
                  </a:lnTo>
                  <a:lnTo>
                    <a:pt x="477" y="360"/>
                  </a:lnTo>
                  <a:lnTo>
                    <a:pt x="463" y="363"/>
                  </a:lnTo>
                  <a:lnTo>
                    <a:pt x="449" y="369"/>
                  </a:lnTo>
                  <a:lnTo>
                    <a:pt x="437" y="375"/>
                  </a:lnTo>
                  <a:lnTo>
                    <a:pt x="424" y="383"/>
                  </a:lnTo>
                  <a:lnTo>
                    <a:pt x="412" y="391"/>
                  </a:lnTo>
                  <a:lnTo>
                    <a:pt x="401" y="401"/>
                  </a:lnTo>
                  <a:lnTo>
                    <a:pt x="391" y="412"/>
                  </a:lnTo>
                  <a:lnTo>
                    <a:pt x="383" y="423"/>
                  </a:lnTo>
                  <a:lnTo>
                    <a:pt x="375" y="436"/>
                  </a:lnTo>
                  <a:lnTo>
                    <a:pt x="369" y="449"/>
                  </a:lnTo>
                  <a:lnTo>
                    <a:pt x="364" y="463"/>
                  </a:lnTo>
                  <a:lnTo>
                    <a:pt x="360" y="477"/>
                  </a:lnTo>
                  <a:lnTo>
                    <a:pt x="358" y="492"/>
                  </a:lnTo>
                  <a:lnTo>
                    <a:pt x="357" y="508"/>
                  </a:lnTo>
                  <a:lnTo>
                    <a:pt x="357" y="508"/>
                  </a:lnTo>
                  <a:lnTo>
                    <a:pt x="358" y="523"/>
                  </a:lnTo>
                  <a:lnTo>
                    <a:pt x="360" y="538"/>
                  </a:lnTo>
                  <a:lnTo>
                    <a:pt x="364" y="552"/>
                  </a:lnTo>
                  <a:lnTo>
                    <a:pt x="369" y="566"/>
                  </a:lnTo>
                  <a:lnTo>
                    <a:pt x="375" y="580"/>
                  </a:lnTo>
                  <a:lnTo>
                    <a:pt x="383" y="592"/>
                  </a:lnTo>
                  <a:lnTo>
                    <a:pt x="391" y="604"/>
                  </a:lnTo>
                  <a:lnTo>
                    <a:pt x="401" y="614"/>
                  </a:lnTo>
                  <a:lnTo>
                    <a:pt x="412" y="624"/>
                  </a:lnTo>
                  <a:lnTo>
                    <a:pt x="424" y="633"/>
                  </a:lnTo>
                  <a:lnTo>
                    <a:pt x="437" y="640"/>
                  </a:lnTo>
                  <a:lnTo>
                    <a:pt x="449" y="647"/>
                  </a:lnTo>
                  <a:lnTo>
                    <a:pt x="463" y="652"/>
                  </a:lnTo>
                  <a:lnTo>
                    <a:pt x="477" y="655"/>
                  </a:lnTo>
                  <a:lnTo>
                    <a:pt x="492" y="657"/>
                  </a:lnTo>
                  <a:lnTo>
                    <a:pt x="508" y="658"/>
                  </a:lnTo>
                  <a:lnTo>
                    <a:pt x="508" y="658"/>
                  </a:lnTo>
                  <a:lnTo>
                    <a:pt x="523" y="657"/>
                  </a:lnTo>
                  <a:lnTo>
                    <a:pt x="538" y="655"/>
                  </a:lnTo>
                  <a:lnTo>
                    <a:pt x="552" y="652"/>
                  </a:lnTo>
                  <a:lnTo>
                    <a:pt x="566" y="647"/>
                  </a:lnTo>
                  <a:lnTo>
                    <a:pt x="580" y="640"/>
                  </a:lnTo>
                  <a:lnTo>
                    <a:pt x="592" y="633"/>
                  </a:lnTo>
                  <a:lnTo>
                    <a:pt x="604" y="624"/>
                  </a:lnTo>
                  <a:lnTo>
                    <a:pt x="615" y="614"/>
                  </a:lnTo>
                  <a:lnTo>
                    <a:pt x="624" y="604"/>
                  </a:lnTo>
                  <a:lnTo>
                    <a:pt x="633" y="592"/>
                  </a:lnTo>
                  <a:lnTo>
                    <a:pt x="640" y="580"/>
                  </a:lnTo>
                  <a:lnTo>
                    <a:pt x="647" y="566"/>
                  </a:lnTo>
                  <a:lnTo>
                    <a:pt x="652" y="552"/>
                  </a:lnTo>
                  <a:lnTo>
                    <a:pt x="655" y="538"/>
                  </a:lnTo>
                  <a:lnTo>
                    <a:pt x="658" y="523"/>
                  </a:lnTo>
                  <a:lnTo>
                    <a:pt x="659" y="508"/>
                  </a:lnTo>
                  <a:lnTo>
                    <a:pt x="659" y="508"/>
                  </a:lnTo>
                  <a:lnTo>
                    <a:pt x="658" y="492"/>
                  </a:lnTo>
                  <a:lnTo>
                    <a:pt x="655" y="477"/>
                  </a:lnTo>
                  <a:lnTo>
                    <a:pt x="652" y="463"/>
                  </a:lnTo>
                  <a:lnTo>
                    <a:pt x="647" y="449"/>
                  </a:lnTo>
                  <a:lnTo>
                    <a:pt x="640" y="436"/>
                  </a:lnTo>
                  <a:lnTo>
                    <a:pt x="633" y="423"/>
                  </a:lnTo>
                  <a:lnTo>
                    <a:pt x="624" y="412"/>
                  </a:lnTo>
                  <a:lnTo>
                    <a:pt x="615" y="401"/>
                  </a:lnTo>
                  <a:lnTo>
                    <a:pt x="604" y="391"/>
                  </a:lnTo>
                  <a:lnTo>
                    <a:pt x="592" y="383"/>
                  </a:lnTo>
                  <a:lnTo>
                    <a:pt x="580" y="375"/>
                  </a:lnTo>
                  <a:lnTo>
                    <a:pt x="566" y="369"/>
                  </a:lnTo>
                  <a:lnTo>
                    <a:pt x="552" y="363"/>
                  </a:lnTo>
                  <a:lnTo>
                    <a:pt x="538" y="360"/>
                  </a:lnTo>
                  <a:lnTo>
                    <a:pt x="523" y="358"/>
                  </a:lnTo>
                  <a:lnTo>
                    <a:pt x="508" y="357"/>
                  </a:lnTo>
                  <a:lnTo>
                    <a:pt x="508" y="357"/>
                  </a:lnTo>
                  <a:close/>
                  <a:moveTo>
                    <a:pt x="508" y="567"/>
                  </a:moveTo>
                  <a:lnTo>
                    <a:pt x="508" y="567"/>
                  </a:lnTo>
                  <a:lnTo>
                    <a:pt x="496" y="566"/>
                  </a:lnTo>
                  <a:lnTo>
                    <a:pt x="485" y="563"/>
                  </a:lnTo>
                  <a:lnTo>
                    <a:pt x="475" y="558"/>
                  </a:lnTo>
                  <a:lnTo>
                    <a:pt x="466" y="550"/>
                  </a:lnTo>
                  <a:lnTo>
                    <a:pt x="459" y="541"/>
                  </a:lnTo>
                  <a:lnTo>
                    <a:pt x="454" y="531"/>
                  </a:lnTo>
                  <a:lnTo>
                    <a:pt x="449" y="520"/>
                  </a:lnTo>
                  <a:lnTo>
                    <a:pt x="448" y="508"/>
                  </a:lnTo>
                  <a:lnTo>
                    <a:pt x="448" y="508"/>
                  </a:lnTo>
                  <a:lnTo>
                    <a:pt x="449" y="495"/>
                  </a:lnTo>
                  <a:lnTo>
                    <a:pt x="454" y="485"/>
                  </a:lnTo>
                  <a:lnTo>
                    <a:pt x="459" y="475"/>
                  </a:lnTo>
                  <a:lnTo>
                    <a:pt x="466" y="465"/>
                  </a:lnTo>
                  <a:lnTo>
                    <a:pt x="475" y="459"/>
                  </a:lnTo>
                  <a:lnTo>
                    <a:pt x="485" y="454"/>
                  </a:lnTo>
                  <a:lnTo>
                    <a:pt x="496" y="449"/>
                  </a:lnTo>
                  <a:lnTo>
                    <a:pt x="508" y="448"/>
                  </a:lnTo>
                  <a:lnTo>
                    <a:pt x="508" y="448"/>
                  </a:lnTo>
                  <a:lnTo>
                    <a:pt x="520" y="449"/>
                  </a:lnTo>
                  <a:lnTo>
                    <a:pt x="531" y="454"/>
                  </a:lnTo>
                  <a:lnTo>
                    <a:pt x="542" y="459"/>
                  </a:lnTo>
                  <a:lnTo>
                    <a:pt x="550" y="465"/>
                  </a:lnTo>
                  <a:lnTo>
                    <a:pt x="558" y="475"/>
                  </a:lnTo>
                  <a:lnTo>
                    <a:pt x="563" y="485"/>
                  </a:lnTo>
                  <a:lnTo>
                    <a:pt x="566" y="495"/>
                  </a:lnTo>
                  <a:lnTo>
                    <a:pt x="567" y="508"/>
                  </a:lnTo>
                  <a:lnTo>
                    <a:pt x="567" y="508"/>
                  </a:lnTo>
                  <a:lnTo>
                    <a:pt x="566" y="520"/>
                  </a:lnTo>
                  <a:lnTo>
                    <a:pt x="563" y="531"/>
                  </a:lnTo>
                  <a:lnTo>
                    <a:pt x="558" y="541"/>
                  </a:lnTo>
                  <a:lnTo>
                    <a:pt x="550" y="550"/>
                  </a:lnTo>
                  <a:lnTo>
                    <a:pt x="542" y="558"/>
                  </a:lnTo>
                  <a:lnTo>
                    <a:pt x="531" y="563"/>
                  </a:lnTo>
                  <a:lnTo>
                    <a:pt x="520" y="566"/>
                  </a:lnTo>
                  <a:lnTo>
                    <a:pt x="508" y="567"/>
                  </a:lnTo>
                  <a:lnTo>
                    <a:pt x="508" y="56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cs typeface="+mn-ea"/>
                <a:sym typeface="+mn-lt"/>
              </a:endParaRPr>
            </a:p>
          </p:txBody>
        </p:sp>
      </p:grpSp>
      <p:grpSp>
        <p:nvGrpSpPr>
          <p:cNvPr id="35" name="Group 34">
            <a:extLst>
              <a:ext uri="{FF2B5EF4-FFF2-40B4-BE49-F238E27FC236}">
                <a16:creationId xmlns:a16="http://schemas.microsoft.com/office/drawing/2014/main" id="{FF2D45BC-BC1E-490F-9D11-42AC89A393BF}"/>
              </a:ext>
            </a:extLst>
          </p:cNvPr>
          <p:cNvGrpSpPr/>
          <p:nvPr/>
        </p:nvGrpSpPr>
        <p:grpSpPr>
          <a:xfrm>
            <a:off x="3460837" y="1846153"/>
            <a:ext cx="2219325" cy="1573804"/>
            <a:chOff x="3460837" y="1846153"/>
            <a:chExt cx="2219325" cy="1573804"/>
          </a:xfrm>
        </p:grpSpPr>
        <p:sp>
          <p:nvSpPr>
            <p:cNvPr id="8" name="椭圆 1"/>
            <p:cNvSpPr/>
            <p:nvPr/>
          </p:nvSpPr>
          <p:spPr>
            <a:xfrm>
              <a:off x="4168474" y="1846153"/>
              <a:ext cx="704286" cy="618437"/>
            </a:xfrm>
            <a:prstGeom prst="ellipse">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0" name="Freeform 28"/>
            <p:cNvSpPr>
              <a:spLocks/>
            </p:cNvSpPr>
            <p:nvPr/>
          </p:nvSpPr>
          <p:spPr bwMode="auto">
            <a:xfrm>
              <a:off x="4352925" y="2003095"/>
              <a:ext cx="323850" cy="323850"/>
            </a:xfrm>
            <a:custGeom>
              <a:avLst/>
              <a:gdLst>
                <a:gd name="T0" fmla="*/ 1012 w 1017"/>
                <a:gd name="T1" fmla="*/ 49 h 1018"/>
                <a:gd name="T2" fmla="*/ 994 w 1017"/>
                <a:gd name="T3" fmla="*/ 24 h 1018"/>
                <a:gd name="T4" fmla="*/ 981 w 1017"/>
                <a:gd name="T5" fmla="*/ 13 h 1018"/>
                <a:gd name="T6" fmla="*/ 946 w 1017"/>
                <a:gd name="T7" fmla="*/ 0 h 1018"/>
                <a:gd name="T8" fmla="*/ 929 w 1017"/>
                <a:gd name="T9" fmla="*/ 1 h 1018"/>
                <a:gd name="T10" fmla="*/ 691 w 1017"/>
                <a:gd name="T11" fmla="*/ 100 h 1018"/>
                <a:gd name="T12" fmla="*/ 647 w 1017"/>
                <a:gd name="T13" fmla="*/ 101 h 1018"/>
                <a:gd name="T14" fmla="*/ 406 w 1017"/>
                <a:gd name="T15" fmla="*/ 1 h 1018"/>
                <a:gd name="T16" fmla="*/ 397 w 1017"/>
                <a:gd name="T17" fmla="*/ 0 h 1018"/>
                <a:gd name="T18" fmla="*/ 372 w 1017"/>
                <a:gd name="T19" fmla="*/ 4 h 1018"/>
                <a:gd name="T20" fmla="*/ 328 w 1017"/>
                <a:gd name="T21" fmla="*/ 4 h 1018"/>
                <a:gd name="T22" fmla="*/ 301 w 1017"/>
                <a:gd name="T23" fmla="*/ 0 h 1018"/>
                <a:gd name="T24" fmla="*/ 55 w 1017"/>
                <a:gd name="T25" fmla="*/ 100 h 1018"/>
                <a:gd name="T26" fmla="*/ 16 w 1017"/>
                <a:gd name="T27" fmla="*/ 127 h 1018"/>
                <a:gd name="T28" fmla="*/ 0 w 1017"/>
                <a:gd name="T29" fmla="*/ 938 h 1018"/>
                <a:gd name="T30" fmla="*/ 6 w 1017"/>
                <a:gd name="T31" fmla="*/ 968 h 1018"/>
                <a:gd name="T32" fmla="*/ 6 w 1017"/>
                <a:gd name="T33" fmla="*/ 969 h 1018"/>
                <a:gd name="T34" fmla="*/ 21 w 1017"/>
                <a:gd name="T35" fmla="*/ 990 h 1018"/>
                <a:gd name="T36" fmla="*/ 36 w 1017"/>
                <a:gd name="T37" fmla="*/ 1004 h 1018"/>
                <a:gd name="T38" fmla="*/ 58 w 1017"/>
                <a:gd name="T39" fmla="*/ 1015 h 1018"/>
                <a:gd name="T40" fmla="*/ 81 w 1017"/>
                <a:gd name="T41" fmla="*/ 1017 h 1018"/>
                <a:gd name="T42" fmla="*/ 328 w 1017"/>
                <a:gd name="T43" fmla="*/ 918 h 1018"/>
                <a:gd name="T44" fmla="*/ 360 w 1017"/>
                <a:gd name="T45" fmla="*/ 913 h 1018"/>
                <a:gd name="T46" fmla="*/ 604 w 1017"/>
                <a:gd name="T47" fmla="*/ 1016 h 1018"/>
                <a:gd name="T48" fmla="*/ 620 w 1017"/>
                <a:gd name="T49" fmla="*/ 1018 h 1018"/>
                <a:gd name="T50" fmla="*/ 645 w 1017"/>
                <a:gd name="T51" fmla="*/ 1013 h 1018"/>
                <a:gd name="T52" fmla="*/ 664 w 1017"/>
                <a:gd name="T53" fmla="*/ 1004 h 1018"/>
                <a:gd name="T54" fmla="*/ 672 w 1017"/>
                <a:gd name="T55" fmla="*/ 1004 h 1018"/>
                <a:gd name="T56" fmla="*/ 694 w 1017"/>
                <a:gd name="T57" fmla="*/ 1015 h 1018"/>
                <a:gd name="T58" fmla="*/ 717 w 1017"/>
                <a:gd name="T59" fmla="*/ 1017 h 1018"/>
                <a:gd name="T60" fmla="*/ 746 w 1017"/>
                <a:gd name="T61" fmla="*/ 1012 h 1018"/>
                <a:gd name="T62" fmla="*/ 994 w 1017"/>
                <a:gd name="T63" fmla="*/ 900 h 1018"/>
                <a:gd name="T64" fmla="*/ 1017 w 1017"/>
                <a:gd name="T65" fmla="*/ 845 h 1018"/>
                <a:gd name="T66" fmla="*/ 1014 w 1017"/>
                <a:gd name="T67" fmla="*/ 57 h 1018"/>
                <a:gd name="T68" fmla="*/ 86 w 1017"/>
                <a:gd name="T69" fmla="*/ 953 h 1018"/>
                <a:gd name="T70" fmla="*/ 67 w 1017"/>
                <a:gd name="T71" fmla="*/ 947 h 1018"/>
                <a:gd name="T72" fmla="*/ 64 w 1017"/>
                <a:gd name="T73" fmla="*/ 174 h 1018"/>
                <a:gd name="T74" fmla="*/ 296 w 1017"/>
                <a:gd name="T75" fmla="*/ 64 h 1018"/>
                <a:gd name="T76" fmla="*/ 314 w 1017"/>
                <a:gd name="T77" fmla="*/ 69 h 1018"/>
                <a:gd name="T78" fmla="*/ 318 w 1017"/>
                <a:gd name="T79" fmla="*/ 843 h 1018"/>
                <a:gd name="T80" fmla="*/ 305 w 1017"/>
                <a:gd name="T81" fmla="*/ 858 h 1018"/>
                <a:gd name="T82" fmla="*/ 634 w 1017"/>
                <a:gd name="T83" fmla="*/ 944 h 1018"/>
                <a:gd name="T84" fmla="*/ 620 w 1017"/>
                <a:gd name="T85" fmla="*/ 954 h 1018"/>
                <a:gd name="T86" fmla="*/ 389 w 1017"/>
                <a:gd name="T87" fmla="*/ 856 h 1018"/>
                <a:gd name="T88" fmla="*/ 381 w 1017"/>
                <a:gd name="T89" fmla="*/ 79 h 1018"/>
                <a:gd name="T90" fmla="*/ 390 w 1017"/>
                <a:gd name="T91" fmla="*/ 65 h 1018"/>
                <a:gd name="T92" fmla="*/ 404 w 1017"/>
                <a:gd name="T93" fmla="*/ 64 h 1018"/>
                <a:gd name="T94" fmla="*/ 635 w 1017"/>
                <a:gd name="T95" fmla="*/ 170 h 1018"/>
                <a:gd name="T96" fmla="*/ 721 w 1017"/>
                <a:gd name="T97" fmla="*/ 953 h 1018"/>
                <a:gd name="T98" fmla="*/ 702 w 1017"/>
                <a:gd name="T99" fmla="*/ 947 h 1018"/>
                <a:gd name="T100" fmla="*/ 700 w 1017"/>
                <a:gd name="T101" fmla="*/ 174 h 1018"/>
                <a:gd name="T102" fmla="*/ 933 w 1017"/>
                <a:gd name="T103" fmla="*/ 64 h 1018"/>
                <a:gd name="T104" fmla="*/ 950 w 1017"/>
                <a:gd name="T105" fmla="*/ 69 h 1018"/>
                <a:gd name="T106" fmla="*/ 954 w 1017"/>
                <a:gd name="T107" fmla="*/ 843 h 1018"/>
                <a:gd name="T108" fmla="*/ 940 w 1017"/>
                <a:gd name="T109" fmla="*/ 858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17" h="1018">
                  <a:moveTo>
                    <a:pt x="1012" y="49"/>
                  </a:moveTo>
                  <a:lnTo>
                    <a:pt x="1012" y="49"/>
                  </a:lnTo>
                  <a:lnTo>
                    <a:pt x="1012" y="49"/>
                  </a:lnTo>
                  <a:lnTo>
                    <a:pt x="1012" y="49"/>
                  </a:lnTo>
                  <a:lnTo>
                    <a:pt x="1012" y="49"/>
                  </a:lnTo>
                  <a:lnTo>
                    <a:pt x="1012" y="49"/>
                  </a:lnTo>
                  <a:lnTo>
                    <a:pt x="1008" y="42"/>
                  </a:lnTo>
                  <a:lnTo>
                    <a:pt x="1005" y="35"/>
                  </a:lnTo>
                  <a:lnTo>
                    <a:pt x="999" y="29"/>
                  </a:lnTo>
                  <a:lnTo>
                    <a:pt x="994" y="24"/>
                  </a:lnTo>
                  <a:lnTo>
                    <a:pt x="994" y="24"/>
                  </a:lnTo>
                  <a:lnTo>
                    <a:pt x="993" y="21"/>
                  </a:lnTo>
                  <a:lnTo>
                    <a:pt x="993" y="21"/>
                  </a:lnTo>
                  <a:lnTo>
                    <a:pt x="986" y="17"/>
                  </a:lnTo>
                  <a:lnTo>
                    <a:pt x="981" y="13"/>
                  </a:lnTo>
                  <a:lnTo>
                    <a:pt x="975" y="9"/>
                  </a:lnTo>
                  <a:lnTo>
                    <a:pt x="968" y="5"/>
                  </a:lnTo>
                  <a:lnTo>
                    <a:pt x="961" y="3"/>
                  </a:lnTo>
                  <a:lnTo>
                    <a:pt x="953" y="1"/>
                  </a:lnTo>
                  <a:lnTo>
                    <a:pt x="946" y="0"/>
                  </a:lnTo>
                  <a:lnTo>
                    <a:pt x="938" y="0"/>
                  </a:lnTo>
                  <a:lnTo>
                    <a:pt x="938" y="0"/>
                  </a:lnTo>
                  <a:lnTo>
                    <a:pt x="937" y="0"/>
                  </a:lnTo>
                  <a:lnTo>
                    <a:pt x="937" y="0"/>
                  </a:lnTo>
                  <a:lnTo>
                    <a:pt x="929" y="1"/>
                  </a:lnTo>
                  <a:lnTo>
                    <a:pt x="922" y="2"/>
                  </a:lnTo>
                  <a:lnTo>
                    <a:pt x="914" y="3"/>
                  </a:lnTo>
                  <a:lnTo>
                    <a:pt x="908" y="6"/>
                  </a:lnTo>
                  <a:lnTo>
                    <a:pt x="691" y="100"/>
                  </a:lnTo>
                  <a:lnTo>
                    <a:pt x="691" y="100"/>
                  </a:lnTo>
                  <a:lnTo>
                    <a:pt x="679" y="104"/>
                  </a:lnTo>
                  <a:lnTo>
                    <a:pt x="669" y="112"/>
                  </a:lnTo>
                  <a:lnTo>
                    <a:pt x="669" y="112"/>
                  </a:lnTo>
                  <a:lnTo>
                    <a:pt x="658" y="105"/>
                  </a:lnTo>
                  <a:lnTo>
                    <a:pt x="647" y="101"/>
                  </a:lnTo>
                  <a:lnTo>
                    <a:pt x="428" y="6"/>
                  </a:lnTo>
                  <a:lnTo>
                    <a:pt x="428" y="6"/>
                  </a:lnTo>
                  <a:lnTo>
                    <a:pt x="421" y="3"/>
                  </a:lnTo>
                  <a:lnTo>
                    <a:pt x="413" y="2"/>
                  </a:lnTo>
                  <a:lnTo>
                    <a:pt x="406" y="1"/>
                  </a:lnTo>
                  <a:lnTo>
                    <a:pt x="398" y="0"/>
                  </a:lnTo>
                  <a:lnTo>
                    <a:pt x="398" y="0"/>
                  </a:lnTo>
                  <a:lnTo>
                    <a:pt x="397" y="0"/>
                  </a:lnTo>
                  <a:lnTo>
                    <a:pt x="397" y="0"/>
                  </a:lnTo>
                  <a:lnTo>
                    <a:pt x="397" y="0"/>
                  </a:lnTo>
                  <a:lnTo>
                    <a:pt x="397" y="0"/>
                  </a:lnTo>
                  <a:lnTo>
                    <a:pt x="396" y="0"/>
                  </a:lnTo>
                  <a:lnTo>
                    <a:pt x="396" y="0"/>
                  </a:lnTo>
                  <a:lnTo>
                    <a:pt x="383" y="1"/>
                  </a:lnTo>
                  <a:lnTo>
                    <a:pt x="372" y="4"/>
                  </a:lnTo>
                  <a:lnTo>
                    <a:pt x="360" y="10"/>
                  </a:lnTo>
                  <a:lnTo>
                    <a:pt x="350" y="16"/>
                  </a:lnTo>
                  <a:lnTo>
                    <a:pt x="350" y="16"/>
                  </a:lnTo>
                  <a:lnTo>
                    <a:pt x="339" y="10"/>
                  </a:lnTo>
                  <a:lnTo>
                    <a:pt x="328" y="4"/>
                  </a:lnTo>
                  <a:lnTo>
                    <a:pt x="316" y="1"/>
                  </a:lnTo>
                  <a:lnTo>
                    <a:pt x="302" y="0"/>
                  </a:lnTo>
                  <a:lnTo>
                    <a:pt x="302" y="0"/>
                  </a:lnTo>
                  <a:lnTo>
                    <a:pt x="301" y="0"/>
                  </a:lnTo>
                  <a:lnTo>
                    <a:pt x="301" y="0"/>
                  </a:lnTo>
                  <a:lnTo>
                    <a:pt x="293" y="1"/>
                  </a:lnTo>
                  <a:lnTo>
                    <a:pt x="286" y="2"/>
                  </a:lnTo>
                  <a:lnTo>
                    <a:pt x="278" y="3"/>
                  </a:lnTo>
                  <a:lnTo>
                    <a:pt x="272" y="6"/>
                  </a:lnTo>
                  <a:lnTo>
                    <a:pt x="55" y="100"/>
                  </a:lnTo>
                  <a:lnTo>
                    <a:pt x="55" y="100"/>
                  </a:lnTo>
                  <a:lnTo>
                    <a:pt x="43" y="104"/>
                  </a:lnTo>
                  <a:lnTo>
                    <a:pt x="34" y="111"/>
                  </a:lnTo>
                  <a:lnTo>
                    <a:pt x="24" y="118"/>
                  </a:lnTo>
                  <a:lnTo>
                    <a:pt x="16" y="127"/>
                  </a:lnTo>
                  <a:lnTo>
                    <a:pt x="10" y="137"/>
                  </a:lnTo>
                  <a:lnTo>
                    <a:pt x="5" y="148"/>
                  </a:lnTo>
                  <a:lnTo>
                    <a:pt x="1" y="160"/>
                  </a:lnTo>
                  <a:lnTo>
                    <a:pt x="0" y="173"/>
                  </a:lnTo>
                  <a:lnTo>
                    <a:pt x="0" y="938"/>
                  </a:lnTo>
                  <a:lnTo>
                    <a:pt x="0" y="938"/>
                  </a:lnTo>
                  <a:lnTo>
                    <a:pt x="0" y="946"/>
                  </a:lnTo>
                  <a:lnTo>
                    <a:pt x="1" y="954"/>
                  </a:lnTo>
                  <a:lnTo>
                    <a:pt x="3" y="961"/>
                  </a:lnTo>
                  <a:lnTo>
                    <a:pt x="6" y="968"/>
                  </a:lnTo>
                  <a:lnTo>
                    <a:pt x="6" y="968"/>
                  </a:lnTo>
                  <a:lnTo>
                    <a:pt x="6" y="969"/>
                  </a:lnTo>
                  <a:lnTo>
                    <a:pt x="6" y="969"/>
                  </a:lnTo>
                  <a:lnTo>
                    <a:pt x="6" y="969"/>
                  </a:lnTo>
                  <a:lnTo>
                    <a:pt x="6" y="969"/>
                  </a:lnTo>
                  <a:lnTo>
                    <a:pt x="11" y="978"/>
                  </a:lnTo>
                  <a:lnTo>
                    <a:pt x="17" y="987"/>
                  </a:lnTo>
                  <a:lnTo>
                    <a:pt x="17" y="987"/>
                  </a:lnTo>
                  <a:lnTo>
                    <a:pt x="21" y="990"/>
                  </a:lnTo>
                  <a:lnTo>
                    <a:pt x="21" y="990"/>
                  </a:lnTo>
                  <a:lnTo>
                    <a:pt x="27" y="998"/>
                  </a:lnTo>
                  <a:lnTo>
                    <a:pt x="36" y="1004"/>
                  </a:lnTo>
                  <a:lnTo>
                    <a:pt x="36" y="1004"/>
                  </a:lnTo>
                  <a:lnTo>
                    <a:pt x="36" y="1004"/>
                  </a:lnTo>
                  <a:lnTo>
                    <a:pt x="36" y="1004"/>
                  </a:lnTo>
                  <a:lnTo>
                    <a:pt x="45" y="1010"/>
                  </a:lnTo>
                  <a:lnTo>
                    <a:pt x="55" y="1014"/>
                  </a:lnTo>
                  <a:lnTo>
                    <a:pt x="55" y="1014"/>
                  </a:lnTo>
                  <a:lnTo>
                    <a:pt x="58" y="1015"/>
                  </a:lnTo>
                  <a:lnTo>
                    <a:pt x="58" y="1015"/>
                  </a:lnTo>
                  <a:lnTo>
                    <a:pt x="69" y="1017"/>
                  </a:lnTo>
                  <a:lnTo>
                    <a:pt x="80" y="1018"/>
                  </a:lnTo>
                  <a:lnTo>
                    <a:pt x="80" y="1018"/>
                  </a:lnTo>
                  <a:lnTo>
                    <a:pt x="81" y="1017"/>
                  </a:lnTo>
                  <a:lnTo>
                    <a:pt x="81" y="1017"/>
                  </a:lnTo>
                  <a:lnTo>
                    <a:pt x="88" y="1017"/>
                  </a:lnTo>
                  <a:lnTo>
                    <a:pt x="96" y="1016"/>
                  </a:lnTo>
                  <a:lnTo>
                    <a:pt x="103" y="1014"/>
                  </a:lnTo>
                  <a:lnTo>
                    <a:pt x="111" y="1012"/>
                  </a:lnTo>
                  <a:lnTo>
                    <a:pt x="328" y="918"/>
                  </a:lnTo>
                  <a:lnTo>
                    <a:pt x="328" y="918"/>
                  </a:lnTo>
                  <a:lnTo>
                    <a:pt x="339" y="913"/>
                  </a:lnTo>
                  <a:lnTo>
                    <a:pt x="350" y="907"/>
                  </a:lnTo>
                  <a:lnTo>
                    <a:pt x="350" y="907"/>
                  </a:lnTo>
                  <a:lnTo>
                    <a:pt x="360" y="913"/>
                  </a:lnTo>
                  <a:lnTo>
                    <a:pt x="370" y="917"/>
                  </a:lnTo>
                  <a:lnTo>
                    <a:pt x="590" y="1012"/>
                  </a:lnTo>
                  <a:lnTo>
                    <a:pt x="590" y="1012"/>
                  </a:lnTo>
                  <a:lnTo>
                    <a:pt x="597" y="1014"/>
                  </a:lnTo>
                  <a:lnTo>
                    <a:pt x="604" y="1016"/>
                  </a:lnTo>
                  <a:lnTo>
                    <a:pt x="612" y="1017"/>
                  </a:lnTo>
                  <a:lnTo>
                    <a:pt x="619" y="1017"/>
                  </a:lnTo>
                  <a:lnTo>
                    <a:pt x="619" y="1017"/>
                  </a:lnTo>
                  <a:lnTo>
                    <a:pt x="620" y="1018"/>
                  </a:lnTo>
                  <a:lnTo>
                    <a:pt x="620" y="1018"/>
                  </a:lnTo>
                  <a:lnTo>
                    <a:pt x="631" y="1017"/>
                  </a:lnTo>
                  <a:lnTo>
                    <a:pt x="641" y="1015"/>
                  </a:lnTo>
                  <a:lnTo>
                    <a:pt x="641" y="1015"/>
                  </a:lnTo>
                  <a:lnTo>
                    <a:pt x="645" y="1013"/>
                  </a:lnTo>
                  <a:lnTo>
                    <a:pt x="645" y="1013"/>
                  </a:lnTo>
                  <a:lnTo>
                    <a:pt x="655" y="1010"/>
                  </a:lnTo>
                  <a:lnTo>
                    <a:pt x="663" y="1004"/>
                  </a:lnTo>
                  <a:lnTo>
                    <a:pt x="663" y="1004"/>
                  </a:lnTo>
                  <a:lnTo>
                    <a:pt x="664" y="1004"/>
                  </a:lnTo>
                  <a:lnTo>
                    <a:pt x="664" y="1004"/>
                  </a:lnTo>
                  <a:lnTo>
                    <a:pt x="668" y="1001"/>
                  </a:lnTo>
                  <a:lnTo>
                    <a:pt x="668" y="1001"/>
                  </a:lnTo>
                  <a:lnTo>
                    <a:pt x="672" y="1004"/>
                  </a:lnTo>
                  <a:lnTo>
                    <a:pt x="672" y="1004"/>
                  </a:lnTo>
                  <a:lnTo>
                    <a:pt x="672" y="1004"/>
                  </a:lnTo>
                  <a:lnTo>
                    <a:pt x="672" y="1004"/>
                  </a:lnTo>
                  <a:lnTo>
                    <a:pt x="682" y="1010"/>
                  </a:lnTo>
                  <a:lnTo>
                    <a:pt x="691" y="1014"/>
                  </a:lnTo>
                  <a:lnTo>
                    <a:pt x="691" y="1014"/>
                  </a:lnTo>
                  <a:lnTo>
                    <a:pt x="694" y="1015"/>
                  </a:lnTo>
                  <a:lnTo>
                    <a:pt x="694" y="1015"/>
                  </a:lnTo>
                  <a:lnTo>
                    <a:pt x="705" y="1017"/>
                  </a:lnTo>
                  <a:lnTo>
                    <a:pt x="716" y="1018"/>
                  </a:lnTo>
                  <a:lnTo>
                    <a:pt x="716" y="1018"/>
                  </a:lnTo>
                  <a:lnTo>
                    <a:pt x="717" y="1017"/>
                  </a:lnTo>
                  <a:lnTo>
                    <a:pt x="717" y="1017"/>
                  </a:lnTo>
                  <a:lnTo>
                    <a:pt x="725" y="1017"/>
                  </a:lnTo>
                  <a:lnTo>
                    <a:pt x="732" y="1016"/>
                  </a:lnTo>
                  <a:lnTo>
                    <a:pt x="740" y="1014"/>
                  </a:lnTo>
                  <a:lnTo>
                    <a:pt x="746" y="1012"/>
                  </a:lnTo>
                  <a:lnTo>
                    <a:pt x="963" y="918"/>
                  </a:lnTo>
                  <a:lnTo>
                    <a:pt x="963" y="918"/>
                  </a:lnTo>
                  <a:lnTo>
                    <a:pt x="975" y="914"/>
                  </a:lnTo>
                  <a:lnTo>
                    <a:pt x="984" y="908"/>
                  </a:lnTo>
                  <a:lnTo>
                    <a:pt x="994" y="900"/>
                  </a:lnTo>
                  <a:lnTo>
                    <a:pt x="1001" y="891"/>
                  </a:lnTo>
                  <a:lnTo>
                    <a:pt x="1008" y="881"/>
                  </a:lnTo>
                  <a:lnTo>
                    <a:pt x="1013" y="870"/>
                  </a:lnTo>
                  <a:lnTo>
                    <a:pt x="1016" y="857"/>
                  </a:lnTo>
                  <a:lnTo>
                    <a:pt x="1017" y="845"/>
                  </a:lnTo>
                  <a:lnTo>
                    <a:pt x="1017" y="79"/>
                  </a:lnTo>
                  <a:lnTo>
                    <a:pt x="1017" y="79"/>
                  </a:lnTo>
                  <a:lnTo>
                    <a:pt x="1017" y="72"/>
                  </a:lnTo>
                  <a:lnTo>
                    <a:pt x="1016" y="64"/>
                  </a:lnTo>
                  <a:lnTo>
                    <a:pt x="1014" y="57"/>
                  </a:lnTo>
                  <a:lnTo>
                    <a:pt x="1012" y="49"/>
                  </a:lnTo>
                  <a:lnTo>
                    <a:pt x="1012" y="49"/>
                  </a:lnTo>
                  <a:close/>
                  <a:moveTo>
                    <a:pt x="305" y="858"/>
                  </a:moveTo>
                  <a:lnTo>
                    <a:pt x="86" y="953"/>
                  </a:lnTo>
                  <a:lnTo>
                    <a:pt x="86" y="953"/>
                  </a:lnTo>
                  <a:lnTo>
                    <a:pt x="83" y="954"/>
                  </a:lnTo>
                  <a:lnTo>
                    <a:pt x="80" y="954"/>
                  </a:lnTo>
                  <a:lnTo>
                    <a:pt x="73" y="953"/>
                  </a:lnTo>
                  <a:lnTo>
                    <a:pt x="68" y="950"/>
                  </a:lnTo>
                  <a:lnTo>
                    <a:pt x="67" y="947"/>
                  </a:lnTo>
                  <a:lnTo>
                    <a:pt x="65" y="944"/>
                  </a:lnTo>
                  <a:lnTo>
                    <a:pt x="65" y="944"/>
                  </a:lnTo>
                  <a:lnTo>
                    <a:pt x="64" y="938"/>
                  </a:lnTo>
                  <a:lnTo>
                    <a:pt x="64" y="174"/>
                  </a:lnTo>
                  <a:lnTo>
                    <a:pt x="64" y="174"/>
                  </a:lnTo>
                  <a:lnTo>
                    <a:pt x="65" y="170"/>
                  </a:lnTo>
                  <a:lnTo>
                    <a:pt x="67" y="165"/>
                  </a:lnTo>
                  <a:lnTo>
                    <a:pt x="71" y="162"/>
                  </a:lnTo>
                  <a:lnTo>
                    <a:pt x="78" y="159"/>
                  </a:lnTo>
                  <a:lnTo>
                    <a:pt x="296" y="64"/>
                  </a:lnTo>
                  <a:lnTo>
                    <a:pt x="296" y="64"/>
                  </a:lnTo>
                  <a:lnTo>
                    <a:pt x="300" y="64"/>
                  </a:lnTo>
                  <a:lnTo>
                    <a:pt x="302" y="63"/>
                  </a:lnTo>
                  <a:lnTo>
                    <a:pt x="308" y="64"/>
                  </a:lnTo>
                  <a:lnTo>
                    <a:pt x="314" y="69"/>
                  </a:lnTo>
                  <a:lnTo>
                    <a:pt x="316" y="71"/>
                  </a:lnTo>
                  <a:lnTo>
                    <a:pt x="317" y="73"/>
                  </a:lnTo>
                  <a:lnTo>
                    <a:pt x="317" y="73"/>
                  </a:lnTo>
                  <a:lnTo>
                    <a:pt x="318" y="79"/>
                  </a:lnTo>
                  <a:lnTo>
                    <a:pt x="318" y="843"/>
                  </a:lnTo>
                  <a:lnTo>
                    <a:pt x="318" y="843"/>
                  </a:lnTo>
                  <a:lnTo>
                    <a:pt x="317" y="849"/>
                  </a:lnTo>
                  <a:lnTo>
                    <a:pt x="315" y="853"/>
                  </a:lnTo>
                  <a:lnTo>
                    <a:pt x="310" y="856"/>
                  </a:lnTo>
                  <a:lnTo>
                    <a:pt x="305" y="858"/>
                  </a:lnTo>
                  <a:lnTo>
                    <a:pt x="305" y="858"/>
                  </a:lnTo>
                  <a:close/>
                  <a:moveTo>
                    <a:pt x="637" y="938"/>
                  </a:moveTo>
                  <a:lnTo>
                    <a:pt x="637" y="938"/>
                  </a:lnTo>
                  <a:lnTo>
                    <a:pt x="634" y="944"/>
                  </a:lnTo>
                  <a:lnTo>
                    <a:pt x="634" y="944"/>
                  </a:lnTo>
                  <a:lnTo>
                    <a:pt x="633" y="947"/>
                  </a:lnTo>
                  <a:lnTo>
                    <a:pt x="631" y="950"/>
                  </a:lnTo>
                  <a:lnTo>
                    <a:pt x="626" y="953"/>
                  </a:lnTo>
                  <a:lnTo>
                    <a:pt x="626" y="953"/>
                  </a:lnTo>
                  <a:lnTo>
                    <a:pt x="620" y="954"/>
                  </a:lnTo>
                  <a:lnTo>
                    <a:pt x="620" y="954"/>
                  </a:lnTo>
                  <a:lnTo>
                    <a:pt x="615" y="953"/>
                  </a:lnTo>
                  <a:lnTo>
                    <a:pt x="393" y="858"/>
                  </a:lnTo>
                  <a:lnTo>
                    <a:pt x="393" y="858"/>
                  </a:lnTo>
                  <a:lnTo>
                    <a:pt x="389" y="856"/>
                  </a:lnTo>
                  <a:lnTo>
                    <a:pt x="384" y="853"/>
                  </a:lnTo>
                  <a:lnTo>
                    <a:pt x="382" y="849"/>
                  </a:lnTo>
                  <a:lnTo>
                    <a:pt x="381" y="845"/>
                  </a:lnTo>
                  <a:lnTo>
                    <a:pt x="381" y="79"/>
                  </a:lnTo>
                  <a:lnTo>
                    <a:pt x="381" y="79"/>
                  </a:lnTo>
                  <a:lnTo>
                    <a:pt x="383" y="73"/>
                  </a:lnTo>
                  <a:lnTo>
                    <a:pt x="383" y="73"/>
                  </a:lnTo>
                  <a:lnTo>
                    <a:pt x="384" y="71"/>
                  </a:lnTo>
                  <a:lnTo>
                    <a:pt x="387" y="68"/>
                  </a:lnTo>
                  <a:lnTo>
                    <a:pt x="390" y="65"/>
                  </a:lnTo>
                  <a:lnTo>
                    <a:pt x="392" y="64"/>
                  </a:lnTo>
                  <a:lnTo>
                    <a:pt x="392" y="64"/>
                  </a:lnTo>
                  <a:lnTo>
                    <a:pt x="397" y="63"/>
                  </a:lnTo>
                  <a:lnTo>
                    <a:pt x="397" y="63"/>
                  </a:lnTo>
                  <a:lnTo>
                    <a:pt x="404" y="64"/>
                  </a:lnTo>
                  <a:lnTo>
                    <a:pt x="625" y="160"/>
                  </a:lnTo>
                  <a:lnTo>
                    <a:pt x="625" y="160"/>
                  </a:lnTo>
                  <a:lnTo>
                    <a:pt x="630" y="162"/>
                  </a:lnTo>
                  <a:lnTo>
                    <a:pt x="633" y="165"/>
                  </a:lnTo>
                  <a:lnTo>
                    <a:pt x="635" y="170"/>
                  </a:lnTo>
                  <a:lnTo>
                    <a:pt x="637" y="173"/>
                  </a:lnTo>
                  <a:lnTo>
                    <a:pt x="637" y="938"/>
                  </a:lnTo>
                  <a:close/>
                  <a:moveTo>
                    <a:pt x="940" y="858"/>
                  </a:moveTo>
                  <a:lnTo>
                    <a:pt x="721" y="953"/>
                  </a:lnTo>
                  <a:lnTo>
                    <a:pt x="721" y="953"/>
                  </a:lnTo>
                  <a:lnTo>
                    <a:pt x="719" y="954"/>
                  </a:lnTo>
                  <a:lnTo>
                    <a:pt x="716" y="954"/>
                  </a:lnTo>
                  <a:lnTo>
                    <a:pt x="709" y="953"/>
                  </a:lnTo>
                  <a:lnTo>
                    <a:pt x="704" y="950"/>
                  </a:lnTo>
                  <a:lnTo>
                    <a:pt x="702" y="947"/>
                  </a:lnTo>
                  <a:lnTo>
                    <a:pt x="701" y="944"/>
                  </a:lnTo>
                  <a:lnTo>
                    <a:pt x="701" y="944"/>
                  </a:lnTo>
                  <a:lnTo>
                    <a:pt x="700" y="938"/>
                  </a:lnTo>
                  <a:lnTo>
                    <a:pt x="700" y="174"/>
                  </a:lnTo>
                  <a:lnTo>
                    <a:pt x="700" y="174"/>
                  </a:lnTo>
                  <a:lnTo>
                    <a:pt x="701" y="170"/>
                  </a:lnTo>
                  <a:lnTo>
                    <a:pt x="703" y="165"/>
                  </a:lnTo>
                  <a:lnTo>
                    <a:pt x="707" y="162"/>
                  </a:lnTo>
                  <a:lnTo>
                    <a:pt x="713" y="159"/>
                  </a:lnTo>
                  <a:lnTo>
                    <a:pt x="933" y="64"/>
                  </a:lnTo>
                  <a:lnTo>
                    <a:pt x="933" y="64"/>
                  </a:lnTo>
                  <a:lnTo>
                    <a:pt x="935" y="64"/>
                  </a:lnTo>
                  <a:lnTo>
                    <a:pt x="938" y="63"/>
                  </a:lnTo>
                  <a:lnTo>
                    <a:pt x="944" y="64"/>
                  </a:lnTo>
                  <a:lnTo>
                    <a:pt x="950" y="69"/>
                  </a:lnTo>
                  <a:lnTo>
                    <a:pt x="951" y="71"/>
                  </a:lnTo>
                  <a:lnTo>
                    <a:pt x="953" y="73"/>
                  </a:lnTo>
                  <a:lnTo>
                    <a:pt x="953" y="73"/>
                  </a:lnTo>
                  <a:lnTo>
                    <a:pt x="954" y="79"/>
                  </a:lnTo>
                  <a:lnTo>
                    <a:pt x="954" y="843"/>
                  </a:lnTo>
                  <a:lnTo>
                    <a:pt x="954" y="843"/>
                  </a:lnTo>
                  <a:lnTo>
                    <a:pt x="953" y="849"/>
                  </a:lnTo>
                  <a:lnTo>
                    <a:pt x="951" y="853"/>
                  </a:lnTo>
                  <a:lnTo>
                    <a:pt x="947" y="856"/>
                  </a:lnTo>
                  <a:lnTo>
                    <a:pt x="940" y="858"/>
                  </a:lnTo>
                  <a:lnTo>
                    <a:pt x="940" y="85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cs typeface="+mn-ea"/>
                <a:sym typeface="+mn-lt"/>
              </a:endParaRPr>
            </a:p>
          </p:txBody>
        </p:sp>
        <p:sp>
          <p:nvSpPr>
            <p:cNvPr id="28" name="Rectangle 27"/>
            <p:cNvSpPr/>
            <p:nvPr/>
          </p:nvSpPr>
          <p:spPr>
            <a:xfrm>
              <a:off x="3460837" y="2712071"/>
              <a:ext cx="2219325" cy="707886"/>
            </a:xfrm>
            <a:prstGeom prst="rect">
              <a:avLst/>
            </a:prstGeom>
          </p:spPr>
          <p:txBody>
            <a:bodyPr wrap="none">
              <a:spAutoFit/>
            </a:bodyPr>
            <a:lstStyle/>
            <a:p>
              <a:pPr algn="ctr"/>
              <a:r>
                <a:rPr lang="vi-VN" sz="2000" i="1" dirty="0">
                  <a:latin typeface="Times New Roman" pitchFamily="18" charset="0"/>
                  <a:cs typeface="Times New Roman" pitchFamily="18" charset="0"/>
                </a:rPr>
                <a:t>Vay nước ngoài của</a:t>
              </a:r>
              <a:endParaRPr lang="en-US" sz="2000" i="1" dirty="0">
                <a:latin typeface="Times New Roman" pitchFamily="18" charset="0"/>
                <a:cs typeface="Times New Roman" pitchFamily="18" charset="0"/>
              </a:endParaRPr>
            </a:p>
            <a:p>
              <a:pPr algn="ctr"/>
              <a:r>
                <a:rPr lang="vi-VN" sz="2000" i="1" dirty="0">
                  <a:latin typeface="Times New Roman" pitchFamily="18" charset="0"/>
                  <a:cs typeface="Times New Roman" pitchFamily="18" charset="0"/>
                </a:rPr>
                <a:t> Chính phủ</a:t>
              </a:r>
              <a:endParaRPr lang="en-US" sz="2000" dirty="0">
                <a:latin typeface="Times New Roman" pitchFamily="18" charset="0"/>
                <a:cs typeface="Times New Roman" pitchFamily="18" charset="0"/>
              </a:endParaRPr>
            </a:p>
          </p:txBody>
        </p:sp>
      </p:grpSp>
      <p:grpSp>
        <p:nvGrpSpPr>
          <p:cNvPr id="39" name="Group 38">
            <a:extLst>
              <a:ext uri="{FF2B5EF4-FFF2-40B4-BE49-F238E27FC236}">
                <a16:creationId xmlns:a16="http://schemas.microsoft.com/office/drawing/2014/main" id="{E3B3B63F-32A4-4B8A-BEC5-AC968064615A}"/>
              </a:ext>
            </a:extLst>
          </p:cNvPr>
          <p:cNvGrpSpPr/>
          <p:nvPr/>
        </p:nvGrpSpPr>
        <p:grpSpPr>
          <a:xfrm>
            <a:off x="2593075" y="4241795"/>
            <a:ext cx="1328664" cy="1344463"/>
            <a:chOff x="2593075" y="4241795"/>
            <a:chExt cx="1328664" cy="1344463"/>
          </a:xfrm>
        </p:grpSpPr>
        <p:sp>
          <p:nvSpPr>
            <p:cNvPr id="14" name="椭圆 5"/>
            <p:cNvSpPr/>
            <p:nvPr/>
          </p:nvSpPr>
          <p:spPr>
            <a:xfrm>
              <a:off x="2883890" y="4241795"/>
              <a:ext cx="646228" cy="640702"/>
            </a:xfrm>
            <a:prstGeom prst="ellipse">
              <a:avLst/>
            </a:prstGeom>
            <a:solidFill>
              <a:srgbClr val="1D4251"/>
            </a:solidFill>
            <a:ln>
              <a:noFill/>
            </a:ln>
          </p:spPr>
          <p:txBody>
            <a:bodyPr anchor="ctr"/>
            <a:lstStyle/>
            <a:p>
              <a:pPr algn="ctr"/>
              <a:endParaRPr lang="zh-CN" altLang="en-US">
                <a:solidFill>
                  <a:schemeClr val="tx1"/>
                </a:solidFill>
                <a:cs typeface="+mn-ea"/>
                <a:sym typeface="+mn-lt"/>
              </a:endParaRPr>
            </a:p>
          </p:txBody>
        </p:sp>
        <p:sp>
          <p:nvSpPr>
            <p:cNvPr id="21" name="Freeform 98"/>
            <p:cNvSpPr>
              <a:spLocks/>
            </p:cNvSpPr>
            <p:nvPr/>
          </p:nvSpPr>
          <p:spPr bwMode="auto">
            <a:xfrm>
              <a:off x="3045873" y="4387367"/>
              <a:ext cx="322263" cy="323850"/>
            </a:xfrm>
            <a:custGeom>
              <a:avLst/>
              <a:gdLst>
                <a:gd name="T0" fmla="*/ 580 w 1017"/>
                <a:gd name="T1" fmla="*/ 688 h 1018"/>
                <a:gd name="T2" fmla="*/ 668 w 1017"/>
                <a:gd name="T3" fmla="*/ 640 h 1018"/>
                <a:gd name="T4" fmla="*/ 738 w 1017"/>
                <a:gd name="T5" fmla="*/ 559 h 1018"/>
                <a:gd name="T6" fmla="*/ 782 w 1017"/>
                <a:gd name="T7" fmla="*/ 453 h 1018"/>
                <a:gd name="T8" fmla="*/ 795 w 1017"/>
                <a:gd name="T9" fmla="*/ 349 h 1018"/>
                <a:gd name="T10" fmla="*/ 778 w 1017"/>
                <a:gd name="T11" fmla="*/ 229 h 1018"/>
                <a:gd name="T12" fmla="*/ 730 w 1017"/>
                <a:gd name="T13" fmla="*/ 127 h 1018"/>
                <a:gd name="T14" fmla="*/ 657 w 1017"/>
                <a:gd name="T15" fmla="*/ 51 h 1018"/>
                <a:gd name="T16" fmla="*/ 567 w 1017"/>
                <a:gd name="T17" fmla="*/ 7 h 1018"/>
                <a:gd name="T18" fmla="*/ 480 w 1017"/>
                <a:gd name="T19" fmla="*/ 2 h 1018"/>
                <a:gd name="T20" fmla="*/ 384 w 1017"/>
                <a:gd name="T21" fmla="*/ 34 h 1018"/>
                <a:gd name="T22" fmla="*/ 304 w 1017"/>
                <a:gd name="T23" fmla="*/ 105 h 1018"/>
                <a:gd name="T24" fmla="*/ 255 w 1017"/>
                <a:gd name="T25" fmla="*/ 187 h 1018"/>
                <a:gd name="T26" fmla="*/ 225 w 1017"/>
                <a:gd name="T27" fmla="*/ 299 h 1018"/>
                <a:gd name="T28" fmla="*/ 225 w 1017"/>
                <a:gd name="T29" fmla="*/ 403 h 1018"/>
                <a:gd name="T30" fmla="*/ 256 w 1017"/>
                <a:gd name="T31" fmla="*/ 517 h 1018"/>
                <a:gd name="T32" fmla="*/ 317 w 1017"/>
                <a:gd name="T33" fmla="*/ 609 h 1018"/>
                <a:gd name="T34" fmla="*/ 397 w 1017"/>
                <a:gd name="T35" fmla="*/ 672 h 1018"/>
                <a:gd name="T36" fmla="*/ 494 w 1017"/>
                <a:gd name="T37" fmla="*/ 699 h 1018"/>
                <a:gd name="T38" fmla="*/ 543 w 1017"/>
                <a:gd name="T39" fmla="*/ 67 h 1018"/>
                <a:gd name="T40" fmla="*/ 633 w 1017"/>
                <a:gd name="T41" fmla="*/ 112 h 1018"/>
                <a:gd name="T42" fmla="*/ 721 w 1017"/>
                <a:gd name="T43" fmla="*/ 265 h 1018"/>
                <a:gd name="T44" fmla="*/ 721 w 1017"/>
                <a:gd name="T45" fmla="*/ 435 h 1018"/>
                <a:gd name="T46" fmla="*/ 633 w 1017"/>
                <a:gd name="T47" fmla="*/ 588 h 1018"/>
                <a:gd name="T48" fmla="*/ 543 w 1017"/>
                <a:gd name="T49" fmla="*/ 633 h 1018"/>
                <a:gd name="T50" fmla="*/ 474 w 1017"/>
                <a:gd name="T51" fmla="*/ 633 h 1018"/>
                <a:gd name="T52" fmla="*/ 384 w 1017"/>
                <a:gd name="T53" fmla="*/ 588 h 1018"/>
                <a:gd name="T54" fmla="*/ 296 w 1017"/>
                <a:gd name="T55" fmla="*/ 435 h 1018"/>
                <a:gd name="T56" fmla="*/ 296 w 1017"/>
                <a:gd name="T57" fmla="*/ 265 h 1018"/>
                <a:gd name="T58" fmla="*/ 384 w 1017"/>
                <a:gd name="T59" fmla="*/ 112 h 1018"/>
                <a:gd name="T60" fmla="*/ 474 w 1017"/>
                <a:gd name="T61" fmla="*/ 67 h 1018"/>
                <a:gd name="T62" fmla="*/ 725 w 1017"/>
                <a:gd name="T63" fmla="*/ 637 h 1018"/>
                <a:gd name="T64" fmla="*/ 700 w 1017"/>
                <a:gd name="T65" fmla="*/ 668 h 1018"/>
                <a:gd name="T66" fmla="*/ 719 w 1017"/>
                <a:gd name="T67" fmla="*/ 697 h 1018"/>
                <a:gd name="T68" fmla="*/ 818 w 1017"/>
                <a:gd name="T69" fmla="*/ 717 h 1018"/>
                <a:gd name="T70" fmla="*/ 927 w 1017"/>
                <a:gd name="T71" fmla="*/ 816 h 1018"/>
                <a:gd name="T72" fmla="*/ 953 w 1017"/>
                <a:gd name="T73" fmla="*/ 929 h 1018"/>
                <a:gd name="T74" fmla="*/ 922 w 1017"/>
                <a:gd name="T75" fmla="*/ 954 h 1018"/>
                <a:gd name="T76" fmla="*/ 69 w 1017"/>
                <a:gd name="T77" fmla="*/ 941 h 1018"/>
                <a:gd name="T78" fmla="*/ 73 w 1017"/>
                <a:gd name="T79" fmla="*/ 856 h 1018"/>
                <a:gd name="T80" fmla="*/ 162 w 1017"/>
                <a:gd name="T81" fmla="*/ 738 h 1018"/>
                <a:gd name="T82" fmla="*/ 285 w 1017"/>
                <a:gd name="T83" fmla="*/ 700 h 1018"/>
                <a:gd name="T84" fmla="*/ 318 w 1017"/>
                <a:gd name="T85" fmla="*/ 674 h 1018"/>
                <a:gd name="T86" fmla="*/ 304 w 1017"/>
                <a:gd name="T87" fmla="*/ 641 h 1018"/>
                <a:gd name="T88" fmla="*/ 243 w 1017"/>
                <a:gd name="T89" fmla="*/ 639 h 1018"/>
                <a:gd name="T90" fmla="*/ 149 w 1017"/>
                <a:gd name="T91" fmla="*/ 670 h 1018"/>
                <a:gd name="T92" fmla="*/ 74 w 1017"/>
                <a:gd name="T93" fmla="*/ 730 h 1018"/>
                <a:gd name="T94" fmla="*/ 23 w 1017"/>
                <a:gd name="T95" fmla="*/ 811 h 1018"/>
                <a:gd name="T96" fmla="*/ 0 w 1017"/>
                <a:gd name="T97" fmla="*/ 907 h 1018"/>
                <a:gd name="T98" fmla="*/ 11 w 1017"/>
                <a:gd name="T99" fmla="*/ 967 h 1018"/>
                <a:gd name="T100" fmla="*/ 58 w 1017"/>
                <a:gd name="T101" fmla="*/ 1010 h 1018"/>
                <a:gd name="T102" fmla="*/ 931 w 1017"/>
                <a:gd name="T103" fmla="*/ 1017 h 1018"/>
                <a:gd name="T104" fmla="*/ 989 w 1017"/>
                <a:gd name="T105" fmla="*/ 990 h 1018"/>
                <a:gd name="T106" fmla="*/ 1017 w 1017"/>
                <a:gd name="T107" fmla="*/ 932 h 1018"/>
                <a:gd name="T108" fmla="*/ 1009 w 1017"/>
                <a:gd name="T109" fmla="*/ 850 h 1018"/>
                <a:gd name="T110" fmla="*/ 969 w 1017"/>
                <a:gd name="T111" fmla="*/ 762 h 1018"/>
                <a:gd name="T112" fmla="*/ 902 w 1017"/>
                <a:gd name="T113" fmla="*/ 693 h 1018"/>
                <a:gd name="T114" fmla="*/ 817 w 1017"/>
                <a:gd name="T115" fmla="*/ 649 h 1018"/>
                <a:gd name="T116" fmla="*/ 731 w 1017"/>
                <a:gd name="T117" fmla="*/ 636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509" y="700"/>
                  </a:moveTo>
                  <a:lnTo>
                    <a:pt x="509" y="700"/>
                  </a:lnTo>
                  <a:lnTo>
                    <a:pt x="524" y="699"/>
                  </a:lnTo>
                  <a:lnTo>
                    <a:pt x="538" y="698"/>
                  </a:lnTo>
                  <a:lnTo>
                    <a:pt x="553" y="696"/>
                  </a:lnTo>
                  <a:lnTo>
                    <a:pt x="567" y="693"/>
                  </a:lnTo>
                  <a:lnTo>
                    <a:pt x="580" y="688"/>
                  </a:lnTo>
                  <a:lnTo>
                    <a:pt x="593" y="684"/>
                  </a:lnTo>
                  <a:lnTo>
                    <a:pt x="607" y="679"/>
                  </a:lnTo>
                  <a:lnTo>
                    <a:pt x="620" y="672"/>
                  </a:lnTo>
                  <a:lnTo>
                    <a:pt x="633" y="665"/>
                  </a:lnTo>
                  <a:lnTo>
                    <a:pt x="645" y="657"/>
                  </a:lnTo>
                  <a:lnTo>
                    <a:pt x="657" y="649"/>
                  </a:lnTo>
                  <a:lnTo>
                    <a:pt x="668" y="640"/>
                  </a:lnTo>
                  <a:lnTo>
                    <a:pt x="680" y="630"/>
                  </a:lnTo>
                  <a:lnTo>
                    <a:pt x="691" y="620"/>
                  </a:lnTo>
                  <a:lnTo>
                    <a:pt x="701" y="609"/>
                  </a:lnTo>
                  <a:lnTo>
                    <a:pt x="711" y="597"/>
                  </a:lnTo>
                  <a:lnTo>
                    <a:pt x="720" y="585"/>
                  </a:lnTo>
                  <a:lnTo>
                    <a:pt x="730" y="573"/>
                  </a:lnTo>
                  <a:lnTo>
                    <a:pt x="738" y="559"/>
                  </a:lnTo>
                  <a:lnTo>
                    <a:pt x="746" y="546"/>
                  </a:lnTo>
                  <a:lnTo>
                    <a:pt x="753" y="531"/>
                  </a:lnTo>
                  <a:lnTo>
                    <a:pt x="761" y="517"/>
                  </a:lnTo>
                  <a:lnTo>
                    <a:pt x="766" y="502"/>
                  </a:lnTo>
                  <a:lnTo>
                    <a:pt x="773" y="486"/>
                  </a:lnTo>
                  <a:lnTo>
                    <a:pt x="778" y="470"/>
                  </a:lnTo>
                  <a:lnTo>
                    <a:pt x="782" y="453"/>
                  </a:lnTo>
                  <a:lnTo>
                    <a:pt x="785" y="437"/>
                  </a:lnTo>
                  <a:lnTo>
                    <a:pt x="789" y="420"/>
                  </a:lnTo>
                  <a:lnTo>
                    <a:pt x="792" y="403"/>
                  </a:lnTo>
                  <a:lnTo>
                    <a:pt x="793" y="386"/>
                  </a:lnTo>
                  <a:lnTo>
                    <a:pt x="794" y="368"/>
                  </a:lnTo>
                  <a:lnTo>
                    <a:pt x="795" y="349"/>
                  </a:lnTo>
                  <a:lnTo>
                    <a:pt x="795" y="349"/>
                  </a:lnTo>
                  <a:lnTo>
                    <a:pt x="794" y="332"/>
                  </a:lnTo>
                  <a:lnTo>
                    <a:pt x="793" y="314"/>
                  </a:lnTo>
                  <a:lnTo>
                    <a:pt x="792" y="297"/>
                  </a:lnTo>
                  <a:lnTo>
                    <a:pt x="789" y="280"/>
                  </a:lnTo>
                  <a:lnTo>
                    <a:pt x="785" y="262"/>
                  </a:lnTo>
                  <a:lnTo>
                    <a:pt x="782" y="246"/>
                  </a:lnTo>
                  <a:lnTo>
                    <a:pt x="778" y="229"/>
                  </a:lnTo>
                  <a:lnTo>
                    <a:pt x="773" y="214"/>
                  </a:lnTo>
                  <a:lnTo>
                    <a:pt x="766" y="198"/>
                  </a:lnTo>
                  <a:lnTo>
                    <a:pt x="761" y="183"/>
                  </a:lnTo>
                  <a:lnTo>
                    <a:pt x="753" y="168"/>
                  </a:lnTo>
                  <a:lnTo>
                    <a:pt x="746" y="154"/>
                  </a:lnTo>
                  <a:lnTo>
                    <a:pt x="738" y="140"/>
                  </a:lnTo>
                  <a:lnTo>
                    <a:pt x="730" y="127"/>
                  </a:lnTo>
                  <a:lnTo>
                    <a:pt x="720" y="114"/>
                  </a:lnTo>
                  <a:lnTo>
                    <a:pt x="711" y="103"/>
                  </a:lnTo>
                  <a:lnTo>
                    <a:pt x="701" y="91"/>
                  </a:lnTo>
                  <a:lnTo>
                    <a:pt x="691" y="80"/>
                  </a:lnTo>
                  <a:lnTo>
                    <a:pt x="679" y="69"/>
                  </a:lnTo>
                  <a:lnTo>
                    <a:pt x="668" y="60"/>
                  </a:lnTo>
                  <a:lnTo>
                    <a:pt x="657" y="51"/>
                  </a:lnTo>
                  <a:lnTo>
                    <a:pt x="645" y="43"/>
                  </a:lnTo>
                  <a:lnTo>
                    <a:pt x="633" y="35"/>
                  </a:lnTo>
                  <a:lnTo>
                    <a:pt x="620" y="27"/>
                  </a:lnTo>
                  <a:lnTo>
                    <a:pt x="607" y="21"/>
                  </a:lnTo>
                  <a:lnTo>
                    <a:pt x="593" y="16"/>
                  </a:lnTo>
                  <a:lnTo>
                    <a:pt x="580" y="11"/>
                  </a:lnTo>
                  <a:lnTo>
                    <a:pt x="567" y="7"/>
                  </a:lnTo>
                  <a:lnTo>
                    <a:pt x="553" y="4"/>
                  </a:lnTo>
                  <a:lnTo>
                    <a:pt x="538" y="2"/>
                  </a:lnTo>
                  <a:lnTo>
                    <a:pt x="524" y="1"/>
                  </a:lnTo>
                  <a:lnTo>
                    <a:pt x="509" y="0"/>
                  </a:lnTo>
                  <a:lnTo>
                    <a:pt x="509" y="0"/>
                  </a:lnTo>
                  <a:lnTo>
                    <a:pt x="494" y="1"/>
                  </a:lnTo>
                  <a:lnTo>
                    <a:pt x="480" y="2"/>
                  </a:lnTo>
                  <a:lnTo>
                    <a:pt x="466" y="4"/>
                  </a:lnTo>
                  <a:lnTo>
                    <a:pt x="452" y="7"/>
                  </a:lnTo>
                  <a:lnTo>
                    <a:pt x="438" y="10"/>
                  </a:lnTo>
                  <a:lnTo>
                    <a:pt x="424" y="16"/>
                  </a:lnTo>
                  <a:lnTo>
                    <a:pt x="411" y="21"/>
                  </a:lnTo>
                  <a:lnTo>
                    <a:pt x="397" y="27"/>
                  </a:lnTo>
                  <a:lnTo>
                    <a:pt x="384" y="34"/>
                  </a:lnTo>
                  <a:lnTo>
                    <a:pt x="372" y="43"/>
                  </a:lnTo>
                  <a:lnTo>
                    <a:pt x="359" y="51"/>
                  </a:lnTo>
                  <a:lnTo>
                    <a:pt x="348" y="60"/>
                  </a:lnTo>
                  <a:lnTo>
                    <a:pt x="336" y="70"/>
                  </a:lnTo>
                  <a:lnTo>
                    <a:pt x="325" y="81"/>
                  </a:lnTo>
                  <a:lnTo>
                    <a:pt x="314" y="93"/>
                  </a:lnTo>
                  <a:lnTo>
                    <a:pt x="304" y="105"/>
                  </a:lnTo>
                  <a:lnTo>
                    <a:pt x="304" y="105"/>
                  </a:lnTo>
                  <a:lnTo>
                    <a:pt x="294" y="118"/>
                  </a:lnTo>
                  <a:lnTo>
                    <a:pt x="285" y="130"/>
                  </a:lnTo>
                  <a:lnTo>
                    <a:pt x="277" y="144"/>
                  </a:lnTo>
                  <a:lnTo>
                    <a:pt x="269" y="158"/>
                  </a:lnTo>
                  <a:lnTo>
                    <a:pt x="262" y="172"/>
                  </a:lnTo>
                  <a:lnTo>
                    <a:pt x="255" y="187"/>
                  </a:lnTo>
                  <a:lnTo>
                    <a:pt x="249" y="202"/>
                  </a:lnTo>
                  <a:lnTo>
                    <a:pt x="244" y="217"/>
                  </a:lnTo>
                  <a:lnTo>
                    <a:pt x="238" y="233"/>
                  </a:lnTo>
                  <a:lnTo>
                    <a:pt x="234" y="250"/>
                  </a:lnTo>
                  <a:lnTo>
                    <a:pt x="231" y="266"/>
                  </a:lnTo>
                  <a:lnTo>
                    <a:pt x="227" y="282"/>
                  </a:lnTo>
                  <a:lnTo>
                    <a:pt x="225" y="299"/>
                  </a:lnTo>
                  <a:lnTo>
                    <a:pt x="223" y="315"/>
                  </a:lnTo>
                  <a:lnTo>
                    <a:pt x="223" y="332"/>
                  </a:lnTo>
                  <a:lnTo>
                    <a:pt x="222" y="349"/>
                  </a:lnTo>
                  <a:lnTo>
                    <a:pt x="222" y="349"/>
                  </a:lnTo>
                  <a:lnTo>
                    <a:pt x="223" y="368"/>
                  </a:lnTo>
                  <a:lnTo>
                    <a:pt x="224" y="386"/>
                  </a:lnTo>
                  <a:lnTo>
                    <a:pt x="225" y="403"/>
                  </a:lnTo>
                  <a:lnTo>
                    <a:pt x="229" y="420"/>
                  </a:lnTo>
                  <a:lnTo>
                    <a:pt x="232" y="437"/>
                  </a:lnTo>
                  <a:lnTo>
                    <a:pt x="235" y="453"/>
                  </a:lnTo>
                  <a:lnTo>
                    <a:pt x="239" y="470"/>
                  </a:lnTo>
                  <a:lnTo>
                    <a:pt x="245" y="486"/>
                  </a:lnTo>
                  <a:lnTo>
                    <a:pt x="251" y="502"/>
                  </a:lnTo>
                  <a:lnTo>
                    <a:pt x="256" y="517"/>
                  </a:lnTo>
                  <a:lnTo>
                    <a:pt x="264" y="531"/>
                  </a:lnTo>
                  <a:lnTo>
                    <a:pt x="271" y="546"/>
                  </a:lnTo>
                  <a:lnTo>
                    <a:pt x="279" y="559"/>
                  </a:lnTo>
                  <a:lnTo>
                    <a:pt x="288" y="573"/>
                  </a:lnTo>
                  <a:lnTo>
                    <a:pt x="297" y="585"/>
                  </a:lnTo>
                  <a:lnTo>
                    <a:pt x="306" y="597"/>
                  </a:lnTo>
                  <a:lnTo>
                    <a:pt x="317" y="609"/>
                  </a:lnTo>
                  <a:lnTo>
                    <a:pt x="326" y="620"/>
                  </a:lnTo>
                  <a:lnTo>
                    <a:pt x="337" y="630"/>
                  </a:lnTo>
                  <a:lnTo>
                    <a:pt x="349" y="640"/>
                  </a:lnTo>
                  <a:lnTo>
                    <a:pt x="361" y="649"/>
                  </a:lnTo>
                  <a:lnTo>
                    <a:pt x="372" y="657"/>
                  </a:lnTo>
                  <a:lnTo>
                    <a:pt x="384" y="665"/>
                  </a:lnTo>
                  <a:lnTo>
                    <a:pt x="397" y="672"/>
                  </a:lnTo>
                  <a:lnTo>
                    <a:pt x="410" y="679"/>
                  </a:lnTo>
                  <a:lnTo>
                    <a:pt x="424" y="684"/>
                  </a:lnTo>
                  <a:lnTo>
                    <a:pt x="437" y="688"/>
                  </a:lnTo>
                  <a:lnTo>
                    <a:pt x="451" y="693"/>
                  </a:lnTo>
                  <a:lnTo>
                    <a:pt x="465" y="696"/>
                  </a:lnTo>
                  <a:lnTo>
                    <a:pt x="480" y="698"/>
                  </a:lnTo>
                  <a:lnTo>
                    <a:pt x="494" y="699"/>
                  </a:lnTo>
                  <a:lnTo>
                    <a:pt x="509" y="700"/>
                  </a:lnTo>
                  <a:lnTo>
                    <a:pt x="509" y="700"/>
                  </a:lnTo>
                  <a:close/>
                  <a:moveTo>
                    <a:pt x="509" y="64"/>
                  </a:moveTo>
                  <a:lnTo>
                    <a:pt x="509" y="64"/>
                  </a:lnTo>
                  <a:lnTo>
                    <a:pt x="520" y="64"/>
                  </a:lnTo>
                  <a:lnTo>
                    <a:pt x="531" y="65"/>
                  </a:lnTo>
                  <a:lnTo>
                    <a:pt x="543" y="67"/>
                  </a:lnTo>
                  <a:lnTo>
                    <a:pt x="554" y="69"/>
                  </a:lnTo>
                  <a:lnTo>
                    <a:pt x="564" y="73"/>
                  </a:lnTo>
                  <a:lnTo>
                    <a:pt x="575" y="77"/>
                  </a:lnTo>
                  <a:lnTo>
                    <a:pt x="585" y="81"/>
                  </a:lnTo>
                  <a:lnTo>
                    <a:pt x="596" y="87"/>
                  </a:lnTo>
                  <a:lnTo>
                    <a:pt x="615" y="98"/>
                  </a:lnTo>
                  <a:lnTo>
                    <a:pt x="633" y="112"/>
                  </a:lnTo>
                  <a:lnTo>
                    <a:pt x="650" y="129"/>
                  </a:lnTo>
                  <a:lnTo>
                    <a:pt x="666" y="148"/>
                  </a:lnTo>
                  <a:lnTo>
                    <a:pt x="680" y="168"/>
                  </a:lnTo>
                  <a:lnTo>
                    <a:pt x="693" y="190"/>
                  </a:lnTo>
                  <a:lnTo>
                    <a:pt x="704" y="213"/>
                  </a:lnTo>
                  <a:lnTo>
                    <a:pt x="714" y="239"/>
                  </a:lnTo>
                  <a:lnTo>
                    <a:pt x="721" y="265"/>
                  </a:lnTo>
                  <a:lnTo>
                    <a:pt x="726" y="293"/>
                  </a:lnTo>
                  <a:lnTo>
                    <a:pt x="730" y="320"/>
                  </a:lnTo>
                  <a:lnTo>
                    <a:pt x="731" y="349"/>
                  </a:lnTo>
                  <a:lnTo>
                    <a:pt x="731" y="349"/>
                  </a:lnTo>
                  <a:lnTo>
                    <a:pt x="730" y="379"/>
                  </a:lnTo>
                  <a:lnTo>
                    <a:pt x="726" y="407"/>
                  </a:lnTo>
                  <a:lnTo>
                    <a:pt x="721" y="435"/>
                  </a:lnTo>
                  <a:lnTo>
                    <a:pt x="714" y="461"/>
                  </a:lnTo>
                  <a:lnTo>
                    <a:pt x="704" y="486"/>
                  </a:lnTo>
                  <a:lnTo>
                    <a:pt x="693" y="509"/>
                  </a:lnTo>
                  <a:lnTo>
                    <a:pt x="680" y="532"/>
                  </a:lnTo>
                  <a:lnTo>
                    <a:pt x="666" y="552"/>
                  </a:lnTo>
                  <a:lnTo>
                    <a:pt x="650" y="570"/>
                  </a:lnTo>
                  <a:lnTo>
                    <a:pt x="633" y="588"/>
                  </a:lnTo>
                  <a:lnTo>
                    <a:pt x="615" y="602"/>
                  </a:lnTo>
                  <a:lnTo>
                    <a:pt x="596" y="613"/>
                  </a:lnTo>
                  <a:lnTo>
                    <a:pt x="585" y="619"/>
                  </a:lnTo>
                  <a:lnTo>
                    <a:pt x="575" y="623"/>
                  </a:lnTo>
                  <a:lnTo>
                    <a:pt x="564" y="627"/>
                  </a:lnTo>
                  <a:lnTo>
                    <a:pt x="554" y="630"/>
                  </a:lnTo>
                  <a:lnTo>
                    <a:pt x="543" y="633"/>
                  </a:lnTo>
                  <a:lnTo>
                    <a:pt x="531" y="635"/>
                  </a:lnTo>
                  <a:lnTo>
                    <a:pt x="520" y="636"/>
                  </a:lnTo>
                  <a:lnTo>
                    <a:pt x="509" y="636"/>
                  </a:lnTo>
                  <a:lnTo>
                    <a:pt x="509" y="636"/>
                  </a:lnTo>
                  <a:lnTo>
                    <a:pt x="497" y="636"/>
                  </a:lnTo>
                  <a:lnTo>
                    <a:pt x="486" y="635"/>
                  </a:lnTo>
                  <a:lnTo>
                    <a:pt x="474" y="633"/>
                  </a:lnTo>
                  <a:lnTo>
                    <a:pt x="464" y="630"/>
                  </a:lnTo>
                  <a:lnTo>
                    <a:pt x="453" y="627"/>
                  </a:lnTo>
                  <a:lnTo>
                    <a:pt x="442" y="623"/>
                  </a:lnTo>
                  <a:lnTo>
                    <a:pt x="432" y="619"/>
                  </a:lnTo>
                  <a:lnTo>
                    <a:pt x="422" y="613"/>
                  </a:lnTo>
                  <a:lnTo>
                    <a:pt x="402" y="602"/>
                  </a:lnTo>
                  <a:lnTo>
                    <a:pt x="384" y="588"/>
                  </a:lnTo>
                  <a:lnTo>
                    <a:pt x="367" y="570"/>
                  </a:lnTo>
                  <a:lnTo>
                    <a:pt x="351" y="552"/>
                  </a:lnTo>
                  <a:lnTo>
                    <a:pt x="337" y="532"/>
                  </a:lnTo>
                  <a:lnTo>
                    <a:pt x="324" y="509"/>
                  </a:lnTo>
                  <a:lnTo>
                    <a:pt x="313" y="486"/>
                  </a:lnTo>
                  <a:lnTo>
                    <a:pt x="304" y="461"/>
                  </a:lnTo>
                  <a:lnTo>
                    <a:pt x="296" y="435"/>
                  </a:lnTo>
                  <a:lnTo>
                    <a:pt x="291" y="407"/>
                  </a:lnTo>
                  <a:lnTo>
                    <a:pt x="288" y="379"/>
                  </a:lnTo>
                  <a:lnTo>
                    <a:pt x="285" y="349"/>
                  </a:lnTo>
                  <a:lnTo>
                    <a:pt x="285" y="349"/>
                  </a:lnTo>
                  <a:lnTo>
                    <a:pt x="288" y="320"/>
                  </a:lnTo>
                  <a:lnTo>
                    <a:pt x="291" y="293"/>
                  </a:lnTo>
                  <a:lnTo>
                    <a:pt x="296" y="265"/>
                  </a:lnTo>
                  <a:lnTo>
                    <a:pt x="304" y="239"/>
                  </a:lnTo>
                  <a:lnTo>
                    <a:pt x="313" y="213"/>
                  </a:lnTo>
                  <a:lnTo>
                    <a:pt x="324" y="190"/>
                  </a:lnTo>
                  <a:lnTo>
                    <a:pt x="337" y="168"/>
                  </a:lnTo>
                  <a:lnTo>
                    <a:pt x="351" y="148"/>
                  </a:lnTo>
                  <a:lnTo>
                    <a:pt x="367" y="129"/>
                  </a:lnTo>
                  <a:lnTo>
                    <a:pt x="384" y="112"/>
                  </a:lnTo>
                  <a:lnTo>
                    <a:pt x="402" y="98"/>
                  </a:lnTo>
                  <a:lnTo>
                    <a:pt x="422" y="87"/>
                  </a:lnTo>
                  <a:lnTo>
                    <a:pt x="432" y="81"/>
                  </a:lnTo>
                  <a:lnTo>
                    <a:pt x="442" y="77"/>
                  </a:lnTo>
                  <a:lnTo>
                    <a:pt x="453" y="73"/>
                  </a:lnTo>
                  <a:lnTo>
                    <a:pt x="464" y="69"/>
                  </a:lnTo>
                  <a:lnTo>
                    <a:pt x="474" y="67"/>
                  </a:lnTo>
                  <a:lnTo>
                    <a:pt x="486" y="65"/>
                  </a:lnTo>
                  <a:lnTo>
                    <a:pt x="497" y="64"/>
                  </a:lnTo>
                  <a:lnTo>
                    <a:pt x="509" y="64"/>
                  </a:lnTo>
                  <a:lnTo>
                    <a:pt x="509" y="64"/>
                  </a:lnTo>
                  <a:close/>
                  <a:moveTo>
                    <a:pt x="731" y="636"/>
                  </a:moveTo>
                  <a:lnTo>
                    <a:pt x="731" y="636"/>
                  </a:lnTo>
                  <a:lnTo>
                    <a:pt x="725" y="637"/>
                  </a:lnTo>
                  <a:lnTo>
                    <a:pt x="719" y="639"/>
                  </a:lnTo>
                  <a:lnTo>
                    <a:pt x="714" y="641"/>
                  </a:lnTo>
                  <a:lnTo>
                    <a:pt x="709" y="645"/>
                  </a:lnTo>
                  <a:lnTo>
                    <a:pt x="705" y="650"/>
                  </a:lnTo>
                  <a:lnTo>
                    <a:pt x="702" y="655"/>
                  </a:lnTo>
                  <a:lnTo>
                    <a:pt x="700" y="662"/>
                  </a:lnTo>
                  <a:lnTo>
                    <a:pt x="700" y="668"/>
                  </a:lnTo>
                  <a:lnTo>
                    <a:pt x="700" y="668"/>
                  </a:lnTo>
                  <a:lnTo>
                    <a:pt x="700" y="674"/>
                  </a:lnTo>
                  <a:lnTo>
                    <a:pt x="702" y="680"/>
                  </a:lnTo>
                  <a:lnTo>
                    <a:pt x="705" y="685"/>
                  </a:lnTo>
                  <a:lnTo>
                    <a:pt x="709" y="691"/>
                  </a:lnTo>
                  <a:lnTo>
                    <a:pt x="714" y="694"/>
                  </a:lnTo>
                  <a:lnTo>
                    <a:pt x="719" y="697"/>
                  </a:lnTo>
                  <a:lnTo>
                    <a:pt x="725" y="699"/>
                  </a:lnTo>
                  <a:lnTo>
                    <a:pt x="731" y="700"/>
                  </a:lnTo>
                  <a:lnTo>
                    <a:pt x="731" y="700"/>
                  </a:lnTo>
                  <a:lnTo>
                    <a:pt x="754" y="701"/>
                  </a:lnTo>
                  <a:lnTo>
                    <a:pt x="776" y="705"/>
                  </a:lnTo>
                  <a:lnTo>
                    <a:pt x="797" y="710"/>
                  </a:lnTo>
                  <a:lnTo>
                    <a:pt x="818" y="717"/>
                  </a:lnTo>
                  <a:lnTo>
                    <a:pt x="837" y="727"/>
                  </a:lnTo>
                  <a:lnTo>
                    <a:pt x="855" y="738"/>
                  </a:lnTo>
                  <a:lnTo>
                    <a:pt x="872" y="751"/>
                  </a:lnTo>
                  <a:lnTo>
                    <a:pt x="888" y="765"/>
                  </a:lnTo>
                  <a:lnTo>
                    <a:pt x="903" y="781"/>
                  </a:lnTo>
                  <a:lnTo>
                    <a:pt x="915" y="798"/>
                  </a:lnTo>
                  <a:lnTo>
                    <a:pt x="927" y="816"/>
                  </a:lnTo>
                  <a:lnTo>
                    <a:pt x="937" y="835"/>
                  </a:lnTo>
                  <a:lnTo>
                    <a:pt x="944" y="856"/>
                  </a:lnTo>
                  <a:lnTo>
                    <a:pt x="950" y="877"/>
                  </a:lnTo>
                  <a:lnTo>
                    <a:pt x="953" y="900"/>
                  </a:lnTo>
                  <a:lnTo>
                    <a:pt x="954" y="922"/>
                  </a:lnTo>
                  <a:lnTo>
                    <a:pt x="954" y="922"/>
                  </a:lnTo>
                  <a:lnTo>
                    <a:pt x="953" y="929"/>
                  </a:lnTo>
                  <a:lnTo>
                    <a:pt x="952" y="935"/>
                  </a:lnTo>
                  <a:lnTo>
                    <a:pt x="949" y="941"/>
                  </a:lnTo>
                  <a:lnTo>
                    <a:pt x="944" y="945"/>
                  </a:lnTo>
                  <a:lnTo>
                    <a:pt x="940" y="949"/>
                  </a:lnTo>
                  <a:lnTo>
                    <a:pt x="935" y="951"/>
                  </a:lnTo>
                  <a:lnTo>
                    <a:pt x="928" y="953"/>
                  </a:lnTo>
                  <a:lnTo>
                    <a:pt x="922" y="954"/>
                  </a:lnTo>
                  <a:lnTo>
                    <a:pt x="96" y="954"/>
                  </a:lnTo>
                  <a:lnTo>
                    <a:pt x="96" y="954"/>
                  </a:lnTo>
                  <a:lnTo>
                    <a:pt x="89" y="953"/>
                  </a:lnTo>
                  <a:lnTo>
                    <a:pt x="83" y="951"/>
                  </a:lnTo>
                  <a:lnTo>
                    <a:pt x="77" y="949"/>
                  </a:lnTo>
                  <a:lnTo>
                    <a:pt x="73" y="945"/>
                  </a:lnTo>
                  <a:lnTo>
                    <a:pt x="69" y="941"/>
                  </a:lnTo>
                  <a:lnTo>
                    <a:pt x="65" y="935"/>
                  </a:lnTo>
                  <a:lnTo>
                    <a:pt x="64" y="929"/>
                  </a:lnTo>
                  <a:lnTo>
                    <a:pt x="63" y="922"/>
                  </a:lnTo>
                  <a:lnTo>
                    <a:pt x="63" y="922"/>
                  </a:lnTo>
                  <a:lnTo>
                    <a:pt x="64" y="900"/>
                  </a:lnTo>
                  <a:lnTo>
                    <a:pt x="68" y="877"/>
                  </a:lnTo>
                  <a:lnTo>
                    <a:pt x="73" y="856"/>
                  </a:lnTo>
                  <a:lnTo>
                    <a:pt x="81" y="835"/>
                  </a:lnTo>
                  <a:lnTo>
                    <a:pt x="90" y="816"/>
                  </a:lnTo>
                  <a:lnTo>
                    <a:pt x="101" y="798"/>
                  </a:lnTo>
                  <a:lnTo>
                    <a:pt x="114" y="781"/>
                  </a:lnTo>
                  <a:lnTo>
                    <a:pt x="129" y="765"/>
                  </a:lnTo>
                  <a:lnTo>
                    <a:pt x="145" y="751"/>
                  </a:lnTo>
                  <a:lnTo>
                    <a:pt x="162" y="738"/>
                  </a:lnTo>
                  <a:lnTo>
                    <a:pt x="180" y="727"/>
                  </a:lnTo>
                  <a:lnTo>
                    <a:pt x="200" y="717"/>
                  </a:lnTo>
                  <a:lnTo>
                    <a:pt x="220" y="710"/>
                  </a:lnTo>
                  <a:lnTo>
                    <a:pt x="241" y="705"/>
                  </a:lnTo>
                  <a:lnTo>
                    <a:pt x="263" y="701"/>
                  </a:lnTo>
                  <a:lnTo>
                    <a:pt x="285" y="700"/>
                  </a:lnTo>
                  <a:lnTo>
                    <a:pt x="285" y="700"/>
                  </a:lnTo>
                  <a:lnTo>
                    <a:pt x="292" y="699"/>
                  </a:lnTo>
                  <a:lnTo>
                    <a:pt x="298" y="697"/>
                  </a:lnTo>
                  <a:lnTo>
                    <a:pt x="304" y="694"/>
                  </a:lnTo>
                  <a:lnTo>
                    <a:pt x="308" y="691"/>
                  </a:lnTo>
                  <a:lnTo>
                    <a:pt x="312" y="685"/>
                  </a:lnTo>
                  <a:lnTo>
                    <a:pt x="315" y="680"/>
                  </a:lnTo>
                  <a:lnTo>
                    <a:pt x="318" y="674"/>
                  </a:lnTo>
                  <a:lnTo>
                    <a:pt x="318" y="668"/>
                  </a:lnTo>
                  <a:lnTo>
                    <a:pt x="318" y="668"/>
                  </a:lnTo>
                  <a:lnTo>
                    <a:pt x="318" y="662"/>
                  </a:lnTo>
                  <a:lnTo>
                    <a:pt x="315" y="655"/>
                  </a:lnTo>
                  <a:lnTo>
                    <a:pt x="312" y="650"/>
                  </a:lnTo>
                  <a:lnTo>
                    <a:pt x="308" y="645"/>
                  </a:lnTo>
                  <a:lnTo>
                    <a:pt x="304" y="641"/>
                  </a:lnTo>
                  <a:lnTo>
                    <a:pt x="298" y="639"/>
                  </a:lnTo>
                  <a:lnTo>
                    <a:pt x="292" y="637"/>
                  </a:lnTo>
                  <a:lnTo>
                    <a:pt x="285" y="636"/>
                  </a:lnTo>
                  <a:lnTo>
                    <a:pt x="285" y="636"/>
                  </a:lnTo>
                  <a:lnTo>
                    <a:pt x="271" y="637"/>
                  </a:lnTo>
                  <a:lnTo>
                    <a:pt x="256" y="638"/>
                  </a:lnTo>
                  <a:lnTo>
                    <a:pt x="243" y="639"/>
                  </a:lnTo>
                  <a:lnTo>
                    <a:pt x="229" y="642"/>
                  </a:lnTo>
                  <a:lnTo>
                    <a:pt x="215" y="645"/>
                  </a:lnTo>
                  <a:lnTo>
                    <a:pt x="201" y="649"/>
                  </a:lnTo>
                  <a:lnTo>
                    <a:pt x="188" y="653"/>
                  </a:lnTo>
                  <a:lnTo>
                    <a:pt x="175" y="658"/>
                  </a:lnTo>
                  <a:lnTo>
                    <a:pt x="162" y="665"/>
                  </a:lnTo>
                  <a:lnTo>
                    <a:pt x="149" y="670"/>
                  </a:lnTo>
                  <a:lnTo>
                    <a:pt x="137" y="678"/>
                  </a:lnTo>
                  <a:lnTo>
                    <a:pt x="126" y="685"/>
                  </a:lnTo>
                  <a:lnTo>
                    <a:pt x="115" y="693"/>
                  </a:lnTo>
                  <a:lnTo>
                    <a:pt x="104" y="701"/>
                  </a:lnTo>
                  <a:lnTo>
                    <a:pt x="93" y="711"/>
                  </a:lnTo>
                  <a:lnTo>
                    <a:pt x="84" y="720"/>
                  </a:lnTo>
                  <a:lnTo>
                    <a:pt x="74" y="730"/>
                  </a:lnTo>
                  <a:lnTo>
                    <a:pt x="65" y="740"/>
                  </a:lnTo>
                  <a:lnTo>
                    <a:pt x="57" y="751"/>
                  </a:lnTo>
                  <a:lnTo>
                    <a:pt x="48" y="762"/>
                  </a:lnTo>
                  <a:lnTo>
                    <a:pt x="41" y="774"/>
                  </a:lnTo>
                  <a:lnTo>
                    <a:pt x="34" y="786"/>
                  </a:lnTo>
                  <a:lnTo>
                    <a:pt x="28" y="798"/>
                  </a:lnTo>
                  <a:lnTo>
                    <a:pt x="23" y="811"/>
                  </a:lnTo>
                  <a:lnTo>
                    <a:pt x="17" y="824"/>
                  </a:lnTo>
                  <a:lnTo>
                    <a:pt x="13" y="838"/>
                  </a:lnTo>
                  <a:lnTo>
                    <a:pt x="9" y="850"/>
                  </a:lnTo>
                  <a:lnTo>
                    <a:pt x="5" y="864"/>
                  </a:lnTo>
                  <a:lnTo>
                    <a:pt x="3" y="878"/>
                  </a:lnTo>
                  <a:lnTo>
                    <a:pt x="1" y="893"/>
                  </a:lnTo>
                  <a:lnTo>
                    <a:pt x="0" y="907"/>
                  </a:lnTo>
                  <a:lnTo>
                    <a:pt x="0" y="922"/>
                  </a:lnTo>
                  <a:lnTo>
                    <a:pt x="0" y="922"/>
                  </a:lnTo>
                  <a:lnTo>
                    <a:pt x="0" y="932"/>
                  </a:lnTo>
                  <a:lnTo>
                    <a:pt x="2" y="942"/>
                  </a:lnTo>
                  <a:lnTo>
                    <a:pt x="4" y="950"/>
                  </a:lnTo>
                  <a:lnTo>
                    <a:pt x="8" y="960"/>
                  </a:lnTo>
                  <a:lnTo>
                    <a:pt x="11" y="967"/>
                  </a:lnTo>
                  <a:lnTo>
                    <a:pt x="16" y="976"/>
                  </a:lnTo>
                  <a:lnTo>
                    <a:pt x="21" y="983"/>
                  </a:lnTo>
                  <a:lnTo>
                    <a:pt x="28" y="990"/>
                  </a:lnTo>
                  <a:lnTo>
                    <a:pt x="34" y="996"/>
                  </a:lnTo>
                  <a:lnTo>
                    <a:pt x="42" y="1002"/>
                  </a:lnTo>
                  <a:lnTo>
                    <a:pt x="49" y="1006"/>
                  </a:lnTo>
                  <a:lnTo>
                    <a:pt x="58" y="1010"/>
                  </a:lnTo>
                  <a:lnTo>
                    <a:pt x="67" y="1014"/>
                  </a:lnTo>
                  <a:lnTo>
                    <a:pt x="76" y="1016"/>
                  </a:lnTo>
                  <a:lnTo>
                    <a:pt x="86" y="1017"/>
                  </a:lnTo>
                  <a:lnTo>
                    <a:pt x="96" y="1018"/>
                  </a:lnTo>
                  <a:lnTo>
                    <a:pt x="922" y="1018"/>
                  </a:lnTo>
                  <a:lnTo>
                    <a:pt x="922" y="1018"/>
                  </a:lnTo>
                  <a:lnTo>
                    <a:pt x="931" y="1017"/>
                  </a:lnTo>
                  <a:lnTo>
                    <a:pt x="941" y="1016"/>
                  </a:lnTo>
                  <a:lnTo>
                    <a:pt x="951" y="1014"/>
                  </a:lnTo>
                  <a:lnTo>
                    <a:pt x="959" y="1010"/>
                  </a:lnTo>
                  <a:lnTo>
                    <a:pt x="968" y="1006"/>
                  </a:lnTo>
                  <a:lnTo>
                    <a:pt x="975" y="1002"/>
                  </a:lnTo>
                  <a:lnTo>
                    <a:pt x="983" y="996"/>
                  </a:lnTo>
                  <a:lnTo>
                    <a:pt x="989" y="990"/>
                  </a:lnTo>
                  <a:lnTo>
                    <a:pt x="996" y="983"/>
                  </a:lnTo>
                  <a:lnTo>
                    <a:pt x="1001" y="976"/>
                  </a:lnTo>
                  <a:lnTo>
                    <a:pt x="1006" y="967"/>
                  </a:lnTo>
                  <a:lnTo>
                    <a:pt x="1010" y="960"/>
                  </a:lnTo>
                  <a:lnTo>
                    <a:pt x="1013" y="950"/>
                  </a:lnTo>
                  <a:lnTo>
                    <a:pt x="1015" y="942"/>
                  </a:lnTo>
                  <a:lnTo>
                    <a:pt x="1017" y="932"/>
                  </a:lnTo>
                  <a:lnTo>
                    <a:pt x="1017" y="922"/>
                  </a:lnTo>
                  <a:lnTo>
                    <a:pt x="1017" y="922"/>
                  </a:lnTo>
                  <a:lnTo>
                    <a:pt x="1017" y="907"/>
                  </a:lnTo>
                  <a:lnTo>
                    <a:pt x="1016" y="893"/>
                  </a:lnTo>
                  <a:lnTo>
                    <a:pt x="1014" y="878"/>
                  </a:lnTo>
                  <a:lnTo>
                    <a:pt x="1012" y="864"/>
                  </a:lnTo>
                  <a:lnTo>
                    <a:pt x="1009" y="850"/>
                  </a:lnTo>
                  <a:lnTo>
                    <a:pt x="1004" y="838"/>
                  </a:lnTo>
                  <a:lnTo>
                    <a:pt x="1000" y="824"/>
                  </a:lnTo>
                  <a:lnTo>
                    <a:pt x="995" y="811"/>
                  </a:lnTo>
                  <a:lnTo>
                    <a:pt x="989" y="798"/>
                  </a:lnTo>
                  <a:lnTo>
                    <a:pt x="983" y="786"/>
                  </a:lnTo>
                  <a:lnTo>
                    <a:pt x="976" y="774"/>
                  </a:lnTo>
                  <a:lnTo>
                    <a:pt x="969" y="762"/>
                  </a:lnTo>
                  <a:lnTo>
                    <a:pt x="960" y="751"/>
                  </a:lnTo>
                  <a:lnTo>
                    <a:pt x="952" y="740"/>
                  </a:lnTo>
                  <a:lnTo>
                    <a:pt x="943" y="730"/>
                  </a:lnTo>
                  <a:lnTo>
                    <a:pt x="933" y="720"/>
                  </a:lnTo>
                  <a:lnTo>
                    <a:pt x="924" y="711"/>
                  </a:lnTo>
                  <a:lnTo>
                    <a:pt x="913" y="701"/>
                  </a:lnTo>
                  <a:lnTo>
                    <a:pt x="902" y="693"/>
                  </a:lnTo>
                  <a:lnTo>
                    <a:pt x="892" y="685"/>
                  </a:lnTo>
                  <a:lnTo>
                    <a:pt x="880" y="678"/>
                  </a:lnTo>
                  <a:lnTo>
                    <a:pt x="868" y="670"/>
                  </a:lnTo>
                  <a:lnTo>
                    <a:pt x="855" y="665"/>
                  </a:lnTo>
                  <a:lnTo>
                    <a:pt x="842" y="658"/>
                  </a:lnTo>
                  <a:lnTo>
                    <a:pt x="829" y="653"/>
                  </a:lnTo>
                  <a:lnTo>
                    <a:pt x="817" y="649"/>
                  </a:lnTo>
                  <a:lnTo>
                    <a:pt x="803" y="645"/>
                  </a:lnTo>
                  <a:lnTo>
                    <a:pt x="789" y="642"/>
                  </a:lnTo>
                  <a:lnTo>
                    <a:pt x="775" y="639"/>
                  </a:lnTo>
                  <a:lnTo>
                    <a:pt x="761" y="638"/>
                  </a:lnTo>
                  <a:lnTo>
                    <a:pt x="746" y="637"/>
                  </a:lnTo>
                  <a:lnTo>
                    <a:pt x="731" y="636"/>
                  </a:lnTo>
                  <a:lnTo>
                    <a:pt x="731" y="63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cs typeface="+mn-ea"/>
                <a:sym typeface="+mn-lt"/>
              </a:endParaRPr>
            </a:p>
          </p:txBody>
        </p:sp>
        <p:sp>
          <p:nvSpPr>
            <p:cNvPr id="29" name="Rectangle 28"/>
            <p:cNvSpPr/>
            <p:nvPr/>
          </p:nvSpPr>
          <p:spPr>
            <a:xfrm>
              <a:off x="2593075" y="5186148"/>
              <a:ext cx="1328664" cy="400110"/>
            </a:xfrm>
            <a:prstGeom prst="rect">
              <a:avLst/>
            </a:prstGeom>
          </p:spPr>
          <p:txBody>
            <a:bodyPr wrap="square">
              <a:spAutoFit/>
            </a:bodyPr>
            <a:lstStyle/>
            <a:p>
              <a:r>
                <a:rPr lang="en-US" sz="2000" i="1" dirty="0" err="1">
                  <a:latin typeface="Times New Roman" pitchFamily="18" charset="0"/>
                  <a:cs typeface="Times New Roman" pitchFamily="18" charset="0"/>
                </a:rPr>
                <a:t>Vay</a:t>
              </a:r>
              <a:r>
                <a:rPr lang="en-US" sz="2000" i="1" dirty="0">
                  <a:latin typeface="Times New Roman" pitchFamily="18" charset="0"/>
                  <a:cs typeface="Times New Roman" pitchFamily="18" charset="0"/>
                </a:rPr>
                <a:t> ODA</a:t>
              </a:r>
              <a:endParaRPr lang="en-US" sz="2000" dirty="0">
                <a:latin typeface="Times New Roman" pitchFamily="18" charset="0"/>
                <a:cs typeface="Times New Roman" pitchFamily="18" charset="0"/>
              </a:endParaRPr>
            </a:p>
          </p:txBody>
        </p:sp>
      </p:grpSp>
      <p:grpSp>
        <p:nvGrpSpPr>
          <p:cNvPr id="36" name="Group 35">
            <a:extLst>
              <a:ext uri="{FF2B5EF4-FFF2-40B4-BE49-F238E27FC236}">
                <a16:creationId xmlns:a16="http://schemas.microsoft.com/office/drawing/2014/main" id="{BE8AE527-207F-4A3D-8237-3F0474A511CE}"/>
              </a:ext>
            </a:extLst>
          </p:cNvPr>
          <p:cNvGrpSpPr/>
          <p:nvPr/>
        </p:nvGrpSpPr>
        <p:grpSpPr>
          <a:xfrm>
            <a:off x="5987366" y="1840714"/>
            <a:ext cx="2297873" cy="1579243"/>
            <a:chOff x="5987366" y="1840714"/>
            <a:chExt cx="2297873" cy="1579243"/>
          </a:xfrm>
        </p:grpSpPr>
        <p:sp>
          <p:nvSpPr>
            <p:cNvPr id="12" name="椭圆 5"/>
            <p:cNvSpPr/>
            <p:nvPr/>
          </p:nvSpPr>
          <p:spPr>
            <a:xfrm>
              <a:off x="6784220" y="1840714"/>
              <a:ext cx="689771" cy="682172"/>
            </a:xfrm>
            <a:prstGeom prst="ellipse">
              <a:avLst/>
            </a:prstGeom>
            <a:solidFill>
              <a:srgbClr val="1D4251"/>
            </a:solidFill>
            <a:ln>
              <a:noFill/>
            </a:ln>
          </p:spPr>
          <p:txBody>
            <a:bodyPr anchor="ctr"/>
            <a:lstStyle/>
            <a:p>
              <a:pPr algn="ctr"/>
              <a:endParaRPr lang="zh-CN" altLang="en-US">
                <a:solidFill>
                  <a:schemeClr val="tx1"/>
                </a:solidFill>
                <a:cs typeface="+mn-ea"/>
                <a:sym typeface="+mn-lt"/>
              </a:endParaRPr>
            </a:p>
          </p:txBody>
        </p:sp>
        <p:sp>
          <p:nvSpPr>
            <p:cNvPr id="23" name="Freeform 110"/>
            <p:cNvSpPr>
              <a:spLocks/>
            </p:cNvSpPr>
            <p:nvPr/>
          </p:nvSpPr>
          <p:spPr bwMode="auto">
            <a:xfrm>
              <a:off x="6977636" y="2025510"/>
              <a:ext cx="323850" cy="323850"/>
            </a:xfrm>
            <a:custGeom>
              <a:avLst/>
              <a:gdLst>
                <a:gd name="T0" fmla="*/ 279 w 1017"/>
                <a:gd name="T1" fmla="*/ 354 h 1017"/>
                <a:gd name="T2" fmla="*/ 241 w 1017"/>
                <a:gd name="T3" fmla="*/ 577 h 1017"/>
                <a:gd name="T4" fmla="*/ 453 w 1017"/>
                <a:gd name="T5" fmla="*/ 779 h 1017"/>
                <a:gd name="T6" fmla="*/ 703 w 1017"/>
                <a:gd name="T7" fmla="*/ 702 h 1017"/>
                <a:gd name="T8" fmla="*/ 779 w 1017"/>
                <a:gd name="T9" fmla="*/ 452 h 1017"/>
                <a:gd name="T10" fmla="*/ 563 w 1017"/>
                <a:gd name="T11" fmla="*/ 238 h 1017"/>
                <a:gd name="T12" fmla="*/ 322 w 1017"/>
                <a:gd name="T13" fmla="*/ 609 h 1017"/>
                <a:gd name="T14" fmla="*/ 426 w 1017"/>
                <a:gd name="T15" fmla="*/ 312 h 1017"/>
                <a:gd name="T16" fmla="*/ 711 w 1017"/>
                <a:gd name="T17" fmla="*/ 445 h 1017"/>
                <a:gd name="T18" fmla="*/ 550 w 1017"/>
                <a:gd name="T19" fmla="*/ 716 h 1017"/>
                <a:gd name="T20" fmla="*/ 913 w 1017"/>
                <a:gd name="T21" fmla="*/ 533 h 1017"/>
                <a:gd name="T22" fmla="*/ 972 w 1017"/>
                <a:gd name="T23" fmla="*/ 421 h 1017"/>
                <a:gd name="T24" fmla="*/ 985 w 1017"/>
                <a:gd name="T25" fmla="*/ 290 h 1017"/>
                <a:gd name="T26" fmla="*/ 883 w 1017"/>
                <a:gd name="T27" fmla="*/ 246 h 1017"/>
                <a:gd name="T28" fmla="*/ 770 w 1017"/>
                <a:gd name="T29" fmla="*/ 190 h 1017"/>
                <a:gd name="T30" fmla="*/ 788 w 1017"/>
                <a:gd name="T31" fmla="*/ 73 h 1017"/>
                <a:gd name="T32" fmla="*/ 611 w 1017"/>
                <a:gd name="T33" fmla="*/ 5 h 1017"/>
                <a:gd name="T34" fmla="*/ 533 w 1017"/>
                <a:gd name="T35" fmla="*/ 104 h 1017"/>
                <a:gd name="T36" fmla="*/ 422 w 1017"/>
                <a:gd name="T37" fmla="*/ 44 h 1017"/>
                <a:gd name="T38" fmla="*/ 291 w 1017"/>
                <a:gd name="T39" fmla="*/ 32 h 1017"/>
                <a:gd name="T40" fmla="*/ 247 w 1017"/>
                <a:gd name="T41" fmla="*/ 134 h 1017"/>
                <a:gd name="T42" fmla="*/ 190 w 1017"/>
                <a:gd name="T43" fmla="*/ 245 h 1017"/>
                <a:gd name="T44" fmla="*/ 73 w 1017"/>
                <a:gd name="T45" fmla="*/ 227 h 1017"/>
                <a:gd name="T46" fmla="*/ 5 w 1017"/>
                <a:gd name="T47" fmla="*/ 404 h 1017"/>
                <a:gd name="T48" fmla="*/ 104 w 1017"/>
                <a:gd name="T49" fmla="*/ 484 h 1017"/>
                <a:gd name="T50" fmla="*/ 44 w 1017"/>
                <a:gd name="T51" fmla="*/ 594 h 1017"/>
                <a:gd name="T52" fmla="*/ 32 w 1017"/>
                <a:gd name="T53" fmla="*/ 725 h 1017"/>
                <a:gd name="T54" fmla="*/ 134 w 1017"/>
                <a:gd name="T55" fmla="*/ 770 h 1017"/>
                <a:gd name="T56" fmla="*/ 246 w 1017"/>
                <a:gd name="T57" fmla="*/ 826 h 1017"/>
                <a:gd name="T58" fmla="*/ 227 w 1017"/>
                <a:gd name="T59" fmla="*/ 943 h 1017"/>
                <a:gd name="T60" fmla="*/ 400 w 1017"/>
                <a:gd name="T61" fmla="*/ 1014 h 1017"/>
                <a:gd name="T62" fmla="*/ 468 w 1017"/>
                <a:gd name="T63" fmla="*/ 918 h 1017"/>
                <a:gd name="T64" fmla="*/ 588 w 1017"/>
                <a:gd name="T65" fmla="*/ 957 h 1017"/>
                <a:gd name="T66" fmla="*/ 691 w 1017"/>
                <a:gd name="T67" fmla="*/ 999 h 1017"/>
                <a:gd name="T68" fmla="*/ 776 w 1017"/>
                <a:gd name="T69" fmla="*/ 898 h 1017"/>
                <a:gd name="T70" fmla="*/ 811 w 1017"/>
                <a:gd name="T71" fmla="*/ 776 h 1017"/>
                <a:gd name="T72" fmla="*/ 937 w 1017"/>
                <a:gd name="T73" fmla="*/ 790 h 1017"/>
                <a:gd name="T74" fmla="*/ 1014 w 1017"/>
                <a:gd name="T75" fmla="*/ 618 h 1017"/>
                <a:gd name="T76" fmla="*/ 816 w 1017"/>
                <a:gd name="T77" fmla="*/ 707 h 1017"/>
                <a:gd name="T78" fmla="*/ 702 w 1017"/>
                <a:gd name="T79" fmla="*/ 852 h 1017"/>
                <a:gd name="T80" fmla="*/ 596 w 1017"/>
                <a:gd name="T81" fmla="*/ 873 h 1017"/>
                <a:gd name="T82" fmla="*/ 411 w 1017"/>
                <a:gd name="T83" fmla="*/ 881 h 1017"/>
                <a:gd name="T84" fmla="*/ 313 w 1017"/>
                <a:gd name="T85" fmla="*/ 840 h 1017"/>
                <a:gd name="T86" fmla="*/ 161 w 1017"/>
                <a:gd name="T87" fmla="*/ 701 h 1017"/>
                <a:gd name="T88" fmla="*/ 143 w 1017"/>
                <a:gd name="T89" fmla="*/ 596 h 1017"/>
                <a:gd name="T90" fmla="*/ 136 w 1017"/>
                <a:gd name="T91" fmla="*/ 411 h 1017"/>
                <a:gd name="T92" fmla="*/ 176 w 1017"/>
                <a:gd name="T93" fmla="*/ 314 h 1017"/>
                <a:gd name="T94" fmla="*/ 314 w 1017"/>
                <a:gd name="T95" fmla="*/ 165 h 1017"/>
                <a:gd name="T96" fmla="*/ 420 w 1017"/>
                <a:gd name="T97" fmla="*/ 142 h 1017"/>
                <a:gd name="T98" fmla="*/ 605 w 1017"/>
                <a:gd name="T99" fmla="*/ 136 h 1017"/>
                <a:gd name="T100" fmla="*/ 703 w 1017"/>
                <a:gd name="T101" fmla="*/ 176 h 1017"/>
                <a:gd name="T102" fmla="*/ 855 w 1017"/>
                <a:gd name="T103" fmla="*/ 314 h 1017"/>
                <a:gd name="T104" fmla="*/ 873 w 1017"/>
                <a:gd name="T105" fmla="*/ 420 h 1017"/>
                <a:gd name="T106" fmla="*/ 881 w 1017"/>
                <a:gd name="T107" fmla="*/ 605 h 1017"/>
                <a:gd name="T108" fmla="*/ 449 w 1017"/>
                <a:gd name="T109" fmla="*/ 369 h 1017"/>
                <a:gd name="T110" fmla="*/ 375 w 1017"/>
                <a:gd name="T111" fmla="*/ 580 h 1017"/>
                <a:gd name="T112" fmla="*/ 592 w 1017"/>
                <a:gd name="T113" fmla="*/ 633 h 1017"/>
                <a:gd name="T114" fmla="*/ 624 w 1017"/>
                <a:gd name="T115" fmla="*/ 412 h 1017"/>
                <a:gd name="T116" fmla="*/ 454 w 1017"/>
                <a:gd name="T117" fmla="*/ 531 h 1017"/>
                <a:gd name="T118" fmla="*/ 563 w 1017"/>
                <a:gd name="T119" fmla="*/ 48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7" h="1017">
                  <a:moveTo>
                    <a:pt x="508" y="231"/>
                  </a:moveTo>
                  <a:lnTo>
                    <a:pt x="508" y="231"/>
                  </a:lnTo>
                  <a:lnTo>
                    <a:pt x="493" y="232"/>
                  </a:lnTo>
                  <a:lnTo>
                    <a:pt x="479" y="234"/>
                  </a:lnTo>
                  <a:lnTo>
                    <a:pt x="466" y="235"/>
                  </a:lnTo>
                  <a:lnTo>
                    <a:pt x="453" y="238"/>
                  </a:lnTo>
                  <a:lnTo>
                    <a:pt x="439" y="241"/>
                  </a:lnTo>
                  <a:lnTo>
                    <a:pt x="426" y="244"/>
                  </a:lnTo>
                  <a:lnTo>
                    <a:pt x="413" y="249"/>
                  </a:lnTo>
                  <a:lnTo>
                    <a:pt x="401" y="254"/>
                  </a:lnTo>
                  <a:lnTo>
                    <a:pt x="388" y="259"/>
                  </a:lnTo>
                  <a:lnTo>
                    <a:pt x="376" y="266"/>
                  </a:lnTo>
                  <a:lnTo>
                    <a:pt x="365" y="272"/>
                  </a:lnTo>
                  <a:lnTo>
                    <a:pt x="354" y="279"/>
                  </a:lnTo>
                  <a:lnTo>
                    <a:pt x="332" y="295"/>
                  </a:lnTo>
                  <a:lnTo>
                    <a:pt x="313" y="313"/>
                  </a:lnTo>
                  <a:lnTo>
                    <a:pt x="295" y="332"/>
                  </a:lnTo>
                  <a:lnTo>
                    <a:pt x="279" y="354"/>
                  </a:lnTo>
                  <a:lnTo>
                    <a:pt x="272" y="364"/>
                  </a:lnTo>
                  <a:lnTo>
                    <a:pt x="266" y="376"/>
                  </a:lnTo>
                  <a:lnTo>
                    <a:pt x="260" y="388"/>
                  </a:lnTo>
                  <a:lnTo>
                    <a:pt x="254" y="401"/>
                  </a:lnTo>
                  <a:lnTo>
                    <a:pt x="249" y="413"/>
                  </a:lnTo>
                  <a:lnTo>
                    <a:pt x="244" y="426"/>
                  </a:lnTo>
                  <a:lnTo>
                    <a:pt x="241" y="438"/>
                  </a:lnTo>
                  <a:lnTo>
                    <a:pt x="238" y="452"/>
                  </a:lnTo>
                  <a:lnTo>
                    <a:pt x="235" y="466"/>
                  </a:lnTo>
                  <a:lnTo>
                    <a:pt x="234" y="479"/>
                  </a:lnTo>
                  <a:lnTo>
                    <a:pt x="233" y="493"/>
                  </a:lnTo>
                  <a:lnTo>
                    <a:pt x="232" y="508"/>
                  </a:lnTo>
                  <a:lnTo>
                    <a:pt x="232" y="508"/>
                  </a:lnTo>
                  <a:lnTo>
                    <a:pt x="233" y="522"/>
                  </a:lnTo>
                  <a:lnTo>
                    <a:pt x="234" y="536"/>
                  </a:lnTo>
                  <a:lnTo>
                    <a:pt x="235" y="550"/>
                  </a:lnTo>
                  <a:lnTo>
                    <a:pt x="238" y="563"/>
                  </a:lnTo>
                  <a:lnTo>
                    <a:pt x="241" y="577"/>
                  </a:lnTo>
                  <a:lnTo>
                    <a:pt x="244" y="590"/>
                  </a:lnTo>
                  <a:lnTo>
                    <a:pt x="249" y="603"/>
                  </a:lnTo>
                  <a:lnTo>
                    <a:pt x="254" y="616"/>
                  </a:lnTo>
                  <a:lnTo>
                    <a:pt x="260" y="627"/>
                  </a:lnTo>
                  <a:lnTo>
                    <a:pt x="266" y="639"/>
                  </a:lnTo>
                  <a:lnTo>
                    <a:pt x="272" y="651"/>
                  </a:lnTo>
                  <a:lnTo>
                    <a:pt x="279" y="662"/>
                  </a:lnTo>
                  <a:lnTo>
                    <a:pt x="295" y="683"/>
                  </a:lnTo>
                  <a:lnTo>
                    <a:pt x="313" y="702"/>
                  </a:lnTo>
                  <a:lnTo>
                    <a:pt x="332" y="721"/>
                  </a:lnTo>
                  <a:lnTo>
                    <a:pt x="354" y="737"/>
                  </a:lnTo>
                  <a:lnTo>
                    <a:pt x="376" y="751"/>
                  </a:lnTo>
                  <a:lnTo>
                    <a:pt x="388" y="756"/>
                  </a:lnTo>
                  <a:lnTo>
                    <a:pt x="401" y="763"/>
                  </a:lnTo>
                  <a:lnTo>
                    <a:pt x="413" y="767"/>
                  </a:lnTo>
                  <a:lnTo>
                    <a:pt x="426" y="771"/>
                  </a:lnTo>
                  <a:lnTo>
                    <a:pt x="439" y="775"/>
                  </a:lnTo>
                  <a:lnTo>
                    <a:pt x="453" y="779"/>
                  </a:lnTo>
                  <a:lnTo>
                    <a:pt x="466" y="781"/>
                  </a:lnTo>
                  <a:lnTo>
                    <a:pt x="479" y="783"/>
                  </a:lnTo>
                  <a:lnTo>
                    <a:pt x="493" y="784"/>
                  </a:lnTo>
                  <a:lnTo>
                    <a:pt x="508" y="784"/>
                  </a:lnTo>
                  <a:lnTo>
                    <a:pt x="508" y="784"/>
                  </a:lnTo>
                  <a:lnTo>
                    <a:pt x="522" y="784"/>
                  </a:lnTo>
                  <a:lnTo>
                    <a:pt x="536" y="783"/>
                  </a:lnTo>
                  <a:lnTo>
                    <a:pt x="550" y="781"/>
                  </a:lnTo>
                  <a:lnTo>
                    <a:pt x="563" y="779"/>
                  </a:lnTo>
                  <a:lnTo>
                    <a:pt x="577" y="775"/>
                  </a:lnTo>
                  <a:lnTo>
                    <a:pt x="590" y="771"/>
                  </a:lnTo>
                  <a:lnTo>
                    <a:pt x="603" y="767"/>
                  </a:lnTo>
                  <a:lnTo>
                    <a:pt x="616" y="763"/>
                  </a:lnTo>
                  <a:lnTo>
                    <a:pt x="628" y="756"/>
                  </a:lnTo>
                  <a:lnTo>
                    <a:pt x="639" y="751"/>
                  </a:lnTo>
                  <a:lnTo>
                    <a:pt x="662" y="737"/>
                  </a:lnTo>
                  <a:lnTo>
                    <a:pt x="683" y="721"/>
                  </a:lnTo>
                  <a:lnTo>
                    <a:pt x="703" y="702"/>
                  </a:lnTo>
                  <a:lnTo>
                    <a:pt x="721" y="683"/>
                  </a:lnTo>
                  <a:lnTo>
                    <a:pt x="737" y="662"/>
                  </a:lnTo>
                  <a:lnTo>
                    <a:pt x="751" y="639"/>
                  </a:lnTo>
                  <a:lnTo>
                    <a:pt x="756" y="627"/>
                  </a:lnTo>
                  <a:lnTo>
                    <a:pt x="763" y="616"/>
                  </a:lnTo>
                  <a:lnTo>
                    <a:pt x="767" y="603"/>
                  </a:lnTo>
                  <a:lnTo>
                    <a:pt x="771" y="590"/>
                  </a:lnTo>
                  <a:lnTo>
                    <a:pt x="776" y="577"/>
                  </a:lnTo>
                  <a:lnTo>
                    <a:pt x="779" y="563"/>
                  </a:lnTo>
                  <a:lnTo>
                    <a:pt x="781" y="550"/>
                  </a:lnTo>
                  <a:lnTo>
                    <a:pt x="782" y="536"/>
                  </a:lnTo>
                  <a:lnTo>
                    <a:pt x="783" y="522"/>
                  </a:lnTo>
                  <a:lnTo>
                    <a:pt x="784" y="508"/>
                  </a:lnTo>
                  <a:lnTo>
                    <a:pt x="784" y="508"/>
                  </a:lnTo>
                  <a:lnTo>
                    <a:pt x="783" y="493"/>
                  </a:lnTo>
                  <a:lnTo>
                    <a:pt x="782" y="479"/>
                  </a:lnTo>
                  <a:lnTo>
                    <a:pt x="781" y="466"/>
                  </a:lnTo>
                  <a:lnTo>
                    <a:pt x="779" y="452"/>
                  </a:lnTo>
                  <a:lnTo>
                    <a:pt x="776" y="438"/>
                  </a:lnTo>
                  <a:lnTo>
                    <a:pt x="771" y="426"/>
                  </a:lnTo>
                  <a:lnTo>
                    <a:pt x="767" y="413"/>
                  </a:lnTo>
                  <a:lnTo>
                    <a:pt x="763" y="401"/>
                  </a:lnTo>
                  <a:lnTo>
                    <a:pt x="756" y="388"/>
                  </a:lnTo>
                  <a:lnTo>
                    <a:pt x="751" y="376"/>
                  </a:lnTo>
                  <a:lnTo>
                    <a:pt x="737" y="354"/>
                  </a:lnTo>
                  <a:lnTo>
                    <a:pt x="721" y="332"/>
                  </a:lnTo>
                  <a:lnTo>
                    <a:pt x="703" y="313"/>
                  </a:lnTo>
                  <a:lnTo>
                    <a:pt x="683" y="295"/>
                  </a:lnTo>
                  <a:lnTo>
                    <a:pt x="662" y="279"/>
                  </a:lnTo>
                  <a:lnTo>
                    <a:pt x="639" y="266"/>
                  </a:lnTo>
                  <a:lnTo>
                    <a:pt x="628" y="259"/>
                  </a:lnTo>
                  <a:lnTo>
                    <a:pt x="616" y="254"/>
                  </a:lnTo>
                  <a:lnTo>
                    <a:pt x="603" y="249"/>
                  </a:lnTo>
                  <a:lnTo>
                    <a:pt x="590" y="244"/>
                  </a:lnTo>
                  <a:lnTo>
                    <a:pt x="577" y="241"/>
                  </a:lnTo>
                  <a:lnTo>
                    <a:pt x="563" y="238"/>
                  </a:lnTo>
                  <a:lnTo>
                    <a:pt x="550" y="235"/>
                  </a:lnTo>
                  <a:lnTo>
                    <a:pt x="536" y="234"/>
                  </a:lnTo>
                  <a:lnTo>
                    <a:pt x="522" y="232"/>
                  </a:lnTo>
                  <a:lnTo>
                    <a:pt x="508" y="231"/>
                  </a:lnTo>
                  <a:lnTo>
                    <a:pt x="508" y="231"/>
                  </a:lnTo>
                  <a:close/>
                  <a:moveTo>
                    <a:pt x="508" y="721"/>
                  </a:moveTo>
                  <a:lnTo>
                    <a:pt x="508" y="721"/>
                  </a:lnTo>
                  <a:lnTo>
                    <a:pt x="486" y="720"/>
                  </a:lnTo>
                  <a:lnTo>
                    <a:pt x="466" y="716"/>
                  </a:lnTo>
                  <a:lnTo>
                    <a:pt x="445" y="711"/>
                  </a:lnTo>
                  <a:lnTo>
                    <a:pt x="426" y="704"/>
                  </a:lnTo>
                  <a:lnTo>
                    <a:pt x="407" y="695"/>
                  </a:lnTo>
                  <a:lnTo>
                    <a:pt x="389" y="684"/>
                  </a:lnTo>
                  <a:lnTo>
                    <a:pt x="373" y="671"/>
                  </a:lnTo>
                  <a:lnTo>
                    <a:pt x="358" y="658"/>
                  </a:lnTo>
                  <a:lnTo>
                    <a:pt x="344" y="642"/>
                  </a:lnTo>
                  <a:lnTo>
                    <a:pt x="332" y="626"/>
                  </a:lnTo>
                  <a:lnTo>
                    <a:pt x="322" y="609"/>
                  </a:lnTo>
                  <a:lnTo>
                    <a:pt x="312" y="591"/>
                  </a:lnTo>
                  <a:lnTo>
                    <a:pt x="306" y="570"/>
                  </a:lnTo>
                  <a:lnTo>
                    <a:pt x="300" y="550"/>
                  </a:lnTo>
                  <a:lnTo>
                    <a:pt x="297" y="530"/>
                  </a:lnTo>
                  <a:lnTo>
                    <a:pt x="296" y="508"/>
                  </a:lnTo>
                  <a:lnTo>
                    <a:pt x="296" y="508"/>
                  </a:lnTo>
                  <a:lnTo>
                    <a:pt x="297" y="486"/>
                  </a:lnTo>
                  <a:lnTo>
                    <a:pt x="300" y="465"/>
                  </a:lnTo>
                  <a:lnTo>
                    <a:pt x="306" y="445"/>
                  </a:lnTo>
                  <a:lnTo>
                    <a:pt x="312" y="426"/>
                  </a:lnTo>
                  <a:lnTo>
                    <a:pt x="322" y="406"/>
                  </a:lnTo>
                  <a:lnTo>
                    <a:pt x="332" y="389"/>
                  </a:lnTo>
                  <a:lnTo>
                    <a:pt x="344" y="373"/>
                  </a:lnTo>
                  <a:lnTo>
                    <a:pt x="358" y="358"/>
                  </a:lnTo>
                  <a:lnTo>
                    <a:pt x="373" y="344"/>
                  </a:lnTo>
                  <a:lnTo>
                    <a:pt x="389" y="332"/>
                  </a:lnTo>
                  <a:lnTo>
                    <a:pt x="407" y="322"/>
                  </a:lnTo>
                  <a:lnTo>
                    <a:pt x="426" y="312"/>
                  </a:lnTo>
                  <a:lnTo>
                    <a:pt x="445" y="305"/>
                  </a:lnTo>
                  <a:lnTo>
                    <a:pt x="466" y="300"/>
                  </a:lnTo>
                  <a:lnTo>
                    <a:pt x="486" y="297"/>
                  </a:lnTo>
                  <a:lnTo>
                    <a:pt x="508" y="296"/>
                  </a:lnTo>
                  <a:lnTo>
                    <a:pt x="508" y="296"/>
                  </a:lnTo>
                  <a:lnTo>
                    <a:pt x="530" y="297"/>
                  </a:lnTo>
                  <a:lnTo>
                    <a:pt x="550" y="300"/>
                  </a:lnTo>
                  <a:lnTo>
                    <a:pt x="571" y="305"/>
                  </a:lnTo>
                  <a:lnTo>
                    <a:pt x="591" y="312"/>
                  </a:lnTo>
                  <a:lnTo>
                    <a:pt x="609" y="322"/>
                  </a:lnTo>
                  <a:lnTo>
                    <a:pt x="626" y="332"/>
                  </a:lnTo>
                  <a:lnTo>
                    <a:pt x="643" y="344"/>
                  </a:lnTo>
                  <a:lnTo>
                    <a:pt x="658" y="358"/>
                  </a:lnTo>
                  <a:lnTo>
                    <a:pt x="672" y="373"/>
                  </a:lnTo>
                  <a:lnTo>
                    <a:pt x="684" y="389"/>
                  </a:lnTo>
                  <a:lnTo>
                    <a:pt x="695" y="406"/>
                  </a:lnTo>
                  <a:lnTo>
                    <a:pt x="704" y="426"/>
                  </a:lnTo>
                  <a:lnTo>
                    <a:pt x="711" y="445"/>
                  </a:lnTo>
                  <a:lnTo>
                    <a:pt x="717" y="465"/>
                  </a:lnTo>
                  <a:lnTo>
                    <a:pt x="720" y="486"/>
                  </a:lnTo>
                  <a:lnTo>
                    <a:pt x="721" y="508"/>
                  </a:lnTo>
                  <a:lnTo>
                    <a:pt x="721" y="508"/>
                  </a:lnTo>
                  <a:lnTo>
                    <a:pt x="720" y="530"/>
                  </a:lnTo>
                  <a:lnTo>
                    <a:pt x="717" y="550"/>
                  </a:lnTo>
                  <a:lnTo>
                    <a:pt x="711" y="570"/>
                  </a:lnTo>
                  <a:lnTo>
                    <a:pt x="704" y="591"/>
                  </a:lnTo>
                  <a:lnTo>
                    <a:pt x="695" y="609"/>
                  </a:lnTo>
                  <a:lnTo>
                    <a:pt x="684" y="626"/>
                  </a:lnTo>
                  <a:lnTo>
                    <a:pt x="672" y="642"/>
                  </a:lnTo>
                  <a:lnTo>
                    <a:pt x="658" y="658"/>
                  </a:lnTo>
                  <a:lnTo>
                    <a:pt x="643" y="671"/>
                  </a:lnTo>
                  <a:lnTo>
                    <a:pt x="626" y="684"/>
                  </a:lnTo>
                  <a:lnTo>
                    <a:pt x="609" y="695"/>
                  </a:lnTo>
                  <a:lnTo>
                    <a:pt x="591" y="704"/>
                  </a:lnTo>
                  <a:lnTo>
                    <a:pt x="571" y="711"/>
                  </a:lnTo>
                  <a:lnTo>
                    <a:pt x="550" y="716"/>
                  </a:lnTo>
                  <a:lnTo>
                    <a:pt x="530" y="720"/>
                  </a:lnTo>
                  <a:lnTo>
                    <a:pt x="508" y="721"/>
                  </a:lnTo>
                  <a:lnTo>
                    <a:pt x="508" y="721"/>
                  </a:lnTo>
                  <a:close/>
                  <a:moveTo>
                    <a:pt x="989" y="598"/>
                  </a:moveTo>
                  <a:lnTo>
                    <a:pt x="989" y="598"/>
                  </a:lnTo>
                  <a:lnTo>
                    <a:pt x="981" y="596"/>
                  </a:lnTo>
                  <a:lnTo>
                    <a:pt x="972" y="594"/>
                  </a:lnTo>
                  <a:lnTo>
                    <a:pt x="964" y="591"/>
                  </a:lnTo>
                  <a:lnTo>
                    <a:pt x="957" y="588"/>
                  </a:lnTo>
                  <a:lnTo>
                    <a:pt x="950" y="583"/>
                  </a:lnTo>
                  <a:lnTo>
                    <a:pt x="944" y="579"/>
                  </a:lnTo>
                  <a:lnTo>
                    <a:pt x="938" y="574"/>
                  </a:lnTo>
                  <a:lnTo>
                    <a:pt x="932" y="567"/>
                  </a:lnTo>
                  <a:lnTo>
                    <a:pt x="927" y="562"/>
                  </a:lnTo>
                  <a:lnTo>
                    <a:pt x="923" y="554"/>
                  </a:lnTo>
                  <a:lnTo>
                    <a:pt x="918" y="548"/>
                  </a:lnTo>
                  <a:lnTo>
                    <a:pt x="915" y="540"/>
                  </a:lnTo>
                  <a:lnTo>
                    <a:pt x="913" y="533"/>
                  </a:lnTo>
                  <a:lnTo>
                    <a:pt x="911" y="524"/>
                  </a:lnTo>
                  <a:lnTo>
                    <a:pt x="910" y="517"/>
                  </a:lnTo>
                  <a:lnTo>
                    <a:pt x="909" y="508"/>
                  </a:lnTo>
                  <a:lnTo>
                    <a:pt x="909" y="508"/>
                  </a:lnTo>
                  <a:lnTo>
                    <a:pt x="910" y="500"/>
                  </a:lnTo>
                  <a:lnTo>
                    <a:pt x="911" y="491"/>
                  </a:lnTo>
                  <a:lnTo>
                    <a:pt x="913" y="484"/>
                  </a:lnTo>
                  <a:lnTo>
                    <a:pt x="915" y="475"/>
                  </a:lnTo>
                  <a:lnTo>
                    <a:pt x="918" y="469"/>
                  </a:lnTo>
                  <a:lnTo>
                    <a:pt x="923" y="461"/>
                  </a:lnTo>
                  <a:lnTo>
                    <a:pt x="927" y="455"/>
                  </a:lnTo>
                  <a:lnTo>
                    <a:pt x="932" y="448"/>
                  </a:lnTo>
                  <a:lnTo>
                    <a:pt x="938" y="442"/>
                  </a:lnTo>
                  <a:lnTo>
                    <a:pt x="944" y="437"/>
                  </a:lnTo>
                  <a:lnTo>
                    <a:pt x="950" y="432"/>
                  </a:lnTo>
                  <a:lnTo>
                    <a:pt x="957" y="428"/>
                  </a:lnTo>
                  <a:lnTo>
                    <a:pt x="964" y="425"/>
                  </a:lnTo>
                  <a:lnTo>
                    <a:pt x="972" y="421"/>
                  </a:lnTo>
                  <a:lnTo>
                    <a:pt x="981" y="419"/>
                  </a:lnTo>
                  <a:lnTo>
                    <a:pt x="989" y="418"/>
                  </a:lnTo>
                  <a:lnTo>
                    <a:pt x="989" y="418"/>
                  </a:lnTo>
                  <a:lnTo>
                    <a:pt x="996" y="416"/>
                  </a:lnTo>
                  <a:lnTo>
                    <a:pt x="1001" y="414"/>
                  </a:lnTo>
                  <a:lnTo>
                    <a:pt x="1006" y="410"/>
                  </a:lnTo>
                  <a:lnTo>
                    <a:pt x="1011" y="404"/>
                  </a:lnTo>
                  <a:lnTo>
                    <a:pt x="1011" y="404"/>
                  </a:lnTo>
                  <a:lnTo>
                    <a:pt x="1014" y="399"/>
                  </a:lnTo>
                  <a:lnTo>
                    <a:pt x="1016" y="392"/>
                  </a:lnTo>
                  <a:lnTo>
                    <a:pt x="1017" y="385"/>
                  </a:lnTo>
                  <a:lnTo>
                    <a:pt x="1016" y="378"/>
                  </a:lnTo>
                  <a:lnTo>
                    <a:pt x="1016" y="378"/>
                  </a:lnTo>
                  <a:lnTo>
                    <a:pt x="1011" y="360"/>
                  </a:lnTo>
                  <a:lnTo>
                    <a:pt x="1005" y="343"/>
                  </a:lnTo>
                  <a:lnTo>
                    <a:pt x="999" y="325"/>
                  </a:lnTo>
                  <a:lnTo>
                    <a:pt x="992" y="308"/>
                  </a:lnTo>
                  <a:lnTo>
                    <a:pt x="985" y="290"/>
                  </a:lnTo>
                  <a:lnTo>
                    <a:pt x="976" y="273"/>
                  </a:lnTo>
                  <a:lnTo>
                    <a:pt x="968" y="257"/>
                  </a:lnTo>
                  <a:lnTo>
                    <a:pt x="958" y="240"/>
                  </a:lnTo>
                  <a:lnTo>
                    <a:pt x="958" y="240"/>
                  </a:lnTo>
                  <a:lnTo>
                    <a:pt x="955" y="235"/>
                  </a:lnTo>
                  <a:lnTo>
                    <a:pt x="949" y="230"/>
                  </a:lnTo>
                  <a:lnTo>
                    <a:pt x="943" y="227"/>
                  </a:lnTo>
                  <a:lnTo>
                    <a:pt x="937" y="225"/>
                  </a:lnTo>
                  <a:lnTo>
                    <a:pt x="937" y="225"/>
                  </a:lnTo>
                  <a:lnTo>
                    <a:pt x="930" y="225"/>
                  </a:lnTo>
                  <a:lnTo>
                    <a:pt x="924" y="226"/>
                  </a:lnTo>
                  <a:lnTo>
                    <a:pt x="917" y="228"/>
                  </a:lnTo>
                  <a:lnTo>
                    <a:pt x="912" y="231"/>
                  </a:lnTo>
                  <a:lnTo>
                    <a:pt x="912" y="231"/>
                  </a:lnTo>
                  <a:lnTo>
                    <a:pt x="904" y="237"/>
                  </a:lnTo>
                  <a:lnTo>
                    <a:pt x="898" y="240"/>
                  </a:lnTo>
                  <a:lnTo>
                    <a:pt x="890" y="243"/>
                  </a:lnTo>
                  <a:lnTo>
                    <a:pt x="883" y="246"/>
                  </a:lnTo>
                  <a:lnTo>
                    <a:pt x="874" y="249"/>
                  </a:lnTo>
                  <a:lnTo>
                    <a:pt x="867" y="250"/>
                  </a:lnTo>
                  <a:lnTo>
                    <a:pt x="858" y="250"/>
                  </a:lnTo>
                  <a:lnTo>
                    <a:pt x="851" y="250"/>
                  </a:lnTo>
                  <a:lnTo>
                    <a:pt x="842" y="249"/>
                  </a:lnTo>
                  <a:lnTo>
                    <a:pt x="835" y="248"/>
                  </a:lnTo>
                  <a:lnTo>
                    <a:pt x="826" y="245"/>
                  </a:lnTo>
                  <a:lnTo>
                    <a:pt x="819" y="242"/>
                  </a:lnTo>
                  <a:lnTo>
                    <a:pt x="811" y="239"/>
                  </a:lnTo>
                  <a:lnTo>
                    <a:pt x="805" y="235"/>
                  </a:lnTo>
                  <a:lnTo>
                    <a:pt x="798" y="229"/>
                  </a:lnTo>
                  <a:lnTo>
                    <a:pt x="792" y="224"/>
                  </a:lnTo>
                  <a:lnTo>
                    <a:pt x="792" y="224"/>
                  </a:lnTo>
                  <a:lnTo>
                    <a:pt x="786" y="217"/>
                  </a:lnTo>
                  <a:lnTo>
                    <a:pt x="781" y="211"/>
                  </a:lnTo>
                  <a:lnTo>
                    <a:pt x="777" y="205"/>
                  </a:lnTo>
                  <a:lnTo>
                    <a:pt x="773" y="197"/>
                  </a:lnTo>
                  <a:lnTo>
                    <a:pt x="770" y="190"/>
                  </a:lnTo>
                  <a:lnTo>
                    <a:pt x="768" y="182"/>
                  </a:lnTo>
                  <a:lnTo>
                    <a:pt x="766" y="173"/>
                  </a:lnTo>
                  <a:lnTo>
                    <a:pt x="766" y="166"/>
                  </a:lnTo>
                  <a:lnTo>
                    <a:pt x="765" y="157"/>
                  </a:lnTo>
                  <a:lnTo>
                    <a:pt x="766" y="150"/>
                  </a:lnTo>
                  <a:lnTo>
                    <a:pt x="767" y="141"/>
                  </a:lnTo>
                  <a:lnTo>
                    <a:pt x="769" y="134"/>
                  </a:lnTo>
                  <a:lnTo>
                    <a:pt x="772" y="126"/>
                  </a:lnTo>
                  <a:lnTo>
                    <a:pt x="776" y="119"/>
                  </a:lnTo>
                  <a:lnTo>
                    <a:pt x="780" y="111"/>
                  </a:lnTo>
                  <a:lnTo>
                    <a:pt x="784" y="105"/>
                  </a:lnTo>
                  <a:lnTo>
                    <a:pt x="784" y="105"/>
                  </a:lnTo>
                  <a:lnTo>
                    <a:pt x="787" y="98"/>
                  </a:lnTo>
                  <a:lnTo>
                    <a:pt x="791" y="92"/>
                  </a:lnTo>
                  <a:lnTo>
                    <a:pt x="791" y="86"/>
                  </a:lnTo>
                  <a:lnTo>
                    <a:pt x="791" y="79"/>
                  </a:lnTo>
                  <a:lnTo>
                    <a:pt x="791" y="79"/>
                  </a:lnTo>
                  <a:lnTo>
                    <a:pt x="788" y="73"/>
                  </a:lnTo>
                  <a:lnTo>
                    <a:pt x="785" y="66"/>
                  </a:lnTo>
                  <a:lnTo>
                    <a:pt x="781" y="62"/>
                  </a:lnTo>
                  <a:lnTo>
                    <a:pt x="776" y="58"/>
                  </a:lnTo>
                  <a:lnTo>
                    <a:pt x="776" y="58"/>
                  </a:lnTo>
                  <a:lnTo>
                    <a:pt x="760" y="48"/>
                  </a:lnTo>
                  <a:lnTo>
                    <a:pt x="742" y="39"/>
                  </a:lnTo>
                  <a:lnTo>
                    <a:pt x="726" y="32"/>
                  </a:lnTo>
                  <a:lnTo>
                    <a:pt x="709" y="24"/>
                  </a:lnTo>
                  <a:lnTo>
                    <a:pt x="691" y="17"/>
                  </a:lnTo>
                  <a:lnTo>
                    <a:pt x="674" y="10"/>
                  </a:lnTo>
                  <a:lnTo>
                    <a:pt x="655" y="5"/>
                  </a:lnTo>
                  <a:lnTo>
                    <a:pt x="637" y="1"/>
                  </a:lnTo>
                  <a:lnTo>
                    <a:pt x="637" y="1"/>
                  </a:lnTo>
                  <a:lnTo>
                    <a:pt x="631" y="0"/>
                  </a:lnTo>
                  <a:lnTo>
                    <a:pt x="624" y="0"/>
                  </a:lnTo>
                  <a:lnTo>
                    <a:pt x="618" y="2"/>
                  </a:lnTo>
                  <a:lnTo>
                    <a:pt x="611" y="5"/>
                  </a:lnTo>
                  <a:lnTo>
                    <a:pt x="611" y="5"/>
                  </a:lnTo>
                  <a:lnTo>
                    <a:pt x="606" y="9"/>
                  </a:lnTo>
                  <a:lnTo>
                    <a:pt x="603" y="15"/>
                  </a:lnTo>
                  <a:lnTo>
                    <a:pt x="600" y="20"/>
                  </a:lnTo>
                  <a:lnTo>
                    <a:pt x="597" y="28"/>
                  </a:lnTo>
                  <a:lnTo>
                    <a:pt x="597" y="28"/>
                  </a:lnTo>
                  <a:lnTo>
                    <a:pt x="596" y="35"/>
                  </a:lnTo>
                  <a:lnTo>
                    <a:pt x="594" y="44"/>
                  </a:lnTo>
                  <a:lnTo>
                    <a:pt x="591" y="51"/>
                  </a:lnTo>
                  <a:lnTo>
                    <a:pt x="588" y="59"/>
                  </a:lnTo>
                  <a:lnTo>
                    <a:pt x="584" y="66"/>
                  </a:lnTo>
                  <a:lnTo>
                    <a:pt x="579" y="73"/>
                  </a:lnTo>
                  <a:lnTo>
                    <a:pt x="574" y="78"/>
                  </a:lnTo>
                  <a:lnTo>
                    <a:pt x="567" y="84"/>
                  </a:lnTo>
                  <a:lnTo>
                    <a:pt x="562" y="89"/>
                  </a:lnTo>
                  <a:lnTo>
                    <a:pt x="555" y="93"/>
                  </a:lnTo>
                  <a:lnTo>
                    <a:pt x="548" y="97"/>
                  </a:lnTo>
                  <a:lnTo>
                    <a:pt x="541" y="101"/>
                  </a:lnTo>
                  <a:lnTo>
                    <a:pt x="533" y="104"/>
                  </a:lnTo>
                  <a:lnTo>
                    <a:pt x="525" y="105"/>
                  </a:lnTo>
                  <a:lnTo>
                    <a:pt x="516" y="106"/>
                  </a:lnTo>
                  <a:lnTo>
                    <a:pt x="508" y="107"/>
                  </a:lnTo>
                  <a:lnTo>
                    <a:pt x="508" y="107"/>
                  </a:lnTo>
                  <a:lnTo>
                    <a:pt x="500" y="106"/>
                  </a:lnTo>
                  <a:lnTo>
                    <a:pt x="491" y="105"/>
                  </a:lnTo>
                  <a:lnTo>
                    <a:pt x="484" y="104"/>
                  </a:lnTo>
                  <a:lnTo>
                    <a:pt x="475" y="101"/>
                  </a:lnTo>
                  <a:lnTo>
                    <a:pt x="468" y="97"/>
                  </a:lnTo>
                  <a:lnTo>
                    <a:pt x="461" y="93"/>
                  </a:lnTo>
                  <a:lnTo>
                    <a:pt x="455" y="89"/>
                  </a:lnTo>
                  <a:lnTo>
                    <a:pt x="448" y="84"/>
                  </a:lnTo>
                  <a:lnTo>
                    <a:pt x="442" y="78"/>
                  </a:lnTo>
                  <a:lnTo>
                    <a:pt x="438" y="73"/>
                  </a:lnTo>
                  <a:lnTo>
                    <a:pt x="432" y="66"/>
                  </a:lnTo>
                  <a:lnTo>
                    <a:pt x="428" y="59"/>
                  </a:lnTo>
                  <a:lnTo>
                    <a:pt x="425" y="51"/>
                  </a:lnTo>
                  <a:lnTo>
                    <a:pt x="422" y="44"/>
                  </a:lnTo>
                  <a:lnTo>
                    <a:pt x="419" y="35"/>
                  </a:lnTo>
                  <a:lnTo>
                    <a:pt x="418" y="28"/>
                  </a:lnTo>
                  <a:lnTo>
                    <a:pt x="418" y="28"/>
                  </a:lnTo>
                  <a:lnTo>
                    <a:pt x="416" y="20"/>
                  </a:lnTo>
                  <a:lnTo>
                    <a:pt x="414" y="15"/>
                  </a:lnTo>
                  <a:lnTo>
                    <a:pt x="410" y="9"/>
                  </a:lnTo>
                  <a:lnTo>
                    <a:pt x="404" y="5"/>
                  </a:lnTo>
                  <a:lnTo>
                    <a:pt x="404" y="5"/>
                  </a:lnTo>
                  <a:lnTo>
                    <a:pt x="398" y="2"/>
                  </a:lnTo>
                  <a:lnTo>
                    <a:pt x="393" y="0"/>
                  </a:lnTo>
                  <a:lnTo>
                    <a:pt x="385" y="0"/>
                  </a:lnTo>
                  <a:lnTo>
                    <a:pt x="379" y="1"/>
                  </a:lnTo>
                  <a:lnTo>
                    <a:pt x="379" y="1"/>
                  </a:lnTo>
                  <a:lnTo>
                    <a:pt x="360" y="5"/>
                  </a:lnTo>
                  <a:lnTo>
                    <a:pt x="342" y="10"/>
                  </a:lnTo>
                  <a:lnTo>
                    <a:pt x="325" y="17"/>
                  </a:lnTo>
                  <a:lnTo>
                    <a:pt x="308" y="24"/>
                  </a:lnTo>
                  <a:lnTo>
                    <a:pt x="291" y="32"/>
                  </a:lnTo>
                  <a:lnTo>
                    <a:pt x="273" y="39"/>
                  </a:lnTo>
                  <a:lnTo>
                    <a:pt x="257" y="48"/>
                  </a:lnTo>
                  <a:lnTo>
                    <a:pt x="240" y="58"/>
                  </a:lnTo>
                  <a:lnTo>
                    <a:pt x="240" y="58"/>
                  </a:lnTo>
                  <a:lnTo>
                    <a:pt x="235" y="62"/>
                  </a:lnTo>
                  <a:lnTo>
                    <a:pt x="231" y="66"/>
                  </a:lnTo>
                  <a:lnTo>
                    <a:pt x="227" y="73"/>
                  </a:lnTo>
                  <a:lnTo>
                    <a:pt x="225" y="79"/>
                  </a:lnTo>
                  <a:lnTo>
                    <a:pt x="225" y="79"/>
                  </a:lnTo>
                  <a:lnTo>
                    <a:pt x="225" y="86"/>
                  </a:lnTo>
                  <a:lnTo>
                    <a:pt x="226" y="92"/>
                  </a:lnTo>
                  <a:lnTo>
                    <a:pt x="228" y="98"/>
                  </a:lnTo>
                  <a:lnTo>
                    <a:pt x="232" y="105"/>
                  </a:lnTo>
                  <a:lnTo>
                    <a:pt x="232" y="105"/>
                  </a:lnTo>
                  <a:lnTo>
                    <a:pt x="237" y="111"/>
                  </a:lnTo>
                  <a:lnTo>
                    <a:pt x="240" y="119"/>
                  </a:lnTo>
                  <a:lnTo>
                    <a:pt x="244" y="126"/>
                  </a:lnTo>
                  <a:lnTo>
                    <a:pt x="247" y="134"/>
                  </a:lnTo>
                  <a:lnTo>
                    <a:pt x="249" y="141"/>
                  </a:lnTo>
                  <a:lnTo>
                    <a:pt x="250" y="150"/>
                  </a:lnTo>
                  <a:lnTo>
                    <a:pt x="251" y="157"/>
                  </a:lnTo>
                  <a:lnTo>
                    <a:pt x="251" y="166"/>
                  </a:lnTo>
                  <a:lnTo>
                    <a:pt x="250" y="173"/>
                  </a:lnTo>
                  <a:lnTo>
                    <a:pt x="248" y="182"/>
                  </a:lnTo>
                  <a:lnTo>
                    <a:pt x="246" y="190"/>
                  </a:lnTo>
                  <a:lnTo>
                    <a:pt x="243" y="197"/>
                  </a:lnTo>
                  <a:lnTo>
                    <a:pt x="239" y="205"/>
                  </a:lnTo>
                  <a:lnTo>
                    <a:pt x="235" y="211"/>
                  </a:lnTo>
                  <a:lnTo>
                    <a:pt x="231" y="217"/>
                  </a:lnTo>
                  <a:lnTo>
                    <a:pt x="224" y="224"/>
                  </a:lnTo>
                  <a:lnTo>
                    <a:pt x="224" y="224"/>
                  </a:lnTo>
                  <a:lnTo>
                    <a:pt x="219" y="229"/>
                  </a:lnTo>
                  <a:lnTo>
                    <a:pt x="211" y="235"/>
                  </a:lnTo>
                  <a:lnTo>
                    <a:pt x="205" y="239"/>
                  </a:lnTo>
                  <a:lnTo>
                    <a:pt x="197" y="242"/>
                  </a:lnTo>
                  <a:lnTo>
                    <a:pt x="190" y="245"/>
                  </a:lnTo>
                  <a:lnTo>
                    <a:pt x="182" y="248"/>
                  </a:lnTo>
                  <a:lnTo>
                    <a:pt x="174" y="249"/>
                  </a:lnTo>
                  <a:lnTo>
                    <a:pt x="166" y="250"/>
                  </a:lnTo>
                  <a:lnTo>
                    <a:pt x="158" y="250"/>
                  </a:lnTo>
                  <a:lnTo>
                    <a:pt x="150" y="250"/>
                  </a:lnTo>
                  <a:lnTo>
                    <a:pt x="141" y="249"/>
                  </a:lnTo>
                  <a:lnTo>
                    <a:pt x="134" y="246"/>
                  </a:lnTo>
                  <a:lnTo>
                    <a:pt x="125" y="243"/>
                  </a:lnTo>
                  <a:lnTo>
                    <a:pt x="118" y="240"/>
                  </a:lnTo>
                  <a:lnTo>
                    <a:pt x="111" y="237"/>
                  </a:lnTo>
                  <a:lnTo>
                    <a:pt x="104" y="231"/>
                  </a:lnTo>
                  <a:lnTo>
                    <a:pt x="104" y="231"/>
                  </a:lnTo>
                  <a:lnTo>
                    <a:pt x="99" y="228"/>
                  </a:lnTo>
                  <a:lnTo>
                    <a:pt x="92" y="226"/>
                  </a:lnTo>
                  <a:lnTo>
                    <a:pt x="86" y="225"/>
                  </a:lnTo>
                  <a:lnTo>
                    <a:pt x="79" y="225"/>
                  </a:lnTo>
                  <a:lnTo>
                    <a:pt x="79" y="225"/>
                  </a:lnTo>
                  <a:lnTo>
                    <a:pt x="73" y="227"/>
                  </a:lnTo>
                  <a:lnTo>
                    <a:pt x="66" y="230"/>
                  </a:lnTo>
                  <a:lnTo>
                    <a:pt x="62" y="235"/>
                  </a:lnTo>
                  <a:lnTo>
                    <a:pt x="58" y="240"/>
                  </a:lnTo>
                  <a:lnTo>
                    <a:pt x="58" y="240"/>
                  </a:lnTo>
                  <a:lnTo>
                    <a:pt x="48" y="257"/>
                  </a:lnTo>
                  <a:lnTo>
                    <a:pt x="40" y="273"/>
                  </a:lnTo>
                  <a:lnTo>
                    <a:pt x="32" y="290"/>
                  </a:lnTo>
                  <a:lnTo>
                    <a:pt x="25" y="308"/>
                  </a:lnTo>
                  <a:lnTo>
                    <a:pt x="17" y="325"/>
                  </a:lnTo>
                  <a:lnTo>
                    <a:pt x="11" y="343"/>
                  </a:lnTo>
                  <a:lnTo>
                    <a:pt x="5" y="360"/>
                  </a:lnTo>
                  <a:lnTo>
                    <a:pt x="1" y="378"/>
                  </a:lnTo>
                  <a:lnTo>
                    <a:pt x="1" y="378"/>
                  </a:lnTo>
                  <a:lnTo>
                    <a:pt x="0" y="385"/>
                  </a:lnTo>
                  <a:lnTo>
                    <a:pt x="0" y="392"/>
                  </a:lnTo>
                  <a:lnTo>
                    <a:pt x="2" y="399"/>
                  </a:lnTo>
                  <a:lnTo>
                    <a:pt x="5" y="404"/>
                  </a:lnTo>
                  <a:lnTo>
                    <a:pt x="5" y="404"/>
                  </a:lnTo>
                  <a:lnTo>
                    <a:pt x="10" y="410"/>
                  </a:lnTo>
                  <a:lnTo>
                    <a:pt x="15" y="414"/>
                  </a:lnTo>
                  <a:lnTo>
                    <a:pt x="20" y="416"/>
                  </a:lnTo>
                  <a:lnTo>
                    <a:pt x="28" y="418"/>
                  </a:lnTo>
                  <a:lnTo>
                    <a:pt x="28" y="418"/>
                  </a:lnTo>
                  <a:lnTo>
                    <a:pt x="35" y="419"/>
                  </a:lnTo>
                  <a:lnTo>
                    <a:pt x="44" y="421"/>
                  </a:lnTo>
                  <a:lnTo>
                    <a:pt x="51" y="425"/>
                  </a:lnTo>
                  <a:lnTo>
                    <a:pt x="59" y="428"/>
                  </a:lnTo>
                  <a:lnTo>
                    <a:pt x="66" y="432"/>
                  </a:lnTo>
                  <a:lnTo>
                    <a:pt x="73" y="437"/>
                  </a:lnTo>
                  <a:lnTo>
                    <a:pt x="78" y="442"/>
                  </a:lnTo>
                  <a:lnTo>
                    <a:pt x="85" y="448"/>
                  </a:lnTo>
                  <a:lnTo>
                    <a:pt x="89" y="455"/>
                  </a:lnTo>
                  <a:lnTo>
                    <a:pt x="93" y="461"/>
                  </a:lnTo>
                  <a:lnTo>
                    <a:pt x="97" y="469"/>
                  </a:lnTo>
                  <a:lnTo>
                    <a:pt x="101" y="475"/>
                  </a:lnTo>
                  <a:lnTo>
                    <a:pt x="104" y="484"/>
                  </a:lnTo>
                  <a:lnTo>
                    <a:pt x="105" y="491"/>
                  </a:lnTo>
                  <a:lnTo>
                    <a:pt x="106" y="500"/>
                  </a:lnTo>
                  <a:lnTo>
                    <a:pt x="107" y="508"/>
                  </a:lnTo>
                  <a:lnTo>
                    <a:pt x="107" y="508"/>
                  </a:lnTo>
                  <a:lnTo>
                    <a:pt x="106" y="517"/>
                  </a:lnTo>
                  <a:lnTo>
                    <a:pt x="105" y="524"/>
                  </a:lnTo>
                  <a:lnTo>
                    <a:pt x="104" y="533"/>
                  </a:lnTo>
                  <a:lnTo>
                    <a:pt x="101" y="540"/>
                  </a:lnTo>
                  <a:lnTo>
                    <a:pt x="97" y="548"/>
                  </a:lnTo>
                  <a:lnTo>
                    <a:pt x="93" y="554"/>
                  </a:lnTo>
                  <a:lnTo>
                    <a:pt x="89" y="562"/>
                  </a:lnTo>
                  <a:lnTo>
                    <a:pt x="85" y="567"/>
                  </a:lnTo>
                  <a:lnTo>
                    <a:pt x="78" y="574"/>
                  </a:lnTo>
                  <a:lnTo>
                    <a:pt x="73" y="579"/>
                  </a:lnTo>
                  <a:lnTo>
                    <a:pt x="66" y="583"/>
                  </a:lnTo>
                  <a:lnTo>
                    <a:pt x="59" y="588"/>
                  </a:lnTo>
                  <a:lnTo>
                    <a:pt x="51" y="591"/>
                  </a:lnTo>
                  <a:lnTo>
                    <a:pt x="44" y="594"/>
                  </a:lnTo>
                  <a:lnTo>
                    <a:pt x="35" y="596"/>
                  </a:lnTo>
                  <a:lnTo>
                    <a:pt x="28" y="598"/>
                  </a:lnTo>
                  <a:lnTo>
                    <a:pt x="28" y="598"/>
                  </a:lnTo>
                  <a:lnTo>
                    <a:pt x="20" y="599"/>
                  </a:lnTo>
                  <a:lnTo>
                    <a:pt x="15" y="603"/>
                  </a:lnTo>
                  <a:lnTo>
                    <a:pt x="10" y="606"/>
                  </a:lnTo>
                  <a:lnTo>
                    <a:pt x="5" y="611"/>
                  </a:lnTo>
                  <a:lnTo>
                    <a:pt x="5" y="611"/>
                  </a:lnTo>
                  <a:lnTo>
                    <a:pt x="2" y="618"/>
                  </a:lnTo>
                  <a:lnTo>
                    <a:pt x="0" y="624"/>
                  </a:lnTo>
                  <a:lnTo>
                    <a:pt x="0" y="631"/>
                  </a:lnTo>
                  <a:lnTo>
                    <a:pt x="1" y="637"/>
                  </a:lnTo>
                  <a:lnTo>
                    <a:pt x="1" y="637"/>
                  </a:lnTo>
                  <a:lnTo>
                    <a:pt x="5" y="655"/>
                  </a:lnTo>
                  <a:lnTo>
                    <a:pt x="11" y="673"/>
                  </a:lnTo>
                  <a:lnTo>
                    <a:pt x="17" y="691"/>
                  </a:lnTo>
                  <a:lnTo>
                    <a:pt x="25" y="708"/>
                  </a:lnTo>
                  <a:lnTo>
                    <a:pt x="32" y="725"/>
                  </a:lnTo>
                  <a:lnTo>
                    <a:pt x="40" y="742"/>
                  </a:lnTo>
                  <a:lnTo>
                    <a:pt x="48" y="759"/>
                  </a:lnTo>
                  <a:lnTo>
                    <a:pt x="58" y="775"/>
                  </a:lnTo>
                  <a:lnTo>
                    <a:pt x="58" y="775"/>
                  </a:lnTo>
                  <a:lnTo>
                    <a:pt x="62" y="781"/>
                  </a:lnTo>
                  <a:lnTo>
                    <a:pt x="66" y="785"/>
                  </a:lnTo>
                  <a:lnTo>
                    <a:pt x="73" y="788"/>
                  </a:lnTo>
                  <a:lnTo>
                    <a:pt x="79" y="790"/>
                  </a:lnTo>
                  <a:lnTo>
                    <a:pt x="79" y="790"/>
                  </a:lnTo>
                  <a:lnTo>
                    <a:pt x="86" y="790"/>
                  </a:lnTo>
                  <a:lnTo>
                    <a:pt x="92" y="790"/>
                  </a:lnTo>
                  <a:lnTo>
                    <a:pt x="99" y="788"/>
                  </a:lnTo>
                  <a:lnTo>
                    <a:pt x="104" y="784"/>
                  </a:lnTo>
                  <a:lnTo>
                    <a:pt x="104" y="784"/>
                  </a:lnTo>
                  <a:lnTo>
                    <a:pt x="111" y="780"/>
                  </a:lnTo>
                  <a:lnTo>
                    <a:pt x="118" y="775"/>
                  </a:lnTo>
                  <a:lnTo>
                    <a:pt x="125" y="772"/>
                  </a:lnTo>
                  <a:lnTo>
                    <a:pt x="134" y="770"/>
                  </a:lnTo>
                  <a:lnTo>
                    <a:pt x="141" y="768"/>
                  </a:lnTo>
                  <a:lnTo>
                    <a:pt x="150" y="767"/>
                  </a:lnTo>
                  <a:lnTo>
                    <a:pt x="158" y="766"/>
                  </a:lnTo>
                  <a:lnTo>
                    <a:pt x="166" y="766"/>
                  </a:lnTo>
                  <a:lnTo>
                    <a:pt x="174" y="767"/>
                  </a:lnTo>
                  <a:lnTo>
                    <a:pt x="182" y="768"/>
                  </a:lnTo>
                  <a:lnTo>
                    <a:pt x="190" y="770"/>
                  </a:lnTo>
                  <a:lnTo>
                    <a:pt x="197" y="773"/>
                  </a:lnTo>
                  <a:lnTo>
                    <a:pt x="205" y="776"/>
                  </a:lnTo>
                  <a:lnTo>
                    <a:pt x="211" y="781"/>
                  </a:lnTo>
                  <a:lnTo>
                    <a:pt x="219" y="786"/>
                  </a:lnTo>
                  <a:lnTo>
                    <a:pt x="224" y="791"/>
                  </a:lnTo>
                  <a:lnTo>
                    <a:pt x="224" y="791"/>
                  </a:lnTo>
                  <a:lnTo>
                    <a:pt x="231" y="798"/>
                  </a:lnTo>
                  <a:lnTo>
                    <a:pt x="235" y="804"/>
                  </a:lnTo>
                  <a:lnTo>
                    <a:pt x="239" y="812"/>
                  </a:lnTo>
                  <a:lnTo>
                    <a:pt x="243" y="818"/>
                  </a:lnTo>
                  <a:lnTo>
                    <a:pt x="246" y="826"/>
                  </a:lnTo>
                  <a:lnTo>
                    <a:pt x="248" y="834"/>
                  </a:lnTo>
                  <a:lnTo>
                    <a:pt x="250" y="842"/>
                  </a:lnTo>
                  <a:lnTo>
                    <a:pt x="251" y="849"/>
                  </a:lnTo>
                  <a:lnTo>
                    <a:pt x="251" y="858"/>
                  </a:lnTo>
                  <a:lnTo>
                    <a:pt x="250" y="866"/>
                  </a:lnTo>
                  <a:lnTo>
                    <a:pt x="249" y="874"/>
                  </a:lnTo>
                  <a:lnTo>
                    <a:pt x="247" y="882"/>
                  </a:lnTo>
                  <a:lnTo>
                    <a:pt x="244" y="890"/>
                  </a:lnTo>
                  <a:lnTo>
                    <a:pt x="240" y="898"/>
                  </a:lnTo>
                  <a:lnTo>
                    <a:pt x="237" y="904"/>
                  </a:lnTo>
                  <a:lnTo>
                    <a:pt x="232" y="912"/>
                  </a:lnTo>
                  <a:lnTo>
                    <a:pt x="232" y="912"/>
                  </a:lnTo>
                  <a:lnTo>
                    <a:pt x="228" y="917"/>
                  </a:lnTo>
                  <a:lnTo>
                    <a:pt x="226" y="923"/>
                  </a:lnTo>
                  <a:lnTo>
                    <a:pt x="225" y="930"/>
                  </a:lnTo>
                  <a:lnTo>
                    <a:pt x="225" y="936"/>
                  </a:lnTo>
                  <a:lnTo>
                    <a:pt x="225" y="936"/>
                  </a:lnTo>
                  <a:lnTo>
                    <a:pt x="227" y="943"/>
                  </a:lnTo>
                  <a:lnTo>
                    <a:pt x="231" y="949"/>
                  </a:lnTo>
                  <a:lnTo>
                    <a:pt x="235" y="955"/>
                  </a:lnTo>
                  <a:lnTo>
                    <a:pt x="240" y="958"/>
                  </a:lnTo>
                  <a:lnTo>
                    <a:pt x="240" y="958"/>
                  </a:lnTo>
                  <a:lnTo>
                    <a:pt x="257" y="967"/>
                  </a:lnTo>
                  <a:lnTo>
                    <a:pt x="273" y="976"/>
                  </a:lnTo>
                  <a:lnTo>
                    <a:pt x="291" y="985"/>
                  </a:lnTo>
                  <a:lnTo>
                    <a:pt x="308" y="992"/>
                  </a:lnTo>
                  <a:lnTo>
                    <a:pt x="325" y="999"/>
                  </a:lnTo>
                  <a:lnTo>
                    <a:pt x="342" y="1005"/>
                  </a:lnTo>
                  <a:lnTo>
                    <a:pt x="360" y="1010"/>
                  </a:lnTo>
                  <a:lnTo>
                    <a:pt x="379" y="1016"/>
                  </a:lnTo>
                  <a:lnTo>
                    <a:pt x="379" y="1016"/>
                  </a:lnTo>
                  <a:lnTo>
                    <a:pt x="386" y="1017"/>
                  </a:lnTo>
                  <a:lnTo>
                    <a:pt x="386" y="1017"/>
                  </a:lnTo>
                  <a:lnTo>
                    <a:pt x="391" y="1016"/>
                  </a:lnTo>
                  <a:lnTo>
                    <a:pt x="396" y="1015"/>
                  </a:lnTo>
                  <a:lnTo>
                    <a:pt x="400" y="1014"/>
                  </a:lnTo>
                  <a:lnTo>
                    <a:pt x="404" y="1010"/>
                  </a:lnTo>
                  <a:lnTo>
                    <a:pt x="404" y="1010"/>
                  </a:lnTo>
                  <a:lnTo>
                    <a:pt x="410" y="1006"/>
                  </a:lnTo>
                  <a:lnTo>
                    <a:pt x="414" y="1001"/>
                  </a:lnTo>
                  <a:lnTo>
                    <a:pt x="416" y="995"/>
                  </a:lnTo>
                  <a:lnTo>
                    <a:pt x="418" y="989"/>
                  </a:lnTo>
                  <a:lnTo>
                    <a:pt x="418" y="989"/>
                  </a:lnTo>
                  <a:lnTo>
                    <a:pt x="419" y="980"/>
                  </a:lnTo>
                  <a:lnTo>
                    <a:pt x="422" y="972"/>
                  </a:lnTo>
                  <a:lnTo>
                    <a:pt x="425" y="964"/>
                  </a:lnTo>
                  <a:lnTo>
                    <a:pt x="428" y="957"/>
                  </a:lnTo>
                  <a:lnTo>
                    <a:pt x="432" y="950"/>
                  </a:lnTo>
                  <a:lnTo>
                    <a:pt x="438" y="944"/>
                  </a:lnTo>
                  <a:lnTo>
                    <a:pt x="442" y="937"/>
                  </a:lnTo>
                  <a:lnTo>
                    <a:pt x="448" y="932"/>
                  </a:lnTo>
                  <a:lnTo>
                    <a:pt x="455" y="927"/>
                  </a:lnTo>
                  <a:lnTo>
                    <a:pt x="461" y="922"/>
                  </a:lnTo>
                  <a:lnTo>
                    <a:pt x="468" y="918"/>
                  </a:lnTo>
                  <a:lnTo>
                    <a:pt x="475" y="915"/>
                  </a:lnTo>
                  <a:lnTo>
                    <a:pt x="484" y="913"/>
                  </a:lnTo>
                  <a:lnTo>
                    <a:pt x="491" y="911"/>
                  </a:lnTo>
                  <a:lnTo>
                    <a:pt x="500" y="910"/>
                  </a:lnTo>
                  <a:lnTo>
                    <a:pt x="508" y="910"/>
                  </a:lnTo>
                  <a:lnTo>
                    <a:pt x="508" y="910"/>
                  </a:lnTo>
                  <a:lnTo>
                    <a:pt x="516" y="910"/>
                  </a:lnTo>
                  <a:lnTo>
                    <a:pt x="525" y="911"/>
                  </a:lnTo>
                  <a:lnTo>
                    <a:pt x="533" y="913"/>
                  </a:lnTo>
                  <a:lnTo>
                    <a:pt x="541" y="915"/>
                  </a:lnTo>
                  <a:lnTo>
                    <a:pt x="548" y="918"/>
                  </a:lnTo>
                  <a:lnTo>
                    <a:pt x="555" y="922"/>
                  </a:lnTo>
                  <a:lnTo>
                    <a:pt x="562" y="927"/>
                  </a:lnTo>
                  <a:lnTo>
                    <a:pt x="567" y="932"/>
                  </a:lnTo>
                  <a:lnTo>
                    <a:pt x="574" y="937"/>
                  </a:lnTo>
                  <a:lnTo>
                    <a:pt x="579" y="944"/>
                  </a:lnTo>
                  <a:lnTo>
                    <a:pt x="584" y="950"/>
                  </a:lnTo>
                  <a:lnTo>
                    <a:pt x="588" y="957"/>
                  </a:lnTo>
                  <a:lnTo>
                    <a:pt x="591" y="964"/>
                  </a:lnTo>
                  <a:lnTo>
                    <a:pt x="594" y="972"/>
                  </a:lnTo>
                  <a:lnTo>
                    <a:pt x="596" y="980"/>
                  </a:lnTo>
                  <a:lnTo>
                    <a:pt x="597" y="989"/>
                  </a:lnTo>
                  <a:lnTo>
                    <a:pt x="597" y="989"/>
                  </a:lnTo>
                  <a:lnTo>
                    <a:pt x="600" y="995"/>
                  </a:lnTo>
                  <a:lnTo>
                    <a:pt x="603" y="1001"/>
                  </a:lnTo>
                  <a:lnTo>
                    <a:pt x="606" y="1006"/>
                  </a:lnTo>
                  <a:lnTo>
                    <a:pt x="611" y="1010"/>
                  </a:lnTo>
                  <a:lnTo>
                    <a:pt x="611" y="1010"/>
                  </a:lnTo>
                  <a:lnTo>
                    <a:pt x="618" y="1014"/>
                  </a:lnTo>
                  <a:lnTo>
                    <a:pt x="624" y="1016"/>
                  </a:lnTo>
                  <a:lnTo>
                    <a:pt x="631" y="1017"/>
                  </a:lnTo>
                  <a:lnTo>
                    <a:pt x="637" y="1016"/>
                  </a:lnTo>
                  <a:lnTo>
                    <a:pt x="637" y="1016"/>
                  </a:lnTo>
                  <a:lnTo>
                    <a:pt x="655" y="1010"/>
                  </a:lnTo>
                  <a:lnTo>
                    <a:pt x="674" y="1005"/>
                  </a:lnTo>
                  <a:lnTo>
                    <a:pt x="691" y="999"/>
                  </a:lnTo>
                  <a:lnTo>
                    <a:pt x="708" y="992"/>
                  </a:lnTo>
                  <a:lnTo>
                    <a:pt x="725" y="985"/>
                  </a:lnTo>
                  <a:lnTo>
                    <a:pt x="742" y="976"/>
                  </a:lnTo>
                  <a:lnTo>
                    <a:pt x="760" y="967"/>
                  </a:lnTo>
                  <a:lnTo>
                    <a:pt x="776" y="958"/>
                  </a:lnTo>
                  <a:lnTo>
                    <a:pt x="776" y="958"/>
                  </a:lnTo>
                  <a:lnTo>
                    <a:pt x="781" y="955"/>
                  </a:lnTo>
                  <a:lnTo>
                    <a:pt x="785" y="949"/>
                  </a:lnTo>
                  <a:lnTo>
                    <a:pt x="788" y="944"/>
                  </a:lnTo>
                  <a:lnTo>
                    <a:pt x="791" y="936"/>
                  </a:lnTo>
                  <a:lnTo>
                    <a:pt x="791" y="936"/>
                  </a:lnTo>
                  <a:lnTo>
                    <a:pt x="791" y="930"/>
                  </a:lnTo>
                  <a:lnTo>
                    <a:pt x="791" y="923"/>
                  </a:lnTo>
                  <a:lnTo>
                    <a:pt x="787" y="917"/>
                  </a:lnTo>
                  <a:lnTo>
                    <a:pt x="784" y="912"/>
                  </a:lnTo>
                  <a:lnTo>
                    <a:pt x="784" y="912"/>
                  </a:lnTo>
                  <a:lnTo>
                    <a:pt x="780" y="904"/>
                  </a:lnTo>
                  <a:lnTo>
                    <a:pt x="776" y="898"/>
                  </a:lnTo>
                  <a:lnTo>
                    <a:pt x="772" y="890"/>
                  </a:lnTo>
                  <a:lnTo>
                    <a:pt x="769" y="882"/>
                  </a:lnTo>
                  <a:lnTo>
                    <a:pt x="767" y="874"/>
                  </a:lnTo>
                  <a:lnTo>
                    <a:pt x="766" y="866"/>
                  </a:lnTo>
                  <a:lnTo>
                    <a:pt x="765" y="858"/>
                  </a:lnTo>
                  <a:lnTo>
                    <a:pt x="766" y="849"/>
                  </a:lnTo>
                  <a:lnTo>
                    <a:pt x="766" y="842"/>
                  </a:lnTo>
                  <a:lnTo>
                    <a:pt x="768" y="834"/>
                  </a:lnTo>
                  <a:lnTo>
                    <a:pt x="770" y="826"/>
                  </a:lnTo>
                  <a:lnTo>
                    <a:pt x="773" y="818"/>
                  </a:lnTo>
                  <a:lnTo>
                    <a:pt x="777" y="812"/>
                  </a:lnTo>
                  <a:lnTo>
                    <a:pt x="781" y="804"/>
                  </a:lnTo>
                  <a:lnTo>
                    <a:pt x="786" y="798"/>
                  </a:lnTo>
                  <a:lnTo>
                    <a:pt x="792" y="791"/>
                  </a:lnTo>
                  <a:lnTo>
                    <a:pt x="792" y="791"/>
                  </a:lnTo>
                  <a:lnTo>
                    <a:pt x="798" y="786"/>
                  </a:lnTo>
                  <a:lnTo>
                    <a:pt x="805" y="781"/>
                  </a:lnTo>
                  <a:lnTo>
                    <a:pt x="811" y="776"/>
                  </a:lnTo>
                  <a:lnTo>
                    <a:pt x="819" y="773"/>
                  </a:lnTo>
                  <a:lnTo>
                    <a:pt x="826" y="770"/>
                  </a:lnTo>
                  <a:lnTo>
                    <a:pt x="835" y="768"/>
                  </a:lnTo>
                  <a:lnTo>
                    <a:pt x="842" y="767"/>
                  </a:lnTo>
                  <a:lnTo>
                    <a:pt x="851" y="766"/>
                  </a:lnTo>
                  <a:lnTo>
                    <a:pt x="858" y="766"/>
                  </a:lnTo>
                  <a:lnTo>
                    <a:pt x="867" y="767"/>
                  </a:lnTo>
                  <a:lnTo>
                    <a:pt x="874" y="768"/>
                  </a:lnTo>
                  <a:lnTo>
                    <a:pt x="883" y="770"/>
                  </a:lnTo>
                  <a:lnTo>
                    <a:pt x="890" y="772"/>
                  </a:lnTo>
                  <a:lnTo>
                    <a:pt x="898" y="775"/>
                  </a:lnTo>
                  <a:lnTo>
                    <a:pt x="904" y="780"/>
                  </a:lnTo>
                  <a:lnTo>
                    <a:pt x="912" y="784"/>
                  </a:lnTo>
                  <a:lnTo>
                    <a:pt x="912" y="784"/>
                  </a:lnTo>
                  <a:lnTo>
                    <a:pt x="917" y="788"/>
                  </a:lnTo>
                  <a:lnTo>
                    <a:pt x="924" y="790"/>
                  </a:lnTo>
                  <a:lnTo>
                    <a:pt x="930" y="790"/>
                  </a:lnTo>
                  <a:lnTo>
                    <a:pt x="937" y="790"/>
                  </a:lnTo>
                  <a:lnTo>
                    <a:pt x="937" y="790"/>
                  </a:lnTo>
                  <a:lnTo>
                    <a:pt x="943" y="788"/>
                  </a:lnTo>
                  <a:lnTo>
                    <a:pt x="949" y="785"/>
                  </a:lnTo>
                  <a:lnTo>
                    <a:pt x="955" y="781"/>
                  </a:lnTo>
                  <a:lnTo>
                    <a:pt x="958" y="775"/>
                  </a:lnTo>
                  <a:lnTo>
                    <a:pt x="958" y="775"/>
                  </a:lnTo>
                  <a:lnTo>
                    <a:pt x="968" y="759"/>
                  </a:lnTo>
                  <a:lnTo>
                    <a:pt x="976" y="742"/>
                  </a:lnTo>
                  <a:lnTo>
                    <a:pt x="985" y="725"/>
                  </a:lnTo>
                  <a:lnTo>
                    <a:pt x="992" y="708"/>
                  </a:lnTo>
                  <a:lnTo>
                    <a:pt x="999" y="691"/>
                  </a:lnTo>
                  <a:lnTo>
                    <a:pt x="1005" y="673"/>
                  </a:lnTo>
                  <a:lnTo>
                    <a:pt x="1011" y="655"/>
                  </a:lnTo>
                  <a:lnTo>
                    <a:pt x="1016" y="637"/>
                  </a:lnTo>
                  <a:lnTo>
                    <a:pt x="1016" y="637"/>
                  </a:lnTo>
                  <a:lnTo>
                    <a:pt x="1017" y="631"/>
                  </a:lnTo>
                  <a:lnTo>
                    <a:pt x="1016" y="624"/>
                  </a:lnTo>
                  <a:lnTo>
                    <a:pt x="1014" y="618"/>
                  </a:lnTo>
                  <a:lnTo>
                    <a:pt x="1011" y="611"/>
                  </a:lnTo>
                  <a:lnTo>
                    <a:pt x="1011" y="611"/>
                  </a:lnTo>
                  <a:lnTo>
                    <a:pt x="1006" y="606"/>
                  </a:lnTo>
                  <a:lnTo>
                    <a:pt x="1001" y="603"/>
                  </a:lnTo>
                  <a:lnTo>
                    <a:pt x="996" y="599"/>
                  </a:lnTo>
                  <a:lnTo>
                    <a:pt x="989" y="598"/>
                  </a:lnTo>
                  <a:lnTo>
                    <a:pt x="989" y="598"/>
                  </a:lnTo>
                  <a:close/>
                  <a:moveTo>
                    <a:pt x="919" y="715"/>
                  </a:moveTo>
                  <a:lnTo>
                    <a:pt x="919" y="715"/>
                  </a:lnTo>
                  <a:lnTo>
                    <a:pt x="908" y="711"/>
                  </a:lnTo>
                  <a:lnTo>
                    <a:pt x="897" y="707"/>
                  </a:lnTo>
                  <a:lnTo>
                    <a:pt x="885" y="705"/>
                  </a:lnTo>
                  <a:lnTo>
                    <a:pt x="874" y="702"/>
                  </a:lnTo>
                  <a:lnTo>
                    <a:pt x="863" y="702"/>
                  </a:lnTo>
                  <a:lnTo>
                    <a:pt x="851" y="702"/>
                  </a:lnTo>
                  <a:lnTo>
                    <a:pt x="840" y="702"/>
                  </a:lnTo>
                  <a:lnTo>
                    <a:pt x="828" y="705"/>
                  </a:lnTo>
                  <a:lnTo>
                    <a:pt x="816" y="707"/>
                  </a:lnTo>
                  <a:lnTo>
                    <a:pt x="806" y="710"/>
                  </a:lnTo>
                  <a:lnTo>
                    <a:pt x="795" y="714"/>
                  </a:lnTo>
                  <a:lnTo>
                    <a:pt x="784" y="720"/>
                  </a:lnTo>
                  <a:lnTo>
                    <a:pt x="775" y="725"/>
                  </a:lnTo>
                  <a:lnTo>
                    <a:pt x="765" y="731"/>
                  </a:lnTo>
                  <a:lnTo>
                    <a:pt x="755" y="739"/>
                  </a:lnTo>
                  <a:lnTo>
                    <a:pt x="747" y="746"/>
                  </a:lnTo>
                  <a:lnTo>
                    <a:pt x="747" y="746"/>
                  </a:lnTo>
                  <a:lnTo>
                    <a:pt x="738" y="755"/>
                  </a:lnTo>
                  <a:lnTo>
                    <a:pt x="732" y="765"/>
                  </a:lnTo>
                  <a:lnTo>
                    <a:pt x="724" y="774"/>
                  </a:lnTo>
                  <a:lnTo>
                    <a:pt x="719" y="785"/>
                  </a:lnTo>
                  <a:lnTo>
                    <a:pt x="714" y="796"/>
                  </a:lnTo>
                  <a:lnTo>
                    <a:pt x="710" y="807"/>
                  </a:lnTo>
                  <a:lnTo>
                    <a:pt x="707" y="817"/>
                  </a:lnTo>
                  <a:lnTo>
                    <a:pt x="704" y="828"/>
                  </a:lnTo>
                  <a:lnTo>
                    <a:pt x="703" y="840"/>
                  </a:lnTo>
                  <a:lnTo>
                    <a:pt x="702" y="852"/>
                  </a:lnTo>
                  <a:lnTo>
                    <a:pt x="702" y="862"/>
                  </a:lnTo>
                  <a:lnTo>
                    <a:pt x="703" y="874"/>
                  </a:lnTo>
                  <a:lnTo>
                    <a:pt x="705" y="886"/>
                  </a:lnTo>
                  <a:lnTo>
                    <a:pt x="707" y="897"/>
                  </a:lnTo>
                  <a:lnTo>
                    <a:pt x="711" y="907"/>
                  </a:lnTo>
                  <a:lnTo>
                    <a:pt x="716" y="919"/>
                  </a:lnTo>
                  <a:lnTo>
                    <a:pt x="716" y="919"/>
                  </a:lnTo>
                  <a:lnTo>
                    <a:pt x="684" y="933"/>
                  </a:lnTo>
                  <a:lnTo>
                    <a:pt x="652" y="945"/>
                  </a:lnTo>
                  <a:lnTo>
                    <a:pt x="652" y="945"/>
                  </a:lnTo>
                  <a:lnTo>
                    <a:pt x="648" y="934"/>
                  </a:lnTo>
                  <a:lnTo>
                    <a:pt x="643" y="923"/>
                  </a:lnTo>
                  <a:lnTo>
                    <a:pt x="636" y="914"/>
                  </a:lnTo>
                  <a:lnTo>
                    <a:pt x="630" y="904"/>
                  </a:lnTo>
                  <a:lnTo>
                    <a:pt x="622" y="896"/>
                  </a:lnTo>
                  <a:lnTo>
                    <a:pt x="614" y="888"/>
                  </a:lnTo>
                  <a:lnTo>
                    <a:pt x="605" y="881"/>
                  </a:lnTo>
                  <a:lnTo>
                    <a:pt x="596" y="873"/>
                  </a:lnTo>
                  <a:lnTo>
                    <a:pt x="587" y="867"/>
                  </a:lnTo>
                  <a:lnTo>
                    <a:pt x="576" y="861"/>
                  </a:lnTo>
                  <a:lnTo>
                    <a:pt x="565" y="857"/>
                  </a:lnTo>
                  <a:lnTo>
                    <a:pt x="555" y="853"/>
                  </a:lnTo>
                  <a:lnTo>
                    <a:pt x="544" y="849"/>
                  </a:lnTo>
                  <a:lnTo>
                    <a:pt x="532" y="847"/>
                  </a:lnTo>
                  <a:lnTo>
                    <a:pt x="520" y="846"/>
                  </a:lnTo>
                  <a:lnTo>
                    <a:pt x="508" y="845"/>
                  </a:lnTo>
                  <a:lnTo>
                    <a:pt x="508" y="845"/>
                  </a:lnTo>
                  <a:lnTo>
                    <a:pt x="496" y="846"/>
                  </a:lnTo>
                  <a:lnTo>
                    <a:pt x="484" y="847"/>
                  </a:lnTo>
                  <a:lnTo>
                    <a:pt x="473" y="849"/>
                  </a:lnTo>
                  <a:lnTo>
                    <a:pt x="461" y="853"/>
                  </a:lnTo>
                  <a:lnTo>
                    <a:pt x="450" y="857"/>
                  </a:lnTo>
                  <a:lnTo>
                    <a:pt x="440" y="861"/>
                  </a:lnTo>
                  <a:lnTo>
                    <a:pt x="430" y="867"/>
                  </a:lnTo>
                  <a:lnTo>
                    <a:pt x="420" y="873"/>
                  </a:lnTo>
                  <a:lnTo>
                    <a:pt x="411" y="881"/>
                  </a:lnTo>
                  <a:lnTo>
                    <a:pt x="402" y="888"/>
                  </a:lnTo>
                  <a:lnTo>
                    <a:pt x="395" y="896"/>
                  </a:lnTo>
                  <a:lnTo>
                    <a:pt x="387" y="904"/>
                  </a:lnTo>
                  <a:lnTo>
                    <a:pt x="380" y="914"/>
                  </a:lnTo>
                  <a:lnTo>
                    <a:pt x="374" y="923"/>
                  </a:lnTo>
                  <a:lnTo>
                    <a:pt x="369" y="934"/>
                  </a:lnTo>
                  <a:lnTo>
                    <a:pt x="364" y="945"/>
                  </a:lnTo>
                  <a:lnTo>
                    <a:pt x="364" y="945"/>
                  </a:lnTo>
                  <a:lnTo>
                    <a:pt x="331" y="933"/>
                  </a:lnTo>
                  <a:lnTo>
                    <a:pt x="301" y="919"/>
                  </a:lnTo>
                  <a:lnTo>
                    <a:pt x="301" y="919"/>
                  </a:lnTo>
                  <a:lnTo>
                    <a:pt x="306" y="907"/>
                  </a:lnTo>
                  <a:lnTo>
                    <a:pt x="309" y="897"/>
                  </a:lnTo>
                  <a:lnTo>
                    <a:pt x="311" y="886"/>
                  </a:lnTo>
                  <a:lnTo>
                    <a:pt x="313" y="874"/>
                  </a:lnTo>
                  <a:lnTo>
                    <a:pt x="314" y="862"/>
                  </a:lnTo>
                  <a:lnTo>
                    <a:pt x="314" y="852"/>
                  </a:lnTo>
                  <a:lnTo>
                    <a:pt x="313" y="840"/>
                  </a:lnTo>
                  <a:lnTo>
                    <a:pt x="312" y="828"/>
                  </a:lnTo>
                  <a:lnTo>
                    <a:pt x="310" y="817"/>
                  </a:lnTo>
                  <a:lnTo>
                    <a:pt x="307" y="807"/>
                  </a:lnTo>
                  <a:lnTo>
                    <a:pt x="302" y="796"/>
                  </a:lnTo>
                  <a:lnTo>
                    <a:pt x="297" y="785"/>
                  </a:lnTo>
                  <a:lnTo>
                    <a:pt x="292" y="774"/>
                  </a:lnTo>
                  <a:lnTo>
                    <a:pt x="285" y="765"/>
                  </a:lnTo>
                  <a:lnTo>
                    <a:pt x="278" y="755"/>
                  </a:lnTo>
                  <a:lnTo>
                    <a:pt x="269" y="746"/>
                  </a:lnTo>
                  <a:lnTo>
                    <a:pt x="269" y="746"/>
                  </a:lnTo>
                  <a:lnTo>
                    <a:pt x="258" y="737"/>
                  </a:lnTo>
                  <a:lnTo>
                    <a:pt x="246" y="727"/>
                  </a:lnTo>
                  <a:lnTo>
                    <a:pt x="233" y="720"/>
                  </a:lnTo>
                  <a:lnTo>
                    <a:pt x="220" y="713"/>
                  </a:lnTo>
                  <a:lnTo>
                    <a:pt x="206" y="708"/>
                  </a:lnTo>
                  <a:lnTo>
                    <a:pt x="191" y="705"/>
                  </a:lnTo>
                  <a:lnTo>
                    <a:pt x="176" y="702"/>
                  </a:lnTo>
                  <a:lnTo>
                    <a:pt x="161" y="701"/>
                  </a:lnTo>
                  <a:lnTo>
                    <a:pt x="161" y="701"/>
                  </a:lnTo>
                  <a:lnTo>
                    <a:pt x="145" y="702"/>
                  </a:lnTo>
                  <a:lnTo>
                    <a:pt x="128" y="705"/>
                  </a:lnTo>
                  <a:lnTo>
                    <a:pt x="113" y="709"/>
                  </a:lnTo>
                  <a:lnTo>
                    <a:pt x="97" y="715"/>
                  </a:lnTo>
                  <a:lnTo>
                    <a:pt x="97" y="715"/>
                  </a:lnTo>
                  <a:lnTo>
                    <a:pt x="90" y="699"/>
                  </a:lnTo>
                  <a:lnTo>
                    <a:pt x="82" y="684"/>
                  </a:lnTo>
                  <a:lnTo>
                    <a:pt x="71" y="652"/>
                  </a:lnTo>
                  <a:lnTo>
                    <a:pt x="71" y="652"/>
                  </a:lnTo>
                  <a:lnTo>
                    <a:pt x="81" y="648"/>
                  </a:lnTo>
                  <a:lnTo>
                    <a:pt x="92" y="642"/>
                  </a:lnTo>
                  <a:lnTo>
                    <a:pt x="102" y="636"/>
                  </a:lnTo>
                  <a:lnTo>
                    <a:pt x="111" y="629"/>
                  </a:lnTo>
                  <a:lnTo>
                    <a:pt x="120" y="622"/>
                  </a:lnTo>
                  <a:lnTo>
                    <a:pt x="129" y="613"/>
                  </a:lnTo>
                  <a:lnTo>
                    <a:pt x="136" y="605"/>
                  </a:lnTo>
                  <a:lnTo>
                    <a:pt x="143" y="596"/>
                  </a:lnTo>
                  <a:lnTo>
                    <a:pt x="149" y="587"/>
                  </a:lnTo>
                  <a:lnTo>
                    <a:pt x="154" y="576"/>
                  </a:lnTo>
                  <a:lnTo>
                    <a:pt x="160" y="565"/>
                  </a:lnTo>
                  <a:lnTo>
                    <a:pt x="163" y="554"/>
                  </a:lnTo>
                  <a:lnTo>
                    <a:pt x="166" y="544"/>
                  </a:lnTo>
                  <a:lnTo>
                    <a:pt x="168" y="532"/>
                  </a:lnTo>
                  <a:lnTo>
                    <a:pt x="170" y="520"/>
                  </a:lnTo>
                  <a:lnTo>
                    <a:pt x="170" y="508"/>
                  </a:lnTo>
                  <a:lnTo>
                    <a:pt x="170" y="508"/>
                  </a:lnTo>
                  <a:lnTo>
                    <a:pt x="170" y="495"/>
                  </a:lnTo>
                  <a:lnTo>
                    <a:pt x="168" y="484"/>
                  </a:lnTo>
                  <a:lnTo>
                    <a:pt x="166" y="473"/>
                  </a:lnTo>
                  <a:lnTo>
                    <a:pt x="163" y="461"/>
                  </a:lnTo>
                  <a:lnTo>
                    <a:pt x="160" y="450"/>
                  </a:lnTo>
                  <a:lnTo>
                    <a:pt x="154" y="440"/>
                  </a:lnTo>
                  <a:lnTo>
                    <a:pt x="149" y="430"/>
                  </a:lnTo>
                  <a:lnTo>
                    <a:pt x="143" y="420"/>
                  </a:lnTo>
                  <a:lnTo>
                    <a:pt x="136" y="411"/>
                  </a:lnTo>
                  <a:lnTo>
                    <a:pt x="129" y="402"/>
                  </a:lnTo>
                  <a:lnTo>
                    <a:pt x="120" y="395"/>
                  </a:lnTo>
                  <a:lnTo>
                    <a:pt x="111" y="387"/>
                  </a:lnTo>
                  <a:lnTo>
                    <a:pt x="102" y="379"/>
                  </a:lnTo>
                  <a:lnTo>
                    <a:pt x="92" y="374"/>
                  </a:lnTo>
                  <a:lnTo>
                    <a:pt x="81" y="369"/>
                  </a:lnTo>
                  <a:lnTo>
                    <a:pt x="71" y="363"/>
                  </a:lnTo>
                  <a:lnTo>
                    <a:pt x="71" y="363"/>
                  </a:lnTo>
                  <a:lnTo>
                    <a:pt x="82" y="332"/>
                  </a:lnTo>
                  <a:lnTo>
                    <a:pt x="90" y="316"/>
                  </a:lnTo>
                  <a:lnTo>
                    <a:pt x="97" y="301"/>
                  </a:lnTo>
                  <a:lnTo>
                    <a:pt x="97" y="301"/>
                  </a:lnTo>
                  <a:lnTo>
                    <a:pt x="113" y="307"/>
                  </a:lnTo>
                  <a:lnTo>
                    <a:pt x="129" y="311"/>
                  </a:lnTo>
                  <a:lnTo>
                    <a:pt x="145" y="313"/>
                  </a:lnTo>
                  <a:lnTo>
                    <a:pt x="161" y="314"/>
                  </a:lnTo>
                  <a:lnTo>
                    <a:pt x="161" y="314"/>
                  </a:lnTo>
                  <a:lnTo>
                    <a:pt x="176" y="314"/>
                  </a:lnTo>
                  <a:lnTo>
                    <a:pt x="191" y="311"/>
                  </a:lnTo>
                  <a:lnTo>
                    <a:pt x="206" y="308"/>
                  </a:lnTo>
                  <a:lnTo>
                    <a:pt x="220" y="302"/>
                  </a:lnTo>
                  <a:lnTo>
                    <a:pt x="233" y="296"/>
                  </a:lnTo>
                  <a:lnTo>
                    <a:pt x="246" y="288"/>
                  </a:lnTo>
                  <a:lnTo>
                    <a:pt x="258" y="280"/>
                  </a:lnTo>
                  <a:lnTo>
                    <a:pt x="269" y="269"/>
                  </a:lnTo>
                  <a:lnTo>
                    <a:pt x="269" y="269"/>
                  </a:lnTo>
                  <a:lnTo>
                    <a:pt x="278" y="260"/>
                  </a:lnTo>
                  <a:lnTo>
                    <a:pt x="285" y="251"/>
                  </a:lnTo>
                  <a:lnTo>
                    <a:pt x="292" y="241"/>
                  </a:lnTo>
                  <a:lnTo>
                    <a:pt x="297" y="231"/>
                  </a:lnTo>
                  <a:lnTo>
                    <a:pt x="302" y="221"/>
                  </a:lnTo>
                  <a:lnTo>
                    <a:pt x="307" y="210"/>
                  </a:lnTo>
                  <a:lnTo>
                    <a:pt x="310" y="198"/>
                  </a:lnTo>
                  <a:lnTo>
                    <a:pt x="312" y="187"/>
                  </a:lnTo>
                  <a:lnTo>
                    <a:pt x="313" y="176"/>
                  </a:lnTo>
                  <a:lnTo>
                    <a:pt x="314" y="165"/>
                  </a:lnTo>
                  <a:lnTo>
                    <a:pt x="314" y="153"/>
                  </a:lnTo>
                  <a:lnTo>
                    <a:pt x="313" y="141"/>
                  </a:lnTo>
                  <a:lnTo>
                    <a:pt x="311" y="131"/>
                  </a:lnTo>
                  <a:lnTo>
                    <a:pt x="309" y="119"/>
                  </a:lnTo>
                  <a:lnTo>
                    <a:pt x="306" y="108"/>
                  </a:lnTo>
                  <a:lnTo>
                    <a:pt x="301" y="97"/>
                  </a:lnTo>
                  <a:lnTo>
                    <a:pt x="301" y="97"/>
                  </a:lnTo>
                  <a:lnTo>
                    <a:pt x="331" y="82"/>
                  </a:lnTo>
                  <a:lnTo>
                    <a:pt x="364" y="70"/>
                  </a:lnTo>
                  <a:lnTo>
                    <a:pt x="364" y="70"/>
                  </a:lnTo>
                  <a:lnTo>
                    <a:pt x="369" y="81"/>
                  </a:lnTo>
                  <a:lnTo>
                    <a:pt x="374" y="92"/>
                  </a:lnTo>
                  <a:lnTo>
                    <a:pt x="380" y="102"/>
                  </a:lnTo>
                  <a:lnTo>
                    <a:pt x="387" y="111"/>
                  </a:lnTo>
                  <a:lnTo>
                    <a:pt x="395" y="120"/>
                  </a:lnTo>
                  <a:lnTo>
                    <a:pt x="402" y="128"/>
                  </a:lnTo>
                  <a:lnTo>
                    <a:pt x="411" y="136"/>
                  </a:lnTo>
                  <a:lnTo>
                    <a:pt x="420" y="142"/>
                  </a:lnTo>
                  <a:lnTo>
                    <a:pt x="430" y="149"/>
                  </a:lnTo>
                  <a:lnTo>
                    <a:pt x="440" y="154"/>
                  </a:lnTo>
                  <a:lnTo>
                    <a:pt x="450" y="160"/>
                  </a:lnTo>
                  <a:lnTo>
                    <a:pt x="461" y="163"/>
                  </a:lnTo>
                  <a:lnTo>
                    <a:pt x="473" y="166"/>
                  </a:lnTo>
                  <a:lnTo>
                    <a:pt x="484" y="168"/>
                  </a:lnTo>
                  <a:lnTo>
                    <a:pt x="496" y="170"/>
                  </a:lnTo>
                  <a:lnTo>
                    <a:pt x="508" y="170"/>
                  </a:lnTo>
                  <a:lnTo>
                    <a:pt x="508" y="170"/>
                  </a:lnTo>
                  <a:lnTo>
                    <a:pt x="520" y="170"/>
                  </a:lnTo>
                  <a:lnTo>
                    <a:pt x="532" y="168"/>
                  </a:lnTo>
                  <a:lnTo>
                    <a:pt x="544" y="166"/>
                  </a:lnTo>
                  <a:lnTo>
                    <a:pt x="555" y="163"/>
                  </a:lnTo>
                  <a:lnTo>
                    <a:pt x="565" y="160"/>
                  </a:lnTo>
                  <a:lnTo>
                    <a:pt x="576" y="154"/>
                  </a:lnTo>
                  <a:lnTo>
                    <a:pt x="587" y="149"/>
                  </a:lnTo>
                  <a:lnTo>
                    <a:pt x="596" y="142"/>
                  </a:lnTo>
                  <a:lnTo>
                    <a:pt x="605" y="136"/>
                  </a:lnTo>
                  <a:lnTo>
                    <a:pt x="614" y="128"/>
                  </a:lnTo>
                  <a:lnTo>
                    <a:pt x="622" y="120"/>
                  </a:lnTo>
                  <a:lnTo>
                    <a:pt x="630" y="111"/>
                  </a:lnTo>
                  <a:lnTo>
                    <a:pt x="636" y="102"/>
                  </a:lnTo>
                  <a:lnTo>
                    <a:pt x="643" y="92"/>
                  </a:lnTo>
                  <a:lnTo>
                    <a:pt x="648" y="81"/>
                  </a:lnTo>
                  <a:lnTo>
                    <a:pt x="652" y="70"/>
                  </a:lnTo>
                  <a:lnTo>
                    <a:pt x="652" y="70"/>
                  </a:lnTo>
                  <a:lnTo>
                    <a:pt x="684" y="82"/>
                  </a:lnTo>
                  <a:lnTo>
                    <a:pt x="716" y="97"/>
                  </a:lnTo>
                  <a:lnTo>
                    <a:pt x="716" y="97"/>
                  </a:lnTo>
                  <a:lnTo>
                    <a:pt x="711" y="108"/>
                  </a:lnTo>
                  <a:lnTo>
                    <a:pt x="707" y="119"/>
                  </a:lnTo>
                  <a:lnTo>
                    <a:pt x="705" y="131"/>
                  </a:lnTo>
                  <a:lnTo>
                    <a:pt x="703" y="141"/>
                  </a:lnTo>
                  <a:lnTo>
                    <a:pt x="702" y="153"/>
                  </a:lnTo>
                  <a:lnTo>
                    <a:pt x="702" y="165"/>
                  </a:lnTo>
                  <a:lnTo>
                    <a:pt x="703" y="176"/>
                  </a:lnTo>
                  <a:lnTo>
                    <a:pt x="704" y="187"/>
                  </a:lnTo>
                  <a:lnTo>
                    <a:pt x="707" y="198"/>
                  </a:lnTo>
                  <a:lnTo>
                    <a:pt x="710" y="210"/>
                  </a:lnTo>
                  <a:lnTo>
                    <a:pt x="713" y="221"/>
                  </a:lnTo>
                  <a:lnTo>
                    <a:pt x="719" y="231"/>
                  </a:lnTo>
                  <a:lnTo>
                    <a:pt x="724" y="241"/>
                  </a:lnTo>
                  <a:lnTo>
                    <a:pt x="732" y="251"/>
                  </a:lnTo>
                  <a:lnTo>
                    <a:pt x="738" y="260"/>
                  </a:lnTo>
                  <a:lnTo>
                    <a:pt x="747" y="269"/>
                  </a:lnTo>
                  <a:lnTo>
                    <a:pt x="747" y="269"/>
                  </a:lnTo>
                  <a:lnTo>
                    <a:pt x="758" y="280"/>
                  </a:lnTo>
                  <a:lnTo>
                    <a:pt x="770" y="288"/>
                  </a:lnTo>
                  <a:lnTo>
                    <a:pt x="783" y="296"/>
                  </a:lnTo>
                  <a:lnTo>
                    <a:pt x="797" y="302"/>
                  </a:lnTo>
                  <a:lnTo>
                    <a:pt x="811" y="308"/>
                  </a:lnTo>
                  <a:lnTo>
                    <a:pt x="825" y="311"/>
                  </a:lnTo>
                  <a:lnTo>
                    <a:pt x="840" y="314"/>
                  </a:lnTo>
                  <a:lnTo>
                    <a:pt x="855" y="314"/>
                  </a:lnTo>
                  <a:lnTo>
                    <a:pt x="855" y="314"/>
                  </a:lnTo>
                  <a:lnTo>
                    <a:pt x="872" y="313"/>
                  </a:lnTo>
                  <a:lnTo>
                    <a:pt x="888" y="311"/>
                  </a:lnTo>
                  <a:lnTo>
                    <a:pt x="903" y="307"/>
                  </a:lnTo>
                  <a:lnTo>
                    <a:pt x="919" y="301"/>
                  </a:lnTo>
                  <a:lnTo>
                    <a:pt x="919" y="301"/>
                  </a:lnTo>
                  <a:lnTo>
                    <a:pt x="933" y="332"/>
                  </a:lnTo>
                  <a:lnTo>
                    <a:pt x="940" y="347"/>
                  </a:lnTo>
                  <a:lnTo>
                    <a:pt x="945" y="363"/>
                  </a:lnTo>
                  <a:lnTo>
                    <a:pt x="945" y="363"/>
                  </a:lnTo>
                  <a:lnTo>
                    <a:pt x="934" y="369"/>
                  </a:lnTo>
                  <a:lnTo>
                    <a:pt x="924" y="374"/>
                  </a:lnTo>
                  <a:lnTo>
                    <a:pt x="914" y="379"/>
                  </a:lnTo>
                  <a:lnTo>
                    <a:pt x="904" y="387"/>
                  </a:lnTo>
                  <a:lnTo>
                    <a:pt x="896" y="395"/>
                  </a:lnTo>
                  <a:lnTo>
                    <a:pt x="888" y="402"/>
                  </a:lnTo>
                  <a:lnTo>
                    <a:pt x="881" y="411"/>
                  </a:lnTo>
                  <a:lnTo>
                    <a:pt x="873" y="420"/>
                  </a:lnTo>
                  <a:lnTo>
                    <a:pt x="867" y="430"/>
                  </a:lnTo>
                  <a:lnTo>
                    <a:pt x="861" y="440"/>
                  </a:lnTo>
                  <a:lnTo>
                    <a:pt x="857" y="450"/>
                  </a:lnTo>
                  <a:lnTo>
                    <a:pt x="853" y="461"/>
                  </a:lnTo>
                  <a:lnTo>
                    <a:pt x="850" y="473"/>
                  </a:lnTo>
                  <a:lnTo>
                    <a:pt x="847" y="484"/>
                  </a:lnTo>
                  <a:lnTo>
                    <a:pt x="846" y="495"/>
                  </a:lnTo>
                  <a:lnTo>
                    <a:pt x="845" y="508"/>
                  </a:lnTo>
                  <a:lnTo>
                    <a:pt x="845" y="508"/>
                  </a:lnTo>
                  <a:lnTo>
                    <a:pt x="846" y="520"/>
                  </a:lnTo>
                  <a:lnTo>
                    <a:pt x="847" y="532"/>
                  </a:lnTo>
                  <a:lnTo>
                    <a:pt x="850" y="544"/>
                  </a:lnTo>
                  <a:lnTo>
                    <a:pt x="853" y="554"/>
                  </a:lnTo>
                  <a:lnTo>
                    <a:pt x="857" y="565"/>
                  </a:lnTo>
                  <a:lnTo>
                    <a:pt x="861" y="576"/>
                  </a:lnTo>
                  <a:lnTo>
                    <a:pt x="867" y="587"/>
                  </a:lnTo>
                  <a:lnTo>
                    <a:pt x="873" y="596"/>
                  </a:lnTo>
                  <a:lnTo>
                    <a:pt x="881" y="605"/>
                  </a:lnTo>
                  <a:lnTo>
                    <a:pt x="888" y="613"/>
                  </a:lnTo>
                  <a:lnTo>
                    <a:pt x="896" y="622"/>
                  </a:lnTo>
                  <a:lnTo>
                    <a:pt x="904" y="629"/>
                  </a:lnTo>
                  <a:lnTo>
                    <a:pt x="914" y="636"/>
                  </a:lnTo>
                  <a:lnTo>
                    <a:pt x="924" y="642"/>
                  </a:lnTo>
                  <a:lnTo>
                    <a:pt x="934" y="648"/>
                  </a:lnTo>
                  <a:lnTo>
                    <a:pt x="945" y="652"/>
                  </a:lnTo>
                  <a:lnTo>
                    <a:pt x="945" y="652"/>
                  </a:lnTo>
                  <a:lnTo>
                    <a:pt x="933" y="684"/>
                  </a:lnTo>
                  <a:lnTo>
                    <a:pt x="927" y="699"/>
                  </a:lnTo>
                  <a:lnTo>
                    <a:pt x="919" y="715"/>
                  </a:lnTo>
                  <a:lnTo>
                    <a:pt x="919" y="715"/>
                  </a:lnTo>
                  <a:close/>
                  <a:moveTo>
                    <a:pt x="508" y="357"/>
                  </a:moveTo>
                  <a:lnTo>
                    <a:pt x="508" y="357"/>
                  </a:lnTo>
                  <a:lnTo>
                    <a:pt x="492" y="358"/>
                  </a:lnTo>
                  <a:lnTo>
                    <a:pt x="477" y="360"/>
                  </a:lnTo>
                  <a:lnTo>
                    <a:pt x="463" y="363"/>
                  </a:lnTo>
                  <a:lnTo>
                    <a:pt x="449" y="369"/>
                  </a:lnTo>
                  <a:lnTo>
                    <a:pt x="437" y="375"/>
                  </a:lnTo>
                  <a:lnTo>
                    <a:pt x="424" y="383"/>
                  </a:lnTo>
                  <a:lnTo>
                    <a:pt x="412" y="391"/>
                  </a:lnTo>
                  <a:lnTo>
                    <a:pt x="401" y="401"/>
                  </a:lnTo>
                  <a:lnTo>
                    <a:pt x="391" y="412"/>
                  </a:lnTo>
                  <a:lnTo>
                    <a:pt x="383" y="423"/>
                  </a:lnTo>
                  <a:lnTo>
                    <a:pt x="375" y="436"/>
                  </a:lnTo>
                  <a:lnTo>
                    <a:pt x="369" y="449"/>
                  </a:lnTo>
                  <a:lnTo>
                    <a:pt x="364" y="463"/>
                  </a:lnTo>
                  <a:lnTo>
                    <a:pt x="360" y="477"/>
                  </a:lnTo>
                  <a:lnTo>
                    <a:pt x="358" y="492"/>
                  </a:lnTo>
                  <a:lnTo>
                    <a:pt x="357" y="508"/>
                  </a:lnTo>
                  <a:lnTo>
                    <a:pt x="357" y="508"/>
                  </a:lnTo>
                  <a:lnTo>
                    <a:pt x="358" y="523"/>
                  </a:lnTo>
                  <a:lnTo>
                    <a:pt x="360" y="538"/>
                  </a:lnTo>
                  <a:lnTo>
                    <a:pt x="364" y="552"/>
                  </a:lnTo>
                  <a:lnTo>
                    <a:pt x="369" y="566"/>
                  </a:lnTo>
                  <a:lnTo>
                    <a:pt x="375" y="580"/>
                  </a:lnTo>
                  <a:lnTo>
                    <a:pt x="383" y="592"/>
                  </a:lnTo>
                  <a:lnTo>
                    <a:pt x="391" y="604"/>
                  </a:lnTo>
                  <a:lnTo>
                    <a:pt x="401" y="614"/>
                  </a:lnTo>
                  <a:lnTo>
                    <a:pt x="412" y="624"/>
                  </a:lnTo>
                  <a:lnTo>
                    <a:pt x="424" y="633"/>
                  </a:lnTo>
                  <a:lnTo>
                    <a:pt x="437" y="640"/>
                  </a:lnTo>
                  <a:lnTo>
                    <a:pt x="449" y="647"/>
                  </a:lnTo>
                  <a:lnTo>
                    <a:pt x="463" y="652"/>
                  </a:lnTo>
                  <a:lnTo>
                    <a:pt x="477" y="655"/>
                  </a:lnTo>
                  <a:lnTo>
                    <a:pt x="492" y="657"/>
                  </a:lnTo>
                  <a:lnTo>
                    <a:pt x="508" y="658"/>
                  </a:lnTo>
                  <a:lnTo>
                    <a:pt x="508" y="658"/>
                  </a:lnTo>
                  <a:lnTo>
                    <a:pt x="523" y="657"/>
                  </a:lnTo>
                  <a:lnTo>
                    <a:pt x="538" y="655"/>
                  </a:lnTo>
                  <a:lnTo>
                    <a:pt x="552" y="652"/>
                  </a:lnTo>
                  <a:lnTo>
                    <a:pt x="566" y="647"/>
                  </a:lnTo>
                  <a:lnTo>
                    <a:pt x="580" y="640"/>
                  </a:lnTo>
                  <a:lnTo>
                    <a:pt x="592" y="633"/>
                  </a:lnTo>
                  <a:lnTo>
                    <a:pt x="604" y="624"/>
                  </a:lnTo>
                  <a:lnTo>
                    <a:pt x="615" y="614"/>
                  </a:lnTo>
                  <a:lnTo>
                    <a:pt x="624" y="604"/>
                  </a:lnTo>
                  <a:lnTo>
                    <a:pt x="633" y="592"/>
                  </a:lnTo>
                  <a:lnTo>
                    <a:pt x="640" y="580"/>
                  </a:lnTo>
                  <a:lnTo>
                    <a:pt x="647" y="566"/>
                  </a:lnTo>
                  <a:lnTo>
                    <a:pt x="652" y="552"/>
                  </a:lnTo>
                  <a:lnTo>
                    <a:pt x="655" y="538"/>
                  </a:lnTo>
                  <a:lnTo>
                    <a:pt x="658" y="523"/>
                  </a:lnTo>
                  <a:lnTo>
                    <a:pt x="659" y="508"/>
                  </a:lnTo>
                  <a:lnTo>
                    <a:pt x="659" y="508"/>
                  </a:lnTo>
                  <a:lnTo>
                    <a:pt x="658" y="492"/>
                  </a:lnTo>
                  <a:lnTo>
                    <a:pt x="655" y="477"/>
                  </a:lnTo>
                  <a:lnTo>
                    <a:pt x="652" y="463"/>
                  </a:lnTo>
                  <a:lnTo>
                    <a:pt x="647" y="449"/>
                  </a:lnTo>
                  <a:lnTo>
                    <a:pt x="640" y="436"/>
                  </a:lnTo>
                  <a:lnTo>
                    <a:pt x="633" y="423"/>
                  </a:lnTo>
                  <a:lnTo>
                    <a:pt x="624" y="412"/>
                  </a:lnTo>
                  <a:lnTo>
                    <a:pt x="615" y="401"/>
                  </a:lnTo>
                  <a:lnTo>
                    <a:pt x="604" y="391"/>
                  </a:lnTo>
                  <a:lnTo>
                    <a:pt x="592" y="383"/>
                  </a:lnTo>
                  <a:lnTo>
                    <a:pt x="580" y="375"/>
                  </a:lnTo>
                  <a:lnTo>
                    <a:pt x="566" y="369"/>
                  </a:lnTo>
                  <a:lnTo>
                    <a:pt x="552" y="363"/>
                  </a:lnTo>
                  <a:lnTo>
                    <a:pt x="538" y="360"/>
                  </a:lnTo>
                  <a:lnTo>
                    <a:pt x="523" y="358"/>
                  </a:lnTo>
                  <a:lnTo>
                    <a:pt x="508" y="357"/>
                  </a:lnTo>
                  <a:lnTo>
                    <a:pt x="508" y="357"/>
                  </a:lnTo>
                  <a:close/>
                  <a:moveTo>
                    <a:pt x="508" y="567"/>
                  </a:moveTo>
                  <a:lnTo>
                    <a:pt x="508" y="567"/>
                  </a:lnTo>
                  <a:lnTo>
                    <a:pt x="496" y="566"/>
                  </a:lnTo>
                  <a:lnTo>
                    <a:pt x="485" y="563"/>
                  </a:lnTo>
                  <a:lnTo>
                    <a:pt x="475" y="558"/>
                  </a:lnTo>
                  <a:lnTo>
                    <a:pt x="466" y="550"/>
                  </a:lnTo>
                  <a:lnTo>
                    <a:pt x="459" y="541"/>
                  </a:lnTo>
                  <a:lnTo>
                    <a:pt x="454" y="531"/>
                  </a:lnTo>
                  <a:lnTo>
                    <a:pt x="449" y="520"/>
                  </a:lnTo>
                  <a:lnTo>
                    <a:pt x="448" y="508"/>
                  </a:lnTo>
                  <a:lnTo>
                    <a:pt x="448" y="508"/>
                  </a:lnTo>
                  <a:lnTo>
                    <a:pt x="449" y="495"/>
                  </a:lnTo>
                  <a:lnTo>
                    <a:pt x="454" y="485"/>
                  </a:lnTo>
                  <a:lnTo>
                    <a:pt x="459" y="475"/>
                  </a:lnTo>
                  <a:lnTo>
                    <a:pt x="466" y="465"/>
                  </a:lnTo>
                  <a:lnTo>
                    <a:pt x="475" y="459"/>
                  </a:lnTo>
                  <a:lnTo>
                    <a:pt x="485" y="454"/>
                  </a:lnTo>
                  <a:lnTo>
                    <a:pt x="496" y="449"/>
                  </a:lnTo>
                  <a:lnTo>
                    <a:pt x="508" y="448"/>
                  </a:lnTo>
                  <a:lnTo>
                    <a:pt x="508" y="448"/>
                  </a:lnTo>
                  <a:lnTo>
                    <a:pt x="520" y="449"/>
                  </a:lnTo>
                  <a:lnTo>
                    <a:pt x="531" y="454"/>
                  </a:lnTo>
                  <a:lnTo>
                    <a:pt x="542" y="459"/>
                  </a:lnTo>
                  <a:lnTo>
                    <a:pt x="550" y="465"/>
                  </a:lnTo>
                  <a:lnTo>
                    <a:pt x="558" y="475"/>
                  </a:lnTo>
                  <a:lnTo>
                    <a:pt x="563" y="485"/>
                  </a:lnTo>
                  <a:lnTo>
                    <a:pt x="566" y="495"/>
                  </a:lnTo>
                  <a:lnTo>
                    <a:pt x="567" y="508"/>
                  </a:lnTo>
                  <a:lnTo>
                    <a:pt x="567" y="508"/>
                  </a:lnTo>
                  <a:lnTo>
                    <a:pt x="566" y="520"/>
                  </a:lnTo>
                  <a:lnTo>
                    <a:pt x="563" y="531"/>
                  </a:lnTo>
                  <a:lnTo>
                    <a:pt x="558" y="541"/>
                  </a:lnTo>
                  <a:lnTo>
                    <a:pt x="550" y="550"/>
                  </a:lnTo>
                  <a:lnTo>
                    <a:pt x="542" y="558"/>
                  </a:lnTo>
                  <a:lnTo>
                    <a:pt x="531" y="563"/>
                  </a:lnTo>
                  <a:lnTo>
                    <a:pt x="520" y="566"/>
                  </a:lnTo>
                  <a:lnTo>
                    <a:pt x="508" y="567"/>
                  </a:lnTo>
                  <a:lnTo>
                    <a:pt x="508" y="56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cs typeface="+mn-ea"/>
                <a:sym typeface="+mn-lt"/>
              </a:endParaRPr>
            </a:p>
          </p:txBody>
        </p:sp>
        <p:sp>
          <p:nvSpPr>
            <p:cNvPr id="30" name="Rectangle 29"/>
            <p:cNvSpPr/>
            <p:nvPr/>
          </p:nvSpPr>
          <p:spPr>
            <a:xfrm>
              <a:off x="5987366" y="2712071"/>
              <a:ext cx="2297873" cy="707886"/>
            </a:xfrm>
            <a:prstGeom prst="rect">
              <a:avLst/>
            </a:prstGeom>
          </p:spPr>
          <p:txBody>
            <a:bodyPr wrap="none">
              <a:spAutoFit/>
            </a:bodyPr>
            <a:lstStyle/>
            <a:p>
              <a:pPr algn="ctr"/>
              <a:r>
                <a:rPr lang="vi-VN" sz="2000" i="1" dirty="0">
                  <a:latin typeface="Times New Roman" pitchFamily="18" charset="0"/>
                  <a:cs typeface="Times New Roman" pitchFamily="18" charset="0"/>
                </a:rPr>
                <a:t>Vay vốn thương mại </a:t>
              </a:r>
              <a:endParaRPr lang="en-US" sz="2000" i="1" dirty="0">
                <a:latin typeface="Times New Roman" pitchFamily="18" charset="0"/>
                <a:cs typeface="Times New Roman" pitchFamily="18" charset="0"/>
              </a:endParaRPr>
            </a:p>
            <a:p>
              <a:pPr algn="ctr"/>
              <a:r>
                <a:rPr lang="vi-VN" sz="2000" i="1" dirty="0">
                  <a:latin typeface="Times New Roman" pitchFamily="18" charset="0"/>
                  <a:cs typeface="Times New Roman" pitchFamily="18" charset="0"/>
                </a:rPr>
                <a:t>nước ngoài</a:t>
              </a:r>
              <a:endParaRPr lang="en-US" sz="2000" dirty="0">
                <a:latin typeface="Times New Roman" pitchFamily="18" charset="0"/>
                <a:cs typeface="Times New Roman" pitchFamily="18" charset="0"/>
              </a:endParaRPr>
            </a:p>
          </p:txBody>
        </p:sp>
      </p:grpSp>
      <p:grpSp>
        <p:nvGrpSpPr>
          <p:cNvPr id="40" name="Group 39">
            <a:extLst>
              <a:ext uri="{FF2B5EF4-FFF2-40B4-BE49-F238E27FC236}">
                <a16:creationId xmlns:a16="http://schemas.microsoft.com/office/drawing/2014/main" id="{6C2E8D2C-A83E-492F-A090-EAC605E24684}"/>
              </a:ext>
            </a:extLst>
          </p:cNvPr>
          <p:cNvGrpSpPr/>
          <p:nvPr/>
        </p:nvGrpSpPr>
        <p:grpSpPr>
          <a:xfrm>
            <a:off x="4952723" y="4221584"/>
            <a:ext cx="2024913" cy="1524508"/>
            <a:chOff x="4877602" y="4287641"/>
            <a:chExt cx="2024913" cy="1524508"/>
          </a:xfrm>
        </p:grpSpPr>
        <p:sp>
          <p:nvSpPr>
            <p:cNvPr id="10" name="椭圆 1"/>
            <p:cNvSpPr/>
            <p:nvPr/>
          </p:nvSpPr>
          <p:spPr>
            <a:xfrm>
              <a:off x="5479130" y="4287641"/>
              <a:ext cx="696686" cy="595085"/>
            </a:xfrm>
            <a:prstGeom prst="ellipse">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5" name="Freeform 52"/>
            <p:cNvSpPr>
              <a:spLocks/>
            </p:cNvSpPr>
            <p:nvPr/>
          </p:nvSpPr>
          <p:spPr bwMode="auto">
            <a:xfrm>
              <a:off x="5702063" y="4425621"/>
              <a:ext cx="323850" cy="273050"/>
            </a:xfrm>
            <a:custGeom>
              <a:avLst/>
              <a:gdLst>
                <a:gd name="T0" fmla="*/ 392 w 1017"/>
                <a:gd name="T1" fmla="*/ 364 h 858"/>
                <a:gd name="T2" fmla="*/ 352 w 1017"/>
                <a:gd name="T3" fmla="*/ 304 h 858"/>
                <a:gd name="T4" fmla="*/ 336 w 1017"/>
                <a:gd name="T5" fmla="*/ 259 h 858"/>
                <a:gd name="T6" fmla="*/ 295 w 1017"/>
                <a:gd name="T7" fmla="*/ 264 h 858"/>
                <a:gd name="T8" fmla="*/ 293 w 1017"/>
                <a:gd name="T9" fmla="*/ 333 h 858"/>
                <a:gd name="T10" fmla="*/ 369 w 1017"/>
                <a:gd name="T11" fmla="*/ 426 h 858"/>
                <a:gd name="T12" fmla="*/ 457 w 1017"/>
                <a:gd name="T13" fmla="*/ 442 h 858"/>
                <a:gd name="T14" fmla="*/ 476 w 1017"/>
                <a:gd name="T15" fmla="*/ 406 h 858"/>
                <a:gd name="T16" fmla="*/ 445 w 1017"/>
                <a:gd name="T17" fmla="*/ 380 h 858"/>
                <a:gd name="T18" fmla="*/ 813 w 1017"/>
                <a:gd name="T19" fmla="*/ 511 h 858"/>
                <a:gd name="T20" fmla="*/ 793 w 1017"/>
                <a:gd name="T21" fmla="*/ 592 h 858"/>
                <a:gd name="T22" fmla="*/ 710 w 1017"/>
                <a:gd name="T23" fmla="*/ 660 h 858"/>
                <a:gd name="T24" fmla="*/ 645 w 1017"/>
                <a:gd name="T25" fmla="*/ 677 h 858"/>
                <a:gd name="T26" fmla="*/ 642 w 1017"/>
                <a:gd name="T27" fmla="*/ 716 h 858"/>
                <a:gd name="T28" fmla="*/ 709 w 1017"/>
                <a:gd name="T29" fmla="*/ 727 h 858"/>
                <a:gd name="T30" fmla="*/ 839 w 1017"/>
                <a:gd name="T31" fmla="*/ 639 h 858"/>
                <a:gd name="T32" fmla="*/ 873 w 1017"/>
                <a:gd name="T33" fmla="*/ 518 h 858"/>
                <a:gd name="T34" fmla="*/ 842 w 1017"/>
                <a:gd name="T35" fmla="*/ 492 h 858"/>
                <a:gd name="T36" fmla="*/ 645 w 1017"/>
                <a:gd name="T37" fmla="*/ 81 h 858"/>
                <a:gd name="T38" fmla="*/ 490 w 1017"/>
                <a:gd name="T39" fmla="*/ 3 h 858"/>
                <a:gd name="T40" fmla="*/ 373 w 1017"/>
                <a:gd name="T41" fmla="*/ 8 h 858"/>
                <a:gd name="T42" fmla="*/ 273 w 1017"/>
                <a:gd name="T43" fmla="*/ 56 h 858"/>
                <a:gd name="T44" fmla="*/ 201 w 1017"/>
                <a:gd name="T45" fmla="*/ 137 h 858"/>
                <a:gd name="T46" fmla="*/ 162 w 1017"/>
                <a:gd name="T47" fmla="*/ 242 h 858"/>
                <a:gd name="T48" fmla="*/ 169 w 1017"/>
                <a:gd name="T49" fmla="*/ 363 h 858"/>
                <a:gd name="T50" fmla="*/ 59 w 1017"/>
                <a:gd name="T51" fmla="*/ 441 h 858"/>
                <a:gd name="T52" fmla="*/ 0 w 1017"/>
                <a:gd name="T53" fmla="*/ 583 h 858"/>
                <a:gd name="T54" fmla="*/ 19 w 1017"/>
                <a:gd name="T55" fmla="*/ 702 h 858"/>
                <a:gd name="T56" fmla="*/ 155 w 1017"/>
                <a:gd name="T57" fmla="*/ 838 h 858"/>
                <a:gd name="T58" fmla="*/ 699 w 1017"/>
                <a:gd name="T59" fmla="*/ 858 h 858"/>
                <a:gd name="T60" fmla="*/ 786 w 1017"/>
                <a:gd name="T61" fmla="*/ 842 h 858"/>
                <a:gd name="T62" fmla="*/ 895 w 1017"/>
                <a:gd name="T63" fmla="*/ 783 h 858"/>
                <a:gd name="T64" fmla="*/ 973 w 1017"/>
                <a:gd name="T65" fmla="*/ 689 h 858"/>
                <a:gd name="T66" fmla="*/ 1014 w 1017"/>
                <a:gd name="T67" fmla="*/ 573 h 858"/>
                <a:gd name="T68" fmla="*/ 1012 w 1017"/>
                <a:gd name="T69" fmla="*/ 460 h 858"/>
                <a:gd name="T70" fmla="*/ 967 w 1017"/>
                <a:gd name="T71" fmla="*/ 346 h 858"/>
                <a:gd name="T72" fmla="*/ 886 w 1017"/>
                <a:gd name="T73" fmla="*/ 258 h 858"/>
                <a:gd name="T74" fmla="*/ 777 w 1017"/>
                <a:gd name="T75" fmla="*/ 203 h 858"/>
                <a:gd name="T76" fmla="*/ 692 w 1017"/>
                <a:gd name="T77" fmla="*/ 795 h 858"/>
                <a:gd name="T78" fmla="*/ 147 w 1017"/>
                <a:gd name="T79" fmla="*/ 761 h 858"/>
                <a:gd name="T80" fmla="*/ 67 w 1017"/>
                <a:gd name="T81" fmla="*/ 642 h 858"/>
                <a:gd name="T82" fmla="*/ 80 w 1017"/>
                <a:gd name="T83" fmla="*/ 523 h 858"/>
                <a:gd name="T84" fmla="*/ 169 w 1017"/>
                <a:gd name="T85" fmla="*/ 432 h 858"/>
                <a:gd name="T86" fmla="*/ 239 w 1017"/>
                <a:gd name="T87" fmla="*/ 400 h 858"/>
                <a:gd name="T88" fmla="*/ 226 w 1017"/>
                <a:gd name="T89" fmla="*/ 330 h 858"/>
                <a:gd name="T90" fmla="*/ 249 w 1017"/>
                <a:gd name="T91" fmla="*/ 180 h 858"/>
                <a:gd name="T92" fmla="*/ 379 w 1017"/>
                <a:gd name="T93" fmla="*/ 73 h 858"/>
                <a:gd name="T94" fmla="*/ 518 w 1017"/>
                <a:gd name="T95" fmla="*/ 75 h 858"/>
                <a:gd name="T96" fmla="*/ 630 w 1017"/>
                <a:gd name="T97" fmla="*/ 163 h 858"/>
                <a:gd name="T98" fmla="*/ 667 w 1017"/>
                <a:gd name="T99" fmla="*/ 244 h 858"/>
                <a:gd name="T100" fmla="*/ 718 w 1017"/>
                <a:gd name="T101" fmla="*/ 256 h 858"/>
                <a:gd name="T102" fmla="*/ 858 w 1017"/>
                <a:gd name="T103" fmla="*/ 318 h 858"/>
                <a:gd name="T104" fmla="*/ 948 w 1017"/>
                <a:gd name="T105" fmla="*/ 471 h 858"/>
                <a:gd name="T106" fmla="*/ 948 w 1017"/>
                <a:gd name="T107" fmla="*/ 577 h 858"/>
                <a:gd name="T108" fmla="*/ 842 w 1017"/>
                <a:gd name="T109" fmla="*/ 743 h 858"/>
                <a:gd name="T110" fmla="*/ 697 w 1017"/>
                <a:gd name="T111" fmla="*/ 794 h 8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17" h="858">
                  <a:moveTo>
                    <a:pt x="445" y="380"/>
                  </a:moveTo>
                  <a:lnTo>
                    <a:pt x="445" y="380"/>
                  </a:lnTo>
                  <a:lnTo>
                    <a:pt x="436" y="380"/>
                  </a:lnTo>
                  <a:lnTo>
                    <a:pt x="426" y="379"/>
                  </a:lnTo>
                  <a:lnTo>
                    <a:pt x="416" y="376"/>
                  </a:lnTo>
                  <a:lnTo>
                    <a:pt x="408" y="373"/>
                  </a:lnTo>
                  <a:lnTo>
                    <a:pt x="399" y="370"/>
                  </a:lnTo>
                  <a:lnTo>
                    <a:pt x="392" y="364"/>
                  </a:lnTo>
                  <a:lnTo>
                    <a:pt x="384" y="359"/>
                  </a:lnTo>
                  <a:lnTo>
                    <a:pt x="378" y="353"/>
                  </a:lnTo>
                  <a:lnTo>
                    <a:pt x="371" y="346"/>
                  </a:lnTo>
                  <a:lnTo>
                    <a:pt x="366" y="339"/>
                  </a:lnTo>
                  <a:lnTo>
                    <a:pt x="360" y="331"/>
                  </a:lnTo>
                  <a:lnTo>
                    <a:pt x="357" y="323"/>
                  </a:lnTo>
                  <a:lnTo>
                    <a:pt x="354" y="314"/>
                  </a:lnTo>
                  <a:lnTo>
                    <a:pt x="352" y="304"/>
                  </a:lnTo>
                  <a:lnTo>
                    <a:pt x="350" y="296"/>
                  </a:lnTo>
                  <a:lnTo>
                    <a:pt x="350" y="285"/>
                  </a:lnTo>
                  <a:lnTo>
                    <a:pt x="350" y="285"/>
                  </a:lnTo>
                  <a:lnTo>
                    <a:pt x="349" y="280"/>
                  </a:lnTo>
                  <a:lnTo>
                    <a:pt x="346" y="273"/>
                  </a:lnTo>
                  <a:lnTo>
                    <a:pt x="344" y="268"/>
                  </a:lnTo>
                  <a:lnTo>
                    <a:pt x="340" y="264"/>
                  </a:lnTo>
                  <a:lnTo>
                    <a:pt x="336" y="259"/>
                  </a:lnTo>
                  <a:lnTo>
                    <a:pt x="330" y="256"/>
                  </a:lnTo>
                  <a:lnTo>
                    <a:pt x="324" y="254"/>
                  </a:lnTo>
                  <a:lnTo>
                    <a:pt x="317" y="254"/>
                  </a:lnTo>
                  <a:lnTo>
                    <a:pt x="317" y="254"/>
                  </a:lnTo>
                  <a:lnTo>
                    <a:pt x="311" y="254"/>
                  </a:lnTo>
                  <a:lnTo>
                    <a:pt x="306" y="256"/>
                  </a:lnTo>
                  <a:lnTo>
                    <a:pt x="299" y="259"/>
                  </a:lnTo>
                  <a:lnTo>
                    <a:pt x="295" y="264"/>
                  </a:lnTo>
                  <a:lnTo>
                    <a:pt x="291" y="268"/>
                  </a:lnTo>
                  <a:lnTo>
                    <a:pt x="289" y="273"/>
                  </a:lnTo>
                  <a:lnTo>
                    <a:pt x="286" y="280"/>
                  </a:lnTo>
                  <a:lnTo>
                    <a:pt x="285" y="285"/>
                  </a:lnTo>
                  <a:lnTo>
                    <a:pt x="285" y="285"/>
                  </a:lnTo>
                  <a:lnTo>
                    <a:pt x="286" y="302"/>
                  </a:lnTo>
                  <a:lnTo>
                    <a:pt x="289" y="317"/>
                  </a:lnTo>
                  <a:lnTo>
                    <a:pt x="293" y="333"/>
                  </a:lnTo>
                  <a:lnTo>
                    <a:pt x="298" y="347"/>
                  </a:lnTo>
                  <a:lnTo>
                    <a:pt x="305" y="361"/>
                  </a:lnTo>
                  <a:lnTo>
                    <a:pt x="313" y="374"/>
                  </a:lnTo>
                  <a:lnTo>
                    <a:pt x="322" y="387"/>
                  </a:lnTo>
                  <a:lnTo>
                    <a:pt x="332" y="398"/>
                  </a:lnTo>
                  <a:lnTo>
                    <a:pt x="343" y="408"/>
                  </a:lnTo>
                  <a:lnTo>
                    <a:pt x="356" y="417"/>
                  </a:lnTo>
                  <a:lnTo>
                    <a:pt x="369" y="426"/>
                  </a:lnTo>
                  <a:lnTo>
                    <a:pt x="383" y="432"/>
                  </a:lnTo>
                  <a:lnTo>
                    <a:pt x="398" y="437"/>
                  </a:lnTo>
                  <a:lnTo>
                    <a:pt x="413" y="442"/>
                  </a:lnTo>
                  <a:lnTo>
                    <a:pt x="428" y="444"/>
                  </a:lnTo>
                  <a:lnTo>
                    <a:pt x="445" y="445"/>
                  </a:lnTo>
                  <a:lnTo>
                    <a:pt x="445" y="445"/>
                  </a:lnTo>
                  <a:lnTo>
                    <a:pt x="452" y="444"/>
                  </a:lnTo>
                  <a:lnTo>
                    <a:pt x="457" y="442"/>
                  </a:lnTo>
                  <a:lnTo>
                    <a:pt x="462" y="439"/>
                  </a:lnTo>
                  <a:lnTo>
                    <a:pt x="468" y="435"/>
                  </a:lnTo>
                  <a:lnTo>
                    <a:pt x="471" y="431"/>
                  </a:lnTo>
                  <a:lnTo>
                    <a:pt x="474" y="426"/>
                  </a:lnTo>
                  <a:lnTo>
                    <a:pt x="476" y="419"/>
                  </a:lnTo>
                  <a:lnTo>
                    <a:pt x="476" y="413"/>
                  </a:lnTo>
                  <a:lnTo>
                    <a:pt x="476" y="413"/>
                  </a:lnTo>
                  <a:lnTo>
                    <a:pt x="476" y="406"/>
                  </a:lnTo>
                  <a:lnTo>
                    <a:pt x="474" y="401"/>
                  </a:lnTo>
                  <a:lnTo>
                    <a:pt x="471" y="394"/>
                  </a:lnTo>
                  <a:lnTo>
                    <a:pt x="468" y="390"/>
                  </a:lnTo>
                  <a:lnTo>
                    <a:pt x="462" y="386"/>
                  </a:lnTo>
                  <a:lnTo>
                    <a:pt x="457" y="384"/>
                  </a:lnTo>
                  <a:lnTo>
                    <a:pt x="452" y="382"/>
                  </a:lnTo>
                  <a:lnTo>
                    <a:pt x="445" y="380"/>
                  </a:lnTo>
                  <a:lnTo>
                    <a:pt x="445" y="380"/>
                  </a:lnTo>
                  <a:close/>
                  <a:moveTo>
                    <a:pt x="842" y="492"/>
                  </a:moveTo>
                  <a:lnTo>
                    <a:pt x="842" y="492"/>
                  </a:lnTo>
                  <a:lnTo>
                    <a:pt x="836" y="493"/>
                  </a:lnTo>
                  <a:lnTo>
                    <a:pt x="830" y="494"/>
                  </a:lnTo>
                  <a:lnTo>
                    <a:pt x="825" y="497"/>
                  </a:lnTo>
                  <a:lnTo>
                    <a:pt x="820" y="502"/>
                  </a:lnTo>
                  <a:lnTo>
                    <a:pt x="816" y="506"/>
                  </a:lnTo>
                  <a:lnTo>
                    <a:pt x="813" y="511"/>
                  </a:lnTo>
                  <a:lnTo>
                    <a:pt x="811" y="518"/>
                  </a:lnTo>
                  <a:lnTo>
                    <a:pt x="811" y="524"/>
                  </a:lnTo>
                  <a:lnTo>
                    <a:pt x="811" y="524"/>
                  </a:lnTo>
                  <a:lnTo>
                    <a:pt x="810" y="538"/>
                  </a:lnTo>
                  <a:lnTo>
                    <a:pt x="808" y="553"/>
                  </a:lnTo>
                  <a:lnTo>
                    <a:pt x="805" y="566"/>
                  </a:lnTo>
                  <a:lnTo>
                    <a:pt x="799" y="580"/>
                  </a:lnTo>
                  <a:lnTo>
                    <a:pt x="793" y="592"/>
                  </a:lnTo>
                  <a:lnTo>
                    <a:pt x="786" y="604"/>
                  </a:lnTo>
                  <a:lnTo>
                    <a:pt x="778" y="615"/>
                  </a:lnTo>
                  <a:lnTo>
                    <a:pt x="768" y="625"/>
                  </a:lnTo>
                  <a:lnTo>
                    <a:pt x="758" y="635"/>
                  </a:lnTo>
                  <a:lnTo>
                    <a:pt x="748" y="642"/>
                  </a:lnTo>
                  <a:lnTo>
                    <a:pt x="736" y="650"/>
                  </a:lnTo>
                  <a:lnTo>
                    <a:pt x="723" y="656"/>
                  </a:lnTo>
                  <a:lnTo>
                    <a:pt x="710" y="660"/>
                  </a:lnTo>
                  <a:lnTo>
                    <a:pt x="696" y="664"/>
                  </a:lnTo>
                  <a:lnTo>
                    <a:pt x="682" y="667"/>
                  </a:lnTo>
                  <a:lnTo>
                    <a:pt x="667" y="667"/>
                  </a:lnTo>
                  <a:lnTo>
                    <a:pt x="667" y="667"/>
                  </a:lnTo>
                  <a:lnTo>
                    <a:pt x="661" y="668"/>
                  </a:lnTo>
                  <a:lnTo>
                    <a:pt x="655" y="670"/>
                  </a:lnTo>
                  <a:lnTo>
                    <a:pt x="650" y="672"/>
                  </a:lnTo>
                  <a:lnTo>
                    <a:pt x="645" y="677"/>
                  </a:lnTo>
                  <a:lnTo>
                    <a:pt x="642" y="681"/>
                  </a:lnTo>
                  <a:lnTo>
                    <a:pt x="638" y="686"/>
                  </a:lnTo>
                  <a:lnTo>
                    <a:pt x="636" y="693"/>
                  </a:lnTo>
                  <a:lnTo>
                    <a:pt x="635" y="699"/>
                  </a:lnTo>
                  <a:lnTo>
                    <a:pt x="635" y="699"/>
                  </a:lnTo>
                  <a:lnTo>
                    <a:pt x="636" y="706"/>
                  </a:lnTo>
                  <a:lnTo>
                    <a:pt x="638" y="711"/>
                  </a:lnTo>
                  <a:lnTo>
                    <a:pt x="642" y="716"/>
                  </a:lnTo>
                  <a:lnTo>
                    <a:pt x="645" y="722"/>
                  </a:lnTo>
                  <a:lnTo>
                    <a:pt x="650" y="725"/>
                  </a:lnTo>
                  <a:lnTo>
                    <a:pt x="655" y="728"/>
                  </a:lnTo>
                  <a:lnTo>
                    <a:pt x="661" y="730"/>
                  </a:lnTo>
                  <a:lnTo>
                    <a:pt x="667" y="730"/>
                  </a:lnTo>
                  <a:lnTo>
                    <a:pt x="667" y="730"/>
                  </a:lnTo>
                  <a:lnTo>
                    <a:pt x="689" y="729"/>
                  </a:lnTo>
                  <a:lnTo>
                    <a:pt x="709" y="727"/>
                  </a:lnTo>
                  <a:lnTo>
                    <a:pt x="728" y="722"/>
                  </a:lnTo>
                  <a:lnTo>
                    <a:pt x="748" y="714"/>
                  </a:lnTo>
                  <a:lnTo>
                    <a:pt x="766" y="706"/>
                  </a:lnTo>
                  <a:lnTo>
                    <a:pt x="783" y="696"/>
                  </a:lnTo>
                  <a:lnTo>
                    <a:pt x="799" y="683"/>
                  </a:lnTo>
                  <a:lnTo>
                    <a:pt x="813" y="670"/>
                  </a:lnTo>
                  <a:lnTo>
                    <a:pt x="827" y="655"/>
                  </a:lnTo>
                  <a:lnTo>
                    <a:pt x="839" y="639"/>
                  </a:lnTo>
                  <a:lnTo>
                    <a:pt x="850" y="623"/>
                  </a:lnTo>
                  <a:lnTo>
                    <a:pt x="858" y="605"/>
                  </a:lnTo>
                  <a:lnTo>
                    <a:pt x="865" y="585"/>
                  </a:lnTo>
                  <a:lnTo>
                    <a:pt x="870" y="566"/>
                  </a:lnTo>
                  <a:lnTo>
                    <a:pt x="873" y="545"/>
                  </a:lnTo>
                  <a:lnTo>
                    <a:pt x="874" y="524"/>
                  </a:lnTo>
                  <a:lnTo>
                    <a:pt x="874" y="524"/>
                  </a:lnTo>
                  <a:lnTo>
                    <a:pt x="873" y="518"/>
                  </a:lnTo>
                  <a:lnTo>
                    <a:pt x="871" y="511"/>
                  </a:lnTo>
                  <a:lnTo>
                    <a:pt x="869" y="506"/>
                  </a:lnTo>
                  <a:lnTo>
                    <a:pt x="865" y="502"/>
                  </a:lnTo>
                  <a:lnTo>
                    <a:pt x="860" y="497"/>
                  </a:lnTo>
                  <a:lnTo>
                    <a:pt x="855" y="494"/>
                  </a:lnTo>
                  <a:lnTo>
                    <a:pt x="849" y="493"/>
                  </a:lnTo>
                  <a:lnTo>
                    <a:pt x="842" y="492"/>
                  </a:lnTo>
                  <a:lnTo>
                    <a:pt x="842" y="492"/>
                  </a:lnTo>
                  <a:close/>
                  <a:moveTo>
                    <a:pt x="716" y="192"/>
                  </a:moveTo>
                  <a:lnTo>
                    <a:pt x="716" y="192"/>
                  </a:lnTo>
                  <a:lnTo>
                    <a:pt x="707" y="171"/>
                  </a:lnTo>
                  <a:lnTo>
                    <a:pt x="697" y="151"/>
                  </a:lnTo>
                  <a:lnTo>
                    <a:pt x="686" y="132"/>
                  </a:lnTo>
                  <a:lnTo>
                    <a:pt x="674" y="113"/>
                  </a:lnTo>
                  <a:lnTo>
                    <a:pt x="660" y="96"/>
                  </a:lnTo>
                  <a:lnTo>
                    <a:pt x="645" y="81"/>
                  </a:lnTo>
                  <a:lnTo>
                    <a:pt x="629" y="66"/>
                  </a:lnTo>
                  <a:lnTo>
                    <a:pt x="611" y="52"/>
                  </a:lnTo>
                  <a:lnTo>
                    <a:pt x="593" y="40"/>
                  </a:lnTo>
                  <a:lnTo>
                    <a:pt x="574" y="30"/>
                  </a:lnTo>
                  <a:lnTo>
                    <a:pt x="554" y="21"/>
                  </a:lnTo>
                  <a:lnTo>
                    <a:pt x="533" y="14"/>
                  </a:lnTo>
                  <a:lnTo>
                    <a:pt x="512" y="7"/>
                  </a:lnTo>
                  <a:lnTo>
                    <a:pt x="490" y="3"/>
                  </a:lnTo>
                  <a:lnTo>
                    <a:pt x="468" y="1"/>
                  </a:lnTo>
                  <a:lnTo>
                    <a:pt x="445" y="0"/>
                  </a:lnTo>
                  <a:lnTo>
                    <a:pt x="445" y="0"/>
                  </a:lnTo>
                  <a:lnTo>
                    <a:pt x="430" y="0"/>
                  </a:lnTo>
                  <a:lnTo>
                    <a:pt x="415" y="1"/>
                  </a:lnTo>
                  <a:lnTo>
                    <a:pt x="401" y="3"/>
                  </a:lnTo>
                  <a:lnTo>
                    <a:pt x="387" y="5"/>
                  </a:lnTo>
                  <a:lnTo>
                    <a:pt x="373" y="8"/>
                  </a:lnTo>
                  <a:lnTo>
                    <a:pt x="359" y="12"/>
                  </a:lnTo>
                  <a:lnTo>
                    <a:pt x="346" y="17"/>
                  </a:lnTo>
                  <a:lnTo>
                    <a:pt x="334" y="22"/>
                  </a:lnTo>
                  <a:lnTo>
                    <a:pt x="321" y="27"/>
                  </a:lnTo>
                  <a:lnTo>
                    <a:pt x="309" y="34"/>
                  </a:lnTo>
                  <a:lnTo>
                    <a:pt x="296" y="40"/>
                  </a:lnTo>
                  <a:lnTo>
                    <a:pt x="285" y="48"/>
                  </a:lnTo>
                  <a:lnTo>
                    <a:pt x="273" y="56"/>
                  </a:lnTo>
                  <a:lnTo>
                    <a:pt x="263" y="65"/>
                  </a:lnTo>
                  <a:lnTo>
                    <a:pt x="252" y="74"/>
                  </a:lnTo>
                  <a:lnTo>
                    <a:pt x="242" y="83"/>
                  </a:lnTo>
                  <a:lnTo>
                    <a:pt x="233" y="93"/>
                  </a:lnTo>
                  <a:lnTo>
                    <a:pt x="224" y="104"/>
                  </a:lnTo>
                  <a:lnTo>
                    <a:pt x="216" y="114"/>
                  </a:lnTo>
                  <a:lnTo>
                    <a:pt x="207" y="125"/>
                  </a:lnTo>
                  <a:lnTo>
                    <a:pt x="201" y="137"/>
                  </a:lnTo>
                  <a:lnTo>
                    <a:pt x="193" y="149"/>
                  </a:lnTo>
                  <a:lnTo>
                    <a:pt x="187" y="162"/>
                  </a:lnTo>
                  <a:lnTo>
                    <a:pt x="181" y="174"/>
                  </a:lnTo>
                  <a:lnTo>
                    <a:pt x="176" y="187"/>
                  </a:lnTo>
                  <a:lnTo>
                    <a:pt x="172" y="200"/>
                  </a:lnTo>
                  <a:lnTo>
                    <a:pt x="167" y="214"/>
                  </a:lnTo>
                  <a:lnTo>
                    <a:pt x="164" y="228"/>
                  </a:lnTo>
                  <a:lnTo>
                    <a:pt x="162" y="242"/>
                  </a:lnTo>
                  <a:lnTo>
                    <a:pt x="160" y="256"/>
                  </a:lnTo>
                  <a:lnTo>
                    <a:pt x="159" y="271"/>
                  </a:lnTo>
                  <a:lnTo>
                    <a:pt x="159" y="285"/>
                  </a:lnTo>
                  <a:lnTo>
                    <a:pt x="159" y="285"/>
                  </a:lnTo>
                  <a:lnTo>
                    <a:pt x="159" y="305"/>
                  </a:lnTo>
                  <a:lnTo>
                    <a:pt x="161" y="325"/>
                  </a:lnTo>
                  <a:lnTo>
                    <a:pt x="165" y="344"/>
                  </a:lnTo>
                  <a:lnTo>
                    <a:pt x="169" y="363"/>
                  </a:lnTo>
                  <a:lnTo>
                    <a:pt x="169" y="363"/>
                  </a:lnTo>
                  <a:lnTo>
                    <a:pt x="151" y="371"/>
                  </a:lnTo>
                  <a:lnTo>
                    <a:pt x="133" y="379"/>
                  </a:lnTo>
                  <a:lnTo>
                    <a:pt x="117" y="389"/>
                  </a:lnTo>
                  <a:lnTo>
                    <a:pt x="101" y="401"/>
                  </a:lnTo>
                  <a:lnTo>
                    <a:pt x="86" y="413"/>
                  </a:lnTo>
                  <a:lnTo>
                    <a:pt x="72" y="427"/>
                  </a:lnTo>
                  <a:lnTo>
                    <a:pt x="59" y="441"/>
                  </a:lnTo>
                  <a:lnTo>
                    <a:pt x="47" y="456"/>
                  </a:lnTo>
                  <a:lnTo>
                    <a:pt x="36" y="472"/>
                  </a:lnTo>
                  <a:lnTo>
                    <a:pt x="27" y="489"/>
                  </a:lnTo>
                  <a:lnTo>
                    <a:pt x="19" y="507"/>
                  </a:lnTo>
                  <a:lnTo>
                    <a:pt x="12" y="525"/>
                  </a:lnTo>
                  <a:lnTo>
                    <a:pt x="6" y="544"/>
                  </a:lnTo>
                  <a:lnTo>
                    <a:pt x="3" y="564"/>
                  </a:lnTo>
                  <a:lnTo>
                    <a:pt x="0" y="583"/>
                  </a:lnTo>
                  <a:lnTo>
                    <a:pt x="0" y="604"/>
                  </a:lnTo>
                  <a:lnTo>
                    <a:pt x="0" y="604"/>
                  </a:lnTo>
                  <a:lnTo>
                    <a:pt x="0" y="617"/>
                  </a:lnTo>
                  <a:lnTo>
                    <a:pt x="1" y="629"/>
                  </a:lnTo>
                  <a:lnTo>
                    <a:pt x="2" y="642"/>
                  </a:lnTo>
                  <a:lnTo>
                    <a:pt x="4" y="655"/>
                  </a:lnTo>
                  <a:lnTo>
                    <a:pt x="11" y="679"/>
                  </a:lnTo>
                  <a:lnTo>
                    <a:pt x="19" y="702"/>
                  </a:lnTo>
                  <a:lnTo>
                    <a:pt x="30" y="725"/>
                  </a:lnTo>
                  <a:lnTo>
                    <a:pt x="43" y="745"/>
                  </a:lnTo>
                  <a:lnTo>
                    <a:pt x="58" y="766"/>
                  </a:lnTo>
                  <a:lnTo>
                    <a:pt x="74" y="784"/>
                  </a:lnTo>
                  <a:lnTo>
                    <a:pt x="92" y="800"/>
                  </a:lnTo>
                  <a:lnTo>
                    <a:pt x="111" y="815"/>
                  </a:lnTo>
                  <a:lnTo>
                    <a:pt x="133" y="827"/>
                  </a:lnTo>
                  <a:lnTo>
                    <a:pt x="155" y="838"/>
                  </a:lnTo>
                  <a:lnTo>
                    <a:pt x="178" y="846"/>
                  </a:lnTo>
                  <a:lnTo>
                    <a:pt x="203" y="853"/>
                  </a:lnTo>
                  <a:lnTo>
                    <a:pt x="216" y="855"/>
                  </a:lnTo>
                  <a:lnTo>
                    <a:pt x="228" y="857"/>
                  </a:lnTo>
                  <a:lnTo>
                    <a:pt x="241" y="858"/>
                  </a:lnTo>
                  <a:lnTo>
                    <a:pt x="254" y="858"/>
                  </a:lnTo>
                  <a:lnTo>
                    <a:pt x="699" y="858"/>
                  </a:lnTo>
                  <a:lnTo>
                    <a:pt x="699" y="858"/>
                  </a:lnTo>
                  <a:lnTo>
                    <a:pt x="704" y="858"/>
                  </a:lnTo>
                  <a:lnTo>
                    <a:pt x="708" y="857"/>
                  </a:lnTo>
                  <a:lnTo>
                    <a:pt x="708" y="857"/>
                  </a:lnTo>
                  <a:lnTo>
                    <a:pt x="724" y="855"/>
                  </a:lnTo>
                  <a:lnTo>
                    <a:pt x="740" y="853"/>
                  </a:lnTo>
                  <a:lnTo>
                    <a:pt x="756" y="849"/>
                  </a:lnTo>
                  <a:lnTo>
                    <a:pt x="771" y="846"/>
                  </a:lnTo>
                  <a:lnTo>
                    <a:pt x="786" y="842"/>
                  </a:lnTo>
                  <a:lnTo>
                    <a:pt x="801" y="836"/>
                  </a:lnTo>
                  <a:lnTo>
                    <a:pt x="815" y="830"/>
                  </a:lnTo>
                  <a:lnTo>
                    <a:pt x="829" y="824"/>
                  </a:lnTo>
                  <a:lnTo>
                    <a:pt x="843" y="817"/>
                  </a:lnTo>
                  <a:lnTo>
                    <a:pt x="857" y="810"/>
                  </a:lnTo>
                  <a:lnTo>
                    <a:pt x="870" y="801"/>
                  </a:lnTo>
                  <a:lnTo>
                    <a:pt x="882" y="792"/>
                  </a:lnTo>
                  <a:lnTo>
                    <a:pt x="895" y="783"/>
                  </a:lnTo>
                  <a:lnTo>
                    <a:pt x="907" y="773"/>
                  </a:lnTo>
                  <a:lnTo>
                    <a:pt x="917" y="762"/>
                  </a:lnTo>
                  <a:lnTo>
                    <a:pt x="928" y="752"/>
                  </a:lnTo>
                  <a:lnTo>
                    <a:pt x="938" y="740"/>
                  </a:lnTo>
                  <a:lnTo>
                    <a:pt x="947" y="728"/>
                  </a:lnTo>
                  <a:lnTo>
                    <a:pt x="957" y="715"/>
                  </a:lnTo>
                  <a:lnTo>
                    <a:pt x="966" y="702"/>
                  </a:lnTo>
                  <a:lnTo>
                    <a:pt x="973" y="689"/>
                  </a:lnTo>
                  <a:lnTo>
                    <a:pt x="981" y="677"/>
                  </a:lnTo>
                  <a:lnTo>
                    <a:pt x="987" y="663"/>
                  </a:lnTo>
                  <a:lnTo>
                    <a:pt x="993" y="648"/>
                  </a:lnTo>
                  <a:lnTo>
                    <a:pt x="999" y="634"/>
                  </a:lnTo>
                  <a:lnTo>
                    <a:pt x="1003" y="619"/>
                  </a:lnTo>
                  <a:lnTo>
                    <a:pt x="1007" y="604"/>
                  </a:lnTo>
                  <a:lnTo>
                    <a:pt x="1011" y="589"/>
                  </a:lnTo>
                  <a:lnTo>
                    <a:pt x="1014" y="573"/>
                  </a:lnTo>
                  <a:lnTo>
                    <a:pt x="1016" y="556"/>
                  </a:lnTo>
                  <a:lnTo>
                    <a:pt x="1017" y="540"/>
                  </a:lnTo>
                  <a:lnTo>
                    <a:pt x="1017" y="524"/>
                  </a:lnTo>
                  <a:lnTo>
                    <a:pt x="1017" y="524"/>
                  </a:lnTo>
                  <a:lnTo>
                    <a:pt x="1017" y="508"/>
                  </a:lnTo>
                  <a:lnTo>
                    <a:pt x="1016" y="492"/>
                  </a:lnTo>
                  <a:lnTo>
                    <a:pt x="1014" y="476"/>
                  </a:lnTo>
                  <a:lnTo>
                    <a:pt x="1012" y="460"/>
                  </a:lnTo>
                  <a:lnTo>
                    <a:pt x="1008" y="445"/>
                  </a:lnTo>
                  <a:lnTo>
                    <a:pt x="1004" y="430"/>
                  </a:lnTo>
                  <a:lnTo>
                    <a:pt x="1000" y="415"/>
                  </a:lnTo>
                  <a:lnTo>
                    <a:pt x="995" y="401"/>
                  </a:lnTo>
                  <a:lnTo>
                    <a:pt x="988" y="387"/>
                  </a:lnTo>
                  <a:lnTo>
                    <a:pt x="982" y="373"/>
                  </a:lnTo>
                  <a:lnTo>
                    <a:pt x="974" y="359"/>
                  </a:lnTo>
                  <a:lnTo>
                    <a:pt x="967" y="346"/>
                  </a:lnTo>
                  <a:lnTo>
                    <a:pt x="958" y="333"/>
                  </a:lnTo>
                  <a:lnTo>
                    <a:pt x="949" y="321"/>
                  </a:lnTo>
                  <a:lnTo>
                    <a:pt x="940" y="310"/>
                  </a:lnTo>
                  <a:lnTo>
                    <a:pt x="930" y="299"/>
                  </a:lnTo>
                  <a:lnTo>
                    <a:pt x="920" y="287"/>
                  </a:lnTo>
                  <a:lnTo>
                    <a:pt x="909" y="277"/>
                  </a:lnTo>
                  <a:lnTo>
                    <a:pt x="898" y="267"/>
                  </a:lnTo>
                  <a:lnTo>
                    <a:pt x="886" y="258"/>
                  </a:lnTo>
                  <a:lnTo>
                    <a:pt x="873" y="250"/>
                  </a:lnTo>
                  <a:lnTo>
                    <a:pt x="861" y="241"/>
                  </a:lnTo>
                  <a:lnTo>
                    <a:pt x="848" y="233"/>
                  </a:lnTo>
                  <a:lnTo>
                    <a:pt x="835" y="226"/>
                  </a:lnTo>
                  <a:lnTo>
                    <a:pt x="821" y="220"/>
                  </a:lnTo>
                  <a:lnTo>
                    <a:pt x="807" y="213"/>
                  </a:lnTo>
                  <a:lnTo>
                    <a:pt x="792" y="208"/>
                  </a:lnTo>
                  <a:lnTo>
                    <a:pt x="777" y="203"/>
                  </a:lnTo>
                  <a:lnTo>
                    <a:pt x="762" y="199"/>
                  </a:lnTo>
                  <a:lnTo>
                    <a:pt x="747" y="196"/>
                  </a:lnTo>
                  <a:lnTo>
                    <a:pt x="731" y="194"/>
                  </a:lnTo>
                  <a:lnTo>
                    <a:pt x="716" y="192"/>
                  </a:lnTo>
                  <a:lnTo>
                    <a:pt x="716" y="192"/>
                  </a:lnTo>
                  <a:close/>
                  <a:moveTo>
                    <a:pt x="697" y="794"/>
                  </a:moveTo>
                  <a:lnTo>
                    <a:pt x="697" y="794"/>
                  </a:lnTo>
                  <a:lnTo>
                    <a:pt x="692" y="795"/>
                  </a:lnTo>
                  <a:lnTo>
                    <a:pt x="254" y="795"/>
                  </a:lnTo>
                  <a:lnTo>
                    <a:pt x="254" y="795"/>
                  </a:lnTo>
                  <a:lnTo>
                    <a:pt x="235" y="794"/>
                  </a:lnTo>
                  <a:lnTo>
                    <a:pt x="216" y="790"/>
                  </a:lnTo>
                  <a:lnTo>
                    <a:pt x="197" y="786"/>
                  </a:lnTo>
                  <a:lnTo>
                    <a:pt x="180" y="780"/>
                  </a:lnTo>
                  <a:lnTo>
                    <a:pt x="163" y="771"/>
                  </a:lnTo>
                  <a:lnTo>
                    <a:pt x="147" y="761"/>
                  </a:lnTo>
                  <a:lnTo>
                    <a:pt x="133" y="751"/>
                  </a:lnTo>
                  <a:lnTo>
                    <a:pt x="119" y="739"/>
                  </a:lnTo>
                  <a:lnTo>
                    <a:pt x="107" y="725"/>
                  </a:lnTo>
                  <a:lnTo>
                    <a:pt x="95" y="710"/>
                  </a:lnTo>
                  <a:lnTo>
                    <a:pt x="86" y="695"/>
                  </a:lnTo>
                  <a:lnTo>
                    <a:pt x="78" y="678"/>
                  </a:lnTo>
                  <a:lnTo>
                    <a:pt x="72" y="660"/>
                  </a:lnTo>
                  <a:lnTo>
                    <a:pt x="67" y="642"/>
                  </a:lnTo>
                  <a:lnTo>
                    <a:pt x="64" y="623"/>
                  </a:lnTo>
                  <a:lnTo>
                    <a:pt x="63" y="604"/>
                  </a:lnTo>
                  <a:lnTo>
                    <a:pt x="63" y="604"/>
                  </a:lnTo>
                  <a:lnTo>
                    <a:pt x="64" y="586"/>
                  </a:lnTo>
                  <a:lnTo>
                    <a:pt x="66" y="570"/>
                  </a:lnTo>
                  <a:lnTo>
                    <a:pt x="70" y="554"/>
                  </a:lnTo>
                  <a:lnTo>
                    <a:pt x="75" y="538"/>
                  </a:lnTo>
                  <a:lnTo>
                    <a:pt x="80" y="523"/>
                  </a:lnTo>
                  <a:lnTo>
                    <a:pt x="88" y="509"/>
                  </a:lnTo>
                  <a:lnTo>
                    <a:pt x="96" y="495"/>
                  </a:lnTo>
                  <a:lnTo>
                    <a:pt x="106" y="482"/>
                  </a:lnTo>
                  <a:lnTo>
                    <a:pt x="117" y="471"/>
                  </a:lnTo>
                  <a:lnTo>
                    <a:pt x="129" y="460"/>
                  </a:lnTo>
                  <a:lnTo>
                    <a:pt x="142" y="449"/>
                  </a:lnTo>
                  <a:lnTo>
                    <a:pt x="155" y="441"/>
                  </a:lnTo>
                  <a:lnTo>
                    <a:pt x="169" y="432"/>
                  </a:lnTo>
                  <a:lnTo>
                    <a:pt x="184" y="426"/>
                  </a:lnTo>
                  <a:lnTo>
                    <a:pt x="201" y="420"/>
                  </a:lnTo>
                  <a:lnTo>
                    <a:pt x="217" y="416"/>
                  </a:lnTo>
                  <a:lnTo>
                    <a:pt x="217" y="416"/>
                  </a:lnTo>
                  <a:lnTo>
                    <a:pt x="223" y="414"/>
                  </a:lnTo>
                  <a:lnTo>
                    <a:pt x="229" y="411"/>
                  </a:lnTo>
                  <a:lnTo>
                    <a:pt x="235" y="406"/>
                  </a:lnTo>
                  <a:lnTo>
                    <a:pt x="239" y="400"/>
                  </a:lnTo>
                  <a:lnTo>
                    <a:pt x="239" y="400"/>
                  </a:lnTo>
                  <a:lnTo>
                    <a:pt x="241" y="393"/>
                  </a:lnTo>
                  <a:lnTo>
                    <a:pt x="242" y="387"/>
                  </a:lnTo>
                  <a:lnTo>
                    <a:pt x="242" y="379"/>
                  </a:lnTo>
                  <a:lnTo>
                    <a:pt x="240" y="373"/>
                  </a:lnTo>
                  <a:lnTo>
                    <a:pt x="240" y="373"/>
                  </a:lnTo>
                  <a:lnTo>
                    <a:pt x="232" y="351"/>
                  </a:lnTo>
                  <a:lnTo>
                    <a:pt x="226" y="330"/>
                  </a:lnTo>
                  <a:lnTo>
                    <a:pt x="223" y="308"/>
                  </a:lnTo>
                  <a:lnTo>
                    <a:pt x="222" y="285"/>
                  </a:lnTo>
                  <a:lnTo>
                    <a:pt x="222" y="285"/>
                  </a:lnTo>
                  <a:lnTo>
                    <a:pt x="223" y="262"/>
                  </a:lnTo>
                  <a:lnTo>
                    <a:pt x="226" y="241"/>
                  </a:lnTo>
                  <a:lnTo>
                    <a:pt x="232" y="220"/>
                  </a:lnTo>
                  <a:lnTo>
                    <a:pt x="239" y="199"/>
                  </a:lnTo>
                  <a:lnTo>
                    <a:pt x="249" y="180"/>
                  </a:lnTo>
                  <a:lnTo>
                    <a:pt x="261" y="162"/>
                  </a:lnTo>
                  <a:lnTo>
                    <a:pt x="273" y="144"/>
                  </a:lnTo>
                  <a:lnTo>
                    <a:pt x="287" y="128"/>
                  </a:lnTo>
                  <a:lnTo>
                    <a:pt x="304" y="113"/>
                  </a:lnTo>
                  <a:lnTo>
                    <a:pt x="321" y="100"/>
                  </a:lnTo>
                  <a:lnTo>
                    <a:pt x="339" y="90"/>
                  </a:lnTo>
                  <a:lnTo>
                    <a:pt x="358" y="80"/>
                  </a:lnTo>
                  <a:lnTo>
                    <a:pt x="379" y="73"/>
                  </a:lnTo>
                  <a:lnTo>
                    <a:pt x="400" y="67"/>
                  </a:lnTo>
                  <a:lnTo>
                    <a:pt x="422" y="64"/>
                  </a:lnTo>
                  <a:lnTo>
                    <a:pt x="445" y="63"/>
                  </a:lnTo>
                  <a:lnTo>
                    <a:pt x="445" y="63"/>
                  </a:lnTo>
                  <a:lnTo>
                    <a:pt x="463" y="64"/>
                  </a:lnTo>
                  <a:lnTo>
                    <a:pt x="482" y="66"/>
                  </a:lnTo>
                  <a:lnTo>
                    <a:pt x="500" y="70"/>
                  </a:lnTo>
                  <a:lnTo>
                    <a:pt x="518" y="75"/>
                  </a:lnTo>
                  <a:lnTo>
                    <a:pt x="534" y="82"/>
                  </a:lnTo>
                  <a:lnTo>
                    <a:pt x="551" y="90"/>
                  </a:lnTo>
                  <a:lnTo>
                    <a:pt x="566" y="99"/>
                  </a:lnTo>
                  <a:lnTo>
                    <a:pt x="581" y="110"/>
                  </a:lnTo>
                  <a:lnTo>
                    <a:pt x="595" y="121"/>
                  </a:lnTo>
                  <a:lnTo>
                    <a:pt x="607" y="134"/>
                  </a:lnTo>
                  <a:lnTo>
                    <a:pt x="619" y="148"/>
                  </a:lnTo>
                  <a:lnTo>
                    <a:pt x="630" y="163"/>
                  </a:lnTo>
                  <a:lnTo>
                    <a:pt x="639" y="178"/>
                  </a:lnTo>
                  <a:lnTo>
                    <a:pt x="648" y="195"/>
                  </a:lnTo>
                  <a:lnTo>
                    <a:pt x="654" y="212"/>
                  </a:lnTo>
                  <a:lnTo>
                    <a:pt x="660" y="230"/>
                  </a:lnTo>
                  <a:lnTo>
                    <a:pt x="660" y="230"/>
                  </a:lnTo>
                  <a:lnTo>
                    <a:pt x="662" y="236"/>
                  </a:lnTo>
                  <a:lnTo>
                    <a:pt x="664" y="240"/>
                  </a:lnTo>
                  <a:lnTo>
                    <a:pt x="667" y="244"/>
                  </a:lnTo>
                  <a:lnTo>
                    <a:pt x="672" y="247"/>
                  </a:lnTo>
                  <a:lnTo>
                    <a:pt x="676" y="250"/>
                  </a:lnTo>
                  <a:lnTo>
                    <a:pt x="680" y="252"/>
                  </a:lnTo>
                  <a:lnTo>
                    <a:pt x="684" y="254"/>
                  </a:lnTo>
                  <a:lnTo>
                    <a:pt x="690" y="254"/>
                  </a:lnTo>
                  <a:lnTo>
                    <a:pt x="690" y="254"/>
                  </a:lnTo>
                  <a:lnTo>
                    <a:pt x="704" y="255"/>
                  </a:lnTo>
                  <a:lnTo>
                    <a:pt x="718" y="256"/>
                  </a:lnTo>
                  <a:lnTo>
                    <a:pt x="731" y="258"/>
                  </a:lnTo>
                  <a:lnTo>
                    <a:pt x="743" y="260"/>
                  </a:lnTo>
                  <a:lnTo>
                    <a:pt x="756" y="264"/>
                  </a:lnTo>
                  <a:lnTo>
                    <a:pt x="769" y="268"/>
                  </a:lnTo>
                  <a:lnTo>
                    <a:pt x="794" y="277"/>
                  </a:lnTo>
                  <a:lnTo>
                    <a:pt x="816" y="288"/>
                  </a:lnTo>
                  <a:lnTo>
                    <a:pt x="839" y="302"/>
                  </a:lnTo>
                  <a:lnTo>
                    <a:pt x="858" y="318"/>
                  </a:lnTo>
                  <a:lnTo>
                    <a:pt x="878" y="335"/>
                  </a:lnTo>
                  <a:lnTo>
                    <a:pt x="895" y="354"/>
                  </a:lnTo>
                  <a:lnTo>
                    <a:pt x="910" y="375"/>
                  </a:lnTo>
                  <a:lnTo>
                    <a:pt x="923" y="397"/>
                  </a:lnTo>
                  <a:lnTo>
                    <a:pt x="933" y="420"/>
                  </a:lnTo>
                  <a:lnTo>
                    <a:pt x="942" y="445"/>
                  </a:lnTo>
                  <a:lnTo>
                    <a:pt x="945" y="458"/>
                  </a:lnTo>
                  <a:lnTo>
                    <a:pt x="948" y="471"/>
                  </a:lnTo>
                  <a:lnTo>
                    <a:pt x="951" y="483"/>
                  </a:lnTo>
                  <a:lnTo>
                    <a:pt x="953" y="496"/>
                  </a:lnTo>
                  <a:lnTo>
                    <a:pt x="954" y="510"/>
                  </a:lnTo>
                  <a:lnTo>
                    <a:pt x="954" y="524"/>
                  </a:lnTo>
                  <a:lnTo>
                    <a:pt x="954" y="524"/>
                  </a:lnTo>
                  <a:lnTo>
                    <a:pt x="954" y="537"/>
                  </a:lnTo>
                  <a:lnTo>
                    <a:pt x="953" y="551"/>
                  </a:lnTo>
                  <a:lnTo>
                    <a:pt x="948" y="577"/>
                  </a:lnTo>
                  <a:lnTo>
                    <a:pt x="942" y="601"/>
                  </a:lnTo>
                  <a:lnTo>
                    <a:pt x="933" y="626"/>
                  </a:lnTo>
                  <a:lnTo>
                    <a:pt x="924" y="649"/>
                  </a:lnTo>
                  <a:lnTo>
                    <a:pt x="911" y="670"/>
                  </a:lnTo>
                  <a:lnTo>
                    <a:pt x="896" y="691"/>
                  </a:lnTo>
                  <a:lnTo>
                    <a:pt x="880" y="710"/>
                  </a:lnTo>
                  <a:lnTo>
                    <a:pt x="861" y="727"/>
                  </a:lnTo>
                  <a:lnTo>
                    <a:pt x="842" y="743"/>
                  </a:lnTo>
                  <a:lnTo>
                    <a:pt x="821" y="757"/>
                  </a:lnTo>
                  <a:lnTo>
                    <a:pt x="798" y="769"/>
                  </a:lnTo>
                  <a:lnTo>
                    <a:pt x="775" y="779"/>
                  </a:lnTo>
                  <a:lnTo>
                    <a:pt x="750" y="786"/>
                  </a:lnTo>
                  <a:lnTo>
                    <a:pt x="724" y="791"/>
                  </a:lnTo>
                  <a:lnTo>
                    <a:pt x="711" y="792"/>
                  </a:lnTo>
                  <a:lnTo>
                    <a:pt x="697" y="794"/>
                  </a:lnTo>
                  <a:lnTo>
                    <a:pt x="697" y="79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cs typeface="+mn-ea"/>
                <a:sym typeface="+mn-lt"/>
              </a:endParaRPr>
            </a:p>
          </p:txBody>
        </p:sp>
        <p:sp>
          <p:nvSpPr>
            <p:cNvPr id="31" name="Rectangle 30"/>
            <p:cNvSpPr/>
            <p:nvPr/>
          </p:nvSpPr>
          <p:spPr>
            <a:xfrm>
              <a:off x="4877602" y="5104263"/>
              <a:ext cx="2024913" cy="707886"/>
            </a:xfrm>
            <a:prstGeom prst="rect">
              <a:avLst/>
            </a:prstGeom>
          </p:spPr>
          <p:txBody>
            <a:bodyPr wrap="square">
              <a:spAutoFit/>
            </a:bodyPr>
            <a:lstStyle/>
            <a:p>
              <a:pPr algn="ctr"/>
              <a:r>
                <a:rPr lang="vi-VN" sz="2000" i="1" dirty="0">
                  <a:latin typeface="Times New Roman" pitchFamily="18" charset="0"/>
                  <a:cs typeface="Times New Roman" pitchFamily="18" charset="0"/>
                </a:rPr>
                <a:t>Nợ được khu vực </a:t>
              </a:r>
              <a:endParaRPr lang="en-US" sz="2000" i="1" dirty="0">
                <a:latin typeface="Times New Roman" pitchFamily="18" charset="0"/>
                <a:cs typeface="Times New Roman" pitchFamily="18" charset="0"/>
              </a:endParaRPr>
            </a:p>
            <a:p>
              <a:pPr algn="ctr"/>
              <a:r>
                <a:rPr lang="vi-VN" sz="2000" i="1" dirty="0">
                  <a:latin typeface="Times New Roman" pitchFamily="18" charset="0"/>
                  <a:cs typeface="Times New Roman" pitchFamily="18" charset="0"/>
                </a:rPr>
                <a:t>công bảo lãnh</a:t>
              </a:r>
              <a:endParaRPr lang="en-US" sz="2000" dirty="0">
                <a:latin typeface="Times New Roman" pitchFamily="18" charset="0"/>
                <a:cs typeface="Times New Roman" pitchFamily="18" charset="0"/>
              </a:endParaRPr>
            </a:p>
          </p:txBody>
        </p:sp>
      </p:grpSp>
      <p:grpSp>
        <p:nvGrpSpPr>
          <p:cNvPr id="41" name="Group 40">
            <a:extLst>
              <a:ext uri="{FF2B5EF4-FFF2-40B4-BE49-F238E27FC236}">
                <a16:creationId xmlns:a16="http://schemas.microsoft.com/office/drawing/2014/main" id="{3622C473-C1C3-4657-B4BC-DB1B5F7DED8F}"/>
              </a:ext>
            </a:extLst>
          </p:cNvPr>
          <p:cNvGrpSpPr/>
          <p:nvPr/>
        </p:nvGrpSpPr>
        <p:grpSpPr>
          <a:xfrm>
            <a:off x="7482498" y="4383368"/>
            <a:ext cx="2222083" cy="1469723"/>
            <a:chOff x="7482498" y="4383368"/>
            <a:chExt cx="2222083" cy="1469723"/>
          </a:xfrm>
        </p:grpSpPr>
        <p:sp>
          <p:nvSpPr>
            <p:cNvPr id="13" name="椭圆 5"/>
            <p:cNvSpPr/>
            <p:nvPr/>
          </p:nvSpPr>
          <p:spPr>
            <a:xfrm>
              <a:off x="8347758" y="4383368"/>
              <a:ext cx="668000" cy="633446"/>
            </a:xfrm>
            <a:prstGeom prst="ellipse">
              <a:avLst/>
            </a:prstGeom>
            <a:solidFill>
              <a:srgbClr val="1D4251"/>
            </a:solidFill>
            <a:ln>
              <a:noFill/>
            </a:ln>
          </p:spPr>
          <p:txBody>
            <a:bodyPr anchor="ctr"/>
            <a:lstStyle/>
            <a:p>
              <a:pPr algn="ctr"/>
              <a:endParaRPr lang="zh-CN" altLang="en-US">
                <a:solidFill>
                  <a:schemeClr val="tx1"/>
                </a:solidFill>
                <a:cs typeface="+mn-ea"/>
                <a:sym typeface="+mn-lt"/>
              </a:endParaRPr>
            </a:p>
          </p:txBody>
        </p:sp>
        <p:sp>
          <p:nvSpPr>
            <p:cNvPr id="26" name="Freeform 37"/>
            <p:cNvSpPr>
              <a:spLocks/>
            </p:cNvSpPr>
            <p:nvPr/>
          </p:nvSpPr>
          <p:spPr bwMode="auto">
            <a:xfrm>
              <a:off x="8520627" y="4510871"/>
              <a:ext cx="322263" cy="323850"/>
            </a:xfrm>
            <a:custGeom>
              <a:avLst/>
              <a:gdLst>
                <a:gd name="T0" fmla="*/ 912 w 1018"/>
                <a:gd name="T1" fmla="*/ 322 h 1018"/>
                <a:gd name="T2" fmla="*/ 779 w 1018"/>
                <a:gd name="T3" fmla="*/ 156 h 1018"/>
                <a:gd name="T4" fmla="*/ 582 w 1018"/>
                <a:gd name="T5" fmla="*/ 70 h 1018"/>
                <a:gd name="T6" fmla="*/ 515 w 1018"/>
                <a:gd name="T7" fmla="*/ 1 h 1018"/>
                <a:gd name="T8" fmla="*/ 478 w 1018"/>
                <a:gd name="T9" fmla="*/ 65 h 1018"/>
                <a:gd name="T10" fmla="*/ 288 w 1018"/>
                <a:gd name="T11" fmla="*/ 123 h 1018"/>
                <a:gd name="T12" fmla="*/ 133 w 1018"/>
                <a:gd name="T13" fmla="*/ 270 h 1018"/>
                <a:gd name="T14" fmla="*/ 66 w 1018"/>
                <a:gd name="T15" fmla="*/ 477 h 1018"/>
                <a:gd name="T16" fmla="*/ 0 w 1018"/>
                <a:gd name="T17" fmla="*/ 509 h 1018"/>
                <a:gd name="T18" fmla="*/ 68 w 1018"/>
                <a:gd name="T19" fmla="*/ 561 h 1018"/>
                <a:gd name="T20" fmla="*/ 145 w 1018"/>
                <a:gd name="T21" fmla="*/ 764 h 1018"/>
                <a:gd name="T22" fmla="*/ 305 w 1018"/>
                <a:gd name="T23" fmla="*/ 903 h 1018"/>
                <a:gd name="T24" fmla="*/ 478 w 1018"/>
                <a:gd name="T25" fmla="*/ 986 h 1018"/>
                <a:gd name="T26" fmla="*/ 522 w 1018"/>
                <a:gd name="T27" fmla="*/ 1015 h 1018"/>
                <a:gd name="T28" fmla="*/ 601 w 1018"/>
                <a:gd name="T29" fmla="*/ 944 h 1018"/>
                <a:gd name="T30" fmla="*/ 795 w 1018"/>
                <a:gd name="T31" fmla="*/ 850 h 1018"/>
                <a:gd name="T32" fmla="*/ 921 w 1018"/>
                <a:gd name="T33" fmla="*/ 678 h 1018"/>
                <a:gd name="T34" fmla="*/ 998 w 1018"/>
                <a:gd name="T35" fmla="*/ 539 h 1018"/>
                <a:gd name="T36" fmla="*/ 1009 w 1018"/>
                <a:gd name="T37" fmla="*/ 486 h 1018"/>
                <a:gd name="T38" fmla="*/ 881 w 1018"/>
                <a:gd name="T39" fmla="*/ 591 h 1018"/>
                <a:gd name="T40" fmla="*/ 800 w 1018"/>
                <a:gd name="T41" fmla="*/ 754 h 1018"/>
                <a:gd name="T42" fmla="*/ 656 w 1018"/>
                <a:gd name="T43" fmla="*/ 860 h 1018"/>
                <a:gd name="T44" fmla="*/ 539 w 1018"/>
                <a:gd name="T45" fmla="*/ 814 h 1018"/>
                <a:gd name="T46" fmla="*/ 486 w 1018"/>
                <a:gd name="T47" fmla="*/ 805 h 1018"/>
                <a:gd name="T48" fmla="*/ 394 w 1018"/>
                <a:gd name="T49" fmla="*/ 872 h 1018"/>
                <a:gd name="T50" fmla="*/ 239 w 1018"/>
                <a:gd name="T51" fmla="*/ 778 h 1018"/>
                <a:gd name="T52" fmla="*/ 145 w 1018"/>
                <a:gd name="T53" fmla="*/ 624 h 1018"/>
                <a:gd name="T54" fmla="*/ 214 w 1018"/>
                <a:gd name="T55" fmla="*/ 531 h 1018"/>
                <a:gd name="T56" fmla="*/ 203 w 1018"/>
                <a:gd name="T57" fmla="*/ 480 h 1018"/>
                <a:gd name="T58" fmla="*/ 157 w 1018"/>
                <a:gd name="T59" fmla="*/ 362 h 1018"/>
                <a:gd name="T60" fmla="*/ 264 w 1018"/>
                <a:gd name="T61" fmla="*/ 217 h 1018"/>
                <a:gd name="T62" fmla="*/ 426 w 1018"/>
                <a:gd name="T63" fmla="*/ 136 h 1018"/>
                <a:gd name="T64" fmla="*/ 497 w 1018"/>
                <a:gd name="T65" fmla="*/ 220 h 1018"/>
                <a:gd name="T66" fmla="*/ 541 w 1018"/>
                <a:gd name="T67" fmla="*/ 191 h 1018"/>
                <a:gd name="T68" fmla="*/ 686 w 1018"/>
                <a:gd name="T69" fmla="*/ 171 h 1018"/>
                <a:gd name="T70" fmla="*/ 821 w 1018"/>
                <a:gd name="T71" fmla="*/ 290 h 1018"/>
                <a:gd name="T72" fmla="*/ 887 w 1018"/>
                <a:gd name="T73" fmla="*/ 460 h 1018"/>
                <a:gd name="T74" fmla="*/ 795 w 1018"/>
                <a:gd name="T75" fmla="*/ 509 h 1018"/>
                <a:gd name="T76" fmla="*/ 604 w 1018"/>
                <a:gd name="T77" fmla="*/ 509 h 1018"/>
                <a:gd name="T78" fmla="*/ 562 w 1018"/>
                <a:gd name="T79" fmla="*/ 430 h 1018"/>
                <a:gd name="T80" fmla="*/ 472 w 1018"/>
                <a:gd name="T81" fmla="*/ 421 h 1018"/>
                <a:gd name="T82" fmla="*/ 414 w 1018"/>
                <a:gd name="T83" fmla="*/ 499 h 1018"/>
                <a:gd name="T84" fmla="*/ 449 w 1018"/>
                <a:gd name="T85" fmla="*/ 583 h 1018"/>
                <a:gd name="T86" fmla="*/ 538 w 1018"/>
                <a:gd name="T87" fmla="*/ 600 h 1018"/>
                <a:gd name="T88" fmla="*/ 602 w 1018"/>
                <a:gd name="T89" fmla="*/ 528 h 1018"/>
                <a:gd name="T90" fmla="*/ 497 w 1018"/>
                <a:gd name="T91" fmla="*/ 480 h 1018"/>
                <a:gd name="T92" fmla="*/ 541 w 1018"/>
                <a:gd name="T93" fmla="*/ 509 h 1018"/>
                <a:gd name="T94" fmla="*/ 502 w 1018"/>
                <a:gd name="T95" fmla="*/ 540 h 1018"/>
                <a:gd name="T96" fmla="*/ 540 w 1018"/>
                <a:gd name="T97" fmla="*/ 311 h 1018"/>
                <a:gd name="T98" fmla="*/ 443 w 1018"/>
                <a:gd name="T99" fmla="*/ 296 h 1018"/>
                <a:gd name="T100" fmla="*/ 291 w 1018"/>
                <a:gd name="T101" fmla="*/ 463 h 1018"/>
                <a:gd name="T102" fmla="*/ 318 w 1018"/>
                <a:gd name="T103" fmla="*/ 541 h 1018"/>
                <a:gd name="T104" fmla="*/ 351 w 1018"/>
                <a:gd name="T105" fmla="*/ 492 h 1018"/>
                <a:gd name="T106" fmla="*/ 447 w 1018"/>
                <a:gd name="T107" fmla="*/ 363 h 1018"/>
                <a:gd name="T108" fmla="*/ 539 w 1018"/>
                <a:gd name="T109" fmla="*/ 330 h 1018"/>
                <a:gd name="T110" fmla="*/ 671 w 1018"/>
                <a:gd name="T111" fmla="*/ 497 h 1018"/>
                <a:gd name="T112" fmla="*/ 621 w 1018"/>
                <a:gd name="T113" fmla="*/ 621 h 1018"/>
                <a:gd name="T114" fmla="*/ 497 w 1018"/>
                <a:gd name="T115" fmla="*/ 671 h 1018"/>
                <a:gd name="T116" fmla="*/ 486 w 1018"/>
                <a:gd name="T117" fmla="*/ 722 h 1018"/>
                <a:gd name="T118" fmla="*/ 633 w 1018"/>
                <a:gd name="T119" fmla="*/ 693 h 1018"/>
                <a:gd name="T120" fmla="*/ 732 w 1018"/>
                <a:gd name="T121" fmla="*/ 509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18" h="1018">
                  <a:moveTo>
                    <a:pt x="986" y="477"/>
                  </a:moveTo>
                  <a:lnTo>
                    <a:pt x="953" y="477"/>
                  </a:lnTo>
                  <a:lnTo>
                    <a:pt x="953" y="477"/>
                  </a:lnTo>
                  <a:lnTo>
                    <a:pt x="951" y="456"/>
                  </a:lnTo>
                  <a:lnTo>
                    <a:pt x="947" y="437"/>
                  </a:lnTo>
                  <a:lnTo>
                    <a:pt x="944" y="416"/>
                  </a:lnTo>
                  <a:lnTo>
                    <a:pt x="939" y="397"/>
                  </a:lnTo>
                  <a:lnTo>
                    <a:pt x="934" y="378"/>
                  </a:lnTo>
                  <a:lnTo>
                    <a:pt x="927" y="358"/>
                  </a:lnTo>
                  <a:lnTo>
                    <a:pt x="921" y="340"/>
                  </a:lnTo>
                  <a:lnTo>
                    <a:pt x="912" y="322"/>
                  </a:lnTo>
                  <a:lnTo>
                    <a:pt x="903" y="305"/>
                  </a:lnTo>
                  <a:lnTo>
                    <a:pt x="895" y="288"/>
                  </a:lnTo>
                  <a:lnTo>
                    <a:pt x="884" y="270"/>
                  </a:lnTo>
                  <a:lnTo>
                    <a:pt x="873" y="254"/>
                  </a:lnTo>
                  <a:lnTo>
                    <a:pt x="862" y="238"/>
                  </a:lnTo>
                  <a:lnTo>
                    <a:pt x="850" y="223"/>
                  </a:lnTo>
                  <a:lnTo>
                    <a:pt x="837" y="208"/>
                  </a:lnTo>
                  <a:lnTo>
                    <a:pt x="823" y="194"/>
                  </a:lnTo>
                  <a:lnTo>
                    <a:pt x="809" y="181"/>
                  </a:lnTo>
                  <a:lnTo>
                    <a:pt x="795" y="168"/>
                  </a:lnTo>
                  <a:lnTo>
                    <a:pt x="779" y="156"/>
                  </a:lnTo>
                  <a:lnTo>
                    <a:pt x="764" y="145"/>
                  </a:lnTo>
                  <a:lnTo>
                    <a:pt x="748" y="133"/>
                  </a:lnTo>
                  <a:lnTo>
                    <a:pt x="731" y="123"/>
                  </a:lnTo>
                  <a:lnTo>
                    <a:pt x="714" y="114"/>
                  </a:lnTo>
                  <a:lnTo>
                    <a:pt x="695" y="105"/>
                  </a:lnTo>
                  <a:lnTo>
                    <a:pt x="678" y="98"/>
                  </a:lnTo>
                  <a:lnTo>
                    <a:pt x="659" y="90"/>
                  </a:lnTo>
                  <a:lnTo>
                    <a:pt x="641" y="84"/>
                  </a:lnTo>
                  <a:lnTo>
                    <a:pt x="621" y="78"/>
                  </a:lnTo>
                  <a:lnTo>
                    <a:pt x="601" y="74"/>
                  </a:lnTo>
                  <a:lnTo>
                    <a:pt x="582" y="70"/>
                  </a:lnTo>
                  <a:lnTo>
                    <a:pt x="561" y="68"/>
                  </a:lnTo>
                  <a:lnTo>
                    <a:pt x="541" y="65"/>
                  </a:lnTo>
                  <a:lnTo>
                    <a:pt x="541" y="32"/>
                  </a:lnTo>
                  <a:lnTo>
                    <a:pt x="541" y="32"/>
                  </a:lnTo>
                  <a:lnTo>
                    <a:pt x="540" y="26"/>
                  </a:lnTo>
                  <a:lnTo>
                    <a:pt x="539" y="19"/>
                  </a:lnTo>
                  <a:lnTo>
                    <a:pt x="535" y="14"/>
                  </a:lnTo>
                  <a:lnTo>
                    <a:pt x="531" y="10"/>
                  </a:lnTo>
                  <a:lnTo>
                    <a:pt x="527" y="5"/>
                  </a:lnTo>
                  <a:lnTo>
                    <a:pt x="522" y="2"/>
                  </a:lnTo>
                  <a:lnTo>
                    <a:pt x="515" y="1"/>
                  </a:lnTo>
                  <a:lnTo>
                    <a:pt x="509" y="0"/>
                  </a:lnTo>
                  <a:lnTo>
                    <a:pt x="509" y="0"/>
                  </a:lnTo>
                  <a:lnTo>
                    <a:pt x="502" y="1"/>
                  </a:lnTo>
                  <a:lnTo>
                    <a:pt x="497" y="2"/>
                  </a:lnTo>
                  <a:lnTo>
                    <a:pt x="491" y="5"/>
                  </a:lnTo>
                  <a:lnTo>
                    <a:pt x="486" y="10"/>
                  </a:lnTo>
                  <a:lnTo>
                    <a:pt x="483" y="14"/>
                  </a:lnTo>
                  <a:lnTo>
                    <a:pt x="480" y="19"/>
                  </a:lnTo>
                  <a:lnTo>
                    <a:pt x="478" y="26"/>
                  </a:lnTo>
                  <a:lnTo>
                    <a:pt x="478" y="32"/>
                  </a:lnTo>
                  <a:lnTo>
                    <a:pt x="478" y="65"/>
                  </a:lnTo>
                  <a:lnTo>
                    <a:pt x="478" y="65"/>
                  </a:lnTo>
                  <a:lnTo>
                    <a:pt x="457" y="68"/>
                  </a:lnTo>
                  <a:lnTo>
                    <a:pt x="437" y="70"/>
                  </a:lnTo>
                  <a:lnTo>
                    <a:pt x="416" y="74"/>
                  </a:lnTo>
                  <a:lnTo>
                    <a:pt x="397" y="78"/>
                  </a:lnTo>
                  <a:lnTo>
                    <a:pt x="378" y="84"/>
                  </a:lnTo>
                  <a:lnTo>
                    <a:pt x="358" y="90"/>
                  </a:lnTo>
                  <a:lnTo>
                    <a:pt x="340" y="98"/>
                  </a:lnTo>
                  <a:lnTo>
                    <a:pt x="322" y="105"/>
                  </a:lnTo>
                  <a:lnTo>
                    <a:pt x="305" y="114"/>
                  </a:lnTo>
                  <a:lnTo>
                    <a:pt x="288" y="123"/>
                  </a:lnTo>
                  <a:lnTo>
                    <a:pt x="270" y="133"/>
                  </a:lnTo>
                  <a:lnTo>
                    <a:pt x="254" y="145"/>
                  </a:lnTo>
                  <a:lnTo>
                    <a:pt x="238" y="156"/>
                  </a:lnTo>
                  <a:lnTo>
                    <a:pt x="223" y="168"/>
                  </a:lnTo>
                  <a:lnTo>
                    <a:pt x="208" y="181"/>
                  </a:lnTo>
                  <a:lnTo>
                    <a:pt x="194" y="194"/>
                  </a:lnTo>
                  <a:lnTo>
                    <a:pt x="181" y="208"/>
                  </a:lnTo>
                  <a:lnTo>
                    <a:pt x="169" y="223"/>
                  </a:lnTo>
                  <a:lnTo>
                    <a:pt x="156" y="238"/>
                  </a:lnTo>
                  <a:lnTo>
                    <a:pt x="145" y="254"/>
                  </a:lnTo>
                  <a:lnTo>
                    <a:pt x="133" y="270"/>
                  </a:lnTo>
                  <a:lnTo>
                    <a:pt x="123" y="288"/>
                  </a:lnTo>
                  <a:lnTo>
                    <a:pt x="114" y="305"/>
                  </a:lnTo>
                  <a:lnTo>
                    <a:pt x="105" y="322"/>
                  </a:lnTo>
                  <a:lnTo>
                    <a:pt x="98" y="340"/>
                  </a:lnTo>
                  <a:lnTo>
                    <a:pt x="90" y="358"/>
                  </a:lnTo>
                  <a:lnTo>
                    <a:pt x="84" y="378"/>
                  </a:lnTo>
                  <a:lnTo>
                    <a:pt x="78" y="397"/>
                  </a:lnTo>
                  <a:lnTo>
                    <a:pt x="74" y="416"/>
                  </a:lnTo>
                  <a:lnTo>
                    <a:pt x="70" y="437"/>
                  </a:lnTo>
                  <a:lnTo>
                    <a:pt x="68" y="456"/>
                  </a:lnTo>
                  <a:lnTo>
                    <a:pt x="66" y="477"/>
                  </a:lnTo>
                  <a:lnTo>
                    <a:pt x="32" y="477"/>
                  </a:lnTo>
                  <a:lnTo>
                    <a:pt x="32" y="477"/>
                  </a:lnTo>
                  <a:lnTo>
                    <a:pt x="26" y="477"/>
                  </a:lnTo>
                  <a:lnTo>
                    <a:pt x="19" y="480"/>
                  </a:lnTo>
                  <a:lnTo>
                    <a:pt x="14" y="483"/>
                  </a:lnTo>
                  <a:lnTo>
                    <a:pt x="10" y="486"/>
                  </a:lnTo>
                  <a:lnTo>
                    <a:pt x="5" y="491"/>
                  </a:lnTo>
                  <a:lnTo>
                    <a:pt x="2" y="497"/>
                  </a:lnTo>
                  <a:lnTo>
                    <a:pt x="1" y="502"/>
                  </a:lnTo>
                  <a:lnTo>
                    <a:pt x="0" y="509"/>
                  </a:lnTo>
                  <a:lnTo>
                    <a:pt x="0" y="509"/>
                  </a:lnTo>
                  <a:lnTo>
                    <a:pt x="1" y="515"/>
                  </a:lnTo>
                  <a:lnTo>
                    <a:pt x="2" y="521"/>
                  </a:lnTo>
                  <a:lnTo>
                    <a:pt x="5" y="527"/>
                  </a:lnTo>
                  <a:lnTo>
                    <a:pt x="10" y="531"/>
                  </a:lnTo>
                  <a:lnTo>
                    <a:pt x="14" y="535"/>
                  </a:lnTo>
                  <a:lnTo>
                    <a:pt x="19" y="539"/>
                  </a:lnTo>
                  <a:lnTo>
                    <a:pt x="26" y="540"/>
                  </a:lnTo>
                  <a:lnTo>
                    <a:pt x="32" y="541"/>
                  </a:lnTo>
                  <a:lnTo>
                    <a:pt x="66" y="541"/>
                  </a:lnTo>
                  <a:lnTo>
                    <a:pt x="66" y="541"/>
                  </a:lnTo>
                  <a:lnTo>
                    <a:pt x="68" y="561"/>
                  </a:lnTo>
                  <a:lnTo>
                    <a:pt x="70" y="582"/>
                  </a:lnTo>
                  <a:lnTo>
                    <a:pt x="74" y="601"/>
                  </a:lnTo>
                  <a:lnTo>
                    <a:pt x="78" y="621"/>
                  </a:lnTo>
                  <a:lnTo>
                    <a:pt x="84" y="641"/>
                  </a:lnTo>
                  <a:lnTo>
                    <a:pt x="90" y="659"/>
                  </a:lnTo>
                  <a:lnTo>
                    <a:pt x="98" y="678"/>
                  </a:lnTo>
                  <a:lnTo>
                    <a:pt x="105" y="695"/>
                  </a:lnTo>
                  <a:lnTo>
                    <a:pt x="114" y="713"/>
                  </a:lnTo>
                  <a:lnTo>
                    <a:pt x="123" y="731"/>
                  </a:lnTo>
                  <a:lnTo>
                    <a:pt x="133" y="748"/>
                  </a:lnTo>
                  <a:lnTo>
                    <a:pt x="145" y="764"/>
                  </a:lnTo>
                  <a:lnTo>
                    <a:pt x="156" y="779"/>
                  </a:lnTo>
                  <a:lnTo>
                    <a:pt x="169" y="795"/>
                  </a:lnTo>
                  <a:lnTo>
                    <a:pt x="181" y="809"/>
                  </a:lnTo>
                  <a:lnTo>
                    <a:pt x="194" y="823"/>
                  </a:lnTo>
                  <a:lnTo>
                    <a:pt x="208" y="837"/>
                  </a:lnTo>
                  <a:lnTo>
                    <a:pt x="223" y="850"/>
                  </a:lnTo>
                  <a:lnTo>
                    <a:pt x="238" y="862"/>
                  </a:lnTo>
                  <a:lnTo>
                    <a:pt x="254" y="873"/>
                  </a:lnTo>
                  <a:lnTo>
                    <a:pt x="270" y="884"/>
                  </a:lnTo>
                  <a:lnTo>
                    <a:pt x="288" y="895"/>
                  </a:lnTo>
                  <a:lnTo>
                    <a:pt x="305" y="903"/>
                  </a:lnTo>
                  <a:lnTo>
                    <a:pt x="322" y="912"/>
                  </a:lnTo>
                  <a:lnTo>
                    <a:pt x="340" y="921"/>
                  </a:lnTo>
                  <a:lnTo>
                    <a:pt x="358" y="927"/>
                  </a:lnTo>
                  <a:lnTo>
                    <a:pt x="378" y="933"/>
                  </a:lnTo>
                  <a:lnTo>
                    <a:pt x="397" y="939"/>
                  </a:lnTo>
                  <a:lnTo>
                    <a:pt x="416" y="944"/>
                  </a:lnTo>
                  <a:lnTo>
                    <a:pt x="437" y="947"/>
                  </a:lnTo>
                  <a:lnTo>
                    <a:pt x="457" y="951"/>
                  </a:lnTo>
                  <a:lnTo>
                    <a:pt x="478" y="953"/>
                  </a:lnTo>
                  <a:lnTo>
                    <a:pt x="478" y="986"/>
                  </a:lnTo>
                  <a:lnTo>
                    <a:pt x="478" y="986"/>
                  </a:lnTo>
                  <a:lnTo>
                    <a:pt x="478" y="992"/>
                  </a:lnTo>
                  <a:lnTo>
                    <a:pt x="480" y="998"/>
                  </a:lnTo>
                  <a:lnTo>
                    <a:pt x="483" y="1003"/>
                  </a:lnTo>
                  <a:lnTo>
                    <a:pt x="486" y="1009"/>
                  </a:lnTo>
                  <a:lnTo>
                    <a:pt x="491" y="1012"/>
                  </a:lnTo>
                  <a:lnTo>
                    <a:pt x="497" y="1015"/>
                  </a:lnTo>
                  <a:lnTo>
                    <a:pt x="502" y="1017"/>
                  </a:lnTo>
                  <a:lnTo>
                    <a:pt x="509" y="1018"/>
                  </a:lnTo>
                  <a:lnTo>
                    <a:pt x="509" y="1018"/>
                  </a:lnTo>
                  <a:lnTo>
                    <a:pt x="515" y="1017"/>
                  </a:lnTo>
                  <a:lnTo>
                    <a:pt x="522" y="1015"/>
                  </a:lnTo>
                  <a:lnTo>
                    <a:pt x="527" y="1012"/>
                  </a:lnTo>
                  <a:lnTo>
                    <a:pt x="531" y="1009"/>
                  </a:lnTo>
                  <a:lnTo>
                    <a:pt x="535" y="1003"/>
                  </a:lnTo>
                  <a:lnTo>
                    <a:pt x="539" y="998"/>
                  </a:lnTo>
                  <a:lnTo>
                    <a:pt x="540" y="992"/>
                  </a:lnTo>
                  <a:lnTo>
                    <a:pt x="541" y="986"/>
                  </a:lnTo>
                  <a:lnTo>
                    <a:pt x="541" y="953"/>
                  </a:lnTo>
                  <a:lnTo>
                    <a:pt x="541" y="953"/>
                  </a:lnTo>
                  <a:lnTo>
                    <a:pt x="561" y="951"/>
                  </a:lnTo>
                  <a:lnTo>
                    <a:pt x="582" y="947"/>
                  </a:lnTo>
                  <a:lnTo>
                    <a:pt x="601" y="944"/>
                  </a:lnTo>
                  <a:lnTo>
                    <a:pt x="621" y="939"/>
                  </a:lnTo>
                  <a:lnTo>
                    <a:pt x="641" y="933"/>
                  </a:lnTo>
                  <a:lnTo>
                    <a:pt x="659" y="927"/>
                  </a:lnTo>
                  <a:lnTo>
                    <a:pt x="678" y="921"/>
                  </a:lnTo>
                  <a:lnTo>
                    <a:pt x="695" y="912"/>
                  </a:lnTo>
                  <a:lnTo>
                    <a:pt x="714" y="903"/>
                  </a:lnTo>
                  <a:lnTo>
                    <a:pt x="731" y="895"/>
                  </a:lnTo>
                  <a:lnTo>
                    <a:pt x="748" y="884"/>
                  </a:lnTo>
                  <a:lnTo>
                    <a:pt x="764" y="873"/>
                  </a:lnTo>
                  <a:lnTo>
                    <a:pt x="779" y="862"/>
                  </a:lnTo>
                  <a:lnTo>
                    <a:pt x="795" y="850"/>
                  </a:lnTo>
                  <a:lnTo>
                    <a:pt x="809" y="837"/>
                  </a:lnTo>
                  <a:lnTo>
                    <a:pt x="823" y="823"/>
                  </a:lnTo>
                  <a:lnTo>
                    <a:pt x="837" y="809"/>
                  </a:lnTo>
                  <a:lnTo>
                    <a:pt x="850" y="795"/>
                  </a:lnTo>
                  <a:lnTo>
                    <a:pt x="862" y="779"/>
                  </a:lnTo>
                  <a:lnTo>
                    <a:pt x="873" y="764"/>
                  </a:lnTo>
                  <a:lnTo>
                    <a:pt x="884" y="748"/>
                  </a:lnTo>
                  <a:lnTo>
                    <a:pt x="895" y="731"/>
                  </a:lnTo>
                  <a:lnTo>
                    <a:pt x="903" y="713"/>
                  </a:lnTo>
                  <a:lnTo>
                    <a:pt x="912" y="695"/>
                  </a:lnTo>
                  <a:lnTo>
                    <a:pt x="921" y="678"/>
                  </a:lnTo>
                  <a:lnTo>
                    <a:pt x="927" y="659"/>
                  </a:lnTo>
                  <a:lnTo>
                    <a:pt x="934" y="641"/>
                  </a:lnTo>
                  <a:lnTo>
                    <a:pt x="939" y="621"/>
                  </a:lnTo>
                  <a:lnTo>
                    <a:pt x="944" y="601"/>
                  </a:lnTo>
                  <a:lnTo>
                    <a:pt x="947" y="582"/>
                  </a:lnTo>
                  <a:lnTo>
                    <a:pt x="951" y="561"/>
                  </a:lnTo>
                  <a:lnTo>
                    <a:pt x="953" y="541"/>
                  </a:lnTo>
                  <a:lnTo>
                    <a:pt x="986" y="541"/>
                  </a:lnTo>
                  <a:lnTo>
                    <a:pt x="986" y="541"/>
                  </a:lnTo>
                  <a:lnTo>
                    <a:pt x="993" y="540"/>
                  </a:lnTo>
                  <a:lnTo>
                    <a:pt x="998" y="539"/>
                  </a:lnTo>
                  <a:lnTo>
                    <a:pt x="1003" y="535"/>
                  </a:lnTo>
                  <a:lnTo>
                    <a:pt x="1009" y="531"/>
                  </a:lnTo>
                  <a:lnTo>
                    <a:pt x="1012" y="527"/>
                  </a:lnTo>
                  <a:lnTo>
                    <a:pt x="1015" y="521"/>
                  </a:lnTo>
                  <a:lnTo>
                    <a:pt x="1017" y="515"/>
                  </a:lnTo>
                  <a:lnTo>
                    <a:pt x="1018" y="509"/>
                  </a:lnTo>
                  <a:lnTo>
                    <a:pt x="1018" y="509"/>
                  </a:lnTo>
                  <a:lnTo>
                    <a:pt x="1017" y="502"/>
                  </a:lnTo>
                  <a:lnTo>
                    <a:pt x="1015" y="497"/>
                  </a:lnTo>
                  <a:lnTo>
                    <a:pt x="1012" y="491"/>
                  </a:lnTo>
                  <a:lnTo>
                    <a:pt x="1009" y="486"/>
                  </a:lnTo>
                  <a:lnTo>
                    <a:pt x="1003" y="483"/>
                  </a:lnTo>
                  <a:lnTo>
                    <a:pt x="998" y="480"/>
                  </a:lnTo>
                  <a:lnTo>
                    <a:pt x="993" y="477"/>
                  </a:lnTo>
                  <a:lnTo>
                    <a:pt x="986" y="477"/>
                  </a:lnTo>
                  <a:lnTo>
                    <a:pt x="986" y="477"/>
                  </a:lnTo>
                  <a:close/>
                  <a:moveTo>
                    <a:pt x="827" y="541"/>
                  </a:moveTo>
                  <a:lnTo>
                    <a:pt x="888" y="541"/>
                  </a:lnTo>
                  <a:lnTo>
                    <a:pt x="888" y="541"/>
                  </a:lnTo>
                  <a:lnTo>
                    <a:pt x="887" y="558"/>
                  </a:lnTo>
                  <a:lnTo>
                    <a:pt x="884" y="575"/>
                  </a:lnTo>
                  <a:lnTo>
                    <a:pt x="881" y="591"/>
                  </a:lnTo>
                  <a:lnTo>
                    <a:pt x="877" y="608"/>
                  </a:lnTo>
                  <a:lnTo>
                    <a:pt x="872" y="624"/>
                  </a:lnTo>
                  <a:lnTo>
                    <a:pt x="867" y="641"/>
                  </a:lnTo>
                  <a:lnTo>
                    <a:pt x="861" y="656"/>
                  </a:lnTo>
                  <a:lnTo>
                    <a:pt x="854" y="671"/>
                  </a:lnTo>
                  <a:lnTo>
                    <a:pt x="847" y="686"/>
                  </a:lnTo>
                  <a:lnTo>
                    <a:pt x="839" y="701"/>
                  </a:lnTo>
                  <a:lnTo>
                    <a:pt x="831" y="715"/>
                  </a:lnTo>
                  <a:lnTo>
                    <a:pt x="821" y="729"/>
                  </a:lnTo>
                  <a:lnTo>
                    <a:pt x="811" y="741"/>
                  </a:lnTo>
                  <a:lnTo>
                    <a:pt x="800" y="754"/>
                  </a:lnTo>
                  <a:lnTo>
                    <a:pt x="790" y="766"/>
                  </a:lnTo>
                  <a:lnTo>
                    <a:pt x="778" y="778"/>
                  </a:lnTo>
                  <a:lnTo>
                    <a:pt x="766" y="790"/>
                  </a:lnTo>
                  <a:lnTo>
                    <a:pt x="754" y="800"/>
                  </a:lnTo>
                  <a:lnTo>
                    <a:pt x="741" y="811"/>
                  </a:lnTo>
                  <a:lnTo>
                    <a:pt x="729" y="821"/>
                  </a:lnTo>
                  <a:lnTo>
                    <a:pt x="715" y="830"/>
                  </a:lnTo>
                  <a:lnTo>
                    <a:pt x="701" y="839"/>
                  </a:lnTo>
                  <a:lnTo>
                    <a:pt x="686" y="847"/>
                  </a:lnTo>
                  <a:lnTo>
                    <a:pt x="671" y="854"/>
                  </a:lnTo>
                  <a:lnTo>
                    <a:pt x="656" y="860"/>
                  </a:lnTo>
                  <a:lnTo>
                    <a:pt x="641" y="867"/>
                  </a:lnTo>
                  <a:lnTo>
                    <a:pt x="625" y="872"/>
                  </a:lnTo>
                  <a:lnTo>
                    <a:pt x="608" y="877"/>
                  </a:lnTo>
                  <a:lnTo>
                    <a:pt x="591" y="881"/>
                  </a:lnTo>
                  <a:lnTo>
                    <a:pt x="575" y="884"/>
                  </a:lnTo>
                  <a:lnTo>
                    <a:pt x="558" y="887"/>
                  </a:lnTo>
                  <a:lnTo>
                    <a:pt x="541" y="888"/>
                  </a:lnTo>
                  <a:lnTo>
                    <a:pt x="541" y="827"/>
                  </a:lnTo>
                  <a:lnTo>
                    <a:pt x="541" y="827"/>
                  </a:lnTo>
                  <a:lnTo>
                    <a:pt x="540" y="821"/>
                  </a:lnTo>
                  <a:lnTo>
                    <a:pt x="539" y="814"/>
                  </a:lnTo>
                  <a:lnTo>
                    <a:pt x="535" y="809"/>
                  </a:lnTo>
                  <a:lnTo>
                    <a:pt x="531" y="805"/>
                  </a:lnTo>
                  <a:lnTo>
                    <a:pt x="527" y="800"/>
                  </a:lnTo>
                  <a:lnTo>
                    <a:pt x="522" y="797"/>
                  </a:lnTo>
                  <a:lnTo>
                    <a:pt x="515" y="796"/>
                  </a:lnTo>
                  <a:lnTo>
                    <a:pt x="509" y="795"/>
                  </a:lnTo>
                  <a:lnTo>
                    <a:pt x="509" y="795"/>
                  </a:lnTo>
                  <a:lnTo>
                    <a:pt x="502" y="796"/>
                  </a:lnTo>
                  <a:lnTo>
                    <a:pt x="497" y="797"/>
                  </a:lnTo>
                  <a:lnTo>
                    <a:pt x="491" y="800"/>
                  </a:lnTo>
                  <a:lnTo>
                    <a:pt x="486" y="805"/>
                  </a:lnTo>
                  <a:lnTo>
                    <a:pt x="483" y="809"/>
                  </a:lnTo>
                  <a:lnTo>
                    <a:pt x="480" y="814"/>
                  </a:lnTo>
                  <a:lnTo>
                    <a:pt x="478" y="821"/>
                  </a:lnTo>
                  <a:lnTo>
                    <a:pt x="478" y="827"/>
                  </a:lnTo>
                  <a:lnTo>
                    <a:pt x="478" y="888"/>
                  </a:lnTo>
                  <a:lnTo>
                    <a:pt x="478" y="888"/>
                  </a:lnTo>
                  <a:lnTo>
                    <a:pt x="460" y="887"/>
                  </a:lnTo>
                  <a:lnTo>
                    <a:pt x="443" y="884"/>
                  </a:lnTo>
                  <a:lnTo>
                    <a:pt x="426" y="881"/>
                  </a:lnTo>
                  <a:lnTo>
                    <a:pt x="410" y="877"/>
                  </a:lnTo>
                  <a:lnTo>
                    <a:pt x="394" y="872"/>
                  </a:lnTo>
                  <a:lnTo>
                    <a:pt x="378" y="867"/>
                  </a:lnTo>
                  <a:lnTo>
                    <a:pt x="362" y="860"/>
                  </a:lnTo>
                  <a:lnTo>
                    <a:pt x="347" y="854"/>
                  </a:lnTo>
                  <a:lnTo>
                    <a:pt x="332" y="847"/>
                  </a:lnTo>
                  <a:lnTo>
                    <a:pt x="318" y="839"/>
                  </a:lnTo>
                  <a:lnTo>
                    <a:pt x="304" y="830"/>
                  </a:lnTo>
                  <a:lnTo>
                    <a:pt x="290" y="821"/>
                  </a:lnTo>
                  <a:lnTo>
                    <a:pt x="277" y="811"/>
                  </a:lnTo>
                  <a:lnTo>
                    <a:pt x="264" y="800"/>
                  </a:lnTo>
                  <a:lnTo>
                    <a:pt x="251" y="790"/>
                  </a:lnTo>
                  <a:lnTo>
                    <a:pt x="239" y="778"/>
                  </a:lnTo>
                  <a:lnTo>
                    <a:pt x="228" y="766"/>
                  </a:lnTo>
                  <a:lnTo>
                    <a:pt x="217" y="754"/>
                  </a:lnTo>
                  <a:lnTo>
                    <a:pt x="207" y="741"/>
                  </a:lnTo>
                  <a:lnTo>
                    <a:pt x="197" y="729"/>
                  </a:lnTo>
                  <a:lnTo>
                    <a:pt x="188" y="715"/>
                  </a:lnTo>
                  <a:lnTo>
                    <a:pt x="179" y="701"/>
                  </a:lnTo>
                  <a:lnTo>
                    <a:pt x="171" y="686"/>
                  </a:lnTo>
                  <a:lnTo>
                    <a:pt x="164" y="671"/>
                  </a:lnTo>
                  <a:lnTo>
                    <a:pt x="157" y="656"/>
                  </a:lnTo>
                  <a:lnTo>
                    <a:pt x="151" y="641"/>
                  </a:lnTo>
                  <a:lnTo>
                    <a:pt x="145" y="624"/>
                  </a:lnTo>
                  <a:lnTo>
                    <a:pt x="141" y="608"/>
                  </a:lnTo>
                  <a:lnTo>
                    <a:pt x="136" y="591"/>
                  </a:lnTo>
                  <a:lnTo>
                    <a:pt x="133" y="575"/>
                  </a:lnTo>
                  <a:lnTo>
                    <a:pt x="131" y="558"/>
                  </a:lnTo>
                  <a:lnTo>
                    <a:pt x="129" y="541"/>
                  </a:lnTo>
                  <a:lnTo>
                    <a:pt x="191" y="541"/>
                  </a:lnTo>
                  <a:lnTo>
                    <a:pt x="191" y="541"/>
                  </a:lnTo>
                  <a:lnTo>
                    <a:pt x="197" y="540"/>
                  </a:lnTo>
                  <a:lnTo>
                    <a:pt x="203" y="539"/>
                  </a:lnTo>
                  <a:lnTo>
                    <a:pt x="208" y="535"/>
                  </a:lnTo>
                  <a:lnTo>
                    <a:pt x="214" y="531"/>
                  </a:lnTo>
                  <a:lnTo>
                    <a:pt x="217" y="527"/>
                  </a:lnTo>
                  <a:lnTo>
                    <a:pt x="220" y="521"/>
                  </a:lnTo>
                  <a:lnTo>
                    <a:pt x="222" y="515"/>
                  </a:lnTo>
                  <a:lnTo>
                    <a:pt x="222" y="509"/>
                  </a:lnTo>
                  <a:lnTo>
                    <a:pt x="222" y="509"/>
                  </a:lnTo>
                  <a:lnTo>
                    <a:pt x="222" y="502"/>
                  </a:lnTo>
                  <a:lnTo>
                    <a:pt x="220" y="497"/>
                  </a:lnTo>
                  <a:lnTo>
                    <a:pt x="217" y="491"/>
                  </a:lnTo>
                  <a:lnTo>
                    <a:pt x="214" y="486"/>
                  </a:lnTo>
                  <a:lnTo>
                    <a:pt x="208" y="483"/>
                  </a:lnTo>
                  <a:lnTo>
                    <a:pt x="203" y="480"/>
                  </a:lnTo>
                  <a:lnTo>
                    <a:pt x="197" y="477"/>
                  </a:lnTo>
                  <a:lnTo>
                    <a:pt x="191" y="477"/>
                  </a:lnTo>
                  <a:lnTo>
                    <a:pt x="129" y="477"/>
                  </a:lnTo>
                  <a:lnTo>
                    <a:pt x="129" y="477"/>
                  </a:lnTo>
                  <a:lnTo>
                    <a:pt x="131" y="460"/>
                  </a:lnTo>
                  <a:lnTo>
                    <a:pt x="133" y="443"/>
                  </a:lnTo>
                  <a:lnTo>
                    <a:pt x="136" y="426"/>
                  </a:lnTo>
                  <a:lnTo>
                    <a:pt x="141" y="410"/>
                  </a:lnTo>
                  <a:lnTo>
                    <a:pt x="145" y="394"/>
                  </a:lnTo>
                  <a:lnTo>
                    <a:pt x="151" y="378"/>
                  </a:lnTo>
                  <a:lnTo>
                    <a:pt x="157" y="362"/>
                  </a:lnTo>
                  <a:lnTo>
                    <a:pt x="164" y="347"/>
                  </a:lnTo>
                  <a:lnTo>
                    <a:pt x="171" y="332"/>
                  </a:lnTo>
                  <a:lnTo>
                    <a:pt x="179" y="318"/>
                  </a:lnTo>
                  <a:lnTo>
                    <a:pt x="188" y="304"/>
                  </a:lnTo>
                  <a:lnTo>
                    <a:pt x="197" y="290"/>
                  </a:lnTo>
                  <a:lnTo>
                    <a:pt x="207" y="277"/>
                  </a:lnTo>
                  <a:lnTo>
                    <a:pt x="217" y="264"/>
                  </a:lnTo>
                  <a:lnTo>
                    <a:pt x="228" y="251"/>
                  </a:lnTo>
                  <a:lnTo>
                    <a:pt x="239" y="239"/>
                  </a:lnTo>
                  <a:lnTo>
                    <a:pt x="251" y="227"/>
                  </a:lnTo>
                  <a:lnTo>
                    <a:pt x="264" y="217"/>
                  </a:lnTo>
                  <a:lnTo>
                    <a:pt x="277" y="207"/>
                  </a:lnTo>
                  <a:lnTo>
                    <a:pt x="290" y="197"/>
                  </a:lnTo>
                  <a:lnTo>
                    <a:pt x="304" y="188"/>
                  </a:lnTo>
                  <a:lnTo>
                    <a:pt x="318" y="179"/>
                  </a:lnTo>
                  <a:lnTo>
                    <a:pt x="332" y="171"/>
                  </a:lnTo>
                  <a:lnTo>
                    <a:pt x="347" y="164"/>
                  </a:lnTo>
                  <a:lnTo>
                    <a:pt x="362" y="157"/>
                  </a:lnTo>
                  <a:lnTo>
                    <a:pt x="378" y="151"/>
                  </a:lnTo>
                  <a:lnTo>
                    <a:pt x="394" y="145"/>
                  </a:lnTo>
                  <a:lnTo>
                    <a:pt x="410" y="141"/>
                  </a:lnTo>
                  <a:lnTo>
                    <a:pt x="426" y="136"/>
                  </a:lnTo>
                  <a:lnTo>
                    <a:pt x="443" y="133"/>
                  </a:lnTo>
                  <a:lnTo>
                    <a:pt x="460" y="131"/>
                  </a:lnTo>
                  <a:lnTo>
                    <a:pt x="478" y="129"/>
                  </a:lnTo>
                  <a:lnTo>
                    <a:pt x="478" y="191"/>
                  </a:lnTo>
                  <a:lnTo>
                    <a:pt x="478" y="191"/>
                  </a:lnTo>
                  <a:lnTo>
                    <a:pt x="478" y="197"/>
                  </a:lnTo>
                  <a:lnTo>
                    <a:pt x="480" y="203"/>
                  </a:lnTo>
                  <a:lnTo>
                    <a:pt x="483" y="208"/>
                  </a:lnTo>
                  <a:lnTo>
                    <a:pt x="486" y="214"/>
                  </a:lnTo>
                  <a:lnTo>
                    <a:pt x="491" y="217"/>
                  </a:lnTo>
                  <a:lnTo>
                    <a:pt x="497" y="220"/>
                  </a:lnTo>
                  <a:lnTo>
                    <a:pt x="502" y="222"/>
                  </a:lnTo>
                  <a:lnTo>
                    <a:pt x="509" y="222"/>
                  </a:lnTo>
                  <a:lnTo>
                    <a:pt x="509" y="222"/>
                  </a:lnTo>
                  <a:lnTo>
                    <a:pt x="515" y="222"/>
                  </a:lnTo>
                  <a:lnTo>
                    <a:pt x="522" y="220"/>
                  </a:lnTo>
                  <a:lnTo>
                    <a:pt x="527" y="217"/>
                  </a:lnTo>
                  <a:lnTo>
                    <a:pt x="531" y="214"/>
                  </a:lnTo>
                  <a:lnTo>
                    <a:pt x="535" y="208"/>
                  </a:lnTo>
                  <a:lnTo>
                    <a:pt x="539" y="203"/>
                  </a:lnTo>
                  <a:lnTo>
                    <a:pt x="540" y="197"/>
                  </a:lnTo>
                  <a:lnTo>
                    <a:pt x="541" y="191"/>
                  </a:lnTo>
                  <a:lnTo>
                    <a:pt x="541" y="129"/>
                  </a:lnTo>
                  <a:lnTo>
                    <a:pt x="541" y="129"/>
                  </a:lnTo>
                  <a:lnTo>
                    <a:pt x="558" y="131"/>
                  </a:lnTo>
                  <a:lnTo>
                    <a:pt x="575" y="133"/>
                  </a:lnTo>
                  <a:lnTo>
                    <a:pt x="591" y="136"/>
                  </a:lnTo>
                  <a:lnTo>
                    <a:pt x="608" y="141"/>
                  </a:lnTo>
                  <a:lnTo>
                    <a:pt x="625" y="145"/>
                  </a:lnTo>
                  <a:lnTo>
                    <a:pt x="641" y="151"/>
                  </a:lnTo>
                  <a:lnTo>
                    <a:pt x="656" y="157"/>
                  </a:lnTo>
                  <a:lnTo>
                    <a:pt x="671" y="164"/>
                  </a:lnTo>
                  <a:lnTo>
                    <a:pt x="686" y="171"/>
                  </a:lnTo>
                  <a:lnTo>
                    <a:pt x="701" y="179"/>
                  </a:lnTo>
                  <a:lnTo>
                    <a:pt x="715" y="188"/>
                  </a:lnTo>
                  <a:lnTo>
                    <a:pt x="729" y="197"/>
                  </a:lnTo>
                  <a:lnTo>
                    <a:pt x="741" y="207"/>
                  </a:lnTo>
                  <a:lnTo>
                    <a:pt x="754" y="217"/>
                  </a:lnTo>
                  <a:lnTo>
                    <a:pt x="766" y="227"/>
                  </a:lnTo>
                  <a:lnTo>
                    <a:pt x="778" y="239"/>
                  </a:lnTo>
                  <a:lnTo>
                    <a:pt x="790" y="251"/>
                  </a:lnTo>
                  <a:lnTo>
                    <a:pt x="800" y="264"/>
                  </a:lnTo>
                  <a:lnTo>
                    <a:pt x="811" y="277"/>
                  </a:lnTo>
                  <a:lnTo>
                    <a:pt x="821" y="290"/>
                  </a:lnTo>
                  <a:lnTo>
                    <a:pt x="831" y="304"/>
                  </a:lnTo>
                  <a:lnTo>
                    <a:pt x="839" y="318"/>
                  </a:lnTo>
                  <a:lnTo>
                    <a:pt x="847" y="332"/>
                  </a:lnTo>
                  <a:lnTo>
                    <a:pt x="854" y="347"/>
                  </a:lnTo>
                  <a:lnTo>
                    <a:pt x="861" y="362"/>
                  </a:lnTo>
                  <a:lnTo>
                    <a:pt x="867" y="378"/>
                  </a:lnTo>
                  <a:lnTo>
                    <a:pt x="872" y="394"/>
                  </a:lnTo>
                  <a:lnTo>
                    <a:pt x="877" y="410"/>
                  </a:lnTo>
                  <a:lnTo>
                    <a:pt x="881" y="426"/>
                  </a:lnTo>
                  <a:lnTo>
                    <a:pt x="884" y="443"/>
                  </a:lnTo>
                  <a:lnTo>
                    <a:pt x="887" y="460"/>
                  </a:lnTo>
                  <a:lnTo>
                    <a:pt x="888" y="477"/>
                  </a:lnTo>
                  <a:lnTo>
                    <a:pt x="827" y="477"/>
                  </a:lnTo>
                  <a:lnTo>
                    <a:pt x="827" y="477"/>
                  </a:lnTo>
                  <a:lnTo>
                    <a:pt x="821" y="477"/>
                  </a:lnTo>
                  <a:lnTo>
                    <a:pt x="814" y="480"/>
                  </a:lnTo>
                  <a:lnTo>
                    <a:pt x="809" y="483"/>
                  </a:lnTo>
                  <a:lnTo>
                    <a:pt x="805" y="486"/>
                  </a:lnTo>
                  <a:lnTo>
                    <a:pt x="800" y="491"/>
                  </a:lnTo>
                  <a:lnTo>
                    <a:pt x="797" y="497"/>
                  </a:lnTo>
                  <a:lnTo>
                    <a:pt x="796" y="502"/>
                  </a:lnTo>
                  <a:lnTo>
                    <a:pt x="795" y="509"/>
                  </a:lnTo>
                  <a:lnTo>
                    <a:pt x="795" y="509"/>
                  </a:lnTo>
                  <a:lnTo>
                    <a:pt x="796" y="515"/>
                  </a:lnTo>
                  <a:lnTo>
                    <a:pt x="797" y="521"/>
                  </a:lnTo>
                  <a:lnTo>
                    <a:pt x="800" y="527"/>
                  </a:lnTo>
                  <a:lnTo>
                    <a:pt x="805" y="531"/>
                  </a:lnTo>
                  <a:lnTo>
                    <a:pt x="809" y="535"/>
                  </a:lnTo>
                  <a:lnTo>
                    <a:pt x="814" y="539"/>
                  </a:lnTo>
                  <a:lnTo>
                    <a:pt x="821" y="540"/>
                  </a:lnTo>
                  <a:lnTo>
                    <a:pt x="827" y="541"/>
                  </a:lnTo>
                  <a:lnTo>
                    <a:pt x="827" y="541"/>
                  </a:lnTo>
                  <a:close/>
                  <a:moveTo>
                    <a:pt x="604" y="509"/>
                  </a:moveTo>
                  <a:lnTo>
                    <a:pt x="604" y="509"/>
                  </a:lnTo>
                  <a:lnTo>
                    <a:pt x="604" y="499"/>
                  </a:lnTo>
                  <a:lnTo>
                    <a:pt x="602" y="489"/>
                  </a:lnTo>
                  <a:lnTo>
                    <a:pt x="600" y="481"/>
                  </a:lnTo>
                  <a:lnTo>
                    <a:pt x="597" y="472"/>
                  </a:lnTo>
                  <a:lnTo>
                    <a:pt x="592" y="463"/>
                  </a:lnTo>
                  <a:lnTo>
                    <a:pt x="588" y="456"/>
                  </a:lnTo>
                  <a:lnTo>
                    <a:pt x="583" y="448"/>
                  </a:lnTo>
                  <a:lnTo>
                    <a:pt x="576" y="441"/>
                  </a:lnTo>
                  <a:lnTo>
                    <a:pt x="570" y="436"/>
                  </a:lnTo>
                  <a:lnTo>
                    <a:pt x="562" y="430"/>
                  </a:lnTo>
                  <a:lnTo>
                    <a:pt x="555" y="425"/>
                  </a:lnTo>
                  <a:lnTo>
                    <a:pt x="546" y="421"/>
                  </a:lnTo>
                  <a:lnTo>
                    <a:pt x="538" y="417"/>
                  </a:lnTo>
                  <a:lnTo>
                    <a:pt x="528" y="415"/>
                  </a:lnTo>
                  <a:lnTo>
                    <a:pt x="518" y="414"/>
                  </a:lnTo>
                  <a:lnTo>
                    <a:pt x="509" y="413"/>
                  </a:lnTo>
                  <a:lnTo>
                    <a:pt x="509" y="413"/>
                  </a:lnTo>
                  <a:lnTo>
                    <a:pt x="499" y="414"/>
                  </a:lnTo>
                  <a:lnTo>
                    <a:pt x="489" y="415"/>
                  </a:lnTo>
                  <a:lnTo>
                    <a:pt x="481" y="417"/>
                  </a:lnTo>
                  <a:lnTo>
                    <a:pt x="472" y="421"/>
                  </a:lnTo>
                  <a:lnTo>
                    <a:pt x="464" y="425"/>
                  </a:lnTo>
                  <a:lnTo>
                    <a:pt x="456" y="430"/>
                  </a:lnTo>
                  <a:lnTo>
                    <a:pt x="449" y="436"/>
                  </a:lnTo>
                  <a:lnTo>
                    <a:pt x="441" y="441"/>
                  </a:lnTo>
                  <a:lnTo>
                    <a:pt x="436" y="448"/>
                  </a:lnTo>
                  <a:lnTo>
                    <a:pt x="430" y="456"/>
                  </a:lnTo>
                  <a:lnTo>
                    <a:pt x="425" y="463"/>
                  </a:lnTo>
                  <a:lnTo>
                    <a:pt x="421" y="472"/>
                  </a:lnTo>
                  <a:lnTo>
                    <a:pt x="417" y="481"/>
                  </a:lnTo>
                  <a:lnTo>
                    <a:pt x="415" y="489"/>
                  </a:lnTo>
                  <a:lnTo>
                    <a:pt x="414" y="499"/>
                  </a:lnTo>
                  <a:lnTo>
                    <a:pt x="413" y="509"/>
                  </a:lnTo>
                  <a:lnTo>
                    <a:pt x="413" y="509"/>
                  </a:lnTo>
                  <a:lnTo>
                    <a:pt x="414" y="518"/>
                  </a:lnTo>
                  <a:lnTo>
                    <a:pt x="415" y="528"/>
                  </a:lnTo>
                  <a:lnTo>
                    <a:pt x="417" y="538"/>
                  </a:lnTo>
                  <a:lnTo>
                    <a:pt x="421" y="546"/>
                  </a:lnTo>
                  <a:lnTo>
                    <a:pt x="425" y="555"/>
                  </a:lnTo>
                  <a:lnTo>
                    <a:pt x="430" y="562"/>
                  </a:lnTo>
                  <a:lnTo>
                    <a:pt x="436" y="570"/>
                  </a:lnTo>
                  <a:lnTo>
                    <a:pt x="441" y="576"/>
                  </a:lnTo>
                  <a:lnTo>
                    <a:pt x="449" y="583"/>
                  </a:lnTo>
                  <a:lnTo>
                    <a:pt x="456" y="588"/>
                  </a:lnTo>
                  <a:lnTo>
                    <a:pt x="464" y="592"/>
                  </a:lnTo>
                  <a:lnTo>
                    <a:pt x="472" y="597"/>
                  </a:lnTo>
                  <a:lnTo>
                    <a:pt x="481" y="600"/>
                  </a:lnTo>
                  <a:lnTo>
                    <a:pt x="489" y="602"/>
                  </a:lnTo>
                  <a:lnTo>
                    <a:pt x="499" y="604"/>
                  </a:lnTo>
                  <a:lnTo>
                    <a:pt x="509" y="604"/>
                  </a:lnTo>
                  <a:lnTo>
                    <a:pt x="509" y="604"/>
                  </a:lnTo>
                  <a:lnTo>
                    <a:pt x="518" y="604"/>
                  </a:lnTo>
                  <a:lnTo>
                    <a:pt x="528" y="602"/>
                  </a:lnTo>
                  <a:lnTo>
                    <a:pt x="538" y="600"/>
                  </a:lnTo>
                  <a:lnTo>
                    <a:pt x="546" y="597"/>
                  </a:lnTo>
                  <a:lnTo>
                    <a:pt x="555" y="592"/>
                  </a:lnTo>
                  <a:lnTo>
                    <a:pt x="562" y="588"/>
                  </a:lnTo>
                  <a:lnTo>
                    <a:pt x="570" y="583"/>
                  </a:lnTo>
                  <a:lnTo>
                    <a:pt x="576" y="576"/>
                  </a:lnTo>
                  <a:lnTo>
                    <a:pt x="583" y="570"/>
                  </a:lnTo>
                  <a:lnTo>
                    <a:pt x="588" y="562"/>
                  </a:lnTo>
                  <a:lnTo>
                    <a:pt x="592" y="555"/>
                  </a:lnTo>
                  <a:lnTo>
                    <a:pt x="597" y="546"/>
                  </a:lnTo>
                  <a:lnTo>
                    <a:pt x="600" y="538"/>
                  </a:lnTo>
                  <a:lnTo>
                    <a:pt x="602" y="528"/>
                  </a:lnTo>
                  <a:lnTo>
                    <a:pt x="604" y="518"/>
                  </a:lnTo>
                  <a:lnTo>
                    <a:pt x="604" y="509"/>
                  </a:lnTo>
                  <a:lnTo>
                    <a:pt x="604" y="509"/>
                  </a:lnTo>
                  <a:close/>
                  <a:moveTo>
                    <a:pt x="478" y="509"/>
                  </a:moveTo>
                  <a:lnTo>
                    <a:pt x="478" y="509"/>
                  </a:lnTo>
                  <a:lnTo>
                    <a:pt x="478" y="502"/>
                  </a:lnTo>
                  <a:lnTo>
                    <a:pt x="480" y="497"/>
                  </a:lnTo>
                  <a:lnTo>
                    <a:pt x="483" y="491"/>
                  </a:lnTo>
                  <a:lnTo>
                    <a:pt x="486" y="486"/>
                  </a:lnTo>
                  <a:lnTo>
                    <a:pt x="491" y="483"/>
                  </a:lnTo>
                  <a:lnTo>
                    <a:pt x="497" y="480"/>
                  </a:lnTo>
                  <a:lnTo>
                    <a:pt x="502" y="477"/>
                  </a:lnTo>
                  <a:lnTo>
                    <a:pt x="509" y="477"/>
                  </a:lnTo>
                  <a:lnTo>
                    <a:pt x="509" y="477"/>
                  </a:lnTo>
                  <a:lnTo>
                    <a:pt x="515" y="477"/>
                  </a:lnTo>
                  <a:lnTo>
                    <a:pt x="522" y="480"/>
                  </a:lnTo>
                  <a:lnTo>
                    <a:pt x="527" y="483"/>
                  </a:lnTo>
                  <a:lnTo>
                    <a:pt x="531" y="486"/>
                  </a:lnTo>
                  <a:lnTo>
                    <a:pt x="535" y="491"/>
                  </a:lnTo>
                  <a:lnTo>
                    <a:pt x="539" y="497"/>
                  </a:lnTo>
                  <a:lnTo>
                    <a:pt x="540" y="502"/>
                  </a:lnTo>
                  <a:lnTo>
                    <a:pt x="541" y="509"/>
                  </a:lnTo>
                  <a:lnTo>
                    <a:pt x="541" y="509"/>
                  </a:lnTo>
                  <a:lnTo>
                    <a:pt x="540" y="515"/>
                  </a:lnTo>
                  <a:lnTo>
                    <a:pt x="539" y="521"/>
                  </a:lnTo>
                  <a:lnTo>
                    <a:pt x="535" y="527"/>
                  </a:lnTo>
                  <a:lnTo>
                    <a:pt x="531" y="531"/>
                  </a:lnTo>
                  <a:lnTo>
                    <a:pt x="527" y="535"/>
                  </a:lnTo>
                  <a:lnTo>
                    <a:pt x="522" y="539"/>
                  </a:lnTo>
                  <a:lnTo>
                    <a:pt x="515" y="540"/>
                  </a:lnTo>
                  <a:lnTo>
                    <a:pt x="509" y="541"/>
                  </a:lnTo>
                  <a:lnTo>
                    <a:pt x="509" y="541"/>
                  </a:lnTo>
                  <a:lnTo>
                    <a:pt x="502" y="540"/>
                  </a:lnTo>
                  <a:lnTo>
                    <a:pt x="497" y="539"/>
                  </a:lnTo>
                  <a:lnTo>
                    <a:pt x="491" y="535"/>
                  </a:lnTo>
                  <a:lnTo>
                    <a:pt x="486" y="531"/>
                  </a:lnTo>
                  <a:lnTo>
                    <a:pt x="483" y="527"/>
                  </a:lnTo>
                  <a:lnTo>
                    <a:pt x="480" y="521"/>
                  </a:lnTo>
                  <a:lnTo>
                    <a:pt x="478" y="515"/>
                  </a:lnTo>
                  <a:lnTo>
                    <a:pt x="478" y="509"/>
                  </a:lnTo>
                  <a:lnTo>
                    <a:pt x="478" y="509"/>
                  </a:lnTo>
                  <a:close/>
                  <a:moveTo>
                    <a:pt x="541" y="318"/>
                  </a:moveTo>
                  <a:lnTo>
                    <a:pt x="541" y="318"/>
                  </a:lnTo>
                  <a:lnTo>
                    <a:pt x="540" y="311"/>
                  </a:lnTo>
                  <a:lnTo>
                    <a:pt x="539" y="306"/>
                  </a:lnTo>
                  <a:lnTo>
                    <a:pt x="535" y="300"/>
                  </a:lnTo>
                  <a:lnTo>
                    <a:pt x="531" y="295"/>
                  </a:lnTo>
                  <a:lnTo>
                    <a:pt x="527" y="292"/>
                  </a:lnTo>
                  <a:lnTo>
                    <a:pt x="522" y="289"/>
                  </a:lnTo>
                  <a:lnTo>
                    <a:pt x="515" y="286"/>
                  </a:lnTo>
                  <a:lnTo>
                    <a:pt x="509" y="286"/>
                  </a:lnTo>
                  <a:lnTo>
                    <a:pt x="509" y="286"/>
                  </a:lnTo>
                  <a:lnTo>
                    <a:pt x="486" y="288"/>
                  </a:lnTo>
                  <a:lnTo>
                    <a:pt x="465" y="291"/>
                  </a:lnTo>
                  <a:lnTo>
                    <a:pt x="443" y="296"/>
                  </a:lnTo>
                  <a:lnTo>
                    <a:pt x="423" y="304"/>
                  </a:lnTo>
                  <a:lnTo>
                    <a:pt x="402" y="313"/>
                  </a:lnTo>
                  <a:lnTo>
                    <a:pt x="384" y="324"/>
                  </a:lnTo>
                  <a:lnTo>
                    <a:pt x="367" y="337"/>
                  </a:lnTo>
                  <a:lnTo>
                    <a:pt x="352" y="352"/>
                  </a:lnTo>
                  <a:lnTo>
                    <a:pt x="337" y="367"/>
                  </a:lnTo>
                  <a:lnTo>
                    <a:pt x="324" y="384"/>
                  </a:lnTo>
                  <a:lnTo>
                    <a:pt x="313" y="402"/>
                  </a:lnTo>
                  <a:lnTo>
                    <a:pt x="304" y="423"/>
                  </a:lnTo>
                  <a:lnTo>
                    <a:pt x="296" y="443"/>
                  </a:lnTo>
                  <a:lnTo>
                    <a:pt x="291" y="463"/>
                  </a:lnTo>
                  <a:lnTo>
                    <a:pt x="288" y="486"/>
                  </a:lnTo>
                  <a:lnTo>
                    <a:pt x="287" y="509"/>
                  </a:lnTo>
                  <a:lnTo>
                    <a:pt x="287" y="509"/>
                  </a:lnTo>
                  <a:lnTo>
                    <a:pt x="287" y="515"/>
                  </a:lnTo>
                  <a:lnTo>
                    <a:pt x="289" y="521"/>
                  </a:lnTo>
                  <a:lnTo>
                    <a:pt x="292" y="527"/>
                  </a:lnTo>
                  <a:lnTo>
                    <a:pt x="295" y="531"/>
                  </a:lnTo>
                  <a:lnTo>
                    <a:pt x="300" y="535"/>
                  </a:lnTo>
                  <a:lnTo>
                    <a:pt x="306" y="539"/>
                  </a:lnTo>
                  <a:lnTo>
                    <a:pt x="311" y="540"/>
                  </a:lnTo>
                  <a:lnTo>
                    <a:pt x="318" y="541"/>
                  </a:lnTo>
                  <a:lnTo>
                    <a:pt x="318" y="541"/>
                  </a:lnTo>
                  <a:lnTo>
                    <a:pt x="324" y="540"/>
                  </a:lnTo>
                  <a:lnTo>
                    <a:pt x="331" y="539"/>
                  </a:lnTo>
                  <a:lnTo>
                    <a:pt x="336" y="535"/>
                  </a:lnTo>
                  <a:lnTo>
                    <a:pt x="340" y="531"/>
                  </a:lnTo>
                  <a:lnTo>
                    <a:pt x="344" y="527"/>
                  </a:lnTo>
                  <a:lnTo>
                    <a:pt x="348" y="521"/>
                  </a:lnTo>
                  <a:lnTo>
                    <a:pt x="349" y="515"/>
                  </a:lnTo>
                  <a:lnTo>
                    <a:pt x="350" y="509"/>
                  </a:lnTo>
                  <a:lnTo>
                    <a:pt x="350" y="509"/>
                  </a:lnTo>
                  <a:lnTo>
                    <a:pt x="351" y="492"/>
                  </a:lnTo>
                  <a:lnTo>
                    <a:pt x="353" y="476"/>
                  </a:lnTo>
                  <a:lnTo>
                    <a:pt x="357" y="461"/>
                  </a:lnTo>
                  <a:lnTo>
                    <a:pt x="363" y="447"/>
                  </a:lnTo>
                  <a:lnTo>
                    <a:pt x="369" y="433"/>
                  </a:lnTo>
                  <a:lnTo>
                    <a:pt x="377" y="420"/>
                  </a:lnTo>
                  <a:lnTo>
                    <a:pt x="386" y="408"/>
                  </a:lnTo>
                  <a:lnTo>
                    <a:pt x="397" y="396"/>
                  </a:lnTo>
                  <a:lnTo>
                    <a:pt x="408" y="386"/>
                  </a:lnTo>
                  <a:lnTo>
                    <a:pt x="420" y="377"/>
                  </a:lnTo>
                  <a:lnTo>
                    <a:pt x="434" y="369"/>
                  </a:lnTo>
                  <a:lnTo>
                    <a:pt x="447" y="363"/>
                  </a:lnTo>
                  <a:lnTo>
                    <a:pt x="461" y="357"/>
                  </a:lnTo>
                  <a:lnTo>
                    <a:pt x="476" y="353"/>
                  </a:lnTo>
                  <a:lnTo>
                    <a:pt x="493" y="351"/>
                  </a:lnTo>
                  <a:lnTo>
                    <a:pt x="509" y="350"/>
                  </a:lnTo>
                  <a:lnTo>
                    <a:pt x="509" y="350"/>
                  </a:lnTo>
                  <a:lnTo>
                    <a:pt x="515" y="349"/>
                  </a:lnTo>
                  <a:lnTo>
                    <a:pt x="522" y="348"/>
                  </a:lnTo>
                  <a:lnTo>
                    <a:pt x="527" y="344"/>
                  </a:lnTo>
                  <a:lnTo>
                    <a:pt x="531" y="340"/>
                  </a:lnTo>
                  <a:lnTo>
                    <a:pt x="535" y="336"/>
                  </a:lnTo>
                  <a:lnTo>
                    <a:pt x="539" y="330"/>
                  </a:lnTo>
                  <a:lnTo>
                    <a:pt x="540" y="324"/>
                  </a:lnTo>
                  <a:lnTo>
                    <a:pt x="541" y="318"/>
                  </a:lnTo>
                  <a:lnTo>
                    <a:pt x="541" y="318"/>
                  </a:lnTo>
                  <a:close/>
                  <a:moveTo>
                    <a:pt x="700" y="477"/>
                  </a:moveTo>
                  <a:lnTo>
                    <a:pt x="700" y="477"/>
                  </a:lnTo>
                  <a:lnTo>
                    <a:pt x="693" y="477"/>
                  </a:lnTo>
                  <a:lnTo>
                    <a:pt x="688" y="480"/>
                  </a:lnTo>
                  <a:lnTo>
                    <a:pt x="682" y="483"/>
                  </a:lnTo>
                  <a:lnTo>
                    <a:pt x="677" y="486"/>
                  </a:lnTo>
                  <a:lnTo>
                    <a:pt x="674" y="491"/>
                  </a:lnTo>
                  <a:lnTo>
                    <a:pt x="671" y="497"/>
                  </a:lnTo>
                  <a:lnTo>
                    <a:pt x="669" y="502"/>
                  </a:lnTo>
                  <a:lnTo>
                    <a:pt x="667" y="509"/>
                  </a:lnTo>
                  <a:lnTo>
                    <a:pt x="667" y="509"/>
                  </a:lnTo>
                  <a:lnTo>
                    <a:pt x="667" y="525"/>
                  </a:lnTo>
                  <a:lnTo>
                    <a:pt x="664" y="541"/>
                  </a:lnTo>
                  <a:lnTo>
                    <a:pt x="661" y="556"/>
                  </a:lnTo>
                  <a:lnTo>
                    <a:pt x="656" y="571"/>
                  </a:lnTo>
                  <a:lnTo>
                    <a:pt x="649" y="585"/>
                  </a:lnTo>
                  <a:lnTo>
                    <a:pt x="641" y="598"/>
                  </a:lnTo>
                  <a:lnTo>
                    <a:pt x="632" y="609"/>
                  </a:lnTo>
                  <a:lnTo>
                    <a:pt x="621" y="621"/>
                  </a:lnTo>
                  <a:lnTo>
                    <a:pt x="609" y="632"/>
                  </a:lnTo>
                  <a:lnTo>
                    <a:pt x="598" y="641"/>
                  </a:lnTo>
                  <a:lnTo>
                    <a:pt x="585" y="649"/>
                  </a:lnTo>
                  <a:lnTo>
                    <a:pt x="571" y="656"/>
                  </a:lnTo>
                  <a:lnTo>
                    <a:pt x="556" y="661"/>
                  </a:lnTo>
                  <a:lnTo>
                    <a:pt x="541" y="664"/>
                  </a:lnTo>
                  <a:lnTo>
                    <a:pt x="525" y="667"/>
                  </a:lnTo>
                  <a:lnTo>
                    <a:pt x="509" y="667"/>
                  </a:lnTo>
                  <a:lnTo>
                    <a:pt x="509" y="667"/>
                  </a:lnTo>
                  <a:lnTo>
                    <a:pt x="502" y="668"/>
                  </a:lnTo>
                  <a:lnTo>
                    <a:pt x="497" y="671"/>
                  </a:lnTo>
                  <a:lnTo>
                    <a:pt x="491" y="674"/>
                  </a:lnTo>
                  <a:lnTo>
                    <a:pt x="486" y="677"/>
                  </a:lnTo>
                  <a:lnTo>
                    <a:pt x="483" y="682"/>
                  </a:lnTo>
                  <a:lnTo>
                    <a:pt x="480" y="688"/>
                  </a:lnTo>
                  <a:lnTo>
                    <a:pt x="478" y="693"/>
                  </a:lnTo>
                  <a:lnTo>
                    <a:pt x="478" y="700"/>
                  </a:lnTo>
                  <a:lnTo>
                    <a:pt x="478" y="700"/>
                  </a:lnTo>
                  <a:lnTo>
                    <a:pt x="478" y="706"/>
                  </a:lnTo>
                  <a:lnTo>
                    <a:pt x="480" y="712"/>
                  </a:lnTo>
                  <a:lnTo>
                    <a:pt x="483" y="718"/>
                  </a:lnTo>
                  <a:lnTo>
                    <a:pt x="486" y="722"/>
                  </a:lnTo>
                  <a:lnTo>
                    <a:pt x="491" y="726"/>
                  </a:lnTo>
                  <a:lnTo>
                    <a:pt x="497" y="729"/>
                  </a:lnTo>
                  <a:lnTo>
                    <a:pt x="502" y="731"/>
                  </a:lnTo>
                  <a:lnTo>
                    <a:pt x="509" y="732"/>
                  </a:lnTo>
                  <a:lnTo>
                    <a:pt x="509" y="732"/>
                  </a:lnTo>
                  <a:lnTo>
                    <a:pt x="531" y="731"/>
                  </a:lnTo>
                  <a:lnTo>
                    <a:pt x="554" y="727"/>
                  </a:lnTo>
                  <a:lnTo>
                    <a:pt x="575" y="721"/>
                  </a:lnTo>
                  <a:lnTo>
                    <a:pt x="596" y="713"/>
                  </a:lnTo>
                  <a:lnTo>
                    <a:pt x="615" y="705"/>
                  </a:lnTo>
                  <a:lnTo>
                    <a:pt x="633" y="693"/>
                  </a:lnTo>
                  <a:lnTo>
                    <a:pt x="650" y="680"/>
                  </a:lnTo>
                  <a:lnTo>
                    <a:pt x="666" y="666"/>
                  </a:lnTo>
                  <a:lnTo>
                    <a:pt x="680" y="650"/>
                  </a:lnTo>
                  <a:lnTo>
                    <a:pt x="693" y="633"/>
                  </a:lnTo>
                  <a:lnTo>
                    <a:pt x="705" y="615"/>
                  </a:lnTo>
                  <a:lnTo>
                    <a:pt x="714" y="595"/>
                  </a:lnTo>
                  <a:lnTo>
                    <a:pt x="721" y="575"/>
                  </a:lnTo>
                  <a:lnTo>
                    <a:pt x="728" y="554"/>
                  </a:lnTo>
                  <a:lnTo>
                    <a:pt x="731" y="531"/>
                  </a:lnTo>
                  <a:lnTo>
                    <a:pt x="732" y="509"/>
                  </a:lnTo>
                  <a:lnTo>
                    <a:pt x="732" y="509"/>
                  </a:lnTo>
                  <a:lnTo>
                    <a:pt x="731" y="502"/>
                  </a:lnTo>
                  <a:lnTo>
                    <a:pt x="729" y="497"/>
                  </a:lnTo>
                  <a:lnTo>
                    <a:pt x="726" y="491"/>
                  </a:lnTo>
                  <a:lnTo>
                    <a:pt x="722" y="486"/>
                  </a:lnTo>
                  <a:lnTo>
                    <a:pt x="718" y="483"/>
                  </a:lnTo>
                  <a:lnTo>
                    <a:pt x="712" y="480"/>
                  </a:lnTo>
                  <a:lnTo>
                    <a:pt x="706" y="477"/>
                  </a:lnTo>
                  <a:lnTo>
                    <a:pt x="700" y="477"/>
                  </a:lnTo>
                  <a:lnTo>
                    <a:pt x="700" y="47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cs typeface="+mn-ea"/>
                <a:sym typeface="+mn-lt"/>
              </a:endParaRPr>
            </a:p>
          </p:txBody>
        </p:sp>
        <p:sp>
          <p:nvSpPr>
            <p:cNvPr id="32" name="Rectangle 31"/>
            <p:cNvSpPr/>
            <p:nvPr/>
          </p:nvSpPr>
          <p:spPr>
            <a:xfrm>
              <a:off x="7482498" y="5145205"/>
              <a:ext cx="2222083" cy="707886"/>
            </a:xfrm>
            <a:prstGeom prst="rect">
              <a:avLst/>
            </a:prstGeom>
          </p:spPr>
          <p:txBody>
            <a:bodyPr wrap="square">
              <a:spAutoFit/>
            </a:bodyPr>
            <a:lstStyle/>
            <a:p>
              <a:pPr algn="ctr"/>
              <a:r>
                <a:rPr lang="es-ES" sz="2000" i="1" dirty="0" err="1">
                  <a:latin typeface="Times New Roman" pitchFamily="18" charset="0"/>
                  <a:cs typeface="Times New Roman" pitchFamily="18" charset="0"/>
                </a:rPr>
                <a:t>Cơ</a:t>
              </a:r>
              <a:r>
                <a:rPr lang="es-ES" sz="2000" i="1" dirty="0">
                  <a:latin typeface="Times New Roman" pitchFamily="18" charset="0"/>
                  <a:cs typeface="Times New Roman" pitchFamily="18" charset="0"/>
                </a:rPr>
                <a:t> </a:t>
              </a:r>
              <a:r>
                <a:rPr lang="es-ES" sz="2000" i="1" dirty="0" err="1">
                  <a:latin typeface="Times New Roman" pitchFamily="18" charset="0"/>
                  <a:cs typeface="Times New Roman" pitchFamily="18" charset="0"/>
                </a:rPr>
                <a:t>quan</a:t>
              </a:r>
              <a:r>
                <a:rPr lang="es-ES" sz="2000" i="1" dirty="0">
                  <a:latin typeface="Times New Roman" pitchFamily="18" charset="0"/>
                  <a:cs typeface="Times New Roman" pitchFamily="18" charset="0"/>
                </a:rPr>
                <a:t> </a:t>
              </a:r>
              <a:r>
                <a:rPr lang="es-ES" sz="2000" i="1" dirty="0" err="1">
                  <a:latin typeface="Times New Roman" pitchFamily="18" charset="0"/>
                  <a:cs typeface="Times New Roman" pitchFamily="18" charset="0"/>
                </a:rPr>
                <a:t>cho</a:t>
              </a:r>
              <a:endParaRPr lang="es-ES" sz="2000" i="1" dirty="0">
                <a:latin typeface="Times New Roman" pitchFamily="18" charset="0"/>
                <a:cs typeface="Times New Roman" pitchFamily="18" charset="0"/>
              </a:endParaRPr>
            </a:p>
            <a:p>
              <a:pPr algn="ctr"/>
              <a:r>
                <a:rPr lang="es-ES" sz="2000" i="1" dirty="0">
                  <a:latin typeface="Times New Roman" pitchFamily="18" charset="0"/>
                  <a:cs typeface="Times New Roman" pitchFamily="18" charset="0"/>
                </a:rPr>
                <a:t> </a:t>
              </a:r>
              <a:r>
                <a:rPr lang="es-ES" sz="2000" i="1" dirty="0" err="1">
                  <a:latin typeface="Times New Roman" pitchFamily="18" charset="0"/>
                  <a:cs typeface="Times New Roman" pitchFamily="18" charset="0"/>
                </a:rPr>
                <a:t>vay</a:t>
              </a:r>
              <a:r>
                <a:rPr lang="es-ES" sz="2000" i="1" dirty="0">
                  <a:latin typeface="Times New Roman" pitchFamily="18" charset="0"/>
                  <a:cs typeface="Times New Roman" pitchFamily="18" charset="0"/>
                </a:rPr>
                <a:t> </a:t>
              </a:r>
              <a:r>
                <a:rPr lang="es-ES" sz="2000" i="1" dirty="0" err="1">
                  <a:latin typeface="Times New Roman" pitchFamily="18" charset="0"/>
                  <a:cs typeface="Times New Roman" pitchFamily="18" charset="0"/>
                </a:rPr>
                <a:t>lại</a:t>
              </a:r>
              <a:endParaRPr lang="en-US" sz="2000" dirty="0">
                <a:latin typeface="Times New Roman" pitchFamily="18" charset="0"/>
                <a:cs typeface="Times New Roman" pitchFamily="18" charset="0"/>
              </a:endParaRPr>
            </a:p>
          </p:txBody>
        </p:sp>
      </p:grpSp>
      <p:grpSp>
        <p:nvGrpSpPr>
          <p:cNvPr id="37" name="Group 36">
            <a:extLst>
              <a:ext uri="{FF2B5EF4-FFF2-40B4-BE49-F238E27FC236}">
                <a16:creationId xmlns:a16="http://schemas.microsoft.com/office/drawing/2014/main" id="{6B830198-6101-4AF6-9BE3-9459E5A889E5}"/>
              </a:ext>
            </a:extLst>
          </p:cNvPr>
          <p:cNvGrpSpPr/>
          <p:nvPr/>
        </p:nvGrpSpPr>
        <p:grpSpPr>
          <a:xfrm>
            <a:off x="8764920" y="1872343"/>
            <a:ext cx="2082621" cy="1520319"/>
            <a:chOff x="8764920" y="1872343"/>
            <a:chExt cx="2082621" cy="1520319"/>
          </a:xfrm>
        </p:grpSpPr>
        <p:sp>
          <p:nvSpPr>
            <p:cNvPr id="11" name="椭圆 1"/>
            <p:cNvSpPr/>
            <p:nvPr/>
          </p:nvSpPr>
          <p:spPr>
            <a:xfrm>
              <a:off x="9513771" y="1872343"/>
              <a:ext cx="646228" cy="566058"/>
            </a:xfrm>
            <a:prstGeom prst="ellipse">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Freeform 98"/>
            <p:cNvSpPr>
              <a:spLocks/>
            </p:cNvSpPr>
            <p:nvPr/>
          </p:nvSpPr>
          <p:spPr bwMode="auto">
            <a:xfrm>
              <a:off x="9681672" y="1998215"/>
              <a:ext cx="322263" cy="323850"/>
            </a:xfrm>
            <a:custGeom>
              <a:avLst/>
              <a:gdLst>
                <a:gd name="T0" fmla="*/ 580 w 1017"/>
                <a:gd name="T1" fmla="*/ 688 h 1018"/>
                <a:gd name="T2" fmla="*/ 668 w 1017"/>
                <a:gd name="T3" fmla="*/ 640 h 1018"/>
                <a:gd name="T4" fmla="*/ 738 w 1017"/>
                <a:gd name="T5" fmla="*/ 559 h 1018"/>
                <a:gd name="T6" fmla="*/ 782 w 1017"/>
                <a:gd name="T7" fmla="*/ 453 h 1018"/>
                <a:gd name="T8" fmla="*/ 795 w 1017"/>
                <a:gd name="T9" fmla="*/ 349 h 1018"/>
                <a:gd name="T10" fmla="*/ 778 w 1017"/>
                <a:gd name="T11" fmla="*/ 229 h 1018"/>
                <a:gd name="T12" fmla="*/ 730 w 1017"/>
                <a:gd name="T13" fmla="*/ 127 h 1018"/>
                <a:gd name="T14" fmla="*/ 657 w 1017"/>
                <a:gd name="T15" fmla="*/ 51 h 1018"/>
                <a:gd name="T16" fmla="*/ 567 w 1017"/>
                <a:gd name="T17" fmla="*/ 7 h 1018"/>
                <a:gd name="T18" fmla="*/ 480 w 1017"/>
                <a:gd name="T19" fmla="*/ 2 h 1018"/>
                <a:gd name="T20" fmla="*/ 384 w 1017"/>
                <a:gd name="T21" fmla="*/ 34 h 1018"/>
                <a:gd name="T22" fmla="*/ 304 w 1017"/>
                <a:gd name="T23" fmla="*/ 105 h 1018"/>
                <a:gd name="T24" fmla="*/ 255 w 1017"/>
                <a:gd name="T25" fmla="*/ 187 h 1018"/>
                <a:gd name="T26" fmla="*/ 225 w 1017"/>
                <a:gd name="T27" fmla="*/ 299 h 1018"/>
                <a:gd name="T28" fmla="*/ 225 w 1017"/>
                <a:gd name="T29" fmla="*/ 403 h 1018"/>
                <a:gd name="T30" fmla="*/ 256 w 1017"/>
                <a:gd name="T31" fmla="*/ 517 h 1018"/>
                <a:gd name="T32" fmla="*/ 317 w 1017"/>
                <a:gd name="T33" fmla="*/ 609 h 1018"/>
                <a:gd name="T34" fmla="*/ 397 w 1017"/>
                <a:gd name="T35" fmla="*/ 672 h 1018"/>
                <a:gd name="T36" fmla="*/ 494 w 1017"/>
                <a:gd name="T37" fmla="*/ 699 h 1018"/>
                <a:gd name="T38" fmla="*/ 543 w 1017"/>
                <a:gd name="T39" fmla="*/ 67 h 1018"/>
                <a:gd name="T40" fmla="*/ 633 w 1017"/>
                <a:gd name="T41" fmla="*/ 112 h 1018"/>
                <a:gd name="T42" fmla="*/ 721 w 1017"/>
                <a:gd name="T43" fmla="*/ 265 h 1018"/>
                <a:gd name="T44" fmla="*/ 721 w 1017"/>
                <a:gd name="T45" fmla="*/ 435 h 1018"/>
                <a:gd name="T46" fmla="*/ 633 w 1017"/>
                <a:gd name="T47" fmla="*/ 588 h 1018"/>
                <a:gd name="T48" fmla="*/ 543 w 1017"/>
                <a:gd name="T49" fmla="*/ 633 h 1018"/>
                <a:gd name="T50" fmla="*/ 474 w 1017"/>
                <a:gd name="T51" fmla="*/ 633 h 1018"/>
                <a:gd name="T52" fmla="*/ 384 w 1017"/>
                <a:gd name="T53" fmla="*/ 588 h 1018"/>
                <a:gd name="T54" fmla="*/ 296 w 1017"/>
                <a:gd name="T55" fmla="*/ 435 h 1018"/>
                <a:gd name="T56" fmla="*/ 296 w 1017"/>
                <a:gd name="T57" fmla="*/ 265 h 1018"/>
                <a:gd name="T58" fmla="*/ 384 w 1017"/>
                <a:gd name="T59" fmla="*/ 112 h 1018"/>
                <a:gd name="T60" fmla="*/ 474 w 1017"/>
                <a:gd name="T61" fmla="*/ 67 h 1018"/>
                <a:gd name="T62" fmla="*/ 725 w 1017"/>
                <a:gd name="T63" fmla="*/ 637 h 1018"/>
                <a:gd name="T64" fmla="*/ 700 w 1017"/>
                <a:gd name="T65" fmla="*/ 668 h 1018"/>
                <a:gd name="T66" fmla="*/ 719 w 1017"/>
                <a:gd name="T67" fmla="*/ 697 h 1018"/>
                <a:gd name="T68" fmla="*/ 818 w 1017"/>
                <a:gd name="T69" fmla="*/ 717 h 1018"/>
                <a:gd name="T70" fmla="*/ 927 w 1017"/>
                <a:gd name="T71" fmla="*/ 816 h 1018"/>
                <a:gd name="T72" fmla="*/ 953 w 1017"/>
                <a:gd name="T73" fmla="*/ 929 h 1018"/>
                <a:gd name="T74" fmla="*/ 922 w 1017"/>
                <a:gd name="T75" fmla="*/ 954 h 1018"/>
                <a:gd name="T76" fmla="*/ 69 w 1017"/>
                <a:gd name="T77" fmla="*/ 941 h 1018"/>
                <a:gd name="T78" fmla="*/ 73 w 1017"/>
                <a:gd name="T79" fmla="*/ 856 h 1018"/>
                <a:gd name="T80" fmla="*/ 162 w 1017"/>
                <a:gd name="T81" fmla="*/ 738 h 1018"/>
                <a:gd name="T82" fmla="*/ 285 w 1017"/>
                <a:gd name="T83" fmla="*/ 700 h 1018"/>
                <a:gd name="T84" fmla="*/ 318 w 1017"/>
                <a:gd name="T85" fmla="*/ 674 h 1018"/>
                <a:gd name="T86" fmla="*/ 304 w 1017"/>
                <a:gd name="T87" fmla="*/ 641 h 1018"/>
                <a:gd name="T88" fmla="*/ 243 w 1017"/>
                <a:gd name="T89" fmla="*/ 639 h 1018"/>
                <a:gd name="T90" fmla="*/ 149 w 1017"/>
                <a:gd name="T91" fmla="*/ 670 h 1018"/>
                <a:gd name="T92" fmla="*/ 74 w 1017"/>
                <a:gd name="T93" fmla="*/ 730 h 1018"/>
                <a:gd name="T94" fmla="*/ 23 w 1017"/>
                <a:gd name="T95" fmla="*/ 811 h 1018"/>
                <a:gd name="T96" fmla="*/ 0 w 1017"/>
                <a:gd name="T97" fmla="*/ 907 h 1018"/>
                <a:gd name="T98" fmla="*/ 11 w 1017"/>
                <a:gd name="T99" fmla="*/ 967 h 1018"/>
                <a:gd name="T100" fmla="*/ 58 w 1017"/>
                <a:gd name="T101" fmla="*/ 1010 h 1018"/>
                <a:gd name="T102" fmla="*/ 931 w 1017"/>
                <a:gd name="T103" fmla="*/ 1017 h 1018"/>
                <a:gd name="T104" fmla="*/ 989 w 1017"/>
                <a:gd name="T105" fmla="*/ 990 h 1018"/>
                <a:gd name="T106" fmla="*/ 1017 w 1017"/>
                <a:gd name="T107" fmla="*/ 932 h 1018"/>
                <a:gd name="T108" fmla="*/ 1009 w 1017"/>
                <a:gd name="T109" fmla="*/ 850 h 1018"/>
                <a:gd name="T110" fmla="*/ 969 w 1017"/>
                <a:gd name="T111" fmla="*/ 762 h 1018"/>
                <a:gd name="T112" fmla="*/ 902 w 1017"/>
                <a:gd name="T113" fmla="*/ 693 h 1018"/>
                <a:gd name="T114" fmla="*/ 817 w 1017"/>
                <a:gd name="T115" fmla="*/ 649 h 1018"/>
                <a:gd name="T116" fmla="*/ 731 w 1017"/>
                <a:gd name="T117" fmla="*/ 636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509" y="700"/>
                  </a:moveTo>
                  <a:lnTo>
                    <a:pt x="509" y="700"/>
                  </a:lnTo>
                  <a:lnTo>
                    <a:pt x="524" y="699"/>
                  </a:lnTo>
                  <a:lnTo>
                    <a:pt x="538" y="698"/>
                  </a:lnTo>
                  <a:lnTo>
                    <a:pt x="553" y="696"/>
                  </a:lnTo>
                  <a:lnTo>
                    <a:pt x="567" y="693"/>
                  </a:lnTo>
                  <a:lnTo>
                    <a:pt x="580" y="688"/>
                  </a:lnTo>
                  <a:lnTo>
                    <a:pt x="593" y="684"/>
                  </a:lnTo>
                  <a:lnTo>
                    <a:pt x="607" y="679"/>
                  </a:lnTo>
                  <a:lnTo>
                    <a:pt x="620" y="672"/>
                  </a:lnTo>
                  <a:lnTo>
                    <a:pt x="633" y="665"/>
                  </a:lnTo>
                  <a:lnTo>
                    <a:pt x="645" y="657"/>
                  </a:lnTo>
                  <a:lnTo>
                    <a:pt x="657" y="649"/>
                  </a:lnTo>
                  <a:lnTo>
                    <a:pt x="668" y="640"/>
                  </a:lnTo>
                  <a:lnTo>
                    <a:pt x="680" y="630"/>
                  </a:lnTo>
                  <a:lnTo>
                    <a:pt x="691" y="620"/>
                  </a:lnTo>
                  <a:lnTo>
                    <a:pt x="701" y="609"/>
                  </a:lnTo>
                  <a:lnTo>
                    <a:pt x="711" y="597"/>
                  </a:lnTo>
                  <a:lnTo>
                    <a:pt x="720" y="585"/>
                  </a:lnTo>
                  <a:lnTo>
                    <a:pt x="730" y="573"/>
                  </a:lnTo>
                  <a:lnTo>
                    <a:pt x="738" y="559"/>
                  </a:lnTo>
                  <a:lnTo>
                    <a:pt x="746" y="546"/>
                  </a:lnTo>
                  <a:lnTo>
                    <a:pt x="753" y="531"/>
                  </a:lnTo>
                  <a:lnTo>
                    <a:pt x="761" y="517"/>
                  </a:lnTo>
                  <a:lnTo>
                    <a:pt x="766" y="502"/>
                  </a:lnTo>
                  <a:lnTo>
                    <a:pt x="773" y="486"/>
                  </a:lnTo>
                  <a:lnTo>
                    <a:pt x="778" y="470"/>
                  </a:lnTo>
                  <a:lnTo>
                    <a:pt x="782" y="453"/>
                  </a:lnTo>
                  <a:lnTo>
                    <a:pt x="785" y="437"/>
                  </a:lnTo>
                  <a:lnTo>
                    <a:pt x="789" y="420"/>
                  </a:lnTo>
                  <a:lnTo>
                    <a:pt x="792" y="403"/>
                  </a:lnTo>
                  <a:lnTo>
                    <a:pt x="793" y="386"/>
                  </a:lnTo>
                  <a:lnTo>
                    <a:pt x="794" y="368"/>
                  </a:lnTo>
                  <a:lnTo>
                    <a:pt x="795" y="349"/>
                  </a:lnTo>
                  <a:lnTo>
                    <a:pt x="795" y="349"/>
                  </a:lnTo>
                  <a:lnTo>
                    <a:pt x="794" y="332"/>
                  </a:lnTo>
                  <a:lnTo>
                    <a:pt x="793" y="314"/>
                  </a:lnTo>
                  <a:lnTo>
                    <a:pt x="792" y="297"/>
                  </a:lnTo>
                  <a:lnTo>
                    <a:pt x="789" y="280"/>
                  </a:lnTo>
                  <a:lnTo>
                    <a:pt x="785" y="262"/>
                  </a:lnTo>
                  <a:lnTo>
                    <a:pt x="782" y="246"/>
                  </a:lnTo>
                  <a:lnTo>
                    <a:pt x="778" y="229"/>
                  </a:lnTo>
                  <a:lnTo>
                    <a:pt x="773" y="214"/>
                  </a:lnTo>
                  <a:lnTo>
                    <a:pt x="766" y="198"/>
                  </a:lnTo>
                  <a:lnTo>
                    <a:pt x="761" y="183"/>
                  </a:lnTo>
                  <a:lnTo>
                    <a:pt x="753" y="168"/>
                  </a:lnTo>
                  <a:lnTo>
                    <a:pt x="746" y="154"/>
                  </a:lnTo>
                  <a:lnTo>
                    <a:pt x="738" y="140"/>
                  </a:lnTo>
                  <a:lnTo>
                    <a:pt x="730" y="127"/>
                  </a:lnTo>
                  <a:lnTo>
                    <a:pt x="720" y="114"/>
                  </a:lnTo>
                  <a:lnTo>
                    <a:pt x="711" y="103"/>
                  </a:lnTo>
                  <a:lnTo>
                    <a:pt x="701" y="91"/>
                  </a:lnTo>
                  <a:lnTo>
                    <a:pt x="691" y="80"/>
                  </a:lnTo>
                  <a:lnTo>
                    <a:pt x="679" y="69"/>
                  </a:lnTo>
                  <a:lnTo>
                    <a:pt x="668" y="60"/>
                  </a:lnTo>
                  <a:lnTo>
                    <a:pt x="657" y="51"/>
                  </a:lnTo>
                  <a:lnTo>
                    <a:pt x="645" y="43"/>
                  </a:lnTo>
                  <a:lnTo>
                    <a:pt x="633" y="35"/>
                  </a:lnTo>
                  <a:lnTo>
                    <a:pt x="620" y="27"/>
                  </a:lnTo>
                  <a:lnTo>
                    <a:pt x="607" y="21"/>
                  </a:lnTo>
                  <a:lnTo>
                    <a:pt x="593" y="16"/>
                  </a:lnTo>
                  <a:lnTo>
                    <a:pt x="580" y="11"/>
                  </a:lnTo>
                  <a:lnTo>
                    <a:pt x="567" y="7"/>
                  </a:lnTo>
                  <a:lnTo>
                    <a:pt x="553" y="4"/>
                  </a:lnTo>
                  <a:lnTo>
                    <a:pt x="538" y="2"/>
                  </a:lnTo>
                  <a:lnTo>
                    <a:pt x="524" y="1"/>
                  </a:lnTo>
                  <a:lnTo>
                    <a:pt x="509" y="0"/>
                  </a:lnTo>
                  <a:lnTo>
                    <a:pt x="509" y="0"/>
                  </a:lnTo>
                  <a:lnTo>
                    <a:pt x="494" y="1"/>
                  </a:lnTo>
                  <a:lnTo>
                    <a:pt x="480" y="2"/>
                  </a:lnTo>
                  <a:lnTo>
                    <a:pt x="466" y="4"/>
                  </a:lnTo>
                  <a:lnTo>
                    <a:pt x="452" y="7"/>
                  </a:lnTo>
                  <a:lnTo>
                    <a:pt x="438" y="10"/>
                  </a:lnTo>
                  <a:lnTo>
                    <a:pt x="424" y="16"/>
                  </a:lnTo>
                  <a:lnTo>
                    <a:pt x="411" y="21"/>
                  </a:lnTo>
                  <a:lnTo>
                    <a:pt x="397" y="27"/>
                  </a:lnTo>
                  <a:lnTo>
                    <a:pt x="384" y="34"/>
                  </a:lnTo>
                  <a:lnTo>
                    <a:pt x="372" y="43"/>
                  </a:lnTo>
                  <a:lnTo>
                    <a:pt x="359" y="51"/>
                  </a:lnTo>
                  <a:lnTo>
                    <a:pt x="348" y="60"/>
                  </a:lnTo>
                  <a:lnTo>
                    <a:pt x="336" y="70"/>
                  </a:lnTo>
                  <a:lnTo>
                    <a:pt x="325" y="81"/>
                  </a:lnTo>
                  <a:lnTo>
                    <a:pt x="314" y="93"/>
                  </a:lnTo>
                  <a:lnTo>
                    <a:pt x="304" y="105"/>
                  </a:lnTo>
                  <a:lnTo>
                    <a:pt x="304" y="105"/>
                  </a:lnTo>
                  <a:lnTo>
                    <a:pt x="294" y="118"/>
                  </a:lnTo>
                  <a:lnTo>
                    <a:pt x="285" y="130"/>
                  </a:lnTo>
                  <a:lnTo>
                    <a:pt x="277" y="144"/>
                  </a:lnTo>
                  <a:lnTo>
                    <a:pt x="269" y="158"/>
                  </a:lnTo>
                  <a:lnTo>
                    <a:pt x="262" y="172"/>
                  </a:lnTo>
                  <a:lnTo>
                    <a:pt x="255" y="187"/>
                  </a:lnTo>
                  <a:lnTo>
                    <a:pt x="249" y="202"/>
                  </a:lnTo>
                  <a:lnTo>
                    <a:pt x="244" y="217"/>
                  </a:lnTo>
                  <a:lnTo>
                    <a:pt x="238" y="233"/>
                  </a:lnTo>
                  <a:lnTo>
                    <a:pt x="234" y="250"/>
                  </a:lnTo>
                  <a:lnTo>
                    <a:pt x="231" y="266"/>
                  </a:lnTo>
                  <a:lnTo>
                    <a:pt x="227" y="282"/>
                  </a:lnTo>
                  <a:lnTo>
                    <a:pt x="225" y="299"/>
                  </a:lnTo>
                  <a:lnTo>
                    <a:pt x="223" y="315"/>
                  </a:lnTo>
                  <a:lnTo>
                    <a:pt x="223" y="332"/>
                  </a:lnTo>
                  <a:lnTo>
                    <a:pt x="222" y="349"/>
                  </a:lnTo>
                  <a:lnTo>
                    <a:pt x="222" y="349"/>
                  </a:lnTo>
                  <a:lnTo>
                    <a:pt x="223" y="368"/>
                  </a:lnTo>
                  <a:lnTo>
                    <a:pt x="224" y="386"/>
                  </a:lnTo>
                  <a:lnTo>
                    <a:pt x="225" y="403"/>
                  </a:lnTo>
                  <a:lnTo>
                    <a:pt x="229" y="420"/>
                  </a:lnTo>
                  <a:lnTo>
                    <a:pt x="232" y="437"/>
                  </a:lnTo>
                  <a:lnTo>
                    <a:pt x="235" y="453"/>
                  </a:lnTo>
                  <a:lnTo>
                    <a:pt x="239" y="470"/>
                  </a:lnTo>
                  <a:lnTo>
                    <a:pt x="245" y="486"/>
                  </a:lnTo>
                  <a:lnTo>
                    <a:pt x="251" y="502"/>
                  </a:lnTo>
                  <a:lnTo>
                    <a:pt x="256" y="517"/>
                  </a:lnTo>
                  <a:lnTo>
                    <a:pt x="264" y="531"/>
                  </a:lnTo>
                  <a:lnTo>
                    <a:pt x="271" y="546"/>
                  </a:lnTo>
                  <a:lnTo>
                    <a:pt x="279" y="559"/>
                  </a:lnTo>
                  <a:lnTo>
                    <a:pt x="288" y="573"/>
                  </a:lnTo>
                  <a:lnTo>
                    <a:pt x="297" y="585"/>
                  </a:lnTo>
                  <a:lnTo>
                    <a:pt x="306" y="597"/>
                  </a:lnTo>
                  <a:lnTo>
                    <a:pt x="317" y="609"/>
                  </a:lnTo>
                  <a:lnTo>
                    <a:pt x="326" y="620"/>
                  </a:lnTo>
                  <a:lnTo>
                    <a:pt x="337" y="630"/>
                  </a:lnTo>
                  <a:lnTo>
                    <a:pt x="349" y="640"/>
                  </a:lnTo>
                  <a:lnTo>
                    <a:pt x="361" y="649"/>
                  </a:lnTo>
                  <a:lnTo>
                    <a:pt x="372" y="657"/>
                  </a:lnTo>
                  <a:lnTo>
                    <a:pt x="384" y="665"/>
                  </a:lnTo>
                  <a:lnTo>
                    <a:pt x="397" y="672"/>
                  </a:lnTo>
                  <a:lnTo>
                    <a:pt x="410" y="679"/>
                  </a:lnTo>
                  <a:lnTo>
                    <a:pt x="424" y="684"/>
                  </a:lnTo>
                  <a:lnTo>
                    <a:pt x="437" y="688"/>
                  </a:lnTo>
                  <a:lnTo>
                    <a:pt x="451" y="693"/>
                  </a:lnTo>
                  <a:lnTo>
                    <a:pt x="465" y="696"/>
                  </a:lnTo>
                  <a:lnTo>
                    <a:pt x="480" y="698"/>
                  </a:lnTo>
                  <a:lnTo>
                    <a:pt x="494" y="699"/>
                  </a:lnTo>
                  <a:lnTo>
                    <a:pt x="509" y="700"/>
                  </a:lnTo>
                  <a:lnTo>
                    <a:pt x="509" y="700"/>
                  </a:lnTo>
                  <a:close/>
                  <a:moveTo>
                    <a:pt x="509" y="64"/>
                  </a:moveTo>
                  <a:lnTo>
                    <a:pt x="509" y="64"/>
                  </a:lnTo>
                  <a:lnTo>
                    <a:pt x="520" y="64"/>
                  </a:lnTo>
                  <a:lnTo>
                    <a:pt x="531" y="65"/>
                  </a:lnTo>
                  <a:lnTo>
                    <a:pt x="543" y="67"/>
                  </a:lnTo>
                  <a:lnTo>
                    <a:pt x="554" y="69"/>
                  </a:lnTo>
                  <a:lnTo>
                    <a:pt x="564" y="73"/>
                  </a:lnTo>
                  <a:lnTo>
                    <a:pt x="575" y="77"/>
                  </a:lnTo>
                  <a:lnTo>
                    <a:pt x="585" y="81"/>
                  </a:lnTo>
                  <a:lnTo>
                    <a:pt x="596" y="87"/>
                  </a:lnTo>
                  <a:lnTo>
                    <a:pt x="615" y="98"/>
                  </a:lnTo>
                  <a:lnTo>
                    <a:pt x="633" y="112"/>
                  </a:lnTo>
                  <a:lnTo>
                    <a:pt x="650" y="129"/>
                  </a:lnTo>
                  <a:lnTo>
                    <a:pt x="666" y="148"/>
                  </a:lnTo>
                  <a:lnTo>
                    <a:pt x="680" y="168"/>
                  </a:lnTo>
                  <a:lnTo>
                    <a:pt x="693" y="190"/>
                  </a:lnTo>
                  <a:lnTo>
                    <a:pt x="704" y="213"/>
                  </a:lnTo>
                  <a:lnTo>
                    <a:pt x="714" y="239"/>
                  </a:lnTo>
                  <a:lnTo>
                    <a:pt x="721" y="265"/>
                  </a:lnTo>
                  <a:lnTo>
                    <a:pt x="726" y="293"/>
                  </a:lnTo>
                  <a:lnTo>
                    <a:pt x="730" y="320"/>
                  </a:lnTo>
                  <a:lnTo>
                    <a:pt x="731" y="349"/>
                  </a:lnTo>
                  <a:lnTo>
                    <a:pt x="731" y="349"/>
                  </a:lnTo>
                  <a:lnTo>
                    <a:pt x="730" y="379"/>
                  </a:lnTo>
                  <a:lnTo>
                    <a:pt x="726" y="407"/>
                  </a:lnTo>
                  <a:lnTo>
                    <a:pt x="721" y="435"/>
                  </a:lnTo>
                  <a:lnTo>
                    <a:pt x="714" y="461"/>
                  </a:lnTo>
                  <a:lnTo>
                    <a:pt x="704" y="486"/>
                  </a:lnTo>
                  <a:lnTo>
                    <a:pt x="693" y="509"/>
                  </a:lnTo>
                  <a:lnTo>
                    <a:pt x="680" y="532"/>
                  </a:lnTo>
                  <a:lnTo>
                    <a:pt x="666" y="552"/>
                  </a:lnTo>
                  <a:lnTo>
                    <a:pt x="650" y="570"/>
                  </a:lnTo>
                  <a:lnTo>
                    <a:pt x="633" y="588"/>
                  </a:lnTo>
                  <a:lnTo>
                    <a:pt x="615" y="602"/>
                  </a:lnTo>
                  <a:lnTo>
                    <a:pt x="596" y="613"/>
                  </a:lnTo>
                  <a:lnTo>
                    <a:pt x="585" y="619"/>
                  </a:lnTo>
                  <a:lnTo>
                    <a:pt x="575" y="623"/>
                  </a:lnTo>
                  <a:lnTo>
                    <a:pt x="564" y="627"/>
                  </a:lnTo>
                  <a:lnTo>
                    <a:pt x="554" y="630"/>
                  </a:lnTo>
                  <a:lnTo>
                    <a:pt x="543" y="633"/>
                  </a:lnTo>
                  <a:lnTo>
                    <a:pt x="531" y="635"/>
                  </a:lnTo>
                  <a:lnTo>
                    <a:pt x="520" y="636"/>
                  </a:lnTo>
                  <a:lnTo>
                    <a:pt x="509" y="636"/>
                  </a:lnTo>
                  <a:lnTo>
                    <a:pt x="509" y="636"/>
                  </a:lnTo>
                  <a:lnTo>
                    <a:pt x="497" y="636"/>
                  </a:lnTo>
                  <a:lnTo>
                    <a:pt x="486" y="635"/>
                  </a:lnTo>
                  <a:lnTo>
                    <a:pt x="474" y="633"/>
                  </a:lnTo>
                  <a:lnTo>
                    <a:pt x="464" y="630"/>
                  </a:lnTo>
                  <a:lnTo>
                    <a:pt x="453" y="627"/>
                  </a:lnTo>
                  <a:lnTo>
                    <a:pt x="442" y="623"/>
                  </a:lnTo>
                  <a:lnTo>
                    <a:pt x="432" y="619"/>
                  </a:lnTo>
                  <a:lnTo>
                    <a:pt x="422" y="613"/>
                  </a:lnTo>
                  <a:lnTo>
                    <a:pt x="402" y="602"/>
                  </a:lnTo>
                  <a:lnTo>
                    <a:pt x="384" y="588"/>
                  </a:lnTo>
                  <a:lnTo>
                    <a:pt x="367" y="570"/>
                  </a:lnTo>
                  <a:lnTo>
                    <a:pt x="351" y="552"/>
                  </a:lnTo>
                  <a:lnTo>
                    <a:pt x="337" y="532"/>
                  </a:lnTo>
                  <a:lnTo>
                    <a:pt x="324" y="509"/>
                  </a:lnTo>
                  <a:lnTo>
                    <a:pt x="313" y="486"/>
                  </a:lnTo>
                  <a:lnTo>
                    <a:pt x="304" y="461"/>
                  </a:lnTo>
                  <a:lnTo>
                    <a:pt x="296" y="435"/>
                  </a:lnTo>
                  <a:lnTo>
                    <a:pt x="291" y="407"/>
                  </a:lnTo>
                  <a:lnTo>
                    <a:pt x="288" y="379"/>
                  </a:lnTo>
                  <a:lnTo>
                    <a:pt x="285" y="349"/>
                  </a:lnTo>
                  <a:lnTo>
                    <a:pt x="285" y="349"/>
                  </a:lnTo>
                  <a:lnTo>
                    <a:pt x="288" y="320"/>
                  </a:lnTo>
                  <a:lnTo>
                    <a:pt x="291" y="293"/>
                  </a:lnTo>
                  <a:lnTo>
                    <a:pt x="296" y="265"/>
                  </a:lnTo>
                  <a:lnTo>
                    <a:pt x="304" y="239"/>
                  </a:lnTo>
                  <a:lnTo>
                    <a:pt x="313" y="213"/>
                  </a:lnTo>
                  <a:lnTo>
                    <a:pt x="324" y="190"/>
                  </a:lnTo>
                  <a:lnTo>
                    <a:pt x="337" y="168"/>
                  </a:lnTo>
                  <a:lnTo>
                    <a:pt x="351" y="148"/>
                  </a:lnTo>
                  <a:lnTo>
                    <a:pt x="367" y="129"/>
                  </a:lnTo>
                  <a:lnTo>
                    <a:pt x="384" y="112"/>
                  </a:lnTo>
                  <a:lnTo>
                    <a:pt x="402" y="98"/>
                  </a:lnTo>
                  <a:lnTo>
                    <a:pt x="422" y="87"/>
                  </a:lnTo>
                  <a:lnTo>
                    <a:pt x="432" y="81"/>
                  </a:lnTo>
                  <a:lnTo>
                    <a:pt x="442" y="77"/>
                  </a:lnTo>
                  <a:lnTo>
                    <a:pt x="453" y="73"/>
                  </a:lnTo>
                  <a:lnTo>
                    <a:pt x="464" y="69"/>
                  </a:lnTo>
                  <a:lnTo>
                    <a:pt x="474" y="67"/>
                  </a:lnTo>
                  <a:lnTo>
                    <a:pt x="486" y="65"/>
                  </a:lnTo>
                  <a:lnTo>
                    <a:pt x="497" y="64"/>
                  </a:lnTo>
                  <a:lnTo>
                    <a:pt x="509" y="64"/>
                  </a:lnTo>
                  <a:lnTo>
                    <a:pt x="509" y="64"/>
                  </a:lnTo>
                  <a:close/>
                  <a:moveTo>
                    <a:pt x="731" y="636"/>
                  </a:moveTo>
                  <a:lnTo>
                    <a:pt x="731" y="636"/>
                  </a:lnTo>
                  <a:lnTo>
                    <a:pt x="725" y="637"/>
                  </a:lnTo>
                  <a:lnTo>
                    <a:pt x="719" y="639"/>
                  </a:lnTo>
                  <a:lnTo>
                    <a:pt x="714" y="641"/>
                  </a:lnTo>
                  <a:lnTo>
                    <a:pt x="709" y="645"/>
                  </a:lnTo>
                  <a:lnTo>
                    <a:pt x="705" y="650"/>
                  </a:lnTo>
                  <a:lnTo>
                    <a:pt x="702" y="655"/>
                  </a:lnTo>
                  <a:lnTo>
                    <a:pt x="700" y="662"/>
                  </a:lnTo>
                  <a:lnTo>
                    <a:pt x="700" y="668"/>
                  </a:lnTo>
                  <a:lnTo>
                    <a:pt x="700" y="668"/>
                  </a:lnTo>
                  <a:lnTo>
                    <a:pt x="700" y="674"/>
                  </a:lnTo>
                  <a:lnTo>
                    <a:pt x="702" y="680"/>
                  </a:lnTo>
                  <a:lnTo>
                    <a:pt x="705" y="685"/>
                  </a:lnTo>
                  <a:lnTo>
                    <a:pt x="709" y="691"/>
                  </a:lnTo>
                  <a:lnTo>
                    <a:pt x="714" y="694"/>
                  </a:lnTo>
                  <a:lnTo>
                    <a:pt x="719" y="697"/>
                  </a:lnTo>
                  <a:lnTo>
                    <a:pt x="725" y="699"/>
                  </a:lnTo>
                  <a:lnTo>
                    <a:pt x="731" y="700"/>
                  </a:lnTo>
                  <a:lnTo>
                    <a:pt x="731" y="700"/>
                  </a:lnTo>
                  <a:lnTo>
                    <a:pt x="754" y="701"/>
                  </a:lnTo>
                  <a:lnTo>
                    <a:pt x="776" y="705"/>
                  </a:lnTo>
                  <a:lnTo>
                    <a:pt x="797" y="710"/>
                  </a:lnTo>
                  <a:lnTo>
                    <a:pt x="818" y="717"/>
                  </a:lnTo>
                  <a:lnTo>
                    <a:pt x="837" y="727"/>
                  </a:lnTo>
                  <a:lnTo>
                    <a:pt x="855" y="738"/>
                  </a:lnTo>
                  <a:lnTo>
                    <a:pt x="872" y="751"/>
                  </a:lnTo>
                  <a:lnTo>
                    <a:pt x="888" y="765"/>
                  </a:lnTo>
                  <a:lnTo>
                    <a:pt x="903" y="781"/>
                  </a:lnTo>
                  <a:lnTo>
                    <a:pt x="915" y="798"/>
                  </a:lnTo>
                  <a:lnTo>
                    <a:pt x="927" y="816"/>
                  </a:lnTo>
                  <a:lnTo>
                    <a:pt x="937" y="835"/>
                  </a:lnTo>
                  <a:lnTo>
                    <a:pt x="944" y="856"/>
                  </a:lnTo>
                  <a:lnTo>
                    <a:pt x="950" y="877"/>
                  </a:lnTo>
                  <a:lnTo>
                    <a:pt x="953" y="900"/>
                  </a:lnTo>
                  <a:lnTo>
                    <a:pt x="954" y="922"/>
                  </a:lnTo>
                  <a:lnTo>
                    <a:pt x="954" y="922"/>
                  </a:lnTo>
                  <a:lnTo>
                    <a:pt x="953" y="929"/>
                  </a:lnTo>
                  <a:lnTo>
                    <a:pt x="952" y="935"/>
                  </a:lnTo>
                  <a:lnTo>
                    <a:pt x="949" y="941"/>
                  </a:lnTo>
                  <a:lnTo>
                    <a:pt x="944" y="945"/>
                  </a:lnTo>
                  <a:lnTo>
                    <a:pt x="940" y="949"/>
                  </a:lnTo>
                  <a:lnTo>
                    <a:pt x="935" y="951"/>
                  </a:lnTo>
                  <a:lnTo>
                    <a:pt x="928" y="953"/>
                  </a:lnTo>
                  <a:lnTo>
                    <a:pt x="922" y="954"/>
                  </a:lnTo>
                  <a:lnTo>
                    <a:pt x="96" y="954"/>
                  </a:lnTo>
                  <a:lnTo>
                    <a:pt x="96" y="954"/>
                  </a:lnTo>
                  <a:lnTo>
                    <a:pt x="89" y="953"/>
                  </a:lnTo>
                  <a:lnTo>
                    <a:pt x="83" y="951"/>
                  </a:lnTo>
                  <a:lnTo>
                    <a:pt x="77" y="949"/>
                  </a:lnTo>
                  <a:lnTo>
                    <a:pt x="73" y="945"/>
                  </a:lnTo>
                  <a:lnTo>
                    <a:pt x="69" y="941"/>
                  </a:lnTo>
                  <a:lnTo>
                    <a:pt x="65" y="935"/>
                  </a:lnTo>
                  <a:lnTo>
                    <a:pt x="64" y="929"/>
                  </a:lnTo>
                  <a:lnTo>
                    <a:pt x="63" y="922"/>
                  </a:lnTo>
                  <a:lnTo>
                    <a:pt x="63" y="922"/>
                  </a:lnTo>
                  <a:lnTo>
                    <a:pt x="64" y="900"/>
                  </a:lnTo>
                  <a:lnTo>
                    <a:pt x="68" y="877"/>
                  </a:lnTo>
                  <a:lnTo>
                    <a:pt x="73" y="856"/>
                  </a:lnTo>
                  <a:lnTo>
                    <a:pt x="81" y="835"/>
                  </a:lnTo>
                  <a:lnTo>
                    <a:pt x="90" y="816"/>
                  </a:lnTo>
                  <a:lnTo>
                    <a:pt x="101" y="798"/>
                  </a:lnTo>
                  <a:lnTo>
                    <a:pt x="114" y="781"/>
                  </a:lnTo>
                  <a:lnTo>
                    <a:pt x="129" y="765"/>
                  </a:lnTo>
                  <a:lnTo>
                    <a:pt x="145" y="751"/>
                  </a:lnTo>
                  <a:lnTo>
                    <a:pt x="162" y="738"/>
                  </a:lnTo>
                  <a:lnTo>
                    <a:pt x="180" y="727"/>
                  </a:lnTo>
                  <a:lnTo>
                    <a:pt x="200" y="717"/>
                  </a:lnTo>
                  <a:lnTo>
                    <a:pt x="220" y="710"/>
                  </a:lnTo>
                  <a:lnTo>
                    <a:pt x="241" y="705"/>
                  </a:lnTo>
                  <a:lnTo>
                    <a:pt x="263" y="701"/>
                  </a:lnTo>
                  <a:lnTo>
                    <a:pt x="285" y="700"/>
                  </a:lnTo>
                  <a:lnTo>
                    <a:pt x="285" y="700"/>
                  </a:lnTo>
                  <a:lnTo>
                    <a:pt x="292" y="699"/>
                  </a:lnTo>
                  <a:lnTo>
                    <a:pt x="298" y="697"/>
                  </a:lnTo>
                  <a:lnTo>
                    <a:pt x="304" y="694"/>
                  </a:lnTo>
                  <a:lnTo>
                    <a:pt x="308" y="691"/>
                  </a:lnTo>
                  <a:lnTo>
                    <a:pt x="312" y="685"/>
                  </a:lnTo>
                  <a:lnTo>
                    <a:pt x="315" y="680"/>
                  </a:lnTo>
                  <a:lnTo>
                    <a:pt x="318" y="674"/>
                  </a:lnTo>
                  <a:lnTo>
                    <a:pt x="318" y="668"/>
                  </a:lnTo>
                  <a:lnTo>
                    <a:pt x="318" y="668"/>
                  </a:lnTo>
                  <a:lnTo>
                    <a:pt x="318" y="662"/>
                  </a:lnTo>
                  <a:lnTo>
                    <a:pt x="315" y="655"/>
                  </a:lnTo>
                  <a:lnTo>
                    <a:pt x="312" y="650"/>
                  </a:lnTo>
                  <a:lnTo>
                    <a:pt x="308" y="645"/>
                  </a:lnTo>
                  <a:lnTo>
                    <a:pt x="304" y="641"/>
                  </a:lnTo>
                  <a:lnTo>
                    <a:pt x="298" y="639"/>
                  </a:lnTo>
                  <a:lnTo>
                    <a:pt x="292" y="637"/>
                  </a:lnTo>
                  <a:lnTo>
                    <a:pt x="285" y="636"/>
                  </a:lnTo>
                  <a:lnTo>
                    <a:pt x="285" y="636"/>
                  </a:lnTo>
                  <a:lnTo>
                    <a:pt x="271" y="637"/>
                  </a:lnTo>
                  <a:lnTo>
                    <a:pt x="256" y="638"/>
                  </a:lnTo>
                  <a:lnTo>
                    <a:pt x="243" y="639"/>
                  </a:lnTo>
                  <a:lnTo>
                    <a:pt x="229" y="642"/>
                  </a:lnTo>
                  <a:lnTo>
                    <a:pt x="215" y="645"/>
                  </a:lnTo>
                  <a:lnTo>
                    <a:pt x="201" y="649"/>
                  </a:lnTo>
                  <a:lnTo>
                    <a:pt x="188" y="653"/>
                  </a:lnTo>
                  <a:lnTo>
                    <a:pt x="175" y="658"/>
                  </a:lnTo>
                  <a:lnTo>
                    <a:pt x="162" y="665"/>
                  </a:lnTo>
                  <a:lnTo>
                    <a:pt x="149" y="670"/>
                  </a:lnTo>
                  <a:lnTo>
                    <a:pt x="137" y="678"/>
                  </a:lnTo>
                  <a:lnTo>
                    <a:pt x="126" y="685"/>
                  </a:lnTo>
                  <a:lnTo>
                    <a:pt x="115" y="693"/>
                  </a:lnTo>
                  <a:lnTo>
                    <a:pt x="104" y="701"/>
                  </a:lnTo>
                  <a:lnTo>
                    <a:pt x="93" y="711"/>
                  </a:lnTo>
                  <a:lnTo>
                    <a:pt x="84" y="720"/>
                  </a:lnTo>
                  <a:lnTo>
                    <a:pt x="74" y="730"/>
                  </a:lnTo>
                  <a:lnTo>
                    <a:pt x="65" y="740"/>
                  </a:lnTo>
                  <a:lnTo>
                    <a:pt x="57" y="751"/>
                  </a:lnTo>
                  <a:lnTo>
                    <a:pt x="48" y="762"/>
                  </a:lnTo>
                  <a:lnTo>
                    <a:pt x="41" y="774"/>
                  </a:lnTo>
                  <a:lnTo>
                    <a:pt x="34" y="786"/>
                  </a:lnTo>
                  <a:lnTo>
                    <a:pt x="28" y="798"/>
                  </a:lnTo>
                  <a:lnTo>
                    <a:pt x="23" y="811"/>
                  </a:lnTo>
                  <a:lnTo>
                    <a:pt x="17" y="824"/>
                  </a:lnTo>
                  <a:lnTo>
                    <a:pt x="13" y="838"/>
                  </a:lnTo>
                  <a:lnTo>
                    <a:pt x="9" y="850"/>
                  </a:lnTo>
                  <a:lnTo>
                    <a:pt x="5" y="864"/>
                  </a:lnTo>
                  <a:lnTo>
                    <a:pt x="3" y="878"/>
                  </a:lnTo>
                  <a:lnTo>
                    <a:pt x="1" y="893"/>
                  </a:lnTo>
                  <a:lnTo>
                    <a:pt x="0" y="907"/>
                  </a:lnTo>
                  <a:lnTo>
                    <a:pt x="0" y="922"/>
                  </a:lnTo>
                  <a:lnTo>
                    <a:pt x="0" y="922"/>
                  </a:lnTo>
                  <a:lnTo>
                    <a:pt x="0" y="932"/>
                  </a:lnTo>
                  <a:lnTo>
                    <a:pt x="2" y="942"/>
                  </a:lnTo>
                  <a:lnTo>
                    <a:pt x="4" y="950"/>
                  </a:lnTo>
                  <a:lnTo>
                    <a:pt x="8" y="960"/>
                  </a:lnTo>
                  <a:lnTo>
                    <a:pt x="11" y="967"/>
                  </a:lnTo>
                  <a:lnTo>
                    <a:pt x="16" y="976"/>
                  </a:lnTo>
                  <a:lnTo>
                    <a:pt x="21" y="983"/>
                  </a:lnTo>
                  <a:lnTo>
                    <a:pt x="28" y="990"/>
                  </a:lnTo>
                  <a:lnTo>
                    <a:pt x="34" y="996"/>
                  </a:lnTo>
                  <a:lnTo>
                    <a:pt x="42" y="1002"/>
                  </a:lnTo>
                  <a:lnTo>
                    <a:pt x="49" y="1006"/>
                  </a:lnTo>
                  <a:lnTo>
                    <a:pt x="58" y="1010"/>
                  </a:lnTo>
                  <a:lnTo>
                    <a:pt x="67" y="1014"/>
                  </a:lnTo>
                  <a:lnTo>
                    <a:pt x="76" y="1016"/>
                  </a:lnTo>
                  <a:lnTo>
                    <a:pt x="86" y="1017"/>
                  </a:lnTo>
                  <a:lnTo>
                    <a:pt x="96" y="1018"/>
                  </a:lnTo>
                  <a:lnTo>
                    <a:pt x="922" y="1018"/>
                  </a:lnTo>
                  <a:lnTo>
                    <a:pt x="922" y="1018"/>
                  </a:lnTo>
                  <a:lnTo>
                    <a:pt x="931" y="1017"/>
                  </a:lnTo>
                  <a:lnTo>
                    <a:pt x="941" y="1016"/>
                  </a:lnTo>
                  <a:lnTo>
                    <a:pt x="951" y="1014"/>
                  </a:lnTo>
                  <a:lnTo>
                    <a:pt x="959" y="1010"/>
                  </a:lnTo>
                  <a:lnTo>
                    <a:pt x="968" y="1006"/>
                  </a:lnTo>
                  <a:lnTo>
                    <a:pt x="975" y="1002"/>
                  </a:lnTo>
                  <a:lnTo>
                    <a:pt x="983" y="996"/>
                  </a:lnTo>
                  <a:lnTo>
                    <a:pt x="989" y="990"/>
                  </a:lnTo>
                  <a:lnTo>
                    <a:pt x="996" y="983"/>
                  </a:lnTo>
                  <a:lnTo>
                    <a:pt x="1001" y="976"/>
                  </a:lnTo>
                  <a:lnTo>
                    <a:pt x="1006" y="967"/>
                  </a:lnTo>
                  <a:lnTo>
                    <a:pt x="1010" y="960"/>
                  </a:lnTo>
                  <a:lnTo>
                    <a:pt x="1013" y="950"/>
                  </a:lnTo>
                  <a:lnTo>
                    <a:pt x="1015" y="942"/>
                  </a:lnTo>
                  <a:lnTo>
                    <a:pt x="1017" y="932"/>
                  </a:lnTo>
                  <a:lnTo>
                    <a:pt x="1017" y="922"/>
                  </a:lnTo>
                  <a:lnTo>
                    <a:pt x="1017" y="922"/>
                  </a:lnTo>
                  <a:lnTo>
                    <a:pt x="1017" y="907"/>
                  </a:lnTo>
                  <a:lnTo>
                    <a:pt x="1016" y="893"/>
                  </a:lnTo>
                  <a:lnTo>
                    <a:pt x="1014" y="878"/>
                  </a:lnTo>
                  <a:lnTo>
                    <a:pt x="1012" y="864"/>
                  </a:lnTo>
                  <a:lnTo>
                    <a:pt x="1009" y="850"/>
                  </a:lnTo>
                  <a:lnTo>
                    <a:pt x="1004" y="838"/>
                  </a:lnTo>
                  <a:lnTo>
                    <a:pt x="1000" y="824"/>
                  </a:lnTo>
                  <a:lnTo>
                    <a:pt x="995" y="811"/>
                  </a:lnTo>
                  <a:lnTo>
                    <a:pt x="989" y="798"/>
                  </a:lnTo>
                  <a:lnTo>
                    <a:pt x="983" y="786"/>
                  </a:lnTo>
                  <a:lnTo>
                    <a:pt x="976" y="774"/>
                  </a:lnTo>
                  <a:lnTo>
                    <a:pt x="969" y="762"/>
                  </a:lnTo>
                  <a:lnTo>
                    <a:pt x="960" y="751"/>
                  </a:lnTo>
                  <a:lnTo>
                    <a:pt x="952" y="740"/>
                  </a:lnTo>
                  <a:lnTo>
                    <a:pt x="943" y="730"/>
                  </a:lnTo>
                  <a:lnTo>
                    <a:pt x="933" y="720"/>
                  </a:lnTo>
                  <a:lnTo>
                    <a:pt x="924" y="711"/>
                  </a:lnTo>
                  <a:lnTo>
                    <a:pt x="913" y="701"/>
                  </a:lnTo>
                  <a:lnTo>
                    <a:pt x="902" y="693"/>
                  </a:lnTo>
                  <a:lnTo>
                    <a:pt x="892" y="685"/>
                  </a:lnTo>
                  <a:lnTo>
                    <a:pt x="880" y="678"/>
                  </a:lnTo>
                  <a:lnTo>
                    <a:pt x="868" y="670"/>
                  </a:lnTo>
                  <a:lnTo>
                    <a:pt x="855" y="665"/>
                  </a:lnTo>
                  <a:lnTo>
                    <a:pt x="842" y="658"/>
                  </a:lnTo>
                  <a:lnTo>
                    <a:pt x="829" y="653"/>
                  </a:lnTo>
                  <a:lnTo>
                    <a:pt x="817" y="649"/>
                  </a:lnTo>
                  <a:lnTo>
                    <a:pt x="803" y="645"/>
                  </a:lnTo>
                  <a:lnTo>
                    <a:pt x="789" y="642"/>
                  </a:lnTo>
                  <a:lnTo>
                    <a:pt x="775" y="639"/>
                  </a:lnTo>
                  <a:lnTo>
                    <a:pt x="761" y="638"/>
                  </a:lnTo>
                  <a:lnTo>
                    <a:pt x="746" y="637"/>
                  </a:lnTo>
                  <a:lnTo>
                    <a:pt x="731" y="636"/>
                  </a:lnTo>
                  <a:lnTo>
                    <a:pt x="731" y="63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cs typeface="+mn-ea"/>
                <a:sym typeface="+mn-lt"/>
              </a:endParaRPr>
            </a:p>
          </p:txBody>
        </p:sp>
        <p:sp>
          <p:nvSpPr>
            <p:cNvPr id="33" name="Rectangle 32"/>
            <p:cNvSpPr/>
            <p:nvPr/>
          </p:nvSpPr>
          <p:spPr>
            <a:xfrm>
              <a:off x="8764920" y="2684776"/>
              <a:ext cx="2082621" cy="707886"/>
            </a:xfrm>
            <a:prstGeom prst="rect">
              <a:avLst/>
            </a:prstGeom>
          </p:spPr>
          <p:txBody>
            <a:bodyPr wrap="none">
              <a:spAutoFit/>
            </a:bodyPr>
            <a:lstStyle/>
            <a:p>
              <a:pPr algn="ctr"/>
              <a:r>
                <a:rPr lang="vi-VN" sz="2000" i="1" dirty="0">
                  <a:latin typeface="Times New Roman" pitchFamily="18" charset="0"/>
                  <a:cs typeface="Times New Roman" pitchFamily="18" charset="0"/>
                </a:rPr>
                <a:t>Người vay lại vốn </a:t>
              </a:r>
              <a:endParaRPr lang="en-US" sz="2000" i="1" dirty="0">
                <a:latin typeface="Times New Roman" pitchFamily="18" charset="0"/>
                <a:cs typeface="Times New Roman" pitchFamily="18" charset="0"/>
              </a:endParaRPr>
            </a:p>
            <a:p>
              <a:pPr algn="ctr"/>
              <a:r>
                <a:rPr lang="vi-VN" sz="2000" i="1" dirty="0">
                  <a:latin typeface="Times New Roman" pitchFamily="18" charset="0"/>
                  <a:cs typeface="Times New Roman" pitchFamily="18" charset="0"/>
                </a:rPr>
                <a:t>vay nước ngoài</a:t>
              </a:r>
              <a:endParaRPr lang="en-US" sz="2000" dirty="0">
                <a:latin typeface="Times New Roman" pitchFamily="18" charset="0"/>
                <a:cs typeface="Times New Roman" pitchFamily="18" charset="0"/>
              </a:endParaRPr>
            </a:p>
          </p:txBody>
        </p:sp>
      </p:grpSp>
      <p:grpSp>
        <p:nvGrpSpPr>
          <p:cNvPr id="42" name="Group 41">
            <a:extLst>
              <a:ext uri="{FF2B5EF4-FFF2-40B4-BE49-F238E27FC236}">
                <a16:creationId xmlns:a16="http://schemas.microsoft.com/office/drawing/2014/main" id="{15321EAE-B88C-4846-9909-830936EC5C30}"/>
              </a:ext>
            </a:extLst>
          </p:cNvPr>
          <p:cNvGrpSpPr/>
          <p:nvPr/>
        </p:nvGrpSpPr>
        <p:grpSpPr>
          <a:xfrm>
            <a:off x="10417401" y="4350107"/>
            <a:ext cx="1449436" cy="1195209"/>
            <a:chOff x="10417401" y="4350107"/>
            <a:chExt cx="1449436" cy="1195209"/>
          </a:xfrm>
        </p:grpSpPr>
        <p:sp>
          <p:nvSpPr>
            <p:cNvPr id="15" name="椭圆 1"/>
            <p:cNvSpPr/>
            <p:nvPr/>
          </p:nvSpPr>
          <p:spPr>
            <a:xfrm>
              <a:off x="10862625" y="4350107"/>
              <a:ext cx="668000" cy="625694"/>
            </a:xfrm>
            <a:prstGeom prst="ellipse">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Freeform 28"/>
            <p:cNvSpPr>
              <a:spLocks/>
            </p:cNvSpPr>
            <p:nvPr/>
          </p:nvSpPr>
          <p:spPr bwMode="auto">
            <a:xfrm>
              <a:off x="11051986" y="4538166"/>
              <a:ext cx="323850" cy="323850"/>
            </a:xfrm>
            <a:custGeom>
              <a:avLst/>
              <a:gdLst>
                <a:gd name="T0" fmla="*/ 1012 w 1017"/>
                <a:gd name="T1" fmla="*/ 49 h 1018"/>
                <a:gd name="T2" fmla="*/ 994 w 1017"/>
                <a:gd name="T3" fmla="*/ 24 h 1018"/>
                <a:gd name="T4" fmla="*/ 981 w 1017"/>
                <a:gd name="T5" fmla="*/ 13 h 1018"/>
                <a:gd name="T6" fmla="*/ 946 w 1017"/>
                <a:gd name="T7" fmla="*/ 0 h 1018"/>
                <a:gd name="T8" fmla="*/ 929 w 1017"/>
                <a:gd name="T9" fmla="*/ 1 h 1018"/>
                <a:gd name="T10" fmla="*/ 691 w 1017"/>
                <a:gd name="T11" fmla="*/ 100 h 1018"/>
                <a:gd name="T12" fmla="*/ 647 w 1017"/>
                <a:gd name="T13" fmla="*/ 101 h 1018"/>
                <a:gd name="T14" fmla="*/ 406 w 1017"/>
                <a:gd name="T15" fmla="*/ 1 h 1018"/>
                <a:gd name="T16" fmla="*/ 397 w 1017"/>
                <a:gd name="T17" fmla="*/ 0 h 1018"/>
                <a:gd name="T18" fmla="*/ 372 w 1017"/>
                <a:gd name="T19" fmla="*/ 4 h 1018"/>
                <a:gd name="T20" fmla="*/ 328 w 1017"/>
                <a:gd name="T21" fmla="*/ 4 h 1018"/>
                <a:gd name="T22" fmla="*/ 301 w 1017"/>
                <a:gd name="T23" fmla="*/ 0 h 1018"/>
                <a:gd name="T24" fmla="*/ 55 w 1017"/>
                <a:gd name="T25" fmla="*/ 100 h 1018"/>
                <a:gd name="T26" fmla="*/ 16 w 1017"/>
                <a:gd name="T27" fmla="*/ 127 h 1018"/>
                <a:gd name="T28" fmla="*/ 0 w 1017"/>
                <a:gd name="T29" fmla="*/ 938 h 1018"/>
                <a:gd name="T30" fmla="*/ 6 w 1017"/>
                <a:gd name="T31" fmla="*/ 968 h 1018"/>
                <a:gd name="T32" fmla="*/ 6 w 1017"/>
                <a:gd name="T33" fmla="*/ 969 h 1018"/>
                <a:gd name="T34" fmla="*/ 21 w 1017"/>
                <a:gd name="T35" fmla="*/ 990 h 1018"/>
                <a:gd name="T36" fmla="*/ 36 w 1017"/>
                <a:gd name="T37" fmla="*/ 1004 h 1018"/>
                <a:gd name="T38" fmla="*/ 58 w 1017"/>
                <a:gd name="T39" fmla="*/ 1015 h 1018"/>
                <a:gd name="T40" fmla="*/ 81 w 1017"/>
                <a:gd name="T41" fmla="*/ 1017 h 1018"/>
                <a:gd name="T42" fmla="*/ 328 w 1017"/>
                <a:gd name="T43" fmla="*/ 918 h 1018"/>
                <a:gd name="T44" fmla="*/ 360 w 1017"/>
                <a:gd name="T45" fmla="*/ 913 h 1018"/>
                <a:gd name="T46" fmla="*/ 604 w 1017"/>
                <a:gd name="T47" fmla="*/ 1016 h 1018"/>
                <a:gd name="T48" fmla="*/ 620 w 1017"/>
                <a:gd name="T49" fmla="*/ 1018 h 1018"/>
                <a:gd name="T50" fmla="*/ 645 w 1017"/>
                <a:gd name="T51" fmla="*/ 1013 h 1018"/>
                <a:gd name="T52" fmla="*/ 664 w 1017"/>
                <a:gd name="T53" fmla="*/ 1004 h 1018"/>
                <a:gd name="T54" fmla="*/ 672 w 1017"/>
                <a:gd name="T55" fmla="*/ 1004 h 1018"/>
                <a:gd name="T56" fmla="*/ 694 w 1017"/>
                <a:gd name="T57" fmla="*/ 1015 h 1018"/>
                <a:gd name="T58" fmla="*/ 717 w 1017"/>
                <a:gd name="T59" fmla="*/ 1017 h 1018"/>
                <a:gd name="T60" fmla="*/ 746 w 1017"/>
                <a:gd name="T61" fmla="*/ 1012 h 1018"/>
                <a:gd name="T62" fmla="*/ 994 w 1017"/>
                <a:gd name="T63" fmla="*/ 900 h 1018"/>
                <a:gd name="T64" fmla="*/ 1017 w 1017"/>
                <a:gd name="T65" fmla="*/ 845 h 1018"/>
                <a:gd name="T66" fmla="*/ 1014 w 1017"/>
                <a:gd name="T67" fmla="*/ 57 h 1018"/>
                <a:gd name="T68" fmla="*/ 86 w 1017"/>
                <a:gd name="T69" fmla="*/ 953 h 1018"/>
                <a:gd name="T70" fmla="*/ 67 w 1017"/>
                <a:gd name="T71" fmla="*/ 947 h 1018"/>
                <a:gd name="T72" fmla="*/ 64 w 1017"/>
                <a:gd name="T73" fmla="*/ 174 h 1018"/>
                <a:gd name="T74" fmla="*/ 296 w 1017"/>
                <a:gd name="T75" fmla="*/ 64 h 1018"/>
                <a:gd name="T76" fmla="*/ 314 w 1017"/>
                <a:gd name="T77" fmla="*/ 69 h 1018"/>
                <a:gd name="T78" fmla="*/ 318 w 1017"/>
                <a:gd name="T79" fmla="*/ 843 h 1018"/>
                <a:gd name="T80" fmla="*/ 305 w 1017"/>
                <a:gd name="T81" fmla="*/ 858 h 1018"/>
                <a:gd name="T82" fmla="*/ 634 w 1017"/>
                <a:gd name="T83" fmla="*/ 944 h 1018"/>
                <a:gd name="T84" fmla="*/ 620 w 1017"/>
                <a:gd name="T85" fmla="*/ 954 h 1018"/>
                <a:gd name="T86" fmla="*/ 389 w 1017"/>
                <a:gd name="T87" fmla="*/ 856 h 1018"/>
                <a:gd name="T88" fmla="*/ 381 w 1017"/>
                <a:gd name="T89" fmla="*/ 79 h 1018"/>
                <a:gd name="T90" fmla="*/ 390 w 1017"/>
                <a:gd name="T91" fmla="*/ 65 h 1018"/>
                <a:gd name="T92" fmla="*/ 404 w 1017"/>
                <a:gd name="T93" fmla="*/ 64 h 1018"/>
                <a:gd name="T94" fmla="*/ 635 w 1017"/>
                <a:gd name="T95" fmla="*/ 170 h 1018"/>
                <a:gd name="T96" fmla="*/ 721 w 1017"/>
                <a:gd name="T97" fmla="*/ 953 h 1018"/>
                <a:gd name="T98" fmla="*/ 702 w 1017"/>
                <a:gd name="T99" fmla="*/ 947 h 1018"/>
                <a:gd name="T100" fmla="*/ 700 w 1017"/>
                <a:gd name="T101" fmla="*/ 174 h 1018"/>
                <a:gd name="T102" fmla="*/ 933 w 1017"/>
                <a:gd name="T103" fmla="*/ 64 h 1018"/>
                <a:gd name="T104" fmla="*/ 950 w 1017"/>
                <a:gd name="T105" fmla="*/ 69 h 1018"/>
                <a:gd name="T106" fmla="*/ 954 w 1017"/>
                <a:gd name="T107" fmla="*/ 843 h 1018"/>
                <a:gd name="T108" fmla="*/ 940 w 1017"/>
                <a:gd name="T109" fmla="*/ 858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17" h="1018">
                  <a:moveTo>
                    <a:pt x="1012" y="49"/>
                  </a:moveTo>
                  <a:lnTo>
                    <a:pt x="1012" y="49"/>
                  </a:lnTo>
                  <a:lnTo>
                    <a:pt x="1012" y="49"/>
                  </a:lnTo>
                  <a:lnTo>
                    <a:pt x="1012" y="49"/>
                  </a:lnTo>
                  <a:lnTo>
                    <a:pt x="1012" y="49"/>
                  </a:lnTo>
                  <a:lnTo>
                    <a:pt x="1012" y="49"/>
                  </a:lnTo>
                  <a:lnTo>
                    <a:pt x="1008" y="42"/>
                  </a:lnTo>
                  <a:lnTo>
                    <a:pt x="1005" y="35"/>
                  </a:lnTo>
                  <a:lnTo>
                    <a:pt x="999" y="29"/>
                  </a:lnTo>
                  <a:lnTo>
                    <a:pt x="994" y="24"/>
                  </a:lnTo>
                  <a:lnTo>
                    <a:pt x="994" y="24"/>
                  </a:lnTo>
                  <a:lnTo>
                    <a:pt x="993" y="21"/>
                  </a:lnTo>
                  <a:lnTo>
                    <a:pt x="993" y="21"/>
                  </a:lnTo>
                  <a:lnTo>
                    <a:pt x="986" y="17"/>
                  </a:lnTo>
                  <a:lnTo>
                    <a:pt x="981" y="13"/>
                  </a:lnTo>
                  <a:lnTo>
                    <a:pt x="975" y="9"/>
                  </a:lnTo>
                  <a:lnTo>
                    <a:pt x="968" y="5"/>
                  </a:lnTo>
                  <a:lnTo>
                    <a:pt x="961" y="3"/>
                  </a:lnTo>
                  <a:lnTo>
                    <a:pt x="953" y="1"/>
                  </a:lnTo>
                  <a:lnTo>
                    <a:pt x="946" y="0"/>
                  </a:lnTo>
                  <a:lnTo>
                    <a:pt x="938" y="0"/>
                  </a:lnTo>
                  <a:lnTo>
                    <a:pt x="938" y="0"/>
                  </a:lnTo>
                  <a:lnTo>
                    <a:pt x="937" y="0"/>
                  </a:lnTo>
                  <a:lnTo>
                    <a:pt x="937" y="0"/>
                  </a:lnTo>
                  <a:lnTo>
                    <a:pt x="929" y="1"/>
                  </a:lnTo>
                  <a:lnTo>
                    <a:pt x="922" y="2"/>
                  </a:lnTo>
                  <a:lnTo>
                    <a:pt x="914" y="3"/>
                  </a:lnTo>
                  <a:lnTo>
                    <a:pt x="908" y="6"/>
                  </a:lnTo>
                  <a:lnTo>
                    <a:pt x="691" y="100"/>
                  </a:lnTo>
                  <a:lnTo>
                    <a:pt x="691" y="100"/>
                  </a:lnTo>
                  <a:lnTo>
                    <a:pt x="679" y="104"/>
                  </a:lnTo>
                  <a:lnTo>
                    <a:pt x="669" y="112"/>
                  </a:lnTo>
                  <a:lnTo>
                    <a:pt x="669" y="112"/>
                  </a:lnTo>
                  <a:lnTo>
                    <a:pt x="658" y="105"/>
                  </a:lnTo>
                  <a:lnTo>
                    <a:pt x="647" y="101"/>
                  </a:lnTo>
                  <a:lnTo>
                    <a:pt x="428" y="6"/>
                  </a:lnTo>
                  <a:lnTo>
                    <a:pt x="428" y="6"/>
                  </a:lnTo>
                  <a:lnTo>
                    <a:pt x="421" y="3"/>
                  </a:lnTo>
                  <a:lnTo>
                    <a:pt x="413" y="2"/>
                  </a:lnTo>
                  <a:lnTo>
                    <a:pt x="406" y="1"/>
                  </a:lnTo>
                  <a:lnTo>
                    <a:pt x="398" y="0"/>
                  </a:lnTo>
                  <a:lnTo>
                    <a:pt x="398" y="0"/>
                  </a:lnTo>
                  <a:lnTo>
                    <a:pt x="397" y="0"/>
                  </a:lnTo>
                  <a:lnTo>
                    <a:pt x="397" y="0"/>
                  </a:lnTo>
                  <a:lnTo>
                    <a:pt x="397" y="0"/>
                  </a:lnTo>
                  <a:lnTo>
                    <a:pt x="397" y="0"/>
                  </a:lnTo>
                  <a:lnTo>
                    <a:pt x="396" y="0"/>
                  </a:lnTo>
                  <a:lnTo>
                    <a:pt x="396" y="0"/>
                  </a:lnTo>
                  <a:lnTo>
                    <a:pt x="383" y="1"/>
                  </a:lnTo>
                  <a:lnTo>
                    <a:pt x="372" y="4"/>
                  </a:lnTo>
                  <a:lnTo>
                    <a:pt x="360" y="10"/>
                  </a:lnTo>
                  <a:lnTo>
                    <a:pt x="350" y="16"/>
                  </a:lnTo>
                  <a:lnTo>
                    <a:pt x="350" y="16"/>
                  </a:lnTo>
                  <a:lnTo>
                    <a:pt x="339" y="10"/>
                  </a:lnTo>
                  <a:lnTo>
                    <a:pt x="328" y="4"/>
                  </a:lnTo>
                  <a:lnTo>
                    <a:pt x="316" y="1"/>
                  </a:lnTo>
                  <a:lnTo>
                    <a:pt x="302" y="0"/>
                  </a:lnTo>
                  <a:lnTo>
                    <a:pt x="302" y="0"/>
                  </a:lnTo>
                  <a:lnTo>
                    <a:pt x="301" y="0"/>
                  </a:lnTo>
                  <a:lnTo>
                    <a:pt x="301" y="0"/>
                  </a:lnTo>
                  <a:lnTo>
                    <a:pt x="293" y="1"/>
                  </a:lnTo>
                  <a:lnTo>
                    <a:pt x="286" y="2"/>
                  </a:lnTo>
                  <a:lnTo>
                    <a:pt x="278" y="3"/>
                  </a:lnTo>
                  <a:lnTo>
                    <a:pt x="272" y="6"/>
                  </a:lnTo>
                  <a:lnTo>
                    <a:pt x="55" y="100"/>
                  </a:lnTo>
                  <a:lnTo>
                    <a:pt x="55" y="100"/>
                  </a:lnTo>
                  <a:lnTo>
                    <a:pt x="43" y="104"/>
                  </a:lnTo>
                  <a:lnTo>
                    <a:pt x="34" y="111"/>
                  </a:lnTo>
                  <a:lnTo>
                    <a:pt x="24" y="118"/>
                  </a:lnTo>
                  <a:lnTo>
                    <a:pt x="16" y="127"/>
                  </a:lnTo>
                  <a:lnTo>
                    <a:pt x="10" y="137"/>
                  </a:lnTo>
                  <a:lnTo>
                    <a:pt x="5" y="148"/>
                  </a:lnTo>
                  <a:lnTo>
                    <a:pt x="1" y="160"/>
                  </a:lnTo>
                  <a:lnTo>
                    <a:pt x="0" y="173"/>
                  </a:lnTo>
                  <a:lnTo>
                    <a:pt x="0" y="938"/>
                  </a:lnTo>
                  <a:lnTo>
                    <a:pt x="0" y="938"/>
                  </a:lnTo>
                  <a:lnTo>
                    <a:pt x="0" y="946"/>
                  </a:lnTo>
                  <a:lnTo>
                    <a:pt x="1" y="954"/>
                  </a:lnTo>
                  <a:lnTo>
                    <a:pt x="3" y="961"/>
                  </a:lnTo>
                  <a:lnTo>
                    <a:pt x="6" y="968"/>
                  </a:lnTo>
                  <a:lnTo>
                    <a:pt x="6" y="968"/>
                  </a:lnTo>
                  <a:lnTo>
                    <a:pt x="6" y="969"/>
                  </a:lnTo>
                  <a:lnTo>
                    <a:pt x="6" y="969"/>
                  </a:lnTo>
                  <a:lnTo>
                    <a:pt x="6" y="969"/>
                  </a:lnTo>
                  <a:lnTo>
                    <a:pt x="6" y="969"/>
                  </a:lnTo>
                  <a:lnTo>
                    <a:pt x="11" y="978"/>
                  </a:lnTo>
                  <a:lnTo>
                    <a:pt x="17" y="987"/>
                  </a:lnTo>
                  <a:lnTo>
                    <a:pt x="17" y="987"/>
                  </a:lnTo>
                  <a:lnTo>
                    <a:pt x="21" y="990"/>
                  </a:lnTo>
                  <a:lnTo>
                    <a:pt x="21" y="990"/>
                  </a:lnTo>
                  <a:lnTo>
                    <a:pt x="27" y="998"/>
                  </a:lnTo>
                  <a:lnTo>
                    <a:pt x="36" y="1004"/>
                  </a:lnTo>
                  <a:lnTo>
                    <a:pt x="36" y="1004"/>
                  </a:lnTo>
                  <a:lnTo>
                    <a:pt x="36" y="1004"/>
                  </a:lnTo>
                  <a:lnTo>
                    <a:pt x="36" y="1004"/>
                  </a:lnTo>
                  <a:lnTo>
                    <a:pt x="45" y="1010"/>
                  </a:lnTo>
                  <a:lnTo>
                    <a:pt x="55" y="1014"/>
                  </a:lnTo>
                  <a:lnTo>
                    <a:pt x="55" y="1014"/>
                  </a:lnTo>
                  <a:lnTo>
                    <a:pt x="58" y="1015"/>
                  </a:lnTo>
                  <a:lnTo>
                    <a:pt x="58" y="1015"/>
                  </a:lnTo>
                  <a:lnTo>
                    <a:pt x="69" y="1017"/>
                  </a:lnTo>
                  <a:lnTo>
                    <a:pt x="80" y="1018"/>
                  </a:lnTo>
                  <a:lnTo>
                    <a:pt x="80" y="1018"/>
                  </a:lnTo>
                  <a:lnTo>
                    <a:pt x="81" y="1017"/>
                  </a:lnTo>
                  <a:lnTo>
                    <a:pt x="81" y="1017"/>
                  </a:lnTo>
                  <a:lnTo>
                    <a:pt x="88" y="1017"/>
                  </a:lnTo>
                  <a:lnTo>
                    <a:pt x="96" y="1016"/>
                  </a:lnTo>
                  <a:lnTo>
                    <a:pt x="103" y="1014"/>
                  </a:lnTo>
                  <a:lnTo>
                    <a:pt x="111" y="1012"/>
                  </a:lnTo>
                  <a:lnTo>
                    <a:pt x="328" y="918"/>
                  </a:lnTo>
                  <a:lnTo>
                    <a:pt x="328" y="918"/>
                  </a:lnTo>
                  <a:lnTo>
                    <a:pt x="339" y="913"/>
                  </a:lnTo>
                  <a:lnTo>
                    <a:pt x="350" y="907"/>
                  </a:lnTo>
                  <a:lnTo>
                    <a:pt x="350" y="907"/>
                  </a:lnTo>
                  <a:lnTo>
                    <a:pt x="360" y="913"/>
                  </a:lnTo>
                  <a:lnTo>
                    <a:pt x="370" y="917"/>
                  </a:lnTo>
                  <a:lnTo>
                    <a:pt x="590" y="1012"/>
                  </a:lnTo>
                  <a:lnTo>
                    <a:pt x="590" y="1012"/>
                  </a:lnTo>
                  <a:lnTo>
                    <a:pt x="597" y="1014"/>
                  </a:lnTo>
                  <a:lnTo>
                    <a:pt x="604" y="1016"/>
                  </a:lnTo>
                  <a:lnTo>
                    <a:pt x="612" y="1017"/>
                  </a:lnTo>
                  <a:lnTo>
                    <a:pt x="619" y="1017"/>
                  </a:lnTo>
                  <a:lnTo>
                    <a:pt x="619" y="1017"/>
                  </a:lnTo>
                  <a:lnTo>
                    <a:pt x="620" y="1018"/>
                  </a:lnTo>
                  <a:lnTo>
                    <a:pt x="620" y="1018"/>
                  </a:lnTo>
                  <a:lnTo>
                    <a:pt x="631" y="1017"/>
                  </a:lnTo>
                  <a:lnTo>
                    <a:pt x="641" y="1015"/>
                  </a:lnTo>
                  <a:lnTo>
                    <a:pt x="641" y="1015"/>
                  </a:lnTo>
                  <a:lnTo>
                    <a:pt x="645" y="1013"/>
                  </a:lnTo>
                  <a:lnTo>
                    <a:pt x="645" y="1013"/>
                  </a:lnTo>
                  <a:lnTo>
                    <a:pt x="655" y="1010"/>
                  </a:lnTo>
                  <a:lnTo>
                    <a:pt x="663" y="1004"/>
                  </a:lnTo>
                  <a:lnTo>
                    <a:pt x="663" y="1004"/>
                  </a:lnTo>
                  <a:lnTo>
                    <a:pt x="664" y="1004"/>
                  </a:lnTo>
                  <a:lnTo>
                    <a:pt x="664" y="1004"/>
                  </a:lnTo>
                  <a:lnTo>
                    <a:pt x="668" y="1001"/>
                  </a:lnTo>
                  <a:lnTo>
                    <a:pt x="668" y="1001"/>
                  </a:lnTo>
                  <a:lnTo>
                    <a:pt x="672" y="1004"/>
                  </a:lnTo>
                  <a:lnTo>
                    <a:pt x="672" y="1004"/>
                  </a:lnTo>
                  <a:lnTo>
                    <a:pt x="672" y="1004"/>
                  </a:lnTo>
                  <a:lnTo>
                    <a:pt x="672" y="1004"/>
                  </a:lnTo>
                  <a:lnTo>
                    <a:pt x="682" y="1010"/>
                  </a:lnTo>
                  <a:lnTo>
                    <a:pt x="691" y="1014"/>
                  </a:lnTo>
                  <a:lnTo>
                    <a:pt x="691" y="1014"/>
                  </a:lnTo>
                  <a:lnTo>
                    <a:pt x="694" y="1015"/>
                  </a:lnTo>
                  <a:lnTo>
                    <a:pt x="694" y="1015"/>
                  </a:lnTo>
                  <a:lnTo>
                    <a:pt x="705" y="1017"/>
                  </a:lnTo>
                  <a:lnTo>
                    <a:pt x="716" y="1018"/>
                  </a:lnTo>
                  <a:lnTo>
                    <a:pt x="716" y="1018"/>
                  </a:lnTo>
                  <a:lnTo>
                    <a:pt x="717" y="1017"/>
                  </a:lnTo>
                  <a:lnTo>
                    <a:pt x="717" y="1017"/>
                  </a:lnTo>
                  <a:lnTo>
                    <a:pt x="725" y="1017"/>
                  </a:lnTo>
                  <a:lnTo>
                    <a:pt x="732" y="1016"/>
                  </a:lnTo>
                  <a:lnTo>
                    <a:pt x="740" y="1014"/>
                  </a:lnTo>
                  <a:lnTo>
                    <a:pt x="746" y="1012"/>
                  </a:lnTo>
                  <a:lnTo>
                    <a:pt x="963" y="918"/>
                  </a:lnTo>
                  <a:lnTo>
                    <a:pt x="963" y="918"/>
                  </a:lnTo>
                  <a:lnTo>
                    <a:pt x="975" y="914"/>
                  </a:lnTo>
                  <a:lnTo>
                    <a:pt x="984" y="908"/>
                  </a:lnTo>
                  <a:lnTo>
                    <a:pt x="994" y="900"/>
                  </a:lnTo>
                  <a:lnTo>
                    <a:pt x="1001" y="891"/>
                  </a:lnTo>
                  <a:lnTo>
                    <a:pt x="1008" y="881"/>
                  </a:lnTo>
                  <a:lnTo>
                    <a:pt x="1013" y="870"/>
                  </a:lnTo>
                  <a:lnTo>
                    <a:pt x="1016" y="857"/>
                  </a:lnTo>
                  <a:lnTo>
                    <a:pt x="1017" y="845"/>
                  </a:lnTo>
                  <a:lnTo>
                    <a:pt x="1017" y="79"/>
                  </a:lnTo>
                  <a:lnTo>
                    <a:pt x="1017" y="79"/>
                  </a:lnTo>
                  <a:lnTo>
                    <a:pt x="1017" y="72"/>
                  </a:lnTo>
                  <a:lnTo>
                    <a:pt x="1016" y="64"/>
                  </a:lnTo>
                  <a:lnTo>
                    <a:pt x="1014" y="57"/>
                  </a:lnTo>
                  <a:lnTo>
                    <a:pt x="1012" y="49"/>
                  </a:lnTo>
                  <a:lnTo>
                    <a:pt x="1012" y="49"/>
                  </a:lnTo>
                  <a:close/>
                  <a:moveTo>
                    <a:pt x="305" y="858"/>
                  </a:moveTo>
                  <a:lnTo>
                    <a:pt x="86" y="953"/>
                  </a:lnTo>
                  <a:lnTo>
                    <a:pt x="86" y="953"/>
                  </a:lnTo>
                  <a:lnTo>
                    <a:pt x="83" y="954"/>
                  </a:lnTo>
                  <a:lnTo>
                    <a:pt x="80" y="954"/>
                  </a:lnTo>
                  <a:lnTo>
                    <a:pt x="73" y="953"/>
                  </a:lnTo>
                  <a:lnTo>
                    <a:pt x="68" y="950"/>
                  </a:lnTo>
                  <a:lnTo>
                    <a:pt x="67" y="947"/>
                  </a:lnTo>
                  <a:lnTo>
                    <a:pt x="65" y="944"/>
                  </a:lnTo>
                  <a:lnTo>
                    <a:pt x="65" y="944"/>
                  </a:lnTo>
                  <a:lnTo>
                    <a:pt x="64" y="938"/>
                  </a:lnTo>
                  <a:lnTo>
                    <a:pt x="64" y="174"/>
                  </a:lnTo>
                  <a:lnTo>
                    <a:pt x="64" y="174"/>
                  </a:lnTo>
                  <a:lnTo>
                    <a:pt x="65" y="170"/>
                  </a:lnTo>
                  <a:lnTo>
                    <a:pt x="67" y="165"/>
                  </a:lnTo>
                  <a:lnTo>
                    <a:pt x="71" y="162"/>
                  </a:lnTo>
                  <a:lnTo>
                    <a:pt x="78" y="159"/>
                  </a:lnTo>
                  <a:lnTo>
                    <a:pt x="296" y="64"/>
                  </a:lnTo>
                  <a:lnTo>
                    <a:pt x="296" y="64"/>
                  </a:lnTo>
                  <a:lnTo>
                    <a:pt x="300" y="64"/>
                  </a:lnTo>
                  <a:lnTo>
                    <a:pt x="302" y="63"/>
                  </a:lnTo>
                  <a:lnTo>
                    <a:pt x="308" y="64"/>
                  </a:lnTo>
                  <a:lnTo>
                    <a:pt x="314" y="69"/>
                  </a:lnTo>
                  <a:lnTo>
                    <a:pt x="316" y="71"/>
                  </a:lnTo>
                  <a:lnTo>
                    <a:pt x="317" y="73"/>
                  </a:lnTo>
                  <a:lnTo>
                    <a:pt x="317" y="73"/>
                  </a:lnTo>
                  <a:lnTo>
                    <a:pt x="318" y="79"/>
                  </a:lnTo>
                  <a:lnTo>
                    <a:pt x="318" y="843"/>
                  </a:lnTo>
                  <a:lnTo>
                    <a:pt x="318" y="843"/>
                  </a:lnTo>
                  <a:lnTo>
                    <a:pt x="317" y="849"/>
                  </a:lnTo>
                  <a:lnTo>
                    <a:pt x="315" y="853"/>
                  </a:lnTo>
                  <a:lnTo>
                    <a:pt x="310" y="856"/>
                  </a:lnTo>
                  <a:lnTo>
                    <a:pt x="305" y="858"/>
                  </a:lnTo>
                  <a:lnTo>
                    <a:pt x="305" y="858"/>
                  </a:lnTo>
                  <a:close/>
                  <a:moveTo>
                    <a:pt x="637" y="938"/>
                  </a:moveTo>
                  <a:lnTo>
                    <a:pt x="637" y="938"/>
                  </a:lnTo>
                  <a:lnTo>
                    <a:pt x="634" y="944"/>
                  </a:lnTo>
                  <a:lnTo>
                    <a:pt x="634" y="944"/>
                  </a:lnTo>
                  <a:lnTo>
                    <a:pt x="633" y="947"/>
                  </a:lnTo>
                  <a:lnTo>
                    <a:pt x="631" y="950"/>
                  </a:lnTo>
                  <a:lnTo>
                    <a:pt x="626" y="953"/>
                  </a:lnTo>
                  <a:lnTo>
                    <a:pt x="626" y="953"/>
                  </a:lnTo>
                  <a:lnTo>
                    <a:pt x="620" y="954"/>
                  </a:lnTo>
                  <a:lnTo>
                    <a:pt x="620" y="954"/>
                  </a:lnTo>
                  <a:lnTo>
                    <a:pt x="615" y="953"/>
                  </a:lnTo>
                  <a:lnTo>
                    <a:pt x="393" y="858"/>
                  </a:lnTo>
                  <a:lnTo>
                    <a:pt x="393" y="858"/>
                  </a:lnTo>
                  <a:lnTo>
                    <a:pt x="389" y="856"/>
                  </a:lnTo>
                  <a:lnTo>
                    <a:pt x="384" y="853"/>
                  </a:lnTo>
                  <a:lnTo>
                    <a:pt x="382" y="849"/>
                  </a:lnTo>
                  <a:lnTo>
                    <a:pt x="381" y="845"/>
                  </a:lnTo>
                  <a:lnTo>
                    <a:pt x="381" y="79"/>
                  </a:lnTo>
                  <a:lnTo>
                    <a:pt x="381" y="79"/>
                  </a:lnTo>
                  <a:lnTo>
                    <a:pt x="383" y="73"/>
                  </a:lnTo>
                  <a:lnTo>
                    <a:pt x="383" y="73"/>
                  </a:lnTo>
                  <a:lnTo>
                    <a:pt x="384" y="71"/>
                  </a:lnTo>
                  <a:lnTo>
                    <a:pt x="387" y="68"/>
                  </a:lnTo>
                  <a:lnTo>
                    <a:pt x="390" y="65"/>
                  </a:lnTo>
                  <a:lnTo>
                    <a:pt x="392" y="64"/>
                  </a:lnTo>
                  <a:lnTo>
                    <a:pt x="392" y="64"/>
                  </a:lnTo>
                  <a:lnTo>
                    <a:pt x="397" y="63"/>
                  </a:lnTo>
                  <a:lnTo>
                    <a:pt x="397" y="63"/>
                  </a:lnTo>
                  <a:lnTo>
                    <a:pt x="404" y="64"/>
                  </a:lnTo>
                  <a:lnTo>
                    <a:pt x="625" y="160"/>
                  </a:lnTo>
                  <a:lnTo>
                    <a:pt x="625" y="160"/>
                  </a:lnTo>
                  <a:lnTo>
                    <a:pt x="630" y="162"/>
                  </a:lnTo>
                  <a:lnTo>
                    <a:pt x="633" y="165"/>
                  </a:lnTo>
                  <a:lnTo>
                    <a:pt x="635" y="170"/>
                  </a:lnTo>
                  <a:lnTo>
                    <a:pt x="637" y="173"/>
                  </a:lnTo>
                  <a:lnTo>
                    <a:pt x="637" y="938"/>
                  </a:lnTo>
                  <a:close/>
                  <a:moveTo>
                    <a:pt x="940" y="858"/>
                  </a:moveTo>
                  <a:lnTo>
                    <a:pt x="721" y="953"/>
                  </a:lnTo>
                  <a:lnTo>
                    <a:pt x="721" y="953"/>
                  </a:lnTo>
                  <a:lnTo>
                    <a:pt x="719" y="954"/>
                  </a:lnTo>
                  <a:lnTo>
                    <a:pt x="716" y="954"/>
                  </a:lnTo>
                  <a:lnTo>
                    <a:pt x="709" y="953"/>
                  </a:lnTo>
                  <a:lnTo>
                    <a:pt x="704" y="950"/>
                  </a:lnTo>
                  <a:lnTo>
                    <a:pt x="702" y="947"/>
                  </a:lnTo>
                  <a:lnTo>
                    <a:pt x="701" y="944"/>
                  </a:lnTo>
                  <a:lnTo>
                    <a:pt x="701" y="944"/>
                  </a:lnTo>
                  <a:lnTo>
                    <a:pt x="700" y="938"/>
                  </a:lnTo>
                  <a:lnTo>
                    <a:pt x="700" y="174"/>
                  </a:lnTo>
                  <a:lnTo>
                    <a:pt x="700" y="174"/>
                  </a:lnTo>
                  <a:lnTo>
                    <a:pt x="701" y="170"/>
                  </a:lnTo>
                  <a:lnTo>
                    <a:pt x="703" y="165"/>
                  </a:lnTo>
                  <a:lnTo>
                    <a:pt x="707" y="162"/>
                  </a:lnTo>
                  <a:lnTo>
                    <a:pt x="713" y="159"/>
                  </a:lnTo>
                  <a:lnTo>
                    <a:pt x="933" y="64"/>
                  </a:lnTo>
                  <a:lnTo>
                    <a:pt x="933" y="64"/>
                  </a:lnTo>
                  <a:lnTo>
                    <a:pt x="935" y="64"/>
                  </a:lnTo>
                  <a:lnTo>
                    <a:pt x="938" y="63"/>
                  </a:lnTo>
                  <a:lnTo>
                    <a:pt x="944" y="64"/>
                  </a:lnTo>
                  <a:lnTo>
                    <a:pt x="950" y="69"/>
                  </a:lnTo>
                  <a:lnTo>
                    <a:pt x="951" y="71"/>
                  </a:lnTo>
                  <a:lnTo>
                    <a:pt x="953" y="73"/>
                  </a:lnTo>
                  <a:lnTo>
                    <a:pt x="953" y="73"/>
                  </a:lnTo>
                  <a:lnTo>
                    <a:pt x="954" y="79"/>
                  </a:lnTo>
                  <a:lnTo>
                    <a:pt x="954" y="843"/>
                  </a:lnTo>
                  <a:lnTo>
                    <a:pt x="954" y="843"/>
                  </a:lnTo>
                  <a:lnTo>
                    <a:pt x="953" y="849"/>
                  </a:lnTo>
                  <a:lnTo>
                    <a:pt x="951" y="853"/>
                  </a:lnTo>
                  <a:lnTo>
                    <a:pt x="947" y="856"/>
                  </a:lnTo>
                  <a:lnTo>
                    <a:pt x="940" y="858"/>
                  </a:lnTo>
                  <a:lnTo>
                    <a:pt x="940" y="85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cs typeface="+mn-ea"/>
                <a:sym typeface="+mn-lt"/>
              </a:endParaRPr>
            </a:p>
          </p:txBody>
        </p:sp>
        <p:sp>
          <p:nvSpPr>
            <p:cNvPr id="34" name="Rectangle 33"/>
            <p:cNvSpPr/>
            <p:nvPr/>
          </p:nvSpPr>
          <p:spPr>
            <a:xfrm>
              <a:off x="10417401" y="5145206"/>
              <a:ext cx="1449436" cy="400110"/>
            </a:xfrm>
            <a:prstGeom prst="rect">
              <a:avLst/>
            </a:prstGeom>
          </p:spPr>
          <p:txBody>
            <a:bodyPr wrap="square">
              <a:spAutoFit/>
            </a:bodyPr>
            <a:lstStyle/>
            <a:p>
              <a:r>
                <a:rPr lang="vi-VN" sz="2000" i="1" dirty="0">
                  <a:latin typeface="Times New Roman" pitchFamily="18" charset="0"/>
                  <a:cs typeface="Times New Roman" pitchFamily="18" charset="0"/>
                </a:rPr>
                <a:t>Vốn đối ứng</a:t>
              </a:r>
              <a:endParaRPr lang="en-US" sz="2000" dirty="0">
                <a:latin typeface="Times New Roman" pitchFamily="18" charset="0"/>
                <a:cs typeface="Times New Roman" pitchFamily="18" charset="0"/>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nodeType="with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
                                        <p:tgtEl>
                                          <p:spTgt spid="35"/>
                                        </p:tgtEl>
                                      </p:cBhvr>
                                    </p:animEffect>
                                  </p:childTnLst>
                                </p:cTn>
                              </p:par>
                              <p:par>
                                <p:cTn id="21" presetID="10" presetClass="entr" presetSubtype="0"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par>
                                <p:cTn id="24" presetID="10" presetClass="entr" presetSubtype="0"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childTnLst>
                                </p:cTn>
                              </p:par>
                              <p:par>
                                <p:cTn id="27" presetID="10" presetClass="entr" presetSubtype="0"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fade">
                                      <p:cBhvr>
                                        <p:cTn id="29" dur="500"/>
                                        <p:tgtEl>
                                          <p:spTgt spid="38"/>
                                        </p:tgtEl>
                                      </p:cBhvr>
                                    </p:animEffect>
                                  </p:childTnLst>
                                </p:cTn>
                              </p:par>
                              <p:par>
                                <p:cTn id="30" presetID="10" presetClass="entr" presetSubtype="0" fill="hold" nodeType="with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par>
                                <p:cTn id="33" presetID="10" presetClass="entr" presetSubtype="0" fill="hold" nodeType="with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fade">
                                      <p:cBhvr>
                                        <p:cTn id="35" dur="500"/>
                                        <p:tgtEl>
                                          <p:spTgt spid="40"/>
                                        </p:tgtEl>
                                      </p:cBhvr>
                                    </p:animEffect>
                                  </p:childTnLst>
                                </p:cTn>
                              </p:par>
                              <p:par>
                                <p:cTn id="36" presetID="10" presetClass="entr" presetSubtype="0" fill="hold" nodeType="with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fade">
                                      <p:cBhvr>
                                        <p:cTn id="38" dur="500"/>
                                        <p:tgtEl>
                                          <p:spTgt spid="41"/>
                                        </p:tgtEl>
                                      </p:cBhvr>
                                    </p:animEffect>
                                  </p:childTnLst>
                                </p:cTn>
                              </p:par>
                              <p:par>
                                <p:cTn id="39" presetID="10" presetClass="entr" presetSubtype="0" fill="hold" nodeType="with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fade">
                                      <p:cBhvr>
                                        <p:cTn id="4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2016"/>
          <p:cNvSpPr/>
          <p:nvPr/>
        </p:nvSpPr>
        <p:spPr>
          <a:xfrm>
            <a:off x="4745053" y="1758288"/>
            <a:ext cx="2537880" cy="253787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F5C700"/>
          </a:solidFill>
          <a:ln w="12700">
            <a:noFill/>
            <a:miter lim="400000"/>
          </a:ln>
        </p:spPr>
        <p:txBody>
          <a:bodyPr lIns="25400" tIns="25400" rIns="25400" bIns="25400" anchor="ctr"/>
          <a:lstStyle/>
          <a:p>
            <a:pPr lvl="0" algn="ctr"/>
            <a:r>
              <a:rPr lang="vi-VN" sz="2500" b="1" dirty="0">
                <a:solidFill>
                  <a:schemeClr val="bg1"/>
                </a:solidFill>
                <a:latin typeface="Times New Roman" pitchFamily="18" charset="0"/>
                <a:cs typeface="Times New Roman" pitchFamily="18" charset="0"/>
              </a:rPr>
              <a:t>1.1.2. Phân loại </a:t>
            </a:r>
            <a:endParaRPr lang="en-US" sz="2500" b="1" dirty="0">
              <a:solidFill>
                <a:schemeClr val="bg1"/>
              </a:solidFill>
              <a:latin typeface="Times New Roman" pitchFamily="18" charset="0"/>
              <a:cs typeface="Times New Roman" pitchFamily="18" charset="0"/>
            </a:endParaRPr>
          </a:p>
          <a:p>
            <a:pPr lvl="0" algn="ctr"/>
            <a:r>
              <a:rPr lang="vi-VN" sz="2500" b="1" dirty="0">
                <a:solidFill>
                  <a:schemeClr val="bg1"/>
                </a:solidFill>
                <a:latin typeface="Times New Roman" pitchFamily="18" charset="0"/>
                <a:cs typeface="Times New Roman" pitchFamily="18" charset="0"/>
              </a:rPr>
              <a:t>nợ nước ngoài</a:t>
            </a:r>
            <a:endParaRPr sz="2500" dirty="0">
              <a:solidFill>
                <a:schemeClr val="bg1"/>
              </a:solidFill>
              <a:latin typeface="Times New Roman" pitchFamily="18" charset="0"/>
              <a:cs typeface="Times New Roman" pitchFamily="18" charset="0"/>
              <a:sym typeface="+mn-lt"/>
            </a:endParaRPr>
          </a:p>
        </p:txBody>
      </p:sp>
      <p:sp>
        <p:nvSpPr>
          <p:cNvPr id="22" name="Shape 2036"/>
          <p:cNvSpPr/>
          <p:nvPr/>
        </p:nvSpPr>
        <p:spPr>
          <a:xfrm>
            <a:off x="10438252" y="4551976"/>
            <a:ext cx="402123" cy="428939"/>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0" tIns="0" rIns="0" bIns="0" numCol="1" anchor="ctr">
            <a:noAutofit/>
          </a:bodyPr>
          <a:lstStyle/>
          <a:p>
            <a:pPr lvl="0"/>
            <a:endParaRPr sz="1733">
              <a:cs typeface="+mn-ea"/>
              <a:sym typeface="+mn-lt"/>
            </a:endParaRPr>
          </a:p>
        </p:txBody>
      </p:sp>
      <p:grpSp>
        <p:nvGrpSpPr>
          <p:cNvPr id="2" name="Group 1">
            <a:extLst>
              <a:ext uri="{FF2B5EF4-FFF2-40B4-BE49-F238E27FC236}">
                <a16:creationId xmlns:a16="http://schemas.microsoft.com/office/drawing/2014/main" id="{166823DF-C2A3-4F13-BAE1-989623894B52}"/>
              </a:ext>
            </a:extLst>
          </p:cNvPr>
          <p:cNvGrpSpPr/>
          <p:nvPr/>
        </p:nvGrpSpPr>
        <p:grpSpPr>
          <a:xfrm>
            <a:off x="1066363" y="748685"/>
            <a:ext cx="4188024" cy="2153561"/>
            <a:chOff x="1066363" y="748685"/>
            <a:chExt cx="4188024" cy="2153561"/>
          </a:xfrm>
        </p:grpSpPr>
        <p:sp>
          <p:nvSpPr>
            <p:cNvPr id="7" name="Shape 2015"/>
            <p:cNvSpPr/>
            <p:nvPr/>
          </p:nvSpPr>
          <p:spPr>
            <a:xfrm>
              <a:off x="1527360" y="1215633"/>
              <a:ext cx="3561372" cy="1686613"/>
            </a:xfrm>
            <a:prstGeom prst="roundRect">
              <a:avLst>
                <a:gd name="adj" fmla="val 6918"/>
              </a:avLst>
            </a:prstGeom>
            <a:noFill/>
            <a:ln w="12700">
              <a:solidFill>
                <a:srgbClr val="A6AAA9"/>
              </a:solidFill>
              <a:miter lim="400000"/>
            </a:ln>
          </p:spPr>
          <p:txBody>
            <a:bodyPr lIns="19051" tIns="19051" rIns="19051" bIns="19051" anchor="ctr"/>
            <a:lstStyle/>
            <a:p>
              <a:pPr lvl="0"/>
              <a:endParaRPr sz="1733">
                <a:cs typeface="+mn-ea"/>
                <a:sym typeface="+mn-lt"/>
              </a:endParaRPr>
            </a:p>
          </p:txBody>
        </p:sp>
        <p:grpSp>
          <p:nvGrpSpPr>
            <p:cNvPr id="12" name="Group 2031"/>
            <p:cNvGrpSpPr/>
            <p:nvPr/>
          </p:nvGrpSpPr>
          <p:grpSpPr>
            <a:xfrm>
              <a:off x="1066363" y="748685"/>
              <a:ext cx="955485" cy="955485"/>
              <a:chOff x="0" y="0"/>
              <a:chExt cx="1910968" cy="1910968"/>
            </a:xfrm>
          </p:grpSpPr>
          <p:sp>
            <p:nvSpPr>
              <p:cNvPr id="13" name="Shape 2029"/>
              <p:cNvSpPr/>
              <p:nvPr/>
            </p:nvSpPr>
            <p:spPr>
              <a:xfrm>
                <a:off x="0" y="0"/>
                <a:ext cx="1910969" cy="1910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1D4251"/>
              </a:solidFill>
              <a:ln w="12700" cap="flat">
                <a:noFill/>
                <a:miter lim="400000"/>
              </a:ln>
              <a:effectLst/>
            </p:spPr>
            <p:txBody>
              <a:bodyPr wrap="square" lIns="33867" tIns="33867" rIns="33867" bIns="33867" numCol="1" anchor="ctr">
                <a:noAutofit/>
              </a:bodyPr>
              <a:lstStyle/>
              <a:p>
                <a:pPr lvl="0"/>
                <a:endParaRPr sz="1733">
                  <a:cs typeface="+mn-ea"/>
                  <a:sym typeface="+mn-lt"/>
                </a:endParaRPr>
              </a:p>
            </p:txBody>
          </p:sp>
          <p:sp>
            <p:nvSpPr>
              <p:cNvPr id="14" name="Shape 2030"/>
              <p:cNvSpPr/>
              <p:nvPr/>
            </p:nvSpPr>
            <p:spPr>
              <a:xfrm>
                <a:off x="553362" y="560070"/>
                <a:ext cx="804244" cy="706915"/>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lvl="0"/>
                <a:endParaRPr sz="1733">
                  <a:cs typeface="+mn-ea"/>
                  <a:sym typeface="+mn-lt"/>
                </a:endParaRPr>
              </a:p>
            </p:txBody>
          </p:sp>
        </p:grpSp>
        <p:sp>
          <p:nvSpPr>
            <p:cNvPr id="23" name="Rectangle 22"/>
            <p:cNvSpPr/>
            <p:nvPr/>
          </p:nvSpPr>
          <p:spPr>
            <a:xfrm>
              <a:off x="1968313" y="1214651"/>
              <a:ext cx="2917585" cy="446276"/>
            </a:xfrm>
            <a:prstGeom prst="rect">
              <a:avLst/>
            </a:prstGeom>
          </p:spPr>
          <p:txBody>
            <a:bodyPr wrap="square">
              <a:spAutoFit/>
            </a:bodyPr>
            <a:lstStyle/>
            <a:p>
              <a:r>
                <a:rPr lang="en-US" sz="2300" b="1" dirty="0" err="1">
                  <a:solidFill>
                    <a:schemeClr val="tx2">
                      <a:lumMod val="50000"/>
                    </a:schemeClr>
                  </a:solidFill>
                  <a:latin typeface="Times New Roman" pitchFamily="18" charset="0"/>
                  <a:cs typeface="Times New Roman" pitchFamily="18" charset="0"/>
                </a:rPr>
                <a:t>Phân</a:t>
              </a:r>
              <a:r>
                <a:rPr lang="en-US" sz="2300" b="1" dirty="0">
                  <a:solidFill>
                    <a:schemeClr val="tx2">
                      <a:lumMod val="50000"/>
                    </a:schemeClr>
                  </a:solidFill>
                  <a:latin typeface="Times New Roman" pitchFamily="18" charset="0"/>
                  <a:cs typeface="Times New Roman" pitchFamily="18" charset="0"/>
                </a:rPr>
                <a:t> </a:t>
              </a:r>
              <a:r>
                <a:rPr lang="en-US" sz="2300" b="1" dirty="0" err="1">
                  <a:solidFill>
                    <a:schemeClr val="tx2">
                      <a:lumMod val="50000"/>
                    </a:schemeClr>
                  </a:solidFill>
                  <a:latin typeface="Times New Roman" pitchFamily="18" charset="0"/>
                  <a:cs typeface="Times New Roman" pitchFamily="18" charset="0"/>
                </a:rPr>
                <a:t>loại</a:t>
              </a:r>
              <a:r>
                <a:rPr lang="en-US" sz="2300" b="1" dirty="0">
                  <a:solidFill>
                    <a:schemeClr val="tx2">
                      <a:lumMod val="50000"/>
                    </a:schemeClr>
                  </a:solidFill>
                  <a:latin typeface="Times New Roman" pitchFamily="18" charset="0"/>
                  <a:cs typeface="Times New Roman" pitchFamily="18" charset="0"/>
                </a:rPr>
                <a:t> </a:t>
              </a:r>
              <a:r>
                <a:rPr lang="en-US" sz="2300" b="1" dirty="0" err="1">
                  <a:solidFill>
                    <a:schemeClr val="tx2">
                      <a:lumMod val="50000"/>
                    </a:schemeClr>
                  </a:solidFill>
                  <a:latin typeface="Times New Roman" pitchFamily="18" charset="0"/>
                  <a:cs typeface="Times New Roman" pitchFamily="18" charset="0"/>
                </a:rPr>
                <a:t>theo</a:t>
              </a:r>
              <a:r>
                <a:rPr lang="en-US" sz="2300" b="1" dirty="0">
                  <a:solidFill>
                    <a:schemeClr val="tx2">
                      <a:lumMod val="50000"/>
                    </a:schemeClr>
                  </a:solidFill>
                  <a:latin typeface="Times New Roman" pitchFamily="18" charset="0"/>
                  <a:cs typeface="Times New Roman" pitchFamily="18" charset="0"/>
                </a:rPr>
                <a:t> con </a:t>
              </a:r>
              <a:r>
                <a:rPr lang="en-US" sz="2300" b="1" dirty="0" err="1">
                  <a:solidFill>
                    <a:schemeClr val="tx2">
                      <a:lumMod val="50000"/>
                    </a:schemeClr>
                  </a:solidFill>
                  <a:latin typeface="Times New Roman" pitchFamily="18" charset="0"/>
                  <a:cs typeface="Times New Roman" pitchFamily="18" charset="0"/>
                </a:rPr>
                <a:t>nợ</a:t>
              </a:r>
              <a:endParaRPr lang="en-US" sz="2300" dirty="0">
                <a:solidFill>
                  <a:schemeClr val="tx2">
                    <a:lumMod val="50000"/>
                  </a:schemeClr>
                </a:solidFill>
                <a:latin typeface="Times New Roman" pitchFamily="18" charset="0"/>
                <a:cs typeface="Times New Roman" pitchFamily="18" charset="0"/>
              </a:endParaRPr>
            </a:p>
          </p:txBody>
        </p:sp>
        <p:sp>
          <p:nvSpPr>
            <p:cNvPr id="27" name="Rectangle 26"/>
            <p:cNvSpPr/>
            <p:nvPr/>
          </p:nvSpPr>
          <p:spPr>
            <a:xfrm>
              <a:off x="1705970" y="1705970"/>
              <a:ext cx="3548417" cy="646331"/>
            </a:xfrm>
            <a:prstGeom prst="rect">
              <a:avLst/>
            </a:prstGeom>
          </p:spPr>
          <p:txBody>
            <a:bodyPr wrap="square">
              <a:spAutoFit/>
            </a:bodyPr>
            <a:lstStyle/>
            <a:p>
              <a:pPr fontAlgn="base">
                <a:buFont typeface="Arial" pitchFamily="34" charset="0"/>
                <a:buChar char="•"/>
              </a:pPr>
              <a:r>
                <a:rPr lang="en-US" dirty="0">
                  <a:solidFill>
                    <a:schemeClr val="tx2">
                      <a:lumMod val="50000"/>
                    </a:schemeClr>
                  </a:solidFill>
                  <a:latin typeface="Times New Roman" pitchFamily="18" charset="0"/>
                  <a:cs typeface="Times New Roman" pitchFamily="18" charset="0"/>
                </a:rPr>
                <a:t> </a:t>
              </a:r>
              <a:r>
                <a:rPr lang="en-US" dirty="0">
                  <a:latin typeface="Times New Roman" pitchFamily="18" charset="0"/>
                  <a:cs typeface="Times New Roman" pitchFamily="18" charset="0"/>
                </a:rPr>
                <a:t>N</a:t>
              </a:r>
              <a:r>
                <a:rPr lang="vi-VN" dirty="0">
                  <a:latin typeface="Times New Roman" pitchFamily="18" charset="0"/>
                  <a:cs typeface="Times New Roman" pitchFamily="18" charset="0"/>
                </a:rPr>
                <a:t>ợ khu vực công (Public debt)</a:t>
              </a:r>
            </a:p>
            <a:p>
              <a:pPr fontAlgn="base">
                <a:buFont typeface="Arial" pitchFamily="34" charset="0"/>
                <a:buChar char="•"/>
              </a:pPr>
              <a:r>
                <a:rPr lang="en-US" dirty="0">
                  <a:latin typeface="Times New Roman" pitchFamily="18" charset="0"/>
                  <a:cs typeface="Times New Roman" pitchFamily="18" charset="0"/>
                </a:rPr>
                <a:t> N</a:t>
              </a:r>
              <a:r>
                <a:rPr lang="vi-VN" dirty="0">
                  <a:latin typeface="Times New Roman" pitchFamily="18" charset="0"/>
                  <a:cs typeface="Times New Roman" pitchFamily="18" charset="0"/>
                </a:rPr>
                <a:t>ợ tư nhân (Private debt)</a:t>
              </a:r>
            </a:p>
          </p:txBody>
        </p:sp>
      </p:grpSp>
      <p:grpSp>
        <p:nvGrpSpPr>
          <p:cNvPr id="3" name="Group 2">
            <a:extLst>
              <a:ext uri="{FF2B5EF4-FFF2-40B4-BE49-F238E27FC236}">
                <a16:creationId xmlns:a16="http://schemas.microsoft.com/office/drawing/2014/main" id="{DEAC5A79-150B-4EF3-B8AE-F1EBC154FFB9}"/>
              </a:ext>
            </a:extLst>
          </p:cNvPr>
          <p:cNvGrpSpPr/>
          <p:nvPr/>
        </p:nvGrpSpPr>
        <p:grpSpPr>
          <a:xfrm>
            <a:off x="6918225" y="844218"/>
            <a:ext cx="4005120" cy="2076924"/>
            <a:chOff x="6918225" y="844218"/>
            <a:chExt cx="4005120" cy="2076924"/>
          </a:xfrm>
        </p:grpSpPr>
        <p:sp>
          <p:nvSpPr>
            <p:cNvPr id="9" name="Shape 2014"/>
            <p:cNvSpPr/>
            <p:nvPr/>
          </p:nvSpPr>
          <p:spPr>
            <a:xfrm>
              <a:off x="6918225" y="1234530"/>
              <a:ext cx="3561372" cy="1686612"/>
            </a:xfrm>
            <a:prstGeom prst="roundRect">
              <a:avLst>
                <a:gd name="adj" fmla="val 6918"/>
              </a:avLst>
            </a:prstGeom>
            <a:noFill/>
            <a:ln w="12700">
              <a:solidFill>
                <a:srgbClr val="A6AAA9"/>
              </a:solidFill>
              <a:miter lim="400000"/>
            </a:ln>
          </p:spPr>
          <p:txBody>
            <a:bodyPr lIns="19051" tIns="19051" rIns="19051" bIns="19051" anchor="ctr"/>
            <a:lstStyle/>
            <a:p>
              <a:pPr lvl="0"/>
              <a:endParaRPr sz="1733">
                <a:cs typeface="+mn-ea"/>
                <a:sym typeface="+mn-lt"/>
              </a:endParaRPr>
            </a:p>
          </p:txBody>
        </p:sp>
        <p:grpSp>
          <p:nvGrpSpPr>
            <p:cNvPr id="18" name="Group 2040"/>
            <p:cNvGrpSpPr/>
            <p:nvPr/>
          </p:nvGrpSpPr>
          <p:grpSpPr>
            <a:xfrm>
              <a:off x="9967860" y="844218"/>
              <a:ext cx="955485" cy="955485"/>
              <a:chOff x="0" y="0"/>
              <a:chExt cx="1910968" cy="1910968"/>
            </a:xfrm>
          </p:grpSpPr>
          <p:sp>
            <p:nvSpPr>
              <p:cNvPr id="19" name="Shape 2038"/>
              <p:cNvSpPr/>
              <p:nvPr/>
            </p:nvSpPr>
            <p:spPr>
              <a:xfrm>
                <a:off x="0" y="0"/>
                <a:ext cx="1910969" cy="191096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1D4251"/>
              </a:solidFill>
              <a:ln w="12700" cap="flat">
                <a:noFill/>
                <a:miter lim="400000"/>
              </a:ln>
              <a:effectLst/>
            </p:spPr>
            <p:txBody>
              <a:bodyPr wrap="square" lIns="33867" tIns="33867" rIns="33867" bIns="33867" numCol="1" anchor="ctr">
                <a:noAutofit/>
              </a:bodyPr>
              <a:lstStyle/>
              <a:p>
                <a:pPr lvl="0"/>
                <a:endParaRPr sz="1733">
                  <a:cs typeface="+mn-ea"/>
                  <a:sym typeface="+mn-lt"/>
                </a:endParaRPr>
              </a:p>
            </p:txBody>
          </p:sp>
          <p:sp>
            <p:nvSpPr>
              <p:cNvPr id="20" name="Shape 2039"/>
              <p:cNvSpPr/>
              <p:nvPr/>
            </p:nvSpPr>
            <p:spPr>
              <a:xfrm>
                <a:off x="657404" y="557107"/>
                <a:ext cx="596161" cy="749014"/>
              </a:xfrm>
              <a:custGeom>
                <a:avLst/>
                <a:gdLst/>
                <a:ahLst/>
                <a:cxnLst>
                  <a:cxn ang="0">
                    <a:pos x="wd2" y="hd2"/>
                  </a:cxn>
                  <a:cxn ang="5400000">
                    <a:pos x="wd2" y="hd2"/>
                  </a:cxn>
                  <a:cxn ang="10800000">
                    <a:pos x="wd2" y="hd2"/>
                  </a:cxn>
                  <a:cxn ang="16200000">
                    <a:pos x="wd2" y="hd2"/>
                  </a:cxn>
                </a:cxnLst>
                <a:rect l="0" t="0" r="r" b="b"/>
                <a:pathLst>
                  <a:path w="21015" h="21072" extrusionOk="0">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rgbClr val="FFFFFF"/>
              </a:solidFill>
              <a:ln w="12700" cap="flat">
                <a:noFill/>
                <a:miter lim="400000"/>
              </a:ln>
              <a:effectLst/>
            </p:spPr>
            <p:txBody>
              <a:bodyPr wrap="square" lIns="0" tIns="0" rIns="0" bIns="0" numCol="1" anchor="ctr">
                <a:noAutofit/>
              </a:bodyPr>
              <a:lstStyle/>
              <a:p>
                <a:pPr lvl="0"/>
                <a:endParaRPr sz="1733">
                  <a:cs typeface="+mn-ea"/>
                  <a:sym typeface="+mn-lt"/>
                </a:endParaRPr>
              </a:p>
            </p:txBody>
          </p:sp>
        </p:grpSp>
        <p:sp>
          <p:nvSpPr>
            <p:cNvPr id="24" name="Rectangle 23"/>
            <p:cNvSpPr/>
            <p:nvPr/>
          </p:nvSpPr>
          <p:spPr>
            <a:xfrm>
              <a:off x="7031632" y="1269240"/>
              <a:ext cx="3013120" cy="446276"/>
            </a:xfrm>
            <a:prstGeom prst="rect">
              <a:avLst/>
            </a:prstGeom>
          </p:spPr>
          <p:txBody>
            <a:bodyPr wrap="square">
              <a:spAutoFit/>
            </a:bodyPr>
            <a:lstStyle/>
            <a:p>
              <a:r>
                <a:rPr lang="en-US" sz="2300" b="1" dirty="0" err="1">
                  <a:solidFill>
                    <a:schemeClr val="tx2">
                      <a:lumMod val="50000"/>
                    </a:schemeClr>
                  </a:solidFill>
                  <a:latin typeface="Times New Roman" pitchFamily="18" charset="0"/>
                  <a:cs typeface="Times New Roman" pitchFamily="18" charset="0"/>
                </a:rPr>
                <a:t>Phân</a:t>
              </a:r>
              <a:r>
                <a:rPr lang="en-US" sz="2300" b="1" dirty="0">
                  <a:solidFill>
                    <a:schemeClr val="tx2">
                      <a:lumMod val="50000"/>
                    </a:schemeClr>
                  </a:solidFill>
                  <a:latin typeface="Times New Roman" pitchFamily="18" charset="0"/>
                  <a:cs typeface="Times New Roman" pitchFamily="18" charset="0"/>
                </a:rPr>
                <a:t> </a:t>
              </a:r>
              <a:r>
                <a:rPr lang="en-US" sz="2300" b="1" dirty="0" err="1">
                  <a:solidFill>
                    <a:schemeClr val="tx2">
                      <a:lumMod val="50000"/>
                    </a:schemeClr>
                  </a:solidFill>
                  <a:latin typeface="Times New Roman" pitchFamily="18" charset="0"/>
                  <a:cs typeface="Times New Roman" pitchFamily="18" charset="0"/>
                </a:rPr>
                <a:t>loại</a:t>
              </a:r>
              <a:r>
                <a:rPr lang="en-US" sz="2300" b="1" dirty="0">
                  <a:solidFill>
                    <a:schemeClr val="tx2">
                      <a:lumMod val="50000"/>
                    </a:schemeClr>
                  </a:solidFill>
                  <a:latin typeface="Times New Roman" pitchFamily="18" charset="0"/>
                  <a:cs typeface="Times New Roman" pitchFamily="18" charset="0"/>
                </a:rPr>
                <a:t> </a:t>
              </a:r>
              <a:r>
                <a:rPr lang="en-US" sz="2300" b="1" dirty="0" err="1">
                  <a:solidFill>
                    <a:schemeClr val="tx2">
                      <a:lumMod val="50000"/>
                    </a:schemeClr>
                  </a:solidFill>
                  <a:latin typeface="Times New Roman" pitchFamily="18" charset="0"/>
                  <a:cs typeface="Times New Roman" pitchFamily="18" charset="0"/>
                </a:rPr>
                <a:t>theo</a:t>
              </a:r>
              <a:r>
                <a:rPr lang="en-US" sz="2300" b="1" dirty="0">
                  <a:solidFill>
                    <a:schemeClr val="tx2">
                      <a:lumMod val="50000"/>
                    </a:schemeClr>
                  </a:solidFill>
                  <a:latin typeface="Times New Roman" pitchFamily="18" charset="0"/>
                  <a:cs typeface="Times New Roman" pitchFamily="18" charset="0"/>
                </a:rPr>
                <a:t> </a:t>
              </a:r>
              <a:r>
                <a:rPr lang="en-US" sz="2300" b="1" dirty="0" err="1">
                  <a:solidFill>
                    <a:schemeClr val="tx2">
                      <a:lumMod val="50000"/>
                    </a:schemeClr>
                  </a:solidFill>
                  <a:latin typeface="Times New Roman" pitchFamily="18" charset="0"/>
                  <a:cs typeface="Times New Roman" pitchFamily="18" charset="0"/>
                </a:rPr>
                <a:t>chủ</a:t>
              </a:r>
              <a:r>
                <a:rPr lang="en-US" sz="2300" b="1" dirty="0">
                  <a:solidFill>
                    <a:schemeClr val="tx2">
                      <a:lumMod val="50000"/>
                    </a:schemeClr>
                  </a:solidFill>
                  <a:latin typeface="Times New Roman" pitchFamily="18" charset="0"/>
                  <a:cs typeface="Times New Roman" pitchFamily="18" charset="0"/>
                </a:rPr>
                <a:t> </a:t>
              </a:r>
              <a:r>
                <a:rPr lang="en-US" sz="2300" b="1" dirty="0" err="1">
                  <a:solidFill>
                    <a:schemeClr val="tx2">
                      <a:lumMod val="50000"/>
                    </a:schemeClr>
                  </a:solidFill>
                  <a:latin typeface="Times New Roman" pitchFamily="18" charset="0"/>
                  <a:cs typeface="Times New Roman" pitchFamily="18" charset="0"/>
                </a:rPr>
                <a:t>nợ</a:t>
              </a:r>
              <a:endParaRPr lang="en-US" sz="2300" dirty="0">
                <a:solidFill>
                  <a:schemeClr val="tx2">
                    <a:lumMod val="50000"/>
                  </a:schemeClr>
                </a:solidFill>
                <a:latin typeface="Times New Roman" pitchFamily="18" charset="0"/>
                <a:cs typeface="Times New Roman" pitchFamily="18" charset="0"/>
              </a:endParaRPr>
            </a:p>
          </p:txBody>
        </p:sp>
        <p:sp>
          <p:nvSpPr>
            <p:cNvPr id="28" name="Rectangle 27"/>
            <p:cNvSpPr/>
            <p:nvPr/>
          </p:nvSpPr>
          <p:spPr>
            <a:xfrm>
              <a:off x="7306102" y="1705971"/>
              <a:ext cx="3530221" cy="1200329"/>
            </a:xfrm>
            <a:prstGeom prst="rect">
              <a:avLst/>
            </a:prstGeom>
          </p:spPr>
          <p:txBody>
            <a:bodyPr wrap="square">
              <a:spAutoFit/>
            </a:bodyPr>
            <a:lstStyle/>
            <a:p>
              <a:pPr fontAlgn="base">
                <a:buFont typeface="Arial" pitchFamily="34" charset="0"/>
                <a:buChar char="•"/>
              </a:pPr>
              <a:r>
                <a:rPr lang="en-US" dirty="0">
                  <a:solidFill>
                    <a:schemeClr val="tx2">
                      <a:lumMod val="50000"/>
                    </a:schemeClr>
                  </a:solidFill>
                  <a:latin typeface="Times New Roman" pitchFamily="18" charset="0"/>
                  <a:cs typeface="Times New Roman" pitchFamily="18" charset="0"/>
                </a:rPr>
                <a:t> </a:t>
              </a:r>
              <a:r>
                <a:rPr lang="vi-VN" dirty="0">
                  <a:latin typeface="Times New Roman" pitchFamily="18" charset="0"/>
                  <a:cs typeface="Times New Roman" pitchFamily="18" charset="0"/>
                </a:rPr>
                <a:t>Các tổ chức tài chính quốc tế</a:t>
              </a:r>
            </a:p>
            <a:p>
              <a:pPr fontAlgn="base">
                <a:buFont typeface="Arial" pitchFamily="34" charset="0"/>
                <a:buChar char="•"/>
              </a:pP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Chính phủ các nước </a:t>
              </a:r>
            </a:p>
            <a:p>
              <a:pPr fontAlgn="base">
                <a:buFont typeface="Arial" pitchFamily="34" charset="0"/>
                <a:buChar char="•"/>
              </a:pP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Tư nhân</a:t>
              </a:r>
            </a:p>
            <a:p>
              <a:pPr fontAlgn="base">
                <a:buFont typeface="Arial" pitchFamily="34" charset="0"/>
                <a:buChar char="•"/>
              </a:pP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Chính phủ và tư nhân.</a:t>
              </a:r>
            </a:p>
          </p:txBody>
        </p:sp>
      </p:grpSp>
      <p:grpSp>
        <p:nvGrpSpPr>
          <p:cNvPr id="4" name="Group 3">
            <a:extLst>
              <a:ext uri="{FF2B5EF4-FFF2-40B4-BE49-F238E27FC236}">
                <a16:creationId xmlns:a16="http://schemas.microsoft.com/office/drawing/2014/main" id="{14C4526D-45E0-448F-8426-74788AFE93CD}"/>
              </a:ext>
            </a:extLst>
          </p:cNvPr>
          <p:cNvGrpSpPr/>
          <p:nvPr/>
        </p:nvGrpSpPr>
        <p:grpSpPr>
          <a:xfrm>
            <a:off x="1096326" y="3289109"/>
            <a:ext cx="4089823" cy="2007004"/>
            <a:chOff x="1096326" y="3289109"/>
            <a:chExt cx="4089823" cy="2007004"/>
          </a:xfrm>
        </p:grpSpPr>
        <p:sp>
          <p:nvSpPr>
            <p:cNvPr id="8" name="Shape 2014"/>
            <p:cNvSpPr/>
            <p:nvPr/>
          </p:nvSpPr>
          <p:spPr>
            <a:xfrm>
              <a:off x="1568303" y="3295341"/>
              <a:ext cx="3561372" cy="1686612"/>
            </a:xfrm>
            <a:prstGeom prst="roundRect">
              <a:avLst>
                <a:gd name="adj" fmla="val 6918"/>
              </a:avLst>
            </a:prstGeom>
            <a:noFill/>
            <a:ln w="12700">
              <a:solidFill>
                <a:srgbClr val="A6AAA9"/>
              </a:solidFill>
              <a:miter lim="400000"/>
            </a:ln>
          </p:spPr>
          <p:txBody>
            <a:bodyPr lIns="19051" tIns="19051" rIns="19051" bIns="19051" anchor="ctr"/>
            <a:lstStyle/>
            <a:p>
              <a:pPr lvl="0"/>
              <a:endParaRPr sz="1733">
                <a:cs typeface="+mn-ea"/>
                <a:sym typeface="+mn-lt"/>
              </a:endParaRPr>
            </a:p>
          </p:txBody>
        </p:sp>
        <p:grpSp>
          <p:nvGrpSpPr>
            <p:cNvPr id="15" name="Group 2034"/>
            <p:cNvGrpSpPr/>
            <p:nvPr/>
          </p:nvGrpSpPr>
          <p:grpSpPr>
            <a:xfrm>
              <a:off x="1096326" y="4345962"/>
              <a:ext cx="950151" cy="950151"/>
              <a:chOff x="0" y="0"/>
              <a:chExt cx="1900299" cy="1900299"/>
            </a:xfrm>
          </p:grpSpPr>
          <p:sp>
            <p:nvSpPr>
              <p:cNvPr id="16" name="Shape 2032"/>
              <p:cNvSpPr/>
              <p:nvPr/>
            </p:nvSpPr>
            <p:spPr>
              <a:xfrm>
                <a:off x="0" y="0"/>
                <a:ext cx="1900300" cy="19003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1D4251"/>
              </a:solidFill>
              <a:ln w="12700" cap="flat">
                <a:noFill/>
                <a:miter lim="400000"/>
              </a:ln>
              <a:effectLst/>
            </p:spPr>
            <p:txBody>
              <a:bodyPr wrap="square" lIns="33867" tIns="33867" rIns="33867" bIns="33867" numCol="1" anchor="ctr">
                <a:noAutofit/>
              </a:bodyPr>
              <a:lstStyle/>
              <a:p>
                <a:endParaRPr sz="1733">
                  <a:cs typeface="+mn-ea"/>
                  <a:sym typeface="+mn-lt"/>
                </a:endParaRPr>
              </a:p>
            </p:txBody>
          </p:sp>
          <p:sp>
            <p:nvSpPr>
              <p:cNvPr id="17" name="Shape 2033"/>
              <p:cNvSpPr/>
              <p:nvPr/>
            </p:nvSpPr>
            <p:spPr>
              <a:xfrm rot="10800000" flipH="1">
                <a:off x="548028" y="596692"/>
                <a:ext cx="804244" cy="706916"/>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lvl="0"/>
                <a:endParaRPr sz="1733">
                  <a:cs typeface="+mn-ea"/>
                  <a:sym typeface="+mn-lt"/>
                </a:endParaRPr>
              </a:p>
            </p:txBody>
          </p:sp>
        </p:grpSp>
        <p:sp>
          <p:nvSpPr>
            <p:cNvPr id="25" name="Rectangle 24"/>
            <p:cNvSpPr/>
            <p:nvPr/>
          </p:nvSpPr>
          <p:spPr>
            <a:xfrm>
              <a:off x="1550530" y="3289109"/>
              <a:ext cx="3635619" cy="446276"/>
            </a:xfrm>
            <a:prstGeom prst="rect">
              <a:avLst/>
            </a:prstGeom>
          </p:spPr>
          <p:txBody>
            <a:bodyPr wrap="square">
              <a:spAutoFit/>
            </a:bodyPr>
            <a:lstStyle/>
            <a:p>
              <a:r>
                <a:rPr lang="en-US" sz="2200" b="1" dirty="0" err="1">
                  <a:solidFill>
                    <a:schemeClr val="tx2">
                      <a:lumMod val="50000"/>
                    </a:schemeClr>
                  </a:solidFill>
                  <a:latin typeface="Times New Roman" pitchFamily="18" charset="0"/>
                  <a:cs typeface="Times New Roman" pitchFamily="18" charset="0"/>
                </a:rPr>
                <a:t>Phân</a:t>
              </a:r>
              <a:r>
                <a:rPr lang="en-US" sz="2200" b="1" dirty="0">
                  <a:solidFill>
                    <a:schemeClr val="tx2">
                      <a:lumMod val="50000"/>
                    </a:schemeClr>
                  </a:solidFill>
                  <a:latin typeface="Times New Roman" pitchFamily="18" charset="0"/>
                  <a:cs typeface="Times New Roman" pitchFamily="18" charset="0"/>
                </a:rPr>
                <a:t> </a:t>
              </a:r>
              <a:r>
                <a:rPr lang="en-US" sz="2200" b="1" dirty="0" err="1">
                  <a:solidFill>
                    <a:schemeClr val="tx2">
                      <a:lumMod val="50000"/>
                    </a:schemeClr>
                  </a:solidFill>
                  <a:latin typeface="Times New Roman" pitchFamily="18" charset="0"/>
                  <a:cs typeface="Times New Roman" pitchFamily="18" charset="0"/>
                </a:rPr>
                <a:t>loại</a:t>
              </a:r>
              <a:r>
                <a:rPr lang="en-US" sz="2200" b="1" dirty="0">
                  <a:solidFill>
                    <a:schemeClr val="tx2">
                      <a:lumMod val="50000"/>
                    </a:schemeClr>
                  </a:solidFill>
                  <a:latin typeface="Times New Roman" pitchFamily="18" charset="0"/>
                  <a:cs typeface="Times New Roman" pitchFamily="18" charset="0"/>
                </a:rPr>
                <a:t> </a:t>
              </a:r>
              <a:r>
                <a:rPr lang="en-US" sz="2200" b="1" dirty="0" err="1">
                  <a:solidFill>
                    <a:schemeClr val="tx2">
                      <a:lumMod val="50000"/>
                    </a:schemeClr>
                  </a:solidFill>
                  <a:latin typeface="Times New Roman" pitchFamily="18" charset="0"/>
                  <a:cs typeface="Times New Roman" pitchFamily="18" charset="0"/>
                </a:rPr>
                <a:t>theo</a:t>
              </a:r>
              <a:r>
                <a:rPr lang="en-US" sz="2200" b="1" dirty="0">
                  <a:solidFill>
                    <a:schemeClr val="tx2">
                      <a:lumMod val="50000"/>
                    </a:schemeClr>
                  </a:solidFill>
                  <a:latin typeface="Times New Roman" pitchFamily="18" charset="0"/>
                  <a:cs typeface="Times New Roman" pitchFamily="18" charset="0"/>
                </a:rPr>
                <a:t> </a:t>
              </a:r>
              <a:r>
                <a:rPr lang="en-US" sz="2200" b="1" dirty="0" err="1">
                  <a:solidFill>
                    <a:schemeClr val="tx2">
                      <a:lumMod val="50000"/>
                    </a:schemeClr>
                  </a:solidFill>
                  <a:latin typeface="Times New Roman" pitchFamily="18" charset="0"/>
                  <a:cs typeface="Times New Roman" pitchFamily="18" charset="0"/>
                </a:rPr>
                <a:t>thời</a:t>
              </a:r>
              <a:r>
                <a:rPr lang="en-US" sz="2200" b="1" dirty="0">
                  <a:solidFill>
                    <a:schemeClr val="tx2">
                      <a:lumMod val="50000"/>
                    </a:schemeClr>
                  </a:solidFill>
                  <a:latin typeface="Times New Roman" pitchFamily="18" charset="0"/>
                  <a:cs typeface="Times New Roman" pitchFamily="18" charset="0"/>
                </a:rPr>
                <a:t> </a:t>
              </a:r>
              <a:r>
                <a:rPr lang="en-US" sz="2200" b="1" dirty="0" err="1">
                  <a:solidFill>
                    <a:schemeClr val="tx2">
                      <a:lumMod val="50000"/>
                    </a:schemeClr>
                  </a:solidFill>
                  <a:latin typeface="Times New Roman" pitchFamily="18" charset="0"/>
                  <a:cs typeface="Times New Roman" pitchFamily="18" charset="0"/>
                </a:rPr>
                <a:t>hạn</a:t>
              </a:r>
              <a:r>
                <a:rPr lang="en-US" sz="2200" b="1" dirty="0">
                  <a:solidFill>
                    <a:schemeClr val="tx2">
                      <a:lumMod val="50000"/>
                    </a:schemeClr>
                  </a:solidFill>
                  <a:latin typeface="Times New Roman" pitchFamily="18" charset="0"/>
                  <a:cs typeface="Times New Roman" pitchFamily="18" charset="0"/>
                </a:rPr>
                <a:t> </a:t>
              </a:r>
              <a:r>
                <a:rPr lang="en-US" sz="2200" b="1" dirty="0" err="1">
                  <a:solidFill>
                    <a:schemeClr val="tx2">
                      <a:lumMod val="50000"/>
                    </a:schemeClr>
                  </a:solidFill>
                  <a:latin typeface="Times New Roman" pitchFamily="18" charset="0"/>
                  <a:cs typeface="Times New Roman" pitchFamily="18" charset="0"/>
                </a:rPr>
                <a:t>vay</a:t>
              </a:r>
              <a:endParaRPr lang="en-US" sz="2200" dirty="0">
                <a:solidFill>
                  <a:schemeClr val="tx2">
                    <a:lumMod val="50000"/>
                  </a:schemeClr>
                </a:solidFill>
                <a:latin typeface="Times New Roman" pitchFamily="18" charset="0"/>
                <a:cs typeface="Times New Roman" pitchFamily="18" charset="0"/>
              </a:endParaRPr>
            </a:p>
          </p:txBody>
        </p:sp>
        <p:sp>
          <p:nvSpPr>
            <p:cNvPr id="29" name="Rectangle 28"/>
            <p:cNvSpPr/>
            <p:nvPr/>
          </p:nvSpPr>
          <p:spPr>
            <a:xfrm>
              <a:off x="1969827" y="3801871"/>
              <a:ext cx="2015319" cy="646331"/>
            </a:xfrm>
            <a:prstGeom prst="rect">
              <a:avLst/>
            </a:prstGeom>
          </p:spPr>
          <p:txBody>
            <a:bodyPr wrap="square">
              <a:spAutoFit/>
            </a:bodyPr>
            <a:lstStyle/>
            <a:p>
              <a:pPr fontAlgn="base">
                <a:buFont typeface="Arial" pitchFamily="34" charset="0"/>
                <a:buChar char="•"/>
              </a:pPr>
              <a:r>
                <a:rPr lang="en-US" dirty="0">
                  <a:solidFill>
                    <a:schemeClr val="tx2">
                      <a:lumMod val="50000"/>
                    </a:schemeClr>
                  </a:solidFill>
                  <a:latin typeface="Times New Roman" pitchFamily="18" charset="0"/>
                  <a:cs typeface="Times New Roman" pitchFamily="18" charset="0"/>
                </a:rPr>
                <a:t> </a:t>
              </a:r>
              <a:r>
                <a:rPr lang="en-US" dirty="0" err="1">
                  <a:latin typeface="Times New Roman" pitchFamily="18" charset="0"/>
                  <a:cs typeface="Times New Roman" pitchFamily="18" charset="0"/>
                </a:rPr>
                <a:t>Vay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ngắn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hạn</a:t>
              </a:r>
              <a:endParaRPr lang="en-US" dirty="0">
                <a:latin typeface="Times New Roman" pitchFamily="18" charset="0"/>
                <a:cs typeface="Times New Roman" pitchFamily="18" charset="0"/>
              </a:endParaRPr>
            </a:p>
            <a:p>
              <a:pPr fontAlgn="base">
                <a:buFont typeface="Arial" pitchFamily="34" charset="0"/>
                <a:buChar char="•"/>
              </a:pP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hạn</a:t>
              </a:r>
              <a:endParaRPr lang="en-US" dirty="0">
                <a:latin typeface="Times New Roman" pitchFamily="18" charset="0"/>
                <a:cs typeface="Times New Roman" pitchFamily="18" charset="0"/>
              </a:endParaRPr>
            </a:p>
          </p:txBody>
        </p:sp>
      </p:grpSp>
      <p:grpSp>
        <p:nvGrpSpPr>
          <p:cNvPr id="5" name="Group 4">
            <a:extLst>
              <a:ext uri="{FF2B5EF4-FFF2-40B4-BE49-F238E27FC236}">
                <a16:creationId xmlns:a16="http://schemas.microsoft.com/office/drawing/2014/main" id="{C6EBA7A1-21E0-4866-A2AA-87E857DC76B1}"/>
              </a:ext>
            </a:extLst>
          </p:cNvPr>
          <p:cNvGrpSpPr/>
          <p:nvPr/>
        </p:nvGrpSpPr>
        <p:grpSpPr>
          <a:xfrm>
            <a:off x="6931873" y="3295342"/>
            <a:ext cx="4168868" cy="1946179"/>
            <a:chOff x="6931873" y="3295342"/>
            <a:chExt cx="4168868" cy="1946179"/>
          </a:xfrm>
        </p:grpSpPr>
        <p:sp>
          <p:nvSpPr>
            <p:cNvPr id="10" name="Shape 2014"/>
            <p:cNvSpPr/>
            <p:nvPr/>
          </p:nvSpPr>
          <p:spPr>
            <a:xfrm>
              <a:off x="6931873" y="3295342"/>
              <a:ext cx="3561372" cy="1686612"/>
            </a:xfrm>
            <a:prstGeom prst="roundRect">
              <a:avLst>
                <a:gd name="adj" fmla="val 6918"/>
              </a:avLst>
            </a:prstGeom>
            <a:noFill/>
            <a:ln w="12700">
              <a:solidFill>
                <a:srgbClr val="A6AAA9"/>
              </a:solidFill>
              <a:miter lim="400000"/>
            </a:ln>
          </p:spPr>
          <p:txBody>
            <a:bodyPr lIns="19051" tIns="19051" rIns="19051" bIns="19051" anchor="ctr"/>
            <a:lstStyle/>
            <a:p>
              <a:pPr lvl="0"/>
              <a:endParaRPr sz="1733">
                <a:cs typeface="+mn-ea"/>
                <a:sym typeface="+mn-lt"/>
              </a:endParaRPr>
            </a:p>
          </p:txBody>
        </p:sp>
        <p:sp>
          <p:nvSpPr>
            <p:cNvPr id="21" name="Shape 2035"/>
            <p:cNvSpPr/>
            <p:nvPr/>
          </p:nvSpPr>
          <p:spPr>
            <a:xfrm>
              <a:off x="10150589" y="4291369"/>
              <a:ext cx="950152" cy="95015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rgbClr val="1D4251"/>
            </a:solidFill>
            <a:ln w="12700" cap="flat">
              <a:noFill/>
              <a:miter lim="400000"/>
            </a:ln>
            <a:effectLst/>
          </p:spPr>
          <p:txBody>
            <a:bodyPr wrap="square" lIns="33867" tIns="33867" rIns="33867" bIns="33867" numCol="1" anchor="ctr">
              <a:noAutofit/>
            </a:bodyPr>
            <a:lstStyle/>
            <a:p>
              <a:endParaRPr sz="1733">
                <a:cs typeface="+mn-ea"/>
                <a:sym typeface="+mn-lt"/>
              </a:endParaRPr>
            </a:p>
          </p:txBody>
        </p:sp>
        <p:sp>
          <p:nvSpPr>
            <p:cNvPr id="26" name="Rectangle 25"/>
            <p:cNvSpPr/>
            <p:nvPr/>
          </p:nvSpPr>
          <p:spPr>
            <a:xfrm>
              <a:off x="7323870" y="3298925"/>
              <a:ext cx="2967479" cy="446276"/>
            </a:xfrm>
            <a:prstGeom prst="rect">
              <a:avLst/>
            </a:prstGeom>
          </p:spPr>
          <p:txBody>
            <a:bodyPr wrap="none">
              <a:spAutoFit/>
            </a:bodyPr>
            <a:lstStyle/>
            <a:p>
              <a:r>
                <a:rPr lang="en-US" sz="2300" b="1" dirty="0" err="1">
                  <a:solidFill>
                    <a:schemeClr val="tx2">
                      <a:lumMod val="50000"/>
                    </a:schemeClr>
                  </a:solidFill>
                  <a:latin typeface="Times New Roman" pitchFamily="18" charset="0"/>
                  <a:cs typeface="Times New Roman" pitchFamily="18" charset="0"/>
                </a:rPr>
                <a:t>Phân</a:t>
              </a:r>
              <a:r>
                <a:rPr lang="en-US" sz="2300" b="1" dirty="0">
                  <a:solidFill>
                    <a:schemeClr val="tx2">
                      <a:lumMod val="50000"/>
                    </a:schemeClr>
                  </a:solidFill>
                  <a:latin typeface="Times New Roman" pitchFamily="18" charset="0"/>
                  <a:cs typeface="Times New Roman" pitchFamily="18" charset="0"/>
                </a:rPr>
                <a:t> </a:t>
              </a:r>
              <a:r>
                <a:rPr lang="en-US" sz="2300" b="1" dirty="0" err="1">
                  <a:solidFill>
                    <a:schemeClr val="tx2">
                      <a:lumMod val="50000"/>
                    </a:schemeClr>
                  </a:solidFill>
                  <a:latin typeface="Times New Roman" pitchFamily="18" charset="0"/>
                  <a:cs typeface="Times New Roman" pitchFamily="18" charset="0"/>
                </a:rPr>
                <a:t>loại</a:t>
              </a:r>
              <a:r>
                <a:rPr lang="en-US" sz="2300" b="1" dirty="0">
                  <a:solidFill>
                    <a:schemeClr val="tx2">
                      <a:lumMod val="50000"/>
                    </a:schemeClr>
                  </a:solidFill>
                  <a:latin typeface="Times New Roman" pitchFamily="18" charset="0"/>
                  <a:cs typeface="Times New Roman" pitchFamily="18" charset="0"/>
                </a:rPr>
                <a:t> </a:t>
              </a:r>
              <a:r>
                <a:rPr lang="en-US" sz="2300" b="1" dirty="0" err="1">
                  <a:solidFill>
                    <a:schemeClr val="tx2">
                      <a:lumMod val="50000"/>
                    </a:schemeClr>
                  </a:solidFill>
                  <a:latin typeface="Times New Roman" pitchFamily="18" charset="0"/>
                  <a:cs typeface="Times New Roman" pitchFamily="18" charset="0"/>
                </a:rPr>
                <a:t>theo</a:t>
              </a:r>
              <a:r>
                <a:rPr lang="en-US" sz="2300" b="1" dirty="0">
                  <a:solidFill>
                    <a:schemeClr val="tx2">
                      <a:lumMod val="50000"/>
                    </a:schemeClr>
                  </a:solidFill>
                  <a:latin typeface="Times New Roman" pitchFamily="18" charset="0"/>
                  <a:cs typeface="Times New Roman" pitchFamily="18" charset="0"/>
                </a:rPr>
                <a:t> </a:t>
              </a:r>
              <a:r>
                <a:rPr lang="en-US" sz="2300" b="1" dirty="0" err="1">
                  <a:solidFill>
                    <a:schemeClr val="tx2">
                      <a:lumMod val="50000"/>
                    </a:schemeClr>
                  </a:solidFill>
                  <a:latin typeface="Times New Roman" pitchFamily="18" charset="0"/>
                  <a:cs typeface="Times New Roman" pitchFamily="18" charset="0"/>
                </a:rPr>
                <a:t>lãi</a:t>
              </a:r>
              <a:r>
                <a:rPr lang="en-US" sz="2300" b="1" dirty="0">
                  <a:solidFill>
                    <a:schemeClr val="tx2">
                      <a:lumMod val="50000"/>
                    </a:schemeClr>
                  </a:solidFill>
                  <a:latin typeface="Times New Roman" pitchFamily="18" charset="0"/>
                  <a:cs typeface="Times New Roman" pitchFamily="18" charset="0"/>
                </a:rPr>
                <a:t> </a:t>
              </a:r>
              <a:r>
                <a:rPr lang="en-US" sz="2300" b="1" dirty="0" err="1">
                  <a:solidFill>
                    <a:schemeClr val="tx2">
                      <a:lumMod val="50000"/>
                    </a:schemeClr>
                  </a:solidFill>
                  <a:latin typeface="Times New Roman" pitchFamily="18" charset="0"/>
                  <a:cs typeface="Times New Roman" pitchFamily="18" charset="0"/>
                </a:rPr>
                <a:t>suất</a:t>
              </a:r>
              <a:endParaRPr lang="en-US" sz="2300" dirty="0">
                <a:solidFill>
                  <a:schemeClr val="tx2">
                    <a:lumMod val="50000"/>
                  </a:schemeClr>
                </a:solidFill>
                <a:latin typeface="Times New Roman" pitchFamily="18" charset="0"/>
                <a:cs typeface="Times New Roman" pitchFamily="18" charset="0"/>
              </a:endParaRPr>
            </a:p>
          </p:txBody>
        </p:sp>
        <p:sp>
          <p:nvSpPr>
            <p:cNvPr id="30" name="Rectangle 29"/>
            <p:cNvSpPr/>
            <p:nvPr/>
          </p:nvSpPr>
          <p:spPr>
            <a:xfrm>
              <a:off x="7115032" y="3856461"/>
              <a:ext cx="3721290" cy="646331"/>
            </a:xfrm>
            <a:prstGeom prst="rect">
              <a:avLst/>
            </a:prstGeom>
          </p:spPr>
          <p:txBody>
            <a:bodyPr wrap="square">
              <a:spAutoFit/>
            </a:bodyPr>
            <a:lstStyle/>
            <a:p>
              <a:pPr fontAlgn="base">
                <a:buFont typeface="Arial" pitchFamily="34" charset="0"/>
                <a:buChar char="•"/>
              </a:pPr>
              <a:r>
                <a:rPr lang="en-US" dirty="0">
                  <a:solidFill>
                    <a:schemeClr val="tx2">
                      <a:lumMod val="50000"/>
                    </a:schemeClr>
                  </a:solidFill>
                  <a:latin typeface="Times New Roman" pitchFamily="18" charset="0"/>
                  <a:cs typeface="Times New Roman" pitchFamily="18" charset="0"/>
                </a:rPr>
                <a:t> </a:t>
              </a:r>
              <a:r>
                <a:rPr lang="vi-VN" dirty="0">
                  <a:latin typeface="Times New Roman" pitchFamily="18" charset="0"/>
                  <a:cs typeface="Times New Roman" pitchFamily="18" charset="0"/>
                </a:rPr>
                <a:t>Khoản vay theo lãi suất cố định </a:t>
              </a:r>
            </a:p>
            <a:p>
              <a:pPr fontAlgn="base">
                <a:buFont typeface="Arial" pitchFamily="34" charset="0"/>
                <a:buChar char="•"/>
              </a:pPr>
              <a:r>
                <a:rPr lang="en-US" dirty="0">
                  <a:latin typeface="Times New Roman" pitchFamily="18" charset="0"/>
                  <a:cs typeface="Times New Roman" pitchFamily="18" charset="0"/>
                </a:rPr>
                <a:t> </a:t>
              </a:r>
              <a:r>
                <a:rPr lang="vi-VN" dirty="0">
                  <a:latin typeface="Times New Roman" pitchFamily="18" charset="0"/>
                  <a:cs typeface="Times New Roman" pitchFamily="18" charset="0"/>
                </a:rPr>
                <a:t>Khoản vay theo lãi suất thả nổi </a:t>
              </a:r>
            </a:p>
          </p:txBody>
        </p:sp>
      </p:grpSp>
      <p:sp>
        <p:nvSpPr>
          <p:cNvPr id="31" name="Rectangle 30"/>
          <p:cNvSpPr/>
          <p:nvPr/>
        </p:nvSpPr>
        <p:spPr>
          <a:xfrm>
            <a:off x="1039505" y="5709205"/>
            <a:ext cx="10112990" cy="800219"/>
          </a:xfrm>
          <a:prstGeom prst="rect">
            <a:avLst/>
          </a:prstGeom>
        </p:spPr>
        <p:txBody>
          <a:bodyPr wrap="square">
            <a:spAutoFit/>
          </a:bodyPr>
          <a:lstStyle/>
          <a:p>
            <a:r>
              <a:rPr lang="en-US" sz="2300" dirty="0" err="1">
                <a:latin typeface="Times New Roman" pitchFamily="18" charset="0"/>
                <a:cs typeface="Times New Roman" pitchFamily="18" charset="0"/>
              </a:rPr>
              <a:t>Ngoài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ra</a:t>
            </a:r>
            <a:r>
              <a:rPr lang="en-US" sz="2300" dirty="0">
                <a:latin typeface="Times New Roman" pitchFamily="18" charset="0"/>
                <a:cs typeface="Times New Roman" pitchFamily="18" charset="0"/>
              </a:rPr>
              <a:t>, m</a:t>
            </a:r>
            <a:r>
              <a:rPr lang="vi-VN" sz="2300" dirty="0">
                <a:latin typeface="Times New Roman" pitchFamily="18" charset="0"/>
                <a:cs typeface="Times New Roman" pitchFamily="18" charset="0"/>
              </a:rPr>
              <a:t>ột số phương pháp phân loại nợ nước ngoài của một quốc gia như:</a:t>
            </a:r>
            <a:r>
              <a:rPr lang="en-US" sz="2300" dirty="0">
                <a:latin typeface="Times New Roman" pitchFamily="18" charset="0"/>
                <a:cs typeface="Times New Roman" pitchFamily="18" charset="0"/>
              </a:rPr>
              <a:t> </a:t>
            </a:r>
            <a:r>
              <a:rPr lang="vi-VN" sz="2300" dirty="0">
                <a:latin typeface="Times New Roman" pitchFamily="18" charset="0"/>
                <a:cs typeface="Times New Roman" pitchFamily="18" charset="0"/>
              </a:rPr>
              <a:t>Điều kiện cho vay nợ</a:t>
            </a:r>
            <a:r>
              <a:rPr lang="en-US" sz="2300" dirty="0">
                <a:latin typeface="Times New Roman" pitchFamily="18" charset="0"/>
                <a:cs typeface="Times New Roman" pitchFamily="18" charset="0"/>
              </a:rPr>
              <a:t>, d</a:t>
            </a:r>
            <a:r>
              <a:rPr lang="vi-VN" sz="2300" dirty="0">
                <a:latin typeface="Times New Roman" pitchFamily="18" charset="0"/>
                <a:cs typeface="Times New Roman" pitchFamily="18" charset="0"/>
              </a:rPr>
              <a:t>ạng vay</a:t>
            </a:r>
            <a:r>
              <a:rPr lang="en-US" sz="2300" dirty="0">
                <a:latin typeface="Times New Roman" pitchFamily="18" charset="0"/>
                <a:cs typeface="Times New Roman" pitchFamily="18" charset="0"/>
              </a:rPr>
              <a:t>, p</a:t>
            </a:r>
            <a:r>
              <a:rPr lang="vi-VN" sz="2300" dirty="0">
                <a:latin typeface="Times New Roman" pitchFamily="18" charset="0"/>
                <a:cs typeface="Times New Roman" pitchFamily="18" charset="0"/>
              </a:rPr>
              <a:t>hương pháp trả nợ</a:t>
            </a:r>
            <a:r>
              <a:rPr lang="en-US" sz="2300" dirty="0">
                <a:latin typeface="Times New Roman" pitchFamily="18" charset="0"/>
                <a:cs typeface="Times New Roman" pitchFamily="18" charset="0"/>
              </a:rPr>
              <a:t>, l</a:t>
            </a:r>
            <a:r>
              <a:rPr lang="vi-VN" sz="2300" dirty="0">
                <a:latin typeface="Times New Roman" pitchFamily="18" charset="0"/>
                <a:cs typeface="Times New Roman" pitchFamily="18" charset="0"/>
              </a:rPr>
              <a:t>oại tiền cho vay</a:t>
            </a:r>
            <a:r>
              <a:rPr lang="en-US" sz="2300" dirty="0">
                <a:latin typeface="Times New Roman" pitchFamily="18" charset="0"/>
                <a:cs typeface="Times New Roman" pitchFamily="18" charset="0"/>
              </a:rPr>
              <a:t>,….</a:t>
            </a:r>
            <a:endParaRPr lang="vi-VN" sz="2300" dirty="0">
              <a:latin typeface="Times New Roman" pitchFamily="18" charset="0"/>
              <a:cs typeface="Times New Roman" pitchFamily="18"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500"/>
                                        <p:tgtEl>
                                          <p:spTgt spid="2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2" grpId="0" animBg="1"/>
      <p:bldP spid="3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777922"/>
            <a:ext cx="12192000" cy="27295"/>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pic>
        <p:nvPicPr>
          <p:cNvPr id="5" name="Picture 4" descr="nợ 1.jpg"/>
          <p:cNvPicPr>
            <a:picLocks noChangeAspect="1"/>
          </p:cNvPicPr>
          <p:nvPr/>
        </p:nvPicPr>
        <p:blipFill>
          <a:blip r:embed="rId2"/>
          <a:stretch>
            <a:fillRect/>
          </a:stretch>
        </p:blipFill>
        <p:spPr>
          <a:xfrm>
            <a:off x="0" y="1351129"/>
            <a:ext cx="6284795" cy="4189863"/>
          </a:xfrm>
          <a:prstGeom prst="rect">
            <a:avLst/>
          </a:prstGeom>
        </p:spPr>
      </p:pic>
      <p:grpSp>
        <p:nvGrpSpPr>
          <p:cNvPr id="6" name="组合 10"/>
          <p:cNvGrpSpPr/>
          <p:nvPr/>
        </p:nvGrpSpPr>
        <p:grpSpPr>
          <a:xfrm>
            <a:off x="6063256" y="2009974"/>
            <a:ext cx="5784851" cy="1612572"/>
            <a:chOff x="4547442" y="1507480"/>
            <a:chExt cx="4338638" cy="1209429"/>
          </a:xfrm>
        </p:grpSpPr>
        <p:grpSp>
          <p:nvGrpSpPr>
            <p:cNvPr id="7" name="组合 11"/>
            <p:cNvGrpSpPr/>
            <p:nvPr/>
          </p:nvGrpSpPr>
          <p:grpSpPr>
            <a:xfrm>
              <a:off x="4547442" y="1507480"/>
              <a:ext cx="4338638" cy="1209429"/>
              <a:chOff x="4604592" y="1326505"/>
              <a:chExt cx="4338638" cy="1209429"/>
            </a:xfrm>
          </p:grpSpPr>
          <p:sp>
            <p:nvSpPr>
              <p:cNvPr id="11" name="矩形 15"/>
              <p:cNvSpPr/>
              <p:nvPr/>
            </p:nvSpPr>
            <p:spPr bwMode="auto">
              <a:xfrm>
                <a:off x="4604592" y="1326505"/>
                <a:ext cx="4338638" cy="1209429"/>
              </a:xfrm>
              <a:prstGeom prst="rect">
                <a:avLst/>
              </a:prstGeom>
              <a:solidFill>
                <a:srgbClr val="1D4251"/>
              </a:solidFill>
              <a:ln w="19050">
                <a:noFill/>
                <a:round/>
                <a:headEnd/>
                <a:tailEnd/>
              </a:ln>
            </p:spPr>
            <p:txBody>
              <a:bodyPr anchor="ctr"/>
              <a:lstStyle/>
              <a:p>
                <a:pPr algn="ctr"/>
                <a:endParaRPr sz="3200">
                  <a:cs typeface="+mn-ea"/>
                  <a:sym typeface="+mn-lt"/>
                </a:endParaRPr>
              </a:p>
            </p:txBody>
          </p:sp>
          <p:sp>
            <p:nvSpPr>
              <p:cNvPr id="12" name="椭圆 16"/>
              <p:cNvSpPr/>
              <p:nvPr/>
            </p:nvSpPr>
            <p:spPr bwMode="auto">
              <a:xfrm>
                <a:off x="4750139" y="1603918"/>
                <a:ext cx="675075" cy="675075"/>
              </a:xfrm>
              <a:prstGeom prst="ellipse">
                <a:avLst/>
              </a:prstGeom>
              <a:solidFill>
                <a:schemeClr val="bg1"/>
              </a:solidFill>
              <a:ln w="19050">
                <a:noFill/>
                <a:round/>
                <a:headEnd/>
                <a:tailEnd/>
              </a:ln>
            </p:spPr>
            <p:txBody>
              <a:bodyPr anchor="ctr"/>
              <a:lstStyle/>
              <a:p>
                <a:pPr algn="ctr"/>
                <a:endParaRPr sz="3200">
                  <a:cs typeface="+mn-ea"/>
                  <a:sym typeface="+mn-lt"/>
                </a:endParaRPr>
              </a:p>
            </p:txBody>
          </p:sp>
          <p:sp>
            <p:nvSpPr>
              <p:cNvPr id="13" name="任意多边形: 形状 17"/>
              <p:cNvSpPr/>
              <p:nvPr/>
            </p:nvSpPr>
            <p:spPr bwMode="auto">
              <a:xfrm>
                <a:off x="4886301" y="1745753"/>
                <a:ext cx="402750" cy="391405"/>
              </a:xfrm>
              <a:custGeom>
                <a:avLst/>
                <a:gdLst>
                  <a:gd name="connsiteX0" fmla="*/ 279778 w 338138"/>
                  <a:gd name="connsiteY0" fmla="*/ 231775 h 328613"/>
                  <a:gd name="connsiteX1" fmla="*/ 289126 w 338138"/>
                  <a:gd name="connsiteY1" fmla="*/ 271719 h 328613"/>
                  <a:gd name="connsiteX2" fmla="*/ 283784 w 338138"/>
                  <a:gd name="connsiteY2" fmla="*/ 279708 h 328613"/>
                  <a:gd name="connsiteX3" fmla="*/ 282449 w 338138"/>
                  <a:gd name="connsiteY3" fmla="*/ 279708 h 328613"/>
                  <a:gd name="connsiteX4" fmla="*/ 275771 w 338138"/>
                  <a:gd name="connsiteY4" fmla="*/ 274382 h 328613"/>
                  <a:gd name="connsiteX5" fmla="*/ 265087 w 338138"/>
                  <a:gd name="connsiteY5" fmla="*/ 234438 h 328613"/>
                  <a:gd name="connsiteX6" fmla="*/ 239712 w 338138"/>
                  <a:gd name="connsiteY6" fmla="*/ 273050 h 328613"/>
                  <a:gd name="connsiteX7" fmla="*/ 282449 w 338138"/>
                  <a:gd name="connsiteY7" fmla="*/ 314325 h 328613"/>
                  <a:gd name="connsiteX8" fmla="*/ 323850 w 338138"/>
                  <a:gd name="connsiteY8" fmla="*/ 273050 h 328613"/>
                  <a:gd name="connsiteX9" fmla="*/ 282449 w 338138"/>
                  <a:gd name="connsiteY9" fmla="*/ 231775 h 328613"/>
                  <a:gd name="connsiteX10" fmla="*/ 279778 w 338138"/>
                  <a:gd name="connsiteY10" fmla="*/ 231775 h 328613"/>
                  <a:gd name="connsiteX11" fmla="*/ 55688 w 338138"/>
                  <a:gd name="connsiteY11" fmla="*/ 231775 h 328613"/>
                  <a:gd name="connsiteX12" fmla="*/ 14287 w 338138"/>
                  <a:gd name="connsiteY12" fmla="*/ 273050 h 328613"/>
                  <a:gd name="connsiteX13" fmla="*/ 55688 w 338138"/>
                  <a:gd name="connsiteY13" fmla="*/ 314325 h 328613"/>
                  <a:gd name="connsiteX14" fmla="*/ 98425 w 338138"/>
                  <a:gd name="connsiteY14" fmla="*/ 273050 h 328613"/>
                  <a:gd name="connsiteX15" fmla="*/ 97089 w 338138"/>
                  <a:gd name="connsiteY15" fmla="*/ 265062 h 328613"/>
                  <a:gd name="connsiteX16" fmla="*/ 58359 w 338138"/>
                  <a:gd name="connsiteY16" fmla="*/ 279708 h 328613"/>
                  <a:gd name="connsiteX17" fmla="*/ 55688 w 338138"/>
                  <a:gd name="connsiteY17" fmla="*/ 279708 h 328613"/>
                  <a:gd name="connsiteX18" fmla="*/ 49011 w 338138"/>
                  <a:gd name="connsiteY18" fmla="*/ 275713 h 328613"/>
                  <a:gd name="connsiteX19" fmla="*/ 53017 w 338138"/>
                  <a:gd name="connsiteY19" fmla="*/ 266393 h 328613"/>
                  <a:gd name="connsiteX20" fmla="*/ 91747 w 338138"/>
                  <a:gd name="connsiteY20" fmla="*/ 251747 h 328613"/>
                  <a:gd name="connsiteX21" fmla="*/ 55688 w 338138"/>
                  <a:gd name="connsiteY21" fmla="*/ 231775 h 328613"/>
                  <a:gd name="connsiteX22" fmla="*/ 39613 w 338138"/>
                  <a:gd name="connsiteY22" fmla="*/ 195263 h 328613"/>
                  <a:gd name="connsiteX23" fmla="*/ 92431 w 338138"/>
                  <a:gd name="connsiteY23" fmla="*/ 195263 h 328613"/>
                  <a:gd name="connsiteX24" fmla="*/ 97713 w 338138"/>
                  <a:gd name="connsiteY24" fmla="*/ 196583 h 328613"/>
                  <a:gd name="connsiteX25" fmla="*/ 138647 w 338138"/>
                  <a:gd name="connsiteY25" fmla="*/ 237513 h 328613"/>
                  <a:gd name="connsiteX26" fmla="*/ 139967 w 338138"/>
                  <a:gd name="connsiteY26" fmla="*/ 244114 h 328613"/>
                  <a:gd name="connsiteX27" fmla="*/ 136006 w 338138"/>
                  <a:gd name="connsiteY27" fmla="*/ 249395 h 328613"/>
                  <a:gd name="connsiteX28" fmla="*/ 109597 w 338138"/>
                  <a:gd name="connsiteY28" fmla="*/ 259958 h 328613"/>
                  <a:gd name="connsiteX29" fmla="*/ 110918 w 338138"/>
                  <a:gd name="connsiteY29" fmla="*/ 273161 h 328613"/>
                  <a:gd name="connsiteX30" fmla="*/ 55459 w 338138"/>
                  <a:gd name="connsiteY30" fmla="*/ 328613 h 328613"/>
                  <a:gd name="connsiteX31" fmla="*/ 0 w 338138"/>
                  <a:gd name="connsiteY31" fmla="*/ 273161 h 328613"/>
                  <a:gd name="connsiteX32" fmla="*/ 55459 w 338138"/>
                  <a:gd name="connsiteY32" fmla="*/ 217708 h 328613"/>
                  <a:gd name="connsiteX33" fmla="*/ 104315 w 338138"/>
                  <a:gd name="connsiteY33" fmla="*/ 246755 h 328613"/>
                  <a:gd name="connsiteX34" fmla="*/ 121481 w 338138"/>
                  <a:gd name="connsiteY34" fmla="*/ 240153 h 328613"/>
                  <a:gd name="connsiteX35" fmla="*/ 89790 w 338138"/>
                  <a:gd name="connsiteY35" fmla="*/ 208466 h 328613"/>
                  <a:gd name="connsiteX36" fmla="*/ 39613 w 338138"/>
                  <a:gd name="connsiteY36" fmla="*/ 208466 h 328613"/>
                  <a:gd name="connsiteX37" fmla="*/ 33011 w 338138"/>
                  <a:gd name="connsiteY37" fmla="*/ 201864 h 328613"/>
                  <a:gd name="connsiteX38" fmla="*/ 39613 w 338138"/>
                  <a:gd name="connsiteY38" fmla="*/ 195263 h 328613"/>
                  <a:gd name="connsiteX39" fmla="*/ 155575 w 338138"/>
                  <a:gd name="connsiteY39" fmla="*/ 0 h 328613"/>
                  <a:gd name="connsiteX40" fmla="*/ 191294 w 338138"/>
                  <a:gd name="connsiteY40" fmla="*/ 35490 h 328613"/>
                  <a:gd name="connsiteX41" fmla="*/ 156898 w 338138"/>
                  <a:gd name="connsiteY41" fmla="*/ 70980 h 328613"/>
                  <a:gd name="connsiteX42" fmla="*/ 167481 w 338138"/>
                  <a:gd name="connsiteY42" fmla="*/ 80181 h 328613"/>
                  <a:gd name="connsiteX43" fmla="*/ 168804 w 338138"/>
                  <a:gd name="connsiteY43" fmla="*/ 81496 h 328613"/>
                  <a:gd name="connsiteX44" fmla="*/ 196586 w 338138"/>
                  <a:gd name="connsiteY44" fmla="*/ 126187 h 328613"/>
                  <a:gd name="connsiteX45" fmla="*/ 225690 w 338138"/>
                  <a:gd name="connsiteY45" fmla="*/ 130131 h 328613"/>
                  <a:gd name="connsiteX46" fmla="*/ 234950 w 338138"/>
                  <a:gd name="connsiteY46" fmla="*/ 138017 h 328613"/>
                  <a:gd name="connsiteX47" fmla="*/ 257440 w 338138"/>
                  <a:gd name="connsiteY47" fmla="*/ 149847 h 328613"/>
                  <a:gd name="connsiteX48" fmla="*/ 260086 w 338138"/>
                  <a:gd name="connsiteY48" fmla="*/ 155105 h 328613"/>
                  <a:gd name="connsiteX49" fmla="*/ 270669 w 338138"/>
                  <a:gd name="connsiteY49" fmla="*/ 197168 h 328613"/>
                  <a:gd name="connsiteX50" fmla="*/ 278607 w 338138"/>
                  <a:gd name="connsiteY50" fmla="*/ 197168 h 328613"/>
                  <a:gd name="connsiteX51" fmla="*/ 315648 w 338138"/>
                  <a:gd name="connsiteY51" fmla="*/ 205054 h 328613"/>
                  <a:gd name="connsiteX52" fmla="*/ 319617 w 338138"/>
                  <a:gd name="connsiteY52" fmla="*/ 214255 h 328613"/>
                  <a:gd name="connsiteX53" fmla="*/ 310357 w 338138"/>
                  <a:gd name="connsiteY53" fmla="*/ 216884 h 328613"/>
                  <a:gd name="connsiteX54" fmla="*/ 278607 w 338138"/>
                  <a:gd name="connsiteY54" fmla="*/ 210312 h 328613"/>
                  <a:gd name="connsiteX55" fmla="*/ 274638 w 338138"/>
                  <a:gd name="connsiteY55" fmla="*/ 211627 h 328613"/>
                  <a:gd name="connsiteX56" fmla="*/ 275961 w 338138"/>
                  <a:gd name="connsiteY56" fmla="*/ 218199 h 328613"/>
                  <a:gd name="connsiteX57" fmla="*/ 282575 w 338138"/>
                  <a:gd name="connsiteY57" fmla="*/ 218199 h 328613"/>
                  <a:gd name="connsiteX58" fmla="*/ 338138 w 338138"/>
                  <a:gd name="connsiteY58" fmla="*/ 273406 h 328613"/>
                  <a:gd name="connsiteX59" fmla="*/ 282575 w 338138"/>
                  <a:gd name="connsiteY59" fmla="*/ 328613 h 328613"/>
                  <a:gd name="connsiteX60" fmla="*/ 229659 w 338138"/>
                  <a:gd name="connsiteY60" fmla="*/ 289180 h 328613"/>
                  <a:gd name="connsiteX61" fmla="*/ 183356 w 338138"/>
                  <a:gd name="connsiteY61" fmla="*/ 289180 h 328613"/>
                  <a:gd name="connsiteX62" fmla="*/ 175419 w 338138"/>
                  <a:gd name="connsiteY62" fmla="*/ 282607 h 328613"/>
                  <a:gd name="connsiteX63" fmla="*/ 183356 w 338138"/>
                  <a:gd name="connsiteY63" fmla="*/ 276035 h 328613"/>
                  <a:gd name="connsiteX64" fmla="*/ 227013 w 338138"/>
                  <a:gd name="connsiteY64" fmla="*/ 276035 h 328613"/>
                  <a:gd name="connsiteX65" fmla="*/ 227013 w 338138"/>
                  <a:gd name="connsiteY65" fmla="*/ 273406 h 328613"/>
                  <a:gd name="connsiteX66" fmla="*/ 262732 w 338138"/>
                  <a:gd name="connsiteY66" fmla="*/ 222142 h 328613"/>
                  <a:gd name="connsiteX67" fmla="*/ 261409 w 338138"/>
                  <a:gd name="connsiteY67" fmla="*/ 214255 h 328613"/>
                  <a:gd name="connsiteX68" fmla="*/ 230981 w 338138"/>
                  <a:gd name="connsiteY68" fmla="*/ 239231 h 328613"/>
                  <a:gd name="connsiteX69" fmla="*/ 224367 w 338138"/>
                  <a:gd name="connsiteY69" fmla="*/ 243174 h 328613"/>
                  <a:gd name="connsiteX70" fmla="*/ 221721 w 338138"/>
                  <a:gd name="connsiteY70" fmla="*/ 241859 h 328613"/>
                  <a:gd name="connsiteX71" fmla="*/ 219075 w 338138"/>
                  <a:gd name="connsiteY71" fmla="*/ 232658 h 328613"/>
                  <a:gd name="connsiteX72" fmla="*/ 257440 w 338138"/>
                  <a:gd name="connsiteY72" fmla="*/ 201111 h 328613"/>
                  <a:gd name="connsiteX73" fmla="*/ 248180 w 338138"/>
                  <a:gd name="connsiteY73" fmla="*/ 160363 h 328613"/>
                  <a:gd name="connsiteX74" fmla="*/ 228336 w 338138"/>
                  <a:gd name="connsiteY74" fmla="*/ 151162 h 328613"/>
                  <a:gd name="connsiteX75" fmla="*/ 227013 w 338138"/>
                  <a:gd name="connsiteY75" fmla="*/ 149847 h 328613"/>
                  <a:gd name="connsiteX76" fmla="*/ 224367 w 338138"/>
                  <a:gd name="connsiteY76" fmla="*/ 149847 h 328613"/>
                  <a:gd name="connsiteX77" fmla="*/ 188648 w 338138"/>
                  <a:gd name="connsiteY77" fmla="*/ 149847 h 328613"/>
                  <a:gd name="connsiteX78" fmla="*/ 179388 w 338138"/>
                  <a:gd name="connsiteY78" fmla="*/ 145904 h 328613"/>
                  <a:gd name="connsiteX79" fmla="*/ 178065 w 338138"/>
                  <a:gd name="connsiteY79" fmla="*/ 144589 h 328613"/>
                  <a:gd name="connsiteX80" fmla="*/ 170127 w 338138"/>
                  <a:gd name="connsiteY80" fmla="*/ 134074 h 328613"/>
                  <a:gd name="connsiteX81" fmla="*/ 168804 w 338138"/>
                  <a:gd name="connsiteY81" fmla="*/ 140646 h 328613"/>
                  <a:gd name="connsiteX82" fmla="*/ 167481 w 338138"/>
                  <a:gd name="connsiteY82" fmla="*/ 148533 h 328613"/>
                  <a:gd name="connsiteX83" fmla="*/ 166158 w 338138"/>
                  <a:gd name="connsiteY83" fmla="*/ 152476 h 328613"/>
                  <a:gd name="connsiteX84" fmla="*/ 166158 w 338138"/>
                  <a:gd name="connsiteY84" fmla="*/ 156420 h 328613"/>
                  <a:gd name="connsiteX85" fmla="*/ 163513 w 338138"/>
                  <a:gd name="connsiteY85" fmla="*/ 164306 h 328613"/>
                  <a:gd name="connsiteX86" fmla="*/ 162190 w 338138"/>
                  <a:gd name="connsiteY86" fmla="*/ 170879 h 328613"/>
                  <a:gd name="connsiteX87" fmla="*/ 160867 w 338138"/>
                  <a:gd name="connsiteY87" fmla="*/ 173507 h 328613"/>
                  <a:gd name="connsiteX88" fmla="*/ 200554 w 338138"/>
                  <a:gd name="connsiteY88" fmla="*/ 182709 h 328613"/>
                  <a:gd name="connsiteX89" fmla="*/ 201877 w 338138"/>
                  <a:gd name="connsiteY89" fmla="*/ 182709 h 328613"/>
                  <a:gd name="connsiteX90" fmla="*/ 215106 w 338138"/>
                  <a:gd name="connsiteY90" fmla="*/ 205054 h 328613"/>
                  <a:gd name="connsiteX91" fmla="*/ 212461 w 338138"/>
                  <a:gd name="connsiteY91" fmla="*/ 210312 h 328613"/>
                  <a:gd name="connsiteX92" fmla="*/ 163513 w 338138"/>
                  <a:gd name="connsiteY92" fmla="*/ 289180 h 328613"/>
                  <a:gd name="connsiteX93" fmla="*/ 144992 w 338138"/>
                  <a:gd name="connsiteY93" fmla="*/ 293123 h 328613"/>
                  <a:gd name="connsiteX94" fmla="*/ 139700 w 338138"/>
                  <a:gd name="connsiteY94" fmla="*/ 276035 h 328613"/>
                  <a:gd name="connsiteX95" fmla="*/ 168804 w 338138"/>
                  <a:gd name="connsiteY95" fmla="*/ 214255 h 328613"/>
                  <a:gd name="connsiteX96" fmla="*/ 125148 w 338138"/>
                  <a:gd name="connsiteY96" fmla="*/ 206369 h 328613"/>
                  <a:gd name="connsiteX97" fmla="*/ 103981 w 338138"/>
                  <a:gd name="connsiteY97" fmla="*/ 195853 h 328613"/>
                  <a:gd name="connsiteX98" fmla="*/ 97367 w 338138"/>
                  <a:gd name="connsiteY98" fmla="*/ 164306 h 328613"/>
                  <a:gd name="connsiteX99" fmla="*/ 121179 w 338138"/>
                  <a:gd name="connsiteY99" fmla="*/ 95955 h 328613"/>
                  <a:gd name="connsiteX100" fmla="*/ 121179 w 338138"/>
                  <a:gd name="connsiteY100" fmla="*/ 90697 h 328613"/>
                  <a:gd name="connsiteX101" fmla="*/ 143669 w 338138"/>
                  <a:gd name="connsiteY101" fmla="*/ 68351 h 328613"/>
                  <a:gd name="connsiteX102" fmla="*/ 119856 w 338138"/>
                  <a:gd name="connsiteY102" fmla="*/ 35490 h 328613"/>
                  <a:gd name="connsiteX103" fmla="*/ 155575 w 338138"/>
                  <a:gd name="connsiteY103"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338138" h="328613">
                    <a:moveTo>
                      <a:pt x="279778" y="231775"/>
                    </a:moveTo>
                    <a:cubicBezTo>
                      <a:pt x="279778" y="231775"/>
                      <a:pt x="279778" y="231775"/>
                      <a:pt x="289126" y="271719"/>
                    </a:cubicBezTo>
                    <a:cubicBezTo>
                      <a:pt x="290462" y="275713"/>
                      <a:pt x="287791" y="278376"/>
                      <a:pt x="283784" y="279708"/>
                    </a:cubicBezTo>
                    <a:cubicBezTo>
                      <a:pt x="283784" y="279708"/>
                      <a:pt x="282449" y="279708"/>
                      <a:pt x="282449" y="279708"/>
                    </a:cubicBezTo>
                    <a:cubicBezTo>
                      <a:pt x="279778" y="279708"/>
                      <a:pt x="275771" y="278376"/>
                      <a:pt x="275771" y="274382"/>
                    </a:cubicBezTo>
                    <a:cubicBezTo>
                      <a:pt x="275771" y="274382"/>
                      <a:pt x="275771" y="274382"/>
                      <a:pt x="265087" y="234438"/>
                    </a:cubicBezTo>
                    <a:cubicBezTo>
                      <a:pt x="250396" y="241095"/>
                      <a:pt x="239712" y="255741"/>
                      <a:pt x="239712" y="273050"/>
                    </a:cubicBezTo>
                    <a:cubicBezTo>
                      <a:pt x="239712" y="295685"/>
                      <a:pt x="259745" y="314325"/>
                      <a:pt x="282449" y="314325"/>
                    </a:cubicBezTo>
                    <a:cubicBezTo>
                      <a:pt x="305153" y="314325"/>
                      <a:pt x="323850" y="295685"/>
                      <a:pt x="323850" y="273050"/>
                    </a:cubicBezTo>
                    <a:cubicBezTo>
                      <a:pt x="323850" y="250416"/>
                      <a:pt x="305153" y="231775"/>
                      <a:pt x="282449" y="231775"/>
                    </a:cubicBezTo>
                    <a:cubicBezTo>
                      <a:pt x="281113" y="231775"/>
                      <a:pt x="279778" y="231775"/>
                      <a:pt x="279778" y="231775"/>
                    </a:cubicBezTo>
                    <a:close/>
                    <a:moveTo>
                      <a:pt x="55688" y="231775"/>
                    </a:moveTo>
                    <a:cubicBezTo>
                      <a:pt x="32984" y="231775"/>
                      <a:pt x="14287" y="250416"/>
                      <a:pt x="14287" y="273050"/>
                    </a:cubicBezTo>
                    <a:cubicBezTo>
                      <a:pt x="14287" y="295685"/>
                      <a:pt x="32984" y="314325"/>
                      <a:pt x="55688" y="314325"/>
                    </a:cubicBezTo>
                    <a:cubicBezTo>
                      <a:pt x="78392" y="314325"/>
                      <a:pt x="98425" y="295685"/>
                      <a:pt x="98425" y="273050"/>
                    </a:cubicBezTo>
                    <a:cubicBezTo>
                      <a:pt x="98425" y="270387"/>
                      <a:pt x="97089" y="267724"/>
                      <a:pt x="97089" y="265062"/>
                    </a:cubicBezTo>
                    <a:cubicBezTo>
                      <a:pt x="97089" y="265062"/>
                      <a:pt x="97089" y="265062"/>
                      <a:pt x="58359" y="279708"/>
                    </a:cubicBezTo>
                    <a:cubicBezTo>
                      <a:pt x="57024" y="279708"/>
                      <a:pt x="57024" y="279708"/>
                      <a:pt x="55688" y="279708"/>
                    </a:cubicBezTo>
                    <a:cubicBezTo>
                      <a:pt x="53017" y="279708"/>
                      <a:pt x="50346" y="278376"/>
                      <a:pt x="49011" y="275713"/>
                    </a:cubicBezTo>
                    <a:cubicBezTo>
                      <a:pt x="47675" y="271719"/>
                      <a:pt x="49011" y="267724"/>
                      <a:pt x="53017" y="266393"/>
                    </a:cubicBezTo>
                    <a:cubicBezTo>
                      <a:pt x="53017" y="266393"/>
                      <a:pt x="53017" y="266393"/>
                      <a:pt x="91747" y="251747"/>
                    </a:cubicBezTo>
                    <a:cubicBezTo>
                      <a:pt x="83734" y="239764"/>
                      <a:pt x="70379" y="231775"/>
                      <a:pt x="55688" y="231775"/>
                    </a:cubicBezTo>
                    <a:close/>
                    <a:moveTo>
                      <a:pt x="39613" y="195263"/>
                    </a:moveTo>
                    <a:cubicBezTo>
                      <a:pt x="39613" y="195263"/>
                      <a:pt x="39613" y="195263"/>
                      <a:pt x="92431" y="195263"/>
                    </a:cubicBezTo>
                    <a:cubicBezTo>
                      <a:pt x="95072" y="195263"/>
                      <a:pt x="96393" y="195263"/>
                      <a:pt x="97713" y="196583"/>
                    </a:cubicBezTo>
                    <a:cubicBezTo>
                      <a:pt x="97713" y="196583"/>
                      <a:pt x="97713" y="196583"/>
                      <a:pt x="138647" y="237513"/>
                    </a:cubicBezTo>
                    <a:cubicBezTo>
                      <a:pt x="139967" y="238833"/>
                      <a:pt x="141288" y="241474"/>
                      <a:pt x="139967" y="244114"/>
                    </a:cubicBezTo>
                    <a:cubicBezTo>
                      <a:pt x="139967" y="246755"/>
                      <a:pt x="138647" y="248075"/>
                      <a:pt x="136006" y="249395"/>
                    </a:cubicBezTo>
                    <a:cubicBezTo>
                      <a:pt x="136006" y="249395"/>
                      <a:pt x="136006" y="249395"/>
                      <a:pt x="109597" y="259958"/>
                    </a:cubicBezTo>
                    <a:cubicBezTo>
                      <a:pt x="110918" y="263919"/>
                      <a:pt x="110918" y="267880"/>
                      <a:pt x="110918" y="273161"/>
                    </a:cubicBezTo>
                    <a:cubicBezTo>
                      <a:pt x="110918" y="303528"/>
                      <a:pt x="85829" y="328613"/>
                      <a:pt x="55459" y="328613"/>
                    </a:cubicBezTo>
                    <a:cubicBezTo>
                      <a:pt x="25088" y="328613"/>
                      <a:pt x="0" y="303528"/>
                      <a:pt x="0" y="273161"/>
                    </a:cubicBezTo>
                    <a:cubicBezTo>
                      <a:pt x="0" y="242794"/>
                      <a:pt x="25088" y="217708"/>
                      <a:pt x="55459" y="217708"/>
                    </a:cubicBezTo>
                    <a:cubicBezTo>
                      <a:pt x="76586" y="217708"/>
                      <a:pt x="95072" y="229590"/>
                      <a:pt x="104315" y="246755"/>
                    </a:cubicBezTo>
                    <a:cubicBezTo>
                      <a:pt x="104315" y="246755"/>
                      <a:pt x="104315" y="246755"/>
                      <a:pt x="121481" y="240153"/>
                    </a:cubicBezTo>
                    <a:cubicBezTo>
                      <a:pt x="121481" y="240153"/>
                      <a:pt x="121481" y="240153"/>
                      <a:pt x="89790" y="208466"/>
                    </a:cubicBezTo>
                    <a:cubicBezTo>
                      <a:pt x="89790" y="208466"/>
                      <a:pt x="89790" y="208466"/>
                      <a:pt x="39613" y="208466"/>
                    </a:cubicBezTo>
                    <a:cubicBezTo>
                      <a:pt x="35652" y="208466"/>
                      <a:pt x="33011" y="205825"/>
                      <a:pt x="33011" y="201864"/>
                    </a:cubicBezTo>
                    <a:cubicBezTo>
                      <a:pt x="33011" y="197903"/>
                      <a:pt x="35652" y="195263"/>
                      <a:pt x="39613" y="195263"/>
                    </a:cubicBezTo>
                    <a:close/>
                    <a:moveTo>
                      <a:pt x="155575" y="0"/>
                    </a:moveTo>
                    <a:cubicBezTo>
                      <a:pt x="175419" y="0"/>
                      <a:pt x="191294" y="15773"/>
                      <a:pt x="191294" y="35490"/>
                    </a:cubicBezTo>
                    <a:cubicBezTo>
                      <a:pt x="191294" y="53892"/>
                      <a:pt x="175419" y="69666"/>
                      <a:pt x="156898" y="70980"/>
                    </a:cubicBezTo>
                    <a:cubicBezTo>
                      <a:pt x="160867" y="72295"/>
                      <a:pt x="164835" y="76238"/>
                      <a:pt x="167481" y="80181"/>
                    </a:cubicBezTo>
                    <a:cubicBezTo>
                      <a:pt x="168804" y="80181"/>
                      <a:pt x="168804" y="80181"/>
                      <a:pt x="168804" y="81496"/>
                    </a:cubicBezTo>
                    <a:cubicBezTo>
                      <a:pt x="168804" y="81496"/>
                      <a:pt x="168804" y="81496"/>
                      <a:pt x="196586" y="126187"/>
                    </a:cubicBezTo>
                    <a:cubicBezTo>
                      <a:pt x="196586" y="126187"/>
                      <a:pt x="196586" y="126187"/>
                      <a:pt x="225690" y="130131"/>
                    </a:cubicBezTo>
                    <a:cubicBezTo>
                      <a:pt x="230981" y="130131"/>
                      <a:pt x="234950" y="134074"/>
                      <a:pt x="234950" y="138017"/>
                    </a:cubicBezTo>
                    <a:cubicBezTo>
                      <a:pt x="234950" y="138017"/>
                      <a:pt x="234950" y="138017"/>
                      <a:pt x="257440" y="149847"/>
                    </a:cubicBezTo>
                    <a:cubicBezTo>
                      <a:pt x="258763" y="151162"/>
                      <a:pt x="260086" y="152476"/>
                      <a:pt x="260086" y="155105"/>
                    </a:cubicBezTo>
                    <a:cubicBezTo>
                      <a:pt x="260086" y="155105"/>
                      <a:pt x="260086" y="155105"/>
                      <a:pt x="270669" y="197168"/>
                    </a:cubicBezTo>
                    <a:cubicBezTo>
                      <a:pt x="273315" y="197168"/>
                      <a:pt x="275961" y="197168"/>
                      <a:pt x="278607" y="197168"/>
                    </a:cubicBezTo>
                    <a:cubicBezTo>
                      <a:pt x="291836" y="195853"/>
                      <a:pt x="303742" y="198482"/>
                      <a:pt x="315648" y="205054"/>
                    </a:cubicBezTo>
                    <a:cubicBezTo>
                      <a:pt x="319617" y="206369"/>
                      <a:pt x="320940" y="210312"/>
                      <a:pt x="319617" y="214255"/>
                    </a:cubicBezTo>
                    <a:cubicBezTo>
                      <a:pt x="316971" y="216884"/>
                      <a:pt x="313003" y="219513"/>
                      <a:pt x="310357" y="216884"/>
                    </a:cubicBezTo>
                    <a:cubicBezTo>
                      <a:pt x="299773" y="211627"/>
                      <a:pt x="289190" y="210312"/>
                      <a:pt x="278607" y="210312"/>
                    </a:cubicBezTo>
                    <a:cubicBezTo>
                      <a:pt x="277284" y="210312"/>
                      <a:pt x="275961" y="210312"/>
                      <a:pt x="274638" y="211627"/>
                    </a:cubicBezTo>
                    <a:cubicBezTo>
                      <a:pt x="274638" y="211627"/>
                      <a:pt x="274638" y="211627"/>
                      <a:pt x="275961" y="218199"/>
                    </a:cubicBezTo>
                    <a:cubicBezTo>
                      <a:pt x="278607" y="218199"/>
                      <a:pt x="279930" y="218199"/>
                      <a:pt x="282575" y="218199"/>
                    </a:cubicBezTo>
                    <a:cubicBezTo>
                      <a:pt x="313003" y="218199"/>
                      <a:pt x="338138" y="243174"/>
                      <a:pt x="338138" y="273406"/>
                    </a:cubicBezTo>
                    <a:cubicBezTo>
                      <a:pt x="338138" y="303639"/>
                      <a:pt x="313003" y="328613"/>
                      <a:pt x="282575" y="328613"/>
                    </a:cubicBezTo>
                    <a:cubicBezTo>
                      <a:pt x="257440" y="328613"/>
                      <a:pt x="236273" y="312840"/>
                      <a:pt x="229659" y="289180"/>
                    </a:cubicBezTo>
                    <a:cubicBezTo>
                      <a:pt x="229659" y="289180"/>
                      <a:pt x="229659" y="289180"/>
                      <a:pt x="183356" y="289180"/>
                    </a:cubicBezTo>
                    <a:cubicBezTo>
                      <a:pt x="179388" y="289180"/>
                      <a:pt x="175419" y="286551"/>
                      <a:pt x="175419" y="282607"/>
                    </a:cubicBezTo>
                    <a:cubicBezTo>
                      <a:pt x="175419" y="278664"/>
                      <a:pt x="179388" y="276035"/>
                      <a:pt x="183356" y="276035"/>
                    </a:cubicBezTo>
                    <a:cubicBezTo>
                      <a:pt x="183356" y="276035"/>
                      <a:pt x="183356" y="276035"/>
                      <a:pt x="227013" y="276035"/>
                    </a:cubicBezTo>
                    <a:cubicBezTo>
                      <a:pt x="227013" y="274721"/>
                      <a:pt x="227013" y="274721"/>
                      <a:pt x="227013" y="273406"/>
                    </a:cubicBezTo>
                    <a:cubicBezTo>
                      <a:pt x="227013" y="249746"/>
                      <a:pt x="241565" y="230029"/>
                      <a:pt x="262732" y="222142"/>
                    </a:cubicBezTo>
                    <a:cubicBezTo>
                      <a:pt x="262732" y="222142"/>
                      <a:pt x="262732" y="222142"/>
                      <a:pt x="261409" y="214255"/>
                    </a:cubicBezTo>
                    <a:cubicBezTo>
                      <a:pt x="248180" y="219513"/>
                      <a:pt x="237596" y="228714"/>
                      <a:pt x="230981" y="239231"/>
                    </a:cubicBezTo>
                    <a:cubicBezTo>
                      <a:pt x="229659" y="241859"/>
                      <a:pt x="227013" y="243174"/>
                      <a:pt x="224367" y="243174"/>
                    </a:cubicBezTo>
                    <a:cubicBezTo>
                      <a:pt x="224367" y="243174"/>
                      <a:pt x="223044" y="243174"/>
                      <a:pt x="221721" y="241859"/>
                    </a:cubicBezTo>
                    <a:cubicBezTo>
                      <a:pt x="217752" y="240545"/>
                      <a:pt x="216429" y="235287"/>
                      <a:pt x="219075" y="232658"/>
                    </a:cubicBezTo>
                    <a:cubicBezTo>
                      <a:pt x="228336" y="218199"/>
                      <a:pt x="241565" y="206369"/>
                      <a:pt x="257440" y="201111"/>
                    </a:cubicBezTo>
                    <a:cubicBezTo>
                      <a:pt x="257440" y="201111"/>
                      <a:pt x="257440" y="201111"/>
                      <a:pt x="248180" y="160363"/>
                    </a:cubicBezTo>
                    <a:cubicBezTo>
                      <a:pt x="248180" y="160363"/>
                      <a:pt x="248180" y="160363"/>
                      <a:pt x="228336" y="151162"/>
                    </a:cubicBezTo>
                    <a:cubicBezTo>
                      <a:pt x="228336" y="151162"/>
                      <a:pt x="228336" y="149847"/>
                      <a:pt x="227013" y="149847"/>
                    </a:cubicBezTo>
                    <a:cubicBezTo>
                      <a:pt x="227013" y="149847"/>
                      <a:pt x="225690" y="149847"/>
                      <a:pt x="224367" y="149847"/>
                    </a:cubicBezTo>
                    <a:cubicBezTo>
                      <a:pt x="224367" y="149847"/>
                      <a:pt x="224367" y="149847"/>
                      <a:pt x="188648" y="149847"/>
                    </a:cubicBezTo>
                    <a:cubicBezTo>
                      <a:pt x="184679" y="149847"/>
                      <a:pt x="180711" y="148533"/>
                      <a:pt x="179388" y="145904"/>
                    </a:cubicBezTo>
                    <a:cubicBezTo>
                      <a:pt x="179388" y="145904"/>
                      <a:pt x="179388" y="145904"/>
                      <a:pt x="178065" y="144589"/>
                    </a:cubicBezTo>
                    <a:cubicBezTo>
                      <a:pt x="178065" y="144589"/>
                      <a:pt x="178065" y="144589"/>
                      <a:pt x="170127" y="134074"/>
                    </a:cubicBezTo>
                    <a:cubicBezTo>
                      <a:pt x="170127" y="136703"/>
                      <a:pt x="170127" y="138017"/>
                      <a:pt x="168804" y="140646"/>
                    </a:cubicBezTo>
                    <a:cubicBezTo>
                      <a:pt x="168804" y="143275"/>
                      <a:pt x="167481" y="145904"/>
                      <a:pt x="167481" y="148533"/>
                    </a:cubicBezTo>
                    <a:cubicBezTo>
                      <a:pt x="167481" y="149847"/>
                      <a:pt x="167481" y="151162"/>
                      <a:pt x="166158" y="152476"/>
                    </a:cubicBezTo>
                    <a:cubicBezTo>
                      <a:pt x="166158" y="153791"/>
                      <a:pt x="166158" y="155105"/>
                      <a:pt x="166158" y="156420"/>
                    </a:cubicBezTo>
                    <a:cubicBezTo>
                      <a:pt x="164835" y="159048"/>
                      <a:pt x="164835" y="161677"/>
                      <a:pt x="163513" y="164306"/>
                    </a:cubicBezTo>
                    <a:cubicBezTo>
                      <a:pt x="163513" y="166935"/>
                      <a:pt x="162190" y="168250"/>
                      <a:pt x="162190" y="170879"/>
                    </a:cubicBezTo>
                    <a:cubicBezTo>
                      <a:pt x="160867" y="172193"/>
                      <a:pt x="160867" y="172193"/>
                      <a:pt x="160867" y="173507"/>
                    </a:cubicBezTo>
                    <a:cubicBezTo>
                      <a:pt x="160867" y="173507"/>
                      <a:pt x="160867" y="173507"/>
                      <a:pt x="200554" y="182709"/>
                    </a:cubicBezTo>
                    <a:cubicBezTo>
                      <a:pt x="200554" y="182709"/>
                      <a:pt x="200554" y="182709"/>
                      <a:pt x="201877" y="182709"/>
                    </a:cubicBezTo>
                    <a:cubicBezTo>
                      <a:pt x="211138" y="185337"/>
                      <a:pt x="217752" y="195853"/>
                      <a:pt x="215106" y="205054"/>
                    </a:cubicBezTo>
                    <a:cubicBezTo>
                      <a:pt x="215106" y="206369"/>
                      <a:pt x="213784" y="208998"/>
                      <a:pt x="212461" y="210312"/>
                    </a:cubicBezTo>
                    <a:cubicBezTo>
                      <a:pt x="212461" y="210312"/>
                      <a:pt x="212461" y="210312"/>
                      <a:pt x="163513" y="289180"/>
                    </a:cubicBezTo>
                    <a:cubicBezTo>
                      <a:pt x="159544" y="294437"/>
                      <a:pt x="151606" y="297066"/>
                      <a:pt x="144992" y="293123"/>
                    </a:cubicBezTo>
                    <a:cubicBezTo>
                      <a:pt x="138377" y="289180"/>
                      <a:pt x="137054" y="281293"/>
                      <a:pt x="139700" y="276035"/>
                    </a:cubicBezTo>
                    <a:cubicBezTo>
                      <a:pt x="139700" y="276035"/>
                      <a:pt x="139700" y="276035"/>
                      <a:pt x="168804" y="214255"/>
                    </a:cubicBezTo>
                    <a:cubicBezTo>
                      <a:pt x="168804" y="214255"/>
                      <a:pt x="168804" y="214255"/>
                      <a:pt x="125148" y="206369"/>
                    </a:cubicBezTo>
                    <a:cubicBezTo>
                      <a:pt x="115887" y="203740"/>
                      <a:pt x="107950" y="201111"/>
                      <a:pt x="103981" y="195853"/>
                    </a:cubicBezTo>
                    <a:cubicBezTo>
                      <a:pt x="96044" y="186652"/>
                      <a:pt x="92075" y="176136"/>
                      <a:pt x="97367" y="164306"/>
                    </a:cubicBezTo>
                    <a:cubicBezTo>
                      <a:pt x="115887" y="124873"/>
                      <a:pt x="121179" y="95955"/>
                      <a:pt x="121179" y="95955"/>
                    </a:cubicBezTo>
                    <a:cubicBezTo>
                      <a:pt x="121179" y="95955"/>
                      <a:pt x="121179" y="95955"/>
                      <a:pt x="121179" y="90697"/>
                    </a:cubicBezTo>
                    <a:cubicBezTo>
                      <a:pt x="122502" y="78867"/>
                      <a:pt x="131763" y="69666"/>
                      <a:pt x="143669" y="68351"/>
                    </a:cubicBezTo>
                    <a:cubicBezTo>
                      <a:pt x="130440" y="63093"/>
                      <a:pt x="119856" y="49949"/>
                      <a:pt x="119856" y="35490"/>
                    </a:cubicBezTo>
                    <a:cubicBezTo>
                      <a:pt x="119856" y="15773"/>
                      <a:pt x="135731" y="0"/>
                      <a:pt x="155575" y="0"/>
                    </a:cubicBezTo>
                    <a:close/>
                  </a:path>
                </a:pathLst>
              </a:custGeom>
              <a:solidFill>
                <a:srgbClr val="1D4251"/>
              </a:solidFill>
              <a:ln w="19050">
                <a:noFill/>
                <a:round/>
                <a:headEnd/>
                <a:tailEnd/>
              </a:ln>
            </p:spPr>
            <p:txBody>
              <a:bodyPr anchor="ctr"/>
              <a:lstStyle/>
              <a:p>
                <a:pPr algn="ctr"/>
                <a:endParaRPr sz="3200">
                  <a:cs typeface="+mn-ea"/>
                  <a:sym typeface="+mn-lt"/>
                </a:endParaRPr>
              </a:p>
            </p:txBody>
          </p:sp>
        </p:grpSp>
        <p:sp>
          <p:nvSpPr>
            <p:cNvPr id="9" name="文本框 20"/>
            <p:cNvSpPr txBox="1"/>
            <p:nvPr/>
          </p:nvSpPr>
          <p:spPr>
            <a:xfrm>
              <a:off x="5523846" y="1647968"/>
              <a:ext cx="3155350" cy="736616"/>
            </a:xfrm>
            <a:prstGeom prst="rect">
              <a:avLst/>
            </a:prstGeom>
            <a:noFill/>
          </p:spPr>
          <p:txBody>
            <a:bodyPr wrap="none" lIns="96000" tIns="96000" rIns="96000" bIns="96000" anchor="b" anchorCtr="0">
              <a:noAutofit/>
            </a:bodyPr>
            <a:lstStyle/>
            <a:p>
              <a:pPr algn="ctr"/>
              <a:r>
                <a:rPr lang="en-US" sz="2400" dirty="0">
                  <a:solidFill>
                    <a:schemeClr val="bg1"/>
                  </a:solidFill>
                  <a:latin typeface="Times New Roman" pitchFamily="18" charset="0"/>
                  <a:cs typeface="Times New Roman" pitchFamily="18" charset="0"/>
                </a:rPr>
                <a:t>T</a:t>
              </a:r>
              <a:r>
                <a:rPr lang="vi-VN" sz="2400" dirty="0">
                  <a:solidFill>
                    <a:schemeClr val="bg1"/>
                  </a:solidFill>
                  <a:latin typeface="Times New Roman" pitchFamily="18" charset="0"/>
                  <a:cs typeface="Times New Roman" pitchFamily="18" charset="0"/>
                </a:rPr>
                <a:t>húc đẩy tăng trưởng kinh tế,</a:t>
              </a:r>
              <a:endParaRPr lang="en-US" sz="2400" dirty="0">
                <a:solidFill>
                  <a:schemeClr val="bg1"/>
                </a:solidFill>
                <a:latin typeface="Times New Roman" pitchFamily="18" charset="0"/>
                <a:cs typeface="Times New Roman" pitchFamily="18" charset="0"/>
              </a:endParaRPr>
            </a:p>
            <a:p>
              <a:pPr algn="ctr"/>
              <a:r>
                <a:rPr lang="vi-VN" sz="2400" dirty="0">
                  <a:solidFill>
                    <a:schemeClr val="bg1"/>
                  </a:solidFill>
                  <a:latin typeface="Times New Roman" pitchFamily="18" charset="0"/>
                  <a:cs typeface="Times New Roman" pitchFamily="18" charset="0"/>
                </a:rPr>
                <a:t> tiến bộ xã hội </a:t>
              </a:r>
              <a:endParaRPr lang="zh-CN" altLang="en-US" sz="2133" b="1" dirty="0">
                <a:solidFill>
                  <a:schemeClr val="bg1"/>
                </a:solidFill>
                <a:latin typeface="Times New Roman" pitchFamily="18" charset="0"/>
                <a:cs typeface="Times New Roman" pitchFamily="18" charset="0"/>
                <a:sym typeface="+mn-lt"/>
              </a:endParaRPr>
            </a:p>
          </p:txBody>
        </p:sp>
      </p:grpSp>
      <p:grpSp>
        <p:nvGrpSpPr>
          <p:cNvPr id="15" name="组合 18"/>
          <p:cNvGrpSpPr/>
          <p:nvPr/>
        </p:nvGrpSpPr>
        <p:grpSpPr>
          <a:xfrm>
            <a:off x="6065531" y="3679386"/>
            <a:ext cx="5784851" cy="1612572"/>
            <a:chOff x="4557678" y="2798777"/>
            <a:chExt cx="4338638" cy="1209429"/>
          </a:xfrm>
        </p:grpSpPr>
        <p:grpSp>
          <p:nvGrpSpPr>
            <p:cNvPr id="16" name="组合 19"/>
            <p:cNvGrpSpPr/>
            <p:nvPr/>
          </p:nvGrpSpPr>
          <p:grpSpPr>
            <a:xfrm>
              <a:off x="4557678" y="2798777"/>
              <a:ext cx="4338638" cy="1209429"/>
              <a:chOff x="4614828" y="2617802"/>
              <a:chExt cx="4338638" cy="1209429"/>
            </a:xfrm>
          </p:grpSpPr>
          <p:sp>
            <p:nvSpPr>
              <p:cNvPr id="20" name="矩形 23"/>
              <p:cNvSpPr/>
              <p:nvPr/>
            </p:nvSpPr>
            <p:spPr bwMode="auto">
              <a:xfrm>
                <a:off x="4614828" y="2617802"/>
                <a:ext cx="4338638" cy="1209429"/>
              </a:xfrm>
              <a:prstGeom prst="rect">
                <a:avLst/>
              </a:prstGeom>
              <a:solidFill>
                <a:srgbClr val="F5C700"/>
              </a:solidFill>
              <a:ln w="19050">
                <a:noFill/>
                <a:round/>
                <a:headEnd/>
                <a:tailEnd/>
              </a:ln>
            </p:spPr>
            <p:txBody>
              <a:bodyPr anchor="ctr"/>
              <a:lstStyle/>
              <a:p>
                <a:pPr algn="ctr"/>
                <a:endParaRPr sz="3200">
                  <a:cs typeface="+mn-ea"/>
                  <a:sym typeface="+mn-lt"/>
                </a:endParaRPr>
              </a:p>
            </p:txBody>
          </p:sp>
          <p:grpSp>
            <p:nvGrpSpPr>
              <p:cNvPr id="21" name="组合 24"/>
              <p:cNvGrpSpPr/>
              <p:nvPr/>
            </p:nvGrpSpPr>
            <p:grpSpPr>
              <a:xfrm>
                <a:off x="4750139" y="2864507"/>
                <a:ext cx="675075" cy="675075"/>
                <a:chOff x="4750139" y="2864507"/>
                <a:chExt cx="675075" cy="675075"/>
              </a:xfrm>
            </p:grpSpPr>
            <p:sp>
              <p:nvSpPr>
                <p:cNvPr id="22" name="椭圆 25"/>
                <p:cNvSpPr/>
                <p:nvPr/>
              </p:nvSpPr>
              <p:spPr bwMode="auto">
                <a:xfrm>
                  <a:off x="4750139" y="2864507"/>
                  <a:ext cx="675075" cy="675075"/>
                </a:xfrm>
                <a:prstGeom prst="ellipse">
                  <a:avLst/>
                </a:prstGeom>
                <a:solidFill>
                  <a:schemeClr val="bg1"/>
                </a:solidFill>
                <a:ln w="19050">
                  <a:noFill/>
                  <a:round/>
                  <a:headEnd/>
                  <a:tailEnd/>
                </a:ln>
              </p:spPr>
              <p:txBody>
                <a:bodyPr anchor="ctr"/>
                <a:lstStyle/>
                <a:p>
                  <a:pPr algn="ctr"/>
                  <a:endParaRPr sz="3200">
                    <a:cs typeface="+mn-ea"/>
                    <a:sym typeface="+mn-lt"/>
                  </a:endParaRPr>
                </a:p>
              </p:txBody>
            </p:sp>
            <p:sp>
              <p:nvSpPr>
                <p:cNvPr id="23" name="任意多边形: 形状 18"/>
                <p:cNvSpPr/>
                <p:nvPr/>
              </p:nvSpPr>
              <p:spPr bwMode="auto">
                <a:xfrm>
                  <a:off x="4886301" y="3037798"/>
                  <a:ext cx="402750" cy="328492"/>
                </a:xfrm>
                <a:custGeom>
                  <a:avLst/>
                  <a:gdLst>
                    <a:gd name="connsiteX0" fmla="*/ 39952 w 338667"/>
                    <a:gd name="connsiteY0" fmla="*/ 252412 h 276225"/>
                    <a:gd name="connsiteX1" fmla="*/ 297127 w 338667"/>
                    <a:gd name="connsiteY1" fmla="*/ 252412 h 276225"/>
                    <a:gd name="connsiteX2" fmla="*/ 297127 w 338667"/>
                    <a:gd name="connsiteY2" fmla="*/ 276225 h 276225"/>
                    <a:gd name="connsiteX3" fmla="*/ 39952 w 338667"/>
                    <a:gd name="connsiteY3" fmla="*/ 276225 h 276225"/>
                    <a:gd name="connsiteX4" fmla="*/ 169334 w 338667"/>
                    <a:gd name="connsiteY4" fmla="*/ 98425 h 276225"/>
                    <a:gd name="connsiteX5" fmla="*/ 225690 w 338667"/>
                    <a:gd name="connsiteY5" fmla="*/ 154918 h 276225"/>
                    <a:gd name="connsiteX6" fmla="*/ 221758 w 338667"/>
                    <a:gd name="connsiteY6" fmla="*/ 177253 h 276225"/>
                    <a:gd name="connsiteX7" fmla="*/ 206031 w 338667"/>
                    <a:gd name="connsiteY7" fmla="*/ 169370 h 276225"/>
                    <a:gd name="connsiteX8" fmla="*/ 206031 w 338667"/>
                    <a:gd name="connsiteY8" fmla="*/ 168056 h 276225"/>
                    <a:gd name="connsiteX9" fmla="*/ 208652 w 338667"/>
                    <a:gd name="connsiteY9" fmla="*/ 154918 h 276225"/>
                    <a:gd name="connsiteX10" fmla="*/ 169334 w 338667"/>
                    <a:gd name="connsiteY10" fmla="*/ 116818 h 276225"/>
                    <a:gd name="connsiteX11" fmla="*/ 130015 w 338667"/>
                    <a:gd name="connsiteY11" fmla="*/ 154918 h 276225"/>
                    <a:gd name="connsiteX12" fmla="*/ 169334 w 338667"/>
                    <a:gd name="connsiteY12" fmla="*/ 194332 h 276225"/>
                    <a:gd name="connsiteX13" fmla="*/ 198167 w 338667"/>
                    <a:gd name="connsiteY13" fmla="*/ 181194 h 276225"/>
                    <a:gd name="connsiteX14" fmla="*/ 199478 w 338667"/>
                    <a:gd name="connsiteY14" fmla="*/ 181194 h 276225"/>
                    <a:gd name="connsiteX15" fmla="*/ 213895 w 338667"/>
                    <a:gd name="connsiteY15" fmla="*/ 190391 h 276225"/>
                    <a:gd name="connsiteX16" fmla="*/ 169334 w 338667"/>
                    <a:gd name="connsiteY16" fmla="*/ 212725 h 276225"/>
                    <a:gd name="connsiteX17" fmla="*/ 112977 w 338667"/>
                    <a:gd name="connsiteY17" fmla="*/ 156232 h 276225"/>
                    <a:gd name="connsiteX18" fmla="*/ 169334 w 338667"/>
                    <a:gd name="connsiteY18" fmla="*/ 98425 h 276225"/>
                    <a:gd name="connsiteX19" fmla="*/ 169740 w 338667"/>
                    <a:gd name="connsiteY19" fmla="*/ 84137 h 276225"/>
                    <a:gd name="connsiteX20" fmla="*/ 98689 w 338667"/>
                    <a:gd name="connsiteY20" fmla="*/ 157031 h 276225"/>
                    <a:gd name="connsiteX21" fmla="*/ 169740 w 338667"/>
                    <a:gd name="connsiteY21" fmla="*/ 228600 h 276225"/>
                    <a:gd name="connsiteX22" fmla="*/ 227634 w 338667"/>
                    <a:gd name="connsiteY22" fmla="*/ 198117 h 276225"/>
                    <a:gd name="connsiteX23" fmla="*/ 236845 w 338667"/>
                    <a:gd name="connsiteY23" fmla="*/ 203418 h 276225"/>
                    <a:gd name="connsiteX24" fmla="*/ 242108 w 338667"/>
                    <a:gd name="connsiteY24" fmla="*/ 199442 h 276225"/>
                    <a:gd name="connsiteX25" fmla="*/ 239476 w 338667"/>
                    <a:gd name="connsiteY25" fmla="*/ 190165 h 276225"/>
                    <a:gd name="connsiteX26" fmla="*/ 234213 w 338667"/>
                    <a:gd name="connsiteY26" fmla="*/ 186189 h 276225"/>
                    <a:gd name="connsiteX27" fmla="*/ 240792 w 338667"/>
                    <a:gd name="connsiteY27" fmla="*/ 157031 h 276225"/>
                    <a:gd name="connsiteX28" fmla="*/ 169740 w 338667"/>
                    <a:gd name="connsiteY28" fmla="*/ 84137 h 276225"/>
                    <a:gd name="connsiteX29" fmla="*/ 280981 w 338667"/>
                    <a:gd name="connsiteY29" fmla="*/ 82550 h 276225"/>
                    <a:gd name="connsiteX30" fmla="*/ 333639 w 338667"/>
                    <a:gd name="connsiteY30" fmla="*/ 82550 h 276225"/>
                    <a:gd name="connsiteX31" fmla="*/ 331006 w 338667"/>
                    <a:gd name="connsiteY31" fmla="*/ 92075 h 276225"/>
                    <a:gd name="connsiteX32" fmla="*/ 279664 w 338667"/>
                    <a:gd name="connsiteY32" fmla="*/ 92075 h 276225"/>
                    <a:gd name="connsiteX33" fmla="*/ 280981 w 338667"/>
                    <a:gd name="connsiteY33" fmla="*/ 82550 h 276225"/>
                    <a:gd name="connsiteX34" fmla="*/ 5027 w 338667"/>
                    <a:gd name="connsiteY34" fmla="*/ 82550 h 276225"/>
                    <a:gd name="connsiteX35" fmla="*/ 57685 w 338667"/>
                    <a:gd name="connsiteY35" fmla="*/ 82550 h 276225"/>
                    <a:gd name="connsiteX36" fmla="*/ 59002 w 338667"/>
                    <a:gd name="connsiteY36" fmla="*/ 92075 h 276225"/>
                    <a:gd name="connsiteX37" fmla="*/ 7660 w 338667"/>
                    <a:gd name="connsiteY37" fmla="*/ 92075 h 276225"/>
                    <a:gd name="connsiteX38" fmla="*/ 5027 w 338667"/>
                    <a:gd name="connsiteY38" fmla="*/ 82550 h 276225"/>
                    <a:gd name="connsiteX39" fmla="*/ 106627 w 338667"/>
                    <a:gd name="connsiteY39" fmla="*/ 47625 h 276225"/>
                    <a:gd name="connsiteX40" fmla="*/ 128852 w 338667"/>
                    <a:gd name="connsiteY40" fmla="*/ 47625 h 276225"/>
                    <a:gd name="connsiteX41" fmla="*/ 128852 w 338667"/>
                    <a:gd name="connsiteY41" fmla="*/ 66675 h 276225"/>
                    <a:gd name="connsiteX42" fmla="*/ 209815 w 338667"/>
                    <a:gd name="connsiteY42" fmla="*/ 66675 h 276225"/>
                    <a:gd name="connsiteX43" fmla="*/ 209815 w 338667"/>
                    <a:gd name="connsiteY43" fmla="*/ 47625 h 276225"/>
                    <a:gd name="connsiteX44" fmla="*/ 232040 w 338667"/>
                    <a:gd name="connsiteY44" fmla="*/ 47625 h 276225"/>
                    <a:gd name="connsiteX45" fmla="*/ 232040 w 338667"/>
                    <a:gd name="connsiteY45" fmla="*/ 66675 h 276225"/>
                    <a:gd name="connsiteX46" fmla="*/ 254265 w 338667"/>
                    <a:gd name="connsiteY46" fmla="*/ 66675 h 276225"/>
                    <a:gd name="connsiteX47" fmla="*/ 295540 w 338667"/>
                    <a:gd name="connsiteY47" fmla="*/ 238125 h 276225"/>
                    <a:gd name="connsiteX48" fmla="*/ 43127 w 338667"/>
                    <a:gd name="connsiteY48" fmla="*/ 238125 h 276225"/>
                    <a:gd name="connsiteX49" fmla="*/ 84402 w 338667"/>
                    <a:gd name="connsiteY49" fmla="*/ 66675 h 276225"/>
                    <a:gd name="connsiteX50" fmla="*/ 106627 w 338667"/>
                    <a:gd name="connsiteY50" fmla="*/ 66675 h 276225"/>
                    <a:gd name="connsiteX51" fmla="*/ 169334 w 338667"/>
                    <a:gd name="connsiteY51" fmla="*/ 0 h 276225"/>
                    <a:gd name="connsiteX52" fmla="*/ 333376 w 338667"/>
                    <a:gd name="connsiteY52" fmla="*/ 30193 h 276225"/>
                    <a:gd name="connsiteX53" fmla="*/ 337344 w 338667"/>
                    <a:gd name="connsiteY53" fmla="*/ 68263 h 276225"/>
                    <a:gd name="connsiteX54" fmla="*/ 281782 w 338667"/>
                    <a:gd name="connsiteY54" fmla="*/ 68263 h 276225"/>
                    <a:gd name="connsiteX55" fmla="*/ 275167 w 338667"/>
                    <a:gd name="connsiteY55" fmla="*/ 45946 h 276225"/>
                    <a:gd name="connsiteX56" fmla="*/ 169334 w 338667"/>
                    <a:gd name="connsiteY56" fmla="*/ 19691 h 276225"/>
                    <a:gd name="connsiteX57" fmla="*/ 63500 w 338667"/>
                    <a:gd name="connsiteY57" fmla="*/ 45946 h 276225"/>
                    <a:gd name="connsiteX58" fmla="*/ 56885 w 338667"/>
                    <a:gd name="connsiteY58" fmla="*/ 68263 h 276225"/>
                    <a:gd name="connsiteX59" fmla="*/ 1323 w 338667"/>
                    <a:gd name="connsiteY59" fmla="*/ 68263 h 276225"/>
                    <a:gd name="connsiteX60" fmla="*/ 5291 w 338667"/>
                    <a:gd name="connsiteY60" fmla="*/ 30193 h 276225"/>
                    <a:gd name="connsiteX61" fmla="*/ 169334 w 338667"/>
                    <a:gd name="connsiteY61" fmla="*/ 0 h 276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667" h="276225">
                      <a:moveTo>
                        <a:pt x="39952" y="252412"/>
                      </a:moveTo>
                      <a:lnTo>
                        <a:pt x="297127" y="252412"/>
                      </a:lnTo>
                      <a:lnTo>
                        <a:pt x="297127" y="276225"/>
                      </a:lnTo>
                      <a:lnTo>
                        <a:pt x="39952" y="276225"/>
                      </a:lnTo>
                      <a:close/>
                      <a:moveTo>
                        <a:pt x="169334" y="98425"/>
                      </a:moveTo>
                      <a:cubicBezTo>
                        <a:pt x="200788" y="98425"/>
                        <a:pt x="225690" y="124701"/>
                        <a:pt x="225690" y="154918"/>
                      </a:cubicBezTo>
                      <a:cubicBezTo>
                        <a:pt x="225690" y="162801"/>
                        <a:pt x="224380" y="170684"/>
                        <a:pt x="221758" y="177253"/>
                      </a:cubicBezTo>
                      <a:cubicBezTo>
                        <a:pt x="221758" y="177253"/>
                        <a:pt x="221758" y="177253"/>
                        <a:pt x="206031" y="169370"/>
                      </a:cubicBezTo>
                      <a:cubicBezTo>
                        <a:pt x="206031" y="169370"/>
                        <a:pt x="206031" y="168056"/>
                        <a:pt x="206031" y="168056"/>
                      </a:cubicBezTo>
                      <a:cubicBezTo>
                        <a:pt x="207342" y="164115"/>
                        <a:pt x="208652" y="160173"/>
                        <a:pt x="208652" y="154918"/>
                      </a:cubicBezTo>
                      <a:cubicBezTo>
                        <a:pt x="208652" y="133897"/>
                        <a:pt x="190303" y="116818"/>
                        <a:pt x="169334" y="116818"/>
                      </a:cubicBezTo>
                      <a:cubicBezTo>
                        <a:pt x="148364" y="116818"/>
                        <a:pt x="130015" y="133897"/>
                        <a:pt x="130015" y="154918"/>
                      </a:cubicBezTo>
                      <a:cubicBezTo>
                        <a:pt x="130015" y="177253"/>
                        <a:pt x="148364" y="194332"/>
                        <a:pt x="169334" y="194332"/>
                      </a:cubicBezTo>
                      <a:cubicBezTo>
                        <a:pt x="181129" y="194332"/>
                        <a:pt x="191614" y="189077"/>
                        <a:pt x="198167" y="181194"/>
                      </a:cubicBezTo>
                      <a:cubicBezTo>
                        <a:pt x="199478" y="181194"/>
                        <a:pt x="199478" y="181194"/>
                        <a:pt x="199478" y="181194"/>
                      </a:cubicBezTo>
                      <a:cubicBezTo>
                        <a:pt x="199478" y="181194"/>
                        <a:pt x="199478" y="181194"/>
                        <a:pt x="213895" y="190391"/>
                      </a:cubicBezTo>
                      <a:cubicBezTo>
                        <a:pt x="203410" y="203528"/>
                        <a:pt x="187682" y="212725"/>
                        <a:pt x="169334" y="212725"/>
                      </a:cubicBezTo>
                      <a:cubicBezTo>
                        <a:pt x="137879" y="212725"/>
                        <a:pt x="112977" y="186449"/>
                        <a:pt x="112977" y="156232"/>
                      </a:cubicBezTo>
                      <a:cubicBezTo>
                        <a:pt x="112977" y="124701"/>
                        <a:pt x="137879" y="98425"/>
                        <a:pt x="169334" y="98425"/>
                      </a:cubicBezTo>
                      <a:close/>
                      <a:moveTo>
                        <a:pt x="169740" y="84137"/>
                      </a:moveTo>
                      <a:cubicBezTo>
                        <a:pt x="130268" y="84137"/>
                        <a:pt x="98689" y="117271"/>
                        <a:pt x="98689" y="157031"/>
                      </a:cubicBezTo>
                      <a:cubicBezTo>
                        <a:pt x="98689" y="195466"/>
                        <a:pt x="130268" y="228600"/>
                        <a:pt x="169740" y="228600"/>
                      </a:cubicBezTo>
                      <a:cubicBezTo>
                        <a:pt x="193424" y="228600"/>
                        <a:pt x="214477" y="216672"/>
                        <a:pt x="227634" y="198117"/>
                      </a:cubicBezTo>
                      <a:cubicBezTo>
                        <a:pt x="227634" y="198117"/>
                        <a:pt x="232897" y="203418"/>
                        <a:pt x="236845" y="203418"/>
                      </a:cubicBezTo>
                      <a:cubicBezTo>
                        <a:pt x="238160" y="203418"/>
                        <a:pt x="240792" y="200768"/>
                        <a:pt x="242108" y="199442"/>
                      </a:cubicBezTo>
                      <a:cubicBezTo>
                        <a:pt x="244739" y="195466"/>
                        <a:pt x="243423" y="191490"/>
                        <a:pt x="239476" y="190165"/>
                      </a:cubicBezTo>
                      <a:cubicBezTo>
                        <a:pt x="239476" y="190165"/>
                        <a:pt x="239476" y="190165"/>
                        <a:pt x="234213" y="186189"/>
                      </a:cubicBezTo>
                      <a:cubicBezTo>
                        <a:pt x="238160" y="176911"/>
                        <a:pt x="240792" y="167634"/>
                        <a:pt x="240792" y="157031"/>
                      </a:cubicBezTo>
                      <a:cubicBezTo>
                        <a:pt x="240792" y="117271"/>
                        <a:pt x="209213" y="84137"/>
                        <a:pt x="169740" y="84137"/>
                      </a:cubicBezTo>
                      <a:close/>
                      <a:moveTo>
                        <a:pt x="280981" y="82550"/>
                      </a:moveTo>
                      <a:cubicBezTo>
                        <a:pt x="333639" y="82550"/>
                        <a:pt x="333639" y="82550"/>
                        <a:pt x="333639" y="82550"/>
                      </a:cubicBezTo>
                      <a:cubicBezTo>
                        <a:pt x="332323" y="87313"/>
                        <a:pt x="332323" y="89694"/>
                        <a:pt x="331006" y="92075"/>
                      </a:cubicBezTo>
                      <a:cubicBezTo>
                        <a:pt x="279664" y="92075"/>
                        <a:pt x="279664" y="92075"/>
                        <a:pt x="279664" y="92075"/>
                      </a:cubicBezTo>
                      <a:cubicBezTo>
                        <a:pt x="279664" y="89694"/>
                        <a:pt x="279664" y="86122"/>
                        <a:pt x="280981" y="82550"/>
                      </a:cubicBezTo>
                      <a:close/>
                      <a:moveTo>
                        <a:pt x="5027" y="82550"/>
                      </a:moveTo>
                      <a:cubicBezTo>
                        <a:pt x="5027" y="82550"/>
                        <a:pt x="5027" y="82550"/>
                        <a:pt x="57685" y="82550"/>
                      </a:cubicBezTo>
                      <a:cubicBezTo>
                        <a:pt x="59002" y="86122"/>
                        <a:pt x="59002" y="89694"/>
                        <a:pt x="59002" y="92075"/>
                      </a:cubicBezTo>
                      <a:cubicBezTo>
                        <a:pt x="59002" y="92075"/>
                        <a:pt x="59002" y="92075"/>
                        <a:pt x="7660" y="92075"/>
                      </a:cubicBezTo>
                      <a:cubicBezTo>
                        <a:pt x="6343" y="89694"/>
                        <a:pt x="6343" y="87313"/>
                        <a:pt x="5027" y="82550"/>
                      </a:cubicBezTo>
                      <a:close/>
                      <a:moveTo>
                        <a:pt x="106627" y="47625"/>
                      </a:moveTo>
                      <a:lnTo>
                        <a:pt x="128852" y="47625"/>
                      </a:lnTo>
                      <a:lnTo>
                        <a:pt x="128852" y="66675"/>
                      </a:lnTo>
                      <a:lnTo>
                        <a:pt x="209815" y="66675"/>
                      </a:lnTo>
                      <a:lnTo>
                        <a:pt x="209815" y="47625"/>
                      </a:lnTo>
                      <a:lnTo>
                        <a:pt x="232040" y="47625"/>
                      </a:lnTo>
                      <a:lnTo>
                        <a:pt x="232040" y="66675"/>
                      </a:lnTo>
                      <a:lnTo>
                        <a:pt x="254265" y="66675"/>
                      </a:lnTo>
                      <a:lnTo>
                        <a:pt x="295540" y="238125"/>
                      </a:lnTo>
                      <a:lnTo>
                        <a:pt x="43127" y="238125"/>
                      </a:lnTo>
                      <a:lnTo>
                        <a:pt x="84402" y="66675"/>
                      </a:lnTo>
                      <a:lnTo>
                        <a:pt x="106627" y="66675"/>
                      </a:lnTo>
                      <a:close/>
                      <a:moveTo>
                        <a:pt x="169334" y="0"/>
                      </a:moveTo>
                      <a:cubicBezTo>
                        <a:pt x="244740" y="0"/>
                        <a:pt x="309563" y="11815"/>
                        <a:pt x="333376" y="30193"/>
                      </a:cubicBezTo>
                      <a:cubicBezTo>
                        <a:pt x="338667" y="34132"/>
                        <a:pt x="339990" y="48572"/>
                        <a:pt x="337344" y="68263"/>
                      </a:cubicBezTo>
                      <a:cubicBezTo>
                        <a:pt x="281782" y="68263"/>
                        <a:pt x="281782" y="68263"/>
                        <a:pt x="281782" y="68263"/>
                      </a:cubicBezTo>
                      <a:cubicBezTo>
                        <a:pt x="281782" y="57761"/>
                        <a:pt x="279136" y="49884"/>
                        <a:pt x="275167" y="45946"/>
                      </a:cubicBezTo>
                      <a:cubicBezTo>
                        <a:pt x="256646" y="26255"/>
                        <a:pt x="207698" y="19691"/>
                        <a:pt x="169334" y="19691"/>
                      </a:cubicBezTo>
                      <a:cubicBezTo>
                        <a:pt x="130969" y="19691"/>
                        <a:pt x="82021" y="26255"/>
                        <a:pt x="63500" y="45946"/>
                      </a:cubicBezTo>
                      <a:cubicBezTo>
                        <a:pt x="59531" y="49884"/>
                        <a:pt x="56885" y="57761"/>
                        <a:pt x="56885" y="68263"/>
                      </a:cubicBezTo>
                      <a:cubicBezTo>
                        <a:pt x="1323" y="68263"/>
                        <a:pt x="1323" y="68263"/>
                        <a:pt x="1323" y="68263"/>
                      </a:cubicBezTo>
                      <a:cubicBezTo>
                        <a:pt x="-1323" y="48572"/>
                        <a:pt x="0" y="35444"/>
                        <a:pt x="5291" y="30193"/>
                      </a:cubicBezTo>
                      <a:cubicBezTo>
                        <a:pt x="29104" y="11815"/>
                        <a:pt x="93927" y="0"/>
                        <a:pt x="169334" y="0"/>
                      </a:cubicBezTo>
                      <a:close/>
                    </a:path>
                  </a:pathLst>
                </a:custGeom>
                <a:solidFill>
                  <a:srgbClr val="F5C700"/>
                </a:solidFill>
                <a:ln w="19050">
                  <a:noFill/>
                  <a:round/>
                  <a:headEnd/>
                  <a:tailEnd/>
                </a:ln>
              </p:spPr>
              <p:txBody>
                <a:bodyPr anchor="ctr"/>
                <a:lstStyle/>
                <a:p>
                  <a:pPr algn="ctr"/>
                  <a:endParaRPr sz="3200">
                    <a:cs typeface="+mn-ea"/>
                    <a:sym typeface="+mn-lt"/>
                  </a:endParaRPr>
                </a:p>
              </p:txBody>
            </p:sp>
          </p:grpSp>
        </p:grpSp>
        <p:sp>
          <p:nvSpPr>
            <p:cNvPr id="18" name="文本框 25"/>
            <p:cNvSpPr txBox="1"/>
            <p:nvPr/>
          </p:nvSpPr>
          <p:spPr>
            <a:xfrm>
              <a:off x="5523846" y="2976918"/>
              <a:ext cx="3155350" cy="732201"/>
            </a:xfrm>
            <a:prstGeom prst="rect">
              <a:avLst/>
            </a:prstGeom>
            <a:noFill/>
          </p:spPr>
          <p:txBody>
            <a:bodyPr wrap="none" lIns="96000" tIns="96000" rIns="96000" bIns="96000" anchor="b" anchorCtr="0">
              <a:noAutofit/>
            </a:bodyPr>
            <a:lstStyle/>
            <a:p>
              <a:pPr algn="ctr"/>
              <a:r>
                <a:rPr lang="vi-VN" sz="2400" dirty="0">
                  <a:solidFill>
                    <a:schemeClr val="bg1"/>
                  </a:solidFill>
                  <a:latin typeface="Times New Roman" pitchFamily="18" charset="0"/>
                  <a:cs typeface="Times New Roman" pitchFamily="18" charset="0"/>
                </a:rPr>
                <a:t>Nợ nước ngoài tác động đến </a:t>
              </a:r>
              <a:endParaRPr lang="en-US" sz="2400" dirty="0">
                <a:solidFill>
                  <a:schemeClr val="bg1"/>
                </a:solidFill>
                <a:latin typeface="Times New Roman" pitchFamily="18" charset="0"/>
                <a:cs typeface="Times New Roman" pitchFamily="18" charset="0"/>
              </a:endParaRPr>
            </a:p>
            <a:p>
              <a:pPr algn="ctr"/>
              <a:r>
                <a:rPr lang="vi-VN" sz="2400" dirty="0">
                  <a:solidFill>
                    <a:schemeClr val="bg1"/>
                  </a:solidFill>
                  <a:latin typeface="Times New Roman" pitchFamily="18" charset="0"/>
                  <a:cs typeface="Times New Roman" pitchFamily="18" charset="0"/>
                </a:rPr>
                <a:t>tỷ giá và cán cân thanh toán.</a:t>
              </a:r>
              <a:endParaRPr lang="zh-CN" altLang="en-US" sz="2133" b="1" dirty="0">
                <a:solidFill>
                  <a:schemeClr val="bg1"/>
                </a:solidFill>
                <a:latin typeface="Times New Roman" pitchFamily="18" charset="0"/>
                <a:cs typeface="Times New Roman" pitchFamily="18" charset="0"/>
                <a:sym typeface="+mn-lt"/>
              </a:endParaRPr>
            </a:p>
          </p:txBody>
        </p:sp>
      </p:grpSp>
      <p:grpSp>
        <p:nvGrpSpPr>
          <p:cNvPr id="2" name="Group 1">
            <a:extLst>
              <a:ext uri="{FF2B5EF4-FFF2-40B4-BE49-F238E27FC236}">
                <a16:creationId xmlns:a16="http://schemas.microsoft.com/office/drawing/2014/main" id="{6A4B649D-5EFF-46BA-9806-66B8CF34B670}"/>
              </a:ext>
            </a:extLst>
          </p:cNvPr>
          <p:cNvGrpSpPr/>
          <p:nvPr/>
        </p:nvGrpSpPr>
        <p:grpSpPr>
          <a:xfrm>
            <a:off x="350942" y="0"/>
            <a:ext cx="8596752" cy="717771"/>
            <a:chOff x="350942" y="0"/>
            <a:chExt cx="8596752" cy="717771"/>
          </a:xfrm>
        </p:grpSpPr>
        <p:sp>
          <p:nvSpPr>
            <p:cNvPr id="4" name="Freeform 73">
              <a:extLst>
                <a:ext uri="{FF2B5EF4-FFF2-40B4-BE49-F238E27FC236}">
                  <a16:creationId xmlns:a16="http://schemas.microsoft.com/office/drawing/2014/main" id="{09E69AF2-8C8B-4E01-86A5-13C841D5089A}"/>
                </a:ext>
              </a:extLst>
            </p:cNvPr>
            <p:cNvSpPr>
              <a:spLocks/>
            </p:cNvSpPr>
            <p:nvPr/>
          </p:nvSpPr>
          <p:spPr bwMode="auto">
            <a:xfrm>
              <a:off x="350942" y="0"/>
              <a:ext cx="750244" cy="678861"/>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chemeClr val="tx2">
                <a:lumMod val="50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endParaRPr>
            </a:p>
          </p:txBody>
        </p:sp>
        <p:sp>
          <p:nvSpPr>
            <p:cNvPr id="24" name="Rectangle 23"/>
            <p:cNvSpPr/>
            <p:nvPr/>
          </p:nvSpPr>
          <p:spPr>
            <a:xfrm>
              <a:off x="1299125" y="163773"/>
              <a:ext cx="7648569" cy="553998"/>
            </a:xfrm>
            <a:prstGeom prst="rect">
              <a:avLst/>
            </a:prstGeom>
          </p:spPr>
          <p:txBody>
            <a:bodyPr wrap="square">
              <a:spAutoFit/>
            </a:bodyPr>
            <a:lstStyle/>
            <a:p>
              <a:r>
                <a:rPr lang="vi-VN" sz="3000" b="1" dirty="0">
                  <a:solidFill>
                    <a:schemeClr val="tx2">
                      <a:lumMod val="50000"/>
                    </a:schemeClr>
                  </a:solidFill>
                  <a:latin typeface="Times New Roman" pitchFamily="18" charset="0"/>
                  <a:cs typeface="Times New Roman" pitchFamily="18" charset="0"/>
                </a:rPr>
                <a:t>1.1.3. Tác động của nợ nước ngoài</a:t>
              </a:r>
              <a:endParaRPr lang="en-US" sz="3000" dirty="0">
                <a:solidFill>
                  <a:schemeClr val="tx2">
                    <a:lumMod val="50000"/>
                  </a:schemeClr>
                </a:solidFill>
                <a:latin typeface="Times New Roman" pitchFamily="18" charset="0"/>
                <a:cs typeface="Times New Roman" pitchFamily="18" charset="0"/>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flipV="1">
            <a:off x="0" y="777922"/>
            <a:ext cx="12433110" cy="27296"/>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grpSp>
        <p:nvGrpSpPr>
          <p:cNvPr id="2" name="Group 1">
            <a:extLst>
              <a:ext uri="{FF2B5EF4-FFF2-40B4-BE49-F238E27FC236}">
                <a16:creationId xmlns:a16="http://schemas.microsoft.com/office/drawing/2014/main" id="{2271AAC2-804E-47EC-BBE6-A620767CF71F}"/>
              </a:ext>
            </a:extLst>
          </p:cNvPr>
          <p:cNvGrpSpPr/>
          <p:nvPr/>
        </p:nvGrpSpPr>
        <p:grpSpPr>
          <a:xfrm>
            <a:off x="391885" y="0"/>
            <a:ext cx="5637535" cy="741233"/>
            <a:chOff x="391885" y="0"/>
            <a:chExt cx="5637535" cy="741233"/>
          </a:xfrm>
        </p:grpSpPr>
        <p:sp>
          <p:nvSpPr>
            <p:cNvPr id="4" name="Freeform 73">
              <a:extLst>
                <a:ext uri="{FF2B5EF4-FFF2-40B4-BE49-F238E27FC236}">
                  <a16:creationId xmlns:a16="http://schemas.microsoft.com/office/drawing/2014/main" id="{09E69AF2-8C8B-4E01-86A5-13C841D5089A}"/>
                </a:ext>
              </a:extLst>
            </p:cNvPr>
            <p:cNvSpPr>
              <a:spLocks/>
            </p:cNvSpPr>
            <p:nvPr/>
          </p:nvSpPr>
          <p:spPr bwMode="auto">
            <a:xfrm>
              <a:off x="391885" y="0"/>
              <a:ext cx="822766" cy="736979"/>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chemeClr val="tx2">
                <a:lumMod val="50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endParaRPr>
            </a:p>
          </p:txBody>
        </p:sp>
        <p:sp>
          <p:nvSpPr>
            <p:cNvPr id="5" name="Rectangle 4"/>
            <p:cNvSpPr/>
            <p:nvPr/>
          </p:nvSpPr>
          <p:spPr>
            <a:xfrm>
              <a:off x="1415656" y="187235"/>
              <a:ext cx="4613764" cy="553998"/>
            </a:xfrm>
            <a:prstGeom prst="rect">
              <a:avLst/>
            </a:prstGeom>
          </p:spPr>
          <p:txBody>
            <a:bodyPr wrap="none">
              <a:spAutoFit/>
            </a:bodyPr>
            <a:lstStyle/>
            <a:p>
              <a:r>
                <a:rPr lang="vi-VN" sz="3000" b="1" dirty="0">
                  <a:solidFill>
                    <a:schemeClr val="tx2">
                      <a:lumMod val="50000"/>
                    </a:schemeClr>
                  </a:solidFill>
                  <a:latin typeface="Times New Roman" pitchFamily="18" charset="0"/>
                  <a:cs typeface="Times New Roman" pitchFamily="18" charset="0"/>
                </a:rPr>
                <a:t>1.2. Quản lý nợ nước ngoài</a:t>
              </a:r>
              <a:endParaRPr lang="en-US" sz="3000" dirty="0">
                <a:solidFill>
                  <a:schemeClr val="tx2">
                    <a:lumMod val="50000"/>
                  </a:schemeClr>
                </a:solidFill>
                <a:latin typeface="Times New Roman" pitchFamily="18" charset="0"/>
                <a:cs typeface="Times New Roman" pitchFamily="18" charset="0"/>
              </a:endParaRPr>
            </a:p>
          </p:txBody>
        </p:sp>
      </p:grpSp>
      <p:pic>
        <p:nvPicPr>
          <p:cNvPr id="6" name="Picture 5" descr="nợ 2.jpg"/>
          <p:cNvPicPr>
            <a:picLocks noChangeAspect="1"/>
          </p:cNvPicPr>
          <p:nvPr/>
        </p:nvPicPr>
        <p:blipFill>
          <a:blip r:embed="rId2"/>
          <a:stretch>
            <a:fillRect/>
          </a:stretch>
        </p:blipFill>
        <p:spPr>
          <a:xfrm>
            <a:off x="4470861" y="1555845"/>
            <a:ext cx="3250277" cy="4380931"/>
          </a:xfrm>
          <a:prstGeom prst="rect">
            <a:avLst/>
          </a:prstGeom>
          <a:ln>
            <a:solidFill>
              <a:schemeClr val="tx2">
                <a:lumMod val="50000"/>
              </a:schemeClr>
            </a:solidFill>
          </a:ln>
        </p:spPr>
      </p:pic>
      <p:sp>
        <p:nvSpPr>
          <p:cNvPr id="7" name="矩形 3"/>
          <p:cNvSpPr/>
          <p:nvPr/>
        </p:nvSpPr>
        <p:spPr>
          <a:xfrm>
            <a:off x="395785" y="1746913"/>
            <a:ext cx="3715602" cy="4203510"/>
          </a:xfrm>
          <a:prstGeom prst="rect">
            <a:avLst/>
          </a:prstGeom>
          <a:solidFill>
            <a:srgbClr val="F5C700"/>
          </a:solidFill>
          <a:ln>
            <a:noFill/>
          </a:ln>
        </p:spPr>
        <p:txBody>
          <a:bodyPr vert="horz" wrap="square" lIns="91440" tIns="45720" rIns="91440" bIns="45720" numCol="1" anchor="t" anchorCtr="0" compatLnSpc="1">
            <a:prstTxWarp prst="textNoShape">
              <a:avLst/>
            </a:prstTxWarp>
          </a:bodyPr>
          <a:lstStyle/>
          <a:p>
            <a:pPr algn="ctr"/>
            <a:r>
              <a:rPr lang="vi-VN" sz="2300" b="1" u="sng" dirty="0">
                <a:solidFill>
                  <a:schemeClr val="bg1"/>
                </a:solidFill>
                <a:latin typeface="Times New Roman" pitchFamily="18" charset="0"/>
                <a:cs typeface="Times New Roman" pitchFamily="18" charset="0"/>
              </a:rPr>
              <a:t>Khái niệm</a:t>
            </a:r>
            <a:endParaRPr lang="en-US" sz="2300" b="1" u="sng" dirty="0">
              <a:solidFill>
                <a:schemeClr val="bg1"/>
              </a:solidFill>
              <a:latin typeface="Times New Roman" pitchFamily="18" charset="0"/>
              <a:cs typeface="Times New Roman" pitchFamily="18" charset="0"/>
            </a:endParaRPr>
          </a:p>
          <a:p>
            <a:pPr algn="ctr"/>
            <a:endParaRPr lang="vi-VN" sz="2300" dirty="0">
              <a:solidFill>
                <a:schemeClr val="bg1"/>
              </a:solidFill>
              <a:latin typeface="Times New Roman" pitchFamily="18" charset="0"/>
              <a:cs typeface="Times New Roman" pitchFamily="18" charset="0"/>
            </a:endParaRPr>
          </a:p>
          <a:p>
            <a:pPr algn="just">
              <a:buFont typeface="Arial" pitchFamily="34" charset="0"/>
              <a:buChar char="•"/>
            </a:pPr>
            <a:r>
              <a:rPr lang="en-US" sz="2000" dirty="0">
                <a:solidFill>
                  <a:schemeClr val="bg1"/>
                </a:solidFill>
                <a:latin typeface="Times New Roman" pitchFamily="18" charset="0"/>
                <a:cs typeface="Times New Roman" pitchFamily="18" charset="0"/>
              </a:rPr>
              <a:t> </a:t>
            </a:r>
            <a:r>
              <a:rPr lang="vi-VN" sz="2000" dirty="0">
                <a:solidFill>
                  <a:schemeClr val="bg1"/>
                </a:solidFill>
                <a:latin typeface="Times New Roman" pitchFamily="18" charset="0"/>
                <a:cs typeface="Times New Roman" pitchFamily="18" charset="0"/>
              </a:rPr>
              <a:t>Theo nghĩa rộng: quản lý nợ nước ngoài hàm chứa toàn bộ chính sách quản lý và điều hành kinh tế vĩ mô, đảm bảo được tính ổn định trong phát triển kinh tế, nhằm sử dụng các nguồn vốn này có hiệu quả nhất</a:t>
            </a:r>
            <a:r>
              <a:rPr lang="en-US" sz="2000" dirty="0">
                <a:solidFill>
                  <a:schemeClr val="bg1"/>
                </a:solidFill>
                <a:latin typeface="Times New Roman" pitchFamily="18" charset="0"/>
                <a:cs typeface="Times New Roman" pitchFamily="18" charset="0"/>
              </a:rPr>
              <a:t>.</a:t>
            </a:r>
            <a:endParaRPr lang="vi-VN" sz="2000" dirty="0">
              <a:solidFill>
                <a:schemeClr val="bg1"/>
              </a:solidFill>
              <a:latin typeface="Times New Roman" pitchFamily="18" charset="0"/>
              <a:cs typeface="Times New Roman" pitchFamily="18" charset="0"/>
            </a:endParaRPr>
          </a:p>
          <a:p>
            <a:pPr algn="just">
              <a:buFont typeface="Arial" pitchFamily="34" charset="0"/>
              <a:buChar char="•"/>
            </a:pPr>
            <a:r>
              <a:rPr lang="vi-VN" sz="2000" dirty="0">
                <a:solidFill>
                  <a:schemeClr val="bg1"/>
                </a:solidFill>
                <a:latin typeface="Times New Roman" pitchFamily="18" charset="0"/>
                <a:cs typeface="Times New Roman" pitchFamily="18" charset="0"/>
              </a:rPr>
              <a:t>Theo nghĩa hẹp: quản lý nợ nước ngoài bao hàm khống chế mức gia tang</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nợ</a:t>
            </a:r>
            <a:endParaRPr lang="vi-VN" sz="2000" dirty="0">
              <a:solidFill>
                <a:schemeClr val="bg1"/>
              </a:solidFill>
              <a:latin typeface="Times New Roman" pitchFamily="18" charset="0"/>
              <a:cs typeface="Times New Roman" pitchFamily="18" charset="0"/>
            </a:endParaRPr>
          </a:p>
          <a:p>
            <a:br>
              <a:rPr lang="vi-VN" dirty="0"/>
            </a:br>
            <a:endParaRPr dirty="0">
              <a:solidFill>
                <a:schemeClr val="tx1"/>
              </a:solidFill>
              <a:cs typeface="+mn-ea"/>
              <a:sym typeface="+mn-lt"/>
            </a:endParaRPr>
          </a:p>
        </p:txBody>
      </p:sp>
      <p:sp>
        <p:nvSpPr>
          <p:cNvPr id="8" name="矩形 2"/>
          <p:cNvSpPr/>
          <p:nvPr/>
        </p:nvSpPr>
        <p:spPr>
          <a:xfrm>
            <a:off x="7874757" y="1705970"/>
            <a:ext cx="3657601" cy="4230806"/>
          </a:xfrm>
          <a:prstGeom prst="rect">
            <a:avLst/>
          </a:prstGeom>
          <a:solidFill>
            <a:srgbClr val="1D4251"/>
          </a:solidFill>
          <a:ln>
            <a:noFill/>
          </a:ln>
        </p:spPr>
        <p:txBody>
          <a:bodyPr vert="horz" wrap="square" lIns="91440" tIns="45720" rIns="91440" bIns="45720" numCol="1" anchor="t" anchorCtr="0" compatLnSpc="1">
            <a:prstTxWarp prst="textNoShape">
              <a:avLst/>
            </a:prstTxWarp>
          </a:bodyPr>
          <a:lstStyle/>
          <a:p>
            <a:pPr algn="ctr"/>
            <a:r>
              <a:rPr lang="vi-VN" sz="2300" b="1" u="sng" dirty="0">
                <a:solidFill>
                  <a:schemeClr val="bg1"/>
                </a:solidFill>
                <a:latin typeface="Times New Roman" pitchFamily="18" charset="0"/>
                <a:cs typeface="Times New Roman" pitchFamily="18" charset="0"/>
              </a:rPr>
              <a:t>Mục tiêu</a:t>
            </a:r>
            <a:endParaRPr lang="vi-VN" sz="2300" u="sng" dirty="0">
              <a:solidFill>
                <a:schemeClr val="bg1"/>
              </a:solidFill>
              <a:latin typeface="Times New Roman" pitchFamily="18" charset="0"/>
              <a:cs typeface="Times New Roman" pitchFamily="18" charset="0"/>
            </a:endParaRPr>
          </a:p>
          <a:p>
            <a:pPr algn="just" fontAlgn="base"/>
            <a:endParaRPr lang="en-US" sz="2000" dirty="0">
              <a:solidFill>
                <a:schemeClr val="bg1"/>
              </a:solidFill>
              <a:latin typeface="Times New Roman" pitchFamily="18" charset="0"/>
              <a:cs typeface="Times New Roman" pitchFamily="18" charset="0"/>
            </a:endParaRPr>
          </a:p>
          <a:p>
            <a:pPr marL="342900" indent="-342900" algn="just" fontAlgn="base">
              <a:buFontTx/>
              <a:buChar char="-"/>
            </a:pPr>
            <a:r>
              <a:rPr lang="vi-VN" sz="2000" dirty="0">
                <a:solidFill>
                  <a:schemeClr val="bg1"/>
                </a:solidFill>
                <a:latin typeface="Times New Roman" pitchFamily="18" charset="0"/>
                <a:cs typeface="Times New Roman" pitchFamily="18" charset="0"/>
              </a:rPr>
              <a:t>Giữ mức nợ nước ngoài trong giới hạn an toàn</a:t>
            </a:r>
            <a:endParaRPr lang="en-US" sz="2000" dirty="0">
              <a:solidFill>
                <a:schemeClr val="bg1"/>
              </a:solidFill>
              <a:latin typeface="Times New Roman" pitchFamily="18" charset="0"/>
              <a:cs typeface="Times New Roman" pitchFamily="18" charset="0"/>
            </a:endParaRPr>
          </a:p>
          <a:p>
            <a:pPr algn="just" fontAlgn="base"/>
            <a:endParaRPr lang="vi-VN" sz="2000" dirty="0">
              <a:solidFill>
                <a:schemeClr val="bg1"/>
              </a:solidFill>
              <a:latin typeface="Times New Roman" pitchFamily="18" charset="0"/>
              <a:cs typeface="Times New Roman" pitchFamily="18" charset="0"/>
            </a:endParaRPr>
          </a:p>
          <a:p>
            <a:pPr marL="342900" indent="-342900" algn="just" fontAlgn="base">
              <a:buFontTx/>
              <a:buChar char="-"/>
            </a:pPr>
            <a:r>
              <a:rPr lang="vi-VN" sz="2000" dirty="0">
                <a:solidFill>
                  <a:schemeClr val="bg1"/>
                </a:solidFill>
                <a:latin typeface="Times New Roman" pitchFamily="18" charset="0"/>
                <a:cs typeface="Times New Roman" pitchFamily="18" charset="0"/>
              </a:rPr>
              <a:t>Đảm bảo sử dụng vốn vay có hiệu quả</a:t>
            </a:r>
            <a:endParaRPr lang="en-US" sz="2000" dirty="0">
              <a:solidFill>
                <a:schemeClr val="bg1"/>
              </a:solidFill>
              <a:latin typeface="Times New Roman" pitchFamily="18" charset="0"/>
              <a:cs typeface="Times New Roman" pitchFamily="18" charset="0"/>
            </a:endParaRPr>
          </a:p>
          <a:p>
            <a:pPr marL="342900" indent="-342900" algn="just" fontAlgn="base">
              <a:buFontTx/>
              <a:buChar char="-"/>
            </a:pPr>
            <a:endParaRPr lang="en-US" sz="2000" dirty="0">
              <a:solidFill>
                <a:schemeClr val="bg1"/>
              </a:solidFill>
              <a:latin typeface="Times New Roman" pitchFamily="18" charset="0"/>
              <a:cs typeface="Times New Roman" pitchFamily="18" charset="0"/>
            </a:endParaRPr>
          </a:p>
          <a:p>
            <a:pPr marL="342900" indent="-342900" algn="just" fontAlgn="base">
              <a:buFontTx/>
              <a:buChar char="-"/>
            </a:pPr>
            <a:r>
              <a:rPr lang="vi-VN" sz="2000" dirty="0">
                <a:solidFill>
                  <a:schemeClr val="bg1"/>
                </a:solidFill>
                <a:latin typeface="Times New Roman" pitchFamily="18" charset="0"/>
                <a:cs typeface="Times New Roman" pitchFamily="18" charset="0"/>
              </a:rPr>
              <a:t>Thực hiện đúng nghĩa vụ trả nợ theo hợp  đồng hay hiệp định đã ký</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2" presetClass="entr" presetSubtype="2"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p:tgtEl>
                                          <p:spTgt spid="8"/>
                                        </p:tgtEl>
                                        <p:attrNameLst>
                                          <p:attrName>ppt_x</p:attrName>
                                        </p:attrNameLst>
                                      </p:cBhvr>
                                      <p:tavLst>
                                        <p:tav tm="0">
                                          <p:val>
                                            <p:strVal val="#ppt_x-#ppt_w*1.125000"/>
                                          </p:val>
                                        </p:tav>
                                        <p:tav tm="100000">
                                          <p:val>
                                            <p:strVal val="#ppt_x"/>
                                          </p:val>
                                        </p:tav>
                                      </p:tavLst>
                                    </p:anim>
                                    <p:animEffect transition="in" filter="wipe(right)">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736980"/>
            <a:ext cx="12192000" cy="13647"/>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grpSp>
        <p:nvGrpSpPr>
          <p:cNvPr id="2" name="Group 1">
            <a:extLst>
              <a:ext uri="{FF2B5EF4-FFF2-40B4-BE49-F238E27FC236}">
                <a16:creationId xmlns:a16="http://schemas.microsoft.com/office/drawing/2014/main" id="{9324C965-259E-476D-B58D-6E2A3DAAEA5A}"/>
              </a:ext>
            </a:extLst>
          </p:cNvPr>
          <p:cNvGrpSpPr/>
          <p:nvPr/>
        </p:nvGrpSpPr>
        <p:grpSpPr>
          <a:xfrm>
            <a:off x="391885" y="0"/>
            <a:ext cx="5607546" cy="736979"/>
            <a:chOff x="391885" y="0"/>
            <a:chExt cx="5607546" cy="736979"/>
          </a:xfrm>
        </p:grpSpPr>
        <p:sp>
          <p:nvSpPr>
            <p:cNvPr id="4" name="Freeform 73">
              <a:extLst>
                <a:ext uri="{FF2B5EF4-FFF2-40B4-BE49-F238E27FC236}">
                  <a16:creationId xmlns:a16="http://schemas.microsoft.com/office/drawing/2014/main" id="{09E69AF2-8C8B-4E01-86A5-13C841D5089A}"/>
                </a:ext>
              </a:extLst>
            </p:cNvPr>
            <p:cNvSpPr>
              <a:spLocks/>
            </p:cNvSpPr>
            <p:nvPr/>
          </p:nvSpPr>
          <p:spPr bwMode="auto">
            <a:xfrm>
              <a:off x="391885" y="0"/>
              <a:ext cx="822766" cy="736979"/>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chemeClr val="tx2">
                <a:lumMod val="50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endParaRPr>
            </a:p>
          </p:txBody>
        </p:sp>
        <p:sp>
          <p:nvSpPr>
            <p:cNvPr id="5" name="Rectangle 4"/>
            <p:cNvSpPr/>
            <p:nvPr/>
          </p:nvSpPr>
          <p:spPr>
            <a:xfrm>
              <a:off x="1385667" y="173588"/>
              <a:ext cx="4613764" cy="553998"/>
            </a:xfrm>
            <a:prstGeom prst="rect">
              <a:avLst/>
            </a:prstGeom>
          </p:spPr>
          <p:txBody>
            <a:bodyPr wrap="none">
              <a:spAutoFit/>
            </a:bodyPr>
            <a:lstStyle/>
            <a:p>
              <a:r>
                <a:rPr lang="vi-VN" sz="3000" b="1" dirty="0">
                  <a:solidFill>
                    <a:schemeClr val="tx2">
                      <a:lumMod val="50000"/>
                    </a:schemeClr>
                  </a:solidFill>
                  <a:latin typeface="Times New Roman" pitchFamily="18" charset="0"/>
                  <a:cs typeface="Times New Roman" pitchFamily="18" charset="0"/>
                </a:rPr>
                <a:t>1.2. Quản lý nợ nước ngoài</a:t>
              </a:r>
              <a:endParaRPr lang="en-US" sz="3000" dirty="0">
                <a:solidFill>
                  <a:schemeClr val="tx2">
                    <a:lumMod val="50000"/>
                  </a:schemeClr>
                </a:solidFill>
                <a:latin typeface="Times New Roman" pitchFamily="18" charset="0"/>
                <a:cs typeface="Times New Roman" pitchFamily="18" charset="0"/>
              </a:endParaRPr>
            </a:p>
          </p:txBody>
        </p:sp>
      </p:grpSp>
      <p:grpSp>
        <p:nvGrpSpPr>
          <p:cNvPr id="6" name="组合 1"/>
          <p:cNvGrpSpPr/>
          <p:nvPr/>
        </p:nvGrpSpPr>
        <p:grpSpPr>
          <a:xfrm>
            <a:off x="460656" y="1171561"/>
            <a:ext cx="1829140" cy="1829140"/>
            <a:chOff x="1519941" y="1526621"/>
            <a:chExt cx="1664898" cy="1664898"/>
          </a:xfrm>
        </p:grpSpPr>
        <p:sp>
          <p:nvSpPr>
            <p:cNvPr id="7" name="椭圆 2"/>
            <p:cNvSpPr/>
            <p:nvPr/>
          </p:nvSpPr>
          <p:spPr>
            <a:xfrm>
              <a:off x="1519941" y="1526621"/>
              <a:ext cx="1664898" cy="1664898"/>
            </a:xfrm>
            <a:prstGeom prst="ellipse">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8" name="Freeform 10"/>
            <p:cNvSpPr>
              <a:spLocks noEditPoints="1"/>
            </p:cNvSpPr>
            <p:nvPr/>
          </p:nvSpPr>
          <p:spPr bwMode="auto">
            <a:xfrm>
              <a:off x="1902333" y="1849483"/>
              <a:ext cx="900113" cy="1019175"/>
            </a:xfrm>
            <a:custGeom>
              <a:avLst/>
              <a:gdLst>
                <a:gd name="T0" fmla="*/ 41 w 706"/>
                <a:gd name="T1" fmla="*/ 680 h 800"/>
                <a:gd name="T2" fmla="*/ 39 w 706"/>
                <a:gd name="T3" fmla="*/ 273 h 800"/>
                <a:gd name="T4" fmla="*/ 243 w 706"/>
                <a:gd name="T5" fmla="*/ 109 h 800"/>
                <a:gd name="T6" fmla="*/ 237 w 706"/>
                <a:gd name="T7" fmla="*/ 90 h 800"/>
                <a:gd name="T8" fmla="*/ 545 w 706"/>
                <a:gd name="T9" fmla="*/ 40 h 800"/>
                <a:gd name="T10" fmla="*/ 600 w 706"/>
                <a:gd name="T11" fmla="*/ 95 h 800"/>
                <a:gd name="T12" fmla="*/ 640 w 706"/>
                <a:gd name="T13" fmla="*/ 231 h 800"/>
                <a:gd name="T14" fmla="*/ 611 w 706"/>
                <a:gd name="T15" fmla="*/ 28 h 800"/>
                <a:gd name="T16" fmla="*/ 600 w 706"/>
                <a:gd name="T17" fmla="*/ 17 h 800"/>
                <a:gd name="T18" fmla="*/ 586 w 706"/>
                <a:gd name="T19" fmla="*/ 10 h 800"/>
                <a:gd name="T20" fmla="*/ 570 w 706"/>
                <a:gd name="T21" fmla="*/ 3 h 800"/>
                <a:gd name="T22" fmla="*/ 554 w 706"/>
                <a:gd name="T23" fmla="*/ 0 h 800"/>
                <a:gd name="T24" fmla="*/ 127 w 706"/>
                <a:gd name="T25" fmla="*/ 0 h 800"/>
                <a:gd name="T26" fmla="*/ 122 w 706"/>
                <a:gd name="T27" fmla="*/ 1 h 800"/>
                <a:gd name="T28" fmla="*/ 115 w 706"/>
                <a:gd name="T29" fmla="*/ 4 h 800"/>
                <a:gd name="T30" fmla="*/ 109 w 706"/>
                <a:gd name="T31" fmla="*/ 14 h 800"/>
                <a:gd name="T32" fmla="*/ 0 w 706"/>
                <a:gd name="T33" fmla="*/ 288 h 800"/>
                <a:gd name="T34" fmla="*/ 28 w 706"/>
                <a:gd name="T35" fmla="*/ 732 h 800"/>
                <a:gd name="T36" fmla="*/ 199 w 706"/>
                <a:gd name="T37" fmla="*/ 760 h 800"/>
                <a:gd name="T38" fmla="*/ 94 w 706"/>
                <a:gd name="T39" fmla="*/ 720 h 800"/>
                <a:gd name="T40" fmla="*/ 47 w 706"/>
                <a:gd name="T41" fmla="*/ 693 h 800"/>
                <a:gd name="T42" fmla="*/ 480 w 706"/>
                <a:gd name="T43" fmla="*/ 320 h 800"/>
                <a:gd name="T44" fmla="*/ 146 w 706"/>
                <a:gd name="T45" fmla="*/ 360 h 800"/>
                <a:gd name="T46" fmla="*/ 400 w 706"/>
                <a:gd name="T47" fmla="*/ 413 h 800"/>
                <a:gd name="T48" fmla="*/ 146 w 706"/>
                <a:gd name="T49" fmla="*/ 453 h 800"/>
                <a:gd name="T50" fmla="*/ 400 w 706"/>
                <a:gd name="T51" fmla="*/ 413 h 800"/>
                <a:gd name="T52" fmla="*/ 306 w 706"/>
                <a:gd name="T53" fmla="*/ 547 h 800"/>
                <a:gd name="T54" fmla="*/ 146 w 706"/>
                <a:gd name="T55" fmla="*/ 507 h 800"/>
                <a:gd name="T56" fmla="*/ 146 w 706"/>
                <a:gd name="T57" fmla="*/ 227 h 800"/>
                <a:gd name="T58" fmla="*/ 533 w 706"/>
                <a:gd name="T59" fmla="*/ 267 h 800"/>
                <a:gd name="T60" fmla="*/ 146 w 706"/>
                <a:gd name="T61" fmla="*/ 227 h 800"/>
                <a:gd name="T62" fmla="*/ 339 w 706"/>
                <a:gd name="T63" fmla="*/ 591 h 800"/>
                <a:gd name="T64" fmla="*/ 603 w 706"/>
                <a:gd name="T65" fmla="*/ 337 h 800"/>
                <a:gd name="T66" fmla="*/ 638 w 706"/>
                <a:gd name="T67" fmla="*/ 337 h 800"/>
                <a:gd name="T68" fmla="*/ 693 w 706"/>
                <a:gd name="T69" fmla="*/ 385 h 800"/>
                <a:gd name="T70" fmla="*/ 693 w 706"/>
                <a:gd name="T71" fmla="*/ 450 h 800"/>
                <a:gd name="T72" fmla="*/ 339 w 706"/>
                <a:gd name="T73" fmla="*/ 591 h 800"/>
                <a:gd name="T74" fmla="*/ 270 w 706"/>
                <a:gd name="T75" fmla="*/ 658 h 800"/>
                <a:gd name="T76" fmla="*/ 226 w 706"/>
                <a:gd name="T77" fmla="*/ 800 h 800"/>
                <a:gd name="T78" fmla="*/ 414 w 706"/>
                <a:gd name="T79" fmla="*/ 723 h 800"/>
                <a:gd name="T80" fmla="*/ 594 w 706"/>
                <a:gd name="T81" fmla="*/ 703 h 800"/>
                <a:gd name="T82" fmla="*/ 460 w 706"/>
                <a:gd name="T83" fmla="*/ 719 h 800"/>
                <a:gd name="T84" fmla="*/ 553 w 706"/>
                <a:gd name="T85" fmla="*/ 760 h 800"/>
                <a:gd name="T86" fmla="*/ 653 w 706"/>
                <a:gd name="T87" fmla="*/ 663 h 800"/>
                <a:gd name="T88" fmla="*/ 611 w 706"/>
                <a:gd name="T89" fmla="*/ 587 h 800"/>
                <a:gd name="T90" fmla="*/ 594 w 706"/>
                <a:gd name="T91" fmla="*/ 703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6" h="800">
                  <a:moveTo>
                    <a:pt x="47" y="693"/>
                  </a:moveTo>
                  <a:cubicBezTo>
                    <a:pt x="44" y="689"/>
                    <a:pt x="43" y="684"/>
                    <a:pt x="41" y="680"/>
                  </a:cubicBezTo>
                  <a:cubicBezTo>
                    <a:pt x="40" y="675"/>
                    <a:pt x="39" y="670"/>
                    <a:pt x="39" y="665"/>
                  </a:cubicBezTo>
                  <a:cubicBezTo>
                    <a:pt x="39" y="273"/>
                    <a:pt x="39" y="273"/>
                    <a:pt x="39" y="273"/>
                  </a:cubicBezTo>
                  <a:cubicBezTo>
                    <a:pt x="238" y="119"/>
                    <a:pt x="238" y="119"/>
                    <a:pt x="238" y="119"/>
                  </a:cubicBezTo>
                  <a:cubicBezTo>
                    <a:pt x="241" y="115"/>
                    <a:pt x="243" y="112"/>
                    <a:pt x="243" y="109"/>
                  </a:cubicBezTo>
                  <a:cubicBezTo>
                    <a:pt x="244" y="105"/>
                    <a:pt x="244" y="102"/>
                    <a:pt x="242" y="98"/>
                  </a:cubicBezTo>
                  <a:cubicBezTo>
                    <a:pt x="241" y="95"/>
                    <a:pt x="239" y="92"/>
                    <a:pt x="237" y="90"/>
                  </a:cubicBezTo>
                  <a:cubicBezTo>
                    <a:pt x="179" y="40"/>
                    <a:pt x="179" y="40"/>
                    <a:pt x="179" y="40"/>
                  </a:cubicBezTo>
                  <a:cubicBezTo>
                    <a:pt x="545" y="40"/>
                    <a:pt x="545" y="40"/>
                    <a:pt x="545" y="40"/>
                  </a:cubicBezTo>
                  <a:cubicBezTo>
                    <a:pt x="560" y="40"/>
                    <a:pt x="573" y="45"/>
                    <a:pt x="584" y="56"/>
                  </a:cubicBezTo>
                  <a:cubicBezTo>
                    <a:pt x="595" y="67"/>
                    <a:pt x="600" y="80"/>
                    <a:pt x="600" y="95"/>
                  </a:cubicBezTo>
                  <a:cubicBezTo>
                    <a:pt x="600" y="270"/>
                    <a:pt x="600" y="270"/>
                    <a:pt x="600" y="270"/>
                  </a:cubicBezTo>
                  <a:cubicBezTo>
                    <a:pt x="640" y="231"/>
                    <a:pt x="640" y="231"/>
                    <a:pt x="640" y="231"/>
                  </a:cubicBezTo>
                  <a:cubicBezTo>
                    <a:pt x="640" y="95"/>
                    <a:pt x="640" y="95"/>
                    <a:pt x="640" y="95"/>
                  </a:cubicBezTo>
                  <a:cubicBezTo>
                    <a:pt x="640" y="69"/>
                    <a:pt x="630" y="47"/>
                    <a:pt x="611" y="28"/>
                  </a:cubicBezTo>
                  <a:cubicBezTo>
                    <a:pt x="609" y="26"/>
                    <a:pt x="607" y="24"/>
                    <a:pt x="606" y="22"/>
                  </a:cubicBezTo>
                  <a:cubicBezTo>
                    <a:pt x="604" y="21"/>
                    <a:pt x="602" y="19"/>
                    <a:pt x="600" y="17"/>
                  </a:cubicBezTo>
                  <a:cubicBezTo>
                    <a:pt x="592" y="13"/>
                    <a:pt x="592" y="13"/>
                    <a:pt x="592" y="13"/>
                  </a:cubicBezTo>
                  <a:cubicBezTo>
                    <a:pt x="590" y="11"/>
                    <a:pt x="588" y="10"/>
                    <a:pt x="586" y="10"/>
                  </a:cubicBezTo>
                  <a:cubicBezTo>
                    <a:pt x="578" y="6"/>
                    <a:pt x="578" y="6"/>
                    <a:pt x="578" y="6"/>
                  </a:cubicBezTo>
                  <a:cubicBezTo>
                    <a:pt x="576" y="5"/>
                    <a:pt x="573" y="4"/>
                    <a:pt x="570" y="3"/>
                  </a:cubicBezTo>
                  <a:cubicBezTo>
                    <a:pt x="567" y="2"/>
                    <a:pt x="565" y="2"/>
                    <a:pt x="562" y="1"/>
                  </a:cubicBezTo>
                  <a:cubicBezTo>
                    <a:pt x="559" y="1"/>
                    <a:pt x="557" y="1"/>
                    <a:pt x="554" y="0"/>
                  </a:cubicBezTo>
                  <a:cubicBezTo>
                    <a:pt x="551" y="0"/>
                    <a:pt x="548" y="0"/>
                    <a:pt x="545" y="0"/>
                  </a:cubicBezTo>
                  <a:cubicBezTo>
                    <a:pt x="127" y="0"/>
                    <a:pt x="127" y="0"/>
                    <a:pt x="127" y="0"/>
                  </a:cubicBezTo>
                  <a:cubicBezTo>
                    <a:pt x="124" y="0"/>
                    <a:pt x="124" y="0"/>
                    <a:pt x="124" y="0"/>
                  </a:cubicBezTo>
                  <a:cubicBezTo>
                    <a:pt x="122" y="1"/>
                    <a:pt x="122" y="1"/>
                    <a:pt x="122" y="1"/>
                  </a:cubicBezTo>
                  <a:cubicBezTo>
                    <a:pt x="120" y="2"/>
                    <a:pt x="118" y="2"/>
                    <a:pt x="118" y="2"/>
                  </a:cubicBezTo>
                  <a:cubicBezTo>
                    <a:pt x="117" y="3"/>
                    <a:pt x="116" y="3"/>
                    <a:pt x="115" y="4"/>
                  </a:cubicBezTo>
                  <a:cubicBezTo>
                    <a:pt x="110" y="10"/>
                    <a:pt x="110" y="10"/>
                    <a:pt x="110" y="10"/>
                  </a:cubicBezTo>
                  <a:cubicBezTo>
                    <a:pt x="109" y="12"/>
                    <a:pt x="109" y="13"/>
                    <a:pt x="109" y="14"/>
                  </a:cubicBezTo>
                  <a:cubicBezTo>
                    <a:pt x="2" y="280"/>
                    <a:pt x="2" y="280"/>
                    <a:pt x="2" y="280"/>
                  </a:cubicBezTo>
                  <a:cubicBezTo>
                    <a:pt x="0" y="283"/>
                    <a:pt x="0" y="285"/>
                    <a:pt x="0" y="288"/>
                  </a:cubicBezTo>
                  <a:cubicBezTo>
                    <a:pt x="0" y="665"/>
                    <a:pt x="0" y="665"/>
                    <a:pt x="0" y="665"/>
                  </a:cubicBezTo>
                  <a:cubicBezTo>
                    <a:pt x="0" y="691"/>
                    <a:pt x="9" y="713"/>
                    <a:pt x="28" y="732"/>
                  </a:cubicBezTo>
                  <a:cubicBezTo>
                    <a:pt x="46" y="751"/>
                    <a:pt x="68" y="760"/>
                    <a:pt x="94" y="760"/>
                  </a:cubicBezTo>
                  <a:cubicBezTo>
                    <a:pt x="199" y="760"/>
                    <a:pt x="199" y="760"/>
                    <a:pt x="199" y="760"/>
                  </a:cubicBezTo>
                  <a:cubicBezTo>
                    <a:pt x="214" y="720"/>
                    <a:pt x="214" y="720"/>
                    <a:pt x="214" y="720"/>
                  </a:cubicBezTo>
                  <a:cubicBezTo>
                    <a:pt x="94" y="720"/>
                    <a:pt x="94" y="720"/>
                    <a:pt x="94" y="720"/>
                  </a:cubicBezTo>
                  <a:cubicBezTo>
                    <a:pt x="79" y="720"/>
                    <a:pt x="66" y="715"/>
                    <a:pt x="56" y="704"/>
                  </a:cubicBezTo>
                  <a:cubicBezTo>
                    <a:pt x="52" y="700"/>
                    <a:pt x="50" y="696"/>
                    <a:pt x="47" y="693"/>
                  </a:cubicBezTo>
                  <a:close/>
                  <a:moveTo>
                    <a:pt x="146" y="320"/>
                  </a:moveTo>
                  <a:cubicBezTo>
                    <a:pt x="480" y="320"/>
                    <a:pt x="480" y="320"/>
                    <a:pt x="480" y="320"/>
                  </a:cubicBezTo>
                  <a:cubicBezTo>
                    <a:pt x="480" y="360"/>
                    <a:pt x="480" y="360"/>
                    <a:pt x="480" y="360"/>
                  </a:cubicBezTo>
                  <a:cubicBezTo>
                    <a:pt x="146" y="360"/>
                    <a:pt x="146" y="360"/>
                    <a:pt x="146" y="360"/>
                  </a:cubicBezTo>
                  <a:cubicBezTo>
                    <a:pt x="146" y="320"/>
                    <a:pt x="146" y="320"/>
                    <a:pt x="146" y="320"/>
                  </a:cubicBezTo>
                  <a:close/>
                  <a:moveTo>
                    <a:pt x="400" y="413"/>
                  </a:moveTo>
                  <a:cubicBezTo>
                    <a:pt x="400" y="453"/>
                    <a:pt x="400" y="453"/>
                    <a:pt x="400" y="453"/>
                  </a:cubicBezTo>
                  <a:cubicBezTo>
                    <a:pt x="146" y="453"/>
                    <a:pt x="146" y="453"/>
                    <a:pt x="146" y="453"/>
                  </a:cubicBezTo>
                  <a:cubicBezTo>
                    <a:pt x="146" y="413"/>
                    <a:pt x="146" y="413"/>
                    <a:pt x="146" y="413"/>
                  </a:cubicBezTo>
                  <a:lnTo>
                    <a:pt x="400" y="413"/>
                  </a:lnTo>
                  <a:close/>
                  <a:moveTo>
                    <a:pt x="306" y="507"/>
                  </a:moveTo>
                  <a:cubicBezTo>
                    <a:pt x="306" y="547"/>
                    <a:pt x="306" y="547"/>
                    <a:pt x="306" y="547"/>
                  </a:cubicBezTo>
                  <a:cubicBezTo>
                    <a:pt x="146" y="547"/>
                    <a:pt x="146" y="547"/>
                    <a:pt x="146" y="547"/>
                  </a:cubicBezTo>
                  <a:cubicBezTo>
                    <a:pt x="146" y="507"/>
                    <a:pt x="146" y="507"/>
                    <a:pt x="146" y="507"/>
                  </a:cubicBezTo>
                  <a:lnTo>
                    <a:pt x="306" y="507"/>
                  </a:lnTo>
                  <a:close/>
                  <a:moveTo>
                    <a:pt x="146" y="227"/>
                  </a:moveTo>
                  <a:cubicBezTo>
                    <a:pt x="533" y="227"/>
                    <a:pt x="533" y="227"/>
                    <a:pt x="533" y="227"/>
                  </a:cubicBezTo>
                  <a:cubicBezTo>
                    <a:pt x="533" y="267"/>
                    <a:pt x="533" y="267"/>
                    <a:pt x="533" y="267"/>
                  </a:cubicBezTo>
                  <a:cubicBezTo>
                    <a:pt x="146" y="267"/>
                    <a:pt x="146" y="267"/>
                    <a:pt x="146" y="267"/>
                  </a:cubicBezTo>
                  <a:cubicBezTo>
                    <a:pt x="146" y="227"/>
                    <a:pt x="146" y="227"/>
                    <a:pt x="146" y="227"/>
                  </a:cubicBezTo>
                  <a:cubicBezTo>
                    <a:pt x="146" y="227"/>
                    <a:pt x="146" y="227"/>
                    <a:pt x="146" y="227"/>
                  </a:cubicBezTo>
                  <a:close/>
                  <a:moveTo>
                    <a:pt x="339" y="591"/>
                  </a:moveTo>
                  <a:cubicBezTo>
                    <a:pt x="588" y="347"/>
                    <a:pt x="588" y="347"/>
                    <a:pt x="588" y="347"/>
                  </a:cubicBezTo>
                  <a:cubicBezTo>
                    <a:pt x="592" y="342"/>
                    <a:pt x="597" y="339"/>
                    <a:pt x="603" y="337"/>
                  </a:cubicBezTo>
                  <a:cubicBezTo>
                    <a:pt x="609" y="334"/>
                    <a:pt x="615" y="333"/>
                    <a:pt x="621" y="333"/>
                  </a:cubicBezTo>
                  <a:cubicBezTo>
                    <a:pt x="627" y="333"/>
                    <a:pt x="632" y="335"/>
                    <a:pt x="638" y="337"/>
                  </a:cubicBezTo>
                  <a:cubicBezTo>
                    <a:pt x="644" y="339"/>
                    <a:pt x="649" y="343"/>
                    <a:pt x="653" y="347"/>
                  </a:cubicBezTo>
                  <a:cubicBezTo>
                    <a:pt x="693" y="385"/>
                    <a:pt x="693" y="385"/>
                    <a:pt x="693" y="385"/>
                  </a:cubicBezTo>
                  <a:cubicBezTo>
                    <a:pt x="702" y="394"/>
                    <a:pt x="706" y="405"/>
                    <a:pt x="706" y="418"/>
                  </a:cubicBezTo>
                  <a:cubicBezTo>
                    <a:pt x="706" y="430"/>
                    <a:pt x="702" y="441"/>
                    <a:pt x="693" y="450"/>
                  </a:cubicBezTo>
                  <a:cubicBezTo>
                    <a:pt x="443" y="695"/>
                    <a:pt x="443" y="695"/>
                    <a:pt x="443" y="695"/>
                  </a:cubicBezTo>
                  <a:lnTo>
                    <a:pt x="339" y="591"/>
                  </a:lnTo>
                  <a:close/>
                  <a:moveTo>
                    <a:pt x="310" y="619"/>
                  </a:moveTo>
                  <a:cubicBezTo>
                    <a:pt x="270" y="658"/>
                    <a:pt x="270" y="658"/>
                    <a:pt x="270" y="658"/>
                  </a:cubicBezTo>
                  <a:cubicBezTo>
                    <a:pt x="232" y="782"/>
                    <a:pt x="232" y="782"/>
                    <a:pt x="232" y="782"/>
                  </a:cubicBezTo>
                  <a:cubicBezTo>
                    <a:pt x="226" y="800"/>
                    <a:pt x="226" y="800"/>
                    <a:pt x="226" y="800"/>
                  </a:cubicBezTo>
                  <a:cubicBezTo>
                    <a:pt x="377" y="760"/>
                    <a:pt x="377" y="760"/>
                    <a:pt x="377" y="760"/>
                  </a:cubicBezTo>
                  <a:cubicBezTo>
                    <a:pt x="414" y="723"/>
                    <a:pt x="414" y="723"/>
                    <a:pt x="414" y="723"/>
                  </a:cubicBezTo>
                  <a:lnTo>
                    <a:pt x="310" y="619"/>
                  </a:lnTo>
                  <a:close/>
                  <a:moveTo>
                    <a:pt x="594" y="703"/>
                  </a:moveTo>
                  <a:cubicBezTo>
                    <a:pt x="583" y="714"/>
                    <a:pt x="569" y="719"/>
                    <a:pt x="553" y="719"/>
                  </a:cubicBezTo>
                  <a:cubicBezTo>
                    <a:pt x="460" y="719"/>
                    <a:pt x="460" y="719"/>
                    <a:pt x="460" y="719"/>
                  </a:cubicBezTo>
                  <a:cubicBezTo>
                    <a:pt x="440" y="760"/>
                    <a:pt x="440" y="760"/>
                    <a:pt x="440" y="760"/>
                  </a:cubicBezTo>
                  <a:cubicBezTo>
                    <a:pt x="553" y="760"/>
                    <a:pt x="553" y="760"/>
                    <a:pt x="553" y="760"/>
                  </a:cubicBezTo>
                  <a:cubicBezTo>
                    <a:pt x="580" y="760"/>
                    <a:pt x="604" y="750"/>
                    <a:pt x="624" y="731"/>
                  </a:cubicBezTo>
                  <a:cubicBezTo>
                    <a:pt x="643" y="712"/>
                    <a:pt x="653" y="689"/>
                    <a:pt x="653" y="663"/>
                  </a:cubicBezTo>
                  <a:cubicBezTo>
                    <a:pt x="653" y="547"/>
                    <a:pt x="653" y="547"/>
                    <a:pt x="653" y="547"/>
                  </a:cubicBezTo>
                  <a:cubicBezTo>
                    <a:pt x="611" y="587"/>
                    <a:pt x="611" y="587"/>
                    <a:pt x="611" y="587"/>
                  </a:cubicBezTo>
                  <a:cubicBezTo>
                    <a:pt x="611" y="663"/>
                    <a:pt x="611" y="663"/>
                    <a:pt x="611" y="663"/>
                  </a:cubicBezTo>
                  <a:cubicBezTo>
                    <a:pt x="611" y="678"/>
                    <a:pt x="605" y="692"/>
                    <a:pt x="594" y="703"/>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sp>
        <p:nvSpPr>
          <p:cNvPr id="9" name="Rectangle 8"/>
          <p:cNvSpPr/>
          <p:nvPr/>
        </p:nvSpPr>
        <p:spPr>
          <a:xfrm>
            <a:off x="2515736" y="1140052"/>
            <a:ext cx="9221339" cy="1831271"/>
          </a:xfrm>
          <a:prstGeom prst="rect">
            <a:avLst/>
          </a:prstGeom>
        </p:spPr>
        <p:txBody>
          <a:bodyPr wrap="square">
            <a:spAutoFit/>
          </a:bodyPr>
          <a:lstStyle/>
          <a:p>
            <a:r>
              <a:rPr lang="vi-VN" sz="2500" b="1" i="1" u="sng" dirty="0">
                <a:solidFill>
                  <a:srgbClr val="FFC000"/>
                </a:solidFill>
                <a:latin typeface="Times New Roman" pitchFamily="18" charset="0"/>
                <a:cs typeface="Times New Roman" pitchFamily="18" charset="0"/>
              </a:rPr>
              <a:t>Quản lý về thể chế</a:t>
            </a:r>
            <a:r>
              <a:rPr lang="en-US" sz="2500" b="1" i="1" u="sng" dirty="0">
                <a:solidFill>
                  <a:srgbClr val="FFC000"/>
                </a:solidFill>
                <a:latin typeface="Times New Roman" pitchFamily="18" charset="0"/>
                <a:cs typeface="Times New Roman" pitchFamily="18" charset="0"/>
              </a:rPr>
              <a:t>: </a:t>
            </a:r>
            <a:endParaRPr lang="vi-VN" sz="2500" i="1" u="sng" dirty="0">
              <a:solidFill>
                <a:srgbClr val="FFC000"/>
              </a:solidFill>
              <a:latin typeface="Times New Roman" pitchFamily="18" charset="0"/>
              <a:cs typeface="Times New Roman" pitchFamily="18" charset="0"/>
            </a:endParaRPr>
          </a:p>
          <a:p>
            <a:pPr algn="just" fontAlgn="base">
              <a:buFont typeface="Arial" pitchFamily="34" charset="0"/>
              <a:buChar char="•"/>
            </a:pPr>
            <a:r>
              <a:rPr lang="en-US" sz="2200" dirty="0">
                <a:solidFill>
                  <a:schemeClr val="tx2">
                    <a:lumMod val="50000"/>
                  </a:schemeClr>
                </a:solidFill>
                <a:latin typeface="Times New Roman" pitchFamily="18" charset="0"/>
                <a:cs typeface="Times New Roman" pitchFamily="18" charset="0"/>
              </a:rPr>
              <a:t> </a:t>
            </a:r>
            <a:r>
              <a:rPr lang="vi-VN" sz="2200" b="1" dirty="0">
                <a:latin typeface="Times New Roman" pitchFamily="18" charset="0"/>
                <a:cs typeface="Times New Roman" pitchFamily="18" charset="0"/>
              </a:rPr>
              <a:t>Môi trường pháp lý</a:t>
            </a:r>
            <a:r>
              <a:rPr lang="en-US" sz="2200" b="1" dirty="0">
                <a:latin typeface="Times New Roman" pitchFamily="18" charset="0"/>
                <a:cs typeface="Times New Roman" pitchFamily="18" charset="0"/>
              </a:rPr>
              <a:t>:</a:t>
            </a:r>
            <a:r>
              <a:rPr lang="vi-VN" sz="2200" b="1" dirty="0">
                <a:latin typeface="Times New Roman" pitchFamily="18" charset="0"/>
                <a:cs typeface="Times New Roman" pitchFamily="18" charset="0"/>
              </a:rPr>
              <a:t> </a:t>
            </a:r>
            <a:r>
              <a:rPr lang="vi-VN" sz="2200" dirty="0">
                <a:latin typeface="Times New Roman" pitchFamily="18" charset="0"/>
                <a:cs typeface="Times New Roman" pitchFamily="18" charset="0"/>
              </a:rPr>
              <a:t>Hiến pháp, các đạo luật trực tiếp điều chỉnh qua hệ vay và trả nợ nước ngoài và các luật có liên quan</a:t>
            </a:r>
            <a:r>
              <a:rPr lang="en-US" sz="2200" dirty="0">
                <a:latin typeface="Times New Roman" pitchFamily="18" charset="0"/>
                <a:cs typeface="Times New Roman" pitchFamily="18" charset="0"/>
              </a:rPr>
              <a:t>,..</a:t>
            </a:r>
            <a:endParaRPr lang="vi-VN" sz="2200" dirty="0">
              <a:latin typeface="Times New Roman" pitchFamily="18" charset="0"/>
              <a:cs typeface="Times New Roman" pitchFamily="18" charset="0"/>
            </a:endParaRPr>
          </a:p>
          <a:p>
            <a:pPr algn="just" fontAlgn="base">
              <a:buFont typeface="Arial" pitchFamily="34" charset="0"/>
              <a:buChar char="•"/>
            </a:pPr>
            <a:r>
              <a:rPr lang="en-US" sz="2200" dirty="0">
                <a:latin typeface="Times New Roman" pitchFamily="18" charset="0"/>
                <a:cs typeface="Times New Roman" pitchFamily="18" charset="0"/>
              </a:rPr>
              <a:t> </a:t>
            </a:r>
            <a:r>
              <a:rPr lang="vi-VN" sz="2200" b="1" dirty="0">
                <a:latin typeface="Times New Roman" pitchFamily="18" charset="0"/>
                <a:cs typeface="Times New Roman" pitchFamily="18" charset="0"/>
              </a:rPr>
              <a:t>Cơ cấu tổ chức</a:t>
            </a:r>
            <a:r>
              <a:rPr lang="vi-VN" sz="2200" dirty="0">
                <a:latin typeface="Times New Roman" pitchFamily="18" charset="0"/>
                <a:cs typeface="Times New Roman" pitchFamily="18" charset="0"/>
              </a:rPr>
              <a:t>: là điều kiện tiên quyết để quản lý có hiệu quả, phải đảm bảo thực hiện một số chức năng nhất định</a:t>
            </a:r>
            <a:r>
              <a:rPr lang="en-US" sz="2200" dirty="0">
                <a:latin typeface="Times New Roman" pitchFamily="18" charset="0"/>
                <a:cs typeface="Times New Roman" pitchFamily="18" charset="0"/>
              </a:rPr>
              <a:t>,…</a:t>
            </a:r>
            <a:endParaRPr lang="vi-VN" sz="2200" dirty="0">
              <a:latin typeface="Times New Roman" pitchFamily="18" charset="0"/>
              <a:cs typeface="Times New Roman" pitchFamily="18" charset="0"/>
            </a:endParaRPr>
          </a:p>
        </p:txBody>
      </p:sp>
      <p:cxnSp>
        <p:nvCxnSpPr>
          <p:cNvPr id="10" name="直接连接符 18"/>
          <p:cNvCxnSpPr/>
          <p:nvPr/>
        </p:nvCxnSpPr>
        <p:spPr>
          <a:xfrm flipV="1">
            <a:off x="2770785" y="3220871"/>
            <a:ext cx="8884404" cy="18758"/>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grpSp>
        <p:nvGrpSpPr>
          <p:cNvPr id="11" name="组合 8"/>
          <p:cNvGrpSpPr/>
          <p:nvPr/>
        </p:nvGrpSpPr>
        <p:grpSpPr>
          <a:xfrm>
            <a:off x="487951" y="3391768"/>
            <a:ext cx="1829140" cy="1829140"/>
            <a:chOff x="535383" y="3269157"/>
            <a:chExt cx="1371855" cy="1371855"/>
          </a:xfrm>
        </p:grpSpPr>
        <p:sp>
          <p:nvSpPr>
            <p:cNvPr id="12" name="椭圆 9"/>
            <p:cNvSpPr/>
            <p:nvPr/>
          </p:nvSpPr>
          <p:spPr>
            <a:xfrm>
              <a:off x="535383" y="3269157"/>
              <a:ext cx="1371855" cy="1371855"/>
            </a:xfrm>
            <a:prstGeom prst="ellipse">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nvGrpSpPr>
            <p:cNvPr id="13" name="Group 4"/>
            <p:cNvGrpSpPr>
              <a:grpSpLocks noChangeAspect="1"/>
            </p:cNvGrpSpPr>
            <p:nvPr/>
          </p:nvGrpSpPr>
          <p:grpSpPr bwMode="auto">
            <a:xfrm>
              <a:off x="797449" y="3589954"/>
              <a:ext cx="847726" cy="730250"/>
              <a:chOff x="496" y="2274"/>
              <a:chExt cx="534" cy="460"/>
            </a:xfrm>
            <a:solidFill>
              <a:schemeClr val="bg1"/>
            </a:solidFill>
          </p:grpSpPr>
          <p:sp>
            <p:nvSpPr>
              <p:cNvPr id="14" name="Freeform 5"/>
              <p:cNvSpPr>
                <a:spLocks/>
              </p:cNvSpPr>
              <p:nvPr/>
            </p:nvSpPr>
            <p:spPr bwMode="auto">
              <a:xfrm>
                <a:off x="578" y="2274"/>
                <a:ext cx="355" cy="228"/>
              </a:xfrm>
              <a:custGeom>
                <a:avLst/>
                <a:gdLst>
                  <a:gd name="T0" fmla="*/ 355 w 355"/>
                  <a:gd name="T1" fmla="*/ 228 h 228"/>
                  <a:gd name="T2" fmla="*/ 195 w 355"/>
                  <a:gd name="T3" fmla="*/ 228 h 228"/>
                  <a:gd name="T4" fmla="*/ 195 w 355"/>
                  <a:gd name="T5" fmla="*/ 130 h 228"/>
                  <a:gd name="T6" fmla="*/ 173 w 355"/>
                  <a:gd name="T7" fmla="*/ 130 h 228"/>
                  <a:gd name="T8" fmla="*/ 173 w 355"/>
                  <a:gd name="T9" fmla="*/ 228 h 228"/>
                  <a:gd name="T10" fmla="*/ 0 w 355"/>
                  <a:gd name="T11" fmla="*/ 228 h 228"/>
                  <a:gd name="T12" fmla="*/ 0 w 355"/>
                  <a:gd name="T13" fmla="*/ 121 h 228"/>
                  <a:gd name="T14" fmla="*/ 1 w 355"/>
                  <a:gd name="T15" fmla="*/ 120 h 228"/>
                  <a:gd name="T16" fmla="*/ 79 w 355"/>
                  <a:gd name="T17" fmla="*/ 0 h 228"/>
                  <a:gd name="T18" fmla="*/ 102 w 355"/>
                  <a:gd name="T19" fmla="*/ 3 h 228"/>
                  <a:gd name="T20" fmla="*/ 25 w 355"/>
                  <a:gd name="T21" fmla="*/ 123 h 228"/>
                  <a:gd name="T22" fmla="*/ 25 w 355"/>
                  <a:gd name="T23" fmla="*/ 205 h 228"/>
                  <a:gd name="T24" fmla="*/ 149 w 355"/>
                  <a:gd name="T25" fmla="*/ 205 h 228"/>
                  <a:gd name="T26" fmla="*/ 149 w 355"/>
                  <a:gd name="T27" fmla="*/ 120 h 228"/>
                  <a:gd name="T28" fmla="*/ 219 w 355"/>
                  <a:gd name="T29" fmla="*/ 120 h 228"/>
                  <a:gd name="T30" fmla="*/ 219 w 355"/>
                  <a:gd name="T31" fmla="*/ 205 h 228"/>
                  <a:gd name="T32" fmla="*/ 331 w 355"/>
                  <a:gd name="T33" fmla="*/ 205 h 228"/>
                  <a:gd name="T34" fmla="*/ 331 w 355"/>
                  <a:gd name="T35" fmla="*/ 123 h 228"/>
                  <a:gd name="T36" fmla="*/ 262 w 355"/>
                  <a:gd name="T37" fmla="*/ 3 h 228"/>
                  <a:gd name="T38" fmla="*/ 285 w 355"/>
                  <a:gd name="T39" fmla="*/ 1 h 228"/>
                  <a:gd name="T40" fmla="*/ 355 w 355"/>
                  <a:gd name="T41" fmla="*/ 122 h 228"/>
                  <a:gd name="T42" fmla="*/ 355 w 355"/>
                  <a:gd name="T43" fmla="*/ 228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5" h="228">
                    <a:moveTo>
                      <a:pt x="355" y="228"/>
                    </a:moveTo>
                    <a:lnTo>
                      <a:pt x="195" y="228"/>
                    </a:lnTo>
                    <a:lnTo>
                      <a:pt x="195" y="130"/>
                    </a:lnTo>
                    <a:lnTo>
                      <a:pt x="173" y="130"/>
                    </a:lnTo>
                    <a:lnTo>
                      <a:pt x="173" y="228"/>
                    </a:lnTo>
                    <a:lnTo>
                      <a:pt x="0" y="228"/>
                    </a:lnTo>
                    <a:lnTo>
                      <a:pt x="0" y="121"/>
                    </a:lnTo>
                    <a:lnTo>
                      <a:pt x="1" y="120"/>
                    </a:lnTo>
                    <a:lnTo>
                      <a:pt x="79" y="0"/>
                    </a:lnTo>
                    <a:lnTo>
                      <a:pt x="102" y="3"/>
                    </a:lnTo>
                    <a:lnTo>
                      <a:pt x="25" y="123"/>
                    </a:lnTo>
                    <a:lnTo>
                      <a:pt x="25" y="205"/>
                    </a:lnTo>
                    <a:lnTo>
                      <a:pt x="149" y="205"/>
                    </a:lnTo>
                    <a:lnTo>
                      <a:pt x="149" y="120"/>
                    </a:lnTo>
                    <a:lnTo>
                      <a:pt x="219" y="120"/>
                    </a:lnTo>
                    <a:lnTo>
                      <a:pt x="219" y="205"/>
                    </a:lnTo>
                    <a:lnTo>
                      <a:pt x="331" y="205"/>
                    </a:lnTo>
                    <a:lnTo>
                      <a:pt x="331" y="123"/>
                    </a:lnTo>
                    <a:lnTo>
                      <a:pt x="262" y="3"/>
                    </a:lnTo>
                    <a:lnTo>
                      <a:pt x="285" y="1"/>
                    </a:lnTo>
                    <a:lnTo>
                      <a:pt x="355" y="122"/>
                    </a:lnTo>
                    <a:lnTo>
                      <a:pt x="355" y="2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5" name="Freeform 6"/>
              <p:cNvSpPr>
                <a:spLocks noEditPoints="1"/>
              </p:cNvSpPr>
              <p:nvPr/>
            </p:nvSpPr>
            <p:spPr bwMode="auto">
              <a:xfrm>
                <a:off x="496" y="2533"/>
                <a:ext cx="534" cy="201"/>
              </a:xfrm>
              <a:custGeom>
                <a:avLst/>
                <a:gdLst>
                  <a:gd name="T0" fmla="*/ 534 w 534"/>
                  <a:gd name="T1" fmla="*/ 201 h 201"/>
                  <a:gd name="T2" fmla="*/ 0 w 534"/>
                  <a:gd name="T3" fmla="*/ 201 h 201"/>
                  <a:gd name="T4" fmla="*/ 0 w 534"/>
                  <a:gd name="T5" fmla="*/ 0 h 201"/>
                  <a:gd name="T6" fmla="*/ 534 w 534"/>
                  <a:gd name="T7" fmla="*/ 0 h 201"/>
                  <a:gd name="T8" fmla="*/ 514 w 534"/>
                  <a:gd name="T9" fmla="*/ 99 h 201"/>
                  <a:gd name="T10" fmla="*/ 534 w 534"/>
                  <a:gd name="T11" fmla="*/ 201 h 201"/>
                  <a:gd name="T12" fmla="*/ 24 w 534"/>
                  <a:gd name="T13" fmla="*/ 176 h 201"/>
                  <a:gd name="T14" fmla="*/ 508 w 534"/>
                  <a:gd name="T15" fmla="*/ 176 h 201"/>
                  <a:gd name="T16" fmla="*/ 491 w 534"/>
                  <a:gd name="T17" fmla="*/ 112 h 201"/>
                  <a:gd name="T18" fmla="*/ 117 w 534"/>
                  <a:gd name="T19" fmla="*/ 112 h 201"/>
                  <a:gd name="T20" fmla="*/ 117 w 534"/>
                  <a:gd name="T21" fmla="*/ 87 h 201"/>
                  <a:gd name="T22" fmla="*/ 491 w 534"/>
                  <a:gd name="T23" fmla="*/ 87 h 201"/>
                  <a:gd name="T24" fmla="*/ 508 w 534"/>
                  <a:gd name="T25" fmla="*/ 23 h 201"/>
                  <a:gd name="T26" fmla="*/ 24 w 534"/>
                  <a:gd name="T27" fmla="*/ 23 h 201"/>
                  <a:gd name="T28" fmla="*/ 24 w 534"/>
                  <a:gd name="T29" fmla="*/ 17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34" h="201">
                    <a:moveTo>
                      <a:pt x="534" y="201"/>
                    </a:moveTo>
                    <a:lnTo>
                      <a:pt x="0" y="201"/>
                    </a:lnTo>
                    <a:lnTo>
                      <a:pt x="0" y="0"/>
                    </a:lnTo>
                    <a:lnTo>
                      <a:pt x="534" y="0"/>
                    </a:lnTo>
                    <a:lnTo>
                      <a:pt x="514" y="99"/>
                    </a:lnTo>
                    <a:lnTo>
                      <a:pt x="534" y="201"/>
                    </a:lnTo>
                    <a:close/>
                    <a:moveTo>
                      <a:pt x="24" y="176"/>
                    </a:moveTo>
                    <a:lnTo>
                      <a:pt x="508" y="176"/>
                    </a:lnTo>
                    <a:lnTo>
                      <a:pt x="491" y="112"/>
                    </a:lnTo>
                    <a:lnTo>
                      <a:pt x="117" y="112"/>
                    </a:lnTo>
                    <a:lnTo>
                      <a:pt x="117" y="87"/>
                    </a:lnTo>
                    <a:lnTo>
                      <a:pt x="491" y="87"/>
                    </a:lnTo>
                    <a:lnTo>
                      <a:pt x="508" y="23"/>
                    </a:lnTo>
                    <a:lnTo>
                      <a:pt x="24" y="23"/>
                    </a:lnTo>
                    <a:lnTo>
                      <a:pt x="24" y="1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16" name="Rectangle 7"/>
              <p:cNvSpPr>
                <a:spLocks noChangeArrowheads="1"/>
              </p:cNvSpPr>
              <p:nvPr/>
            </p:nvSpPr>
            <p:spPr bwMode="auto">
              <a:xfrm>
                <a:off x="593" y="2394"/>
                <a:ext cx="326" cy="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grpSp>
        <p:nvGrpSpPr>
          <p:cNvPr id="18" name="Group 17">
            <a:extLst>
              <a:ext uri="{FF2B5EF4-FFF2-40B4-BE49-F238E27FC236}">
                <a16:creationId xmlns:a16="http://schemas.microsoft.com/office/drawing/2014/main" id="{F407D6B6-7237-4D59-AA11-8BCA2F703426}"/>
              </a:ext>
            </a:extLst>
          </p:cNvPr>
          <p:cNvGrpSpPr/>
          <p:nvPr/>
        </p:nvGrpSpPr>
        <p:grpSpPr>
          <a:xfrm>
            <a:off x="2556680" y="3421754"/>
            <a:ext cx="9194042" cy="3405285"/>
            <a:chOff x="2556680" y="3421754"/>
            <a:chExt cx="9194042" cy="3405285"/>
          </a:xfrm>
        </p:grpSpPr>
        <p:sp>
          <p:nvSpPr>
            <p:cNvPr id="17" name="Rectangle 16"/>
            <p:cNvSpPr/>
            <p:nvPr/>
          </p:nvSpPr>
          <p:spPr>
            <a:xfrm>
              <a:off x="2600563" y="3421754"/>
              <a:ext cx="2698175" cy="477054"/>
            </a:xfrm>
            <a:prstGeom prst="rect">
              <a:avLst/>
            </a:prstGeom>
          </p:spPr>
          <p:txBody>
            <a:bodyPr wrap="none">
              <a:spAutoFit/>
            </a:bodyPr>
            <a:lstStyle/>
            <a:p>
              <a:r>
                <a:rPr lang="en-US" sz="2500" b="1" i="1" u="sng" dirty="0" err="1">
                  <a:solidFill>
                    <a:schemeClr val="tx2">
                      <a:lumMod val="50000"/>
                    </a:schemeClr>
                  </a:solidFill>
                  <a:latin typeface="Times New Roman" pitchFamily="18" charset="0"/>
                  <a:cs typeface="Times New Roman" pitchFamily="18" charset="0"/>
                </a:rPr>
                <a:t>Quản</a:t>
              </a:r>
              <a:r>
                <a:rPr lang="en-US" sz="2500" b="1" i="1" u="sng" dirty="0">
                  <a:solidFill>
                    <a:schemeClr val="tx2">
                      <a:lumMod val="50000"/>
                    </a:schemeClr>
                  </a:solidFill>
                  <a:latin typeface="Times New Roman" pitchFamily="18" charset="0"/>
                  <a:cs typeface="Times New Roman" pitchFamily="18" charset="0"/>
                </a:rPr>
                <a:t> </a:t>
              </a:r>
              <a:r>
                <a:rPr lang="en-US" sz="2500" b="1" i="1" u="sng" dirty="0" err="1">
                  <a:solidFill>
                    <a:schemeClr val="tx2">
                      <a:lumMod val="50000"/>
                    </a:schemeClr>
                  </a:solidFill>
                  <a:latin typeface="Times New Roman" pitchFamily="18" charset="0"/>
                  <a:cs typeface="Times New Roman" pitchFamily="18" charset="0"/>
                </a:rPr>
                <a:t>lý</a:t>
              </a:r>
              <a:r>
                <a:rPr lang="en-US" sz="2500" b="1" i="1" u="sng" dirty="0">
                  <a:solidFill>
                    <a:schemeClr val="tx2">
                      <a:lumMod val="50000"/>
                    </a:schemeClr>
                  </a:solidFill>
                  <a:latin typeface="Times New Roman" pitchFamily="18" charset="0"/>
                  <a:cs typeface="Times New Roman" pitchFamily="18" charset="0"/>
                </a:rPr>
                <a:t> </a:t>
              </a:r>
              <a:r>
                <a:rPr lang="en-US" sz="2500" b="1" i="1" u="sng" dirty="0" err="1">
                  <a:solidFill>
                    <a:schemeClr val="tx2">
                      <a:lumMod val="50000"/>
                    </a:schemeClr>
                  </a:solidFill>
                  <a:latin typeface="Times New Roman" pitchFamily="18" charset="0"/>
                  <a:cs typeface="Times New Roman" pitchFamily="18" charset="0"/>
                </a:rPr>
                <a:t>về</a:t>
              </a:r>
              <a:r>
                <a:rPr lang="en-US" sz="2500" b="1" i="1" u="sng" dirty="0">
                  <a:solidFill>
                    <a:schemeClr val="tx2">
                      <a:lumMod val="50000"/>
                    </a:schemeClr>
                  </a:solidFill>
                  <a:latin typeface="Times New Roman" pitchFamily="18" charset="0"/>
                  <a:cs typeface="Times New Roman" pitchFamily="18" charset="0"/>
                </a:rPr>
                <a:t> </a:t>
              </a:r>
              <a:r>
                <a:rPr lang="en-US" sz="2500" b="1" i="1" u="sng" dirty="0" err="1">
                  <a:solidFill>
                    <a:schemeClr val="tx2">
                      <a:lumMod val="50000"/>
                    </a:schemeClr>
                  </a:solidFill>
                  <a:latin typeface="Times New Roman" pitchFamily="18" charset="0"/>
                  <a:cs typeface="Times New Roman" pitchFamily="18" charset="0"/>
                </a:rPr>
                <a:t>kinh</a:t>
              </a:r>
              <a:r>
                <a:rPr lang="en-US" sz="2500" b="1" i="1" u="sng" dirty="0">
                  <a:solidFill>
                    <a:schemeClr val="tx2">
                      <a:lumMod val="50000"/>
                    </a:schemeClr>
                  </a:solidFill>
                  <a:latin typeface="Times New Roman" pitchFamily="18" charset="0"/>
                  <a:cs typeface="Times New Roman" pitchFamily="18" charset="0"/>
                </a:rPr>
                <a:t> </a:t>
              </a:r>
              <a:r>
                <a:rPr lang="en-US" sz="2500" b="1" i="1" u="sng" dirty="0" err="1">
                  <a:solidFill>
                    <a:schemeClr val="tx2">
                      <a:lumMod val="50000"/>
                    </a:schemeClr>
                  </a:solidFill>
                  <a:latin typeface="Times New Roman" pitchFamily="18" charset="0"/>
                  <a:cs typeface="Times New Roman" pitchFamily="18" charset="0"/>
                </a:rPr>
                <a:t>tế</a:t>
              </a:r>
              <a:r>
                <a:rPr lang="en-US" sz="2500" b="1" i="1" u="sng" dirty="0">
                  <a:solidFill>
                    <a:schemeClr val="tx2">
                      <a:lumMod val="50000"/>
                    </a:schemeClr>
                  </a:solidFill>
                  <a:latin typeface="Times New Roman" pitchFamily="18" charset="0"/>
                  <a:cs typeface="Times New Roman" pitchFamily="18" charset="0"/>
                </a:rPr>
                <a:t>:</a:t>
              </a:r>
              <a:endParaRPr lang="en-US" sz="2500" i="1" u="sng" dirty="0">
                <a:solidFill>
                  <a:schemeClr val="tx2">
                    <a:lumMod val="50000"/>
                  </a:schemeClr>
                </a:solidFill>
                <a:latin typeface="Times New Roman" pitchFamily="18" charset="0"/>
                <a:cs typeface="Times New Roman" pitchFamily="18" charset="0"/>
              </a:endParaRPr>
            </a:p>
          </p:txBody>
        </p:sp>
        <p:sp>
          <p:nvSpPr>
            <p:cNvPr id="19" name="Rectangle 18"/>
            <p:cNvSpPr/>
            <p:nvPr/>
          </p:nvSpPr>
          <p:spPr>
            <a:xfrm>
              <a:off x="2556680" y="3866164"/>
              <a:ext cx="9194042" cy="2960875"/>
            </a:xfrm>
            <a:prstGeom prst="rect">
              <a:avLst/>
            </a:prstGeom>
          </p:spPr>
          <p:txBody>
            <a:bodyPr wrap="square">
              <a:spAutoFit/>
            </a:bodyPr>
            <a:lstStyle/>
            <a:p>
              <a:pPr algn="just"/>
              <a:r>
                <a:rPr lang="vi-VN" sz="2000" dirty="0">
                  <a:latin typeface="Times New Roman" pitchFamily="18" charset="0"/>
                  <a:cs typeface="Times New Roman" pitchFamily="18" charset="0"/>
                </a:rPr>
                <a:t>Quản lý về mặt kinh tế có đề cập đến các kỹ thuật được áp dụng nhằm mục đích đạt được hiệu quả kinh tế -xã hội cao nhất với chi phí và rủi ro thấp nhất</a:t>
              </a:r>
              <a:r>
                <a:rPr lang="en-US" sz="2000" dirty="0">
                  <a:latin typeface="Times New Roman" pitchFamily="18" charset="0"/>
                  <a:cs typeface="Times New Roman" pitchFamily="18" charset="0"/>
                </a:rPr>
                <a:t>:</a:t>
              </a:r>
            </a:p>
            <a:p>
              <a:pPr algn="just" fontAlgn="base">
                <a:lnSpc>
                  <a:spcPct val="150000"/>
                </a:lnSpc>
                <a:buFont typeface="Arial" pitchFamily="34" charset="0"/>
                <a:buChar char="•"/>
              </a:pP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Khâu</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vay</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vốn</a:t>
              </a:r>
              <a:r>
                <a:rPr lang="en-US" sz="2000" b="1" dirty="0">
                  <a:latin typeface="Times New Roman" pitchFamily="18" charset="0"/>
                  <a:cs typeface="Times New Roman" pitchFamily="18" charset="0"/>
                </a:rPr>
                <a:t>: </a:t>
              </a:r>
              <a:r>
                <a:rPr lang="vi-VN" sz="2000" dirty="0">
                  <a:latin typeface="Times New Roman" pitchFamily="18" charset="0"/>
                  <a:cs typeface="Times New Roman" pitchFamily="18" charset="0"/>
                </a:rPr>
                <a:t>đầu tư trực tiếp (FDI)</a:t>
              </a:r>
              <a:r>
                <a:rPr lang="en-US" sz="2000" dirty="0">
                  <a:latin typeface="Times New Roman" pitchFamily="18" charset="0"/>
                  <a:cs typeface="Times New Roman" pitchFamily="18" charset="0"/>
                </a:rPr>
                <a:t> &amp; </a:t>
              </a:r>
              <a:r>
                <a:rPr lang="vi-VN" sz="2000" dirty="0">
                  <a:latin typeface="Times New Roman" pitchFamily="18" charset="0"/>
                  <a:cs typeface="Times New Roman" pitchFamily="18" charset="0"/>
                </a:rPr>
                <a:t>vay nước ngoài (ODA)</a:t>
              </a:r>
              <a:endParaRPr lang="en-US" sz="2000" b="1" dirty="0">
                <a:latin typeface="Times New Roman" pitchFamily="18" charset="0"/>
                <a:cs typeface="Times New Roman" pitchFamily="18" charset="0"/>
              </a:endParaRPr>
            </a:p>
            <a:p>
              <a:pPr algn="just">
                <a:lnSpc>
                  <a:spcPct val="150000"/>
                </a:lnSpc>
                <a:buFont typeface="Arial" pitchFamily="34" charset="0"/>
                <a:buChar char="•"/>
              </a:pP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Khâu</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sử</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dụng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vốn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vay</a:t>
              </a:r>
              <a:r>
                <a:rPr lang="en-US" sz="2000" b="1" dirty="0">
                  <a:latin typeface="Times New Roman" pitchFamily="18" charset="0"/>
                  <a:cs typeface="Times New Roman" pitchFamily="18" charset="0"/>
                </a:rPr>
                <a:t>: </a:t>
              </a:r>
              <a:r>
                <a:rPr lang="en-US" sz="2000" dirty="0" err="1">
                  <a:latin typeface="Times New Roman" pitchFamily="18" charset="0"/>
                  <a:cs typeface="Times New Roman" pitchFamily="18" charset="0"/>
                </a:rPr>
                <a:t>Đảm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bảo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tập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nguồn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vốn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những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khu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thực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sự</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cần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vốn</a:t>
              </a:r>
              <a:r>
                <a:rPr lang="en-US" sz="2000" dirty="0">
                  <a:latin typeface="Times New Roman" pitchFamily="18" charset="0"/>
                  <a:cs typeface="Times New Roman" pitchFamily="18" charset="0"/>
                </a:rPr>
                <a:t>, x</a:t>
              </a:r>
              <a:r>
                <a:rPr lang="vi-VN" sz="2000" dirty="0">
                  <a:latin typeface="Times New Roman" pitchFamily="18" charset="0"/>
                  <a:cs typeface="Times New Roman" pitchFamily="18" charset="0"/>
                </a:rPr>
                <a:t>em xét tính khả thi và khả năng hoàn vốn của dự án</a:t>
              </a:r>
              <a:r>
                <a:rPr lang="en-US" sz="2000" dirty="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algn="just">
                <a:lnSpc>
                  <a:spcPct val="150000"/>
                </a:lnSpc>
                <a:buFont typeface="Arial" pitchFamily="34" charset="0"/>
                <a:buChar char="•"/>
              </a:pP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Trong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khâu</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trả</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nợ</a:t>
              </a:r>
              <a:r>
                <a:rPr lang="en-US" sz="2000" b="1" dirty="0">
                  <a:latin typeface="Times New Roman" pitchFamily="18" charset="0"/>
                  <a:cs typeface="Times New Roman" pitchFamily="18" charset="0"/>
                </a:rPr>
                <a:t>: </a:t>
              </a:r>
              <a:r>
                <a:rPr lang="vi-VN" sz="2000" dirty="0">
                  <a:latin typeface="Times New Roman" pitchFamily="18" charset="0"/>
                  <a:cs typeface="Times New Roman" pitchFamily="18" charset="0"/>
                </a:rPr>
                <a:t>Đảm bảo việc thực hiện đúng nghĩa vụ trả nợ</a:t>
              </a:r>
              <a:r>
                <a:rPr lang="en-US" sz="2000" dirty="0">
                  <a:latin typeface="Times New Roman" pitchFamily="18" charset="0"/>
                  <a:cs typeface="Times New Roman" pitchFamily="18" charset="0"/>
                </a:rPr>
                <a:t>, </a:t>
              </a:r>
              <a:r>
                <a:rPr lang="vi-VN" sz="2000" dirty="0">
                  <a:latin typeface="Times New Roman" pitchFamily="18" charset="0"/>
                  <a:cs typeface="Times New Roman" pitchFamily="18" charset="0"/>
                </a:rPr>
                <a:t>xây dựng và củng cố uy tín của bên đi vay</a:t>
              </a:r>
              <a:r>
                <a:rPr lang="en-US" sz="2000" dirty="0">
                  <a:latin typeface="Times New Roman" pitchFamily="18" charset="0"/>
                  <a:cs typeface="Times New Roman" pitchFamily="18" charset="0"/>
                </a:rPr>
                <a:t>,…</a:t>
              </a:r>
              <a:endParaRPr lang="vi-VN" sz="2000" dirty="0">
                <a:latin typeface="Times New Roman" pitchFamily="18" charset="0"/>
                <a:cs typeface="Times New Roman" pitchFamily="18" charset="0"/>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1+#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1+#ppt_w/2"/>
                                          </p:val>
                                        </p:tav>
                                        <p:tav tm="100000">
                                          <p:val>
                                            <p:strVal val="#ppt_x"/>
                                          </p:val>
                                        </p:tav>
                                      </p:tavLst>
                                    </p:anim>
                                    <p:anim calcmode="lin" valueType="num">
                                      <p:cBhvr additive="base">
                                        <p:cTn id="26" dur="500" fill="hold"/>
                                        <p:tgtEl>
                                          <p:spTgt spid="10"/>
                                        </p:tgtEl>
                                        <p:attrNameLst>
                                          <p:attrName>ppt_y</p:attrName>
                                        </p:attrNameLst>
                                      </p:cBhvr>
                                      <p:tavLst>
                                        <p:tav tm="0">
                                          <p:val>
                                            <p:strVal val="#ppt_y"/>
                                          </p:val>
                                        </p:tav>
                                        <p:tav tm="100000">
                                          <p:val>
                                            <p:strVal val="#ppt_y"/>
                                          </p:val>
                                        </p:tav>
                                      </p:tavLst>
                                    </p:anim>
                                  </p:childTnLst>
                                </p:cTn>
                              </p:par>
                              <p:par>
                                <p:cTn id="27" presetID="10" presetClass="entr" presetSubtype="0"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flipV="1">
            <a:off x="0" y="682388"/>
            <a:ext cx="12192000" cy="40943"/>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6" name="Freeform 73">
            <a:extLst>
              <a:ext uri="{FF2B5EF4-FFF2-40B4-BE49-F238E27FC236}">
                <a16:creationId xmlns:a16="http://schemas.microsoft.com/office/drawing/2014/main" id="{09E69AF2-8C8B-4E01-86A5-13C841D5089A}"/>
              </a:ext>
            </a:extLst>
          </p:cNvPr>
          <p:cNvSpPr>
            <a:spLocks/>
          </p:cNvSpPr>
          <p:nvPr/>
        </p:nvSpPr>
        <p:spPr bwMode="auto">
          <a:xfrm>
            <a:off x="391885" y="0"/>
            <a:ext cx="822766" cy="736979"/>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chemeClr val="tx2">
              <a:lumMod val="50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endParaRPr>
          </a:p>
        </p:txBody>
      </p:sp>
      <p:sp>
        <p:nvSpPr>
          <p:cNvPr id="7" name="Rectangle 6"/>
          <p:cNvSpPr/>
          <p:nvPr/>
        </p:nvSpPr>
        <p:spPr>
          <a:xfrm>
            <a:off x="1317428" y="163773"/>
            <a:ext cx="6188841" cy="553998"/>
          </a:xfrm>
          <a:prstGeom prst="rect">
            <a:avLst/>
          </a:prstGeom>
        </p:spPr>
        <p:txBody>
          <a:bodyPr wrap="square">
            <a:spAutoFit/>
          </a:bodyPr>
          <a:lstStyle/>
          <a:p>
            <a:r>
              <a:rPr lang="vi-VN" sz="3000" b="1" dirty="0">
                <a:solidFill>
                  <a:schemeClr val="tx2">
                    <a:lumMod val="50000"/>
                  </a:schemeClr>
                </a:solidFill>
                <a:latin typeface="Times New Roman" pitchFamily="18" charset="0"/>
                <a:cs typeface="Times New Roman" pitchFamily="18" charset="0"/>
              </a:rPr>
              <a:t>1.2. Quản lý nợ nước ngoài</a:t>
            </a:r>
            <a:endParaRPr lang="en-US" sz="3000" dirty="0">
              <a:solidFill>
                <a:schemeClr val="tx2">
                  <a:lumMod val="50000"/>
                </a:schemeClr>
              </a:solidFill>
              <a:latin typeface="Times New Roman" pitchFamily="18" charset="0"/>
              <a:cs typeface="Times New Roman" pitchFamily="18" charset="0"/>
            </a:endParaRPr>
          </a:p>
        </p:txBody>
      </p:sp>
      <p:grpSp>
        <p:nvGrpSpPr>
          <p:cNvPr id="8" name="组合 24"/>
          <p:cNvGrpSpPr/>
          <p:nvPr/>
        </p:nvGrpSpPr>
        <p:grpSpPr>
          <a:xfrm>
            <a:off x="4468389" y="2186597"/>
            <a:ext cx="3552995" cy="3447883"/>
            <a:chOff x="3289877" y="1404524"/>
            <a:chExt cx="2664746" cy="2585912"/>
          </a:xfrm>
        </p:grpSpPr>
        <p:sp>
          <p:nvSpPr>
            <p:cNvPr id="9" name="Freeform: Shape 24"/>
            <p:cNvSpPr/>
            <p:nvPr/>
          </p:nvSpPr>
          <p:spPr>
            <a:xfrm>
              <a:off x="3289877" y="1404524"/>
              <a:ext cx="2664746" cy="2585912"/>
            </a:xfrm>
            <a:custGeom>
              <a:avLst/>
              <a:gdLst>
                <a:gd name="connsiteX0" fmla="*/ 1019651 w 4378642"/>
                <a:gd name="connsiteY0" fmla="*/ 0 h 4249102"/>
                <a:gd name="connsiteX1" fmla="*/ 2039302 w 4378642"/>
                <a:gd name="connsiteY1" fmla="*/ 1019651 h 4249102"/>
                <a:gd name="connsiteX2" fmla="*/ 2034038 w 4378642"/>
                <a:gd name="connsiteY2" fmla="*/ 1123904 h 4249102"/>
                <a:gd name="connsiteX3" fmla="*/ 2031826 w 4378642"/>
                <a:gd name="connsiteY3" fmla="*/ 1138396 h 4249102"/>
                <a:gd name="connsiteX4" fmla="*/ 2031913 w 4378642"/>
                <a:gd name="connsiteY4" fmla="*/ 1138396 h 4249102"/>
                <a:gd name="connsiteX5" fmla="*/ 2030605 w 4378642"/>
                <a:gd name="connsiteY5" fmla="*/ 1146968 h 4249102"/>
                <a:gd name="connsiteX6" fmla="*/ 2025491 w 4378642"/>
                <a:gd name="connsiteY6" fmla="*/ 1248251 h 4249102"/>
                <a:gd name="connsiteX7" fmla="*/ 3016091 w 4378642"/>
                <a:gd name="connsiteY7" fmla="*/ 2238851 h 4249102"/>
                <a:gd name="connsiteX8" fmla="*/ 3117374 w 4378642"/>
                <a:gd name="connsiteY8" fmla="*/ 2233737 h 4249102"/>
                <a:gd name="connsiteX9" fmla="*/ 3187541 w 4378642"/>
                <a:gd name="connsiteY9" fmla="*/ 2223028 h 4249102"/>
                <a:gd name="connsiteX10" fmla="*/ 3187541 w 4378642"/>
                <a:gd name="connsiteY10" fmla="*/ 2225320 h 4249102"/>
                <a:gd name="connsiteX11" fmla="*/ 3254738 w 4378642"/>
                <a:gd name="connsiteY11" fmla="*/ 2215064 h 4249102"/>
                <a:gd name="connsiteX12" fmla="*/ 3358991 w 4378642"/>
                <a:gd name="connsiteY12" fmla="*/ 2209800 h 4249102"/>
                <a:gd name="connsiteX13" fmla="*/ 4378642 w 4378642"/>
                <a:gd name="connsiteY13" fmla="*/ 3229451 h 4249102"/>
                <a:gd name="connsiteX14" fmla="*/ 3358991 w 4378642"/>
                <a:gd name="connsiteY14" fmla="*/ 4249102 h 4249102"/>
                <a:gd name="connsiteX15" fmla="*/ 2339340 w 4378642"/>
                <a:gd name="connsiteY15" fmla="*/ 3229451 h 4249102"/>
                <a:gd name="connsiteX16" fmla="*/ 2344605 w 4378642"/>
                <a:gd name="connsiteY16" fmla="*/ 3125198 h 4249102"/>
                <a:gd name="connsiteX17" fmla="*/ 2350305 w 4378642"/>
                <a:gd name="connsiteY17" fmla="*/ 3087846 h 4249102"/>
                <a:gd name="connsiteX18" fmla="*/ 2348598 w 4378642"/>
                <a:gd name="connsiteY18" fmla="*/ 3087846 h 4249102"/>
                <a:gd name="connsiteX19" fmla="*/ 2353151 w 4378642"/>
                <a:gd name="connsiteY19" fmla="*/ 2997676 h 4249102"/>
                <a:gd name="connsiteX20" fmla="*/ 1362551 w 4378642"/>
                <a:gd name="connsiteY20" fmla="*/ 2007076 h 4249102"/>
                <a:gd name="connsiteX21" fmla="*/ 1261268 w 4378642"/>
                <a:gd name="connsiteY21" fmla="*/ 2012190 h 4249102"/>
                <a:gd name="connsiteX22" fmla="*/ 1233600 w 4378642"/>
                <a:gd name="connsiteY22" fmla="*/ 2016413 h 4249102"/>
                <a:gd name="connsiteX23" fmla="*/ 1225147 w 4378642"/>
                <a:gd name="connsiteY23" fmla="*/ 2018586 h 4249102"/>
                <a:gd name="connsiteX24" fmla="*/ 1019651 w 4378642"/>
                <a:gd name="connsiteY24" fmla="*/ 2039302 h 4249102"/>
                <a:gd name="connsiteX25" fmla="*/ 0 w 4378642"/>
                <a:gd name="connsiteY25" fmla="*/ 1019651 h 4249102"/>
                <a:gd name="connsiteX26" fmla="*/ 1019651 w 4378642"/>
                <a:gd name="connsiteY26" fmla="*/ 0 h 424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378642" h="4249102">
                  <a:moveTo>
                    <a:pt x="1019651" y="0"/>
                  </a:moveTo>
                  <a:cubicBezTo>
                    <a:pt x="1582789" y="0"/>
                    <a:pt x="2039302" y="456513"/>
                    <a:pt x="2039302" y="1019651"/>
                  </a:cubicBezTo>
                  <a:cubicBezTo>
                    <a:pt x="2039302" y="1054847"/>
                    <a:pt x="2037519" y="1089627"/>
                    <a:pt x="2034038" y="1123904"/>
                  </a:cubicBezTo>
                  <a:lnTo>
                    <a:pt x="2031826" y="1138396"/>
                  </a:lnTo>
                  <a:lnTo>
                    <a:pt x="2031913" y="1138396"/>
                  </a:lnTo>
                  <a:lnTo>
                    <a:pt x="2030605" y="1146968"/>
                  </a:lnTo>
                  <a:cubicBezTo>
                    <a:pt x="2027224" y="1180269"/>
                    <a:pt x="2025491" y="1214058"/>
                    <a:pt x="2025491" y="1248251"/>
                  </a:cubicBezTo>
                  <a:cubicBezTo>
                    <a:pt x="2025491" y="1795344"/>
                    <a:pt x="2468998" y="2238851"/>
                    <a:pt x="3016091" y="2238851"/>
                  </a:cubicBezTo>
                  <a:cubicBezTo>
                    <a:pt x="3050285" y="2238851"/>
                    <a:pt x="3084073" y="2237119"/>
                    <a:pt x="3117374" y="2233737"/>
                  </a:cubicBezTo>
                  <a:lnTo>
                    <a:pt x="3187541" y="2223028"/>
                  </a:lnTo>
                  <a:lnTo>
                    <a:pt x="3187541" y="2225320"/>
                  </a:lnTo>
                  <a:lnTo>
                    <a:pt x="3254738" y="2215064"/>
                  </a:lnTo>
                  <a:cubicBezTo>
                    <a:pt x="3289015" y="2211583"/>
                    <a:pt x="3323795" y="2209800"/>
                    <a:pt x="3358991" y="2209800"/>
                  </a:cubicBezTo>
                  <a:cubicBezTo>
                    <a:pt x="3922129" y="2209800"/>
                    <a:pt x="4378642" y="2666313"/>
                    <a:pt x="4378642" y="3229451"/>
                  </a:cubicBezTo>
                  <a:cubicBezTo>
                    <a:pt x="4378642" y="3792589"/>
                    <a:pt x="3922129" y="4249102"/>
                    <a:pt x="3358991" y="4249102"/>
                  </a:cubicBezTo>
                  <a:cubicBezTo>
                    <a:pt x="2795853" y="4249102"/>
                    <a:pt x="2339340" y="3792589"/>
                    <a:pt x="2339340" y="3229451"/>
                  </a:cubicBezTo>
                  <a:cubicBezTo>
                    <a:pt x="2339340" y="3194255"/>
                    <a:pt x="2341124" y="3159475"/>
                    <a:pt x="2344605" y="3125198"/>
                  </a:cubicBezTo>
                  <a:lnTo>
                    <a:pt x="2350305" y="3087846"/>
                  </a:lnTo>
                  <a:lnTo>
                    <a:pt x="2348598" y="3087846"/>
                  </a:lnTo>
                  <a:lnTo>
                    <a:pt x="2353151" y="2997676"/>
                  </a:lnTo>
                  <a:cubicBezTo>
                    <a:pt x="2353151" y="2450583"/>
                    <a:pt x="1909644" y="2007076"/>
                    <a:pt x="1362551" y="2007076"/>
                  </a:cubicBezTo>
                  <a:cubicBezTo>
                    <a:pt x="1328358" y="2007076"/>
                    <a:pt x="1294569" y="2008809"/>
                    <a:pt x="1261268" y="2012190"/>
                  </a:cubicBezTo>
                  <a:lnTo>
                    <a:pt x="1233600" y="2016413"/>
                  </a:lnTo>
                  <a:lnTo>
                    <a:pt x="1225147" y="2018586"/>
                  </a:lnTo>
                  <a:cubicBezTo>
                    <a:pt x="1158769" y="2032169"/>
                    <a:pt x="1090043" y="2039302"/>
                    <a:pt x="1019651" y="2039302"/>
                  </a:cubicBezTo>
                  <a:cubicBezTo>
                    <a:pt x="456513" y="2039302"/>
                    <a:pt x="0" y="1582789"/>
                    <a:pt x="0" y="1019651"/>
                  </a:cubicBezTo>
                  <a:cubicBezTo>
                    <a:pt x="0" y="456513"/>
                    <a:pt x="456513" y="0"/>
                    <a:pt x="1019651" y="0"/>
                  </a:cubicBezTo>
                  <a:close/>
                </a:path>
              </a:pathLst>
            </a:custGeom>
            <a:solidFill>
              <a:srgbClr val="1D425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3200">
                <a:cs typeface="+mn-ea"/>
                <a:sym typeface="+mn-lt"/>
              </a:endParaRPr>
            </a:p>
          </p:txBody>
        </p:sp>
        <p:sp>
          <p:nvSpPr>
            <p:cNvPr id="10" name="computer-monitor_69826"/>
            <p:cNvSpPr>
              <a:spLocks noChangeAspect="1"/>
            </p:cNvSpPr>
            <p:nvPr/>
          </p:nvSpPr>
          <p:spPr bwMode="auto">
            <a:xfrm>
              <a:off x="4990550" y="3084706"/>
              <a:ext cx="609685" cy="569612"/>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txBody>
            <a:bodyPr/>
            <a:lstStyle/>
            <a:p>
              <a:endParaRPr lang="zh-CN" altLang="en-US">
                <a:cs typeface="+mn-ea"/>
                <a:sym typeface="+mn-lt"/>
              </a:endParaRPr>
            </a:p>
          </p:txBody>
        </p:sp>
        <p:sp>
          <p:nvSpPr>
            <p:cNvPr id="11" name="hand-graving-smartphone_21520"/>
            <p:cNvSpPr>
              <a:spLocks noChangeAspect="1"/>
            </p:cNvSpPr>
            <p:nvPr/>
          </p:nvSpPr>
          <p:spPr bwMode="auto">
            <a:xfrm>
              <a:off x="3593432" y="1733454"/>
              <a:ext cx="586678" cy="609685"/>
            </a:xfrm>
            <a:custGeom>
              <a:avLst/>
              <a:gdLst>
                <a:gd name="connsiteX0" fmla="*/ 200025 w 323850"/>
                <a:gd name="connsiteY0" fmla="*/ 303213 h 336550"/>
                <a:gd name="connsiteX1" fmla="*/ 188912 w 323850"/>
                <a:gd name="connsiteY1" fmla="*/ 314326 h 336550"/>
                <a:gd name="connsiteX2" fmla="*/ 200025 w 323850"/>
                <a:gd name="connsiteY2" fmla="*/ 325439 h 336550"/>
                <a:gd name="connsiteX3" fmla="*/ 211138 w 323850"/>
                <a:gd name="connsiteY3" fmla="*/ 314326 h 336550"/>
                <a:gd name="connsiteX4" fmla="*/ 200025 w 323850"/>
                <a:gd name="connsiteY4" fmla="*/ 303213 h 336550"/>
                <a:gd name="connsiteX5" fmla="*/ 267890 w 323850"/>
                <a:gd name="connsiteY5" fmla="*/ 200026 h 336550"/>
                <a:gd name="connsiteX6" fmla="*/ 306529 w 323850"/>
                <a:gd name="connsiteY6" fmla="*/ 200026 h 336550"/>
                <a:gd name="connsiteX7" fmla="*/ 323850 w 323850"/>
                <a:gd name="connsiteY7" fmla="*/ 217105 h 336550"/>
                <a:gd name="connsiteX8" fmla="*/ 323850 w 323850"/>
                <a:gd name="connsiteY8" fmla="*/ 219733 h 336550"/>
                <a:gd name="connsiteX9" fmla="*/ 306529 w 323850"/>
                <a:gd name="connsiteY9" fmla="*/ 238126 h 336550"/>
                <a:gd name="connsiteX10" fmla="*/ 267890 w 323850"/>
                <a:gd name="connsiteY10" fmla="*/ 238126 h 336550"/>
                <a:gd name="connsiteX11" fmla="*/ 249237 w 323850"/>
                <a:gd name="connsiteY11" fmla="*/ 219733 h 336550"/>
                <a:gd name="connsiteX12" fmla="*/ 249237 w 323850"/>
                <a:gd name="connsiteY12" fmla="*/ 217105 h 336550"/>
                <a:gd name="connsiteX13" fmla="*/ 267890 w 323850"/>
                <a:gd name="connsiteY13" fmla="*/ 200026 h 336550"/>
                <a:gd name="connsiteX14" fmla="*/ 267890 w 323850"/>
                <a:gd name="connsiteY14" fmla="*/ 155576 h 336550"/>
                <a:gd name="connsiteX15" fmla="*/ 306529 w 323850"/>
                <a:gd name="connsiteY15" fmla="*/ 155576 h 336550"/>
                <a:gd name="connsiteX16" fmla="*/ 323850 w 323850"/>
                <a:gd name="connsiteY16" fmla="*/ 172528 h 336550"/>
                <a:gd name="connsiteX17" fmla="*/ 323850 w 323850"/>
                <a:gd name="connsiteY17" fmla="*/ 175137 h 336550"/>
                <a:gd name="connsiteX18" fmla="*/ 306529 w 323850"/>
                <a:gd name="connsiteY18" fmla="*/ 192089 h 336550"/>
                <a:gd name="connsiteX19" fmla="*/ 267890 w 323850"/>
                <a:gd name="connsiteY19" fmla="*/ 192089 h 336550"/>
                <a:gd name="connsiteX20" fmla="*/ 249237 w 323850"/>
                <a:gd name="connsiteY20" fmla="*/ 175137 h 336550"/>
                <a:gd name="connsiteX21" fmla="*/ 249237 w 323850"/>
                <a:gd name="connsiteY21" fmla="*/ 172528 h 336550"/>
                <a:gd name="connsiteX22" fmla="*/ 267890 w 323850"/>
                <a:gd name="connsiteY22" fmla="*/ 155576 h 336550"/>
                <a:gd name="connsiteX23" fmla="*/ 175670 w 323850"/>
                <a:gd name="connsiteY23" fmla="*/ 15876 h 336550"/>
                <a:gd name="connsiteX24" fmla="*/ 173037 w 323850"/>
                <a:gd name="connsiteY24" fmla="*/ 19686 h 336550"/>
                <a:gd name="connsiteX25" fmla="*/ 175670 w 323850"/>
                <a:gd name="connsiteY25" fmla="*/ 22226 h 336550"/>
                <a:gd name="connsiteX26" fmla="*/ 224379 w 323850"/>
                <a:gd name="connsiteY26" fmla="*/ 22226 h 336550"/>
                <a:gd name="connsiteX27" fmla="*/ 227012 w 323850"/>
                <a:gd name="connsiteY27" fmla="*/ 19686 h 336550"/>
                <a:gd name="connsiteX28" fmla="*/ 224379 w 323850"/>
                <a:gd name="connsiteY28" fmla="*/ 15876 h 336550"/>
                <a:gd name="connsiteX29" fmla="*/ 175670 w 323850"/>
                <a:gd name="connsiteY29" fmla="*/ 15876 h 336550"/>
                <a:gd name="connsiteX30" fmla="*/ 125064 w 323850"/>
                <a:gd name="connsiteY30" fmla="*/ 0 h 336550"/>
                <a:gd name="connsiteX31" fmla="*/ 276458 w 323850"/>
                <a:gd name="connsiteY31" fmla="*/ 0 h 336550"/>
                <a:gd name="connsiteX32" fmla="*/ 298837 w 323850"/>
                <a:gd name="connsiteY32" fmla="*/ 22349 h 336550"/>
                <a:gd name="connsiteX33" fmla="*/ 298837 w 323850"/>
                <a:gd name="connsiteY33" fmla="*/ 109116 h 336550"/>
                <a:gd name="connsiteX34" fmla="*/ 306736 w 323850"/>
                <a:gd name="connsiteY34" fmla="*/ 109116 h 336550"/>
                <a:gd name="connsiteX35" fmla="*/ 323850 w 323850"/>
                <a:gd name="connsiteY35" fmla="*/ 127521 h 336550"/>
                <a:gd name="connsiteX36" fmla="*/ 323850 w 323850"/>
                <a:gd name="connsiteY36" fmla="*/ 130150 h 336550"/>
                <a:gd name="connsiteX37" fmla="*/ 306736 w 323850"/>
                <a:gd name="connsiteY37" fmla="*/ 147241 h 336550"/>
                <a:gd name="connsiteX38" fmla="*/ 268559 w 323850"/>
                <a:gd name="connsiteY38" fmla="*/ 147241 h 336550"/>
                <a:gd name="connsiteX39" fmla="*/ 250128 w 323850"/>
                <a:gd name="connsiteY39" fmla="*/ 130150 h 336550"/>
                <a:gd name="connsiteX40" fmla="*/ 250128 w 323850"/>
                <a:gd name="connsiteY40" fmla="*/ 127521 h 336550"/>
                <a:gd name="connsiteX41" fmla="*/ 268559 w 323850"/>
                <a:gd name="connsiteY41" fmla="*/ 109116 h 336550"/>
                <a:gd name="connsiteX42" fmla="*/ 272508 w 323850"/>
                <a:gd name="connsiteY42" fmla="*/ 109116 h 336550"/>
                <a:gd name="connsiteX43" fmla="*/ 283040 w 323850"/>
                <a:gd name="connsiteY43" fmla="*/ 109116 h 336550"/>
                <a:gd name="connsiteX44" fmla="*/ 283040 w 323850"/>
                <a:gd name="connsiteY44" fmla="*/ 35496 h 336550"/>
                <a:gd name="connsiteX45" fmla="*/ 118481 w 323850"/>
                <a:gd name="connsiteY45" fmla="*/ 35496 h 336550"/>
                <a:gd name="connsiteX46" fmla="*/ 118481 w 323850"/>
                <a:gd name="connsiteY46" fmla="*/ 76250 h 336550"/>
                <a:gd name="connsiteX47" fmla="*/ 155342 w 323850"/>
                <a:gd name="connsiteY47" fmla="*/ 56530 h 336550"/>
                <a:gd name="connsiteX48" fmla="*/ 184305 w 323850"/>
                <a:gd name="connsiteY48" fmla="*/ 74935 h 336550"/>
                <a:gd name="connsiteX49" fmla="*/ 139545 w 323850"/>
                <a:gd name="connsiteY49" fmla="*/ 117004 h 336550"/>
                <a:gd name="connsiteX50" fmla="*/ 118481 w 323850"/>
                <a:gd name="connsiteY50" fmla="*/ 131465 h 336550"/>
                <a:gd name="connsiteX51" fmla="*/ 118481 w 323850"/>
                <a:gd name="connsiteY51" fmla="*/ 294481 h 336550"/>
                <a:gd name="connsiteX52" fmla="*/ 283040 w 323850"/>
                <a:gd name="connsiteY52" fmla="*/ 294481 h 336550"/>
                <a:gd name="connsiteX53" fmla="*/ 283040 w 323850"/>
                <a:gd name="connsiteY53" fmla="*/ 282649 h 336550"/>
                <a:gd name="connsiteX54" fmla="*/ 268559 w 323850"/>
                <a:gd name="connsiteY54" fmla="*/ 282649 h 336550"/>
                <a:gd name="connsiteX55" fmla="*/ 250128 w 323850"/>
                <a:gd name="connsiteY55" fmla="*/ 264244 h 336550"/>
                <a:gd name="connsiteX56" fmla="*/ 250128 w 323850"/>
                <a:gd name="connsiteY56" fmla="*/ 262930 h 336550"/>
                <a:gd name="connsiteX57" fmla="*/ 268559 w 323850"/>
                <a:gd name="connsiteY57" fmla="*/ 244525 h 336550"/>
                <a:gd name="connsiteX58" fmla="*/ 306736 w 323850"/>
                <a:gd name="connsiteY58" fmla="*/ 244525 h 336550"/>
                <a:gd name="connsiteX59" fmla="*/ 323850 w 323850"/>
                <a:gd name="connsiteY59" fmla="*/ 262930 h 336550"/>
                <a:gd name="connsiteX60" fmla="*/ 323850 w 323850"/>
                <a:gd name="connsiteY60" fmla="*/ 264244 h 336550"/>
                <a:gd name="connsiteX61" fmla="*/ 306736 w 323850"/>
                <a:gd name="connsiteY61" fmla="*/ 282649 h 336550"/>
                <a:gd name="connsiteX62" fmla="*/ 301470 w 323850"/>
                <a:gd name="connsiteY62" fmla="*/ 282649 h 336550"/>
                <a:gd name="connsiteX63" fmla="*/ 298837 w 323850"/>
                <a:gd name="connsiteY63" fmla="*/ 282649 h 336550"/>
                <a:gd name="connsiteX64" fmla="*/ 298837 w 323850"/>
                <a:gd name="connsiteY64" fmla="*/ 314201 h 336550"/>
                <a:gd name="connsiteX65" fmla="*/ 276458 w 323850"/>
                <a:gd name="connsiteY65" fmla="*/ 336550 h 336550"/>
                <a:gd name="connsiteX66" fmla="*/ 125064 w 323850"/>
                <a:gd name="connsiteY66" fmla="*/ 336550 h 336550"/>
                <a:gd name="connsiteX67" fmla="*/ 102684 w 323850"/>
                <a:gd name="connsiteY67" fmla="*/ 314201 h 336550"/>
                <a:gd name="connsiteX68" fmla="*/ 102684 w 323850"/>
                <a:gd name="connsiteY68" fmla="*/ 287908 h 336550"/>
                <a:gd name="connsiteX69" fmla="*/ 75038 w 323850"/>
                <a:gd name="connsiteY69" fmla="*/ 287908 h 336550"/>
                <a:gd name="connsiteX70" fmla="*/ 13164 w 323850"/>
                <a:gd name="connsiteY70" fmla="*/ 255042 h 336550"/>
                <a:gd name="connsiteX71" fmla="*/ 11848 w 323850"/>
                <a:gd name="connsiteY71" fmla="*/ 253727 h 336550"/>
                <a:gd name="connsiteX72" fmla="*/ 9215 w 323850"/>
                <a:gd name="connsiteY72" fmla="*/ 249783 h 336550"/>
                <a:gd name="connsiteX73" fmla="*/ 7899 w 323850"/>
                <a:gd name="connsiteY73" fmla="*/ 244525 h 336550"/>
                <a:gd name="connsiteX74" fmla="*/ 6582 w 323850"/>
                <a:gd name="connsiteY74" fmla="*/ 240581 h 336550"/>
                <a:gd name="connsiteX75" fmla="*/ 2633 w 323850"/>
                <a:gd name="connsiteY75" fmla="*/ 231378 h 336550"/>
                <a:gd name="connsiteX76" fmla="*/ 2633 w 323850"/>
                <a:gd name="connsiteY76" fmla="*/ 228749 h 336550"/>
                <a:gd name="connsiteX77" fmla="*/ 0 w 323850"/>
                <a:gd name="connsiteY77" fmla="*/ 219546 h 336550"/>
                <a:gd name="connsiteX78" fmla="*/ 0 w 323850"/>
                <a:gd name="connsiteY78" fmla="*/ 215602 h 336550"/>
                <a:gd name="connsiteX79" fmla="*/ 0 w 323850"/>
                <a:gd name="connsiteY79" fmla="*/ 202456 h 336550"/>
                <a:gd name="connsiteX80" fmla="*/ 40810 w 323850"/>
                <a:gd name="connsiteY80" fmla="*/ 119633 h 336550"/>
                <a:gd name="connsiteX81" fmla="*/ 102684 w 323850"/>
                <a:gd name="connsiteY81" fmla="*/ 85452 h 336550"/>
                <a:gd name="connsiteX82" fmla="*/ 102684 w 323850"/>
                <a:gd name="connsiteY82" fmla="*/ 22349 h 336550"/>
                <a:gd name="connsiteX83" fmla="*/ 125064 w 323850"/>
                <a:gd name="connsiteY83"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323850" h="336550">
                  <a:moveTo>
                    <a:pt x="200025" y="303213"/>
                  </a:moveTo>
                  <a:cubicBezTo>
                    <a:pt x="193887" y="303213"/>
                    <a:pt x="188912" y="308188"/>
                    <a:pt x="188912" y="314326"/>
                  </a:cubicBezTo>
                  <a:cubicBezTo>
                    <a:pt x="188912" y="320464"/>
                    <a:pt x="193887" y="325439"/>
                    <a:pt x="200025" y="325439"/>
                  </a:cubicBezTo>
                  <a:cubicBezTo>
                    <a:pt x="206163" y="325439"/>
                    <a:pt x="211138" y="320464"/>
                    <a:pt x="211138" y="314326"/>
                  </a:cubicBezTo>
                  <a:cubicBezTo>
                    <a:pt x="211138" y="308188"/>
                    <a:pt x="206163" y="303213"/>
                    <a:pt x="200025" y="303213"/>
                  </a:cubicBezTo>
                  <a:close/>
                  <a:moveTo>
                    <a:pt x="267890" y="200026"/>
                  </a:moveTo>
                  <a:cubicBezTo>
                    <a:pt x="267890" y="200026"/>
                    <a:pt x="267890" y="200026"/>
                    <a:pt x="306529" y="200026"/>
                  </a:cubicBezTo>
                  <a:cubicBezTo>
                    <a:pt x="315856" y="200026"/>
                    <a:pt x="323850" y="207909"/>
                    <a:pt x="323850" y="217105"/>
                  </a:cubicBezTo>
                  <a:cubicBezTo>
                    <a:pt x="323850" y="217105"/>
                    <a:pt x="323850" y="217105"/>
                    <a:pt x="323850" y="219733"/>
                  </a:cubicBezTo>
                  <a:cubicBezTo>
                    <a:pt x="323850" y="228929"/>
                    <a:pt x="315856" y="238126"/>
                    <a:pt x="306529" y="238126"/>
                  </a:cubicBezTo>
                  <a:cubicBezTo>
                    <a:pt x="306529" y="238126"/>
                    <a:pt x="306529" y="238126"/>
                    <a:pt x="267890" y="238126"/>
                  </a:cubicBezTo>
                  <a:cubicBezTo>
                    <a:pt x="257231" y="238126"/>
                    <a:pt x="249237" y="228929"/>
                    <a:pt x="249237" y="219733"/>
                  </a:cubicBezTo>
                  <a:cubicBezTo>
                    <a:pt x="249237" y="219733"/>
                    <a:pt x="249237" y="219733"/>
                    <a:pt x="249237" y="217105"/>
                  </a:cubicBezTo>
                  <a:cubicBezTo>
                    <a:pt x="249237" y="207909"/>
                    <a:pt x="257231" y="200026"/>
                    <a:pt x="267890" y="200026"/>
                  </a:cubicBezTo>
                  <a:close/>
                  <a:moveTo>
                    <a:pt x="267890" y="155576"/>
                  </a:moveTo>
                  <a:cubicBezTo>
                    <a:pt x="267890" y="155576"/>
                    <a:pt x="267890" y="155576"/>
                    <a:pt x="306529" y="155576"/>
                  </a:cubicBezTo>
                  <a:cubicBezTo>
                    <a:pt x="315856" y="155576"/>
                    <a:pt x="323850" y="163400"/>
                    <a:pt x="323850" y="172528"/>
                  </a:cubicBezTo>
                  <a:cubicBezTo>
                    <a:pt x="323850" y="172528"/>
                    <a:pt x="323850" y="172528"/>
                    <a:pt x="323850" y="175137"/>
                  </a:cubicBezTo>
                  <a:cubicBezTo>
                    <a:pt x="323850" y="184265"/>
                    <a:pt x="315856" y="192089"/>
                    <a:pt x="306529" y="192089"/>
                  </a:cubicBezTo>
                  <a:cubicBezTo>
                    <a:pt x="306529" y="192089"/>
                    <a:pt x="306529" y="192089"/>
                    <a:pt x="267890" y="192089"/>
                  </a:cubicBezTo>
                  <a:cubicBezTo>
                    <a:pt x="257231" y="192089"/>
                    <a:pt x="249237" y="184265"/>
                    <a:pt x="249237" y="175137"/>
                  </a:cubicBezTo>
                  <a:cubicBezTo>
                    <a:pt x="249237" y="175137"/>
                    <a:pt x="249237" y="175137"/>
                    <a:pt x="249237" y="172528"/>
                  </a:cubicBezTo>
                  <a:cubicBezTo>
                    <a:pt x="249237" y="163400"/>
                    <a:pt x="257231" y="155576"/>
                    <a:pt x="267890" y="155576"/>
                  </a:cubicBezTo>
                  <a:close/>
                  <a:moveTo>
                    <a:pt x="175670" y="15876"/>
                  </a:moveTo>
                  <a:cubicBezTo>
                    <a:pt x="174353" y="15876"/>
                    <a:pt x="173037" y="17146"/>
                    <a:pt x="173037" y="19686"/>
                  </a:cubicBezTo>
                  <a:cubicBezTo>
                    <a:pt x="173037" y="20956"/>
                    <a:pt x="174353" y="22226"/>
                    <a:pt x="175670" y="22226"/>
                  </a:cubicBezTo>
                  <a:cubicBezTo>
                    <a:pt x="175670" y="22226"/>
                    <a:pt x="175670" y="22226"/>
                    <a:pt x="224379" y="22226"/>
                  </a:cubicBezTo>
                  <a:cubicBezTo>
                    <a:pt x="225695" y="22226"/>
                    <a:pt x="227012" y="20956"/>
                    <a:pt x="227012" y="19686"/>
                  </a:cubicBezTo>
                  <a:cubicBezTo>
                    <a:pt x="227012" y="17146"/>
                    <a:pt x="225695" y="15876"/>
                    <a:pt x="224379" y="15876"/>
                  </a:cubicBezTo>
                  <a:cubicBezTo>
                    <a:pt x="224379" y="15876"/>
                    <a:pt x="224379" y="15876"/>
                    <a:pt x="175670" y="15876"/>
                  </a:cubicBezTo>
                  <a:close/>
                  <a:moveTo>
                    <a:pt x="125064" y="0"/>
                  </a:moveTo>
                  <a:cubicBezTo>
                    <a:pt x="125064" y="0"/>
                    <a:pt x="125064" y="0"/>
                    <a:pt x="276458" y="0"/>
                  </a:cubicBezTo>
                  <a:cubicBezTo>
                    <a:pt x="288306" y="0"/>
                    <a:pt x="298837" y="10517"/>
                    <a:pt x="298837" y="22349"/>
                  </a:cubicBezTo>
                  <a:cubicBezTo>
                    <a:pt x="298837" y="22349"/>
                    <a:pt x="298837" y="22349"/>
                    <a:pt x="298837" y="109116"/>
                  </a:cubicBezTo>
                  <a:cubicBezTo>
                    <a:pt x="298837" y="109116"/>
                    <a:pt x="298837" y="109116"/>
                    <a:pt x="306736" y="109116"/>
                  </a:cubicBezTo>
                  <a:cubicBezTo>
                    <a:pt x="315951" y="109116"/>
                    <a:pt x="323850" y="118318"/>
                    <a:pt x="323850" y="127521"/>
                  </a:cubicBezTo>
                  <a:cubicBezTo>
                    <a:pt x="323850" y="127521"/>
                    <a:pt x="323850" y="127521"/>
                    <a:pt x="323850" y="130150"/>
                  </a:cubicBezTo>
                  <a:cubicBezTo>
                    <a:pt x="323850" y="139353"/>
                    <a:pt x="315951" y="147241"/>
                    <a:pt x="306736" y="147241"/>
                  </a:cubicBezTo>
                  <a:cubicBezTo>
                    <a:pt x="306736" y="147241"/>
                    <a:pt x="306736" y="147241"/>
                    <a:pt x="268559" y="147241"/>
                  </a:cubicBezTo>
                  <a:cubicBezTo>
                    <a:pt x="258027" y="147241"/>
                    <a:pt x="250128" y="139353"/>
                    <a:pt x="250128" y="130150"/>
                  </a:cubicBezTo>
                  <a:cubicBezTo>
                    <a:pt x="250128" y="130150"/>
                    <a:pt x="250128" y="130150"/>
                    <a:pt x="250128" y="127521"/>
                  </a:cubicBezTo>
                  <a:cubicBezTo>
                    <a:pt x="250128" y="118318"/>
                    <a:pt x="258027" y="109116"/>
                    <a:pt x="268559" y="109116"/>
                  </a:cubicBezTo>
                  <a:cubicBezTo>
                    <a:pt x="268559" y="109116"/>
                    <a:pt x="268559" y="109116"/>
                    <a:pt x="272508" y="109116"/>
                  </a:cubicBezTo>
                  <a:cubicBezTo>
                    <a:pt x="272508" y="109116"/>
                    <a:pt x="272508" y="109116"/>
                    <a:pt x="283040" y="109116"/>
                  </a:cubicBezTo>
                  <a:cubicBezTo>
                    <a:pt x="283040" y="109116"/>
                    <a:pt x="283040" y="109116"/>
                    <a:pt x="283040" y="35496"/>
                  </a:cubicBezTo>
                  <a:cubicBezTo>
                    <a:pt x="283040" y="35496"/>
                    <a:pt x="283040" y="35496"/>
                    <a:pt x="118481" y="35496"/>
                  </a:cubicBezTo>
                  <a:cubicBezTo>
                    <a:pt x="118481" y="35496"/>
                    <a:pt x="118481" y="35496"/>
                    <a:pt x="118481" y="76250"/>
                  </a:cubicBezTo>
                  <a:cubicBezTo>
                    <a:pt x="134279" y="67047"/>
                    <a:pt x="148760" y="59159"/>
                    <a:pt x="155342" y="56530"/>
                  </a:cubicBezTo>
                  <a:cubicBezTo>
                    <a:pt x="176406" y="44698"/>
                    <a:pt x="188254" y="59159"/>
                    <a:pt x="184305" y="74935"/>
                  </a:cubicBezTo>
                  <a:cubicBezTo>
                    <a:pt x="181672" y="86767"/>
                    <a:pt x="160608" y="99913"/>
                    <a:pt x="139545" y="117004"/>
                  </a:cubicBezTo>
                  <a:cubicBezTo>
                    <a:pt x="134279" y="120948"/>
                    <a:pt x="126380" y="126206"/>
                    <a:pt x="118481" y="131465"/>
                  </a:cubicBezTo>
                  <a:cubicBezTo>
                    <a:pt x="118481" y="131465"/>
                    <a:pt x="118481" y="131465"/>
                    <a:pt x="118481" y="294481"/>
                  </a:cubicBezTo>
                  <a:cubicBezTo>
                    <a:pt x="118481" y="294481"/>
                    <a:pt x="118481" y="294481"/>
                    <a:pt x="283040" y="294481"/>
                  </a:cubicBezTo>
                  <a:cubicBezTo>
                    <a:pt x="283040" y="294481"/>
                    <a:pt x="283040" y="294481"/>
                    <a:pt x="283040" y="282649"/>
                  </a:cubicBezTo>
                  <a:cubicBezTo>
                    <a:pt x="283040" y="282649"/>
                    <a:pt x="283040" y="282649"/>
                    <a:pt x="268559" y="282649"/>
                  </a:cubicBezTo>
                  <a:cubicBezTo>
                    <a:pt x="258027" y="282649"/>
                    <a:pt x="250128" y="274762"/>
                    <a:pt x="250128" y="264244"/>
                  </a:cubicBezTo>
                  <a:cubicBezTo>
                    <a:pt x="250128" y="264244"/>
                    <a:pt x="250128" y="264244"/>
                    <a:pt x="250128" y="262930"/>
                  </a:cubicBezTo>
                  <a:cubicBezTo>
                    <a:pt x="250128" y="252413"/>
                    <a:pt x="258027" y="244525"/>
                    <a:pt x="268559" y="244525"/>
                  </a:cubicBezTo>
                  <a:cubicBezTo>
                    <a:pt x="268559" y="244525"/>
                    <a:pt x="268559" y="244525"/>
                    <a:pt x="306736" y="244525"/>
                  </a:cubicBezTo>
                  <a:cubicBezTo>
                    <a:pt x="315951" y="244525"/>
                    <a:pt x="323850" y="252413"/>
                    <a:pt x="323850" y="262930"/>
                  </a:cubicBezTo>
                  <a:cubicBezTo>
                    <a:pt x="323850" y="262930"/>
                    <a:pt x="323850" y="262930"/>
                    <a:pt x="323850" y="264244"/>
                  </a:cubicBezTo>
                  <a:cubicBezTo>
                    <a:pt x="323850" y="274762"/>
                    <a:pt x="315951" y="282649"/>
                    <a:pt x="306736" y="282649"/>
                  </a:cubicBezTo>
                  <a:cubicBezTo>
                    <a:pt x="306736" y="282649"/>
                    <a:pt x="306736" y="282649"/>
                    <a:pt x="301470" y="282649"/>
                  </a:cubicBezTo>
                  <a:cubicBezTo>
                    <a:pt x="301470" y="282649"/>
                    <a:pt x="301470" y="282649"/>
                    <a:pt x="298837" y="282649"/>
                  </a:cubicBezTo>
                  <a:cubicBezTo>
                    <a:pt x="298837" y="282649"/>
                    <a:pt x="298837" y="282649"/>
                    <a:pt x="298837" y="314201"/>
                  </a:cubicBezTo>
                  <a:cubicBezTo>
                    <a:pt x="298837" y="326033"/>
                    <a:pt x="288306" y="336550"/>
                    <a:pt x="276458" y="336550"/>
                  </a:cubicBezTo>
                  <a:cubicBezTo>
                    <a:pt x="276458" y="336550"/>
                    <a:pt x="276458" y="336550"/>
                    <a:pt x="125064" y="336550"/>
                  </a:cubicBezTo>
                  <a:cubicBezTo>
                    <a:pt x="113216" y="336550"/>
                    <a:pt x="102684" y="326033"/>
                    <a:pt x="102684" y="314201"/>
                  </a:cubicBezTo>
                  <a:cubicBezTo>
                    <a:pt x="102684" y="314201"/>
                    <a:pt x="102684" y="314201"/>
                    <a:pt x="102684" y="287908"/>
                  </a:cubicBezTo>
                  <a:cubicBezTo>
                    <a:pt x="102684" y="287908"/>
                    <a:pt x="102684" y="287908"/>
                    <a:pt x="75038" y="287908"/>
                  </a:cubicBezTo>
                  <a:cubicBezTo>
                    <a:pt x="75038" y="287908"/>
                    <a:pt x="35544" y="287908"/>
                    <a:pt x="13164" y="255042"/>
                  </a:cubicBezTo>
                  <a:cubicBezTo>
                    <a:pt x="13164" y="253727"/>
                    <a:pt x="13164" y="253727"/>
                    <a:pt x="11848" y="253727"/>
                  </a:cubicBezTo>
                  <a:cubicBezTo>
                    <a:pt x="11848" y="252413"/>
                    <a:pt x="10531" y="251098"/>
                    <a:pt x="9215" y="249783"/>
                  </a:cubicBezTo>
                  <a:cubicBezTo>
                    <a:pt x="9215" y="248469"/>
                    <a:pt x="7899" y="245839"/>
                    <a:pt x="7899" y="244525"/>
                  </a:cubicBezTo>
                  <a:cubicBezTo>
                    <a:pt x="6582" y="243210"/>
                    <a:pt x="6582" y="241895"/>
                    <a:pt x="6582" y="240581"/>
                  </a:cubicBezTo>
                  <a:cubicBezTo>
                    <a:pt x="5266" y="237951"/>
                    <a:pt x="3949" y="235322"/>
                    <a:pt x="2633" y="231378"/>
                  </a:cubicBezTo>
                  <a:cubicBezTo>
                    <a:pt x="2633" y="230063"/>
                    <a:pt x="2633" y="230063"/>
                    <a:pt x="2633" y="228749"/>
                  </a:cubicBezTo>
                  <a:cubicBezTo>
                    <a:pt x="1316" y="226120"/>
                    <a:pt x="1316" y="223490"/>
                    <a:pt x="0" y="219546"/>
                  </a:cubicBezTo>
                  <a:cubicBezTo>
                    <a:pt x="0" y="218232"/>
                    <a:pt x="0" y="216917"/>
                    <a:pt x="0" y="215602"/>
                  </a:cubicBezTo>
                  <a:cubicBezTo>
                    <a:pt x="0" y="211658"/>
                    <a:pt x="0" y="207714"/>
                    <a:pt x="0" y="202456"/>
                  </a:cubicBezTo>
                  <a:cubicBezTo>
                    <a:pt x="0" y="149870"/>
                    <a:pt x="23696" y="127521"/>
                    <a:pt x="40810" y="119633"/>
                  </a:cubicBezTo>
                  <a:cubicBezTo>
                    <a:pt x="40810" y="119633"/>
                    <a:pt x="72405" y="102543"/>
                    <a:pt x="102684" y="85452"/>
                  </a:cubicBezTo>
                  <a:cubicBezTo>
                    <a:pt x="102684" y="85452"/>
                    <a:pt x="102684" y="85452"/>
                    <a:pt x="102684" y="22349"/>
                  </a:cubicBezTo>
                  <a:cubicBezTo>
                    <a:pt x="102684" y="10517"/>
                    <a:pt x="113216" y="0"/>
                    <a:pt x="125064" y="0"/>
                  </a:cubicBezTo>
                  <a:close/>
                </a:path>
              </a:pathLst>
            </a:custGeom>
            <a:solidFill>
              <a:schemeClr val="bg1"/>
            </a:solidFill>
            <a:ln>
              <a:noFill/>
            </a:ln>
          </p:spPr>
          <p:txBody>
            <a:bodyPr/>
            <a:lstStyle/>
            <a:p>
              <a:endParaRPr lang="zh-CN" altLang="en-US">
                <a:cs typeface="+mn-ea"/>
                <a:sym typeface="+mn-lt"/>
              </a:endParaRPr>
            </a:p>
          </p:txBody>
        </p:sp>
      </p:grpSp>
      <p:grpSp>
        <p:nvGrpSpPr>
          <p:cNvPr id="12" name="组合 21"/>
          <p:cNvGrpSpPr/>
          <p:nvPr/>
        </p:nvGrpSpPr>
        <p:grpSpPr>
          <a:xfrm>
            <a:off x="6195950" y="2308633"/>
            <a:ext cx="1506371" cy="1506371"/>
            <a:chOff x="4606019" y="1567702"/>
            <a:chExt cx="1129778" cy="1129778"/>
          </a:xfrm>
        </p:grpSpPr>
        <p:sp>
          <p:nvSpPr>
            <p:cNvPr id="13" name="Oval 23"/>
            <p:cNvSpPr/>
            <p:nvPr/>
          </p:nvSpPr>
          <p:spPr>
            <a:xfrm>
              <a:off x="4606019" y="1567702"/>
              <a:ext cx="1129778" cy="1129778"/>
            </a:xfrm>
            <a:prstGeom prst="ellipse">
              <a:avLst/>
            </a:prstGeom>
            <a:solidFill>
              <a:srgbClr val="F5C7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3200">
                <a:cs typeface="+mn-ea"/>
                <a:sym typeface="+mn-lt"/>
              </a:endParaRPr>
            </a:p>
          </p:txBody>
        </p:sp>
        <p:sp>
          <p:nvSpPr>
            <p:cNvPr id="14" name="text-file-document_69927"/>
            <p:cNvSpPr>
              <a:spLocks noChangeAspect="1"/>
            </p:cNvSpPr>
            <p:nvPr/>
          </p:nvSpPr>
          <p:spPr bwMode="auto">
            <a:xfrm>
              <a:off x="4902013" y="1814175"/>
              <a:ext cx="537789" cy="609685"/>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txBody>
            <a:bodyPr/>
            <a:lstStyle/>
            <a:p>
              <a:endParaRPr lang="zh-CN" altLang="en-US">
                <a:cs typeface="+mn-ea"/>
                <a:sym typeface="+mn-lt"/>
              </a:endParaRPr>
            </a:p>
          </p:txBody>
        </p:sp>
      </p:grpSp>
      <p:grpSp>
        <p:nvGrpSpPr>
          <p:cNvPr id="15" name="组合 28"/>
          <p:cNvGrpSpPr/>
          <p:nvPr/>
        </p:nvGrpSpPr>
        <p:grpSpPr>
          <a:xfrm>
            <a:off x="4757066" y="3980057"/>
            <a:ext cx="1506371" cy="1506371"/>
            <a:chOff x="3506384" y="2688205"/>
            <a:chExt cx="1129778" cy="1129778"/>
          </a:xfrm>
        </p:grpSpPr>
        <p:sp>
          <p:nvSpPr>
            <p:cNvPr id="16" name="Oval 22"/>
            <p:cNvSpPr/>
            <p:nvPr/>
          </p:nvSpPr>
          <p:spPr>
            <a:xfrm>
              <a:off x="3506384" y="2688205"/>
              <a:ext cx="1129778" cy="1129778"/>
            </a:xfrm>
            <a:prstGeom prst="ellipse">
              <a:avLst/>
            </a:prstGeom>
            <a:solidFill>
              <a:srgbClr val="F5C7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3200">
                <a:cs typeface="+mn-ea"/>
                <a:sym typeface="+mn-lt"/>
              </a:endParaRPr>
            </a:p>
          </p:txBody>
        </p:sp>
        <p:sp>
          <p:nvSpPr>
            <p:cNvPr id="17" name="person-explaining-strategy-on-a-board-with-a-sketch_38792"/>
            <p:cNvSpPr>
              <a:spLocks noChangeAspect="1"/>
            </p:cNvSpPr>
            <p:nvPr/>
          </p:nvSpPr>
          <p:spPr bwMode="auto">
            <a:xfrm>
              <a:off x="3766430" y="3004245"/>
              <a:ext cx="609685" cy="556261"/>
            </a:xfrm>
            <a:custGeom>
              <a:avLst/>
              <a:gdLst>
                <a:gd name="connsiteX0" fmla="*/ 104775 w 328613"/>
                <a:gd name="connsiteY0" fmla="*/ 169862 h 299818"/>
                <a:gd name="connsiteX1" fmla="*/ 328613 w 328613"/>
                <a:gd name="connsiteY1" fmla="*/ 169862 h 299818"/>
                <a:gd name="connsiteX2" fmla="*/ 328613 w 328613"/>
                <a:gd name="connsiteY2" fmla="*/ 182562 h 299818"/>
                <a:gd name="connsiteX3" fmla="*/ 104775 w 328613"/>
                <a:gd name="connsiteY3" fmla="*/ 182562 h 299818"/>
                <a:gd name="connsiteX4" fmla="*/ 0 w 328613"/>
                <a:gd name="connsiteY4" fmla="*/ 169862 h 299818"/>
                <a:gd name="connsiteX5" fmla="*/ 46038 w 328613"/>
                <a:gd name="connsiteY5" fmla="*/ 169862 h 299818"/>
                <a:gd name="connsiteX6" fmla="*/ 46038 w 328613"/>
                <a:gd name="connsiteY6" fmla="*/ 182562 h 299818"/>
                <a:gd name="connsiteX7" fmla="*/ 0 w 328613"/>
                <a:gd name="connsiteY7" fmla="*/ 182562 h 299818"/>
                <a:gd name="connsiteX8" fmla="*/ 154438 w 328613"/>
                <a:gd name="connsiteY8" fmla="*/ 103563 h 299818"/>
                <a:gd name="connsiteX9" fmla="*/ 156623 w 328613"/>
                <a:gd name="connsiteY9" fmla="*/ 123121 h 299818"/>
                <a:gd name="connsiteX10" fmla="*/ 98363 w 328613"/>
                <a:gd name="connsiteY10" fmla="*/ 137418 h 299818"/>
                <a:gd name="connsiteX11" fmla="*/ 98363 w 328613"/>
                <a:gd name="connsiteY11" fmla="*/ 189409 h 299818"/>
                <a:gd name="connsiteX12" fmla="*/ 97069 w 328613"/>
                <a:gd name="connsiteY12" fmla="*/ 193308 h 299818"/>
                <a:gd name="connsiteX13" fmla="*/ 110015 w 328613"/>
                <a:gd name="connsiteY13" fmla="*/ 273894 h 299818"/>
                <a:gd name="connsiteX14" fmla="*/ 89301 w 328613"/>
                <a:gd name="connsiteY14" fmla="*/ 273894 h 299818"/>
                <a:gd name="connsiteX15" fmla="*/ 78943 w 328613"/>
                <a:gd name="connsiteY15" fmla="*/ 206306 h 299818"/>
                <a:gd name="connsiteX16" fmla="*/ 60818 w 328613"/>
                <a:gd name="connsiteY16" fmla="*/ 294690 h 299818"/>
                <a:gd name="connsiteX17" fmla="*/ 41398 w 328613"/>
                <a:gd name="connsiteY17" fmla="*/ 284292 h 299818"/>
                <a:gd name="connsiteX18" fmla="*/ 56934 w 328613"/>
                <a:gd name="connsiteY18" fmla="*/ 201107 h 299818"/>
                <a:gd name="connsiteX19" fmla="*/ 51755 w 328613"/>
                <a:gd name="connsiteY19" fmla="*/ 189409 h 299818"/>
                <a:gd name="connsiteX20" fmla="*/ 51755 w 328613"/>
                <a:gd name="connsiteY20" fmla="*/ 124421 h 299818"/>
                <a:gd name="connsiteX21" fmla="*/ 69881 w 328613"/>
                <a:gd name="connsiteY21" fmla="*/ 107524 h 299818"/>
                <a:gd name="connsiteX22" fmla="*/ 80238 w 328613"/>
                <a:gd name="connsiteY22" fmla="*/ 107524 h 299818"/>
                <a:gd name="connsiteX23" fmla="*/ 95774 w 328613"/>
                <a:gd name="connsiteY23" fmla="*/ 116622 h 299818"/>
                <a:gd name="connsiteX24" fmla="*/ 146266 w 328613"/>
                <a:gd name="connsiteY24" fmla="*/ 103624 h 299818"/>
                <a:gd name="connsiteX25" fmla="*/ 154438 w 328613"/>
                <a:gd name="connsiteY25" fmla="*/ 103563 h 299818"/>
                <a:gd name="connsiteX26" fmla="*/ 258763 w 328613"/>
                <a:gd name="connsiteY26" fmla="*/ 98425 h 299818"/>
                <a:gd name="connsiteX27" fmla="*/ 273051 w 328613"/>
                <a:gd name="connsiteY27" fmla="*/ 112713 h 299818"/>
                <a:gd name="connsiteX28" fmla="*/ 285751 w 328613"/>
                <a:gd name="connsiteY28" fmla="*/ 98425 h 299818"/>
                <a:gd name="connsiteX29" fmla="*/ 290513 w 328613"/>
                <a:gd name="connsiteY29" fmla="*/ 104775 h 299818"/>
                <a:gd name="connsiteX30" fmla="*/ 277813 w 328613"/>
                <a:gd name="connsiteY30" fmla="*/ 117475 h 299818"/>
                <a:gd name="connsiteX31" fmla="*/ 290513 w 328613"/>
                <a:gd name="connsiteY31" fmla="*/ 130175 h 299818"/>
                <a:gd name="connsiteX32" fmla="*/ 285751 w 328613"/>
                <a:gd name="connsiteY32" fmla="*/ 133350 h 299818"/>
                <a:gd name="connsiteX33" fmla="*/ 273051 w 328613"/>
                <a:gd name="connsiteY33" fmla="*/ 120650 h 299818"/>
                <a:gd name="connsiteX34" fmla="*/ 258763 w 328613"/>
                <a:gd name="connsiteY34" fmla="*/ 133350 h 299818"/>
                <a:gd name="connsiteX35" fmla="*/ 255588 w 328613"/>
                <a:gd name="connsiteY35" fmla="*/ 130175 h 299818"/>
                <a:gd name="connsiteX36" fmla="*/ 268288 w 328613"/>
                <a:gd name="connsiteY36" fmla="*/ 117475 h 299818"/>
                <a:gd name="connsiteX37" fmla="*/ 255588 w 328613"/>
                <a:gd name="connsiteY37" fmla="*/ 104775 h 299818"/>
                <a:gd name="connsiteX38" fmla="*/ 75407 w 328613"/>
                <a:gd name="connsiteY38" fmla="*/ 53975 h 299818"/>
                <a:gd name="connsiteX39" fmla="*/ 98426 w 328613"/>
                <a:gd name="connsiteY39" fmla="*/ 76200 h 299818"/>
                <a:gd name="connsiteX40" fmla="*/ 75407 w 328613"/>
                <a:gd name="connsiteY40" fmla="*/ 98425 h 299818"/>
                <a:gd name="connsiteX41" fmla="*/ 52388 w 328613"/>
                <a:gd name="connsiteY41" fmla="*/ 76200 h 299818"/>
                <a:gd name="connsiteX42" fmla="*/ 75407 w 328613"/>
                <a:gd name="connsiteY42" fmla="*/ 53975 h 299818"/>
                <a:gd name="connsiteX43" fmla="*/ 132688 w 328613"/>
                <a:gd name="connsiteY43" fmla="*/ 31615 h 299818"/>
                <a:gd name="connsiteX44" fmla="*/ 190486 w 328613"/>
                <a:gd name="connsiteY44" fmla="*/ 71338 h 299818"/>
                <a:gd name="connsiteX45" fmla="*/ 246063 w 328613"/>
                <a:gd name="connsiteY45" fmla="*/ 112614 h 299818"/>
                <a:gd name="connsiteX46" fmla="*/ 244770 w 328613"/>
                <a:gd name="connsiteY46" fmla="*/ 119063 h 299818"/>
                <a:gd name="connsiteX47" fmla="*/ 185316 w 328613"/>
                <a:gd name="connsiteY47" fmla="*/ 75208 h 299818"/>
                <a:gd name="connsiteX48" fmla="*/ 102598 w 328613"/>
                <a:gd name="connsiteY48" fmla="*/ 46831 h 299818"/>
                <a:gd name="connsiteX49" fmla="*/ 100013 w 328613"/>
                <a:gd name="connsiteY49" fmla="*/ 41672 h 299818"/>
                <a:gd name="connsiteX50" fmla="*/ 132688 w 328613"/>
                <a:gd name="connsiteY50" fmla="*/ 31615 h 299818"/>
                <a:gd name="connsiteX51" fmla="*/ 0 w 328613"/>
                <a:gd name="connsiteY51" fmla="*/ 0 h 299818"/>
                <a:gd name="connsiteX52" fmla="*/ 328613 w 328613"/>
                <a:gd name="connsiteY52" fmla="*/ 0 h 299818"/>
                <a:gd name="connsiteX53" fmla="*/ 328613 w 328613"/>
                <a:gd name="connsiteY53" fmla="*/ 161925 h 299818"/>
                <a:gd name="connsiteX54" fmla="*/ 104775 w 328613"/>
                <a:gd name="connsiteY54" fmla="*/ 161925 h 299818"/>
                <a:gd name="connsiteX55" fmla="*/ 104775 w 328613"/>
                <a:gd name="connsiteY55" fmla="*/ 149225 h 299818"/>
                <a:gd name="connsiteX56" fmla="*/ 315913 w 328613"/>
                <a:gd name="connsiteY56" fmla="*/ 149225 h 299818"/>
                <a:gd name="connsiteX57" fmla="*/ 315913 w 328613"/>
                <a:gd name="connsiteY57" fmla="*/ 14287 h 299818"/>
                <a:gd name="connsiteX58" fmla="*/ 12700 w 328613"/>
                <a:gd name="connsiteY58" fmla="*/ 14287 h 299818"/>
                <a:gd name="connsiteX59" fmla="*/ 12700 w 328613"/>
                <a:gd name="connsiteY59" fmla="*/ 149225 h 299818"/>
                <a:gd name="connsiteX60" fmla="*/ 46037 w 328613"/>
                <a:gd name="connsiteY60" fmla="*/ 149225 h 299818"/>
                <a:gd name="connsiteX61" fmla="*/ 46037 w 328613"/>
                <a:gd name="connsiteY61" fmla="*/ 161925 h 299818"/>
                <a:gd name="connsiteX62" fmla="*/ 0 w 328613"/>
                <a:gd name="connsiteY62" fmla="*/ 161925 h 299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328613" h="299818">
                  <a:moveTo>
                    <a:pt x="104775" y="169862"/>
                  </a:moveTo>
                  <a:lnTo>
                    <a:pt x="328613" y="169862"/>
                  </a:lnTo>
                  <a:lnTo>
                    <a:pt x="328613" y="182562"/>
                  </a:lnTo>
                  <a:lnTo>
                    <a:pt x="104775" y="182562"/>
                  </a:lnTo>
                  <a:close/>
                  <a:moveTo>
                    <a:pt x="0" y="169862"/>
                  </a:moveTo>
                  <a:lnTo>
                    <a:pt x="46038" y="169862"/>
                  </a:lnTo>
                  <a:lnTo>
                    <a:pt x="46038" y="182562"/>
                  </a:lnTo>
                  <a:lnTo>
                    <a:pt x="0" y="182562"/>
                  </a:lnTo>
                  <a:close/>
                  <a:moveTo>
                    <a:pt x="154438" y="103563"/>
                  </a:moveTo>
                  <a:cubicBezTo>
                    <a:pt x="161721" y="106793"/>
                    <a:pt x="165362" y="118247"/>
                    <a:pt x="156623" y="123121"/>
                  </a:cubicBezTo>
                  <a:cubicBezTo>
                    <a:pt x="138498" y="132219"/>
                    <a:pt x="117783" y="137418"/>
                    <a:pt x="98363" y="137418"/>
                  </a:cubicBezTo>
                  <a:cubicBezTo>
                    <a:pt x="98363" y="137418"/>
                    <a:pt x="98363" y="137418"/>
                    <a:pt x="98363" y="189409"/>
                  </a:cubicBezTo>
                  <a:cubicBezTo>
                    <a:pt x="98363" y="190709"/>
                    <a:pt x="97069" y="192009"/>
                    <a:pt x="97069" y="193308"/>
                  </a:cubicBezTo>
                  <a:cubicBezTo>
                    <a:pt x="106131" y="219304"/>
                    <a:pt x="110015" y="246599"/>
                    <a:pt x="110015" y="273894"/>
                  </a:cubicBezTo>
                  <a:cubicBezTo>
                    <a:pt x="110015" y="286892"/>
                    <a:pt x="89301" y="286892"/>
                    <a:pt x="89301" y="273894"/>
                  </a:cubicBezTo>
                  <a:cubicBezTo>
                    <a:pt x="89301" y="250498"/>
                    <a:pt x="85417" y="228402"/>
                    <a:pt x="78943" y="206306"/>
                  </a:cubicBezTo>
                  <a:cubicBezTo>
                    <a:pt x="80238" y="237500"/>
                    <a:pt x="77649" y="268695"/>
                    <a:pt x="60818" y="294690"/>
                  </a:cubicBezTo>
                  <a:cubicBezTo>
                    <a:pt x="53050" y="306388"/>
                    <a:pt x="34925" y="295990"/>
                    <a:pt x="41398" y="284292"/>
                  </a:cubicBezTo>
                  <a:cubicBezTo>
                    <a:pt x="58229" y="258297"/>
                    <a:pt x="59523" y="229702"/>
                    <a:pt x="56934" y="201107"/>
                  </a:cubicBezTo>
                  <a:cubicBezTo>
                    <a:pt x="54345" y="198507"/>
                    <a:pt x="51755" y="193308"/>
                    <a:pt x="51755" y="189409"/>
                  </a:cubicBezTo>
                  <a:cubicBezTo>
                    <a:pt x="51755" y="189409"/>
                    <a:pt x="51755" y="189409"/>
                    <a:pt x="51755" y="124421"/>
                  </a:cubicBezTo>
                  <a:cubicBezTo>
                    <a:pt x="51755" y="115322"/>
                    <a:pt x="59523" y="107524"/>
                    <a:pt x="69881" y="107524"/>
                  </a:cubicBezTo>
                  <a:cubicBezTo>
                    <a:pt x="69881" y="107524"/>
                    <a:pt x="69881" y="107524"/>
                    <a:pt x="80238" y="107524"/>
                  </a:cubicBezTo>
                  <a:cubicBezTo>
                    <a:pt x="86711" y="107524"/>
                    <a:pt x="93185" y="111423"/>
                    <a:pt x="95774" y="116622"/>
                  </a:cubicBezTo>
                  <a:cubicBezTo>
                    <a:pt x="112604" y="116622"/>
                    <a:pt x="129435" y="112723"/>
                    <a:pt x="146266" y="103624"/>
                  </a:cubicBezTo>
                  <a:cubicBezTo>
                    <a:pt x="149179" y="102325"/>
                    <a:pt x="152011" y="102487"/>
                    <a:pt x="154438" y="103563"/>
                  </a:cubicBezTo>
                  <a:close/>
                  <a:moveTo>
                    <a:pt x="258763" y="98425"/>
                  </a:moveTo>
                  <a:lnTo>
                    <a:pt x="273051" y="112713"/>
                  </a:lnTo>
                  <a:lnTo>
                    <a:pt x="285751" y="98425"/>
                  </a:lnTo>
                  <a:lnTo>
                    <a:pt x="290513" y="104775"/>
                  </a:lnTo>
                  <a:lnTo>
                    <a:pt x="277813" y="117475"/>
                  </a:lnTo>
                  <a:lnTo>
                    <a:pt x="290513" y="130175"/>
                  </a:lnTo>
                  <a:lnTo>
                    <a:pt x="285751" y="133350"/>
                  </a:lnTo>
                  <a:lnTo>
                    <a:pt x="273051" y="120650"/>
                  </a:lnTo>
                  <a:lnTo>
                    <a:pt x="258763" y="133350"/>
                  </a:lnTo>
                  <a:lnTo>
                    <a:pt x="255588" y="130175"/>
                  </a:lnTo>
                  <a:lnTo>
                    <a:pt x="268288" y="117475"/>
                  </a:lnTo>
                  <a:lnTo>
                    <a:pt x="255588" y="104775"/>
                  </a:lnTo>
                  <a:close/>
                  <a:moveTo>
                    <a:pt x="75407" y="53975"/>
                  </a:moveTo>
                  <a:cubicBezTo>
                    <a:pt x="88120" y="53975"/>
                    <a:pt x="98426" y="63925"/>
                    <a:pt x="98426" y="76200"/>
                  </a:cubicBezTo>
                  <a:cubicBezTo>
                    <a:pt x="98426" y="88475"/>
                    <a:pt x="88120" y="98425"/>
                    <a:pt x="75407" y="98425"/>
                  </a:cubicBezTo>
                  <a:cubicBezTo>
                    <a:pt x="62694" y="98425"/>
                    <a:pt x="52388" y="88475"/>
                    <a:pt x="52388" y="76200"/>
                  </a:cubicBezTo>
                  <a:cubicBezTo>
                    <a:pt x="52388" y="63925"/>
                    <a:pt x="62694" y="53975"/>
                    <a:pt x="75407" y="53975"/>
                  </a:cubicBezTo>
                  <a:close/>
                  <a:moveTo>
                    <a:pt x="132688" y="31615"/>
                  </a:moveTo>
                  <a:cubicBezTo>
                    <a:pt x="160679" y="29982"/>
                    <a:pt x="175946" y="51023"/>
                    <a:pt x="190486" y="71338"/>
                  </a:cubicBezTo>
                  <a:cubicBezTo>
                    <a:pt x="204704" y="90686"/>
                    <a:pt x="220213" y="110034"/>
                    <a:pt x="246063" y="112614"/>
                  </a:cubicBezTo>
                  <a:cubicBezTo>
                    <a:pt x="246063" y="112614"/>
                    <a:pt x="246063" y="112614"/>
                    <a:pt x="244770" y="119063"/>
                  </a:cubicBezTo>
                  <a:cubicBezTo>
                    <a:pt x="216336" y="116484"/>
                    <a:pt x="200826" y="95845"/>
                    <a:pt x="185316" y="75208"/>
                  </a:cubicBezTo>
                  <a:cubicBezTo>
                    <a:pt x="165929" y="48121"/>
                    <a:pt x="147835" y="24904"/>
                    <a:pt x="102598" y="46831"/>
                  </a:cubicBezTo>
                  <a:cubicBezTo>
                    <a:pt x="102598" y="46831"/>
                    <a:pt x="102598" y="46831"/>
                    <a:pt x="100013" y="41672"/>
                  </a:cubicBezTo>
                  <a:cubicBezTo>
                    <a:pt x="112615" y="35223"/>
                    <a:pt x="123358" y="32159"/>
                    <a:pt x="132688" y="31615"/>
                  </a:cubicBezTo>
                  <a:close/>
                  <a:moveTo>
                    <a:pt x="0" y="0"/>
                  </a:moveTo>
                  <a:lnTo>
                    <a:pt x="328613" y="0"/>
                  </a:lnTo>
                  <a:lnTo>
                    <a:pt x="328613" y="161925"/>
                  </a:lnTo>
                  <a:lnTo>
                    <a:pt x="104775" y="161925"/>
                  </a:lnTo>
                  <a:lnTo>
                    <a:pt x="104775" y="149225"/>
                  </a:lnTo>
                  <a:lnTo>
                    <a:pt x="315913" y="149225"/>
                  </a:lnTo>
                  <a:lnTo>
                    <a:pt x="315913" y="14287"/>
                  </a:lnTo>
                  <a:lnTo>
                    <a:pt x="12700" y="14287"/>
                  </a:lnTo>
                  <a:lnTo>
                    <a:pt x="12700" y="149225"/>
                  </a:lnTo>
                  <a:lnTo>
                    <a:pt x="46037" y="149225"/>
                  </a:lnTo>
                  <a:lnTo>
                    <a:pt x="46037" y="161925"/>
                  </a:lnTo>
                  <a:lnTo>
                    <a:pt x="0" y="161925"/>
                  </a:lnTo>
                  <a:close/>
                </a:path>
              </a:pathLst>
            </a:custGeom>
            <a:solidFill>
              <a:schemeClr val="bg1"/>
            </a:solidFill>
            <a:ln>
              <a:noFill/>
            </a:ln>
          </p:spPr>
          <p:txBody>
            <a:bodyPr/>
            <a:lstStyle/>
            <a:p>
              <a:endParaRPr lang="zh-CN" altLang="en-US">
                <a:cs typeface="+mn-ea"/>
                <a:sym typeface="+mn-lt"/>
              </a:endParaRPr>
            </a:p>
          </p:txBody>
        </p:sp>
      </p:grpSp>
      <p:sp>
        <p:nvSpPr>
          <p:cNvPr id="18" name="Rectangle 17"/>
          <p:cNvSpPr/>
          <p:nvPr/>
        </p:nvSpPr>
        <p:spPr>
          <a:xfrm>
            <a:off x="3691391" y="1132765"/>
            <a:ext cx="5479903" cy="477054"/>
          </a:xfrm>
          <a:prstGeom prst="rect">
            <a:avLst/>
          </a:prstGeom>
        </p:spPr>
        <p:txBody>
          <a:bodyPr wrap="square">
            <a:spAutoFit/>
          </a:bodyPr>
          <a:lstStyle/>
          <a:p>
            <a:r>
              <a:rPr lang="vi-VN" sz="2500" b="1" dirty="0">
                <a:latin typeface="Times New Roman" pitchFamily="18" charset="0"/>
                <a:cs typeface="Times New Roman" pitchFamily="18" charset="0"/>
              </a:rPr>
              <a:t>Vai trò của quản lý nợ nước ngoài</a:t>
            </a:r>
            <a:endParaRPr lang="en-US" sz="2500" dirty="0">
              <a:latin typeface="Times New Roman" pitchFamily="18" charset="0"/>
              <a:cs typeface="Times New Roman" pitchFamily="18" charset="0"/>
            </a:endParaRPr>
          </a:p>
        </p:txBody>
      </p:sp>
      <p:sp>
        <p:nvSpPr>
          <p:cNvPr id="19" name="Rectangle 18"/>
          <p:cNvSpPr/>
          <p:nvPr/>
        </p:nvSpPr>
        <p:spPr>
          <a:xfrm>
            <a:off x="818866" y="2314266"/>
            <a:ext cx="3780430" cy="769441"/>
          </a:xfrm>
          <a:prstGeom prst="rect">
            <a:avLst/>
          </a:prstGeom>
        </p:spPr>
        <p:txBody>
          <a:bodyPr wrap="square">
            <a:spAutoFit/>
          </a:bodyPr>
          <a:lstStyle/>
          <a:p>
            <a:r>
              <a:rPr lang="en-US" sz="2200" dirty="0" err="1">
                <a:latin typeface="Times New Roman" pitchFamily="18" charset="0"/>
                <a:cs typeface="Times New Roman" pitchFamily="18" charset="0"/>
              </a:rPr>
              <a:t>Đảm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bảo</a:t>
            </a:r>
            <a:r>
              <a:rPr lang="en-US" sz="2200" dirty="0">
                <a:latin typeface="Times New Roman" pitchFamily="18" charset="0"/>
                <a:cs typeface="Times New Roman" pitchFamily="18" charset="0"/>
              </a:rPr>
              <a:t> an </a:t>
            </a:r>
            <a:r>
              <a:rPr lang="en-US" sz="2200" dirty="0" err="1">
                <a:latin typeface="Times New Roman" pitchFamily="18" charset="0"/>
                <a:cs typeface="Times New Roman" pitchFamily="18" charset="0"/>
              </a:rPr>
              <a:t>toàn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nợ</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và</a:t>
            </a:r>
            <a:r>
              <a:rPr lang="en-US" sz="2200" dirty="0">
                <a:latin typeface="Times New Roman" pitchFamily="18" charset="0"/>
                <a:cs typeface="Times New Roman" pitchFamily="18" charset="0"/>
              </a:rPr>
              <a:t> an </a:t>
            </a:r>
            <a:r>
              <a:rPr lang="en-US" sz="2200" dirty="0" err="1">
                <a:latin typeface="Times New Roman" pitchFamily="18" charset="0"/>
                <a:cs typeface="Times New Roman" pitchFamily="18" charset="0"/>
              </a:rPr>
              <a:t>ninh</a:t>
            </a:r>
            <a:r>
              <a:rPr lang="en-US" sz="2200" dirty="0">
                <a:latin typeface="Times New Roman" pitchFamily="18" charset="0"/>
                <a:cs typeface="Times New Roman" pitchFamily="18" charset="0"/>
              </a:rPr>
              <a:t> </a:t>
            </a:r>
          </a:p>
          <a:p>
            <a:r>
              <a:rPr lang="en-US" sz="2200" dirty="0" err="1">
                <a:latin typeface="Times New Roman" pitchFamily="18" charset="0"/>
                <a:cs typeface="Times New Roman" pitchFamily="18" charset="0"/>
              </a:rPr>
              <a:t>cho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nền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tài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chính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quốc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gia</a:t>
            </a:r>
            <a:r>
              <a:rPr lang="en-US" sz="2200" dirty="0">
                <a:latin typeface="Times New Roman" pitchFamily="18" charset="0"/>
                <a:cs typeface="Times New Roman" pitchFamily="18" charset="0"/>
              </a:rPr>
              <a:t>.</a:t>
            </a:r>
          </a:p>
        </p:txBody>
      </p:sp>
      <p:sp>
        <p:nvSpPr>
          <p:cNvPr id="20" name="Rectangle 19"/>
          <p:cNvSpPr/>
          <p:nvPr/>
        </p:nvSpPr>
        <p:spPr>
          <a:xfrm>
            <a:off x="7583605" y="2300618"/>
            <a:ext cx="4330889" cy="707886"/>
          </a:xfrm>
          <a:prstGeom prst="rect">
            <a:avLst/>
          </a:prstGeom>
        </p:spPr>
        <p:txBody>
          <a:bodyPr wrap="square">
            <a:spAutoFit/>
          </a:bodyPr>
          <a:lstStyle/>
          <a:p>
            <a:r>
              <a:rPr lang="vi-VN" sz="2000" dirty="0">
                <a:latin typeface="Times New Roman" pitchFamily="18" charset="0"/>
                <a:cs typeface="Times New Roman" pitchFamily="18" charset="0"/>
              </a:rPr>
              <a:t>Đảm bảo uy tín của bên vay và đáp </a:t>
            </a:r>
            <a:endParaRPr lang="en-US"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    </a:t>
            </a:r>
            <a:r>
              <a:rPr lang="vi-VN" sz="2000" dirty="0">
                <a:latin typeface="Times New Roman" pitchFamily="18" charset="0"/>
                <a:cs typeface="Times New Roman" pitchFamily="18" charset="0"/>
              </a:rPr>
              <a:t>ứng</a:t>
            </a:r>
            <a:r>
              <a:rPr lang="en-US" sz="2000" dirty="0">
                <a:latin typeface="Times New Roman" pitchFamily="18" charset="0"/>
                <a:cs typeface="Times New Roman" pitchFamily="18" charset="0"/>
              </a:rPr>
              <a:t> </a:t>
            </a:r>
            <a:r>
              <a:rPr lang="vi-VN" sz="2000" dirty="0">
                <a:latin typeface="Times New Roman" pitchFamily="18" charset="0"/>
                <a:cs typeface="Times New Roman" pitchFamily="18" charset="0"/>
              </a:rPr>
              <a:t>được yêu cầu </a:t>
            </a:r>
            <a:r>
              <a:rPr lang="en-US" sz="2000" dirty="0">
                <a:latin typeface="Times New Roman" pitchFamily="18" charset="0"/>
                <a:cs typeface="Times New Roman" pitchFamily="18" charset="0"/>
              </a:rPr>
              <a:t>ac</a:t>
            </a:r>
            <a:r>
              <a:rPr lang="vi-VN" sz="2000" dirty="0">
                <a:latin typeface="Times New Roman" pitchFamily="18" charset="0"/>
                <a:cs typeface="Times New Roman" pitchFamily="18" charset="0"/>
              </a:rPr>
              <a:t> bên cho vay</a:t>
            </a:r>
            <a:r>
              <a:rPr lang="en-US" sz="2000" dirty="0">
                <a:latin typeface="Times New Roman" pitchFamily="18" charset="0"/>
                <a:cs typeface="Times New Roman" pitchFamily="18" charset="0"/>
              </a:rPr>
              <a:t>.</a:t>
            </a:r>
          </a:p>
        </p:txBody>
      </p:sp>
      <p:sp>
        <p:nvSpPr>
          <p:cNvPr id="21" name="Rectangle 20"/>
          <p:cNvSpPr/>
          <p:nvPr/>
        </p:nvSpPr>
        <p:spPr>
          <a:xfrm>
            <a:off x="1298300" y="4650054"/>
            <a:ext cx="3207929" cy="707886"/>
          </a:xfrm>
          <a:prstGeom prst="rect">
            <a:avLst/>
          </a:prstGeom>
        </p:spPr>
        <p:txBody>
          <a:bodyPr wrap="none">
            <a:spAutoFit/>
          </a:bodyPr>
          <a:lstStyle/>
          <a:p>
            <a:r>
              <a:rPr lang="vi-VN" sz="2000" dirty="0">
                <a:latin typeface="Times New Roman" pitchFamily="18" charset="0"/>
                <a:cs typeface="Times New Roman" pitchFamily="18" charset="0"/>
              </a:rPr>
              <a:t>Quản lý để có thể tăng cường</a:t>
            </a:r>
            <a:endParaRPr lang="en-US" sz="2000" dirty="0">
              <a:latin typeface="Times New Roman" pitchFamily="18" charset="0"/>
              <a:cs typeface="Times New Roman" pitchFamily="18" charset="0"/>
            </a:endParaRPr>
          </a:p>
          <a:p>
            <a:r>
              <a:rPr lang="vi-VN" sz="2000" dirty="0">
                <a:latin typeface="Times New Roman" pitchFamily="18" charset="0"/>
                <a:cs typeface="Times New Roman" pitchFamily="18" charset="0"/>
              </a:rPr>
              <a:t> hiệu quả sử dụng vốn vay</a:t>
            </a:r>
            <a:r>
              <a:rPr lang="en-US" sz="2000" dirty="0">
                <a:latin typeface="Times New Roman" pitchFamily="18" charset="0"/>
                <a:cs typeface="Times New Roman" pitchFamily="18" charset="0"/>
              </a:rPr>
              <a:t>.</a:t>
            </a:r>
          </a:p>
        </p:txBody>
      </p:sp>
      <p:sp>
        <p:nvSpPr>
          <p:cNvPr id="22" name="Rectangle 21"/>
          <p:cNvSpPr/>
          <p:nvPr/>
        </p:nvSpPr>
        <p:spPr>
          <a:xfrm>
            <a:off x="8081527" y="4636406"/>
            <a:ext cx="2874505" cy="707886"/>
          </a:xfrm>
          <a:prstGeom prst="rect">
            <a:avLst/>
          </a:prstGeom>
        </p:spPr>
        <p:txBody>
          <a:bodyPr wrap="none">
            <a:spAutoFit/>
          </a:bodyPr>
          <a:lstStyle/>
          <a:p>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và</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phòng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ngừa</a:t>
            </a:r>
            <a:r>
              <a:rPr lang="en-US" sz="2000" dirty="0">
                <a:latin typeface="Times New Roman" pitchFamily="18" charset="0"/>
                <a:cs typeface="Times New Roman" pitchFamily="18" charset="0"/>
              </a:rPr>
              <a:t> </a:t>
            </a:r>
          </a:p>
          <a:p>
            <a:r>
              <a:rPr lang="en-US" sz="2000" dirty="0" err="1">
                <a:latin typeface="Times New Roman" pitchFamily="18" charset="0"/>
                <a:cs typeface="Times New Roman" pitchFamily="18" charset="0"/>
              </a:rPr>
              <a:t>những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rủi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trong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nợ</a:t>
            </a:r>
            <a:r>
              <a:rPr lang="en-US" sz="2000" dirty="0">
                <a:latin typeface="Times New Roman" pitchFamily="18" charset="0"/>
                <a:cs typeface="Times New Roman" pitchFamily="18" charset="0"/>
              </a:rPr>
              <a:t>.</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transition="in" filter="fade">
                                      <p:cBhvr>
                                        <p:cTn id="22" dur="500"/>
                                        <p:tgtEl>
                                          <p:spTgt spid="8"/>
                                        </p:tgtEl>
                                      </p:cBhvr>
                                    </p:animEffect>
                                  </p:childTnLst>
                                </p:cTn>
                              </p:par>
                              <p:par>
                                <p:cTn id="23" presetID="14" presetClass="entr" presetSubtype="1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randombar(horizontal)">
                                      <p:cBhvr>
                                        <p:cTn id="25" dur="500"/>
                                        <p:tgtEl>
                                          <p:spTgt spid="12"/>
                                        </p:tgtEl>
                                      </p:cBhvr>
                                    </p:animEffect>
                                  </p:childTnLst>
                                </p:cTn>
                              </p:par>
                              <p:par>
                                <p:cTn id="26" presetID="14" presetClass="entr" presetSubtype="1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randombar(horizontal)">
                                      <p:cBhvr>
                                        <p:cTn id="28" dur="500"/>
                                        <p:tgtEl>
                                          <p:spTgt spid="1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8" grpId="0"/>
      <p:bldP spid="19" grpId="0"/>
      <p:bldP spid="20" grpId="0"/>
      <p:bldP spid="21" grpId="0"/>
      <p:bldP spid="2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F54C7A73-D144-44C6-963C-0C00BEEF09BF}"/>
              </a:ext>
            </a:extLst>
          </p:cNvPr>
          <p:cNvSpPr/>
          <p:nvPr/>
        </p:nvSpPr>
        <p:spPr>
          <a:xfrm>
            <a:off x="-600" y="1973943"/>
            <a:ext cx="12193201" cy="3414420"/>
          </a:xfrm>
          <a:prstGeom prst="rect">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85" dirty="0">
              <a:cs typeface="+mn-ea"/>
              <a:sym typeface="+mn-lt"/>
            </a:endParaRPr>
          </a:p>
        </p:txBody>
      </p:sp>
      <p:sp>
        <p:nvSpPr>
          <p:cNvPr id="7" name="椭圆 6">
            <a:extLst>
              <a:ext uri="{FF2B5EF4-FFF2-40B4-BE49-F238E27FC236}">
                <a16:creationId xmlns:a16="http://schemas.microsoft.com/office/drawing/2014/main" id="{BE079EE6-C7CF-4A53-BEC9-E9E7DDFA3233}"/>
              </a:ext>
            </a:extLst>
          </p:cNvPr>
          <p:cNvSpPr/>
          <p:nvPr/>
        </p:nvSpPr>
        <p:spPr>
          <a:xfrm>
            <a:off x="4306957" y="159026"/>
            <a:ext cx="3684104" cy="3538331"/>
          </a:xfrm>
          <a:prstGeom prst="ellipse">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500" dirty="0" err="1">
                <a:solidFill>
                  <a:schemeClr val="bg1"/>
                </a:solidFill>
                <a:latin typeface="Times New Roman" pitchFamily="18" charset="0"/>
                <a:cs typeface="Times New Roman" pitchFamily="18" charset="0"/>
                <a:sym typeface="+mn-lt"/>
              </a:rPr>
              <a:t>Chương</a:t>
            </a:r>
            <a:r>
              <a:rPr lang="en-US" altLang="zh-CN" sz="4500" dirty="0">
                <a:solidFill>
                  <a:schemeClr val="bg1"/>
                </a:solidFill>
                <a:latin typeface="Times New Roman" pitchFamily="18" charset="0"/>
                <a:cs typeface="Times New Roman" pitchFamily="18" charset="0"/>
                <a:sym typeface="+mn-lt"/>
              </a:rPr>
              <a:t> II</a:t>
            </a:r>
            <a:endParaRPr lang="zh-CN" altLang="en-US" sz="4500" dirty="0">
              <a:solidFill>
                <a:schemeClr val="bg1"/>
              </a:solidFill>
              <a:latin typeface="Times New Roman" pitchFamily="18" charset="0"/>
              <a:cs typeface="Times New Roman" pitchFamily="18" charset="0"/>
              <a:sym typeface="+mn-lt"/>
            </a:endParaRPr>
          </a:p>
        </p:txBody>
      </p:sp>
      <p:sp>
        <p:nvSpPr>
          <p:cNvPr id="8" name="文本框 7">
            <a:extLst>
              <a:ext uri="{FF2B5EF4-FFF2-40B4-BE49-F238E27FC236}">
                <a16:creationId xmlns:a16="http://schemas.microsoft.com/office/drawing/2014/main" id="{D2F84EC4-4857-42A7-B414-FC8D7392F7AB}"/>
              </a:ext>
            </a:extLst>
          </p:cNvPr>
          <p:cNvSpPr txBox="1"/>
          <p:nvPr/>
        </p:nvSpPr>
        <p:spPr>
          <a:xfrm>
            <a:off x="439199" y="3548199"/>
            <a:ext cx="11347978" cy="1477328"/>
          </a:xfrm>
          <a:prstGeom prst="rect">
            <a:avLst/>
          </a:prstGeom>
          <a:noFill/>
        </p:spPr>
        <p:txBody>
          <a:bodyPr wrap="none" rtlCol="0">
            <a:spAutoFit/>
          </a:bodyPr>
          <a:lstStyle/>
          <a:p>
            <a:pPr algn="ctr"/>
            <a:r>
              <a:rPr lang="vi-VN" sz="4500" b="1" dirty="0">
                <a:solidFill>
                  <a:schemeClr val="bg1"/>
                </a:solidFill>
                <a:latin typeface="Times New Roman" pitchFamily="18" charset="0"/>
                <a:cs typeface="Times New Roman" pitchFamily="18" charset="0"/>
              </a:rPr>
              <a:t>Kinh nghiệm quản lý vay nợ</a:t>
            </a:r>
            <a:endParaRPr lang="en-US" sz="4500" b="1" dirty="0">
              <a:solidFill>
                <a:schemeClr val="bg1"/>
              </a:solidFill>
              <a:latin typeface="Times New Roman" pitchFamily="18" charset="0"/>
              <a:cs typeface="Times New Roman" pitchFamily="18" charset="0"/>
            </a:endParaRPr>
          </a:p>
          <a:p>
            <a:pPr algn="ctr"/>
            <a:r>
              <a:rPr lang="vi-VN" sz="4500" b="1" dirty="0">
                <a:solidFill>
                  <a:schemeClr val="bg1"/>
                </a:solidFill>
                <a:latin typeface="Times New Roman" pitchFamily="18" charset="0"/>
                <a:cs typeface="Times New Roman" pitchFamily="18" charset="0"/>
              </a:rPr>
              <a:t> nước ngoài của một số quốc gia trên thế giới.</a:t>
            </a:r>
            <a:endParaRPr lang="zh-CN" altLang="en-US" sz="4500" b="1" dirty="0">
              <a:solidFill>
                <a:schemeClr val="bg1"/>
              </a:solidFill>
              <a:latin typeface="Times New Roman" pitchFamily="18" charset="0"/>
              <a:cs typeface="Times New Roman" pitchFamily="18" charset="0"/>
              <a:sym typeface="+mn-lt"/>
            </a:endParaRPr>
          </a:p>
        </p:txBody>
      </p:sp>
    </p:spTree>
    <p:extLst>
      <p:ext uri="{BB962C8B-B14F-4D97-AF65-F5344CB8AC3E}">
        <p14:creationId xmlns:p14="http://schemas.microsoft.com/office/powerpoint/2010/main" val="3931004872"/>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500"/>
                            </p:stCondLst>
                            <p:childTnLst>
                              <p:par>
                                <p:cTn id="16" presetID="53" presetClass="entr" presetSubtype="528"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anim calcmode="lin" valueType="num">
                                      <p:cBhvr>
                                        <p:cTn id="21" dur="500" fill="hold"/>
                                        <p:tgtEl>
                                          <p:spTgt spid="8"/>
                                        </p:tgtEl>
                                        <p:attrNameLst>
                                          <p:attrName>ppt_x</p:attrName>
                                        </p:attrNameLst>
                                      </p:cBhvr>
                                      <p:tavLst>
                                        <p:tav tm="0">
                                          <p:val>
                                            <p:fltVal val="0.5"/>
                                          </p:val>
                                        </p:tav>
                                        <p:tav tm="100000">
                                          <p:val>
                                            <p:strVal val="#ppt_x"/>
                                          </p:val>
                                        </p:tav>
                                      </p:tavLst>
                                    </p:anim>
                                    <p:anim calcmode="lin" valueType="num">
                                      <p:cBhvr>
                                        <p:cTn id="22" dur="50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516" y="255475"/>
            <a:ext cx="4578497" cy="477054"/>
          </a:xfrm>
          <a:prstGeom prst="rect">
            <a:avLst/>
          </a:prstGeom>
        </p:spPr>
        <p:txBody>
          <a:bodyPr wrap="none">
            <a:spAutoFit/>
          </a:bodyPr>
          <a:lstStyle/>
          <a:p>
            <a:r>
              <a:rPr lang="en-US" sz="2500" b="1" dirty="0">
                <a:solidFill>
                  <a:schemeClr val="bg1"/>
                </a:solidFill>
                <a:latin typeface="Times New Roman" pitchFamily="18" charset="0"/>
                <a:cs typeface="Times New Roman" pitchFamily="18" charset="0"/>
              </a:rPr>
              <a:t>2.1. </a:t>
            </a:r>
            <a:r>
              <a:rPr lang="en-US" sz="2500" b="1" dirty="0" err="1">
                <a:solidFill>
                  <a:schemeClr val="bg1"/>
                </a:solidFill>
                <a:latin typeface="Times New Roman" pitchFamily="18" charset="0"/>
                <a:cs typeface="Times New Roman" pitchFamily="18" charset="0"/>
              </a:rPr>
              <a:t>Kinh</a:t>
            </a:r>
            <a:r>
              <a:rPr lang="en-US" sz="2500" b="1" dirty="0">
                <a:solidFill>
                  <a:schemeClr val="bg1"/>
                </a:solidFill>
                <a:latin typeface="Times New Roman" pitchFamily="18" charset="0"/>
                <a:cs typeface="Times New Roman" pitchFamily="18" charset="0"/>
              </a:rPr>
              <a:t> </a:t>
            </a:r>
            <a:r>
              <a:rPr lang="en-US" sz="2500" b="1" dirty="0" err="1">
                <a:solidFill>
                  <a:schemeClr val="bg1"/>
                </a:solidFill>
                <a:latin typeface="Times New Roman" pitchFamily="18" charset="0"/>
                <a:cs typeface="Times New Roman" pitchFamily="18" charset="0"/>
              </a:rPr>
              <a:t>nghiệm</a:t>
            </a:r>
            <a:r>
              <a:rPr lang="en-US" sz="2500" b="1" dirty="0">
                <a:solidFill>
                  <a:schemeClr val="bg1"/>
                </a:solidFill>
                <a:latin typeface="Times New Roman" pitchFamily="18" charset="0"/>
                <a:cs typeface="Times New Roman" pitchFamily="18" charset="0"/>
              </a:rPr>
              <a:t> </a:t>
            </a:r>
            <a:r>
              <a:rPr lang="en-US" sz="2500" b="1" dirty="0" err="1">
                <a:solidFill>
                  <a:schemeClr val="bg1"/>
                </a:solidFill>
                <a:latin typeface="Times New Roman" pitchFamily="18" charset="0"/>
                <a:cs typeface="Times New Roman" pitchFamily="18" charset="0"/>
              </a:rPr>
              <a:t>của</a:t>
            </a:r>
            <a:r>
              <a:rPr lang="en-US" sz="2500" b="1" dirty="0">
                <a:solidFill>
                  <a:schemeClr val="bg1"/>
                </a:solidFill>
                <a:latin typeface="Times New Roman" pitchFamily="18" charset="0"/>
                <a:cs typeface="Times New Roman" pitchFamily="18" charset="0"/>
              </a:rPr>
              <a:t> </a:t>
            </a:r>
            <a:r>
              <a:rPr lang="en-US" sz="2500" b="1" dirty="0" err="1">
                <a:solidFill>
                  <a:schemeClr val="bg1"/>
                </a:solidFill>
                <a:latin typeface="Times New Roman" pitchFamily="18" charset="0"/>
                <a:cs typeface="Times New Roman" pitchFamily="18" charset="0"/>
              </a:rPr>
              <a:t>Hàn</a:t>
            </a:r>
            <a:r>
              <a:rPr lang="en-US" sz="2500" b="1" dirty="0">
                <a:solidFill>
                  <a:schemeClr val="bg1"/>
                </a:solidFill>
                <a:latin typeface="Times New Roman" pitchFamily="18" charset="0"/>
                <a:cs typeface="Times New Roman" pitchFamily="18" charset="0"/>
              </a:rPr>
              <a:t> </a:t>
            </a:r>
            <a:r>
              <a:rPr lang="en-US" sz="2500" b="1" dirty="0" err="1">
                <a:solidFill>
                  <a:schemeClr val="bg1"/>
                </a:solidFill>
                <a:latin typeface="Times New Roman" pitchFamily="18" charset="0"/>
                <a:cs typeface="Times New Roman" pitchFamily="18" charset="0"/>
              </a:rPr>
              <a:t>Quốc</a:t>
            </a:r>
            <a:endParaRPr lang="en-US" sz="2500" dirty="0">
              <a:solidFill>
                <a:schemeClr val="bg1"/>
              </a:solidFill>
              <a:latin typeface="Times New Roman" pitchFamily="18" charset="0"/>
              <a:cs typeface="Times New Roman" pitchFamily="18" charset="0"/>
            </a:endParaRPr>
          </a:p>
        </p:txBody>
      </p:sp>
      <p:sp>
        <p:nvSpPr>
          <p:cNvPr id="3" name="Rectangle 2"/>
          <p:cNvSpPr/>
          <p:nvPr/>
        </p:nvSpPr>
        <p:spPr>
          <a:xfrm>
            <a:off x="614149" y="777923"/>
            <a:ext cx="11027391" cy="1323439"/>
          </a:xfrm>
          <a:prstGeom prst="rect">
            <a:avLst/>
          </a:prstGeom>
        </p:spPr>
        <p:txBody>
          <a:bodyPr wrap="square">
            <a:spAutoFit/>
          </a:bodyPr>
          <a:lstStyle/>
          <a:p>
            <a:pPr algn="just"/>
            <a:r>
              <a:rPr lang="vi-VN" sz="2000" dirty="0">
                <a:solidFill>
                  <a:schemeClr val="bg1"/>
                </a:solidFill>
                <a:latin typeface="Times New Roman" pitchFamily="18" charset="0"/>
                <a:cs typeface="Times New Roman" pitchFamily="18" charset="0"/>
              </a:rPr>
              <a:t>Năm 1997, tỷ lệ nợ xấu trên tổng dư nợ là 7,4%, tăng lên 8,3% năm 1998. Tỷ lệ nợ/vốn chủ sở hữu ở 30 tập đoàn lớn nhất vượt con số 500% vào năm 1997. Lãi suất cao, đồng nội tệ suy yếu đã đẩy phần lớn các ngân hàng và rất nhiều doanh nghiệp đến bờ vực phá sản.</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Các</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biện</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pháp</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xử</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lý</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nợ</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xấu</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của</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Hàn</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Quốc</a:t>
            </a:r>
            <a:r>
              <a:rPr lang="en-US" sz="2000" dirty="0">
                <a:solidFill>
                  <a:schemeClr val="bg1"/>
                </a:solidFill>
                <a:latin typeface="Times New Roman" pitchFamily="18" charset="0"/>
                <a:cs typeface="Times New Roman" pitchFamily="18" charset="0"/>
              </a:rPr>
              <a:t>:</a:t>
            </a:r>
          </a:p>
          <a:p>
            <a:pPr algn="just"/>
            <a:endParaRPr lang="en-US" sz="2000" dirty="0">
              <a:solidFill>
                <a:schemeClr val="bg1"/>
              </a:solidFill>
              <a:latin typeface="Times New Roman" pitchFamily="18" charset="0"/>
              <a:cs typeface="Times New Roman" pitchFamily="18" charset="0"/>
            </a:endParaRPr>
          </a:p>
        </p:txBody>
      </p:sp>
      <p:sp>
        <p:nvSpPr>
          <p:cNvPr id="7" name="任意多边形 4"/>
          <p:cNvSpPr/>
          <p:nvPr/>
        </p:nvSpPr>
        <p:spPr>
          <a:xfrm rot="2700000" flipV="1">
            <a:off x="4873540" y="2746379"/>
            <a:ext cx="829936" cy="2354704"/>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rgbClr val="3999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7391" tIns="33696" rIns="67391" bIns="33696" rtlCol="0" anchor="ctr">
            <a:noAutofit/>
          </a:bodyPr>
          <a:lstStyle/>
          <a:p>
            <a:pPr algn="ctr"/>
            <a:endParaRPr lang="zh-CN" altLang="en-US">
              <a:solidFill>
                <a:prstClr val="white"/>
              </a:solidFill>
              <a:latin typeface="Helvetica" panose="020B0604020202030204" pitchFamily="34" charset="0"/>
            </a:endParaRPr>
          </a:p>
        </p:txBody>
      </p:sp>
      <p:sp>
        <p:nvSpPr>
          <p:cNvPr id="8" name="任意多边形 5"/>
          <p:cNvSpPr/>
          <p:nvPr/>
        </p:nvSpPr>
        <p:spPr>
          <a:xfrm rot="2700000" flipH="1">
            <a:off x="5978486" y="2340042"/>
            <a:ext cx="772034" cy="2380164"/>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rgbClr val="3999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7391" tIns="33696" rIns="67391" bIns="33696" rtlCol="0" anchor="ctr">
            <a:noAutofit/>
          </a:bodyPr>
          <a:lstStyle/>
          <a:p>
            <a:pPr algn="ctr"/>
            <a:endParaRPr lang="zh-CN" altLang="en-US">
              <a:solidFill>
                <a:prstClr val="white"/>
              </a:solidFill>
              <a:latin typeface="Helvetica" panose="020B0604020202030204" pitchFamily="34" charset="0"/>
            </a:endParaRPr>
          </a:p>
        </p:txBody>
      </p:sp>
      <p:sp>
        <p:nvSpPr>
          <p:cNvPr id="9" name="任意多边形 7"/>
          <p:cNvSpPr/>
          <p:nvPr/>
        </p:nvSpPr>
        <p:spPr>
          <a:xfrm rot="18900000">
            <a:off x="4710936" y="2504518"/>
            <a:ext cx="868540" cy="2142393"/>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rgbClr val="51D9B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7391" tIns="33696" rIns="67391" bIns="33696" rtlCol="0" anchor="ctr">
            <a:noAutofit/>
          </a:bodyPr>
          <a:lstStyle/>
          <a:p>
            <a:pPr algn="ctr"/>
            <a:endParaRPr lang="zh-CN" altLang="en-US">
              <a:solidFill>
                <a:prstClr val="white"/>
              </a:solidFill>
              <a:latin typeface="Helvetica" panose="020B0604020202030204" pitchFamily="34" charset="0"/>
            </a:endParaRPr>
          </a:p>
        </p:txBody>
      </p:sp>
      <p:sp>
        <p:nvSpPr>
          <p:cNvPr id="10" name="任意多边形 8"/>
          <p:cNvSpPr/>
          <p:nvPr/>
        </p:nvSpPr>
        <p:spPr>
          <a:xfrm rot="18900000" flipH="1" flipV="1">
            <a:off x="6025656" y="2702248"/>
            <a:ext cx="820286" cy="2458371"/>
          </a:xfrm>
          <a:custGeom>
            <a:avLst/>
            <a:gdLst>
              <a:gd name="connsiteX0" fmla="*/ 1204282 w 2055930"/>
              <a:gd name="connsiteY0" fmla="*/ 77995 h 5294232"/>
              <a:gd name="connsiteX1" fmla="*/ 1970620 w 2055930"/>
              <a:gd name="connsiteY1" fmla="*/ 896414 h 5294232"/>
              <a:gd name="connsiteX2" fmla="*/ 1979972 w 2055930"/>
              <a:gd name="connsiteY2" fmla="*/ 909280 h 5294232"/>
              <a:gd name="connsiteX3" fmla="*/ 1998283 w 2055930"/>
              <a:gd name="connsiteY3" fmla="*/ 928836 h 5294232"/>
              <a:gd name="connsiteX4" fmla="*/ 1998283 w 2055930"/>
              <a:gd name="connsiteY4" fmla="*/ 1226095 h 5294232"/>
              <a:gd name="connsiteX5" fmla="*/ 1719939 w 2055930"/>
              <a:gd name="connsiteY5" fmla="*/ 1226095 h 5294232"/>
              <a:gd name="connsiteX6" fmla="*/ 1709641 w 2055930"/>
              <a:gd name="connsiteY6" fmla="*/ 1215098 h 5294232"/>
              <a:gd name="connsiteX7" fmla="*/ 1709642 w 2055930"/>
              <a:gd name="connsiteY7" fmla="*/ 3141183 h 5294232"/>
              <a:gd name="connsiteX8" fmla="*/ 1709852 w 2055930"/>
              <a:gd name="connsiteY8" fmla="*/ 3141183 h 5294232"/>
              <a:gd name="connsiteX9" fmla="*/ 1709852 w 2055930"/>
              <a:gd name="connsiteY9" fmla="*/ 5294232 h 5294232"/>
              <a:gd name="connsiteX10" fmla="*/ 345508 w 2055930"/>
              <a:gd name="connsiteY10" fmla="*/ 3929889 h 5294232"/>
              <a:gd name="connsiteX11" fmla="*/ 345508 w 2055930"/>
              <a:gd name="connsiteY11" fmla="*/ 3141183 h 5294232"/>
              <a:gd name="connsiteX12" fmla="*/ 346288 w 2055930"/>
              <a:gd name="connsiteY12" fmla="*/ 3141183 h 5294232"/>
              <a:gd name="connsiteX13" fmla="*/ 346287 w 2055930"/>
              <a:gd name="connsiteY13" fmla="*/ 1215100 h 5294232"/>
              <a:gd name="connsiteX14" fmla="*/ 335992 w 2055930"/>
              <a:gd name="connsiteY14" fmla="*/ 1226095 h 5294232"/>
              <a:gd name="connsiteX15" fmla="*/ 57647 w 2055930"/>
              <a:gd name="connsiteY15" fmla="*/ 1226095 h 5294232"/>
              <a:gd name="connsiteX16" fmla="*/ 57647 w 2055930"/>
              <a:gd name="connsiteY16" fmla="*/ 928836 h 5294232"/>
              <a:gd name="connsiteX17" fmla="*/ 75954 w 2055930"/>
              <a:gd name="connsiteY17" fmla="*/ 909284 h 5294232"/>
              <a:gd name="connsiteX18" fmla="*/ 85309 w 2055930"/>
              <a:gd name="connsiteY18" fmla="*/ 896413 h 5294232"/>
              <a:gd name="connsiteX19" fmla="*/ 851649 w 2055930"/>
              <a:gd name="connsiteY19" fmla="*/ 77995 h 5294232"/>
              <a:gd name="connsiteX20" fmla="*/ 1027965 w 2055930"/>
              <a:gd name="connsiteY20" fmla="*/ 0 h 5294232"/>
              <a:gd name="connsiteX21" fmla="*/ 1204282 w 2055930"/>
              <a:gd name="connsiteY21" fmla="*/ 77995 h 529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55930" h="5294232">
                <a:moveTo>
                  <a:pt x="1204282" y="77995"/>
                </a:moveTo>
                <a:lnTo>
                  <a:pt x="1970620" y="896414"/>
                </a:lnTo>
                <a:lnTo>
                  <a:pt x="1979972" y="909280"/>
                </a:lnTo>
                <a:lnTo>
                  <a:pt x="1998283" y="928836"/>
                </a:lnTo>
                <a:cubicBezTo>
                  <a:pt x="2075146" y="1010922"/>
                  <a:pt x="2075146" y="1144010"/>
                  <a:pt x="1998283" y="1226095"/>
                </a:cubicBezTo>
                <a:cubicBezTo>
                  <a:pt x="1921420" y="1308181"/>
                  <a:pt x="1796802" y="1308181"/>
                  <a:pt x="1719939" y="1226095"/>
                </a:cubicBezTo>
                <a:lnTo>
                  <a:pt x="1709641" y="1215098"/>
                </a:lnTo>
                <a:lnTo>
                  <a:pt x="1709642" y="3141183"/>
                </a:lnTo>
                <a:lnTo>
                  <a:pt x="1709852" y="3141183"/>
                </a:lnTo>
                <a:lnTo>
                  <a:pt x="1709852" y="5294232"/>
                </a:lnTo>
                <a:lnTo>
                  <a:pt x="345508" y="3929889"/>
                </a:lnTo>
                <a:lnTo>
                  <a:pt x="345508" y="3141183"/>
                </a:lnTo>
                <a:lnTo>
                  <a:pt x="346288" y="3141183"/>
                </a:lnTo>
                <a:lnTo>
                  <a:pt x="346287" y="1215100"/>
                </a:lnTo>
                <a:lnTo>
                  <a:pt x="335992" y="1226095"/>
                </a:lnTo>
                <a:cubicBezTo>
                  <a:pt x="259128" y="1308181"/>
                  <a:pt x="134510" y="1308181"/>
                  <a:pt x="57647" y="1226095"/>
                </a:cubicBezTo>
                <a:cubicBezTo>
                  <a:pt x="-19216" y="1144009"/>
                  <a:pt x="-19216" y="1010922"/>
                  <a:pt x="57647" y="928836"/>
                </a:cubicBezTo>
                <a:lnTo>
                  <a:pt x="75954" y="909284"/>
                </a:lnTo>
                <a:lnTo>
                  <a:pt x="85309" y="896413"/>
                </a:lnTo>
                <a:lnTo>
                  <a:pt x="851649" y="77995"/>
                </a:lnTo>
                <a:cubicBezTo>
                  <a:pt x="900337" y="25998"/>
                  <a:pt x="964152" y="-1"/>
                  <a:pt x="1027965" y="0"/>
                </a:cubicBezTo>
                <a:cubicBezTo>
                  <a:pt x="1091779" y="-1"/>
                  <a:pt x="1155594" y="25998"/>
                  <a:pt x="1204282" y="77995"/>
                </a:cubicBezTo>
                <a:close/>
              </a:path>
            </a:pathLst>
          </a:custGeom>
          <a:solidFill>
            <a:srgbClr val="51D9B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7391" tIns="33696" rIns="67391" bIns="33696" rtlCol="0" anchor="ctr">
            <a:noAutofit/>
          </a:bodyPr>
          <a:lstStyle/>
          <a:p>
            <a:pPr algn="ctr"/>
            <a:endParaRPr lang="zh-CN" altLang="en-US">
              <a:solidFill>
                <a:prstClr val="white"/>
              </a:solidFill>
              <a:latin typeface="Helvetica" panose="020B0604020202030204" pitchFamily="34" charset="0"/>
            </a:endParaRPr>
          </a:p>
        </p:txBody>
      </p:sp>
      <p:sp>
        <p:nvSpPr>
          <p:cNvPr id="11" name="Rectangle 10"/>
          <p:cNvSpPr/>
          <p:nvPr/>
        </p:nvSpPr>
        <p:spPr>
          <a:xfrm>
            <a:off x="0" y="2251881"/>
            <a:ext cx="4339988" cy="1200329"/>
          </a:xfrm>
          <a:prstGeom prst="rect">
            <a:avLst/>
          </a:prstGeom>
        </p:spPr>
        <p:txBody>
          <a:bodyPr wrap="square">
            <a:spAutoFit/>
          </a:bodyPr>
          <a:lstStyle/>
          <a:p>
            <a:pPr algn="just"/>
            <a:r>
              <a:rPr lang="en-US" dirty="0">
                <a:solidFill>
                  <a:schemeClr val="bg1"/>
                </a:solidFill>
                <a:latin typeface="Times New Roman" pitchFamily="18" charset="0"/>
                <a:cs typeface="Times New Roman" pitchFamily="18" charset="0"/>
              </a:rPr>
              <a:t>   </a:t>
            </a:r>
            <a:r>
              <a:rPr lang="vi-VN" dirty="0">
                <a:solidFill>
                  <a:schemeClr val="bg1"/>
                </a:solidFill>
                <a:latin typeface="Times New Roman" pitchFamily="18" charset="0"/>
                <a:cs typeface="Times New Roman" pitchFamily="18" charset="0"/>
              </a:rPr>
              <a:t>Công ty quản lý tài sản Hàn Quốc đóng vai trò rất quan trọng trong việc mua lại các khoản nợ xấu từ các tổ chức tài chính có vấn đề và bán lại cho các nhà đầu tư nước ngoài. </a:t>
            </a:r>
            <a:endParaRPr lang="en-US" dirty="0">
              <a:solidFill>
                <a:schemeClr val="bg1"/>
              </a:solidFill>
              <a:latin typeface="Times New Roman" pitchFamily="18" charset="0"/>
              <a:cs typeface="Times New Roman" pitchFamily="18" charset="0"/>
            </a:endParaRPr>
          </a:p>
        </p:txBody>
      </p:sp>
      <p:sp>
        <p:nvSpPr>
          <p:cNvPr id="12" name="Rectangle 11"/>
          <p:cNvSpPr/>
          <p:nvPr/>
        </p:nvSpPr>
        <p:spPr>
          <a:xfrm>
            <a:off x="7383439" y="4493863"/>
            <a:ext cx="4408227" cy="1477328"/>
          </a:xfrm>
          <a:prstGeom prst="rect">
            <a:avLst/>
          </a:prstGeom>
        </p:spPr>
        <p:txBody>
          <a:bodyPr wrap="square">
            <a:spAutoFit/>
          </a:bodyPr>
          <a:lstStyle/>
          <a:p>
            <a:pPr algn="just"/>
            <a:r>
              <a:rPr lang="en-US" dirty="0">
                <a:solidFill>
                  <a:schemeClr val="bg1"/>
                </a:solidFill>
                <a:latin typeface="Times New Roman" pitchFamily="18" charset="0"/>
                <a:cs typeface="Times New Roman" pitchFamily="18" charset="0"/>
              </a:rPr>
              <a:t>   </a:t>
            </a:r>
            <a:r>
              <a:rPr lang="vi-VN" dirty="0">
                <a:solidFill>
                  <a:schemeClr val="bg1"/>
                </a:solidFill>
                <a:latin typeface="Times New Roman" pitchFamily="18" charset="0"/>
                <a:cs typeface="Times New Roman" pitchFamily="18" charset="0"/>
              </a:rPr>
              <a:t>Quỹ công chúng và KAMCO: Kể từ tháng 11 năm 1997, chính phủ Hàn Quốc đã huy động quỹ công chúng với tổng số tiền là 6 tỷ won (khoảng 58 tỷ USD) nhằm thúc đẩy tái cơ cấu doanh nghiệp và tài chính.</a:t>
            </a:r>
            <a:endParaRPr lang="en-US" dirty="0">
              <a:solidFill>
                <a:schemeClr val="bg1"/>
              </a:solidFill>
              <a:latin typeface="Times New Roman" pitchFamily="18" charset="0"/>
              <a:cs typeface="Times New Roman" pitchFamily="18" charset="0"/>
            </a:endParaRPr>
          </a:p>
        </p:txBody>
      </p:sp>
      <p:sp>
        <p:nvSpPr>
          <p:cNvPr id="13" name="Rectangle 12"/>
          <p:cNvSpPr/>
          <p:nvPr/>
        </p:nvSpPr>
        <p:spPr>
          <a:xfrm>
            <a:off x="7301552" y="2437095"/>
            <a:ext cx="4339988" cy="646331"/>
          </a:xfrm>
          <a:prstGeom prst="rect">
            <a:avLst/>
          </a:prstGeom>
        </p:spPr>
        <p:txBody>
          <a:bodyPr wrap="square">
            <a:spAutoFit/>
          </a:bodyPr>
          <a:lstStyle/>
          <a:p>
            <a:r>
              <a:rPr lang="vi-VN" dirty="0">
                <a:solidFill>
                  <a:schemeClr val="bg1"/>
                </a:solidFill>
                <a:latin typeface="Times New Roman" pitchFamily="18" charset="0"/>
                <a:cs typeface="Times New Roman" pitchFamily="18" charset="0"/>
              </a:rPr>
              <a:t>Hàn Quốc đưa ra một hệ thống pháp lý liên quan đến thu hút vốn nước ngoài.</a:t>
            </a:r>
            <a:endParaRPr lang="en-US" dirty="0">
              <a:solidFill>
                <a:schemeClr val="bg1"/>
              </a:solidFill>
              <a:latin typeface="Times New Roman" pitchFamily="18" charset="0"/>
              <a:cs typeface="Times New Roman" pitchFamily="18" charset="0"/>
            </a:endParaRPr>
          </a:p>
        </p:txBody>
      </p:sp>
      <p:sp>
        <p:nvSpPr>
          <p:cNvPr id="14" name="Rectangle 13"/>
          <p:cNvSpPr/>
          <p:nvPr/>
        </p:nvSpPr>
        <p:spPr>
          <a:xfrm>
            <a:off x="181971" y="4675326"/>
            <a:ext cx="4253552" cy="923330"/>
          </a:xfrm>
          <a:prstGeom prst="rect">
            <a:avLst/>
          </a:prstGeom>
        </p:spPr>
        <p:txBody>
          <a:bodyPr wrap="square">
            <a:spAutoFit/>
          </a:bodyPr>
          <a:lstStyle/>
          <a:p>
            <a:pPr algn="just"/>
            <a:r>
              <a:rPr lang="en-US" dirty="0">
                <a:solidFill>
                  <a:schemeClr val="bg1"/>
                </a:solidFill>
                <a:latin typeface="Times New Roman" pitchFamily="18" charset="0"/>
                <a:cs typeface="Times New Roman" pitchFamily="18" charset="0"/>
              </a:rPr>
              <a:t>V</a:t>
            </a:r>
            <a:r>
              <a:rPr lang="vi-VN" dirty="0">
                <a:solidFill>
                  <a:schemeClr val="bg1"/>
                </a:solidFill>
                <a:latin typeface="Times New Roman" pitchFamily="18" charset="0"/>
                <a:cs typeface="Times New Roman" pitchFamily="18" charset="0"/>
              </a:rPr>
              <a:t>iệc quản lý nợ của Hàn Quốc được chia thành nhiều nhiều loại khác nhau </a:t>
            </a:r>
            <a:r>
              <a:rPr lang="en-US" dirty="0" err="1">
                <a:solidFill>
                  <a:schemeClr val="bg1"/>
                </a:solidFill>
                <a:latin typeface="Times New Roman" pitchFamily="18" charset="0"/>
                <a:cs typeface="Times New Roman" pitchFamily="18" charset="0"/>
              </a:rPr>
              <a:t>để</a:t>
            </a:r>
            <a:r>
              <a:rPr lang="en-US" dirty="0">
                <a:solidFill>
                  <a:schemeClr val="bg1"/>
                </a:solidFill>
                <a:latin typeface="Times New Roman" pitchFamily="18" charset="0"/>
                <a:cs typeface="Times New Roman" pitchFamily="18" charset="0"/>
              </a:rPr>
              <a:t> </a:t>
            </a:r>
            <a:r>
              <a:rPr lang="en-US" dirty="0" err="1">
                <a:solidFill>
                  <a:schemeClr val="bg1"/>
                </a:solidFill>
                <a:latin typeface="Times New Roman" pitchFamily="18" charset="0"/>
                <a:cs typeface="Times New Roman" pitchFamily="18" charset="0"/>
              </a:rPr>
              <a:t>dễ</a:t>
            </a:r>
            <a:r>
              <a:rPr lang="en-US" dirty="0">
                <a:solidFill>
                  <a:schemeClr val="bg1"/>
                </a:solidFill>
                <a:latin typeface="Times New Roman" pitchFamily="18" charset="0"/>
                <a:cs typeface="Times New Roman" pitchFamily="18" charset="0"/>
              </a:rPr>
              <a:t> dang </a:t>
            </a:r>
            <a:r>
              <a:rPr lang="en-US" dirty="0" err="1">
                <a:solidFill>
                  <a:schemeClr val="bg1"/>
                </a:solidFill>
                <a:latin typeface="Times New Roman" pitchFamily="18" charset="0"/>
                <a:cs typeface="Times New Roman" pitchFamily="18" charset="0"/>
              </a:rPr>
              <a:t>quản</a:t>
            </a:r>
            <a:r>
              <a:rPr lang="en-US" dirty="0">
                <a:solidFill>
                  <a:schemeClr val="bg1"/>
                </a:solidFill>
                <a:latin typeface="Times New Roman" pitchFamily="18" charset="0"/>
                <a:cs typeface="Times New Roman" pitchFamily="18" charset="0"/>
              </a:rPr>
              <a:t> </a:t>
            </a:r>
            <a:r>
              <a:rPr lang="en-US" dirty="0" err="1">
                <a:solidFill>
                  <a:schemeClr val="bg1"/>
                </a:solidFill>
                <a:latin typeface="Times New Roman" pitchFamily="18" charset="0"/>
                <a:cs typeface="Times New Roman" pitchFamily="18" charset="0"/>
              </a:rPr>
              <a:t>lý</a:t>
            </a:r>
            <a:r>
              <a:rPr lang="en-US" dirty="0">
                <a:solidFill>
                  <a:schemeClr val="bg1"/>
                </a:solidFill>
                <a:latin typeface="Times New Roman" pitchFamily="18" charset="0"/>
                <a:cs typeface="Times New Roman" pitchFamily="18" charset="0"/>
              </a:rPr>
              <a:t>. </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bldLvl="0" animBg="1"/>
      <p:bldP spid="8" grpId="0" bldLvl="0" animBg="1"/>
      <p:bldP spid="9" grpId="0" bldLvl="0" animBg="1"/>
      <p:bldP spid="10" grpId="0" bldLvl="0" animBg="1"/>
      <p:bldP spid="11" grpId="0"/>
      <p:bldP spid="12" grpId="0"/>
      <p:bldP spid="13" grpId="0"/>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7000"/>
            <a:lum/>
          </a:blip>
          <a:srcRect/>
          <a:stretch>
            <a:fillRect t="-4000" b="-4000"/>
          </a:stretch>
        </a:blipFill>
        <a:effectLst/>
      </p:bgPr>
    </p:bg>
    <p:spTree>
      <p:nvGrpSpPr>
        <p:cNvPr id="1" name=""/>
        <p:cNvGrpSpPr/>
        <p:nvPr/>
      </p:nvGrpSpPr>
      <p:grpSpPr>
        <a:xfrm>
          <a:off x="0" y="0"/>
          <a:ext cx="0" cy="0"/>
          <a:chOff x="0" y="0"/>
          <a:chExt cx="0" cy="0"/>
        </a:xfrm>
      </p:grpSpPr>
      <p:sp>
        <p:nvSpPr>
          <p:cNvPr id="4" name="Rectangle 3"/>
          <p:cNvSpPr/>
          <p:nvPr/>
        </p:nvSpPr>
        <p:spPr>
          <a:xfrm>
            <a:off x="194037" y="269122"/>
            <a:ext cx="4526239" cy="477054"/>
          </a:xfrm>
          <a:prstGeom prst="rect">
            <a:avLst/>
          </a:prstGeom>
        </p:spPr>
        <p:txBody>
          <a:bodyPr wrap="none">
            <a:spAutoFit/>
          </a:bodyPr>
          <a:lstStyle/>
          <a:p>
            <a:r>
              <a:rPr lang="en-US" sz="2500" b="1" dirty="0">
                <a:latin typeface="Times New Roman" pitchFamily="18" charset="0"/>
                <a:cs typeface="Times New Roman" pitchFamily="18" charset="0"/>
              </a:rPr>
              <a:t>2.2. </a:t>
            </a:r>
            <a:r>
              <a:rPr lang="en-US" sz="2500" b="1" dirty="0" err="1">
                <a:latin typeface="Times New Roman" pitchFamily="18" charset="0"/>
                <a:cs typeface="Times New Roman" pitchFamily="18" charset="0"/>
              </a:rPr>
              <a:t>Kinh</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nghiệm</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của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Thái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Lan</a:t>
            </a:r>
            <a:r>
              <a:rPr lang="en-US" sz="2500" b="1" dirty="0">
                <a:latin typeface="Times New Roman" pitchFamily="18" charset="0"/>
                <a:cs typeface="Times New Roman" pitchFamily="18" charset="0"/>
              </a:rPr>
              <a:t>.</a:t>
            </a:r>
            <a:endParaRPr lang="en-US" sz="2500" dirty="0">
              <a:latin typeface="Times New Roman" pitchFamily="18" charset="0"/>
              <a:cs typeface="Times New Roman" pitchFamily="18" charset="0"/>
            </a:endParaRPr>
          </a:p>
        </p:txBody>
      </p:sp>
      <p:sp>
        <p:nvSpPr>
          <p:cNvPr id="5" name="Rectangle 4"/>
          <p:cNvSpPr/>
          <p:nvPr/>
        </p:nvSpPr>
        <p:spPr>
          <a:xfrm>
            <a:off x="341194" y="845866"/>
            <a:ext cx="11450472" cy="1354217"/>
          </a:xfrm>
          <a:prstGeom prst="rect">
            <a:avLst/>
          </a:prstGeom>
        </p:spPr>
        <p:txBody>
          <a:bodyPr wrap="square">
            <a:spAutoFit/>
          </a:bodyPr>
          <a:lstStyle/>
          <a:p>
            <a:pPr algn="just"/>
            <a:r>
              <a:rPr lang="vi-VN" sz="2000" dirty="0">
                <a:latin typeface="Times New Roman" pitchFamily="18" charset="0"/>
                <a:cs typeface="Times New Roman" pitchFamily="18" charset="0"/>
              </a:rPr>
              <a:t>Khủng hoảng tài chính Châu Á năm 1997 đã gây nhiều tác động nặng nề lên hệ thống tài chính ở Thái Lan, đặc biệt là khu vực ngân hàng. Nợ xấu của khu vực ngân hàng liên tục gia tăng, cuối năm 1997 đạt mức cao kỷ lục 46% trên tổng dư nợ tín dụng, thâm hụt cán cân vãng lai chiếm 8% GDP</a:t>
            </a:r>
            <a:r>
              <a:rPr lang="en-US" sz="2000" dirty="0">
                <a:latin typeface="Times New Roman" pitchFamily="18" charset="0"/>
                <a:cs typeface="Times New Roman" pitchFamily="18" charset="0"/>
              </a:rPr>
              <a:t>.</a:t>
            </a:r>
          </a:p>
          <a:p>
            <a:pPr algn="ctr"/>
            <a:r>
              <a:rPr lang="en-US" sz="2200" u="sng" dirty="0" err="1">
                <a:latin typeface="Times New Roman" pitchFamily="18" charset="0"/>
                <a:cs typeface="Times New Roman" pitchFamily="18" charset="0"/>
              </a:rPr>
              <a:t>Nguyên</a:t>
            </a:r>
            <a:r>
              <a:rPr lang="en-US" sz="2200" u="sng" dirty="0">
                <a:latin typeface="Times New Roman" pitchFamily="18" charset="0"/>
                <a:cs typeface="Times New Roman" pitchFamily="18" charset="0"/>
              </a:rPr>
              <a:t> </a:t>
            </a:r>
            <a:r>
              <a:rPr lang="en-US" sz="2200" u="sng" dirty="0" err="1">
                <a:latin typeface="Times New Roman" pitchFamily="18" charset="0"/>
                <a:cs typeface="Times New Roman" pitchFamily="18" charset="0"/>
              </a:rPr>
              <a:t>nhân</a:t>
            </a:r>
            <a:r>
              <a:rPr lang="en-US" sz="2200" u="sng" dirty="0">
                <a:latin typeface="Times New Roman" pitchFamily="18" charset="0"/>
                <a:cs typeface="Times New Roman" pitchFamily="18" charset="0"/>
              </a:rPr>
              <a:t> </a:t>
            </a:r>
            <a:r>
              <a:rPr lang="en-US" sz="2200" u="sng" dirty="0" err="1">
                <a:latin typeface="Times New Roman" pitchFamily="18" charset="0"/>
                <a:cs typeface="Times New Roman" pitchFamily="18" charset="0"/>
              </a:rPr>
              <a:t>là</a:t>
            </a:r>
            <a:r>
              <a:rPr lang="en-US" sz="2200" u="sng" dirty="0">
                <a:latin typeface="Times New Roman" pitchFamily="18" charset="0"/>
                <a:cs typeface="Times New Roman" pitchFamily="18" charset="0"/>
              </a:rPr>
              <a:t>: </a:t>
            </a:r>
          </a:p>
        </p:txBody>
      </p:sp>
      <p:sp>
        <p:nvSpPr>
          <p:cNvPr id="6" name="Freeform 5"/>
          <p:cNvSpPr>
            <a:spLocks/>
          </p:cNvSpPr>
          <p:nvPr/>
        </p:nvSpPr>
        <p:spPr bwMode="auto">
          <a:xfrm>
            <a:off x="6054746" y="2429300"/>
            <a:ext cx="3503401" cy="2129051"/>
          </a:xfrm>
          <a:custGeom>
            <a:avLst/>
            <a:gdLst>
              <a:gd name="T0" fmla="*/ 952 w 1174"/>
              <a:gd name="T1" fmla="*/ 0 h 566"/>
              <a:gd name="T2" fmla="*/ 0 w 1174"/>
              <a:gd name="T3" fmla="*/ 0 h 566"/>
              <a:gd name="T4" fmla="*/ 223 w 1174"/>
              <a:gd name="T5" fmla="*/ 283 h 566"/>
              <a:gd name="T6" fmla="*/ 0 w 1174"/>
              <a:gd name="T7" fmla="*/ 566 h 566"/>
              <a:gd name="T8" fmla="*/ 952 w 1174"/>
              <a:gd name="T9" fmla="*/ 566 h 566"/>
              <a:gd name="T10" fmla="*/ 1174 w 1174"/>
              <a:gd name="T11" fmla="*/ 283 h 566"/>
              <a:gd name="T12" fmla="*/ 952 w 1174"/>
              <a:gd name="T13" fmla="*/ 0 h 566"/>
            </a:gdLst>
            <a:ahLst/>
            <a:cxnLst>
              <a:cxn ang="0">
                <a:pos x="T0" y="T1"/>
              </a:cxn>
              <a:cxn ang="0">
                <a:pos x="T2" y="T3"/>
              </a:cxn>
              <a:cxn ang="0">
                <a:pos x="T4" y="T5"/>
              </a:cxn>
              <a:cxn ang="0">
                <a:pos x="T6" y="T7"/>
              </a:cxn>
              <a:cxn ang="0">
                <a:pos x="T8" y="T9"/>
              </a:cxn>
              <a:cxn ang="0">
                <a:pos x="T10" y="T11"/>
              </a:cxn>
              <a:cxn ang="0">
                <a:pos x="T12" y="T13"/>
              </a:cxn>
            </a:cxnLst>
            <a:rect l="0" t="0" r="r" b="b"/>
            <a:pathLst>
              <a:path w="1174" h="566">
                <a:moveTo>
                  <a:pt x="952" y="0"/>
                </a:moveTo>
                <a:lnTo>
                  <a:pt x="0" y="0"/>
                </a:lnTo>
                <a:lnTo>
                  <a:pt x="223" y="283"/>
                </a:lnTo>
                <a:lnTo>
                  <a:pt x="0" y="566"/>
                </a:lnTo>
                <a:lnTo>
                  <a:pt x="952" y="566"/>
                </a:lnTo>
                <a:lnTo>
                  <a:pt x="1174" y="283"/>
                </a:lnTo>
                <a:lnTo>
                  <a:pt x="952" y="0"/>
                </a:lnTo>
                <a:close/>
              </a:path>
            </a:pathLst>
          </a:custGeom>
          <a:solidFill>
            <a:srgbClr val="F5C700"/>
          </a:solidFill>
          <a:ln w="38100">
            <a:noFill/>
          </a:ln>
          <a:effectLst/>
        </p:spPr>
        <p:txBody>
          <a:bodyPr vert="horz" wrap="square" lIns="0" tIns="0" rIns="0" bIns="108000" numCol="1" anchor="ctr" anchorCtr="0" compatLnSpc="1">
            <a:prstTxWarp prst="textNoShape">
              <a:avLst/>
            </a:prstTxWarp>
          </a:bodyPr>
          <a:lstStyle/>
          <a:p>
            <a:pPr algn="ct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Mở</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cửa</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và</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sử</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dụng</a:t>
            </a:r>
            <a:r>
              <a:rPr lang="en-US" sz="2000" dirty="0">
                <a:solidFill>
                  <a:schemeClr val="bg1"/>
                </a:solidFill>
                <a:latin typeface="Times New Roman" pitchFamily="18" charset="0"/>
                <a:cs typeface="Times New Roman" pitchFamily="18" charset="0"/>
              </a:rPr>
              <a:t> </a:t>
            </a:r>
          </a:p>
          <a:p>
            <a:pPr algn="ct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dòng</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vốn</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không</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hợp</a:t>
            </a:r>
            <a:r>
              <a:rPr lang="en-US" sz="2000" dirty="0">
                <a:solidFill>
                  <a:schemeClr val="bg1"/>
                </a:solidFill>
                <a:latin typeface="Times New Roman" pitchFamily="18" charset="0"/>
                <a:cs typeface="Times New Roman" pitchFamily="18" charset="0"/>
              </a:rPr>
              <a:t> </a:t>
            </a:r>
            <a:r>
              <a:rPr lang="en-US" sz="2000" dirty="0" err="1">
                <a:solidFill>
                  <a:schemeClr val="bg1"/>
                </a:solidFill>
                <a:latin typeface="Times New Roman" pitchFamily="18" charset="0"/>
                <a:cs typeface="Times New Roman" pitchFamily="18" charset="0"/>
              </a:rPr>
              <a:t>lý</a:t>
            </a:r>
            <a:r>
              <a:rPr lang="en-US" sz="2000" dirty="0">
                <a:solidFill>
                  <a:schemeClr val="bg1"/>
                </a:solidFill>
                <a:latin typeface="Times New Roman" pitchFamily="18" charset="0"/>
                <a:cs typeface="Times New Roman" pitchFamily="18" charset="0"/>
              </a:rPr>
              <a:t>.</a:t>
            </a:r>
            <a:endParaRPr lang="zh-CN" altLang="en-US" sz="2000" dirty="0">
              <a:solidFill>
                <a:schemeClr val="bg1"/>
              </a:solidFill>
              <a:latin typeface="Times New Roman" pitchFamily="18" charset="0"/>
              <a:cs typeface="Times New Roman" pitchFamily="18" charset="0"/>
              <a:sym typeface="+mn-lt"/>
            </a:endParaRPr>
          </a:p>
        </p:txBody>
      </p:sp>
      <p:sp>
        <p:nvSpPr>
          <p:cNvPr id="7" name="Freeform 5"/>
          <p:cNvSpPr>
            <a:spLocks/>
          </p:cNvSpPr>
          <p:nvPr/>
        </p:nvSpPr>
        <p:spPr bwMode="auto">
          <a:xfrm>
            <a:off x="2783025" y="2402006"/>
            <a:ext cx="3509370" cy="2156346"/>
          </a:xfrm>
          <a:custGeom>
            <a:avLst/>
            <a:gdLst>
              <a:gd name="T0" fmla="*/ 954 w 1176"/>
              <a:gd name="T1" fmla="*/ 566 h 566"/>
              <a:gd name="T2" fmla="*/ 0 w 1176"/>
              <a:gd name="T3" fmla="*/ 566 h 566"/>
              <a:gd name="T4" fmla="*/ 0 w 1176"/>
              <a:gd name="T5" fmla="*/ 0 h 566"/>
              <a:gd name="T6" fmla="*/ 954 w 1176"/>
              <a:gd name="T7" fmla="*/ 0 h 566"/>
              <a:gd name="T8" fmla="*/ 1176 w 1176"/>
              <a:gd name="T9" fmla="*/ 283 h 566"/>
              <a:gd name="T10" fmla="*/ 954 w 1176"/>
              <a:gd name="T11" fmla="*/ 566 h 566"/>
            </a:gdLst>
            <a:ahLst/>
            <a:cxnLst>
              <a:cxn ang="0">
                <a:pos x="T0" y="T1"/>
              </a:cxn>
              <a:cxn ang="0">
                <a:pos x="T2" y="T3"/>
              </a:cxn>
              <a:cxn ang="0">
                <a:pos x="T4" y="T5"/>
              </a:cxn>
              <a:cxn ang="0">
                <a:pos x="T6" y="T7"/>
              </a:cxn>
              <a:cxn ang="0">
                <a:pos x="T8" y="T9"/>
              </a:cxn>
              <a:cxn ang="0">
                <a:pos x="T10" y="T11"/>
              </a:cxn>
            </a:cxnLst>
            <a:rect l="0" t="0" r="r" b="b"/>
            <a:pathLst>
              <a:path w="1176" h="566">
                <a:moveTo>
                  <a:pt x="954" y="566"/>
                </a:moveTo>
                <a:lnTo>
                  <a:pt x="0" y="566"/>
                </a:lnTo>
                <a:lnTo>
                  <a:pt x="0" y="0"/>
                </a:lnTo>
                <a:lnTo>
                  <a:pt x="954" y="0"/>
                </a:lnTo>
                <a:lnTo>
                  <a:pt x="1176" y="283"/>
                </a:lnTo>
                <a:lnTo>
                  <a:pt x="954" y="566"/>
                </a:lnTo>
                <a:close/>
              </a:path>
            </a:pathLst>
          </a:custGeom>
          <a:solidFill>
            <a:srgbClr val="1D4251"/>
          </a:solidFill>
          <a:ln w="38100">
            <a:noFill/>
          </a:ln>
          <a:effectLst/>
        </p:spPr>
        <p:txBody>
          <a:bodyPr vert="horz" wrap="square" lIns="0" tIns="0" rIns="180000" bIns="108000" numCol="1" anchor="ctr" anchorCtr="0" compatLnSpc="1">
            <a:prstTxWarp prst="textNoShape">
              <a:avLst/>
            </a:prstTxWarp>
          </a:bodyPr>
          <a:lstStyle/>
          <a:p>
            <a:pPr algn="ctr"/>
            <a:r>
              <a:rPr lang="vi-VN" sz="2000" dirty="0">
                <a:solidFill>
                  <a:schemeClr val="bg1"/>
                </a:solidFill>
                <a:latin typeface="Times New Roman" pitchFamily="18" charset="0"/>
                <a:cs typeface="Times New Roman" pitchFamily="18" charset="0"/>
              </a:rPr>
              <a:t>Quan điểm tiêu dùng </a:t>
            </a:r>
            <a:endParaRPr lang="en-US" sz="2000" dirty="0">
              <a:solidFill>
                <a:schemeClr val="bg1"/>
              </a:solidFill>
              <a:latin typeface="Times New Roman" pitchFamily="18" charset="0"/>
              <a:cs typeface="Times New Roman" pitchFamily="18" charset="0"/>
            </a:endParaRPr>
          </a:p>
          <a:p>
            <a:pPr algn="ctr"/>
            <a:r>
              <a:rPr lang="vi-VN" sz="2000" dirty="0">
                <a:solidFill>
                  <a:schemeClr val="bg1"/>
                </a:solidFill>
                <a:latin typeface="Times New Roman" pitchFamily="18" charset="0"/>
                <a:cs typeface="Times New Roman" pitchFamily="18" charset="0"/>
              </a:rPr>
              <a:t>không đúng mức là một </a:t>
            </a:r>
            <a:endParaRPr lang="en-US" sz="2000" dirty="0">
              <a:solidFill>
                <a:schemeClr val="bg1"/>
              </a:solidFill>
              <a:latin typeface="Times New Roman" pitchFamily="18" charset="0"/>
              <a:cs typeface="Times New Roman" pitchFamily="18" charset="0"/>
            </a:endParaRPr>
          </a:p>
          <a:p>
            <a:pPr algn="ctr"/>
            <a:r>
              <a:rPr lang="vi-VN" sz="2000" dirty="0">
                <a:solidFill>
                  <a:schemeClr val="bg1"/>
                </a:solidFill>
                <a:latin typeface="Times New Roman" pitchFamily="18" charset="0"/>
                <a:cs typeface="Times New Roman" pitchFamily="18" charset="0"/>
              </a:rPr>
              <a:t>trong những nguyên nhân </a:t>
            </a:r>
            <a:endParaRPr lang="en-US" sz="2000" dirty="0">
              <a:solidFill>
                <a:schemeClr val="bg1"/>
              </a:solidFill>
              <a:latin typeface="Times New Roman" pitchFamily="18" charset="0"/>
              <a:cs typeface="Times New Roman" pitchFamily="18" charset="0"/>
            </a:endParaRPr>
          </a:p>
          <a:p>
            <a:pPr algn="ctr"/>
            <a:r>
              <a:rPr lang="vi-VN" sz="2000" dirty="0">
                <a:solidFill>
                  <a:schemeClr val="bg1"/>
                </a:solidFill>
                <a:latin typeface="Times New Roman" pitchFamily="18" charset="0"/>
                <a:cs typeface="Times New Roman" pitchFamily="18" charset="0"/>
              </a:rPr>
              <a:t>khiến khủng hoảng ở </a:t>
            </a:r>
            <a:endParaRPr lang="en-US" sz="2000" dirty="0">
              <a:solidFill>
                <a:schemeClr val="bg1"/>
              </a:solidFill>
              <a:latin typeface="Times New Roman" pitchFamily="18" charset="0"/>
              <a:cs typeface="Times New Roman" pitchFamily="18" charset="0"/>
            </a:endParaRPr>
          </a:p>
          <a:p>
            <a:pPr algn="ctr"/>
            <a:r>
              <a:rPr lang="vi-VN" sz="2000" dirty="0">
                <a:solidFill>
                  <a:schemeClr val="bg1"/>
                </a:solidFill>
                <a:latin typeface="Times New Roman" pitchFamily="18" charset="0"/>
                <a:cs typeface="Times New Roman" pitchFamily="18" charset="0"/>
              </a:rPr>
              <a:t>Thái Lan bùng nổ.</a:t>
            </a:r>
            <a:endParaRPr lang="zh-CN" altLang="en-US" sz="2000" dirty="0">
              <a:solidFill>
                <a:schemeClr val="bg1"/>
              </a:solidFill>
              <a:latin typeface="Times New Roman" pitchFamily="18" charset="0"/>
              <a:cs typeface="Times New Roman" pitchFamily="18" charset="0"/>
              <a:sym typeface="+mn-lt"/>
            </a:endParaRPr>
          </a:p>
        </p:txBody>
      </p:sp>
      <p:sp>
        <p:nvSpPr>
          <p:cNvPr id="8" name="椭圆 13"/>
          <p:cNvSpPr/>
          <p:nvPr/>
        </p:nvSpPr>
        <p:spPr>
          <a:xfrm>
            <a:off x="5972858" y="3109484"/>
            <a:ext cx="769135" cy="752831"/>
          </a:xfrm>
          <a:prstGeom prst="ellipse">
            <a:avLst/>
          </a:prstGeom>
          <a:solidFill>
            <a:schemeClr val="bg1">
              <a:lumMod val="75000"/>
            </a:schemeClr>
          </a:solidFill>
          <a:ln w="38100">
            <a:solidFill>
              <a:schemeClr val="bg2"/>
            </a:solidFill>
          </a:ln>
          <a:effectLst/>
        </p:spPr>
        <p:txBody>
          <a:bodyPr vert="horz" wrap="square" lIns="0" tIns="0" rIns="0" bIns="36000" numCol="1" anchor="ctr" anchorCtr="0" compatLnSpc="1">
            <a:prstTxWarp prst="textNoShape">
              <a:avLst/>
            </a:prstTxWarp>
          </a:bodyPr>
          <a:lstStyle/>
          <a:p>
            <a:pPr algn="ctr"/>
            <a:r>
              <a:rPr lang="zh-CN" altLang="en-US" sz="2400" dirty="0">
                <a:solidFill>
                  <a:schemeClr val="bg1"/>
                </a:solidFill>
                <a:cs typeface="+mn-ea"/>
                <a:sym typeface="+mn-lt"/>
              </a:rPr>
              <a:t></a:t>
            </a:r>
          </a:p>
        </p:txBody>
      </p:sp>
      <p:grpSp>
        <p:nvGrpSpPr>
          <p:cNvPr id="3" name="Group 2">
            <a:extLst>
              <a:ext uri="{FF2B5EF4-FFF2-40B4-BE49-F238E27FC236}">
                <a16:creationId xmlns:a16="http://schemas.microsoft.com/office/drawing/2014/main" id="{303101E7-F316-47AB-96EF-7742B18AF78C}"/>
              </a:ext>
            </a:extLst>
          </p:cNvPr>
          <p:cNvGrpSpPr/>
          <p:nvPr/>
        </p:nvGrpSpPr>
        <p:grpSpPr>
          <a:xfrm>
            <a:off x="464094" y="4787568"/>
            <a:ext cx="10778939" cy="1938992"/>
            <a:chOff x="464094" y="4787568"/>
            <a:chExt cx="10778939" cy="1938992"/>
          </a:xfrm>
        </p:grpSpPr>
        <p:sp>
          <p:nvSpPr>
            <p:cNvPr id="9" name="Rectangle 8"/>
            <p:cNvSpPr/>
            <p:nvPr/>
          </p:nvSpPr>
          <p:spPr>
            <a:xfrm>
              <a:off x="1471817" y="4787568"/>
              <a:ext cx="9771216" cy="1938992"/>
            </a:xfrm>
            <a:prstGeom prst="rect">
              <a:avLst/>
            </a:prstGeom>
          </p:spPr>
          <p:txBody>
            <a:bodyPr wrap="square">
              <a:spAutoFit/>
            </a:bodyPr>
            <a:lstStyle/>
            <a:p>
              <a:pPr algn="just"/>
              <a:r>
                <a:rPr lang="vi-VN" sz="2400" dirty="0">
                  <a:latin typeface="Times New Roman" pitchFamily="18" charset="0"/>
                  <a:cs typeface="Times New Roman" pitchFamily="18" charset="0"/>
                </a:rPr>
                <a:t>Kinh nghiệm xử lý nợ xấu của Thái Lan dựa trên các AMC có thể chia thành 02 thời kỳ: </a:t>
              </a:r>
              <a:r>
                <a:rPr lang="vi-VN" sz="2400" b="1" dirty="0">
                  <a:latin typeface="Times New Roman" pitchFamily="18" charset="0"/>
                  <a:cs typeface="Times New Roman" pitchFamily="18" charset="0"/>
                </a:rPr>
                <a:t>phân tán và tập trung</a:t>
              </a:r>
              <a:r>
                <a:rPr lang="vi-VN" sz="2400" dirty="0">
                  <a:latin typeface="Times New Roman" pitchFamily="18" charset="0"/>
                  <a:cs typeface="Times New Roman" pitchFamily="18" charset="0"/>
                </a:rPr>
                <a:t>, trong đó mô hình phân tán có sự tham gia của cả AMC sở hữu nhà nước và các AMC sở hữu bởi ngân hàng tư nhân</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Và Thái Lan chỉ thực sự giải quyết nợ xấu thành công theo mô hình AMC tập trung áp dụng vào giai đoạn sau khủng hoảng.</a:t>
              </a:r>
            </a:p>
          </p:txBody>
        </p:sp>
        <p:sp>
          <p:nvSpPr>
            <p:cNvPr id="2" name="Arrow: Right 1">
              <a:extLst>
                <a:ext uri="{FF2B5EF4-FFF2-40B4-BE49-F238E27FC236}">
                  <a16:creationId xmlns:a16="http://schemas.microsoft.com/office/drawing/2014/main" id="{36E0171A-674B-4F6B-99E7-949E1A782FEB}"/>
                </a:ext>
              </a:extLst>
            </p:cNvPr>
            <p:cNvSpPr/>
            <p:nvPr/>
          </p:nvSpPr>
          <p:spPr>
            <a:xfrm>
              <a:off x="464094" y="5366366"/>
              <a:ext cx="969745" cy="781396"/>
            </a:xfrm>
            <a:prstGeom prst="rightArrow">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par>
                          <p:cTn id="18" fill="hold">
                            <p:stCondLst>
                              <p:cond delay="500"/>
                            </p:stCondLst>
                            <p:childTnLst>
                              <p:par>
                                <p:cTn id="19" presetID="5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down)">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4515" y="269122"/>
            <a:ext cx="4257897" cy="477054"/>
          </a:xfrm>
          <a:prstGeom prst="rect">
            <a:avLst/>
          </a:prstGeom>
        </p:spPr>
        <p:txBody>
          <a:bodyPr wrap="none">
            <a:spAutoFit/>
          </a:bodyPr>
          <a:lstStyle/>
          <a:p>
            <a:r>
              <a:rPr lang="en-US" sz="2500" b="1" dirty="0">
                <a:latin typeface="Times New Roman" panose="02020603050405020304" pitchFamily="18" charset="0"/>
                <a:cs typeface="Times New Roman" pitchFamily="18" charset="0"/>
              </a:rPr>
              <a:t>2.3. </a:t>
            </a:r>
            <a:r>
              <a:rPr lang="en-US" sz="2500" b="1" dirty="0" err="1">
                <a:latin typeface="Times New Roman" pitchFamily="18" charset="0"/>
                <a:cs typeface="Times New Roman" pitchFamily="18" charset="0"/>
              </a:rPr>
              <a:t>Kinh</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nghiệm</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của</a:t>
            </a:r>
            <a:r>
              <a:rPr lang="en-US" sz="2500" b="1" dirty="0">
                <a:latin typeface="Times New Roman" pitchFamily="18" charset="0"/>
                <a:cs typeface="Times New Roman" pitchFamily="18" charset="0"/>
              </a:rPr>
              <a:t> Mexico</a:t>
            </a:r>
            <a:r>
              <a:rPr lang="en-US" sz="2500" dirty="0">
                <a:latin typeface="Times New Roman" pitchFamily="18" charset="0"/>
                <a:cs typeface="Times New Roman" pitchFamily="18" charset="0"/>
              </a:rPr>
              <a:t> </a:t>
            </a:r>
          </a:p>
        </p:txBody>
      </p:sp>
      <p:pic>
        <p:nvPicPr>
          <p:cNvPr id="3" name="Picture 2" descr="mexico.jpg"/>
          <p:cNvPicPr>
            <a:picLocks noChangeAspect="1"/>
          </p:cNvPicPr>
          <p:nvPr/>
        </p:nvPicPr>
        <p:blipFill>
          <a:blip r:embed="rId2"/>
          <a:stretch>
            <a:fillRect/>
          </a:stretch>
        </p:blipFill>
        <p:spPr>
          <a:xfrm>
            <a:off x="455780" y="1730140"/>
            <a:ext cx="4457414" cy="3537896"/>
          </a:xfrm>
          <a:prstGeom prst="rect">
            <a:avLst/>
          </a:prstGeom>
        </p:spPr>
      </p:pic>
      <p:sp>
        <p:nvSpPr>
          <p:cNvPr id="4" name="Rectangle 3"/>
          <p:cNvSpPr/>
          <p:nvPr/>
        </p:nvSpPr>
        <p:spPr>
          <a:xfrm>
            <a:off x="627796" y="867601"/>
            <a:ext cx="11109278" cy="400110"/>
          </a:xfrm>
          <a:prstGeom prst="rect">
            <a:avLst/>
          </a:prstGeom>
        </p:spPr>
        <p:txBody>
          <a:bodyPr wrap="square">
            <a:spAutoFit/>
          </a:bodyPr>
          <a:lstStyle/>
          <a:p>
            <a:r>
              <a:rPr lang="vi-VN" sz="2000" dirty="0">
                <a:latin typeface="Times New Roman" pitchFamily="18" charset="0"/>
                <a:cs typeface="Times New Roman" pitchFamily="18" charset="0"/>
              </a:rPr>
              <a:t>Cuộc khủng hoảng bắt đầu từ Mexico vào năm 1994 bằng việc mất giá đồng peso. Nguyên nhân chính là:</a:t>
            </a:r>
            <a:endParaRPr lang="en-US" sz="2000" dirty="0">
              <a:latin typeface="Times New Roman" pitchFamily="18" charset="0"/>
              <a:cs typeface="Times New Roman" pitchFamily="18" charset="0"/>
            </a:endParaRPr>
          </a:p>
        </p:txBody>
      </p:sp>
      <p:grpSp>
        <p:nvGrpSpPr>
          <p:cNvPr id="5" name="组合 1"/>
          <p:cNvGrpSpPr/>
          <p:nvPr/>
        </p:nvGrpSpPr>
        <p:grpSpPr>
          <a:xfrm>
            <a:off x="5459106" y="1583144"/>
            <a:ext cx="6277114" cy="1208191"/>
            <a:chOff x="6228991" y="2273716"/>
            <a:chExt cx="4938277" cy="1034105"/>
          </a:xfrm>
        </p:grpSpPr>
        <p:sp>
          <p:nvSpPr>
            <p:cNvPr id="6" name="圆角矩形 2"/>
            <p:cNvSpPr/>
            <p:nvPr/>
          </p:nvSpPr>
          <p:spPr>
            <a:xfrm>
              <a:off x="6228991" y="2273716"/>
              <a:ext cx="4799371" cy="1034105"/>
            </a:xfrm>
            <a:prstGeom prst="roundRect">
              <a:avLst>
                <a:gd name="adj" fmla="val 0"/>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latin typeface="Times New Roman" panose="02020603050405020304" pitchFamily="18" charset="0"/>
                <a:cs typeface="Times New Roman" panose="02020603050405020304" pitchFamily="18" charset="0"/>
                <a:sym typeface="+mn-lt"/>
              </a:endParaRPr>
            </a:p>
          </p:txBody>
        </p:sp>
        <p:sp>
          <p:nvSpPr>
            <p:cNvPr id="7" name="椭圆 3"/>
            <p:cNvSpPr/>
            <p:nvPr/>
          </p:nvSpPr>
          <p:spPr>
            <a:xfrm>
              <a:off x="6310162" y="2483979"/>
              <a:ext cx="487882" cy="50229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altLang="zh-CN" sz="2400" dirty="0">
                  <a:solidFill>
                    <a:srgbClr val="1D4251"/>
                  </a:solidFill>
                  <a:latin typeface="Times New Roman" panose="02020603050405020304" pitchFamily="18" charset="0"/>
                  <a:cs typeface="Times New Roman" panose="02020603050405020304" pitchFamily="18" charset="0"/>
                  <a:sym typeface="+mn-lt"/>
                </a:rPr>
                <a:t>01</a:t>
              </a:r>
              <a:endParaRPr lang="zh-CN" altLang="en-US" sz="2400" dirty="0">
                <a:solidFill>
                  <a:srgbClr val="1D4251"/>
                </a:solidFill>
                <a:latin typeface="Times New Roman" panose="02020603050405020304" pitchFamily="18" charset="0"/>
                <a:cs typeface="Times New Roman" panose="02020603050405020304" pitchFamily="18" charset="0"/>
                <a:sym typeface="+mn-lt"/>
              </a:endParaRPr>
            </a:p>
          </p:txBody>
        </p:sp>
        <p:sp>
          <p:nvSpPr>
            <p:cNvPr id="8" name="矩形 4"/>
            <p:cNvSpPr/>
            <p:nvPr/>
          </p:nvSpPr>
          <p:spPr>
            <a:xfrm>
              <a:off x="6765160" y="2437197"/>
              <a:ext cx="4402108" cy="750774"/>
            </a:xfrm>
            <a:prstGeom prst="rect">
              <a:avLst/>
            </a:prstGeom>
          </p:spPr>
          <p:txBody>
            <a:bodyPr wrap="square">
              <a:spAutoFit/>
            </a:bodyPr>
            <a:lstStyle/>
            <a:p>
              <a:r>
                <a:rPr lang="vi-VN" sz="1700" dirty="0">
                  <a:latin typeface="Times New Roman" panose="02020603050405020304" pitchFamily="18" charset="0"/>
                  <a:cs typeface="Times New Roman" panose="02020603050405020304" pitchFamily="18" charset="0"/>
                </a:rPr>
                <a:t> </a:t>
              </a:r>
              <a:r>
                <a:rPr lang="vi-VN" sz="1700" dirty="0">
                  <a:solidFill>
                    <a:schemeClr val="bg1"/>
                  </a:solidFill>
                  <a:latin typeface="Times New Roman" pitchFamily="18" charset="0"/>
                  <a:cs typeface="Times New Roman" pitchFamily="18" charset="0"/>
                </a:rPr>
                <a:t>Kinh tế tăng trưởng trở lại trong khi peso Mexico lại được neo vào USD</a:t>
              </a:r>
              <a:r>
                <a:rPr lang="vi-VN" sz="1700" dirty="0">
                  <a:solidFill>
                    <a:schemeClr val="bg1"/>
                  </a:solidFill>
                  <a:latin typeface="Times New Roman" pitchFamily="18" charset="0"/>
                  <a:cs typeface="Times New Roman" pitchFamily="18" charset="0"/>
                  <a:hlinkClick r:id="rId3"/>
                </a:rPr>
                <a:t> </a:t>
              </a:r>
              <a:r>
                <a:rPr lang="vi-VN" sz="1700" dirty="0">
                  <a:solidFill>
                    <a:schemeClr val="bg1"/>
                  </a:solidFill>
                  <a:latin typeface="Times New Roman" pitchFamily="18" charset="0"/>
                  <a:cs typeface="Times New Roman" pitchFamily="18" charset="0"/>
                </a:rPr>
                <a:t>đã dẫn tới hiện tượng Peso lên giá so với USD.</a:t>
              </a:r>
              <a:r>
                <a:rPr lang="en-US" sz="1700" dirty="0">
                  <a:solidFill>
                    <a:schemeClr val="bg1"/>
                  </a:solidFill>
                  <a:latin typeface="Times New Roman" pitchFamily="18" charset="0"/>
                  <a:cs typeface="Times New Roman" pitchFamily="18" charset="0"/>
                </a:rPr>
                <a:t> </a:t>
              </a:r>
            </a:p>
            <a:p>
              <a:r>
                <a:rPr lang="en-US" sz="1700" dirty="0">
                  <a:solidFill>
                    <a:schemeClr val="bg1"/>
                  </a:solidFill>
                  <a:latin typeface="Times New Roman" pitchFamily="18" charset="0"/>
                  <a:cs typeface="Times New Roman" pitchFamily="18" charset="0"/>
                </a:rPr>
                <a:t> </a:t>
              </a:r>
              <a:r>
                <a:rPr lang="en-US" sz="1700" dirty="0">
                  <a:solidFill>
                    <a:schemeClr val="bg1"/>
                  </a:solidFill>
                  <a:latin typeface="Times New Roman" pitchFamily="18" charset="0"/>
                  <a:cs typeface="Times New Roman" pitchFamily="18" charset="0"/>
                  <a:sym typeface="Wingdings" panose="05000000000000000000" pitchFamily="2" charset="2"/>
                </a:rPr>
                <a:t> </a:t>
              </a:r>
              <a:r>
                <a:rPr lang="en-US" sz="1700" dirty="0" err="1">
                  <a:solidFill>
                    <a:schemeClr val="bg1"/>
                  </a:solidFill>
                  <a:latin typeface="Times New Roman" pitchFamily="18" charset="0"/>
                  <a:cs typeface="Times New Roman" pitchFamily="18" charset="0"/>
                </a:rPr>
                <a:t>Thâm</a:t>
              </a:r>
              <a:r>
                <a:rPr lang="en-US" sz="1700" dirty="0">
                  <a:solidFill>
                    <a:schemeClr val="bg1"/>
                  </a:solidFill>
                  <a:latin typeface="Times New Roman" pitchFamily="18" charset="0"/>
                  <a:cs typeface="Times New Roman" pitchFamily="18" charset="0"/>
                </a:rPr>
                <a:t> </a:t>
              </a:r>
              <a:r>
                <a:rPr lang="en-US" sz="1700" dirty="0" err="1">
                  <a:solidFill>
                    <a:schemeClr val="bg1"/>
                  </a:solidFill>
                  <a:latin typeface="Times New Roman" pitchFamily="18" charset="0"/>
                  <a:cs typeface="Times New Roman" pitchFamily="18" charset="0"/>
                </a:rPr>
                <a:t>hụt</a:t>
              </a:r>
              <a:r>
                <a:rPr lang="en-US" sz="1700" dirty="0">
                  <a:solidFill>
                    <a:schemeClr val="bg1"/>
                  </a:solidFill>
                  <a:latin typeface="Times New Roman" pitchFamily="18" charset="0"/>
                  <a:cs typeface="Times New Roman" pitchFamily="18" charset="0"/>
                </a:rPr>
                <a:t> </a:t>
              </a:r>
              <a:r>
                <a:rPr lang="en-US" sz="1700" dirty="0" err="1">
                  <a:solidFill>
                    <a:schemeClr val="bg1"/>
                  </a:solidFill>
                  <a:latin typeface="Times New Roman" pitchFamily="18" charset="0"/>
                  <a:cs typeface="Times New Roman" pitchFamily="18" charset="0"/>
                </a:rPr>
                <a:t>cán</a:t>
              </a:r>
              <a:r>
                <a:rPr lang="en-US" sz="1700" dirty="0">
                  <a:solidFill>
                    <a:schemeClr val="bg1"/>
                  </a:solidFill>
                  <a:latin typeface="Times New Roman" pitchFamily="18" charset="0"/>
                  <a:cs typeface="Times New Roman" pitchFamily="18" charset="0"/>
                </a:rPr>
                <a:t> </a:t>
              </a:r>
              <a:r>
                <a:rPr lang="en-US" sz="1700" dirty="0" err="1">
                  <a:solidFill>
                    <a:schemeClr val="bg1"/>
                  </a:solidFill>
                  <a:latin typeface="Times New Roman" pitchFamily="18" charset="0"/>
                  <a:cs typeface="Times New Roman" pitchFamily="18" charset="0"/>
                </a:rPr>
                <a:t>cân</a:t>
              </a:r>
              <a:r>
                <a:rPr lang="en-US" sz="1700" dirty="0">
                  <a:solidFill>
                    <a:schemeClr val="bg1"/>
                  </a:solidFill>
                  <a:latin typeface="Times New Roman" pitchFamily="18" charset="0"/>
                  <a:cs typeface="Times New Roman" pitchFamily="18" charset="0"/>
                </a:rPr>
                <a:t> </a:t>
              </a:r>
              <a:r>
                <a:rPr lang="en-US" sz="1700" dirty="0" err="1">
                  <a:solidFill>
                    <a:schemeClr val="bg1"/>
                  </a:solidFill>
                  <a:latin typeface="Times New Roman" pitchFamily="18" charset="0"/>
                  <a:cs typeface="Times New Roman" pitchFamily="18" charset="0"/>
                </a:rPr>
                <a:t>tài</a:t>
              </a:r>
              <a:r>
                <a:rPr lang="en-US" sz="1700" dirty="0">
                  <a:solidFill>
                    <a:schemeClr val="bg1"/>
                  </a:solidFill>
                  <a:latin typeface="Times New Roman" pitchFamily="18" charset="0"/>
                  <a:cs typeface="Times New Roman" pitchFamily="18" charset="0"/>
                </a:rPr>
                <a:t> </a:t>
              </a:r>
              <a:r>
                <a:rPr lang="en-US" sz="1700" dirty="0" err="1">
                  <a:solidFill>
                    <a:schemeClr val="bg1"/>
                  </a:solidFill>
                  <a:latin typeface="Times New Roman" pitchFamily="18" charset="0"/>
                  <a:cs typeface="Times New Roman" pitchFamily="18" charset="0"/>
                </a:rPr>
                <a:t>khoản</a:t>
              </a:r>
              <a:r>
                <a:rPr lang="en-US" sz="1700" dirty="0">
                  <a:solidFill>
                    <a:schemeClr val="bg1"/>
                  </a:solidFill>
                  <a:latin typeface="Times New Roman" pitchFamily="18" charset="0"/>
                  <a:cs typeface="Times New Roman" pitchFamily="18" charset="0"/>
                </a:rPr>
                <a:t> </a:t>
              </a:r>
              <a:r>
                <a:rPr lang="en-US" sz="1700" dirty="0" err="1">
                  <a:solidFill>
                    <a:schemeClr val="bg1"/>
                  </a:solidFill>
                  <a:latin typeface="Times New Roman" pitchFamily="18" charset="0"/>
                  <a:cs typeface="Times New Roman" pitchFamily="18" charset="0"/>
                </a:rPr>
                <a:t>vãng</a:t>
              </a:r>
              <a:r>
                <a:rPr lang="en-US" sz="1700" dirty="0">
                  <a:solidFill>
                    <a:schemeClr val="bg1"/>
                  </a:solidFill>
                  <a:latin typeface="Times New Roman" pitchFamily="18" charset="0"/>
                  <a:cs typeface="Times New Roman" pitchFamily="18" charset="0"/>
                </a:rPr>
                <a:t> </a:t>
              </a:r>
              <a:r>
                <a:rPr lang="en-US" sz="1700" dirty="0" err="1">
                  <a:solidFill>
                    <a:schemeClr val="bg1"/>
                  </a:solidFill>
                  <a:latin typeface="Times New Roman" pitchFamily="18" charset="0"/>
                  <a:cs typeface="Times New Roman" pitchFamily="18" charset="0"/>
                </a:rPr>
                <a:t>lai</a:t>
              </a:r>
              <a:r>
                <a:rPr lang="en-US" sz="1700" dirty="0">
                  <a:solidFill>
                    <a:schemeClr val="bg1"/>
                  </a:solidFill>
                  <a:latin typeface="Times New Roman" pitchFamily="18" charset="0"/>
                  <a:cs typeface="Times New Roman" pitchFamily="18" charset="0"/>
                </a:rPr>
                <a:t>.</a:t>
              </a:r>
              <a:endParaRPr lang="zh-CN" altLang="en-US" sz="1700" b="1" dirty="0">
                <a:solidFill>
                  <a:schemeClr val="bg1"/>
                </a:solidFill>
                <a:latin typeface="Times New Roman" pitchFamily="18" charset="0"/>
                <a:cs typeface="Times New Roman" pitchFamily="18" charset="0"/>
                <a:sym typeface="+mn-lt"/>
              </a:endParaRPr>
            </a:p>
          </p:txBody>
        </p:sp>
      </p:grpSp>
      <p:grpSp>
        <p:nvGrpSpPr>
          <p:cNvPr id="10" name="组合 7"/>
          <p:cNvGrpSpPr/>
          <p:nvPr/>
        </p:nvGrpSpPr>
        <p:grpSpPr>
          <a:xfrm>
            <a:off x="5472750" y="2916644"/>
            <a:ext cx="6208880" cy="1166735"/>
            <a:chOff x="6250465" y="2213235"/>
            <a:chExt cx="4884596" cy="1034105"/>
          </a:xfrm>
        </p:grpSpPr>
        <p:sp>
          <p:nvSpPr>
            <p:cNvPr id="11" name="圆角矩形 2"/>
            <p:cNvSpPr/>
            <p:nvPr/>
          </p:nvSpPr>
          <p:spPr>
            <a:xfrm>
              <a:off x="6250465" y="2213235"/>
              <a:ext cx="4799371" cy="1034105"/>
            </a:xfrm>
            <a:prstGeom prst="roundRect">
              <a:avLst>
                <a:gd name="adj" fmla="val 0"/>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latin typeface="Times New Roman" panose="02020603050405020304" pitchFamily="18" charset="0"/>
                <a:cs typeface="Times New Roman" panose="02020603050405020304" pitchFamily="18" charset="0"/>
                <a:sym typeface="+mn-lt"/>
              </a:endParaRPr>
            </a:p>
          </p:txBody>
        </p:sp>
        <p:sp>
          <p:nvSpPr>
            <p:cNvPr id="12" name="椭圆 9"/>
            <p:cNvSpPr/>
            <p:nvPr/>
          </p:nvSpPr>
          <p:spPr>
            <a:xfrm>
              <a:off x="6299424" y="2434492"/>
              <a:ext cx="455672" cy="47175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altLang="zh-CN" sz="2400" dirty="0">
                  <a:solidFill>
                    <a:srgbClr val="F5C700"/>
                  </a:solidFill>
                  <a:latin typeface="Times New Roman" panose="02020603050405020304" pitchFamily="18" charset="0"/>
                  <a:cs typeface="Times New Roman" panose="02020603050405020304" pitchFamily="18" charset="0"/>
                  <a:sym typeface="+mn-lt"/>
                </a:rPr>
                <a:t>02</a:t>
              </a:r>
              <a:endParaRPr lang="zh-CN" altLang="en-US" sz="2400" dirty="0">
                <a:solidFill>
                  <a:srgbClr val="F5C700"/>
                </a:solidFill>
                <a:latin typeface="Times New Roman" panose="02020603050405020304" pitchFamily="18" charset="0"/>
                <a:cs typeface="Times New Roman" panose="02020603050405020304" pitchFamily="18" charset="0"/>
                <a:sym typeface="+mn-lt"/>
              </a:endParaRPr>
            </a:p>
          </p:txBody>
        </p:sp>
        <p:sp>
          <p:nvSpPr>
            <p:cNvPr id="13" name="矩形 10"/>
            <p:cNvSpPr/>
            <p:nvPr/>
          </p:nvSpPr>
          <p:spPr>
            <a:xfrm>
              <a:off x="6775900" y="2344685"/>
              <a:ext cx="4359161" cy="736532"/>
            </a:xfrm>
            <a:prstGeom prst="rect">
              <a:avLst/>
            </a:prstGeom>
          </p:spPr>
          <p:txBody>
            <a:bodyPr wrap="square">
              <a:spAutoFit/>
            </a:bodyPr>
            <a:lstStyle/>
            <a:p>
              <a:r>
                <a:rPr lang="vi-VN" sz="1600" dirty="0">
                  <a:solidFill>
                    <a:schemeClr val="bg1"/>
                  </a:solidFill>
                  <a:latin typeface="Times New Roman" panose="02020603050405020304" pitchFamily="18" charset="0"/>
                  <a:cs typeface="Times New Roman" panose="02020603050405020304" pitchFamily="18" charset="0"/>
                </a:rPr>
                <a:t>Cuộc bầu cử tổng thống Mexico vào tháng 8 năm 1994 cộng với một loạt sự kiện an ninh trong nước và ngoài nước đã khiến chính phủ không tập trung đủ cho xử lý thâm hụt.</a:t>
              </a:r>
              <a:endParaRPr lang="zh-CN" altLang="en-US" sz="1600" b="1" dirty="0">
                <a:solidFill>
                  <a:schemeClr val="bg1"/>
                </a:solidFill>
                <a:latin typeface="Times New Roman" panose="02020603050405020304" pitchFamily="18" charset="0"/>
                <a:cs typeface="Times New Roman" panose="02020603050405020304" pitchFamily="18" charset="0"/>
                <a:sym typeface="+mn-lt"/>
              </a:endParaRPr>
            </a:p>
          </p:txBody>
        </p:sp>
      </p:grpSp>
      <p:grpSp>
        <p:nvGrpSpPr>
          <p:cNvPr id="15" name="组合 12"/>
          <p:cNvGrpSpPr/>
          <p:nvPr/>
        </p:nvGrpSpPr>
        <p:grpSpPr>
          <a:xfrm>
            <a:off x="5486401" y="4214668"/>
            <a:ext cx="6086900" cy="1195618"/>
            <a:chOff x="6261274" y="2238303"/>
            <a:chExt cx="4799371" cy="1034105"/>
          </a:xfrm>
        </p:grpSpPr>
        <p:sp>
          <p:nvSpPr>
            <p:cNvPr id="16" name="圆角矩形 2"/>
            <p:cNvSpPr/>
            <p:nvPr/>
          </p:nvSpPr>
          <p:spPr>
            <a:xfrm>
              <a:off x="6261274" y="2238303"/>
              <a:ext cx="4799371" cy="1034105"/>
            </a:xfrm>
            <a:prstGeom prst="roundRect">
              <a:avLst>
                <a:gd name="adj" fmla="val 0"/>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latin typeface="Times New Roman" panose="02020603050405020304" pitchFamily="18" charset="0"/>
                <a:cs typeface="Times New Roman" panose="02020603050405020304" pitchFamily="18" charset="0"/>
                <a:sym typeface="+mn-lt"/>
              </a:endParaRPr>
            </a:p>
          </p:txBody>
        </p:sp>
        <p:sp>
          <p:nvSpPr>
            <p:cNvPr id="17" name="椭圆 14"/>
            <p:cNvSpPr/>
            <p:nvPr/>
          </p:nvSpPr>
          <p:spPr>
            <a:xfrm>
              <a:off x="6309850" y="2539056"/>
              <a:ext cx="424905" cy="45686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altLang="zh-CN" sz="2400" dirty="0">
                  <a:solidFill>
                    <a:srgbClr val="1D4251"/>
                  </a:solidFill>
                  <a:latin typeface="Times New Roman" panose="02020603050405020304" pitchFamily="18" charset="0"/>
                  <a:cs typeface="Times New Roman" panose="02020603050405020304" pitchFamily="18" charset="0"/>
                  <a:sym typeface="+mn-lt"/>
                </a:rPr>
                <a:t>03</a:t>
              </a:r>
              <a:endParaRPr lang="zh-CN" altLang="en-US" sz="2400" dirty="0">
                <a:solidFill>
                  <a:srgbClr val="1D4251"/>
                </a:solidFill>
                <a:latin typeface="Times New Roman" panose="02020603050405020304" pitchFamily="18" charset="0"/>
                <a:cs typeface="Times New Roman" panose="02020603050405020304" pitchFamily="18" charset="0"/>
                <a:sym typeface="+mn-lt"/>
              </a:endParaRPr>
            </a:p>
          </p:txBody>
        </p:sp>
        <p:sp>
          <p:nvSpPr>
            <p:cNvPr id="18" name="矩形 15"/>
            <p:cNvSpPr/>
            <p:nvPr/>
          </p:nvSpPr>
          <p:spPr>
            <a:xfrm>
              <a:off x="6783331" y="2383655"/>
              <a:ext cx="4117896" cy="718740"/>
            </a:xfrm>
            <a:prstGeom prst="rect">
              <a:avLst/>
            </a:prstGeom>
          </p:spPr>
          <p:txBody>
            <a:bodyPr wrap="square">
              <a:spAutoFit/>
            </a:bodyPr>
            <a:lstStyle/>
            <a:p>
              <a:r>
                <a:rPr lang="en-US" sz="1600" dirty="0">
                  <a:solidFill>
                    <a:schemeClr val="bg1"/>
                  </a:solidFill>
                  <a:latin typeface="Times New Roman" panose="02020603050405020304" pitchFamily="18" charset="0"/>
                  <a:cs typeface="Times New Roman" panose="02020603050405020304" pitchFamily="18" charset="0"/>
                </a:rPr>
                <a:t>N</a:t>
              </a:r>
              <a:r>
                <a:rPr lang="vi-VN" sz="1600" dirty="0">
                  <a:solidFill>
                    <a:schemeClr val="bg1"/>
                  </a:solidFill>
                  <a:latin typeface="Times New Roman" panose="02020603050405020304" pitchFamily="18" charset="0"/>
                  <a:cs typeface="Times New Roman" panose="02020603050405020304" pitchFamily="18" charset="0"/>
                </a:rPr>
                <a:t>ăm 1994 đã xảy ra hiện tượng lãi suất quốc tế tăng lên kích thích các nhà đầu tư điều chỉnh danh mục đầu tư của mình theo hướng giảm đầu tư vào các nền kinh tế đang phát triển.</a:t>
              </a:r>
              <a:endParaRPr lang="zh-CN" altLang="en-US" sz="1600" b="1" dirty="0">
                <a:solidFill>
                  <a:schemeClr val="bg1"/>
                </a:solidFill>
                <a:latin typeface="Times New Roman" panose="02020603050405020304" pitchFamily="18" charset="0"/>
                <a:cs typeface="Times New Roman" panose="02020603050405020304" pitchFamily="18" charset="0"/>
                <a:sym typeface="+mn-lt"/>
              </a:endParaRPr>
            </a:p>
          </p:txBody>
        </p:sp>
      </p:grpSp>
      <p:sp>
        <p:nvSpPr>
          <p:cNvPr id="20" name="Rectangle 19"/>
          <p:cNvSpPr/>
          <p:nvPr/>
        </p:nvSpPr>
        <p:spPr>
          <a:xfrm>
            <a:off x="2257834" y="5681680"/>
            <a:ext cx="8465584" cy="1015663"/>
          </a:xfrm>
          <a:prstGeom prst="rect">
            <a:avLst/>
          </a:prstGeom>
        </p:spPr>
        <p:txBody>
          <a:bodyPr wrap="square">
            <a:spAutoFit/>
          </a:bodyPr>
          <a:lstStyle/>
          <a:p>
            <a:r>
              <a:rPr lang="vi-VN" sz="2000" dirty="0">
                <a:latin typeface="Times New Roman" pitchFamily="18" charset="0"/>
                <a:cs typeface="Times New Roman" pitchFamily="18" charset="0"/>
              </a:rPr>
              <a:t>Tuy nhiên</a:t>
            </a:r>
            <a:r>
              <a:rPr lang="en-US" sz="2000" dirty="0">
                <a:latin typeface="Times New Roman" pitchFamily="18" charset="0"/>
                <a:cs typeface="Times New Roman" pitchFamily="18" charset="0"/>
              </a:rPr>
              <a:t>, </a:t>
            </a:r>
            <a:r>
              <a:rPr lang="vi-VN" sz="2000" dirty="0">
                <a:latin typeface="Times New Roman" pitchFamily="18" charset="0"/>
                <a:cs typeface="Times New Roman" pitchFamily="18" charset="0"/>
              </a:rPr>
              <a:t>Mỹ, IMF, WB, và </a:t>
            </a:r>
            <a:r>
              <a:rPr lang="en-US" sz="2000" dirty="0">
                <a:latin typeface="Times New Roman" pitchFamily="18" charset="0"/>
                <a:cs typeface="Times New Roman" pitchFamily="18" charset="0"/>
              </a:rPr>
              <a:t>BIS </a:t>
            </a:r>
            <a:r>
              <a:rPr lang="vi-VN" sz="2000" dirty="0">
                <a:latin typeface="Times New Roman" pitchFamily="18" charset="0"/>
                <a:cs typeface="Times New Roman" pitchFamily="18" charset="0"/>
              </a:rPr>
              <a:t>đã kịp thời hỗ trợ gần 40 tỷ USD cho Mexico. Đổi lại, nước này phải thắt chặt chính sách tài khóa và tiền tệ, đồng thời tư nhân hóa và tự do hóa các hoạt động kinh tế. </a:t>
            </a:r>
            <a:endParaRPr lang="en-US" sz="2000" dirty="0">
              <a:latin typeface="Times New Roman" pitchFamily="18" charset="0"/>
              <a:cs typeface="Times New Roman" pitchFamily="18" charset="0"/>
            </a:endParaRPr>
          </a:p>
        </p:txBody>
      </p:sp>
      <p:sp>
        <p:nvSpPr>
          <p:cNvPr id="9" name="Arrow: Right 8">
            <a:extLst>
              <a:ext uri="{FF2B5EF4-FFF2-40B4-BE49-F238E27FC236}">
                <a16:creationId xmlns:a16="http://schemas.microsoft.com/office/drawing/2014/main" id="{F108FEF2-7B34-483B-8649-C3256FD56485}"/>
              </a:ext>
            </a:extLst>
          </p:cNvPr>
          <p:cNvSpPr/>
          <p:nvPr/>
        </p:nvSpPr>
        <p:spPr>
          <a:xfrm>
            <a:off x="1468582" y="5908101"/>
            <a:ext cx="581891" cy="4770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2" decel="10000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1000" fill="hold"/>
                                        <p:tgtEl>
                                          <p:spTgt spid="5"/>
                                        </p:tgtEl>
                                        <p:attrNameLst>
                                          <p:attrName>ppt_x</p:attrName>
                                        </p:attrNameLst>
                                      </p:cBhvr>
                                      <p:tavLst>
                                        <p:tav tm="0">
                                          <p:val>
                                            <p:strVal val="1+#ppt_w/2"/>
                                          </p:val>
                                        </p:tav>
                                        <p:tav tm="100000">
                                          <p:val>
                                            <p:strVal val="#ppt_x"/>
                                          </p:val>
                                        </p:tav>
                                      </p:tavLst>
                                    </p:anim>
                                    <p:anim calcmode="lin" valueType="num">
                                      <p:cBhvr additive="base">
                                        <p:cTn id="18" dur="1000" fill="hold"/>
                                        <p:tgtEl>
                                          <p:spTgt spid="5"/>
                                        </p:tgtEl>
                                        <p:attrNameLst>
                                          <p:attrName>ppt_y</p:attrName>
                                        </p:attrNameLst>
                                      </p:cBhvr>
                                      <p:tavLst>
                                        <p:tav tm="0">
                                          <p:val>
                                            <p:strVal val="#ppt_y"/>
                                          </p:val>
                                        </p:tav>
                                        <p:tav tm="100000">
                                          <p:val>
                                            <p:strVal val="#ppt_y"/>
                                          </p:val>
                                        </p:tav>
                                      </p:tavLst>
                                    </p:anim>
                                  </p:childTnLst>
                                </p:cTn>
                              </p:par>
                              <p:par>
                                <p:cTn id="19" presetID="10"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par>
                          <p:cTn id="22" fill="hold">
                            <p:stCondLst>
                              <p:cond delay="1000"/>
                            </p:stCondLst>
                            <p:childTnLst>
                              <p:par>
                                <p:cTn id="23" presetID="2" presetClass="entr" presetSubtype="2" decel="10000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1000" fill="hold"/>
                                        <p:tgtEl>
                                          <p:spTgt spid="10"/>
                                        </p:tgtEl>
                                        <p:attrNameLst>
                                          <p:attrName>ppt_x</p:attrName>
                                        </p:attrNameLst>
                                      </p:cBhvr>
                                      <p:tavLst>
                                        <p:tav tm="0">
                                          <p:val>
                                            <p:strVal val="1+#ppt_w/2"/>
                                          </p:val>
                                        </p:tav>
                                        <p:tav tm="100000">
                                          <p:val>
                                            <p:strVal val="#ppt_x"/>
                                          </p:val>
                                        </p:tav>
                                      </p:tavLst>
                                    </p:anim>
                                    <p:anim calcmode="lin" valueType="num">
                                      <p:cBhvr additive="base">
                                        <p:cTn id="26" dur="1000" fill="hold"/>
                                        <p:tgtEl>
                                          <p:spTgt spid="10"/>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2" presetClass="entr" presetSubtype="2" decel="10000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1000" fill="hold"/>
                                        <p:tgtEl>
                                          <p:spTgt spid="15"/>
                                        </p:tgtEl>
                                        <p:attrNameLst>
                                          <p:attrName>ppt_x</p:attrName>
                                        </p:attrNameLst>
                                      </p:cBhvr>
                                      <p:tavLst>
                                        <p:tav tm="0">
                                          <p:val>
                                            <p:strVal val="1+#ppt_w/2"/>
                                          </p:val>
                                        </p:tav>
                                        <p:tav tm="100000">
                                          <p:val>
                                            <p:strVal val="#ppt_x"/>
                                          </p:val>
                                        </p:tav>
                                      </p:tavLst>
                                    </p:anim>
                                    <p:anim calcmode="lin" valueType="num">
                                      <p:cBhvr additive="base">
                                        <p:cTn id="31" dur="10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500"/>
                                        <p:tgtEl>
                                          <p:spTgt spid="9"/>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randombar(horizontal)">
                                      <p:cBhvr>
                                        <p:cTn id="3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3804" y="204716"/>
            <a:ext cx="4507965" cy="486869"/>
          </a:xfrm>
          <a:prstGeom prst="rect">
            <a:avLst/>
          </a:prstGeom>
        </p:spPr>
        <p:txBody>
          <a:bodyPr wrap="square">
            <a:spAutoFit/>
          </a:bodyPr>
          <a:lstStyle/>
          <a:p>
            <a:r>
              <a:rPr lang="en-US" sz="2500" b="1" dirty="0">
                <a:latin typeface="Times New Roman" pitchFamily="18" charset="0"/>
                <a:cs typeface="Times New Roman" pitchFamily="18" charset="0"/>
              </a:rPr>
              <a:t>2.4. </a:t>
            </a:r>
            <a:r>
              <a:rPr lang="en-US" sz="2500" b="1" dirty="0" err="1">
                <a:latin typeface="Times New Roman" pitchFamily="18" charset="0"/>
                <a:cs typeface="Times New Roman" pitchFamily="18" charset="0"/>
              </a:rPr>
              <a:t>Kinh</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nghiệm</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của</a:t>
            </a:r>
            <a:r>
              <a:rPr lang="en-US" sz="2500" b="1" dirty="0">
                <a:latin typeface="Times New Roman" pitchFamily="18" charset="0"/>
                <a:cs typeface="Times New Roman" pitchFamily="18" charset="0"/>
              </a:rPr>
              <a:t> Malaysia</a:t>
            </a:r>
            <a:r>
              <a:rPr lang="en-US" sz="2500" dirty="0">
                <a:latin typeface="Times New Roman" pitchFamily="18" charset="0"/>
                <a:cs typeface="Times New Roman" pitchFamily="18" charset="0"/>
              </a:rPr>
              <a:t> </a:t>
            </a:r>
          </a:p>
        </p:txBody>
      </p:sp>
      <p:sp>
        <p:nvSpPr>
          <p:cNvPr id="3" name="任意多边形 1"/>
          <p:cNvSpPr/>
          <p:nvPr/>
        </p:nvSpPr>
        <p:spPr>
          <a:xfrm>
            <a:off x="536128" y="3279145"/>
            <a:ext cx="3081235" cy="1170307"/>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a:solidFill>
            <a:srgbClr val="1D425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88296" tIns="49784" rIns="488727" bIns="49784" numCol="1" spcCol="1270" anchor="ctr" anchorCtr="0">
            <a:noAutofit/>
          </a:bodyPr>
          <a:lstStyle/>
          <a:p>
            <a:pPr algn="ctr" defTabSz="1659425">
              <a:lnSpc>
                <a:spcPct val="90000"/>
              </a:lnSpc>
              <a:spcBef>
                <a:spcPct val="0"/>
              </a:spcBef>
              <a:spcAft>
                <a:spcPct val="35000"/>
              </a:spcAft>
            </a:pPr>
            <a:endParaRPr lang="zh-CN" altLang="en-US" sz="3733">
              <a:cs typeface="+mn-ea"/>
              <a:sym typeface="+mn-lt"/>
            </a:endParaRPr>
          </a:p>
        </p:txBody>
      </p:sp>
      <p:sp>
        <p:nvSpPr>
          <p:cNvPr id="4" name="Rectangle 3"/>
          <p:cNvSpPr/>
          <p:nvPr/>
        </p:nvSpPr>
        <p:spPr>
          <a:xfrm>
            <a:off x="627796" y="738706"/>
            <a:ext cx="10931857" cy="769441"/>
          </a:xfrm>
          <a:prstGeom prst="rect">
            <a:avLst/>
          </a:prstGeom>
        </p:spPr>
        <p:txBody>
          <a:bodyPr wrap="square">
            <a:spAutoFit/>
          </a:bodyPr>
          <a:lstStyle/>
          <a:p>
            <a:r>
              <a:rPr lang="vi-VN" sz="2200" dirty="0">
                <a:latin typeface="Times New Roman" pitchFamily="18" charset="0"/>
                <a:cs typeface="Times New Roman" pitchFamily="18" charset="0"/>
              </a:rPr>
              <a:t> Cuộc khủng hoảng tài chính năm 1997 đã gây ảnh hưởng cho rất nhiều quốc gia trên thế giới và trong đó có Malaysia. Nguyên nhân sâu xa gốc rễ ở những mặt sau: </a:t>
            </a:r>
          </a:p>
        </p:txBody>
      </p:sp>
      <p:sp>
        <p:nvSpPr>
          <p:cNvPr id="5" name="任意多边形 2"/>
          <p:cNvSpPr/>
          <p:nvPr/>
        </p:nvSpPr>
        <p:spPr>
          <a:xfrm>
            <a:off x="3227352" y="3279145"/>
            <a:ext cx="3081235" cy="1170307"/>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a:solidFill>
            <a:srgbClr val="F5C70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46971" tIns="69343" rIns="508285" bIns="69343" numCol="1" spcCol="1270" anchor="ctr" anchorCtr="0">
            <a:noAutofit/>
          </a:bodyPr>
          <a:lstStyle/>
          <a:p>
            <a:pPr algn="ctr" defTabSz="2311342">
              <a:lnSpc>
                <a:spcPct val="90000"/>
              </a:lnSpc>
              <a:spcBef>
                <a:spcPct val="0"/>
              </a:spcBef>
              <a:spcAft>
                <a:spcPct val="35000"/>
              </a:spcAft>
            </a:pPr>
            <a:endParaRPr lang="zh-CN" altLang="en-US" sz="5200">
              <a:cs typeface="+mn-ea"/>
              <a:sym typeface="+mn-lt"/>
            </a:endParaRPr>
          </a:p>
        </p:txBody>
      </p:sp>
      <p:sp>
        <p:nvSpPr>
          <p:cNvPr id="6" name="任意多边形 3"/>
          <p:cNvSpPr/>
          <p:nvPr/>
        </p:nvSpPr>
        <p:spPr>
          <a:xfrm>
            <a:off x="5932227" y="3292792"/>
            <a:ext cx="3081235" cy="1170307"/>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a:solidFill>
            <a:srgbClr val="1D425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88296" tIns="49784" rIns="488727" bIns="49784" numCol="1" spcCol="1270" anchor="ctr" anchorCtr="0">
            <a:noAutofit/>
          </a:bodyPr>
          <a:lstStyle/>
          <a:p>
            <a:pPr algn="ctr" defTabSz="1659425">
              <a:lnSpc>
                <a:spcPct val="90000"/>
              </a:lnSpc>
              <a:spcBef>
                <a:spcPct val="0"/>
              </a:spcBef>
              <a:spcAft>
                <a:spcPct val="35000"/>
              </a:spcAft>
            </a:pPr>
            <a:endParaRPr lang="zh-CN" altLang="en-US" sz="3733">
              <a:cs typeface="+mn-ea"/>
              <a:sym typeface="+mn-lt"/>
            </a:endParaRPr>
          </a:p>
        </p:txBody>
      </p:sp>
      <p:sp>
        <p:nvSpPr>
          <p:cNvPr id="7" name="任意多边形 4"/>
          <p:cNvSpPr/>
          <p:nvPr/>
        </p:nvSpPr>
        <p:spPr>
          <a:xfrm>
            <a:off x="8664395" y="3279145"/>
            <a:ext cx="3081235" cy="1170307"/>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a:solidFill>
            <a:srgbClr val="F5C70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88296" tIns="49784" rIns="488727" bIns="49784" numCol="1" spcCol="1270" anchor="ctr" anchorCtr="0">
            <a:noAutofit/>
          </a:bodyPr>
          <a:lstStyle/>
          <a:p>
            <a:pPr algn="ctr" defTabSz="1659425">
              <a:lnSpc>
                <a:spcPct val="90000"/>
              </a:lnSpc>
              <a:spcBef>
                <a:spcPct val="0"/>
              </a:spcBef>
              <a:spcAft>
                <a:spcPct val="35000"/>
              </a:spcAft>
            </a:pPr>
            <a:endParaRPr lang="zh-CN" altLang="en-US" sz="3733">
              <a:cs typeface="+mn-ea"/>
              <a:sym typeface="+mn-lt"/>
            </a:endParaRPr>
          </a:p>
        </p:txBody>
      </p:sp>
      <p:sp>
        <p:nvSpPr>
          <p:cNvPr id="8" name="椭圆 5"/>
          <p:cNvSpPr/>
          <p:nvPr/>
        </p:nvSpPr>
        <p:spPr>
          <a:xfrm>
            <a:off x="1568291" y="3978112"/>
            <a:ext cx="942680" cy="942680"/>
          </a:xfrm>
          <a:prstGeom prst="ellipse">
            <a:avLst/>
          </a:prstGeom>
          <a:solidFill>
            <a:srgbClr val="EEF2F5"/>
          </a:solidFill>
          <a:ln w="19050">
            <a:solidFill>
              <a:srgbClr val="1D42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nvGrpSpPr>
          <p:cNvPr id="9" name="组合 33"/>
          <p:cNvGrpSpPr/>
          <p:nvPr/>
        </p:nvGrpSpPr>
        <p:grpSpPr>
          <a:xfrm>
            <a:off x="1800189" y="4227501"/>
            <a:ext cx="478887" cy="478887"/>
            <a:chOff x="2473104" y="2145028"/>
            <a:chExt cx="359165" cy="359165"/>
          </a:xfrm>
          <a:solidFill>
            <a:srgbClr val="1D4251"/>
          </a:solidFill>
        </p:grpSpPr>
        <p:sp>
          <p:nvSpPr>
            <p:cNvPr id="10" name="AutoShape 126"/>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11" name="AutoShape 127"/>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grpSp>
      <p:sp>
        <p:nvSpPr>
          <p:cNvPr id="12" name="椭圆 6"/>
          <p:cNvSpPr/>
          <p:nvPr/>
        </p:nvSpPr>
        <p:spPr>
          <a:xfrm>
            <a:off x="4392165" y="2888531"/>
            <a:ext cx="942680" cy="942680"/>
          </a:xfrm>
          <a:prstGeom prst="ellipse">
            <a:avLst/>
          </a:prstGeom>
          <a:solidFill>
            <a:srgbClr val="EEF2F5"/>
          </a:solidFill>
          <a:ln w="19050">
            <a:solidFill>
              <a:srgbClr val="F5C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13" name="椭圆 6"/>
          <p:cNvSpPr/>
          <p:nvPr/>
        </p:nvSpPr>
        <p:spPr>
          <a:xfrm>
            <a:off x="9839896" y="2686089"/>
            <a:ext cx="942680" cy="942680"/>
          </a:xfrm>
          <a:prstGeom prst="ellipse">
            <a:avLst/>
          </a:prstGeom>
          <a:solidFill>
            <a:srgbClr val="EEF2F5"/>
          </a:solidFill>
          <a:ln w="19050">
            <a:solidFill>
              <a:srgbClr val="F5C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nvGrpSpPr>
          <p:cNvPr id="14" name="组合 21"/>
          <p:cNvGrpSpPr/>
          <p:nvPr/>
        </p:nvGrpSpPr>
        <p:grpSpPr>
          <a:xfrm>
            <a:off x="4624323" y="3115011"/>
            <a:ext cx="478367" cy="480483"/>
            <a:chOff x="5394325" y="2859088"/>
            <a:chExt cx="358775" cy="360362"/>
          </a:xfrm>
          <a:solidFill>
            <a:srgbClr val="F5C700"/>
          </a:solidFill>
        </p:grpSpPr>
        <p:sp>
          <p:nvSpPr>
            <p:cNvPr id="15" name="AutoShape 37"/>
            <p:cNvSpPr>
              <a:spLocks/>
            </p:cNvSpPr>
            <p:nvPr/>
          </p:nvSpPr>
          <p:spPr bwMode="auto">
            <a:xfrm>
              <a:off x="5394325" y="2894013"/>
              <a:ext cx="327025" cy="325437"/>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16" name="AutoShape 38"/>
            <p:cNvSpPr>
              <a:spLocks/>
            </p:cNvSpPr>
            <p:nvPr/>
          </p:nvSpPr>
          <p:spPr bwMode="auto">
            <a:xfrm>
              <a:off x="5551488" y="3040063"/>
              <a:ext cx="55562" cy="555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17" name="AutoShape 39"/>
            <p:cNvSpPr>
              <a:spLocks/>
            </p:cNvSpPr>
            <p:nvPr/>
          </p:nvSpPr>
          <p:spPr bwMode="auto">
            <a:xfrm>
              <a:off x="5697538" y="2859088"/>
              <a:ext cx="55562" cy="57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18" name="AutoShape 40"/>
            <p:cNvSpPr>
              <a:spLocks/>
            </p:cNvSpPr>
            <p:nvPr/>
          </p:nvSpPr>
          <p:spPr bwMode="auto">
            <a:xfrm>
              <a:off x="5483225" y="3028950"/>
              <a:ext cx="46038" cy="444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19" name="AutoShape 41"/>
            <p:cNvSpPr>
              <a:spLocks/>
            </p:cNvSpPr>
            <p:nvPr/>
          </p:nvSpPr>
          <p:spPr bwMode="auto">
            <a:xfrm>
              <a:off x="5529263" y="3106738"/>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20" name="AutoShape 42"/>
            <p:cNvSpPr>
              <a:spLocks/>
            </p:cNvSpPr>
            <p:nvPr/>
          </p:nvSpPr>
          <p:spPr bwMode="auto">
            <a:xfrm>
              <a:off x="5708650" y="2938463"/>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grpSp>
      <p:sp>
        <p:nvSpPr>
          <p:cNvPr id="21" name="AutoShape 112"/>
          <p:cNvSpPr>
            <a:spLocks/>
          </p:cNvSpPr>
          <p:nvPr/>
        </p:nvSpPr>
        <p:spPr bwMode="auto">
          <a:xfrm>
            <a:off x="10087600" y="2952829"/>
            <a:ext cx="480484" cy="478367"/>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F5C700"/>
          </a:solid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22" name="椭圆 7"/>
          <p:cNvSpPr/>
          <p:nvPr/>
        </p:nvSpPr>
        <p:spPr>
          <a:xfrm>
            <a:off x="7154823" y="3969471"/>
            <a:ext cx="942680" cy="942680"/>
          </a:xfrm>
          <a:prstGeom prst="ellipse">
            <a:avLst/>
          </a:prstGeom>
          <a:solidFill>
            <a:srgbClr val="EEF2F5"/>
          </a:solidFill>
          <a:ln w="19050">
            <a:solidFill>
              <a:srgbClr val="1D42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nvGrpSpPr>
          <p:cNvPr id="23" name="组合 28"/>
          <p:cNvGrpSpPr/>
          <p:nvPr/>
        </p:nvGrpSpPr>
        <p:grpSpPr>
          <a:xfrm>
            <a:off x="7384098" y="4224826"/>
            <a:ext cx="478887" cy="478887"/>
            <a:chOff x="5394312" y="2141343"/>
            <a:chExt cx="359165" cy="359165"/>
          </a:xfrm>
          <a:solidFill>
            <a:srgbClr val="1D4251"/>
          </a:solidFill>
        </p:grpSpPr>
        <p:sp>
          <p:nvSpPr>
            <p:cNvPr id="24" name="AutoShape 56"/>
            <p:cNvSpPr>
              <a:spLocks/>
            </p:cNvSpPr>
            <p:nvPr/>
          </p:nvSpPr>
          <p:spPr bwMode="auto">
            <a:xfrm>
              <a:off x="5394312"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25" name="AutoShape 57"/>
            <p:cNvSpPr>
              <a:spLocks/>
            </p:cNvSpPr>
            <p:nvPr/>
          </p:nvSpPr>
          <p:spPr bwMode="auto">
            <a:xfrm>
              <a:off x="5641124"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26" name="AutoShape 58"/>
            <p:cNvSpPr>
              <a:spLocks/>
            </p:cNvSpPr>
            <p:nvPr/>
          </p:nvSpPr>
          <p:spPr bwMode="auto">
            <a:xfrm>
              <a:off x="5517718" y="2141343"/>
              <a:ext cx="11235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grpSp>
      <p:sp>
        <p:nvSpPr>
          <p:cNvPr id="27" name="Rectangle 26"/>
          <p:cNvSpPr/>
          <p:nvPr/>
        </p:nvSpPr>
        <p:spPr>
          <a:xfrm>
            <a:off x="616182" y="5155021"/>
            <a:ext cx="2918590" cy="707886"/>
          </a:xfrm>
          <a:prstGeom prst="rect">
            <a:avLst/>
          </a:prstGeom>
        </p:spPr>
        <p:txBody>
          <a:bodyPr wrap="square">
            <a:spAutoFit/>
          </a:bodyPr>
          <a:lstStyle/>
          <a:p>
            <a:pPr algn="ctr"/>
            <a:r>
              <a:rPr lang="vi-VN" sz="2000" dirty="0">
                <a:latin typeface="Times New Roman" pitchFamily="18" charset="0"/>
                <a:cs typeface="Times New Roman" pitchFamily="18" charset="0"/>
              </a:rPr>
              <a:t>Đầu tư vào các dự án khổng lồ Malaysia</a:t>
            </a:r>
            <a:endParaRPr lang="en-US" sz="2000" dirty="0">
              <a:latin typeface="Times New Roman" pitchFamily="18" charset="0"/>
              <a:cs typeface="Times New Roman" pitchFamily="18" charset="0"/>
            </a:endParaRPr>
          </a:p>
        </p:txBody>
      </p:sp>
      <p:cxnSp>
        <p:nvCxnSpPr>
          <p:cNvPr id="28" name="直接连接符 11"/>
          <p:cNvCxnSpPr/>
          <p:nvPr/>
        </p:nvCxnSpPr>
        <p:spPr>
          <a:xfrm>
            <a:off x="1943754" y="5891839"/>
            <a:ext cx="237367" cy="0"/>
          </a:xfrm>
          <a:prstGeom prst="line">
            <a:avLst/>
          </a:prstGeom>
          <a:ln w="19050">
            <a:solidFill>
              <a:srgbClr val="1D4251"/>
            </a:solidFill>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3389616" y="1756727"/>
            <a:ext cx="3011185" cy="1015663"/>
          </a:xfrm>
          <a:prstGeom prst="rect">
            <a:avLst/>
          </a:prstGeom>
        </p:spPr>
        <p:txBody>
          <a:bodyPr wrap="square">
            <a:spAutoFit/>
          </a:bodyPr>
          <a:lstStyle/>
          <a:p>
            <a:r>
              <a:rPr lang="en-US" sz="2000" dirty="0" err="1">
                <a:latin typeface="Times New Roman" pitchFamily="18" charset="0"/>
                <a:cs typeface="Times New Roman" pitchFamily="18" charset="0"/>
              </a:rPr>
              <a:t>Xây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dựng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Tháp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Petronas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cao</a:t>
            </a:r>
            <a:r>
              <a:rPr lang="en-US" sz="2000" dirty="0">
                <a:latin typeface="Times New Roman" pitchFamily="18" charset="0"/>
                <a:cs typeface="Times New Roman" pitchFamily="18" charset="0"/>
              </a:rPr>
              <a:t> 88 </a:t>
            </a:r>
            <a:r>
              <a:rPr lang="en-US" sz="2000" dirty="0" err="1">
                <a:latin typeface="Times New Roman" pitchFamily="18" charset="0"/>
                <a:cs typeface="Times New Roman" pitchFamily="18" charset="0"/>
              </a:rPr>
              <a:t>tầng</a:t>
            </a:r>
            <a:r>
              <a:rPr lang="en-US" sz="2000" dirty="0">
                <a:latin typeface="Times New Roman" pitchFamily="18" charset="0"/>
                <a:cs typeface="Times New Roman" pitchFamily="18" charset="0"/>
              </a:rPr>
              <a:t>, </a:t>
            </a:r>
            <a:r>
              <a:rPr lang="vi-VN" sz="2000" dirty="0">
                <a:latin typeface="Times New Roman" pitchFamily="18" charset="0"/>
                <a:cs typeface="Times New Roman" pitchFamily="18" charset="0"/>
              </a:rPr>
              <a:t>vay tiền của các ngân hàng phương tây</a:t>
            </a:r>
            <a:endParaRPr lang="en-US" sz="2000" dirty="0">
              <a:latin typeface="Times New Roman" pitchFamily="18" charset="0"/>
              <a:cs typeface="Times New Roman" pitchFamily="18" charset="0"/>
            </a:endParaRPr>
          </a:p>
        </p:txBody>
      </p:sp>
      <p:cxnSp>
        <p:nvCxnSpPr>
          <p:cNvPr id="30" name="直接连接符 14"/>
          <p:cNvCxnSpPr/>
          <p:nvPr/>
        </p:nvCxnSpPr>
        <p:spPr>
          <a:xfrm>
            <a:off x="4737073" y="2795160"/>
            <a:ext cx="237367" cy="0"/>
          </a:xfrm>
          <a:prstGeom prst="line">
            <a:avLst/>
          </a:prstGeom>
          <a:ln w="19050">
            <a:solidFill>
              <a:srgbClr val="F5C700"/>
            </a:solidFill>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9045405" y="1897039"/>
            <a:ext cx="3146595" cy="707886"/>
          </a:xfrm>
          <a:prstGeom prst="rect">
            <a:avLst/>
          </a:prstGeom>
        </p:spPr>
        <p:txBody>
          <a:bodyPr wrap="square">
            <a:spAutoFit/>
          </a:bodyPr>
          <a:lstStyle/>
          <a:p>
            <a:r>
              <a:rPr lang="vi-VN" sz="2000" dirty="0">
                <a:latin typeface="Times New Roman" pitchFamily="18" charset="0"/>
                <a:cs typeface="Times New Roman" pitchFamily="18" charset="0"/>
              </a:rPr>
              <a:t>Đồng Ringgit vốn là một đồng tiền không ổn định. </a:t>
            </a:r>
            <a:endParaRPr lang="en-US" sz="2000" dirty="0">
              <a:latin typeface="Times New Roman" pitchFamily="18" charset="0"/>
              <a:cs typeface="Times New Roman" pitchFamily="18" charset="0"/>
            </a:endParaRPr>
          </a:p>
        </p:txBody>
      </p:sp>
      <p:sp>
        <p:nvSpPr>
          <p:cNvPr id="32" name="Rectangle 31"/>
          <p:cNvSpPr/>
          <p:nvPr/>
        </p:nvSpPr>
        <p:spPr>
          <a:xfrm>
            <a:off x="5900382" y="4975578"/>
            <a:ext cx="3311857" cy="1323439"/>
          </a:xfrm>
          <a:prstGeom prst="rect">
            <a:avLst/>
          </a:prstGeom>
        </p:spPr>
        <p:txBody>
          <a:bodyPr wrap="square">
            <a:spAutoFit/>
          </a:bodyPr>
          <a:lstStyle/>
          <a:p>
            <a:pPr algn="ctr"/>
            <a:r>
              <a:rPr lang="vi-VN" sz="2000" dirty="0">
                <a:latin typeface="Times New Roman" pitchFamily="18" charset="0"/>
                <a:cs typeface="Times New Roman" pitchFamily="18" charset="0"/>
              </a:rPr>
              <a:t>Đầu tư quá lớn vào thị trường bất động sản và kinh doanh địa ốc làm cho các nước này chìm ngập trong nợ nần. </a:t>
            </a:r>
            <a:endParaRPr lang="en-US" sz="2000" dirty="0">
              <a:latin typeface="Times New Roman" pitchFamily="18" charset="0"/>
              <a:cs typeface="Times New Roman" pitchFamily="18" charset="0"/>
            </a:endParaRPr>
          </a:p>
        </p:txBody>
      </p:sp>
      <p:cxnSp>
        <p:nvCxnSpPr>
          <p:cNvPr id="33" name="直接连接符 11"/>
          <p:cNvCxnSpPr/>
          <p:nvPr/>
        </p:nvCxnSpPr>
        <p:spPr>
          <a:xfrm>
            <a:off x="7568906" y="6399081"/>
            <a:ext cx="237367" cy="0"/>
          </a:xfrm>
          <a:prstGeom prst="line">
            <a:avLst/>
          </a:prstGeom>
          <a:ln w="19050">
            <a:solidFill>
              <a:srgbClr val="1D4251"/>
            </a:solidFill>
          </a:ln>
        </p:spPr>
        <p:style>
          <a:lnRef idx="1">
            <a:schemeClr val="accent1"/>
          </a:lnRef>
          <a:fillRef idx="0">
            <a:schemeClr val="accent1"/>
          </a:fillRef>
          <a:effectRef idx="0">
            <a:schemeClr val="accent1"/>
          </a:effectRef>
          <a:fontRef idx="minor">
            <a:schemeClr val="tx1"/>
          </a:fontRef>
        </p:style>
      </p:cxnSp>
      <p:cxnSp>
        <p:nvCxnSpPr>
          <p:cNvPr id="34" name="直接连接符 14"/>
          <p:cNvCxnSpPr/>
          <p:nvPr/>
        </p:nvCxnSpPr>
        <p:spPr>
          <a:xfrm>
            <a:off x="10171156" y="2592718"/>
            <a:ext cx="237367" cy="0"/>
          </a:xfrm>
          <a:prstGeom prst="line">
            <a:avLst/>
          </a:prstGeom>
          <a:ln w="19050">
            <a:solidFill>
              <a:srgbClr val="F5C7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2" presetClass="entr" presetSubtype="4"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500" fill="hold"/>
                                        <p:tgtEl>
                                          <p:spTgt spid="28"/>
                                        </p:tgtEl>
                                        <p:attrNameLst>
                                          <p:attrName>ppt_x</p:attrName>
                                        </p:attrNameLst>
                                      </p:cBhvr>
                                      <p:tavLst>
                                        <p:tav tm="0">
                                          <p:val>
                                            <p:strVal val="#ppt_x"/>
                                          </p:val>
                                        </p:tav>
                                        <p:tav tm="100000">
                                          <p:val>
                                            <p:strVal val="#ppt_x"/>
                                          </p:val>
                                        </p:tav>
                                      </p:tavLst>
                                    </p:anim>
                                    <p:anim calcmode="lin" valueType="num">
                                      <p:cBhvr additive="base">
                                        <p:cTn id="31" dur="500" fill="hold"/>
                                        <p:tgtEl>
                                          <p:spTgt spid="28"/>
                                        </p:tgtEl>
                                        <p:attrNameLst>
                                          <p:attrName>ppt_y</p:attrName>
                                        </p:attrNameLst>
                                      </p:cBhvr>
                                      <p:tavLst>
                                        <p:tav tm="0">
                                          <p:val>
                                            <p:strVal val="1+#ppt_h/2"/>
                                          </p:val>
                                        </p:tav>
                                        <p:tav tm="100000">
                                          <p:val>
                                            <p:strVal val="#ppt_y"/>
                                          </p:val>
                                        </p:tav>
                                      </p:tavLst>
                                    </p:anim>
                                  </p:childTnLst>
                                </p:cTn>
                              </p:par>
                              <p:par>
                                <p:cTn id="32" presetID="10" presetClass="entr" presetSubtype="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0-#ppt_w/2"/>
                                          </p:val>
                                        </p:tav>
                                        <p:tav tm="100000">
                                          <p:val>
                                            <p:strVal val="#ppt_x"/>
                                          </p:val>
                                        </p:tav>
                                      </p:tavLst>
                                    </p:anim>
                                    <p:anim calcmode="lin" valueType="num">
                                      <p:cBhvr additive="base">
                                        <p:cTn id="40" dur="500" fill="hold"/>
                                        <p:tgtEl>
                                          <p:spTgt spid="5"/>
                                        </p:tgtEl>
                                        <p:attrNameLst>
                                          <p:attrName>ppt_y</p:attrName>
                                        </p:attrNameLst>
                                      </p:cBhvr>
                                      <p:tavLst>
                                        <p:tav tm="0">
                                          <p:val>
                                            <p:strVal val="#ppt_y"/>
                                          </p:val>
                                        </p:tav>
                                        <p:tav tm="100000">
                                          <p:val>
                                            <p:strVal val="#ppt_y"/>
                                          </p:val>
                                        </p:tav>
                                      </p:tavLst>
                                    </p:anim>
                                  </p:childTnLst>
                                </p:cTn>
                              </p:par>
                            </p:childTnLst>
                          </p:cTn>
                        </p:par>
                        <p:par>
                          <p:cTn id="41" fill="hold">
                            <p:stCondLst>
                              <p:cond delay="500"/>
                            </p:stCondLst>
                            <p:childTnLst>
                              <p:par>
                                <p:cTn id="42" presetID="2" presetClass="entr" presetSubtype="1"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ppt_x"/>
                                          </p:val>
                                        </p:tav>
                                        <p:tav tm="100000">
                                          <p:val>
                                            <p:strVal val="#ppt_x"/>
                                          </p:val>
                                        </p:tav>
                                      </p:tavLst>
                                    </p:anim>
                                    <p:anim calcmode="lin" valueType="num">
                                      <p:cBhvr additive="base">
                                        <p:cTn id="45" dur="500" fill="hold"/>
                                        <p:tgtEl>
                                          <p:spTgt spid="12"/>
                                        </p:tgtEl>
                                        <p:attrNameLst>
                                          <p:attrName>ppt_y</p:attrName>
                                        </p:attrNameLst>
                                      </p:cBhvr>
                                      <p:tavLst>
                                        <p:tav tm="0">
                                          <p:val>
                                            <p:strVal val="0-#ppt_h/2"/>
                                          </p:val>
                                        </p:tav>
                                        <p:tav tm="100000">
                                          <p:val>
                                            <p:strVal val="#ppt_y"/>
                                          </p:val>
                                        </p:tav>
                                      </p:tavLst>
                                    </p:anim>
                                  </p:childTnLst>
                                </p:cTn>
                              </p:par>
                              <p:par>
                                <p:cTn id="46" presetID="2" presetClass="entr" presetSubtype="1"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0-#ppt_h/2"/>
                                          </p:val>
                                        </p:tav>
                                        <p:tav tm="100000">
                                          <p:val>
                                            <p:strVal val="#ppt_y"/>
                                          </p:val>
                                        </p:tav>
                                      </p:tavLst>
                                    </p:anim>
                                  </p:childTnLst>
                                </p:cTn>
                              </p:par>
                              <p:par>
                                <p:cTn id="50" presetID="2" presetClass="entr" presetSubtype="1" fill="hold" nodeType="with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500" fill="hold"/>
                                        <p:tgtEl>
                                          <p:spTgt spid="30"/>
                                        </p:tgtEl>
                                        <p:attrNameLst>
                                          <p:attrName>ppt_x</p:attrName>
                                        </p:attrNameLst>
                                      </p:cBhvr>
                                      <p:tavLst>
                                        <p:tav tm="0">
                                          <p:val>
                                            <p:strVal val="#ppt_x"/>
                                          </p:val>
                                        </p:tav>
                                        <p:tav tm="100000">
                                          <p:val>
                                            <p:strVal val="#ppt_x"/>
                                          </p:val>
                                        </p:tav>
                                      </p:tavLst>
                                    </p:anim>
                                    <p:anim calcmode="lin" valueType="num">
                                      <p:cBhvr additive="base">
                                        <p:cTn id="53" dur="500" fill="hold"/>
                                        <p:tgtEl>
                                          <p:spTgt spid="30"/>
                                        </p:tgtEl>
                                        <p:attrNameLst>
                                          <p:attrName>ppt_y</p:attrName>
                                        </p:attrNameLst>
                                      </p:cBhvr>
                                      <p:tavLst>
                                        <p:tav tm="0">
                                          <p:val>
                                            <p:strVal val="0-#ppt_h/2"/>
                                          </p:val>
                                        </p:tav>
                                        <p:tav tm="100000">
                                          <p:val>
                                            <p:strVal val="#ppt_y"/>
                                          </p:val>
                                        </p:tav>
                                      </p:tavLst>
                                    </p:anim>
                                  </p:childTnLst>
                                </p:cTn>
                              </p:par>
                              <p:par>
                                <p:cTn id="54" presetID="10" presetClass="entr" presetSubtype="0"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500"/>
                                        <p:tgtEl>
                                          <p:spTgt spid="29"/>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1" nodeType="click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500" fill="hold"/>
                                        <p:tgtEl>
                                          <p:spTgt spid="6"/>
                                        </p:tgtEl>
                                        <p:attrNameLst>
                                          <p:attrName>ppt_x</p:attrName>
                                        </p:attrNameLst>
                                      </p:cBhvr>
                                      <p:tavLst>
                                        <p:tav tm="0">
                                          <p:val>
                                            <p:strVal val="0-#ppt_w/2"/>
                                          </p:val>
                                        </p:tav>
                                        <p:tav tm="100000">
                                          <p:val>
                                            <p:strVal val="#ppt_x"/>
                                          </p:val>
                                        </p:tav>
                                      </p:tavLst>
                                    </p:anim>
                                    <p:anim calcmode="lin" valueType="num">
                                      <p:cBhvr additive="base">
                                        <p:cTn id="62" dur="500" fill="hold"/>
                                        <p:tgtEl>
                                          <p:spTgt spid="6"/>
                                        </p:tgtEl>
                                        <p:attrNameLst>
                                          <p:attrName>ppt_y</p:attrName>
                                        </p:attrNameLst>
                                      </p:cBhvr>
                                      <p:tavLst>
                                        <p:tav tm="0">
                                          <p:val>
                                            <p:strVal val="#ppt_y"/>
                                          </p:val>
                                        </p:tav>
                                        <p:tav tm="100000">
                                          <p:val>
                                            <p:strVal val="#ppt_y"/>
                                          </p:val>
                                        </p:tav>
                                      </p:tavLst>
                                    </p:anim>
                                  </p:childTnLst>
                                </p:cTn>
                              </p:par>
                            </p:childTnLst>
                          </p:cTn>
                        </p:par>
                        <p:par>
                          <p:cTn id="63" fill="hold">
                            <p:stCondLst>
                              <p:cond delay="500"/>
                            </p:stCondLst>
                            <p:childTnLst>
                              <p:par>
                                <p:cTn id="64" presetID="2" presetClass="entr" presetSubtype="4" fill="hold" grpId="0" nodeType="after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500" fill="hold"/>
                                        <p:tgtEl>
                                          <p:spTgt spid="22"/>
                                        </p:tgtEl>
                                        <p:attrNameLst>
                                          <p:attrName>ppt_x</p:attrName>
                                        </p:attrNameLst>
                                      </p:cBhvr>
                                      <p:tavLst>
                                        <p:tav tm="0">
                                          <p:val>
                                            <p:strVal val="#ppt_x"/>
                                          </p:val>
                                        </p:tav>
                                        <p:tav tm="100000">
                                          <p:val>
                                            <p:strVal val="#ppt_x"/>
                                          </p:val>
                                        </p:tav>
                                      </p:tavLst>
                                    </p:anim>
                                    <p:anim calcmode="lin" valueType="num">
                                      <p:cBhvr additive="base">
                                        <p:cTn id="67" dur="500" fill="hold"/>
                                        <p:tgtEl>
                                          <p:spTgt spid="22"/>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500" fill="hold"/>
                                        <p:tgtEl>
                                          <p:spTgt spid="23"/>
                                        </p:tgtEl>
                                        <p:attrNameLst>
                                          <p:attrName>ppt_x</p:attrName>
                                        </p:attrNameLst>
                                      </p:cBhvr>
                                      <p:tavLst>
                                        <p:tav tm="0">
                                          <p:val>
                                            <p:strVal val="#ppt_x"/>
                                          </p:val>
                                        </p:tav>
                                        <p:tav tm="100000">
                                          <p:val>
                                            <p:strVal val="#ppt_x"/>
                                          </p:val>
                                        </p:tav>
                                      </p:tavLst>
                                    </p:anim>
                                    <p:anim calcmode="lin" valueType="num">
                                      <p:cBhvr additive="base">
                                        <p:cTn id="71" dur="500" fill="hold"/>
                                        <p:tgtEl>
                                          <p:spTgt spid="23"/>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33"/>
                                        </p:tgtEl>
                                        <p:attrNameLst>
                                          <p:attrName>style.visibility</p:attrName>
                                        </p:attrNameLst>
                                      </p:cBhvr>
                                      <p:to>
                                        <p:strVal val="visible"/>
                                      </p:to>
                                    </p:set>
                                    <p:anim calcmode="lin" valueType="num">
                                      <p:cBhvr additive="base">
                                        <p:cTn id="74" dur="500" fill="hold"/>
                                        <p:tgtEl>
                                          <p:spTgt spid="33"/>
                                        </p:tgtEl>
                                        <p:attrNameLst>
                                          <p:attrName>ppt_x</p:attrName>
                                        </p:attrNameLst>
                                      </p:cBhvr>
                                      <p:tavLst>
                                        <p:tav tm="0">
                                          <p:val>
                                            <p:strVal val="#ppt_x"/>
                                          </p:val>
                                        </p:tav>
                                        <p:tav tm="100000">
                                          <p:val>
                                            <p:strVal val="#ppt_x"/>
                                          </p:val>
                                        </p:tav>
                                      </p:tavLst>
                                    </p:anim>
                                    <p:anim calcmode="lin" valueType="num">
                                      <p:cBhvr additive="base">
                                        <p:cTn id="75" dur="500" fill="hold"/>
                                        <p:tgtEl>
                                          <p:spTgt spid="33"/>
                                        </p:tgtEl>
                                        <p:attrNameLst>
                                          <p:attrName>ppt_y</p:attrName>
                                        </p:attrNameLst>
                                      </p:cBhvr>
                                      <p:tavLst>
                                        <p:tav tm="0">
                                          <p:val>
                                            <p:strVal val="1+#ppt_h/2"/>
                                          </p:val>
                                        </p:tav>
                                        <p:tav tm="100000">
                                          <p:val>
                                            <p:strVal val="#ppt_y"/>
                                          </p:val>
                                        </p:tav>
                                      </p:tavLst>
                                    </p:anim>
                                  </p:childTnLst>
                                </p:cTn>
                              </p:par>
                              <p:par>
                                <p:cTn id="76" presetID="10"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7"/>
                                        </p:tgtEl>
                                        <p:attrNameLst>
                                          <p:attrName>style.visibility</p:attrName>
                                        </p:attrNameLst>
                                      </p:cBhvr>
                                      <p:to>
                                        <p:strVal val="visible"/>
                                      </p:to>
                                    </p:set>
                                    <p:anim calcmode="lin" valueType="num">
                                      <p:cBhvr additive="base">
                                        <p:cTn id="83" dur="500" fill="hold"/>
                                        <p:tgtEl>
                                          <p:spTgt spid="7"/>
                                        </p:tgtEl>
                                        <p:attrNameLst>
                                          <p:attrName>ppt_x</p:attrName>
                                        </p:attrNameLst>
                                      </p:cBhvr>
                                      <p:tavLst>
                                        <p:tav tm="0">
                                          <p:val>
                                            <p:strVal val="0-#ppt_w/2"/>
                                          </p:val>
                                        </p:tav>
                                        <p:tav tm="100000">
                                          <p:val>
                                            <p:strVal val="#ppt_x"/>
                                          </p:val>
                                        </p:tav>
                                      </p:tavLst>
                                    </p:anim>
                                    <p:anim calcmode="lin" valueType="num">
                                      <p:cBhvr additive="base">
                                        <p:cTn id="84" dur="500" fill="hold"/>
                                        <p:tgtEl>
                                          <p:spTgt spid="7"/>
                                        </p:tgtEl>
                                        <p:attrNameLst>
                                          <p:attrName>ppt_y</p:attrName>
                                        </p:attrNameLst>
                                      </p:cBhvr>
                                      <p:tavLst>
                                        <p:tav tm="0">
                                          <p:val>
                                            <p:strVal val="#ppt_y"/>
                                          </p:val>
                                        </p:tav>
                                        <p:tav tm="100000">
                                          <p:val>
                                            <p:strVal val="#ppt_y"/>
                                          </p:val>
                                        </p:tav>
                                      </p:tavLst>
                                    </p:anim>
                                  </p:childTnLst>
                                </p:cTn>
                              </p:par>
                              <p:par>
                                <p:cTn id="85" presetID="2" presetClass="entr" presetSubtype="1" fill="hold" grpId="0" nodeType="with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500" fill="hold"/>
                                        <p:tgtEl>
                                          <p:spTgt spid="13"/>
                                        </p:tgtEl>
                                        <p:attrNameLst>
                                          <p:attrName>ppt_x</p:attrName>
                                        </p:attrNameLst>
                                      </p:cBhvr>
                                      <p:tavLst>
                                        <p:tav tm="0">
                                          <p:val>
                                            <p:strVal val="#ppt_x"/>
                                          </p:val>
                                        </p:tav>
                                        <p:tav tm="100000">
                                          <p:val>
                                            <p:strVal val="#ppt_x"/>
                                          </p:val>
                                        </p:tav>
                                      </p:tavLst>
                                    </p:anim>
                                    <p:anim calcmode="lin" valueType="num">
                                      <p:cBhvr additive="base">
                                        <p:cTn id="88" dur="500" fill="hold"/>
                                        <p:tgtEl>
                                          <p:spTgt spid="13"/>
                                        </p:tgtEl>
                                        <p:attrNameLst>
                                          <p:attrName>ppt_y</p:attrName>
                                        </p:attrNameLst>
                                      </p:cBhvr>
                                      <p:tavLst>
                                        <p:tav tm="0">
                                          <p:val>
                                            <p:strVal val="0-#ppt_h/2"/>
                                          </p:val>
                                        </p:tav>
                                        <p:tav tm="100000">
                                          <p:val>
                                            <p:strVal val="#ppt_y"/>
                                          </p:val>
                                        </p:tav>
                                      </p:tavLst>
                                    </p:anim>
                                  </p:childTnLst>
                                </p:cTn>
                              </p:par>
                              <p:par>
                                <p:cTn id="89" presetID="2" presetClass="entr" presetSubtype="1" fill="hold" grpId="0"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500" fill="hold"/>
                                        <p:tgtEl>
                                          <p:spTgt spid="21"/>
                                        </p:tgtEl>
                                        <p:attrNameLst>
                                          <p:attrName>ppt_x</p:attrName>
                                        </p:attrNameLst>
                                      </p:cBhvr>
                                      <p:tavLst>
                                        <p:tav tm="0">
                                          <p:val>
                                            <p:strVal val="#ppt_x"/>
                                          </p:val>
                                        </p:tav>
                                        <p:tav tm="100000">
                                          <p:val>
                                            <p:strVal val="#ppt_x"/>
                                          </p:val>
                                        </p:tav>
                                      </p:tavLst>
                                    </p:anim>
                                    <p:anim calcmode="lin" valueType="num">
                                      <p:cBhvr additive="base">
                                        <p:cTn id="92" dur="500" fill="hold"/>
                                        <p:tgtEl>
                                          <p:spTgt spid="21"/>
                                        </p:tgtEl>
                                        <p:attrNameLst>
                                          <p:attrName>ppt_y</p:attrName>
                                        </p:attrNameLst>
                                      </p:cBhvr>
                                      <p:tavLst>
                                        <p:tav tm="0">
                                          <p:val>
                                            <p:strVal val="0-#ppt_h/2"/>
                                          </p:val>
                                        </p:tav>
                                        <p:tav tm="100000">
                                          <p:val>
                                            <p:strVal val="#ppt_y"/>
                                          </p:val>
                                        </p:tav>
                                      </p:tavLst>
                                    </p:anim>
                                  </p:childTnLst>
                                </p:cTn>
                              </p:par>
                              <p:par>
                                <p:cTn id="93" presetID="2" presetClass="entr" presetSubtype="1" fill="hold" nodeType="with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additive="base">
                                        <p:cTn id="95" dur="500" fill="hold"/>
                                        <p:tgtEl>
                                          <p:spTgt spid="34"/>
                                        </p:tgtEl>
                                        <p:attrNameLst>
                                          <p:attrName>ppt_x</p:attrName>
                                        </p:attrNameLst>
                                      </p:cBhvr>
                                      <p:tavLst>
                                        <p:tav tm="0">
                                          <p:val>
                                            <p:strVal val="#ppt_x"/>
                                          </p:val>
                                        </p:tav>
                                        <p:tav tm="100000">
                                          <p:val>
                                            <p:strVal val="#ppt_x"/>
                                          </p:val>
                                        </p:tav>
                                      </p:tavLst>
                                    </p:anim>
                                    <p:anim calcmode="lin" valueType="num">
                                      <p:cBhvr additive="base">
                                        <p:cTn id="96" dur="500" fill="hold"/>
                                        <p:tgtEl>
                                          <p:spTgt spid="34"/>
                                        </p:tgtEl>
                                        <p:attrNameLst>
                                          <p:attrName>ppt_y</p:attrName>
                                        </p:attrNameLst>
                                      </p:cBhvr>
                                      <p:tavLst>
                                        <p:tav tm="0">
                                          <p:val>
                                            <p:strVal val="0-#ppt_h/2"/>
                                          </p:val>
                                        </p:tav>
                                        <p:tav tm="100000">
                                          <p:val>
                                            <p:strVal val="#ppt_y"/>
                                          </p:val>
                                        </p:tav>
                                      </p:tavLst>
                                    </p:anim>
                                  </p:childTnLst>
                                </p:cTn>
                              </p:par>
                              <p:par>
                                <p:cTn id="97" presetID="10" presetClass="entr" presetSubtype="0" fill="hold" grpId="0" nodeType="with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fade">
                                      <p:cBhvr>
                                        <p:cTn id="9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5" grpId="0" animBg="1"/>
      <p:bldP spid="6" grpId="1" animBg="1"/>
      <p:bldP spid="7" grpId="0" animBg="1"/>
      <p:bldP spid="8" grpId="0" animBg="1"/>
      <p:bldP spid="12" grpId="0" animBg="1"/>
      <p:bldP spid="13" grpId="0" animBg="1"/>
      <p:bldP spid="21" grpId="0" animBg="1"/>
      <p:bldP spid="22" grpId="0" animBg="1"/>
      <p:bldP spid="27" grpId="0"/>
      <p:bldP spid="29" grpId="0"/>
      <p:bldP spid="31" grpId="0"/>
      <p:bldP spid="3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3000"/>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204301" y="255474"/>
            <a:ext cx="4507965" cy="477054"/>
          </a:xfrm>
          <a:prstGeom prst="rect">
            <a:avLst/>
          </a:prstGeom>
        </p:spPr>
        <p:txBody>
          <a:bodyPr wrap="none">
            <a:spAutoFit/>
          </a:bodyPr>
          <a:lstStyle/>
          <a:p>
            <a:r>
              <a:rPr lang="en-US" sz="2500" b="1" dirty="0">
                <a:latin typeface="Times New Roman" pitchFamily="18" charset="0"/>
                <a:cs typeface="Times New Roman" pitchFamily="18" charset="0"/>
              </a:rPr>
              <a:t>2.4. </a:t>
            </a:r>
            <a:r>
              <a:rPr lang="en-US" sz="2500" b="1" dirty="0" err="1">
                <a:latin typeface="Times New Roman" pitchFamily="18" charset="0"/>
                <a:cs typeface="Times New Roman" pitchFamily="18" charset="0"/>
              </a:rPr>
              <a:t>Kinh</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nghiệm</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của</a:t>
            </a:r>
            <a:r>
              <a:rPr lang="en-US" sz="2500" b="1" dirty="0">
                <a:latin typeface="Times New Roman" pitchFamily="18" charset="0"/>
                <a:cs typeface="Times New Roman" pitchFamily="18" charset="0"/>
              </a:rPr>
              <a:t> Malaysia</a:t>
            </a:r>
            <a:r>
              <a:rPr lang="en-US" sz="2500" dirty="0">
                <a:latin typeface="Times New Roman" pitchFamily="18" charset="0"/>
                <a:cs typeface="Times New Roman" pitchFamily="18" charset="0"/>
              </a:rPr>
              <a:t> </a:t>
            </a:r>
          </a:p>
        </p:txBody>
      </p:sp>
      <p:sp>
        <p:nvSpPr>
          <p:cNvPr id="3" name="Rectangle 2"/>
          <p:cNvSpPr/>
          <p:nvPr/>
        </p:nvSpPr>
        <p:spPr>
          <a:xfrm>
            <a:off x="532263" y="1054627"/>
            <a:ext cx="11095630" cy="1446550"/>
          </a:xfrm>
          <a:prstGeom prst="rect">
            <a:avLst/>
          </a:prstGeom>
        </p:spPr>
        <p:txBody>
          <a:bodyPr wrap="square">
            <a:spAutoFit/>
          </a:bodyPr>
          <a:lstStyle/>
          <a:p>
            <a:r>
              <a:rPr lang="en-US" sz="2200" dirty="0">
                <a:latin typeface="Times New Roman" pitchFamily="18" charset="0"/>
                <a:cs typeface="Times New Roman" pitchFamily="18" charset="0"/>
              </a:rPr>
              <a:t>G</a:t>
            </a:r>
            <a:r>
              <a:rPr lang="vi-VN" sz="2200" dirty="0">
                <a:latin typeface="Times New Roman" pitchFamily="18" charset="0"/>
                <a:cs typeface="Times New Roman" pitchFamily="18" charset="0"/>
              </a:rPr>
              <a:t>ần đây nhất vào năm 2018 Malaysia rơi vào khủng hoảng nợ công bao gồm các nghĩa vụ nợ liên quan đến Quỹ Đầu tư quốc gia 1MDB, đã lên tới hơn 1,09 nghìn tỷ ringgit, tương đương 80% GDP</a:t>
            </a:r>
            <a:r>
              <a:rPr lang="en-US" sz="2200" dirty="0">
                <a:latin typeface="Times New Roman" pitchFamily="18" charset="0"/>
                <a:cs typeface="Times New Roman" pitchFamily="18" charset="0"/>
              </a:rPr>
              <a:t>. </a:t>
            </a:r>
            <a:r>
              <a:rPr lang="vi-VN" sz="2200" dirty="0">
                <a:latin typeface="Times New Roman" pitchFamily="18" charset="0"/>
                <a:cs typeface="Times New Roman" pitchFamily="18" charset="0"/>
              </a:rPr>
              <a:t>Để vượt qua được khủng hoảng nợ công này, chính phủ Malaysia đã đưa ra một số giải pháp: </a:t>
            </a:r>
            <a:endParaRPr lang="en-US" sz="2200" dirty="0">
              <a:latin typeface="Times New Roman" pitchFamily="18" charset="0"/>
              <a:cs typeface="Times New Roman" pitchFamily="18" charset="0"/>
            </a:endParaRPr>
          </a:p>
        </p:txBody>
      </p:sp>
      <p:sp>
        <p:nvSpPr>
          <p:cNvPr id="4" name="Rounded Rectangle 14"/>
          <p:cNvSpPr>
            <a:spLocks noChangeAspect="1"/>
          </p:cNvSpPr>
          <p:nvPr/>
        </p:nvSpPr>
        <p:spPr>
          <a:xfrm>
            <a:off x="1580607" y="2909118"/>
            <a:ext cx="760664" cy="760664"/>
          </a:xfrm>
          <a:prstGeom prst="roundRect">
            <a:avLst/>
          </a:prstGeom>
          <a:solidFill>
            <a:srgbClr val="1D4251"/>
          </a:solidFill>
          <a:ln w="25400">
            <a:noFill/>
          </a:ln>
        </p:spPr>
        <p:txBody>
          <a:bodyPr vert="horz" wrap="square" lIns="0" tIns="0" rIns="0" bIns="0" numCol="1" anchor="ctr" anchorCtr="0" compatLnSpc="1">
            <a:prstTxWarp prst="textNoShape">
              <a:avLst/>
            </a:prstTxWarp>
          </a:bodyPr>
          <a:lstStyle/>
          <a:p>
            <a:pPr algn="ctr"/>
            <a:r>
              <a:rPr lang="en-US" altLang="zh-CN" sz="3200" dirty="0">
                <a:solidFill>
                  <a:schemeClr val="bg1"/>
                </a:solidFill>
                <a:cs typeface="+mn-ea"/>
                <a:sym typeface="+mn-lt"/>
              </a:rPr>
              <a:t>01</a:t>
            </a:r>
            <a:endParaRPr lang="zh-CN" altLang="zh-CN" sz="3200" dirty="0">
              <a:solidFill>
                <a:schemeClr val="bg1"/>
              </a:solidFill>
              <a:cs typeface="+mn-ea"/>
              <a:sym typeface="+mn-lt"/>
            </a:endParaRPr>
          </a:p>
        </p:txBody>
      </p:sp>
      <p:sp>
        <p:nvSpPr>
          <p:cNvPr id="5" name="Rounded Rectangle 14"/>
          <p:cNvSpPr>
            <a:spLocks noChangeAspect="1"/>
          </p:cNvSpPr>
          <p:nvPr/>
        </p:nvSpPr>
        <p:spPr>
          <a:xfrm>
            <a:off x="5784117" y="2940356"/>
            <a:ext cx="760664" cy="760664"/>
          </a:xfrm>
          <a:prstGeom prst="roundRect">
            <a:avLst/>
          </a:prstGeom>
          <a:solidFill>
            <a:srgbClr val="F5C700"/>
          </a:solidFill>
          <a:ln w="25400">
            <a:noFill/>
          </a:ln>
        </p:spPr>
        <p:txBody>
          <a:bodyPr vert="horz" wrap="square" lIns="0" tIns="0" rIns="0" bIns="0" numCol="1" anchor="ctr" anchorCtr="0" compatLnSpc="1">
            <a:prstTxWarp prst="textNoShape">
              <a:avLst/>
            </a:prstTxWarp>
          </a:bodyPr>
          <a:lstStyle/>
          <a:p>
            <a:pPr algn="ctr"/>
            <a:r>
              <a:rPr lang="en-US" altLang="zh-CN" sz="3200" dirty="0">
                <a:solidFill>
                  <a:schemeClr val="bg1"/>
                </a:solidFill>
                <a:cs typeface="+mn-ea"/>
                <a:sym typeface="+mn-lt"/>
              </a:rPr>
              <a:t>02</a:t>
            </a:r>
            <a:endParaRPr lang="zh-CN" altLang="zh-CN" sz="3200" dirty="0">
              <a:solidFill>
                <a:schemeClr val="bg1"/>
              </a:solidFill>
              <a:cs typeface="+mn-ea"/>
              <a:sym typeface="+mn-lt"/>
            </a:endParaRPr>
          </a:p>
        </p:txBody>
      </p:sp>
      <p:sp>
        <p:nvSpPr>
          <p:cNvPr id="6" name="Rounded Rectangle 14"/>
          <p:cNvSpPr>
            <a:spLocks noChangeAspect="1"/>
          </p:cNvSpPr>
          <p:nvPr/>
        </p:nvSpPr>
        <p:spPr>
          <a:xfrm>
            <a:off x="9755616" y="2946516"/>
            <a:ext cx="760664" cy="760664"/>
          </a:xfrm>
          <a:prstGeom prst="roundRect">
            <a:avLst/>
          </a:prstGeom>
          <a:solidFill>
            <a:srgbClr val="1D4251"/>
          </a:solidFill>
          <a:ln w="25400">
            <a:noFill/>
          </a:ln>
        </p:spPr>
        <p:txBody>
          <a:bodyPr vert="horz" wrap="square" lIns="0" tIns="0" rIns="0" bIns="0" numCol="1" anchor="ctr" anchorCtr="0" compatLnSpc="1">
            <a:prstTxWarp prst="textNoShape">
              <a:avLst/>
            </a:prstTxWarp>
          </a:bodyPr>
          <a:lstStyle/>
          <a:p>
            <a:pPr algn="ctr"/>
            <a:r>
              <a:rPr lang="en-US" altLang="zh-CN" sz="3200" dirty="0">
                <a:solidFill>
                  <a:schemeClr val="bg1"/>
                </a:solidFill>
                <a:cs typeface="+mn-ea"/>
                <a:sym typeface="+mn-lt"/>
              </a:rPr>
              <a:t>03</a:t>
            </a:r>
            <a:endParaRPr lang="zh-CN" altLang="zh-CN" sz="3200" dirty="0">
              <a:solidFill>
                <a:schemeClr val="bg1"/>
              </a:solidFill>
              <a:cs typeface="+mn-ea"/>
              <a:sym typeface="+mn-lt"/>
            </a:endParaRPr>
          </a:p>
        </p:txBody>
      </p:sp>
      <p:sp>
        <p:nvSpPr>
          <p:cNvPr id="7" name="Rectangle 6"/>
          <p:cNvSpPr/>
          <p:nvPr/>
        </p:nvSpPr>
        <p:spPr>
          <a:xfrm>
            <a:off x="513055" y="3944204"/>
            <a:ext cx="2707817" cy="769441"/>
          </a:xfrm>
          <a:prstGeom prst="rect">
            <a:avLst/>
          </a:prstGeom>
        </p:spPr>
        <p:txBody>
          <a:bodyPr wrap="square">
            <a:spAutoFit/>
          </a:bodyPr>
          <a:lstStyle/>
          <a:p>
            <a:pPr algn="ctr"/>
            <a:r>
              <a:rPr lang="en-US" sz="2200" dirty="0" err="1">
                <a:latin typeface="Times New Roman" pitchFamily="18" charset="0"/>
                <a:cs typeface="Times New Roman" pitchFamily="18" charset="0"/>
              </a:rPr>
              <a:t>Triển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khai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nhiều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biện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pháp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tiết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kiệm</a:t>
            </a:r>
            <a:r>
              <a:rPr lang="en-US" sz="2200" dirty="0">
                <a:latin typeface="Times New Roman" pitchFamily="18" charset="0"/>
                <a:cs typeface="Times New Roman" pitchFamily="18" charset="0"/>
              </a:rPr>
              <a:t>. </a:t>
            </a:r>
          </a:p>
        </p:txBody>
      </p:sp>
      <p:sp>
        <p:nvSpPr>
          <p:cNvPr id="8" name="Rectangle 7"/>
          <p:cNvSpPr/>
          <p:nvPr/>
        </p:nvSpPr>
        <p:spPr>
          <a:xfrm>
            <a:off x="8817307" y="4049552"/>
            <a:ext cx="2783291" cy="769441"/>
          </a:xfrm>
          <a:prstGeom prst="rect">
            <a:avLst/>
          </a:prstGeom>
        </p:spPr>
        <p:txBody>
          <a:bodyPr wrap="square">
            <a:spAutoFit/>
          </a:bodyPr>
          <a:lstStyle/>
          <a:p>
            <a:pPr algn="ctr"/>
            <a:r>
              <a:rPr lang="en-US" sz="2200" dirty="0" err="1">
                <a:latin typeface="Times New Roman" pitchFamily="18" charset="0"/>
                <a:cs typeface="Times New Roman" pitchFamily="18" charset="0"/>
              </a:rPr>
              <a:t>Cắt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bỏ</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một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số</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dự</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án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không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cần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thiết</a:t>
            </a:r>
            <a:endParaRPr lang="en-US" sz="2200" dirty="0">
              <a:latin typeface="Times New Roman" pitchFamily="18" charset="0"/>
              <a:cs typeface="Times New Roman" pitchFamily="18" charset="0"/>
            </a:endParaRPr>
          </a:p>
        </p:txBody>
      </p:sp>
      <p:sp>
        <p:nvSpPr>
          <p:cNvPr id="9" name="Rectangle 8"/>
          <p:cNvSpPr/>
          <p:nvPr/>
        </p:nvSpPr>
        <p:spPr>
          <a:xfrm>
            <a:off x="4549252" y="3979292"/>
            <a:ext cx="3175381" cy="1107996"/>
          </a:xfrm>
          <a:prstGeom prst="rect">
            <a:avLst/>
          </a:prstGeom>
        </p:spPr>
        <p:txBody>
          <a:bodyPr wrap="square">
            <a:spAutoFit/>
          </a:bodyPr>
          <a:lstStyle/>
          <a:p>
            <a:pPr algn="ctr"/>
            <a:r>
              <a:rPr lang="vi-VN" sz="2200" dirty="0">
                <a:latin typeface="Times New Roman" pitchFamily="18" charset="0"/>
                <a:cs typeface="Times New Roman" pitchFamily="18" charset="0"/>
              </a:rPr>
              <a:t>Thành lập một nội các nhỏ hơn, thu hẹp quy mô chính phủ</a:t>
            </a:r>
            <a:endParaRPr lang="en-US" sz="2200" dirty="0">
              <a:latin typeface="Times New Roman" pitchFamily="18" charset="0"/>
              <a:cs typeface="Times New Roman" pitchFamily="18" charset="0"/>
            </a:endParaRPr>
          </a:p>
        </p:txBody>
      </p:sp>
      <p:cxnSp>
        <p:nvCxnSpPr>
          <p:cNvPr id="10" name="直接连接符 11"/>
          <p:cNvCxnSpPr/>
          <p:nvPr/>
        </p:nvCxnSpPr>
        <p:spPr>
          <a:xfrm>
            <a:off x="1719618" y="4885899"/>
            <a:ext cx="382137" cy="1588"/>
          </a:xfrm>
          <a:prstGeom prst="line">
            <a:avLst/>
          </a:prstGeom>
          <a:ln w="19050">
            <a:solidFill>
              <a:srgbClr val="1D4251"/>
            </a:solidFill>
          </a:ln>
        </p:spPr>
        <p:style>
          <a:lnRef idx="1">
            <a:schemeClr val="accent1"/>
          </a:lnRef>
          <a:fillRef idx="0">
            <a:schemeClr val="accent1"/>
          </a:fillRef>
          <a:effectRef idx="0">
            <a:schemeClr val="accent1"/>
          </a:effectRef>
          <a:fontRef idx="minor">
            <a:schemeClr val="tx1"/>
          </a:fontRef>
        </p:style>
      </p:cxnSp>
      <p:cxnSp>
        <p:nvCxnSpPr>
          <p:cNvPr id="14" name="直接连接符 11"/>
          <p:cNvCxnSpPr>
            <a:cxnSpLocks/>
          </p:cNvCxnSpPr>
          <p:nvPr/>
        </p:nvCxnSpPr>
        <p:spPr>
          <a:xfrm>
            <a:off x="9983637" y="4954137"/>
            <a:ext cx="272955" cy="2"/>
          </a:xfrm>
          <a:prstGeom prst="line">
            <a:avLst/>
          </a:prstGeom>
          <a:ln w="19050">
            <a:solidFill>
              <a:srgbClr val="1D4251"/>
            </a:solidFill>
          </a:ln>
        </p:spPr>
        <p:style>
          <a:lnRef idx="1">
            <a:schemeClr val="accent1"/>
          </a:lnRef>
          <a:fillRef idx="0">
            <a:schemeClr val="accent1"/>
          </a:fillRef>
          <a:effectRef idx="0">
            <a:schemeClr val="accent1"/>
          </a:effectRef>
          <a:fontRef idx="minor">
            <a:schemeClr val="tx1"/>
          </a:fontRef>
        </p:style>
      </p:cxnSp>
      <p:cxnSp>
        <p:nvCxnSpPr>
          <p:cNvPr id="19" name="直接连接符 14"/>
          <p:cNvCxnSpPr/>
          <p:nvPr/>
        </p:nvCxnSpPr>
        <p:spPr>
          <a:xfrm>
            <a:off x="6019962" y="5265404"/>
            <a:ext cx="408133" cy="2632"/>
          </a:xfrm>
          <a:prstGeom prst="line">
            <a:avLst/>
          </a:prstGeom>
          <a:ln w="19050">
            <a:solidFill>
              <a:srgbClr val="F5C7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1500"/>
                                        <p:tgtEl>
                                          <p:spTgt spid="4"/>
                                        </p:tgtEl>
                                      </p:cBhvr>
                                    </p:animEffect>
                                  </p:childTnLst>
                                </p:cTn>
                              </p:par>
                              <p:par>
                                <p:cTn id="18" presetID="2" presetClass="entr" presetSubtype="4"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par>
                                <p:cTn id="22" presetID="10"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randombar(horizontal)">
                                      <p:cBhvr>
                                        <p:cTn id="29" dur="1500"/>
                                        <p:tgtEl>
                                          <p:spTgt spid="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par>
                                <p:cTn id="33" presetID="2" presetClass="entr" presetSubtype="1"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ppt_x"/>
                                          </p:val>
                                        </p:tav>
                                        <p:tav tm="100000">
                                          <p:val>
                                            <p:strVal val="#ppt_x"/>
                                          </p:val>
                                        </p:tav>
                                      </p:tavLst>
                                    </p:anim>
                                    <p:anim calcmode="lin" valueType="num">
                                      <p:cBhvr additive="base">
                                        <p:cTn id="36"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randombar(horizontal)">
                                      <p:cBhvr>
                                        <p:cTn id="41" dur="1500"/>
                                        <p:tgtEl>
                                          <p:spTgt spid="6"/>
                                        </p:tgtEl>
                                      </p:cBhvr>
                                    </p:animEffect>
                                  </p:childTnLst>
                                </p:cTn>
                              </p:par>
                              <p:par>
                                <p:cTn id="42" presetID="2" presetClass="entr" presetSubtype="4"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fill="hold"/>
                                        <p:tgtEl>
                                          <p:spTgt spid="14"/>
                                        </p:tgtEl>
                                        <p:attrNameLst>
                                          <p:attrName>ppt_x</p:attrName>
                                        </p:attrNameLst>
                                      </p:cBhvr>
                                      <p:tavLst>
                                        <p:tav tm="0">
                                          <p:val>
                                            <p:strVal val="#ppt_x"/>
                                          </p:val>
                                        </p:tav>
                                        <p:tav tm="100000">
                                          <p:val>
                                            <p:strVal val="#ppt_x"/>
                                          </p:val>
                                        </p:tav>
                                      </p:tavLst>
                                    </p:anim>
                                    <p:anim calcmode="lin" valueType="num">
                                      <p:cBhvr additive="base">
                                        <p:cTn id="45" dur="500" fill="hold"/>
                                        <p:tgtEl>
                                          <p:spTgt spid="14"/>
                                        </p:tgtEl>
                                        <p:attrNameLst>
                                          <p:attrName>ppt_y</p:attrName>
                                        </p:attrNameLst>
                                      </p:cBhvr>
                                      <p:tavLst>
                                        <p:tav tm="0">
                                          <p:val>
                                            <p:strVal val="1+#ppt_h/2"/>
                                          </p:val>
                                        </p:tav>
                                        <p:tav tm="100000">
                                          <p:val>
                                            <p:strVal val="#ppt_y"/>
                                          </p:val>
                                        </p:tav>
                                      </p:tavLst>
                                    </p:anim>
                                  </p:childTnLst>
                                </p:cTn>
                              </p:par>
                              <p:par>
                                <p:cTn id="46" presetID="10" presetClass="entr" presetSubtype="0"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animBg="1"/>
      <p:bldP spid="6" grpId="0" animBg="1"/>
      <p:bldP spid="7" grpId="0"/>
      <p:bldP spid="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flipV="1">
            <a:off x="0" y="696036"/>
            <a:ext cx="12192000" cy="68239"/>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4" name="Freeform 73">
            <a:extLst>
              <a:ext uri="{FF2B5EF4-FFF2-40B4-BE49-F238E27FC236}">
                <a16:creationId xmlns:a16="http://schemas.microsoft.com/office/drawing/2014/main" id="{09E69AF2-8C8B-4E01-86A5-13C841D5089A}"/>
              </a:ext>
            </a:extLst>
          </p:cNvPr>
          <p:cNvSpPr>
            <a:spLocks/>
          </p:cNvSpPr>
          <p:nvPr/>
        </p:nvSpPr>
        <p:spPr bwMode="auto">
          <a:xfrm>
            <a:off x="309998" y="0"/>
            <a:ext cx="822766" cy="736979"/>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chemeClr val="tx2">
              <a:lumMod val="50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endParaRPr>
          </a:p>
        </p:txBody>
      </p:sp>
      <p:sp>
        <p:nvSpPr>
          <p:cNvPr id="5" name="Rectangle 4"/>
          <p:cNvSpPr/>
          <p:nvPr/>
        </p:nvSpPr>
        <p:spPr>
          <a:xfrm>
            <a:off x="1150962" y="171567"/>
            <a:ext cx="11041038" cy="477054"/>
          </a:xfrm>
          <a:prstGeom prst="rect">
            <a:avLst/>
          </a:prstGeom>
        </p:spPr>
        <p:txBody>
          <a:bodyPr wrap="square">
            <a:spAutoFit/>
          </a:bodyPr>
          <a:lstStyle/>
          <a:p>
            <a:r>
              <a:rPr lang="en-US" sz="2500" b="1" dirty="0">
                <a:latin typeface="Times New Roman" pitchFamily="18" charset="0"/>
                <a:cs typeface="Times New Roman" pitchFamily="18" charset="0"/>
              </a:rPr>
              <a:t>2.5. </a:t>
            </a:r>
            <a:r>
              <a:rPr lang="en-US" sz="2500" b="1" dirty="0" err="1">
                <a:latin typeface="Times New Roman" pitchFamily="18" charset="0"/>
                <a:cs typeface="Times New Roman" pitchFamily="18" charset="0"/>
              </a:rPr>
              <a:t>Bài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học</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kinh</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nghiệm</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cho</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Việt</a:t>
            </a:r>
            <a:r>
              <a:rPr lang="en-US" sz="2500" b="1" dirty="0">
                <a:latin typeface="Times New Roman" pitchFamily="18" charset="0"/>
                <a:cs typeface="Times New Roman" pitchFamily="18" charset="0"/>
              </a:rPr>
              <a:t> Nam </a:t>
            </a:r>
            <a:r>
              <a:rPr lang="en-US" sz="2500" b="1" dirty="0" err="1">
                <a:latin typeface="Times New Roman" pitchFamily="18" charset="0"/>
                <a:cs typeface="Times New Roman" pitchFamily="18" charset="0"/>
              </a:rPr>
              <a:t>trong</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việc</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vay</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và</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quản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lý</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nợ</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quốc</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tế</a:t>
            </a:r>
            <a:endParaRPr lang="en-US" sz="2500" dirty="0">
              <a:latin typeface="Times New Roman" pitchFamily="18" charset="0"/>
              <a:cs typeface="Times New Roman" pitchFamily="18" charset="0"/>
            </a:endParaRPr>
          </a:p>
        </p:txBody>
      </p:sp>
      <p:sp>
        <p:nvSpPr>
          <p:cNvPr id="6" name="Rectangle 5"/>
          <p:cNvSpPr/>
          <p:nvPr/>
        </p:nvSpPr>
        <p:spPr>
          <a:xfrm>
            <a:off x="300250" y="904502"/>
            <a:ext cx="11532358" cy="769441"/>
          </a:xfrm>
          <a:prstGeom prst="rect">
            <a:avLst/>
          </a:prstGeom>
        </p:spPr>
        <p:txBody>
          <a:bodyPr wrap="square">
            <a:spAutoFit/>
          </a:bodyPr>
          <a:lstStyle/>
          <a:p>
            <a:r>
              <a:rPr lang="vi-VN" sz="2200" dirty="0">
                <a:latin typeface="Times New Roman" pitchFamily="18" charset="0"/>
                <a:cs typeface="Times New Roman" pitchFamily="18" charset="0"/>
              </a:rPr>
              <a:t>Qua những nguyên nhân và giải pháp từ vay và trả nợ nước ngoài dẫn đến khủng hoảng kinh tế từ  một nước trên thì ta có thể rút ra một số bài học kinh nghiệm cho Việt Nam: </a:t>
            </a:r>
            <a:endParaRPr lang="en-US" sz="2200" dirty="0">
              <a:latin typeface="Times New Roman" pitchFamily="18" charset="0"/>
              <a:cs typeface="Times New Roman" pitchFamily="18" charset="0"/>
            </a:endParaRPr>
          </a:p>
        </p:txBody>
      </p:sp>
      <p:sp>
        <p:nvSpPr>
          <p:cNvPr id="7" name="Freeform 5"/>
          <p:cNvSpPr>
            <a:spLocks/>
          </p:cNvSpPr>
          <p:nvPr/>
        </p:nvSpPr>
        <p:spPr bwMode="auto">
          <a:xfrm>
            <a:off x="1395413" y="2151664"/>
            <a:ext cx="1784990" cy="1268796"/>
          </a:xfrm>
          <a:custGeom>
            <a:avLst/>
            <a:gdLst>
              <a:gd name="T0" fmla="*/ 808 w 808"/>
              <a:gd name="T1" fmla="*/ 508 h 508"/>
              <a:gd name="T2" fmla="*/ 808 w 808"/>
              <a:gd name="T3" fmla="*/ 48 h 508"/>
              <a:gd name="T4" fmla="*/ 760 w 808"/>
              <a:gd name="T5" fmla="*/ 0 h 508"/>
              <a:gd name="T6" fmla="*/ 48 w 808"/>
              <a:gd name="T7" fmla="*/ 0 h 508"/>
              <a:gd name="T8" fmla="*/ 0 w 808"/>
              <a:gd name="T9" fmla="*/ 48 h 508"/>
              <a:gd name="T10" fmla="*/ 0 w 808"/>
              <a:gd name="T11" fmla="*/ 508 h 508"/>
              <a:gd name="T12" fmla="*/ 808 w 808"/>
              <a:gd name="T13" fmla="*/ 508 h 508"/>
            </a:gdLst>
            <a:ahLst/>
            <a:cxnLst>
              <a:cxn ang="0">
                <a:pos x="T0" y="T1"/>
              </a:cxn>
              <a:cxn ang="0">
                <a:pos x="T2" y="T3"/>
              </a:cxn>
              <a:cxn ang="0">
                <a:pos x="T4" y="T5"/>
              </a:cxn>
              <a:cxn ang="0">
                <a:pos x="T6" y="T7"/>
              </a:cxn>
              <a:cxn ang="0">
                <a:pos x="T8" y="T9"/>
              </a:cxn>
              <a:cxn ang="0">
                <a:pos x="T10" y="T11"/>
              </a:cxn>
              <a:cxn ang="0">
                <a:pos x="T12" y="T13"/>
              </a:cxn>
            </a:cxnLst>
            <a:rect l="0" t="0" r="r" b="b"/>
            <a:pathLst>
              <a:path w="808" h="508">
                <a:moveTo>
                  <a:pt x="808" y="508"/>
                </a:moveTo>
                <a:cubicBezTo>
                  <a:pt x="808" y="48"/>
                  <a:pt x="808" y="48"/>
                  <a:pt x="808" y="48"/>
                </a:cubicBezTo>
                <a:cubicBezTo>
                  <a:pt x="808" y="22"/>
                  <a:pt x="786" y="0"/>
                  <a:pt x="760" y="0"/>
                </a:cubicBezTo>
                <a:cubicBezTo>
                  <a:pt x="48" y="0"/>
                  <a:pt x="48" y="0"/>
                  <a:pt x="48" y="0"/>
                </a:cubicBezTo>
                <a:cubicBezTo>
                  <a:pt x="22" y="0"/>
                  <a:pt x="0" y="22"/>
                  <a:pt x="0" y="48"/>
                </a:cubicBezTo>
                <a:cubicBezTo>
                  <a:pt x="0" y="508"/>
                  <a:pt x="0" y="508"/>
                  <a:pt x="0" y="508"/>
                </a:cubicBezTo>
                <a:lnTo>
                  <a:pt x="808" y="508"/>
                </a:lnTo>
                <a:close/>
              </a:path>
            </a:pathLst>
          </a:custGeom>
          <a:solidFill>
            <a:srgbClr val="1D4251"/>
          </a:solidFill>
          <a:ln>
            <a:noFill/>
          </a:ln>
        </p:spPr>
        <p:txBody>
          <a:bodyPr vert="horz" wrap="square" lIns="0" tIns="0" rIns="0" bIns="216000" numCol="1" anchor="ctr" anchorCtr="0" compatLnSpc="1">
            <a:prstTxWarp prst="textNoShape">
              <a:avLst/>
            </a:prstTxWarp>
          </a:bodyPr>
          <a:lstStyle/>
          <a:p>
            <a:pPr algn="ctr"/>
            <a:r>
              <a:rPr lang="en-US" altLang="zh-CN" sz="4400" dirty="0">
                <a:solidFill>
                  <a:schemeClr val="bg1"/>
                </a:solidFill>
                <a:cs typeface="+mn-ea"/>
                <a:sym typeface="+mn-lt"/>
              </a:rPr>
              <a:t>01</a:t>
            </a:r>
            <a:endParaRPr lang="zh-CN" altLang="en-US" sz="4400" dirty="0">
              <a:solidFill>
                <a:schemeClr val="bg1"/>
              </a:solidFill>
              <a:cs typeface="+mn-ea"/>
              <a:sym typeface="+mn-lt"/>
            </a:endParaRPr>
          </a:p>
        </p:txBody>
      </p:sp>
      <p:sp>
        <p:nvSpPr>
          <p:cNvPr id="8" name="Freeform 6"/>
          <p:cNvSpPr>
            <a:spLocks/>
          </p:cNvSpPr>
          <p:nvPr/>
        </p:nvSpPr>
        <p:spPr bwMode="auto">
          <a:xfrm>
            <a:off x="1192129" y="3098209"/>
            <a:ext cx="2171387" cy="3138818"/>
          </a:xfrm>
          <a:custGeom>
            <a:avLst/>
            <a:gdLst>
              <a:gd name="T0" fmla="*/ 501 w 808"/>
              <a:gd name="T1" fmla="*/ 0 h 888"/>
              <a:gd name="T2" fmla="*/ 404 w 808"/>
              <a:gd name="T3" fmla="*/ 97 h 888"/>
              <a:gd name="T4" fmla="*/ 307 w 808"/>
              <a:gd name="T5" fmla="*/ 0 h 888"/>
              <a:gd name="T6" fmla="*/ 0 w 808"/>
              <a:gd name="T7" fmla="*/ 0 h 888"/>
              <a:gd name="T8" fmla="*/ 0 w 808"/>
              <a:gd name="T9" fmla="*/ 840 h 888"/>
              <a:gd name="T10" fmla="*/ 48 w 808"/>
              <a:gd name="T11" fmla="*/ 888 h 888"/>
              <a:gd name="T12" fmla="*/ 760 w 808"/>
              <a:gd name="T13" fmla="*/ 888 h 888"/>
              <a:gd name="T14" fmla="*/ 808 w 808"/>
              <a:gd name="T15" fmla="*/ 840 h 888"/>
              <a:gd name="T16" fmla="*/ 808 w 808"/>
              <a:gd name="T17" fmla="*/ 0 h 888"/>
              <a:gd name="T18" fmla="*/ 501 w 808"/>
              <a:gd name="T19" fmla="*/ 0 h 8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8" h="888">
                <a:moveTo>
                  <a:pt x="501" y="0"/>
                </a:moveTo>
                <a:cubicBezTo>
                  <a:pt x="501" y="54"/>
                  <a:pt x="458" y="97"/>
                  <a:pt x="404" y="97"/>
                </a:cubicBezTo>
                <a:cubicBezTo>
                  <a:pt x="350" y="97"/>
                  <a:pt x="307" y="54"/>
                  <a:pt x="307" y="0"/>
                </a:cubicBezTo>
                <a:cubicBezTo>
                  <a:pt x="0" y="0"/>
                  <a:pt x="0" y="0"/>
                  <a:pt x="0" y="0"/>
                </a:cubicBezTo>
                <a:cubicBezTo>
                  <a:pt x="0" y="840"/>
                  <a:pt x="0" y="840"/>
                  <a:pt x="0" y="840"/>
                </a:cubicBezTo>
                <a:cubicBezTo>
                  <a:pt x="0" y="867"/>
                  <a:pt x="22" y="888"/>
                  <a:pt x="48" y="888"/>
                </a:cubicBezTo>
                <a:cubicBezTo>
                  <a:pt x="760" y="888"/>
                  <a:pt x="760" y="888"/>
                  <a:pt x="760" y="888"/>
                </a:cubicBezTo>
                <a:cubicBezTo>
                  <a:pt x="786" y="888"/>
                  <a:pt x="808" y="867"/>
                  <a:pt x="808" y="840"/>
                </a:cubicBezTo>
                <a:cubicBezTo>
                  <a:pt x="808" y="0"/>
                  <a:pt x="808" y="0"/>
                  <a:pt x="808" y="0"/>
                </a:cubicBezTo>
                <a:lnTo>
                  <a:pt x="501" y="0"/>
                </a:lnTo>
                <a:close/>
              </a:path>
            </a:pathLst>
          </a:custGeom>
          <a:solidFill>
            <a:srgbClr val="FFFFFF"/>
          </a:solidFill>
          <a:ln w="25400" cap="flat">
            <a:solidFill>
              <a:schemeClr val="accent1">
                <a:lumMod val="50000"/>
              </a:schemeClr>
            </a:solidFill>
            <a:prstDash val="solid"/>
            <a:miter lim="800000"/>
            <a:headEnd/>
            <a:tailEnd/>
          </a:ln>
        </p:spPr>
        <p:txBody>
          <a:bodyPr vert="horz" wrap="square" lIns="91440" tIns="45720" rIns="91440" bIns="45720" numCol="1" anchor="t" anchorCtr="0" compatLnSpc="1">
            <a:prstTxWarp prst="textNoShape">
              <a:avLst/>
            </a:prstTxWarp>
          </a:bodyPr>
          <a:lstStyle/>
          <a:p>
            <a:pPr algn="ctr"/>
            <a:endParaRPr lang="en-US" sz="2000" dirty="0">
              <a:latin typeface="Times New Roman" pitchFamily="18" charset="0"/>
              <a:cs typeface="Times New Roman" pitchFamily="18" charset="0"/>
            </a:endParaRPr>
          </a:p>
          <a:p>
            <a:pPr algn="ctr"/>
            <a:r>
              <a:rPr lang="en-US" sz="2000" dirty="0">
                <a:latin typeface="Times New Roman" pitchFamily="18" charset="0"/>
                <a:cs typeface="Times New Roman" pitchFamily="18" charset="0"/>
              </a:rPr>
              <a:t>C</a:t>
            </a:r>
            <a:r>
              <a:rPr lang="vi-VN" sz="2000" dirty="0">
                <a:latin typeface="Times New Roman" pitchFamily="18" charset="0"/>
                <a:cs typeface="Times New Roman" pitchFamily="18" charset="0"/>
              </a:rPr>
              <a:t>hính sách phát triển được điều chỉnh thích hợp, không cứng nhắc để nền kinh tế phát triển cao một cách vững chắc. </a:t>
            </a:r>
            <a:endParaRPr lang="zh-CN" altLang="en-US" sz="2000" dirty="0">
              <a:latin typeface="Times New Roman" pitchFamily="18" charset="0"/>
              <a:cs typeface="Times New Roman" pitchFamily="18" charset="0"/>
              <a:sym typeface="+mn-lt"/>
            </a:endParaRPr>
          </a:p>
        </p:txBody>
      </p:sp>
      <p:sp>
        <p:nvSpPr>
          <p:cNvPr id="9" name="Freeform 8"/>
          <p:cNvSpPr>
            <a:spLocks/>
          </p:cNvSpPr>
          <p:nvPr/>
        </p:nvSpPr>
        <p:spPr bwMode="auto">
          <a:xfrm>
            <a:off x="3948142" y="2151664"/>
            <a:ext cx="1784990" cy="1268796"/>
          </a:xfrm>
          <a:custGeom>
            <a:avLst/>
            <a:gdLst>
              <a:gd name="T0" fmla="*/ 808 w 808"/>
              <a:gd name="T1" fmla="*/ 508 h 508"/>
              <a:gd name="T2" fmla="*/ 808 w 808"/>
              <a:gd name="T3" fmla="*/ 48 h 508"/>
              <a:gd name="T4" fmla="*/ 760 w 808"/>
              <a:gd name="T5" fmla="*/ 0 h 508"/>
              <a:gd name="T6" fmla="*/ 48 w 808"/>
              <a:gd name="T7" fmla="*/ 0 h 508"/>
              <a:gd name="T8" fmla="*/ 0 w 808"/>
              <a:gd name="T9" fmla="*/ 48 h 508"/>
              <a:gd name="T10" fmla="*/ 0 w 808"/>
              <a:gd name="T11" fmla="*/ 508 h 508"/>
              <a:gd name="T12" fmla="*/ 808 w 808"/>
              <a:gd name="T13" fmla="*/ 508 h 508"/>
            </a:gdLst>
            <a:ahLst/>
            <a:cxnLst>
              <a:cxn ang="0">
                <a:pos x="T0" y="T1"/>
              </a:cxn>
              <a:cxn ang="0">
                <a:pos x="T2" y="T3"/>
              </a:cxn>
              <a:cxn ang="0">
                <a:pos x="T4" y="T5"/>
              </a:cxn>
              <a:cxn ang="0">
                <a:pos x="T6" y="T7"/>
              </a:cxn>
              <a:cxn ang="0">
                <a:pos x="T8" y="T9"/>
              </a:cxn>
              <a:cxn ang="0">
                <a:pos x="T10" y="T11"/>
              </a:cxn>
              <a:cxn ang="0">
                <a:pos x="T12" y="T13"/>
              </a:cxn>
            </a:cxnLst>
            <a:rect l="0" t="0" r="r" b="b"/>
            <a:pathLst>
              <a:path w="808" h="508">
                <a:moveTo>
                  <a:pt x="808" y="508"/>
                </a:moveTo>
                <a:cubicBezTo>
                  <a:pt x="808" y="48"/>
                  <a:pt x="808" y="48"/>
                  <a:pt x="808" y="48"/>
                </a:cubicBezTo>
                <a:cubicBezTo>
                  <a:pt x="808" y="22"/>
                  <a:pt x="786" y="0"/>
                  <a:pt x="760" y="0"/>
                </a:cubicBezTo>
                <a:cubicBezTo>
                  <a:pt x="48" y="0"/>
                  <a:pt x="48" y="0"/>
                  <a:pt x="48" y="0"/>
                </a:cubicBezTo>
                <a:cubicBezTo>
                  <a:pt x="22" y="0"/>
                  <a:pt x="0" y="22"/>
                  <a:pt x="0" y="48"/>
                </a:cubicBezTo>
                <a:cubicBezTo>
                  <a:pt x="0" y="508"/>
                  <a:pt x="0" y="508"/>
                  <a:pt x="0" y="508"/>
                </a:cubicBezTo>
                <a:lnTo>
                  <a:pt x="808" y="508"/>
                </a:lnTo>
                <a:close/>
              </a:path>
            </a:pathLst>
          </a:custGeom>
          <a:solidFill>
            <a:srgbClr val="F5C700"/>
          </a:solidFill>
          <a:ln>
            <a:noFill/>
          </a:ln>
        </p:spPr>
        <p:txBody>
          <a:bodyPr vert="horz" wrap="square" lIns="0" tIns="0" rIns="0" bIns="216000" numCol="1" anchor="ctr" anchorCtr="0" compatLnSpc="1">
            <a:prstTxWarp prst="textNoShape">
              <a:avLst/>
            </a:prstTxWarp>
          </a:bodyPr>
          <a:lstStyle/>
          <a:p>
            <a:pPr algn="ctr"/>
            <a:r>
              <a:rPr lang="en-US" altLang="zh-CN" sz="4400" dirty="0">
                <a:solidFill>
                  <a:schemeClr val="bg1"/>
                </a:solidFill>
                <a:cs typeface="+mn-ea"/>
                <a:sym typeface="+mn-lt"/>
              </a:rPr>
              <a:t>02</a:t>
            </a:r>
            <a:endParaRPr lang="zh-CN" altLang="en-US" sz="4400" dirty="0">
              <a:solidFill>
                <a:schemeClr val="bg1"/>
              </a:solidFill>
              <a:cs typeface="+mn-ea"/>
              <a:sym typeface="+mn-lt"/>
            </a:endParaRPr>
          </a:p>
        </p:txBody>
      </p:sp>
      <p:sp>
        <p:nvSpPr>
          <p:cNvPr id="10" name="Freeform 9"/>
          <p:cNvSpPr>
            <a:spLocks/>
          </p:cNvSpPr>
          <p:nvPr/>
        </p:nvSpPr>
        <p:spPr bwMode="auto">
          <a:xfrm>
            <a:off x="3758506" y="3084561"/>
            <a:ext cx="2171387" cy="3138818"/>
          </a:xfrm>
          <a:custGeom>
            <a:avLst/>
            <a:gdLst>
              <a:gd name="T0" fmla="*/ 501 w 808"/>
              <a:gd name="T1" fmla="*/ 0 h 888"/>
              <a:gd name="T2" fmla="*/ 404 w 808"/>
              <a:gd name="T3" fmla="*/ 97 h 888"/>
              <a:gd name="T4" fmla="*/ 307 w 808"/>
              <a:gd name="T5" fmla="*/ 0 h 888"/>
              <a:gd name="T6" fmla="*/ 0 w 808"/>
              <a:gd name="T7" fmla="*/ 0 h 888"/>
              <a:gd name="T8" fmla="*/ 0 w 808"/>
              <a:gd name="T9" fmla="*/ 840 h 888"/>
              <a:gd name="T10" fmla="*/ 48 w 808"/>
              <a:gd name="T11" fmla="*/ 888 h 888"/>
              <a:gd name="T12" fmla="*/ 760 w 808"/>
              <a:gd name="T13" fmla="*/ 888 h 888"/>
              <a:gd name="T14" fmla="*/ 808 w 808"/>
              <a:gd name="T15" fmla="*/ 840 h 888"/>
              <a:gd name="T16" fmla="*/ 808 w 808"/>
              <a:gd name="T17" fmla="*/ 0 h 888"/>
              <a:gd name="T18" fmla="*/ 501 w 808"/>
              <a:gd name="T19" fmla="*/ 0 h 8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8" h="888">
                <a:moveTo>
                  <a:pt x="501" y="0"/>
                </a:moveTo>
                <a:cubicBezTo>
                  <a:pt x="501" y="54"/>
                  <a:pt x="458" y="97"/>
                  <a:pt x="404" y="97"/>
                </a:cubicBezTo>
                <a:cubicBezTo>
                  <a:pt x="350" y="97"/>
                  <a:pt x="307" y="54"/>
                  <a:pt x="307" y="0"/>
                </a:cubicBezTo>
                <a:cubicBezTo>
                  <a:pt x="0" y="0"/>
                  <a:pt x="0" y="0"/>
                  <a:pt x="0" y="0"/>
                </a:cubicBezTo>
                <a:cubicBezTo>
                  <a:pt x="0" y="840"/>
                  <a:pt x="0" y="840"/>
                  <a:pt x="0" y="840"/>
                </a:cubicBezTo>
                <a:cubicBezTo>
                  <a:pt x="0" y="867"/>
                  <a:pt x="22" y="888"/>
                  <a:pt x="48" y="888"/>
                </a:cubicBezTo>
                <a:cubicBezTo>
                  <a:pt x="760" y="888"/>
                  <a:pt x="760" y="888"/>
                  <a:pt x="760" y="888"/>
                </a:cubicBezTo>
                <a:cubicBezTo>
                  <a:pt x="786" y="888"/>
                  <a:pt x="808" y="867"/>
                  <a:pt x="808" y="840"/>
                </a:cubicBezTo>
                <a:cubicBezTo>
                  <a:pt x="808" y="0"/>
                  <a:pt x="808" y="0"/>
                  <a:pt x="808" y="0"/>
                </a:cubicBezTo>
                <a:lnTo>
                  <a:pt x="501" y="0"/>
                </a:lnTo>
                <a:close/>
              </a:path>
            </a:pathLst>
          </a:custGeom>
          <a:solidFill>
            <a:srgbClr val="FFFFFF"/>
          </a:solidFill>
          <a:ln w="25400" cap="flat">
            <a:solidFill>
              <a:srgbClr val="FFC000"/>
            </a:solidFill>
            <a:prstDash val="solid"/>
            <a:miter lim="800000"/>
            <a:headEnd/>
            <a:tailEnd/>
          </a:ln>
        </p:spPr>
        <p:txBody>
          <a:bodyPr vert="horz" wrap="square" lIns="91440" tIns="45720" rIns="91440" bIns="45720" numCol="1" anchor="t" anchorCtr="0" compatLnSpc="1">
            <a:prstTxWarp prst="textNoShape">
              <a:avLst/>
            </a:prstTxWarp>
          </a:bodyPr>
          <a:lstStyle/>
          <a:p>
            <a:pPr algn="ctr"/>
            <a:endParaRPr lang="en-US" sz="2000" dirty="0">
              <a:latin typeface="Times New Roman" pitchFamily="18" charset="0"/>
              <a:cs typeface="Times New Roman" pitchFamily="18" charset="0"/>
            </a:endParaRPr>
          </a:p>
          <a:p>
            <a:pPr algn="ctr"/>
            <a:r>
              <a:rPr lang="vi-VN" sz="2000" dirty="0">
                <a:latin typeface="Times New Roman" pitchFamily="18" charset="0"/>
                <a:cs typeface="Times New Roman" pitchFamily="18" charset="0"/>
              </a:rPr>
              <a:t>Phải kiểm soát chặt chẽ kinh doanh tiền tệ, chú ý nâng cao chất lượng tín dụng và năng lực hoạt động của hệ thống ngân hàng và các tổ chức tài chính.</a:t>
            </a:r>
            <a:endParaRPr lang="zh-CN" altLang="en-US" sz="2000" dirty="0">
              <a:latin typeface="Times New Roman" pitchFamily="18" charset="0"/>
              <a:cs typeface="Times New Roman" pitchFamily="18" charset="0"/>
              <a:sym typeface="+mn-lt"/>
            </a:endParaRPr>
          </a:p>
        </p:txBody>
      </p:sp>
      <p:sp>
        <p:nvSpPr>
          <p:cNvPr id="11" name="Freeform 5"/>
          <p:cNvSpPr>
            <a:spLocks/>
          </p:cNvSpPr>
          <p:nvPr/>
        </p:nvSpPr>
        <p:spPr bwMode="auto">
          <a:xfrm>
            <a:off x="6500871" y="2151664"/>
            <a:ext cx="1784990" cy="1268796"/>
          </a:xfrm>
          <a:custGeom>
            <a:avLst/>
            <a:gdLst>
              <a:gd name="T0" fmla="*/ 808 w 808"/>
              <a:gd name="T1" fmla="*/ 508 h 508"/>
              <a:gd name="T2" fmla="*/ 808 w 808"/>
              <a:gd name="T3" fmla="*/ 48 h 508"/>
              <a:gd name="T4" fmla="*/ 760 w 808"/>
              <a:gd name="T5" fmla="*/ 0 h 508"/>
              <a:gd name="T6" fmla="*/ 48 w 808"/>
              <a:gd name="T7" fmla="*/ 0 h 508"/>
              <a:gd name="T8" fmla="*/ 0 w 808"/>
              <a:gd name="T9" fmla="*/ 48 h 508"/>
              <a:gd name="T10" fmla="*/ 0 w 808"/>
              <a:gd name="T11" fmla="*/ 508 h 508"/>
              <a:gd name="T12" fmla="*/ 808 w 808"/>
              <a:gd name="T13" fmla="*/ 508 h 508"/>
            </a:gdLst>
            <a:ahLst/>
            <a:cxnLst>
              <a:cxn ang="0">
                <a:pos x="T0" y="T1"/>
              </a:cxn>
              <a:cxn ang="0">
                <a:pos x="T2" y="T3"/>
              </a:cxn>
              <a:cxn ang="0">
                <a:pos x="T4" y="T5"/>
              </a:cxn>
              <a:cxn ang="0">
                <a:pos x="T6" y="T7"/>
              </a:cxn>
              <a:cxn ang="0">
                <a:pos x="T8" y="T9"/>
              </a:cxn>
              <a:cxn ang="0">
                <a:pos x="T10" y="T11"/>
              </a:cxn>
              <a:cxn ang="0">
                <a:pos x="T12" y="T13"/>
              </a:cxn>
            </a:cxnLst>
            <a:rect l="0" t="0" r="r" b="b"/>
            <a:pathLst>
              <a:path w="808" h="508">
                <a:moveTo>
                  <a:pt x="808" y="508"/>
                </a:moveTo>
                <a:cubicBezTo>
                  <a:pt x="808" y="48"/>
                  <a:pt x="808" y="48"/>
                  <a:pt x="808" y="48"/>
                </a:cubicBezTo>
                <a:cubicBezTo>
                  <a:pt x="808" y="22"/>
                  <a:pt x="786" y="0"/>
                  <a:pt x="760" y="0"/>
                </a:cubicBezTo>
                <a:cubicBezTo>
                  <a:pt x="48" y="0"/>
                  <a:pt x="48" y="0"/>
                  <a:pt x="48" y="0"/>
                </a:cubicBezTo>
                <a:cubicBezTo>
                  <a:pt x="22" y="0"/>
                  <a:pt x="0" y="22"/>
                  <a:pt x="0" y="48"/>
                </a:cubicBezTo>
                <a:cubicBezTo>
                  <a:pt x="0" y="508"/>
                  <a:pt x="0" y="508"/>
                  <a:pt x="0" y="508"/>
                </a:cubicBezTo>
                <a:lnTo>
                  <a:pt x="808" y="508"/>
                </a:lnTo>
                <a:close/>
              </a:path>
            </a:pathLst>
          </a:custGeom>
          <a:solidFill>
            <a:srgbClr val="1D4251"/>
          </a:solidFill>
          <a:ln>
            <a:noFill/>
          </a:ln>
        </p:spPr>
        <p:txBody>
          <a:bodyPr vert="horz" wrap="square" lIns="0" tIns="0" rIns="0" bIns="216000" numCol="1" anchor="ctr" anchorCtr="0" compatLnSpc="1">
            <a:prstTxWarp prst="textNoShape">
              <a:avLst/>
            </a:prstTxWarp>
          </a:bodyPr>
          <a:lstStyle/>
          <a:p>
            <a:pPr algn="ctr"/>
            <a:r>
              <a:rPr lang="en-US" altLang="zh-CN" sz="4400" dirty="0">
                <a:solidFill>
                  <a:schemeClr val="bg1"/>
                </a:solidFill>
                <a:cs typeface="+mn-ea"/>
                <a:sym typeface="+mn-lt"/>
              </a:rPr>
              <a:t>03</a:t>
            </a:r>
            <a:endParaRPr lang="zh-CN" altLang="en-US" sz="4400" dirty="0">
              <a:solidFill>
                <a:schemeClr val="bg1"/>
              </a:solidFill>
              <a:cs typeface="+mn-ea"/>
              <a:sym typeface="+mn-lt"/>
            </a:endParaRPr>
          </a:p>
        </p:txBody>
      </p:sp>
      <p:sp>
        <p:nvSpPr>
          <p:cNvPr id="12" name="Freeform 6"/>
          <p:cNvSpPr>
            <a:spLocks/>
          </p:cNvSpPr>
          <p:nvPr/>
        </p:nvSpPr>
        <p:spPr bwMode="auto">
          <a:xfrm>
            <a:off x="6297587" y="3098208"/>
            <a:ext cx="2171387" cy="3070579"/>
          </a:xfrm>
          <a:custGeom>
            <a:avLst/>
            <a:gdLst>
              <a:gd name="T0" fmla="*/ 501 w 808"/>
              <a:gd name="T1" fmla="*/ 0 h 888"/>
              <a:gd name="T2" fmla="*/ 404 w 808"/>
              <a:gd name="T3" fmla="*/ 97 h 888"/>
              <a:gd name="T4" fmla="*/ 307 w 808"/>
              <a:gd name="T5" fmla="*/ 0 h 888"/>
              <a:gd name="T6" fmla="*/ 0 w 808"/>
              <a:gd name="T7" fmla="*/ 0 h 888"/>
              <a:gd name="T8" fmla="*/ 0 w 808"/>
              <a:gd name="T9" fmla="*/ 840 h 888"/>
              <a:gd name="T10" fmla="*/ 48 w 808"/>
              <a:gd name="T11" fmla="*/ 888 h 888"/>
              <a:gd name="T12" fmla="*/ 760 w 808"/>
              <a:gd name="T13" fmla="*/ 888 h 888"/>
              <a:gd name="T14" fmla="*/ 808 w 808"/>
              <a:gd name="T15" fmla="*/ 840 h 888"/>
              <a:gd name="T16" fmla="*/ 808 w 808"/>
              <a:gd name="T17" fmla="*/ 0 h 888"/>
              <a:gd name="T18" fmla="*/ 501 w 808"/>
              <a:gd name="T19" fmla="*/ 0 h 8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8" h="888">
                <a:moveTo>
                  <a:pt x="501" y="0"/>
                </a:moveTo>
                <a:cubicBezTo>
                  <a:pt x="501" y="54"/>
                  <a:pt x="458" y="97"/>
                  <a:pt x="404" y="97"/>
                </a:cubicBezTo>
                <a:cubicBezTo>
                  <a:pt x="350" y="97"/>
                  <a:pt x="307" y="54"/>
                  <a:pt x="307" y="0"/>
                </a:cubicBezTo>
                <a:cubicBezTo>
                  <a:pt x="0" y="0"/>
                  <a:pt x="0" y="0"/>
                  <a:pt x="0" y="0"/>
                </a:cubicBezTo>
                <a:cubicBezTo>
                  <a:pt x="0" y="840"/>
                  <a:pt x="0" y="840"/>
                  <a:pt x="0" y="840"/>
                </a:cubicBezTo>
                <a:cubicBezTo>
                  <a:pt x="0" y="867"/>
                  <a:pt x="22" y="888"/>
                  <a:pt x="48" y="888"/>
                </a:cubicBezTo>
                <a:cubicBezTo>
                  <a:pt x="760" y="888"/>
                  <a:pt x="760" y="888"/>
                  <a:pt x="760" y="888"/>
                </a:cubicBezTo>
                <a:cubicBezTo>
                  <a:pt x="786" y="888"/>
                  <a:pt x="808" y="867"/>
                  <a:pt x="808" y="840"/>
                </a:cubicBezTo>
                <a:cubicBezTo>
                  <a:pt x="808" y="0"/>
                  <a:pt x="808" y="0"/>
                  <a:pt x="808" y="0"/>
                </a:cubicBezTo>
                <a:lnTo>
                  <a:pt x="501" y="0"/>
                </a:lnTo>
                <a:close/>
              </a:path>
            </a:pathLst>
          </a:custGeom>
          <a:solidFill>
            <a:srgbClr val="FFFFFF"/>
          </a:solidFill>
          <a:ln w="25400" cap="flat">
            <a:solidFill>
              <a:schemeClr val="tx2">
                <a:lumMod val="50000"/>
              </a:schemeClr>
            </a:solidFill>
            <a:prstDash val="solid"/>
            <a:miter lim="800000"/>
            <a:headEnd/>
            <a:tailEnd/>
          </a:ln>
        </p:spPr>
        <p:txBody>
          <a:bodyPr vert="horz" wrap="square" lIns="91440" tIns="45720" rIns="91440" bIns="45720" numCol="1" anchor="t" anchorCtr="0" compatLnSpc="1">
            <a:prstTxWarp prst="textNoShape">
              <a:avLst/>
            </a:prstTxWarp>
          </a:bodyPr>
          <a:lstStyle/>
          <a:p>
            <a:pPr algn="ctr"/>
            <a:endParaRPr lang="en-US" sz="2000" dirty="0">
              <a:latin typeface="Times New Roman" pitchFamily="18" charset="0"/>
              <a:cs typeface="Times New Roman" pitchFamily="18" charset="0"/>
            </a:endParaRPr>
          </a:p>
          <a:p>
            <a:pPr algn="ctr"/>
            <a:r>
              <a:rPr lang="vi-VN" sz="2000" dirty="0">
                <a:latin typeface="Times New Roman" pitchFamily="18" charset="0"/>
                <a:cs typeface="Times New Roman" pitchFamily="18" charset="0"/>
              </a:rPr>
              <a:t>Thu hút vốn đầu tư nước ngoài</a:t>
            </a:r>
            <a:r>
              <a:rPr lang="en-US" sz="2000" dirty="0">
                <a:latin typeface="Times New Roman" pitchFamily="18" charset="0"/>
                <a:cs typeface="Times New Roman" pitchFamily="18" charset="0"/>
              </a:rPr>
              <a:t> </a:t>
            </a:r>
            <a:r>
              <a:rPr lang="vi-VN" sz="2000" dirty="0">
                <a:latin typeface="Times New Roman" pitchFamily="18" charset="0"/>
                <a:cs typeface="Times New Roman" pitchFamily="18" charset="0"/>
              </a:rPr>
              <a:t>phải bảo đảm tỷ lệ hợp lý giữa đầu tư trực tiếp và đầu tư gián tiếp.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Cần</a:t>
            </a:r>
            <a:r>
              <a:rPr lang="en-US" sz="2000" dirty="0">
                <a:latin typeface="Times New Roman" pitchFamily="18" charset="0"/>
                <a:cs typeface="Times New Roman" pitchFamily="18" charset="0"/>
              </a:rPr>
              <a:t> t</a:t>
            </a:r>
            <a:r>
              <a:rPr lang="vi-VN" sz="2000" dirty="0">
                <a:latin typeface="Times New Roman" pitchFamily="18" charset="0"/>
                <a:cs typeface="Times New Roman" pitchFamily="18" charset="0"/>
              </a:rPr>
              <a:t>ính toán và kiểm soát cẩn trọng</a:t>
            </a:r>
            <a:r>
              <a:rPr lang="en-US" sz="2000" dirty="0">
                <a:latin typeface="Times New Roman" pitchFamily="18" charset="0"/>
                <a:cs typeface="Times New Roman" pitchFamily="18" charset="0"/>
              </a:rPr>
              <a:t>.</a:t>
            </a:r>
            <a:endParaRPr lang="zh-CN" altLang="en-US" sz="2000" dirty="0">
              <a:latin typeface="Times New Roman" pitchFamily="18" charset="0"/>
              <a:cs typeface="Times New Roman" pitchFamily="18" charset="0"/>
              <a:sym typeface="+mn-lt"/>
            </a:endParaRPr>
          </a:p>
        </p:txBody>
      </p:sp>
      <p:sp>
        <p:nvSpPr>
          <p:cNvPr id="13" name="Freeform 5"/>
          <p:cNvSpPr>
            <a:spLocks/>
          </p:cNvSpPr>
          <p:nvPr/>
        </p:nvSpPr>
        <p:spPr bwMode="auto">
          <a:xfrm>
            <a:off x="9053599" y="2151664"/>
            <a:ext cx="1784990" cy="1268796"/>
          </a:xfrm>
          <a:custGeom>
            <a:avLst/>
            <a:gdLst>
              <a:gd name="T0" fmla="*/ 808 w 808"/>
              <a:gd name="T1" fmla="*/ 508 h 508"/>
              <a:gd name="T2" fmla="*/ 808 w 808"/>
              <a:gd name="T3" fmla="*/ 48 h 508"/>
              <a:gd name="T4" fmla="*/ 760 w 808"/>
              <a:gd name="T5" fmla="*/ 0 h 508"/>
              <a:gd name="T6" fmla="*/ 48 w 808"/>
              <a:gd name="T7" fmla="*/ 0 h 508"/>
              <a:gd name="T8" fmla="*/ 0 w 808"/>
              <a:gd name="T9" fmla="*/ 48 h 508"/>
              <a:gd name="T10" fmla="*/ 0 w 808"/>
              <a:gd name="T11" fmla="*/ 508 h 508"/>
              <a:gd name="T12" fmla="*/ 808 w 808"/>
              <a:gd name="T13" fmla="*/ 508 h 508"/>
            </a:gdLst>
            <a:ahLst/>
            <a:cxnLst>
              <a:cxn ang="0">
                <a:pos x="T0" y="T1"/>
              </a:cxn>
              <a:cxn ang="0">
                <a:pos x="T2" y="T3"/>
              </a:cxn>
              <a:cxn ang="0">
                <a:pos x="T4" y="T5"/>
              </a:cxn>
              <a:cxn ang="0">
                <a:pos x="T6" y="T7"/>
              </a:cxn>
              <a:cxn ang="0">
                <a:pos x="T8" y="T9"/>
              </a:cxn>
              <a:cxn ang="0">
                <a:pos x="T10" y="T11"/>
              </a:cxn>
              <a:cxn ang="0">
                <a:pos x="T12" y="T13"/>
              </a:cxn>
            </a:cxnLst>
            <a:rect l="0" t="0" r="r" b="b"/>
            <a:pathLst>
              <a:path w="808" h="508">
                <a:moveTo>
                  <a:pt x="808" y="508"/>
                </a:moveTo>
                <a:cubicBezTo>
                  <a:pt x="808" y="48"/>
                  <a:pt x="808" y="48"/>
                  <a:pt x="808" y="48"/>
                </a:cubicBezTo>
                <a:cubicBezTo>
                  <a:pt x="808" y="22"/>
                  <a:pt x="786" y="0"/>
                  <a:pt x="760" y="0"/>
                </a:cubicBezTo>
                <a:cubicBezTo>
                  <a:pt x="48" y="0"/>
                  <a:pt x="48" y="0"/>
                  <a:pt x="48" y="0"/>
                </a:cubicBezTo>
                <a:cubicBezTo>
                  <a:pt x="22" y="0"/>
                  <a:pt x="0" y="22"/>
                  <a:pt x="0" y="48"/>
                </a:cubicBezTo>
                <a:cubicBezTo>
                  <a:pt x="0" y="508"/>
                  <a:pt x="0" y="508"/>
                  <a:pt x="0" y="508"/>
                </a:cubicBezTo>
                <a:lnTo>
                  <a:pt x="808" y="508"/>
                </a:lnTo>
                <a:close/>
              </a:path>
            </a:pathLst>
          </a:custGeom>
          <a:solidFill>
            <a:srgbClr val="F5C700"/>
          </a:solidFill>
          <a:ln>
            <a:noFill/>
          </a:ln>
        </p:spPr>
        <p:txBody>
          <a:bodyPr vert="horz" wrap="square" lIns="0" tIns="0" rIns="0" bIns="216000" numCol="1" anchor="ctr" anchorCtr="0" compatLnSpc="1">
            <a:prstTxWarp prst="textNoShape">
              <a:avLst/>
            </a:prstTxWarp>
          </a:bodyPr>
          <a:lstStyle/>
          <a:p>
            <a:pPr algn="ctr"/>
            <a:r>
              <a:rPr lang="en-US" altLang="zh-CN" sz="4400" dirty="0">
                <a:solidFill>
                  <a:schemeClr val="bg1"/>
                </a:solidFill>
                <a:cs typeface="+mn-ea"/>
                <a:sym typeface="+mn-lt"/>
              </a:rPr>
              <a:t>04</a:t>
            </a:r>
            <a:endParaRPr lang="zh-CN" altLang="en-US" sz="4400" dirty="0">
              <a:solidFill>
                <a:schemeClr val="bg1"/>
              </a:solidFill>
              <a:cs typeface="+mn-ea"/>
              <a:sym typeface="+mn-lt"/>
            </a:endParaRPr>
          </a:p>
        </p:txBody>
      </p:sp>
      <p:sp>
        <p:nvSpPr>
          <p:cNvPr id="14" name="Freeform 6"/>
          <p:cNvSpPr>
            <a:spLocks/>
          </p:cNvSpPr>
          <p:nvPr/>
        </p:nvSpPr>
        <p:spPr bwMode="auto">
          <a:xfrm>
            <a:off x="8850315" y="3098208"/>
            <a:ext cx="2272114" cy="3086461"/>
          </a:xfrm>
          <a:custGeom>
            <a:avLst/>
            <a:gdLst>
              <a:gd name="T0" fmla="*/ 501 w 808"/>
              <a:gd name="T1" fmla="*/ 0 h 888"/>
              <a:gd name="T2" fmla="*/ 404 w 808"/>
              <a:gd name="T3" fmla="*/ 97 h 888"/>
              <a:gd name="T4" fmla="*/ 307 w 808"/>
              <a:gd name="T5" fmla="*/ 0 h 888"/>
              <a:gd name="T6" fmla="*/ 0 w 808"/>
              <a:gd name="T7" fmla="*/ 0 h 888"/>
              <a:gd name="T8" fmla="*/ 0 w 808"/>
              <a:gd name="T9" fmla="*/ 840 h 888"/>
              <a:gd name="T10" fmla="*/ 48 w 808"/>
              <a:gd name="T11" fmla="*/ 888 h 888"/>
              <a:gd name="T12" fmla="*/ 760 w 808"/>
              <a:gd name="T13" fmla="*/ 888 h 888"/>
              <a:gd name="T14" fmla="*/ 808 w 808"/>
              <a:gd name="T15" fmla="*/ 840 h 888"/>
              <a:gd name="T16" fmla="*/ 808 w 808"/>
              <a:gd name="T17" fmla="*/ 0 h 888"/>
              <a:gd name="T18" fmla="*/ 501 w 808"/>
              <a:gd name="T19" fmla="*/ 0 h 8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8" h="888">
                <a:moveTo>
                  <a:pt x="501" y="0"/>
                </a:moveTo>
                <a:cubicBezTo>
                  <a:pt x="501" y="54"/>
                  <a:pt x="458" y="97"/>
                  <a:pt x="404" y="97"/>
                </a:cubicBezTo>
                <a:cubicBezTo>
                  <a:pt x="350" y="97"/>
                  <a:pt x="307" y="54"/>
                  <a:pt x="307" y="0"/>
                </a:cubicBezTo>
                <a:cubicBezTo>
                  <a:pt x="0" y="0"/>
                  <a:pt x="0" y="0"/>
                  <a:pt x="0" y="0"/>
                </a:cubicBezTo>
                <a:cubicBezTo>
                  <a:pt x="0" y="840"/>
                  <a:pt x="0" y="840"/>
                  <a:pt x="0" y="840"/>
                </a:cubicBezTo>
                <a:cubicBezTo>
                  <a:pt x="0" y="867"/>
                  <a:pt x="22" y="888"/>
                  <a:pt x="48" y="888"/>
                </a:cubicBezTo>
                <a:cubicBezTo>
                  <a:pt x="760" y="888"/>
                  <a:pt x="760" y="888"/>
                  <a:pt x="760" y="888"/>
                </a:cubicBezTo>
                <a:cubicBezTo>
                  <a:pt x="786" y="888"/>
                  <a:pt x="808" y="867"/>
                  <a:pt x="808" y="840"/>
                </a:cubicBezTo>
                <a:cubicBezTo>
                  <a:pt x="808" y="0"/>
                  <a:pt x="808" y="0"/>
                  <a:pt x="808" y="0"/>
                </a:cubicBezTo>
                <a:lnTo>
                  <a:pt x="501" y="0"/>
                </a:lnTo>
                <a:close/>
              </a:path>
            </a:pathLst>
          </a:custGeom>
          <a:solidFill>
            <a:srgbClr val="FFFFFF"/>
          </a:solidFill>
          <a:ln w="25400" cap="flat">
            <a:solidFill>
              <a:srgbClr val="FFC000"/>
            </a:solidFill>
            <a:prstDash val="solid"/>
            <a:miter lim="800000"/>
            <a:headEnd/>
            <a:tailEnd/>
          </a:ln>
        </p:spPr>
        <p:txBody>
          <a:bodyPr vert="horz" wrap="square" lIns="91440" tIns="45720" rIns="91440" bIns="45720" numCol="1" anchor="t" anchorCtr="0" compatLnSpc="1">
            <a:prstTxWarp prst="textNoShape">
              <a:avLst/>
            </a:prstTxWarp>
          </a:bodyPr>
          <a:lstStyle/>
          <a:p>
            <a:pPr algn="ctr"/>
            <a:endParaRPr lang="en-US" sz="2000" dirty="0">
              <a:latin typeface="Times New Roman" pitchFamily="18" charset="0"/>
              <a:cs typeface="Times New Roman" pitchFamily="18" charset="0"/>
            </a:endParaRPr>
          </a:p>
          <a:p>
            <a:pPr algn="ctr"/>
            <a:r>
              <a:rPr lang="en-US" sz="2000" dirty="0">
                <a:latin typeface="Times New Roman" pitchFamily="18" charset="0"/>
                <a:cs typeface="Times New Roman" pitchFamily="18" charset="0"/>
              </a:rPr>
              <a:t>L</a:t>
            </a:r>
            <a:r>
              <a:rPr lang="vi-VN" sz="2000" dirty="0">
                <a:latin typeface="Times New Roman" pitchFamily="18" charset="0"/>
                <a:cs typeface="Times New Roman" pitchFamily="18" charset="0"/>
              </a:rPr>
              <a:t>ựa chọn mô hình tăng trưởng kinh tế</a:t>
            </a:r>
            <a:r>
              <a:rPr lang="en-US" sz="2000" dirty="0">
                <a:latin typeface="Times New Roman" pitchFamily="18" charset="0"/>
                <a:cs typeface="Times New Roman" pitchFamily="18" charset="0"/>
              </a:rPr>
              <a:t> </a:t>
            </a:r>
            <a:r>
              <a:rPr lang="vi-VN" sz="2000" dirty="0">
                <a:latin typeface="Times New Roman" pitchFamily="18" charset="0"/>
                <a:cs typeface="Times New Roman" pitchFamily="18" charset="0"/>
              </a:rPr>
              <a:t>gắn liền với việc hoạch định và thực thi chiến lược phát triển kinh tế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phù</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hợp</a:t>
            </a:r>
            <a:r>
              <a:rPr lang="en-US" sz="2000" dirty="0">
                <a:latin typeface="Times New Roman" pitchFamily="18" charset="0"/>
                <a:cs typeface="Times New Roman" pitchFamily="18" charset="0"/>
              </a:rPr>
              <a:t> </a:t>
            </a:r>
            <a:r>
              <a:rPr lang="vi-VN" sz="2000" dirty="0">
                <a:latin typeface="Times New Roman" pitchFamily="18" charset="0"/>
                <a:cs typeface="Times New Roman" pitchFamily="18" charset="0"/>
              </a:rPr>
              <a:t>đa dạng sản phẩm xuất khẩu và hợp tác đa phương</a:t>
            </a:r>
            <a:r>
              <a:rPr lang="en-US" sz="2000" dirty="0">
                <a:latin typeface="Times New Roman" pitchFamily="18" charset="0"/>
                <a:cs typeface="Times New Roman" pitchFamily="18" charset="0"/>
              </a:rPr>
              <a:t>.</a:t>
            </a:r>
            <a:endParaRPr lang="zh-CN" altLang="en-US" sz="2000" dirty="0">
              <a:latin typeface="Times New Roman" pitchFamily="18" charset="0"/>
              <a:cs typeface="Times New Roman" pitchFamily="18" charset="0"/>
              <a:sym typeface="+mn-lt"/>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500"/>
                                        <p:tgtEl>
                                          <p:spTgt spid="7"/>
                                        </p:tgtEl>
                                      </p:cBhvr>
                                    </p:animEffect>
                                  </p:childTnLst>
                                </p:cTn>
                              </p:par>
                              <p:par>
                                <p:cTn id="18" presetID="42" presetClass="path" presetSubtype="0" decel="100000" fill="hold" grpId="1" nodeType="withEffect">
                                  <p:stCondLst>
                                    <p:cond delay="0"/>
                                  </p:stCondLst>
                                  <p:childTnLst>
                                    <p:animMotion origin="layout" path="M -2.08333E-7 0 L -2.08333E-7 0.075 " pathEditMode="relative" rAng="0" ptsTypes="AA">
                                      <p:cBhvr>
                                        <p:cTn id="19" dur="1500" spd="-100000" fill="hold"/>
                                        <p:tgtEl>
                                          <p:spTgt spid="7"/>
                                        </p:tgtEl>
                                        <p:attrNameLst>
                                          <p:attrName>ppt_x</p:attrName>
                                          <p:attrName>ppt_y</p:attrName>
                                        </p:attrNameLst>
                                      </p:cBhvr>
                                      <p:rCtr x="0" y="3750"/>
                                    </p:animMotion>
                                  </p:childTnLst>
                                </p:cTn>
                              </p:par>
                            </p:childTnLst>
                          </p:cTn>
                        </p:par>
                        <p:par>
                          <p:cTn id="20" fill="hold">
                            <p:stCondLst>
                              <p:cond delay="1500"/>
                            </p:stCondLst>
                            <p:childTnLst>
                              <p:par>
                                <p:cTn id="21" presetID="2" presetClass="entr" presetSubtype="4" decel="10000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ppt_x"/>
                                          </p:val>
                                        </p:tav>
                                        <p:tav tm="100000">
                                          <p:val>
                                            <p:strVal val="#ppt_x"/>
                                          </p:val>
                                        </p:tav>
                                      </p:tavLst>
                                    </p:anim>
                                    <p:anim calcmode="lin" valueType="num">
                                      <p:cBhvr additive="base">
                                        <p:cTn id="24"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500"/>
                                        <p:tgtEl>
                                          <p:spTgt spid="9"/>
                                        </p:tgtEl>
                                      </p:cBhvr>
                                    </p:animEffect>
                                  </p:childTnLst>
                                </p:cTn>
                              </p:par>
                              <p:par>
                                <p:cTn id="30" presetID="42" presetClass="path" presetSubtype="0" decel="100000" fill="hold" grpId="1" nodeType="withEffect">
                                  <p:stCondLst>
                                    <p:cond delay="0"/>
                                  </p:stCondLst>
                                  <p:childTnLst>
                                    <p:animMotion origin="layout" path="M 4.79167E-6 0 L 4.79167E-6 0.075 " pathEditMode="relative" rAng="0" ptsTypes="AA">
                                      <p:cBhvr>
                                        <p:cTn id="31" dur="1500" spd="-100000" fill="hold"/>
                                        <p:tgtEl>
                                          <p:spTgt spid="9"/>
                                        </p:tgtEl>
                                        <p:attrNameLst>
                                          <p:attrName>ppt_x</p:attrName>
                                          <p:attrName>ppt_y</p:attrName>
                                        </p:attrNameLst>
                                      </p:cBhvr>
                                      <p:rCtr x="0" y="3750"/>
                                    </p:animMotion>
                                  </p:childTnLst>
                                </p:cTn>
                              </p:par>
                            </p:childTnLst>
                          </p:cTn>
                        </p:par>
                        <p:par>
                          <p:cTn id="32" fill="hold">
                            <p:stCondLst>
                              <p:cond delay="1500"/>
                            </p:stCondLst>
                            <p:childTnLst>
                              <p:par>
                                <p:cTn id="33" presetID="2" presetClass="entr" presetSubtype="4" decel="10000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1000" fill="hold"/>
                                        <p:tgtEl>
                                          <p:spTgt spid="10"/>
                                        </p:tgtEl>
                                        <p:attrNameLst>
                                          <p:attrName>ppt_x</p:attrName>
                                        </p:attrNameLst>
                                      </p:cBhvr>
                                      <p:tavLst>
                                        <p:tav tm="0">
                                          <p:val>
                                            <p:strVal val="#ppt_x"/>
                                          </p:val>
                                        </p:tav>
                                        <p:tav tm="100000">
                                          <p:val>
                                            <p:strVal val="#ppt_x"/>
                                          </p:val>
                                        </p:tav>
                                      </p:tavLst>
                                    </p:anim>
                                    <p:anim calcmode="lin" valueType="num">
                                      <p:cBhvr additive="base">
                                        <p:cTn id="36"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1500"/>
                                        <p:tgtEl>
                                          <p:spTgt spid="11"/>
                                        </p:tgtEl>
                                      </p:cBhvr>
                                    </p:animEffect>
                                  </p:childTnLst>
                                </p:cTn>
                              </p:par>
                              <p:par>
                                <p:cTn id="42" presetID="42" presetClass="path" presetSubtype="0" decel="100000" fill="hold" grpId="1" nodeType="withEffect">
                                  <p:stCondLst>
                                    <p:cond delay="0"/>
                                  </p:stCondLst>
                                  <p:childTnLst>
                                    <p:animMotion origin="layout" path="M -2.08333E-7 0 L -2.08333E-7 0.075 " pathEditMode="relative" rAng="0" ptsTypes="AA">
                                      <p:cBhvr>
                                        <p:cTn id="43" dur="1500" spd="-100000" fill="hold"/>
                                        <p:tgtEl>
                                          <p:spTgt spid="11"/>
                                        </p:tgtEl>
                                        <p:attrNameLst>
                                          <p:attrName>ppt_x</p:attrName>
                                          <p:attrName>ppt_y</p:attrName>
                                        </p:attrNameLst>
                                      </p:cBhvr>
                                      <p:rCtr x="0" y="3750"/>
                                    </p:animMotion>
                                  </p:childTnLst>
                                </p:cTn>
                              </p:par>
                            </p:childTnLst>
                          </p:cTn>
                        </p:par>
                        <p:par>
                          <p:cTn id="44" fill="hold">
                            <p:stCondLst>
                              <p:cond delay="1500"/>
                            </p:stCondLst>
                            <p:childTnLst>
                              <p:par>
                                <p:cTn id="45" presetID="2" presetClass="entr" presetSubtype="4" decel="10000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1000" fill="hold"/>
                                        <p:tgtEl>
                                          <p:spTgt spid="12"/>
                                        </p:tgtEl>
                                        <p:attrNameLst>
                                          <p:attrName>ppt_x</p:attrName>
                                        </p:attrNameLst>
                                      </p:cBhvr>
                                      <p:tavLst>
                                        <p:tav tm="0">
                                          <p:val>
                                            <p:strVal val="#ppt_x"/>
                                          </p:val>
                                        </p:tav>
                                        <p:tav tm="100000">
                                          <p:val>
                                            <p:strVal val="#ppt_x"/>
                                          </p:val>
                                        </p:tav>
                                      </p:tavLst>
                                    </p:anim>
                                    <p:anim calcmode="lin" valueType="num">
                                      <p:cBhvr additive="base">
                                        <p:cTn id="48" dur="10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1500"/>
                                        <p:tgtEl>
                                          <p:spTgt spid="13"/>
                                        </p:tgtEl>
                                      </p:cBhvr>
                                    </p:animEffect>
                                  </p:childTnLst>
                                </p:cTn>
                              </p:par>
                              <p:par>
                                <p:cTn id="54" presetID="42" presetClass="path" presetSubtype="0" decel="100000" fill="hold" grpId="1" nodeType="withEffect">
                                  <p:stCondLst>
                                    <p:cond delay="0"/>
                                  </p:stCondLst>
                                  <p:childTnLst>
                                    <p:animMotion origin="layout" path="M 4.79167E-6 0 L 4.79167E-6 0.075 " pathEditMode="relative" rAng="0" ptsTypes="AA">
                                      <p:cBhvr>
                                        <p:cTn id="55" dur="1500" spd="-100000" fill="hold"/>
                                        <p:tgtEl>
                                          <p:spTgt spid="13"/>
                                        </p:tgtEl>
                                        <p:attrNameLst>
                                          <p:attrName>ppt_x</p:attrName>
                                          <p:attrName>ppt_y</p:attrName>
                                        </p:attrNameLst>
                                      </p:cBhvr>
                                      <p:rCtr x="0" y="3750"/>
                                    </p:animMotion>
                                  </p:childTnLst>
                                </p:cTn>
                              </p:par>
                            </p:childTnLst>
                          </p:cTn>
                        </p:par>
                        <p:par>
                          <p:cTn id="56" fill="hold">
                            <p:stCondLst>
                              <p:cond delay="1500"/>
                            </p:stCondLst>
                            <p:childTnLst>
                              <p:par>
                                <p:cTn id="57" presetID="2" presetClass="entr" presetSubtype="4" decel="10000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1000" fill="hold"/>
                                        <p:tgtEl>
                                          <p:spTgt spid="14"/>
                                        </p:tgtEl>
                                        <p:attrNameLst>
                                          <p:attrName>ppt_x</p:attrName>
                                        </p:attrNameLst>
                                      </p:cBhvr>
                                      <p:tavLst>
                                        <p:tav tm="0">
                                          <p:val>
                                            <p:strVal val="#ppt_x"/>
                                          </p:val>
                                        </p:tav>
                                        <p:tav tm="100000">
                                          <p:val>
                                            <p:strVal val="#ppt_x"/>
                                          </p:val>
                                        </p:tav>
                                      </p:tavLst>
                                    </p:anim>
                                    <p:anim calcmode="lin" valueType="num">
                                      <p:cBhvr additive="base">
                                        <p:cTn id="60" dur="10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7" grpId="1" animBg="1"/>
      <p:bldP spid="8" grpId="0" animBg="1"/>
      <p:bldP spid="9" grpId="0" animBg="1"/>
      <p:bldP spid="9" grpId="1" animBg="1"/>
      <p:bldP spid="10" grpId="0" animBg="1"/>
      <p:bldP spid="11" grpId="0" animBg="1"/>
      <p:bldP spid="11" grpId="1" animBg="1"/>
      <p:bldP spid="12" grpId="0" animBg="1"/>
      <p:bldP spid="13" grpId="0" animBg="1"/>
      <p:bldP spid="13" grpId="1"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F54C7A73-D144-44C6-963C-0C00BEEF09BF}"/>
              </a:ext>
            </a:extLst>
          </p:cNvPr>
          <p:cNvSpPr/>
          <p:nvPr/>
        </p:nvSpPr>
        <p:spPr>
          <a:xfrm>
            <a:off x="-600" y="1973943"/>
            <a:ext cx="12193201" cy="3414420"/>
          </a:xfrm>
          <a:prstGeom prst="rect">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85" dirty="0">
              <a:cs typeface="+mn-ea"/>
              <a:sym typeface="+mn-lt"/>
            </a:endParaRPr>
          </a:p>
        </p:txBody>
      </p:sp>
      <p:sp>
        <p:nvSpPr>
          <p:cNvPr id="7" name="椭圆 6">
            <a:extLst>
              <a:ext uri="{FF2B5EF4-FFF2-40B4-BE49-F238E27FC236}">
                <a16:creationId xmlns:a16="http://schemas.microsoft.com/office/drawing/2014/main" id="{BE079EE6-C7CF-4A53-BEC9-E9E7DDFA3233}"/>
              </a:ext>
            </a:extLst>
          </p:cNvPr>
          <p:cNvSpPr/>
          <p:nvPr/>
        </p:nvSpPr>
        <p:spPr>
          <a:xfrm>
            <a:off x="4615543" y="406401"/>
            <a:ext cx="3120571" cy="3004456"/>
          </a:xfrm>
          <a:prstGeom prst="ellipse">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500" dirty="0" err="1">
                <a:solidFill>
                  <a:schemeClr val="bg1"/>
                </a:solidFill>
                <a:latin typeface="Times New Roman" pitchFamily="18" charset="0"/>
                <a:cs typeface="Times New Roman" pitchFamily="18" charset="0"/>
                <a:sym typeface="+mn-lt"/>
              </a:rPr>
              <a:t>Chương</a:t>
            </a:r>
            <a:r>
              <a:rPr lang="en-US" altLang="zh-CN" sz="4500" dirty="0">
                <a:solidFill>
                  <a:schemeClr val="bg1"/>
                </a:solidFill>
                <a:latin typeface="Times New Roman" pitchFamily="18" charset="0"/>
                <a:cs typeface="Times New Roman" pitchFamily="18" charset="0"/>
                <a:sym typeface="+mn-lt"/>
              </a:rPr>
              <a:t> III</a:t>
            </a:r>
            <a:endParaRPr lang="zh-CN" altLang="en-US" sz="4500" dirty="0">
              <a:solidFill>
                <a:schemeClr val="bg1"/>
              </a:solidFill>
              <a:latin typeface="Times New Roman" pitchFamily="18" charset="0"/>
              <a:cs typeface="Times New Roman" pitchFamily="18" charset="0"/>
              <a:sym typeface="+mn-lt"/>
            </a:endParaRPr>
          </a:p>
        </p:txBody>
      </p:sp>
      <p:sp>
        <p:nvSpPr>
          <p:cNvPr id="8" name="文本框 7">
            <a:extLst>
              <a:ext uri="{FF2B5EF4-FFF2-40B4-BE49-F238E27FC236}">
                <a16:creationId xmlns:a16="http://schemas.microsoft.com/office/drawing/2014/main" id="{D2F84EC4-4857-42A7-B414-FC8D7392F7AB}"/>
              </a:ext>
            </a:extLst>
          </p:cNvPr>
          <p:cNvSpPr txBox="1"/>
          <p:nvPr/>
        </p:nvSpPr>
        <p:spPr>
          <a:xfrm>
            <a:off x="1012405" y="3520904"/>
            <a:ext cx="10315237" cy="1569660"/>
          </a:xfrm>
          <a:prstGeom prst="rect">
            <a:avLst/>
          </a:prstGeom>
          <a:noFill/>
        </p:spPr>
        <p:txBody>
          <a:bodyPr wrap="square" rtlCol="0">
            <a:spAutoFit/>
          </a:bodyPr>
          <a:lstStyle/>
          <a:p>
            <a:pPr algn="ctr"/>
            <a:r>
              <a:rPr lang="vi-VN" sz="4800" b="1" dirty="0">
                <a:solidFill>
                  <a:schemeClr val="bg1"/>
                </a:solidFill>
                <a:latin typeface="Times New Roman" pitchFamily="18" charset="0"/>
                <a:cs typeface="Times New Roman" pitchFamily="18" charset="0"/>
              </a:rPr>
              <a:t>Thực trạng quản lý vay nợ nước ngoài của Việt Nam</a:t>
            </a:r>
            <a:endParaRPr lang="zh-CN" altLang="en-US" sz="4500" b="1" dirty="0">
              <a:solidFill>
                <a:schemeClr val="bg1"/>
              </a:solidFill>
              <a:latin typeface="Times New Roman" pitchFamily="18" charset="0"/>
              <a:cs typeface="Times New Roman" pitchFamily="18" charset="0"/>
              <a:sym typeface="+mn-lt"/>
            </a:endParaRPr>
          </a:p>
        </p:txBody>
      </p:sp>
    </p:spTree>
    <p:extLst>
      <p:ext uri="{BB962C8B-B14F-4D97-AF65-F5344CB8AC3E}">
        <p14:creationId xmlns:p14="http://schemas.microsoft.com/office/powerpoint/2010/main" val="393100487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500"/>
                            </p:stCondLst>
                            <p:childTnLst>
                              <p:par>
                                <p:cTn id="16" presetID="53" presetClass="entr" presetSubtype="528"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anim calcmode="lin" valueType="num">
                                      <p:cBhvr>
                                        <p:cTn id="21" dur="500" fill="hold"/>
                                        <p:tgtEl>
                                          <p:spTgt spid="8"/>
                                        </p:tgtEl>
                                        <p:attrNameLst>
                                          <p:attrName>ppt_x</p:attrName>
                                        </p:attrNameLst>
                                      </p:cBhvr>
                                      <p:tavLst>
                                        <p:tav tm="0">
                                          <p:val>
                                            <p:fltVal val="0.5"/>
                                          </p:val>
                                        </p:tav>
                                        <p:tav tm="100000">
                                          <p:val>
                                            <p:strVal val="#ppt_x"/>
                                          </p:val>
                                        </p:tav>
                                      </p:tavLst>
                                    </p:anim>
                                    <p:anim calcmode="lin" valueType="num">
                                      <p:cBhvr>
                                        <p:cTn id="22" dur="50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flipV="1">
            <a:off x="0" y="1105468"/>
            <a:ext cx="12192000" cy="13648"/>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4" name="Freeform 73">
            <a:extLst>
              <a:ext uri="{FF2B5EF4-FFF2-40B4-BE49-F238E27FC236}">
                <a16:creationId xmlns:a16="http://schemas.microsoft.com/office/drawing/2014/main" id="{09E69AF2-8C8B-4E01-86A5-13C841D5089A}"/>
              </a:ext>
            </a:extLst>
          </p:cNvPr>
          <p:cNvSpPr>
            <a:spLocks/>
          </p:cNvSpPr>
          <p:nvPr/>
        </p:nvSpPr>
        <p:spPr bwMode="auto">
          <a:xfrm>
            <a:off x="309998" y="177421"/>
            <a:ext cx="822766" cy="736979"/>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chemeClr val="tx2">
              <a:lumMod val="50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endParaRPr>
          </a:p>
        </p:txBody>
      </p:sp>
      <p:sp>
        <p:nvSpPr>
          <p:cNvPr id="7" name="Rectangle 6"/>
          <p:cNvSpPr/>
          <p:nvPr/>
        </p:nvSpPr>
        <p:spPr>
          <a:xfrm>
            <a:off x="968991" y="177420"/>
            <a:ext cx="10331354" cy="861774"/>
          </a:xfrm>
          <a:prstGeom prst="rect">
            <a:avLst/>
          </a:prstGeom>
        </p:spPr>
        <p:txBody>
          <a:bodyPr wrap="square">
            <a:spAutoFit/>
          </a:bodyPr>
          <a:lstStyle/>
          <a:p>
            <a:pPr algn="ctr"/>
            <a:r>
              <a:rPr lang="vi-VN" sz="2500" b="1" dirty="0">
                <a:latin typeface="Times New Roman" pitchFamily="18" charset="0"/>
                <a:cs typeface="Times New Roman" pitchFamily="18" charset="0"/>
              </a:rPr>
              <a:t>3.1.1. Về huy động vốn vay nước ngoài của Chính phủ từ các tổ chức tài chính quốc tế và một số quốc gia</a:t>
            </a:r>
            <a:endParaRPr lang="en-US" sz="2500" dirty="0">
              <a:latin typeface="Times New Roman" pitchFamily="18" charset="0"/>
              <a:cs typeface="Times New Roman" pitchFamily="18" charset="0"/>
            </a:endParaRPr>
          </a:p>
        </p:txBody>
      </p:sp>
      <p:grpSp>
        <p:nvGrpSpPr>
          <p:cNvPr id="8" name="Group 7">
            <a:extLst>
              <a:ext uri="{FF2B5EF4-FFF2-40B4-BE49-F238E27FC236}">
                <a16:creationId xmlns:a16="http://schemas.microsoft.com/office/drawing/2014/main" id="{26A45DDD-CE68-44D5-B3A4-5AC9FDCC87CD}"/>
              </a:ext>
            </a:extLst>
          </p:cNvPr>
          <p:cNvGrpSpPr/>
          <p:nvPr/>
        </p:nvGrpSpPr>
        <p:grpSpPr>
          <a:xfrm>
            <a:off x="3903261" y="1351128"/>
            <a:ext cx="8113095" cy="5236127"/>
            <a:chOff x="3713280" y="1352751"/>
            <a:chExt cx="8113095" cy="5236127"/>
          </a:xfrm>
        </p:grpSpPr>
        <p:pic>
          <p:nvPicPr>
            <p:cNvPr id="1026" name="Picture 2" descr="https://lh4.googleusercontent.com/I6kLR5OzP49mmcOaSysiWf_r8YpcF8FApVq_TPSJxdE0JWVnm8B--9kcs2hgtRNCj0XaLDdfpDiILILvx3tgjl-N3sH1Bp-kSF_ROdr9B1efamq6dJFuKBloabiuk_sD662KLkN-"/>
            <p:cNvPicPr>
              <a:picLocks noChangeAspect="1" noChangeArrowheads="1"/>
            </p:cNvPicPr>
            <p:nvPr/>
          </p:nvPicPr>
          <p:blipFill>
            <a:blip r:embed="rId2"/>
            <a:srcRect/>
            <a:stretch>
              <a:fillRect/>
            </a:stretch>
          </p:blipFill>
          <p:spPr bwMode="auto">
            <a:xfrm>
              <a:off x="3713280" y="1352751"/>
              <a:ext cx="8113095" cy="4716152"/>
            </a:xfrm>
            <a:prstGeom prst="rect">
              <a:avLst/>
            </a:prstGeom>
            <a:noFill/>
          </p:spPr>
        </p:pic>
        <p:sp>
          <p:nvSpPr>
            <p:cNvPr id="9" name="Rectangle 8"/>
            <p:cNvSpPr/>
            <p:nvPr/>
          </p:nvSpPr>
          <p:spPr>
            <a:xfrm>
              <a:off x="9474449" y="6219546"/>
              <a:ext cx="2351926" cy="369332"/>
            </a:xfrm>
            <a:prstGeom prst="rect">
              <a:avLst/>
            </a:prstGeom>
          </p:spPr>
          <p:txBody>
            <a:bodyPr wrap="none">
              <a:spAutoFit/>
            </a:bodyPr>
            <a:lstStyle/>
            <a:p>
              <a:r>
                <a:rPr lang="en-US" i="1" dirty="0" err="1">
                  <a:latin typeface="Times New Roman" pitchFamily="18" charset="0"/>
                  <a:cs typeface="Times New Roman" pitchFamily="18" charset="0"/>
                </a:rPr>
                <a:t>Nguồn</a:t>
              </a:r>
              <a:r>
                <a:rPr lang="en-US" i="1" dirty="0">
                  <a:latin typeface="Times New Roman" pitchFamily="18" charset="0"/>
                  <a:cs typeface="Times New Roman" pitchFamily="18" charset="0"/>
                </a:rPr>
                <a:t>: WORLD Bank</a:t>
              </a:r>
            </a:p>
          </p:txBody>
        </p:sp>
      </p:grpSp>
      <p:grpSp>
        <p:nvGrpSpPr>
          <p:cNvPr id="2" name="Group 1">
            <a:extLst>
              <a:ext uri="{FF2B5EF4-FFF2-40B4-BE49-F238E27FC236}">
                <a16:creationId xmlns:a16="http://schemas.microsoft.com/office/drawing/2014/main" id="{C15E755B-63AE-48D2-BA51-079FD3DBE7F1}"/>
              </a:ext>
            </a:extLst>
          </p:cNvPr>
          <p:cNvGrpSpPr/>
          <p:nvPr/>
        </p:nvGrpSpPr>
        <p:grpSpPr>
          <a:xfrm>
            <a:off x="545911" y="1351128"/>
            <a:ext cx="3357350" cy="2204422"/>
            <a:chOff x="545911" y="1351128"/>
            <a:chExt cx="3357350" cy="2204422"/>
          </a:xfrm>
        </p:grpSpPr>
        <p:sp>
          <p:nvSpPr>
            <p:cNvPr id="10" name="Rectangle 9"/>
            <p:cNvSpPr/>
            <p:nvPr/>
          </p:nvSpPr>
          <p:spPr>
            <a:xfrm>
              <a:off x="545911" y="1924334"/>
              <a:ext cx="3357350" cy="1631216"/>
            </a:xfrm>
            <a:prstGeom prst="rect">
              <a:avLst/>
            </a:prstGeom>
          </p:spPr>
          <p:txBody>
            <a:bodyPr wrap="square">
              <a:spAutoFit/>
            </a:bodyPr>
            <a:lstStyle/>
            <a:p>
              <a:pPr algn="ctr"/>
              <a:r>
                <a:rPr lang="vi-VN" sz="2000" dirty="0">
                  <a:latin typeface="Times New Roman" pitchFamily="18" charset="0"/>
                  <a:cs typeface="Times New Roman" pitchFamily="18" charset="0"/>
                </a:rPr>
                <a:t>Từ năm 2000, vốn ODA vào Việt Nam tăng trưởng tương đối ổn định và bắt đầu có xu hướng giảm trong những năm gần đây.</a:t>
              </a:r>
              <a:endParaRPr lang="en-US" sz="2000" dirty="0">
                <a:latin typeface="Times New Roman" pitchFamily="18" charset="0"/>
                <a:cs typeface="Times New Roman" pitchFamily="18" charset="0"/>
              </a:endParaRPr>
            </a:p>
          </p:txBody>
        </p:sp>
        <p:grpSp>
          <p:nvGrpSpPr>
            <p:cNvPr id="11" name="组合 16"/>
            <p:cNvGrpSpPr/>
            <p:nvPr/>
          </p:nvGrpSpPr>
          <p:grpSpPr>
            <a:xfrm>
              <a:off x="1951630" y="1351128"/>
              <a:ext cx="423081" cy="491319"/>
              <a:chOff x="1994313" y="1429578"/>
              <a:chExt cx="775217" cy="872468"/>
            </a:xfrm>
          </p:grpSpPr>
          <p:grpSp>
            <p:nvGrpSpPr>
              <p:cNvPr id="12" name="Group 16"/>
              <p:cNvGrpSpPr/>
              <p:nvPr/>
            </p:nvGrpSpPr>
            <p:grpSpPr>
              <a:xfrm>
                <a:off x="1994313" y="1429578"/>
                <a:ext cx="775217" cy="872468"/>
                <a:chOff x="4158879" y="2447097"/>
                <a:chExt cx="1362690" cy="1533640"/>
              </a:xfrm>
            </p:grpSpPr>
            <p:sp>
              <p:nvSpPr>
                <p:cNvPr id="14" name="Hexagon 17"/>
                <p:cNvSpPr/>
                <p:nvPr/>
              </p:nvSpPr>
              <p:spPr>
                <a:xfrm rot="16200000">
                  <a:off x="4073404" y="2532572"/>
                  <a:ext cx="1533640" cy="1362690"/>
                </a:xfrm>
                <a:prstGeom prst="hexagon">
                  <a:avLst>
                    <a:gd name="adj" fmla="val 24450"/>
                    <a:gd name="vf" fmla="val 115470"/>
                  </a:avLst>
                </a:prstGeom>
                <a:solidFill>
                  <a:srgbClr val="1D425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3200">
                    <a:cs typeface="+mn-ea"/>
                    <a:sym typeface="+mn-lt"/>
                  </a:endParaRPr>
                </a:p>
              </p:txBody>
            </p:sp>
            <p:sp>
              <p:nvSpPr>
                <p:cNvPr id="15" name="Oval 18"/>
                <p:cNvSpPr/>
                <p:nvPr/>
              </p:nvSpPr>
              <p:spPr>
                <a:xfrm>
                  <a:off x="5111479" y="2567596"/>
                  <a:ext cx="153756" cy="153756"/>
                </a:xfrm>
                <a:prstGeom prst="ellipse">
                  <a:avLst/>
                </a:prstGeom>
                <a:solidFill>
                  <a:schemeClr val="bg1"/>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3200">
                    <a:cs typeface="+mn-ea"/>
                    <a:sym typeface="+mn-lt"/>
                  </a:endParaRPr>
                </a:p>
              </p:txBody>
            </p:sp>
          </p:grpSp>
          <p:sp>
            <p:nvSpPr>
              <p:cNvPr id="13" name="Freeform: Shape 40"/>
              <p:cNvSpPr>
                <a:spLocks/>
              </p:cNvSpPr>
              <p:nvPr/>
            </p:nvSpPr>
            <p:spPr bwMode="auto">
              <a:xfrm>
                <a:off x="2215026" y="1703397"/>
                <a:ext cx="333790" cy="336246"/>
              </a:xfrm>
              <a:custGeom>
                <a:avLst/>
                <a:gdLst>
                  <a:gd name="T0" fmla="*/ 115 w 140"/>
                  <a:gd name="T1" fmla="*/ 63 h 140"/>
                  <a:gd name="T2" fmla="*/ 39 w 140"/>
                  <a:gd name="T3" fmla="*/ 140 h 140"/>
                  <a:gd name="T4" fmla="*/ 0 w 140"/>
                  <a:gd name="T5" fmla="*/ 140 h 140"/>
                  <a:gd name="T6" fmla="*/ 0 w 140"/>
                  <a:gd name="T7" fmla="*/ 101 h 140"/>
                  <a:gd name="T8" fmla="*/ 77 w 140"/>
                  <a:gd name="T9" fmla="*/ 24 h 140"/>
                  <a:gd name="T10" fmla="*/ 115 w 140"/>
                  <a:gd name="T11" fmla="*/ 63 h 140"/>
                  <a:gd name="T12" fmla="*/ 42 w 140"/>
                  <a:gd name="T13" fmla="*/ 120 h 140"/>
                  <a:gd name="T14" fmla="*/ 20 w 140"/>
                  <a:gd name="T15" fmla="*/ 98 h 140"/>
                  <a:gd name="T16" fmla="*/ 12 w 140"/>
                  <a:gd name="T17" fmla="*/ 106 h 140"/>
                  <a:gd name="T18" fmla="*/ 12 w 140"/>
                  <a:gd name="T19" fmla="*/ 116 h 140"/>
                  <a:gd name="T20" fmla="*/ 24 w 140"/>
                  <a:gd name="T21" fmla="*/ 116 h 140"/>
                  <a:gd name="T22" fmla="*/ 24 w 140"/>
                  <a:gd name="T23" fmla="*/ 128 h 140"/>
                  <a:gd name="T24" fmla="*/ 34 w 140"/>
                  <a:gd name="T25" fmla="*/ 128 h 140"/>
                  <a:gd name="T26" fmla="*/ 42 w 140"/>
                  <a:gd name="T27" fmla="*/ 120 h 140"/>
                  <a:gd name="T28" fmla="*/ 80 w 140"/>
                  <a:gd name="T29" fmla="*/ 40 h 140"/>
                  <a:gd name="T30" fmla="*/ 78 w 140"/>
                  <a:gd name="T31" fmla="*/ 41 h 140"/>
                  <a:gd name="T32" fmla="*/ 28 w 140"/>
                  <a:gd name="T33" fmla="*/ 91 h 140"/>
                  <a:gd name="T34" fmla="*/ 28 w 140"/>
                  <a:gd name="T35" fmla="*/ 93 h 140"/>
                  <a:gd name="T36" fmla="*/ 30 w 140"/>
                  <a:gd name="T37" fmla="*/ 95 h 140"/>
                  <a:gd name="T38" fmla="*/ 31 w 140"/>
                  <a:gd name="T39" fmla="*/ 94 h 140"/>
                  <a:gd name="T40" fmla="*/ 81 w 140"/>
                  <a:gd name="T41" fmla="*/ 44 h 140"/>
                  <a:gd name="T42" fmla="*/ 82 w 140"/>
                  <a:gd name="T43" fmla="*/ 42 h 140"/>
                  <a:gd name="T44" fmla="*/ 80 w 140"/>
                  <a:gd name="T45" fmla="*/ 40 h 140"/>
                  <a:gd name="T46" fmla="*/ 137 w 140"/>
                  <a:gd name="T47" fmla="*/ 42 h 140"/>
                  <a:gd name="T48" fmla="*/ 121 w 140"/>
                  <a:gd name="T49" fmla="*/ 57 h 140"/>
                  <a:gd name="T50" fmla="*/ 83 w 140"/>
                  <a:gd name="T51" fmla="*/ 19 h 140"/>
                  <a:gd name="T52" fmla="*/ 98 w 140"/>
                  <a:gd name="T53" fmla="*/ 3 h 140"/>
                  <a:gd name="T54" fmla="*/ 107 w 140"/>
                  <a:gd name="T55" fmla="*/ 0 h 140"/>
                  <a:gd name="T56" fmla="*/ 115 w 140"/>
                  <a:gd name="T57" fmla="*/ 3 h 140"/>
                  <a:gd name="T58" fmla="*/ 137 w 140"/>
                  <a:gd name="T59" fmla="*/ 25 h 140"/>
                  <a:gd name="T60" fmla="*/ 140 w 140"/>
                  <a:gd name="T61" fmla="*/ 33 h 140"/>
                  <a:gd name="T62" fmla="*/ 137 w 140"/>
                  <a:gd name="T63" fmla="*/ 4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40">
                    <a:moveTo>
                      <a:pt x="115" y="63"/>
                    </a:moveTo>
                    <a:cubicBezTo>
                      <a:pt x="39" y="140"/>
                      <a:pt x="39" y="140"/>
                      <a:pt x="39" y="140"/>
                    </a:cubicBezTo>
                    <a:cubicBezTo>
                      <a:pt x="0" y="140"/>
                      <a:pt x="0" y="140"/>
                      <a:pt x="0" y="140"/>
                    </a:cubicBezTo>
                    <a:cubicBezTo>
                      <a:pt x="0" y="101"/>
                      <a:pt x="0" y="101"/>
                      <a:pt x="0" y="101"/>
                    </a:cubicBezTo>
                    <a:cubicBezTo>
                      <a:pt x="77" y="24"/>
                      <a:pt x="77" y="24"/>
                      <a:pt x="77" y="24"/>
                    </a:cubicBezTo>
                    <a:lnTo>
                      <a:pt x="115" y="63"/>
                    </a:lnTo>
                    <a:close/>
                    <a:moveTo>
                      <a:pt x="42" y="120"/>
                    </a:moveTo>
                    <a:cubicBezTo>
                      <a:pt x="20" y="98"/>
                      <a:pt x="20" y="98"/>
                      <a:pt x="20" y="98"/>
                    </a:cubicBezTo>
                    <a:cubicBezTo>
                      <a:pt x="12" y="106"/>
                      <a:pt x="12" y="106"/>
                      <a:pt x="12" y="106"/>
                    </a:cubicBezTo>
                    <a:cubicBezTo>
                      <a:pt x="12" y="116"/>
                      <a:pt x="12" y="116"/>
                      <a:pt x="12" y="116"/>
                    </a:cubicBezTo>
                    <a:cubicBezTo>
                      <a:pt x="24" y="116"/>
                      <a:pt x="24" y="116"/>
                      <a:pt x="24" y="116"/>
                    </a:cubicBezTo>
                    <a:cubicBezTo>
                      <a:pt x="24" y="128"/>
                      <a:pt x="24" y="128"/>
                      <a:pt x="24" y="128"/>
                    </a:cubicBezTo>
                    <a:cubicBezTo>
                      <a:pt x="34" y="128"/>
                      <a:pt x="34" y="128"/>
                      <a:pt x="34" y="128"/>
                    </a:cubicBezTo>
                    <a:lnTo>
                      <a:pt x="42" y="120"/>
                    </a:lnTo>
                    <a:close/>
                    <a:moveTo>
                      <a:pt x="80" y="40"/>
                    </a:moveTo>
                    <a:cubicBezTo>
                      <a:pt x="79" y="40"/>
                      <a:pt x="79" y="40"/>
                      <a:pt x="78" y="41"/>
                    </a:cubicBezTo>
                    <a:cubicBezTo>
                      <a:pt x="28" y="91"/>
                      <a:pt x="28" y="91"/>
                      <a:pt x="28" y="91"/>
                    </a:cubicBezTo>
                    <a:cubicBezTo>
                      <a:pt x="28" y="91"/>
                      <a:pt x="28" y="92"/>
                      <a:pt x="28" y="93"/>
                    </a:cubicBezTo>
                    <a:cubicBezTo>
                      <a:pt x="28" y="94"/>
                      <a:pt x="29" y="95"/>
                      <a:pt x="30" y="95"/>
                    </a:cubicBezTo>
                    <a:cubicBezTo>
                      <a:pt x="30" y="95"/>
                      <a:pt x="31" y="94"/>
                      <a:pt x="31" y="94"/>
                    </a:cubicBezTo>
                    <a:cubicBezTo>
                      <a:pt x="81" y="44"/>
                      <a:pt x="81" y="44"/>
                      <a:pt x="81" y="44"/>
                    </a:cubicBezTo>
                    <a:cubicBezTo>
                      <a:pt x="82" y="43"/>
                      <a:pt x="82" y="43"/>
                      <a:pt x="82" y="42"/>
                    </a:cubicBezTo>
                    <a:cubicBezTo>
                      <a:pt x="82" y="41"/>
                      <a:pt x="81" y="40"/>
                      <a:pt x="80" y="40"/>
                    </a:cubicBezTo>
                    <a:close/>
                    <a:moveTo>
                      <a:pt x="137" y="42"/>
                    </a:moveTo>
                    <a:cubicBezTo>
                      <a:pt x="121" y="57"/>
                      <a:pt x="121" y="57"/>
                      <a:pt x="121" y="57"/>
                    </a:cubicBezTo>
                    <a:cubicBezTo>
                      <a:pt x="83" y="19"/>
                      <a:pt x="83" y="19"/>
                      <a:pt x="83" y="19"/>
                    </a:cubicBezTo>
                    <a:cubicBezTo>
                      <a:pt x="98" y="3"/>
                      <a:pt x="98" y="3"/>
                      <a:pt x="98" y="3"/>
                    </a:cubicBezTo>
                    <a:cubicBezTo>
                      <a:pt x="100" y="1"/>
                      <a:pt x="103" y="0"/>
                      <a:pt x="107" y="0"/>
                    </a:cubicBezTo>
                    <a:cubicBezTo>
                      <a:pt x="110" y="0"/>
                      <a:pt x="113" y="1"/>
                      <a:pt x="115" y="3"/>
                    </a:cubicBezTo>
                    <a:cubicBezTo>
                      <a:pt x="137" y="25"/>
                      <a:pt x="137" y="25"/>
                      <a:pt x="137" y="25"/>
                    </a:cubicBezTo>
                    <a:cubicBezTo>
                      <a:pt x="139" y="27"/>
                      <a:pt x="140" y="30"/>
                      <a:pt x="140" y="33"/>
                    </a:cubicBezTo>
                    <a:cubicBezTo>
                      <a:pt x="140" y="37"/>
                      <a:pt x="139" y="40"/>
                      <a:pt x="137" y="42"/>
                    </a:cubicBezTo>
                    <a:close/>
                  </a:path>
                </a:pathLst>
              </a:custGeom>
              <a:solidFill>
                <a:schemeClr val="bg1"/>
              </a:solidFill>
              <a:ln>
                <a:noFill/>
              </a:ln>
            </p:spPr>
            <p:txBody>
              <a:bodyPr anchor="ctr"/>
              <a:lstStyle/>
              <a:p>
                <a:pPr algn="ctr"/>
                <a:endParaRPr sz="3200">
                  <a:cs typeface="+mn-ea"/>
                  <a:sym typeface="+mn-lt"/>
                </a:endParaRPr>
              </a:p>
            </p:txBody>
          </p:sp>
        </p:grpSp>
      </p:grpSp>
      <p:grpSp>
        <p:nvGrpSpPr>
          <p:cNvPr id="6" name="Group 5">
            <a:extLst>
              <a:ext uri="{FF2B5EF4-FFF2-40B4-BE49-F238E27FC236}">
                <a16:creationId xmlns:a16="http://schemas.microsoft.com/office/drawing/2014/main" id="{ED11BBB6-AF23-47A2-8625-75744CE32079}"/>
              </a:ext>
            </a:extLst>
          </p:cNvPr>
          <p:cNvGrpSpPr/>
          <p:nvPr/>
        </p:nvGrpSpPr>
        <p:grpSpPr>
          <a:xfrm>
            <a:off x="605052" y="3725839"/>
            <a:ext cx="3325504" cy="2013620"/>
            <a:chOff x="605052" y="3725839"/>
            <a:chExt cx="3325504" cy="2013620"/>
          </a:xfrm>
        </p:grpSpPr>
        <p:sp>
          <p:nvSpPr>
            <p:cNvPr id="17" name="Hexagon 35"/>
            <p:cNvSpPr/>
            <p:nvPr/>
          </p:nvSpPr>
          <p:spPr>
            <a:xfrm rot="16200000">
              <a:off x="1905994" y="3748442"/>
              <a:ext cx="477672" cy="432465"/>
            </a:xfrm>
            <a:prstGeom prst="hexagon">
              <a:avLst>
                <a:gd name="adj" fmla="val 24450"/>
                <a:gd name="vf" fmla="val 115470"/>
              </a:avLst>
            </a:prstGeom>
            <a:solidFill>
              <a:srgbClr val="1D425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3200">
                <a:cs typeface="+mn-ea"/>
                <a:sym typeface="+mn-lt"/>
              </a:endParaRPr>
            </a:p>
          </p:txBody>
        </p:sp>
        <p:sp>
          <p:nvSpPr>
            <p:cNvPr id="18" name="Freeform: Shape 49"/>
            <p:cNvSpPr>
              <a:spLocks/>
            </p:cNvSpPr>
            <p:nvPr/>
          </p:nvSpPr>
          <p:spPr bwMode="auto">
            <a:xfrm>
              <a:off x="2044682" y="3850189"/>
              <a:ext cx="248142" cy="257787"/>
            </a:xfrm>
            <a:custGeom>
              <a:avLst/>
              <a:gdLst>
                <a:gd name="T0" fmla="*/ 613 w 3673"/>
                <a:gd name="T1" fmla="*/ 2138 h 3666"/>
                <a:gd name="T2" fmla="*/ 774 w 3673"/>
                <a:gd name="T3" fmla="*/ 1760 h 3666"/>
                <a:gd name="T4" fmla="*/ 1033 w 3673"/>
                <a:gd name="T5" fmla="*/ 1840 h 3666"/>
                <a:gd name="T6" fmla="*/ 1292 w 3673"/>
                <a:gd name="T7" fmla="*/ 1760 h 3666"/>
                <a:gd name="T8" fmla="*/ 1464 w 3673"/>
                <a:gd name="T9" fmla="*/ 1649 h 3666"/>
                <a:gd name="T10" fmla="*/ 1673 w 3673"/>
                <a:gd name="T11" fmla="*/ 1810 h 3666"/>
                <a:gd name="T12" fmla="*/ 1948 w 3673"/>
                <a:gd name="T13" fmla="*/ 1827 h 3666"/>
                <a:gd name="T14" fmla="*/ 2176 w 3673"/>
                <a:gd name="T15" fmla="*/ 1690 h 3666"/>
                <a:gd name="T16" fmla="*/ 2339 w 3673"/>
                <a:gd name="T17" fmla="*/ 1728 h 3666"/>
                <a:gd name="T18" fmla="*/ 2583 w 3673"/>
                <a:gd name="T19" fmla="*/ 1837 h 3666"/>
                <a:gd name="T20" fmla="*/ 2853 w 3673"/>
                <a:gd name="T21" fmla="*/ 1789 h 3666"/>
                <a:gd name="T22" fmla="*/ 3042 w 3673"/>
                <a:gd name="T23" fmla="*/ 1604 h 3666"/>
                <a:gd name="T24" fmla="*/ 3231 w 3673"/>
                <a:gd name="T25" fmla="*/ 1789 h 3666"/>
                <a:gd name="T26" fmla="*/ 3483 w 3673"/>
                <a:gd name="T27" fmla="*/ 1838 h 3666"/>
                <a:gd name="T28" fmla="*/ 2142 w 3673"/>
                <a:gd name="T29" fmla="*/ 2138 h 3666"/>
                <a:gd name="T30" fmla="*/ 229 w 3673"/>
                <a:gd name="T31" fmla="*/ 1840 h 3666"/>
                <a:gd name="T32" fmla="*/ 488 w 3673"/>
                <a:gd name="T33" fmla="*/ 1760 h 3666"/>
                <a:gd name="T34" fmla="*/ 154 w 3673"/>
                <a:gd name="T35" fmla="*/ 458 h 3666"/>
                <a:gd name="T36" fmla="*/ 3382 w 3673"/>
                <a:gd name="T37" fmla="*/ 504 h 3666"/>
                <a:gd name="T38" fmla="*/ 3433 w 3673"/>
                <a:gd name="T39" fmla="*/ 667 h 3666"/>
                <a:gd name="T40" fmla="*/ 3505 w 3673"/>
                <a:gd name="T41" fmla="*/ 895 h 3666"/>
                <a:gd name="T42" fmla="*/ 3580 w 3673"/>
                <a:gd name="T43" fmla="*/ 1136 h 3666"/>
                <a:gd name="T44" fmla="*/ 3641 w 3673"/>
                <a:gd name="T45" fmla="*/ 1337 h 3666"/>
                <a:gd name="T46" fmla="*/ 3673 w 3673"/>
                <a:gd name="T47" fmla="*/ 1446 h 3666"/>
                <a:gd name="T48" fmla="*/ 3629 w 3673"/>
                <a:gd name="T49" fmla="*/ 1587 h 3666"/>
                <a:gd name="T50" fmla="*/ 3481 w 3673"/>
                <a:gd name="T51" fmla="*/ 1677 h 3666"/>
                <a:gd name="T52" fmla="*/ 3308 w 3673"/>
                <a:gd name="T53" fmla="*/ 1636 h 3666"/>
                <a:gd name="T54" fmla="*/ 3217 w 3673"/>
                <a:gd name="T55" fmla="*/ 1488 h 3666"/>
                <a:gd name="T56" fmla="*/ 2867 w 3673"/>
                <a:gd name="T57" fmla="*/ 1488 h 3666"/>
                <a:gd name="T58" fmla="*/ 2775 w 3673"/>
                <a:gd name="T59" fmla="*/ 1636 h 3666"/>
                <a:gd name="T60" fmla="*/ 2604 w 3673"/>
                <a:gd name="T61" fmla="*/ 1677 h 3666"/>
                <a:gd name="T62" fmla="*/ 2455 w 3673"/>
                <a:gd name="T63" fmla="*/ 1587 h 3666"/>
                <a:gd name="T64" fmla="*/ 2410 w 3673"/>
                <a:gd name="T65" fmla="*/ 763 h 3666"/>
                <a:gd name="T66" fmla="*/ 2041 w 3673"/>
                <a:gd name="T67" fmla="*/ 1556 h 3666"/>
                <a:gd name="T68" fmla="*/ 1909 w 3673"/>
                <a:gd name="T69" fmla="*/ 1668 h 3666"/>
                <a:gd name="T70" fmla="*/ 1731 w 3673"/>
                <a:gd name="T71" fmla="*/ 1654 h 3666"/>
                <a:gd name="T72" fmla="*/ 1619 w 3673"/>
                <a:gd name="T73" fmla="*/ 1523 h 3666"/>
                <a:gd name="T74" fmla="*/ 1263 w 3673"/>
                <a:gd name="T75" fmla="*/ 1451 h 3666"/>
                <a:gd name="T76" fmla="*/ 1196 w 3673"/>
                <a:gd name="T77" fmla="*/ 1613 h 3666"/>
                <a:gd name="T78" fmla="*/ 1033 w 3673"/>
                <a:gd name="T79" fmla="*/ 1680 h 3666"/>
                <a:gd name="T80" fmla="*/ 870 w 3673"/>
                <a:gd name="T81" fmla="*/ 1613 h 3666"/>
                <a:gd name="T82" fmla="*/ 804 w 3673"/>
                <a:gd name="T83" fmla="*/ 1451 h 3666"/>
                <a:gd name="T84" fmla="*/ 448 w 3673"/>
                <a:gd name="T85" fmla="*/ 1523 h 3666"/>
                <a:gd name="T86" fmla="*/ 336 w 3673"/>
                <a:gd name="T87" fmla="*/ 1654 h 3666"/>
                <a:gd name="T88" fmla="*/ 157 w 3673"/>
                <a:gd name="T89" fmla="*/ 1668 h 3666"/>
                <a:gd name="T90" fmla="*/ 26 w 3673"/>
                <a:gd name="T91" fmla="*/ 1556 h 3666"/>
                <a:gd name="T92" fmla="*/ 2 w 3673"/>
                <a:gd name="T93" fmla="*/ 1431 h 3666"/>
                <a:gd name="T94" fmla="*/ 24 w 3673"/>
                <a:gd name="T95" fmla="*/ 1284 h 3666"/>
                <a:gd name="T96" fmla="*/ 60 w 3673"/>
                <a:gd name="T97" fmla="*/ 1048 h 3666"/>
                <a:gd name="T98" fmla="*/ 100 w 3673"/>
                <a:gd name="T99" fmla="*/ 790 h 3666"/>
                <a:gd name="T100" fmla="*/ 136 w 3673"/>
                <a:gd name="T101" fmla="*/ 572 h 3666"/>
                <a:gd name="T102" fmla="*/ 152 w 3673"/>
                <a:gd name="T103" fmla="*/ 461 h 3666"/>
                <a:gd name="T104" fmla="*/ 154 w 3673"/>
                <a:gd name="T105" fmla="*/ 305 h 36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73" h="3666">
                  <a:moveTo>
                    <a:pt x="613" y="2138"/>
                  </a:moveTo>
                  <a:lnTo>
                    <a:pt x="613" y="3055"/>
                  </a:lnTo>
                  <a:lnTo>
                    <a:pt x="1683" y="3055"/>
                  </a:lnTo>
                  <a:lnTo>
                    <a:pt x="1683" y="2138"/>
                  </a:lnTo>
                  <a:lnTo>
                    <a:pt x="613" y="2138"/>
                  </a:lnTo>
                  <a:close/>
                  <a:moveTo>
                    <a:pt x="632" y="1604"/>
                  </a:moveTo>
                  <a:lnTo>
                    <a:pt x="660" y="1649"/>
                  </a:lnTo>
                  <a:lnTo>
                    <a:pt x="694" y="1690"/>
                  </a:lnTo>
                  <a:lnTo>
                    <a:pt x="732" y="1728"/>
                  </a:lnTo>
                  <a:lnTo>
                    <a:pt x="774" y="1760"/>
                  </a:lnTo>
                  <a:lnTo>
                    <a:pt x="821" y="1789"/>
                  </a:lnTo>
                  <a:lnTo>
                    <a:pt x="869" y="1810"/>
                  </a:lnTo>
                  <a:lnTo>
                    <a:pt x="921" y="1827"/>
                  </a:lnTo>
                  <a:lnTo>
                    <a:pt x="977" y="1837"/>
                  </a:lnTo>
                  <a:lnTo>
                    <a:pt x="1033" y="1840"/>
                  </a:lnTo>
                  <a:lnTo>
                    <a:pt x="1090" y="1837"/>
                  </a:lnTo>
                  <a:lnTo>
                    <a:pt x="1144" y="1827"/>
                  </a:lnTo>
                  <a:lnTo>
                    <a:pt x="1197" y="1810"/>
                  </a:lnTo>
                  <a:lnTo>
                    <a:pt x="1246" y="1789"/>
                  </a:lnTo>
                  <a:lnTo>
                    <a:pt x="1292" y="1760"/>
                  </a:lnTo>
                  <a:lnTo>
                    <a:pt x="1334" y="1728"/>
                  </a:lnTo>
                  <a:lnTo>
                    <a:pt x="1372" y="1690"/>
                  </a:lnTo>
                  <a:lnTo>
                    <a:pt x="1406" y="1649"/>
                  </a:lnTo>
                  <a:lnTo>
                    <a:pt x="1435" y="1604"/>
                  </a:lnTo>
                  <a:lnTo>
                    <a:pt x="1464" y="1649"/>
                  </a:lnTo>
                  <a:lnTo>
                    <a:pt x="1498" y="1690"/>
                  </a:lnTo>
                  <a:lnTo>
                    <a:pt x="1535" y="1728"/>
                  </a:lnTo>
                  <a:lnTo>
                    <a:pt x="1578" y="1760"/>
                  </a:lnTo>
                  <a:lnTo>
                    <a:pt x="1624" y="1789"/>
                  </a:lnTo>
                  <a:lnTo>
                    <a:pt x="1673" y="1810"/>
                  </a:lnTo>
                  <a:lnTo>
                    <a:pt x="1725" y="1827"/>
                  </a:lnTo>
                  <a:lnTo>
                    <a:pt x="1780" y="1837"/>
                  </a:lnTo>
                  <a:lnTo>
                    <a:pt x="1837" y="1840"/>
                  </a:lnTo>
                  <a:lnTo>
                    <a:pt x="1894" y="1837"/>
                  </a:lnTo>
                  <a:lnTo>
                    <a:pt x="1948" y="1827"/>
                  </a:lnTo>
                  <a:lnTo>
                    <a:pt x="2000" y="1810"/>
                  </a:lnTo>
                  <a:lnTo>
                    <a:pt x="2050" y="1789"/>
                  </a:lnTo>
                  <a:lnTo>
                    <a:pt x="2096" y="1760"/>
                  </a:lnTo>
                  <a:lnTo>
                    <a:pt x="2138" y="1728"/>
                  </a:lnTo>
                  <a:lnTo>
                    <a:pt x="2176" y="1690"/>
                  </a:lnTo>
                  <a:lnTo>
                    <a:pt x="2210" y="1649"/>
                  </a:lnTo>
                  <a:lnTo>
                    <a:pt x="2238" y="1604"/>
                  </a:lnTo>
                  <a:lnTo>
                    <a:pt x="2268" y="1649"/>
                  </a:lnTo>
                  <a:lnTo>
                    <a:pt x="2301" y="1690"/>
                  </a:lnTo>
                  <a:lnTo>
                    <a:pt x="2339" y="1728"/>
                  </a:lnTo>
                  <a:lnTo>
                    <a:pt x="2382" y="1760"/>
                  </a:lnTo>
                  <a:lnTo>
                    <a:pt x="2427" y="1789"/>
                  </a:lnTo>
                  <a:lnTo>
                    <a:pt x="2477" y="1810"/>
                  </a:lnTo>
                  <a:lnTo>
                    <a:pt x="2529" y="1827"/>
                  </a:lnTo>
                  <a:lnTo>
                    <a:pt x="2583" y="1837"/>
                  </a:lnTo>
                  <a:lnTo>
                    <a:pt x="2640" y="1840"/>
                  </a:lnTo>
                  <a:lnTo>
                    <a:pt x="2697" y="1837"/>
                  </a:lnTo>
                  <a:lnTo>
                    <a:pt x="2752" y="1827"/>
                  </a:lnTo>
                  <a:lnTo>
                    <a:pt x="2804" y="1810"/>
                  </a:lnTo>
                  <a:lnTo>
                    <a:pt x="2853" y="1789"/>
                  </a:lnTo>
                  <a:lnTo>
                    <a:pt x="2899" y="1760"/>
                  </a:lnTo>
                  <a:lnTo>
                    <a:pt x="2942" y="1728"/>
                  </a:lnTo>
                  <a:lnTo>
                    <a:pt x="2980" y="1690"/>
                  </a:lnTo>
                  <a:lnTo>
                    <a:pt x="3013" y="1649"/>
                  </a:lnTo>
                  <a:lnTo>
                    <a:pt x="3042" y="1604"/>
                  </a:lnTo>
                  <a:lnTo>
                    <a:pt x="3070" y="1649"/>
                  </a:lnTo>
                  <a:lnTo>
                    <a:pt x="3104" y="1690"/>
                  </a:lnTo>
                  <a:lnTo>
                    <a:pt x="3143" y="1728"/>
                  </a:lnTo>
                  <a:lnTo>
                    <a:pt x="3185" y="1760"/>
                  </a:lnTo>
                  <a:lnTo>
                    <a:pt x="3231" y="1789"/>
                  </a:lnTo>
                  <a:lnTo>
                    <a:pt x="3281" y="1810"/>
                  </a:lnTo>
                  <a:lnTo>
                    <a:pt x="3333" y="1827"/>
                  </a:lnTo>
                  <a:lnTo>
                    <a:pt x="3387" y="1837"/>
                  </a:lnTo>
                  <a:lnTo>
                    <a:pt x="3444" y="1840"/>
                  </a:lnTo>
                  <a:lnTo>
                    <a:pt x="3483" y="1838"/>
                  </a:lnTo>
                  <a:lnTo>
                    <a:pt x="3520" y="1833"/>
                  </a:lnTo>
                  <a:lnTo>
                    <a:pt x="3520" y="3666"/>
                  </a:lnTo>
                  <a:lnTo>
                    <a:pt x="3061" y="3666"/>
                  </a:lnTo>
                  <a:lnTo>
                    <a:pt x="3061" y="2138"/>
                  </a:lnTo>
                  <a:lnTo>
                    <a:pt x="2142" y="2138"/>
                  </a:lnTo>
                  <a:lnTo>
                    <a:pt x="2142" y="3666"/>
                  </a:lnTo>
                  <a:lnTo>
                    <a:pt x="154" y="3666"/>
                  </a:lnTo>
                  <a:lnTo>
                    <a:pt x="154" y="1833"/>
                  </a:lnTo>
                  <a:lnTo>
                    <a:pt x="191" y="1838"/>
                  </a:lnTo>
                  <a:lnTo>
                    <a:pt x="229" y="1840"/>
                  </a:lnTo>
                  <a:lnTo>
                    <a:pt x="286" y="1837"/>
                  </a:lnTo>
                  <a:lnTo>
                    <a:pt x="341" y="1827"/>
                  </a:lnTo>
                  <a:lnTo>
                    <a:pt x="393" y="1810"/>
                  </a:lnTo>
                  <a:lnTo>
                    <a:pt x="442" y="1789"/>
                  </a:lnTo>
                  <a:lnTo>
                    <a:pt x="488" y="1760"/>
                  </a:lnTo>
                  <a:lnTo>
                    <a:pt x="531" y="1728"/>
                  </a:lnTo>
                  <a:lnTo>
                    <a:pt x="569" y="1690"/>
                  </a:lnTo>
                  <a:lnTo>
                    <a:pt x="602" y="1649"/>
                  </a:lnTo>
                  <a:lnTo>
                    <a:pt x="632" y="1604"/>
                  </a:lnTo>
                  <a:close/>
                  <a:moveTo>
                    <a:pt x="154" y="458"/>
                  </a:moveTo>
                  <a:lnTo>
                    <a:pt x="3368" y="458"/>
                  </a:lnTo>
                  <a:lnTo>
                    <a:pt x="3368" y="460"/>
                  </a:lnTo>
                  <a:lnTo>
                    <a:pt x="3371" y="471"/>
                  </a:lnTo>
                  <a:lnTo>
                    <a:pt x="3376" y="485"/>
                  </a:lnTo>
                  <a:lnTo>
                    <a:pt x="3382" y="504"/>
                  </a:lnTo>
                  <a:lnTo>
                    <a:pt x="3390" y="529"/>
                  </a:lnTo>
                  <a:lnTo>
                    <a:pt x="3399" y="559"/>
                  </a:lnTo>
                  <a:lnTo>
                    <a:pt x="3410" y="591"/>
                  </a:lnTo>
                  <a:lnTo>
                    <a:pt x="3421" y="627"/>
                  </a:lnTo>
                  <a:lnTo>
                    <a:pt x="3433" y="667"/>
                  </a:lnTo>
                  <a:lnTo>
                    <a:pt x="3447" y="710"/>
                  </a:lnTo>
                  <a:lnTo>
                    <a:pt x="3460" y="754"/>
                  </a:lnTo>
                  <a:lnTo>
                    <a:pt x="3475" y="800"/>
                  </a:lnTo>
                  <a:lnTo>
                    <a:pt x="3490" y="847"/>
                  </a:lnTo>
                  <a:lnTo>
                    <a:pt x="3505" y="895"/>
                  </a:lnTo>
                  <a:lnTo>
                    <a:pt x="3520" y="944"/>
                  </a:lnTo>
                  <a:lnTo>
                    <a:pt x="3536" y="993"/>
                  </a:lnTo>
                  <a:lnTo>
                    <a:pt x="3551" y="1042"/>
                  </a:lnTo>
                  <a:lnTo>
                    <a:pt x="3566" y="1090"/>
                  </a:lnTo>
                  <a:lnTo>
                    <a:pt x="3580" y="1136"/>
                  </a:lnTo>
                  <a:lnTo>
                    <a:pt x="3594" y="1181"/>
                  </a:lnTo>
                  <a:lnTo>
                    <a:pt x="3607" y="1224"/>
                  </a:lnTo>
                  <a:lnTo>
                    <a:pt x="3620" y="1265"/>
                  </a:lnTo>
                  <a:lnTo>
                    <a:pt x="3631" y="1303"/>
                  </a:lnTo>
                  <a:lnTo>
                    <a:pt x="3641" y="1337"/>
                  </a:lnTo>
                  <a:lnTo>
                    <a:pt x="3650" y="1368"/>
                  </a:lnTo>
                  <a:lnTo>
                    <a:pt x="3658" y="1395"/>
                  </a:lnTo>
                  <a:lnTo>
                    <a:pt x="3665" y="1416"/>
                  </a:lnTo>
                  <a:lnTo>
                    <a:pt x="3670" y="1433"/>
                  </a:lnTo>
                  <a:lnTo>
                    <a:pt x="3673" y="1446"/>
                  </a:lnTo>
                  <a:lnTo>
                    <a:pt x="3673" y="1451"/>
                  </a:lnTo>
                  <a:lnTo>
                    <a:pt x="3671" y="1488"/>
                  </a:lnTo>
                  <a:lnTo>
                    <a:pt x="3662" y="1523"/>
                  </a:lnTo>
                  <a:lnTo>
                    <a:pt x="3648" y="1556"/>
                  </a:lnTo>
                  <a:lnTo>
                    <a:pt x="3629" y="1587"/>
                  </a:lnTo>
                  <a:lnTo>
                    <a:pt x="3606" y="1613"/>
                  </a:lnTo>
                  <a:lnTo>
                    <a:pt x="3579" y="1636"/>
                  </a:lnTo>
                  <a:lnTo>
                    <a:pt x="3550" y="1654"/>
                  </a:lnTo>
                  <a:lnTo>
                    <a:pt x="3516" y="1668"/>
                  </a:lnTo>
                  <a:lnTo>
                    <a:pt x="3481" y="1677"/>
                  </a:lnTo>
                  <a:lnTo>
                    <a:pt x="3444" y="1680"/>
                  </a:lnTo>
                  <a:lnTo>
                    <a:pt x="3406" y="1677"/>
                  </a:lnTo>
                  <a:lnTo>
                    <a:pt x="3371" y="1668"/>
                  </a:lnTo>
                  <a:lnTo>
                    <a:pt x="3338" y="1654"/>
                  </a:lnTo>
                  <a:lnTo>
                    <a:pt x="3308" y="1636"/>
                  </a:lnTo>
                  <a:lnTo>
                    <a:pt x="3282" y="1613"/>
                  </a:lnTo>
                  <a:lnTo>
                    <a:pt x="3258" y="1587"/>
                  </a:lnTo>
                  <a:lnTo>
                    <a:pt x="3240" y="1556"/>
                  </a:lnTo>
                  <a:lnTo>
                    <a:pt x="3226" y="1523"/>
                  </a:lnTo>
                  <a:lnTo>
                    <a:pt x="3217" y="1488"/>
                  </a:lnTo>
                  <a:lnTo>
                    <a:pt x="3214" y="1451"/>
                  </a:lnTo>
                  <a:lnTo>
                    <a:pt x="3214" y="763"/>
                  </a:lnTo>
                  <a:lnTo>
                    <a:pt x="2871" y="763"/>
                  </a:lnTo>
                  <a:lnTo>
                    <a:pt x="2870" y="1451"/>
                  </a:lnTo>
                  <a:lnTo>
                    <a:pt x="2867" y="1488"/>
                  </a:lnTo>
                  <a:lnTo>
                    <a:pt x="2858" y="1523"/>
                  </a:lnTo>
                  <a:lnTo>
                    <a:pt x="2844" y="1556"/>
                  </a:lnTo>
                  <a:lnTo>
                    <a:pt x="2825" y="1587"/>
                  </a:lnTo>
                  <a:lnTo>
                    <a:pt x="2803" y="1613"/>
                  </a:lnTo>
                  <a:lnTo>
                    <a:pt x="2775" y="1636"/>
                  </a:lnTo>
                  <a:lnTo>
                    <a:pt x="2746" y="1654"/>
                  </a:lnTo>
                  <a:lnTo>
                    <a:pt x="2713" y="1668"/>
                  </a:lnTo>
                  <a:lnTo>
                    <a:pt x="2677" y="1677"/>
                  </a:lnTo>
                  <a:lnTo>
                    <a:pt x="2640" y="1680"/>
                  </a:lnTo>
                  <a:lnTo>
                    <a:pt x="2604" y="1677"/>
                  </a:lnTo>
                  <a:lnTo>
                    <a:pt x="2567" y="1668"/>
                  </a:lnTo>
                  <a:lnTo>
                    <a:pt x="2535" y="1654"/>
                  </a:lnTo>
                  <a:lnTo>
                    <a:pt x="2505" y="1636"/>
                  </a:lnTo>
                  <a:lnTo>
                    <a:pt x="2478" y="1613"/>
                  </a:lnTo>
                  <a:lnTo>
                    <a:pt x="2455" y="1587"/>
                  </a:lnTo>
                  <a:lnTo>
                    <a:pt x="2436" y="1556"/>
                  </a:lnTo>
                  <a:lnTo>
                    <a:pt x="2423" y="1523"/>
                  </a:lnTo>
                  <a:lnTo>
                    <a:pt x="2414" y="1488"/>
                  </a:lnTo>
                  <a:lnTo>
                    <a:pt x="2410" y="1451"/>
                  </a:lnTo>
                  <a:lnTo>
                    <a:pt x="2410" y="763"/>
                  </a:lnTo>
                  <a:lnTo>
                    <a:pt x="2067" y="763"/>
                  </a:lnTo>
                  <a:lnTo>
                    <a:pt x="2067" y="1451"/>
                  </a:lnTo>
                  <a:lnTo>
                    <a:pt x="2063" y="1488"/>
                  </a:lnTo>
                  <a:lnTo>
                    <a:pt x="2054" y="1523"/>
                  </a:lnTo>
                  <a:lnTo>
                    <a:pt x="2041" y="1556"/>
                  </a:lnTo>
                  <a:lnTo>
                    <a:pt x="2022" y="1587"/>
                  </a:lnTo>
                  <a:lnTo>
                    <a:pt x="1999" y="1613"/>
                  </a:lnTo>
                  <a:lnTo>
                    <a:pt x="1973" y="1636"/>
                  </a:lnTo>
                  <a:lnTo>
                    <a:pt x="1942" y="1654"/>
                  </a:lnTo>
                  <a:lnTo>
                    <a:pt x="1909" y="1668"/>
                  </a:lnTo>
                  <a:lnTo>
                    <a:pt x="1874" y="1677"/>
                  </a:lnTo>
                  <a:lnTo>
                    <a:pt x="1837" y="1680"/>
                  </a:lnTo>
                  <a:lnTo>
                    <a:pt x="1800" y="1677"/>
                  </a:lnTo>
                  <a:lnTo>
                    <a:pt x="1765" y="1668"/>
                  </a:lnTo>
                  <a:lnTo>
                    <a:pt x="1731" y="1654"/>
                  </a:lnTo>
                  <a:lnTo>
                    <a:pt x="1701" y="1636"/>
                  </a:lnTo>
                  <a:lnTo>
                    <a:pt x="1674" y="1613"/>
                  </a:lnTo>
                  <a:lnTo>
                    <a:pt x="1652" y="1587"/>
                  </a:lnTo>
                  <a:lnTo>
                    <a:pt x="1632" y="1556"/>
                  </a:lnTo>
                  <a:lnTo>
                    <a:pt x="1619" y="1523"/>
                  </a:lnTo>
                  <a:lnTo>
                    <a:pt x="1610" y="1488"/>
                  </a:lnTo>
                  <a:lnTo>
                    <a:pt x="1608" y="1451"/>
                  </a:lnTo>
                  <a:lnTo>
                    <a:pt x="1608" y="763"/>
                  </a:lnTo>
                  <a:lnTo>
                    <a:pt x="1263" y="763"/>
                  </a:lnTo>
                  <a:lnTo>
                    <a:pt x="1263" y="1451"/>
                  </a:lnTo>
                  <a:lnTo>
                    <a:pt x="1259" y="1488"/>
                  </a:lnTo>
                  <a:lnTo>
                    <a:pt x="1251" y="1523"/>
                  </a:lnTo>
                  <a:lnTo>
                    <a:pt x="1237" y="1556"/>
                  </a:lnTo>
                  <a:lnTo>
                    <a:pt x="1219" y="1587"/>
                  </a:lnTo>
                  <a:lnTo>
                    <a:pt x="1196" y="1613"/>
                  </a:lnTo>
                  <a:lnTo>
                    <a:pt x="1169" y="1636"/>
                  </a:lnTo>
                  <a:lnTo>
                    <a:pt x="1138" y="1654"/>
                  </a:lnTo>
                  <a:lnTo>
                    <a:pt x="1106" y="1668"/>
                  </a:lnTo>
                  <a:lnTo>
                    <a:pt x="1071" y="1677"/>
                  </a:lnTo>
                  <a:lnTo>
                    <a:pt x="1033" y="1680"/>
                  </a:lnTo>
                  <a:lnTo>
                    <a:pt x="996" y="1677"/>
                  </a:lnTo>
                  <a:lnTo>
                    <a:pt x="961" y="1668"/>
                  </a:lnTo>
                  <a:lnTo>
                    <a:pt x="928" y="1654"/>
                  </a:lnTo>
                  <a:lnTo>
                    <a:pt x="898" y="1636"/>
                  </a:lnTo>
                  <a:lnTo>
                    <a:pt x="870" y="1613"/>
                  </a:lnTo>
                  <a:lnTo>
                    <a:pt x="848" y="1587"/>
                  </a:lnTo>
                  <a:lnTo>
                    <a:pt x="830" y="1556"/>
                  </a:lnTo>
                  <a:lnTo>
                    <a:pt x="815" y="1523"/>
                  </a:lnTo>
                  <a:lnTo>
                    <a:pt x="807" y="1488"/>
                  </a:lnTo>
                  <a:lnTo>
                    <a:pt x="804" y="1451"/>
                  </a:lnTo>
                  <a:lnTo>
                    <a:pt x="804" y="763"/>
                  </a:lnTo>
                  <a:lnTo>
                    <a:pt x="459" y="763"/>
                  </a:lnTo>
                  <a:lnTo>
                    <a:pt x="459" y="1451"/>
                  </a:lnTo>
                  <a:lnTo>
                    <a:pt x="457" y="1488"/>
                  </a:lnTo>
                  <a:lnTo>
                    <a:pt x="448" y="1523"/>
                  </a:lnTo>
                  <a:lnTo>
                    <a:pt x="434" y="1556"/>
                  </a:lnTo>
                  <a:lnTo>
                    <a:pt x="415" y="1587"/>
                  </a:lnTo>
                  <a:lnTo>
                    <a:pt x="392" y="1613"/>
                  </a:lnTo>
                  <a:lnTo>
                    <a:pt x="365" y="1636"/>
                  </a:lnTo>
                  <a:lnTo>
                    <a:pt x="336" y="1654"/>
                  </a:lnTo>
                  <a:lnTo>
                    <a:pt x="302" y="1668"/>
                  </a:lnTo>
                  <a:lnTo>
                    <a:pt x="267" y="1677"/>
                  </a:lnTo>
                  <a:lnTo>
                    <a:pt x="229" y="1680"/>
                  </a:lnTo>
                  <a:lnTo>
                    <a:pt x="192" y="1677"/>
                  </a:lnTo>
                  <a:lnTo>
                    <a:pt x="157" y="1668"/>
                  </a:lnTo>
                  <a:lnTo>
                    <a:pt x="124" y="1654"/>
                  </a:lnTo>
                  <a:lnTo>
                    <a:pt x="94" y="1636"/>
                  </a:lnTo>
                  <a:lnTo>
                    <a:pt x="68" y="1613"/>
                  </a:lnTo>
                  <a:lnTo>
                    <a:pt x="44" y="1587"/>
                  </a:lnTo>
                  <a:lnTo>
                    <a:pt x="26" y="1556"/>
                  </a:lnTo>
                  <a:lnTo>
                    <a:pt x="11" y="1523"/>
                  </a:lnTo>
                  <a:lnTo>
                    <a:pt x="3" y="1488"/>
                  </a:lnTo>
                  <a:lnTo>
                    <a:pt x="0" y="1451"/>
                  </a:lnTo>
                  <a:lnTo>
                    <a:pt x="1" y="1444"/>
                  </a:lnTo>
                  <a:lnTo>
                    <a:pt x="2" y="1431"/>
                  </a:lnTo>
                  <a:lnTo>
                    <a:pt x="4" y="1412"/>
                  </a:lnTo>
                  <a:lnTo>
                    <a:pt x="9" y="1387"/>
                  </a:lnTo>
                  <a:lnTo>
                    <a:pt x="13" y="1357"/>
                  </a:lnTo>
                  <a:lnTo>
                    <a:pt x="18" y="1323"/>
                  </a:lnTo>
                  <a:lnTo>
                    <a:pt x="24" y="1284"/>
                  </a:lnTo>
                  <a:lnTo>
                    <a:pt x="30" y="1242"/>
                  </a:lnTo>
                  <a:lnTo>
                    <a:pt x="37" y="1197"/>
                  </a:lnTo>
                  <a:lnTo>
                    <a:pt x="45" y="1150"/>
                  </a:lnTo>
                  <a:lnTo>
                    <a:pt x="52" y="1100"/>
                  </a:lnTo>
                  <a:lnTo>
                    <a:pt x="60" y="1048"/>
                  </a:lnTo>
                  <a:lnTo>
                    <a:pt x="69" y="996"/>
                  </a:lnTo>
                  <a:lnTo>
                    <a:pt x="77" y="944"/>
                  </a:lnTo>
                  <a:lnTo>
                    <a:pt x="85" y="891"/>
                  </a:lnTo>
                  <a:lnTo>
                    <a:pt x="93" y="841"/>
                  </a:lnTo>
                  <a:lnTo>
                    <a:pt x="100" y="790"/>
                  </a:lnTo>
                  <a:lnTo>
                    <a:pt x="108" y="740"/>
                  </a:lnTo>
                  <a:lnTo>
                    <a:pt x="116" y="694"/>
                  </a:lnTo>
                  <a:lnTo>
                    <a:pt x="123" y="650"/>
                  </a:lnTo>
                  <a:lnTo>
                    <a:pt x="129" y="609"/>
                  </a:lnTo>
                  <a:lnTo>
                    <a:pt x="136" y="572"/>
                  </a:lnTo>
                  <a:lnTo>
                    <a:pt x="140" y="539"/>
                  </a:lnTo>
                  <a:lnTo>
                    <a:pt x="145" y="511"/>
                  </a:lnTo>
                  <a:lnTo>
                    <a:pt x="148" y="489"/>
                  </a:lnTo>
                  <a:lnTo>
                    <a:pt x="151" y="472"/>
                  </a:lnTo>
                  <a:lnTo>
                    <a:pt x="152" y="461"/>
                  </a:lnTo>
                  <a:lnTo>
                    <a:pt x="154" y="458"/>
                  </a:lnTo>
                  <a:close/>
                  <a:moveTo>
                    <a:pt x="154" y="0"/>
                  </a:moveTo>
                  <a:lnTo>
                    <a:pt x="3368" y="0"/>
                  </a:lnTo>
                  <a:lnTo>
                    <a:pt x="3368" y="305"/>
                  </a:lnTo>
                  <a:lnTo>
                    <a:pt x="154" y="305"/>
                  </a:lnTo>
                  <a:lnTo>
                    <a:pt x="154" y="0"/>
                  </a:lnTo>
                  <a:close/>
                </a:path>
              </a:pathLst>
            </a:custGeom>
            <a:solidFill>
              <a:schemeClr val="bg1"/>
            </a:solidFill>
            <a:ln w="0">
              <a:noFill/>
              <a:prstDash val="solid"/>
              <a:round/>
              <a:headEnd/>
              <a:tailEnd/>
            </a:ln>
          </p:spPr>
          <p:txBody>
            <a:bodyPr anchor="ctr"/>
            <a:lstStyle/>
            <a:p>
              <a:pPr algn="ctr"/>
              <a:endParaRPr sz="3200">
                <a:cs typeface="+mn-ea"/>
                <a:sym typeface="+mn-lt"/>
              </a:endParaRPr>
            </a:p>
          </p:txBody>
        </p:sp>
        <p:sp>
          <p:nvSpPr>
            <p:cNvPr id="19" name="Rectangle 18"/>
            <p:cNvSpPr/>
            <p:nvPr/>
          </p:nvSpPr>
          <p:spPr>
            <a:xfrm>
              <a:off x="605052" y="4416020"/>
              <a:ext cx="3325504" cy="1323439"/>
            </a:xfrm>
            <a:prstGeom prst="rect">
              <a:avLst/>
            </a:prstGeom>
          </p:spPr>
          <p:txBody>
            <a:bodyPr wrap="square">
              <a:spAutoFit/>
            </a:bodyPr>
            <a:lstStyle/>
            <a:p>
              <a:pPr algn="ctr"/>
              <a:r>
                <a:rPr lang="vi-VN" sz="2000" dirty="0">
                  <a:latin typeface="Times New Roman" pitchFamily="18" charset="0"/>
                  <a:cs typeface="Times New Roman" pitchFamily="18" charset="0"/>
                </a:rPr>
                <a:t>Năm 2009, Việt Nam có 51 nhà tài trợ trong đó 28 nhà tài trợ song phương và 23 nhà tài trợ đa phương. </a:t>
              </a:r>
              <a:endParaRPr lang="en-US" sz="2000" dirty="0">
                <a:latin typeface="Times New Roman" pitchFamily="18" charset="0"/>
                <a:cs typeface="Times New Roman" pitchFamily="18" charset="0"/>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42"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1746914" y="1187355"/>
          <a:ext cx="8775513" cy="5227091"/>
        </p:xfrm>
        <a:graphic>
          <a:graphicData uri="http://schemas.openxmlformats.org/drawingml/2006/table">
            <a:tbl>
              <a:tblPr/>
              <a:tblGrid>
                <a:gridCol w="2925171">
                  <a:extLst>
                    <a:ext uri="{9D8B030D-6E8A-4147-A177-3AD203B41FA5}">
                      <a16:colId xmlns:a16="http://schemas.microsoft.com/office/drawing/2014/main" val="20000"/>
                    </a:ext>
                  </a:extLst>
                </a:gridCol>
                <a:gridCol w="2925171">
                  <a:extLst>
                    <a:ext uri="{9D8B030D-6E8A-4147-A177-3AD203B41FA5}">
                      <a16:colId xmlns:a16="http://schemas.microsoft.com/office/drawing/2014/main" val="20001"/>
                    </a:ext>
                  </a:extLst>
                </a:gridCol>
                <a:gridCol w="2925171">
                  <a:extLst>
                    <a:ext uri="{9D8B030D-6E8A-4147-A177-3AD203B41FA5}">
                      <a16:colId xmlns:a16="http://schemas.microsoft.com/office/drawing/2014/main" val="20002"/>
                    </a:ext>
                  </a:extLst>
                </a:gridCol>
              </a:tblGrid>
              <a:tr h="341794">
                <a:tc rowSpan="2">
                  <a:txBody>
                    <a:bodyPr/>
                    <a:lstStyle/>
                    <a:p>
                      <a:pPr fontAlgn="t"/>
                      <a:br>
                        <a:rPr lang="en-US" dirty="0"/>
                      </a:br>
                      <a:endParaRPr lang="en-US" dirty="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rtl="0" fontAlgn="t">
                        <a:spcBef>
                          <a:spcPts val="0"/>
                        </a:spcBef>
                        <a:spcAft>
                          <a:spcPts val="0"/>
                        </a:spcAft>
                      </a:pPr>
                      <a:r>
                        <a:rPr lang="en-US" sz="1100" b="1" i="0" u="none" strike="noStrike" dirty="0">
                          <a:solidFill>
                            <a:srgbClr val="000000"/>
                          </a:solidFill>
                          <a:latin typeface="Times New Roman"/>
                        </a:rPr>
                        <a:t>2018</a:t>
                      </a:r>
                      <a:endParaRPr lang="en-US" dirty="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441975">
                <a:tc vMerge="1">
                  <a:txBody>
                    <a:bodyPr/>
                    <a:lstStyle/>
                    <a:p>
                      <a:endParaRPr lang="en-US"/>
                    </a:p>
                  </a:txBody>
                  <a:tcPr/>
                </a:tc>
                <a:tc>
                  <a:txBody>
                    <a:bodyPr/>
                    <a:lstStyle/>
                    <a:p>
                      <a:pPr algn="ctr" rtl="0" fontAlgn="t">
                        <a:spcBef>
                          <a:spcPts val="0"/>
                        </a:spcBef>
                        <a:spcAft>
                          <a:spcPts val="0"/>
                        </a:spcAft>
                      </a:pPr>
                      <a:r>
                        <a:rPr lang="en-US" sz="1100" b="1" i="0" u="none" strike="noStrike" dirty="0">
                          <a:solidFill>
                            <a:srgbClr val="000000"/>
                          </a:solidFill>
                          <a:latin typeface="Times New Roman"/>
                        </a:rPr>
                        <a:t>USD</a:t>
                      </a:r>
                      <a:endParaRPr lang="en-US" dirty="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000000"/>
                          </a:solidFill>
                          <a:latin typeface="Times New Roman"/>
                        </a:rPr>
                        <a:t>VND</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41794">
                <a:tc>
                  <a:txBody>
                    <a:bodyPr/>
                    <a:lstStyle/>
                    <a:p>
                      <a:pPr algn="ctr" rtl="0" fontAlgn="t">
                        <a:spcBef>
                          <a:spcPts val="0"/>
                        </a:spcBef>
                        <a:spcAft>
                          <a:spcPts val="0"/>
                        </a:spcAft>
                      </a:pPr>
                      <a:r>
                        <a:rPr lang="en-US" sz="1100" b="1" i="0" u="none" strike="noStrike">
                          <a:solidFill>
                            <a:srgbClr val="FF0000"/>
                          </a:solidFill>
                          <a:latin typeface="Times New Roman"/>
                        </a:rPr>
                        <a:t>Tổng cộng</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FF0000"/>
                          </a:solidFill>
                          <a:latin typeface="Times New Roman"/>
                        </a:rPr>
                        <a:t>46.978,26 </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dirty="0">
                          <a:solidFill>
                            <a:srgbClr val="FF0000"/>
                          </a:solidFill>
                          <a:latin typeface="Times New Roman"/>
                        </a:rPr>
                        <a:t>1.067.817,12   </a:t>
                      </a:r>
                      <a:endParaRPr lang="en-US" dirty="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41794">
                <a:tc>
                  <a:txBody>
                    <a:bodyPr/>
                    <a:lstStyle/>
                    <a:p>
                      <a:pPr algn="ctr" rtl="0" fontAlgn="t">
                        <a:spcBef>
                          <a:spcPts val="0"/>
                        </a:spcBef>
                        <a:spcAft>
                          <a:spcPts val="0"/>
                        </a:spcAft>
                      </a:pPr>
                      <a:r>
                        <a:rPr lang="en-US" sz="1100" b="1" i="0" u="none" strike="noStrike">
                          <a:solidFill>
                            <a:srgbClr val="073763"/>
                          </a:solidFill>
                          <a:latin typeface="Times New Roman"/>
                        </a:rPr>
                        <a:t>Các chủ nợ chính thức</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073763"/>
                          </a:solidFill>
                          <a:latin typeface="Times New Roman"/>
                        </a:rPr>
                        <a:t>45.048,91 </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073763"/>
                          </a:solidFill>
                          <a:latin typeface="Times New Roman"/>
                        </a:rPr>
                        <a:t>1.023.962,96</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41794">
                <a:tc>
                  <a:txBody>
                    <a:bodyPr/>
                    <a:lstStyle/>
                    <a:p>
                      <a:pPr algn="ctr" rtl="0" fontAlgn="t">
                        <a:spcBef>
                          <a:spcPts val="0"/>
                        </a:spcBef>
                        <a:spcAft>
                          <a:spcPts val="0"/>
                        </a:spcAft>
                      </a:pPr>
                      <a:r>
                        <a:rPr lang="vi-VN" sz="1100" b="1" i="0" u="none" strike="noStrike">
                          <a:solidFill>
                            <a:srgbClr val="38761D"/>
                          </a:solidFill>
                          <a:latin typeface="Times New Roman"/>
                        </a:rPr>
                        <a:t>Song phương</a:t>
                      </a:r>
                      <a:endParaRPr lang="vi-VN"/>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38761D"/>
                          </a:solidFill>
                          <a:latin typeface="Times New Roman"/>
                        </a:rPr>
                        <a:t>21.303,44 </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38761D"/>
                          </a:solidFill>
                          <a:latin typeface="Times New Roman"/>
                        </a:rPr>
                        <a:t>484.228,26</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41794">
                <a:tc>
                  <a:txBody>
                    <a:bodyPr/>
                    <a:lstStyle/>
                    <a:p>
                      <a:pPr rtl="0" fontAlgn="t">
                        <a:spcBef>
                          <a:spcPts val="0"/>
                        </a:spcBef>
                        <a:spcAft>
                          <a:spcPts val="0"/>
                        </a:spcAft>
                      </a:pPr>
                      <a:r>
                        <a:rPr lang="en-US" sz="1100" b="1" i="0" u="none" strike="noStrike">
                          <a:solidFill>
                            <a:srgbClr val="E06666"/>
                          </a:solidFill>
                          <a:latin typeface="Times New Roman"/>
                        </a:rPr>
                        <a:t>Nhật Bản</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14.011,35</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318.478,09</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41794">
                <a:tc>
                  <a:txBody>
                    <a:bodyPr/>
                    <a:lstStyle/>
                    <a:p>
                      <a:pPr rtl="0" fontAlgn="t">
                        <a:spcBef>
                          <a:spcPts val="0"/>
                        </a:spcBef>
                        <a:spcAft>
                          <a:spcPts val="0"/>
                        </a:spcAft>
                      </a:pPr>
                      <a:r>
                        <a:rPr lang="en-US" sz="1100" b="1" i="0" u="none" strike="noStrike">
                          <a:solidFill>
                            <a:srgbClr val="E06666"/>
                          </a:solidFill>
                          <a:latin typeface="Times New Roman"/>
                        </a:rPr>
                        <a:t>Hàn Quốc</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1.338,77</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30.430,26</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41794">
                <a:tc>
                  <a:txBody>
                    <a:bodyPr/>
                    <a:lstStyle/>
                    <a:p>
                      <a:pPr rtl="0" fontAlgn="t">
                        <a:spcBef>
                          <a:spcPts val="0"/>
                        </a:spcBef>
                        <a:spcAft>
                          <a:spcPts val="0"/>
                        </a:spcAft>
                      </a:pPr>
                      <a:r>
                        <a:rPr lang="en-US" sz="1100" b="1" i="0" u="none" strike="noStrike">
                          <a:solidFill>
                            <a:srgbClr val="E06666"/>
                          </a:solidFill>
                          <a:latin typeface="Times New Roman"/>
                        </a:rPr>
                        <a:t>Pháp</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1.248,66 </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28.382,09</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41794">
                <a:tc>
                  <a:txBody>
                    <a:bodyPr/>
                    <a:lstStyle/>
                    <a:p>
                      <a:pPr rtl="0" fontAlgn="t">
                        <a:spcBef>
                          <a:spcPts val="0"/>
                        </a:spcBef>
                        <a:spcAft>
                          <a:spcPts val="0"/>
                        </a:spcAft>
                      </a:pPr>
                      <a:r>
                        <a:rPr lang="en-US" sz="1100" b="1" i="0" u="none" strike="noStrike">
                          <a:solidFill>
                            <a:srgbClr val="E06666"/>
                          </a:solidFill>
                          <a:latin typeface="Times New Roman"/>
                        </a:rPr>
                        <a:t>Đức</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502,12 </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11.415,10</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341794">
                <a:tc>
                  <a:txBody>
                    <a:bodyPr/>
                    <a:lstStyle/>
                    <a:p>
                      <a:pPr rtl="0" fontAlgn="t">
                        <a:spcBef>
                          <a:spcPts val="0"/>
                        </a:spcBef>
                        <a:spcAft>
                          <a:spcPts val="0"/>
                        </a:spcAft>
                      </a:pPr>
                      <a:r>
                        <a:rPr lang="en-US" sz="1100" b="1" i="0" u="none" strike="noStrike">
                          <a:solidFill>
                            <a:srgbClr val="E06666"/>
                          </a:solidFill>
                          <a:latin typeface="Times New Roman"/>
                        </a:rPr>
                        <a:t>Các quốc gia khác</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4.202,53</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95.522,71</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341794">
                <a:tc>
                  <a:txBody>
                    <a:bodyPr/>
                    <a:lstStyle/>
                    <a:p>
                      <a:pPr algn="ctr" rtl="0" fontAlgn="t">
                        <a:spcBef>
                          <a:spcPts val="0"/>
                        </a:spcBef>
                        <a:spcAft>
                          <a:spcPts val="0"/>
                        </a:spcAft>
                      </a:pPr>
                      <a:r>
                        <a:rPr lang="vi-VN" sz="1100" b="1" i="0" u="none" strike="noStrike">
                          <a:solidFill>
                            <a:srgbClr val="073763"/>
                          </a:solidFill>
                          <a:latin typeface="Times New Roman"/>
                        </a:rPr>
                        <a:t>Đa phương</a:t>
                      </a:r>
                      <a:endParaRPr lang="vi-VN"/>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073763"/>
                          </a:solidFill>
                          <a:latin typeface="Times New Roman"/>
                        </a:rPr>
                        <a:t>23.745,48   </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dirty="0">
                          <a:solidFill>
                            <a:srgbClr val="073763"/>
                          </a:solidFill>
                          <a:latin typeface="Times New Roman"/>
                        </a:rPr>
                        <a:t>539.734,70 </a:t>
                      </a:r>
                      <a:endParaRPr lang="en-US" dirty="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341794">
                <a:tc>
                  <a:txBody>
                    <a:bodyPr/>
                    <a:lstStyle/>
                    <a:p>
                      <a:pPr rtl="0" fontAlgn="t">
                        <a:spcBef>
                          <a:spcPts val="0"/>
                        </a:spcBef>
                        <a:spcAft>
                          <a:spcPts val="0"/>
                        </a:spcAft>
                      </a:pPr>
                      <a:r>
                        <a:rPr lang="en-US" sz="1100" b="1" i="0" u="none" strike="noStrike">
                          <a:solidFill>
                            <a:srgbClr val="E06666"/>
                          </a:solidFill>
                          <a:latin typeface="Times New Roman"/>
                        </a:rPr>
                        <a:t>ADB</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8.209,18 </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186.594,61</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341794">
                <a:tc>
                  <a:txBody>
                    <a:bodyPr/>
                    <a:lstStyle/>
                    <a:p>
                      <a:pPr rtl="0" fontAlgn="t">
                        <a:spcBef>
                          <a:spcPts val="0"/>
                        </a:spcBef>
                        <a:spcAft>
                          <a:spcPts val="0"/>
                        </a:spcAft>
                      </a:pPr>
                      <a:r>
                        <a:rPr lang="en-US" sz="1100" b="1" i="0" u="none" strike="noStrike">
                          <a:solidFill>
                            <a:srgbClr val="E06666"/>
                          </a:solidFill>
                          <a:latin typeface="Times New Roman"/>
                        </a:rPr>
                        <a:t>WB</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14.918,54 </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339.098,35</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341794">
                <a:tc>
                  <a:txBody>
                    <a:bodyPr/>
                    <a:lstStyle/>
                    <a:p>
                      <a:pPr rtl="0" fontAlgn="t">
                        <a:spcBef>
                          <a:spcPts val="0"/>
                        </a:spcBef>
                        <a:spcAft>
                          <a:spcPts val="0"/>
                        </a:spcAft>
                      </a:pPr>
                      <a:r>
                        <a:rPr lang="en-US" sz="1100" b="1" i="0" u="none" strike="noStrike">
                          <a:solidFill>
                            <a:srgbClr val="E06666"/>
                          </a:solidFill>
                          <a:latin typeface="Times New Roman"/>
                        </a:rPr>
                        <a:t>Các tổ chức khác</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617,76</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E06666"/>
                          </a:solidFill>
                          <a:latin typeface="Times New Roman"/>
                        </a:rPr>
                        <a:t>14.041,74</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341794">
                <a:tc>
                  <a:txBody>
                    <a:bodyPr/>
                    <a:lstStyle/>
                    <a:p>
                      <a:pPr rtl="0" fontAlgn="t">
                        <a:spcBef>
                          <a:spcPts val="0"/>
                        </a:spcBef>
                        <a:spcAft>
                          <a:spcPts val="0"/>
                        </a:spcAft>
                      </a:pPr>
                      <a:r>
                        <a:rPr lang="vi-VN" sz="1100" b="1" i="0" u="none" strike="noStrike">
                          <a:solidFill>
                            <a:srgbClr val="073763"/>
                          </a:solidFill>
                          <a:latin typeface="Times New Roman"/>
                        </a:rPr>
                        <a:t>CÁC CHỦ NỢ TƯ NHÂN</a:t>
                      </a:r>
                      <a:endParaRPr lang="vi-VN"/>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a:solidFill>
                            <a:srgbClr val="073763"/>
                          </a:solidFill>
                          <a:latin typeface="Times New Roman"/>
                        </a:rPr>
                        <a:t>1.929,35 </a:t>
                      </a:r>
                      <a:endParaRPr lang="en-US"/>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r>
                        <a:rPr lang="en-US" sz="1100" b="1" i="0" u="none" strike="noStrike" dirty="0">
                          <a:solidFill>
                            <a:srgbClr val="073763"/>
                          </a:solidFill>
                          <a:latin typeface="Times New Roman"/>
                        </a:rPr>
                        <a:t>43.854,16   </a:t>
                      </a:r>
                      <a:endParaRPr lang="en-US" dirty="0"/>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bl>
          </a:graphicData>
        </a:graphic>
      </p:graphicFrame>
      <p:sp>
        <p:nvSpPr>
          <p:cNvPr id="7" name="Rectangle 6"/>
          <p:cNvSpPr/>
          <p:nvPr/>
        </p:nvSpPr>
        <p:spPr>
          <a:xfrm>
            <a:off x="6864823" y="6373503"/>
            <a:ext cx="4353637" cy="338554"/>
          </a:xfrm>
          <a:prstGeom prst="rect">
            <a:avLst/>
          </a:prstGeom>
        </p:spPr>
        <p:txBody>
          <a:bodyPr wrap="square">
            <a:spAutoFit/>
          </a:bodyPr>
          <a:lstStyle/>
          <a:p>
            <a:r>
              <a:rPr lang="en-US" sz="1600" i="1" dirty="0" err="1">
                <a:latin typeface="Times New Roman" pitchFamily="18" charset="0"/>
                <a:cs typeface="Times New Roman" pitchFamily="18" charset="0"/>
              </a:rPr>
              <a:t>Nguồn</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Bản</a:t>
            </a:r>
            <a:r>
              <a:rPr lang="en-US" sz="1600" i="1" dirty="0">
                <a:latin typeface="Times New Roman" pitchFamily="18" charset="0"/>
                <a:cs typeface="Times New Roman" pitchFamily="18" charset="0"/>
              </a:rPr>
              <a:t> tin </a:t>
            </a:r>
            <a:r>
              <a:rPr lang="en-US" sz="1600" i="1" dirty="0" err="1">
                <a:latin typeface="Times New Roman" pitchFamily="18" charset="0"/>
                <a:cs typeface="Times New Roman" pitchFamily="18" charset="0"/>
              </a:rPr>
              <a:t>nợ</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công</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số</a:t>
            </a:r>
            <a:r>
              <a:rPr lang="en-US" sz="1600" i="1" dirty="0">
                <a:latin typeface="Times New Roman" pitchFamily="18" charset="0"/>
                <a:cs typeface="Times New Roman" pitchFamily="18" charset="0"/>
              </a:rPr>
              <a:t> 8 - </a:t>
            </a:r>
            <a:r>
              <a:rPr lang="en-US" sz="1600" i="1" dirty="0" err="1">
                <a:latin typeface="Times New Roman" pitchFamily="18" charset="0"/>
                <a:cs typeface="Times New Roman" pitchFamily="18" charset="0"/>
              </a:rPr>
              <a:t>Bộ</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Tài</a:t>
            </a:r>
            <a:r>
              <a:rPr lang="en-US" sz="1600" i="1" dirty="0">
                <a:latin typeface="Times New Roman" pitchFamily="18" charset="0"/>
                <a:cs typeface="Times New Roman" pitchFamily="18" charset="0"/>
              </a:rPr>
              <a:t> </a:t>
            </a:r>
            <a:r>
              <a:rPr lang="en-US" sz="1600" i="1" dirty="0" err="1">
                <a:latin typeface="Times New Roman" pitchFamily="18" charset="0"/>
                <a:cs typeface="Times New Roman" pitchFamily="18" charset="0"/>
              </a:rPr>
              <a:t>Chính</a:t>
            </a:r>
            <a:r>
              <a:rPr lang="en-US" sz="1600" i="1" dirty="0">
                <a:latin typeface="Times New Roman" pitchFamily="18" charset="0"/>
                <a:cs typeface="Times New Roman" pitchFamily="18" charset="0"/>
              </a:rPr>
              <a:t>.</a:t>
            </a:r>
          </a:p>
        </p:txBody>
      </p:sp>
      <p:sp>
        <p:nvSpPr>
          <p:cNvPr id="8" name="Rectangle 7"/>
          <p:cNvSpPr/>
          <p:nvPr/>
        </p:nvSpPr>
        <p:spPr>
          <a:xfrm>
            <a:off x="1746914" y="212511"/>
            <a:ext cx="8925635" cy="954107"/>
          </a:xfrm>
          <a:prstGeom prst="rect">
            <a:avLst/>
          </a:prstGeom>
        </p:spPr>
        <p:txBody>
          <a:bodyPr wrap="square">
            <a:spAutoFit/>
          </a:bodyPr>
          <a:lstStyle/>
          <a:p>
            <a:r>
              <a:rPr lang="vi-VN" sz="2200" b="1" dirty="0">
                <a:latin typeface="Times New Roman" pitchFamily="18" charset="0"/>
                <a:cs typeface="Times New Roman" pitchFamily="18" charset="0"/>
              </a:rPr>
              <a:t>Bảng: Nợ nước ngoài của chính phủ phân theo từng bên cho vay</a:t>
            </a:r>
            <a:endParaRPr lang="en-US" sz="2200" b="1" dirty="0">
              <a:latin typeface="Times New Roman" pitchFamily="18" charset="0"/>
              <a:cs typeface="Times New Roman" pitchFamily="18" charset="0"/>
            </a:endParaRPr>
          </a:p>
          <a:p>
            <a:pPr algn="ctr"/>
            <a:r>
              <a:rPr lang="en-US" sz="1700" dirty="0" err="1">
                <a:latin typeface="Times New Roman" pitchFamily="18" charset="0"/>
                <a:cs typeface="Times New Roman" pitchFamily="18" charset="0"/>
              </a:rPr>
              <a:t>Thời</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kỳ</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báo</a:t>
            </a:r>
            <a:r>
              <a:rPr lang="en-US" sz="1700" dirty="0">
                <a:latin typeface="Times New Roman" pitchFamily="18" charset="0"/>
                <a:cs typeface="Times New Roman" pitchFamily="18" charset="0"/>
              </a:rPr>
              <a:t> </a:t>
            </a:r>
            <a:r>
              <a:rPr lang="en-US" sz="1700" dirty="0" err="1">
                <a:latin typeface="Times New Roman" pitchFamily="18" charset="0"/>
                <a:cs typeface="Times New Roman" pitchFamily="18" charset="0"/>
              </a:rPr>
              <a:t>cáo</a:t>
            </a:r>
            <a:r>
              <a:rPr lang="en-US" sz="1700" dirty="0">
                <a:latin typeface="Times New Roman" pitchFamily="18" charset="0"/>
                <a:cs typeface="Times New Roman" pitchFamily="18" charset="0"/>
              </a:rPr>
              <a:t>: 2018</a:t>
            </a:r>
          </a:p>
          <a:p>
            <a:pPr algn="ctr"/>
            <a:r>
              <a:rPr lang="en-US" sz="1700" dirty="0">
                <a:latin typeface="Times New Roman" pitchFamily="18" charset="0"/>
                <a:cs typeface="Times New Roman" pitchFamily="18" charset="0"/>
              </a:rPr>
              <a:t>(</a:t>
            </a:r>
            <a:r>
              <a:rPr lang="en-US" sz="1700" dirty="0" err="1">
                <a:latin typeface="Times New Roman" pitchFamily="18" charset="0"/>
                <a:cs typeface="Times New Roman" pitchFamily="18" charset="0"/>
              </a:rPr>
              <a:t>Triệu</a:t>
            </a:r>
            <a:r>
              <a:rPr lang="en-US" sz="1700" dirty="0">
                <a:latin typeface="Times New Roman" pitchFamily="18" charset="0"/>
                <a:cs typeface="Times New Roman" pitchFamily="18" charset="0"/>
              </a:rPr>
              <a:t> USD, </a:t>
            </a:r>
            <a:r>
              <a:rPr lang="en-US" sz="1700" dirty="0" err="1">
                <a:latin typeface="Times New Roman" pitchFamily="18" charset="0"/>
                <a:cs typeface="Times New Roman" pitchFamily="18" charset="0"/>
              </a:rPr>
              <a:t>tỷ</a:t>
            </a:r>
            <a:r>
              <a:rPr lang="en-US" sz="1700" dirty="0">
                <a:latin typeface="Times New Roman" pitchFamily="18" charset="0"/>
                <a:cs typeface="Times New Roman" pitchFamily="18" charset="0"/>
              </a:rPr>
              <a:t> VND)</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amond(in)">
                                      <p:cBhvr>
                                        <p:cTn id="12" dur="2000"/>
                                        <p:tgtEl>
                                          <p:spTgt spid="5"/>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slide(fromBottom)">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750627"/>
            <a:ext cx="12192000" cy="1588"/>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4" name="Freeform 73">
            <a:extLst>
              <a:ext uri="{FF2B5EF4-FFF2-40B4-BE49-F238E27FC236}">
                <a16:creationId xmlns:a16="http://schemas.microsoft.com/office/drawing/2014/main" id="{09E69AF2-8C8B-4E01-86A5-13C841D5089A}"/>
              </a:ext>
            </a:extLst>
          </p:cNvPr>
          <p:cNvSpPr>
            <a:spLocks/>
          </p:cNvSpPr>
          <p:nvPr/>
        </p:nvSpPr>
        <p:spPr bwMode="auto">
          <a:xfrm>
            <a:off x="309998" y="0"/>
            <a:ext cx="822766" cy="736979"/>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chemeClr val="tx2">
              <a:lumMod val="50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endParaRPr>
          </a:p>
        </p:txBody>
      </p:sp>
      <p:sp>
        <p:nvSpPr>
          <p:cNvPr id="5" name="Rectangle 4"/>
          <p:cNvSpPr/>
          <p:nvPr/>
        </p:nvSpPr>
        <p:spPr>
          <a:xfrm>
            <a:off x="1355678" y="171566"/>
            <a:ext cx="8634484" cy="477054"/>
          </a:xfrm>
          <a:prstGeom prst="rect">
            <a:avLst/>
          </a:prstGeom>
        </p:spPr>
        <p:txBody>
          <a:bodyPr wrap="square">
            <a:spAutoFit/>
          </a:bodyPr>
          <a:lstStyle/>
          <a:p>
            <a:r>
              <a:rPr lang="vi-VN" sz="2500" b="1" dirty="0">
                <a:latin typeface="Times New Roman" pitchFamily="18" charset="0"/>
                <a:cs typeface="Times New Roman" pitchFamily="18" charset="0"/>
              </a:rPr>
              <a:t>3.1.2. Vay thương mại nước ngoài của khu vực doanh nghiệp</a:t>
            </a:r>
            <a:endParaRPr lang="en-US" sz="2500" dirty="0">
              <a:latin typeface="Times New Roman" pitchFamily="18" charset="0"/>
              <a:cs typeface="Times New Roman" pitchFamily="18" charset="0"/>
            </a:endParaRPr>
          </a:p>
        </p:txBody>
      </p:sp>
      <p:sp>
        <p:nvSpPr>
          <p:cNvPr id="6" name="Rectangle 5"/>
          <p:cNvSpPr/>
          <p:nvPr/>
        </p:nvSpPr>
        <p:spPr>
          <a:xfrm>
            <a:off x="464024" y="1230026"/>
            <a:ext cx="11191164" cy="769441"/>
          </a:xfrm>
          <a:prstGeom prst="rect">
            <a:avLst/>
          </a:prstGeom>
        </p:spPr>
        <p:txBody>
          <a:bodyPr wrap="square">
            <a:spAutoFit/>
          </a:bodyPr>
          <a:lstStyle/>
          <a:p>
            <a:r>
              <a:rPr lang="vi-VN" sz="2200" dirty="0">
                <a:latin typeface="Times New Roman" pitchFamily="18" charset="0"/>
                <a:cs typeface="Times New Roman" pitchFamily="18" charset="0"/>
              </a:rPr>
              <a:t>Vay thương mại tăng lên chủ yếu nằm ở khối doanh nghiệp có đầu tư nước ngoài, tập trung ở một số doanh nghiệp FDI có quy mô lớn, còn các doanh nghiệp trong nước vay thương mại rất ít.</a:t>
            </a:r>
            <a:endParaRPr lang="en-US" sz="2200" dirty="0">
              <a:latin typeface="Times New Roman" pitchFamily="18" charset="0"/>
              <a:cs typeface="Times New Roman" pitchFamily="18" charset="0"/>
            </a:endParaRPr>
          </a:p>
        </p:txBody>
      </p:sp>
      <p:sp>
        <p:nvSpPr>
          <p:cNvPr id="29" name="Freeform 6"/>
          <p:cNvSpPr>
            <a:spLocks/>
          </p:cNvSpPr>
          <p:nvPr/>
        </p:nvSpPr>
        <p:spPr bwMode="auto">
          <a:xfrm>
            <a:off x="2493240" y="2702257"/>
            <a:ext cx="1068826" cy="908649"/>
          </a:xfrm>
          <a:custGeom>
            <a:avLst/>
            <a:gdLst>
              <a:gd name="T0" fmla="*/ 0 w 714"/>
              <a:gd name="T1" fmla="*/ 617 h 617"/>
              <a:gd name="T2" fmla="*/ 355 w 714"/>
              <a:gd name="T3" fmla="*/ 0 h 617"/>
              <a:gd name="T4" fmla="*/ 714 w 714"/>
              <a:gd name="T5" fmla="*/ 617 h 617"/>
              <a:gd name="T6" fmla="*/ 0 w 714"/>
              <a:gd name="T7" fmla="*/ 617 h 617"/>
              <a:gd name="T8" fmla="*/ 0 w 714"/>
              <a:gd name="T9" fmla="*/ 617 h 617"/>
              <a:gd name="T10" fmla="*/ 0 60000 65536"/>
              <a:gd name="T11" fmla="*/ 0 60000 65536"/>
              <a:gd name="T12" fmla="*/ 0 60000 65536"/>
              <a:gd name="T13" fmla="*/ 0 60000 65536"/>
              <a:gd name="T14" fmla="*/ 0 60000 65536"/>
              <a:gd name="T15" fmla="*/ 0 w 714"/>
              <a:gd name="T16" fmla="*/ 0 h 617"/>
              <a:gd name="T17" fmla="*/ 714 w 714"/>
              <a:gd name="T18" fmla="*/ 617 h 617"/>
            </a:gdLst>
            <a:ahLst/>
            <a:cxnLst>
              <a:cxn ang="T10">
                <a:pos x="T0" y="T1"/>
              </a:cxn>
              <a:cxn ang="T11">
                <a:pos x="T2" y="T3"/>
              </a:cxn>
              <a:cxn ang="T12">
                <a:pos x="T4" y="T5"/>
              </a:cxn>
              <a:cxn ang="T13">
                <a:pos x="T6" y="T7"/>
              </a:cxn>
              <a:cxn ang="T14">
                <a:pos x="T8" y="T9"/>
              </a:cxn>
            </a:cxnLst>
            <a:rect l="T15" t="T16" r="T17" b="T18"/>
            <a:pathLst>
              <a:path w="714" h="617">
                <a:moveTo>
                  <a:pt x="0" y="617"/>
                </a:moveTo>
                <a:lnTo>
                  <a:pt x="355" y="0"/>
                </a:lnTo>
                <a:lnTo>
                  <a:pt x="714" y="617"/>
                </a:lnTo>
                <a:lnTo>
                  <a:pt x="0" y="617"/>
                </a:lnTo>
                <a:close/>
              </a:path>
            </a:pathLst>
          </a:custGeom>
          <a:solidFill>
            <a:srgbClr val="314865"/>
          </a:solidFill>
          <a:ln>
            <a:noFill/>
          </a:ln>
        </p:spPr>
        <p:txBody>
          <a:bodyPr tIns="132292" anchor="ctr" anchorCtr="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352" b="1" dirty="0">
                <a:solidFill>
                  <a:schemeClr val="bg1"/>
                </a:solidFill>
                <a:latin typeface="Helvetica" panose="020B0604020202030204" pitchFamily="34" charset="0"/>
                <a:ea typeface="微软雅黑" panose="020B0503020204020204" pitchFamily="34" charset="-122"/>
              </a:rPr>
              <a:t>1</a:t>
            </a:r>
          </a:p>
        </p:txBody>
      </p:sp>
      <p:sp>
        <p:nvSpPr>
          <p:cNvPr id="30" name="Freeform 7"/>
          <p:cNvSpPr>
            <a:spLocks/>
          </p:cNvSpPr>
          <p:nvPr/>
        </p:nvSpPr>
        <p:spPr bwMode="auto">
          <a:xfrm>
            <a:off x="3094783" y="3725839"/>
            <a:ext cx="985897" cy="863820"/>
          </a:xfrm>
          <a:custGeom>
            <a:avLst/>
            <a:gdLst>
              <a:gd name="T0" fmla="*/ 0 w 709"/>
              <a:gd name="T1" fmla="*/ 2147483646 h 614"/>
              <a:gd name="T2" fmla="*/ 2147483646 w 709"/>
              <a:gd name="T3" fmla="*/ 0 h 614"/>
              <a:gd name="T4" fmla="*/ 2147483646 w 709"/>
              <a:gd name="T5" fmla="*/ 2147483646 h 614"/>
              <a:gd name="T6" fmla="*/ 0 w 709"/>
              <a:gd name="T7" fmla="*/ 2147483646 h 614"/>
              <a:gd name="T8" fmla="*/ 0 w 709"/>
              <a:gd name="T9" fmla="*/ 2147483646 h 6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09" h="614">
                <a:moveTo>
                  <a:pt x="0" y="614"/>
                </a:moveTo>
                <a:lnTo>
                  <a:pt x="355" y="0"/>
                </a:lnTo>
                <a:lnTo>
                  <a:pt x="709" y="614"/>
                </a:lnTo>
                <a:lnTo>
                  <a:pt x="0" y="614"/>
                </a:lnTo>
                <a:close/>
              </a:path>
            </a:pathLst>
          </a:custGeom>
          <a:solidFill>
            <a:srgbClr val="314865"/>
          </a:solidFill>
          <a:ln>
            <a:noFill/>
          </a:ln>
        </p:spPr>
        <p:txBody>
          <a:bodyPr anchor="ctr" anchorCtr="1"/>
          <a:lstStyle/>
          <a:p>
            <a:endParaRPr lang="zh-CN" altLang="en-US" sz="975">
              <a:solidFill>
                <a:schemeClr val="bg1"/>
              </a:solidFill>
              <a:latin typeface="Helvetica" panose="020B0604020202030204" pitchFamily="34" charset="0"/>
            </a:endParaRPr>
          </a:p>
        </p:txBody>
      </p:sp>
      <p:sp>
        <p:nvSpPr>
          <p:cNvPr id="31" name="Freeform 8"/>
          <p:cNvSpPr>
            <a:spLocks/>
          </p:cNvSpPr>
          <p:nvPr/>
        </p:nvSpPr>
        <p:spPr bwMode="auto">
          <a:xfrm>
            <a:off x="1405720" y="4694829"/>
            <a:ext cx="1583140" cy="777923"/>
          </a:xfrm>
          <a:custGeom>
            <a:avLst/>
            <a:gdLst>
              <a:gd name="T0" fmla="*/ 2147483646 w 1063"/>
              <a:gd name="T1" fmla="*/ 0 h 615"/>
              <a:gd name="T2" fmla="*/ 0 w 1063"/>
              <a:gd name="T3" fmla="*/ 2147483646 h 615"/>
              <a:gd name="T4" fmla="*/ 2147483646 w 1063"/>
              <a:gd name="T5" fmla="*/ 2147483646 h 615"/>
              <a:gd name="T6" fmla="*/ 2147483646 w 1063"/>
              <a:gd name="T7" fmla="*/ 0 h 615"/>
              <a:gd name="T8" fmla="*/ 2147483646 w 1063"/>
              <a:gd name="T9" fmla="*/ 0 h 615"/>
              <a:gd name="T10" fmla="*/ 0 60000 65536"/>
              <a:gd name="T11" fmla="*/ 0 60000 65536"/>
              <a:gd name="T12" fmla="*/ 0 60000 65536"/>
              <a:gd name="T13" fmla="*/ 0 60000 65536"/>
              <a:gd name="T14" fmla="*/ 0 60000 65536"/>
              <a:gd name="T15" fmla="*/ 0 w 1063"/>
              <a:gd name="T16" fmla="*/ 0 h 615"/>
              <a:gd name="T17" fmla="*/ 1063 w 1063"/>
              <a:gd name="T18" fmla="*/ 615 h 615"/>
            </a:gdLst>
            <a:ahLst/>
            <a:cxnLst>
              <a:cxn ang="T10">
                <a:pos x="T0" y="T1"/>
              </a:cxn>
              <a:cxn ang="T11">
                <a:pos x="T2" y="T3"/>
              </a:cxn>
              <a:cxn ang="T12">
                <a:pos x="T4" y="T5"/>
              </a:cxn>
              <a:cxn ang="T13">
                <a:pos x="T6" y="T7"/>
              </a:cxn>
              <a:cxn ang="T14">
                <a:pos x="T8" y="T9"/>
              </a:cxn>
            </a:cxnLst>
            <a:rect l="T15" t="T16" r="T17" b="T18"/>
            <a:pathLst>
              <a:path w="1063" h="615">
                <a:moveTo>
                  <a:pt x="354" y="0"/>
                </a:moveTo>
                <a:lnTo>
                  <a:pt x="0" y="615"/>
                </a:lnTo>
                <a:lnTo>
                  <a:pt x="708" y="615"/>
                </a:lnTo>
                <a:lnTo>
                  <a:pt x="1063" y="0"/>
                </a:lnTo>
                <a:lnTo>
                  <a:pt x="354" y="0"/>
                </a:lnTo>
                <a:close/>
              </a:path>
            </a:pathLst>
          </a:custGeom>
          <a:solidFill>
            <a:srgbClr val="314865"/>
          </a:solidFill>
          <a:ln>
            <a:noFill/>
          </a:ln>
        </p:spPr>
        <p:txBody>
          <a:bodyPr tIns="0"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52" b="1" dirty="0">
                <a:solidFill>
                  <a:schemeClr val="bg1"/>
                </a:solidFill>
                <a:latin typeface="Helvetica" panose="020B0604020202030204" pitchFamily="34" charset="0"/>
                <a:ea typeface="微软雅黑" panose="020B0503020204020204" pitchFamily="34" charset="-122"/>
              </a:rPr>
              <a:t>3</a:t>
            </a:r>
          </a:p>
        </p:txBody>
      </p:sp>
      <p:sp>
        <p:nvSpPr>
          <p:cNvPr id="32" name="Freeform 9"/>
          <p:cNvSpPr>
            <a:spLocks/>
          </p:cNvSpPr>
          <p:nvPr/>
        </p:nvSpPr>
        <p:spPr bwMode="auto">
          <a:xfrm>
            <a:off x="1965278" y="3712191"/>
            <a:ext cx="1555843" cy="863820"/>
          </a:xfrm>
          <a:custGeom>
            <a:avLst/>
            <a:gdLst>
              <a:gd name="T0" fmla="*/ 2147483646 w 1060"/>
              <a:gd name="T1" fmla="*/ 0 h 614"/>
              <a:gd name="T2" fmla="*/ 2147483646 w 1060"/>
              <a:gd name="T3" fmla="*/ 0 h 614"/>
              <a:gd name="T4" fmla="*/ 0 w 1060"/>
              <a:gd name="T5" fmla="*/ 2147483646 h 614"/>
              <a:gd name="T6" fmla="*/ 2147483646 w 1060"/>
              <a:gd name="T7" fmla="*/ 2147483646 h 614"/>
              <a:gd name="T8" fmla="*/ 2147483646 w 1060"/>
              <a:gd name="T9" fmla="*/ 0 h 614"/>
              <a:gd name="T10" fmla="*/ 0 60000 65536"/>
              <a:gd name="T11" fmla="*/ 0 60000 65536"/>
              <a:gd name="T12" fmla="*/ 0 60000 65536"/>
              <a:gd name="T13" fmla="*/ 0 60000 65536"/>
              <a:gd name="T14" fmla="*/ 0 60000 65536"/>
              <a:gd name="T15" fmla="*/ 0 w 1060"/>
              <a:gd name="T16" fmla="*/ 0 h 614"/>
              <a:gd name="T17" fmla="*/ 1060 w 1060"/>
              <a:gd name="T18" fmla="*/ 614 h 614"/>
            </a:gdLst>
            <a:ahLst/>
            <a:cxnLst>
              <a:cxn ang="T10">
                <a:pos x="T0" y="T1"/>
              </a:cxn>
              <a:cxn ang="T11">
                <a:pos x="T2" y="T3"/>
              </a:cxn>
              <a:cxn ang="T12">
                <a:pos x="T4" y="T5"/>
              </a:cxn>
              <a:cxn ang="T13">
                <a:pos x="T6" y="T7"/>
              </a:cxn>
              <a:cxn ang="T14">
                <a:pos x="T8" y="T9"/>
              </a:cxn>
            </a:cxnLst>
            <a:rect l="T15" t="T16" r="T17" b="T18"/>
            <a:pathLst>
              <a:path w="1060" h="614">
                <a:moveTo>
                  <a:pt x="1060" y="0"/>
                </a:moveTo>
                <a:lnTo>
                  <a:pt x="352" y="0"/>
                </a:lnTo>
                <a:lnTo>
                  <a:pt x="0" y="614"/>
                </a:lnTo>
                <a:lnTo>
                  <a:pt x="708" y="614"/>
                </a:lnTo>
                <a:lnTo>
                  <a:pt x="1060" y="0"/>
                </a:lnTo>
                <a:close/>
              </a:path>
            </a:pathLst>
          </a:custGeom>
          <a:solidFill>
            <a:srgbClr val="314865"/>
          </a:solidFill>
          <a:ln>
            <a:noFill/>
          </a:ln>
        </p:spPr>
        <p:txBody>
          <a:bodyPr tIns="0" anchor="ctr" anchorCtr="1"/>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2352" b="1" dirty="0">
                <a:solidFill>
                  <a:schemeClr val="bg1"/>
                </a:solidFill>
                <a:latin typeface="Helvetica" panose="020B0604020202030204" pitchFamily="34" charset="0"/>
                <a:ea typeface="微软雅黑" panose="020B0503020204020204" pitchFamily="34" charset="-122"/>
              </a:rPr>
              <a:t>2</a:t>
            </a:r>
          </a:p>
        </p:txBody>
      </p:sp>
      <p:sp>
        <p:nvSpPr>
          <p:cNvPr id="33" name="Freeform 10"/>
          <p:cNvSpPr>
            <a:spLocks/>
          </p:cNvSpPr>
          <p:nvPr/>
        </p:nvSpPr>
        <p:spPr bwMode="auto">
          <a:xfrm>
            <a:off x="2593074" y="4694831"/>
            <a:ext cx="2047165" cy="764274"/>
          </a:xfrm>
          <a:custGeom>
            <a:avLst/>
            <a:gdLst>
              <a:gd name="T0" fmla="*/ 2147483646 w 1489"/>
              <a:gd name="T1" fmla="*/ 0 h 617"/>
              <a:gd name="T2" fmla="*/ 2147483646 w 1489"/>
              <a:gd name="T3" fmla="*/ 0 h 617"/>
              <a:gd name="T4" fmla="*/ 2147483646 w 1489"/>
              <a:gd name="T5" fmla="*/ 0 h 617"/>
              <a:gd name="T6" fmla="*/ 0 w 1489"/>
              <a:gd name="T7" fmla="*/ 2147483646 h 617"/>
              <a:gd name="T8" fmla="*/ 2147483646 w 1489"/>
              <a:gd name="T9" fmla="*/ 2147483646 h 617"/>
              <a:gd name="T10" fmla="*/ 2147483646 w 1489"/>
              <a:gd name="T11" fmla="*/ 2147483646 h 617"/>
              <a:gd name="T12" fmla="*/ 2147483646 w 1489"/>
              <a:gd name="T13" fmla="*/ 2147483646 h 617"/>
              <a:gd name="T14" fmla="*/ 2147483646 w 1489"/>
              <a:gd name="T15" fmla="*/ 0 h 6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89" h="617">
                <a:moveTo>
                  <a:pt x="1137" y="0"/>
                </a:moveTo>
                <a:lnTo>
                  <a:pt x="360" y="0"/>
                </a:lnTo>
                <a:lnTo>
                  <a:pt x="355" y="0"/>
                </a:lnTo>
                <a:lnTo>
                  <a:pt x="0" y="617"/>
                </a:lnTo>
                <a:lnTo>
                  <a:pt x="709" y="617"/>
                </a:lnTo>
                <a:lnTo>
                  <a:pt x="714" y="617"/>
                </a:lnTo>
                <a:lnTo>
                  <a:pt x="1489" y="617"/>
                </a:lnTo>
                <a:lnTo>
                  <a:pt x="1137" y="0"/>
                </a:lnTo>
                <a:close/>
              </a:path>
            </a:pathLst>
          </a:custGeom>
          <a:solidFill>
            <a:srgbClr val="314865"/>
          </a:solidFill>
          <a:ln>
            <a:noFill/>
          </a:ln>
        </p:spPr>
        <p:txBody>
          <a:bodyPr/>
          <a:lstStyle/>
          <a:p>
            <a:endParaRPr lang="zh-CN" altLang="en-US" sz="975">
              <a:solidFill>
                <a:schemeClr val="bg1"/>
              </a:solidFill>
              <a:latin typeface="Helvetica" panose="020B0604020202030204" pitchFamily="34" charset="0"/>
            </a:endParaRPr>
          </a:p>
        </p:txBody>
      </p:sp>
      <p:sp>
        <p:nvSpPr>
          <p:cNvPr id="35" name="矩形 17"/>
          <p:cNvSpPr>
            <a:spLocks noChangeArrowheads="1"/>
          </p:cNvSpPr>
          <p:nvPr/>
        </p:nvSpPr>
        <p:spPr bwMode="auto">
          <a:xfrm>
            <a:off x="3613377" y="2879678"/>
            <a:ext cx="729118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r>
              <a:rPr lang="vi-VN" sz="2000" dirty="0">
                <a:latin typeface="Times New Roman" pitchFamily="18" charset="0"/>
                <a:cs typeface="Times New Roman" pitchFamily="18" charset="0"/>
              </a:rPr>
              <a:t>12/2018, tổng nợ nước ngoài của quốc gia so với GDP giảm xuống còn khoảng 46%</a:t>
            </a:r>
            <a:r>
              <a:rPr lang="en-US" sz="2000" dirty="0">
                <a:latin typeface="Times New Roman" pitchFamily="18" charset="0"/>
                <a:cs typeface="Times New Roman" pitchFamily="18" charset="0"/>
              </a:rPr>
              <a:t>. </a:t>
            </a:r>
            <a:endParaRPr lang="vi-VN" sz="2000" dirty="0">
              <a:latin typeface="Times New Roman" pitchFamily="18" charset="0"/>
              <a:cs typeface="Times New Roman" pitchFamily="18" charset="0"/>
            </a:endParaRPr>
          </a:p>
        </p:txBody>
      </p:sp>
      <p:sp>
        <p:nvSpPr>
          <p:cNvPr id="37" name="矩形 20"/>
          <p:cNvSpPr>
            <a:spLocks noChangeArrowheads="1"/>
          </p:cNvSpPr>
          <p:nvPr/>
        </p:nvSpPr>
        <p:spPr bwMode="auto">
          <a:xfrm>
            <a:off x="4216800" y="3832799"/>
            <a:ext cx="678329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0"/>
              </a:spcBef>
            </a:pPr>
            <a:r>
              <a:rPr lang="vi-VN" sz="2000" dirty="0">
                <a:latin typeface="Times New Roman" pitchFamily="18" charset="0"/>
                <a:cs typeface="Times New Roman" pitchFamily="18" charset="0"/>
              </a:rPr>
              <a:t>Vay nước ngoài của khu vực doanh nghiệp diễn ra theo ba hình thức: vay ngắn, trung, dài hạn.</a:t>
            </a:r>
            <a:endParaRPr lang="zh-CN" altLang="en-US" sz="2000" b="1" dirty="0">
              <a:latin typeface="Times New Roman" pitchFamily="18" charset="0"/>
              <a:ea typeface="微软雅黑" panose="020B0503020204020204" pitchFamily="34" charset="-122"/>
              <a:cs typeface="Times New Roman" pitchFamily="18" charset="0"/>
            </a:endParaRPr>
          </a:p>
        </p:txBody>
      </p:sp>
      <p:sp>
        <p:nvSpPr>
          <p:cNvPr id="39" name="矩形 23"/>
          <p:cNvSpPr>
            <a:spLocks noChangeArrowheads="1"/>
          </p:cNvSpPr>
          <p:nvPr/>
        </p:nvSpPr>
        <p:spPr bwMode="auto">
          <a:xfrm>
            <a:off x="4793274" y="4730020"/>
            <a:ext cx="673908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0"/>
              </a:spcBef>
            </a:pPr>
            <a:r>
              <a:rPr lang="vi-VN" sz="2000" dirty="0">
                <a:latin typeface="Times New Roman" pitchFamily="18" charset="0"/>
                <a:cs typeface="Times New Roman" pitchFamily="18" charset="0"/>
              </a:rPr>
              <a:t>cuối năm 2017, vay nợ nước ngoài của các doanh nghiệp là 1.160.000 tỷ đồng</a:t>
            </a:r>
            <a:r>
              <a:rPr lang="en-US" sz="2000" dirty="0">
                <a:latin typeface="Times New Roman" pitchFamily="18" charset="0"/>
                <a:cs typeface="Times New Roman" pitchFamily="18" charset="0"/>
              </a:rPr>
              <a:t>.</a:t>
            </a:r>
            <a:endParaRPr lang="zh-CN" altLang="en-US" sz="2000" b="1" dirty="0">
              <a:latin typeface="Times New Roman" pitchFamily="18" charset="0"/>
              <a:ea typeface="微软雅黑" panose="020B0503020204020204" pitchFamily="34" charset="-122"/>
              <a:cs typeface="Times New Roman" pitchFamily="18" charset="0"/>
            </a:endParaRPr>
          </a:p>
        </p:txBody>
      </p:sp>
      <p:cxnSp>
        <p:nvCxnSpPr>
          <p:cNvPr id="40" name="直接连接符 34"/>
          <p:cNvCxnSpPr/>
          <p:nvPr/>
        </p:nvCxnSpPr>
        <p:spPr>
          <a:xfrm>
            <a:off x="4710481" y="5441956"/>
            <a:ext cx="6658104" cy="3501"/>
          </a:xfrm>
          <a:prstGeom prst="line">
            <a:avLst/>
          </a:prstGeom>
          <a:ln w="28575">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41" name="直接连接符 35"/>
          <p:cNvCxnSpPr/>
          <p:nvPr/>
        </p:nvCxnSpPr>
        <p:spPr>
          <a:xfrm flipV="1">
            <a:off x="4111027" y="4558352"/>
            <a:ext cx="6916364" cy="9123"/>
          </a:xfrm>
          <a:prstGeom prst="line">
            <a:avLst/>
          </a:prstGeom>
          <a:ln w="28575">
            <a:solidFill>
              <a:srgbClr val="314865"/>
            </a:solidFill>
          </a:ln>
        </p:spPr>
        <p:style>
          <a:lnRef idx="1">
            <a:schemeClr val="accent1"/>
          </a:lnRef>
          <a:fillRef idx="0">
            <a:schemeClr val="accent1"/>
          </a:fillRef>
          <a:effectRef idx="0">
            <a:schemeClr val="accent1"/>
          </a:effectRef>
          <a:fontRef idx="minor">
            <a:schemeClr val="tx1"/>
          </a:fontRef>
        </p:style>
      </p:cxnSp>
      <p:cxnSp>
        <p:nvCxnSpPr>
          <p:cNvPr id="42" name="直接连接符 36"/>
          <p:cNvCxnSpPr/>
          <p:nvPr/>
        </p:nvCxnSpPr>
        <p:spPr>
          <a:xfrm>
            <a:off x="3632309" y="3617398"/>
            <a:ext cx="7122127" cy="26554"/>
          </a:xfrm>
          <a:prstGeom prst="line">
            <a:avLst/>
          </a:prstGeom>
          <a:ln w="28575">
            <a:solidFill>
              <a:srgbClr val="314865"/>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barn(inHorizontal)">
                                      <p:cBhvr>
                                        <p:cTn id="17" dur="500"/>
                                        <p:tgtEl>
                                          <p:spTgt spid="29"/>
                                        </p:tgtEl>
                                      </p:cBhvr>
                                    </p:animEffect>
                                  </p:childTnLst>
                                </p:cTn>
                              </p:par>
                              <p:par>
                                <p:cTn id="18" presetID="16" presetClass="entr" presetSubtype="26"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barn(inHorizontal)">
                                      <p:cBhvr>
                                        <p:cTn id="20" dur="500"/>
                                        <p:tgtEl>
                                          <p:spTgt spid="30"/>
                                        </p:tgtEl>
                                      </p:cBhvr>
                                    </p:animEffect>
                                  </p:childTnLst>
                                </p:cTn>
                              </p:par>
                              <p:par>
                                <p:cTn id="21" presetID="16" presetClass="entr" presetSubtype="26" fill="hold" grpId="0"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barn(inHorizontal)">
                                      <p:cBhvr>
                                        <p:cTn id="23" dur="500"/>
                                        <p:tgtEl>
                                          <p:spTgt spid="31"/>
                                        </p:tgtEl>
                                      </p:cBhvr>
                                    </p:animEffect>
                                  </p:childTnLst>
                                </p:cTn>
                              </p:par>
                              <p:par>
                                <p:cTn id="24" presetID="16" presetClass="entr" presetSubtype="26"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barn(inHorizontal)">
                                      <p:cBhvr>
                                        <p:cTn id="26" dur="500"/>
                                        <p:tgtEl>
                                          <p:spTgt spid="32"/>
                                        </p:tgtEl>
                                      </p:cBhvr>
                                    </p:animEffect>
                                  </p:childTnLst>
                                </p:cTn>
                              </p:par>
                              <p:par>
                                <p:cTn id="27" presetID="16" presetClass="entr" presetSubtype="26"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barn(inHorizontal)">
                                      <p:cBhvr>
                                        <p:cTn id="29" dur="500"/>
                                        <p:tgtEl>
                                          <p:spTgt spid="33"/>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blinds(horizontal)">
                                      <p:cBhvr>
                                        <p:cTn id="34" dur="500"/>
                                        <p:tgtEl>
                                          <p:spTgt spid="35"/>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blinds(horizontal)">
                                      <p:cBhvr>
                                        <p:cTn id="37" dur="500"/>
                                        <p:tgtEl>
                                          <p:spTgt spid="37"/>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blinds(horizontal)">
                                      <p:cBhvr>
                                        <p:cTn id="40" dur="500"/>
                                        <p:tgtEl>
                                          <p:spTgt spid="39"/>
                                        </p:tgtEl>
                                      </p:cBhvr>
                                    </p:animEffect>
                                  </p:childTnLst>
                                </p:cTn>
                              </p:par>
                              <p:par>
                                <p:cTn id="41" presetID="3" presetClass="entr" presetSubtype="10" fill="hold" nodeType="with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blinds(horizontal)">
                                      <p:cBhvr>
                                        <p:cTn id="43" dur="500"/>
                                        <p:tgtEl>
                                          <p:spTgt spid="40"/>
                                        </p:tgtEl>
                                      </p:cBhvr>
                                    </p:animEffect>
                                  </p:childTnLst>
                                </p:cTn>
                              </p:par>
                              <p:par>
                                <p:cTn id="44" presetID="3" presetClass="entr" presetSubtype="10" fill="hold" nodeType="with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blinds(horizontal)">
                                      <p:cBhvr>
                                        <p:cTn id="46" dur="500"/>
                                        <p:tgtEl>
                                          <p:spTgt spid="41"/>
                                        </p:tgtEl>
                                      </p:cBhvr>
                                    </p:animEffect>
                                  </p:childTnLst>
                                </p:cTn>
                              </p:par>
                              <p:par>
                                <p:cTn id="47" presetID="3" presetClass="entr" presetSubtype="10" fill="hold" nodeType="with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blinds(horizontal)">
                                      <p:cBhvr>
                                        <p:cTn id="49"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9" grpId="0" animBg="1"/>
      <p:bldP spid="30" grpId="0" animBg="1"/>
      <p:bldP spid="31" grpId="0" animBg="1"/>
      <p:bldP spid="32" grpId="0" animBg="1"/>
      <p:bldP spid="33" grpId="0" animBg="1"/>
      <p:bldP spid="35" grpId="0"/>
      <p:bldP spid="37" grpId="0"/>
      <p:bldP spid="3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750627"/>
            <a:ext cx="12192000" cy="13647"/>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4" name="Freeform 73">
            <a:extLst>
              <a:ext uri="{FF2B5EF4-FFF2-40B4-BE49-F238E27FC236}">
                <a16:creationId xmlns:a16="http://schemas.microsoft.com/office/drawing/2014/main" id="{09E69AF2-8C8B-4E01-86A5-13C841D5089A}"/>
              </a:ext>
            </a:extLst>
          </p:cNvPr>
          <p:cNvSpPr>
            <a:spLocks/>
          </p:cNvSpPr>
          <p:nvPr/>
        </p:nvSpPr>
        <p:spPr bwMode="auto">
          <a:xfrm>
            <a:off x="309998" y="0"/>
            <a:ext cx="822766" cy="736979"/>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chemeClr val="tx2">
              <a:lumMod val="50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endParaRPr>
          </a:p>
        </p:txBody>
      </p:sp>
      <p:sp>
        <p:nvSpPr>
          <p:cNvPr id="5" name="Rectangle 4"/>
          <p:cNvSpPr/>
          <p:nvPr/>
        </p:nvSpPr>
        <p:spPr>
          <a:xfrm>
            <a:off x="1218076" y="241827"/>
            <a:ext cx="5086714" cy="477054"/>
          </a:xfrm>
          <a:prstGeom prst="rect">
            <a:avLst/>
          </a:prstGeom>
        </p:spPr>
        <p:txBody>
          <a:bodyPr wrap="none">
            <a:spAutoFit/>
          </a:bodyPr>
          <a:lstStyle/>
          <a:p>
            <a:r>
              <a:rPr lang="vi-VN" sz="2500" b="1" dirty="0">
                <a:solidFill>
                  <a:schemeClr val="tx2">
                    <a:lumMod val="50000"/>
                  </a:schemeClr>
                </a:solidFill>
                <a:latin typeface="Times New Roman" pitchFamily="18" charset="0"/>
                <a:cs typeface="Times New Roman" pitchFamily="18" charset="0"/>
              </a:rPr>
              <a:t>3.1.3. Vay được Chính phủ bảo lãnh</a:t>
            </a:r>
            <a:endParaRPr lang="en-US" sz="2500" dirty="0">
              <a:solidFill>
                <a:schemeClr val="tx2">
                  <a:lumMod val="50000"/>
                </a:schemeClr>
              </a:solidFill>
              <a:latin typeface="Times New Roman" pitchFamily="18" charset="0"/>
              <a:cs typeface="Times New Roman" pitchFamily="18" charset="0"/>
            </a:endParaRPr>
          </a:p>
        </p:txBody>
      </p:sp>
      <p:pic>
        <p:nvPicPr>
          <p:cNvPr id="6" name="Picture 5" descr="vay.png"/>
          <p:cNvPicPr>
            <a:picLocks noChangeAspect="1"/>
          </p:cNvPicPr>
          <p:nvPr/>
        </p:nvPicPr>
        <p:blipFill>
          <a:blip r:embed="rId2"/>
          <a:stretch>
            <a:fillRect/>
          </a:stretch>
        </p:blipFill>
        <p:spPr>
          <a:xfrm>
            <a:off x="4080680" y="1526191"/>
            <a:ext cx="3941452" cy="4527940"/>
          </a:xfrm>
          <a:prstGeom prst="rect">
            <a:avLst/>
          </a:prstGeom>
        </p:spPr>
      </p:pic>
      <p:sp>
        <p:nvSpPr>
          <p:cNvPr id="7" name="矩形 3"/>
          <p:cNvSpPr/>
          <p:nvPr/>
        </p:nvSpPr>
        <p:spPr>
          <a:xfrm>
            <a:off x="941696" y="2108201"/>
            <a:ext cx="3033214" cy="3555998"/>
          </a:xfrm>
          <a:prstGeom prst="rect">
            <a:avLst/>
          </a:prstGeom>
          <a:solidFill>
            <a:srgbClr val="F5C700"/>
          </a:solidFill>
          <a:ln>
            <a:noFill/>
          </a:ln>
        </p:spPr>
        <p:txBody>
          <a:bodyPr vert="horz" wrap="square" lIns="91440" tIns="45720" rIns="91440" bIns="45720" numCol="1" anchor="t" anchorCtr="0" compatLnSpc="1">
            <a:prstTxWarp prst="textNoShape">
              <a:avLst/>
            </a:prstTxWarp>
          </a:bodyPr>
          <a:lstStyle/>
          <a:p>
            <a:pPr algn="ctr"/>
            <a:endParaRPr lang="en-US" sz="2200" dirty="0">
              <a:solidFill>
                <a:schemeClr val="bg1"/>
              </a:solidFill>
              <a:latin typeface="Times New Roman" pitchFamily="18" charset="0"/>
              <a:cs typeface="Times New Roman" pitchFamily="18" charset="0"/>
            </a:endParaRPr>
          </a:p>
          <a:p>
            <a:pPr algn="ctr"/>
            <a:endParaRPr lang="en-US" sz="2200" dirty="0">
              <a:solidFill>
                <a:schemeClr val="bg1"/>
              </a:solidFill>
              <a:latin typeface="Times New Roman" pitchFamily="18" charset="0"/>
              <a:cs typeface="Times New Roman" pitchFamily="18" charset="0"/>
            </a:endParaRPr>
          </a:p>
          <a:p>
            <a:pPr algn="ctr"/>
            <a:r>
              <a:rPr lang="vi-VN" sz="2200" dirty="0">
                <a:solidFill>
                  <a:schemeClr val="bg1"/>
                </a:solidFill>
                <a:latin typeface="Times New Roman" pitchFamily="18" charset="0"/>
                <a:cs typeface="Times New Roman" pitchFamily="18" charset="0"/>
              </a:rPr>
              <a:t>Nợ chính phủ bảo lãnh đã giảm từ mức 10,9% GDP năm 2015 xuống còn 8,7% GDP năm 2018. </a:t>
            </a:r>
            <a:endParaRPr sz="2200" dirty="0">
              <a:solidFill>
                <a:schemeClr val="bg1"/>
              </a:solidFill>
              <a:latin typeface="Times New Roman" pitchFamily="18" charset="0"/>
              <a:cs typeface="Times New Roman" pitchFamily="18" charset="0"/>
              <a:sym typeface="+mn-lt"/>
            </a:endParaRPr>
          </a:p>
        </p:txBody>
      </p:sp>
      <p:sp>
        <p:nvSpPr>
          <p:cNvPr id="8" name="矩形 2"/>
          <p:cNvSpPr/>
          <p:nvPr/>
        </p:nvSpPr>
        <p:spPr>
          <a:xfrm>
            <a:off x="8158377" y="2108201"/>
            <a:ext cx="3133725" cy="3555998"/>
          </a:xfrm>
          <a:prstGeom prst="rect">
            <a:avLst/>
          </a:prstGeom>
          <a:solidFill>
            <a:srgbClr val="1D4251"/>
          </a:solidFill>
          <a:ln>
            <a:noFill/>
          </a:ln>
        </p:spPr>
        <p:txBody>
          <a:bodyPr vert="horz" wrap="square" lIns="91440" tIns="45720" rIns="91440" bIns="45720" numCol="1" anchor="t" anchorCtr="0" compatLnSpc="1">
            <a:prstTxWarp prst="textNoShape">
              <a:avLst/>
            </a:prstTxWarp>
          </a:bodyPr>
          <a:lstStyle/>
          <a:p>
            <a:pPr algn="ctr"/>
            <a:endParaRPr lang="en-US" sz="2200" dirty="0">
              <a:solidFill>
                <a:schemeClr val="bg1"/>
              </a:solidFill>
              <a:latin typeface="Times New Roman" pitchFamily="18" charset="0"/>
              <a:cs typeface="Times New Roman" pitchFamily="18" charset="0"/>
            </a:endParaRPr>
          </a:p>
          <a:p>
            <a:pPr algn="ctr"/>
            <a:endParaRPr lang="en-US" sz="2200" dirty="0">
              <a:solidFill>
                <a:schemeClr val="bg1"/>
              </a:solidFill>
              <a:latin typeface="Times New Roman" pitchFamily="18" charset="0"/>
              <a:cs typeface="Times New Roman" pitchFamily="18" charset="0"/>
            </a:endParaRPr>
          </a:p>
          <a:p>
            <a:pPr algn="ctr"/>
            <a:r>
              <a:rPr lang="vi-VN" sz="2200" dirty="0">
                <a:solidFill>
                  <a:schemeClr val="bg1"/>
                </a:solidFill>
                <a:latin typeface="Times New Roman" pitchFamily="18" charset="0"/>
                <a:cs typeface="Times New Roman" pitchFamily="18" charset="0"/>
              </a:rPr>
              <a:t>Trong đó, bảo lãnh nước ngoài giảm từ mức 5,9% GDP vào cuối năm 2015 xuống còn khoảng 5% GDP vào cuối năm 2018.</a:t>
            </a:r>
            <a:endParaRPr sz="2200">
              <a:solidFill>
                <a:schemeClr val="bg1"/>
              </a:solidFill>
              <a:latin typeface="Times New Roman" pitchFamily="18" charset="0"/>
              <a:cs typeface="Times New Roman" pitchFamily="18" charset="0"/>
              <a:sym typeface="+mn-lt"/>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p:tgtEl>
                                          <p:spTgt spid="7"/>
                                        </p:tgtEl>
                                        <p:attrNameLst>
                                          <p:attrName>ppt_x</p:attrName>
                                        </p:attrNameLst>
                                      </p:cBhvr>
                                      <p:tavLst>
                                        <p:tav tm="0">
                                          <p:val>
                                            <p:strVal val="#ppt_x+#ppt_w*1.125000"/>
                                          </p:val>
                                        </p:tav>
                                        <p:tav tm="100000">
                                          <p:val>
                                            <p:strVal val="#ppt_x"/>
                                          </p:val>
                                        </p:tav>
                                      </p:tavLst>
                                    </p:anim>
                                    <p:animEffect transition="in" filter="wipe(left)">
                                      <p:cBhvr>
                                        <p:cTn id="13" dur="5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par>
                          <p:cTn id="17" fill="hold">
                            <p:stCondLst>
                              <p:cond delay="500"/>
                            </p:stCondLst>
                            <p:childTnLst>
                              <p:par>
                                <p:cTn id="18" presetID="1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p:tgtEl>
                                          <p:spTgt spid="8"/>
                                        </p:tgtEl>
                                        <p:attrNameLst>
                                          <p:attrName>ppt_x</p:attrName>
                                        </p:attrNameLst>
                                      </p:cBhvr>
                                      <p:tavLst>
                                        <p:tav tm="0">
                                          <p:val>
                                            <p:strVal val="#ppt_x-#ppt_w*1.125000"/>
                                          </p:val>
                                        </p:tav>
                                        <p:tav tm="100000">
                                          <p:val>
                                            <p:strVal val="#ppt_x"/>
                                          </p:val>
                                        </p:tav>
                                      </p:tavLst>
                                    </p:anim>
                                    <p:animEffect transition="in" filter="wipe(right)">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flipV="1">
            <a:off x="0" y="719328"/>
            <a:ext cx="12192000" cy="36576"/>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1170432" y="204139"/>
            <a:ext cx="9144000" cy="477054"/>
          </a:xfrm>
          <a:prstGeom prst="rect">
            <a:avLst/>
          </a:prstGeom>
        </p:spPr>
        <p:txBody>
          <a:bodyPr wrap="square">
            <a:spAutoFit/>
          </a:bodyPr>
          <a:lstStyle/>
          <a:p>
            <a:r>
              <a:rPr lang="vi-VN" sz="2500" b="1" dirty="0">
                <a:solidFill>
                  <a:schemeClr val="tx2">
                    <a:lumMod val="50000"/>
                  </a:schemeClr>
                </a:solidFill>
                <a:latin typeface="Times New Roman" pitchFamily="18" charset="0"/>
                <a:cs typeface="Times New Roman" pitchFamily="18" charset="0"/>
              </a:rPr>
              <a:t>3.2</a:t>
            </a:r>
            <a:r>
              <a:rPr lang="en-US" sz="2500" b="1" dirty="0">
                <a:solidFill>
                  <a:schemeClr val="tx2">
                    <a:lumMod val="50000"/>
                  </a:schemeClr>
                </a:solidFill>
                <a:latin typeface="Times New Roman" pitchFamily="18" charset="0"/>
                <a:cs typeface="Times New Roman" pitchFamily="18" charset="0"/>
              </a:rPr>
              <a:t>.</a:t>
            </a:r>
            <a:r>
              <a:rPr lang="vi-VN" sz="2500" dirty="0">
                <a:solidFill>
                  <a:schemeClr val="tx2">
                    <a:lumMod val="50000"/>
                  </a:schemeClr>
                </a:solidFill>
                <a:latin typeface="Times New Roman" pitchFamily="18" charset="0"/>
                <a:cs typeface="Times New Roman" pitchFamily="18" charset="0"/>
              </a:rPr>
              <a:t> </a:t>
            </a:r>
            <a:r>
              <a:rPr lang="vi-VN" sz="2500" b="1" dirty="0">
                <a:solidFill>
                  <a:schemeClr val="tx2">
                    <a:lumMod val="50000"/>
                  </a:schemeClr>
                </a:solidFill>
                <a:latin typeface="Times New Roman" pitchFamily="18" charset="0"/>
                <a:cs typeface="Times New Roman" pitchFamily="18" charset="0"/>
              </a:rPr>
              <a:t>Quản lý nợ nước ngoài tại Việt Nam giai đoạn hiện nay</a:t>
            </a:r>
            <a:endParaRPr lang="en-US" sz="2500" dirty="0">
              <a:solidFill>
                <a:schemeClr val="tx2">
                  <a:lumMod val="50000"/>
                </a:schemeClr>
              </a:solidFill>
              <a:latin typeface="Times New Roman" pitchFamily="18" charset="0"/>
              <a:cs typeface="Times New Roman" pitchFamily="18" charset="0"/>
            </a:endParaRPr>
          </a:p>
        </p:txBody>
      </p:sp>
      <p:sp>
        <p:nvSpPr>
          <p:cNvPr id="5" name="Freeform 73">
            <a:extLst>
              <a:ext uri="{FF2B5EF4-FFF2-40B4-BE49-F238E27FC236}">
                <a16:creationId xmlns:a16="http://schemas.microsoft.com/office/drawing/2014/main" id="{09E69AF2-8C8B-4E01-86A5-13C841D5089A}"/>
              </a:ext>
            </a:extLst>
          </p:cNvPr>
          <p:cNvSpPr>
            <a:spLocks/>
          </p:cNvSpPr>
          <p:nvPr/>
        </p:nvSpPr>
        <p:spPr bwMode="auto">
          <a:xfrm>
            <a:off x="309998" y="0"/>
            <a:ext cx="822766" cy="736979"/>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chemeClr val="tx2">
              <a:lumMod val="50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endParaRPr>
          </a:p>
        </p:txBody>
      </p:sp>
      <p:sp>
        <p:nvSpPr>
          <p:cNvPr id="7" name="Rectangle 6"/>
          <p:cNvSpPr/>
          <p:nvPr/>
        </p:nvSpPr>
        <p:spPr>
          <a:xfrm>
            <a:off x="309998" y="733377"/>
            <a:ext cx="2829621" cy="446276"/>
          </a:xfrm>
          <a:prstGeom prst="rect">
            <a:avLst/>
          </a:prstGeom>
        </p:spPr>
        <p:txBody>
          <a:bodyPr wrap="none">
            <a:spAutoFit/>
          </a:bodyPr>
          <a:lstStyle/>
          <a:p>
            <a:r>
              <a:rPr lang="en-US" sz="2300" b="1" dirty="0">
                <a:latin typeface="Times New Roman" pitchFamily="18" charset="0"/>
                <a:cs typeface="Times New Roman" pitchFamily="18" charset="0"/>
              </a:rPr>
              <a:t>3.2.1.  </a:t>
            </a:r>
            <a:r>
              <a:rPr lang="en-US" sz="2300" b="1" dirty="0" err="1">
                <a:latin typeface="Times New Roman" pitchFamily="18" charset="0"/>
                <a:cs typeface="Times New Roman" pitchFamily="18" charset="0"/>
              </a:rPr>
              <a:t>Khung</a:t>
            </a:r>
            <a:r>
              <a:rPr lang="en-US" sz="2300" b="1" dirty="0">
                <a:latin typeface="Times New Roman" pitchFamily="18" charset="0"/>
                <a:cs typeface="Times New Roman" pitchFamily="18" charset="0"/>
              </a:rPr>
              <a:t> </a:t>
            </a:r>
            <a:r>
              <a:rPr lang="en-US" sz="2300" b="1" dirty="0" err="1">
                <a:latin typeface="Times New Roman" pitchFamily="18" charset="0"/>
                <a:cs typeface="Times New Roman" pitchFamily="18" charset="0"/>
              </a:rPr>
              <a:t>thể</a:t>
            </a:r>
            <a:r>
              <a:rPr lang="en-US" sz="2300" b="1" dirty="0">
                <a:latin typeface="Times New Roman" pitchFamily="18" charset="0"/>
                <a:cs typeface="Times New Roman" pitchFamily="18" charset="0"/>
              </a:rPr>
              <a:t> </a:t>
            </a:r>
            <a:r>
              <a:rPr lang="en-US" sz="2300" b="1" dirty="0" err="1">
                <a:latin typeface="Times New Roman" pitchFamily="18" charset="0"/>
                <a:cs typeface="Times New Roman" pitchFamily="18" charset="0"/>
              </a:rPr>
              <a:t>chế</a:t>
            </a:r>
            <a:endParaRPr lang="en-US" sz="2300" dirty="0">
              <a:latin typeface="Times New Roman" pitchFamily="18" charset="0"/>
              <a:cs typeface="Times New Roman" pitchFamily="18" charset="0"/>
            </a:endParaRPr>
          </a:p>
        </p:txBody>
      </p:sp>
      <p:sp>
        <p:nvSpPr>
          <p:cNvPr id="8" name="Rectangle 7"/>
          <p:cNvSpPr/>
          <p:nvPr/>
        </p:nvSpPr>
        <p:spPr>
          <a:xfrm>
            <a:off x="309998" y="1147882"/>
            <a:ext cx="9838944" cy="430887"/>
          </a:xfrm>
          <a:prstGeom prst="rect">
            <a:avLst/>
          </a:prstGeom>
        </p:spPr>
        <p:txBody>
          <a:bodyPr wrap="square">
            <a:spAutoFit/>
          </a:bodyPr>
          <a:lstStyle/>
          <a:p>
            <a:r>
              <a:rPr lang="vi-VN" sz="2200" b="1" dirty="0">
                <a:latin typeface="Times New Roman" pitchFamily="18" charset="0"/>
                <a:cs typeface="Times New Roman" pitchFamily="18" charset="0"/>
              </a:rPr>
              <a:t>3.2.1.1</a:t>
            </a:r>
            <a:r>
              <a:rPr lang="en-US" sz="2200" b="1" dirty="0">
                <a:latin typeface="Times New Roman" pitchFamily="18" charset="0"/>
                <a:cs typeface="Times New Roman" pitchFamily="18" charset="0"/>
              </a:rPr>
              <a:t>.</a:t>
            </a:r>
            <a:r>
              <a:rPr lang="vi-VN" sz="2200" b="1" dirty="0">
                <a:latin typeface="Times New Roman" pitchFamily="18" charset="0"/>
                <a:cs typeface="Times New Roman" pitchFamily="18" charset="0"/>
              </a:rPr>
              <a:t> Khuôn khổ pháp lý cho công tác quản lý nợ nước ngoài tại Việt Nam</a:t>
            </a:r>
            <a:endParaRPr lang="vi-VN" sz="2200" dirty="0">
              <a:latin typeface="Times New Roman" pitchFamily="18" charset="0"/>
              <a:cs typeface="Times New Roman" pitchFamily="18" charset="0"/>
            </a:endParaRPr>
          </a:p>
        </p:txBody>
      </p:sp>
      <p:sp>
        <p:nvSpPr>
          <p:cNvPr id="9" name="Rectangle 8"/>
          <p:cNvSpPr/>
          <p:nvPr/>
        </p:nvSpPr>
        <p:spPr>
          <a:xfrm>
            <a:off x="365760" y="1565255"/>
            <a:ext cx="11204448" cy="707886"/>
          </a:xfrm>
          <a:prstGeom prst="rect">
            <a:avLst/>
          </a:prstGeom>
        </p:spPr>
        <p:txBody>
          <a:bodyPr wrap="square">
            <a:spAutoFit/>
          </a:bodyPr>
          <a:lstStyle/>
          <a:p>
            <a:r>
              <a:rPr lang="en-US" sz="2000" dirty="0">
                <a:latin typeface="Times New Roman" pitchFamily="18" charset="0"/>
                <a:cs typeface="Times New Roman" pitchFamily="18" charset="0"/>
              </a:rPr>
              <a:t>      N</a:t>
            </a:r>
            <a:r>
              <a:rPr lang="vi-VN" sz="2000" dirty="0">
                <a:latin typeface="Times New Roman" pitchFamily="18" charset="0"/>
                <a:cs typeface="Times New Roman" pitchFamily="18" charset="0"/>
              </a:rPr>
              <a:t>gày 30/8/1993, Chính phủ đã ban hành Nghị định số 58/1993/NĐ-CP kèm theo Quy chế quản lý vay và trả nợ nước ngoài</a:t>
            </a:r>
            <a:r>
              <a:rPr lang="en-US" sz="2000" dirty="0">
                <a:latin typeface="Times New Roman" pitchFamily="18" charset="0"/>
                <a:cs typeface="Times New Roman" pitchFamily="18" charset="0"/>
              </a:rPr>
              <a:t>. </a:t>
            </a:r>
            <a:r>
              <a:rPr lang="vi-VN" sz="2000" dirty="0"/>
              <a:t> </a:t>
            </a:r>
            <a:endParaRPr lang="en-US" sz="2000" dirty="0">
              <a:latin typeface="Times New Roman" pitchFamily="18" charset="0"/>
              <a:cs typeface="Times New Roman" pitchFamily="18" charset="0"/>
            </a:endParaRPr>
          </a:p>
        </p:txBody>
      </p:sp>
      <p:grpSp>
        <p:nvGrpSpPr>
          <p:cNvPr id="2" name="Group 1">
            <a:extLst>
              <a:ext uri="{FF2B5EF4-FFF2-40B4-BE49-F238E27FC236}">
                <a16:creationId xmlns:a16="http://schemas.microsoft.com/office/drawing/2014/main" id="{707F8F95-C8EE-4630-BE6F-F912F8AB89FA}"/>
              </a:ext>
            </a:extLst>
          </p:cNvPr>
          <p:cNvGrpSpPr/>
          <p:nvPr/>
        </p:nvGrpSpPr>
        <p:grpSpPr>
          <a:xfrm>
            <a:off x="930302" y="2998291"/>
            <a:ext cx="4212336" cy="1767745"/>
            <a:chOff x="921244" y="2560320"/>
            <a:chExt cx="4212336" cy="1767745"/>
          </a:xfrm>
        </p:grpSpPr>
        <p:sp>
          <p:nvSpPr>
            <p:cNvPr id="11" name="Rectangle 10"/>
            <p:cNvSpPr/>
            <p:nvPr/>
          </p:nvSpPr>
          <p:spPr>
            <a:xfrm>
              <a:off x="921244" y="3127736"/>
              <a:ext cx="4212336" cy="1200329"/>
            </a:xfrm>
            <a:prstGeom prst="rect">
              <a:avLst/>
            </a:prstGeom>
          </p:spPr>
          <p:txBody>
            <a:bodyPr wrap="square">
              <a:spAutoFit/>
            </a:bodyPr>
            <a:lstStyle/>
            <a:p>
              <a:pPr marL="285750" indent="-28575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Nghị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79/2010/NĐ-CP</a:t>
              </a:r>
            </a:p>
            <a:p>
              <a:pPr marL="285750" indent="-28575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Nghị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219/2013 NĐ-CP</a:t>
              </a:r>
            </a:p>
            <a:p>
              <a:pPr marL="285750" indent="-28575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Nghị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52/2017/NĐ-CP</a:t>
              </a:r>
            </a:p>
          </p:txBody>
        </p:sp>
        <p:grpSp>
          <p:nvGrpSpPr>
            <p:cNvPr id="12" name="Google Shape;463;p38"/>
            <p:cNvGrpSpPr/>
            <p:nvPr/>
          </p:nvGrpSpPr>
          <p:grpSpPr>
            <a:xfrm>
              <a:off x="2721413" y="2560320"/>
              <a:ext cx="613445" cy="545893"/>
              <a:chOff x="6340103" y="921350"/>
              <a:chExt cx="517800" cy="504350"/>
            </a:xfrm>
          </p:grpSpPr>
          <p:sp>
            <p:nvSpPr>
              <p:cNvPr id="13" name="Google Shape;464;p38"/>
              <p:cNvSpPr/>
              <p:nvPr/>
            </p:nvSpPr>
            <p:spPr>
              <a:xfrm>
                <a:off x="6340103" y="921350"/>
                <a:ext cx="517800" cy="504350"/>
              </a:xfrm>
              <a:custGeom>
                <a:avLst/>
                <a:gdLst/>
                <a:ahLst/>
                <a:cxnLst/>
                <a:rect l="l" t="t" r="r" b="b"/>
                <a:pathLst>
                  <a:path w="20712" h="20174" extrusionOk="0">
                    <a:moveTo>
                      <a:pt x="10356" y="2858"/>
                    </a:moveTo>
                    <a:lnTo>
                      <a:pt x="10722" y="2882"/>
                    </a:lnTo>
                    <a:lnTo>
                      <a:pt x="11089" y="2907"/>
                    </a:lnTo>
                    <a:lnTo>
                      <a:pt x="11455" y="2956"/>
                    </a:lnTo>
                    <a:lnTo>
                      <a:pt x="11821" y="3004"/>
                    </a:lnTo>
                    <a:lnTo>
                      <a:pt x="12163" y="3102"/>
                    </a:lnTo>
                    <a:lnTo>
                      <a:pt x="12505" y="3200"/>
                    </a:lnTo>
                    <a:lnTo>
                      <a:pt x="12847" y="3298"/>
                    </a:lnTo>
                    <a:lnTo>
                      <a:pt x="13165" y="3444"/>
                    </a:lnTo>
                    <a:lnTo>
                      <a:pt x="13482" y="3591"/>
                    </a:lnTo>
                    <a:lnTo>
                      <a:pt x="13800" y="3737"/>
                    </a:lnTo>
                    <a:lnTo>
                      <a:pt x="14093" y="3908"/>
                    </a:lnTo>
                    <a:lnTo>
                      <a:pt x="14386" y="4104"/>
                    </a:lnTo>
                    <a:lnTo>
                      <a:pt x="14679" y="4299"/>
                    </a:lnTo>
                    <a:lnTo>
                      <a:pt x="14948" y="4519"/>
                    </a:lnTo>
                    <a:lnTo>
                      <a:pt x="15216" y="4739"/>
                    </a:lnTo>
                    <a:lnTo>
                      <a:pt x="15460" y="4983"/>
                    </a:lnTo>
                    <a:lnTo>
                      <a:pt x="15705" y="5227"/>
                    </a:lnTo>
                    <a:lnTo>
                      <a:pt x="15925" y="5496"/>
                    </a:lnTo>
                    <a:lnTo>
                      <a:pt x="16144" y="5764"/>
                    </a:lnTo>
                    <a:lnTo>
                      <a:pt x="16340" y="6057"/>
                    </a:lnTo>
                    <a:lnTo>
                      <a:pt x="16535" y="6350"/>
                    </a:lnTo>
                    <a:lnTo>
                      <a:pt x="16706" y="6644"/>
                    </a:lnTo>
                    <a:lnTo>
                      <a:pt x="16853" y="6961"/>
                    </a:lnTo>
                    <a:lnTo>
                      <a:pt x="16999" y="7279"/>
                    </a:lnTo>
                    <a:lnTo>
                      <a:pt x="17146" y="7596"/>
                    </a:lnTo>
                    <a:lnTo>
                      <a:pt x="17243" y="7938"/>
                    </a:lnTo>
                    <a:lnTo>
                      <a:pt x="17341" y="8280"/>
                    </a:lnTo>
                    <a:lnTo>
                      <a:pt x="17439" y="8622"/>
                    </a:lnTo>
                    <a:lnTo>
                      <a:pt x="17488" y="8988"/>
                    </a:lnTo>
                    <a:lnTo>
                      <a:pt x="17536" y="9354"/>
                    </a:lnTo>
                    <a:lnTo>
                      <a:pt x="17561" y="9721"/>
                    </a:lnTo>
                    <a:lnTo>
                      <a:pt x="17585" y="10087"/>
                    </a:lnTo>
                    <a:lnTo>
                      <a:pt x="17561" y="10454"/>
                    </a:lnTo>
                    <a:lnTo>
                      <a:pt x="17536" y="10820"/>
                    </a:lnTo>
                    <a:lnTo>
                      <a:pt x="17488" y="11186"/>
                    </a:lnTo>
                    <a:lnTo>
                      <a:pt x="17439" y="11553"/>
                    </a:lnTo>
                    <a:lnTo>
                      <a:pt x="17341" y="11894"/>
                    </a:lnTo>
                    <a:lnTo>
                      <a:pt x="17243" y="12236"/>
                    </a:lnTo>
                    <a:lnTo>
                      <a:pt x="17146" y="12578"/>
                    </a:lnTo>
                    <a:lnTo>
                      <a:pt x="16999" y="12896"/>
                    </a:lnTo>
                    <a:lnTo>
                      <a:pt x="16853" y="13213"/>
                    </a:lnTo>
                    <a:lnTo>
                      <a:pt x="16706" y="13531"/>
                    </a:lnTo>
                    <a:lnTo>
                      <a:pt x="16535" y="13824"/>
                    </a:lnTo>
                    <a:lnTo>
                      <a:pt x="16340" y="14117"/>
                    </a:lnTo>
                    <a:lnTo>
                      <a:pt x="16144" y="14410"/>
                    </a:lnTo>
                    <a:lnTo>
                      <a:pt x="15925" y="14679"/>
                    </a:lnTo>
                    <a:lnTo>
                      <a:pt x="15705" y="14947"/>
                    </a:lnTo>
                    <a:lnTo>
                      <a:pt x="15460" y="15192"/>
                    </a:lnTo>
                    <a:lnTo>
                      <a:pt x="15216" y="15436"/>
                    </a:lnTo>
                    <a:lnTo>
                      <a:pt x="14948" y="15656"/>
                    </a:lnTo>
                    <a:lnTo>
                      <a:pt x="14679" y="15875"/>
                    </a:lnTo>
                    <a:lnTo>
                      <a:pt x="14386" y="16071"/>
                    </a:lnTo>
                    <a:lnTo>
                      <a:pt x="14093" y="16266"/>
                    </a:lnTo>
                    <a:lnTo>
                      <a:pt x="13800" y="16437"/>
                    </a:lnTo>
                    <a:lnTo>
                      <a:pt x="13482" y="16584"/>
                    </a:lnTo>
                    <a:lnTo>
                      <a:pt x="13165" y="16730"/>
                    </a:lnTo>
                    <a:lnTo>
                      <a:pt x="12847" y="16877"/>
                    </a:lnTo>
                    <a:lnTo>
                      <a:pt x="12505" y="16974"/>
                    </a:lnTo>
                    <a:lnTo>
                      <a:pt x="12163" y="17072"/>
                    </a:lnTo>
                    <a:lnTo>
                      <a:pt x="11821" y="17170"/>
                    </a:lnTo>
                    <a:lnTo>
                      <a:pt x="11455" y="17219"/>
                    </a:lnTo>
                    <a:lnTo>
                      <a:pt x="11089" y="17268"/>
                    </a:lnTo>
                    <a:lnTo>
                      <a:pt x="10722" y="17292"/>
                    </a:lnTo>
                    <a:lnTo>
                      <a:pt x="10356" y="17316"/>
                    </a:lnTo>
                    <a:lnTo>
                      <a:pt x="9990" y="17292"/>
                    </a:lnTo>
                    <a:lnTo>
                      <a:pt x="9623" y="17268"/>
                    </a:lnTo>
                    <a:lnTo>
                      <a:pt x="9257" y="17219"/>
                    </a:lnTo>
                    <a:lnTo>
                      <a:pt x="8891" y="17170"/>
                    </a:lnTo>
                    <a:lnTo>
                      <a:pt x="8549" y="17072"/>
                    </a:lnTo>
                    <a:lnTo>
                      <a:pt x="8207" y="16974"/>
                    </a:lnTo>
                    <a:lnTo>
                      <a:pt x="7865" y="16877"/>
                    </a:lnTo>
                    <a:lnTo>
                      <a:pt x="7547" y="16730"/>
                    </a:lnTo>
                    <a:lnTo>
                      <a:pt x="7230" y="16584"/>
                    </a:lnTo>
                    <a:lnTo>
                      <a:pt x="6912" y="16437"/>
                    </a:lnTo>
                    <a:lnTo>
                      <a:pt x="6619" y="16266"/>
                    </a:lnTo>
                    <a:lnTo>
                      <a:pt x="6326" y="16071"/>
                    </a:lnTo>
                    <a:lnTo>
                      <a:pt x="6033" y="15875"/>
                    </a:lnTo>
                    <a:lnTo>
                      <a:pt x="5765" y="15656"/>
                    </a:lnTo>
                    <a:lnTo>
                      <a:pt x="5496" y="15436"/>
                    </a:lnTo>
                    <a:lnTo>
                      <a:pt x="5252" y="15192"/>
                    </a:lnTo>
                    <a:lnTo>
                      <a:pt x="5007" y="14947"/>
                    </a:lnTo>
                    <a:lnTo>
                      <a:pt x="4788" y="14679"/>
                    </a:lnTo>
                    <a:lnTo>
                      <a:pt x="4568" y="14410"/>
                    </a:lnTo>
                    <a:lnTo>
                      <a:pt x="4372" y="14117"/>
                    </a:lnTo>
                    <a:lnTo>
                      <a:pt x="4177" y="13824"/>
                    </a:lnTo>
                    <a:lnTo>
                      <a:pt x="4006" y="13531"/>
                    </a:lnTo>
                    <a:lnTo>
                      <a:pt x="3860" y="13213"/>
                    </a:lnTo>
                    <a:lnTo>
                      <a:pt x="3713" y="12896"/>
                    </a:lnTo>
                    <a:lnTo>
                      <a:pt x="3566" y="12578"/>
                    </a:lnTo>
                    <a:lnTo>
                      <a:pt x="3469" y="12236"/>
                    </a:lnTo>
                    <a:lnTo>
                      <a:pt x="3371" y="11894"/>
                    </a:lnTo>
                    <a:lnTo>
                      <a:pt x="3273" y="11553"/>
                    </a:lnTo>
                    <a:lnTo>
                      <a:pt x="3225" y="11186"/>
                    </a:lnTo>
                    <a:lnTo>
                      <a:pt x="3176" y="10820"/>
                    </a:lnTo>
                    <a:lnTo>
                      <a:pt x="3151" y="10454"/>
                    </a:lnTo>
                    <a:lnTo>
                      <a:pt x="3127" y="10087"/>
                    </a:lnTo>
                    <a:lnTo>
                      <a:pt x="3151" y="9721"/>
                    </a:lnTo>
                    <a:lnTo>
                      <a:pt x="3176" y="9354"/>
                    </a:lnTo>
                    <a:lnTo>
                      <a:pt x="3225" y="8988"/>
                    </a:lnTo>
                    <a:lnTo>
                      <a:pt x="3273" y="8622"/>
                    </a:lnTo>
                    <a:lnTo>
                      <a:pt x="3371" y="8280"/>
                    </a:lnTo>
                    <a:lnTo>
                      <a:pt x="3469" y="7938"/>
                    </a:lnTo>
                    <a:lnTo>
                      <a:pt x="3566" y="7596"/>
                    </a:lnTo>
                    <a:lnTo>
                      <a:pt x="3713" y="7279"/>
                    </a:lnTo>
                    <a:lnTo>
                      <a:pt x="3860" y="6961"/>
                    </a:lnTo>
                    <a:lnTo>
                      <a:pt x="4006" y="6644"/>
                    </a:lnTo>
                    <a:lnTo>
                      <a:pt x="4177" y="6350"/>
                    </a:lnTo>
                    <a:lnTo>
                      <a:pt x="4372" y="6057"/>
                    </a:lnTo>
                    <a:lnTo>
                      <a:pt x="4568" y="5764"/>
                    </a:lnTo>
                    <a:lnTo>
                      <a:pt x="4788" y="5496"/>
                    </a:lnTo>
                    <a:lnTo>
                      <a:pt x="5007" y="5227"/>
                    </a:lnTo>
                    <a:lnTo>
                      <a:pt x="5252" y="4983"/>
                    </a:lnTo>
                    <a:lnTo>
                      <a:pt x="5496" y="4739"/>
                    </a:lnTo>
                    <a:lnTo>
                      <a:pt x="5765" y="4519"/>
                    </a:lnTo>
                    <a:lnTo>
                      <a:pt x="6033" y="4299"/>
                    </a:lnTo>
                    <a:lnTo>
                      <a:pt x="6326" y="4104"/>
                    </a:lnTo>
                    <a:lnTo>
                      <a:pt x="6619" y="3908"/>
                    </a:lnTo>
                    <a:lnTo>
                      <a:pt x="6912" y="3737"/>
                    </a:lnTo>
                    <a:lnTo>
                      <a:pt x="7230" y="3591"/>
                    </a:lnTo>
                    <a:lnTo>
                      <a:pt x="7547" y="3444"/>
                    </a:lnTo>
                    <a:lnTo>
                      <a:pt x="7865" y="3298"/>
                    </a:lnTo>
                    <a:lnTo>
                      <a:pt x="8207" y="3200"/>
                    </a:lnTo>
                    <a:lnTo>
                      <a:pt x="8549" y="3102"/>
                    </a:lnTo>
                    <a:lnTo>
                      <a:pt x="8891" y="3004"/>
                    </a:lnTo>
                    <a:lnTo>
                      <a:pt x="9257" y="2956"/>
                    </a:lnTo>
                    <a:lnTo>
                      <a:pt x="9623" y="2907"/>
                    </a:lnTo>
                    <a:lnTo>
                      <a:pt x="9990" y="2882"/>
                    </a:lnTo>
                    <a:lnTo>
                      <a:pt x="10356" y="2858"/>
                    </a:lnTo>
                    <a:close/>
                    <a:moveTo>
                      <a:pt x="8060" y="0"/>
                    </a:moveTo>
                    <a:lnTo>
                      <a:pt x="6717" y="2516"/>
                    </a:lnTo>
                    <a:lnTo>
                      <a:pt x="3908" y="2003"/>
                    </a:lnTo>
                    <a:lnTo>
                      <a:pt x="3786" y="4861"/>
                    </a:lnTo>
                    <a:lnTo>
                      <a:pt x="1026" y="5593"/>
                    </a:lnTo>
                    <a:lnTo>
                      <a:pt x="2174" y="8207"/>
                    </a:lnTo>
                    <a:lnTo>
                      <a:pt x="1" y="10087"/>
                    </a:lnTo>
                    <a:lnTo>
                      <a:pt x="2174" y="11968"/>
                    </a:lnTo>
                    <a:lnTo>
                      <a:pt x="1026" y="14581"/>
                    </a:lnTo>
                    <a:lnTo>
                      <a:pt x="3786" y="15314"/>
                    </a:lnTo>
                    <a:lnTo>
                      <a:pt x="3908" y="18171"/>
                    </a:lnTo>
                    <a:lnTo>
                      <a:pt x="6717" y="17658"/>
                    </a:lnTo>
                    <a:lnTo>
                      <a:pt x="8060" y="20174"/>
                    </a:lnTo>
                    <a:lnTo>
                      <a:pt x="10356" y="18489"/>
                    </a:lnTo>
                    <a:lnTo>
                      <a:pt x="12652" y="20174"/>
                    </a:lnTo>
                    <a:lnTo>
                      <a:pt x="13995" y="17658"/>
                    </a:lnTo>
                    <a:lnTo>
                      <a:pt x="16804" y="18171"/>
                    </a:lnTo>
                    <a:lnTo>
                      <a:pt x="16926" y="15314"/>
                    </a:lnTo>
                    <a:lnTo>
                      <a:pt x="19686" y="14581"/>
                    </a:lnTo>
                    <a:lnTo>
                      <a:pt x="18538" y="11968"/>
                    </a:lnTo>
                    <a:lnTo>
                      <a:pt x="20711" y="10087"/>
                    </a:lnTo>
                    <a:lnTo>
                      <a:pt x="18538" y="8207"/>
                    </a:lnTo>
                    <a:lnTo>
                      <a:pt x="19686" y="5593"/>
                    </a:lnTo>
                    <a:lnTo>
                      <a:pt x="16926" y="4861"/>
                    </a:lnTo>
                    <a:lnTo>
                      <a:pt x="16804" y="2003"/>
                    </a:lnTo>
                    <a:lnTo>
                      <a:pt x="13995" y="2516"/>
                    </a:lnTo>
                    <a:lnTo>
                      <a:pt x="12652" y="0"/>
                    </a:lnTo>
                    <a:lnTo>
                      <a:pt x="10356" y="1686"/>
                    </a:lnTo>
                    <a:lnTo>
                      <a:pt x="8060"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465;p38"/>
              <p:cNvSpPr/>
              <p:nvPr/>
            </p:nvSpPr>
            <p:spPr>
              <a:xfrm>
                <a:off x="6430485" y="1004999"/>
                <a:ext cx="337050" cy="337050"/>
              </a:xfrm>
              <a:custGeom>
                <a:avLst/>
                <a:gdLst/>
                <a:ahLst/>
                <a:cxnLst/>
                <a:rect l="l" t="t" r="r" b="b"/>
                <a:pathLst>
                  <a:path w="13482" h="13482" extrusionOk="0">
                    <a:moveTo>
                      <a:pt x="6741" y="0"/>
                    </a:moveTo>
                    <a:lnTo>
                      <a:pt x="6399" y="25"/>
                    </a:lnTo>
                    <a:lnTo>
                      <a:pt x="6057" y="49"/>
                    </a:lnTo>
                    <a:lnTo>
                      <a:pt x="5715" y="98"/>
                    </a:lnTo>
                    <a:lnTo>
                      <a:pt x="5398" y="147"/>
                    </a:lnTo>
                    <a:lnTo>
                      <a:pt x="5056" y="220"/>
                    </a:lnTo>
                    <a:lnTo>
                      <a:pt x="4738" y="318"/>
                    </a:lnTo>
                    <a:lnTo>
                      <a:pt x="4421" y="416"/>
                    </a:lnTo>
                    <a:lnTo>
                      <a:pt x="4128" y="538"/>
                    </a:lnTo>
                    <a:lnTo>
                      <a:pt x="3835" y="684"/>
                    </a:lnTo>
                    <a:lnTo>
                      <a:pt x="3542" y="831"/>
                    </a:lnTo>
                    <a:lnTo>
                      <a:pt x="3249" y="977"/>
                    </a:lnTo>
                    <a:lnTo>
                      <a:pt x="2980" y="1173"/>
                    </a:lnTo>
                    <a:lnTo>
                      <a:pt x="2711" y="1344"/>
                    </a:lnTo>
                    <a:lnTo>
                      <a:pt x="2467" y="1539"/>
                    </a:lnTo>
                    <a:lnTo>
                      <a:pt x="2223" y="1759"/>
                    </a:lnTo>
                    <a:lnTo>
                      <a:pt x="1979" y="1979"/>
                    </a:lnTo>
                    <a:lnTo>
                      <a:pt x="1759" y="2223"/>
                    </a:lnTo>
                    <a:lnTo>
                      <a:pt x="1539" y="2467"/>
                    </a:lnTo>
                    <a:lnTo>
                      <a:pt x="1344" y="2711"/>
                    </a:lnTo>
                    <a:lnTo>
                      <a:pt x="1173" y="2980"/>
                    </a:lnTo>
                    <a:lnTo>
                      <a:pt x="977" y="3249"/>
                    </a:lnTo>
                    <a:lnTo>
                      <a:pt x="831" y="3542"/>
                    </a:lnTo>
                    <a:lnTo>
                      <a:pt x="684" y="3835"/>
                    </a:lnTo>
                    <a:lnTo>
                      <a:pt x="538" y="4128"/>
                    </a:lnTo>
                    <a:lnTo>
                      <a:pt x="416" y="4421"/>
                    </a:lnTo>
                    <a:lnTo>
                      <a:pt x="318" y="4738"/>
                    </a:lnTo>
                    <a:lnTo>
                      <a:pt x="220" y="5056"/>
                    </a:lnTo>
                    <a:lnTo>
                      <a:pt x="147" y="5398"/>
                    </a:lnTo>
                    <a:lnTo>
                      <a:pt x="98" y="5715"/>
                    </a:lnTo>
                    <a:lnTo>
                      <a:pt x="49" y="6057"/>
                    </a:lnTo>
                    <a:lnTo>
                      <a:pt x="25" y="6399"/>
                    </a:lnTo>
                    <a:lnTo>
                      <a:pt x="0" y="6741"/>
                    </a:lnTo>
                    <a:lnTo>
                      <a:pt x="25" y="7083"/>
                    </a:lnTo>
                    <a:lnTo>
                      <a:pt x="49" y="7425"/>
                    </a:lnTo>
                    <a:lnTo>
                      <a:pt x="98" y="7767"/>
                    </a:lnTo>
                    <a:lnTo>
                      <a:pt x="147" y="8084"/>
                    </a:lnTo>
                    <a:lnTo>
                      <a:pt x="220" y="8426"/>
                    </a:lnTo>
                    <a:lnTo>
                      <a:pt x="318" y="8744"/>
                    </a:lnTo>
                    <a:lnTo>
                      <a:pt x="416" y="9061"/>
                    </a:lnTo>
                    <a:lnTo>
                      <a:pt x="538" y="9354"/>
                    </a:lnTo>
                    <a:lnTo>
                      <a:pt x="684" y="9648"/>
                    </a:lnTo>
                    <a:lnTo>
                      <a:pt x="831" y="9941"/>
                    </a:lnTo>
                    <a:lnTo>
                      <a:pt x="977" y="10234"/>
                    </a:lnTo>
                    <a:lnTo>
                      <a:pt x="1173" y="10502"/>
                    </a:lnTo>
                    <a:lnTo>
                      <a:pt x="1344" y="10771"/>
                    </a:lnTo>
                    <a:lnTo>
                      <a:pt x="1539" y="11015"/>
                    </a:lnTo>
                    <a:lnTo>
                      <a:pt x="1759" y="11259"/>
                    </a:lnTo>
                    <a:lnTo>
                      <a:pt x="1979" y="11504"/>
                    </a:lnTo>
                    <a:lnTo>
                      <a:pt x="2223" y="11723"/>
                    </a:lnTo>
                    <a:lnTo>
                      <a:pt x="2467" y="11943"/>
                    </a:lnTo>
                    <a:lnTo>
                      <a:pt x="2711" y="12139"/>
                    </a:lnTo>
                    <a:lnTo>
                      <a:pt x="2980" y="12310"/>
                    </a:lnTo>
                    <a:lnTo>
                      <a:pt x="3249" y="12505"/>
                    </a:lnTo>
                    <a:lnTo>
                      <a:pt x="3542" y="12652"/>
                    </a:lnTo>
                    <a:lnTo>
                      <a:pt x="3835" y="12798"/>
                    </a:lnTo>
                    <a:lnTo>
                      <a:pt x="4128" y="12945"/>
                    </a:lnTo>
                    <a:lnTo>
                      <a:pt x="4421" y="13067"/>
                    </a:lnTo>
                    <a:lnTo>
                      <a:pt x="4738" y="13164"/>
                    </a:lnTo>
                    <a:lnTo>
                      <a:pt x="5056" y="13262"/>
                    </a:lnTo>
                    <a:lnTo>
                      <a:pt x="5398" y="13335"/>
                    </a:lnTo>
                    <a:lnTo>
                      <a:pt x="5715" y="13384"/>
                    </a:lnTo>
                    <a:lnTo>
                      <a:pt x="6057" y="13433"/>
                    </a:lnTo>
                    <a:lnTo>
                      <a:pt x="6399" y="13458"/>
                    </a:lnTo>
                    <a:lnTo>
                      <a:pt x="6741" y="13482"/>
                    </a:lnTo>
                    <a:lnTo>
                      <a:pt x="7083" y="13458"/>
                    </a:lnTo>
                    <a:lnTo>
                      <a:pt x="7425" y="13433"/>
                    </a:lnTo>
                    <a:lnTo>
                      <a:pt x="7767" y="13384"/>
                    </a:lnTo>
                    <a:lnTo>
                      <a:pt x="8084" y="13335"/>
                    </a:lnTo>
                    <a:lnTo>
                      <a:pt x="8426" y="13262"/>
                    </a:lnTo>
                    <a:lnTo>
                      <a:pt x="8744" y="13164"/>
                    </a:lnTo>
                    <a:lnTo>
                      <a:pt x="9061" y="13067"/>
                    </a:lnTo>
                    <a:lnTo>
                      <a:pt x="9354" y="12945"/>
                    </a:lnTo>
                    <a:lnTo>
                      <a:pt x="9647" y="12798"/>
                    </a:lnTo>
                    <a:lnTo>
                      <a:pt x="9940" y="12652"/>
                    </a:lnTo>
                    <a:lnTo>
                      <a:pt x="10234" y="12505"/>
                    </a:lnTo>
                    <a:lnTo>
                      <a:pt x="10502" y="12310"/>
                    </a:lnTo>
                    <a:lnTo>
                      <a:pt x="10771" y="12139"/>
                    </a:lnTo>
                    <a:lnTo>
                      <a:pt x="11015" y="11943"/>
                    </a:lnTo>
                    <a:lnTo>
                      <a:pt x="11259" y="11723"/>
                    </a:lnTo>
                    <a:lnTo>
                      <a:pt x="11504" y="11504"/>
                    </a:lnTo>
                    <a:lnTo>
                      <a:pt x="11723" y="11259"/>
                    </a:lnTo>
                    <a:lnTo>
                      <a:pt x="11943" y="11015"/>
                    </a:lnTo>
                    <a:lnTo>
                      <a:pt x="12139" y="10771"/>
                    </a:lnTo>
                    <a:lnTo>
                      <a:pt x="12310" y="10502"/>
                    </a:lnTo>
                    <a:lnTo>
                      <a:pt x="12505" y="10234"/>
                    </a:lnTo>
                    <a:lnTo>
                      <a:pt x="12651" y="9941"/>
                    </a:lnTo>
                    <a:lnTo>
                      <a:pt x="12798" y="9648"/>
                    </a:lnTo>
                    <a:lnTo>
                      <a:pt x="12945" y="9354"/>
                    </a:lnTo>
                    <a:lnTo>
                      <a:pt x="13067" y="9061"/>
                    </a:lnTo>
                    <a:lnTo>
                      <a:pt x="13164" y="8744"/>
                    </a:lnTo>
                    <a:lnTo>
                      <a:pt x="13262" y="8426"/>
                    </a:lnTo>
                    <a:lnTo>
                      <a:pt x="13335" y="8084"/>
                    </a:lnTo>
                    <a:lnTo>
                      <a:pt x="13384" y="7767"/>
                    </a:lnTo>
                    <a:lnTo>
                      <a:pt x="13433" y="7425"/>
                    </a:lnTo>
                    <a:lnTo>
                      <a:pt x="13457" y="7083"/>
                    </a:lnTo>
                    <a:lnTo>
                      <a:pt x="13482" y="6741"/>
                    </a:lnTo>
                    <a:lnTo>
                      <a:pt x="13457" y="6399"/>
                    </a:lnTo>
                    <a:lnTo>
                      <a:pt x="13433" y="6057"/>
                    </a:lnTo>
                    <a:lnTo>
                      <a:pt x="13384" y="5715"/>
                    </a:lnTo>
                    <a:lnTo>
                      <a:pt x="13335" y="5398"/>
                    </a:lnTo>
                    <a:lnTo>
                      <a:pt x="13262" y="5056"/>
                    </a:lnTo>
                    <a:lnTo>
                      <a:pt x="13164" y="4738"/>
                    </a:lnTo>
                    <a:lnTo>
                      <a:pt x="13067" y="4421"/>
                    </a:lnTo>
                    <a:lnTo>
                      <a:pt x="12945" y="4128"/>
                    </a:lnTo>
                    <a:lnTo>
                      <a:pt x="12798" y="3835"/>
                    </a:lnTo>
                    <a:lnTo>
                      <a:pt x="12651" y="3542"/>
                    </a:lnTo>
                    <a:lnTo>
                      <a:pt x="12505" y="3249"/>
                    </a:lnTo>
                    <a:lnTo>
                      <a:pt x="12310" y="2980"/>
                    </a:lnTo>
                    <a:lnTo>
                      <a:pt x="12139" y="2711"/>
                    </a:lnTo>
                    <a:lnTo>
                      <a:pt x="11943" y="2467"/>
                    </a:lnTo>
                    <a:lnTo>
                      <a:pt x="11723" y="2223"/>
                    </a:lnTo>
                    <a:lnTo>
                      <a:pt x="11504" y="1979"/>
                    </a:lnTo>
                    <a:lnTo>
                      <a:pt x="11259" y="1759"/>
                    </a:lnTo>
                    <a:lnTo>
                      <a:pt x="11015" y="1539"/>
                    </a:lnTo>
                    <a:lnTo>
                      <a:pt x="10771" y="1344"/>
                    </a:lnTo>
                    <a:lnTo>
                      <a:pt x="10502" y="1173"/>
                    </a:lnTo>
                    <a:lnTo>
                      <a:pt x="10234" y="977"/>
                    </a:lnTo>
                    <a:lnTo>
                      <a:pt x="9940" y="831"/>
                    </a:lnTo>
                    <a:lnTo>
                      <a:pt x="9647" y="684"/>
                    </a:lnTo>
                    <a:lnTo>
                      <a:pt x="9354" y="538"/>
                    </a:lnTo>
                    <a:lnTo>
                      <a:pt x="9061" y="416"/>
                    </a:lnTo>
                    <a:lnTo>
                      <a:pt x="8744" y="318"/>
                    </a:lnTo>
                    <a:lnTo>
                      <a:pt x="8426" y="220"/>
                    </a:lnTo>
                    <a:lnTo>
                      <a:pt x="8084" y="147"/>
                    </a:lnTo>
                    <a:lnTo>
                      <a:pt x="7767" y="98"/>
                    </a:lnTo>
                    <a:lnTo>
                      <a:pt x="7425" y="49"/>
                    </a:lnTo>
                    <a:lnTo>
                      <a:pt x="7083" y="25"/>
                    </a:lnTo>
                    <a:lnTo>
                      <a:pt x="6741"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 name="Group 5">
            <a:extLst>
              <a:ext uri="{FF2B5EF4-FFF2-40B4-BE49-F238E27FC236}">
                <a16:creationId xmlns:a16="http://schemas.microsoft.com/office/drawing/2014/main" id="{8875C24B-89D3-406D-B8FA-BED15870887C}"/>
              </a:ext>
            </a:extLst>
          </p:cNvPr>
          <p:cNvGrpSpPr/>
          <p:nvPr/>
        </p:nvGrpSpPr>
        <p:grpSpPr>
          <a:xfrm>
            <a:off x="5852096" y="2954061"/>
            <a:ext cx="4963218" cy="1764543"/>
            <a:chOff x="5902808" y="2533816"/>
            <a:chExt cx="4963218" cy="1764543"/>
          </a:xfrm>
        </p:grpSpPr>
        <p:grpSp>
          <p:nvGrpSpPr>
            <p:cNvPr id="15" name="Google Shape;447;p38"/>
            <p:cNvGrpSpPr/>
            <p:nvPr/>
          </p:nvGrpSpPr>
          <p:grpSpPr>
            <a:xfrm>
              <a:off x="8199170" y="2533816"/>
              <a:ext cx="464046" cy="542690"/>
              <a:chOff x="1768592" y="884075"/>
              <a:chExt cx="480849" cy="550800"/>
            </a:xfrm>
          </p:grpSpPr>
          <p:sp>
            <p:nvSpPr>
              <p:cNvPr id="16" name="Google Shape;448;p38"/>
              <p:cNvSpPr/>
              <p:nvPr/>
            </p:nvSpPr>
            <p:spPr>
              <a:xfrm>
                <a:off x="1768592" y="970800"/>
                <a:ext cx="378575" cy="464075"/>
              </a:xfrm>
              <a:custGeom>
                <a:avLst/>
                <a:gdLst/>
                <a:ahLst/>
                <a:cxnLst/>
                <a:rect l="l" t="t" r="r" b="b"/>
                <a:pathLst>
                  <a:path w="15143" h="18563" extrusionOk="0">
                    <a:moveTo>
                      <a:pt x="782" y="1"/>
                    </a:moveTo>
                    <a:lnTo>
                      <a:pt x="636" y="25"/>
                    </a:lnTo>
                    <a:lnTo>
                      <a:pt x="489" y="50"/>
                    </a:lnTo>
                    <a:lnTo>
                      <a:pt x="343" y="123"/>
                    </a:lnTo>
                    <a:lnTo>
                      <a:pt x="220" y="221"/>
                    </a:lnTo>
                    <a:lnTo>
                      <a:pt x="123" y="318"/>
                    </a:lnTo>
                    <a:lnTo>
                      <a:pt x="74" y="465"/>
                    </a:lnTo>
                    <a:lnTo>
                      <a:pt x="25" y="587"/>
                    </a:lnTo>
                    <a:lnTo>
                      <a:pt x="1" y="758"/>
                    </a:lnTo>
                    <a:lnTo>
                      <a:pt x="1" y="17756"/>
                    </a:lnTo>
                    <a:lnTo>
                      <a:pt x="25" y="17903"/>
                    </a:lnTo>
                    <a:lnTo>
                      <a:pt x="74" y="18049"/>
                    </a:lnTo>
                    <a:lnTo>
                      <a:pt x="123" y="18196"/>
                    </a:lnTo>
                    <a:lnTo>
                      <a:pt x="220" y="18318"/>
                    </a:lnTo>
                    <a:lnTo>
                      <a:pt x="343" y="18416"/>
                    </a:lnTo>
                    <a:lnTo>
                      <a:pt x="489" y="18489"/>
                    </a:lnTo>
                    <a:lnTo>
                      <a:pt x="636" y="18538"/>
                    </a:lnTo>
                    <a:lnTo>
                      <a:pt x="782" y="18562"/>
                    </a:lnTo>
                    <a:lnTo>
                      <a:pt x="14361" y="18562"/>
                    </a:lnTo>
                    <a:lnTo>
                      <a:pt x="14508" y="18538"/>
                    </a:lnTo>
                    <a:lnTo>
                      <a:pt x="14654" y="18489"/>
                    </a:lnTo>
                    <a:lnTo>
                      <a:pt x="14801" y="18416"/>
                    </a:lnTo>
                    <a:lnTo>
                      <a:pt x="14923" y="18318"/>
                    </a:lnTo>
                    <a:lnTo>
                      <a:pt x="15021" y="18196"/>
                    </a:lnTo>
                    <a:lnTo>
                      <a:pt x="15070" y="18049"/>
                    </a:lnTo>
                    <a:lnTo>
                      <a:pt x="15118" y="17903"/>
                    </a:lnTo>
                    <a:lnTo>
                      <a:pt x="15143" y="17756"/>
                    </a:lnTo>
                    <a:lnTo>
                      <a:pt x="15143" y="16608"/>
                    </a:lnTo>
                    <a:lnTo>
                      <a:pt x="2736" y="16608"/>
                    </a:lnTo>
                    <a:lnTo>
                      <a:pt x="2589" y="16584"/>
                    </a:lnTo>
                    <a:lnTo>
                      <a:pt x="2443" y="16535"/>
                    </a:lnTo>
                    <a:lnTo>
                      <a:pt x="2296" y="16462"/>
                    </a:lnTo>
                    <a:lnTo>
                      <a:pt x="2174" y="16364"/>
                    </a:lnTo>
                    <a:lnTo>
                      <a:pt x="2077" y="16242"/>
                    </a:lnTo>
                    <a:lnTo>
                      <a:pt x="2028" y="16096"/>
                    </a:lnTo>
                    <a:lnTo>
                      <a:pt x="1979" y="15949"/>
                    </a:lnTo>
                    <a:lnTo>
                      <a:pt x="1954" y="15802"/>
                    </a:lnTo>
                    <a:lnTo>
                      <a:pt x="1954"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449;p38"/>
              <p:cNvSpPr/>
              <p:nvPr/>
            </p:nvSpPr>
            <p:spPr>
              <a:xfrm>
                <a:off x="1852455" y="896568"/>
                <a:ext cx="378599" cy="464050"/>
              </a:xfrm>
              <a:custGeom>
                <a:avLst/>
                <a:gdLst/>
                <a:ahLst/>
                <a:cxnLst/>
                <a:rect l="l" t="t" r="r" b="b"/>
                <a:pathLst>
                  <a:path w="15144" h="18562" extrusionOk="0">
                    <a:moveTo>
                      <a:pt x="782" y="0"/>
                    </a:moveTo>
                    <a:lnTo>
                      <a:pt x="636" y="25"/>
                    </a:lnTo>
                    <a:lnTo>
                      <a:pt x="489" y="74"/>
                    </a:lnTo>
                    <a:lnTo>
                      <a:pt x="343" y="147"/>
                    </a:lnTo>
                    <a:lnTo>
                      <a:pt x="221" y="244"/>
                    </a:lnTo>
                    <a:lnTo>
                      <a:pt x="123" y="342"/>
                    </a:lnTo>
                    <a:lnTo>
                      <a:pt x="74" y="489"/>
                    </a:lnTo>
                    <a:lnTo>
                      <a:pt x="25" y="635"/>
                    </a:lnTo>
                    <a:lnTo>
                      <a:pt x="1" y="782"/>
                    </a:lnTo>
                    <a:lnTo>
                      <a:pt x="1" y="17780"/>
                    </a:lnTo>
                    <a:lnTo>
                      <a:pt x="25" y="17951"/>
                    </a:lnTo>
                    <a:lnTo>
                      <a:pt x="74" y="18098"/>
                    </a:lnTo>
                    <a:lnTo>
                      <a:pt x="123" y="18220"/>
                    </a:lnTo>
                    <a:lnTo>
                      <a:pt x="221" y="18342"/>
                    </a:lnTo>
                    <a:lnTo>
                      <a:pt x="343" y="18440"/>
                    </a:lnTo>
                    <a:lnTo>
                      <a:pt x="489" y="18513"/>
                    </a:lnTo>
                    <a:lnTo>
                      <a:pt x="636" y="18562"/>
                    </a:lnTo>
                    <a:lnTo>
                      <a:pt x="14508" y="18562"/>
                    </a:lnTo>
                    <a:lnTo>
                      <a:pt x="14655" y="18513"/>
                    </a:lnTo>
                    <a:lnTo>
                      <a:pt x="14801" y="18440"/>
                    </a:lnTo>
                    <a:lnTo>
                      <a:pt x="14923" y="18342"/>
                    </a:lnTo>
                    <a:lnTo>
                      <a:pt x="15021" y="18220"/>
                    </a:lnTo>
                    <a:lnTo>
                      <a:pt x="15070" y="18098"/>
                    </a:lnTo>
                    <a:lnTo>
                      <a:pt x="15119" y="17951"/>
                    </a:lnTo>
                    <a:lnTo>
                      <a:pt x="15143" y="17780"/>
                    </a:lnTo>
                    <a:lnTo>
                      <a:pt x="15143" y="3859"/>
                    </a:lnTo>
                    <a:lnTo>
                      <a:pt x="12554" y="3859"/>
                    </a:lnTo>
                    <a:lnTo>
                      <a:pt x="12286" y="3835"/>
                    </a:lnTo>
                    <a:lnTo>
                      <a:pt x="12066" y="3761"/>
                    </a:lnTo>
                    <a:lnTo>
                      <a:pt x="11846" y="3664"/>
                    </a:lnTo>
                    <a:lnTo>
                      <a:pt x="11651" y="3493"/>
                    </a:lnTo>
                    <a:lnTo>
                      <a:pt x="11504" y="3297"/>
                    </a:lnTo>
                    <a:lnTo>
                      <a:pt x="11382" y="3102"/>
                    </a:lnTo>
                    <a:lnTo>
                      <a:pt x="11309" y="2858"/>
                    </a:lnTo>
                    <a:lnTo>
                      <a:pt x="11284" y="2589"/>
                    </a:lnTo>
                    <a:lnTo>
                      <a:pt x="11284"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450;p38"/>
              <p:cNvSpPr/>
              <p:nvPr/>
            </p:nvSpPr>
            <p:spPr>
              <a:xfrm>
                <a:off x="2165141" y="884075"/>
                <a:ext cx="84300" cy="84275"/>
              </a:xfrm>
              <a:custGeom>
                <a:avLst/>
                <a:gdLst/>
                <a:ahLst/>
                <a:cxnLst/>
                <a:rect l="l" t="t" r="r" b="b"/>
                <a:pathLst>
                  <a:path w="3372" h="3371" extrusionOk="0">
                    <a:moveTo>
                      <a:pt x="1" y="0"/>
                    </a:moveTo>
                    <a:lnTo>
                      <a:pt x="1" y="2589"/>
                    </a:lnTo>
                    <a:lnTo>
                      <a:pt x="1" y="2760"/>
                    </a:lnTo>
                    <a:lnTo>
                      <a:pt x="50" y="2907"/>
                    </a:lnTo>
                    <a:lnTo>
                      <a:pt x="123" y="3029"/>
                    </a:lnTo>
                    <a:lnTo>
                      <a:pt x="221" y="3151"/>
                    </a:lnTo>
                    <a:lnTo>
                      <a:pt x="343" y="3249"/>
                    </a:lnTo>
                    <a:lnTo>
                      <a:pt x="465" y="3322"/>
                    </a:lnTo>
                    <a:lnTo>
                      <a:pt x="611" y="3371"/>
                    </a:lnTo>
                    <a:lnTo>
                      <a:pt x="3371" y="3371"/>
                    </a:lnTo>
                    <a:lnTo>
                      <a:pt x="1"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 name="Rectangle 18"/>
            <p:cNvSpPr/>
            <p:nvPr/>
          </p:nvSpPr>
          <p:spPr>
            <a:xfrm>
              <a:off x="5902808" y="3098030"/>
              <a:ext cx="4963218" cy="1200329"/>
            </a:xfrm>
            <a:prstGeom prst="rect">
              <a:avLst/>
            </a:prstGeom>
          </p:spPr>
          <p:txBody>
            <a:bodyPr wrap="none">
              <a:spAutoFit/>
            </a:bodyPr>
            <a:lstStyle/>
            <a:p>
              <a:pPr marL="285750" indent="-28575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Nghị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132/2018/NĐ-CP </a:t>
              </a:r>
            </a:p>
            <a:p>
              <a:pPr marL="285750" indent="-28575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Nghị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582/NQ-UBTVQH14</a:t>
              </a:r>
            </a:p>
            <a:p>
              <a:pPr marL="285750" indent="-28575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Nghị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1489/QĐ-</a:t>
              </a:r>
              <a:r>
                <a:rPr lang="en-US" sz="2400" dirty="0" err="1">
                  <a:latin typeface="Times New Roman" panose="02020603050405020304" pitchFamily="18" charset="0"/>
                  <a:cs typeface="Times New Roman" panose="02020603050405020304" pitchFamily="18" charset="0"/>
                </a:rPr>
                <a:t>TTg</a:t>
              </a:r>
              <a:endParaRPr lang="en-US" sz="2800" dirty="0">
                <a:latin typeface="Times New Roman" panose="02020603050405020304" pitchFamily="18" charset="0"/>
                <a:cs typeface="Times New Roman" pitchFamily="18" charset="0"/>
              </a:endParaRPr>
            </a:p>
          </p:txBody>
        </p:sp>
      </p:grpSp>
      <p:grpSp>
        <p:nvGrpSpPr>
          <p:cNvPr id="21" name="Group 20">
            <a:extLst>
              <a:ext uri="{FF2B5EF4-FFF2-40B4-BE49-F238E27FC236}">
                <a16:creationId xmlns:a16="http://schemas.microsoft.com/office/drawing/2014/main" id="{C49BEEC5-D07B-4120-8BD1-212259A61B65}"/>
              </a:ext>
            </a:extLst>
          </p:cNvPr>
          <p:cNvGrpSpPr/>
          <p:nvPr/>
        </p:nvGrpSpPr>
        <p:grpSpPr>
          <a:xfrm>
            <a:off x="930302" y="5524458"/>
            <a:ext cx="10532827" cy="1200329"/>
            <a:chOff x="969264" y="5988784"/>
            <a:chExt cx="9988018" cy="1200329"/>
          </a:xfrm>
        </p:grpSpPr>
        <p:sp>
          <p:nvSpPr>
            <p:cNvPr id="20" name="Rectangle 19"/>
            <p:cNvSpPr/>
            <p:nvPr/>
          </p:nvSpPr>
          <p:spPr>
            <a:xfrm>
              <a:off x="1812174" y="5988784"/>
              <a:ext cx="9145108" cy="1200329"/>
            </a:xfrm>
            <a:prstGeom prst="rect">
              <a:avLst/>
            </a:prstGeom>
          </p:spPr>
          <p:txBody>
            <a:bodyPr wrap="square">
              <a:spAutoFit/>
            </a:bodyPr>
            <a:lstStyle/>
            <a:p>
              <a:r>
                <a:rPr lang="en-US" sz="2400" dirty="0">
                  <a:latin typeface="Times New Roman" pitchFamily="18" charset="0"/>
                  <a:cs typeface="Times New Roman" pitchFamily="18" charset="0"/>
                </a:rPr>
                <a:t>K</a:t>
              </a:r>
              <a:r>
                <a:rPr lang="vi-VN" sz="2400" dirty="0">
                  <a:latin typeface="Times New Roman" pitchFamily="18" charset="0"/>
                  <a:cs typeface="Times New Roman" pitchFamily="18" charset="0"/>
                </a:rPr>
                <a:t>huôn khổ pháp lý cho công tác quản lý nợ nước ngoài của Việt Nam đã được hình thành và ngày càng được hoàn thiện, đồng bộ hơn, tiến gần đến các chuẩn mực và thông lệ quốc tế</a:t>
              </a:r>
              <a:r>
                <a:rPr lang="en-US" sz="2400" dirty="0">
                  <a:latin typeface="Times New Roman" pitchFamily="18" charset="0"/>
                  <a:cs typeface="Times New Roman" pitchFamily="18" charset="0"/>
                </a:rPr>
                <a:t>.</a:t>
              </a:r>
            </a:p>
          </p:txBody>
        </p:sp>
        <p:sp>
          <p:nvSpPr>
            <p:cNvPr id="10" name="Arrow: Right 9">
              <a:extLst>
                <a:ext uri="{FF2B5EF4-FFF2-40B4-BE49-F238E27FC236}">
                  <a16:creationId xmlns:a16="http://schemas.microsoft.com/office/drawing/2014/main" id="{D385BFF7-0196-409E-BBEB-14493DA69E76}"/>
                </a:ext>
              </a:extLst>
            </p:cNvPr>
            <p:cNvSpPr/>
            <p:nvPr/>
          </p:nvSpPr>
          <p:spPr>
            <a:xfrm>
              <a:off x="969264" y="6138672"/>
              <a:ext cx="621792" cy="377332"/>
            </a:xfrm>
            <a:prstGeom prst="rightArrow">
              <a:avLst/>
            </a:prstGeom>
            <a:solidFill>
              <a:srgbClr val="F5C7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par>
                                <p:cTn id="28" presetID="10" presetClass="entr" presetSubtype="0"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2550" y="246742"/>
            <a:ext cx="7394910" cy="477054"/>
          </a:xfrm>
          <a:prstGeom prst="rect">
            <a:avLst/>
          </a:prstGeom>
        </p:spPr>
        <p:txBody>
          <a:bodyPr wrap="none">
            <a:spAutoFit/>
          </a:bodyPr>
          <a:lstStyle/>
          <a:p>
            <a:r>
              <a:rPr lang="en-US" sz="2500" b="1" dirty="0">
                <a:latin typeface="Times New Roman" panose="02020603050405020304" pitchFamily="18" charset="0"/>
                <a:cs typeface="Times New Roman" pitchFamily="18" charset="0"/>
              </a:rPr>
              <a:t>3.2.1.2. </a:t>
            </a:r>
            <a:r>
              <a:rPr lang="en-US" sz="2500" b="1" dirty="0" err="1">
                <a:latin typeface="Times New Roman" pitchFamily="18" charset="0"/>
                <a:cs typeface="Times New Roman" pitchFamily="18" charset="0"/>
              </a:rPr>
              <a:t>Chủ</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thể</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quản</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lý</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nợ</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nước</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ngoài</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của</a:t>
            </a:r>
            <a:r>
              <a:rPr lang="en-US" sz="2500" b="1" dirty="0">
                <a:latin typeface="Times New Roman" pitchFamily="18" charset="0"/>
                <a:cs typeface="Times New Roman" pitchFamily="18" charset="0"/>
              </a:rPr>
              <a:t> </a:t>
            </a:r>
            <a:r>
              <a:rPr lang="en-US" sz="2500" b="1" dirty="0" err="1">
                <a:latin typeface="Times New Roman" pitchFamily="18" charset="0"/>
                <a:cs typeface="Times New Roman" pitchFamily="18" charset="0"/>
              </a:rPr>
              <a:t>Việt</a:t>
            </a:r>
            <a:r>
              <a:rPr lang="en-US" sz="2500" b="1" dirty="0">
                <a:latin typeface="Times New Roman" pitchFamily="18" charset="0"/>
                <a:cs typeface="Times New Roman" pitchFamily="18" charset="0"/>
              </a:rPr>
              <a:t> Nam</a:t>
            </a:r>
            <a:endParaRPr lang="en-US" sz="2500" dirty="0">
              <a:latin typeface="Times New Roman" pitchFamily="18" charset="0"/>
              <a:cs typeface="Times New Roman" pitchFamily="18" charset="0"/>
            </a:endParaRPr>
          </a:p>
        </p:txBody>
      </p:sp>
      <p:sp>
        <p:nvSpPr>
          <p:cNvPr id="3" name="Rectangle 2"/>
          <p:cNvSpPr/>
          <p:nvPr/>
        </p:nvSpPr>
        <p:spPr>
          <a:xfrm>
            <a:off x="435428" y="959205"/>
            <a:ext cx="11437258" cy="738664"/>
          </a:xfrm>
          <a:prstGeom prst="rect">
            <a:avLst/>
          </a:prstGeom>
        </p:spPr>
        <p:txBody>
          <a:bodyPr wrap="square">
            <a:spAutoFit/>
          </a:bodyPr>
          <a:lstStyle/>
          <a:p>
            <a:r>
              <a:rPr lang="en-US" sz="2100" dirty="0">
                <a:latin typeface="Times New Roman" pitchFamily="18" charset="0"/>
                <a:cs typeface="Times New Roman" pitchFamily="18" charset="0"/>
              </a:rPr>
              <a:t>   </a:t>
            </a:r>
            <a:r>
              <a:rPr lang="vi-VN" sz="2100" dirty="0">
                <a:latin typeface="Times New Roman" pitchFamily="18" charset="0"/>
                <a:cs typeface="Times New Roman" pitchFamily="18" charset="0"/>
              </a:rPr>
              <a:t>Cơ quan cao nhất</a:t>
            </a:r>
            <a:r>
              <a:rPr lang="en-US" sz="2100" dirty="0">
                <a:latin typeface="Times New Roman" pitchFamily="18" charset="0"/>
                <a:cs typeface="Times New Roman" pitchFamily="18" charset="0"/>
              </a:rPr>
              <a:t>: </a:t>
            </a:r>
            <a:r>
              <a:rPr lang="vi-VN" sz="2100" dirty="0">
                <a:latin typeface="Times New Roman" pitchFamily="18" charset="0"/>
                <a:cs typeface="Times New Roman" pitchFamily="18" charset="0"/>
              </a:rPr>
              <a:t>Quốc hội, Chủ tịch nước và Thủ tướng Chính phủ</a:t>
            </a:r>
            <a:r>
              <a:rPr lang="en-US" sz="2100" dirty="0">
                <a:latin typeface="Times New Roman" pitchFamily="18" charset="0"/>
                <a:cs typeface="Times New Roman" pitchFamily="18" charset="0"/>
              </a:rPr>
              <a:t>. T</a:t>
            </a:r>
            <a:r>
              <a:rPr lang="vi-VN" sz="2100" dirty="0">
                <a:latin typeface="Times New Roman" pitchFamily="18" charset="0"/>
                <a:cs typeface="Times New Roman" pitchFamily="18" charset="0"/>
              </a:rPr>
              <a:t>hống nhất quản lý vay, trả nợ nước ngoài của cả nước và phân công nhiệm vụ cho Bộ Tài chính, NHNN, Bộ Kế hoạch và Đầu tư.</a:t>
            </a:r>
          </a:p>
        </p:txBody>
      </p:sp>
      <p:cxnSp>
        <p:nvCxnSpPr>
          <p:cNvPr id="5" name="Straight Connector 4"/>
          <p:cNvCxnSpPr/>
          <p:nvPr/>
        </p:nvCxnSpPr>
        <p:spPr>
          <a:xfrm flipV="1">
            <a:off x="0" y="741548"/>
            <a:ext cx="12192000" cy="58058"/>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7" name="Freeform 73">
            <a:extLst>
              <a:ext uri="{FF2B5EF4-FFF2-40B4-BE49-F238E27FC236}">
                <a16:creationId xmlns:a16="http://schemas.microsoft.com/office/drawing/2014/main" id="{09E69AF2-8C8B-4E01-86A5-13C841D5089A}"/>
              </a:ext>
            </a:extLst>
          </p:cNvPr>
          <p:cNvSpPr>
            <a:spLocks/>
          </p:cNvSpPr>
          <p:nvPr/>
        </p:nvSpPr>
        <p:spPr bwMode="auto">
          <a:xfrm>
            <a:off x="208398" y="0"/>
            <a:ext cx="822766" cy="736979"/>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chemeClr val="tx2">
              <a:lumMod val="50000"/>
            </a:scheme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latin typeface="Times New Roman" panose="02020603050405020304" pitchFamily="18" charset="0"/>
              <a:cs typeface="Times New Roman" panose="02020603050405020304" pitchFamily="18" charset="0"/>
            </a:endParaRPr>
          </a:p>
        </p:txBody>
      </p:sp>
      <p:sp>
        <p:nvSpPr>
          <p:cNvPr id="10" name="任意多边形 1"/>
          <p:cNvSpPr/>
          <p:nvPr/>
        </p:nvSpPr>
        <p:spPr>
          <a:xfrm>
            <a:off x="296883" y="2673502"/>
            <a:ext cx="2147694" cy="829717"/>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a:solidFill>
            <a:srgbClr val="1D425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88296" tIns="49784" rIns="488727" bIns="49784" numCol="1" spcCol="1270" anchor="ctr" anchorCtr="0">
            <a:noAutofit/>
          </a:bodyPr>
          <a:lstStyle/>
          <a:p>
            <a:pPr algn="ctr" defTabSz="1659425">
              <a:lnSpc>
                <a:spcPct val="90000"/>
              </a:lnSpc>
              <a:spcBef>
                <a:spcPct val="0"/>
              </a:spcBef>
              <a:spcAft>
                <a:spcPct val="35000"/>
              </a:spcAft>
            </a:pPr>
            <a:r>
              <a:rPr lang="en-US" sz="2200" dirty="0" err="1">
                <a:latin typeface="Times New Roman" pitchFamily="18" charset="0"/>
                <a:cs typeface="Times New Roman" pitchFamily="18" charset="0"/>
              </a:rPr>
              <a:t>Quốc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hội</a:t>
            </a:r>
            <a:endParaRPr lang="zh-CN" altLang="en-US" sz="2200" dirty="0">
              <a:latin typeface="Times New Roman" pitchFamily="18" charset="0"/>
              <a:cs typeface="Times New Roman" pitchFamily="18" charset="0"/>
              <a:sym typeface="+mn-lt"/>
            </a:endParaRPr>
          </a:p>
        </p:txBody>
      </p:sp>
      <p:sp>
        <p:nvSpPr>
          <p:cNvPr id="11" name="任意多边形 2"/>
          <p:cNvSpPr/>
          <p:nvPr/>
        </p:nvSpPr>
        <p:spPr>
          <a:xfrm>
            <a:off x="1956690" y="2661626"/>
            <a:ext cx="2354053" cy="841593"/>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a:solidFill>
            <a:srgbClr val="F5C70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46971" tIns="69343" rIns="508285" bIns="69343" numCol="1" spcCol="1270" anchor="ctr" anchorCtr="0">
            <a:noAutofit/>
          </a:bodyPr>
          <a:lstStyle/>
          <a:p>
            <a:pPr algn="ctr" defTabSz="2311342">
              <a:lnSpc>
                <a:spcPct val="90000"/>
              </a:lnSpc>
              <a:spcBef>
                <a:spcPct val="0"/>
              </a:spcBef>
              <a:spcAft>
                <a:spcPct val="35000"/>
              </a:spcAft>
            </a:pPr>
            <a:r>
              <a:rPr lang="vi-VN" sz="2200" dirty="0">
                <a:latin typeface="Times New Roman" pitchFamily="18" charset="0"/>
                <a:cs typeface="Times New Roman" pitchFamily="18" charset="0"/>
              </a:rPr>
              <a:t>Chủ tịch nước</a:t>
            </a:r>
            <a:endParaRPr lang="zh-CN" altLang="en-US" sz="2200" dirty="0">
              <a:latin typeface="Times New Roman" pitchFamily="18" charset="0"/>
              <a:cs typeface="Times New Roman" pitchFamily="18" charset="0"/>
              <a:sym typeface="+mn-lt"/>
            </a:endParaRPr>
          </a:p>
        </p:txBody>
      </p:sp>
      <p:sp>
        <p:nvSpPr>
          <p:cNvPr id="12" name="任意多边形 3"/>
          <p:cNvSpPr/>
          <p:nvPr/>
        </p:nvSpPr>
        <p:spPr>
          <a:xfrm>
            <a:off x="3806546" y="2663402"/>
            <a:ext cx="2356748" cy="863572"/>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a:solidFill>
            <a:srgbClr val="1D425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88296" tIns="49784" rIns="488727" bIns="49784" numCol="1" spcCol="1270" anchor="ctr" anchorCtr="0">
            <a:noAutofit/>
          </a:bodyPr>
          <a:lstStyle/>
          <a:p>
            <a:pPr algn="ctr" defTabSz="1659425">
              <a:lnSpc>
                <a:spcPct val="90000"/>
              </a:lnSpc>
              <a:spcBef>
                <a:spcPct val="0"/>
              </a:spcBef>
              <a:spcAft>
                <a:spcPct val="35000"/>
              </a:spcAft>
            </a:pPr>
            <a:r>
              <a:rPr lang="vi-VN" sz="2200" dirty="0">
                <a:latin typeface="Times New Roman" pitchFamily="18" charset="0"/>
                <a:cs typeface="Times New Roman" pitchFamily="18" charset="0"/>
              </a:rPr>
              <a:t>Thủ tướng Chính phủ</a:t>
            </a:r>
            <a:endParaRPr lang="zh-CN" altLang="en-US" sz="2200" dirty="0">
              <a:latin typeface="Times New Roman" pitchFamily="18" charset="0"/>
              <a:cs typeface="Times New Roman" pitchFamily="18" charset="0"/>
              <a:sym typeface="+mn-lt"/>
            </a:endParaRPr>
          </a:p>
        </p:txBody>
      </p:sp>
      <p:sp>
        <p:nvSpPr>
          <p:cNvPr id="20" name="任意多边形 2"/>
          <p:cNvSpPr/>
          <p:nvPr/>
        </p:nvSpPr>
        <p:spPr>
          <a:xfrm>
            <a:off x="5672711" y="2661626"/>
            <a:ext cx="2315471" cy="836258"/>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a:solidFill>
            <a:srgbClr val="F5C70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46971" tIns="69343" rIns="508285" bIns="69343" numCol="1" spcCol="1270" anchor="ctr" anchorCtr="0">
            <a:noAutofit/>
          </a:bodyPr>
          <a:lstStyle/>
          <a:p>
            <a:pPr algn="ctr" defTabSz="2311342">
              <a:lnSpc>
                <a:spcPct val="90000"/>
              </a:lnSpc>
              <a:spcBef>
                <a:spcPct val="0"/>
              </a:spcBef>
              <a:spcAft>
                <a:spcPct val="35000"/>
              </a:spcAft>
            </a:pPr>
            <a:r>
              <a:rPr lang="en-US" sz="2200" dirty="0" err="1">
                <a:latin typeface="Times New Roman" pitchFamily="18" charset="0"/>
                <a:cs typeface="Times New Roman" pitchFamily="18" charset="0"/>
              </a:rPr>
              <a:t>Bộ</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Tài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chính</a:t>
            </a:r>
            <a:endParaRPr lang="zh-CN" altLang="en-US" sz="2200" dirty="0">
              <a:latin typeface="Times New Roman" pitchFamily="18" charset="0"/>
              <a:cs typeface="Times New Roman" pitchFamily="18" charset="0"/>
              <a:sym typeface="+mn-lt"/>
            </a:endParaRPr>
          </a:p>
        </p:txBody>
      </p:sp>
      <p:sp>
        <p:nvSpPr>
          <p:cNvPr id="21" name="任意多边形 3"/>
          <p:cNvSpPr/>
          <p:nvPr/>
        </p:nvSpPr>
        <p:spPr>
          <a:xfrm>
            <a:off x="7456328" y="2642444"/>
            <a:ext cx="2394354" cy="863572"/>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a:solidFill>
            <a:srgbClr val="1D425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88296" tIns="49784" rIns="488727" bIns="49784" numCol="1" spcCol="1270" anchor="ctr" anchorCtr="0">
            <a:noAutofit/>
          </a:bodyPr>
          <a:lstStyle/>
          <a:p>
            <a:pPr algn="ctr" defTabSz="1659425">
              <a:lnSpc>
                <a:spcPct val="90000"/>
              </a:lnSpc>
              <a:spcBef>
                <a:spcPct val="0"/>
              </a:spcBef>
              <a:spcAft>
                <a:spcPct val="35000"/>
              </a:spcAft>
            </a:pPr>
            <a:r>
              <a:rPr lang="vi-VN" sz="2200" dirty="0">
                <a:latin typeface="Times New Roman" panose="02020603050405020304" pitchFamily="18" charset="0"/>
                <a:cs typeface="Times New Roman" panose="02020603050405020304" pitchFamily="18" charset="0"/>
              </a:rPr>
              <a:t>Ngân hàng Nhà nước</a:t>
            </a:r>
            <a:endParaRPr lang="zh-CN" altLang="en-US" sz="2200" dirty="0">
              <a:latin typeface="Times New Roman" panose="02020603050405020304" pitchFamily="18" charset="0"/>
              <a:cs typeface="Times New Roman" panose="02020603050405020304" pitchFamily="18" charset="0"/>
              <a:sym typeface="+mn-lt"/>
            </a:endParaRPr>
          </a:p>
        </p:txBody>
      </p:sp>
      <p:sp>
        <p:nvSpPr>
          <p:cNvPr id="22" name="任意多边形 2"/>
          <p:cNvSpPr/>
          <p:nvPr/>
        </p:nvSpPr>
        <p:spPr>
          <a:xfrm>
            <a:off x="9320343" y="2680042"/>
            <a:ext cx="2383739" cy="841593"/>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a:solidFill>
            <a:srgbClr val="F5C70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46971" tIns="69343" rIns="508285" bIns="69343" numCol="1" spcCol="1270" anchor="ctr" anchorCtr="0">
            <a:noAutofit/>
          </a:bodyPr>
          <a:lstStyle/>
          <a:p>
            <a:pPr algn="ctr" defTabSz="2311342">
              <a:lnSpc>
                <a:spcPct val="90000"/>
              </a:lnSpc>
              <a:spcBef>
                <a:spcPct val="0"/>
              </a:spcBef>
              <a:spcAft>
                <a:spcPct val="35000"/>
              </a:spcAft>
            </a:pPr>
            <a:r>
              <a:rPr lang="vi-VN" sz="2100" dirty="0">
                <a:latin typeface="Times New Roman" pitchFamily="18" charset="0"/>
                <a:cs typeface="Times New Roman" pitchFamily="18" charset="0"/>
              </a:rPr>
              <a:t>Bộ Kế hoạch và Đầu tư</a:t>
            </a:r>
            <a:endParaRPr lang="zh-CN" altLang="en-US" sz="2100" dirty="0">
              <a:latin typeface="Times New Roman" pitchFamily="18" charset="0"/>
              <a:cs typeface="Times New Roman" pitchFamily="18" charset="0"/>
              <a:sym typeface="+mn-lt"/>
            </a:endParaRPr>
          </a:p>
        </p:txBody>
      </p:sp>
      <p:sp>
        <p:nvSpPr>
          <p:cNvPr id="23" name="Rectangle 22"/>
          <p:cNvSpPr/>
          <p:nvPr/>
        </p:nvSpPr>
        <p:spPr>
          <a:xfrm>
            <a:off x="4446070" y="3998794"/>
            <a:ext cx="3023510" cy="415498"/>
          </a:xfrm>
          <a:prstGeom prst="rect">
            <a:avLst/>
          </a:prstGeom>
        </p:spPr>
        <p:txBody>
          <a:bodyPr wrap="square">
            <a:spAutoFit/>
          </a:bodyPr>
          <a:lstStyle/>
          <a:p>
            <a:r>
              <a:rPr lang="vi-VN" sz="2100" b="1" dirty="0">
                <a:solidFill>
                  <a:schemeClr val="tx2">
                    <a:lumMod val="50000"/>
                  </a:schemeClr>
                </a:solidFill>
                <a:latin typeface="Times New Roman" pitchFamily="18" charset="0"/>
                <a:cs typeface="Times New Roman" pitchFamily="18" charset="0"/>
              </a:rPr>
              <a:t> </a:t>
            </a:r>
            <a:r>
              <a:rPr lang="en-US" sz="2100" b="1" dirty="0" err="1">
                <a:solidFill>
                  <a:schemeClr val="tx2">
                    <a:lumMod val="50000"/>
                  </a:schemeClr>
                </a:solidFill>
                <a:latin typeface="Times New Roman" pitchFamily="18" charset="0"/>
                <a:cs typeface="Times New Roman" pitchFamily="18" charset="0"/>
              </a:rPr>
              <a:t>Về</a:t>
            </a:r>
            <a:r>
              <a:rPr lang="en-US" sz="2100" b="1" dirty="0">
                <a:solidFill>
                  <a:schemeClr val="tx2">
                    <a:lumMod val="50000"/>
                  </a:schemeClr>
                </a:solidFill>
                <a:latin typeface="Times New Roman" pitchFamily="18" charset="0"/>
                <a:cs typeface="Times New Roman" pitchFamily="18" charset="0"/>
              </a:rPr>
              <a:t> </a:t>
            </a:r>
            <a:r>
              <a:rPr lang="vi-VN" sz="2100" b="1" dirty="0">
                <a:solidFill>
                  <a:schemeClr val="tx2">
                    <a:lumMod val="50000"/>
                  </a:schemeClr>
                </a:solidFill>
                <a:latin typeface="Times New Roman" pitchFamily="18" charset="0"/>
                <a:cs typeface="Times New Roman" pitchFamily="18" charset="0"/>
              </a:rPr>
              <a:t>cơ chế phối hợp</a:t>
            </a:r>
            <a:r>
              <a:rPr lang="en-US" sz="2100" b="1" dirty="0">
                <a:solidFill>
                  <a:schemeClr val="tx2">
                    <a:lumMod val="50000"/>
                  </a:schemeClr>
                </a:solidFill>
                <a:latin typeface="Times New Roman" pitchFamily="18" charset="0"/>
                <a:cs typeface="Times New Roman" pitchFamily="18" charset="0"/>
              </a:rPr>
              <a:t>: </a:t>
            </a:r>
          </a:p>
        </p:txBody>
      </p:sp>
      <p:grpSp>
        <p:nvGrpSpPr>
          <p:cNvPr id="4" name="Group 3">
            <a:extLst>
              <a:ext uri="{FF2B5EF4-FFF2-40B4-BE49-F238E27FC236}">
                <a16:creationId xmlns:a16="http://schemas.microsoft.com/office/drawing/2014/main" id="{51D17661-506C-4C8D-A218-518141182B98}"/>
              </a:ext>
            </a:extLst>
          </p:cNvPr>
          <p:cNvGrpSpPr/>
          <p:nvPr/>
        </p:nvGrpSpPr>
        <p:grpSpPr>
          <a:xfrm>
            <a:off x="4169307" y="1923803"/>
            <a:ext cx="3704033" cy="534389"/>
            <a:chOff x="4169307" y="1923803"/>
            <a:chExt cx="3704033" cy="534389"/>
          </a:xfrm>
        </p:grpSpPr>
        <p:sp>
          <p:nvSpPr>
            <p:cNvPr id="9" name="Rectangle 8"/>
            <p:cNvSpPr/>
            <p:nvPr/>
          </p:nvSpPr>
          <p:spPr>
            <a:xfrm>
              <a:off x="4169307" y="1923803"/>
              <a:ext cx="3704033" cy="415498"/>
            </a:xfrm>
            <a:prstGeom prst="rect">
              <a:avLst/>
            </a:prstGeom>
          </p:spPr>
          <p:txBody>
            <a:bodyPr wrap="square">
              <a:spAutoFit/>
            </a:bodyPr>
            <a:lstStyle/>
            <a:p>
              <a:r>
                <a:rPr lang="en-US" sz="2100" b="1" dirty="0" err="1">
                  <a:solidFill>
                    <a:schemeClr val="tx2">
                      <a:lumMod val="50000"/>
                    </a:schemeClr>
                  </a:solidFill>
                  <a:latin typeface="Times New Roman" panose="02020603050405020304" pitchFamily="18" charset="0"/>
                  <a:cs typeface="Times New Roman" pitchFamily="18" charset="0"/>
                </a:rPr>
                <a:t>Về</a:t>
              </a:r>
              <a:r>
                <a:rPr lang="en-US" sz="2100" b="1" dirty="0">
                  <a:solidFill>
                    <a:schemeClr val="tx2">
                      <a:lumMod val="50000"/>
                    </a:schemeClr>
                  </a:solidFill>
                  <a:latin typeface="Times New Roman" pitchFamily="18" charset="0"/>
                  <a:cs typeface="Times New Roman" pitchFamily="18" charset="0"/>
                </a:rPr>
                <a:t> </a:t>
              </a:r>
              <a:r>
                <a:rPr lang="en-US" sz="2100" b="1" dirty="0" err="1">
                  <a:solidFill>
                    <a:schemeClr val="tx2">
                      <a:lumMod val="50000"/>
                    </a:schemeClr>
                  </a:solidFill>
                  <a:latin typeface="Times New Roman" pitchFamily="18" charset="0"/>
                  <a:cs typeface="Times New Roman" pitchFamily="18" charset="0"/>
                </a:rPr>
                <a:t>phân</a:t>
              </a:r>
              <a:r>
                <a:rPr lang="en-US" sz="2100" b="1" dirty="0">
                  <a:solidFill>
                    <a:schemeClr val="tx2">
                      <a:lumMod val="50000"/>
                    </a:schemeClr>
                  </a:solidFill>
                  <a:latin typeface="Times New Roman" pitchFamily="18" charset="0"/>
                  <a:cs typeface="Times New Roman" pitchFamily="18" charset="0"/>
                </a:rPr>
                <a:t> </a:t>
              </a:r>
              <a:r>
                <a:rPr lang="en-US" sz="2100" b="1" dirty="0" err="1">
                  <a:solidFill>
                    <a:schemeClr val="tx2">
                      <a:lumMod val="50000"/>
                    </a:schemeClr>
                  </a:solidFill>
                  <a:latin typeface="Times New Roman" pitchFamily="18" charset="0"/>
                  <a:cs typeface="Times New Roman" pitchFamily="18" charset="0"/>
                </a:rPr>
                <a:t>công</a:t>
              </a:r>
              <a:r>
                <a:rPr lang="en-US" sz="2100" b="1" dirty="0">
                  <a:solidFill>
                    <a:schemeClr val="tx2">
                      <a:lumMod val="50000"/>
                    </a:schemeClr>
                  </a:solidFill>
                  <a:latin typeface="Times New Roman" pitchFamily="18" charset="0"/>
                  <a:cs typeface="Times New Roman" pitchFamily="18" charset="0"/>
                </a:rPr>
                <a:t> </a:t>
              </a:r>
              <a:r>
                <a:rPr lang="en-US" sz="2100" b="1" dirty="0" err="1">
                  <a:solidFill>
                    <a:schemeClr val="tx2">
                      <a:lumMod val="50000"/>
                    </a:schemeClr>
                  </a:solidFill>
                  <a:latin typeface="Times New Roman" pitchFamily="18" charset="0"/>
                  <a:cs typeface="Times New Roman" pitchFamily="18" charset="0"/>
                </a:rPr>
                <a:t>trách</a:t>
              </a:r>
              <a:r>
                <a:rPr lang="en-US" sz="2100" b="1" dirty="0">
                  <a:solidFill>
                    <a:schemeClr val="tx2">
                      <a:lumMod val="50000"/>
                    </a:schemeClr>
                  </a:solidFill>
                  <a:latin typeface="Times New Roman" pitchFamily="18" charset="0"/>
                  <a:cs typeface="Times New Roman" pitchFamily="18" charset="0"/>
                </a:rPr>
                <a:t> </a:t>
              </a:r>
              <a:r>
                <a:rPr lang="en-US" sz="2100" b="1" dirty="0" err="1">
                  <a:solidFill>
                    <a:schemeClr val="tx2">
                      <a:lumMod val="50000"/>
                    </a:schemeClr>
                  </a:solidFill>
                  <a:latin typeface="Times New Roman" pitchFamily="18" charset="0"/>
                  <a:cs typeface="Times New Roman" pitchFamily="18" charset="0"/>
                </a:rPr>
                <a:t>nhiệm</a:t>
              </a:r>
              <a:r>
                <a:rPr lang="en-US" sz="2100" b="1" dirty="0">
                  <a:solidFill>
                    <a:schemeClr val="tx2">
                      <a:lumMod val="50000"/>
                    </a:schemeClr>
                  </a:solidFill>
                  <a:latin typeface="Times New Roman" pitchFamily="18" charset="0"/>
                  <a:cs typeface="Times New Roman" pitchFamily="18" charset="0"/>
                </a:rPr>
                <a:t>:</a:t>
              </a:r>
            </a:p>
          </p:txBody>
        </p:sp>
        <p:cxnSp>
          <p:nvCxnSpPr>
            <p:cNvPr id="25" name="Straight Connector 24"/>
            <p:cNvCxnSpPr/>
            <p:nvPr/>
          </p:nvCxnSpPr>
          <p:spPr>
            <a:xfrm>
              <a:off x="5082639" y="2446317"/>
              <a:ext cx="1187532" cy="11875"/>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grpSp>
      <p:cxnSp>
        <p:nvCxnSpPr>
          <p:cNvPr id="29" name="Straight Connector 28"/>
          <p:cNvCxnSpPr/>
          <p:nvPr/>
        </p:nvCxnSpPr>
        <p:spPr>
          <a:xfrm>
            <a:off x="5260769" y="4678877"/>
            <a:ext cx="819398" cy="1588"/>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819397" y="4855649"/>
            <a:ext cx="10414660" cy="1015663"/>
          </a:xfrm>
          <a:prstGeom prst="rect">
            <a:avLst/>
          </a:prstGeom>
        </p:spPr>
        <p:txBody>
          <a:bodyPr wrap="square">
            <a:spAutoFit/>
          </a:bodyPr>
          <a:lstStyle/>
          <a:p>
            <a:r>
              <a:rPr lang="en-US" sz="2000" dirty="0">
                <a:latin typeface="Times New Roman" pitchFamily="18" charset="0"/>
                <a:cs typeface="Times New Roman" pitchFamily="18" charset="0"/>
              </a:rPr>
              <a:t>      </a:t>
            </a:r>
            <a:r>
              <a:rPr lang="vi-VN" sz="2000" dirty="0">
                <a:latin typeface="Times New Roman" pitchFamily="18" charset="0"/>
                <a:cs typeface="Times New Roman" pitchFamily="18" charset="0"/>
              </a:rPr>
              <a:t>Chính phủ đã thành lập Hội đồng tư vấn về vay và trả nợ nước ngoài do Bộ trưởng Bộ Tài chính làm Chủ tịch và các thành viên là lãnh đạo các cơ quan: Bộ kế hoạch và đầu tư, NHNN, Bộ Ngoại Giao, Bộ Công Thương, Văn phòng Chính phủ và một số chuyên gia về vay và trả nợ nước ngoài.</a:t>
            </a:r>
            <a:endParaRPr lang="en-US" sz="2000" dirty="0">
              <a:latin typeface="Times New Roman" pitchFamily="18" charset="0"/>
              <a:cs typeface="Times New Roman" pitchFamily="18"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0-#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500"/>
                            </p:stCondLst>
                            <p:childTnLst>
                              <p:par>
                                <p:cTn id="25" presetID="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0-#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childTnLst>
                          </p:cTn>
                        </p:par>
                        <p:par>
                          <p:cTn id="29" fill="hold">
                            <p:stCondLst>
                              <p:cond delay="1000"/>
                            </p:stCondLst>
                            <p:childTnLst>
                              <p:par>
                                <p:cTn id="30" presetID="2" presetClass="entr" presetSubtype="8" fill="hold" grpId="1"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0-#ppt_w/2"/>
                                          </p:val>
                                        </p:tav>
                                        <p:tav tm="100000">
                                          <p:val>
                                            <p:strVal val="#ppt_x"/>
                                          </p:val>
                                        </p:tav>
                                      </p:tavLst>
                                    </p:anim>
                                    <p:anim calcmode="lin" valueType="num">
                                      <p:cBhvr additive="base">
                                        <p:cTn id="33" dur="500" fill="hold"/>
                                        <p:tgtEl>
                                          <p:spTgt spid="12"/>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2" presetClass="entr" presetSubtype="8"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0-#ppt_w/2"/>
                                          </p:val>
                                        </p:tav>
                                        <p:tav tm="100000">
                                          <p:val>
                                            <p:strVal val="#ppt_x"/>
                                          </p:val>
                                        </p:tav>
                                      </p:tavLst>
                                    </p:anim>
                                    <p:anim calcmode="lin" valueType="num">
                                      <p:cBhvr additive="base">
                                        <p:cTn id="38" dur="500" fill="hold"/>
                                        <p:tgtEl>
                                          <p:spTgt spid="20"/>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 presetClass="entr" presetSubtype="8"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0-#ppt_w/2"/>
                                          </p:val>
                                        </p:tav>
                                        <p:tav tm="100000">
                                          <p:val>
                                            <p:strVal val="#ppt_x"/>
                                          </p:val>
                                        </p:tav>
                                      </p:tavLst>
                                    </p:anim>
                                    <p:anim calcmode="lin" valueType="num">
                                      <p:cBhvr additive="base">
                                        <p:cTn id="43" dur="500" fill="hold"/>
                                        <p:tgtEl>
                                          <p:spTgt spid="21"/>
                                        </p:tgtEl>
                                        <p:attrNameLst>
                                          <p:attrName>ppt_y</p:attrName>
                                        </p:attrNameLst>
                                      </p:cBhvr>
                                      <p:tavLst>
                                        <p:tav tm="0">
                                          <p:val>
                                            <p:strVal val="#ppt_y"/>
                                          </p:val>
                                        </p:tav>
                                        <p:tav tm="100000">
                                          <p:val>
                                            <p:strVal val="#ppt_y"/>
                                          </p:val>
                                        </p:tav>
                                      </p:tavLst>
                                    </p:anim>
                                  </p:childTnLst>
                                </p:cTn>
                              </p:par>
                            </p:childTnLst>
                          </p:cTn>
                        </p:par>
                        <p:par>
                          <p:cTn id="44" fill="hold">
                            <p:stCondLst>
                              <p:cond delay="2500"/>
                            </p:stCondLst>
                            <p:childTnLst>
                              <p:par>
                                <p:cTn id="45" presetID="2" presetClass="entr" presetSubtype="8"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500" fill="hold"/>
                                        <p:tgtEl>
                                          <p:spTgt spid="22"/>
                                        </p:tgtEl>
                                        <p:attrNameLst>
                                          <p:attrName>ppt_x</p:attrName>
                                        </p:attrNameLst>
                                      </p:cBhvr>
                                      <p:tavLst>
                                        <p:tav tm="0">
                                          <p:val>
                                            <p:strVal val="0-#ppt_w/2"/>
                                          </p:val>
                                        </p:tav>
                                        <p:tav tm="100000">
                                          <p:val>
                                            <p:strVal val="#ppt_x"/>
                                          </p:val>
                                        </p:tav>
                                      </p:tavLst>
                                    </p:anim>
                                    <p:anim calcmode="lin" valueType="num">
                                      <p:cBhvr additive="base">
                                        <p:cTn id="4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2" presetClass="entr" presetSubtype="4" fill="hold" grpId="0" nodeType="click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slide(fromBottom)">
                                      <p:cBhvr>
                                        <p:cTn id="53" dur="500"/>
                                        <p:tgtEl>
                                          <p:spTgt spid="23"/>
                                        </p:tgtEl>
                                      </p:cBhvr>
                                    </p:animEffect>
                                  </p:childTnLst>
                                </p:cTn>
                              </p:par>
                              <p:par>
                                <p:cTn id="54" presetID="12" presetClass="entr" presetSubtype="4" fill="hold"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slide(fromBottom)">
                                      <p:cBhvr>
                                        <p:cTn id="56" dur="500"/>
                                        <p:tgtEl>
                                          <p:spTgt spid="29"/>
                                        </p:tgtEl>
                                      </p:cBhvr>
                                    </p:animEffect>
                                  </p:childTnLst>
                                </p:cTn>
                              </p:par>
                            </p:childTnLst>
                          </p:cTn>
                        </p:par>
                      </p:childTnLst>
                    </p:cTn>
                  </p:par>
                  <p:par>
                    <p:cTn id="57" fill="hold">
                      <p:stCondLst>
                        <p:cond delay="indefinite"/>
                      </p:stCondLst>
                      <p:childTnLst>
                        <p:par>
                          <p:cTn id="58" fill="hold">
                            <p:stCondLst>
                              <p:cond delay="0"/>
                            </p:stCondLst>
                            <p:childTnLst>
                              <p:par>
                                <p:cTn id="59" presetID="12" presetClass="entr" presetSubtype="4" fill="hold" grpId="0" nodeType="click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slide(fromBottom)">
                                      <p:cBhvr>
                                        <p:cTn id="6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0" grpId="0" animBg="1"/>
      <p:bldP spid="11" grpId="0" animBg="1"/>
      <p:bldP spid="12" grpId="1" animBg="1"/>
      <p:bldP spid="20" grpId="0" animBg="1"/>
      <p:bldP spid="21" grpId="0" animBg="1"/>
      <p:bldP spid="22" grpId="0" animBg="1"/>
      <p:bldP spid="23" grpId="0"/>
      <p:bldP spid="3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760552"/>
            <a:ext cx="12192000" cy="11876"/>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4" name="Freeform 73">
            <a:extLst>
              <a:ext uri="{FF2B5EF4-FFF2-40B4-BE49-F238E27FC236}">
                <a16:creationId xmlns:a16="http://schemas.microsoft.com/office/drawing/2014/main" id="{09E69AF2-8C8B-4E01-86A5-13C841D5089A}"/>
              </a:ext>
            </a:extLst>
          </p:cNvPr>
          <p:cNvSpPr>
            <a:spLocks/>
          </p:cNvSpPr>
          <p:nvPr/>
        </p:nvSpPr>
        <p:spPr bwMode="auto">
          <a:xfrm>
            <a:off x="208398" y="0"/>
            <a:ext cx="822766" cy="736979"/>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rgbClr val="1D4251"/>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endParaRPr>
          </a:p>
        </p:txBody>
      </p:sp>
      <p:sp>
        <p:nvSpPr>
          <p:cNvPr id="5" name="Rectangle 4"/>
          <p:cNvSpPr/>
          <p:nvPr/>
        </p:nvSpPr>
        <p:spPr>
          <a:xfrm>
            <a:off x="1055424" y="185214"/>
            <a:ext cx="9506559" cy="477054"/>
          </a:xfrm>
          <a:prstGeom prst="rect">
            <a:avLst/>
          </a:prstGeom>
        </p:spPr>
        <p:txBody>
          <a:bodyPr wrap="square">
            <a:spAutoFit/>
          </a:bodyPr>
          <a:lstStyle/>
          <a:p>
            <a:r>
              <a:rPr lang="vi-VN" sz="2500" b="1" dirty="0">
                <a:solidFill>
                  <a:schemeClr val="tx2">
                    <a:lumMod val="50000"/>
                  </a:schemeClr>
                </a:solidFill>
                <a:latin typeface="Times New Roman" pitchFamily="18" charset="0"/>
                <a:cs typeface="Times New Roman" pitchFamily="18" charset="0"/>
              </a:rPr>
              <a:t>3.2.2</a:t>
            </a:r>
            <a:r>
              <a:rPr lang="en-US" sz="2500" b="1" dirty="0">
                <a:solidFill>
                  <a:schemeClr val="tx2">
                    <a:lumMod val="50000"/>
                  </a:schemeClr>
                </a:solidFill>
                <a:latin typeface="Times New Roman" pitchFamily="18" charset="0"/>
                <a:cs typeface="Times New Roman" pitchFamily="18" charset="0"/>
              </a:rPr>
              <a:t>.</a:t>
            </a:r>
            <a:r>
              <a:rPr lang="vi-VN" sz="2500" b="1" dirty="0">
                <a:solidFill>
                  <a:schemeClr val="tx2">
                    <a:lumMod val="50000"/>
                  </a:schemeClr>
                </a:solidFill>
                <a:latin typeface="Times New Roman" pitchFamily="18" charset="0"/>
                <a:cs typeface="Times New Roman" pitchFamily="18" charset="0"/>
              </a:rPr>
              <a:t>  Tình hình quản lý nợ nước ngoài của Việt Nam </a:t>
            </a:r>
            <a:r>
              <a:rPr lang="en-US" sz="2500" b="1" dirty="0" err="1">
                <a:solidFill>
                  <a:schemeClr val="tx2">
                    <a:lumMod val="50000"/>
                  </a:schemeClr>
                </a:solidFill>
                <a:latin typeface="Times New Roman" pitchFamily="18" charset="0"/>
                <a:cs typeface="Times New Roman" pitchFamily="18" charset="0"/>
              </a:rPr>
              <a:t>đến</a:t>
            </a:r>
            <a:r>
              <a:rPr lang="en-US" sz="2500" b="1" dirty="0">
                <a:solidFill>
                  <a:schemeClr val="tx2">
                    <a:lumMod val="50000"/>
                  </a:schemeClr>
                </a:solidFill>
                <a:latin typeface="Times New Roman" pitchFamily="18" charset="0"/>
                <a:cs typeface="Times New Roman" pitchFamily="18" charset="0"/>
              </a:rPr>
              <a:t> </a:t>
            </a:r>
            <a:r>
              <a:rPr lang="en-US" sz="2500" b="1" dirty="0" err="1">
                <a:solidFill>
                  <a:schemeClr val="tx2">
                    <a:lumMod val="50000"/>
                  </a:schemeClr>
                </a:solidFill>
                <a:latin typeface="Times New Roman" pitchFamily="18" charset="0"/>
                <a:cs typeface="Times New Roman" pitchFamily="18" charset="0"/>
              </a:rPr>
              <a:t>năm</a:t>
            </a:r>
            <a:r>
              <a:rPr lang="en-US" sz="2500" b="1" dirty="0">
                <a:solidFill>
                  <a:schemeClr val="tx2">
                    <a:lumMod val="50000"/>
                  </a:schemeClr>
                </a:solidFill>
                <a:latin typeface="Times New Roman" pitchFamily="18" charset="0"/>
                <a:cs typeface="Times New Roman" pitchFamily="18" charset="0"/>
              </a:rPr>
              <a:t> 2019</a:t>
            </a:r>
            <a:endParaRPr lang="en-US" sz="2500" dirty="0">
              <a:solidFill>
                <a:schemeClr val="tx2">
                  <a:lumMod val="50000"/>
                </a:schemeClr>
              </a:solidFill>
              <a:latin typeface="Times New Roman" pitchFamily="18" charset="0"/>
              <a:cs typeface="Times New Roman" pitchFamily="18" charset="0"/>
            </a:endParaRPr>
          </a:p>
        </p:txBody>
      </p:sp>
      <p:sp>
        <p:nvSpPr>
          <p:cNvPr id="6" name="圆角矩形 3"/>
          <p:cNvSpPr/>
          <p:nvPr/>
        </p:nvSpPr>
        <p:spPr>
          <a:xfrm>
            <a:off x="6509981" y="1419330"/>
            <a:ext cx="4531057" cy="1323870"/>
          </a:xfrm>
          <a:prstGeom prst="roundRect">
            <a:avLst>
              <a:gd name="adj" fmla="val 18655"/>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a:latin typeface="Times New Roman" pitchFamily="18" charset="0"/>
                <a:cs typeface="Times New Roman" pitchFamily="18" charset="0"/>
              </a:rPr>
              <a:t>N</a:t>
            </a:r>
            <a:r>
              <a:rPr lang="vi-VN" sz="2000" dirty="0">
                <a:latin typeface="Times New Roman" pitchFamily="18" charset="0"/>
                <a:cs typeface="Times New Roman" pitchFamily="18" charset="0"/>
              </a:rPr>
              <a:t>ăm 2018, nợ nước ngoài của quốc gia so với GDP giảm xuống còn khoảng 46,0%, trong đó cơ cấu nợ nước ngoài quốc gia đều giảm.</a:t>
            </a:r>
            <a:endParaRPr lang="zh-CN" altLang="en-US" sz="2000" dirty="0">
              <a:latin typeface="Times New Roman" pitchFamily="18" charset="0"/>
              <a:cs typeface="Times New Roman" pitchFamily="18" charset="0"/>
            </a:endParaRPr>
          </a:p>
        </p:txBody>
      </p:sp>
      <p:sp>
        <p:nvSpPr>
          <p:cNvPr id="8" name="圆角矩形 5"/>
          <p:cNvSpPr/>
          <p:nvPr/>
        </p:nvSpPr>
        <p:spPr>
          <a:xfrm>
            <a:off x="996287" y="3016154"/>
            <a:ext cx="4503761" cy="1310185"/>
          </a:xfrm>
          <a:prstGeom prst="roundRect">
            <a:avLst>
              <a:gd name="adj" fmla="val 18655"/>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000" dirty="0">
                <a:latin typeface="Times New Roman" pitchFamily="18" charset="0"/>
                <a:cs typeface="Times New Roman" pitchFamily="18" charset="0"/>
              </a:rPr>
              <a:t>Trong 3 năm 2016 - 2018, tổng số vốn đầu tư từ nguồn vốn ODA, vốn vay ưu đãi nước ngoài là 137.176 tỷ đồng, đạt 74,53% dự toán được Quốc hội giao</a:t>
            </a:r>
            <a:endParaRPr lang="zh-CN" altLang="en-US" sz="2000" dirty="0">
              <a:latin typeface="Times New Roman" pitchFamily="18" charset="0"/>
              <a:cs typeface="Times New Roman" pitchFamily="18" charset="0"/>
            </a:endParaRPr>
          </a:p>
        </p:txBody>
      </p:sp>
      <p:sp>
        <p:nvSpPr>
          <p:cNvPr id="10" name="圆角矩形 7"/>
          <p:cNvSpPr/>
          <p:nvPr/>
        </p:nvSpPr>
        <p:spPr>
          <a:xfrm>
            <a:off x="968990" y="1337481"/>
            <a:ext cx="4517409" cy="1438249"/>
          </a:xfrm>
          <a:prstGeom prst="roundRect">
            <a:avLst>
              <a:gd name="adj" fmla="val 18655"/>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000" dirty="0">
                <a:latin typeface="Times New Roman" pitchFamily="18" charset="0"/>
                <a:cs typeface="Times New Roman" pitchFamily="18" charset="0"/>
              </a:rPr>
              <a:t>Chính phủ Việt Nam cũng đặt ra mức trần cho các khoản vay nợ nước ngoài</a:t>
            </a:r>
            <a:r>
              <a:rPr lang="en-US" sz="2000" dirty="0">
                <a:latin typeface="Times New Roman" pitchFamily="18" charset="0"/>
                <a:cs typeface="Times New Roman" pitchFamily="18" charset="0"/>
              </a:rPr>
              <a:t>, </a:t>
            </a:r>
            <a:r>
              <a:rPr lang="vi-VN" sz="2000" dirty="0">
                <a:latin typeface="Times New Roman" pitchFamily="18" charset="0"/>
                <a:cs typeface="Times New Roman" pitchFamily="18" charset="0"/>
              </a:rPr>
              <a:t>không vượt quá 50% GDP</a:t>
            </a:r>
            <a:endParaRPr lang="zh-CN" altLang="en-US" sz="2000" dirty="0">
              <a:solidFill>
                <a:schemeClr val="bg1"/>
              </a:solidFill>
              <a:latin typeface="Times New Roman" pitchFamily="18" charset="0"/>
              <a:cs typeface="Times New Roman" pitchFamily="18" charset="0"/>
            </a:endParaRPr>
          </a:p>
        </p:txBody>
      </p:sp>
      <p:sp>
        <p:nvSpPr>
          <p:cNvPr id="12" name="圆角矩形 9"/>
          <p:cNvSpPr/>
          <p:nvPr/>
        </p:nvSpPr>
        <p:spPr>
          <a:xfrm>
            <a:off x="6472677" y="4544668"/>
            <a:ext cx="4663896" cy="1337518"/>
          </a:xfrm>
          <a:prstGeom prst="roundRect">
            <a:avLst>
              <a:gd name="adj" fmla="val 18655"/>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000" dirty="0">
                <a:latin typeface="Times New Roman" pitchFamily="18" charset="0"/>
                <a:cs typeface="Times New Roman" pitchFamily="18" charset="0"/>
              </a:rPr>
              <a:t>Nhìn chung mặt bằng lãi suất bình quân nợ nước ngoài của Chính phủ vẫn duy trì ở mức thấp (2,0%/năm tính đến 31/12/2018)</a:t>
            </a:r>
            <a:endParaRPr lang="zh-CN" altLang="en-US" sz="2000" dirty="0">
              <a:latin typeface="Times New Roman" pitchFamily="18" charset="0"/>
              <a:cs typeface="Times New Roman" pitchFamily="18" charset="0"/>
            </a:endParaRPr>
          </a:p>
        </p:txBody>
      </p:sp>
      <p:sp>
        <p:nvSpPr>
          <p:cNvPr id="14" name="圆角矩形 11"/>
          <p:cNvSpPr/>
          <p:nvPr/>
        </p:nvSpPr>
        <p:spPr>
          <a:xfrm>
            <a:off x="6464862" y="2983125"/>
            <a:ext cx="4699007" cy="1315920"/>
          </a:xfrm>
          <a:prstGeom prst="roundRect">
            <a:avLst>
              <a:gd name="adj" fmla="val 18655"/>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000" dirty="0">
                <a:latin typeface="Times New Roman" pitchFamily="18" charset="0"/>
                <a:cs typeface="Times New Roman" pitchFamily="18" charset="0"/>
              </a:rPr>
              <a:t>Trong 6 tháng đầu năm 2019, tổng mức phát TPDN là 116.085 tỷ đồng, tăng 7,4% so với cùng kỳ 2018</a:t>
            </a:r>
            <a:endParaRPr lang="zh-CN" altLang="en-US" sz="2000" dirty="0">
              <a:latin typeface="Times New Roman" pitchFamily="18" charset="0"/>
              <a:cs typeface="Times New Roman" pitchFamily="18" charset="0"/>
            </a:endParaRPr>
          </a:p>
        </p:txBody>
      </p:sp>
      <p:grpSp>
        <p:nvGrpSpPr>
          <p:cNvPr id="16" name="组合 25"/>
          <p:cNvGrpSpPr>
            <a:grpSpLocks/>
          </p:cNvGrpSpPr>
          <p:nvPr/>
        </p:nvGrpSpPr>
        <p:grpSpPr bwMode="auto">
          <a:xfrm>
            <a:off x="5377218" y="2947916"/>
            <a:ext cx="1187356" cy="1217156"/>
            <a:chOff x="5302498" y="1350023"/>
            <a:chExt cx="954598" cy="974486"/>
          </a:xfrm>
        </p:grpSpPr>
        <p:sp>
          <p:nvSpPr>
            <p:cNvPr id="17" name="Oval 42"/>
            <p:cNvSpPr>
              <a:spLocks noChangeArrowheads="1"/>
            </p:cNvSpPr>
            <p:nvPr/>
          </p:nvSpPr>
          <p:spPr bwMode="auto">
            <a:xfrm>
              <a:off x="5302498" y="1350023"/>
              <a:ext cx="954598" cy="974486"/>
            </a:xfrm>
            <a:prstGeom prst="ellipse">
              <a:avLst/>
            </a:prstGeom>
            <a:solidFill>
              <a:schemeClr val="bg1"/>
            </a:solidFill>
            <a:ln w="77788">
              <a:solidFill>
                <a:schemeClr val="tx2">
                  <a:lumMod val="50000"/>
                </a:schemeClr>
              </a:solidFill>
              <a:miter lim="800000"/>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1200"/>
            </a:p>
          </p:txBody>
        </p:sp>
        <p:grpSp>
          <p:nvGrpSpPr>
            <p:cNvPr id="18" name="组合 13"/>
            <p:cNvGrpSpPr/>
            <p:nvPr/>
          </p:nvGrpSpPr>
          <p:grpSpPr>
            <a:xfrm>
              <a:off x="5514685" y="1630891"/>
              <a:ext cx="530225" cy="412750"/>
              <a:chOff x="2001838" y="2316163"/>
              <a:chExt cx="530225" cy="412750"/>
            </a:xfrm>
            <a:solidFill>
              <a:srgbClr val="195D54"/>
            </a:solidFill>
          </p:grpSpPr>
          <p:sp>
            <p:nvSpPr>
              <p:cNvPr id="19" name="Freeform 5"/>
              <p:cNvSpPr>
                <a:spLocks noEditPoints="1"/>
              </p:cNvSpPr>
              <p:nvPr/>
            </p:nvSpPr>
            <p:spPr bwMode="auto">
              <a:xfrm>
                <a:off x="2001838" y="2362200"/>
                <a:ext cx="458788" cy="366713"/>
              </a:xfrm>
              <a:custGeom>
                <a:avLst/>
                <a:gdLst>
                  <a:gd name="T0" fmla="*/ 99 w 120"/>
                  <a:gd name="T1" fmla="*/ 40 h 95"/>
                  <a:gd name="T2" fmla="*/ 96 w 120"/>
                  <a:gd name="T3" fmla="*/ 36 h 95"/>
                  <a:gd name="T4" fmla="*/ 95 w 120"/>
                  <a:gd name="T5" fmla="*/ 22 h 95"/>
                  <a:gd name="T6" fmla="*/ 70 w 120"/>
                  <a:gd name="T7" fmla="*/ 23 h 95"/>
                  <a:gd name="T8" fmla="*/ 66 w 120"/>
                  <a:gd name="T9" fmla="*/ 16 h 95"/>
                  <a:gd name="T10" fmla="*/ 45 w 120"/>
                  <a:gd name="T11" fmla="*/ 6 h 95"/>
                  <a:gd name="T12" fmla="*/ 11 w 120"/>
                  <a:gd name="T13" fmla="*/ 34 h 95"/>
                  <a:gd name="T14" fmla="*/ 2 w 120"/>
                  <a:gd name="T15" fmla="*/ 60 h 95"/>
                  <a:gd name="T16" fmla="*/ 51 w 120"/>
                  <a:gd name="T17" fmla="*/ 93 h 95"/>
                  <a:gd name="T18" fmla="*/ 111 w 120"/>
                  <a:gd name="T19" fmla="*/ 67 h 95"/>
                  <a:gd name="T20" fmla="*/ 99 w 120"/>
                  <a:gd name="T21" fmla="*/ 40 h 95"/>
                  <a:gd name="T22" fmla="*/ 53 w 120"/>
                  <a:gd name="T23" fmla="*/ 86 h 95"/>
                  <a:gd name="T24" fmla="*/ 14 w 120"/>
                  <a:gd name="T25" fmla="*/ 62 h 95"/>
                  <a:gd name="T26" fmla="*/ 53 w 120"/>
                  <a:gd name="T27" fmla="*/ 35 h 95"/>
                  <a:gd name="T28" fmla="*/ 92 w 120"/>
                  <a:gd name="T29" fmla="*/ 57 h 95"/>
                  <a:gd name="T30" fmla="*/ 53 w 120"/>
                  <a:gd name="T31" fmla="*/ 8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95">
                    <a:moveTo>
                      <a:pt x="99" y="40"/>
                    </a:moveTo>
                    <a:cubicBezTo>
                      <a:pt x="94" y="39"/>
                      <a:pt x="96" y="36"/>
                      <a:pt x="96" y="36"/>
                    </a:cubicBezTo>
                    <a:cubicBezTo>
                      <a:pt x="96" y="36"/>
                      <a:pt x="101" y="28"/>
                      <a:pt x="95" y="22"/>
                    </a:cubicBezTo>
                    <a:cubicBezTo>
                      <a:pt x="88" y="14"/>
                      <a:pt x="70" y="23"/>
                      <a:pt x="70" y="23"/>
                    </a:cubicBezTo>
                    <a:cubicBezTo>
                      <a:pt x="63" y="25"/>
                      <a:pt x="65" y="22"/>
                      <a:pt x="66" y="16"/>
                    </a:cubicBezTo>
                    <a:cubicBezTo>
                      <a:pt x="66" y="10"/>
                      <a:pt x="64" y="0"/>
                      <a:pt x="45" y="6"/>
                    </a:cubicBezTo>
                    <a:cubicBezTo>
                      <a:pt x="27" y="12"/>
                      <a:pt x="11" y="34"/>
                      <a:pt x="11" y="34"/>
                    </a:cubicBezTo>
                    <a:cubicBezTo>
                      <a:pt x="0" y="49"/>
                      <a:pt x="2" y="60"/>
                      <a:pt x="2" y="60"/>
                    </a:cubicBezTo>
                    <a:cubicBezTo>
                      <a:pt x="5" y="85"/>
                      <a:pt x="31" y="91"/>
                      <a:pt x="51" y="93"/>
                    </a:cubicBezTo>
                    <a:cubicBezTo>
                      <a:pt x="73" y="95"/>
                      <a:pt x="102" y="86"/>
                      <a:pt x="111" y="67"/>
                    </a:cubicBezTo>
                    <a:cubicBezTo>
                      <a:pt x="120" y="48"/>
                      <a:pt x="104" y="41"/>
                      <a:pt x="99" y="40"/>
                    </a:cubicBezTo>
                    <a:close/>
                    <a:moveTo>
                      <a:pt x="53" y="86"/>
                    </a:moveTo>
                    <a:cubicBezTo>
                      <a:pt x="32" y="87"/>
                      <a:pt x="14" y="76"/>
                      <a:pt x="14" y="62"/>
                    </a:cubicBezTo>
                    <a:cubicBezTo>
                      <a:pt x="14" y="48"/>
                      <a:pt x="32" y="36"/>
                      <a:pt x="53" y="35"/>
                    </a:cubicBezTo>
                    <a:cubicBezTo>
                      <a:pt x="74" y="34"/>
                      <a:pt x="92" y="43"/>
                      <a:pt x="92" y="57"/>
                    </a:cubicBezTo>
                    <a:cubicBezTo>
                      <a:pt x="92" y="72"/>
                      <a:pt x="74" y="85"/>
                      <a:pt x="53" y="86"/>
                    </a:cubicBezTo>
                    <a:close/>
                  </a:path>
                </a:pathLst>
              </a:custGeom>
              <a:solidFill>
                <a:srgbClr val="314865"/>
              </a:solidFill>
              <a:ln>
                <a:noFill/>
              </a:ln>
            </p:spPr>
            <p:txBody>
              <a:bodyPr/>
              <a:lstStyle/>
              <a:p>
                <a:pPr>
                  <a:defRPr/>
                </a:pPr>
                <a:endParaRPr lang="zh-CN" altLang="en-US" sz="1200"/>
              </a:p>
            </p:txBody>
          </p:sp>
          <p:sp>
            <p:nvSpPr>
              <p:cNvPr id="20" name="Freeform 6"/>
              <p:cNvSpPr>
                <a:spLocks noEditPoints="1"/>
              </p:cNvSpPr>
              <p:nvPr/>
            </p:nvSpPr>
            <p:spPr bwMode="auto">
              <a:xfrm>
                <a:off x="2105026" y="2524125"/>
                <a:ext cx="179388" cy="161925"/>
              </a:xfrm>
              <a:custGeom>
                <a:avLst/>
                <a:gdLst>
                  <a:gd name="T0" fmla="*/ 22 w 47"/>
                  <a:gd name="T1" fmla="*/ 3 h 42"/>
                  <a:gd name="T2" fmla="*/ 3 w 47"/>
                  <a:gd name="T3" fmla="*/ 25 h 42"/>
                  <a:gd name="T4" fmla="*/ 9 w 47"/>
                  <a:gd name="T5" fmla="*/ 35 h 42"/>
                  <a:gd name="T6" fmla="*/ 41 w 47"/>
                  <a:gd name="T7" fmla="*/ 29 h 42"/>
                  <a:gd name="T8" fmla="*/ 22 w 47"/>
                  <a:gd name="T9" fmla="*/ 3 h 42"/>
                  <a:gd name="T10" fmla="*/ 16 w 47"/>
                  <a:gd name="T11" fmla="*/ 31 h 42"/>
                  <a:gd name="T12" fmla="*/ 9 w 47"/>
                  <a:gd name="T13" fmla="*/ 26 h 42"/>
                  <a:gd name="T14" fmla="*/ 16 w 47"/>
                  <a:gd name="T15" fmla="*/ 19 h 42"/>
                  <a:gd name="T16" fmla="*/ 24 w 47"/>
                  <a:gd name="T17" fmla="*/ 24 h 42"/>
                  <a:gd name="T18" fmla="*/ 16 w 47"/>
                  <a:gd name="T19" fmla="*/ 31 h 42"/>
                  <a:gd name="T20" fmla="*/ 29 w 47"/>
                  <a:gd name="T21" fmla="*/ 20 h 42"/>
                  <a:gd name="T22" fmla="*/ 25 w 47"/>
                  <a:gd name="T23" fmla="*/ 20 h 42"/>
                  <a:gd name="T24" fmla="*/ 26 w 47"/>
                  <a:gd name="T25" fmla="*/ 16 h 42"/>
                  <a:gd name="T26" fmla="*/ 30 w 47"/>
                  <a:gd name="T27" fmla="*/ 16 h 42"/>
                  <a:gd name="T28" fmla="*/ 29 w 47"/>
                  <a:gd name="T29"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 h="42">
                    <a:moveTo>
                      <a:pt x="22" y="3"/>
                    </a:moveTo>
                    <a:cubicBezTo>
                      <a:pt x="0" y="5"/>
                      <a:pt x="3" y="25"/>
                      <a:pt x="3" y="25"/>
                    </a:cubicBezTo>
                    <a:cubicBezTo>
                      <a:pt x="3" y="25"/>
                      <a:pt x="3" y="32"/>
                      <a:pt x="9" y="35"/>
                    </a:cubicBezTo>
                    <a:cubicBezTo>
                      <a:pt x="21" y="42"/>
                      <a:pt x="34" y="38"/>
                      <a:pt x="41" y="29"/>
                    </a:cubicBezTo>
                    <a:cubicBezTo>
                      <a:pt x="47" y="21"/>
                      <a:pt x="43" y="0"/>
                      <a:pt x="22" y="3"/>
                    </a:cubicBezTo>
                    <a:close/>
                    <a:moveTo>
                      <a:pt x="16" y="31"/>
                    </a:moveTo>
                    <a:cubicBezTo>
                      <a:pt x="12" y="31"/>
                      <a:pt x="9" y="29"/>
                      <a:pt x="9" y="26"/>
                    </a:cubicBezTo>
                    <a:cubicBezTo>
                      <a:pt x="9" y="22"/>
                      <a:pt x="12" y="19"/>
                      <a:pt x="16" y="19"/>
                    </a:cubicBezTo>
                    <a:cubicBezTo>
                      <a:pt x="21" y="18"/>
                      <a:pt x="24" y="21"/>
                      <a:pt x="24" y="24"/>
                    </a:cubicBezTo>
                    <a:cubicBezTo>
                      <a:pt x="24" y="27"/>
                      <a:pt x="20" y="31"/>
                      <a:pt x="16" y="31"/>
                    </a:cubicBezTo>
                    <a:close/>
                    <a:moveTo>
                      <a:pt x="29" y="20"/>
                    </a:moveTo>
                    <a:cubicBezTo>
                      <a:pt x="28" y="21"/>
                      <a:pt x="26" y="21"/>
                      <a:pt x="25" y="20"/>
                    </a:cubicBezTo>
                    <a:cubicBezTo>
                      <a:pt x="25" y="19"/>
                      <a:pt x="25" y="17"/>
                      <a:pt x="26" y="16"/>
                    </a:cubicBezTo>
                    <a:cubicBezTo>
                      <a:pt x="28" y="15"/>
                      <a:pt x="29" y="15"/>
                      <a:pt x="30" y="16"/>
                    </a:cubicBezTo>
                    <a:cubicBezTo>
                      <a:pt x="31" y="17"/>
                      <a:pt x="30" y="19"/>
                      <a:pt x="29" y="20"/>
                    </a:cubicBezTo>
                    <a:close/>
                  </a:path>
                </a:pathLst>
              </a:custGeom>
              <a:solidFill>
                <a:srgbClr val="7030A0"/>
              </a:solidFill>
              <a:ln>
                <a:noFill/>
              </a:ln>
            </p:spPr>
            <p:txBody>
              <a:bodyPr/>
              <a:lstStyle/>
              <a:p>
                <a:pPr>
                  <a:defRPr/>
                </a:pPr>
                <a:endParaRPr lang="zh-CN" altLang="en-US" sz="1200"/>
              </a:p>
            </p:txBody>
          </p:sp>
          <p:sp>
            <p:nvSpPr>
              <p:cNvPr id="21" name="Freeform 7"/>
              <p:cNvSpPr>
                <a:spLocks/>
              </p:cNvSpPr>
              <p:nvPr/>
            </p:nvSpPr>
            <p:spPr bwMode="auto">
              <a:xfrm>
                <a:off x="2344738" y="2378075"/>
                <a:ext cx="96838" cy="104775"/>
              </a:xfrm>
              <a:custGeom>
                <a:avLst/>
                <a:gdLst>
                  <a:gd name="T0" fmla="*/ 19 w 25"/>
                  <a:gd name="T1" fmla="*/ 27 h 27"/>
                  <a:gd name="T2" fmla="*/ 23 w 25"/>
                  <a:gd name="T3" fmla="*/ 24 h 27"/>
                  <a:gd name="T4" fmla="*/ 23 w 25"/>
                  <a:gd name="T5" fmla="*/ 24 h 27"/>
                  <a:gd name="T6" fmla="*/ 3 w 25"/>
                  <a:gd name="T7" fmla="*/ 4 h 27"/>
                  <a:gd name="T8" fmla="*/ 0 w 25"/>
                  <a:gd name="T9" fmla="*/ 8 h 27"/>
                  <a:gd name="T10" fmla="*/ 3 w 25"/>
                  <a:gd name="T11" fmla="*/ 11 h 27"/>
                  <a:gd name="T12" fmla="*/ 16 w 25"/>
                  <a:gd name="T13" fmla="*/ 23 h 27"/>
                  <a:gd name="T14" fmla="*/ 19 w 25"/>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7">
                    <a:moveTo>
                      <a:pt x="19" y="27"/>
                    </a:moveTo>
                    <a:cubicBezTo>
                      <a:pt x="21" y="27"/>
                      <a:pt x="22" y="26"/>
                      <a:pt x="23" y="24"/>
                    </a:cubicBezTo>
                    <a:cubicBezTo>
                      <a:pt x="23" y="24"/>
                      <a:pt x="23" y="24"/>
                      <a:pt x="23" y="24"/>
                    </a:cubicBezTo>
                    <a:cubicBezTo>
                      <a:pt x="25" y="0"/>
                      <a:pt x="3" y="4"/>
                      <a:pt x="3" y="4"/>
                    </a:cubicBezTo>
                    <a:cubicBezTo>
                      <a:pt x="1" y="4"/>
                      <a:pt x="0" y="6"/>
                      <a:pt x="0" y="8"/>
                    </a:cubicBezTo>
                    <a:cubicBezTo>
                      <a:pt x="0" y="10"/>
                      <a:pt x="1" y="11"/>
                      <a:pt x="3" y="11"/>
                    </a:cubicBezTo>
                    <a:cubicBezTo>
                      <a:pt x="19" y="8"/>
                      <a:pt x="16" y="23"/>
                      <a:pt x="16" y="23"/>
                    </a:cubicBezTo>
                    <a:cubicBezTo>
                      <a:pt x="16" y="25"/>
                      <a:pt x="17" y="27"/>
                      <a:pt x="19" y="27"/>
                    </a:cubicBezTo>
                    <a:close/>
                  </a:path>
                </a:pathLst>
              </a:custGeom>
              <a:solidFill>
                <a:srgbClr val="7030A0"/>
              </a:solidFill>
              <a:ln>
                <a:noFill/>
              </a:ln>
            </p:spPr>
            <p:txBody>
              <a:bodyPr/>
              <a:lstStyle/>
              <a:p>
                <a:pPr>
                  <a:defRPr/>
                </a:pPr>
                <a:endParaRPr lang="zh-CN" altLang="en-US" sz="1200"/>
              </a:p>
            </p:txBody>
          </p:sp>
          <p:sp>
            <p:nvSpPr>
              <p:cNvPr id="22" name="Freeform 8"/>
              <p:cNvSpPr>
                <a:spLocks/>
              </p:cNvSpPr>
              <p:nvPr/>
            </p:nvSpPr>
            <p:spPr bwMode="auto">
              <a:xfrm>
                <a:off x="2325688" y="2316163"/>
                <a:ext cx="206375" cy="193675"/>
              </a:xfrm>
              <a:custGeom>
                <a:avLst/>
                <a:gdLst>
                  <a:gd name="T0" fmla="*/ 22 w 54"/>
                  <a:gd name="T1" fmla="*/ 2 h 50"/>
                  <a:gd name="T2" fmla="*/ 4 w 54"/>
                  <a:gd name="T3" fmla="*/ 2 h 50"/>
                  <a:gd name="T4" fmla="*/ 3 w 54"/>
                  <a:gd name="T5" fmla="*/ 2 h 50"/>
                  <a:gd name="T6" fmla="*/ 3 w 54"/>
                  <a:gd name="T7" fmla="*/ 2 h 50"/>
                  <a:gd name="T8" fmla="*/ 0 w 54"/>
                  <a:gd name="T9" fmla="*/ 7 h 50"/>
                  <a:gd name="T10" fmla="*/ 5 w 54"/>
                  <a:gd name="T11" fmla="*/ 12 h 50"/>
                  <a:gd name="T12" fmla="*/ 9 w 54"/>
                  <a:gd name="T13" fmla="*/ 11 h 50"/>
                  <a:gd name="T14" fmla="*/ 35 w 54"/>
                  <a:gd name="T15" fmla="*/ 24 h 50"/>
                  <a:gd name="T16" fmla="*/ 36 w 54"/>
                  <a:gd name="T17" fmla="*/ 41 h 50"/>
                  <a:gd name="T18" fmla="*/ 35 w 54"/>
                  <a:gd name="T19" fmla="*/ 46 h 50"/>
                  <a:gd name="T20" fmla="*/ 40 w 54"/>
                  <a:gd name="T21" fmla="*/ 50 h 50"/>
                  <a:gd name="T22" fmla="*/ 45 w 54"/>
                  <a:gd name="T23" fmla="*/ 46 h 50"/>
                  <a:gd name="T24" fmla="*/ 45 w 54"/>
                  <a:gd name="T25" fmla="*/ 46 h 50"/>
                  <a:gd name="T26" fmla="*/ 22 w 54"/>
                  <a:gd name="T2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0">
                    <a:moveTo>
                      <a:pt x="22" y="2"/>
                    </a:moveTo>
                    <a:cubicBezTo>
                      <a:pt x="14" y="0"/>
                      <a:pt x="6" y="1"/>
                      <a:pt x="4" y="2"/>
                    </a:cubicBezTo>
                    <a:cubicBezTo>
                      <a:pt x="4" y="2"/>
                      <a:pt x="4" y="2"/>
                      <a:pt x="3" y="2"/>
                    </a:cubicBezTo>
                    <a:cubicBezTo>
                      <a:pt x="3" y="2"/>
                      <a:pt x="3" y="2"/>
                      <a:pt x="3" y="2"/>
                    </a:cubicBezTo>
                    <a:cubicBezTo>
                      <a:pt x="1" y="3"/>
                      <a:pt x="0" y="5"/>
                      <a:pt x="0" y="7"/>
                    </a:cubicBezTo>
                    <a:cubicBezTo>
                      <a:pt x="0" y="10"/>
                      <a:pt x="2" y="12"/>
                      <a:pt x="5" y="12"/>
                    </a:cubicBezTo>
                    <a:cubicBezTo>
                      <a:pt x="5" y="12"/>
                      <a:pt x="7" y="12"/>
                      <a:pt x="9" y="11"/>
                    </a:cubicBezTo>
                    <a:cubicBezTo>
                      <a:pt x="11" y="10"/>
                      <a:pt x="27" y="11"/>
                      <a:pt x="35" y="24"/>
                    </a:cubicBezTo>
                    <a:cubicBezTo>
                      <a:pt x="39" y="33"/>
                      <a:pt x="37" y="40"/>
                      <a:pt x="36" y="41"/>
                    </a:cubicBezTo>
                    <a:cubicBezTo>
                      <a:pt x="36" y="41"/>
                      <a:pt x="35" y="43"/>
                      <a:pt x="35" y="46"/>
                    </a:cubicBezTo>
                    <a:cubicBezTo>
                      <a:pt x="35" y="49"/>
                      <a:pt x="38" y="50"/>
                      <a:pt x="40" y="50"/>
                    </a:cubicBezTo>
                    <a:cubicBezTo>
                      <a:pt x="43" y="50"/>
                      <a:pt x="45" y="50"/>
                      <a:pt x="45" y="46"/>
                    </a:cubicBezTo>
                    <a:cubicBezTo>
                      <a:pt x="45" y="46"/>
                      <a:pt x="45" y="46"/>
                      <a:pt x="45" y="46"/>
                    </a:cubicBezTo>
                    <a:cubicBezTo>
                      <a:pt x="54" y="18"/>
                      <a:pt x="35" y="5"/>
                      <a:pt x="22" y="2"/>
                    </a:cubicBezTo>
                    <a:close/>
                  </a:path>
                </a:pathLst>
              </a:custGeom>
              <a:solidFill>
                <a:srgbClr val="7030A0"/>
              </a:solidFill>
              <a:ln>
                <a:noFill/>
              </a:ln>
            </p:spPr>
            <p:txBody>
              <a:bodyPr/>
              <a:lstStyle/>
              <a:p>
                <a:pPr>
                  <a:defRPr/>
                </a:pPr>
                <a:endParaRPr lang="zh-CN" altLang="en-US" sz="1200"/>
              </a:p>
            </p:txBody>
          </p:sp>
        </p:grpSp>
      </p:grpSp>
      <p:sp>
        <p:nvSpPr>
          <p:cNvPr id="23" name="圆角矩形 20"/>
          <p:cNvSpPr/>
          <p:nvPr/>
        </p:nvSpPr>
        <p:spPr>
          <a:xfrm>
            <a:off x="955342" y="4626591"/>
            <a:ext cx="4626591" cy="1315420"/>
          </a:xfrm>
          <a:prstGeom prst="roundRect">
            <a:avLst>
              <a:gd name="adj" fmla="val 18655"/>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endParaRPr lang="en-US"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C</a:t>
            </a:r>
            <a:r>
              <a:rPr lang="vi-VN" sz="2000" dirty="0">
                <a:latin typeface="Times New Roman" pitchFamily="18" charset="0"/>
                <a:cs typeface="Times New Roman" pitchFamily="18" charset="0"/>
              </a:rPr>
              <a:t>uối năm 2017, nợ nước ngoài của quốc gia so với GDP ở mức 48,9%, sát với ngưỡng 50% được Quốc hội cho phép.</a:t>
            </a:r>
          </a:p>
          <a:p>
            <a:br>
              <a:rPr lang="vi-VN" sz="2000" dirty="0">
                <a:latin typeface="Times New Roman" pitchFamily="18" charset="0"/>
                <a:cs typeface="Times New Roman" pitchFamily="18" charset="0"/>
              </a:rPr>
            </a:br>
            <a:endParaRPr lang="zh-CN" altLang="en-US" sz="2000" dirty="0">
              <a:latin typeface="Times New Roman" pitchFamily="18" charset="0"/>
              <a:cs typeface="Times New Roman" pitchFamily="18" charset="0"/>
            </a:endParaRPr>
          </a:p>
        </p:txBody>
      </p:sp>
      <p:grpSp>
        <p:nvGrpSpPr>
          <p:cNvPr id="25" name="组合 34"/>
          <p:cNvGrpSpPr>
            <a:grpSpLocks/>
          </p:cNvGrpSpPr>
          <p:nvPr/>
        </p:nvGrpSpPr>
        <p:grpSpPr bwMode="auto">
          <a:xfrm>
            <a:off x="5377219" y="4626591"/>
            <a:ext cx="1214650" cy="1146412"/>
            <a:chOff x="5286108" y="2366059"/>
            <a:chExt cx="954598" cy="974486"/>
          </a:xfrm>
        </p:grpSpPr>
        <p:sp>
          <p:nvSpPr>
            <p:cNvPr id="26" name="Oval 42"/>
            <p:cNvSpPr>
              <a:spLocks noChangeArrowheads="1"/>
            </p:cNvSpPr>
            <p:nvPr/>
          </p:nvSpPr>
          <p:spPr bwMode="auto">
            <a:xfrm>
              <a:off x="5286108" y="2366059"/>
              <a:ext cx="954598" cy="974486"/>
            </a:xfrm>
            <a:prstGeom prst="ellipse">
              <a:avLst/>
            </a:prstGeom>
            <a:solidFill>
              <a:schemeClr val="bg1"/>
            </a:solidFill>
            <a:ln w="77788">
              <a:solidFill>
                <a:schemeClr val="tx2">
                  <a:lumMod val="50000"/>
                </a:schemeClr>
              </a:solidFill>
              <a:miter lim="800000"/>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1200"/>
            </a:p>
          </p:txBody>
        </p:sp>
        <p:grpSp>
          <p:nvGrpSpPr>
            <p:cNvPr id="27" name="组合 22"/>
            <p:cNvGrpSpPr/>
            <p:nvPr/>
          </p:nvGrpSpPr>
          <p:grpSpPr>
            <a:xfrm>
              <a:off x="5517345" y="2652484"/>
              <a:ext cx="492125" cy="401637"/>
              <a:chOff x="5849484" y="2344737"/>
              <a:chExt cx="492125" cy="401637"/>
            </a:xfrm>
            <a:solidFill>
              <a:srgbClr val="3E3055"/>
            </a:solidFill>
          </p:grpSpPr>
          <p:sp>
            <p:nvSpPr>
              <p:cNvPr id="28" name="Freeform 24"/>
              <p:cNvSpPr>
                <a:spLocks noEditPoints="1"/>
              </p:cNvSpPr>
              <p:nvPr/>
            </p:nvSpPr>
            <p:spPr bwMode="auto">
              <a:xfrm>
                <a:off x="5849484" y="2344737"/>
                <a:ext cx="349250" cy="320675"/>
              </a:xfrm>
              <a:custGeom>
                <a:avLst/>
                <a:gdLst>
                  <a:gd name="T0" fmla="*/ 87 w 91"/>
                  <a:gd name="T1" fmla="*/ 32 h 83"/>
                  <a:gd name="T2" fmla="*/ 91 w 91"/>
                  <a:gd name="T3" fmla="*/ 32 h 83"/>
                  <a:gd name="T4" fmla="*/ 45 w 91"/>
                  <a:gd name="T5" fmla="*/ 0 h 83"/>
                  <a:gd name="T6" fmla="*/ 0 w 91"/>
                  <a:gd name="T7" fmla="*/ 39 h 83"/>
                  <a:gd name="T8" fmla="*/ 18 w 91"/>
                  <a:gd name="T9" fmla="*/ 69 h 83"/>
                  <a:gd name="T10" fmla="*/ 14 w 91"/>
                  <a:gd name="T11" fmla="*/ 83 h 83"/>
                  <a:gd name="T12" fmla="*/ 30 w 91"/>
                  <a:gd name="T13" fmla="*/ 75 h 83"/>
                  <a:gd name="T14" fmla="*/ 45 w 91"/>
                  <a:gd name="T15" fmla="*/ 77 h 83"/>
                  <a:gd name="T16" fmla="*/ 50 w 91"/>
                  <a:gd name="T17" fmla="*/ 77 h 83"/>
                  <a:gd name="T18" fmla="*/ 48 w 91"/>
                  <a:gd name="T19" fmla="*/ 67 h 83"/>
                  <a:gd name="T20" fmla="*/ 87 w 91"/>
                  <a:gd name="T21" fmla="*/ 32 h 83"/>
                  <a:gd name="T22" fmla="*/ 62 w 91"/>
                  <a:gd name="T23" fmla="*/ 19 h 83"/>
                  <a:gd name="T24" fmla="*/ 68 w 91"/>
                  <a:gd name="T25" fmla="*/ 25 h 83"/>
                  <a:gd name="T26" fmla="*/ 62 w 91"/>
                  <a:gd name="T27" fmla="*/ 31 h 83"/>
                  <a:gd name="T28" fmla="*/ 56 w 91"/>
                  <a:gd name="T29" fmla="*/ 25 h 83"/>
                  <a:gd name="T30" fmla="*/ 62 w 91"/>
                  <a:gd name="T31" fmla="*/ 19 h 83"/>
                  <a:gd name="T32" fmla="*/ 31 w 91"/>
                  <a:gd name="T33" fmla="*/ 31 h 83"/>
                  <a:gd name="T34" fmla="*/ 24 w 91"/>
                  <a:gd name="T35" fmla="*/ 25 h 83"/>
                  <a:gd name="T36" fmla="*/ 31 w 91"/>
                  <a:gd name="T37" fmla="*/ 19 h 83"/>
                  <a:gd name="T38" fmla="*/ 36 w 91"/>
                  <a:gd name="T39" fmla="*/ 25 h 83"/>
                  <a:gd name="T40" fmla="*/ 31 w 91"/>
                  <a:gd name="T41"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 h="83">
                    <a:moveTo>
                      <a:pt x="87" y="32"/>
                    </a:moveTo>
                    <a:cubicBezTo>
                      <a:pt x="88" y="32"/>
                      <a:pt x="89" y="32"/>
                      <a:pt x="91" y="32"/>
                    </a:cubicBezTo>
                    <a:cubicBezTo>
                      <a:pt x="87" y="14"/>
                      <a:pt x="68" y="0"/>
                      <a:pt x="45" y="0"/>
                    </a:cubicBezTo>
                    <a:cubicBezTo>
                      <a:pt x="21" y="0"/>
                      <a:pt x="0" y="17"/>
                      <a:pt x="0" y="39"/>
                    </a:cubicBezTo>
                    <a:cubicBezTo>
                      <a:pt x="0" y="51"/>
                      <a:pt x="7" y="61"/>
                      <a:pt x="18" y="69"/>
                    </a:cubicBezTo>
                    <a:cubicBezTo>
                      <a:pt x="14" y="83"/>
                      <a:pt x="14" y="83"/>
                      <a:pt x="14" y="83"/>
                    </a:cubicBezTo>
                    <a:cubicBezTo>
                      <a:pt x="30" y="75"/>
                      <a:pt x="30" y="75"/>
                      <a:pt x="30" y="75"/>
                    </a:cubicBezTo>
                    <a:cubicBezTo>
                      <a:pt x="35" y="76"/>
                      <a:pt x="40" y="77"/>
                      <a:pt x="45" y="77"/>
                    </a:cubicBezTo>
                    <a:cubicBezTo>
                      <a:pt x="47" y="77"/>
                      <a:pt x="48" y="77"/>
                      <a:pt x="50" y="77"/>
                    </a:cubicBezTo>
                    <a:cubicBezTo>
                      <a:pt x="49" y="74"/>
                      <a:pt x="48" y="71"/>
                      <a:pt x="48" y="67"/>
                    </a:cubicBezTo>
                    <a:cubicBezTo>
                      <a:pt x="48" y="48"/>
                      <a:pt x="65" y="32"/>
                      <a:pt x="87" y="32"/>
                    </a:cubicBezTo>
                    <a:close/>
                    <a:moveTo>
                      <a:pt x="62" y="19"/>
                    </a:moveTo>
                    <a:cubicBezTo>
                      <a:pt x="66" y="19"/>
                      <a:pt x="68" y="22"/>
                      <a:pt x="68" y="25"/>
                    </a:cubicBezTo>
                    <a:cubicBezTo>
                      <a:pt x="68" y="29"/>
                      <a:pt x="66" y="31"/>
                      <a:pt x="62" y="31"/>
                    </a:cubicBezTo>
                    <a:cubicBezTo>
                      <a:pt x="59" y="31"/>
                      <a:pt x="56" y="29"/>
                      <a:pt x="56" y="25"/>
                    </a:cubicBezTo>
                    <a:cubicBezTo>
                      <a:pt x="56" y="22"/>
                      <a:pt x="59" y="19"/>
                      <a:pt x="62" y="19"/>
                    </a:cubicBezTo>
                    <a:close/>
                    <a:moveTo>
                      <a:pt x="31" y="31"/>
                    </a:moveTo>
                    <a:cubicBezTo>
                      <a:pt x="27" y="31"/>
                      <a:pt x="24" y="29"/>
                      <a:pt x="24" y="25"/>
                    </a:cubicBezTo>
                    <a:cubicBezTo>
                      <a:pt x="24" y="22"/>
                      <a:pt x="27" y="19"/>
                      <a:pt x="31" y="19"/>
                    </a:cubicBezTo>
                    <a:cubicBezTo>
                      <a:pt x="34" y="19"/>
                      <a:pt x="36" y="22"/>
                      <a:pt x="36" y="25"/>
                    </a:cubicBezTo>
                    <a:cubicBezTo>
                      <a:pt x="36" y="29"/>
                      <a:pt x="34" y="31"/>
                      <a:pt x="31" y="31"/>
                    </a:cubicBezTo>
                    <a:close/>
                  </a:path>
                </a:pathLst>
              </a:custGeom>
              <a:solidFill>
                <a:srgbClr val="314865"/>
              </a:solidFill>
              <a:ln w="9525">
                <a:solidFill>
                  <a:schemeClr val="tx2">
                    <a:lumMod val="50000"/>
                  </a:schemeClr>
                </a:solidFill>
                <a:round/>
                <a:headEnd/>
                <a:tailEnd/>
              </a:ln>
            </p:spPr>
            <p:txBody>
              <a:bodyPr/>
              <a:lstStyle/>
              <a:p>
                <a:pPr>
                  <a:defRPr/>
                </a:pPr>
                <a:endParaRPr lang="zh-CN" altLang="en-US" sz="1200"/>
              </a:p>
            </p:txBody>
          </p:sp>
          <p:sp>
            <p:nvSpPr>
              <p:cNvPr id="29" name="Freeform 25"/>
              <p:cNvSpPr>
                <a:spLocks noEditPoints="1"/>
              </p:cNvSpPr>
              <p:nvPr/>
            </p:nvSpPr>
            <p:spPr bwMode="auto">
              <a:xfrm>
                <a:off x="6046334" y="2476499"/>
                <a:ext cx="295275" cy="269875"/>
              </a:xfrm>
              <a:custGeom>
                <a:avLst/>
                <a:gdLst>
                  <a:gd name="T0" fmla="*/ 77 w 77"/>
                  <a:gd name="T1" fmla="*/ 33 h 70"/>
                  <a:gd name="T2" fmla="*/ 38 w 77"/>
                  <a:gd name="T3" fmla="*/ 0 h 70"/>
                  <a:gd name="T4" fmla="*/ 0 w 77"/>
                  <a:gd name="T5" fmla="*/ 33 h 70"/>
                  <a:gd name="T6" fmla="*/ 38 w 77"/>
                  <a:gd name="T7" fmla="*/ 66 h 70"/>
                  <a:gd name="T8" fmla="*/ 52 w 77"/>
                  <a:gd name="T9" fmla="*/ 63 h 70"/>
                  <a:gd name="T10" fmla="*/ 64 w 77"/>
                  <a:gd name="T11" fmla="*/ 70 h 70"/>
                  <a:gd name="T12" fmla="*/ 61 w 77"/>
                  <a:gd name="T13" fmla="*/ 59 h 70"/>
                  <a:gd name="T14" fmla="*/ 77 w 77"/>
                  <a:gd name="T15" fmla="*/ 33 h 70"/>
                  <a:gd name="T16" fmla="*/ 26 w 77"/>
                  <a:gd name="T17" fmla="*/ 27 h 70"/>
                  <a:gd name="T18" fmla="*/ 21 w 77"/>
                  <a:gd name="T19" fmla="*/ 23 h 70"/>
                  <a:gd name="T20" fmla="*/ 26 w 77"/>
                  <a:gd name="T21" fmla="*/ 18 h 70"/>
                  <a:gd name="T22" fmla="*/ 32 w 77"/>
                  <a:gd name="T23" fmla="*/ 23 h 70"/>
                  <a:gd name="T24" fmla="*/ 26 w 77"/>
                  <a:gd name="T25" fmla="*/ 27 h 70"/>
                  <a:gd name="T26" fmla="*/ 51 w 77"/>
                  <a:gd name="T27" fmla="*/ 27 h 70"/>
                  <a:gd name="T28" fmla="*/ 46 w 77"/>
                  <a:gd name="T29" fmla="*/ 23 h 70"/>
                  <a:gd name="T30" fmla="*/ 51 w 77"/>
                  <a:gd name="T31" fmla="*/ 18 h 70"/>
                  <a:gd name="T32" fmla="*/ 56 w 77"/>
                  <a:gd name="T33" fmla="*/ 23 h 70"/>
                  <a:gd name="T34" fmla="*/ 51 w 77"/>
                  <a:gd name="T35"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7" h="70">
                    <a:moveTo>
                      <a:pt x="77" y="33"/>
                    </a:moveTo>
                    <a:cubicBezTo>
                      <a:pt x="77" y="15"/>
                      <a:pt x="59" y="0"/>
                      <a:pt x="38" y="0"/>
                    </a:cubicBezTo>
                    <a:cubicBezTo>
                      <a:pt x="17" y="0"/>
                      <a:pt x="0" y="15"/>
                      <a:pt x="0" y="33"/>
                    </a:cubicBezTo>
                    <a:cubicBezTo>
                      <a:pt x="0" y="51"/>
                      <a:pt x="17" y="66"/>
                      <a:pt x="38" y="66"/>
                    </a:cubicBezTo>
                    <a:cubicBezTo>
                      <a:pt x="43" y="66"/>
                      <a:pt x="47" y="65"/>
                      <a:pt x="52" y="63"/>
                    </a:cubicBezTo>
                    <a:cubicBezTo>
                      <a:pt x="64" y="70"/>
                      <a:pt x="64" y="70"/>
                      <a:pt x="64" y="70"/>
                    </a:cubicBezTo>
                    <a:cubicBezTo>
                      <a:pt x="61" y="59"/>
                      <a:pt x="61" y="59"/>
                      <a:pt x="61" y="59"/>
                    </a:cubicBezTo>
                    <a:cubicBezTo>
                      <a:pt x="70" y="52"/>
                      <a:pt x="77" y="43"/>
                      <a:pt x="77" y="33"/>
                    </a:cubicBezTo>
                    <a:close/>
                    <a:moveTo>
                      <a:pt x="26" y="27"/>
                    </a:moveTo>
                    <a:cubicBezTo>
                      <a:pt x="24" y="27"/>
                      <a:pt x="21" y="25"/>
                      <a:pt x="21" y="23"/>
                    </a:cubicBezTo>
                    <a:cubicBezTo>
                      <a:pt x="21" y="21"/>
                      <a:pt x="24" y="18"/>
                      <a:pt x="26" y="18"/>
                    </a:cubicBezTo>
                    <a:cubicBezTo>
                      <a:pt x="29" y="18"/>
                      <a:pt x="32" y="21"/>
                      <a:pt x="32" y="23"/>
                    </a:cubicBezTo>
                    <a:cubicBezTo>
                      <a:pt x="32" y="25"/>
                      <a:pt x="29" y="27"/>
                      <a:pt x="26" y="27"/>
                    </a:cubicBezTo>
                    <a:close/>
                    <a:moveTo>
                      <a:pt x="51" y="27"/>
                    </a:moveTo>
                    <a:cubicBezTo>
                      <a:pt x="49" y="27"/>
                      <a:pt x="46" y="25"/>
                      <a:pt x="46" y="23"/>
                    </a:cubicBezTo>
                    <a:cubicBezTo>
                      <a:pt x="46" y="21"/>
                      <a:pt x="49" y="18"/>
                      <a:pt x="51" y="18"/>
                    </a:cubicBezTo>
                    <a:cubicBezTo>
                      <a:pt x="54" y="18"/>
                      <a:pt x="56" y="21"/>
                      <a:pt x="56" y="23"/>
                    </a:cubicBezTo>
                    <a:cubicBezTo>
                      <a:pt x="56" y="25"/>
                      <a:pt x="54" y="27"/>
                      <a:pt x="51" y="27"/>
                    </a:cubicBezTo>
                    <a:close/>
                  </a:path>
                </a:pathLst>
              </a:custGeom>
              <a:solidFill>
                <a:srgbClr val="314865"/>
              </a:solidFill>
              <a:ln w="9525">
                <a:solidFill>
                  <a:schemeClr val="tx2">
                    <a:lumMod val="50000"/>
                  </a:schemeClr>
                </a:solidFill>
                <a:round/>
                <a:headEnd/>
                <a:tailEnd/>
              </a:ln>
            </p:spPr>
            <p:txBody>
              <a:bodyPr/>
              <a:lstStyle/>
              <a:p>
                <a:pPr>
                  <a:defRPr/>
                </a:pPr>
                <a:endParaRPr lang="zh-CN" altLang="en-US" sz="1200"/>
              </a:p>
            </p:txBody>
          </p:sp>
        </p:grpSp>
      </p:grpSp>
      <p:grpSp>
        <p:nvGrpSpPr>
          <p:cNvPr id="30" name="组合 39"/>
          <p:cNvGrpSpPr>
            <a:grpSpLocks/>
          </p:cNvGrpSpPr>
          <p:nvPr/>
        </p:nvGrpSpPr>
        <p:grpSpPr bwMode="auto">
          <a:xfrm>
            <a:off x="5363570" y="1487606"/>
            <a:ext cx="1214652" cy="1183058"/>
            <a:chOff x="5539018" y="301915"/>
            <a:chExt cx="954598" cy="974486"/>
          </a:xfrm>
        </p:grpSpPr>
        <p:sp>
          <p:nvSpPr>
            <p:cNvPr id="31" name="Oval 42"/>
            <p:cNvSpPr>
              <a:spLocks noChangeArrowheads="1"/>
            </p:cNvSpPr>
            <p:nvPr/>
          </p:nvSpPr>
          <p:spPr bwMode="auto">
            <a:xfrm>
              <a:off x="5539018" y="301915"/>
              <a:ext cx="954598" cy="974486"/>
            </a:xfrm>
            <a:prstGeom prst="ellipse">
              <a:avLst/>
            </a:prstGeom>
            <a:solidFill>
              <a:schemeClr val="bg1"/>
            </a:solidFill>
            <a:ln w="77788">
              <a:solidFill>
                <a:schemeClr val="tx2">
                  <a:lumMod val="50000"/>
                </a:schemeClr>
              </a:solidFill>
              <a:miter lim="800000"/>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975"/>
            </a:p>
          </p:txBody>
        </p:sp>
        <p:sp>
          <p:nvSpPr>
            <p:cNvPr id="32" name="Freeform 20"/>
            <p:cNvSpPr>
              <a:spLocks noEditPoints="1"/>
            </p:cNvSpPr>
            <p:nvPr/>
          </p:nvSpPr>
          <p:spPr bwMode="auto">
            <a:xfrm>
              <a:off x="5795654" y="592308"/>
              <a:ext cx="441325" cy="393700"/>
            </a:xfrm>
            <a:custGeom>
              <a:avLst/>
              <a:gdLst>
                <a:gd name="T0" fmla="*/ 2147483646 w 115"/>
                <a:gd name="T1" fmla="*/ 2147483646 h 102"/>
                <a:gd name="T2" fmla="*/ 2147483646 w 115"/>
                <a:gd name="T3" fmla="*/ 2147483646 h 102"/>
                <a:gd name="T4" fmla="*/ 2147483646 w 115"/>
                <a:gd name="T5" fmla="*/ 2147483646 h 102"/>
                <a:gd name="T6" fmla="*/ 2147483646 w 115"/>
                <a:gd name="T7" fmla="*/ 2147483646 h 102"/>
                <a:gd name="T8" fmla="*/ 2147483646 w 115"/>
                <a:gd name="T9" fmla="*/ 2147483646 h 102"/>
                <a:gd name="T10" fmla="*/ 2147483646 w 115"/>
                <a:gd name="T11" fmla="*/ 0 h 102"/>
                <a:gd name="T12" fmla="*/ 2147483646 w 115"/>
                <a:gd name="T13" fmla="*/ 0 h 102"/>
                <a:gd name="T14" fmla="*/ 2147483646 w 115"/>
                <a:gd name="T15" fmla="*/ 2147483646 h 102"/>
                <a:gd name="T16" fmla="*/ 2147483646 w 115"/>
                <a:gd name="T17" fmla="*/ 2147483646 h 102"/>
                <a:gd name="T18" fmla="*/ 2147483646 w 115"/>
                <a:gd name="T19" fmla="*/ 2147483646 h 102"/>
                <a:gd name="T20" fmla="*/ 0 w 115"/>
                <a:gd name="T21" fmla="*/ 2147483646 h 102"/>
                <a:gd name="T22" fmla="*/ 0 w 115"/>
                <a:gd name="T23" fmla="*/ 2147483646 h 102"/>
                <a:gd name="T24" fmla="*/ 2147483646 w 115"/>
                <a:gd name="T25" fmla="*/ 2147483646 h 102"/>
                <a:gd name="T26" fmla="*/ 2147483646 w 115"/>
                <a:gd name="T27" fmla="*/ 2147483646 h 102"/>
                <a:gd name="T28" fmla="*/ 2147483646 w 115"/>
                <a:gd name="T29" fmla="*/ 2147483646 h 102"/>
                <a:gd name="T30" fmla="*/ 2147483646 w 115"/>
                <a:gd name="T31" fmla="*/ 2147483646 h 102"/>
                <a:gd name="T32" fmla="*/ 2147483646 w 115"/>
                <a:gd name="T33" fmla="*/ 2147483646 h 102"/>
                <a:gd name="T34" fmla="*/ 2147483646 w 115"/>
                <a:gd name="T35" fmla="*/ 2147483646 h 102"/>
                <a:gd name="T36" fmla="*/ 2147483646 w 115"/>
                <a:gd name="T37" fmla="*/ 2147483646 h 102"/>
                <a:gd name="T38" fmla="*/ 2147483646 w 115"/>
                <a:gd name="T39" fmla="*/ 2147483646 h 102"/>
                <a:gd name="T40" fmla="*/ 2147483646 w 115"/>
                <a:gd name="T41" fmla="*/ 2147483646 h 102"/>
                <a:gd name="T42" fmla="*/ 2147483646 w 115"/>
                <a:gd name="T43" fmla="*/ 2147483646 h 102"/>
                <a:gd name="T44" fmla="*/ 2147483646 w 115"/>
                <a:gd name="T45" fmla="*/ 2147483646 h 102"/>
                <a:gd name="T46" fmla="*/ 2147483646 w 115"/>
                <a:gd name="T47" fmla="*/ 2147483646 h 102"/>
                <a:gd name="T48" fmla="*/ 2147483646 w 115"/>
                <a:gd name="T49" fmla="*/ 2147483646 h 102"/>
                <a:gd name="T50" fmla="*/ 2147483646 w 115"/>
                <a:gd name="T51" fmla="*/ 2147483646 h 102"/>
                <a:gd name="T52" fmla="*/ 2147483646 w 115"/>
                <a:gd name="T53" fmla="*/ 2147483646 h 102"/>
                <a:gd name="T54" fmla="*/ 2147483646 w 115"/>
                <a:gd name="T55" fmla="*/ 2147483646 h 102"/>
                <a:gd name="T56" fmla="*/ 2147483646 w 115"/>
                <a:gd name="T57" fmla="*/ 2147483646 h 10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15" h="102">
                  <a:moveTo>
                    <a:pt x="115" y="37"/>
                  </a:moveTo>
                  <a:cubicBezTo>
                    <a:pt x="115" y="36"/>
                    <a:pt x="115" y="36"/>
                    <a:pt x="114" y="36"/>
                  </a:cubicBezTo>
                  <a:cubicBezTo>
                    <a:pt x="101" y="36"/>
                    <a:pt x="101" y="36"/>
                    <a:pt x="101" y="36"/>
                  </a:cubicBezTo>
                  <a:cubicBezTo>
                    <a:pt x="79" y="36"/>
                    <a:pt x="79" y="36"/>
                    <a:pt x="79" y="36"/>
                  </a:cubicBezTo>
                  <a:cubicBezTo>
                    <a:pt x="74" y="27"/>
                    <a:pt x="74" y="27"/>
                    <a:pt x="74" y="27"/>
                  </a:cubicBezTo>
                  <a:cubicBezTo>
                    <a:pt x="60" y="0"/>
                    <a:pt x="60" y="0"/>
                    <a:pt x="60" y="0"/>
                  </a:cubicBezTo>
                  <a:cubicBezTo>
                    <a:pt x="59" y="0"/>
                    <a:pt x="59" y="0"/>
                    <a:pt x="58" y="0"/>
                  </a:cubicBezTo>
                  <a:cubicBezTo>
                    <a:pt x="45" y="27"/>
                    <a:pt x="45" y="27"/>
                    <a:pt x="45" y="27"/>
                  </a:cubicBezTo>
                  <a:cubicBezTo>
                    <a:pt x="40" y="36"/>
                    <a:pt x="40" y="36"/>
                    <a:pt x="40" y="36"/>
                  </a:cubicBezTo>
                  <a:cubicBezTo>
                    <a:pt x="18" y="36"/>
                    <a:pt x="18" y="36"/>
                    <a:pt x="18" y="36"/>
                  </a:cubicBezTo>
                  <a:cubicBezTo>
                    <a:pt x="0" y="36"/>
                    <a:pt x="0" y="36"/>
                    <a:pt x="0" y="36"/>
                  </a:cubicBezTo>
                  <a:cubicBezTo>
                    <a:pt x="0" y="37"/>
                    <a:pt x="0" y="37"/>
                    <a:pt x="0" y="37"/>
                  </a:cubicBezTo>
                  <a:cubicBezTo>
                    <a:pt x="7" y="42"/>
                    <a:pt x="7" y="42"/>
                    <a:pt x="7" y="42"/>
                  </a:cubicBezTo>
                  <a:cubicBezTo>
                    <a:pt x="27" y="60"/>
                    <a:pt x="27" y="60"/>
                    <a:pt x="27" y="60"/>
                  </a:cubicBezTo>
                  <a:cubicBezTo>
                    <a:pt x="23" y="100"/>
                    <a:pt x="23" y="100"/>
                    <a:pt x="23" y="100"/>
                  </a:cubicBezTo>
                  <a:cubicBezTo>
                    <a:pt x="23" y="102"/>
                    <a:pt x="23" y="102"/>
                    <a:pt x="26" y="102"/>
                  </a:cubicBezTo>
                  <a:cubicBezTo>
                    <a:pt x="59" y="81"/>
                    <a:pt x="59" y="81"/>
                    <a:pt x="59" y="81"/>
                  </a:cubicBezTo>
                  <a:cubicBezTo>
                    <a:pt x="92" y="102"/>
                    <a:pt x="92" y="102"/>
                    <a:pt x="92" y="102"/>
                  </a:cubicBezTo>
                  <a:cubicBezTo>
                    <a:pt x="93" y="102"/>
                    <a:pt x="93" y="102"/>
                    <a:pt x="95" y="100"/>
                  </a:cubicBezTo>
                  <a:cubicBezTo>
                    <a:pt x="88" y="60"/>
                    <a:pt x="88" y="60"/>
                    <a:pt x="88" y="60"/>
                  </a:cubicBezTo>
                  <a:cubicBezTo>
                    <a:pt x="107" y="43"/>
                    <a:pt x="107" y="43"/>
                    <a:pt x="107" y="43"/>
                  </a:cubicBezTo>
                  <a:lnTo>
                    <a:pt x="115" y="37"/>
                  </a:lnTo>
                  <a:close/>
                  <a:moveTo>
                    <a:pt x="31" y="76"/>
                  </a:moveTo>
                  <a:cubicBezTo>
                    <a:pt x="68" y="46"/>
                    <a:pt x="68" y="46"/>
                    <a:pt x="68" y="46"/>
                  </a:cubicBezTo>
                  <a:cubicBezTo>
                    <a:pt x="33" y="40"/>
                    <a:pt x="33" y="40"/>
                    <a:pt x="33" y="40"/>
                  </a:cubicBezTo>
                  <a:cubicBezTo>
                    <a:pt x="86" y="40"/>
                    <a:pt x="86" y="40"/>
                    <a:pt x="86" y="40"/>
                  </a:cubicBezTo>
                  <a:cubicBezTo>
                    <a:pt x="54" y="69"/>
                    <a:pt x="54" y="69"/>
                    <a:pt x="54" y="69"/>
                  </a:cubicBezTo>
                  <a:cubicBezTo>
                    <a:pt x="87" y="76"/>
                    <a:pt x="87" y="76"/>
                    <a:pt x="87" y="76"/>
                  </a:cubicBezTo>
                  <a:lnTo>
                    <a:pt x="31" y="76"/>
                  </a:lnTo>
                  <a:close/>
                </a:path>
              </a:pathLst>
            </a:custGeom>
            <a:solidFill>
              <a:srgbClr val="31486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975"/>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Horizontal)">
                                      <p:cBhvr>
                                        <p:cTn id="12" dur="500"/>
                                        <p:tgtEl>
                                          <p:spTgt spid="16"/>
                                        </p:tgtEl>
                                      </p:cBhvr>
                                    </p:animEffect>
                                  </p:childTnLst>
                                </p:cTn>
                              </p:par>
                              <p:par>
                                <p:cTn id="13" presetID="16" presetClass="entr" presetSubtype="26"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barn(inHorizontal)">
                                      <p:cBhvr>
                                        <p:cTn id="15" dur="500"/>
                                        <p:tgtEl>
                                          <p:spTgt spid="25"/>
                                        </p:tgtEl>
                                      </p:cBhvr>
                                    </p:animEffect>
                                  </p:childTnLst>
                                </p:cTn>
                              </p:par>
                              <p:par>
                                <p:cTn id="16" presetID="16" presetClass="entr" presetSubtype="26"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barn(inHorizontal)">
                                      <p:cBhvr>
                                        <p:cTn id="18" dur="500"/>
                                        <p:tgtEl>
                                          <p:spTgt spid="30"/>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ircle(in)">
                                      <p:cBhvr>
                                        <p:cTn id="23" dur="2000"/>
                                        <p:tgtEl>
                                          <p:spTgt spid="8"/>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circle(in)">
                                      <p:cBhvr>
                                        <p:cTn id="26" dur="2000"/>
                                        <p:tgtEl>
                                          <p:spTgt spid="10"/>
                                        </p:tgtEl>
                                      </p:cBhvr>
                                    </p:animEffect>
                                  </p:childTnLst>
                                </p:cTn>
                              </p:par>
                              <p:par>
                                <p:cTn id="27" presetID="6" presetClass="entr" presetSubtype="16"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circle(in)">
                                      <p:cBhvr>
                                        <p:cTn id="29" dur="2000"/>
                                        <p:tgtEl>
                                          <p:spTgt spid="23"/>
                                        </p:tgtEl>
                                      </p:cBhvr>
                                    </p:animEffect>
                                  </p:childTnLst>
                                </p:cTn>
                              </p:par>
                            </p:childTnLst>
                          </p:cTn>
                        </p:par>
                        <p:par>
                          <p:cTn id="30" fill="hold">
                            <p:stCondLst>
                              <p:cond delay="2000"/>
                            </p:stCondLst>
                            <p:childTnLst>
                              <p:par>
                                <p:cTn id="31" presetID="8" presetClass="entr" presetSubtype="16"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diamond(in)">
                                      <p:cBhvr>
                                        <p:cTn id="33" dur="2000"/>
                                        <p:tgtEl>
                                          <p:spTgt spid="6"/>
                                        </p:tgtEl>
                                      </p:cBhvr>
                                    </p:animEffect>
                                  </p:childTnLst>
                                </p:cTn>
                              </p:par>
                              <p:par>
                                <p:cTn id="34" presetID="8"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diamond(in)">
                                      <p:cBhvr>
                                        <p:cTn id="36" dur="2000"/>
                                        <p:tgtEl>
                                          <p:spTgt spid="12"/>
                                        </p:tgtEl>
                                      </p:cBhvr>
                                    </p:animEffect>
                                  </p:childTnLst>
                                </p:cTn>
                              </p:par>
                              <p:par>
                                <p:cTn id="37" presetID="8" presetClass="entr" presetSubtype="16"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diamond(in)">
                                      <p:cBhvr>
                                        <p:cTn id="39"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8" grpId="0" animBg="1"/>
      <p:bldP spid="10" grpId="0" animBg="1"/>
      <p:bldP spid="12" grpId="0" animBg="1"/>
      <p:bldP spid="14" grpId="0" animBg="1"/>
      <p:bldP spid="2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flipV="1">
            <a:off x="0" y="764275"/>
            <a:ext cx="12192000" cy="13647"/>
          </a:xfrm>
          <a:prstGeom prst="line">
            <a:avLst/>
          </a:prstGeom>
          <a:ln>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5" name="Freeform 73">
            <a:extLst>
              <a:ext uri="{FF2B5EF4-FFF2-40B4-BE49-F238E27FC236}">
                <a16:creationId xmlns:a16="http://schemas.microsoft.com/office/drawing/2014/main" id="{09E69AF2-8C8B-4E01-86A5-13C841D5089A}"/>
              </a:ext>
            </a:extLst>
          </p:cNvPr>
          <p:cNvSpPr>
            <a:spLocks/>
          </p:cNvSpPr>
          <p:nvPr/>
        </p:nvSpPr>
        <p:spPr bwMode="auto">
          <a:xfrm>
            <a:off x="208398" y="0"/>
            <a:ext cx="822766" cy="736979"/>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rgbClr val="1D4251"/>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endParaRPr>
          </a:p>
        </p:txBody>
      </p:sp>
      <p:sp>
        <p:nvSpPr>
          <p:cNvPr id="6" name="Rectangle 5"/>
          <p:cNvSpPr/>
          <p:nvPr/>
        </p:nvSpPr>
        <p:spPr>
          <a:xfrm>
            <a:off x="941694" y="191069"/>
            <a:ext cx="11041039" cy="477054"/>
          </a:xfrm>
          <a:prstGeom prst="rect">
            <a:avLst/>
          </a:prstGeom>
        </p:spPr>
        <p:txBody>
          <a:bodyPr wrap="square">
            <a:spAutoFit/>
          </a:bodyPr>
          <a:lstStyle/>
          <a:p>
            <a:r>
              <a:rPr lang="en-US" sz="2500" b="1" dirty="0">
                <a:latin typeface="Times New Roman" pitchFamily="18" charset="0"/>
                <a:cs typeface="Times New Roman" pitchFamily="18" charset="0"/>
              </a:rPr>
              <a:t>3.3. </a:t>
            </a:r>
            <a:r>
              <a:rPr lang="vi-VN" sz="2500" b="1" dirty="0">
                <a:latin typeface="Times New Roman" pitchFamily="18" charset="0"/>
                <a:cs typeface="Times New Roman" pitchFamily="18" charset="0"/>
              </a:rPr>
              <a:t>Đánh giá và đưa ra giải </a:t>
            </a:r>
            <a:r>
              <a:rPr lang="vi-VN" sz="2500" b="1" dirty="0">
                <a:solidFill>
                  <a:schemeClr val="tx2">
                    <a:lumMod val="50000"/>
                  </a:schemeClr>
                </a:solidFill>
                <a:latin typeface="Times New Roman" pitchFamily="18" charset="0"/>
                <a:cs typeface="Times New Roman" pitchFamily="18" charset="0"/>
              </a:rPr>
              <a:t>pháp</a:t>
            </a:r>
            <a:r>
              <a:rPr lang="vi-VN" sz="2500" b="1" dirty="0">
                <a:latin typeface="Times New Roman" pitchFamily="18" charset="0"/>
                <a:cs typeface="Times New Roman" pitchFamily="18" charset="0"/>
              </a:rPr>
              <a:t> cho quản lý vay nợ nước ngoài tại Việt Nam</a:t>
            </a:r>
            <a:endParaRPr lang="vi-VN" sz="2500" dirty="0">
              <a:latin typeface="Times New Roman" pitchFamily="18" charset="0"/>
              <a:cs typeface="Times New Roman" pitchFamily="18" charset="0"/>
            </a:endParaRPr>
          </a:p>
        </p:txBody>
      </p:sp>
      <p:sp>
        <p:nvSpPr>
          <p:cNvPr id="7" name="Rectangle 6"/>
          <p:cNvSpPr/>
          <p:nvPr/>
        </p:nvSpPr>
        <p:spPr>
          <a:xfrm>
            <a:off x="450375" y="900752"/>
            <a:ext cx="10249469" cy="430887"/>
          </a:xfrm>
          <a:prstGeom prst="rect">
            <a:avLst/>
          </a:prstGeom>
        </p:spPr>
        <p:txBody>
          <a:bodyPr wrap="square">
            <a:spAutoFit/>
          </a:bodyPr>
          <a:lstStyle/>
          <a:p>
            <a:r>
              <a:rPr lang="vi-VN" sz="2200" b="1" dirty="0">
                <a:latin typeface="Times New Roman" pitchFamily="18" charset="0"/>
                <a:cs typeface="Times New Roman" pitchFamily="18" charset="0"/>
              </a:rPr>
              <a:t>3.3.1. Thành công và tác động tích cực trong quản lý vay nợ nước ngoài ở Việt Nam</a:t>
            </a:r>
            <a:endParaRPr lang="en-US" sz="2200" dirty="0">
              <a:latin typeface="Times New Roman" pitchFamily="18" charset="0"/>
              <a:cs typeface="Times New Roman" pitchFamily="18" charset="0"/>
            </a:endParaRPr>
          </a:p>
        </p:txBody>
      </p:sp>
      <p:pic>
        <p:nvPicPr>
          <p:cNvPr id="8" name="Picture 7" descr="tải xuống (3).jpg"/>
          <p:cNvPicPr>
            <a:picLocks noChangeAspect="1"/>
          </p:cNvPicPr>
          <p:nvPr/>
        </p:nvPicPr>
        <p:blipFill>
          <a:blip r:embed="rId2"/>
          <a:stretch>
            <a:fillRect/>
          </a:stretch>
        </p:blipFill>
        <p:spPr>
          <a:xfrm>
            <a:off x="545912" y="1781801"/>
            <a:ext cx="3057097" cy="4392922"/>
          </a:xfrm>
          <a:prstGeom prst="rect">
            <a:avLst/>
          </a:prstGeom>
          <a:ln>
            <a:solidFill>
              <a:schemeClr val="tx2">
                <a:lumMod val="50000"/>
              </a:schemeClr>
            </a:solidFill>
          </a:ln>
        </p:spPr>
      </p:pic>
      <p:sp>
        <p:nvSpPr>
          <p:cNvPr id="10" name="矩形 2"/>
          <p:cNvSpPr/>
          <p:nvPr/>
        </p:nvSpPr>
        <p:spPr>
          <a:xfrm>
            <a:off x="3644544" y="1781801"/>
            <a:ext cx="7805929" cy="4392922"/>
          </a:xfrm>
          <a:prstGeom prst="rect">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Font typeface="Arial" pitchFamily="34" charset="0"/>
              <a:buChar char="•"/>
            </a:pPr>
            <a:r>
              <a:rPr lang="en-US" sz="2200" dirty="0">
                <a:latin typeface="Times New Roman" pitchFamily="18" charset="0"/>
                <a:cs typeface="Times New Roman" pitchFamily="18" charset="0"/>
              </a:rPr>
              <a:t> N</a:t>
            </a:r>
            <a:r>
              <a:rPr lang="vi-VN" sz="2200" dirty="0">
                <a:latin typeface="Times New Roman" pitchFamily="18" charset="0"/>
                <a:cs typeface="Times New Roman" pitchFamily="18" charset="0"/>
              </a:rPr>
              <a:t>ăm 2018, Chính phủ đã trả nợ nước ngoài là 51.554 tỷ đồng</a:t>
            </a:r>
            <a:endParaRPr lang="en-US" sz="2200" dirty="0">
              <a:latin typeface="Times New Roman" pitchFamily="18" charset="0"/>
              <a:cs typeface="Times New Roman" pitchFamily="18" charset="0"/>
            </a:endParaRPr>
          </a:p>
          <a:p>
            <a:pPr algn="just"/>
            <a:endParaRPr lang="en-US" sz="2200" dirty="0">
              <a:latin typeface="Times New Roman" pitchFamily="18" charset="0"/>
              <a:cs typeface="Times New Roman" pitchFamily="18" charset="0"/>
            </a:endParaRPr>
          </a:p>
          <a:p>
            <a:pPr algn="just">
              <a:buFont typeface="Arial" pitchFamily="34" charset="0"/>
              <a:buChar char="•"/>
            </a:pPr>
            <a:r>
              <a:rPr lang="en-US" sz="2200" dirty="0">
                <a:latin typeface="Times New Roman" pitchFamily="18" charset="0"/>
                <a:cs typeface="Times New Roman" pitchFamily="18" charset="0"/>
              </a:rPr>
              <a:t> </a:t>
            </a:r>
            <a:r>
              <a:rPr lang="vi-VN" sz="2200" dirty="0">
                <a:latin typeface="Times New Roman" pitchFamily="18" charset="0"/>
                <a:cs typeface="Times New Roman" pitchFamily="18" charset="0"/>
              </a:rPr>
              <a:t>Bộ Tài chính dự kiến chỉ tiêu nợ đến cuối năm 2018 nợ nước ngoài của quốc gia ở mức 2.548.418 tỷ đồng, khoảng 46% GDP</a:t>
            </a:r>
            <a:endParaRPr lang="en-US" sz="2200" dirty="0">
              <a:latin typeface="Times New Roman" pitchFamily="18" charset="0"/>
              <a:cs typeface="Times New Roman" pitchFamily="18" charset="0"/>
            </a:endParaRPr>
          </a:p>
          <a:p>
            <a:pPr algn="just">
              <a:buFont typeface="Arial" pitchFamily="34" charset="0"/>
              <a:buChar char="•"/>
            </a:pPr>
            <a:endParaRPr lang="en-US" sz="2200" dirty="0">
              <a:latin typeface="Times New Roman" pitchFamily="18" charset="0"/>
              <a:cs typeface="Times New Roman" pitchFamily="18" charset="0"/>
            </a:endParaRPr>
          </a:p>
          <a:p>
            <a:pPr algn="just">
              <a:buFont typeface="Arial" pitchFamily="34" charset="0"/>
              <a:buChar char="•"/>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Năm</a:t>
            </a:r>
            <a:r>
              <a:rPr lang="en-US" sz="2200" dirty="0">
                <a:latin typeface="Times New Roman" pitchFamily="18" charset="0"/>
                <a:cs typeface="Times New Roman" pitchFamily="18" charset="0"/>
              </a:rPr>
              <a:t> 2018, </a:t>
            </a:r>
            <a:r>
              <a:rPr lang="vi-VN" sz="2200" dirty="0">
                <a:latin typeface="Times New Roman" pitchFamily="18" charset="0"/>
                <a:cs typeface="Times New Roman" pitchFamily="18" charset="0"/>
              </a:rPr>
              <a:t> Mức dư nợ thấp hơn quy định trong kế hoạch tài chính quốc gia 5 năm giai đoạn 2016 - 2020.</a:t>
            </a:r>
            <a:endParaRPr lang="en-US" sz="2200" dirty="0">
              <a:latin typeface="Times New Roman" pitchFamily="18" charset="0"/>
              <a:cs typeface="Times New Roman" pitchFamily="18" charset="0"/>
            </a:endParaRPr>
          </a:p>
          <a:p>
            <a:pPr algn="just">
              <a:buFont typeface="Arial" pitchFamily="34" charset="0"/>
              <a:buChar char="•"/>
            </a:pPr>
            <a:endParaRPr lang="en-US" sz="2200" dirty="0">
              <a:latin typeface="Times New Roman" pitchFamily="18" charset="0"/>
              <a:cs typeface="Times New Roman" pitchFamily="18" charset="0"/>
            </a:endParaRPr>
          </a:p>
          <a:p>
            <a:pPr algn="just">
              <a:buFont typeface="Arial" pitchFamily="34" charset="0"/>
              <a:buChar char="•"/>
            </a:pPr>
            <a:r>
              <a:rPr lang="en-US" sz="2200" dirty="0">
                <a:latin typeface="Times New Roman" pitchFamily="18" charset="0"/>
                <a:cs typeface="Times New Roman" pitchFamily="18" charset="0"/>
              </a:rPr>
              <a:t> </a:t>
            </a:r>
            <a:r>
              <a:rPr lang="vi-VN" sz="2200" dirty="0">
                <a:latin typeface="Times New Roman" pitchFamily="18" charset="0"/>
                <a:cs typeface="Times New Roman" pitchFamily="18" charset="0"/>
              </a:rPr>
              <a:t>Chính phủ đã ban hành Nghị quyết số 39/NQ-CP ngày 11/6/2019 của Chính phủ, phê duyệt hạn mức cho vay lại vốn vay ODA, vay ưu đãi nước ngoài của Chính phủ và hạn mức bảo lãnh chính phủ năm 2019.</a:t>
            </a:r>
            <a:endParaRPr lang="en-US" sz="2200" dirty="0">
              <a:latin typeface="Times New Roman" pitchFamily="18" charset="0"/>
              <a:cs typeface="Times New Roman" pitchFamily="18"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par>
                                <p:cTn id="18" presetID="10" presetClass="entr" presetSubtype="0"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3259" y="911630"/>
            <a:ext cx="12192000" cy="13647"/>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5" name="Freeform 73">
            <a:extLst>
              <a:ext uri="{FF2B5EF4-FFF2-40B4-BE49-F238E27FC236}">
                <a16:creationId xmlns:a16="http://schemas.microsoft.com/office/drawing/2014/main" id="{09E69AF2-8C8B-4E01-86A5-13C841D5089A}"/>
              </a:ext>
            </a:extLst>
          </p:cNvPr>
          <p:cNvSpPr>
            <a:spLocks/>
          </p:cNvSpPr>
          <p:nvPr/>
        </p:nvSpPr>
        <p:spPr bwMode="auto">
          <a:xfrm>
            <a:off x="195139" y="92764"/>
            <a:ext cx="822766" cy="736979"/>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rgbClr val="1D4251"/>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endParaRPr>
          </a:p>
        </p:txBody>
      </p:sp>
      <p:sp>
        <p:nvSpPr>
          <p:cNvPr id="6" name="Rectangle 5"/>
          <p:cNvSpPr/>
          <p:nvPr/>
        </p:nvSpPr>
        <p:spPr>
          <a:xfrm>
            <a:off x="983028" y="277978"/>
            <a:ext cx="10399594" cy="477054"/>
          </a:xfrm>
          <a:prstGeom prst="rect">
            <a:avLst/>
          </a:prstGeom>
        </p:spPr>
        <p:txBody>
          <a:bodyPr wrap="square">
            <a:spAutoFit/>
          </a:bodyPr>
          <a:lstStyle/>
          <a:p>
            <a:r>
              <a:rPr lang="vi-VN" sz="2500" b="1" dirty="0">
                <a:latin typeface="Times New Roman" pitchFamily="18" charset="0"/>
                <a:cs typeface="Times New Roman" pitchFamily="18" charset="0"/>
              </a:rPr>
              <a:t>3.3.2. Một số tồn tại trong quản lý vay nợ nước ngoài ở Việt Nam hiện nay</a:t>
            </a:r>
            <a:endParaRPr lang="en-US" sz="2500" dirty="0">
              <a:latin typeface="Times New Roman" pitchFamily="18" charset="0"/>
              <a:cs typeface="Times New Roman" pitchFamily="18" charset="0"/>
            </a:endParaRPr>
          </a:p>
        </p:txBody>
      </p:sp>
      <p:sp>
        <p:nvSpPr>
          <p:cNvPr id="26" name="任意多边形 1"/>
          <p:cNvSpPr/>
          <p:nvPr/>
        </p:nvSpPr>
        <p:spPr>
          <a:xfrm>
            <a:off x="1868661" y="3017067"/>
            <a:ext cx="3081235" cy="1170307"/>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a:solidFill>
            <a:srgbClr val="1D425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88296" tIns="49784" rIns="488727" bIns="49784" numCol="1" spcCol="1270" anchor="ctr" anchorCtr="0">
            <a:noAutofit/>
          </a:bodyPr>
          <a:lstStyle/>
          <a:p>
            <a:pPr algn="ctr" defTabSz="1659425">
              <a:lnSpc>
                <a:spcPct val="90000"/>
              </a:lnSpc>
              <a:spcBef>
                <a:spcPct val="0"/>
              </a:spcBef>
              <a:spcAft>
                <a:spcPct val="35000"/>
              </a:spcAft>
            </a:pPr>
            <a:endParaRPr lang="zh-CN" altLang="en-US" sz="3733">
              <a:cs typeface="+mn-ea"/>
              <a:sym typeface="+mn-lt"/>
            </a:endParaRPr>
          </a:p>
        </p:txBody>
      </p:sp>
      <p:sp>
        <p:nvSpPr>
          <p:cNvPr id="27" name="任意多边形 2"/>
          <p:cNvSpPr/>
          <p:nvPr/>
        </p:nvSpPr>
        <p:spPr>
          <a:xfrm>
            <a:off x="4641772" y="3017067"/>
            <a:ext cx="3081235" cy="1170307"/>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a:solidFill>
            <a:srgbClr val="F5C70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46971" tIns="69343" rIns="508285" bIns="69343" numCol="1" spcCol="1270" anchor="ctr" anchorCtr="0">
            <a:noAutofit/>
          </a:bodyPr>
          <a:lstStyle/>
          <a:p>
            <a:pPr algn="ctr" defTabSz="2311342">
              <a:lnSpc>
                <a:spcPct val="90000"/>
              </a:lnSpc>
              <a:spcBef>
                <a:spcPct val="0"/>
              </a:spcBef>
              <a:spcAft>
                <a:spcPct val="35000"/>
              </a:spcAft>
            </a:pPr>
            <a:endParaRPr lang="zh-CN" altLang="en-US" sz="5200">
              <a:cs typeface="+mn-ea"/>
              <a:sym typeface="+mn-lt"/>
            </a:endParaRPr>
          </a:p>
        </p:txBody>
      </p:sp>
      <p:sp>
        <p:nvSpPr>
          <p:cNvPr id="28" name="任意多边形 3"/>
          <p:cNvSpPr/>
          <p:nvPr/>
        </p:nvSpPr>
        <p:spPr>
          <a:xfrm>
            <a:off x="7414885" y="3017067"/>
            <a:ext cx="3081235" cy="1170307"/>
          </a:xfrm>
          <a:custGeom>
            <a:avLst/>
            <a:gdLst>
              <a:gd name="connsiteX0" fmla="*/ 0 w 1646039"/>
              <a:gd name="connsiteY0" fmla="*/ 0 h 658415"/>
              <a:gd name="connsiteX1" fmla="*/ 1316832 w 1646039"/>
              <a:gd name="connsiteY1" fmla="*/ 0 h 658415"/>
              <a:gd name="connsiteX2" fmla="*/ 1646039 w 1646039"/>
              <a:gd name="connsiteY2" fmla="*/ 329208 h 658415"/>
              <a:gd name="connsiteX3" fmla="*/ 1316832 w 1646039"/>
              <a:gd name="connsiteY3" fmla="*/ 658415 h 658415"/>
              <a:gd name="connsiteX4" fmla="*/ 0 w 1646039"/>
              <a:gd name="connsiteY4" fmla="*/ 658415 h 658415"/>
              <a:gd name="connsiteX5" fmla="*/ 329208 w 1646039"/>
              <a:gd name="connsiteY5" fmla="*/ 329208 h 658415"/>
              <a:gd name="connsiteX6" fmla="*/ 0 w 1646039"/>
              <a:gd name="connsiteY6" fmla="*/ 0 h 658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46039" h="658415">
                <a:moveTo>
                  <a:pt x="0" y="0"/>
                </a:moveTo>
                <a:lnTo>
                  <a:pt x="1316832" y="0"/>
                </a:lnTo>
                <a:lnTo>
                  <a:pt x="1646039" y="329208"/>
                </a:lnTo>
                <a:lnTo>
                  <a:pt x="1316832" y="658415"/>
                </a:lnTo>
                <a:lnTo>
                  <a:pt x="0" y="658415"/>
                </a:lnTo>
                <a:lnTo>
                  <a:pt x="329208" y="329208"/>
                </a:lnTo>
                <a:lnTo>
                  <a:pt x="0" y="0"/>
                </a:lnTo>
                <a:close/>
              </a:path>
            </a:pathLst>
          </a:custGeom>
          <a:solidFill>
            <a:srgbClr val="1D425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88296" tIns="49784" rIns="488727" bIns="49784" numCol="1" spcCol="1270" anchor="ctr" anchorCtr="0">
            <a:noAutofit/>
          </a:bodyPr>
          <a:lstStyle/>
          <a:p>
            <a:pPr algn="ctr" defTabSz="1659425">
              <a:lnSpc>
                <a:spcPct val="90000"/>
              </a:lnSpc>
              <a:spcBef>
                <a:spcPct val="0"/>
              </a:spcBef>
              <a:spcAft>
                <a:spcPct val="35000"/>
              </a:spcAft>
            </a:pPr>
            <a:endParaRPr lang="zh-CN" altLang="en-US" sz="3733">
              <a:cs typeface="+mn-ea"/>
              <a:sym typeface="+mn-lt"/>
            </a:endParaRPr>
          </a:p>
        </p:txBody>
      </p:sp>
      <p:sp>
        <p:nvSpPr>
          <p:cNvPr id="30" name="椭圆 5"/>
          <p:cNvSpPr/>
          <p:nvPr/>
        </p:nvSpPr>
        <p:spPr>
          <a:xfrm>
            <a:off x="2887176" y="3716034"/>
            <a:ext cx="942680" cy="942680"/>
          </a:xfrm>
          <a:prstGeom prst="ellipse">
            <a:avLst/>
          </a:prstGeom>
          <a:solidFill>
            <a:srgbClr val="EEF2F5"/>
          </a:solidFill>
          <a:ln w="19050">
            <a:solidFill>
              <a:srgbClr val="1D42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1" name="椭圆 6"/>
          <p:cNvSpPr/>
          <p:nvPr/>
        </p:nvSpPr>
        <p:spPr>
          <a:xfrm>
            <a:off x="5751993" y="2503623"/>
            <a:ext cx="942680" cy="942680"/>
          </a:xfrm>
          <a:prstGeom prst="ellipse">
            <a:avLst/>
          </a:prstGeom>
          <a:solidFill>
            <a:srgbClr val="EEF2F5"/>
          </a:solidFill>
          <a:ln w="19050">
            <a:solidFill>
              <a:srgbClr val="F5C7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cs typeface="+mn-ea"/>
              <a:sym typeface="+mn-lt"/>
            </a:endParaRPr>
          </a:p>
        </p:txBody>
      </p:sp>
      <p:sp>
        <p:nvSpPr>
          <p:cNvPr id="32" name="椭圆 7"/>
          <p:cNvSpPr/>
          <p:nvPr/>
        </p:nvSpPr>
        <p:spPr>
          <a:xfrm>
            <a:off x="8473708" y="3707393"/>
            <a:ext cx="942680" cy="942680"/>
          </a:xfrm>
          <a:prstGeom prst="ellipse">
            <a:avLst/>
          </a:prstGeom>
          <a:solidFill>
            <a:srgbClr val="EEF2F5"/>
          </a:solidFill>
          <a:ln w="19050">
            <a:solidFill>
              <a:srgbClr val="1D42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grpSp>
        <p:nvGrpSpPr>
          <p:cNvPr id="34" name="组合 21"/>
          <p:cNvGrpSpPr/>
          <p:nvPr/>
        </p:nvGrpSpPr>
        <p:grpSpPr>
          <a:xfrm>
            <a:off x="5943208" y="2852933"/>
            <a:ext cx="478367" cy="480483"/>
            <a:chOff x="5394325" y="2859088"/>
            <a:chExt cx="358775" cy="360362"/>
          </a:xfrm>
          <a:solidFill>
            <a:srgbClr val="F5C700"/>
          </a:solidFill>
        </p:grpSpPr>
        <p:sp>
          <p:nvSpPr>
            <p:cNvPr id="35" name="AutoShape 37"/>
            <p:cNvSpPr>
              <a:spLocks/>
            </p:cNvSpPr>
            <p:nvPr/>
          </p:nvSpPr>
          <p:spPr bwMode="auto">
            <a:xfrm>
              <a:off x="5394325" y="2894013"/>
              <a:ext cx="327025" cy="325437"/>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36" name="AutoShape 38"/>
            <p:cNvSpPr>
              <a:spLocks/>
            </p:cNvSpPr>
            <p:nvPr/>
          </p:nvSpPr>
          <p:spPr bwMode="auto">
            <a:xfrm>
              <a:off x="5551488" y="3040063"/>
              <a:ext cx="55562" cy="555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37" name="AutoShape 39"/>
            <p:cNvSpPr>
              <a:spLocks/>
            </p:cNvSpPr>
            <p:nvPr/>
          </p:nvSpPr>
          <p:spPr bwMode="auto">
            <a:xfrm>
              <a:off x="5697538" y="2859088"/>
              <a:ext cx="55562" cy="57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38" name="AutoShape 40"/>
            <p:cNvSpPr>
              <a:spLocks/>
            </p:cNvSpPr>
            <p:nvPr/>
          </p:nvSpPr>
          <p:spPr bwMode="auto">
            <a:xfrm>
              <a:off x="5483225" y="3028950"/>
              <a:ext cx="46038" cy="444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39" name="AutoShape 41"/>
            <p:cNvSpPr>
              <a:spLocks/>
            </p:cNvSpPr>
            <p:nvPr/>
          </p:nvSpPr>
          <p:spPr bwMode="auto">
            <a:xfrm>
              <a:off x="5529263" y="3106738"/>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40" name="AutoShape 42"/>
            <p:cNvSpPr>
              <a:spLocks/>
            </p:cNvSpPr>
            <p:nvPr/>
          </p:nvSpPr>
          <p:spPr bwMode="auto">
            <a:xfrm>
              <a:off x="5708650" y="2938463"/>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grpSp>
      <p:grpSp>
        <p:nvGrpSpPr>
          <p:cNvPr id="41" name="组合 28"/>
          <p:cNvGrpSpPr/>
          <p:nvPr/>
        </p:nvGrpSpPr>
        <p:grpSpPr>
          <a:xfrm>
            <a:off x="8702983" y="3962748"/>
            <a:ext cx="478887" cy="478887"/>
            <a:chOff x="5394312" y="2141343"/>
            <a:chExt cx="359165" cy="359165"/>
          </a:xfrm>
          <a:solidFill>
            <a:srgbClr val="1D4251"/>
          </a:solidFill>
        </p:grpSpPr>
        <p:sp>
          <p:nvSpPr>
            <p:cNvPr id="42" name="AutoShape 56"/>
            <p:cNvSpPr>
              <a:spLocks/>
            </p:cNvSpPr>
            <p:nvPr/>
          </p:nvSpPr>
          <p:spPr bwMode="auto">
            <a:xfrm>
              <a:off x="5394312"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43" name="AutoShape 57"/>
            <p:cNvSpPr>
              <a:spLocks/>
            </p:cNvSpPr>
            <p:nvPr/>
          </p:nvSpPr>
          <p:spPr bwMode="auto">
            <a:xfrm>
              <a:off x="5641124" y="2141343"/>
              <a:ext cx="112353"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44" name="AutoShape 58"/>
            <p:cNvSpPr>
              <a:spLocks/>
            </p:cNvSpPr>
            <p:nvPr/>
          </p:nvSpPr>
          <p:spPr bwMode="auto">
            <a:xfrm>
              <a:off x="5517718" y="2141343"/>
              <a:ext cx="11235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grpSp>
      <p:grpSp>
        <p:nvGrpSpPr>
          <p:cNvPr id="46" name="组合 33"/>
          <p:cNvGrpSpPr/>
          <p:nvPr/>
        </p:nvGrpSpPr>
        <p:grpSpPr>
          <a:xfrm>
            <a:off x="3119074" y="3965423"/>
            <a:ext cx="478887" cy="478887"/>
            <a:chOff x="2473104" y="2145028"/>
            <a:chExt cx="359165" cy="359165"/>
          </a:xfrm>
          <a:solidFill>
            <a:srgbClr val="1D4251"/>
          </a:solidFill>
        </p:grpSpPr>
        <p:sp>
          <p:nvSpPr>
            <p:cNvPr id="47" name="AutoShape 126"/>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sp>
          <p:nvSpPr>
            <p:cNvPr id="48" name="AutoShape 127"/>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rgbClr val="FFFFFF"/>
                </a:solidFill>
                <a:effectLst>
                  <a:outerShdw blurRad="38100" dist="38100" dir="2700000" algn="tl">
                    <a:srgbClr val="000000"/>
                  </a:outerShdw>
                </a:effectLst>
                <a:cs typeface="+mn-ea"/>
                <a:sym typeface="+mn-lt"/>
              </a:endParaRPr>
            </a:p>
          </p:txBody>
        </p:sp>
      </p:grpSp>
      <p:sp>
        <p:nvSpPr>
          <p:cNvPr id="49" name="Rectangle 48"/>
          <p:cNvSpPr/>
          <p:nvPr/>
        </p:nvSpPr>
        <p:spPr>
          <a:xfrm>
            <a:off x="1719218" y="4834309"/>
            <a:ext cx="3674414" cy="1323439"/>
          </a:xfrm>
          <a:prstGeom prst="rect">
            <a:avLst/>
          </a:prstGeom>
        </p:spPr>
        <p:txBody>
          <a:bodyPr wrap="square">
            <a:spAutoFit/>
          </a:bodyPr>
          <a:lstStyle/>
          <a:p>
            <a:pPr algn="just"/>
            <a:r>
              <a:rPr lang="vi-VN" sz="2000" dirty="0">
                <a:latin typeface="Times New Roman" pitchFamily="18" charset="0"/>
                <a:cs typeface="Times New Roman" pitchFamily="18" charset="0"/>
              </a:rPr>
              <a:t>Trong 5 năm tới, các khoản vay ODA sẽ giảm dần, tiến đến kết thúc, dẫn đến thiếu hụt nguồn vốn vay dài hạn, ưu đãi cho đầu tư.</a:t>
            </a:r>
            <a:endParaRPr lang="en-US" sz="2000" dirty="0">
              <a:latin typeface="Times New Roman" pitchFamily="18" charset="0"/>
              <a:cs typeface="Times New Roman" pitchFamily="18" charset="0"/>
            </a:endParaRPr>
          </a:p>
        </p:txBody>
      </p:sp>
      <p:sp>
        <p:nvSpPr>
          <p:cNvPr id="50" name="Rectangle 49"/>
          <p:cNvSpPr/>
          <p:nvPr/>
        </p:nvSpPr>
        <p:spPr>
          <a:xfrm>
            <a:off x="4708366" y="1126160"/>
            <a:ext cx="3393457" cy="1323439"/>
          </a:xfrm>
          <a:prstGeom prst="rect">
            <a:avLst/>
          </a:prstGeom>
        </p:spPr>
        <p:txBody>
          <a:bodyPr wrap="square">
            <a:spAutoFit/>
          </a:bodyPr>
          <a:lstStyle/>
          <a:p>
            <a:pPr algn="just"/>
            <a:r>
              <a:rPr lang="en-US" sz="2000" dirty="0">
                <a:latin typeface="Times New Roman" pitchFamily="18" charset="0"/>
                <a:cs typeface="Times New Roman" pitchFamily="18" charset="0"/>
              </a:rPr>
              <a:t>T</a:t>
            </a:r>
            <a:r>
              <a:rPr lang="vi-VN" sz="2000" dirty="0">
                <a:latin typeface="Times New Roman" pitchFamily="18" charset="0"/>
                <a:cs typeface="Times New Roman" pitchFamily="18" charset="0"/>
              </a:rPr>
              <a:t>ăng nhanh nợ nước ngoài theo hình thức tự vay tự trả</a:t>
            </a:r>
            <a:r>
              <a:rPr lang="en-US" sz="2000" dirty="0">
                <a:latin typeface="Times New Roman" pitchFamily="18" charset="0"/>
                <a:cs typeface="Times New Roman" pitchFamily="18" charset="0"/>
              </a:rPr>
              <a:t> </a:t>
            </a:r>
            <a:r>
              <a:rPr lang="vi-VN" sz="2000" dirty="0">
                <a:latin typeface="Times New Roman" pitchFamily="18" charset="0"/>
                <a:cs typeface="Times New Roman" pitchFamily="18" charset="0"/>
              </a:rPr>
              <a:t>đem lại tác động không nhỏ tới khả năng trả nợ của Quốc gia.</a:t>
            </a:r>
          </a:p>
        </p:txBody>
      </p:sp>
      <p:sp>
        <p:nvSpPr>
          <p:cNvPr id="52" name="Rectangle 51"/>
          <p:cNvSpPr/>
          <p:nvPr/>
        </p:nvSpPr>
        <p:spPr>
          <a:xfrm>
            <a:off x="7278407" y="4847956"/>
            <a:ext cx="2909589" cy="1015663"/>
          </a:xfrm>
          <a:prstGeom prst="rect">
            <a:avLst/>
          </a:prstGeom>
        </p:spPr>
        <p:txBody>
          <a:bodyPr wrap="square">
            <a:spAutoFit/>
          </a:bodyPr>
          <a:lstStyle/>
          <a:p>
            <a:pPr algn="just"/>
            <a:r>
              <a:rPr lang="en-US" sz="2000" dirty="0" err="1">
                <a:latin typeface="Times New Roman" pitchFamily="18" charset="0"/>
                <a:cs typeface="Times New Roman" pitchFamily="18" charset="0"/>
              </a:rPr>
              <a:t>Việc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quản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lý</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sử</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dụng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vốn</a:t>
            </a:r>
            <a:r>
              <a:rPr lang="en-US" sz="2000" dirty="0">
                <a:latin typeface="Times New Roman" pitchFamily="18" charset="0"/>
                <a:cs typeface="Times New Roman" pitchFamily="18" charset="0"/>
              </a:rPr>
              <a:t> ODA  </a:t>
            </a:r>
            <a:r>
              <a:rPr lang="en-US" sz="2000" dirty="0" err="1">
                <a:latin typeface="Times New Roman" pitchFamily="18" charset="0"/>
                <a:cs typeface="Times New Roman" pitchFamily="18" charset="0"/>
              </a:rPr>
              <a:t>bộc</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lộ</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một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số</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hạn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chế</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bất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cập</a:t>
            </a:r>
            <a:r>
              <a:rPr lang="en-US" sz="2000" dirty="0">
                <a:latin typeface="Times New Roman" pitchFamily="18" charset="0"/>
                <a:cs typeface="Times New Roman" pitchFamily="18" charset="0"/>
              </a:rPr>
              <a:t>.</a:t>
            </a: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0-#ppt_w/2"/>
                                          </p:val>
                                        </p:tav>
                                        <p:tav tm="100000">
                                          <p:val>
                                            <p:strVal val="#ppt_x"/>
                                          </p:val>
                                        </p:tav>
                                      </p:tavLst>
                                    </p:anim>
                                    <p:anim calcmode="lin" valueType="num">
                                      <p:cBhvr additive="base">
                                        <p:cTn id="13" dur="500" fill="hold"/>
                                        <p:tgtEl>
                                          <p:spTgt spid="26"/>
                                        </p:tgtEl>
                                        <p:attrNameLst>
                                          <p:attrName>ppt_y</p:attrName>
                                        </p:attrNameLst>
                                      </p:cBhvr>
                                      <p:tavLst>
                                        <p:tav tm="0">
                                          <p:val>
                                            <p:strVal val="#ppt_y"/>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fill="hold"/>
                                        <p:tgtEl>
                                          <p:spTgt spid="30"/>
                                        </p:tgtEl>
                                        <p:attrNameLst>
                                          <p:attrName>ppt_x</p:attrName>
                                        </p:attrNameLst>
                                      </p:cBhvr>
                                      <p:tavLst>
                                        <p:tav tm="0">
                                          <p:val>
                                            <p:strVal val="#ppt_x"/>
                                          </p:val>
                                        </p:tav>
                                        <p:tav tm="100000">
                                          <p:val>
                                            <p:strVal val="#ppt_x"/>
                                          </p:val>
                                        </p:tav>
                                      </p:tavLst>
                                    </p:anim>
                                    <p:anim calcmode="lin" valueType="num">
                                      <p:cBhvr additive="base">
                                        <p:cTn id="17" dur="500" fill="hold"/>
                                        <p:tgtEl>
                                          <p:spTgt spid="30"/>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46"/>
                                        </p:tgtEl>
                                        <p:attrNameLst>
                                          <p:attrName>style.visibility</p:attrName>
                                        </p:attrNameLst>
                                      </p:cBhvr>
                                      <p:to>
                                        <p:strVal val="visible"/>
                                      </p:to>
                                    </p:set>
                                    <p:anim calcmode="lin" valueType="num">
                                      <p:cBhvr additive="base">
                                        <p:cTn id="20" dur="500" fill="hold"/>
                                        <p:tgtEl>
                                          <p:spTgt spid="46"/>
                                        </p:tgtEl>
                                        <p:attrNameLst>
                                          <p:attrName>ppt_x</p:attrName>
                                        </p:attrNameLst>
                                      </p:cBhvr>
                                      <p:tavLst>
                                        <p:tav tm="0">
                                          <p:val>
                                            <p:strVal val="#ppt_x"/>
                                          </p:val>
                                        </p:tav>
                                        <p:tav tm="100000">
                                          <p:val>
                                            <p:strVal val="#ppt_x"/>
                                          </p:val>
                                        </p:tav>
                                      </p:tavLst>
                                    </p:anim>
                                    <p:anim calcmode="lin" valueType="num">
                                      <p:cBhvr additive="base">
                                        <p:cTn id="21" dur="500" fill="hold"/>
                                        <p:tgtEl>
                                          <p:spTgt spid="46"/>
                                        </p:tgtEl>
                                        <p:attrNameLst>
                                          <p:attrName>ppt_y</p:attrName>
                                        </p:attrNameLst>
                                      </p:cBhvr>
                                      <p:tavLst>
                                        <p:tav tm="0">
                                          <p:val>
                                            <p:strVal val="1+#ppt_h/2"/>
                                          </p:val>
                                        </p:tav>
                                        <p:tav tm="100000">
                                          <p:val>
                                            <p:strVal val="#ppt_y"/>
                                          </p:val>
                                        </p:tav>
                                      </p:tavLst>
                                    </p:anim>
                                  </p:childTnLst>
                                </p:cTn>
                              </p:par>
                              <p:par>
                                <p:cTn id="22" presetID="10" presetClass="entr" presetSubtype="0" fill="hold" grpId="0" nodeType="withEffect">
                                  <p:stCondLst>
                                    <p:cond delay="0"/>
                                  </p:stCondLst>
                                  <p:childTnLst>
                                    <p:set>
                                      <p:cBhvr>
                                        <p:cTn id="23" dur="1" fill="hold">
                                          <p:stCondLst>
                                            <p:cond delay="0"/>
                                          </p:stCondLst>
                                        </p:cTn>
                                        <p:tgtEl>
                                          <p:spTgt spid="49"/>
                                        </p:tgtEl>
                                        <p:attrNameLst>
                                          <p:attrName>style.visibility</p:attrName>
                                        </p:attrNameLst>
                                      </p:cBhvr>
                                      <p:to>
                                        <p:strVal val="visible"/>
                                      </p:to>
                                    </p:set>
                                    <p:animEffect transition="in" filter="fade">
                                      <p:cBhvr>
                                        <p:cTn id="24" dur="500"/>
                                        <p:tgtEl>
                                          <p:spTgt spid="49"/>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fill="hold"/>
                                        <p:tgtEl>
                                          <p:spTgt spid="27"/>
                                        </p:tgtEl>
                                        <p:attrNameLst>
                                          <p:attrName>ppt_x</p:attrName>
                                        </p:attrNameLst>
                                      </p:cBhvr>
                                      <p:tavLst>
                                        <p:tav tm="0">
                                          <p:val>
                                            <p:strVal val="0-#ppt_w/2"/>
                                          </p:val>
                                        </p:tav>
                                        <p:tav tm="100000">
                                          <p:val>
                                            <p:strVal val="#ppt_x"/>
                                          </p:val>
                                        </p:tav>
                                      </p:tavLst>
                                    </p:anim>
                                    <p:anim calcmode="lin" valueType="num">
                                      <p:cBhvr additive="base">
                                        <p:cTn id="30" dur="500" fill="hold"/>
                                        <p:tgtEl>
                                          <p:spTgt spid="27"/>
                                        </p:tgtEl>
                                        <p:attrNameLst>
                                          <p:attrName>ppt_y</p:attrName>
                                        </p:attrNameLst>
                                      </p:cBhvr>
                                      <p:tavLst>
                                        <p:tav tm="0">
                                          <p:val>
                                            <p:strVal val="#ppt_y"/>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additive="base">
                                        <p:cTn id="33" dur="500" fill="hold"/>
                                        <p:tgtEl>
                                          <p:spTgt spid="31"/>
                                        </p:tgtEl>
                                        <p:attrNameLst>
                                          <p:attrName>ppt_x</p:attrName>
                                        </p:attrNameLst>
                                      </p:cBhvr>
                                      <p:tavLst>
                                        <p:tav tm="0">
                                          <p:val>
                                            <p:strVal val="#ppt_x"/>
                                          </p:val>
                                        </p:tav>
                                        <p:tav tm="100000">
                                          <p:val>
                                            <p:strVal val="#ppt_x"/>
                                          </p:val>
                                        </p:tav>
                                      </p:tavLst>
                                    </p:anim>
                                    <p:anim calcmode="lin" valueType="num">
                                      <p:cBhvr additive="base">
                                        <p:cTn id="34" dur="500" fill="hold"/>
                                        <p:tgtEl>
                                          <p:spTgt spid="31"/>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0-#ppt_h/2"/>
                                          </p:val>
                                        </p:tav>
                                        <p:tav tm="100000">
                                          <p:val>
                                            <p:strVal val="#ppt_y"/>
                                          </p:val>
                                        </p:tav>
                                      </p:tavLst>
                                    </p:anim>
                                  </p:childTnLst>
                                </p:cTn>
                              </p:par>
                              <p:par>
                                <p:cTn id="39" presetID="10" presetClass="entr" presetSubtype="0"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500"/>
                                        <p:tgtEl>
                                          <p:spTgt spid="50"/>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1" nodeType="click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500" fill="hold"/>
                                        <p:tgtEl>
                                          <p:spTgt spid="28"/>
                                        </p:tgtEl>
                                        <p:attrNameLst>
                                          <p:attrName>ppt_x</p:attrName>
                                        </p:attrNameLst>
                                      </p:cBhvr>
                                      <p:tavLst>
                                        <p:tav tm="0">
                                          <p:val>
                                            <p:strVal val="0-#ppt_w/2"/>
                                          </p:val>
                                        </p:tav>
                                        <p:tav tm="100000">
                                          <p:val>
                                            <p:strVal val="#ppt_x"/>
                                          </p:val>
                                        </p:tav>
                                      </p:tavLst>
                                    </p:anim>
                                    <p:anim calcmode="lin" valueType="num">
                                      <p:cBhvr additive="base">
                                        <p:cTn id="47" dur="500" fill="hold"/>
                                        <p:tgtEl>
                                          <p:spTgt spid="28"/>
                                        </p:tgtEl>
                                        <p:attrNameLst>
                                          <p:attrName>ppt_y</p:attrName>
                                        </p:attrNameLst>
                                      </p:cBhvr>
                                      <p:tavLst>
                                        <p:tav tm="0">
                                          <p:val>
                                            <p:strVal val="#ppt_y"/>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32"/>
                                        </p:tgtEl>
                                        <p:attrNameLst>
                                          <p:attrName>style.visibility</p:attrName>
                                        </p:attrNameLst>
                                      </p:cBhvr>
                                      <p:to>
                                        <p:strVal val="visible"/>
                                      </p:to>
                                    </p:set>
                                    <p:anim calcmode="lin" valueType="num">
                                      <p:cBhvr additive="base">
                                        <p:cTn id="50" dur="500" fill="hold"/>
                                        <p:tgtEl>
                                          <p:spTgt spid="32"/>
                                        </p:tgtEl>
                                        <p:attrNameLst>
                                          <p:attrName>ppt_x</p:attrName>
                                        </p:attrNameLst>
                                      </p:cBhvr>
                                      <p:tavLst>
                                        <p:tav tm="0">
                                          <p:val>
                                            <p:strVal val="#ppt_x"/>
                                          </p:val>
                                        </p:tav>
                                        <p:tav tm="100000">
                                          <p:val>
                                            <p:strVal val="#ppt_x"/>
                                          </p:val>
                                        </p:tav>
                                      </p:tavLst>
                                    </p:anim>
                                    <p:anim calcmode="lin" valueType="num">
                                      <p:cBhvr additive="base">
                                        <p:cTn id="51" dur="500" fill="hold"/>
                                        <p:tgtEl>
                                          <p:spTgt spid="32"/>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additive="base">
                                        <p:cTn id="54" dur="500" fill="hold"/>
                                        <p:tgtEl>
                                          <p:spTgt spid="41"/>
                                        </p:tgtEl>
                                        <p:attrNameLst>
                                          <p:attrName>ppt_x</p:attrName>
                                        </p:attrNameLst>
                                      </p:cBhvr>
                                      <p:tavLst>
                                        <p:tav tm="0">
                                          <p:val>
                                            <p:strVal val="#ppt_x"/>
                                          </p:val>
                                        </p:tav>
                                        <p:tav tm="100000">
                                          <p:val>
                                            <p:strVal val="#ppt_x"/>
                                          </p:val>
                                        </p:tav>
                                      </p:tavLst>
                                    </p:anim>
                                    <p:anim calcmode="lin" valueType="num">
                                      <p:cBhvr additive="base">
                                        <p:cTn id="55" dur="500" fill="hold"/>
                                        <p:tgtEl>
                                          <p:spTgt spid="41"/>
                                        </p:tgtEl>
                                        <p:attrNameLst>
                                          <p:attrName>ppt_y</p:attrName>
                                        </p:attrNameLst>
                                      </p:cBhvr>
                                      <p:tavLst>
                                        <p:tav tm="0">
                                          <p:val>
                                            <p:strVal val="1+#ppt_h/2"/>
                                          </p:val>
                                        </p:tav>
                                        <p:tav tm="100000">
                                          <p:val>
                                            <p:strVal val="#ppt_y"/>
                                          </p:val>
                                        </p:tav>
                                      </p:tavLst>
                                    </p:anim>
                                  </p:childTnLst>
                                </p:cTn>
                              </p:par>
                              <p:par>
                                <p:cTn id="56" presetID="10" presetClass="entr" presetSubtype="0" fill="hold" grpId="0" nodeType="withEffect">
                                  <p:stCondLst>
                                    <p:cond delay="0"/>
                                  </p:stCondLst>
                                  <p:childTnLst>
                                    <p:set>
                                      <p:cBhvr>
                                        <p:cTn id="57" dur="1" fill="hold">
                                          <p:stCondLst>
                                            <p:cond delay="0"/>
                                          </p:stCondLst>
                                        </p:cTn>
                                        <p:tgtEl>
                                          <p:spTgt spid="52"/>
                                        </p:tgtEl>
                                        <p:attrNameLst>
                                          <p:attrName>style.visibility</p:attrName>
                                        </p:attrNameLst>
                                      </p:cBhvr>
                                      <p:to>
                                        <p:strVal val="visible"/>
                                      </p:to>
                                    </p:set>
                                    <p:animEffect transition="in" filter="fade">
                                      <p:cBhvr>
                                        <p:cTn id="58"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6" grpId="0" animBg="1"/>
      <p:bldP spid="27" grpId="0" animBg="1"/>
      <p:bldP spid="28" grpId="1" animBg="1"/>
      <p:bldP spid="30" grpId="0" animBg="1"/>
      <p:bldP spid="31" grpId="0" animBg="1"/>
      <p:bldP spid="32" grpId="0" animBg="1"/>
      <p:bldP spid="49" grpId="0"/>
      <p:bldP spid="50" grpId="0"/>
      <p:bldP spid="5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flipV="1">
            <a:off x="-13252" y="750627"/>
            <a:ext cx="12192000" cy="40943"/>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4" name="Freeform 73">
            <a:extLst>
              <a:ext uri="{FF2B5EF4-FFF2-40B4-BE49-F238E27FC236}">
                <a16:creationId xmlns:a16="http://schemas.microsoft.com/office/drawing/2014/main" id="{09E69AF2-8C8B-4E01-86A5-13C841D5089A}"/>
              </a:ext>
            </a:extLst>
          </p:cNvPr>
          <p:cNvSpPr>
            <a:spLocks/>
          </p:cNvSpPr>
          <p:nvPr/>
        </p:nvSpPr>
        <p:spPr bwMode="auto">
          <a:xfrm>
            <a:off x="195146" y="0"/>
            <a:ext cx="822766" cy="736979"/>
          </a:xfrm>
          <a:custGeom>
            <a:avLst/>
            <a:gdLst>
              <a:gd name="T0" fmla="*/ 1520 w 1520"/>
              <a:gd name="T1" fmla="*/ 761 h 1521"/>
              <a:gd name="T2" fmla="*/ 760 w 1520"/>
              <a:gd name="T3" fmla="*/ 1521 h 1521"/>
              <a:gd name="T4" fmla="*/ 0 w 1520"/>
              <a:gd name="T5" fmla="*/ 761 h 1521"/>
              <a:gd name="T6" fmla="*/ 760 w 1520"/>
              <a:gd name="T7" fmla="*/ 0 h 1521"/>
              <a:gd name="T8" fmla="*/ 1520 w 1520"/>
              <a:gd name="T9" fmla="*/ 761 h 1521"/>
            </a:gdLst>
            <a:ahLst/>
            <a:cxnLst>
              <a:cxn ang="0">
                <a:pos x="T0" y="T1"/>
              </a:cxn>
              <a:cxn ang="0">
                <a:pos x="T2" y="T3"/>
              </a:cxn>
              <a:cxn ang="0">
                <a:pos x="T4" y="T5"/>
              </a:cxn>
              <a:cxn ang="0">
                <a:pos x="T6" y="T7"/>
              </a:cxn>
              <a:cxn ang="0">
                <a:pos x="T8" y="T9"/>
              </a:cxn>
            </a:cxnLst>
            <a:rect l="0" t="0" r="r" b="b"/>
            <a:pathLst>
              <a:path w="1520" h="1521">
                <a:moveTo>
                  <a:pt x="1520" y="761"/>
                </a:moveTo>
                <a:lnTo>
                  <a:pt x="760" y="1521"/>
                </a:lnTo>
                <a:lnTo>
                  <a:pt x="0" y="761"/>
                </a:lnTo>
                <a:lnTo>
                  <a:pt x="760" y="0"/>
                </a:lnTo>
                <a:lnTo>
                  <a:pt x="1520" y="761"/>
                </a:lnTo>
                <a:close/>
              </a:path>
            </a:pathLst>
          </a:custGeom>
          <a:solidFill>
            <a:srgbClr val="1D4251"/>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1219170"/>
            <a:endParaRPr lang="zh-CN" altLang="en-US" sz="2400" kern="0" dirty="0">
              <a:solidFill>
                <a:schemeClr val="bg1"/>
              </a:solidFill>
              <a:latin typeface="Times New Roman" panose="02020603050405020304" pitchFamily="18" charset="0"/>
              <a:cs typeface="Times New Roman" panose="02020603050405020304" pitchFamily="18" charset="0"/>
            </a:endParaRPr>
          </a:p>
        </p:txBody>
      </p:sp>
      <p:sp>
        <p:nvSpPr>
          <p:cNvPr id="5" name="Rectangle 4"/>
          <p:cNvSpPr/>
          <p:nvPr/>
        </p:nvSpPr>
        <p:spPr>
          <a:xfrm>
            <a:off x="1117939" y="232011"/>
            <a:ext cx="2350323" cy="461665"/>
          </a:xfrm>
          <a:prstGeom prst="rect">
            <a:avLst/>
          </a:prstGeom>
        </p:spPr>
        <p:txBody>
          <a:bodyPr wrap="square">
            <a:spAutoFit/>
          </a:bodyPr>
          <a:lstStyle/>
          <a:p>
            <a:r>
              <a:rPr lang="en-US" sz="2400" b="1" dirty="0">
                <a:solidFill>
                  <a:schemeClr val="tx2">
                    <a:lumMod val="50000"/>
                  </a:schemeClr>
                </a:solidFill>
                <a:latin typeface="Times New Roman" panose="02020603050405020304" pitchFamily="18" charset="0"/>
                <a:cs typeface="Times New Roman" pitchFamily="18" charset="0"/>
              </a:rPr>
              <a:t>3.3.3. </a:t>
            </a:r>
            <a:r>
              <a:rPr lang="en-US" sz="2400" b="1" dirty="0" err="1">
                <a:solidFill>
                  <a:schemeClr val="tx2">
                    <a:lumMod val="50000"/>
                  </a:schemeClr>
                </a:solidFill>
                <a:latin typeface="Times New Roman" pitchFamily="18" charset="0"/>
                <a:cs typeface="Times New Roman" pitchFamily="18" charset="0"/>
              </a:rPr>
              <a:t>Giải</a:t>
            </a:r>
            <a:r>
              <a:rPr lang="en-US" sz="2400" b="1" dirty="0">
                <a:solidFill>
                  <a:schemeClr val="tx2">
                    <a:lumMod val="50000"/>
                  </a:schemeClr>
                </a:solidFill>
                <a:latin typeface="Times New Roman" pitchFamily="18" charset="0"/>
                <a:cs typeface="Times New Roman" pitchFamily="18" charset="0"/>
              </a:rPr>
              <a:t> </a:t>
            </a:r>
            <a:r>
              <a:rPr lang="en-US" sz="2400" b="1" dirty="0" err="1">
                <a:solidFill>
                  <a:schemeClr val="tx2">
                    <a:lumMod val="50000"/>
                  </a:schemeClr>
                </a:solidFill>
                <a:latin typeface="Times New Roman" pitchFamily="18" charset="0"/>
                <a:cs typeface="Times New Roman" pitchFamily="18" charset="0"/>
              </a:rPr>
              <a:t>pháp</a:t>
            </a:r>
            <a:endParaRPr lang="en-US" sz="2400" dirty="0">
              <a:solidFill>
                <a:schemeClr val="tx2">
                  <a:lumMod val="50000"/>
                </a:schemeClr>
              </a:solidFill>
              <a:latin typeface="Times New Roman" pitchFamily="18" charset="0"/>
              <a:cs typeface="Times New Roman" pitchFamily="18" charset="0"/>
            </a:endParaRPr>
          </a:p>
        </p:txBody>
      </p:sp>
      <p:sp>
        <p:nvSpPr>
          <p:cNvPr id="6" name="Parallelogram 3"/>
          <p:cNvSpPr/>
          <p:nvPr/>
        </p:nvSpPr>
        <p:spPr>
          <a:xfrm>
            <a:off x="-13252" y="3284846"/>
            <a:ext cx="1778000" cy="342900"/>
          </a:xfrm>
          <a:prstGeom prst="parallelogram">
            <a:avLst>
              <a:gd name="adj" fmla="val 50926"/>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rPr>
              <a:t>01</a:t>
            </a:r>
            <a:endParaRPr lang="id-ID" sz="1400"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sp>
        <p:nvSpPr>
          <p:cNvPr id="7" name="Parallelogram 4"/>
          <p:cNvSpPr/>
          <p:nvPr/>
        </p:nvSpPr>
        <p:spPr>
          <a:xfrm>
            <a:off x="1764748" y="3284846"/>
            <a:ext cx="1778000" cy="342900"/>
          </a:xfrm>
          <a:prstGeom prst="parallelogram">
            <a:avLst>
              <a:gd name="adj" fmla="val 50926"/>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rPr>
              <a:t>02</a:t>
            </a:r>
            <a:endParaRPr lang="id-ID" sz="1400"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sp>
        <p:nvSpPr>
          <p:cNvPr id="8" name="Parallelogram 5"/>
          <p:cNvSpPr/>
          <p:nvPr/>
        </p:nvSpPr>
        <p:spPr>
          <a:xfrm>
            <a:off x="3542748" y="3284846"/>
            <a:ext cx="1778000" cy="342900"/>
          </a:xfrm>
          <a:prstGeom prst="parallelogram">
            <a:avLst>
              <a:gd name="adj" fmla="val 50926"/>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rPr>
              <a:t>03</a:t>
            </a:r>
            <a:endParaRPr lang="id-ID" sz="1400"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sp>
        <p:nvSpPr>
          <p:cNvPr id="9" name="Parallelogram 6"/>
          <p:cNvSpPr/>
          <p:nvPr/>
        </p:nvSpPr>
        <p:spPr>
          <a:xfrm>
            <a:off x="5320748" y="3284846"/>
            <a:ext cx="1778000" cy="342900"/>
          </a:xfrm>
          <a:prstGeom prst="parallelogram">
            <a:avLst>
              <a:gd name="adj" fmla="val 50926"/>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rPr>
              <a:t>04</a:t>
            </a:r>
            <a:endParaRPr lang="id-ID" sz="1400"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sp>
        <p:nvSpPr>
          <p:cNvPr id="10" name="Parallelogram 7"/>
          <p:cNvSpPr/>
          <p:nvPr/>
        </p:nvSpPr>
        <p:spPr>
          <a:xfrm>
            <a:off x="7098748" y="3284846"/>
            <a:ext cx="1778000" cy="342900"/>
          </a:xfrm>
          <a:prstGeom prst="parallelogram">
            <a:avLst>
              <a:gd name="adj" fmla="val 50926"/>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rPr>
              <a:t>05</a:t>
            </a:r>
            <a:endParaRPr lang="id-ID" sz="1400"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cxnSp>
        <p:nvCxnSpPr>
          <p:cNvPr id="11" name="Straight Connector 9"/>
          <p:cNvCxnSpPr/>
          <p:nvPr/>
        </p:nvCxnSpPr>
        <p:spPr>
          <a:xfrm flipH="1">
            <a:off x="871215" y="3627746"/>
            <a:ext cx="9067" cy="1448033"/>
          </a:xfrm>
          <a:prstGeom prst="line">
            <a:avLst/>
          </a:prstGeom>
          <a:ln w="12700">
            <a:solidFill>
              <a:schemeClr val="tx2">
                <a:lumMod val="50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flipV="1">
            <a:off x="2636809" y="1836812"/>
            <a:ext cx="9067" cy="1448033"/>
          </a:xfrm>
          <a:prstGeom prst="line">
            <a:avLst/>
          </a:prstGeom>
          <a:ln w="12700">
            <a:solidFill>
              <a:srgbClr val="F5C700"/>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4393306" y="3627745"/>
            <a:ext cx="9067" cy="1448033"/>
          </a:xfrm>
          <a:prstGeom prst="line">
            <a:avLst/>
          </a:prstGeom>
          <a:ln w="12700">
            <a:solidFill>
              <a:schemeClr val="tx2">
                <a:lumMod val="50000"/>
              </a:schemeClr>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flipV="1">
            <a:off x="6158900" y="1836811"/>
            <a:ext cx="9067" cy="1448033"/>
          </a:xfrm>
          <a:prstGeom prst="line">
            <a:avLst/>
          </a:prstGeom>
          <a:ln w="12700">
            <a:solidFill>
              <a:srgbClr val="F5C700"/>
            </a:solidFill>
            <a:headEnd type="none"/>
            <a:tailEnd type="ova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a:off x="7989939" y="3627745"/>
            <a:ext cx="9067" cy="1448033"/>
          </a:xfrm>
          <a:prstGeom prst="line">
            <a:avLst/>
          </a:prstGeom>
          <a:ln w="12700">
            <a:solidFill>
              <a:schemeClr val="tx2">
                <a:lumMod val="50000"/>
              </a:schemeClr>
            </a:solidFill>
            <a:headEnd type="none"/>
            <a:tailEnd type="oval"/>
          </a:ln>
        </p:spPr>
        <p:style>
          <a:lnRef idx="1">
            <a:schemeClr val="accent1"/>
          </a:lnRef>
          <a:fillRef idx="0">
            <a:schemeClr val="accent1"/>
          </a:fillRef>
          <a:effectRef idx="0">
            <a:schemeClr val="accent1"/>
          </a:effectRef>
          <a:fontRef idx="minor">
            <a:schemeClr val="tx1"/>
          </a:fontRef>
        </p:style>
      </p:cxnSp>
      <p:grpSp>
        <p:nvGrpSpPr>
          <p:cNvPr id="28" name="Group 31"/>
          <p:cNvGrpSpPr/>
          <p:nvPr/>
        </p:nvGrpSpPr>
        <p:grpSpPr>
          <a:xfrm>
            <a:off x="712009" y="2721971"/>
            <a:ext cx="469263" cy="469263"/>
            <a:chOff x="2005013" y="1077913"/>
            <a:chExt cx="688975" cy="688975"/>
          </a:xfrm>
          <a:solidFill>
            <a:schemeClr val="bg1">
              <a:lumMod val="65000"/>
            </a:schemeClr>
          </a:solidFill>
        </p:grpSpPr>
        <p:sp>
          <p:nvSpPr>
            <p:cNvPr id="29" name="Freeform 5"/>
            <p:cNvSpPr>
              <a:spLocks noEditPoints="1"/>
            </p:cNvSpPr>
            <p:nvPr/>
          </p:nvSpPr>
          <p:spPr bwMode="auto">
            <a:xfrm>
              <a:off x="2005013" y="1077913"/>
              <a:ext cx="688975" cy="688975"/>
            </a:xfrm>
            <a:custGeom>
              <a:avLst/>
              <a:gdLst>
                <a:gd name="T0" fmla="*/ 8083 w 16058"/>
                <a:gd name="T1" fmla="*/ 10645 h 16058"/>
                <a:gd name="T2" fmla="*/ 6322 w 16058"/>
                <a:gd name="T3" fmla="*/ 9396 h 16058"/>
                <a:gd name="T4" fmla="*/ 5244 w 16058"/>
                <a:gd name="T5" fmla="*/ 7514 h 16058"/>
                <a:gd name="T6" fmla="*/ 5076 w 16058"/>
                <a:gd name="T7" fmla="*/ 5258 h 16058"/>
                <a:gd name="T8" fmla="*/ 5875 w 16058"/>
                <a:gd name="T9" fmla="*/ 3217 h 16058"/>
                <a:gd name="T10" fmla="*/ 7435 w 16058"/>
                <a:gd name="T11" fmla="*/ 1730 h 16058"/>
                <a:gd name="T12" fmla="*/ 9523 w 16058"/>
                <a:gd name="T13" fmla="*/ 1030 h 16058"/>
                <a:gd name="T14" fmla="*/ 11761 w 16058"/>
                <a:gd name="T15" fmla="*/ 1308 h 16058"/>
                <a:gd name="T16" fmla="*/ 13584 w 16058"/>
                <a:gd name="T17" fmla="*/ 2474 h 16058"/>
                <a:gd name="T18" fmla="*/ 14750 w 16058"/>
                <a:gd name="T19" fmla="*/ 4297 h 16058"/>
                <a:gd name="T20" fmla="*/ 15028 w 16058"/>
                <a:gd name="T21" fmla="*/ 6535 h 16058"/>
                <a:gd name="T22" fmla="*/ 14328 w 16058"/>
                <a:gd name="T23" fmla="*/ 8624 h 16058"/>
                <a:gd name="T24" fmla="*/ 12841 w 16058"/>
                <a:gd name="T25" fmla="*/ 10183 h 16058"/>
                <a:gd name="T26" fmla="*/ 10800 w 16058"/>
                <a:gd name="T27" fmla="*/ 10982 h 16058"/>
                <a:gd name="T28" fmla="*/ 2326 w 16058"/>
                <a:gd name="T29" fmla="*/ 14973 h 16058"/>
                <a:gd name="T30" fmla="*/ 2162 w 16058"/>
                <a:gd name="T31" fmla="*/ 15080 h 16058"/>
                <a:gd name="T32" fmla="*/ 1975 w 16058"/>
                <a:gd name="T33" fmla="*/ 15148 h 16058"/>
                <a:gd name="T34" fmla="*/ 1771 w 16058"/>
                <a:gd name="T35" fmla="*/ 15172 h 16058"/>
                <a:gd name="T36" fmla="*/ 1387 w 16058"/>
                <a:gd name="T37" fmla="*/ 15084 h 16058"/>
                <a:gd name="T38" fmla="*/ 1088 w 16058"/>
                <a:gd name="T39" fmla="*/ 14850 h 16058"/>
                <a:gd name="T40" fmla="*/ 913 w 16058"/>
                <a:gd name="T41" fmla="*/ 14508 h 16058"/>
                <a:gd name="T42" fmla="*/ 890 w 16058"/>
                <a:gd name="T43" fmla="*/ 14194 h 16058"/>
                <a:gd name="T44" fmla="*/ 935 w 16058"/>
                <a:gd name="T45" fmla="*/ 13998 h 16058"/>
                <a:gd name="T46" fmla="*/ 1021 w 16058"/>
                <a:gd name="T47" fmla="*/ 13820 h 16058"/>
                <a:gd name="T48" fmla="*/ 1142 w 16058"/>
                <a:gd name="T49" fmla="*/ 13667 h 16058"/>
                <a:gd name="T50" fmla="*/ 5408 w 16058"/>
                <a:gd name="T51" fmla="*/ 9863 h 16058"/>
                <a:gd name="T52" fmla="*/ 5742 w 16058"/>
                <a:gd name="T53" fmla="*/ 10234 h 16058"/>
                <a:gd name="T54" fmla="*/ 6106 w 16058"/>
                <a:gd name="T55" fmla="*/ 10575 h 16058"/>
                <a:gd name="T56" fmla="*/ 2407 w 16058"/>
                <a:gd name="T57" fmla="*/ 14900 h 16058"/>
                <a:gd name="T58" fmla="*/ 7693 w 16058"/>
                <a:gd name="T59" fmla="*/ 474 h 16058"/>
                <a:gd name="T60" fmla="*/ 5579 w 16058"/>
                <a:gd name="T61" fmla="*/ 1973 h 16058"/>
                <a:gd name="T62" fmla="*/ 4285 w 16058"/>
                <a:gd name="T63" fmla="*/ 4231 h 16058"/>
                <a:gd name="T64" fmla="*/ 4022 w 16058"/>
                <a:gd name="T65" fmla="*/ 6306 h 16058"/>
                <a:gd name="T66" fmla="*/ 4119 w 16058"/>
                <a:gd name="T67" fmla="*/ 7138 h 16058"/>
                <a:gd name="T68" fmla="*/ 4326 w 16058"/>
                <a:gd name="T69" fmla="*/ 7930 h 16058"/>
                <a:gd name="T70" fmla="*/ 4634 w 16058"/>
                <a:gd name="T71" fmla="*/ 8676 h 16058"/>
                <a:gd name="T72" fmla="*/ 386 w 16058"/>
                <a:gd name="T73" fmla="*/ 13185 h 16058"/>
                <a:gd name="T74" fmla="*/ 179 w 16058"/>
                <a:gd name="T75" fmla="*/ 13512 h 16058"/>
                <a:gd name="T76" fmla="*/ 46 w 16058"/>
                <a:gd name="T77" fmla="*/ 13883 h 16058"/>
                <a:gd name="T78" fmla="*/ 0 w 16058"/>
                <a:gd name="T79" fmla="*/ 14287 h 16058"/>
                <a:gd name="T80" fmla="*/ 175 w 16058"/>
                <a:gd name="T81" fmla="*/ 15054 h 16058"/>
                <a:gd name="T82" fmla="*/ 644 w 16058"/>
                <a:gd name="T83" fmla="*/ 15654 h 16058"/>
                <a:gd name="T84" fmla="*/ 1329 w 16058"/>
                <a:gd name="T85" fmla="*/ 16002 h 16058"/>
                <a:gd name="T86" fmla="*/ 1954 w 16058"/>
                <a:gd name="T87" fmla="*/ 16049 h 16058"/>
                <a:gd name="T88" fmla="*/ 2344 w 16058"/>
                <a:gd name="T89" fmla="*/ 15963 h 16058"/>
                <a:gd name="T90" fmla="*/ 2698 w 16058"/>
                <a:gd name="T91" fmla="*/ 15795 h 16058"/>
                <a:gd name="T92" fmla="*/ 3003 w 16058"/>
                <a:gd name="T93" fmla="*/ 15557 h 16058"/>
                <a:gd name="T94" fmla="*/ 7703 w 16058"/>
                <a:gd name="T95" fmla="*/ 11572 h 16058"/>
                <a:gd name="T96" fmla="*/ 8472 w 16058"/>
                <a:gd name="T97" fmla="*/ 11837 h 16058"/>
                <a:gd name="T98" fmla="*/ 9285 w 16058"/>
                <a:gd name="T99" fmla="*/ 11996 h 16058"/>
                <a:gd name="T100" fmla="*/ 10346 w 16058"/>
                <a:gd name="T101" fmla="*/ 12035 h 16058"/>
                <a:gd name="T102" fmla="*/ 12907 w 16058"/>
                <a:gd name="T103" fmla="*/ 11317 h 16058"/>
                <a:gd name="T104" fmla="*/ 14862 w 16058"/>
                <a:gd name="T105" fmla="*/ 9625 h 16058"/>
                <a:gd name="T106" fmla="*/ 15936 w 16058"/>
                <a:gd name="T107" fmla="*/ 7235 h 16058"/>
                <a:gd name="T108" fmla="*/ 15868 w 16058"/>
                <a:gd name="T109" fmla="*/ 4517 h 16058"/>
                <a:gd name="T110" fmla="*/ 14683 w 16058"/>
                <a:gd name="T111" fmla="*/ 2191 h 16058"/>
                <a:gd name="T112" fmla="*/ 12647 w 16058"/>
                <a:gd name="T113" fmla="*/ 594 h 16058"/>
                <a:gd name="T114" fmla="*/ 10036 w 16058"/>
                <a:gd name="T115" fmla="*/ 0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058" h="16058">
                  <a:moveTo>
                    <a:pt x="10036" y="11040"/>
                  </a:moveTo>
                  <a:lnTo>
                    <a:pt x="9778" y="11034"/>
                  </a:lnTo>
                  <a:lnTo>
                    <a:pt x="9523" y="11014"/>
                  </a:lnTo>
                  <a:lnTo>
                    <a:pt x="9272" y="10982"/>
                  </a:lnTo>
                  <a:lnTo>
                    <a:pt x="9025" y="10938"/>
                  </a:lnTo>
                  <a:lnTo>
                    <a:pt x="8783" y="10882"/>
                  </a:lnTo>
                  <a:lnTo>
                    <a:pt x="8544" y="10814"/>
                  </a:lnTo>
                  <a:lnTo>
                    <a:pt x="8311" y="10736"/>
                  </a:lnTo>
                  <a:lnTo>
                    <a:pt x="8083" y="10645"/>
                  </a:lnTo>
                  <a:lnTo>
                    <a:pt x="7860" y="10545"/>
                  </a:lnTo>
                  <a:lnTo>
                    <a:pt x="7645" y="10434"/>
                  </a:lnTo>
                  <a:lnTo>
                    <a:pt x="7435" y="10313"/>
                  </a:lnTo>
                  <a:lnTo>
                    <a:pt x="7231" y="10183"/>
                  </a:lnTo>
                  <a:lnTo>
                    <a:pt x="7034" y="10043"/>
                  </a:lnTo>
                  <a:lnTo>
                    <a:pt x="6845" y="9894"/>
                  </a:lnTo>
                  <a:lnTo>
                    <a:pt x="6662" y="9736"/>
                  </a:lnTo>
                  <a:lnTo>
                    <a:pt x="6488" y="9570"/>
                  </a:lnTo>
                  <a:lnTo>
                    <a:pt x="6322" y="9396"/>
                  </a:lnTo>
                  <a:lnTo>
                    <a:pt x="6164" y="9213"/>
                  </a:lnTo>
                  <a:lnTo>
                    <a:pt x="6015" y="9024"/>
                  </a:lnTo>
                  <a:lnTo>
                    <a:pt x="5875" y="8827"/>
                  </a:lnTo>
                  <a:lnTo>
                    <a:pt x="5745" y="8624"/>
                  </a:lnTo>
                  <a:lnTo>
                    <a:pt x="5624" y="8413"/>
                  </a:lnTo>
                  <a:lnTo>
                    <a:pt x="5513" y="8198"/>
                  </a:lnTo>
                  <a:lnTo>
                    <a:pt x="5413" y="7975"/>
                  </a:lnTo>
                  <a:lnTo>
                    <a:pt x="5322" y="7747"/>
                  </a:lnTo>
                  <a:lnTo>
                    <a:pt x="5244" y="7514"/>
                  </a:lnTo>
                  <a:lnTo>
                    <a:pt x="5176" y="7275"/>
                  </a:lnTo>
                  <a:lnTo>
                    <a:pt x="5120" y="7033"/>
                  </a:lnTo>
                  <a:lnTo>
                    <a:pt x="5076" y="6786"/>
                  </a:lnTo>
                  <a:lnTo>
                    <a:pt x="5044" y="6535"/>
                  </a:lnTo>
                  <a:lnTo>
                    <a:pt x="5025" y="6280"/>
                  </a:lnTo>
                  <a:lnTo>
                    <a:pt x="5018" y="6022"/>
                  </a:lnTo>
                  <a:lnTo>
                    <a:pt x="5025" y="5764"/>
                  </a:lnTo>
                  <a:lnTo>
                    <a:pt x="5044" y="5509"/>
                  </a:lnTo>
                  <a:lnTo>
                    <a:pt x="5076" y="5258"/>
                  </a:lnTo>
                  <a:lnTo>
                    <a:pt x="5120" y="5011"/>
                  </a:lnTo>
                  <a:lnTo>
                    <a:pt x="5176" y="4768"/>
                  </a:lnTo>
                  <a:lnTo>
                    <a:pt x="5244" y="4529"/>
                  </a:lnTo>
                  <a:lnTo>
                    <a:pt x="5322" y="4297"/>
                  </a:lnTo>
                  <a:lnTo>
                    <a:pt x="5413" y="4069"/>
                  </a:lnTo>
                  <a:lnTo>
                    <a:pt x="5513" y="3846"/>
                  </a:lnTo>
                  <a:lnTo>
                    <a:pt x="5624" y="3630"/>
                  </a:lnTo>
                  <a:lnTo>
                    <a:pt x="5745" y="3420"/>
                  </a:lnTo>
                  <a:lnTo>
                    <a:pt x="5875" y="3217"/>
                  </a:lnTo>
                  <a:lnTo>
                    <a:pt x="6015" y="3020"/>
                  </a:lnTo>
                  <a:lnTo>
                    <a:pt x="6164" y="2830"/>
                  </a:lnTo>
                  <a:lnTo>
                    <a:pt x="6322" y="2648"/>
                  </a:lnTo>
                  <a:lnTo>
                    <a:pt x="6488" y="2474"/>
                  </a:lnTo>
                  <a:lnTo>
                    <a:pt x="6662" y="2307"/>
                  </a:lnTo>
                  <a:lnTo>
                    <a:pt x="6845" y="2150"/>
                  </a:lnTo>
                  <a:lnTo>
                    <a:pt x="7034" y="2000"/>
                  </a:lnTo>
                  <a:lnTo>
                    <a:pt x="7231" y="1861"/>
                  </a:lnTo>
                  <a:lnTo>
                    <a:pt x="7435" y="1730"/>
                  </a:lnTo>
                  <a:lnTo>
                    <a:pt x="7645" y="1610"/>
                  </a:lnTo>
                  <a:lnTo>
                    <a:pt x="7860" y="1498"/>
                  </a:lnTo>
                  <a:lnTo>
                    <a:pt x="8083" y="1398"/>
                  </a:lnTo>
                  <a:lnTo>
                    <a:pt x="8311" y="1308"/>
                  </a:lnTo>
                  <a:lnTo>
                    <a:pt x="8544" y="1229"/>
                  </a:lnTo>
                  <a:lnTo>
                    <a:pt x="8783" y="1161"/>
                  </a:lnTo>
                  <a:lnTo>
                    <a:pt x="9025" y="1106"/>
                  </a:lnTo>
                  <a:lnTo>
                    <a:pt x="9272" y="1062"/>
                  </a:lnTo>
                  <a:lnTo>
                    <a:pt x="9523" y="1030"/>
                  </a:lnTo>
                  <a:lnTo>
                    <a:pt x="9778" y="1010"/>
                  </a:lnTo>
                  <a:lnTo>
                    <a:pt x="10036" y="1004"/>
                  </a:lnTo>
                  <a:lnTo>
                    <a:pt x="10294" y="1010"/>
                  </a:lnTo>
                  <a:lnTo>
                    <a:pt x="10549" y="1030"/>
                  </a:lnTo>
                  <a:lnTo>
                    <a:pt x="10800" y="1062"/>
                  </a:lnTo>
                  <a:lnTo>
                    <a:pt x="11048" y="1106"/>
                  </a:lnTo>
                  <a:lnTo>
                    <a:pt x="11291" y="1161"/>
                  </a:lnTo>
                  <a:lnTo>
                    <a:pt x="11529" y="1229"/>
                  </a:lnTo>
                  <a:lnTo>
                    <a:pt x="11761" y="1308"/>
                  </a:lnTo>
                  <a:lnTo>
                    <a:pt x="11989" y="1398"/>
                  </a:lnTo>
                  <a:lnTo>
                    <a:pt x="12212" y="1498"/>
                  </a:lnTo>
                  <a:lnTo>
                    <a:pt x="12428" y="1610"/>
                  </a:lnTo>
                  <a:lnTo>
                    <a:pt x="12639" y="1730"/>
                  </a:lnTo>
                  <a:lnTo>
                    <a:pt x="12841" y="1861"/>
                  </a:lnTo>
                  <a:lnTo>
                    <a:pt x="13038" y="2000"/>
                  </a:lnTo>
                  <a:lnTo>
                    <a:pt x="13228" y="2150"/>
                  </a:lnTo>
                  <a:lnTo>
                    <a:pt x="13410" y="2307"/>
                  </a:lnTo>
                  <a:lnTo>
                    <a:pt x="13584" y="2474"/>
                  </a:lnTo>
                  <a:lnTo>
                    <a:pt x="13751" y="2648"/>
                  </a:lnTo>
                  <a:lnTo>
                    <a:pt x="13908" y="2830"/>
                  </a:lnTo>
                  <a:lnTo>
                    <a:pt x="14058" y="3020"/>
                  </a:lnTo>
                  <a:lnTo>
                    <a:pt x="14197" y="3217"/>
                  </a:lnTo>
                  <a:lnTo>
                    <a:pt x="14328" y="3420"/>
                  </a:lnTo>
                  <a:lnTo>
                    <a:pt x="14448" y="3630"/>
                  </a:lnTo>
                  <a:lnTo>
                    <a:pt x="14560" y="3846"/>
                  </a:lnTo>
                  <a:lnTo>
                    <a:pt x="14660" y="4069"/>
                  </a:lnTo>
                  <a:lnTo>
                    <a:pt x="14750" y="4297"/>
                  </a:lnTo>
                  <a:lnTo>
                    <a:pt x="14829" y="4529"/>
                  </a:lnTo>
                  <a:lnTo>
                    <a:pt x="14897" y="4768"/>
                  </a:lnTo>
                  <a:lnTo>
                    <a:pt x="14952" y="5011"/>
                  </a:lnTo>
                  <a:lnTo>
                    <a:pt x="14996" y="5258"/>
                  </a:lnTo>
                  <a:lnTo>
                    <a:pt x="15028" y="5509"/>
                  </a:lnTo>
                  <a:lnTo>
                    <a:pt x="15048" y="5764"/>
                  </a:lnTo>
                  <a:lnTo>
                    <a:pt x="15054" y="6022"/>
                  </a:lnTo>
                  <a:lnTo>
                    <a:pt x="15048" y="6280"/>
                  </a:lnTo>
                  <a:lnTo>
                    <a:pt x="15028" y="6535"/>
                  </a:lnTo>
                  <a:lnTo>
                    <a:pt x="14996" y="6786"/>
                  </a:lnTo>
                  <a:lnTo>
                    <a:pt x="14952" y="7033"/>
                  </a:lnTo>
                  <a:lnTo>
                    <a:pt x="14897" y="7275"/>
                  </a:lnTo>
                  <a:lnTo>
                    <a:pt x="14829" y="7514"/>
                  </a:lnTo>
                  <a:lnTo>
                    <a:pt x="14750" y="7747"/>
                  </a:lnTo>
                  <a:lnTo>
                    <a:pt x="14660" y="7975"/>
                  </a:lnTo>
                  <a:lnTo>
                    <a:pt x="14560" y="8198"/>
                  </a:lnTo>
                  <a:lnTo>
                    <a:pt x="14448" y="8413"/>
                  </a:lnTo>
                  <a:lnTo>
                    <a:pt x="14328" y="8624"/>
                  </a:lnTo>
                  <a:lnTo>
                    <a:pt x="14197" y="8827"/>
                  </a:lnTo>
                  <a:lnTo>
                    <a:pt x="14058" y="9024"/>
                  </a:lnTo>
                  <a:lnTo>
                    <a:pt x="13908" y="9213"/>
                  </a:lnTo>
                  <a:lnTo>
                    <a:pt x="13751" y="9396"/>
                  </a:lnTo>
                  <a:lnTo>
                    <a:pt x="13584" y="9570"/>
                  </a:lnTo>
                  <a:lnTo>
                    <a:pt x="13410" y="9736"/>
                  </a:lnTo>
                  <a:lnTo>
                    <a:pt x="13228" y="9894"/>
                  </a:lnTo>
                  <a:lnTo>
                    <a:pt x="13038" y="10043"/>
                  </a:lnTo>
                  <a:lnTo>
                    <a:pt x="12841" y="10183"/>
                  </a:lnTo>
                  <a:lnTo>
                    <a:pt x="12639" y="10313"/>
                  </a:lnTo>
                  <a:lnTo>
                    <a:pt x="12428" y="10434"/>
                  </a:lnTo>
                  <a:lnTo>
                    <a:pt x="12212" y="10545"/>
                  </a:lnTo>
                  <a:lnTo>
                    <a:pt x="11989" y="10645"/>
                  </a:lnTo>
                  <a:lnTo>
                    <a:pt x="11761" y="10736"/>
                  </a:lnTo>
                  <a:lnTo>
                    <a:pt x="11529" y="10814"/>
                  </a:lnTo>
                  <a:lnTo>
                    <a:pt x="11291" y="10882"/>
                  </a:lnTo>
                  <a:lnTo>
                    <a:pt x="11048" y="10938"/>
                  </a:lnTo>
                  <a:lnTo>
                    <a:pt x="10800" y="10982"/>
                  </a:lnTo>
                  <a:lnTo>
                    <a:pt x="10549" y="11014"/>
                  </a:lnTo>
                  <a:lnTo>
                    <a:pt x="10294" y="11034"/>
                  </a:lnTo>
                  <a:lnTo>
                    <a:pt x="10036" y="11040"/>
                  </a:lnTo>
                  <a:close/>
                  <a:moveTo>
                    <a:pt x="2407" y="14900"/>
                  </a:moveTo>
                  <a:lnTo>
                    <a:pt x="2391" y="14915"/>
                  </a:lnTo>
                  <a:lnTo>
                    <a:pt x="2376" y="14930"/>
                  </a:lnTo>
                  <a:lnTo>
                    <a:pt x="2360" y="14945"/>
                  </a:lnTo>
                  <a:lnTo>
                    <a:pt x="2342" y="14959"/>
                  </a:lnTo>
                  <a:lnTo>
                    <a:pt x="2326" y="14973"/>
                  </a:lnTo>
                  <a:lnTo>
                    <a:pt x="2309" y="14987"/>
                  </a:lnTo>
                  <a:lnTo>
                    <a:pt x="2291" y="15000"/>
                  </a:lnTo>
                  <a:lnTo>
                    <a:pt x="2274" y="15013"/>
                  </a:lnTo>
                  <a:lnTo>
                    <a:pt x="2256" y="15025"/>
                  </a:lnTo>
                  <a:lnTo>
                    <a:pt x="2238" y="15037"/>
                  </a:lnTo>
                  <a:lnTo>
                    <a:pt x="2219" y="15048"/>
                  </a:lnTo>
                  <a:lnTo>
                    <a:pt x="2200" y="15059"/>
                  </a:lnTo>
                  <a:lnTo>
                    <a:pt x="2181" y="15069"/>
                  </a:lnTo>
                  <a:lnTo>
                    <a:pt x="2162" y="15080"/>
                  </a:lnTo>
                  <a:lnTo>
                    <a:pt x="2142" y="15090"/>
                  </a:lnTo>
                  <a:lnTo>
                    <a:pt x="2122" y="15099"/>
                  </a:lnTo>
                  <a:lnTo>
                    <a:pt x="2102" y="15108"/>
                  </a:lnTo>
                  <a:lnTo>
                    <a:pt x="2081" y="15116"/>
                  </a:lnTo>
                  <a:lnTo>
                    <a:pt x="2060" y="15123"/>
                  </a:lnTo>
                  <a:lnTo>
                    <a:pt x="2039" y="15130"/>
                  </a:lnTo>
                  <a:lnTo>
                    <a:pt x="2018" y="15137"/>
                  </a:lnTo>
                  <a:lnTo>
                    <a:pt x="1996" y="15143"/>
                  </a:lnTo>
                  <a:lnTo>
                    <a:pt x="1975" y="15148"/>
                  </a:lnTo>
                  <a:lnTo>
                    <a:pt x="1953" y="15153"/>
                  </a:lnTo>
                  <a:lnTo>
                    <a:pt x="1931" y="15158"/>
                  </a:lnTo>
                  <a:lnTo>
                    <a:pt x="1909" y="15162"/>
                  </a:lnTo>
                  <a:lnTo>
                    <a:pt x="1886" y="15165"/>
                  </a:lnTo>
                  <a:lnTo>
                    <a:pt x="1864" y="15168"/>
                  </a:lnTo>
                  <a:lnTo>
                    <a:pt x="1841" y="15170"/>
                  </a:lnTo>
                  <a:lnTo>
                    <a:pt x="1818" y="15171"/>
                  </a:lnTo>
                  <a:lnTo>
                    <a:pt x="1794" y="15172"/>
                  </a:lnTo>
                  <a:lnTo>
                    <a:pt x="1771" y="15172"/>
                  </a:lnTo>
                  <a:lnTo>
                    <a:pt x="1725" y="15171"/>
                  </a:lnTo>
                  <a:lnTo>
                    <a:pt x="1680" y="15168"/>
                  </a:lnTo>
                  <a:lnTo>
                    <a:pt x="1636" y="15162"/>
                  </a:lnTo>
                  <a:lnTo>
                    <a:pt x="1593" y="15154"/>
                  </a:lnTo>
                  <a:lnTo>
                    <a:pt x="1550" y="15145"/>
                  </a:lnTo>
                  <a:lnTo>
                    <a:pt x="1507" y="15133"/>
                  </a:lnTo>
                  <a:lnTo>
                    <a:pt x="1466" y="15119"/>
                  </a:lnTo>
                  <a:lnTo>
                    <a:pt x="1426" y="15103"/>
                  </a:lnTo>
                  <a:lnTo>
                    <a:pt x="1387" y="15084"/>
                  </a:lnTo>
                  <a:lnTo>
                    <a:pt x="1349" y="15065"/>
                  </a:lnTo>
                  <a:lnTo>
                    <a:pt x="1312" y="15044"/>
                  </a:lnTo>
                  <a:lnTo>
                    <a:pt x="1276" y="15021"/>
                  </a:lnTo>
                  <a:lnTo>
                    <a:pt x="1241" y="14996"/>
                  </a:lnTo>
                  <a:lnTo>
                    <a:pt x="1208" y="14970"/>
                  </a:lnTo>
                  <a:lnTo>
                    <a:pt x="1176" y="14942"/>
                  </a:lnTo>
                  <a:lnTo>
                    <a:pt x="1145" y="14913"/>
                  </a:lnTo>
                  <a:lnTo>
                    <a:pt x="1116" y="14882"/>
                  </a:lnTo>
                  <a:lnTo>
                    <a:pt x="1088" y="14850"/>
                  </a:lnTo>
                  <a:lnTo>
                    <a:pt x="1062" y="14817"/>
                  </a:lnTo>
                  <a:lnTo>
                    <a:pt x="1037" y="14782"/>
                  </a:lnTo>
                  <a:lnTo>
                    <a:pt x="1014" y="14746"/>
                  </a:lnTo>
                  <a:lnTo>
                    <a:pt x="993" y="14709"/>
                  </a:lnTo>
                  <a:lnTo>
                    <a:pt x="974" y="14671"/>
                  </a:lnTo>
                  <a:lnTo>
                    <a:pt x="955" y="14632"/>
                  </a:lnTo>
                  <a:lnTo>
                    <a:pt x="939" y="14592"/>
                  </a:lnTo>
                  <a:lnTo>
                    <a:pt x="925" y="14551"/>
                  </a:lnTo>
                  <a:lnTo>
                    <a:pt x="913" y="14508"/>
                  </a:lnTo>
                  <a:lnTo>
                    <a:pt x="903" y="14465"/>
                  </a:lnTo>
                  <a:lnTo>
                    <a:pt x="896" y="14422"/>
                  </a:lnTo>
                  <a:lnTo>
                    <a:pt x="890" y="14378"/>
                  </a:lnTo>
                  <a:lnTo>
                    <a:pt x="887" y="14333"/>
                  </a:lnTo>
                  <a:lnTo>
                    <a:pt x="886" y="14287"/>
                  </a:lnTo>
                  <a:lnTo>
                    <a:pt x="886" y="14264"/>
                  </a:lnTo>
                  <a:lnTo>
                    <a:pt x="887" y="14240"/>
                  </a:lnTo>
                  <a:lnTo>
                    <a:pt x="888" y="14217"/>
                  </a:lnTo>
                  <a:lnTo>
                    <a:pt x="890" y="14194"/>
                  </a:lnTo>
                  <a:lnTo>
                    <a:pt x="893" y="14172"/>
                  </a:lnTo>
                  <a:lnTo>
                    <a:pt x="896" y="14149"/>
                  </a:lnTo>
                  <a:lnTo>
                    <a:pt x="900" y="14127"/>
                  </a:lnTo>
                  <a:lnTo>
                    <a:pt x="905" y="14105"/>
                  </a:lnTo>
                  <a:lnTo>
                    <a:pt x="910" y="14083"/>
                  </a:lnTo>
                  <a:lnTo>
                    <a:pt x="915" y="14062"/>
                  </a:lnTo>
                  <a:lnTo>
                    <a:pt x="921" y="14040"/>
                  </a:lnTo>
                  <a:lnTo>
                    <a:pt x="928" y="14019"/>
                  </a:lnTo>
                  <a:lnTo>
                    <a:pt x="935" y="13998"/>
                  </a:lnTo>
                  <a:lnTo>
                    <a:pt x="942" y="13977"/>
                  </a:lnTo>
                  <a:lnTo>
                    <a:pt x="950" y="13956"/>
                  </a:lnTo>
                  <a:lnTo>
                    <a:pt x="959" y="13936"/>
                  </a:lnTo>
                  <a:lnTo>
                    <a:pt x="968" y="13916"/>
                  </a:lnTo>
                  <a:lnTo>
                    <a:pt x="978" y="13896"/>
                  </a:lnTo>
                  <a:lnTo>
                    <a:pt x="988" y="13877"/>
                  </a:lnTo>
                  <a:lnTo>
                    <a:pt x="999" y="13858"/>
                  </a:lnTo>
                  <a:lnTo>
                    <a:pt x="1010" y="13839"/>
                  </a:lnTo>
                  <a:lnTo>
                    <a:pt x="1021" y="13820"/>
                  </a:lnTo>
                  <a:lnTo>
                    <a:pt x="1033" y="13802"/>
                  </a:lnTo>
                  <a:lnTo>
                    <a:pt x="1045" y="13784"/>
                  </a:lnTo>
                  <a:lnTo>
                    <a:pt x="1058" y="13767"/>
                  </a:lnTo>
                  <a:lnTo>
                    <a:pt x="1071" y="13749"/>
                  </a:lnTo>
                  <a:lnTo>
                    <a:pt x="1085" y="13732"/>
                  </a:lnTo>
                  <a:lnTo>
                    <a:pt x="1099" y="13716"/>
                  </a:lnTo>
                  <a:lnTo>
                    <a:pt x="1113" y="13698"/>
                  </a:lnTo>
                  <a:lnTo>
                    <a:pt x="1127" y="13682"/>
                  </a:lnTo>
                  <a:lnTo>
                    <a:pt x="1142" y="13667"/>
                  </a:lnTo>
                  <a:lnTo>
                    <a:pt x="1158" y="13651"/>
                  </a:lnTo>
                  <a:lnTo>
                    <a:pt x="1154" y="13647"/>
                  </a:lnTo>
                  <a:lnTo>
                    <a:pt x="5202" y="9601"/>
                  </a:lnTo>
                  <a:lnTo>
                    <a:pt x="5235" y="9645"/>
                  </a:lnTo>
                  <a:lnTo>
                    <a:pt x="5268" y="9689"/>
                  </a:lnTo>
                  <a:lnTo>
                    <a:pt x="5302" y="9733"/>
                  </a:lnTo>
                  <a:lnTo>
                    <a:pt x="5337" y="9776"/>
                  </a:lnTo>
                  <a:lnTo>
                    <a:pt x="5372" y="9819"/>
                  </a:lnTo>
                  <a:lnTo>
                    <a:pt x="5408" y="9863"/>
                  </a:lnTo>
                  <a:lnTo>
                    <a:pt x="5443" y="9906"/>
                  </a:lnTo>
                  <a:lnTo>
                    <a:pt x="5479" y="9948"/>
                  </a:lnTo>
                  <a:lnTo>
                    <a:pt x="5516" y="9989"/>
                  </a:lnTo>
                  <a:lnTo>
                    <a:pt x="5552" y="10031"/>
                  </a:lnTo>
                  <a:lnTo>
                    <a:pt x="5589" y="10072"/>
                  </a:lnTo>
                  <a:lnTo>
                    <a:pt x="5627" y="10114"/>
                  </a:lnTo>
                  <a:lnTo>
                    <a:pt x="5665" y="10154"/>
                  </a:lnTo>
                  <a:lnTo>
                    <a:pt x="5704" y="10194"/>
                  </a:lnTo>
                  <a:lnTo>
                    <a:pt x="5742" y="10234"/>
                  </a:lnTo>
                  <a:lnTo>
                    <a:pt x="5781" y="10273"/>
                  </a:lnTo>
                  <a:lnTo>
                    <a:pt x="5820" y="10312"/>
                  </a:lnTo>
                  <a:lnTo>
                    <a:pt x="5860" y="10350"/>
                  </a:lnTo>
                  <a:lnTo>
                    <a:pt x="5900" y="10390"/>
                  </a:lnTo>
                  <a:lnTo>
                    <a:pt x="5940" y="10427"/>
                  </a:lnTo>
                  <a:lnTo>
                    <a:pt x="5982" y="10465"/>
                  </a:lnTo>
                  <a:lnTo>
                    <a:pt x="6023" y="10502"/>
                  </a:lnTo>
                  <a:lnTo>
                    <a:pt x="6064" y="10539"/>
                  </a:lnTo>
                  <a:lnTo>
                    <a:pt x="6106" y="10575"/>
                  </a:lnTo>
                  <a:lnTo>
                    <a:pt x="6148" y="10611"/>
                  </a:lnTo>
                  <a:lnTo>
                    <a:pt x="6190" y="10647"/>
                  </a:lnTo>
                  <a:lnTo>
                    <a:pt x="6234" y="10683"/>
                  </a:lnTo>
                  <a:lnTo>
                    <a:pt x="6277" y="10718"/>
                  </a:lnTo>
                  <a:lnTo>
                    <a:pt x="6320" y="10752"/>
                  </a:lnTo>
                  <a:lnTo>
                    <a:pt x="6364" y="10786"/>
                  </a:lnTo>
                  <a:lnTo>
                    <a:pt x="6408" y="10820"/>
                  </a:lnTo>
                  <a:lnTo>
                    <a:pt x="6453" y="10854"/>
                  </a:lnTo>
                  <a:lnTo>
                    <a:pt x="2407" y="14900"/>
                  </a:lnTo>
                  <a:close/>
                  <a:moveTo>
                    <a:pt x="10036" y="0"/>
                  </a:moveTo>
                  <a:lnTo>
                    <a:pt x="9726" y="8"/>
                  </a:lnTo>
                  <a:lnTo>
                    <a:pt x="9421" y="31"/>
                  </a:lnTo>
                  <a:lnTo>
                    <a:pt x="9119" y="69"/>
                  </a:lnTo>
                  <a:lnTo>
                    <a:pt x="8823" y="122"/>
                  </a:lnTo>
                  <a:lnTo>
                    <a:pt x="8532" y="190"/>
                  </a:lnTo>
                  <a:lnTo>
                    <a:pt x="8246" y="271"/>
                  </a:lnTo>
                  <a:lnTo>
                    <a:pt x="7966" y="365"/>
                  </a:lnTo>
                  <a:lnTo>
                    <a:pt x="7693" y="474"/>
                  </a:lnTo>
                  <a:lnTo>
                    <a:pt x="7426" y="594"/>
                  </a:lnTo>
                  <a:lnTo>
                    <a:pt x="7166" y="727"/>
                  </a:lnTo>
                  <a:lnTo>
                    <a:pt x="6914" y="872"/>
                  </a:lnTo>
                  <a:lnTo>
                    <a:pt x="6669" y="1029"/>
                  </a:lnTo>
                  <a:lnTo>
                    <a:pt x="6433" y="1196"/>
                  </a:lnTo>
                  <a:lnTo>
                    <a:pt x="6206" y="1375"/>
                  </a:lnTo>
                  <a:lnTo>
                    <a:pt x="5988" y="1565"/>
                  </a:lnTo>
                  <a:lnTo>
                    <a:pt x="5778" y="1763"/>
                  </a:lnTo>
                  <a:lnTo>
                    <a:pt x="5579" y="1973"/>
                  </a:lnTo>
                  <a:lnTo>
                    <a:pt x="5389" y="2191"/>
                  </a:lnTo>
                  <a:lnTo>
                    <a:pt x="5211" y="2419"/>
                  </a:lnTo>
                  <a:lnTo>
                    <a:pt x="5043" y="2655"/>
                  </a:lnTo>
                  <a:lnTo>
                    <a:pt x="4887" y="2899"/>
                  </a:lnTo>
                  <a:lnTo>
                    <a:pt x="4741" y="3151"/>
                  </a:lnTo>
                  <a:lnTo>
                    <a:pt x="4609" y="3411"/>
                  </a:lnTo>
                  <a:lnTo>
                    <a:pt x="4488" y="3678"/>
                  </a:lnTo>
                  <a:lnTo>
                    <a:pt x="4380" y="3951"/>
                  </a:lnTo>
                  <a:lnTo>
                    <a:pt x="4285" y="4231"/>
                  </a:lnTo>
                  <a:lnTo>
                    <a:pt x="4204" y="4517"/>
                  </a:lnTo>
                  <a:lnTo>
                    <a:pt x="4137" y="4808"/>
                  </a:lnTo>
                  <a:lnTo>
                    <a:pt x="4084" y="5104"/>
                  </a:lnTo>
                  <a:lnTo>
                    <a:pt x="4046" y="5407"/>
                  </a:lnTo>
                  <a:lnTo>
                    <a:pt x="4023" y="5712"/>
                  </a:lnTo>
                  <a:lnTo>
                    <a:pt x="4015" y="6022"/>
                  </a:lnTo>
                  <a:lnTo>
                    <a:pt x="4016" y="6117"/>
                  </a:lnTo>
                  <a:lnTo>
                    <a:pt x="4018" y="6211"/>
                  </a:lnTo>
                  <a:lnTo>
                    <a:pt x="4022" y="6306"/>
                  </a:lnTo>
                  <a:lnTo>
                    <a:pt x="4027" y="6400"/>
                  </a:lnTo>
                  <a:lnTo>
                    <a:pt x="4033" y="6493"/>
                  </a:lnTo>
                  <a:lnTo>
                    <a:pt x="4041" y="6587"/>
                  </a:lnTo>
                  <a:lnTo>
                    <a:pt x="4051" y="6680"/>
                  </a:lnTo>
                  <a:lnTo>
                    <a:pt x="4062" y="6772"/>
                  </a:lnTo>
                  <a:lnTo>
                    <a:pt x="4074" y="6864"/>
                  </a:lnTo>
                  <a:lnTo>
                    <a:pt x="4087" y="6956"/>
                  </a:lnTo>
                  <a:lnTo>
                    <a:pt x="4102" y="7046"/>
                  </a:lnTo>
                  <a:lnTo>
                    <a:pt x="4119" y="7138"/>
                  </a:lnTo>
                  <a:lnTo>
                    <a:pt x="4136" y="7227"/>
                  </a:lnTo>
                  <a:lnTo>
                    <a:pt x="4155" y="7317"/>
                  </a:lnTo>
                  <a:lnTo>
                    <a:pt x="4176" y="7406"/>
                  </a:lnTo>
                  <a:lnTo>
                    <a:pt x="4197" y="7495"/>
                  </a:lnTo>
                  <a:lnTo>
                    <a:pt x="4220" y="7583"/>
                  </a:lnTo>
                  <a:lnTo>
                    <a:pt x="4244" y="7671"/>
                  </a:lnTo>
                  <a:lnTo>
                    <a:pt x="4270" y="7758"/>
                  </a:lnTo>
                  <a:lnTo>
                    <a:pt x="4298" y="7844"/>
                  </a:lnTo>
                  <a:lnTo>
                    <a:pt x="4326" y="7930"/>
                  </a:lnTo>
                  <a:lnTo>
                    <a:pt x="4355" y="8015"/>
                  </a:lnTo>
                  <a:lnTo>
                    <a:pt x="4386" y="8100"/>
                  </a:lnTo>
                  <a:lnTo>
                    <a:pt x="4417" y="8185"/>
                  </a:lnTo>
                  <a:lnTo>
                    <a:pt x="4450" y="8268"/>
                  </a:lnTo>
                  <a:lnTo>
                    <a:pt x="4484" y="8351"/>
                  </a:lnTo>
                  <a:lnTo>
                    <a:pt x="4520" y="8433"/>
                  </a:lnTo>
                  <a:lnTo>
                    <a:pt x="4556" y="8515"/>
                  </a:lnTo>
                  <a:lnTo>
                    <a:pt x="4595" y="8596"/>
                  </a:lnTo>
                  <a:lnTo>
                    <a:pt x="4634" y="8676"/>
                  </a:lnTo>
                  <a:lnTo>
                    <a:pt x="4673" y="8757"/>
                  </a:lnTo>
                  <a:lnTo>
                    <a:pt x="4715" y="8835"/>
                  </a:lnTo>
                  <a:lnTo>
                    <a:pt x="528" y="13021"/>
                  </a:lnTo>
                  <a:lnTo>
                    <a:pt x="531" y="13025"/>
                  </a:lnTo>
                  <a:lnTo>
                    <a:pt x="501" y="13055"/>
                  </a:lnTo>
                  <a:lnTo>
                    <a:pt x="471" y="13086"/>
                  </a:lnTo>
                  <a:lnTo>
                    <a:pt x="443" y="13118"/>
                  </a:lnTo>
                  <a:lnTo>
                    <a:pt x="414" y="13152"/>
                  </a:lnTo>
                  <a:lnTo>
                    <a:pt x="386" y="13185"/>
                  </a:lnTo>
                  <a:lnTo>
                    <a:pt x="360" y="13219"/>
                  </a:lnTo>
                  <a:lnTo>
                    <a:pt x="335" y="13253"/>
                  </a:lnTo>
                  <a:lnTo>
                    <a:pt x="310" y="13288"/>
                  </a:lnTo>
                  <a:lnTo>
                    <a:pt x="286" y="13324"/>
                  </a:lnTo>
                  <a:lnTo>
                    <a:pt x="263" y="13360"/>
                  </a:lnTo>
                  <a:lnTo>
                    <a:pt x="241" y="13397"/>
                  </a:lnTo>
                  <a:lnTo>
                    <a:pt x="219" y="13436"/>
                  </a:lnTo>
                  <a:lnTo>
                    <a:pt x="199" y="13474"/>
                  </a:lnTo>
                  <a:lnTo>
                    <a:pt x="179" y="13512"/>
                  </a:lnTo>
                  <a:lnTo>
                    <a:pt x="161" y="13551"/>
                  </a:lnTo>
                  <a:lnTo>
                    <a:pt x="143" y="13591"/>
                  </a:lnTo>
                  <a:lnTo>
                    <a:pt x="126" y="13631"/>
                  </a:lnTo>
                  <a:lnTo>
                    <a:pt x="110" y="13672"/>
                  </a:lnTo>
                  <a:lnTo>
                    <a:pt x="95" y="13714"/>
                  </a:lnTo>
                  <a:lnTo>
                    <a:pt x="81" y="13755"/>
                  </a:lnTo>
                  <a:lnTo>
                    <a:pt x="69" y="13797"/>
                  </a:lnTo>
                  <a:lnTo>
                    <a:pt x="57" y="13840"/>
                  </a:lnTo>
                  <a:lnTo>
                    <a:pt x="46" y="13883"/>
                  </a:lnTo>
                  <a:lnTo>
                    <a:pt x="37" y="13926"/>
                  </a:lnTo>
                  <a:lnTo>
                    <a:pt x="28" y="13970"/>
                  </a:lnTo>
                  <a:lnTo>
                    <a:pt x="21" y="14015"/>
                  </a:lnTo>
                  <a:lnTo>
                    <a:pt x="15" y="14059"/>
                  </a:lnTo>
                  <a:lnTo>
                    <a:pt x="9" y="14104"/>
                  </a:lnTo>
                  <a:lnTo>
                    <a:pt x="5" y="14149"/>
                  </a:lnTo>
                  <a:lnTo>
                    <a:pt x="2" y="14195"/>
                  </a:lnTo>
                  <a:lnTo>
                    <a:pt x="1" y="14240"/>
                  </a:lnTo>
                  <a:lnTo>
                    <a:pt x="0" y="14287"/>
                  </a:lnTo>
                  <a:lnTo>
                    <a:pt x="2" y="14378"/>
                  </a:lnTo>
                  <a:lnTo>
                    <a:pt x="9" y="14468"/>
                  </a:lnTo>
                  <a:lnTo>
                    <a:pt x="20" y="14557"/>
                  </a:lnTo>
                  <a:lnTo>
                    <a:pt x="36" y="14644"/>
                  </a:lnTo>
                  <a:lnTo>
                    <a:pt x="56" y="14729"/>
                  </a:lnTo>
                  <a:lnTo>
                    <a:pt x="79" y="14814"/>
                  </a:lnTo>
                  <a:lnTo>
                    <a:pt x="107" y="14896"/>
                  </a:lnTo>
                  <a:lnTo>
                    <a:pt x="140" y="14976"/>
                  </a:lnTo>
                  <a:lnTo>
                    <a:pt x="175" y="15054"/>
                  </a:lnTo>
                  <a:lnTo>
                    <a:pt x="214" y="15132"/>
                  </a:lnTo>
                  <a:lnTo>
                    <a:pt x="256" y="15205"/>
                  </a:lnTo>
                  <a:lnTo>
                    <a:pt x="302" y="15277"/>
                  </a:lnTo>
                  <a:lnTo>
                    <a:pt x="352" y="15346"/>
                  </a:lnTo>
                  <a:lnTo>
                    <a:pt x="404" y="15414"/>
                  </a:lnTo>
                  <a:lnTo>
                    <a:pt x="460" y="15478"/>
                  </a:lnTo>
                  <a:lnTo>
                    <a:pt x="519" y="15539"/>
                  </a:lnTo>
                  <a:lnTo>
                    <a:pt x="580" y="15598"/>
                  </a:lnTo>
                  <a:lnTo>
                    <a:pt x="644" y="15654"/>
                  </a:lnTo>
                  <a:lnTo>
                    <a:pt x="712" y="15706"/>
                  </a:lnTo>
                  <a:lnTo>
                    <a:pt x="781" y="15756"/>
                  </a:lnTo>
                  <a:lnTo>
                    <a:pt x="853" y="15801"/>
                  </a:lnTo>
                  <a:lnTo>
                    <a:pt x="926" y="15844"/>
                  </a:lnTo>
                  <a:lnTo>
                    <a:pt x="1004" y="15883"/>
                  </a:lnTo>
                  <a:lnTo>
                    <a:pt x="1082" y="15918"/>
                  </a:lnTo>
                  <a:lnTo>
                    <a:pt x="1162" y="15951"/>
                  </a:lnTo>
                  <a:lnTo>
                    <a:pt x="1244" y="15979"/>
                  </a:lnTo>
                  <a:lnTo>
                    <a:pt x="1329" y="16002"/>
                  </a:lnTo>
                  <a:lnTo>
                    <a:pt x="1414" y="16022"/>
                  </a:lnTo>
                  <a:lnTo>
                    <a:pt x="1501" y="16038"/>
                  </a:lnTo>
                  <a:lnTo>
                    <a:pt x="1590" y="16049"/>
                  </a:lnTo>
                  <a:lnTo>
                    <a:pt x="1680" y="16056"/>
                  </a:lnTo>
                  <a:lnTo>
                    <a:pt x="1771" y="16058"/>
                  </a:lnTo>
                  <a:lnTo>
                    <a:pt x="1818" y="16057"/>
                  </a:lnTo>
                  <a:lnTo>
                    <a:pt x="1863" y="16056"/>
                  </a:lnTo>
                  <a:lnTo>
                    <a:pt x="1909" y="16053"/>
                  </a:lnTo>
                  <a:lnTo>
                    <a:pt x="1954" y="16049"/>
                  </a:lnTo>
                  <a:lnTo>
                    <a:pt x="1999" y="16043"/>
                  </a:lnTo>
                  <a:lnTo>
                    <a:pt x="2043" y="16037"/>
                  </a:lnTo>
                  <a:lnTo>
                    <a:pt x="2088" y="16030"/>
                  </a:lnTo>
                  <a:lnTo>
                    <a:pt x="2132" y="16021"/>
                  </a:lnTo>
                  <a:lnTo>
                    <a:pt x="2175" y="16012"/>
                  </a:lnTo>
                  <a:lnTo>
                    <a:pt x="2218" y="16001"/>
                  </a:lnTo>
                  <a:lnTo>
                    <a:pt x="2261" y="15989"/>
                  </a:lnTo>
                  <a:lnTo>
                    <a:pt x="2302" y="15977"/>
                  </a:lnTo>
                  <a:lnTo>
                    <a:pt x="2344" y="15963"/>
                  </a:lnTo>
                  <a:lnTo>
                    <a:pt x="2386" y="15948"/>
                  </a:lnTo>
                  <a:lnTo>
                    <a:pt x="2427" y="15932"/>
                  </a:lnTo>
                  <a:lnTo>
                    <a:pt x="2467" y="15915"/>
                  </a:lnTo>
                  <a:lnTo>
                    <a:pt x="2507" y="15897"/>
                  </a:lnTo>
                  <a:lnTo>
                    <a:pt x="2546" y="15878"/>
                  </a:lnTo>
                  <a:lnTo>
                    <a:pt x="2584" y="15859"/>
                  </a:lnTo>
                  <a:lnTo>
                    <a:pt x="2622" y="15839"/>
                  </a:lnTo>
                  <a:lnTo>
                    <a:pt x="2661" y="15817"/>
                  </a:lnTo>
                  <a:lnTo>
                    <a:pt x="2698" y="15795"/>
                  </a:lnTo>
                  <a:lnTo>
                    <a:pt x="2734" y="15772"/>
                  </a:lnTo>
                  <a:lnTo>
                    <a:pt x="2770" y="15748"/>
                  </a:lnTo>
                  <a:lnTo>
                    <a:pt x="2805" y="15723"/>
                  </a:lnTo>
                  <a:lnTo>
                    <a:pt x="2839" y="15698"/>
                  </a:lnTo>
                  <a:lnTo>
                    <a:pt x="2873" y="15671"/>
                  </a:lnTo>
                  <a:lnTo>
                    <a:pt x="2906" y="15644"/>
                  </a:lnTo>
                  <a:lnTo>
                    <a:pt x="2940" y="15615"/>
                  </a:lnTo>
                  <a:lnTo>
                    <a:pt x="2971" y="15587"/>
                  </a:lnTo>
                  <a:lnTo>
                    <a:pt x="3003" y="15557"/>
                  </a:lnTo>
                  <a:lnTo>
                    <a:pt x="3033" y="15527"/>
                  </a:lnTo>
                  <a:lnTo>
                    <a:pt x="3032" y="15526"/>
                  </a:lnTo>
                  <a:lnTo>
                    <a:pt x="7217" y="11342"/>
                  </a:lnTo>
                  <a:lnTo>
                    <a:pt x="7296" y="11383"/>
                  </a:lnTo>
                  <a:lnTo>
                    <a:pt x="7377" y="11423"/>
                  </a:lnTo>
                  <a:lnTo>
                    <a:pt x="7457" y="11462"/>
                  </a:lnTo>
                  <a:lnTo>
                    <a:pt x="7538" y="11500"/>
                  </a:lnTo>
                  <a:lnTo>
                    <a:pt x="7621" y="11537"/>
                  </a:lnTo>
                  <a:lnTo>
                    <a:pt x="7703" y="11572"/>
                  </a:lnTo>
                  <a:lnTo>
                    <a:pt x="7786" y="11606"/>
                  </a:lnTo>
                  <a:lnTo>
                    <a:pt x="7869" y="11640"/>
                  </a:lnTo>
                  <a:lnTo>
                    <a:pt x="7954" y="11671"/>
                  </a:lnTo>
                  <a:lnTo>
                    <a:pt x="8039" y="11702"/>
                  </a:lnTo>
                  <a:lnTo>
                    <a:pt x="8124" y="11731"/>
                  </a:lnTo>
                  <a:lnTo>
                    <a:pt x="8211" y="11759"/>
                  </a:lnTo>
                  <a:lnTo>
                    <a:pt x="8297" y="11787"/>
                  </a:lnTo>
                  <a:lnTo>
                    <a:pt x="8384" y="11813"/>
                  </a:lnTo>
                  <a:lnTo>
                    <a:pt x="8472" y="11837"/>
                  </a:lnTo>
                  <a:lnTo>
                    <a:pt x="8560" y="11860"/>
                  </a:lnTo>
                  <a:lnTo>
                    <a:pt x="8649" y="11882"/>
                  </a:lnTo>
                  <a:lnTo>
                    <a:pt x="8739" y="11902"/>
                  </a:lnTo>
                  <a:lnTo>
                    <a:pt x="8828" y="11921"/>
                  </a:lnTo>
                  <a:lnTo>
                    <a:pt x="8918" y="11939"/>
                  </a:lnTo>
                  <a:lnTo>
                    <a:pt x="9010" y="11955"/>
                  </a:lnTo>
                  <a:lnTo>
                    <a:pt x="9100" y="11970"/>
                  </a:lnTo>
                  <a:lnTo>
                    <a:pt x="9192" y="11984"/>
                  </a:lnTo>
                  <a:lnTo>
                    <a:pt x="9285" y="11996"/>
                  </a:lnTo>
                  <a:lnTo>
                    <a:pt x="9377" y="12007"/>
                  </a:lnTo>
                  <a:lnTo>
                    <a:pt x="9470" y="12016"/>
                  </a:lnTo>
                  <a:lnTo>
                    <a:pt x="9564" y="12024"/>
                  </a:lnTo>
                  <a:lnTo>
                    <a:pt x="9657" y="12031"/>
                  </a:lnTo>
                  <a:lnTo>
                    <a:pt x="9751" y="12036"/>
                  </a:lnTo>
                  <a:lnTo>
                    <a:pt x="9846" y="12040"/>
                  </a:lnTo>
                  <a:lnTo>
                    <a:pt x="9941" y="12042"/>
                  </a:lnTo>
                  <a:lnTo>
                    <a:pt x="10036" y="12044"/>
                  </a:lnTo>
                  <a:lnTo>
                    <a:pt x="10346" y="12035"/>
                  </a:lnTo>
                  <a:lnTo>
                    <a:pt x="10651" y="12012"/>
                  </a:lnTo>
                  <a:lnTo>
                    <a:pt x="10954" y="11974"/>
                  </a:lnTo>
                  <a:lnTo>
                    <a:pt x="11250" y="11921"/>
                  </a:lnTo>
                  <a:lnTo>
                    <a:pt x="11541" y="11854"/>
                  </a:lnTo>
                  <a:lnTo>
                    <a:pt x="11827" y="11773"/>
                  </a:lnTo>
                  <a:lnTo>
                    <a:pt x="12107" y="11678"/>
                  </a:lnTo>
                  <a:lnTo>
                    <a:pt x="12380" y="11570"/>
                  </a:lnTo>
                  <a:lnTo>
                    <a:pt x="12647" y="11449"/>
                  </a:lnTo>
                  <a:lnTo>
                    <a:pt x="12907" y="11317"/>
                  </a:lnTo>
                  <a:lnTo>
                    <a:pt x="13159" y="11171"/>
                  </a:lnTo>
                  <a:lnTo>
                    <a:pt x="13403" y="11015"/>
                  </a:lnTo>
                  <a:lnTo>
                    <a:pt x="13639" y="10847"/>
                  </a:lnTo>
                  <a:lnTo>
                    <a:pt x="13866" y="10669"/>
                  </a:lnTo>
                  <a:lnTo>
                    <a:pt x="14085" y="10479"/>
                  </a:lnTo>
                  <a:lnTo>
                    <a:pt x="14295" y="10280"/>
                  </a:lnTo>
                  <a:lnTo>
                    <a:pt x="14493" y="10070"/>
                  </a:lnTo>
                  <a:lnTo>
                    <a:pt x="14683" y="9852"/>
                  </a:lnTo>
                  <a:lnTo>
                    <a:pt x="14862" y="9625"/>
                  </a:lnTo>
                  <a:lnTo>
                    <a:pt x="15029" y="9389"/>
                  </a:lnTo>
                  <a:lnTo>
                    <a:pt x="15186" y="9144"/>
                  </a:lnTo>
                  <a:lnTo>
                    <a:pt x="15331" y="8892"/>
                  </a:lnTo>
                  <a:lnTo>
                    <a:pt x="15464" y="8632"/>
                  </a:lnTo>
                  <a:lnTo>
                    <a:pt x="15584" y="8365"/>
                  </a:lnTo>
                  <a:lnTo>
                    <a:pt x="15693" y="8092"/>
                  </a:lnTo>
                  <a:lnTo>
                    <a:pt x="15787" y="7812"/>
                  </a:lnTo>
                  <a:lnTo>
                    <a:pt x="15868" y="7526"/>
                  </a:lnTo>
                  <a:lnTo>
                    <a:pt x="15936" y="7235"/>
                  </a:lnTo>
                  <a:lnTo>
                    <a:pt x="15989" y="6939"/>
                  </a:lnTo>
                  <a:lnTo>
                    <a:pt x="16027" y="6638"/>
                  </a:lnTo>
                  <a:lnTo>
                    <a:pt x="16050" y="6332"/>
                  </a:lnTo>
                  <a:lnTo>
                    <a:pt x="16058" y="6022"/>
                  </a:lnTo>
                  <a:lnTo>
                    <a:pt x="16050" y="5712"/>
                  </a:lnTo>
                  <a:lnTo>
                    <a:pt x="16027" y="5407"/>
                  </a:lnTo>
                  <a:lnTo>
                    <a:pt x="15989" y="5104"/>
                  </a:lnTo>
                  <a:lnTo>
                    <a:pt x="15936" y="4808"/>
                  </a:lnTo>
                  <a:lnTo>
                    <a:pt x="15868" y="4517"/>
                  </a:lnTo>
                  <a:lnTo>
                    <a:pt x="15787" y="4231"/>
                  </a:lnTo>
                  <a:lnTo>
                    <a:pt x="15693" y="3951"/>
                  </a:lnTo>
                  <a:lnTo>
                    <a:pt x="15584" y="3678"/>
                  </a:lnTo>
                  <a:lnTo>
                    <a:pt x="15464" y="3411"/>
                  </a:lnTo>
                  <a:lnTo>
                    <a:pt x="15331" y="3151"/>
                  </a:lnTo>
                  <a:lnTo>
                    <a:pt x="15186" y="2899"/>
                  </a:lnTo>
                  <a:lnTo>
                    <a:pt x="15029" y="2655"/>
                  </a:lnTo>
                  <a:lnTo>
                    <a:pt x="14862" y="2419"/>
                  </a:lnTo>
                  <a:lnTo>
                    <a:pt x="14683" y="2191"/>
                  </a:lnTo>
                  <a:lnTo>
                    <a:pt x="14493" y="1973"/>
                  </a:lnTo>
                  <a:lnTo>
                    <a:pt x="14295" y="1763"/>
                  </a:lnTo>
                  <a:lnTo>
                    <a:pt x="14085" y="1565"/>
                  </a:lnTo>
                  <a:lnTo>
                    <a:pt x="13866" y="1375"/>
                  </a:lnTo>
                  <a:lnTo>
                    <a:pt x="13639" y="1196"/>
                  </a:lnTo>
                  <a:lnTo>
                    <a:pt x="13403" y="1029"/>
                  </a:lnTo>
                  <a:lnTo>
                    <a:pt x="13159" y="872"/>
                  </a:lnTo>
                  <a:lnTo>
                    <a:pt x="12907" y="727"/>
                  </a:lnTo>
                  <a:lnTo>
                    <a:pt x="12647" y="594"/>
                  </a:lnTo>
                  <a:lnTo>
                    <a:pt x="12380" y="474"/>
                  </a:lnTo>
                  <a:lnTo>
                    <a:pt x="12107" y="365"/>
                  </a:lnTo>
                  <a:lnTo>
                    <a:pt x="11827" y="271"/>
                  </a:lnTo>
                  <a:lnTo>
                    <a:pt x="11541" y="190"/>
                  </a:lnTo>
                  <a:lnTo>
                    <a:pt x="11250" y="122"/>
                  </a:lnTo>
                  <a:lnTo>
                    <a:pt x="10954" y="69"/>
                  </a:lnTo>
                  <a:lnTo>
                    <a:pt x="10651" y="31"/>
                  </a:lnTo>
                  <a:lnTo>
                    <a:pt x="10346" y="8"/>
                  </a:lnTo>
                  <a:lnTo>
                    <a:pt x="10036" y="0"/>
                  </a:lnTo>
                  <a:close/>
                </a:path>
              </a:pathLst>
            </a:custGeom>
            <a:grpFill/>
            <a:ln>
              <a:solidFill>
                <a:srgbClr val="1D4251"/>
              </a:solidFill>
            </a:ln>
          </p:spPr>
          <p:txBody>
            <a:bodyPr vert="horz" wrap="square" lIns="91440" tIns="45720" rIns="91440" bIns="45720" numCol="1" anchor="t" anchorCtr="0" compatLnSpc="1">
              <a:prstTxWarp prst="textNoShape">
                <a:avLst/>
              </a:prstTxWarp>
            </a:bodyPr>
            <a:lstStyle/>
            <a:p>
              <a:endParaRPr lang="id-ID"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sp>
          <p:nvSpPr>
            <p:cNvPr id="30" name="Freeform 6"/>
            <p:cNvSpPr>
              <a:spLocks/>
            </p:cNvSpPr>
            <p:nvPr/>
          </p:nvSpPr>
          <p:spPr bwMode="auto">
            <a:xfrm>
              <a:off x="2284413" y="1185863"/>
              <a:ext cx="161925" cy="161925"/>
            </a:xfrm>
            <a:custGeom>
              <a:avLst/>
              <a:gdLst>
                <a:gd name="T0" fmla="*/ 2977 w 3763"/>
                <a:gd name="T1" fmla="*/ 40 h 3764"/>
                <a:gd name="T2" fmla="*/ 2305 w 3763"/>
                <a:gd name="T3" fmla="*/ 213 h 3764"/>
                <a:gd name="T4" fmla="*/ 1691 w 3763"/>
                <a:gd name="T5" fmla="*/ 509 h 3764"/>
                <a:gd name="T6" fmla="*/ 1151 w 3763"/>
                <a:gd name="T7" fmla="*/ 912 h 3764"/>
                <a:gd name="T8" fmla="*/ 697 w 3763"/>
                <a:gd name="T9" fmla="*/ 1411 h 3764"/>
                <a:gd name="T10" fmla="*/ 346 w 3763"/>
                <a:gd name="T11" fmla="*/ 1990 h 3764"/>
                <a:gd name="T12" fmla="*/ 110 w 3763"/>
                <a:gd name="T13" fmla="*/ 2635 h 3764"/>
                <a:gd name="T14" fmla="*/ 5 w 3763"/>
                <a:gd name="T15" fmla="*/ 3332 h 3764"/>
                <a:gd name="T16" fmla="*/ 3 w 3763"/>
                <a:gd name="T17" fmla="*/ 3551 h 3764"/>
                <a:gd name="T18" fmla="*/ 15 w 3763"/>
                <a:gd name="T19" fmla="*/ 3599 h 3764"/>
                <a:gd name="T20" fmla="*/ 36 w 3763"/>
                <a:gd name="T21" fmla="*/ 3643 h 3764"/>
                <a:gd name="T22" fmla="*/ 65 w 3763"/>
                <a:gd name="T23" fmla="*/ 3681 h 3764"/>
                <a:gd name="T24" fmla="*/ 100 w 3763"/>
                <a:gd name="T25" fmla="*/ 3713 h 3764"/>
                <a:gd name="T26" fmla="*/ 142 w 3763"/>
                <a:gd name="T27" fmla="*/ 3739 h 3764"/>
                <a:gd name="T28" fmla="*/ 188 w 3763"/>
                <a:gd name="T29" fmla="*/ 3756 h 3764"/>
                <a:gd name="T30" fmla="*/ 237 w 3763"/>
                <a:gd name="T31" fmla="*/ 3764 h 3764"/>
                <a:gd name="T32" fmla="*/ 289 w 3763"/>
                <a:gd name="T33" fmla="*/ 3761 h 3764"/>
                <a:gd name="T34" fmla="*/ 337 w 3763"/>
                <a:gd name="T35" fmla="*/ 3749 h 3764"/>
                <a:gd name="T36" fmla="*/ 381 w 3763"/>
                <a:gd name="T37" fmla="*/ 3728 h 3764"/>
                <a:gd name="T38" fmla="*/ 419 w 3763"/>
                <a:gd name="T39" fmla="*/ 3698 h 3764"/>
                <a:gd name="T40" fmla="*/ 451 w 3763"/>
                <a:gd name="T41" fmla="*/ 3663 h 3764"/>
                <a:gd name="T42" fmla="*/ 476 w 3763"/>
                <a:gd name="T43" fmla="*/ 3621 h 3764"/>
                <a:gd name="T44" fmla="*/ 493 w 3763"/>
                <a:gd name="T45" fmla="*/ 3576 h 3764"/>
                <a:gd name="T46" fmla="*/ 501 w 3763"/>
                <a:gd name="T47" fmla="*/ 3526 h 3764"/>
                <a:gd name="T48" fmla="*/ 537 w 3763"/>
                <a:gd name="T49" fmla="*/ 3054 h 3764"/>
                <a:gd name="T50" fmla="*/ 684 w 3763"/>
                <a:gd name="T51" fmla="*/ 2478 h 3764"/>
                <a:gd name="T52" fmla="*/ 937 w 3763"/>
                <a:gd name="T53" fmla="*/ 1952 h 3764"/>
                <a:gd name="T54" fmla="*/ 1283 w 3763"/>
                <a:gd name="T55" fmla="*/ 1488 h 3764"/>
                <a:gd name="T56" fmla="*/ 1711 w 3763"/>
                <a:gd name="T57" fmla="*/ 1100 h 3764"/>
                <a:gd name="T58" fmla="*/ 2208 w 3763"/>
                <a:gd name="T59" fmla="*/ 799 h 3764"/>
                <a:gd name="T60" fmla="*/ 2760 w 3763"/>
                <a:gd name="T61" fmla="*/ 596 h 3764"/>
                <a:gd name="T62" fmla="*/ 3358 w 3763"/>
                <a:gd name="T63" fmla="*/ 506 h 3764"/>
                <a:gd name="T64" fmla="*/ 3550 w 3763"/>
                <a:gd name="T65" fmla="*/ 499 h 3764"/>
                <a:gd name="T66" fmla="*/ 3599 w 3763"/>
                <a:gd name="T67" fmla="*/ 487 h 3764"/>
                <a:gd name="T68" fmla="*/ 3643 w 3763"/>
                <a:gd name="T69" fmla="*/ 466 h 3764"/>
                <a:gd name="T70" fmla="*/ 3681 w 3763"/>
                <a:gd name="T71" fmla="*/ 437 h 3764"/>
                <a:gd name="T72" fmla="*/ 3713 w 3763"/>
                <a:gd name="T73" fmla="*/ 402 h 3764"/>
                <a:gd name="T74" fmla="*/ 3738 w 3763"/>
                <a:gd name="T75" fmla="*/ 359 h 3764"/>
                <a:gd name="T76" fmla="*/ 3755 w 3763"/>
                <a:gd name="T77" fmla="*/ 313 h 3764"/>
                <a:gd name="T78" fmla="*/ 3763 w 3763"/>
                <a:gd name="T79" fmla="*/ 264 h 3764"/>
                <a:gd name="T80" fmla="*/ 3760 w 3763"/>
                <a:gd name="T81" fmla="*/ 213 h 3764"/>
                <a:gd name="T82" fmla="*/ 3748 w 3763"/>
                <a:gd name="T83" fmla="*/ 165 h 3764"/>
                <a:gd name="T84" fmla="*/ 3727 w 3763"/>
                <a:gd name="T85" fmla="*/ 120 h 3764"/>
                <a:gd name="T86" fmla="*/ 3698 w 3763"/>
                <a:gd name="T87" fmla="*/ 82 h 3764"/>
                <a:gd name="T88" fmla="*/ 3663 w 3763"/>
                <a:gd name="T89" fmla="*/ 50 h 3764"/>
                <a:gd name="T90" fmla="*/ 3621 w 3763"/>
                <a:gd name="T91" fmla="*/ 25 h 3764"/>
                <a:gd name="T92" fmla="*/ 3574 w 3763"/>
                <a:gd name="T93" fmla="*/ 8 h 3764"/>
                <a:gd name="T94" fmla="*/ 3525 w 3763"/>
                <a:gd name="T95" fmla="*/ 0 h 3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63" h="3764">
                  <a:moveTo>
                    <a:pt x="3512" y="0"/>
                  </a:moveTo>
                  <a:lnTo>
                    <a:pt x="3332" y="5"/>
                  </a:lnTo>
                  <a:lnTo>
                    <a:pt x="3153" y="18"/>
                  </a:lnTo>
                  <a:lnTo>
                    <a:pt x="2977" y="40"/>
                  </a:lnTo>
                  <a:lnTo>
                    <a:pt x="2805" y="71"/>
                  </a:lnTo>
                  <a:lnTo>
                    <a:pt x="2634" y="110"/>
                  </a:lnTo>
                  <a:lnTo>
                    <a:pt x="2467" y="158"/>
                  </a:lnTo>
                  <a:lnTo>
                    <a:pt x="2305" y="213"/>
                  </a:lnTo>
                  <a:lnTo>
                    <a:pt x="2145" y="276"/>
                  </a:lnTo>
                  <a:lnTo>
                    <a:pt x="1990" y="346"/>
                  </a:lnTo>
                  <a:lnTo>
                    <a:pt x="1838" y="424"/>
                  </a:lnTo>
                  <a:lnTo>
                    <a:pt x="1691" y="509"/>
                  </a:lnTo>
                  <a:lnTo>
                    <a:pt x="1548" y="600"/>
                  </a:lnTo>
                  <a:lnTo>
                    <a:pt x="1411" y="698"/>
                  </a:lnTo>
                  <a:lnTo>
                    <a:pt x="1278" y="802"/>
                  </a:lnTo>
                  <a:lnTo>
                    <a:pt x="1151" y="912"/>
                  </a:lnTo>
                  <a:lnTo>
                    <a:pt x="1028" y="1029"/>
                  </a:lnTo>
                  <a:lnTo>
                    <a:pt x="912" y="1151"/>
                  </a:lnTo>
                  <a:lnTo>
                    <a:pt x="801" y="1279"/>
                  </a:lnTo>
                  <a:lnTo>
                    <a:pt x="697" y="1411"/>
                  </a:lnTo>
                  <a:lnTo>
                    <a:pt x="600" y="1549"/>
                  </a:lnTo>
                  <a:lnTo>
                    <a:pt x="508" y="1691"/>
                  </a:lnTo>
                  <a:lnTo>
                    <a:pt x="423" y="1839"/>
                  </a:lnTo>
                  <a:lnTo>
                    <a:pt x="346" y="1990"/>
                  </a:lnTo>
                  <a:lnTo>
                    <a:pt x="276" y="2146"/>
                  </a:lnTo>
                  <a:lnTo>
                    <a:pt x="212" y="2305"/>
                  </a:lnTo>
                  <a:lnTo>
                    <a:pt x="157" y="2468"/>
                  </a:lnTo>
                  <a:lnTo>
                    <a:pt x="110" y="2635"/>
                  </a:lnTo>
                  <a:lnTo>
                    <a:pt x="71" y="2805"/>
                  </a:lnTo>
                  <a:lnTo>
                    <a:pt x="40" y="2978"/>
                  </a:lnTo>
                  <a:lnTo>
                    <a:pt x="18" y="3153"/>
                  </a:lnTo>
                  <a:lnTo>
                    <a:pt x="5" y="3332"/>
                  </a:lnTo>
                  <a:lnTo>
                    <a:pt x="0" y="3513"/>
                  </a:lnTo>
                  <a:lnTo>
                    <a:pt x="0" y="3526"/>
                  </a:lnTo>
                  <a:lnTo>
                    <a:pt x="1" y="3539"/>
                  </a:lnTo>
                  <a:lnTo>
                    <a:pt x="3" y="3551"/>
                  </a:lnTo>
                  <a:lnTo>
                    <a:pt x="5" y="3563"/>
                  </a:lnTo>
                  <a:lnTo>
                    <a:pt x="8" y="3576"/>
                  </a:lnTo>
                  <a:lnTo>
                    <a:pt x="11" y="3587"/>
                  </a:lnTo>
                  <a:lnTo>
                    <a:pt x="15" y="3599"/>
                  </a:lnTo>
                  <a:lnTo>
                    <a:pt x="20" y="3610"/>
                  </a:lnTo>
                  <a:lnTo>
                    <a:pt x="25" y="3621"/>
                  </a:lnTo>
                  <a:lnTo>
                    <a:pt x="30" y="3632"/>
                  </a:lnTo>
                  <a:lnTo>
                    <a:pt x="36" y="3643"/>
                  </a:lnTo>
                  <a:lnTo>
                    <a:pt x="43" y="3653"/>
                  </a:lnTo>
                  <a:lnTo>
                    <a:pt x="50" y="3663"/>
                  </a:lnTo>
                  <a:lnTo>
                    <a:pt x="57" y="3672"/>
                  </a:lnTo>
                  <a:lnTo>
                    <a:pt x="65" y="3681"/>
                  </a:lnTo>
                  <a:lnTo>
                    <a:pt x="73" y="3690"/>
                  </a:lnTo>
                  <a:lnTo>
                    <a:pt x="82" y="3698"/>
                  </a:lnTo>
                  <a:lnTo>
                    <a:pt x="91" y="3706"/>
                  </a:lnTo>
                  <a:lnTo>
                    <a:pt x="100" y="3713"/>
                  </a:lnTo>
                  <a:lnTo>
                    <a:pt x="110" y="3721"/>
                  </a:lnTo>
                  <a:lnTo>
                    <a:pt x="120" y="3728"/>
                  </a:lnTo>
                  <a:lnTo>
                    <a:pt x="131" y="3734"/>
                  </a:lnTo>
                  <a:lnTo>
                    <a:pt x="142" y="3739"/>
                  </a:lnTo>
                  <a:lnTo>
                    <a:pt x="153" y="3744"/>
                  </a:lnTo>
                  <a:lnTo>
                    <a:pt x="164" y="3749"/>
                  </a:lnTo>
                  <a:lnTo>
                    <a:pt x="176" y="3753"/>
                  </a:lnTo>
                  <a:lnTo>
                    <a:pt x="188" y="3756"/>
                  </a:lnTo>
                  <a:lnTo>
                    <a:pt x="200" y="3759"/>
                  </a:lnTo>
                  <a:lnTo>
                    <a:pt x="212" y="3761"/>
                  </a:lnTo>
                  <a:lnTo>
                    <a:pt x="224" y="3763"/>
                  </a:lnTo>
                  <a:lnTo>
                    <a:pt x="237" y="3764"/>
                  </a:lnTo>
                  <a:lnTo>
                    <a:pt x="250" y="3764"/>
                  </a:lnTo>
                  <a:lnTo>
                    <a:pt x="264" y="3764"/>
                  </a:lnTo>
                  <a:lnTo>
                    <a:pt x="276" y="3763"/>
                  </a:lnTo>
                  <a:lnTo>
                    <a:pt x="289" y="3761"/>
                  </a:lnTo>
                  <a:lnTo>
                    <a:pt x="301" y="3759"/>
                  </a:lnTo>
                  <a:lnTo>
                    <a:pt x="313" y="3756"/>
                  </a:lnTo>
                  <a:lnTo>
                    <a:pt x="325" y="3753"/>
                  </a:lnTo>
                  <a:lnTo>
                    <a:pt x="337" y="3749"/>
                  </a:lnTo>
                  <a:lnTo>
                    <a:pt x="348" y="3744"/>
                  </a:lnTo>
                  <a:lnTo>
                    <a:pt x="359" y="3739"/>
                  </a:lnTo>
                  <a:lnTo>
                    <a:pt x="370" y="3734"/>
                  </a:lnTo>
                  <a:lnTo>
                    <a:pt x="381" y="3728"/>
                  </a:lnTo>
                  <a:lnTo>
                    <a:pt x="391" y="3721"/>
                  </a:lnTo>
                  <a:lnTo>
                    <a:pt x="401" y="3713"/>
                  </a:lnTo>
                  <a:lnTo>
                    <a:pt x="410" y="3706"/>
                  </a:lnTo>
                  <a:lnTo>
                    <a:pt x="419" y="3698"/>
                  </a:lnTo>
                  <a:lnTo>
                    <a:pt x="428" y="3690"/>
                  </a:lnTo>
                  <a:lnTo>
                    <a:pt x="436" y="3681"/>
                  </a:lnTo>
                  <a:lnTo>
                    <a:pt x="444" y="3672"/>
                  </a:lnTo>
                  <a:lnTo>
                    <a:pt x="451" y="3663"/>
                  </a:lnTo>
                  <a:lnTo>
                    <a:pt x="458" y="3653"/>
                  </a:lnTo>
                  <a:lnTo>
                    <a:pt x="465" y="3643"/>
                  </a:lnTo>
                  <a:lnTo>
                    <a:pt x="471" y="3632"/>
                  </a:lnTo>
                  <a:lnTo>
                    <a:pt x="476" y="3621"/>
                  </a:lnTo>
                  <a:lnTo>
                    <a:pt x="481" y="3610"/>
                  </a:lnTo>
                  <a:lnTo>
                    <a:pt x="486" y="3599"/>
                  </a:lnTo>
                  <a:lnTo>
                    <a:pt x="490" y="3587"/>
                  </a:lnTo>
                  <a:lnTo>
                    <a:pt x="493" y="3576"/>
                  </a:lnTo>
                  <a:lnTo>
                    <a:pt x="496" y="3563"/>
                  </a:lnTo>
                  <a:lnTo>
                    <a:pt x="498" y="3551"/>
                  </a:lnTo>
                  <a:lnTo>
                    <a:pt x="500" y="3539"/>
                  </a:lnTo>
                  <a:lnTo>
                    <a:pt x="501" y="3526"/>
                  </a:lnTo>
                  <a:lnTo>
                    <a:pt x="501" y="3513"/>
                  </a:lnTo>
                  <a:lnTo>
                    <a:pt x="505" y="3358"/>
                  </a:lnTo>
                  <a:lnTo>
                    <a:pt x="517" y="3205"/>
                  </a:lnTo>
                  <a:lnTo>
                    <a:pt x="537" y="3054"/>
                  </a:lnTo>
                  <a:lnTo>
                    <a:pt x="563" y="2907"/>
                  </a:lnTo>
                  <a:lnTo>
                    <a:pt x="596" y="2760"/>
                  </a:lnTo>
                  <a:lnTo>
                    <a:pt x="637" y="2618"/>
                  </a:lnTo>
                  <a:lnTo>
                    <a:pt x="684" y="2478"/>
                  </a:lnTo>
                  <a:lnTo>
                    <a:pt x="738" y="2341"/>
                  </a:lnTo>
                  <a:lnTo>
                    <a:pt x="798" y="2208"/>
                  </a:lnTo>
                  <a:lnTo>
                    <a:pt x="865" y="2078"/>
                  </a:lnTo>
                  <a:lnTo>
                    <a:pt x="937" y="1952"/>
                  </a:lnTo>
                  <a:lnTo>
                    <a:pt x="1015" y="1830"/>
                  </a:lnTo>
                  <a:lnTo>
                    <a:pt x="1100" y="1711"/>
                  </a:lnTo>
                  <a:lnTo>
                    <a:pt x="1189" y="1598"/>
                  </a:lnTo>
                  <a:lnTo>
                    <a:pt x="1283" y="1488"/>
                  </a:lnTo>
                  <a:lnTo>
                    <a:pt x="1384" y="1384"/>
                  </a:lnTo>
                  <a:lnTo>
                    <a:pt x="1488" y="1285"/>
                  </a:lnTo>
                  <a:lnTo>
                    <a:pt x="1597" y="1189"/>
                  </a:lnTo>
                  <a:lnTo>
                    <a:pt x="1711" y="1100"/>
                  </a:lnTo>
                  <a:lnTo>
                    <a:pt x="1829" y="1017"/>
                  </a:lnTo>
                  <a:lnTo>
                    <a:pt x="1952" y="937"/>
                  </a:lnTo>
                  <a:lnTo>
                    <a:pt x="2077" y="865"/>
                  </a:lnTo>
                  <a:lnTo>
                    <a:pt x="2208" y="799"/>
                  </a:lnTo>
                  <a:lnTo>
                    <a:pt x="2340" y="739"/>
                  </a:lnTo>
                  <a:lnTo>
                    <a:pt x="2478" y="685"/>
                  </a:lnTo>
                  <a:lnTo>
                    <a:pt x="2617" y="637"/>
                  </a:lnTo>
                  <a:lnTo>
                    <a:pt x="2760" y="596"/>
                  </a:lnTo>
                  <a:lnTo>
                    <a:pt x="2906" y="563"/>
                  </a:lnTo>
                  <a:lnTo>
                    <a:pt x="3054" y="537"/>
                  </a:lnTo>
                  <a:lnTo>
                    <a:pt x="3204" y="517"/>
                  </a:lnTo>
                  <a:lnTo>
                    <a:pt x="3358" y="506"/>
                  </a:lnTo>
                  <a:lnTo>
                    <a:pt x="3512" y="502"/>
                  </a:lnTo>
                  <a:lnTo>
                    <a:pt x="3525" y="502"/>
                  </a:lnTo>
                  <a:lnTo>
                    <a:pt x="3538" y="501"/>
                  </a:lnTo>
                  <a:lnTo>
                    <a:pt x="3550" y="499"/>
                  </a:lnTo>
                  <a:lnTo>
                    <a:pt x="3562" y="497"/>
                  </a:lnTo>
                  <a:lnTo>
                    <a:pt x="3574" y="494"/>
                  </a:lnTo>
                  <a:lnTo>
                    <a:pt x="3587" y="491"/>
                  </a:lnTo>
                  <a:lnTo>
                    <a:pt x="3599" y="487"/>
                  </a:lnTo>
                  <a:lnTo>
                    <a:pt x="3610" y="482"/>
                  </a:lnTo>
                  <a:lnTo>
                    <a:pt x="3621" y="477"/>
                  </a:lnTo>
                  <a:lnTo>
                    <a:pt x="3632" y="472"/>
                  </a:lnTo>
                  <a:lnTo>
                    <a:pt x="3643" y="466"/>
                  </a:lnTo>
                  <a:lnTo>
                    <a:pt x="3653" y="459"/>
                  </a:lnTo>
                  <a:lnTo>
                    <a:pt x="3663" y="452"/>
                  </a:lnTo>
                  <a:lnTo>
                    <a:pt x="3672" y="445"/>
                  </a:lnTo>
                  <a:lnTo>
                    <a:pt x="3681" y="437"/>
                  </a:lnTo>
                  <a:lnTo>
                    <a:pt x="3690" y="429"/>
                  </a:lnTo>
                  <a:lnTo>
                    <a:pt x="3698" y="420"/>
                  </a:lnTo>
                  <a:lnTo>
                    <a:pt x="3706" y="411"/>
                  </a:lnTo>
                  <a:lnTo>
                    <a:pt x="3713" y="402"/>
                  </a:lnTo>
                  <a:lnTo>
                    <a:pt x="3720" y="391"/>
                  </a:lnTo>
                  <a:lnTo>
                    <a:pt x="3727" y="381"/>
                  </a:lnTo>
                  <a:lnTo>
                    <a:pt x="3733" y="370"/>
                  </a:lnTo>
                  <a:lnTo>
                    <a:pt x="3738" y="359"/>
                  </a:lnTo>
                  <a:lnTo>
                    <a:pt x="3743" y="348"/>
                  </a:lnTo>
                  <a:lnTo>
                    <a:pt x="3748" y="337"/>
                  </a:lnTo>
                  <a:lnTo>
                    <a:pt x="3752" y="325"/>
                  </a:lnTo>
                  <a:lnTo>
                    <a:pt x="3755" y="313"/>
                  </a:lnTo>
                  <a:lnTo>
                    <a:pt x="3758" y="301"/>
                  </a:lnTo>
                  <a:lnTo>
                    <a:pt x="3760" y="289"/>
                  </a:lnTo>
                  <a:lnTo>
                    <a:pt x="3762" y="276"/>
                  </a:lnTo>
                  <a:lnTo>
                    <a:pt x="3763" y="264"/>
                  </a:lnTo>
                  <a:lnTo>
                    <a:pt x="3763" y="251"/>
                  </a:lnTo>
                  <a:lnTo>
                    <a:pt x="3763" y="238"/>
                  </a:lnTo>
                  <a:lnTo>
                    <a:pt x="3762" y="225"/>
                  </a:lnTo>
                  <a:lnTo>
                    <a:pt x="3760" y="213"/>
                  </a:lnTo>
                  <a:lnTo>
                    <a:pt x="3758" y="201"/>
                  </a:lnTo>
                  <a:lnTo>
                    <a:pt x="3755" y="188"/>
                  </a:lnTo>
                  <a:lnTo>
                    <a:pt x="3752" y="177"/>
                  </a:lnTo>
                  <a:lnTo>
                    <a:pt x="3748" y="165"/>
                  </a:lnTo>
                  <a:lnTo>
                    <a:pt x="3743" y="154"/>
                  </a:lnTo>
                  <a:lnTo>
                    <a:pt x="3738" y="143"/>
                  </a:lnTo>
                  <a:lnTo>
                    <a:pt x="3733" y="132"/>
                  </a:lnTo>
                  <a:lnTo>
                    <a:pt x="3727" y="120"/>
                  </a:lnTo>
                  <a:lnTo>
                    <a:pt x="3720" y="110"/>
                  </a:lnTo>
                  <a:lnTo>
                    <a:pt x="3713" y="100"/>
                  </a:lnTo>
                  <a:lnTo>
                    <a:pt x="3706" y="91"/>
                  </a:lnTo>
                  <a:lnTo>
                    <a:pt x="3698" y="82"/>
                  </a:lnTo>
                  <a:lnTo>
                    <a:pt x="3690" y="73"/>
                  </a:lnTo>
                  <a:lnTo>
                    <a:pt x="3681" y="65"/>
                  </a:lnTo>
                  <a:lnTo>
                    <a:pt x="3672" y="57"/>
                  </a:lnTo>
                  <a:lnTo>
                    <a:pt x="3663" y="50"/>
                  </a:lnTo>
                  <a:lnTo>
                    <a:pt x="3653" y="43"/>
                  </a:lnTo>
                  <a:lnTo>
                    <a:pt x="3643" y="36"/>
                  </a:lnTo>
                  <a:lnTo>
                    <a:pt x="3632" y="30"/>
                  </a:lnTo>
                  <a:lnTo>
                    <a:pt x="3621" y="25"/>
                  </a:lnTo>
                  <a:lnTo>
                    <a:pt x="3610" y="20"/>
                  </a:lnTo>
                  <a:lnTo>
                    <a:pt x="3599" y="15"/>
                  </a:lnTo>
                  <a:lnTo>
                    <a:pt x="3587" y="11"/>
                  </a:lnTo>
                  <a:lnTo>
                    <a:pt x="3574" y="8"/>
                  </a:lnTo>
                  <a:lnTo>
                    <a:pt x="3562" y="5"/>
                  </a:lnTo>
                  <a:lnTo>
                    <a:pt x="3550" y="3"/>
                  </a:lnTo>
                  <a:lnTo>
                    <a:pt x="3538" y="1"/>
                  </a:lnTo>
                  <a:lnTo>
                    <a:pt x="3525" y="0"/>
                  </a:lnTo>
                  <a:lnTo>
                    <a:pt x="3512" y="0"/>
                  </a:lnTo>
                  <a:close/>
                </a:path>
              </a:pathLst>
            </a:custGeom>
            <a:grpFill/>
            <a:ln>
              <a:solidFill>
                <a:srgbClr val="1D4251"/>
              </a:solidFill>
            </a:ln>
          </p:spPr>
          <p:txBody>
            <a:bodyPr vert="horz" wrap="square" lIns="91440" tIns="45720" rIns="91440" bIns="45720" numCol="1" anchor="t" anchorCtr="0" compatLnSpc="1">
              <a:prstTxWarp prst="textNoShape">
                <a:avLst/>
              </a:prstTxWarp>
            </a:bodyPr>
            <a:lstStyle/>
            <a:p>
              <a:endParaRPr lang="id-ID"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grpSp>
      <p:sp>
        <p:nvSpPr>
          <p:cNvPr id="31" name="Freeform 55"/>
          <p:cNvSpPr>
            <a:spLocks noEditPoints="1"/>
          </p:cNvSpPr>
          <p:nvPr/>
        </p:nvSpPr>
        <p:spPr bwMode="auto">
          <a:xfrm>
            <a:off x="7759753" y="2862845"/>
            <a:ext cx="478505" cy="343995"/>
          </a:xfrm>
          <a:custGeom>
            <a:avLst/>
            <a:gdLst>
              <a:gd name="T0" fmla="*/ 2486 w 16058"/>
              <a:gd name="T1" fmla="*/ 10403 h 11544"/>
              <a:gd name="T2" fmla="*/ 1591 w 16058"/>
              <a:gd name="T3" fmla="*/ 9798 h 11544"/>
              <a:gd name="T4" fmla="*/ 1075 w 16058"/>
              <a:gd name="T5" fmla="*/ 8845 h 11544"/>
              <a:gd name="T6" fmla="*/ 1034 w 16058"/>
              <a:gd name="T7" fmla="*/ 7911 h 11544"/>
              <a:gd name="T8" fmla="*/ 1269 w 16058"/>
              <a:gd name="T9" fmla="*/ 7227 h 11544"/>
              <a:gd name="T10" fmla="*/ 1712 w 16058"/>
              <a:gd name="T11" fmla="*/ 6654 h 11544"/>
              <a:gd name="T12" fmla="*/ 2311 w 16058"/>
              <a:gd name="T13" fmla="*/ 6236 h 11544"/>
              <a:gd name="T14" fmla="*/ 2677 w 16058"/>
              <a:gd name="T15" fmla="*/ 5951 h 11544"/>
              <a:gd name="T16" fmla="*/ 2739 w 16058"/>
              <a:gd name="T17" fmla="*/ 5626 h 11544"/>
              <a:gd name="T18" fmla="*/ 2564 w 16058"/>
              <a:gd name="T19" fmla="*/ 5102 h 11544"/>
              <a:gd name="T20" fmla="*/ 2509 w 16058"/>
              <a:gd name="T21" fmla="*/ 4790 h 11544"/>
              <a:gd name="T22" fmla="*/ 2634 w 16058"/>
              <a:gd name="T23" fmla="*/ 4225 h 11544"/>
              <a:gd name="T24" fmla="*/ 3014 w 16058"/>
              <a:gd name="T25" fmla="*/ 3763 h 11544"/>
              <a:gd name="T26" fmla="*/ 3573 w 16058"/>
              <a:gd name="T27" fmla="*/ 3528 h 11544"/>
              <a:gd name="T28" fmla="*/ 4022 w 16058"/>
              <a:gd name="T29" fmla="*/ 3524 h 11544"/>
              <a:gd name="T30" fmla="*/ 4410 w 16058"/>
              <a:gd name="T31" fmla="*/ 3616 h 11544"/>
              <a:gd name="T32" fmla="*/ 4822 w 16058"/>
              <a:gd name="T33" fmla="*/ 3718 h 11544"/>
              <a:gd name="T34" fmla="*/ 5077 w 16058"/>
              <a:gd name="T35" fmla="*/ 3578 h 11544"/>
              <a:gd name="T36" fmla="*/ 5304 w 16058"/>
              <a:gd name="T37" fmla="*/ 3154 h 11544"/>
              <a:gd name="T38" fmla="*/ 5986 w 16058"/>
              <a:gd name="T39" fmla="*/ 2112 h 11544"/>
              <a:gd name="T40" fmla="*/ 6970 w 16058"/>
              <a:gd name="T41" fmla="*/ 1377 h 11544"/>
              <a:gd name="T42" fmla="*/ 8153 w 16058"/>
              <a:gd name="T43" fmla="*/ 1025 h 11544"/>
              <a:gd name="T44" fmla="*/ 9661 w 16058"/>
              <a:gd name="T45" fmla="*/ 1190 h 11544"/>
              <a:gd name="T46" fmla="*/ 10994 w 16058"/>
              <a:gd name="T47" fmla="*/ 2023 h 11544"/>
              <a:gd name="T48" fmla="*/ 11831 w 16058"/>
              <a:gd name="T49" fmla="*/ 3370 h 11544"/>
              <a:gd name="T50" fmla="*/ 12046 w 16058"/>
              <a:gd name="T51" fmla="*/ 4561 h 11544"/>
              <a:gd name="T52" fmla="*/ 12173 w 16058"/>
              <a:gd name="T53" fmla="*/ 4853 h 11544"/>
              <a:gd name="T54" fmla="*/ 12517 w 16058"/>
              <a:gd name="T55" fmla="*/ 5002 h 11544"/>
              <a:gd name="T56" fmla="*/ 13610 w 16058"/>
              <a:gd name="T57" fmla="*/ 5356 h 11544"/>
              <a:gd name="T58" fmla="*/ 14494 w 16058"/>
              <a:gd name="T59" fmla="*/ 6116 h 11544"/>
              <a:gd name="T60" fmla="*/ 14988 w 16058"/>
              <a:gd name="T61" fmla="*/ 7177 h 11544"/>
              <a:gd name="T62" fmla="*/ 14968 w 16058"/>
              <a:gd name="T63" fmla="*/ 8469 h 11544"/>
              <a:gd name="T64" fmla="*/ 14337 w 16058"/>
              <a:gd name="T65" fmla="*/ 9634 h 11544"/>
              <a:gd name="T66" fmla="*/ 13243 w 16058"/>
              <a:gd name="T67" fmla="*/ 10372 h 11544"/>
              <a:gd name="T68" fmla="*/ 12944 w 16058"/>
              <a:gd name="T69" fmla="*/ 3664 h 11544"/>
              <a:gd name="T70" fmla="*/ 12111 w 16058"/>
              <a:gd name="T71" fmla="*/ 1788 h 11544"/>
              <a:gd name="T72" fmla="*/ 10564 w 16058"/>
              <a:gd name="T73" fmla="*/ 487 h 11544"/>
              <a:gd name="T74" fmla="*/ 8531 w 16058"/>
              <a:gd name="T75" fmla="*/ 0 h 11544"/>
              <a:gd name="T76" fmla="*/ 6922 w 16058"/>
              <a:gd name="T77" fmla="*/ 297 h 11544"/>
              <a:gd name="T78" fmla="*/ 5572 w 16058"/>
              <a:gd name="T79" fmla="*/ 1115 h 11544"/>
              <a:gd name="T80" fmla="*/ 4587 w 16058"/>
              <a:gd name="T81" fmla="*/ 2341 h 11544"/>
              <a:gd name="T82" fmla="*/ 4112 w 16058"/>
              <a:gd name="T83" fmla="*/ 2541 h 11544"/>
              <a:gd name="T84" fmla="*/ 3533 w 16058"/>
              <a:gd name="T85" fmla="*/ 2521 h 11544"/>
              <a:gd name="T86" fmla="*/ 2501 w 16058"/>
              <a:gd name="T87" fmla="*/ 2896 h 11544"/>
              <a:gd name="T88" fmla="*/ 1778 w 16058"/>
              <a:gd name="T89" fmla="*/ 3692 h 11544"/>
              <a:gd name="T90" fmla="*/ 1505 w 16058"/>
              <a:gd name="T91" fmla="*/ 4768 h 11544"/>
              <a:gd name="T92" fmla="*/ 1558 w 16058"/>
              <a:gd name="T93" fmla="*/ 5217 h 11544"/>
              <a:gd name="T94" fmla="*/ 1281 w 16058"/>
              <a:gd name="T95" fmla="*/ 5706 h 11544"/>
              <a:gd name="T96" fmla="*/ 564 w 16058"/>
              <a:gd name="T97" fmla="*/ 6461 h 11544"/>
              <a:gd name="T98" fmla="*/ 118 w 16058"/>
              <a:gd name="T99" fmla="*/ 7414 h 11544"/>
              <a:gd name="T100" fmla="*/ 17 w 16058"/>
              <a:gd name="T101" fmla="*/ 8615 h 11544"/>
              <a:gd name="T102" fmla="*/ 557 w 16058"/>
              <a:gd name="T103" fmla="*/ 10106 h 11544"/>
              <a:gd name="T104" fmla="*/ 1707 w 16058"/>
              <a:gd name="T105" fmla="*/ 11150 h 11544"/>
              <a:gd name="T106" fmla="*/ 3262 w 16058"/>
              <a:gd name="T107" fmla="*/ 11543 h 11544"/>
              <a:gd name="T108" fmla="*/ 13589 w 16058"/>
              <a:gd name="T109" fmla="*/ 11315 h 11544"/>
              <a:gd name="T110" fmla="*/ 15080 w 16058"/>
              <a:gd name="T111" fmla="*/ 10310 h 11544"/>
              <a:gd name="T112" fmla="*/ 15940 w 16058"/>
              <a:gd name="T113" fmla="*/ 8720 h 11544"/>
              <a:gd name="T114" fmla="*/ 15965 w 16058"/>
              <a:gd name="T115" fmla="*/ 6945 h 11544"/>
              <a:gd name="T116" fmla="*/ 15283 w 16058"/>
              <a:gd name="T117" fmla="*/ 5493 h 11544"/>
              <a:gd name="T118" fmla="*/ 14075 w 16058"/>
              <a:gd name="T119" fmla="*/ 4467 h 11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058" h="11544">
                <a:moveTo>
                  <a:pt x="12294" y="10539"/>
                </a:moveTo>
                <a:lnTo>
                  <a:pt x="12294" y="10540"/>
                </a:lnTo>
                <a:lnTo>
                  <a:pt x="3262" y="10540"/>
                </a:lnTo>
                <a:lnTo>
                  <a:pt x="3145" y="10537"/>
                </a:lnTo>
                <a:lnTo>
                  <a:pt x="3031" y="10528"/>
                </a:lnTo>
                <a:lnTo>
                  <a:pt x="2919" y="10514"/>
                </a:lnTo>
                <a:lnTo>
                  <a:pt x="2807" y="10494"/>
                </a:lnTo>
                <a:lnTo>
                  <a:pt x="2698" y="10469"/>
                </a:lnTo>
                <a:lnTo>
                  <a:pt x="2591" y="10438"/>
                </a:lnTo>
                <a:lnTo>
                  <a:pt x="2486" y="10403"/>
                </a:lnTo>
                <a:lnTo>
                  <a:pt x="2384" y="10363"/>
                </a:lnTo>
                <a:lnTo>
                  <a:pt x="2284" y="10316"/>
                </a:lnTo>
                <a:lnTo>
                  <a:pt x="2187" y="10267"/>
                </a:lnTo>
                <a:lnTo>
                  <a:pt x="2092" y="10212"/>
                </a:lnTo>
                <a:lnTo>
                  <a:pt x="2000" y="10154"/>
                </a:lnTo>
                <a:lnTo>
                  <a:pt x="1912" y="10091"/>
                </a:lnTo>
                <a:lnTo>
                  <a:pt x="1827" y="10023"/>
                </a:lnTo>
                <a:lnTo>
                  <a:pt x="1744" y="9952"/>
                </a:lnTo>
                <a:lnTo>
                  <a:pt x="1666" y="9878"/>
                </a:lnTo>
                <a:lnTo>
                  <a:pt x="1591" y="9798"/>
                </a:lnTo>
                <a:lnTo>
                  <a:pt x="1520" y="9717"/>
                </a:lnTo>
                <a:lnTo>
                  <a:pt x="1453" y="9632"/>
                </a:lnTo>
                <a:lnTo>
                  <a:pt x="1390" y="9543"/>
                </a:lnTo>
                <a:lnTo>
                  <a:pt x="1331" y="9451"/>
                </a:lnTo>
                <a:lnTo>
                  <a:pt x="1277" y="9357"/>
                </a:lnTo>
                <a:lnTo>
                  <a:pt x="1226" y="9259"/>
                </a:lnTo>
                <a:lnTo>
                  <a:pt x="1181" y="9159"/>
                </a:lnTo>
                <a:lnTo>
                  <a:pt x="1141" y="9057"/>
                </a:lnTo>
                <a:lnTo>
                  <a:pt x="1105" y="8952"/>
                </a:lnTo>
                <a:lnTo>
                  <a:pt x="1075" y="8845"/>
                </a:lnTo>
                <a:lnTo>
                  <a:pt x="1050" y="8736"/>
                </a:lnTo>
                <a:lnTo>
                  <a:pt x="1030" y="8624"/>
                </a:lnTo>
                <a:lnTo>
                  <a:pt x="1016" y="8512"/>
                </a:lnTo>
                <a:lnTo>
                  <a:pt x="1007" y="8397"/>
                </a:lnTo>
                <a:lnTo>
                  <a:pt x="1004" y="8281"/>
                </a:lnTo>
                <a:lnTo>
                  <a:pt x="1005" y="8207"/>
                </a:lnTo>
                <a:lnTo>
                  <a:pt x="1009" y="8131"/>
                </a:lnTo>
                <a:lnTo>
                  <a:pt x="1015" y="8057"/>
                </a:lnTo>
                <a:lnTo>
                  <a:pt x="1024" y="7984"/>
                </a:lnTo>
                <a:lnTo>
                  <a:pt x="1034" y="7911"/>
                </a:lnTo>
                <a:lnTo>
                  <a:pt x="1048" y="7839"/>
                </a:lnTo>
                <a:lnTo>
                  <a:pt x="1063" y="7768"/>
                </a:lnTo>
                <a:lnTo>
                  <a:pt x="1081" y="7697"/>
                </a:lnTo>
                <a:lnTo>
                  <a:pt x="1101" y="7627"/>
                </a:lnTo>
                <a:lnTo>
                  <a:pt x="1123" y="7558"/>
                </a:lnTo>
                <a:lnTo>
                  <a:pt x="1148" y="7490"/>
                </a:lnTo>
                <a:lnTo>
                  <a:pt x="1175" y="7423"/>
                </a:lnTo>
                <a:lnTo>
                  <a:pt x="1203" y="7356"/>
                </a:lnTo>
                <a:lnTo>
                  <a:pt x="1235" y="7291"/>
                </a:lnTo>
                <a:lnTo>
                  <a:pt x="1269" y="7227"/>
                </a:lnTo>
                <a:lnTo>
                  <a:pt x="1304" y="7165"/>
                </a:lnTo>
                <a:lnTo>
                  <a:pt x="1341" y="7102"/>
                </a:lnTo>
                <a:lnTo>
                  <a:pt x="1381" y="7041"/>
                </a:lnTo>
                <a:lnTo>
                  <a:pt x="1422" y="6982"/>
                </a:lnTo>
                <a:lnTo>
                  <a:pt x="1465" y="6924"/>
                </a:lnTo>
                <a:lnTo>
                  <a:pt x="1511" y="6867"/>
                </a:lnTo>
                <a:lnTo>
                  <a:pt x="1559" y="6811"/>
                </a:lnTo>
                <a:lnTo>
                  <a:pt x="1608" y="6757"/>
                </a:lnTo>
                <a:lnTo>
                  <a:pt x="1659" y="6705"/>
                </a:lnTo>
                <a:lnTo>
                  <a:pt x="1712" y="6654"/>
                </a:lnTo>
                <a:lnTo>
                  <a:pt x="1767" y="6604"/>
                </a:lnTo>
                <a:lnTo>
                  <a:pt x="1825" y="6555"/>
                </a:lnTo>
                <a:lnTo>
                  <a:pt x="1883" y="6509"/>
                </a:lnTo>
                <a:lnTo>
                  <a:pt x="1943" y="6464"/>
                </a:lnTo>
                <a:lnTo>
                  <a:pt x="2005" y="6421"/>
                </a:lnTo>
                <a:lnTo>
                  <a:pt x="2069" y="6380"/>
                </a:lnTo>
                <a:lnTo>
                  <a:pt x="2135" y="6341"/>
                </a:lnTo>
                <a:lnTo>
                  <a:pt x="2198" y="6304"/>
                </a:lnTo>
                <a:lnTo>
                  <a:pt x="2256" y="6269"/>
                </a:lnTo>
                <a:lnTo>
                  <a:pt x="2311" y="6236"/>
                </a:lnTo>
                <a:lnTo>
                  <a:pt x="2364" y="6205"/>
                </a:lnTo>
                <a:lnTo>
                  <a:pt x="2412" y="6174"/>
                </a:lnTo>
                <a:lnTo>
                  <a:pt x="2456" y="6145"/>
                </a:lnTo>
                <a:lnTo>
                  <a:pt x="2498" y="6116"/>
                </a:lnTo>
                <a:lnTo>
                  <a:pt x="2535" y="6088"/>
                </a:lnTo>
                <a:lnTo>
                  <a:pt x="2570" y="6061"/>
                </a:lnTo>
                <a:lnTo>
                  <a:pt x="2601" y="6033"/>
                </a:lnTo>
                <a:lnTo>
                  <a:pt x="2629" y="6006"/>
                </a:lnTo>
                <a:lnTo>
                  <a:pt x="2655" y="5979"/>
                </a:lnTo>
                <a:lnTo>
                  <a:pt x="2677" y="5951"/>
                </a:lnTo>
                <a:lnTo>
                  <a:pt x="2696" y="5923"/>
                </a:lnTo>
                <a:lnTo>
                  <a:pt x="2712" y="5895"/>
                </a:lnTo>
                <a:lnTo>
                  <a:pt x="2725" y="5866"/>
                </a:lnTo>
                <a:lnTo>
                  <a:pt x="2735" y="5836"/>
                </a:lnTo>
                <a:lnTo>
                  <a:pt x="2742" y="5805"/>
                </a:lnTo>
                <a:lnTo>
                  <a:pt x="2747" y="5773"/>
                </a:lnTo>
                <a:lnTo>
                  <a:pt x="2748" y="5738"/>
                </a:lnTo>
                <a:lnTo>
                  <a:pt x="2748" y="5703"/>
                </a:lnTo>
                <a:lnTo>
                  <a:pt x="2744" y="5665"/>
                </a:lnTo>
                <a:lnTo>
                  <a:pt x="2739" y="5626"/>
                </a:lnTo>
                <a:lnTo>
                  <a:pt x="2730" y="5585"/>
                </a:lnTo>
                <a:lnTo>
                  <a:pt x="2720" y="5542"/>
                </a:lnTo>
                <a:lnTo>
                  <a:pt x="2707" y="5495"/>
                </a:lnTo>
                <a:lnTo>
                  <a:pt x="2691" y="5446"/>
                </a:lnTo>
                <a:lnTo>
                  <a:pt x="2674" y="5395"/>
                </a:lnTo>
                <a:lnTo>
                  <a:pt x="2654" y="5340"/>
                </a:lnTo>
                <a:lnTo>
                  <a:pt x="2632" y="5282"/>
                </a:lnTo>
                <a:lnTo>
                  <a:pt x="2607" y="5220"/>
                </a:lnTo>
                <a:lnTo>
                  <a:pt x="2581" y="5156"/>
                </a:lnTo>
                <a:lnTo>
                  <a:pt x="2564" y="5102"/>
                </a:lnTo>
                <a:lnTo>
                  <a:pt x="2549" y="5050"/>
                </a:lnTo>
                <a:lnTo>
                  <a:pt x="2537" y="5000"/>
                </a:lnTo>
                <a:lnTo>
                  <a:pt x="2527" y="4950"/>
                </a:lnTo>
                <a:lnTo>
                  <a:pt x="2523" y="4926"/>
                </a:lnTo>
                <a:lnTo>
                  <a:pt x="2519" y="4903"/>
                </a:lnTo>
                <a:lnTo>
                  <a:pt x="2516" y="4880"/>
                </a:lnTo>
                <a:lnTo>
                  <a:pt x="2514" y="4857"/>
                </a:lnTo>
                <a:lnTo>
                  <a:pt x="2512" y="4834"/>
                </a:lnTo>
                <a:lnTo>
                  <a:pt x="2510" y="4812"/>
                </a:lnTo>
                <a:lnTo>
                  <a:pt x="2509" y="4790"/>
                </a:lnTo>
                <a:lnTo>
                  <a:pt x="2509" y="4768"/>
                </a:lnTo>
                <a:lnTo>
                  <a:pt x="2511" y="4704"/>
                </a:lnTo>
                <a:lnTo>
                  <a:pt x="2516" y="4640"/>
                </a:lnTo>
                <a:lnTo>
                  <a:pt x="2524" y="4577"/>
                </a:lnTo>
                <a:lnTo>
                  <a:pt x="2535" y="4516"/>
                </a:lnTo>
                <a:lnTo>
                  <a:pt x="2549" y="4455"/>
                </a:lnTo>
                <a:lnTo>
                  <a:pt x="2565" y="4395"/>
                </a:lnTo>
                <a:lnTo>
                  <a:pt x="2585" y="4337"/>
                </a:lnTo>
                <a:lnTo>
                  <a:pt x="2608" y="4280"/>
                </a:lnTo>
                <a:lnTo>
                  <a:pt x="2634" y="4225"/>
                </a:lnTo>
                <a:lnTo>
                  <a:pt x="2661" y="4171"/>
                </a:lnTo>
                <a:lnTo>
                  <a:pt x="2691" y="4118"/>
                </a:lnTo>
                <a:lnTo>
                  <a:pt x="2724" y="4067"/>
                </a:lnTo>
                <a:lnTo>
                  <a:pt x="2759" y="4018"/>
                </a:lnTo>
                <a:lnTo>
                  <a:pt x="2796" y="3971"/>
                </a:lnTo>
                <a:lnTo>
                  <a:pt x="2835" y="3925"/>
                </a:lnTo>
                <a:lnTo>
                  <a:pt x="2877" y="3881"/>
                </a:lnTo>
                <a:lnTo>
                  <a:pt x="2921" y="3839"/>
                </a:lnTo>
                <a:lnTo>
                  <a:pt x="2966" y="3800"/>
                </a:lnTo>
                <a:lnTo>
                  <a:pt x="3014" y="3763"/>
                </a:lnTo>
                <a:lnTo>
                  <a:pt x="3063" y="3728"/>
                </a:lnTo>
                <a:lnTo>
                  <a:pt x="3113" y="3696"/>
                </a:lnTo>
                <a:lnTo>
                  <a:pt x="3166" y="3665"/>
                </a:lnTo>
                <a:lnTo>
                  <a:pt x="3221" y="3638"/>
                </a:lnTo>
                <a:lnTo>
                  <a:pt x="3276" y="3612"/>
                </a:lnTo>
                <a:lnTo>
                  <a:pt x="3333" y="3589"/>
                </a:lnTo>
                <a:lnTo>
                  <a:pt x="3391" y="3570"/>
                </a:lnTo>
                <a:lnTo>
                  <a:pt x="3450" y="3553"/>
                </a:lnTo>
                <a:lnTo>
                  <a:pt x="3512" y="3539"/>
                </a:lnTo>
                <a:lnTo>
                  <a:pt x="3573" y="3528"/>
                </a:lnTo>
                <a:lnTo>
                  <a:pt x="3636" y="3520"/>
                </a:lnTo>
                <a:lnTo>
                  <a:pt x="3699" y="3515"/>
                </a:lnTo>
                <a:lnTo>
                  <a:pt x="3764" y="3513"/>
                </a:lnTo>
                <a:lnTo>
                  <a:pt x="3779" y="3513"/>
                </a:lnTo>
                <a:lnTo>
                  <a:pt x="3821" y="3512"/>
                </a:lnTo>
                <a:lnTo>
                  <a:pt x="3851" y="3512"/>
                </a:lnTo>
                <a:lnTo>
                  <a:pt x="3886" y="3513"/>
                </a:lnTo>
                <a:lnTo>
                  <a:pt x="3927" y="3515"/>
                </a:lnTo>
                <a:lnTo>
                  <a:pt x="3972" y="3519"/>
                </a:lnTo>
                <a:lnTo>
                  <a:pt x="4022" y="3524"/>
                </a:lnTo>
                <a:lnTo>
                  <a:pt x="4074" y="3531"/>
                </a:lnTo>
                <a:lnTo>
                  <a:pt x="4130" y="3540"/>
                </a:lnTo>
                <a:lnTo>
                  <a:pt x="4189" y="3552"/>
                </a:lnTo>
                <a:lnTo>
                  <a:pt x="4219" y="3559"/>
                </a:lnTo>
                <a:lnTo>
                  <a:pt x="4250" y="3566"/>
                </a:lnTo>
                <a:lnTo>
                  <a:pt x="4281" y="3575"/>
                </a:lnTo>
                <a:lnTo>
                  <a:pt x="4314" y="3584"/>
                </a:lnTo>
                <a:lnTo>
                  <a:pt x="4345" y="3594"/>
                </a:lnTo>
                <a:lnTo>
                  <a:pt x="4378" y="3604"/>
                </a:lnTo>
                <a:lnTo>
                  <a:pt x="4410" y="3616"/>
                </a:lnTo>
                <a:lnTo>
                  <a:pt x="4443" y="3629"/>
                </a:lnTo>
                <a:lnTo>
                  <a:pt x="4495" y="3649"/>
                </a:lnTo>
                <a:lnTo>
                  <a:pt x="4544" y="3667"/>
                </a:lnTo>
                <a:lnTo>
                  <a:pt x="4592" y="3682"/>
                </a:lnTo>
                <a:lnTo>
                  <a:pt x="4636" y="3694"/>
                </a:lnTo>
                <a:lnTo>
                  <a:pt x="4678" y="3704"/>
                </a:lnTo>
                <a:lnTo>
                  <a:pt x="4717" y="3711"/>
                </a:lnTo>
                <a:lnTo>
                  <a:pt x="4754" y="3716"/>
                </a:lnTo>
                <a:lnTo>
                  <a:pt x="4789" y="3718"/>
                </a:lnTo>
                <a:lnTo>
                  <a:pt x="4822" y="3718"/>
                </a:lnTo>
                <a:lnTo>
                  <a:pt x="4855" y="3715"/>
                </a:lnTo>
                <a:lnTo>
                  <a:pt x="4884" y="3710"/>
                </a:lnTo>
                <a:lnTo>
                  <a:pt x="4912" y="3702"/>
                </a:lnTo>
                <a:lnTo>
                  <a:pt x="4939" y="3692"/>
                </a:lnTo>
                <a:lnTo>
                  <a:pt x="4964" y="3679"/>
                </a:lnTo>
                <a:lnTo>
                  <a:pt x="4989" y="3664"/>
                </a:lnTo>
                <a:lnTo>
                  <a:pt x="5012" y="3646"/>
                </a:lnTo>
                <a:lnTo>
                  <a:pt x="5034" y="3626"/>
                </a:lnTo>
                <a:lnTo>
                  <a:pt x="5056" y="3603"/>
                </a:lnTo>
                <a:lnTo>
                  <a:pt x="5077" y="3578"/>
                </a:lnTo>
                <a:lnTo>
                  <a:pt x="5097" y="3551"/>
                </a:lnTo>
                <a:lnTo>
                  <a:pt x="5117" y="3522"/>
                </a:lnTo>
                <a:lnTo>
                  <a:pt x="5138" y="3490"/>
                </a:lnTo>
                <a:lnTo>
                  <a:pt x="5158" y="3456"/>
                </a:lnTo>
                <a:lnTo>
                  <a:pt x="5177" y="3420"/>
                </a:lnTo>
                <a:lnTo>
                  <a:pt x="5197" y="3382"/>
                </a:lnTo>
                <a:lnTo>
                  <a:pt x="5218" y="3340"/>
                </a:lnTo>
                <a:lnTo>
                  <a:pt x="5238" y="3297"/>
                </a:lnTo>
                <a:lnTo>
                  <a:pt x="5260" y="3251"/>
                </a:lnTo>
                <a:lnTo>
                  <a:pt x="5304" y="3154"/>
                </a:lnTo>
                <a:lnTo>
                  <a:pt x="5353" y="3047"/>
                </a:lnTo>
                <a:lnTo>
                  <a:pt x="5409" y="2932"/>
                </a:lnTo>
                <a:lnTo>
                  <a:pt x="5469" y="2820"/>
                </a:lnTo>
                <a:lnTo>
                  <a:pt x="5532" y="2710"/>
                </a:lnTo>
                <a:lnTo>
                  <a:pt x="5599" y="2603"/>
                </a:lnTo>
                <a:lnTo>
                  <a:pt x="5669" y="2499"/>
                </a:lnTo>
                <a:lnTo>
                  <a:pt x="5744" y="2398"/>
                </a:lnTo>
                <a:lnTo>
                  <a:pt x="5821" y="2300"/>
                </a:lnTo>
                <a:lnTo>
                  <a:pt x="5902" y="2204"/>
                </a:lnTo>
                <a:lnTo>
                  <a:pt x="5986" y="2112"/>
                </a:lnTo>
                <a:lnTo>
                  <a:pt x="6072" y="2024"/>
                </a:lnTo>
                <a:lnTo>
                  <a:pt x="6161" y="1938"/>
                </a:lnTo>
                <a:lnTo>
                  <a:pt x="6255" y="1856"/>
                </a:lnTo>
                <a:lnTo>
                  <a:pt x="6349" y="1777"/>
                </a:lnTo>
                <a:lnTo>
                  <a:pt x="6447" y="1701"/>
                </a:lnTo>
                <a:lnTo>
                  <a:pt x="6547" y="1629"/>
                </a:lnTo>
                <a:lnTo>
                  <a:pt x="6650" y="1560"/>
                </a:lnTo>
                <a:lnTo>
                  <a:pt x="6754" y="1496"/>
                </a:lnTo>
                <a:lnTo>
                  <a:pt x="6862" y="1434"/>
                </a:lnTo>
                <a:lnTo>
                  <a:pt x="6970" y="1377"/>
                </a:lnTo>
                <a:lnTo>
                  <a:pt x="7082" y="1323"/>
                </a:lnTo>
                <a:lnTo>
                  <a:pt x="7195" y="1274"/>
                </a:lnTo>
                <a:lnTo>
                  <a:pt x="7309" y="1228"/>
                </a:lnTo>
                <a:lnTo>
                  <a:pt x="7426" y="1186"/>
                </a:lnTo>
                <a:lnTo>
                  <a:pt x="7543" y="1148"/>
                </a:lnTo>
                <a:lnTo>
                  <a:pt x="7663" y="1115"/>
                </a:lnTo>
                <a:lnTo>
                  <a:pt x="7784" y="1086"/>
                </a:lnTo>
                <a:lnTo>
                  <a:pt x="7906" y="1061"/>
                </a:lnTo>
                <a:lnTo>
                  <a:pt x="8029" y="1041"/>
                </a:lnTo>
                <a:lnTo>
                  <a:pt x="8153" y="1025"/>
                </a:lnTo>
                <a:lnTo>
                  <a:pt x="8278" y="1013"/>
                </a:lnTo>
                <a:lnTo>
                  <a:pt x="8404" y="1007"/>
                </a:lnTo>
                <a:lnTo>
                  <a:pt x="8531" y="1004"/>
                </a:lnTo>
                <a:lnTo>
                  <a:pt x="8699" y="1008"/>
                </a:lnTo>
                <a:lnTo>
                  <a:pt x="8866" y="1020"/>
                </a:lnTo>
                <a:lnTo>
                  <a:pt x="9030" y="1039"/>
                </a:lnTo>
                <a:lnTo>
                  <a:pt x="9192" y="1066"/>
                </a:lnTo>
                <a:lnTo>
                  <a:pt x="9351" y="1100"/>
                </a:lnTo>
                <a:lnTo>
                  <a:pt x="9507" y="1142"/>
                </a:lnTo>
                <a:lnTo>
                  <a:pt x="9661" y="1190"/>
                </a:lnTo>
                <a:lnTo>
                  <a:pt x="9811" y="1246"/>
                </a:lnTo>
                <a:lnTo>
                  <a:pt x="9959" y="1308"/>
                </a:lnTo>
                <a:lnTo>
                  <a:pt x="10102" y="1376"/>
                </a:lnTo>
                <a:lnTo>
                  <a:pt x="10242" y="1451"/>
                </a:lnTo>
                <a:lnTo>
                  <a:pt x="10378" y="1532"/>
                </a:lnTo>
                <a:lnTo>
                  <a:pt x="10510" y="1619"/>
                </a:lnTo>
                <a:lnTo>
                  <a:pt x="10638" y="1711"/>
                </a:lnTo>
                <a:lnTo>
                  <a:pt x="10761" y="1810"/>
                </a:lnTo>
                <a:lnTo>
                  <a:pt x="10880" y="1914"/>
                </a:lnTo>
                <a:lnTo>
                  <a:pt x="10994" y="2023"/>
                </a:lnTo>
                <a:lnTo>
                  <a:pt x="11103" y="2137"/>
                </a:lnTo>
                <a:lnTo>
                  <a:pt x="11207" y="2256"/>
                </a:lnTo>
                <a:lnTo>
                  <a:pt x="11306" y="2381"/>
                </a:lnTo>
                <a:lnTo>
                  <a:pt x="11398" y="2509"/>
                </a:lnTo>
                <a:lnTo>
                  <a:pt x="11486" y="2643"/>
                </a:lnTo>
                <a:lnTo>
                  <a:pt x="11568" y="2780"/>
                </a:lnTo>
                <a:lnTo>
                  <a:pt x="11643" y="2922"/>
                </a:lnTo>
                <a:lnTo>
                  <a:pt x="11712" y="3067"/>
                </a:lnTo>
                <a:lnTo>
                  <a:pt x="11775" y="3217"/>
                </a:lnTo>
                <a:lnTo>
                  <a:pt x="11831" y="3370"/>
                </a:lnTo>
                <a:lnTo>
                  <a:pt x="11880" y="3526"/>
                </a:lnTo>
                <a:lnTo>
                  <a:pt x="11922" y="3686"/>
                </a:lnTo>
                <a:lnTo>
                  <a:pt x="11957" y="3848"/>
                </a:lnTo>
                <a:lnTo>
                  <a:pt x="11985" y="4014"/>
                </a:lnTo>
                <a:lnTo>
                  <a:pt x="12005" y="4183"/>
                </a:lnTo>
                <a:lnTo>
                  <a:pt x="12016" y="4309"/>
                </a:lnTo>
                <a:lnTo>
                  <a:pt x="12027" y="4420"/>
                </a:lnTo>
                <a:lnTo>
                  <a:pt x="12032" y="4471"/>
                </a:lnTo>
                <a:lnTo>
                  <a:pt x="12038" y="4517"/>
                </a:lnTo>
                <a:lnTo>
                  <a:pt x="12046" y="4561"/>
                </a:lnTo>
                <a:lnTo>
                  <a:pt x="12053" y="4601"/>
                </a:lnTo>
                <a:lnTo>
                  <a:pt x="12061" y="4638"/>
                </a:lnTo>
                <a:lnTo>
                  <a:pt x="12070" y="4673"/>
                </a:lnTo>
                <a:lnTo>
                  <a:pt x="12081" y="4706"/>
                </a:lnTo>
                <a:lnTo>
                  <a:pt x="12092" y="4736"/>
                </a:lnTo>
                <a:lnTo>
                  <a:pt x="12105" y="4763"/>
                </a:lnTo>
                <a:lnTo>
                  <a:pt x="12119" y="4788"/>
                </a:lnTo>
                <a:lnTo>
                  <a:pt x="12135" y="4812"/>
                </a:lnTo>
                <a:lnTo>
                  <a:pt x="12153" y="4833"/>
                </a:lnTo>
                <a:lnTo>
                  <a:pt x="12173" y="4853"/>
                </a:lnTo>
                <a:lnTo>
                  <a:pt x="12195" y="4872"/>
                </a:lnTo>
                <a:lnTo>
                  <a:pt x="12220" y="4889"/>
                </a:lnTo>
                <a:lnTo>
                  <a:pt x="12247" y="4905"/>
                </a:lnTo>
                <a:lnTo>
                  <a:pt x="12276" y="4920"/>
                </a:lnTo>
                <a:lnTo>
                  <a:pt x="12308" y="4935"/>
                </a:lnTo>
                <a:lnTo>
                  <a:pt x="12344" y="4949"/>
                </a:lnTo>
                <a:lnTo>
                  <a:pt x="12383" y="4962"/>
                </a:lnTo>
                <a:lnTo>
                  <a:pt x="12424" y="4976"/>
                </a:lnTo>
                <a:lnTo>
                  <a:pt x="12468" y="4989"/>
                </a:lnTo>
                <a:lnTo>
                  <a:pt x="12517" y="5002"/>
                </a:lnTo>
                <a:lnTo>
                  <a:pt x="12568" y="5015"/>
                </a:lnTo>
                <a:lnTo>
                  <a:pt x="12684" y="5043"/>
                </a:lnTo>
                <a:lnTo>
                  <a:pt x="12816" y="5073"/>
                </a:lnTo>
                <a:lnTo>
                  <a:pt x="12937" y="5099"/>
                </a:lnTo>
                <a:lnTo>
                  <a:pt x="13055" y="5129"/>
                </a:lnTo>
                <a:lnTo>
                  <a:pt x="13171" y="5165"/>
                </a:lnTo>
                <a:lnTo>
                  <a:pt x="13285" y="5206"/>
                </a:lnTo>
                <a:lnTo>
                  <a:pt x="13395" y="5252"/>
                </a:lnTo>
                <a:lnTo>
                  <a:pt x="13505" y="5302"/>
                </a:lnTo>
                <a:lnTo>
                  <a:pt x="13610" y="5356"/>
                </a:lnTo>
                <a:lnTo>
                  <a:pt x="13714" y="5415"/>
                </a:lnTo>
                <a:lnTo>
                  <a:pt x="13813" y="5477"/>
                </a:lnTo>
                <a:lnTo>
                  <a:pt x="13910" y="5545"/>
                </a:lnTo>
                <a:lnTo>
                  <a:pt x="14004" y="5615"/>
                </a:lnTo>
                <a:lnTo>
                  <a:pt x="14095" y="5690"/>
                </a:lnTo>
                <a:lnTo>
                  <a:pt x="14181" y="5768"/>
                </a:lnTo>
                <a:lnTo>
                  <a:pt x="14266" y="5850"/>
                </a:lnTo>
                <a:lnTo>
                  <a:pt x="14346" y="5935"/>
                </a:lnTo>
                <a:lnTo>
                  <a:pt x="14422" y="6024"/>
                </a:lnTo>
                <a:lnTo>
                  <a:pt x="14494" y="6116"/>
                </a:lnTo>
                <a:lnTo>
                  <a:pt x="14564" y="6210"/>
                </a:lnTo>
                <a:lnTo>
                  <a:pt x="14628" y="6307"/>
                </a:lnTo>
                <a:lnTo>
                  <a:pt x="14689" y="6408"/>
                </a:lnTo>
                <a:lnTo>
                  <a:pt x="14745" y="6511"/>
                </a:lnTo>
                <a:lnTo>
                  <a:pt x="14796" y="6617"/>
                </a:lnTo>
                <a:lnTo>
                  <a:pt x="14845" y="6724"/>
                </a:lnTo>
                <a:lnTo>
                  <a:pt x="14888" y="6834"/>
                </a:lnTo>
                <a:lnTo>
                  <a:pt x="14926" y="6947"/>
                </a:lnTo>
                <a:lnTo>
                  <a:pt x="14959" y="7060"/>
                </a:lnTo>
                <a:lnTo>
                  <a:pt x="14988" y="7177"/>
                </a:lnTo>
                <a:lnTo>
                  <a:pt x="15012" y="7294"/>
                </a:lnTo>
                <a:lnTo>
                  <a:pt x="15030" y="7414"/>
                </a:lnTo>
                <a:lnTo>
                  <a:pt x="15044" y="7534"/>
                </a:lnTo>
                <a:lnTo>
                  <a:pt x="15052" y="7656"/>
                </a:lnTo>
                <a:lnTo>
                  <a:pt x="15055" y="7779"/>
                </a:lnTo>
                <a:lnTo>
                  <a:pt x="15051" y="7922"/>
                </a:lnTo>
                <a:lnTo>
                  <a:pt x="15040" y="8061"/>
                </a:lnTo>
                <a:lnTo>
                  <a:pt x="15023" y="8199"/>
                </a:lnTo>
                <a:lnTo>
                  <a:pt x="14999" y="8335"/>
                </a:lnTo>
                <a:lnTo>
                  <a:pt x="14968" y="8469"/>
                </a:lnTo>
                <a:lnTo>
                  <a:pt x="14931" y="8599"/>
                </a:lnTo>
                <a:lnTo>
                  <a:pt x="14887" y="8728"/>
                </a:lnTo>
                <a:lnTo>
                  <a:pt x="14838" y="8853"/>
                </a:lnTo>
                <a:lnTo>
                  <a:pt x="14782" y="8975"/>
                </a:lnTo>
                <a:lnTo>
                  <a:pt x="14721" y="9094"/>
                </a:lnTo>
                <a:lnTo>
                  <a:pt x="14655" y="9209"/>
                </a:lnTo>
                <a:lnTo>
                  <a:pt x="14583" y="9322"/>
                </a:lnTo>
                <a:lnTo>
                  <a:pt x="14505" y="9430"/>
                </a:lnTo>
                <a:lnTo>
                  <a:pt x="14424" y="9535"/>
                </a:lnTo>
                <a:lnTo>
                  <a:pt x="14337" y="9634"/>
                </a:lnTo>
                <a:lnTo>
                  <a:pt x="14245" y="9730"/>
                </a:lnTo>
                <a:lnTo>
                  <a:pt x="14150" y="9822"/>
                </a:lnTo>
                <a:lnTo>
                  <a:pt x="14050" y="9909"/>
                </a:lnTo>
                <a:lnTo>
                  <a:pt x="13945" y="9990"/>
                </a:lnTo>
                <a:lnTo>
                  <a:pt x="13837" y="10068"/>
                </a:lnTo>
                <a:lnTo>
                  <a:pt x="13725" y="10140"/>
                </a:lnTo>
                <a:lnTo>
                  <a:pt x="13609" y="10206"/>
                </a:lnTo>
                <a:lnTo>
                  <a:pt x="13491" y="10267"/>
                </a:lnTo>
                <a:lnTo>
                  <a:pt x="13368" y="10322"/>
                </a:lnTo>
                <a:lnTo>
                  <a:pt x="13243" y="10372"/>
                </a:lnTo>
                <a:lnTo>
                  <a:pt x="13114" y="10416"/>
                </a:lnTo>
                <a:lnTo>
                  <a:pt x="12984" y="10453"/>
                </a:lnTo>
                <a:lnTo>
                  <a:pt x="12850" y="10484"/>
                </a:lnTo>
                <a:lnTo>
                  <a:pt x="12715" y="10508"/>
                </a:lnTo>
                <a:lnTo>
                  <a:pt x="12576" y="10525"/>
                </a:lnTo>
                <a:lnTo>
                  <a:pt x="12437" y="10536"/>
                </a:lnTo>
                <a:lnTo>
                  <a:pt x="12294" y="10539"/>
                </a:lnTo>
                <a:close/>
                <a:moveTo>
                  <a:pt x="13004" y="4087"/>
                </a:moveTo>
                <a:lnTo>
                  <a:pt x="12979" y="3874"/>
                </a:lnTo>
                <a:lnTo>
                  <a:pt x="12944" y="3664"/>
                </a:lnTo>
                <a:lnTo>
                  <a:pt x="12899" y="3457"/>
                </a:lnTo>
                <a:lnTo>
                  <a:pt x="12845" y="3254"/>
                </a:lnTo>
                <a:lnTo>
                  <a:pt x="12782" y="3054"/>
                </a:lnTo>
                <a:lnTo>
                  <a:pt x="12711" y="2860"/>
                </a:lnTo>
                <a:lnTo>
                  <a:pt x="12631" y="2669"/>
                </a:lnTo>
                <a:lnTo>
                  <a:pt x="12542" y="2482"/>
                </a:lnTo>
                <a:lnTo>
                  <a:pt x="12446" y="2301"/>
                </a:lnTo>
                <a:lnTo>
                  <a:pt x="12343" y="2124"/>
                </a:lnTo>
                <a:lnTo>
                  <a:pt x="12230" y="1953"/>
                </a:lnTo>
                <a:lnTo>
                  <a:pt x="12111" y="1788"/>
                </a:lnTo>
                <a:lnTo>
                  <a:pt x="11985" y="1628"/>
                </a:lnTo>
                <a:lnTo>
                  <a:pt x="11852" y="1473"/>
                </a:lnTo>
                <a:lnTo>
                  <a:pt x="11711" y="1326"/>
                </a:lnTo>
                <a:lnTo>
                  <a:pt x="11566" y="1184"/>
                </a:lnTo>
                <a:lnTo>
                  <a:pt x="11413" y="1050"/>
                </a:lnTo>
                <a:lnTo>
                  <a:pt x="11254" y="922"/>
                </a:lnTo>
                <a:lnTo>
                  <a:pt x="11090" y="802"/>
                </a:lnTo>
                <a:lnTo>
                  <a:pt x="10919" y="690"/>
                </a:lnTo>
                <a:lnTo>
                  <a:pt x="10745" y="584"/>
                </a:lnTo>
                <a:lnTo>
                  <a:pt x="10564" y="487"/>
                </a:lnTo>
                <a:lnTo>
                  <a:pt x="10378" y="397"/>
                </a:lnTo>
                <a:lnTo>
                  <a:pt x="10189" y="316"/>
                </a:lnTo>
                <a:lnTo>
                  <a:pt x="9995" y="244"/>
                </a:lnTo>
                <a:lnTo>
                  <a:pt x="9796" y="181"/>
                </a:lnTo>
                <a:lnTo>
                  <a:pt x="9594" y="126"/>
                </a:lnTo>
                <a:lnTo>
                  <a:pt x="9388" y="81"/>
                </a:lnTo>
                <a:lnTo>
                  <a:pt x="9178" y="46"/>
                </a:lnTo>
                <a:lnTo>
                  <a:pt x="8965" y="21"/>
                </a:lnTo>
                <a:lnTo>
                  <a:pt x="8750" y="5"/>
                </a:lnTo>
                <a:lnTo>
                  <a:pt x="8531" y="0"/>
                </a:lnTo>
                <a:lnTo>
                  <a:pt x="8361" y="3"/>
                </a:lnTo>
                <a:lnTo>
                  <a:pt x="8194" y="12"/>
                </a:lnTo>
                <a:lnTo>
                  <a:pt x="8027" y="28"/>
                </a:lnTo>
                <a:lnTo>
                  <a:pt x="7863" y="49"/>
                </a:lnTo>
                <a:lnTo>
                  <a:pt x="7701" y="76"/>
                </a:lnTo>
                <a:lnTo>
                  <a:pt x="7540" y="109"/>
                </a:lnTo>
                <a:lnTo>
                  <a:pt x="7383" y="149"/>
                </a:lnTo>
                <a:lnTo>
                  <a:pt x="7227" y="193"/>
                </a:lnTo>
                <a:lnTo>
                  <a:pt x="7074" y="242"/>
                </a:lnTo>
                <a:lnTo>
                  <a:pt x="6922" y="297"/>
                </a:lnTo>
                <a:lnTo>
                  <a:pt x="6773" y="357"/>
                </a:lnTo>
                <a:lnTo>
                  <a:pt x="6628" y="423"/>
                </a:lnTo>
                <a:lnTo>
                  <a:pt x="6485" y="493"/>
                </a:lnTo>
                <a:lnTo>
                  <a:pt x="6345" y="568"/>
                </a:lnTo>
                <a:lnTo>
                  <a:pt x="6208" y="648"/>
                </a:lnTo>
                <a:lnTo>
                  <a:pt x="6075" y="733"/>
                </a:lnTo>
                <a:lnTo>
                  <a:pt x="5943" y="821"/>
                </a:lnTo>
                <a:lnTo>
                  <a:pt x="5817" y="915"/>
                </a:lnTo>
                <a:lnTo>
                  <a:pt x="5693" y="1013"/>
                </a:lnTo>
                <a:lnTo>
                  <a:pt x="5572" y="1115"/>
                </a:lnTo>
                <a:lnTo>
                  <a:pt x="5456" y="1221"/>
                </a:lnTo>
                <a:lnTo>
                  <a:pt x="5342" y="1331"/>
                </a:lnTo>
                <a:lnTo>
                  <a:pt x="5234" y="1444"/>
                </a:lnTo>
                <a:lnTo>
                  <a:pt x="5129" y="1562"/>
                </a:lnTo>
                <a:lnTo>
                  <a:pt x="5027" y="1683"/>
                </a:lnTo>
                <a:lnTo>
                  <a:pt x="4931" y="1809"/>
                </a:lnTo>
                <a:lnTo>
                  <a:pt x="4837" y="1936"/>
                </a:lnTo>
                <a:lnTo>
                  <a:pt x="4750" y="2068"/>
                </a:lnTo>
                <a:lnTo>
                  <a:pt x="4666" y="2203"/>
                </a:lnTo>
                <a:lnTo>
                  <a:pt x="4587" y="2341"/>
                </a:lnTo>
                <a:lnTo>
                  <a:pt x="4512" y="2481"/>
                </a:lnTo>
                <a:lnTo>
                  <a:pt x="4443" y="2625"/>
                </a:lnTo>
                <a:lnTo>
                  <a:pt x="4402" y="2613"/>
                </a:lnTo>
                <a:lnTo>
                  <a:pt x="4362" y="2601"/>
                </a:lnTo>
                <a:lnTo>
                  <a:pt x="4321" y="2589"/>
                </a:lnTo>
                <a:lnTo>
                  <a:pt x="4279" y="2579"/>
                </a:lnTo>
                <a:lnTo>
                  <a:pt x="4237" y="2568"/>
                </a:lnTo>
                <a:lnTo>
                  <a:pt x="4196" y="2559"/>
                </a:lnTo>
                <a:lnTo>
                  <a:pt x="4154" y="2549"/>
                </a:lnTo>
                <a:lnTo>
                  <a:pt x="4112" y="2541"/>
                </a:lnTo>
                <a:lnTo>
                  <a:pt x="4070" y="2534"/>
                </a:lnTo>
                <a:lnTo>
                  <a:pt x="4027" y="2528"/>
                </a:lnTo>
                <a:lnTo>
                  <a:pt x="3983" y="2522"/>
                </a:lnTo>
                <a:lnTo>
                  <a:pt x="3940" y="2518"/>
                </a:lnTo>
                <a:lnTo>
                  <a:pt x="3896" y="2514"/>
                </a:lnTo>
                <a:lnTo>
                  <a:pt x="3853" y="2511"/>
                </a:lnTo>
                <a:lnTo>
                  <a:pt x="3809" y="2510"/>
                </a:lnTo>
                <a:lnTo>
                  <a:pt x="3764" y="2509"/>
                </a:lnTo>
                <a:lnTo>
                  <a:pt x="3647" y="2512"/>
                </a:lnTo>
                <a:lnTo>
                  <a:pt x="3533" y="2521"/>
                </a:lnTo>
                <a:lnTo>
                  <a:pt x="3420" y="2535"/>
                </a:lnTo>
                <a:lnTo>
                  <a:pt x="3309" y="2556"/>
                </a:lnTo>
                <a:lnTo>
                  <a:pt x="3200" y="2581"/>
                </a:lnTo>
                <a:lnTo>
                  <a:pt x="3092" y="2611"/>
                </a:lnTo>
                <a:lnTo>
                  <a:pt x="2988" y="2647"/>
                </a:lnTo>
                <a:lnTo>
                  <a:pt x="2884" y="2687"/>
                </a:lnTo>
                <a:lnTo>
                  <a:pt x="2785" y="2732"/>
                </a:lnTo>
                <a:lnTo>
                  <a:pt x="2688" y="2782"/>
                </a:lnTo>
                <a:lnTo>
                  <a:pt x="2593" y="2837"/>
                </a:lnTo>
                <a:lnTo>
                  <a:pt x="2501" y="2896"/>
                </a:lnTo>
                <a:lnTo>
                  <a:pt x="2413" y="2958"/>
                </a:lnTo>
                <a:lnTo>
                  <a:pt x="2327" y="3025"/>
                </a:lnTo>
                <a:lnTo>
                  <a:pt x="2245" y="3097"/>
                </a:lnTo>
                <a:lnTo>
                  <a:pt x="2167" y="3172"/>
                </a:lnTo>
                <a:lnTo>
                  <a:pt x="2093" y="3250"/>
                </a:lnTo>
                <a:lnTo>
                  <a:pt x="2021" y="3331"/>
                </a:lnTo>
                <a:lnTo>
                  <a:pt x="1954" y="3417"/>
                </a:lnTo>
                <a:lnTo>
                  <a:pt x="1891" y="3506"/>
                </a:lnTo>
                <a:lnTo>
                  <a:pt x="1833" y="3597"/>
                </a:lnTo>
                <a:lnTo>
                  <a:pt x="1778" y="3692"/>
                </a:lnTo>
                <a:lnTo>
                  <a:pt x="1728" y="3789"/>
                </a:lnTo>
                <a:lnTo>
                  <a:pt x="1683" y="3889"/>
                </a:lnTo>
                <a:lnTo>
                  <a:pt x="1643" y="3992"/>
                </a:lnTo>
                <a:lnTo>
                  <a:pt x="1607" y="4097"/>
                </a:lnTo>
                <a:lnTo>
                  <a:pt x="1577" y="4204"/>
                </a:lnTo>
                <a:lnTo>
                  <a:pt x="1552" y="4313"/>
                </a:lnTo>
                <a:lnTo>
                  <a:pt x="1532" y="4424"/>
                </a:lnTo>
                <a:lnTo>
                  <a:pt x="1517" y="4537"/>
                </a:lnTo>
                <a:lnTo>
                  <a:pt x="1508" y="4652"/>
                </a:lnTo>
                <a:lnTo>
                  <a:pt x="1505" y="4768"/>
                </a:lnTo>
                <a:lnTo>
                  <a:pt x="1506" y="4815"/>
                </a:lnTo>
                <a:lnTo>
                  <a:pt x="1507" y="4860"/>
                </a:lnTo>
                <a:lnTo>
                  <a:pt x="1510" y="4906"/>
                </a:lnTo>
                <a:lnTo>
                  <a:pt x="1514" y="4951"/>
                </a:lnTo>
                <a:lnTo>
                  <a:pt x="1519" y="4997"/>
                </a:lnTo>
                <a:lnTo>
                  <a:pt x="1526" y="5042"/>
                </a:lnTo>
                <a:lnTo>
                  <a:pt x="1532" y="5086"/>
                </a:lnTo>
                <a:lnTo>
                  <a:pt x="1540" y="5130"/>
                </a:lnTo>
                <a:lnTo>
                  <a:pt x="1548" y="5174"/>
                </a:lnTo>
                <a:lnTo>
                  <a:pt x="1558" y="5217"/>
                </a:lnTo>
                <a:lnTo>
                  <a:pt x="1568" y="5261"/>
                </a:lnTo>
                <a:lnTo>
                  <a:pt x="1579" y="5304"/>
                </a:lnTo>
                <a:lnTo>
                  <a:pt x="1590" y="5347"/>
                </a:lnTo>
                <a:lnTo>
                  <a:pt x="1603" y="5389"/>
                </a:lnTo>
                <a:lnTo>
                  <a:pt x="1616" y="5431"/>
                </a:lnTo>
                <a:lnTo>
                  <a:pt x="1629" y="5473"/>
                </a:lnTo>
                <a:lnTo>
                  <a:pt x="1539" y="5528"/>
                </a:lnTo>
                <a:lnTo>
                  <a:pt x="1451" y="5585"/>
                </a:lnTo>
                <a:lnTo>
                  <a:pt x="1365" y="5644"/>
                </a:lnTo>
                <a:lnTo>
                  <a:pt x="1281" y="5706"/>
                </a:lnTo>
                <a:lnTo>
                  <a:pt x="1198" y="5771"/>
                </a:lnTo>
                <a:lnTo>
                  <a:pt x="1118" y="5839"/>
                </a:lnTo>
                <a:lnTo>
                  <a:pt x="1041" y="5909"/>
                </a:lnTo>
                <a:lnTo>
                  <a:pt x="965" y="5981"/>
                </a:lnTo>
                <a:lnTo>
                  <a:pt x="892" y="6056"/>
                </a:lnTo>
                <a:lnTo>
                  <a:pt x="821" y="6133"/>
                </a:lnTo>
                <a:lnTo>
                  <a:pt x="753" y="6211"/>
                </a:lnTo>
                <a:lnTo>
                  <a:pt x="687" y="6292"/>
                </a:lnTo>
                <a:lnTo>
                  <a:pt x="624" y="6376"/>
                </a:lnTo>
                <a:lnTo>
                  <a:pt x="564" y="6461"/>
                </a:lnTo>
                <a:lnTo>
                  <a:pt x="506" y="6548"/>
                </a:lnTo>
                <a:lnTo>
                  <a:pt x="451" y="6638"/>
                </a:lnTo>
                <a:lnTo>
                  <a:pt x="398" y="6729"/>
                </a:lnTo>
                <a:lnTo>
                  <a:pt x="349" y="6821"/>
                </a:lnTo>
                <a:lnTo>
                  <a:pt x="303" y="6917"/>
                </a:lnTo>
                <a:lnTo>
                  <a:pt x="260" y="7013"/>
                </a:lnTo>
                <a:lnTo>
                  <a:pt x="220" y="7110"/>
                </a:lnTo>
                <a:lnTo>
                  <a:pt x="183" y="7210"/>
                </a:lnTo>
                <a:lnTo>
                  <a:pt x="149" y="7311"/>
                </a:lnTo>
                <a:lnTo>
                  <a:pt x="118" y="7414"/>
                </a:lnTo>
                <a:lnTo>
                  <a:pt x="91" y="7518"/>
                </a:lnTo>
                <a:lnTo>
                  <a:pt x="67" y="7623"/>
                </a:lnTo>
                <a:lnTo>
                  <a:pt x="47" y="7730"/>
                </a:lnTo>
                <a:lnTo>
                  <a:pt x="30" y="7838"/>
                </a:lnTo>
                <a:lnTo>
                  <a:pt x="17" y="7948"/>
                </a:lnTo>
                <a:lnTo>
                  <a:pt x="8" y="8057"/>
                </a:lnTo>
                <a:lnTo>
                  <a:pt x="2" y="8168"/>
                </a:lnTo>
                <a:lnTo>
                  <a:pt x="0" y="8281"/>
                </a:lnTo>
                <a:lnTo>
                  <a:pt x="4" y="8449"/>
                </a:lnTo>
                <a:lnTo>
                  <a:pt x="17" y="8615"/>
                </a:lnTo>
                <a:lnTo>
                  <a:pt x="37" y="8778"/>
                </a:lnTo>
                <a:lnTo>
                  <a:pt x="66" y="8938"/>
                </a:lnTo>
                <a:lnTo>
                  <a:pt x="102" y="9097"/>
                </a:lnTo>
                <a:lnTo>
                  <a:pt x="147" y="9251"/>
                </a:lnTo>
                <a:lnTo>
                  <a:pt x="198" y="9403"/>
                </a:lnTo>
                <a:lnTo>
                  <a:pt x="256" y="9551"/>
                </a:lnTo>
                <a:lnTo>
                  <a:pt x="322" y="9695"/>
                </a:lnTo>
                <a:lnTo>
                  <a:pt x="393" y="9837"/>
                </a:lnTo>
                <a:lnTo>
                  <a:pt x="473" y="9973"/>
                </a:lnTo>
                <a:lnTo>
                  <a:pt x="557" y="10106"/>
                </a:lnTo>
                <a:lnTo>
                  <a:pt x="648" y="10233"/>
                </a:lnTo>
                <a:lnTo>
                  <a:pt x="745" y="10357"/>
                </a:lnTo>
                <a:lnTo>
                  <a:pt x="847" y="10475"/>
                </a:lnTo>
                <a:lnTo>
                  <a:pt x="955" y="10588"/>
                </a:lnTo>
                <a:lnTo>
                  <a:pt x="1069" y="10696"/>
                </a:lnTo>
                <a:lnTo>
                  <a:pt x="1187" y="10798"/>
                </a:lnTo>
                <a:lnTo>
                  <a:pt x="1310" y="10896"/>
                </a:lnTo>
                <a:lnTo>
                  <a:pt x="1438" y="10986"/>
                </a:lnTo>
                <a:lnTo>
                  <a:pt x="1571" y="11071"/>
                </a:lnTo>
                <a:lnTo>
                  <a:pt x="1707" y="11150"/>
                </a:lnTo>
                <a:lnTo>
                  <a:pt x="1848" y="11222"/>
                </a:lnTo>
                <a:lnTo>
                  <a:pt x="1992" y="11287"/>
                </a:lnTo>
                <a:lnTo>
                  <a:pt x="2141" y="11345"/>
                </a:lnTo>
                <a:lnTo>
                  <a:pt x="2292" y="11396"/>
                </a:lnTo>
                <a:lnTo>
                  <a:pt x="2447" y="11441"/>
                </a:lnTo>
                <a:lnTo>
                  <a:pt x="2604" y="11478"/>
                </a:lnTo>
                <a:lnTo>
                  <a:pt x="2765" y="11506"/>
                </a:lnTo>
                <a:lnTo>
                  <a:pt x="2929" y="11527"/>
                </a:lnTo>
                <a:lnTo>
                  <a:pt x="3094" y="11539"/>
                </a:lnTo>
                <a:lnTo>
                  <a:pt x="3262" y="11543"/>
                </a:lnTo>
                <a:lnTo>
                  <a:pt x="3262" y="11544"/>
                </a:lnTo>
                <a:lnTo>
                  <a:pt x="12294" y="11544"/>
                </a:lnTo>
                <a:lnTo>
                  <a:pt x="12294" y="11543"/>
                </a:lnTo>
                <a:lnTo>
                  <a:pt x="12488" y="11539"/>
                </a:lnTo>
                <a:lnTo>
                  <a:pt x="12680" y="11524"/>
                </a:lnTo>
                <a:lnTo>
                  <a:pt x="12867" y="11500"/>
                </a:lnTo>
                <a:lnTo>
                  <a:pt x="13053" y="11467"/>
                </a:lnTo>
                <a:lnTo>
                  <a:pt x="13236" y="11425"/>
                </a:lnTo>
                <a:lnTo>
                  <a:pt x="13414" y="11374"/>
                </a:lnTo>
                <a:lnTo>
                  <a:pt x="13589" y="11315"/>
                </a:lnTo>
                <a:lnTo>
                  <a:pt x="13760" y="11248"/>
                </a:lnTo>
                <a:lnTo>
                  <a:pt x="13926" y="11173"/>
                </a:lnTo>
                <a:lnTo>
                  <a:pt x="14089" y="11089"/>
                </a:lnTo>
                <a:lnTo>
                  <a:pt x="14246" y="10999"/>
                </a:lnTo>
                <a:lnTo>
                  <a:pt x="14399" y="10901"/>
                </a:lnTo>
                <a:lnTo>
                  <a:pt x="14547" y="10796"/>
                </a:lnTo>
                <a:lnTo>
                  <a:pt x="14689" y="10684"/>
                </a:lnTo>
                <a:lnTo>
                  <a:pt x="14826" y="10565"/>
                </a:lnTo>
                <a:lnTo>
                  <a:pt x="14956" y="10441"/>
                </a:lnTo>
                <a:lnTo>
                  <a:pt x="15080" y="10310"/>
                </a:lnTo>
                <a:lnTo>
                  <a:pt x="15199" y="10174"/>
                </a:lnTo>
                <a:lnTo>
                  <a:pt x="15310" y="10031"/>
                </a:lnTo>
                <a:lnTo>
                  <a:pt x="15416" y="9884"/>
                </a:lnTo>
                <a:lnTo>
                  <a:pt x="15513" y="9731"/>
                </a:lnTo>
                <a:lnTo>
                  <a:pt x="15604" y="9574"/>
                </a:lnTo>
                <a:lnTo>
                  <a:pt x="15687" y="9411"/>
                </a:lnTo>
                <a:lnTo>
                  <a:pt x="15762" y="9244"/>
                </a:lnTo>
                <a:lnTo>
                  <a:pt x="15830" y="9074"/>
                </a:lnTo>
                <a:lnTo>
                  <a:pt x="15888" y="8899"/>
                </a:lnTo>
                <a:lnTo>
                  <a:pt x="15940" y="8720"/>
                </a:lnTo>
                <a:lnTo>
                  <a:pt x="15982" y="8538"/>
                </a:lnTo>
                <a:lnTo>
                  <a:pt x="16015" y="8352"/>
                </a:lnTo>
                <a:lnTo>
                  <a:pt x="16039" y="8164"/>
                </a:lnTo>
                <a:lnTo>
                  <a:pt x="16053" y="7973"/>
                </a:lnTo>
                <a:lnTo>
                  <a:pt x="16058" y="7779"/>
                </a:lnTo>
                <a:lnTo>
                  <a:pt x="16054" y="7608"/>
                </a:lnTo>
                <a:lnTo>
                  <a:pt x="16043" y="7439"/>
                </a:lnTo>
                <a:lnTo>
                  <a:pt x="16024" y="7272"/>
                </a:lnTo>
                <a:lnTo>
                  <a:pt x="15998" y="7107"/>
                </a:lnTo>
                <a:lnTo>
                  <a:pt x="15965" y="6945"/>
                </a:lnTo>
                <a:lnTo>
                  <a:pt x="15926" y="6785"/>
                </a:lnTo>
                <a:lnTo>
                  <a:pt x="15878" y="6629"/>
                </a:lnTo>
                <a:lnTo>
                  <a:pt x="15825" y="6475"/>
                </a:lnTo>
                <a:lnTo>
                  <a:pt x="15766" y="6324"/>
                </a:lnTo>
                <a:lnTo>
                  <a:pt x="15700" y="6176"/>
                </a:lnTo>
                <a:lnTo>
                  <a:pt x="15628" y="6032"/>
                </a:lnTo>
                <a:lnTo>
                  <a:pt x="15550" y="5892"/>
                </a:lnTo>
                <a:lnTo>
                  <a:pt x="15467" y="5755"/>
                </a:lnTo>
                <a:lnTo>
                  <a:pt x="15378" y="5623"/>
                </a:lnTo>
                <a:lnTo>
                  <a:pt x="15283" y="5493"/>
                </a:lnTo>
                <a:lnTo>
                  <a:pt x="15183" y="5369"/>
                </a:lnTo>
                <a:lnTo>
                  <a:pt x="15078" y="5250"/>
                </a:lnTo>
                <a:lnTo>
                  <a:pt x="14968" y="5134"/>
                </a:lnTo>
                <a:lnTo>
                  <a:pt x="14854" y="5023"/>
                </a:lnTo>
                <a:lnTo>
                  <a:pt x="14734" y="4917"/>
                </a:lnTo>
                <a:lnTo>
                  <a:pt x="14611" y="4817"/>
                </a:lnTo>
                <a:lnTo>
                  <a:pt x="14483" y="4721"/>
                </a:lnTo>
                <a:lnTo>
                  <a:pt x="14351" y="4630"/>
                </a:lnTo>
                <a:lnTo>
                  <a:pt x="14215" y="4546"/>
                </a:lnTo>
                <a:lnTo>
                  <a:pt x="14075" y="4467"/>
                </a:lnTo>
                <a:lnTo>
                  <a:pt x="13931" y="4394"/>
                </a:lnTo>
                <a:lnTo>
                  <a:pt x="13785" y="4327"/>
                </a:lnTo>
                <a:lnTo>
                  <a:pt x="13634" y="4266"/>
                </a:lnTo>
                <a:lnTo>
                  <a:pt x="13482" y="4212"/>
                </a:lnTo>
                <a:lnTo>
                  <a:pt x="13325" y="4164"/>
                </a:lnTo>
                <a:lnTo>
                  <a:pt x="13166" y="4121"/>
                </a:lnTo>
                <a:lnTo>
                  <a:pt x="13004" y="4087"/>
                </a:lnTo>
                <a:close/>
              </a:path>
            </a:pathLst>
          </a:custGeom>
          <a:solidFill>
            <a:schemeClr val="accent1"/>
          </a:solidFill>
          <a:ln>
            <a:solidFill>
              <a:srgbClr val="1D4251"/>
            </a:solidFill>
          </a:ln>
        </p:spPr>
        <p:txBody>
          <a:bodyPr vert="horz" wrap="square" lIns="91440" tIns="45720" rIns="91440" bIns="45720" numCol="1" anchor="t" anchorCtr="0" compatLnSpc="1">
            <a:prstTxWarp prst="textNoShape">
              <a:avLst/>
            </a:prstTxWarp>
          </a:bodyPr>
          <a:lstStyle/>
          <a:p>
            <a:endParaRPr lang="id-ID"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grpSp>
        <p:nvGrpSpPr>
          <p:cNvPr id="32" name="Group 35"/>
          <p:cNvGrpSpPr/>
          <p:nvPr/>
        </p:nvGrpSpPr>
        <p:grpSpPr>
          <a:xfrm>
            <a:off x="2407183" y="3732956"/>
            <a:ext cx="477386" cy="476288"/>
            <a:chOff x="4594225" y="2119313"/>
            <a:chExt cx="690563" cy="688975"/>
          </a:xfrm>
          <a:solidFill>
            <a:schemeClr val="accent1"/>
          </a:solidFill>
        </p:grpSpPr>
        <p:sp>
          <p:nvSpPr>
            <p:cNvPr id="33" name="Freeform 74"/>
            <p:cNvSpPr>
              <a:spLocks noEditPoints="1"/>
            </p:cNvSpPr>
            <p:nvPr/>
          </p:nvSpPr>
          <p:spPr bwMode="auto">
            <a:xfrm>
              <a:off x="4594225" y="2119313"/>
              <a:ext cx="690563" cy="688975"/>
            </a:xfrm>
            <a:custGeom>
              <a:avLst/>
              <a:gdLst>
                <a:gd name="T0" fmla="*/ 13014 w 16095"/>
                <a:gd name="T1" fmla="*/ 9314 h 16058"/>
                <a:gd name="T2" fmla="*/ 12601 w 16095"/>
                <a:gd name="T3" fmla="*/ 10148 h 16058"/>
                <a:gd name="T4" fmla="*/ 12483 w 16095"/>
                <a:gd name="T5" fmla="*/ 10816 h 16058"/>
                <a:gd name="T6" fmla="*/ 11103 w 16095"/>
                <a:gd name="T7" fmla="*/ 12535 h 16058"/>
                <a:gd name="T8" fmla="*/ 10453 w 16095"/>
                <a:gd name="T9" fmla="*/ 12465 h 16058"/>
                <a:gd name="T10" fmla="*/ 9575 w 16095"/>
                <a:gd name="T11" fmla="*/ 12816 h 16058"/>
                <a:gd name="T12" fmla="*/ 9126 w 16095"/>
                <a:gd name="T13" fmla="*/ 13268 h 16058"/>
                <a:gd name="T14" fmla="*/ 6955 w 16095"/>
                <a:gd name="T15" fmla="*/ 13239 h 16058"/>
                <a:gd name="T16" fmla="*/ 6491 w 16095"/>
                <a:gd name="T17" fmla="*/ 12802 h 16058"/>
                <a:gd name="T18" fmla="*/ 5615 w 16095"/>
                <a:gd name="T19" fmla="*/ 12459 h 16058"/>
                <a:gd name="T20" fmla="*/ 4959 w 16095"/>
                <a:gd name="T21" fmla="*/ 12551 h 16058"/>
                <a:gd name="T22" fmla="*/ 3617 w 16095"/>
                <a:gd name="T23" fmla="*/ 10784 h 16058"/>
                <a:gd name="T24" fmla="*/ 3464 w 16095"/>
                <a:gd name="T25" fmla="*/ 10082 h 16058"/>
                <a:gd name="T26" fmla="*/ 3059 w 16095"/>
                <a:gd name="T27" fmla="*/ 9291 h 16058"/>
                <a:gd name="T28" fmla="*/ 1006 w 16095"/>
                <a:gd name="T29" fmla="*/ 7347 h 16058"/>
                <a:gd name="T30" fmla="*/ 3081 w 16095"/>
                <a:gd name="T31" fmla="*/ 6745 h 16058"/>
                <a:gd name="T32" fmla="*/ 3495 w 16095"/>
                <a:gd name="T33" fmla="*/ 5911 h 16058"/>
                <a:gd name="T34" fmla="*/ 3613 w 16095"/>
                <a:gd name="T35" fmla="*/ 5243 h 16058"/>
                <a:gd name="T36" fmla="*/ 4992 w 16095"/>
                <a:gd name="T37" fmla="*/ 3523 h 16058"/>
                <a:gd name="T38" fmla="*/ 5643 w 16095"/>
                <a:gd name="T39" fmla="*/ 3593 h 16058"/>
                <a:gd name="T40" fmla="*/ 6520 w 16095"/>
                <a:gd name="T41" fmla="*/ 3242 h 16058"/>
                <a:gd name="T42" fmla="*/ 6970 w 16095"/>
                <a:gd name="T43" fmla="*/ 2790 h 16058"/>
                <a:gd name="T44" fmla="*/ 9140 w 16095"/>
                <a:gd name="T45" fmla="*/ 2819 h 16058"/>
                <a:gd name="T46" fmla="*/ 9604 w 16095"/>
                <a:gd name="T47" fmla="*/ 3256 h 16058"/>
                <a:gd name="T48" fmla="*/ 10480 w 16095"/>
                <a:gd name="T49" fmla="*/ 3599 h 16058"/>
                <a:gd name="T50" fmla="*/ 11137 w 16095"/>
                <a:gd name="T51" fmla="*/ 3507 h 16058"/>
                <a:gd name="T52" fmla="*/ 12478 w 16095"/>
                <a:gd name="T53" fmla="*/ 5274 h 16058"/>
                <a:gd name="T54" fmla="*/ 12631 w 16095"/>
                <a:gd name="T55" fmla="*/ 5976 h 16058"/>
                <a:gd name="T56" fmla="*/ 13036 w 16095"/>
                <a:gd name="T57" fmla="*/ 6767 h 16058"/>
                <a:gd name="T58" fmla="*/ 15089 w 16095"/>
                <a:gd name="T59" fmla="*/ 8712 h 16058"/>
                <a:gd name="T60" fmla="*/ 14489 w 16095"/>
                <a:gd name="T61" fmla="*/ 3783 h 16058"/>
                <a:gd name="T62" fmla="*/ 14336 w 16095"/>
                <a:gd name="T63" fmla="*/ 2970 h 16058"/>
                <a:gd name="T64" fmla="*/ 12945 w 16095"/>
                <a:gd name="T65" fmla="*/ 1659 h 16058"/>
                <a:gd name="T66" fmla="*/ 12433 w 16095"/>
                <a:gd name="T67" fmla="*/ 1581 h 16058"/>
                <a:gd name="T68" fmla="*/ 10192 w 16095"/>
                <a:gd name="T69" fmla="*/ 2406 h 16058"/>
                <a:gd name="T70" fmla="*/ 9336 w 16095"/>
                <a:gd name="T71" fmla="*/ 202 h 16058"/>
                <a:gd name="T72" fmla="*/ 7187 w 16095"/>
                <a:gd name="T73" fmla="*/ 15 h 16058"/>
                <a:gd name="T74" fmla="*/ 6503 w 16095"/>
                <a:gd name="T75" fmla="*/ 483 h 16058"/>
                <a:gd name="T76" fmla="*/ 4046 w 16095"/>
                <a:gd name="T77" fmla="*/ 1704 h 16058"/>
                <a:gd name="T78" fmla="*/ 3407 w 16095"/>
                <a:gd name="T79" fmla="*/ 1586 h 16058"/>
                <a:gd name="T80" fmla="*/ 2956 w 16095"/>
                <a:gd name="T81" fmla="*/ 1771 h 16058"/>
                <a:gd name="T82" fmla="*/ 1604 w 16095"/>
                <a:gd name="T83" fmla="*/ 3320 h 16058"/>
                <a:gd name="T84" fmla="*/ 2620 w 16095"/>
                <a:gd name="T85" fmla="*/ 5408 h 16058"/>
                <a:gd name="T86" fmla="*/ 379 w 16095"/>
                <a:gd name="T87" fmla="*/ 6562 h 16058"/>
                <a:gd name="T88" fmla="*/ 1 w 16095"/>
                <a:gd name="T89" fmla="*/ 7302 h 16058"/>
                <a:gd name="T90" fmla="*/ 285 w 16095"/>
                <a:gd name="T91" fmla="*/ 9412 h 16058"/>
                <a:gd name="T92" fmla="*/ 2511 w 16095"/>
                <a:gd name="T93" fmla="*/ 10413 h 16058"/>
                <a:gd name="T94" fmla="*/ 1583 w 16095"/>
                <a:gd name="T95" fmla="*/ 12613 h 16058"/>
                <a:gd name="T96" fmla="*/ 2897 w 16095"/>
                <a:gd name="T97" fmla="*/ 14241 h 16058"/>
                <a:gd name="T98" fmla="*/ 3336 w 16095"/>
                <a:gd name="T99" fmla="*/ 14459 h 16058"/>
                <a:gd name="T100" fmla="*/ 3944 w 16095"/>
                <a:gd name="T101" fmla="*/ 14404 h 16058"/>
                <a:gd name="T102" fmla="*/ 6444 w 16095"/>
                <a:gd name="T103" fmla="*/ 15461 h 16058"/>
                <a:gd name="T104" fmla="*/ 7061 w 16095"/>
                <a:gd name="T105" fmla="*/ 16012 h 16058"/>
                <a:gd name="T106" fmla="*/ 9229 w 16095"/>
                <a:gd name="T107" fmla="*/ 15927 h 16058"/>
                <a:gd name="T108" fmla="*/ 9718 w 16095"/>
                <a:gd name="T109" fmla="*/ 15251 h 16058"/>
                <a:gd name="T110" fmla="*/ 12326 w 16095"/>
                <a:gd name="T111" fmla="*/ 14460 h 16058"/>
                <a:gd name="T112" fmla="*/ 12877 w 16095"/>
                <a:gd name="T113" fmla="*/ 14426 h 16058"/>
                <a:gd name="T114" fmla="*/ 14253 w 16095"/>
                <a:gd name="T115" fmla="*/ 13191 h 16058"/>
                <a:gd name="T116" fmla="*/ 14511 w 16095"/>
                <a:gd name="T117" fmla="*/ 12402 h 16058"/>
                <a:gd name="T118" fmla="*/ 13745 w 16095"/>
                <a:gd name="T119" fmla="*/ 10004 h 16058"/>
                <a:gd name="T120" fmla="*/ 15941 w 16095"/>
                <a:gd name="T121" fmla="*/ 9245 h 16058"/>
                <a:gd name="T122" fmla="*/ 16061 w 16095"/>
                <a:gd name="T123" fmla="*/ 7086 h 16058"/>
                <a:gd name="T124" fmla="*/ 15536 w 16095"/>
                <a:gd name="T125" fmla="*/ 6448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095" h="16058">
                  <a:moveTo>
                    <a:pt x="13547" y="9020"/>
                  </a:moveTo>
                  <a:lnTo>
                    <a:pt x="13515" y="9027"/>
                  </a:lnTo>
                  <a:lnTo>
                    <a:pt x="13483" y="9035"/>
                  </a:lnTo>
                  <a:lnTo>
                    <a:pt x="13450" y="9044"/>
                  </a:lnTo>
                  <a:lnTo>
                    <a:pt x="13419" y="9054"/>
                  </a:lnTo>
                  <a:lnTo>
                    <a:pt x="13388" y="9065"/>
                  </a:lnTo>
                  <a:lnTo>
                    <a:pt x="13358" y="9077"/>
                  </a:lnTo>
                  <a:lnTo>
                    <a:pt x="13328" y="9090"/>
                  </a:lnTo>
                  <a:lnTo>
                    <a:pt x="13298" y="9104"/>
                  </a:lnTo>
                  <a:lnTo>
                    <a:pt x="13269" y="9120"/>
                  </a:lnTo>
                  <a:lnTo>
                    <a:pt x="13241" y="9135"/>
                  </a:lnTo>
                  <a:lnTo>
                    <a:pt x="13213" y="9152"/>
                  </a:lnTo>
                  <a:lnTo>
                    <a:pt x="13186" y="9169"/>
                  </a:lnTo>
                  <a:lnTo>
                    <a:pt x="13160" y="9187"/>
                  </a:lnTo>
                  <a:lnTo>
                    <a:pt x="13134" y="9207"/>
                  </a:lnTo>
                  <a:lnTo>
                    <a:pt x="13108" y="9226"/>
                  </a:lnTo>
                  <a:lnTo>
                    <a:pt x="13083" y="9247"/>
                  </a:lnTo>
                  <a:lnTo>
                    <a:pt x="13059" y="9269"/>
                  </a:lnTo>
                  <a:lnTo>
                    <a:pt x="13036" y="9291"/>
                  </a:lnTo>
                  <a:lnTo>
                    <a:pt x="13014" y="9314"/>
                  </a:lnTo>
                  <a:lnTo>
                    <a:pt x="12992" y="9338"/>
                  </a:lnTo>
                  <a:lnTo>
                    <a:pt x="12971" y="9362"/>
                  </a:lnTo>
                  <a:lnTo>
                    <a:pt x="12950" y="9387"/>
                  </a:lnTo>
                  <a:lnTo>
                    <a:pt x="12931" y="9414"/>
                  </a:lnTo>
                  <a:lnTo>
                    <a:pt x="12912" y="9440"/>
                  </a:lnTo>
                  <a:lnTo>
                    <a:pt x="12894" y="9467"/>
                  </a:lnTo>
                  <a:lnTo>
                    <a:pt x="12877" y="9495"/>
                  </a:lnTo>
                  <a:lnTo>
                    <a:pt x="12861" y="9523"/>
                  </a:lnTo>
                  <a:lnTo>
                    <a:pt x="12846" y="9552"/>
                  </a:lnTo>
                  <a:lnTo>
                    <a:pt x="12832" y="9582"/>
                  </a:lnTo>
                  <a:lnTo>
                    <a:pt x="12819" y="9612"/>
                  </a:lnTo>
                  <a:lnTo>
                    <a:pt x="12807" y="9642"/>
                  </a:lnTo>
                  <a:lnTo>
                    <a:pt x="12795" y="9674"/>
                  </a:lnTo>
                  <a:lnTo>
                    <a:pt x="12769" y="9743"/>
                  </a:lnTo>
                  <a:lnTo>
                    <a:pt x="12744" y="9812"/>
                  </a:lnTo>
                  <a:lnTo>
                    <a:pt x="12717" y="9880"/>
                  </a:lnTo>
                  <a:lnTo>
                    <a:pt x="12690" y="9948"/>
                  </a:lnTo>
                  <a:lnTo>
                    <a:pt x="12661" y="10015"/>
                  </a:lnTo>
                  <a:lnTo>
                    <a:pt x="12632" y="10082"/>
                  </a:lnTo>
                  <a:lnTo>
                    <a:pt x="12601" y="10148"/>
                  </a:lnTo>
                  <a:lnTo>
                    <a:pt x="12570" y="10214"/>
                  </a:lnTo>
                  <a:lnTo>
                    <a:pt x="12556" y="10244"/>
                  </a:lnTo>
                  <a:lnTo>
                    <a:pt x="12543" y="10274"/>
                  </a:lnTo>
                  <a:lnTo>
                    <a:pt x="12531" y="10305"/>
                  </a:lnTo>
                  <a:lnTo>
                    <a:pt x="12520" y="10336"/>
                  </a:lnTo>
                  <a:lnTo>
                    <a:pt x="12510" y="10367"/>
                  </a:lnTo>
                  <a:lnTo>
                    <a:pt x="12501" y="10399"/>
                  </a:lnTo>
                  <a:lnTo>
                    <a:pt x="12494" y="10430"/>
                  </a:lnTo>
                  <a:lnTo>
                    <a:pt x="12487" y="10462"/>
                  </a:lnTo>
                  <a:lnTo>
                    <a:pt x="12481" y="10495"/>
                  </a:lnTo>
                  <a:lnTo>
                    <a:pt x="12477" y="10527"/>
                  </a:lnTo>
                  <a:lnTo>
                    <a:pt x="12473" y="10559"/>
                  </a:lnTo>
                  <a:lnTo>
                    <a:pt x="12471" y="10591"/>
                  </a:lnTo>
                  <a:lnTo>
                    <a:pt x="12469" y="10623"/>
                  </a:lnTo>
                  <a:lnTo>
                    <a:pt x="12469" y="10655"/>
                  </a:lnTo>
                  <a:lnTo>
                    <a:pt x="12470" y="10687"/>
                  </a:lnTo>
                  <a:lnTo>
                    <a:pt x="12471" y="10719"/>
                  </a:lnTo>
                  <a:lnTo>
                    <a:pt x="12474" y="10752"/>
                  </a:lnTo>
                  <a:lnTo>
                    <a:pt x="12478" y="10784"/>
                  </a:lnTo>
                  <a:lnTo>
                    <a:pt x="12483" y="10816"/>
                  </a:lnTo>
                  <a:lnTo>
                    <a:pt x="12488" y="10848"/>
                  </a:lnTo>
                  <a:lnTo>
                    <a:pt x="12495" y="10879"/>
                  </a:lnTo>
                  <a:lnTo>
                    <a:pt x="12503" y="10911"/>
                  </a:lnTo>
                  <a:lnTo>
                    <a:pt x="12512" y="10942"/>
                  </a:lnTo>
                  <a:lnTo>
                    <a:pt x="12522" y="10972"/>
                  </a:lnTo>
                  <a:lnTo>
                    <a:pt x="12532" y="11003"/>
                  </a:lnTo>
                  <a:lnTo>
                    <a:pt x="12544" y="11034"/>
                  </a:lnTo>
                  <a:lnTo>
                    <a:pt x="12557" y="11064"/>
                  </a:lnTo>
                  <a:lnTo>
                    <a:pt x="12571" y="11093"/>
                  </a:lnTo>
                  <a:lnTo>
                    <a:pt x="12586" y="11123"/>
                  </a:lnTo>
                  <a:lnTo>
                    <a:pt x="12602" y="11151"/>
                  </a:lnTo>
                  <a:lnTo>
                    <a:pt x="12619" y="11180"/>
                  </a:lnTo>
                  <a:lnTo>
                    <a:pt x="12638" y="11207"/>
                  </a:lnTo>
                  <a:lnTo>
                    <a:pt x="13511" y="12514"/>
                  </a:lnTo>
                  <a:lnTo>
                    <a:pt x="12543" y="13480"/>
                  </a:lnTo>
                  <a:lnTo>
                    <a:pt x="11233" y="12608"/>
                  </a:lnTo>
                  <a:lnTo>
                    <a:pt x="11202" y="12588"/>
                  </a:lnTo>
                  <a:lnTo>
                    <a:pt x="11169" y="12569"/>
                  </a:lnTo>
                  <a:lnTo>
                    <a:pt x="11137" y="12551"/>
                  </a:lnTo>
                  <a:lnTo>
                    <a:pt x="11103" y="12535"/>
                  </a:lnTo>
                  <a:lnTo>
                    <a:pt x="11069" y="12520"/>
                  </a:lnTo>
                  <a:lnTo>
                    <a:pt x="11035" y="12506"/>
                  </a:lnTo>
                  <a:lnTo>
                    <a:pt x="11000" y="12494"/>
                  </a:lnTo>
                  <a:lnTo>
                    <a:pt x="10965" y="12483"/>
                  </a:lnTo>
                  <a:lnTo>
                    <a:pt x="10930" y="12473"/>
                  </a:lnTo>
                  <a:lnTo>
                    <a:pt x="10894" y="12464"/>
                  </a:lnTo>
                  <a:lnTo>
                    <a:pt x="10858" y="12457"/>
                  </a:lnTo>
                  <a:lnTo>
                    <a:pt x="10822" y="12451"/>
                  </a:lnTo>
                  <a:lnTo>
                    <a:pt x="10786" y="12446"/>
                  </a:lnTo>
                  <a:lnTo>
                    <a:pt x="10748" y="12443"/>
                  </a:lnTo>
                  <a:lnTo>
                    <a:pt x="10712" y="12441"/>
                  </a:lnTo>
                  <a:lnTo>
                    <a:pt x="10676" y="12440"/>
                  </a:lnTo>
                  <a:lnTo>
                    <a:pt x="10648" y="12441"/>
                  </a:lnTo>
                  <a:lnTo>
                    <a:pt x="10620" y="12442"/>
                  </a:lnTo>
                  <a:lnTo>
                    <a:pt x="10592" y="12444"/>
                  </a:lnTo>
                  <a:lnTo>
                    <a:pt x="10563" y="12446"/>
                  </a:lnTo>
                  <a:lnTo>
                    <a:pt x="10536" y="12450"/>
                  </a:lnTo>
                  <a:lnTo>
                    <a:pt x="10508" y="12454"/>
                  </a:lnTo>
                  <a:lnTo>
                    <a:pt x="10480" y="12459"/>
                  </a:lnTo>
                  <a:lnTo>
                    <a:pt x="10453" y="12465"/>
                  </a:lnTo>
                  <a:lnTo>
                    <a:pt x="10425" y="12472"/>
                  </a:lnTo>
                  <a:lnTo>
                    <a:pt x="10397" y="12479"/>
                  </a:lnTo>
                  <a:lnTo>
                    <a:pt x="10370" y="12488"/>
                  </a:lnTo>
                  <a:lnTo>
                    <a:pt x="10343" y="12497"/>
                  </a:lnTo>
                  <a:lnTo>
                    <a:pt x="10317" y="12506"/>
                  </a:lnTo>
                  <a:lnTo>
                    <a:pt x="10290" y="12517"/>
                  </a:lnTo>
                  <a:lnTo>
                    <a:pt x="10264" y="12528"/>
                  </a:lnTo>
                  <a:lnTo>
                    <a:pt x="10237" y="12540"/>
                  </a:lnTo>
                  <a:lnTo>
                    <a:pt x="10172" y="12571"/>
                  </a:lnTo>
                  <a:lnTo>
                    <a:pt x="10106" y="12602"/>
                  </a:lnTo>
                  <a:lnTo>
                    <a:pt x="10038" y="12631"/>
                  </a:lnTo>
                  <a:lnTo>
                    <a:pt x="9971" y="12661"/>
                  </a:lnTo>
                  <a:lnTo>
                    <a:pt x="9903" y="12688"/>
                  </a:lnTo>
                  <a:lnTo>
                    <a:pt x="9835" y="12715"/>
                  </a:lnTo>
                  <a:lnTo>
                    <a:pt x="9766" y="12740"/>
                  </a:lnTo>
                  <a:lnTo>
                    <a:pt x="9696" y="12765"/>
                  </a:lnTo>
                  <a:lnTo>
                    <a:pt x="9665" y="12777"/>
                  </a:lnTo>
                  <a:lnTo>
                    <a:pt x="9635" y="12789"/>
                  </a:lnTo>
                  <a:lnTo>
                    <a:pt x="9605" y="12802"/>
                  </a:lnTo>
                  <a:lnTo>
                    <a:pt x="9575" y="12816"/>
                  </a:lnTo>
                  <a:lnTo>
                    <a:pt x="9545" y="12832"/>
                  </a:lnTo>
                  <a:lnTo>
                    <a:pt x="9517" y="12848"/>
                  </a:lnTo>
                  <a:lnTo>
                    <a:pt x="9489" y="12864"/>
                  </a:lnTo>
                  <a:lnTo>
                    <a:pt x="9462" y="12882"/>
                  </a:lnTo>
                  <a:lnTo>
                    <a:pt x="9436" y="12901"/>
                  </a:lnTo>
                  <a:lnTo>
                    <a:pt x="9410" y="12920"/>
                  </a:lnTo>
                  <a:lnTo>
                    <a:pt x="9384" y="12941"/>
                  </a:lnTo>
                  <a:lnTo>
                    <a:pt x="9360" y="12962"/>
                  </a:lnTo>
                  <a:lnTo>
                    <a:pt x="9336" y="12984"/>
                  </a:lnTo>
                  <a:lnTo>
                    <a:pt x="9313" y="13007"/>
                  </a:lnTo>
                  <a:lnTo>
                    <a:pt x="9291" y="13030"/>
                  </a:lnTo>
                  <a:lnTo>
                    <a:pt x="9269" y="13054"/>
                  </a:lnTo>
                  <a:lnTo>
                    <a:pt x="9249" y="13078"/>
                  </a:lnTo>
                  <a:lnTo>
                    <a:pt x="9228" y="13103"/>
                  </a:lnTo>
                  <a:lnTo>
                    <a:pt x="9209" y="13129"/>
                  </a:lnTo>
                  <a:lnTo>
                    <a:pt x="9190" y="13156"/>
                  </a:lnTo>
                  <a:lnTo>
                    <a:pt x="9173" y="13183"/>
                  </a:lnTo>
                  <a:lnTo>
                    <a:pt x="9156" y="13211"/>
                  </a:lnTo>
                  <a:lnTo>
                    <a:pt x="9141" y="13239"/>
                  </a:lnTo>
                  <a:lnTo>
                    <a:pt x="9126" y="13268"/>
                  </a:lnTo>
                  <a:lnTo>
                    <a:pt x="9112" y="13297"/>
                  </a:lnTo>
                  <a:lnTo>
                    <a:pt x="9099" y="13327"/>
                  </a:lnTo>
                  <a:lnTo>
                    <a:pt x="9087" y="13357"/>
                  </a:lnTo>
                  <a:lnTo>
                    <a:pt x="9076" y="13388"/>
                  </a:lnTo>
                  <a:lnTo>
                    <a:pt x="9066" y="13419"/>
                  </a:lnTo>
                  <a:lnTo>
                    <a:pt x="9056" y="13451"/>
                  </a:lnTo>
                  <a:lnTo>
                    <a:pt x="9048" y="13484"/>
                  </a:lnTo>
                  <a:lnTo>
                    <a:pt x="9041" y="13516"/>
                  </a:lnTo>
                  <a:lnTo>
                    <a:pt x="8732" y="15054"/>
                  </a:lnTo>
                  <a:lnTo>
                    <a:pt x="7363" y="15054"/>
                  </a:lnTo>
                  <a:lnTo>
                    <a:pt x="7055" y="13516"/>
                  </a:lnTo>
                  <a:lnTo>
                    <a:pt x="7048" y="13484"/>
                  </a:lnTo>
                  <a:lnTo>
                    <a:pt x="7040" y="13451"/>
                  </a:lnTo>
                  <a:lnTo>
                    <a:pt x="7030" y="13419"/>
                  </a:lnTo>
                  <a:lnTo>
                    <a:pt x="7020" y="13388"/>
                  </a:lnTo>
                  <a:lnTo>
                    <a:pt x="7009" y="13357"/>
                  </a:lnTo>
                  <a:lnTo>
                    <a:pt x="6997" y="13327"/>
                  </a:lnTo>
                  <a:lnTo>
                    <a:pt x="6984" y="13297"/>
                  </a:lnTo>
                  <a:lnTo>
                    <a:pt x="6970" y="13268"/>
                  </a:lnTo>
                  <a:lnTo>
                    <a:pt x="6955" y="13239"/>
                  </a:lnTo>
                  <a:lnTo>
                    <a:pt x="6940" y="13211"/>
                  </a:lnTo>
                  <a:lnTo>
                    <a:pt x="6923" y="13183"/>
                  </a:lnTo>
                  <a:lnTo>
                    <a:pt x="6906" y="13156"/>
                  </a:lnTo>
                  <a:lnTo>
                    <a:pt x="6887" y="13129"/>
                  </a:lnTo>
                  <a:lnTo>
                    <a:pt x="6868" y="13103"/>
                  </a:lnTo>
                  <a:lnTo>
                    <a:pt x="6847" y="13078"/>
                  </a:lnTo>
                  <a:lnTo>
                    <a:pt x="6827" y="13054"/>
                  </a:lnTo>
                  <a:lnTo>
                    <a:pt x="6805" y="13030"/>
                  </a:lnTo>
                  <a:lnTo>
                    <a:pt x="6783" y="13007"/>
                  </a:lnTo>
                  <a:lnTo>
                    <a:pt x="6760" y="12984"/>
                  </a:lnTo>
                  <a:lnTo>
                    <a:pt x="6736" y="12962"/>
                  </a:lnTo>
                  <a:lnTo>
                    <a:pt x="6712" y="12941"/>
                  </a:lnTo>
                  <a:lnTo>
                    <a:pt x="6686" y="12920"/>
                  </a:lnTo>
                  <a:lnTo>
                    <a:pt x="6660" y="12901"/>
                  </a:lnTo>
                  <a:lnTo>
                    <a:pt x="6634" y="12882"/>
                  </a:lnTo>
                  <a:lnTo>
                    <a:pt x="6607" y="12864"/>
                  </a:lnTo>
                  <a:lnTo>
                    <a:pt x="6579" y="12848"/>
                  </a:lnTo>
                  <a:lnTo>
                    <a:pt x="6551" y="12832"/>
                  </a:lnTo>
                  <a:lnTo>
                    <a:pt x="6521" y="12816"/>
                  </a:lnTo>
                  <a:lnTo>
                    <a:pt x="6491" y="12802"/>
                  </a:lnTo>
                  <a:lnTo>
                    <a:pt x="6461" y="12789"/>
                  </a:lnTo>
                  <a:lnTo>
                    <a:pt x="6431" y="12777"/>
                  </a:lnTo>
                  <a:lnTo>
                    <a:pt x="6400" y="12765"/>
                  </a:lnTo>
                  <a:lnTo>
                    <a:pt x="6330" y="12740"/>
                  </a:lnTo>
                  <a:lnTo>
                    <a:pt x="6261" y="12715"/>
                  </a:lnTo>
                  <a:lnTo>
                    <a:pt x="6193" y="12688"/>
                  </a:lnTo>
                  <a:lnTo>
                    <a:pt x="6125" y="12661"/>
                  </a:lnTo>
                  <a:lnTo>
                    <a:pt x="6058" y="12632"/>
                  </a:lnTo>
                  <a:lnTo>
                    <a:pt x="5990" y="12602"/>
                  </a:lnTo>
                  <a:lnTo>
                    <a:pt x="5924" y="12572"/>
                  </a:lnTo>
                  <a:lnTo>
                    <a:pt x="5859" y="12541"/>
                  </a:lnTo>
                  <a:lnTo>
                    <a:pt x="5832" y="12529"/>
                  </a:lnTo>
                  <a:lnTo>
                    <a:pt x="5806" y="12517"/>
                  </a:lnTo>
                  <a:lnTo>
                    <a:pt x="5779" y="12507"/>
                  </a:lnTo>
                  <a:lnTo>
                    <a:pt x="5752" y="12497"/>
                  </a:lnTo>
                  <a:lnTo>
                    <a:pt x="5725" y="12488"/>
                  </a:lnTo>
                  <a:lnTo>
                    <a:pt x="5698" y="12479"/>
                  </a:lnTo>
                  <a:lnTo>
                    <a:pt x="5670" y="12472"/>
                  </a:lnTo>
                  <a:lnTo>
                    <a:pt x="5643" y="12465"/>
                  </a:lnTo>
                  <a:lnTo>
                    <a:pt x="5615" y="12459"/>
                  </a:lnTo>
                  <a:lnTo>
                    <a:pt x="5588" y="12454"/>
                  </a:lnTo>
                  <a:lnTo>
                    <a:pt x="5560" y="12450"/>
                  </a:lnTo>
                  <a:lnTo>
                    <a:pt x="5533" y="12446"/>
                  </a:lnTo>
                  <a:lnTo>
                    <a:pt x="5504" y="12444"/>
                  </a:lnTo>
                  <a:lnTo>
                    <a:pt x="5476" y="12442"/>
                  </a:lnTo>
                  <a:lnTo>
                    <a:pt x="5448" y="12441"/>
                  </a:lnTo>
                  <a:lnTo>
                    <a:pt x="5420" y="12440"/>
                  </a:lnTo>
                  <a:lnTo>
                    <a:pt x="5384" y="12441"/>
                  </a:lnTo>
                  <a:lnTo>
                    <a:pt x="5347" y="12443"/>
                  </a:lnTo>
                  <a:lnTo>
                    <a:pt x="5310" y="12446"/>
                  </a:lnTo>
                  <a:lnTo>
                    <a:pt x="5274" y="12451"/>
                  </a:lnTo>
                  <a:lnTo>
                    <a:pt x="5238" y="12457"/>
                  </a:lnTo>
                  <a:lnTo>
                    <a:pt x="5202" y="12464"/>
                  </a:lnTo>
                  <a:lnTo>
                    <a:pt x="5166" y="12473"/>
                  </a:lnTo>
                  <a:lnTo>
                    <a:pt x="5130" y="12483"/>
                  </a:lnTo>
                  <a:lnTo>
                    <a:pt x="5096" y="12494"/>
                  </a:lnTo>
                  <a:lnTo>
                    <a:pt x="5061" y="12506"/>
                  </a:lnTo>
                  <a:lnTo>
                    <a:pt x="5027" y="12520"/>
                  </a:lnTo>
                  <a:lnTo>
                    <a:pt x="4992" y="12535"/>
                  </a:lnTo>
                  <a:lnTo>
                    <a:pt x="4959" y="12551"/>
                  </a:lnTo>
                  <a:lnTo>
                    <a:pt x="4926" y="12569"/>
                  </a:lnTo>
                  <a:lnTo>
                    <a:pt x="4894" y="12588"/>
                  </a:lnTo>
                  <a:lnTo>
                    <a:pt x="4862" y="12608"/>
                  </a:lnTo>
                  <a:lnTo>
                    <a:pt x="3552" y="13480"/>
                  </a:lnTo>
                  <a:lnTo>
                    <a:pt x="2584" y="12514"/>
                  </a:lnTo>
                  <a:lnTo>
                    <a:pt x="3457" y="11207"/>
                  </a:lnTo>
                  <a:lnTo>
                    <a:pt x="3476" y="11180"/>
                  </a:lnTo>
                  <a:lnTo>
                    <a:pt x="3493" y="11151"/>
                  </a:lnTo>
                  <a:lnTo>
                    <a:pt x="3509" y="11123"/>
                  </a:lnTo>
                  <a:lnTo>
                    <a:pt x="3524" y="11093"/>
                  </a:lnTo>
                  <a:lnTo>
                    <a:pt x="3537" y="11064"/>
                  </a:lnTo>
                  <a:lnTo>
                    <a:pt x="3550" y="11034"/>
                  </a:lnTo>
                  <a:lnTo>
                    <a:pt x="3562" y="11003"/>
                  </a:lnTo>
                  <a:lnTo>
                    <a:pt x="3573" y="10972"/>
                  </a:lnTo>
                  <a:lnTo>
                    <a:pt x="3583" y="10942"/>
                  </a:lnTo>
                  <a:lnTo>
                    <a:pt x="3592" y="10911"/>
                  </a:lnTo>
                  <a:lnTo>
                    <a:pt x="3600" y="10879"/>
                  </a:lnTo>
                  <a:lnTo>
                    <a:pt x="3606" y="10848"/>
                  </a:lnTo>
                  <a:lnTo>
                    <a:pt x="3612" y="10816"/>
                  </a:lnTo>
                  <a:lnTo>
                    <a:pt x="3617" y="10784"/>
                  </a:lnTo>
                  <a:lnTo>
                    <a:pt x="3621" y="10753"/>
                  </a:lnTo>
                  <a:lnTo>
                    <a:pt x="3624" y="10720"/>
                  </a:lnTo>
                  <a:lnTo>
                    <a:pt x="3625" y="10688"/>
                  </a:lnTo>
                  <a:lnTo>
                    <a:pt x="3626" y="10655"/>
                  </a:lnTo>
                  <a:lnTo>
                    <a:pt x="3626" y="10623"/>
                  </a:lnTo>
                  <a:lnTo>
                    <a:pt x="3624" y="10591"/>
                  </a:lnTo>
                  <a:lnTo>
                    <a:pt x="3622" y="10559"/>
                  </a:lnTo>
                  <a:lnTo>
                    <a:pt x="3618" y="10527"/>
                  </a:lnTo>
                  <a:lnTo>
                    <a:pt x="3614" y="10495"/>
                  </a:lnTo>
                  <a:lnTo>
                    <a:pt x="3608" y="10462"/>
                  </a:lnTo>
                  <a:lnTo>
                    <a:pt x="3602" y="10431"/>
                  </a:lnTo>
                  <a:lnTo>
                    <a:pt x="3594" y="10399"/>
                  </a:lnTo>
                  <a:lnTo>
                    <a:pt x="3585" y="10368"/>
                  </a:lnTo>
                  <a:lnTo>
                    <a:pt x="3576" y="10337"/>
                  </a:lnTo>
                  <a:lnTo>
                    <a:pt x="3565" y="10306"/>
                  </a:lnTo>
                  <a:lnTo>
                    <a:pt x="3553" y="10275"/>
                  </a:lnTo>
                  <a:lnTo>
                    <a:pt x="3540" y="10245"/>
                  </a:lnTo>
                  <a:lnTo>
                    <a:pt x="3526" y="10215"/>
                  </a:lnTo>
                  <a:lnTo>
                    <a:pt x="3495" y="10148"/>
                  </a:lnTo>
                  <a:lnTo>
                    <a:pt x="3464" y="10082"/>
                  </a:lnTo>
                  <a:lnTo>
                    <a:pt x="3435" y="10016"/>
                  </a:lnTo>
                  <a:lnTo>
                    <a:pt x="3406" y="9949"/>
                  </a:lnTo>
                  <a:lnTo>
                    <a:pt x="3378" y="9881"/>
                  </a:lnTo>
                  <a:lnTo>
                    <a:pt x="3352" y="9813"/>
                  </a:lnTo>
                  <a:lnTo>
                    <a:pt x="3326" y="9744"/>
                  </a:lnTo>
                  <a:lnTo>
                    <a:pt x="3300" y="9675"/>
                  </a:lnTo>
                  <a:lnTo>
                    <a:pt x="3289" y="9643"/>
                  </a:lnTo>
                  <a:lnTo>
                    <a:pt x="3277" y="9612"/>
                  </a:lnTo>
                  <a:lnTo>
                    <a:pt x="3263" y="9582"/>
                  </a:lnTo>
                  <a:lnTo>
                    <a:pt x="3249" y="9553"/>
                  </a:lnTo>
                  <a:lnTo>
                    <a:pt x="3234" y="9524"/>
                  </a:lnTo>
                  <a:lnTo>
                    <a:pt x="3218" y="9496"/>
                  </a:lnTo>
                  <a:lnTo>
                    <a:pt x="3201" y="9468"/>
                  </a:lnTo>
                  <a:lnTo>
                    <a:pt x="3183" y="9441"/>
                  </a:lnTo>
                  <a:lnTo>
                    <a:pt x="3165" y="9414"/>
                  </a:lnTo>
                  <a:lnTo>
                    <a:pt x="3145" y="9388"/>
                  </a:lnTo>
                  <a:lnTo>
                    <a:pt x="3124" y="9362"/>
                  </a:lnTo>
                  <a:lnTo>
                    <a:pt x="3103" y="9338"/>
                  </a:lnTo>
                  <a:lnTo>
                    <a:pt x="3081" y="9314"/>
                  </a:lnTo>
                  <a:lnTo>
                    <a:pt x="3059" y="9291"/>
                  </a:lnTo>
                  <a:lnTo>
                    <a:pt x="3036" y="9269"/>
                  </a:lnTo>
                  <a:lnTo>
                    <a:pt x="3012" y="9248"/>
                  </a:lnTo>
                  <a:lnTo>
                    <a:pt x="2987" y="9227"/>
                  </a:lnTo>
                  <a:lnTo>
                    <a:pt x="2961" y="9207"/>
                  </a:lnTo>
                  <a:lnTo>
                    <a:pt x="2935" y="9188"/>
                  </a:lnTo>
                  <a:lnTo>
                    <a:pt x="2909" y="9170"/>
                  </a:lnTo>
                  <a:lnTo>
                    <a:pt x="2882" y="9152"/>
                  </a:lnTo>
                  <a:lnTo>
                    <a:pt x="2854" y="9136"/>
                  </a:lnTo>
                  <a:lnTo>
                    <a:pt x="2826" y="9120"/>
                  </a:lnTo>
                  <a:lnTo>
                    <a:pt x="2797" y="9104"/>
                  </a:lnTo>
                  <a:lnTo>
                    <a:pt x="2767" y="9090"/>
                  </a:lnTo>
                  <a:lnTo>
                    <a:pt x="2737" y="9077"/>
                  </a:lnTo>
                  <a:lnTo>
                    <a:pt x="2707" y="9065"/>
                  </a:lnTo>
                  <a:lnTo>
                    <a:pt x="2676" y="9054"/>
                  </a:lnTo>
                  <a:lnTo>
                    <a:pt x="2645" y="9044"/>
                  </a:lnTo>
                  <a:lnTo>
                    <a:pt x="2613" y="9035"/>
                  </a:lnTo>
                  <a:lnTo>
                    <a:pt x="2581" y="9027"/>
                  </a:lnTo>
                  <a:lnTo>
                    <a:pt x="2548" y="9020"/>
                  </a:lnTo>
                  <a:lnTo>
                    <a:pt x="1006" y="8712"/>
                  </a:lnTo>
                  <a:lnTo>
                    <a:pt x="1006" y="7347"/>
                  </a:lnTo>
                  <a:lnTo>
                    <a:pt x="2548" y="7039"/>
                  </a:lnTo>
                  <a:lnTo>
                    <a:pt x="2581" y="7032"/>
                  </a:lnTo>
                  <a:lnTo>
                    <a:pt x="2613" y="7024"/>
                  </a:lnTo>
                  <a:lnTo>
                    <a:pt x="2645" y="7015"/>
                  </a:lnTo>
                  <a:lnTo>
                    <a:pt x="2676" y="7005"/>
                  </a:lnTo>
                  <a:lnTo>
                    <a:pt x="2707" y="6994"/>
                  </a:lnTo>
                  <a:lnTo>
                    <a:pt x="2737" y="6982"/>
                  </a:lnTo>
                  <a:lnTo>
                    <a:pt x="2767" y="6969"/>
                  </a:lnTo>
                  <a:lnTo>
                    <a:pt x="2797" y="6955"/>
                  </a:lnTo>
                  <a:lnTo>
                    <a:pt x="2826" y="6939"/>
                  </a:lnTo>
                  <a:lnTo>
                    <a:pt x="2854" y="6923"/>
                  </a:lnTo>
                  <a:lnTo>
                    <a:pt x="2882" y="6907"/>
                  </a:lnTo>
                  <a:lnTo>
                    <a:pt x="2909" y="6889"/>
                  </a:lnTo>
                  <a:lnTo>
                    <a:pt x="2935" y="6871"/>
                  </a:lnTo>
                  <a:lnTo>
                    <a:pt x="2961" y="6852"/>
                  </a:lnTo>
                  <a:lnTo>
                    <a:pt x="2987" y="6832"/>
                  </a:lnTo>
                  <a:lnTo>
                    <a:pt x="3012" y="6812"/>
                  </a:lnTo>
                  <a:lnTo>
                    <a:pt x="3036" y="6790"/>
                  </a:lnTo>
                  <a:lnTo>
                    <a:pt x="3059" y="6768"/>
                  </a:lnTo>
                  <a:lnTo>
                    <a:pt x="3081" y="6745"/>
                  </a:lnTo>
                  <a:lnTo>
                    <a:pt x="3103" y="6721"/>
                  </a:lnTo>
                  <a:lnTo>
                    <a:pt x="3124" y="6697"/>
                  </a:lnTo>
                  <a:lnTo>
                    <a:pt x="3145" y="6672"/>
                  </a:lnTo>
                  <a:lnTo>
                    <a:pt x="3165" y="6645"/>
                  </a:lnTo>
                  <a:lnTo>
                    <a:pt x="3183" y="6618"/>
                  </a:lnTo>
                  <a:lnTo>
                    <a:pt x="3201" y="6591"/>
                  </a:lnTo>
                  <a:lnTo>
                    <a:pt x="3218" y="6564"/>
                  </a:lnTo>
                  <a:lnTo>
                    <a:pt x="3234" y="6535"/>
                  </a:lnTo>
                  <a:lnTo>
                    <a:pt x="3249" y="6506"/>
                  </a:lnTo>
                  <a:lnTo>
                    <a:pt x="3263" y="6477"/>
                  </a:lnTo>
                  <a:lnTo>
                    <a:pt x="3277" y="6447"/>
                  </a:lnTo>
                  <a:lnTo>
                    <a:pt x="3289" y="6416"/>
                  </a:lnTo>
                  <a:lnTo>
                    <a:pt x="3300" y="6384"/>
                  </a:lnTo>
                  <a:lnTo>
                    <a:pt x="3326" y="6315"/>
                  </a:lnTo>
                  <a:lnTo>
                    <a:pt x="3351" y="6247"/>
                  </a:lnTo>
                  <a:lnTo>
                    <a:pt x="3378" y="6179"/>
                  </a:lnTo>
                  <a:lnTo>
                    <a:pt x="3406" y="6110"/>
                  </a:lnTo>
                  <a:lnTo>
                    <a:pt x="3434" y="6043"/>
                  </a:lnTo>
                  <a:lnTo>
                    <a:pt x="3463" y="5977"/>
                  </a:lnTo>
                  <a:lnTo>
                    <a:pt x="3495" y="5911"/>
                  </a:lnTo>
                  <a:lnTo>
                    <a:pt x="3526" y="5845"/>
                  </a:lnTo>
                  <a:lnTo>
                    <a:pt x="3540" y="5815"/>
                  </a:lnTo>
                  <a:lnTo>
                    <a:pt x="3553" y="5784"/>
                  </a:lnTo>
                  <a:lnTo>
                    <a:pt x="3565" y="5754"/>
                  </a:lnTo>
                  <a:lnTo>
                    <a:pt x="3575" y="5723"/>
                  </a:lnTo>
                  <a:lnTo>
                    <a:pt x="3585" y="5692"/>
                  </a:lnTo>
                  <a:lnTo>
                    <a:pt x="3594" y="5660"/>
                  </a:lnTo>
                  <a:lnTo>
                    <a:pt x="3602" y="5629"/>
                  </a:lnTo>
                  <a:lnTo>
                    <a:pt x="3608" y="5597"/>
                  </a:lnTo>
                  <a:lnTo>
                    <a:pt x="3614" y="5564"/>
                  </a:lnTo>
                  <a:lnTo>
                    <a:pt x="3618" y="5532"/>
                  </a:lnTo>
                  <a:lnTo>
                    <a:pt x="3622" y="5500"/>
                  </a:lnTo>
                  <a:lnTo>
                    <a:pt x="3624" y="5468"/>
                  </a:lnTo>
                  <a:lnTo>
                    <a:pt x="3626" y="5436"/>
                  </a:lnTo>
                  <a:lnTo>
                    <a:pt x="3626" y="5403"/>
                  </a:lnTo>
                  <a:lnTo>
                    <a:pt x="3625" y="5371"/>
                  </a:lnTo>
                  <a:lnTo>
                    <a:pt x="3624" y="5339"/>
                  </a:lnTo>
                  <a:lnTo>
                    <a:pt x="3621" y="5306"/>
                  </a:lnTo>
                  <a:lnTo>
                    <a:pt x="3617" y="5274"/>
                  </a:lnTo>
                  <a:lnTo>
                    <a:pt x="3613" y="5243"/>
                  </a:lnTo>
                  <a:lnTo>
                    <a:pt x="3607" y="5211"/>
                  </a:lnTo>
                  <a:lnTo>
                    <a:pt x="3600" y="5179"/>
                  </a:lnTo>
                  <a:lnTo>
                    <a:pt x="3592" y="5148"/>
                  </a:lnTo>
                  <a:lnTo>
                    <a:pt x="3583" y="5117"/>
                  </a:lnTo>
                  <a:lnTo>
                    <a:pt x="3573" y="5086"/>
                  </a:lnTo>
                  <a:lnTo>
                    <a:pt x="3562" y="5056"/>
                  </a:lnTo>
                  <a:lnTo>
                    <a:pt x="3551" y="5024"/>
                  </a:lnTo>
                  <a:lnTo>
                    <a:pt x="3538" y="4995"/>
                  </a:lnTo>
                  <a:lnTo>
                    <a:pt x="3524" y="4965"/>
                  </a:lnTo>
                  <a:lnTo>
                    <a:pt x="3509" y="4936"/>
                  </a:lnTo>
                  <a:lnTo>
                    <a:pt x="3493" y="4907"/>
                  </a:lnTo>
                  <a:lnTo>
                    <a:pt x="3476" y="4879"/>
                  </a:lnTo>
                  <a:lnTo>
                    <a:pt x="3457" y="4851"/>
                  </a:lnTo>
                  <a:lnTo>
                    <a:pt x="2584" y="3544"/>
                  </a:lnTo>
                  <a:lnTo>
                    <a:pt x="3552" y="2578"/>
                  </a:lnTo>
                  <a:lnTo>
                    <a:pt x="4862" y="3450"/>
                  </a:lnTo>
                  <a:lnTo>
                    <a:pt x="4894" y="3470"/>
                  </a:lnTo>
                  <a:lnTo>
                    <a:pt x="4926" y="3489"/>
                  </a:lnTo>
                  <a:lnTo>
                    <a:pt x="4959" y="3507"/>
                  </a:lnTo>
                  <a:lnTo>
                    <a:pt x="4992" y="3523"/>
                  </a:lnTo>
                  <a:lnTo>
                    <a:pt x="5027" y="3538"/>
                  </a:lnTo>
                  <a:lnTo>
                    <a:pt x="5061" y="3552"/>
                  </a:lnTo>
                  <a:lnTo>
                    <a:pt x="5096" y="3564"/>
                  </a:lnTo>
                  <a:lnTo>
                    <a:pt x="5130" y="3576"/>
                  </a:lnTo>
                  <a:lnTo>
                    <a:pt x="5166" y="3586"/>
                  </a:lnTo>
                  <a:lnTo>
                    <a:pt x="5202" y="3594"/>
                  </a:lnTo>
                  <a:lnTo>
                    <a:pt x="5238" y="3601"/>
                  </a:lnTo>
                  <a:lnTo>
                    <a:pt x="5274" y="3607"/>
                  </a:lnTo>
                  <a:lnTo>
                    <a:pt x="5310" y="3612"/>
                  </a:lnTo>
                  <a:lnTo>
                    <a:pt x="5347" y="3615"/>
                  </a:lnTo>
                  <a:lnTo>
                    <a:pt x="5384" y="3617"/>
                  </a:lnTo>
                  <a:lnTo>
                    <a:pt x="5420" y="3618"/>
                  </a:lnTo>
                  <a:lnTo>
                    <a:pt x="5448" y="3617"/>
                  </a:lnTo>
                  <a:lnTo>
                    <a:pt x="5476" y="3616"/>
                  </a:lnTo>
                  <a:lnTo>
                    <a:pt x="5504" y="3614"/>
                  </a:lnTo>
                  <a:lnTo>
                    <a:pt x="5532" y="3612"/>
                  </a:lnTo>
                  <a:lnTo>
                    <a:pt x="5560" y="3608"/>
                  </a:lnTo>
                  <a:lnTo>
                    <a:pt x="5588" y="3604"/>
                  </a:lnTo>
                  <a:lnTo>
                    <a:pt x="5615" y="3599"/>
                  </a:lnTo>
                  <a:lnTo>
                    <a:pt x="5643" y="3593"/>
                  </a:lnTo>
                  <a:lnTo>
                    <a:pt x="5670" y="3586"/>
                  </a:lnTo>
                  <a:lnTo>
                    <a:pt x="5698" y="3579"/>
                  </a:lnTo>
                  <a:lnTo>
                    <a:pt x="5725" y="3571"/>
                  </a:lnTo>
                  <a:lnTo>
                    <a:pt x="5752" y="3562"/>
                  </a:lnTo>
                  <a:lnTo>
                    <a:pt x="5779" y="3552"/>
                  </a:lnTo>
                  <a:lnTo>
                    <a:pt x="5805" y="3542"/>
                  </a:lnTo>
                  <a:lnTo>
                    <a:pt x="5832" y="3531"/>
                  </a:lnTo>
                  <a:lnTo>
                    <a:pt x="5859" y="3518"/>
                  </a:lnTo>
                  <a:lnTo>
                    <a:pt x="5924" y="3487"/>
                  </a:lnTo>
                  <a:lnTo>
                    <a:pt x="5990" y="3457"/>
                  </a:lnTo>
                  <a:lnTo>
                    <a:pt x="6057" y="3428"/>
                  </a:lnTo>
                  <a:lnTo>
                    <a:pt x="6124" y="3398"/>
                  </a:lnTo>
                  <a:lnTo>
                    <a:pt x="6192" y="3370"/>
                  </a:lnTo>
                  <a:lnTo>
                    <a:pt x="6260" y="3344"/>
                  </a:lnTo>
                  <a:lnTo>
                    <a:pt x="6329" y="3318"/>
                  </a:lnTo>
                  <a:lnTo>
                    <a:pt x="6399" y="3293"/>
                  </a:lnTo>
                  <a:lnTo>
                    <a:pt x="6430" y="3282"/>
                  </a:lnTo>
                  <a:lnTo>
                    <a:pt x="6461" y="3270"/>
                  </a:lnTo>
                  <a:lnTo>
                    <a:pt x="6491" y="3256"/>
                  </a:lnTo>
                  <a:lnTo>
                    <a:pt x="6520" y="3242"/>
                  </a:lnTo>
                  <a:lnTo>
                    <a:pt x="6550" y="3227"/>
                  </a:lnTo>
                  <a:lnTo>
                    <a:pt x="6578" y="3211"/>
                  </a:lnTo>
                  <a:lnTo>
                    <a:pt x="6606" y="3194"/>
                  </a:lnTo>
                  <a:lnTo>
                    <a:pt x="6633" y="3176"/>
                  </a:lnTo>
                  <a:lnTo>
                    <a:pt x="6660" y="3158"/>
                  </a:lnTo>
                  <a:lnTo>
                    <a:pt x="6686" y="3138"/>
                  </a:lnTo>
                  <a:lnTo>
                    <a:pt x="6712" y="3117"/>
                  </a:lnTo>
                  <a:lnTo>
                    <a:pt x="6736" y="3096"/>
                  </a:lnTo>
                  <a:lnTo>
                    <a:pt x="6760" y="3074"/>
                  </a:lnTo>
                  <a:lnTo>
                    <a:pt x="6783" y="3052"/>
                  </a:lnTo>
                  <a:lnTo>
                    <a:pt x="6805" y="3029"/>
                  </a:lnTo>
                  <a:lnTo>
                    <a:pt x="6827" y="3005"/>
                  </a:lnTo>
                  <a:lnTo>
                    <a:pt x="6847" y="2980"/>
                  </a:lnTo>
                  <a:lnTo>
                    <a:pt x="6868" y="2955"/>
                  </a:lnTo>
                  <a:lnTo>
                    <a:pt x="6887" y="2929"/>
                  </a:lnTo>
                  <a:lnTo>
                    <a:pt x="6906" y="2903"/>
                  </a:lnTo>
                  <a:lnTo>
                    <a:pt x="6923" y="2876"/>
                  </a:lnTo>
                  <a:lnTo>
                    <a:pt x="6940" y="2847"/>
                  </a:lnTo>
                  <a:lnTo>
                    <a:pt x="6955" y="2819"/>
                  </a:lnTo>
                  <a:lnTo>
                    <a:pt x="6970" y="2790"/>
                  </a:lnTo>
                  <a:lnTo>
                    <a:pt x="6984" y="2761"/>
                  </a:lnTo>
                  <a:lnTo>
                    <a:pt x="6997" y="2731"/>
                  </a:lnTo>
                  <a:lnTo>
                    <a:pt x="7009" y="2701"/>
                  </a:lnTo>
                  <a:lnTo>
                    <a:pt x="7020" y="2670"/>
                  </a:lnTo>
                  <a:lnTo>
                    <a:pt x="7030" y="2639"/>
                  </a:lnTo>
                  <a:lnTo>
                    <a:pt x="7040" y="2608"/>
                  </a:lnTo>
                  <a:lnTo>
                    <a:pt x="7048" y="2575"/>
                  </a:lnTo>
                  <a:lnTo>
                    <a:pt x="7055" y="2542"/>
                  </a:lnTo>
                  <a:lnTo>
                    <a:pt x="7363" y="1004"/>
                  </a:lnTo>
                  <a:lnTo>
                    <a:pt x="8732" y="1004"/>
                  </a:lnTo>
                  <a:lnTo>
                    <a:pt x="9040" y="2542"/>
                  </a:lnTo>
                  <a:lnTo>
                    <a:pt x="9047" y="2575"/>
                  </a:lnTo>
                  <a:lnTo>
                    <a:pt x="9055" y="2608"/>
                  </a:lnTo>
                  <a:lnTo>
                    <a:pt x="9065" y="2639"/>
                  </a:lnTo>
                  <a:lnTo>
                    <a:pt x="9075" y="2670"/>
                  </a:lnTo>
                  <a:lnTo>
                    <a:pt x="9086" y="2701"/>
                  </a:lnTo>
                  <a:lnTo>
                    <a:pt x="9098" y="2731"/>
                  </a:lnTo>
                  <a:lnTo>
                    <a:pt x="9111" y="2761"/>
                  </a:lnTo>
                  <a:lnTo>
                    <a:pt x="9125" y="2790"/>
                  </a:lnTo>
                  <a:lnTo>
                    <a:pt x="9140" y="2819"/>
                  </a:lnTo>
                  <a:lnTo>
                    <a:pt x="9155" y="2847"/>
                  </a:lnTo>
                  <a:lnTo>
                    <a:pt x="9172" y="2876"/>
                  </a:lnTo>
                  <a:lnTo>
                    <a:pt x="9189" y="2903"/>
                  </a:lnTo>
                  <a:lnTo>
                    <a:pt x="9208" y="2929"/>
                  </a:lnTo>
                  <a:lnTo>
                    <a:pt x="9227" y="2955"/>
                  </a:lnTo>
                  <a:lnTo>
                    <a:pt x="9248" y="2980"/>
                  </a:lnTo>
                  <a:lnTo>
                    <a:pt x="9268" y="3005"/>
                  </a:lnTo>
                  <a:lnTo>
                    <a:pt x="9290" y="3029"/>
                  </a:lnTo>
                  <a:lnTo>
                    <a:pt x="9312" y="3052"/>
                  </a:lnTo>
                  <a:lnTo>
                    <a:pt x="9335" y="3074"/>
                  </a:lnTo>
                  <a:lnTo>
                    <a:pt x="9359" y="3096"/>
                  </a:lnTo>
                  <a:lnTo>
                    <a:pt x="9383" y="3117"/>
                  </a:lnTo>
                  <a:lnTo>
                    <a:pt x="9409" y="3138"/>
                  </a:lnTo>
                  <a:lnTo>
                    <a:pt x="9435" y="3158"/>
                  </a:lnTo>
                  <a:lnTo>
                    <a:pt x="9462" y="3176"/>
                  </a:lnTo>
                  <a:lnTo>
                    <a:pt x="9489" y="3194"/>
                  </a:lnTo>
                  <a:lnTo>
                    <a:pt x="9517" y="3211"/>
                  </a:lnTo>
                  <a:lnTo>
                    <a:pt x="9545" y="3227"/>
                  </a:lnTo>
                  <a:lnTo>
                    <a:pt x="9575" y="3242"/>
                  </a:lnTo>
                  <a:lnTo>
                    <a:pt x="9604" y="3256"/>
                  </a:lnTo>
                  <a:lnTo>
                    <a:pt x="9634" y="3270"/>
                  </a:lnTo>
                  <a:lnTo>
                    <a:pt x="9665" y="3282"/>
                  </a:lnTo>
                  <a:lnTo>
                    <a:pt x="9696" y="3293"/>
                  </a:lnTo>
                  <a:lnTo>
                    <a:pt x="9766" y="3318"/>
                  </a:lnTo>
                  <a:lnTo>
                    <a:pt x="9834" y="3344"/>
                  </a:lnTo>
                  <a:lnTo>
                    <a:pt x="9902" y="3370"/>
                  </a:lnTo>
                  <a:lnTo>
                    <a:pt x="9971" y="3398"/>
                  </a:lnTo>
                  <a:lnTo>
                    <a:pt x="10037" y="3427"/>
                  </a:lnTo>
                  <a:lnTo>
                    <a:pt x="10105" y="3456"/>
                  </a:lnTo>
                  <a:lnTo>
                    <a:pt x="10171" y="3487"/>
                  </a:lnTo>
                  <a:lnTo>
                    <a:pt x="10236" y="3518"/>
                  </a:lnTo>
                  <a:lnTo>
                    <a:pt x="10263" y="3530"/>
                  </a:lnTo>
                  <a:lnTo>
                    <a:pt x="10290" y="3541"/>
                  </a:lnTo>
                  <a:lnTo>
                    <a:pt x="10316" y="3552"/>
                  </a:lnTo>
                  <a:lnTo>
                    <a:pt x="10343" y="3562"/>
                  </a:lnTo>
                  <a:lnTo>
                    <a:pt x="10370" y="3571"/>
                  </a:lnTo>
                  <a:lnTo>
                    <a:pt x="10397" y="3579"/>
                  </a:lnTo>
                  <a:lnTo>
                    <a:pt x="10425" y="3586"/>
                  </a:lnTo>
                  <a:lnTo>
                    <a:pt x="10452" y="3593"/>
                  </a:lnTo>
                  <a:lnTo>
                    <a:pt x="10480" y="3599"/>
                  </a:lnTo>
                  <a:lnTo>
                    <a:pt x="10507" y="3604"/>
                  </a:lnTo>
                  <a:lnTo>
                    <a:pt x="10535" y="3608"/>
                  </a:lnTo>
                  <a:lnTo>
                    <a:pt x="10563" y="3612"/>
                  </a:lnTo>
                  <a:lnTo>
                    <a:pt x="10592" y="3614"/>
                  </a:lnTo>
                  <a:lnTo>
                    <a:pt x="10620" y="3616"/>
                  </a:lnTo>
                  <a:lnTo>
                    <a:pt x="10648" y="3617"/>
                  </a:lnTo>
                  <a:lnTo>
                    <a:pt x="10676" y="3618"/>
                  </a:lnTo>
                  <a:lnTo>
                    <a:pt x="10712" y="3617"/>
                  </a:lnTo>
                  <a:lnTo>
                    <a:pt x="10748" y="3615"/>
                  </a:lnTo>
                  <a:lnTo>
                    <a:pt x="10786" y="3612"/>
                  </a:lnTo>
                  <a:lnTo>
                    <a:pt x="10822" y="3607"/>
                  </a:lnTo>
                  <a:lnTo>
                    <a:pt x="10858" y="3601"/>
                  </a:lnTo>
                  <a:lnTo>
                    <a:pt x="10894" y="3594"/>
                  </a:lnTo>
                  <a:lnTo>
                    <a:pt x="10930" y="3586"/>
                  </a:lnTo>
                  <a:lnTo>
                    <a:pt x="10965" y="3576"/>
                  </a:lnTo>
                  <a:lnTo>
                    <a:pt x="11000" y="3564"/>
                  </a:lnTo>
                  <a:lnTo>
                    <a:pt x="11035" y="3552"/>
                  </a:lnTo>
                  <a:lnTo>
                    <a:pt x="11069" y="3538"/>
                  </a:lnTo>
                  <a:lnTo>
                    <a:pt x="11103" y="3523"/>
                  </a:lnTo>
                  <a:lnTo>
                    <a:pt x="11137" y="3507"/>
                  </a:lnTo>
                  <a:lnTo>
                    <a:pt x="11169" y="3489"/>
                  </a:lnTo>
                  <a:lnTo>
                    <a:pt x="11202" y="3470"/>
                  </a:lnTo>
                  <a:lnTo>
                    <a:pt x="11233" y="3450"/>
                  </a:lnTo>
                  <a:lnTo>
                    <a:pt x="12543" y="2578"/>
                  </a:lnTo>
                  <a:lnTo>
                    <a:pt x="13511" y="3544"/>
                  </a:lnTo>
                  <a:lnTo>
                    <a:pt x="12638" y="4851"/>
                  </a:lnTo>
                  <a:lnTo>
                    <a:pt x="12619" y="4879"/>
                  </a:lnTo>
                  <a:lnTo>
                    <a:pt x="12602" y="4907"/>
                  </a:lnTo>
                  <a:lnTo>
                    <a:pt x="12586" y="4936"/>
                  </a:lnTo>
                  <a:lnTo>
                    <a:pt x="12571" y="4965"/>
                  </a:lnTo>
                  <a:lnTo>
                    <a:pt x="12557" y="4995"/>
                  </a:lnTo>
                  <a:lnTo>
                    <a:pt x="12544" y="5024"/>
                  </a:lnTo>
                  <a:lnTo>
                    <a:pt x="12533" y="5056"/>
                  </a:lnTo>
                  <a:lnTo>
                    <a:pt x="12522" y="5086"/>
                  </a:lnTo>
                  <a:lnTo>
                    <a:pt x="12512" y="5117"/>
                  </a:lnTo>
                  <a:lnTo>
                    <a:pt x="12503" y="5148"/>
                  </a:lnTo>
                  <a:lnTo>
                    <a:pt x="12495" y="5179"/>
                  </a:lnTo>
                  <a:lnTo>
                    <a:pt x="12489" y="5211"/>
                  </a:lnTo>
                  <a:lnTo>
                    <a:pt x="12483" y="5242"/>
                  </a:lnTo>
                  <a:lnTo>
                    <a:pt x="12478" y="5274"/>
                  </a:lnTo>
                  <a:lnTo>
                    <a:pt x="12474" y="5306"/>
                  </a:lnTo>
                  <a:lnTo>
                    <a:pt x="12472" y="5339"/>
                  </a:lnTo>
                  <a:lnTo>
                    <a:pt x="12470" y="5371"/>
                  </a:lnTo>
                  <a:lnTo>
                    <a:pt x="12469" y="5403"/>
                  </a:lnTo>
                  <a:lnTo>
                    <a:pt x="12470" y="5435"/>
                  </a:lnTo>
                  <a:lnTo>
                    <a:pt x="12471" y="5467"/>
                  </a:lnTo>
                  <a:lnTo>
                    <a:pt x="12473" y="5500"/>
                  </a:lnTo>
                  <a:lnTo>
                    <a:pt x="12477" y="5532"/>
                  </a:lnTo>
                  <a:lnTo>
                    <a:pt x="12481" y="5563"/>
                  </a:lnTo>
                  <a:lnTo>
                    <a:pt x="12487" y="5596"/>
                  </a:lnTo>
                  <a:lnTo>
                    <a:pt x="12494" y="5628"/>
                  </a:lnTo>
                  <a:lnTo>
                    <a:pt x="12501" y="5660"/>
                  </a:lnTo>
                  <a:lnTo>
                    <a:pt x="12510" y="5691"/>
                  </a:lnTo>
                  <a:lnTo>
                    <a:pt x="12519" y="5722"/>
                  </a:lnTo>
                  <a:lnTo>
                    <a:pt x="12530" y="5753"/>
                  </a:lnTo>
                  <a:lnTo>
                    <a:pt x="12542" y="5784"/>
                  </a:lnTo>
                  <a:lnTo>
                    <a:pt x="12555" y="5814"/>
                  </a:lnTo>
                  <a:lnTo>
                    <a:pt x="12569" y="5844"/>
                  </a:lnTo>
                  <a:lnTo>
                    <a:pt x="12600" y="5910"/>
                  </a:lnTo>
                  <a:lnTo>
                    <a:pt x="12631" y="5976"/>
                  </a:lnTo>
                  <a:lnTo>
                    <a:pt x="12661" y="6043"/>
                  </a:lnTo>
                  <a:lnTo>
                    <a:pt x="12689" y="6110"/>
                  </a:lnTo>
                  <a:lnTo>
                    <a:pt x="12717" y="6178"/>
                  </a:lnTo>
                  <a:lnTo>
                    <a:pt x="12744" y="6246"/>
                  </a:lnTo>
                  <a:lnTo>
                    <a:pt x="12769" y="6315"/>
                  </a:lnTo>
                  <a:lnTo>
                    <a:pt x="12795" y="6384"/>
                  </a:lnTo>
                  <a:lnTo>
                    <a:pt x="12807" y="6416"/>
                  </a:lnTo>
                  <a:lnTo>
                    <a:pt x="12819" y="6446"/>
                  </a:lnTo>
                  <a:lnTo>
                    <a:pt x="12832" y="6476"/>
                  </a:lnTo>
                  <a:lnTo>
                    <a:pt x="12846" y="6506"/>
                  </a:lnTo>
                  <a:lnTo>
                    <a:pt x="12861" y="6535"/>
                  </a:lnTo>
                  <a:lnTo>
                    <a:pt x="12877" y="6563"/>
                  </a:lnTo>
                  <a:lnTo>
                    <a:pt x="12894" y="6591"/>
                  </a:lnTo>
                  <a:lnTo>
                    <a:pt x="12912" y="6618"/>
                  </a:lnTo>
                  <a:lnTo>
                    <a:pt x="12931" y="6644"/>
                  </a:lnTo>
                  <a:lnTo>
                    <a:pt x="12950" y="6671"/>
                  </a:lnTo>
                  <a:lnTo>
                    <a:pt x="12971" y="6696"/>
                  </a:lnTo>
                  <a:lnTo>
                    <a:pt x="12992" y="6721"/>
                  </a:lnTo>
                  <a:lnTo>
                    <a:pt x="13014" y="6744"/>
                  </a:lnTo>
                  <a:lnTo>
                    <a:pt x="13036" y="6767"/>
                  </a:lnTo>
                  <a:lnTo>
                    <a:pt x="13059" y="6790"/>
                  </a:lnTo>
                  <a:lnTo>
                    <a:pt x="13083" y="6811"/>
                  </a:lnTo>
                  <a:lnTo>
                    <a:pt x="13108" y="6832"/>
                  </a:lnTo>
                  <a:lnTo>
                    <a:pt x="13134" y="6852"/>
                  </a:lnTo>
                  <a:lnTo>
                    <a:pt x="13160" y="6871"/>
                  </a:lnTo>
                  <a:lnTo>
                    <a:pt x="13186" y="6889"/>
                  </a:lnTo>
                  <a:lnTo>
                    <a:pt x="13213" y="6907"/>
                  </a:lnTo>
                  <a:lnTo>
                    <a:pt x="13241" y="6923"/>
                  </a:lnTo>
                  <a:lnTo>
                    <a:pt x="13269" y="6939"/>
                  </a:lnTo>
                  <a:lnTo>
                    <a:pt x="13298" y="6955"/>
                  </a:lnTo>
                  <a:lnTo>
                    <a:pt x="13328" y="6968"/>
                  </a:lnTo>
                  <a:lnTo>
                    <a:pt x="13358" y="6981"/>
                  </a:lnTo>
                  <a:lnTo>
                    <a:pt x="13388" y="6993"/>
                  </a:lnTo>
                  <a:lnTo>
                    <a:pt x="13419" y="7004"/>
                  </a:lnTo>
                  <a:lnTo>
                    <a:pt x="13450" y="7014"/>
                  </a:lnTo>
                  <a:lnTo>
                    <a:pt x="13483" y="7024"/>
                  </a:lnTo>
                  <a:lnTo>
                    <a:pt x="13515" y="7032"/>
                  </a:lnTo>
                  <a:lnTo>
                    <a:pt x="13547" y="7039"/>
                  </a:lnTo>
                  <a:lnTo>
                    <a:pt x="15088" y="7347"/>
                  </a:lnTo>
                  <a:lnTo>
                    <a:pt x="15089" y="8712"/>
                  </a:lnTo>
                  <a:lnTo>
                    <a:pt x="13547" y="9020"/>
                  </a:lnTo>
                  <a:close/>
                  <a:moveTo>
                    <a:pt x="15286" y="6362"/>
                  </a:moveTo>
                  <a:lnTo>
                    <a:pt x="13745" y="6054"/>
                  </a:lnTo>
                  <a:lnTo>
                    <a:pt x="13715" y="5971"/>
                  </a:lnTo>
                  <a:lnTo>
                    <a:pt x="13684" y="5889"/>
                  </a:lnTo>
                  <a:lnTo>
                    <a:pt x="13652" y="5807"/>
                  </a:lnTo>
                  <a:lnTo>
                    <a:pt x="13618" y="5726"/>
                  </a:lnTo>
                  <a:lnTo>
                    <a:pt x="13584" y="5646"/>
                  </a:lnTo>
                  <a:lnTo>
                    <a:pt x="13548" y="5565"/>
                  </a:lnTo>
                  <a:lnTo>
                    <a:pt x="13512" y="5486"/>
                  </a:lnTo>
                  <a:lnTo>
                    <a:pt x="13475" y="5408"/>
                  </a:lnTo>
                  <a:lnTo>
                    <a:pt x="14348" y="4101"/>
                  </a:lnTo>
                  <a:lnTo>
                    <a:pt x="14372" y="4063"/>
                  </a:lnTo>
                  <a:lnTo>
                    <a:pt x="14394" y="4025"/>
                  </a:lnTo>
                  <a:lnTo>
                    <a:pt x="14414" y="3986"/>
                  </a:lnTo>
                  <a:lnTo>
                    <a:pt x="14433" y="3947"/>
                  </a:lnTo>
                  <a:lnTo>
                    <a:pt x="14449" y="3906"/>
                  </a:lnTo>
                  <a:lnTo>
                    <a:pt x="14464" y="3865"/>
                  </a:lnTo>
                  <a:lnTo>
                    <a:pt x="14476" y="3824"/>
                  </a:lnTo>
                  <a:lnTo>
                    <a:pt x="14489" y="3783"/>
                  </a:lnTo>
                  <a:lnTo>
                    <a:pt x="14498" y="3741"/>
                  </a:lnTo>
                  <a:lnTo>
                    <a:pt x="14505" y="3699"/>
                  </a:lnTo>
                  <a:lnTo>
                    <a:pt x="14511" y="3656"/>
                  </a:lnTo>
                  <a:lnTo>
                    <a:pt x="14515" y="3614"/>
                  </a:lnTo>
                  <a:lnTo>
                    <a:pt x="14517" y="3572"/>
                  </a:lnTo>
                  <a:lnTo>
                    <a:pt x="14517" y="3530"/>
                  </a:lnTo>
                  <a:lnTo>
                    <a:pt x="14515" y="3488"/>
                  </a:lnTo>
                  <a:lnTo>
                    <a:pt x="14512" y="3446"/>
                  </a:lnTo>
                  <a:lnTo>
                    <a:pt x="14507" y="3404"/>
                  </a:lnTo>
                  <a:lnTo>
                    <a:pt x="14500" y="3361"/>
                  </a:lnTo>
                  <a:lnTo>
                    <a:pt x="14492" y="3320"/>
                  </a:lnTo>
                  <a:lnTo>
                    <a:pt x="14480" y="3279"/>
                  </a:lnTo>
                  <a:lnTo>
                    <a:pt x="14468" y="3239"/>
                  </a:lnTo>
                  <a:lnTo>
                    <a:pt x="14455" y="3198"/>
                  </a:lnTo>
                  <a:lnTo>
                    <a:pt x="14439" y="3159"/>
                  </a:lnTo>
                  <a:lnTo>
                    <a:pt x="14422" y="3119"/>
                  </a:lnTo>
                  <a:lnTo>
                    <a:pt x="14403" y="3081"/>
                  </a:lnTo>
                  <a:lnTo>
                    <a:pt x="14382" y="3043"/>
                  </a:lnTo>
                  <a:lnTo>
                    <a:pt x="14360" y="3006"/>
                  </a:lnTo>
                  <a:lnTo>
                    <a:pt x="14336" y="2970"/>
                  </a:lnTo>
                  <a:lnTo>
                    <a:pt x="14309" y="2935"/>
                  </a:lnTo>
                  <a:lnTo>
                    <a:pt x="14282" y="2901"/>
                  </a:lnTo>
                  <a:lnTo>
                    <a:pt x="14253" y="2868"/>
                  </a:lnTo>
                  <a:lnTo>
                    <a:pt x="14222" y="2834"/>
                  </a:lnTo>
                  <a:lnTo>
                    <a:pt x="13254" y="1869"/>
                  </a:lnTo>
                  <a:lnTo>
                    <a:pt x="13236" y="1852"/>
                  </a:lnTo>
                  <a:lnTo>
                    <a:pt x="13217" y="1834"/>
                  </a:lnTo>
                  <a:lnTo>
                    <a:pt x="13198" y="1817"/>
                  </a:lnTo>
                  <a:lnTo>
                    <a:pt x="13179" y="1801"/>
                  </a:lnTo>
                  <a:lnTo>
                    <a:pt x="13159" y="1786"/>
                  </a:lnTo>
                  <a:lnTo>
                    <a:pt x="13139" y="1771"/>
                  </a:lnTo>
                  <a:lnTo>
                    <a:pt x="13118" y="1755"/>
                  </a:lnTo>
                  <a:lnTo>
                    <a:pt x="13097" y="1741"/>
                  </a:lnTo>
                  <a:lnTo>
                    <a:pt x="13076" y="1728"/>
                  </a:lnTo>
                  <a:lnTo>
                    <a:pt x="13055" y="1715"/>
                  </a:lnTo>
                  <a:lnTo>
                    <a:pt x="13034" y="1702"/>
                  </a:lnTo>
                  <a:lnTo>
                    <a:pt x="13012" y="1691"/>
                  </a:lnTo>
                  <a:lnTo>
                    <a:pt x="12990" y="1680"/>
                  </a:lnTo>
                  <a:lnTo>
                    <a:pt x="12968" y="1669"/>
                  </a:lnTo>
                  <a:lnTo>
                    <a:pt x="12945" y="1659"/>
                  </a:lnTo>
                  <a:lnTo>
                    <a:pt x="12923" y="1649"/>
                  </a:lnTo>
                  <a:lnTo>
                    <a:pt x="12900" y="1640"/>
                  </a:lnTo>
                  <a:lnTo>
                    <a:pt x="12877" y="1632"/>
                  </a:lnTo>
                  <a:lnTo>
                    <a:pt x="12854" y="1624"/>
                  </a:lnTo>
                  <a:lnTo>
                    <a:pt x="12831" y="1617"/>
                  </a:lnTo>
                  <a:lnTo>
                    <a:pt x="12808" y="1610"/>
                  </a:lnTo>
                  <a:lnTo>
                    <a:pt x="12783" y="1604"/>
                  </a:lnTo>
                  <a:lnTo>
                    <a:pt x="12759" y="1599"/>
                  </a:lnTo>
                  <a:lnTo>
                    <a:pt x="12736" y="1594"/>
                  </a:lnTo>
                  <a:lnTo>
                    <a:pt x="12712" y="1590"/>
                  </a:lnTo>
                  <a:lnTo>
                    <a:pt x="12688" y="1586"/>
                  </a:lnTo>
                  <a:lnTo>
                    <a:pt x="12664" y="1583"/>
                  </a:lnTo>
                  <a:lnTo>
                    <a:pt x="12640" y="1580"/>
                  </a:lnTo>
                  <a:lnTo>
                    <a:pt x="12615" y="1578"/>
                  </a:lnTo>
                  <a:lnTo>
                    <a:pt x="12591" y="1577"/>
                  </a:lnTo>
                  <a:lnTo>
                    <a:pt x="12566" y="1576"/>
                  </a:lnTo>
                  <a:lnTo>
                    <a:pt x="12542" y="1575"/>
                  </a:lnTo>
                  <a:lnTo>
                    <a:pt x="12506" y="1576"/>
                  </a:lnTo>
                  <a:lnTo>
                    <a:pt x="12470" y="1578"/>
                  </a:lnTo>
                  <a:lnTo>
                    <a:pt x="12433" y="1581"/>
                  </a:lnTo>
                  <a:lnTo>
                    <a:pt x="12398" y="1586"/>
                  </a:lnTo>
                  <a:lnTo>
                    <a:pt x="12362" y="1592"/>
                  </a:lnTo>
                  <a:lnTo>
                    <a:pt x="12326" y="1599"/>
                  </a:lnTo>
                  <a:lnTo>
                    <a:pt x="12291" y="1607"/>
                  </a:lnTo>
                  <a:lnTo>
                    <a:pt x="12255" y="1617"/>
                  </a:lnTo>
                  <a:lnTo>
                    <a:pt x="12220" y="1628"/>
                  </a:lnTo>
                  <a:lnTo>
                    <a:pt x="12185" y="1641"/>
                  </a:lnTo>
                  <a:lnTo>
                    <a:pt x="12151" y="1654"/>
                  </a:lnTo>
                  <a:lnTo>
                    <a:pt x="12117" y="1670"/>
                  </a:lnTo>
                  <a:lnTo>
                    <a:pt x="12083" y="1686"/>
                  </a:lnTo>
                  <a:lnTo>
                    <a:pt x="12050" y="1704"/>
                  </a:lnTo>
                  <a:lnTo>
                    <a:pt x="12018" y="1723"/>
                  </a:lnTo>
                  <a:lnTo>
                    <a:pt x="11986" y="1743"/>
                  </a:lnTo>
                  <a:lnTo>
                    <a:pt x="10676" y="2615"/>
                  </a:lnTo>
                  <a:lnTo>
                    <a:pt x="10597" y="2577"/>
                  </a:lnTo>
                  <a:lnTo>
                    <a:pt x="10517" y="2540"/>
                  </a:lnTo>
                  <a:lnTo>
                    <a:pt x="10437" y="2505"/>
                  </a:lnTo>
                  <a:lnTo>
                    <a:pt x="10356" y="2471"/>
                  </a:lnTo>
                  <a:lnTo>
                    <a:pt x="10275" y="2438"/>
                  </a:lnTo>
                  <a:lnTo>
                    <a:pt x="10192" y="2406"/>
                  </a:lnTo>
                  <a:lnTo>
                    <a:pt x="10110" y="2375"/>
                  </a:lnTo>
                  <a:lnTo>
                    <a:pt x="10026" y="2346"/>
                  </a:lnTo>
                  <a:lnTo>
                    <a:pt x="9718" y="808"/>
                  </a:lnTo>
                  <a:lnTo>
                    <a:pt x="9708" y="764"/>
                  </a:lnTo>
                  <a:lnTo>
                    <a:pt x="9697" y="721"/>
                  </a:lnTo>
                  <a:lnTo>
                    <a:pt x="9683" y="679"/>
                  </a:lnTo>
                  <a:lnTo>
                    <a:pt x="9668" y="638"/>
                  </a:lnTo>
                  <a:lnTo>
                    <a:pt x="9652" y="598"/>
                  </a:lnTo>
                  <a:lnTo>
                    <a:pt x="9633" y="559"/>
                  </a:lnTo>
                  <a:lnTo>
                    <a:pt x="9614" y="520"/>
                  </a:lnTo>
                  <a:lnTo>
                    <a:pt x="9592" y="483"/>
                  </a:lnTo>
                  <a:lnTo>
                    <a:pt x="9568" y="447"/>
                  </a:lnTo>
                  <a:lnTo>
                    <a:pt x="9544" y="413"/>
                  </a:lnTo>
                  <a:lnTo>
                    <a:pt x="9518" y="378"/>
                  </a:lnTo>
                  <a:lnTo>
                    <a:pt x="9491" y="345"/>
                  </a:lnTo>
                  <a:lnTo>
                    <a:pt x="9463" y="314"/>
                  </a:lnTo>
                  <a:lnTo>
                    <a:pt x="9433" y="284"/>
                  </a:lnTo>
                  <a:lnTo>
                    <a:pt x="9401" y="255"/>
                  </a:lnTo>
                  <a:lnTo>
                    <a:pt x="9369" y="228"/>
                  </a:lnTo>
                  <a:lnTo>
                    <a:pt x="9336" y="202"/>
                  </a:lnTo>
                  <a:lnTo>
                    <a:pt x="9302" y="177"/>
                  </a:lnTo>
                  <a:lnTo>
                    <a:pt x="9267" y="154"/>
                  </a:lnTo>
                  <a:lnTo>
                    <a:pt x="9229" y="131"/>
                  </a:lnTo>
                  <a:lnTo>
                    <a:pt x="9192" y="111"/>
                  </a:lnTo>
                  <a:lnTo>
                    <a:pt x="9154" y="92"/>
                  </a:lnTo>
                  <a:lnTo>
                    <a:pt x="9115" y="75"/>
                  </a:lnTo>
                  <a:lnTo>
                    <a:pt x="9075" y="60"/>
                  </a:lnTo>
                  <a:lnTo>
                    <a:pt x="9034" y="46"/>
                  </a:lnTo>
                  <a:lnTo>
                    <a:pt x="8993" y="34"/>
                  </a:lnTo>
                  <a:lnTo>
                    <a:pt x="8951" y="24"/>
                  </a:lnTo>
                  <a:lnTo>
                    <a:pt x="8908" y="15"/>
                  </a:lnTo>
                  <a:lnTo>
                    <a:pt x="8864" y="9"/>
                  </a:lnTo>
                  <a:lnTo>
                    <a:pt x="8821" y="4"/>
                  </a:lnTo>
                  <a:lnTo>
                    <a:pt x="8777" y="1"/>
                  </a:lnTo>
                  <a:lnTo>
                    <a:pt x="8732" y="0"/>
                  </a:lnTo>
                  <a:lnTo>
                    <a:pt x="7363" y="0"/>
                  </a:lnTo>
                  <a:lnTo>
                    <a:pt x="7318" y="1"/>
                  </a:lnTo>
                  <a:lnTo>
                    <a:pt x="7274" y="4"/>
                  </a:lnTo>
                  <a:lnTo>
                    <a:pt x="7231" y="9"/>
                  </a:lnTo>
                  <a:lnTo>
                    <a:pt x="7187" y="15"/>
                  </a:lnTo>
                  <a:lnTo>
                    <a:pt x="7144" y="24"/>
                  </a:lnTo>
                  <a:lnTo>
                    <a:pt x="7102" y="34"/>
                  </a:lnTo>
                  <a:lnTo>
                    <a:pt x="7061" y="46"/>
                  </a:lnTo>
                  <a:lnTo>
                    <a:pt x="7020" y="60"/>
                  </a:lnTo>
                  <a:lnTo>
                    <a:pt x="6980" y="75"/>
                  </a:lnTo>
                  <a:lnTo>
                    <a:pt x="6941" y="92"/>
                  </a:lnTo>
                  <a:lnTo>
                    <a:pt x="6903" y="111"/>
                  </a:lnTo>
                  <a:lnTo>
                    <a:pt x="6866" y="131"/>
                  </a:lnTo>
                  <a:lnTo>
                    <a:pt x="6829" y="154"/>
                  </a:lnTo>
                  <a:lnTo>
                    <a:pt x="6793" y="177"/>
                  </a:lnTo>
                  <a:lnTo>
                    <a:pt x="6759" y="202"/>
                  </a:lnTo>
                  <a:lnTo>
                    <a:pt x="6726" y="228"/>
                  </a:lnTo>
                  <a:lnTo>
                    <a:pt x="6694" y="255"/>
                  </a:lnTo>
                  <a:lnTo>
                    <a:pt x="6662" y="284"/>
                  </a:lnTo>
                  <a:lnTo>
                    <a:pt x="6633" y="314"/>
                  </a:lnTo>
                  <a:lnTo>
                    <a:pt x="6604" y="345"/>
                  </a:lnTo>
                  <a:lnTo>
                    <a:pt x="6577" y="378"/>
                  </a:lnTo>
                  <a:lnTo>
                    <a:pt x="6551" y="413"/>
                  </a:lnTo>
                  <a:lnTo>
                    <a:pt x="6527" y="447"/>
                  </a:lnTo>
                  <a:lnTo>
                    <a:pt x="6503" y="483"/>
                  </a:lnTo>
                  <a:lnTo>
                    <a:pt x="6482" y="520"/>
                  </a:lnTo>
                  <a:lnTo>
                    <a:pt x="6462" y="559"/>
                  </a:lnTo>
                  <a:lnTo>
                    <a:pt x="6444" y="598"/>
                  </a:lnTo>
                  <a:lnTo>
                    <a:pt x="6427" y="638"/>
                  </a:lnTo>
                  <a:lnTo>
                    <a:pt x="6412" y="679"/>
                  </a:lnTo>
                  <a:lnTo>
                    <a:pt x="6398" y="721"/>
                  </a:lnTo>
                  <a:lnTo>
                    <a:pt x="6387" y="764"/>
                  </a:lnTo>
                  <a:lnTo>
                    <a:pt x="6377" y="808"/>
                  </a:lnTo>
                  <a:lnTo>
                    <a:pt x="6069" y="2346"/>
                  </a:lnTo>
                  <a:lnTo>
                    <a:pt x="5985" y="2375"/>
                  </a:lnTo>
                  <a:lnTo>
                    <a:pt x="5903" y="2406"/>
                  </a:lnTo>
                  <a:lnTo>
                    <a:pt x="5820" y="2438"/>
                  </a:lnTo>
                  <a:lnTo>
                    <a:pt x="5739" y="2471"/>
                  </a:lnTo>
                  <a:lnTo>
                    <a:pt x="5658" y="2505"/>
                  </a:lnTo>
                  <a:lnTo>
                    <a:pt x="5578" y="2540"/>
                  </a:lnTo>
                  <a:lnTo>
                    <a:pt x="5499" y="2577"/>
                  </a:lnTo>
                  <a:lnTo>
                    <a:pt x="5420" y="2615"/>
                  </a:lnTo>
                  <a:lnTo>
                    <a:pt x="4110" y="1743"/>
                  </a:lnTo>
                  <a:lnTo>
                    <a:pt x="4078" y="1723"/>
                  </a:lnTo>
                  <a:lnTo>
                    <a:pt x="4046" y="1704"/>
                  </a:lnTo>
                  <a:lnTo>
                    <a:pt x="4012" y="1686"/>
                  </a:lnTo>
                  <a:lnTo>
                    <a:pt x="3978" y="1670"/>
                  </a:lnTo>
                  <a:lnTo>
                    <a:pt x="3944" y="1654"/>
                  </a:lnTo>
                  <a:lnTo>
                    <a:pt x="3910" y="1641"/>
                  </a:lnTo>
                  <a:lnTo>
                    <a:pt x="3875" y="1628"/>
                  </a:lnTo>
                  <a:lnTo>
                    <a:pt x="3840" y="1617"/>
                  </a:lnTo>
                  <a:lnTo>
                    <a:pt x="3804" y="1607"/>
                  </a:lnTo>
                  <a:lnTo>
                    <a:pt x="3769" y="1599"/>
                  </a:lnTo>
                  <a:lnTo>
                    <a:pt x="3733" y="1592"/>
                  </a:lnTo>
                  <a:lnTo>
                    <a:pt x="3698" y="1586"/>
                  </a:lnTo>
                  <a:lnTo>
                    <a:pt x="3662" y="1581"/>
                  </a:lnTo>
                  <a:lnTo>
                    <a:pt x="3625" y="1578"/>
                  </a:lnTo>
                  <a:lnTo>
                    <a:pt x="3589" y="1576"/>
                  </a:lnTo>
                  <a:lnTo>
                    <a:pt x="3553" y="1575"/>
                  </a:lnTo>
                  <a:lnTo>
                    <a:pt x="3529" y="1576"/>
                  </a:lnTo>
                  <a:lnTo>
                    <a:pt x="3504" y="1577"/>
                  </a:lnTo>
                  <a:lnTo>
                    <a:pt x="3480" y="1578"/>
                  </a:lnTo>
                  <a:lnTo>
                    <a:pt x="3455" y="1580"/>
                  </a:lnTo>
                  <a:lnTo>
                    <a:pt x="3431" y="1583"/>
                  </a:lnTo>
                  <a:lnTo>
                    <a:pt x="3407" y="1586"/>
                  </a:lnTo>
                  <a:lnTo>
                    <a:pt x="3383" y="1590"/>
                  </a:lnTo>
                  <a:lnTo>
                    <a:pt x="3359" y="1594"/>
                  </a:lnTo>
                  <a:lnTo>
                    <a:pt x="3336" y="1599"/>
                  </a:lnTo>
                  <a:lnTo>
                    <a:pt x="3312" y="1604"/>
                  </a:lnTo>
                  <a:lnTo>
                    <a:pt x="3288" y="1610"/>
                  </a:lnTo>
                  <a:lnTo>
                    <a:pt x="3264" y="1617"/>
                  </a:lnTo>
                  <a:lnTo>
                    <a:pt x="3241" y="1624"/>
                  </a:lnTo>
                  <a:lnTo>
                    <a:pt x="3218" y="1632"/>
                  </a:lnTo>
                  <a:lnTo>
                    <a:pt x="3195" y="1640"/>
                  </a:lnTo>
                  <a:lnTo>
                    <a:pt x="3173" y="1649"/>
                  </a:lnTo>
                  <a:lnTo>
                    <a:pt x="3150" y="1659"/>
                  </a:lnTo>
                  <a:lnTo>
                    <a:pt x="3127" y="1669"/>
                  </a:lnTo>
                  <a:lnTo>
                    <a:pt x="3105" y="1680"/>
                  </a:lnTo>
                  <a:lnTo>
                    <a:pt x="3083" y="1691"/>
                  </a:lnTo>
                  <a:lnTo>
                    <a:pt x="3061" y="1702"/>
                  </a:lnTo>
                  <a:lnTo>
                    <a:pt x="3040" y="1715"/>
                  </a:lnTo>
                  <a:lnTo>
                    <a:pt x="3019" y="1728"/>
                  </a:lnTo>
                  <a:lnTo>
                    <a:pt x="2998" y="1741"/>
                  </a:lnTo>
                  <a:lnTo>
                    <a:pt x="2978" y="1755"/>
                  </a:lnTo>
                  <a:lnTo>
                    <a:pt x="2956" y="1771"/>
                  </a:lnTo>
                  <a:lnTo>
                    <a:pt x="2936" y="1786"/>
                  </a:lnTo>
                  <a:lnTo>
                    <a:pt x="2917" y="1801"/>
                  </a:lnTo>
                  <a:lnTo>
                    <a:pt x="2897" y="1817"/>
                  </a:lnTo>
                  <a:lnTo>
                    <a:pt x="2878" y="1834"/>
                  </a:lnTo>
                  <a:lnTo>
                    <a:pt x="2860" y="1852"/>
                  </a:lnTo>
                  <a:lnTo>
                    <a:pt x="2841" y="1869"/>
                  </a:lnTo>
                  <a:lnTo>
                    <a:pt x="1873" y="2834"/>
                  </a:lnTo>
                  <a:lnTo>
                    <a:pt x="1843" y="2868"/>
                  </a:lnTo>
                  <a:lnTo>
                    <a:pt x="1814" y="2901"/>
                  </a:lnTo>
                  <a:lnTo>
                    <a:pt x="1786" y="2935"/>
                  </a:lnTo>
                  <a:lnTo>
                    <a:pt x="1759" y="2970"/>
                  </a:lnTo>
                  <a:lnTo>
                    <a:pt x="1735" y="3006"/>
                  </a:lnTo>
                  <a:lnTo>
                    <a:pt x="1713" y="3043"/>
                  </a:lnTo>
                  <a:lnTo>
                    <a:pt x="1692" y="3081"/>
                  </a:lnTo>
                  <a:lnTo>
                    <a:pt x="1673" y="3119"/>
                  </a:lnTo>
                  <a:lnTo>
                    <a:pt x="1656" y="3159"/>
                  </a:lnTo>
                  <a:lnTo>
                    <a:pt x="1641" y="3198"/>
                  </a:lnTo>
                  <a:lnTo>
                    <a:pt x="1627" y="3239"/>
                  </a:lnTo>
                  <a:lnTo>
                    <a:pt x="1615" y="3279"/>
                  </a:lnTo>
                  <a:lnTo>
                    <a:pt x="1604" y="3320"/>
                  </a:lnTo>
                  <a:lnTo>
                    <a:pt x="1595" y="3361"/>
                  </a:lnTo>
                  <a:lnTo>
                    <a:pt x="1588" y="3404"/>
                  </a:lnTo>
                  <a:lnTo>
                    <a:pt x="1583" y="3446"/>
                  </a:lnTo>
                  <a:lnTo>
                    <a:pt x="1580" y="3488"/>
                  </a:lnTo>
                  <a:lnTo>
                    <a:pt x="1579" y="3530"/>
                  </a:lnTo>
                  <a:lnTo>
                    <a:pt x="1579" y="3572"/>
                  </a:lnTo>
                  <a:lnTo>
                    <a:pt x="1581" y="3614"/>
                  </a:lnTo>
                  <a:lnTo>
                    <a:pt x="1585" y="3656"/>
                  </a:lnTo>
                  <a:lnTo>
                    <a:pt x="1590" y="3699"/>
                  </a:lnTo>
                  <a:lnTo>
                    <a:pt x="1598" y="3741"/>
                  </a:lnTo>
                  <a:lnTo>
                    <a:pt x="1607" y="3783"/>
                  </a:lnTo>
                  <a:lnTo>
                    <a:pt x="1619" y="3824"/>
                  </a:lnTo>
                  <a:lnTo>
                    <a:pt x="1632" y="3865"/>
                  </a:lnTo>
                  <a:lnTo>
                    <a:pt x="1646" y="3906"/>
                  </a:lnTo>
                  <a:lnTo>
                    <a:pt x="1663" y="3947"/>
                  </a:lnTo>
                  <a:lnTo>
                    <a:pt x="1681" y="3986"/>
                  </a:lnTo>
                  <a:lnTo>
                    <a:pt x="1702" y="4025"/>
                  </a:lnTo>
                  <a:lnTo>
                    <a:pt x="1724" y="4063"/>
                  </a:lnTo>
                  <a:lnTo>
                    <a:pt x="1747" y="4101"/>
                  </a:lnTo>
                  <a:lnTo>
                    <a:pt x="2620" y="5408"/>
                  </a:lnTo>
                  <a:lnTo>
                    <a:pt x="2583" y="5486"/>
                  </a:lnTo>
                  <a:lnTo>
                    <a:pt x="2546" y="5565"/>
                  </a:lnTo>
                  <a:lnTo>
                    <a:pt x="2511" y="5646"/>
                  </a:lnTo>
                  <a:lnTo>
                    <a:pt x="2477" y="5726"/>
                  </a:lnTo>
                  <a:lnTo>
                    <a:pt x="2443" y="5807"/>
                  </a:lnTo>
                  <a:lnTo>
                    <a:pt x="2411" y="5890"/>
                  </a:lnTo>
                  <a:lnTo>
                    <a:pt x="2380" y="5972"/>
                  </a:lnTo>
                  <a:lnTo>
                    <a:pt x="2351" y="6055"/>
                  </a:lnTo>
                  <a:lnTo>
                    <a:pt x="809" y="6362"/>
                  </a:lnTo>
                  <a:lnTo>
                    <a:pt x="766" y="6372"/>
                  </a:lnTo>
                  <a:lnTo>
                    <a:pt x="722" y="6383"/>
                  </a:lnTo>
                  <a:lnTo>
                    <a:pt x="681" y="6398"/>
                  </a:lnTo>
                  <a:lnTo>
                    <a:pt x="640" y="6413"/>
                  </a:lnTo>
                  <a:lnTo>
                    <a:pt x="600" y="6429"/>
                  </a:lnTo>
                  <a:lnTo>
                    <a:pt x="559" y="6448"/>
                  </a:lnTo>
                  <a:lnTo>
                    <a:pt x="521" y="6467"/>
                  </a:lnTo>
                  <a:lnTo>
                    <a:pt x="484" y="6489"/>
                  </a:lnTo>
                  <a:lnTo>
                    <a:pt x="448" y="6512"/>
                  </a:lnTo>
                  <a:lnTo>
                    <a:pt x="412" y="6536"/>
                  </a:lnTo>
                  <a:lnTo>
                    <a:pt x="379" y="6562"/>
                  </a:lnTo>
                  <a:lnTo>
                    <a:pt x="346" y="6589"/>
                  </a:lnTo>
                  <a:lnTo>
                    <a:pt x="315" y="6617"/>
                  </a:lnTo>
                  <a:lnTo>
                    <a:pt x="285" y="6647"/>
                  </a:lnTo>
                  <a:lnTo>
                    <a:pt x="256" y="6679"/>
                  </a:lnTo>
                  <a:lnTo>
                    <a:pt x="228" y="6711"/>
                  </a:lnTo>
                  <a:lnTo>
                    <a:pt x="202" y="6744"/>
                  </a:lnTo>
                  <a:lnTo>
                    <a:pt x="177" y="6778"/>
                  </a:lnTo>
                  <a:lnTo>
                    <a:pt x="154" y="6813"/>
                  </a:lnTo>
                  <a:lnTo>
                    <a:pt x="132" y="6850"/>
                  </a:lnTo>
                  <a:lnTo>
                    <a:pt x="112" y="6887"/>
                  </a:lnTo>
                  <a:lnTo>
                    <a:pt x="93" y="6925"/>
                  </a:lnTo>
                  <a:lnTo>
                    <a:pt x="75" y="6965"/>
                  </a:lnTo>
                  <a:lnTo>
                    <a:pt x="60" y="7005"/>
                  </a:lnTo>
                  <a:lnTo>
                    <a:pt x="46" y="7045"/>
                  </a:lnTo>
                  <a:lnTo>
                    <a:pt x="34" y="7086"/>
                  </a:lnTo>
                  <a:lnTo>
                    <a:pt x="24" y="7128"/>
                  </a:lnTo>
                  <a:lnTo>
                    <a:pt x="15" y="7171"/>
                  </a:lnTo>
                  <a:lnTo>
                    <a:pt x="9" y="7215"/>
                  </a:lnTo>
                  <a:lnTo>
                    <a:pt x="4" y="7258"/>
                  </a:lnTo>
                  <a:lnTo>
                    <a:pt x="1" y="7302"/>
                  </a:lnTo>
                  <a:lnTo>
                    <a:pt x="0" y="7347"/>
                  </a:lnTo>
                  <a:lnTo>
                    <a:pt x="0" y="8712"/>
                  </a:lnTo>
                  <a:lnTo>
                    <a:pt x="1" y="8757"/>
                  </a:lnTo>
                  <a:lnTo>
                    <a:pt x="4" y="8801"/>
                  </a:lnTo>
                  <a:lnTo>
                    <a:pt x="9" y="8844"/>
                  </a:lnTo>
                  <a:lnTo>
                    <a:pt x="15" y="8888"/>
                  </a:lnTo>
                  <a:lnTo>
                    <a:pt x="24" y="8931"/>
                  </a:lnTo>
                  <a:lnTo>
                    <a:pt x="34" y="8972"/>
                  </a:lnTo>
                  <a:lnTo>
                    <a:pt x="46" y="9014"/>
                  </a:lnTo>
                  <a:lnTo>
                    <a:pt x="60" y="9054"/>
                  </a:lnTo>
                  <a:lnTo>
                    <a:pt x="75" y="9094"/>
                  </a:lnTo>
                  <a:lnTo>
                    <a:pt x="93" y="9134"/>
                  </a:lnTo>
                  <a:lnTo>
                    <a:pt x="112" y="9172"/>
                  </a:lnTo>
                  <a:lnTo>
                    <a:pt x="132" y="9209"/>
                  </a:lnTo>
                  <a:lnTo>
                    <a:pt x="154" y="9245"/>
                  </a:lnTo>
                  <a:lnTo>
                    <a:pt x="177" y="9280"/>
                  </a:lnTo>
                  <a:lnTo>
                    <a:pt x="202" y="9315"/>
                  </a:lnTo>
                  <a:lnTo>
                    <a:pt x="228" y="9348"/>
                  </a:lnTo>
                  <a:lnTo>
                    <a:pt x="256" y="9380"/>
                  </a:lnTo>
                  <a:lnTo>
                    <a:pt x="285" y="9412"/>
                  </a:lnTo>
                  <a:lnTo>
                    <a:pt x="315" y="9441"/>
                  </a:lnTo>
                  <a:lnTo>
                    <a:pt x="346" y="9470"/>
                  </a:lnTo>
                  <a:lnTo>
                    <a:pt x="379" y="9497"/>
                  </a:lnTo>
                  <a:lnTo>
                    <a:pt x="412" y="9523"/>
                  </a:lnTo>
                  <a:lnTo>
                    <a:pt x="448" y="9547"/>
                  </a:lnTo>
                  <a:lnTo>
                    <a:pt x="484" y="9570"/>
                  </a:lnTo>
                  <a:lnTo>
                    <a:pt x="521" y="9591"/>
                  </a:lnTo>
                  <a:lnTo>
                    <a:pt x="559" y="9611"/>
                  </a:lnTo>
                  <a:lnTo>
                    <a:pt x="600" y="9629"/>
                  </a:lnTo>
                  <a:lnTo>
                    <a:pt x="640" y="9646"/>
                  </a:lnTo>
                  <a:lnTo>
                    <a:pt x="681" y="9661"/>
                  </a:lnTo>
                  <a:lnTo>
                    <a:pt x="722" y="9675"/>
                  </a:lnTo>
                  <a:lnTo>
                    <a:pt x="766" y="9687"/>
                  </a:lnTo>
                  <a:lnTo>
                    <a:pt x="809" y="9697"/>
                  </a:lnTo>
                  <a:lnTo>
                    <a:pt x="2351" y="10004"/>
                  </a:lnTo>
                  <a:lnTo>
                    <a:pt x="2380" y="10087"/>
                  </a:lnTo>
                  <a:lnTo>
                    <a:pt x="2411" y="10169"/>
                  </a:lnTo>
                  <a:lnTo>
                    <a:pt x="2443" y="10252"/>
                  </a:lnTo>
                  <a:lnTo>
                    <a:pt x="2477" y="10333"/>
                  </a:lnTo>
                  <a:lnTo>
                    <a:pt x="2511" y="10413"/>
                  </a:lnTo>
                  <a:lnTo>
                    <a:pt x="2546" y="10494"/>
                  </a:lnTo>
                  <a:lnTo>
                    <a:pt x="2583" y="10573"/>
                  </a:lnTo>
                  <a:lnTo>
                    <a:pt x="2620" y="10651"/>
                  </a:lnTo>
                  <a:lnTo>
                    <a:pt x="1747" y="11957"/>
                  </a:lnTo>
                  <a:lnTo>
                    <a:pt x="1724" y="11995"/>
                  </a:lnTo>
                  <a:lnTo>
                    <a:pt x="1702" y="12033"/>
                  </a:lnTo>
                  <a:lnTo>
                    <a:pt x="1681" y="12072"/>
                  </a:lnTo>
                  <a:lnTo>
                    <a:pt x="1663" y="12111"/>
                  </a:lnTo>
                  <a:lnTo>
                    <a:pt x="1646" y="12153"/>
                  </a:lnTo>
                  <a:lnTo>
                    <a:pt x="1632" y="12193"/>
                  </a:lnTo>
                  <a:lnTo>
                    <a:pt x="1619" y="12234"/>
                  </a:lnTo>
                  <a:lnTo>
                    <a:pt x="1607" y="12275"/>
                  </a:lnTo>
                  <a:lnTo>
                    <a:pt x="1598" y="12317"/>
                  </a:lnTo>
                  <a:lnTo>
                    <a:pt x="1590" y="12359"/>
                  </a:lnTo>
                  <a:lnTo>
                    <a:pt x="1585" y="12402"/>
                  </a:lnTo>
                  <a:lnTo>
                    <a:pt x="1581" y="12444"/>
                  </a:lnTo>
                  <a:lnTo>
                    <a:pt x="1579" y="12486"/>
                  </a:lnTo>
                  <a:lnTo>
                    <a:pt x="1579" y="12528"/>
                  </a:lnTo>
                  <a:lnTo>
                    <a:pt x="1580" y="12571"/>
                  </a:lnTo>
                  <a:lnTo>
                    <a:pt x="1583" y="12613"/>
                  </a:lnTo>
                  <a:lnTo>
                    <a:pt x="1588" y="12654"/>
                  </a:lnTo>
                  <a:lnTo>
                    <a:pt x="1595" y="12697"/>
                  </a:lnTo>
                  <a:lnTo>
                    <a:pt x="1604" y="12738"/>
                  </a:lnTo>
                  <a:lnTo>
                    <a:pt x="1615" y="12779"/>
                  </a:lnTo>
                  <a:lnTo>
                    <a:pt x="1627" y="12820"/>
                  </a:lnTo>
                  <a:lnTo>
                    <a:pt x="1641" y="12860"/>
                  </a:lnTo>
                  <a:lnTo>
                    <a:pt x="1656" y="12900"/>
                  </a:lnTo>
                  <a:lnTo>
                    <a:pt x="1673" y="12940"/>
                  </a:lnTo>
                  <a:lnTo>
                    <a:pt x="1692" y="12978"/>
                  </a:lnTo>
                  <a:lnTo>
                    <a:pt x="1713" y="13016"/>
                  </a:lnTo>
                  <a:lnTo>
                    <a:pt x="1735" y="13052"/>
                  </a:lnTo>
                  <a:lnTo>
                    <a:pt x="1759" y="13088"/>
                  </a:lnTo>
                  <a:lnTo>
                    <a:pt x="1786" y="13124"/>
                  </a:lnTo>
                  <a:lnTo>
                    <a:pt x="1814" y="13158"/>
                  </a:lnTo>
                  <a:lnTo>
                    <a:pt x="1843" y="13191"/>
                  </a:lnTo>
                  <a:lnTo>
                    <a:pt x="1873" y="13224"/>
                  </a:lnTo>
                  <a:lnTo>
                    <a:pt x="2841" y="14189"/>
                  </a:lnTo>
                  <a:lnTo>
                    <a:pt x="2860" y="14207"/>
                  </a:lnTo>
                  <a:lnTo>
                    <a:pt x="2878" y="14224"/>
                  </a:lnTo>
                  <a:lnTo>
                    <a:pt x="2897" y="14241"/>
                  </a:lnTo>
                  <a:lnTo>
                    <a:pt x="2917" y="14257"/>
                  </a:lnTo>
                  <a:lnTo>
                    <a:pt x="2936" y="14273"/>
                  </a:lnTo>
                  <a:lnTo>
                    <a:pt x="2956" y="14288"/>
                  </a:lnTo>
                  <a:lnTo>
                    <a:pt x="2978" y="14303"/>
                  </a:lnTo>
                  <a:lnTo>
                    <a:pt x="2998" y="14317"/>
                  </a:lnTo>
                  <a:lnTo>
                    <a:pt x="3019" y="14331"/>
                  </a:lnTo>
                  <a:lnTo>
                    <a:pt x="3040" y="14344"/>
                  </a:lnTo>
                  <a:lnTo>
                    <a:pt x="3061" y="14356"/>
                  </a:lnTo>
                  <a:lnTo>
                    <a:pt x="3083" y="14368"/>
                  </a:lnTo>
                  <a:lnTo>
                    <a:pt x="3105" y="14379"/>
                  </a:lnTo>
                  <a:lnTo>
                    <a:pt x="3127" y="14389"/>
                  </a:lnTo>
                  <a:lnTo>
                    <a:pt x="3150" y="14399"/>
                  </a:lnTo>
                  <a:lnTo>
                    <a:pt x="3173" y="14409"/>
                  </a:lnTo>
                  <a:lnTo>
                    <a:pt x="3195" y="14418"/>
                  </a:lnTo>
                  <a:lnTo>
                    <a:pt x="3218" y="14426"/>
                  </a:lnTo>
                  <a:lnTo>
                    <a:pt x="3241" y="14434"/>
                  </a:lnTo>
                  <a:lnTo>
                    <a:pt x="3264" y="14441"/>
                  </a:lnTo>
                  <a:lnTo>
                    <a:pt x="3288" y="14448"/>
                  </a:lnTo>
                  <a:lnTo>
                    <a:pt x="3312" y="14454"/>
                  </a:lnTo>
                  <a:lnTo>
                    <a:pt x="3336" y="14459"/>
                  </a:lnTo>
                  <a:lnTo>
                    <a:pt x="3359" y="14464"/>
                  </a:lnTo>
                  <a:lnTo>
                    <a:pt x="3383" y="14469"/>
                  </a:lnTo>
                  <a:lnTo>
                    <a:pt x="3407" y="14473"/>
                  </a:lnTo>
                  <a:lnTo>
                    <a:pt x="3431" y="14476"/>
                  </a:lnTo>
                  <a:lnTo>
                    <a:pt x="3455" y="14478"/>
                  </a:lnTo>
                  <a:lnTo>
                    <a:pt x="3480" y="14480"/>
                  </a:lnTo>
                  <a:lnTo>
                    <a:pt x="3504" y="14482"/>
                  </a:lnTo>
                  <a:lnTo>
                    <a:pt x="3529" y="14483"/>
                  </a:lnTo>
                  <a:lnTo>
                    <a:pt x="3553" y="14483"/>
                  </a:lnTo>
                  <a:lnTo>
                    <a:pt x="3589" y="14482"/>
                  </a:lnTo>
                  <a:lnTo>
                    <a:pt x="3625" y="14480"/>
                  </a:lnTo>
                  <a:lnTo>
                    <a:pt x="3662" y="14477"/>
                  </a:lnTo>
                  <a:lnTo>
                    <a:pt x="3698" y="14473"/>
                  </a:lnTo>
                  <a:lnTo>
                    <a:pt x="3733" y="14467"/>
                  </a:lnTo>
                  <a:lnTo>
                    <a:pt x="3769" y="14460"/>
                  </a:lnTo>
                  <a:lnTo>
                    <a:pt x="3804" y="14451"/>
                  </a:lnTo>
                  <a:lnTo>
                    <a:pt x="3840" y="14441"/>
                  </a:lnTo>
                  <a:lnTo>
                    <a:pt x="3875" y="14430"/>
                  </a:lnTo>
                  <a:lnTo>
                    <a:pt x="3910" y="14418"/>
                  </a:lnTo>
                  <a:lnTo>
                    <a:pt x="3944" y="14404"/>
                  </a:lnTo>
                  <a:lnTo>
                    <a:pt x="3978" y="14389"/>
                  </a:lnTo>
                  <a:lnTo>
                    <a:pt x="4013" y="14372"/>
                  </a:lnTo>
                  <a:lnTo>
                    <a:pt x="4046" y="14355"/>
                  </a:lnTo>
                  <a:lnTo>
                    <a:pt x="4078" y="14336"/>
                  </a:lnTo>
                  <a:lnTo>
                    <a:pt x="4110" y="14315"/>
                  </a:lnTo>
                  <a:lnTo>
                    <a:pt x="5420" y="13443"/>
                  </a:lnTo>
                  <a:lnTo>
                    <a:pt x="5499" y="13482"/>
                  </a:lnTo>
                  <a:lnTo>
                    <a:pt x="5578" y="13518"/>
                  </a:lnTo>
                  <a:lnTo>
                    <a:pt x="5658" y="13553"/>
                  </a:lnTo>
                  <a:lnTo>
                    <a:pt x="5739" y="13587"/>
                  </a:lnTo>
                  <a:lnTo>
                    <a:pt x="5820" y="13620"/>
                  </a:lnTo>
                  <a:lnTo>
                    <a:pt x="5903" y="13652"/>
                  </a:lnTo>
                  <a:lnTo>
                    <a:pt x="5985" y="13683"/>
                  </a:lnTo>
                  <a:lnTo>
                    <a:pt x="6069" y="13713"/>
                  </a:lnTo>
                  <a:lnTo>
                    <a:pt x="6377" y="15251"/>
                  </a:lnTo>
                  <a:lnTo>
                    <a:pt x="6387" y="15295"/>
                  </a:lnTo>
                  <a:lnTo>
                    <a:pt x="6398" y="15337"/>
                  </a:lnTo>
                  <a:lnTo>
                    <a:pt x="6412" y="15380"/>
                  </a:lnTo>
                  <a:lnTo>
                    <a:pt x="6427" y="15421"/>
                  </a:lnTo>
                  <a:lnTo>
                    <a:pt x="6444" y="15461"/>
                  </a:lnTo>
                  <a:lnTo>
                    <a:pt x="6462" y="15500"/>
                  </a:lnTo>
                  <a:lnTo>
                    <a:pt x="6482" y="15538"/>
                  </a:lnTo>
                  <a:lnTo>
                    <a:pt x="6503" y="15575"/>
                  </a:lnTo>
                  <a:lnTo>
                    <a:pt x="6527" y="15611"/>
                  </a:lnTo>
                  <a:lnTo>
                    <a:pt x="6551" y="15646"/>
                  </a:lnTo>
                  <a:lnTo>
                    <a:pt x="6577" y="15681"/>
                  </a:lnTo>
                  <a:lnTo>
                    <a:pt x="6604" y="15713"/>
                  </a:lnTo>
                  <a:lnTo>
                    <a:pt x="6633" y="15744"/>
                  </a:lnTo>
                  <a:lnTo>
                    <a:pt x="6662" y="15774"/>
                  </a:lnTo>
                  <a:lnTo>
                    <a:pt x="6694" y="15803"/>
                  </a:lnTo>
                  <a:lnTo>
                    <a:pt x="6726" y="15831"/>
                  </a:lnTo>
                  <a:lnTo>
                    <a:pt x="6759" y="15857"/>
                  </a:lnTo>
                  <a:lnTo>
                    <a:pt x="6793" y="15881"/>
                  </a:lnTo>
                  <a:lnTo>
                    <a:pt x="6829" y="15904"/>
                  </a:lnTo>
                  <a:lnTo>
                    <a:pt x="6866" y="15927"/>
                  </a:lnTo>
                  <a:lnTo>
                    <a:pt x="6903" y="15947"/>
                  </a:lnTo>
                  <a:lnTo>
                    <a:pt x="6941" y="15966"/>
                  </a:lnTo>
                  <a:lnTo>
                    <a:pt x="6980" y="15983"/>
                  </a:lnTo>
                  <a:lnTo>
                    <a:pt x="7020" y="15998"/>
                  </a:lnTo>
                  <a:lnTo>
                    <a:pt x="7061" y="16012"/>
                  </a:lnTo>
                  <a:lnTo>
                    <a:pt x="7102" y="16024"/>
                  </a:lnTo>
                  <a:lnTo>
                    <a:pt x="7144" y="16034"/>
                  </a:lnTo>
                  <a:lnTo>
                    <a:pt x="7187" y="16043"/>
                  </a:lnTo>
                  <a:lnTo>
                    <a:pt x="7231" y="16049"/>
                  </a:lnTo>
                  <a:lnTo>
                    <a:pt x="7274" y="16054"/>
                  </a:lnTo>
                  <a:lnTo>
                    <a:pt x="7318" y="16057"/>
                  </a:lnTo>
                  <a:lnTo>
                    <a:pt x="7363" y="16058"/>
                  </a:lnTo>
                  <a:lnTo>
                    <a:pt x="8732" y="16058"/>
                  </a:lnTo>
                  <a:lnTo>
                    <a:pt x="8777" y="16057"/>
                  </a:lnTo>
                  <a:lnTo>
                    <a:pt x="8821" y="16054"/>
                  </a:lnTo>
                  <a:lnTo>
                    <a:pt x="8864" y="16049"/>
                  </a:lnTo>
                  <a:lnTo>
                    <a:pt x="8908" y="16043"/>
                  </a:lnTo>
                  <a:lnTo>
                    <a:pt x="8951" y="16034"/>
                  </a:lnTo>
                  <a:lnTo>
                    <a:pt x="8993" y="16024"/>
                  </a:lnTo>
                  <a:lnTo>
                    <a:pt x="9034" y="16012"/>
                  </a:lnTo>
                  <a:lnTo>
                    <a:pt x="9075" y="15998"/>
                  </a:lnTo>
                  <a:lnTo>
                    <a:pt x="9115" y="15983"/>
                  </a:lnTo>
                  <a:lnTo>
                    <a:pt x="9154" y="15966"/>
                  </a:lnTo>
                  <a:lnTo>
                    <a:pt x="9192" y="15947"/>
                  </a:lnTo>
                  <a:lnTo>
                    <a:pt x="9229" y="15927"/>
                  </a:lnTo>
                  <a:lnTo>
                    <a:pt x="9267" y="15904"/>
                  </a:lnTo>
                  <a:lnTo>
                    <a:pt x="9302" y="15881"/>
                  </a:lnTo>
                  <a:lnTo>
                    <a:pt x="9336" y="15857"/>
                  </a:lnTo>
                  <a:lnTo>
                    <a:pt x="9369" y="15831"/>
                  </a:lnTo>
                  <a:lnTo>
                    <a:pt x="9401" y="15803"/>
                  </a:lnTo>
                  <a:lnTo>
                    <a:pt x="9433" y="15774"/>
                  </a:lnTo>
                  <a:lnTo>
                    <a:pt x="9463" y="15744"/>
                  </a:lnTo>
                  <a:lnTo>
                    <a:pt x="9491" y="15713"/>
                  </a:lnTo>
                  <a:lnTo>
                    <a:pt x="9518" y="15681"/>
                  </a:lnTo>
                  <a:lnTo>
                    <a:pt x="9544" y="15646"/>
                  </a:lnTo>
                  <a:lnTo>
                    <a:pt x="9568" y="15611"/>
                  </a:lnTo>
                  <a:lnTo>
                    <a:pt x="9592" y="15575"/>
                  </a:lnTo>
                  <a:lnTo>
                    <a:pt x="9614" y="15538"/>
                  </a:lnTo>
                  <a:lnTo>
                    <a:pt x="9633" y="15500"/>
                  </a:lnTo>
                  <a:lnTo>
                    <a:pt x="9652" y="15461"/>
                  </a:lnTo>
                  <a:lnTo>
                    <a:pt x="9668" y="15421"/>
                  </a:lnTo>
                  <a:lnTo>
                    <a:pt x="9683" y="15380"/>
                  </a:lnTo>
                  <a:lnTo>
                    <a:pt x="9697" y="15337"/>
                  </a:lnTo>
                  <a:lnTo>
                    <a:pt x="9708" y="15295"/>
                  </a:lnTo>
                  <a:lnTo>
                    <a:pt x="9718" y="15251"/>
                  </a:lnTo>
                  <a:lnTo>
                    <a:pt x="10027" y="13713"/>
                  </a:lnTo>
                  <a:lnTo>
                    <a:pt x="10111" y="13683"/>
                  </a:lnTo>
                  <a:lnTo>
                    <a:pt x="10193" y="13652"/>
                  </a:lnTo>
                  <a:lnTo>
                    <a:pt x="10276" y="13620"/>
                  </a:lnTo>
                  <a:lnTo>
                    <a:pt x="10357" y="13587"/>
                  </a:lnTo>
                  <a:lnTo>
                    <a:pt x="10438" y="13553"/>
                  </a:lnTo>
                  <a:lnTo>
                    <a:pt x="10517" y="13518"/>
                  </a:lnTo>
                  <a:lnTo>
                    <a:pt x="10597" y="13481"/>
                  </a:lnTo>
                  <a:lnTo>
                    <a:pt x="10676" y="13443"/>
                  </a:lnTo>
                  <a:lnTo>
                    <a:pt x="11986" y="14315"/>
                  </a:lnTo>
                  <a:lnTo>
                    <a:pt x="12018" y="14336"/>
                  </a:lnTo>
                  <a:lnTo>
                    <a:pt x="12050" y="14355"/>
                  </a:lnTo>
                  <a:lnTo>
                    <a:pt x="12083" y="14372"/>
                  </a:lnTo>
                  <a:lnTo>
                    <a:pt x="12117" y="14389"/>
                  </a:lnTo>
                  <a:lnTo>
                    <a:pt x="12151" y="14404"/>
                  </a:lnTo>
                  <a:lnTo>
                    <a:pt x="12185" y="14418"/>
                  </a:lnTo>
                  <a:lnTo>
                    <a:pt x="12220" y="14430"/>
                  </a:lnTo>
                  <a:lnTo>
                    <a:pt x="12255" y="14441"/>
                  </a:lnTo>
                  <a:lnTo>
                    <a:pt x="12291" y="14451"/>
                  </a:lnTo>
                  <a:lnTo>
                    <a:pt x="12326" y="14460"/>
                  </a:lnTo>
                  <a:lnTo>
                    <a:pt x="12362" y="14467"/>
                  </a:lnTo>
                  <a:lnTo>
                    <a:pt x="12398" y="14473"/>
                  </a:lnTo>
                  <a:lnTo>
                    <a:pt x="12433" y="14477"/>
                  </a:lnTo>
                  <a:lnTo>
                    <a:pt x="12470" y="14480"/>
                  </a:lnTo>
                  <a:lnTo>
                    <a:pt x="12506" y="14482"/>
                  </a:lnTo>
                  <a:lnTo>
                    <a:pt x="12542" y="14483"/>
                  </a:lnTo>
                  <a:lnTo>
                    <a:pt x="12566" y="14483"/>
                  </a:lnTo>
                  <a:lnTo>
                    <a:pt x="12591" y="14482"/>
                  </a:lnTo>
                  <a:lnTo>
                    <a:pt x="12615" y="14480"/>
                  </a:lnTo>
                  <a:lnTo>
                    <a:pt x="12640" y="14478"/>
                  </a:lnTo>
                  <a:lnTo>
                    <a:pt x="12664" y="14476"/>
                  </a:lnTo>
                  <a:lnTo>
                    <a:pt x="12688" y="14473"/>
                  </a:lnTo>
                  <a:lnTo>
                    <a:pt x="12712" y="14469"/>
                  </a:lnTo>
                  <a:lnTo>
                    <a:pt x="12736" y="14464"/>
                  </a:lnTo>
                  <a:lnTo>
                    <a:pt x="12759" y="14459"/>
                  </a:lnTo>
                  <a:lnTo>
                    <a:pt x="12783" y="14454"/>
                  </a:lnTo>
                  <a:lnTo>
                    <a:pt x="12808" y="14448"/>
                  </a:lnTo>
                  <a:lnTo>
                    <a:pt x="12831" y="14441"/>
                  </a:lnTo>
                  <a:lnTo>
                    <a:pt x="12854" y="14434"/>
                  </a:lnTo>
                  <a:lnTo>
                    <a:pt x="12877" y="14426"/>
                  </a:lnTo>
                  <a:lnTo>
                    <a:pt x="12900" y="14418"/>
                  </a:lnTo>
                  <a:lnTo>
                    <a:pt x="12923" y="14409"/>
                  </a:lnTo>
                  <a:lnTo>
                    <a:pt x="12945" y="14399"/>
                  </a:lnTo>
                  <a:lnTo>
                    <a:pt x="12968" y="14389"/>
                  </a:lnTo>
                  <a:lnTo>
                    <a:pt x="12990" y="14379"/>
                  </a:lnTo>
                  <a:lnTo>
                    <a:pt x="13012" y="14368"/>
                  </a:lnTo>
                  <a:lnTo>
                    <a:pt x="13034" y="14356"/>
                  </a:lnTo>
                  <a:lnTo>
                    <a:pt x="13055" y="14344"/>
                  </a:lnTo>
                  <a:lnTo>
                    <a:pt x="13076" y="14331"/>
                  </a:lnTo>
                  <a:lnTo>
                    <a:pt x="13097" y="14317"/>
                  </a:lnTo>
                  <a:lnTo>
                    <a:pt x="13118" y="14303"/>
                  </a:lnTo>
                  <a:lnTo>
                    <a:pt x="13139" y="14288"/>
                  </a:lnTo>
                  <a:lnTo>
                    <a:pt x="13159" y="14273"/>
                  </a:lnTo>
                  <a:lnTo>
                    <a:pt x="13179" y="14257"/>
                  </a:lnTo>
                  <a:lnTo>
                    <a:pt x="13198" y="14241"/>
                  </a:lnTo>
                  <a:lnTo>
                    <a:pt x="13217" y="14224"/>
                  </a:lnTo>
                  <a:lnTo>
                    <a:pt x="13236" y="14207"/>
                  </a:lnTo>
                  <a:lnTo>
                    <a:pt x="13254" y="14189"/>
                  </a:lnTo>
                  <a:lnTo>
                    <a:pt x="14222" y="13224"/>
                  </a:lnTo>
                  <a:lnTo>
                    <a:pt x="14253" y="13191"/>
                  </a:lnTo>
                  <a:lnTo>
                    <a:pt x="14282" y="13158"/>
                  </a:lnTo>
                  <a:lnTo>
                    <a:pt x="14309" y="13124"/>
                  </a:lnTo>
                  <a:lnTo>
                    <a:pt x="14336" y="13088"/>
                  </a:lnTo>
                  <a:lnTo>
                    <a:pt x="14360" y="13052"/>
                  </a:lnTo>
                  <a:lnTo>
                    <a:pt x="14382" y="13016"/>
                  </a:lnTo>
                  <a:lnTo>
                    <a:pt x="14403" y="12978"/>
                  </a:lnTo>
                  <a:lnTo>
                    <a:pt x="14422" y="12940"/>
                  </a:lnTo>
                  <a:lnTo>
                    <a:pt x="14439" y="12900"/>
                  </a:lnTo>
                  <a:lnTo>
                    <a:pt x="14455" y="12860"/>
                  </a:lnTo>
                  <a:lnTo>
                    <a:pt x="14468" y="12820"/>
                  </a:lnTo>
                  <a:lnTo>
                    <a:pt x="14480" y="12779"/>
                  </a:lnTo>
                  <a:lnTo>
                    <a:pt x="14492" y="12738"/>
                  </a:lnTo>
                  <a:lnTo>
                    <a:pt x="14500" y="12697"/>
                  </a:lnTo>
                  <a:lnTo>
                    <a:pt x="14507" y="12654"/>
                  </a:lnTo>
                  <a:lnTo>
                    <a:pt x="14512" y="12613"/>
                  </a:lnTo>
                  <a:lnTo>
                    <a:pt x="14515" y="12571"/>
                  </a:lnTo>
                  <a:lnTo>
                    <a:pt x="14517" y="12528"/>
                  </a:lnTo>
                  <a:lnTo>
                    <a:pt x="14517" y="12486"/>
                  </a:lnTo>
                  <a:lnTo>
                    <a:pt x="14515" y="12444"/>
                  </a:lnTo>
                  <a:lnTo>
                    <a:pt x="14511" y="12402"/>
                  </a:lnTo>
                  <a:lnTo>
                    <a:pt x="14505" y="12359"/>
                  </a:lnTo>
                  <a:lnTo>
                    <a:pt x="14498" y="12317"/>
                  </a:lnTo>
                  <a:lnTo>
                    <a:pt x="14489" y="12275"/>
                  </a:lnTo>
                  <a:lnTo>
                    <a:pt x="14476" y="12234"/>
                  </a:lnTo>
                  <a:lnTo>
                    <a:pt x="14464" y="12193"/>
                  </a:lnTo>
                  <a:lnTo>
                    <a:pt x="14449" y="12153"/>
                  </a:lnTo>
                  <a:lnTo>
                    <a:pt x="14433" y="12111"/>
                  </a:lnTo>
                  <a:lnTo>
                    <a:pt x="14414" y="12072"/>
                  </a:lnTo>
                  <a:lnTo>
                    <a:pt x="14394" y="12033"/>
                  </a:lnTo>
                  <a:lnTo>
                    <a:pt x="14372" y="11995"/>
                  </a:lnTo>
                  <a:lnTo>
                    <a:pt x="14348" y="11957"/>
                  </a:lnTo>
                  <a:lnTo>
                    <a:pt x="13475" y="10651"/>
                  </a:lnTo>
                  <a:lnTo>
                    <a:pt x="13512" y="10572"/>
                  </a:lnTo>
                  <a:lnTo>
                    <a:pt x="13549" y="10493"/>
                  </a:lnTo>
                  <a:lnTo>
                    <a:pt x="13584" y="10413"/>
                  </a:lnTo>
                  <a:lnTo>
                    <a:pt x="13618" y="10332"/>
                  </a:lnTo>
                  <a:lnTo>
                    <a:pt x="13652" y="10251"/>
                  </a:lnTo>
                  <a:lnTo>
                    <a:pt x="13684" y="10169"/>
                  </a:lnTo>
                  <a:lnTo>
                    <a:pt x="13715" y="10087"/>
                  </a:lnTo>
                  <a:lnTo>
                    <a:pt x="13745" y="10004"/>
                  </a:lnTo>
                  <a:lnTo>
                    <a:pt x="15286" y="9697"/>
                  </a:lnTo>
                  <a:lnTo>
                    <a:pt x="15329" y="9687"/>
                  </a:lnTo>
                  <a:lnTo>
                    <a:pt x="15373" y="9675"/>
                  </a:lnTo>
                  <a:lnTo>
                    <a:pt x="15414" y="9661"/>
                  </a:lnTo>
                  <a:lnTo>
                    <a:pt x="15455" y="9646"/>
                  </a:lnTo>
                  <a:lnTo>
                    <a:pt x="15495" y="9629"/>
                  </a:lnTo>
                  <a:lnTo>
                    <a:pt x="15536" y="9611"/>
                  </a:lnTo>
                  <a:lnTo>
                    <a:pt x="15574" y="9591"/>
                  </a:lnTo>
                  <a:lnTo>
                    <a:pt x="15611" y="9570"/>
                  </a:lnTo>
                  <a:lnTo>
                    <a:pt x="15647" y="9547"/>
                  </a:lnTo>
                  <a:lnTo>
                    <a:pt x="15683" y="9523"/>
                  </a:lnTo>
                  <a:lnTo>
                    <a:pt x="15716" y="9497"/>
                  </a:lnTo>
                  <a:lnTo>
                    <a:pt x="15749" y="9470"/>
                  </a:lnTo>
                  <a:lnTo>
                    <a:pt x="15780" y="9441"/>
                  </a:lnTo>
                  <a:lnTo>
                    <a:pt x="15810" y="9412"/>
                  </a:lnTo>
                  <a:lnTo>
                    <a:pt x="15839" y="9380"/>
                  </a:lnTo>
                  <a:lnTo>
                    <a:pt x="15867" y="9348"/>
                  </a:lnTo>
                  <a:lnTo>
                    <a:pt x="15893" y="9315"/>
                  </a:lnTo>
                  <a:lnTo>
                    <a:pt x="15918" y="9280"/>
                  </a:lnTo>
                  <a:lnTo>
                    <a:pt x="15941" y="9245"/>
                  </a:lnTo>
                  <a:lnTo>
                    <a:pt x="15963" y="9209"/>
                  </a:lnTo>
                  <a:lnTo>
                    <a:pt x="15983" y="9172"/>
                  </a:lnTo>
                  <a:lnTo>
                    <a:pt x="16002" y="9134"/>
                  </a:lnTo>
                  <a:lnTo>
                    <a:pt x="16020" y="9094"/>
                  </a:lnTo>
                  <a:lnTo>
                    <a:pt x="16035" y="9054"/>
                  </a:lnTo>
                  <a:lnTo>
                    <a:pt x="16049" y="9014"/>
                  </a:lnTo>
                  <a:lnTo>
                    <a:pt x="16061" y="8972"/>
                  </a:lnTo>
                  <a:lnTo>
                    <a:pt x="16071" y="8931"/>
                  </a:lnTo>
                  <a:lnTo>
                    <a:pt x="16080" y="8888"/>
                  </a:lnTo>
                  <a:lnTo>
                    <a:pt x="16086" y="8844"/>
                  </a:lnTo>
                  <a:lnTo>
                    <a:pt x="16091" y="8801"/>
                  </a:lnTo>
                  <a:lnTo>
                    <a:pt x="16094" y="8757"/>
                  </a:lnTo>
                  <a:lnTo>
                    <a:pt x="16095" y="8712"/>
                  </a:lnTo>
                  <a:lnTo>
                    <a:pt x="16095" y="7347"/>
                  </a:lnTo>
                  <a:lnTo>
                    <a:pt x="16094" y="7302"/>
                  </a:lnTo>
                  <a:lnTo>
                    <a:pt x="16091" y="7258"/>
                  </a:lnTo>
                  <a:lnTo>
                    <a:pt x="16086" y="7215"/>
                  </a:lnTo>
                  <a:lnTo>
                    <a:pt x="16080" y="7171"/>
                  </a:lnTo>
                  <a:lnTo>
                    <a:pt x="16071" y="7128"/>
                  </a:lnTo>
                  <a:lnTo>
                    <a:pt x="16061" y="7086"/>
                  </a:lnTo>
                  <a:lnTo>
                    <a:pt x="16049" y="7045"/>
                  </a:lnTo>
                  <a:lnTo>
                    <a:pt x="16035" y="7005"/>
                  </a:lnTo>
                  <a:lnTo>
                    <a:pt x="16020" y="6965"/>
                  </a:lnTo>
                  <a:lnTo>
                    <a:pt x="16002" y="6925"/>
                  </a:lnTo>
                  <a:lnTo>
                    <a:pt x="15983" y="6887"/>
                  </a:lnTo>
                  <a:lnTo>
                    <a:pt x="15963" y="6850"/>
                  </a:lnTo>
                  <a:lnTo>
                    <a:pt x="15941" y="6813"/>
                  </a:lnTo>
                  <a:lnTo>
                    <a:pt x="15918" y="6778"/>
                  </a:lnTo>
                  <a:lnTo>
                    <a:pt x="15893" y="6744"/>
                  </a:lnTo>
                  <a:lnTo>
                    <a:pt x="15867" y="6711"/>
                  </a:lnTo>
                  <a:lnTo>
                    <a:pt x="15839" y="6679"/>
                  </a:lnTo>
                  <a:lnTo>
                    <a:pt x="15810" y="6647"/>
                  </a:lnTo>
                  <a:lnTo>
                    <a:pt x="15780" y="6617"/>
                  </a:lnTo>
                  <a:lnTo>
                    <a:pt x="15749" y="6589"/>
                  </a:lnTo>
                  <a:lnTo>
                    <a:pt x="15716" y="6562"/>
                  </a:lnTo>
                  <a:lnTo>
                    <a:pt x="15683" y="6536"/>
                  </a:lnTo>
                  <a:lnTo>
                    <a:pt x="15647" y="6512"/>
                  </a:lnTo>
                  <a:lnTo>
                    <a:pt x="15611" y="6489"/>
                  </a:lnTo>
                  <a:lnTo>
                    <a:pt x="15574" y="6467"/>
                  </a:lnTo>
                  <a:lnTo>
                    <a:pt x="15536" y="6448"/>
                  </a:lnTo>
                  <a:lnTo>
                    <a:pt x="15495" y="6429"/>
                  </a:lnTo>
                  <a:lnTo>
                    <a:pt x="15455" y="6413"/>
                  </a:lnTo>
                  <a:lnTo>
                    <a:pt x="15414" y="6398"/>
                  </a:lnTo>
                  <a:lnTo>
                    <a:pt x="15373" y="6383"/>
                  </a:lnTo>
                  <a:lnTo>
                    <a:pt x="15329" y="6372"/>
                  </a:lnTo>
                  <a:lnTo>
                    <a:pt x="15286" y="6362"/>
                  </a:lnTo>
                  <a:close/>
                </a:path>
              </a:pathLst>
            </a:custGeom>
            <a:grpFill/>
            <a:ln>
              <a:solidFill>
                <a:srgbClr val="F5C700"/>
              </a:solidFill>
            </a:ln>
          </p:spPr>
          <p:txBody>
            <a:bodyPr vert="horz" wrap="square" lIns="91440" tIns="45720" rIns="91440" bIns="45720" numCol="1" anchor="t" anchorCtr="0" compatLnSpc="1">
              <a:prstTxWarp prst="textNoShape">
                <a:avLst/>
              </a:prstTxWarp>
            </a:bodyPr>
            <a:lstStyle/>
            <a:p>
              <a:endParaRPr lang="id-ID"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sp>
          <p:nvSpPr>
            <p:cNvPr id="34" name="Freeform 75"/>
            <p:cNvSpPr>
              <a:spLocks noEditPoints="1"/>
            </p:cNvSpPr>
            <p:nvPr/>
          </p:nvSpPr>
          <p:spPr bwMode="auto">
            <a:xfrm>
              <a:off x="4787900" y="2312988"/>
              <a:ext cx="303213" cy="301625"/>
            </a:xfrm>
            <a:custGeom>
              <a:avLst/>
              <a:gdLst>
                <a:gd name="T0" fmla="*/ 2899 w 7040"/>
                <a:gd name="T1" fmla="*/ 6524 h 7025"/>
                <a:gd name="T2" fmla="*/ 2185 w 7040"/>
                <a:gd name="T3" fmla="*/ 6283 h 7025"/>
                <a:gd name="T4" fmla="*/ 1560 w 7040"/>
                <a:gd name="T5" fmla="*/ 5884 h 7025"/>
                <a:gd name="T6" fmla="*/ 1051 w 7040"/>
                <a:gd name="T7" fmla="*/ 5351 h 7025"/>
                <a:gd name="T8" fmla="*/ 682 w 7040"/>
                <a:gd name="T9" fmla="*/ 4709 h 7025"/>
                <a:gd name="T10" fmla="*/ 475 w 7040"/>
                <a:gd name="T11" fmla="*/ 3980 h 7025"/>
                <a:gd name="T12" fmla="*/ 455 w 7040"/>
                <a:gd name="T13" fmla="*/ 3198 h 7025"/>
                <a:gd name="T14" fmla="*/ 626 w 7040"/>
                <a:gd name="T15" fmla="*/ 2456 h 7025"/>
                <a:gd name="T16" fmla="*/ 965 w 7040"/>
                <a:gd name="T17" fmla="*/ 1794 h 7025"/>
                <a:gd name="T18" fmla="*/ 1448 w 7040"/>
                <a:gd name="T19" fmla="*/ 1237 h 7025"/>
                <a:gd name="T20" fmla="*/ 2052 w 7040"/>
                <a:gd name="T21" fmla="*/ 810 h 7025"/>
                <a:gd name="T22" fmla="*/ 2750 w 7040"/>
                <a:gd name="T23" fmla="*/ 536 h 7025"/>
                <a:gd name="T24" fmla="*/ 3520 w 7040"/>
                <a:gd name="T25" fmla="*/ 439 h 7025"/>
                <a:gd name="T26" fmla="*/ 4289 w 7040"/>
                <a:gd name="T27" fmla="*/ 536 h 7025"/>
                <a:gd name="T28" fmla="*/ 4988 w 7040"/>
                <a:gd name="T29" fmla="*/ 810 h 7025"/>
                <a:gd name="T30" fmla="*/ 5591 w 7040"/>
                <a:gd name="T31" fmla="*/ 1237 h 7025"/>
                <a:gd name="T32" fmla="*/ 6075 w 7040"/>
                <a:gd name="T33" fmla="*/ 1794 h 7025"/>
                <a:gd name="T34" fmla="*/ 6414 w 7040"/>
                <a:gd name="T35" fmla="*/ 2456 h 7025"/>
                <a:gd name="T36" fmla="*/ 6585 w 7040"/>
                <a:gd name="T37" fmla="*/ 3198 h 7025"/>
                <a:gd name="T38" fmla="*/ 6565 w 7040"/>
                <a:gd name="T39" fmla="*/ 3980 h 7025"/>
                <a:gd name="T40" fmla="*/ 6358 w 7040"/>
                <a:gd name="T41" fmla="*/ 4709 h 7025"/>
                <a:gd name="T42" fmla="*/ 5988 w 7040"/>
                <a:gd name="T43" fmla="*/ 5351 h 7025"/>
                <a:gd name="T44" fmla="*/ 5479 w 7040"/>
                <a:gd name="T45" fmla="*/ 5884 h 7025"/>
                <a:gd name="T46" fmla="*/ 4855 w 7040"/>
                <a:gd name="T47" fmla="*/ 6283 h 7025"/>
                <a:gd name="T48" fmla="*/ 4140 w 7040"/>
                <a:gd name="T49" fmla="*/ 6524 h 7025"/>
                <a:gd name="T50" fmla="*/ 3520 w 7040"/>
                <a:gd name="T51" fmla="*/ 0 h 7025"/>
                <a:gd name="T52" fmla="*/ 2640 w 7040"/>
                <a:gd name="T53" fmla="*/ 110 h 7025"/>
                <a:gd name="T54" fmla="*/ 1842 w 7040"/>
                <a:gd name="T55" fmla="*/ 424 h 7025"/>
                <a:gd name="T56" fmla="*/ 1153 w 7040"/>
                <a:gd name="T57" fmla="*/ 912 h 7025"/>
                <a:gd name="T58" fmla="*/ 600 w 7040"/>
                <a:gd name="T59" fmla="*/ 1548 h 7025"/>
                <a:gd name="T60" fmla="*/ 213 w 7040"/>
                <a:gd name="T61" fmla="*/ 2305 h 7025"/>
                <a:gd name="T62" fmla="*/ 18 w 7040"/>
                <a:gd name="T63" fmla="*/ 3153 h 7025"/>
                <a:gd name="T64" fmla="*/ 40 w 7040"/>
                <a:gd name="T65" fmla="*/ 4047 h 7025"/>
                <a:gd name="T66" fmla="*/ 276 w 7040"/>
                <a:gd name="T67" fmla="*/ 4880 h 7025"/>
                <a:gd name="T68" fmla="*/ 699 w 7040"/>
                <a:gd name="T69" fmla="*/ 5614 h 7025"/>
                <a:gd name="T70" fmla="*/ 1280 w 7040"/>
                <a:gd name="T71" fmla="*/ 6222 h 7025"/>
                <a:gd name="T72" fmla="*/ 1993 w 7040"/>
                <a:gd name="T73" fmla="*/ 6678 h 7025"/>
                <a:gd name="T74" fmla="*/ 2810 w 7040"/>
                <a:gd name="T75" fmla="*/ 6953 h 7025"/>
                <a:gd name="T76" fmla="*/ 3702 w 7040"/>
                <a:gd name="T77" fmla="*/ 7020 h 7025"/>
                <a:gd name="T78" fmla="*/ 4567 w 7040"/>
                <a:gd name="T79" fmla="*/ 6867 h 7025"/>
                <a:gd name="T80" fmla="*/ 5345 w 7040"/>
                <a:gd name="T81" fmla="*/ 6517 h 7025"/>
                <a:gd name="T82" fmla="*/ 6009 w 7040"/>
                <a:gd name="T83" fmla="*/ 5996 h 7025"/>
                <a:gd name="T84" fmla="*/ 6531 w 7040"/>
                <a:gd name="T85" fmla="*/ 5333 h 7025"/>
                <a:gd name="T86" fmla="*/ 6882 w 7040"/>
                <a:gd name="T87" fmla="*/ 4556 h 7025"/>
                <a:gd name="T88" fmla="*/ 7036 w 7040"/>
                <a:gd name="T89" fmla="*/ 3693 h 7025"/>
                <a:gd name="T90" fmla="*/ 6969 w 7040"/>
                <a:gd name="T91" fmla="*/ 2805 h 7025"/>
                <a:gd name="T92" fmla="*/ 6693 w 7040"/>
                <a:gd name="T93" fmla="*/ 1990 h 7025"/>
                <a:gd name="T94" fmla="*/ 6237 w 7040"/>
                <a:gd name="T95" fmla="*/ 1278 h 7025"/>
                <a:gd name="T96" fmla="*/ 5626 w 7040"/>
                <a:gd name="T97" fmla="*/ 697 h 7025"/>
                <a:gd name="T98" fmla="*/ 4891 w 7040"/>
                <a:gd name="T99" fmla="*/ 276 h 7025"/>
                <a:gd name="T100" fmla="*/ 4056 w 7040"/>
                <a:gd name="T101" fmla="*/ 40 h 7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040" h="7025">
                  <a:moveTo>
                    <a:pt x="3520" y="6586"/>
                  </a:moveTo>
                  <a:lnTo>
                    <a:pt x="3362" y="6582"/>
                  </a:lnTo>
                  <a:lnTo>
                    <a:pt x="3205" y="6570"/>
                  </a:lnTo>
                  <a:lnTo>
                    <a:pt x="3051" y="6551"/>
                  </a:lnTo>
                  <a:lnTo>
                    <a:pt x="2899" y="6524"/>
                  </a:lnTo>
                  <a:lnTo>
                    <a:pt x="2750" y="6489"/>
                  </a:lnTo>
                  <a:lnTo>
                    <a:pt x="2604" y="6447"/>
                  </a:lnTo>
                  <a:lnTo>
                    <a:pt x="2460" y="6399"/>
                  </a:lnTo>
                  <a:lnTo>
                    <a:pt x="2320" y="6344"/>
                  </a:lnTo>
                  <a:lnTo>
                    <a:pt x="2185" y="6283"/>
                  </a:lnTo>
                  <a:lnTo>
                    <a:pt x="2052" y="6214"/>
                  </a:lnTo>
                  <a:lnTo>
                    <a:pt x="1922" y="6141"/>
                  </a:lnTo>
                  <a:lnTo>
                    <a:pt x="1797" y="6061"/>
                  </a:lnTo>
                  <a:lnTo>
                    <a:pt x="1677" y="5976"/>
                  </a:lnTo>
                  <a:lnTo>
                    <a:pt x="1560" y="5884"/>
                  </a:lnTo>
                  <a:lnTo>
                    <a:pt x="1448" y="5788"/>
                  </a:lnTo>
                  <a:lnTo>
                    <a:pt x="1342" y="5685"/>
                  </a:lnTo>
                  <a:lnTo>
                    <a:pt x="1240" y="5579"/>
                  </a:lnTo>
                  <a:lnTo>
                    <a:pt x="1142" y="5468"/>
                  </a:lnTo>
                  <a:lnTo>
                    <a:pt x="1051" y="5351"/>
                  </a:lnTo>
                  <a:lnTo>
                    <a:pt x="965" y="5231"/>
                  </a:lnTo>
                  <a:lnTo>
                    <a:pt x="885" y="5106"/>
                  </a:lnTo>
                  <a:lnTo>
                    <a:pt x="812" y="4977"/>
                  </a:lnTo>
                  <a:lnTo>
                    <a:pt x="743" y="4844"/>
                  </a:lnTo>
                  <a:lnTo>
                    <a:pt x="682" y="4709"/>
                  </a:lnTo>
                  <a:lnTo>
                    <a:pt x="626" y="4569"/>
                  </a:lnTo>
                  <a:lnTo>
                    <a:pt x="578" y="4426"/>
                  </a:lnTo>
                  <a:lnTo>
                    <a:pt x="536" y="4280"/>
                  </a:lnTo>
                  <a:lnTo>
                    <a:pt x="502" y="4132"/>
                  </a:lnTo>
                  <a:lnTo>
                    <a:pt x="475" y="3980"/>
                  </a:lnTo>
                  <a:lnTo>
                    <a:pt x="455" y="3827"/>
                  </a:lnTo>
                  <a:lnTo>
                    <a:pt x="443" y="3670"/>
                  </a:lnTo>
                  <a:lnTo>
                    <a:pt x="439" y="3513"/>
                  </a:lnTo>
                  <a:lnTo>
                    <a:pt x="443" y="3354"/>
                  </a:lnTo>
                  <a:lnTo>
                    <a:pt x="455" y="3198"/>
                  </a:lnTo>
                  <a:lnTo>
                    <a:pt x="475" y="3044"/>
                  </a:lnTo>
                  <a:lnTo>
                    <a:pt x="502" y="2893"/>
                  </a:lnTo>
                  <a:lnTo>
                    <a:pt x="536" y="2745"/>
                  </a:lnTo>
                  <a:lnTo>
                    <a:pt x="578" y="2598"/>
                  </a:lnTo>
                  <a:lnTo>
                    <a:pt x="626" y="2456"/>
                  </a:lnTo>
                  <a:lnTo>
                    <a:pt x="682" y="2316"/>
                  </a:lnTo>
                  <a:lnTo>
                    <a:pt x="743" y="2180"/>
                  </a:lnTo>
                  <a:lnTo>
                    <a:pt x="812" y="2047"/>
                  </a:lnTo>
                  <a:lnTo>
                    <a:pt x="885" y="1919"/>
                  </a:lnTo>
                  <a:lnTo>
                    <a:pt x="965" y="1794"/>
                  </a:lnTo>
                  <a:lnTo>
                    <a:pt x="1051" y="1674"/>
                  </a:lnTo>
                  <a:lnTo>
                    <a:pt x="1142" y="1557"/>
                  </a:lnTo>
                  <a:lnTo>
                    <a:pt x="1240" y="1446"/>
                  </a:lnTo>
                  <a:lnTo>
                    <a:pt x="1342" y="1340"/>
                  </a:lnTo>
                  <a:lnTo>
                    <a:pt x="1448" y="1237"/>
                  </a:lnTo>
                  <a:lnTo>
                    <a:pt x="1560" y="1141"/>
                  </a:lnTo>
                  <a:lnTo>
                    <a:pt x="1677" y="1049"/>
                  </a:lnTo>
                  <a:lnTo>
                    <a:pt x="1797" y="964"/>
                  </a:lnTo>
                  <a:lnTo>
                    <a:pt x="1922" y="884"/>
                  </a:lnTo>
                  <a:lnTo>
                    <a:pt x="2052" y="810"/>
                  </a:lnTo>
                  <a:lnTo>
                    <a:pt x="2185" y="742"/>
                  </a:lnTo>
                  <a:lnTo>
                    <a:pt x="2320" y="680"/>
                  </a:lnTo>
                  <a:lnTo>
                    <a:pt x="2460" y="625"/>
                  </a:lnTo>
                  <a:lnTo>
                    <a:pt x="2604" y="577"/>
                  </a:lnTo>
                  <a:lnTo>
                    <a:pt x="2750" y="536"/>
                  </a:lnTo>
                  <a:lnTo>
                    <a:pt x="2899" y="501"/>
                  </a:lnTo>
                  <a:lnTo>
                    <a:pt x="3051" y="474"/>
                  </a:lnTo>
                  <a:lnTo>
                    <a:pt x="3205" y="454"/>
                  </a:lnTo>
                  <a:lnTo>
                    <a:pt x="3362" y="443"/>
                  </a:lnTo>
                  <a:lnTo>
                    <a:pt x="3520" y="439"/>
                  </a:lnTo>
                  <a:lnTo>
                    <a:pt x="3678" y="443"/>
                  </a:lnTo>
                  <a:lnTo>
                    <a:pt x="3834" y="454"/>
                  </a:lnTo>
                  <a:lnTo>
                    <a:pt x="3989" y="474"/>
                  </a:lnTo>
                  <a:lnTo>
                    <a:pt x="4140" y="501"/>
                  </a:lnTo>
                  <a:lnTo>
                    <a:pt x="4289" y="536"/>
                  </a:lnTo>
                  <a:lnTo>
                    <a:pt x="4436" y="577"/>
                  </a:lnTo>
                  <a:lnTo>
                    <a:pt x="4579" y="625"/>
                  </a:lnTo>
                  <a:lnTo>
                    <a:pt x="4719" y="680"/>
                  </a:lnTo>
                  <a:lnTo>
                    <a:pt x="4855" y="742"/>
                  </a:lnTo>
                  <a:lnTo>
                    <a:pt x="4988" y="810"/>
                  </a:lnTo>
                  <a:lnTo>
                    <a:pt x="5117" y="884"/>
                  </a:lnTo>
                  <a:lnTo>
                    <a:pt x="5242" y="964"/>
                  </a:lnTo>
                  <a:lnTo>
                    <a:pt x="5362" y="1049"/>
                  </a:lnTo>
                  <a:lnTo>
                    <a:pt x="5479" y="1141"/>
                  </a:lnTo>
                  <a:lnTo>
                    <a:pt x="5591" y="1237"/>
                  </a:lnTo>
                  <a:lnTo>
                    <a:pt x="5698" y="1340"/>
                  </a:lnTo>
                  <a:lnTo>
                    <a:pt x="5800" y="1446"/>
                  </a:lnTo>
                  <a:lnTo>
                    <a:pt x="5897" y="1557"/>
                  </a:lnTo>
                  <a:lnTo>
                    <a:pt x="5988" y="1674"/>
                  </a:lnTo>
                  <a:lnTo>
                    <a:pt x="6075" y="1794"/>
                  </a:lnTo>
                  <a:lnTo>
                    <a:pt x="6154" y="1919"/>
                  </a:lnTo>
                  <a:lnTo>
                    <a:pt x="6228" y="2047"/>
                  </a:lnTo>
                  <a:lnTo>
                    <a:pt x="6297" y="2180"/>
                  </a:lnTo>
                  <a:lnTo>
                    <a:pt x="6358" y="2316"/>
                  </a:lnTo>
                  <a:lnTo>
                    <a:pt x="6414" y="2456"/>
                  </a:lnTo>
                  <a:lnTo>
                    <a:pt x="6462" y="2598"/>
                  </a:lnTo>
                  <a:lnTo>
                    <a:pt x="6503" y="2745"/>
                  </a:lnTo>
                  <a:lnTo>
                    <a:pt x="6538" y="2893"/>
                  </a:lnTo>
                  <a:lnTo>
                    <a:pt x="6565" y="3044"/>
                  </a:lnTo>
                  <a:lnTo>
                    <a:pt x="6585" y="3198"/>
                  </a:lnTo>
                  <a:lnTo>
                    <a:pt x="6597" y="3354"/>
                  </a:lnTo>
                  <a:lnTo>
                    <a:pt x="6601" y="3513"/>
                  </a:lnTo>
                  <a:lnTo>
                    <a:pt x="6597" y="3670"/>
                  </a:lnTo>
                  <a:lnTo>
                    <a:pt x="6585" y="3827"/>
                  </a:lnTo>
                  <a:lnTo>
                    <a:pt x="6565" y="3980"/>
                  </a:lnTo>
                  <a:lnTo>
                    <a:pt x="6538" y="4132"/>
                  </a:lnTo>
                  <a:lnTo>
                    <a:pt x="6503" y="4280"/>
                  </a:lnTo>
                  <a:lnTo>
                    <a:pt x="6462" y="4426"/>
                  </a:lnTo>
                  <a:lnTo>
                    <a:pt x="6414" y="4569"/>
                  </a:lnTo>
                  <a:lnTo>
                    <a:pt x="6358" y="4709"/>
                  </a:lnTo>
                  <a:lnTo>
                    <a:pt x="6297" y="4844"/>
                  </a:lnTo>
                  <a:lnTo>
                    <a:pt x="6228" y="4977"/>
                  </a:lnTo>
                  <a:lnTo>
                    <a:pt x="6154" y="5106"/>
                  </a:lnTo>
                  <a:lnTo>
                    <a:pt x="6075" y="5231"/>
                  </a:lnTo>
                  <a:lnTo>
                    <a:pt x="5988" y="5351"/>
                  </a:lnTo>
                  <a:lnTo>
                    <a:pt x="5897" y="5468"/>
                  </a:lnTo>
                  <a:lnTo>
                    <a:pt x="5800" y="5579"/>
                  </a:lnTo>
                  <a:lnTo>
                    <a:pt x="5698" y="5685"/>
                  </a:lnTo>
                  <a:lnTo>
                    <a:pt x="5591" y="5788"/>
                  </a:lnTo>
                  <a:lnTo>
                    <a:pt x="5479" y="5884"/>
                  </a:lnTo>
                  <a:lnTo>
                    <a:pt x="5362" y="5976"/>
                  </a:lnTo>
                  <a:lnTo>
                    <a:pt x="5242" y="6061"/>
                  </a:lnTo>
                  <a:lnTo>
                    <a:pt x="5117" y="6141"/>
                  </a:lnTo>
                  <a:lnTo>
                    <a:pt x="4988" y="6214"/>
                  </a:lnTo>
                  <a:lnTo>
                    <a:pt x="4855" y="6283"/>
                  </a:lnTo>
                  <a:lnTo>
                    <a:pt x="4719" y="6344"/>
                  </a:lnTo>
                  <a:lnTo>
                    <a:pt x="4579" y="6399"/>
                  </a:lnTo>
                  <a:lnTo>
                    <a:pt x="4436" y="6447"/>
                  </a:lnTo>
                  <a:lnTo>
                    <a:pt x="4289" y="6489"/>
                  </a:lnTo>
                  <a:lnTo>
                    <a:pt x="4140" y="6524"/>
                  </a:lnTo>
                  <a:lnTo>
                    <a:pt x="3989" y="6551"/>
                  </a:lnTo>
                  <a:lnTo>
                    <a:pt x="3834" y="6570"/>
                  </a:lnTo>
                  <a:lnTo>
                    <a:pt x="3678" y="6582"/>
                  </a:lnTo>
                  <a:lnTo>
                    <a:pt x="3520" y="6586"/>
                  </a:lnTo>
                  <a:close/>
                  <a:moveTo>
                    <a:pt x="3520" y="0"/>
                  </a:moveTo>
                  <a:lnTo>
                    <a:pt x="3338" y="5"/>
                  </a:lnTo>
                  <a:lnTo>
                    <a:pt x="3160" y="18"/>
                  </a:lnTo>
                  <a:lnTo>
                    <a:pt x="2984" y="40"/>
                  </a:lnTo>
                  <a:lnTo>
                    <a:pt x="2810" y="71"/>
                  </a:lnTo>
                  <a:lnTo>
                    <a:pt x="2640" y="110"/>
                  </a:lnTo>
                  <a:lnTo>
                    <a:pt x="2473" y="157"/>
                  </a:lnTo>
                  <a:lnTo>
                    <a:pt x="2309" y="213"/>
                  </a:lnTo>
                  <a:lnTo>
                    <a:pt x="2149" y="276"/>
                  </a:lnTo>
                  <a:lnTo>
                    <a:pt x="1993" y="346"/>
                  </a:lnTo>
                  <a:lnTo>
                    <a:pt x="1842" y="424"/>
                  </a:lnTo>
                  <a:lnTo>
                    <a:pt x="1695" y="508"/>
                  </a:lnTo>
                  <a:lnTo>
                    <a:pt x="1552" y="600"/>
                  </a:lnTo>
                  <a:lnTo>
                    <a:pt x="1414" y="697"/>
                  </a:lnTo>
                  <a:lnTo>
                    <a:pt x="1280" y="802"/>
                  </a:lnTo>
                  <a:lnTo>
                    <a:pt x="1153" y="912"/>
                  </a:lnTo>
                  <a:lnTo>
                    <a:pt x="1031" y="1028"/>
                  </a:lnTo>
                  <a:lnTo>
                    <a:pt x="914" y="1151"/>
                  </a:lnTo>
                  <a:lnTo>
                    <a:pt x="803" y="1278"/>
                  </a:lnTo>
                  <a:lnTo>
                    <a:pt x="699" y="1411"/>
                  </a:lnTo>
                  <a:lnTo>
                    <a:pt x="600" y="1548"/>
                  </a:lnTo>
                  <a:lnTo>
                    <a:pt x="509" y="1691"/>
                  </a:lnTo>
                  <a:lnTo>
                    <a:pt x="424" y="1838"/>
                  </a:lnTo>
                  <a:lnTo>
                    <a:pt x="347" y="1990"/>
                  </a:lnTo>
                  <a:lnTo>
                    <a:pt x="276" y="2145"/>
                  </a:lnTo>
                  <a:lnTo>
                    <a:pt x="213" y="2305"/>
                  </a:lnTo>
                  <a:lnTo>
                    <a:pt x="158" y="2468"/>
                  </a:lnTo>
                  <a:lnTo>
                    <a:pt x="110" y="2634"/>
                  </a:lnTo>
                  <a:lnTo>
                    <a:pt x="71" y="2805"/>
                  </a:lnTo>
                  <a:lnTo>
                    <a:pt x="40" y="2978"/>
                  </a:lnTo>
                  <a:lnTo>
                    <a:pt x="18" y="3153"/>
                  </a:lnTo>
                  <a:lnTo>
                    <a:pt x="4" y="3332"/>
                  </a:lnTo>
                  <a:lnTo>
                    <a:pt x="0" y="3513"/>
                  </a:lnTo>
                  <a:lnTo>
                    <a:pt x="4" y="3693"/>
                  </a:lnTo>
                  <a:lnTo>
                    <a:pt x="18" y="3872"/>
                  </a:lnTo>
                  <a:lnTo>
                    <a:pt x="40" y="4047"/>
                  </a:lnTo>
                  <a:lnTo>
                    <a:pt x="71" y="4220"/>
                  </a:lnTo>
                  <a:lnTo>
                    <a:pt x="110" y="4390"/>
                  </a:lnTo>
                  <a:lnTo>
                    <a:pt x="158" y="4556"/>
                  </a:lnTo>
                  <a:lnTo>
                    <a:pt x="213" y="4720"/>
                  </a:lnTo>
                  <a:lnTo>
                    <a:pt x="276" y="4880"/>
                  </a:lnTo>
                  <a:lnTo>
                    <a:pt x="347" y="5035"/>
                  </a:lnTo>
                  <a:lnTo>
                    <a:pt x="424" y="5187"/>
                  </a:lnTo>
                  <a:lnTo>
                    <a:pt x="509" y="5333"/>
                  </a:lnTo>
                  <a:lnTo>
                    <a:pt x="600" y="5476"/>
                  </a:lnTo>
                  <a:lnTo>
                    <a:pt x="699" y="5614"/>
                  </a:lnTo>
                  <a:lnTo>
                    <a:pt x="803" y="5747"/>
                  </a:lnTo>
                  <a:lnTo>
                    <a:pt x="914" y="5874"/>
                  </a:lnTo>
                  <a:lnTo>
                    <a:pt x="1031" y="5996"/>
                  </a:lnTo>
                  <a:lnTo>
                    <a:pt x="1153" y="6112"/>
                  </a:lnTo>
                  <a:lnTo>
                    <a:pt x="1280" y="6222"/>
                  </a:lnTo>
                  <a:lnTo>
                    <a:pt x="1414" y="6327"/>
                  </a:lnTo>
                  <a:lnTo>
                    <a:pt x="1552" y="6425"/>
                  </a:lnTo>
                  <a:lnTo>
                    <a:pt x="1695" y="6517"/>
                  </a:lnTo>
                  <a:lnTo>
                    <a:pt x="1842" y="6601"/>
                  </a:lnTo>
                  <a:lnTo>
                    <a:pt x="1993" y="6678"/>
                  </a:lnTo>
                  <a:lnTo>
                    <a:pt x="2149" y="6748"/>
                  </a:lnTo>
                  <a:lnTo>
                    <a:pt x="2309" y="6812"/>
                  </a:lnTo>
                  <a:lnTo>
                    <a:pt x="2473" y="6867"/>
                  </a:lnTo>
                  <a:lnTo>
                    <a:pt x="2640" y="6914"/>
                  </a:lnTo>
                  <a:lnTo>
                    <a:pt x="2810" y="6953"/>
                  </a:lnTo>
                  <a:lnTo>
                    <a:pt x="2984" y="6984"/>
                  </a:lnTo>
                  <a:lnTo>
                    <a:pt x="3160" y="7006"/>
                  </a:lnTo>
                  <a:lnTo>
                    <a:pt x="3338" y="7020"/>
                  </a:lnTo>
                  <a:lnTo>
                    <a:pt x="3520" y="7025"/>
                  </a:lnTo>
                  <a:lnTo>
                    <a:pt x="3702" y="7020"/>
                  </a:lnTo>
                  <a:lnTo>
                    <a:pt x="3880" y="7006"/>
                  </a:lnTo>
                  <a:lnTo>
                    <a:pt x="4056" y="6984"/>
                  </a:lnTo>
                  <a:lnTo>
                    <a:pt x="4230" y="6953"/>
                  </a:lnTo>
                  <a:lnTo>
                    <a:pt x="4400" y="6914"/>
                  </a:lnTo>
                  <a:lnTo>
                    <a:pt x="4567" y="6867"/>
                  </a:lnTo>
                  <a:lnTo>
                    <a:pt x="4731" y="6812"/>
                  </a:lnTo>
                  <a:lnTo>
                    <a:pt x="4891" y="6748"/>
                  </a:lnTo>
                  <a:lnTo>
                    <a:pt x="5047" y="6678"/>
                  </a:lnTo>
                  <a:lnTo>
                    <a:pt x="5197" y="6601"/>
                  </a:lnTo>
                  <a:lnTo>
                    <a:pt x="5345" y="6517"/>
                  </a:lnTo>
                  <a:lnTo>
                    <a:pt x="5488" y="6425"/>
                  </a:lnTo>
                  <a:lnTo>
                    <a:pt x="5626" y="6327"/>
                  </a:lnTo>
                  <a:lnTo>
                    <a:pt x="5759" y="6222"/>
                  </a:lnTo>
                  <a:lnTo>
                    <a:pt x="5886" y="6112"/>
                  </a:lnTo>
                  <a:lnTo>
                    <a:pt x="6009" y="5996"/>
                  </a:lnTo>
                  <a:lnTo>
                    <a:pt x="6126" y="5874"/>
                  </a:lnTo>
                  <a:lnTo>
                    <a:pt x="6237" y="5747"/>
                  </a:lnTo>
                  <a:lnTo>
                    <a:pt x="6341" y="5614"/>
                  </a:lnTo>
                  <a:lnTo>
                    <a:pt x="6439" y="5476"/>
                  </a:lnTo>
                  <a:lnTo>
                    <a:pt x="6531" y="5333"/>
                  </a:lnTo>
                  <a:lnTo>
                    <a:pt x="6616" y="5187"/>
                  </a:lnTo>
                  <a:lnTo>
                    <a:pt x="6693" y="5035"/>
                  </a:lnTo>
                  <a:lnTo>
                    <a:pt x="6764" y="4880"/>
                  </a:lnTo>
                  <a:lnTo>
                    <a:pt x="6827" y="4720"/>
                  </a:lnTo>
                  <a:lnTo>
                    <a:pt x="6882" y="4556"/>
                  </a:lnTo>
                  <a:lnTo>
                    <a:pt x="6930" y="4390"/>
                  </a:lnTo>
                  <a:lnTo>
                    <a:pt x="6969" y="4220"/>
                  </a:lnTo>
                  <a:lnTo>
                    <a:pt x="7000" y="4047"/>
                  </a:lnTo>
                  <a:lnTo>
                    <a:pt x="7022" y="3872"/>
                  </a:lnTo>
                  <a:lnTo>
                    <a:pt x="7036" y="3693"/>
                  </a:lnTo>
                  <a:lnTo>
                    <a:pt x="7040" y="3513"/>
                  </a:lnTo>
                  <a:lnTo>
                    <a:pt x="7036" y="3332"/>
                  </a:lnTo>
                  <a:lnTo>
                    <a:pt x="7022" y="3153"/>
                  </a:lnTo>
                  <a:lnTo>
                    <a:pt x="7000" y="2978"/>
                  </a:lnTo>
                  <a:lnTo>
                    <a:pt x="6969" y="2805"/>
                  </a:lnTo>
                  <a:lnTo>
                    <a:pt x="6930" y="2634"/>
                  </a:lnTo>
                  <a:lnTo>
                    <a:pt x="6882" y="2468"/>
                  </a:lnTo>
                  <a:lnTo>
                    <a:pt x="6827" y="2305"/>
                  </a:lnTo>
                  <a:lnTo>
                    <a:pt x="6764" y="2145"/>
                  </a:lnTo>
                  <a:lnTo>
                    <a:pt x="6693" y="1990"/>
                  </a:lnTo>
                  <a:lnTo>
                    <a:pt x="6616" y="1838"/>
                  </a:lnTo>
                  <a:lnTo>
                    <a:pt x="6531" y="1691"/>
                  </a:lnTo>
                  <a:lnTo>
                    <a:pt x="6439" y="1548"/>
                  </a:lnTo>
                  <a:lnTo>
                    <a:pt x="6341" y="1411"/>
                  </a:lnTo>
                  <a:lnTo>
                    <a:pt x="6237" y="1278"/>
                  </a:lnTo>
                  <a:lnTo>
                    <a:pt x="6126" y="1151"/>
                  </a:lnTo>
                  <a:lnTo>
                    <a:pt x="6009" y="1028"/>
                  </a:lnTo>
                  <a:lnTo>
                    <a:pt x="5886" y="912"/>
                  </a:lnTo>
                  <a:lnTo>
                    <a:pt x="5759" y="802"/>
                  </a:lnTo>
                  <a:lnTo>
                    <a:pt x="5626" y="697"/>
                  </a:lnTo>
                  <a:lnTo>
                    <a:pt x="5488" y="600"/>
                  </a:lnTo>
                  <a:lnTo>
                    <a:pt x="5345" y="508"/>
                  </a:lnTo>
                  <a:lnTo>
                    <a:pt x="5197" y="424"/>
                  </a:lnTo>
                  <a:lnTo>
                    <a:pt x="5047" y="346"/>
                  </a:lnTo>
                  <a:lnTo>
                    <a:pt x="4891" y="276"/>
                  </a:lnTo>
                  <a:lnTo>
                    <a:pt x="4731" y="213"/>
                  </a:lnTo>
                  <a:lnTo>
                    <a:pt x="4567" y="157"/>
                  </a:lnTo>
                  <a:lnTo>
                    <a:pt x="4400" y="110"/>
                  </a:lnTo>
                  <a:lnTo>
                    <a:pt x="4230" y="71"/>
                  </a:lnTo>
                  <a:lnTo>
                    <a:pt x="4056" y="40"/>
                  </a:lnTo>
                  <a:lnTo>
                    <a:pt x="3880" y="18"/>
                  </a:lnTo>
                  <a:lnTo>
                    <a:pt x="3702" y="5"/>
                  </a:lnTo>
                  <a:lnTo>
                    <a:pt x="3520" y="0"/>
                  </a:lnTo>
                  <a:close/>
                </a:path>
              </a:pathLst>
            </a:custGeom>
            <a:grpFill/>
            <a:ln>
              <a:solidFill>
                <a:srgbClr val="F5C700"/>
              </a:solidFill>
            </a:ln>
          </p:spPr>
          <p:txBody>
            <a:bodyPr vert="horz" wrap="square" lIns="91440" tIns="45720" rIns="91440" bIns="45720" numCol="1" anchor="t" anchorCtr="0" compatLnSpc="1">
              <a:prstTxWarp prst="textNoShape">
                <a:avLst/>
              </a:prstTxWarp>
            </a:bodyPr>
            <a:lstStyle/>
            <a:p>
              <a:endParaRPr lang="id-ID"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sp>
          <p:nvSpPr>
            <p:cNvPr id="35" name="Freeform 76"/>
            <p:cNvSpPr>
              <a:spLocks noEditPoints="1"/>
            </p:cNvSpPr>
            <p:nvPr/>
          </p:nvSpPr>
          <p:spPr bwMode="auto">
            <a:xfrm>
              <a:off x="4852988" y="2378076"/>
              <a:ext cx="173038" cy="171450"/>
            </a:xfrm>
            <a:custGeom>
              <a:avLst/>
              <a:gdLst>
                <a:gd name="T0" fmla="*/ 1708 w 4023"/>
                <a:gd name="T1" fmla="*/ 3482 h 4015"/>
                <a:gd name="T2" fmla="*/ 1358 w 4023"/>
                <a:gd name="T3" fmla="*/ 3364 h 4015"/>
                <a:gd name="T4" fmla="*/ 1052 w 4023"/>
                <a:gd name="T5" fmla="*/ 3169 h 4015"/>
                <a:gd name="T6" fmla="*/ 803 w 4023"/>
                <a:gd name="T7" fmla="*/ 2908 h 4015"/>
                <a:gd name="T8" fmla="*/ 621 w 4023"/>
                <a:gd name="T9" fmla="*/ 2593 h 4015"/>
                <a:gd name="T10" fmla="*/ 521 w 4023"/>
                <a:gd name="T11" fmla="*/ 2236 h 4015"/>
                <a:gd name="T12" fmla="*/ 511 w 4023"/>
                <a:gd name="T13" fmla="*/ 1853 h 4015"/>
                <a:gd name="T14" fmla="*/ 595 w 4023"/>
                <a:gd name="T15" fmla="*/ 1490 h 4015"/>
                <a:gd name="T16" fmla="*/ 761 w 4023"/>
                <a:gd name="T17" fmla="*/ 1165 h 4015"/>
                <a:gd name="T18" fmla="*/ 998 w 4023"/>
                <a:gd name="T19" fmla="*/ 893 h 4015"/>
                <a:gd name="T20" fmla="*/ 1293 w 4023"/>
                <a:gd name="T21" fmla="*/ 684 h 4015"/>
                <a:gd name="T22" fmla="*/ 1635 w 4023"/>
                <a:gd name="T23" fmla="*/ 549 h 4015"/>
                <a:gd name="T24" fmla="*/ 2012 w 4023"/>
                <a:gd name="T25" fmla="*/ 502 h 4015"/>
                <a:gd name="T26" fmla="*/ 2389 w 4023"/>
                <a:gd name="T27" fmla="*/ 549 h 4015"/>
                <a:gd name="T28" fmla="*/ 2731 w 4023"/>
                <a:gd name="T29" fmla="*/ 684 h 4015"/>
                <a:gd name="T30" fmla="*/ 3026 w 4023"/>
                <a:gd name="T31" fmla="*/ 893 h 4015"/>
                <a:gd name="T32" fmla="*/ 3263 w 4023"/>
                <a:gd name="T33" fmla="*/ 1165 h 4015"/>
                <a:gd name="T34" fmla="*/ 3429 w 4023"/>
                <a:gd name="T35" fmla="*/ 1490 h 4015"/>
                <a:gd name="T36" fmla="*/ 3513 w 4023"/>
                <a:gd name="T37" fmla="*/ 1853 h 4015"/>
                <a:gd name="T38" fmla="*/ 3503 w 4023"/>
                <a:gd name="T39" fmla="*/ 2236 h 4015"/>
                <a:gd name="T40" fmla="*/ 3402 w 4023"/>
                <a:gd name="T41" fmla="*/ 2593 h 4015"/>
                <a:gd name="T42" fmla="*/ 3221 w 4023"/>
                <a:gd name="T43" fmla="*/ 2908 h 4015"/>
                <a:gd name="T44" fmla="*/ 2971 w 4023"/>
                <a:gd name="T45" fmla="*/ 3169 h 4015"/>
                <a:gd name="T46" fmla="*/ 2665 w 4023"/>
                <a:gd name="T47" fmla="*/ 3364 h 4015"/>
                <a:gd name="T48" fmla="*/ 2316 w 4023"/>
                <a:gd name="T49" fmla="*/ 3482 h 4015"/>
                <a:gd name="T50" fmla="*/ 2012 w 4023"/>
                <a:gd name="T51" fmla="*/ 0 h 4015"/>
                <a:gd name="T52" fmla="*/ 1509 w 4023"/>
                <a:gd name="T53" fmla="*/ 63 h 4015"/>
                <a:gd name="T54" fmla="*/ 1053 w 4023"/>
                <a:gd name="T55" fmla="*/ 242 h 4015"/>
                <a:gd name="T56" fmla="*/ 659 w 4023"/>
                <a:gd name="T57" fmla="*/ 521 h 4015"/>
                <a:gd name="T58" fmla="*/ 344 w 4023"/>
                <a:gd name="T59" fmla="*/ 884 h 4015"/>
                <a:gd name="T60" fmla="*/ 122 w 4023"/>
                <a:gd name="T61" fmla="*/ 1317 h 4015"/>
                <a:gd name="T62" fmla="*/ 11 w 4023"/>
                <a:gd name="T63" fmla="*/ 1802 h 4015"/>
                <a:gd name="T64" fmla="*/ 23 w 4023"/>
                <a:gd name="T65" fmla="*/ 2313 h 4015"/>
                <a:gd name="T66" fmla="*/ 159 w 4023"/>
                <a:gd name="T67" fmla="*/ 2788 h 4015"/>
                <a:gd name="T68" fmla="*/ 399 w 4023"/>
                <a:gd name="T69" fmla="*/ 3209 h 4015"/>
                <a:gd name="T70" fmla="*/ 732 w 4023"/>
                <a:gd name="T71" fmla="*/ 3556 h 4015"/>
                <a:gd name="T72" fmla="*/ 1139 w 4023"/>
                <a:gd name="T73" fmla="*/ 3817 h 4015"/>
                <a:gd name="T74" fmla="*/ 1606 w 4023"/>
                <a:gd name="T75" fmla="*/ 3974 h 4015"/>
                <a:gd name="T76" fmla="*/ 2115 w 4023"/>
                <a:gd name="T77" fmla="*/ 4012 h 4015"/>
                <a:gd name="T78" fmla="*/ 2610 w 4023"/>
                <a:gd name="T79" fmla="*/ 3925 h 4015"/>
                <a:gd name="T80" fmla="*/ 3055 w 4023"/>
                <a:gd name="T81" fmla="*/ 3724 h 4015"/>
                <a:gd name="T82" fmla="*/ 3435 w 4023"/>
                <a:gd name="T83" fmla="*/ 3427 h 4015"/>
                <a:gd name="T84" fmla="*/ 3733 w 4023"/>
                <a:gd name="T85" fmla="*/ 3048 h 4015"/>
                <a:gd name="T86" fmla="*/ 3933 w 4023"/>
                <a:gd name="T87" fmla="*/ 2605 h 4015"/>
                <a:gd name="T88" fmla="*/ 4021 w 4023"/>
                <a:gd name="T89" fmla="*/ 2111 h 4015"/>
                <a:gd name="T90" fmla="*/ 3983 w 4023"/>
                <a:gd name="T91" fmla="*/ 1603 h 4015"/>
                <a:gd name="T92" fmla="*/ 3825 w 4023"/>
                <a:gd name="T93" fmla="*/ 1137 h 4015"/>
                <a:gd name="T94" fmla="*/ 3565 w 4023"/>
                <a:gd name="T95" fmla="*/ 731 h 4015"/>
                <a:gd name="T96" fmla="*/ 3216 w 4023"/>
                <a:gd name="T97" fmla="*/ 399 h 4015"/>
                <a:gd name="T98" fmla="*/ 2795 w 4023"/>
                <a:gd name="T99" fmla="*/ 158 h 4015"/>
                <a:gd name="T100" fmla="*/ 2318 w 4023"/>
                <a:gd name="T101" fmla="*/ 23 h 4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23" h="4015">
                  <a:moveTo>
                    <a:pt x="2012" y="3513"/>
                  </a:moveTo>
                  <a:lnTo>
                    <a:pt x="1934" y="3511"/>
                  </a:lnTo>
                  <a:lnTo>
                    <a:pt x="1858" y="3505"/>
                  </a:lnTo>
                  <a:lnTo>
                    <a:pt x="1782" y="3495"/>
                  </a:lnTo>
                  <a:lnTo>
                    <a:pt x="1708" y="3482"/>
                  </a:lnTo>
                  <a:lnTo>
                    <a:pt x="1635" y="3465"/>
                  </a:lnTo>
                  <a:lnTo>
                    <a:pt x="1564" y="3445"/>
                  </a:lnTo>
                  <a:lnTo>
                    <a:pt x="1493" y="3422"/>
                  </a:lnTo>
                  <a:lnTo>
                    <a:pt x="1425" y="3395"/>
                  </a:lnTo>
                  <a:lnTo>
                    <a:pt x="1358" y="3364"/>
                  </a:lnTo>
                  <a:lnTo>
                    <a:pt x="1293" y="3331"/>
                  </a:lnTo>
                  <a:lnTo>
                    <a:pt x="1230" y="3294"/>
                  </a:lnTo>
                  <a:lnTo>
                    <a:pt x="1169" y="3255"/>
                  </a:lnTo>
                  <a:lnTo>
                    <a:pt x="1109" y="3213"/>
                  </a:lnTo>
                  <a:lnTo>
                    <a:pt x="1052" y="3169"/>
                  </a:lnTo>
                  <a:lnTo>
                    <a:pt x="998" y="3122"/>
                  </a:lnTo>
                  <a:lnTo>
                    <a:pt x="945" y="3071"/>
                  </a:lnTo>
                  <a:lnTo>
                    <a:pt x="895" y="3019"/>
                  </a:lnTo>
                  <a:lnTo>
                    <a:pt x="848" y="2965"/>
                  </a:lnTo>
                  <a:lnTo>
                    <a:pt x="803" y="2908"/>
                  </a:lnTo>
                  <a:lnTo>
                    <a:pt x="761" y="2849"/>
                  </a:lnTo>
                  <a:lnTo>
                    <a:pt x="722" y="2787"/>
                  </a:lnTo>
                  <a:lnTo>
                    <a:pt x="686" y="2725"/>
                  </a:lnTo>
                  <a:lnTo>
                    <a:pt x="651" y="2660"/>
                  </a:lnTo>
                  <a:lnTo>
                    <a:pt x="621" y="2593"/>
                  </a:lnTo>
                  <a:lnTo>
                    <a:pt x="595" y="2524"/>
                  </a:lnTo>
                  <a:lnTo>
                    <a:pt x="571" y="2455"/>
                  </a:lnTo>
                  <a:lnTo>
                    <a:pt x="551" y="2383"/>
                  </a:lnTo>
                  <a:lnTo>
                    <a:pt x="534" y="2311"/>
                  </a:lnTo>
                  <a:lnTo>
                    <a:pt x="521" y="2236"/>
                  </a:lnTo>
                  <a:lnTo>
                    <a:pt x="511" y="2161"/>
                  </a:lnTo>
                  <a:lnTo>
                    <a:pt x="505" y="2085"/>
                  </a:lnTo>
                  <a:lnTo>
                    <a:pt x="504" y="2008"/>
                  </a:lnTo>
                  <a:lnTo>
                    <a:pt x="505" y="1930"/>
                  </a:lnTo>
                  <a:lnTo>
                    <a:pt x="511" y="1853"/>
                  </a:lnTo>
                  <a:lnTo>
                    <a:pt x="521" y="1778"/>
                  </a:lnTo>
                  <a:lnTo>
                    <a:pt x="534" y="1704"/>
                  </a:lnTo>
                  <a:lnTo>
                    <a:pt x="551" y="1631"/>
                  </a:lnTo>
                  <a:lnTo>
                    <a:pt x="571" y="1560"/>
                  </a:lnTo>
                  <a:lnTo>
                    <a:pt x="595" y="1490"/>
                  </a:lnTo>
                  <a:lnTo>
                    <a:pt x="621" y="1421"/>
                  </a:lnTo>
                  <a:lnTo>
                    <a:pt x="651" y="1355"/>
                  </a:lnTo>
                  <a:lnTo>
                    <a:pt x="686" y="1290"/>
                  </a:lnTo>
                  <a:lnTo>
                    <a:pt x="722" y="1227"/>
                  </a:lnTo>
                  <a:lnTo>
                    <a:pt x="761" y="1165"/>
                  </a:lnTo>
                  <a:lnTo>
                    <a:pt x="803" y="1107"/>
                  </a:lnTo>
                  <a:lnTo>
                    <a:pt x="848" y="1050"/>
                  </a:lnTo>
                  <a:lnTo>
                    <a:pt x="895" y="995"/>
                  </a:lnTo>
                  <a:lnTo>
                    <a:pt x="945" y="943"/>
                  </a:lnTo>
                  <a:lnTo>
                    <a:pt x="998" y="893"/>
                  </a:lnTo>
                  <a:lnTo>
                    <a:pt x="1052" y="845"/>
                  </a:lnTo>
                  <a:lnTo>
                    <a:pt x="1109" y="801"/>
                  </a:lnTo>
                  <a:lnTo>
                    <a:pt x="1169" y="759"/>
                  </a:lnTo>
                  <a:lnTo>
                    <a:pt x="1230" y="720"/>
                  </a:lnTo>
                  <a:lnTo>
                    <a:pt x="1293" y="684"/>
                  </a:lnTo>
                  <a:lnTo>
                    <a:pt x="1358" y="651"/>
                  </a:lnTo>
                  <a:lnTo>
                    <a:pt x="1425" y="620"/>
                  </a:lnTo>
                  <a:lnTo>
                    <a:pt x="1493" y="593"/>
                  </a:lnTo>
                  <a:lnTo>
                    <a:pt x="1564" y="569"/>
                  </a:lnTo>
                  <a:lnTo>
                    <a:pt x="1635" y="549"/>
                  </a:lnTo>
                  <a:lnTo>
                    <a:pt x="1708" y="532"/>
                  </a:lnTo>
                  <a:lnTo>
                    <a:pt x="1782" y="519"/>
                  </a:lnTo>
                  <a:lnTo>
                    <a:pt x="1858" y="510"/>
                  </a:lnTo>
                  <a:lnTo>
                    <a:pt x="1934" y="504"/>
                  </a:lnTo>
                  <a:lnTo>
                    <a:pt x="2012" y="502"/>
                  </a:lnTo>
                  <a:lnTo>
                    <a:pt x="2090" y="504"/>
                  </a:lnTo>
                  <a:lnTo>
                    <a:pt x="2166" y="510"/>
                  </a:lnTo>
                  <a:lnTo>
                    <a:pt x="2242" y="519"/>
                  </a:lnTo>
                  <a:lnTo>
                    <a:pt x="2316" y="532"/>
                  </a:lnTo>
                  <a:lnTo>
                    <a:pt x="2389" y="549"/>
                  </a:lnTo>
                  <a:lnTo>
                    <a:pt x="2460" y="569"/>
                  </a:lnTo>
                  <a:lnTo>
                    <a:pt x="2531" y="593"/>
                  </a:lnTo>
                  <a:lnTo>
                    <a:pt x="2599" y="620"/>
                  </a:lnTo>
                  <a:lnTo>
                    <a:pt x="2665" y="651"/>
                  </a:lnTo>
                  <a:lnTo>
                    <a:pt x="2731" y="684"/>
                  </a:lnTo>
                  <a:lnTo>
                    <a:pt x="2794" y="720"/>
                  </a:lnTo>
                  <a:lnTo>
                    <a:pt x="2855" y="759"/>
                  </a:lnTo>
                  <a:lnTo>
                    <a:pt x="2915" y="801"/>
                  </a:lnTo>
                  <a:lnTo>
                    <a:pt x="2971" y="845"/>
                  </a:lnTo>
                  <a:lnTo>
                    <a:pt x="3026" y="893"/>
                  </a:lnTo>
                  <a:lnTo>
                    <a:pt x="3079" y="943"/>
                  </a:lnTo>
                  <a:lnTo>
                    <a:pt x="3129" y="995"/>
                  </a:lnTo>
                  <a:lnTo>
                    <a:pt x="3176" y="1050"/>
                  </a:lnTo>
                  <a:lnTo>
                    <a:pt x="3221" y="1107"/>
                  </a:lnTo>
                  <a:lnTo>
                    <a:pt x="3263" y="1165"/>
                  </a:lnTo>
                  <a:lnTo>
                    <a:pt x="3302" y="1227"/>
                  </a:lnTo>
                  <a:lnTo>
                    <a:pt x="3338" y="1290"/>
                  </a:lnTo>
                  <a:lnTo>
                    <a:pt x="3372" y="1355"/>
                  </a:lnTo>
                  <a:lnTo>
                    <a:pt x="3402" y="1421"/>
                  </a:lnTo>
                  <a:lnTo>
                    <a:pt x="3429" y="1490"/>
                  </a:lnTo>
                  <a:lnTo>
                    <a:pt x="3453" y="1560"/>
                  </a:lnTo>
                  <a:lnTo>
                    <a:pt x="3473" y="1631"/>
                  </a:lnTo>
                  <a:lnTo>
                    <a:pt x="3490" y="1704"/>
                  </a:lnTo>
                  <a:lnTo>
                    <a:pt x="3503" y="1778"/>
                  </a:lnTo>
                  <a:lnTo>
                    <a:pt x="3513" y="1853"/>
                  </a:lnTo>
                  <a:lnTo>
                    <a:pt x="3518" y="1930"/>
                  </a:lnTo>
                  <a:lnTo>
                    <a:pt x="3520" y="2008"/>
                  </a:lnTo>
                  <a:lnTo>
                    <a:pt x="3518" y="2085"/>
                  </a:lnTo>
                  <a:lnTo>
                    <a:pt x="3513" y="2161"/>
                  </a:lnTo>
                  <a:lnTo>
                    <a:pt x="3503" y="2236"/>
                  </a:lnTo>
                  <a:lnTo>
                    <a:pt x="3490" y="2311"/>
                  </a:lnTo>
                  <a:lnTo>
                    <a:pt x="3473" y="2383"/>
                  </a:lnTo>
                  <a:lnTo>
                    <a:pt x="3453" y="2455"/>
                  </a:lnTo>
                  <a:lnTo>
                    <a:pt x="3429" y="2524"/>
                  </a:lnTo>
                  <a:lnTo>
                    <a:pt x="3402" y="2593"/>
                  </a:lnTo>
                  <a:lnTo>
                    <a:pt x="3372" y="2660"/>
                  </a:lnTo>
                  <a:lnTo>
                    <a:pt x="3338" y="2725"/>
                  </a:lnTo>
                  <a:lnTo>
                    <a:pt x="3302" y="2787"/>
                  </a:lnTo>
                  <a:lnTo>
                    <a:pt x="3263" y="2849"/>
                  </a:lnTo>
                  <a:lnTo>
                    <a:pt x="3221" y="2908"/>
                  </a:lnTo>
                  <a:lnTo>
                    <a:pt x="3176" y="2965"/>
                  </a:lnTo>
                  <a:lnTo>
                    <a:pt x="3129" y="3019"/>
                  </a:lnTo>
                  <a:lnTo>
                    <a:pt x="3079" y="3071"/>
                  </a:lnTo>
                  <a:lnTo>
                    <a:pt x="3026" y="3122"/>
                  </a:lnTo>
                  <a:lnTo>
                    <a:pt x="2971" y="3169"/>
                  </a:lnTo>
                  <a:lnTo>
                    <a:pt x="2915" y="3213"/>
                  </a:lnTo>
                  <a:lnTo>
                    <a:pt x="2855" y="3255"/>
                  </a:lnTo>
                  <a:lnTo>
                    <a:pt x="2794" y="3294"/>
                  </a:lnTo>
                  <a:lnTo>
                    <a:pt x="2731" y="3331"/>
                  </a:lnTo>
                  <a:lnTo>
                    <a:pt x="2665" y="3364"/>
                  </a:lnTo>
                  <a:lnTo>
                    <a:pt x="2599" y="3395"/>
                  </a:lnTo>
                  <a:lnTo>
                    <a:pt x="2531" y="3422"/>
                  </a:lnTo>
                  <a:lnTo>
                    <a:pt x="2460" y="3445"/>
                  </a:lnTo>
                  <a:lnTo>
                    <a:pt x="2389" y="3465"/>
                  </a:lnTo>
                  <a:lnTo>
                    <a:pt x="2316" y="3482"/>
                  </a:lnTo>
                  <a:lnTo>
                    <a:pt x="2242" y="3495"/>
                  </a:lnTo>
                  <a:lnTo>
                    <a:pt x="2166" y="3505"/>
                  </a:lnTo>
                  <a:lnTo>
                    <a:pt x="2090" y="3511"/>
                  </a:lnTo>
                  <a:lnTo>
                    <a:pt x="2012" y="3513"/>
                  </a:lnTo>
                  <a:close/>
                  <a:moveTo>
                    <a:pt x="2012" y="0"/>
                  </a:moveTo>
                  <a:lnTo>
                    <a:pt x="1908" y="3"/>
                  </a:lnTo>
                  <a:lnTo>
                    <a:pt x="1806" y="10"/>
                  </a:lnTo>
                  <a:lnTo>
                    <a:pt x="1706" y="23"/>
                  </a:lnTo>
                  <a:lnTo>
                    <a:pt x="1606" y="41"/>
                  </a:lnTo>
                  <a:lnTo>
                    <a:pt x="1509" y="63"/>
                  </a:lnTo>
                  <a:lnTo>
                    <a:pt x="1413" y="90"/>
                  </a:lnTo>
                  <a:lnTo>
                    <a:pt x="1319" y="122"/>
                  </a:lnTo>
                  <a:lnTo>
                    <a:pt x="1229" y="158"/>
                  </a:lnTo>
                  <a:lnTo>
                    <a:pt x="1139" y="198"/>
                  </a:lnTo>
                  <a:lnTo>
                    <a:pt x="1053" y="242"/>
                  </a:lnTo>
                  <a:lnTo>
                    <a:pt x="968" y="290"/>
                  </a:lnTo>
                  <a:lnTo>
                    <a:pt x="887" y="342"/>
                  </a:lnTo>
                  <a:lnTo>
                    <a:pt x="807" y="399"/>
                  </a:lnTo>
                  <a:lnTo>
                    <a:pt x="732" y="458"/>
                  </a:lnTo>
                  <a:lnTo>
                    <a:pt x="659" y="521"/>
                  </a:lnTo>
                  <a:lnTo>
                    <a:pt x="589" y="587"/>
                  </a:lnTo>
                  <a:lnTo>
                    <a:pt x="523" y="658"/>
                  </a:lnTo>
                  <a:lnTo>
                    <a:pt x="459" y="731"/>
                  </a:lnTo>
                  <a:lnTo>
                    <a:pt x="399" y="806"/>
                  </a:lnTo>
                  <a:lnTo>
                    <a:pt x="344" y="884"/>
                  </a:lnTo>
                  <a:lnTo>
                    <a:pt x="291" y="967"/>
                  </a:lnTo>
                  <a:lnTo>
                    <a:pt x="243" y="1050"/>
                  </a:lnTo>
                  <a:lnTo>
                    <a:pt x="198" y="1137"/>
                  </a:lnTo>
                  <a:lnTo>
                    <a:pt x="159" y="1226"/>
                  </a:lnTo>
                  <a:lnTo>
                    <a:pt x="122" y="1317"/>
                  </a:lnTo>
                  <a:lnTo>
                    <a:pt x="90" y="1410"/>
                  </a:lnTo>
                  <a:lnTo>
                    <a:pt x="63" y="1506"/>
                  </a:lnTo>
                  <a:lnTo>
                    <a:pt x="41" y="1603"/>
                  </a:lnTo>
                  <a:lnTo>
                    <a:pt x="23" y="1701"/>
                  </a:lnTo>
                  <a:lnTo>
                    <a:pt x="11" y="1802"/>
                  </a:lnTo>
                  <a:lnTo>
                    <a:pt x="3" y="1904"/>
                  </a:lnTo>
                  <a:lnTo>
                    <a:pt x="0" y="2008"/>
                  </a:lnTo>
                  <a:lnTo>
                    <a:pt x="3" y="2111"/>
                  </a:lnTo>
                  <a:lnTo>
                    <a:pt x="11" y="2212"/>
                  </a:lnTo>
                  <a:lnTo>
                    <a:pt x="23" y="2313"/>
                  </a:lnTo>
                  <a:lnTo>
                    <a:pt x="41" y="2412"/>
                  </a:lnTo>
                  <a:lnTo>
                    <a:pt x="63" y="2509"/>
                  </a:lnTo>
                  <a:lnTo>
                    <a:pt x="90" y="2605"/>
                  </a:lnTo>
                  <a:lnTo>
                    <a:pt x="122" y="2698"/>
                  </a:lnTo>
                  <a:lnTo>
                    <a:pt x="159" y="2788"/>
                  </a:lnTo>
                  <a:lnTo>
                    <a:pt x="198" y="2878"/>
                  </a:lnTo>
                  <a:lnTo>
                    <a:pt x="243" y="2964"/>
                  </a:lnTo>
                  <a:lnTo>
                    <a:pt x="291" y="3048"/>
                  </a:lnTo>
                  <a:lnTo>
                    <a:pt x="344" y="3130"/>
                  </a:lnTo>
                  <a:lnTo>
                    <a:pt x="399" y="3209"/>
                  </a:lnTo>
                  <a:lnTo>
                    <a:pt x="459" y="3284"/>
                  </a:lnTo>
                  <a:lnTo>
                    <a:pt x="523" y="3357"/>
                  </a:lnTo>
                  <a:lnTo>
                    <a:pt x="589" y="3427"/>
                  </a:lnTo>
                  <a:lnTo>
                    <a:pt x="659" y="3493"/>
                  </a:lnTo>
                  <a:lnTo>
                    <a:pt x="732" y="3556"/>
                  </a:lnTo>
                  <a:lnTo>
                    <a:pt x="807" y="3616"/>
                  </a:lnTo>
                  <a:lnTo>
                    <a:pt x="887" y="3672"/>
                  </a:lnTo>
                  <a:lnTo>
                    <a:pt x="968" y="3724"/>
                  </a:lnTo>
                  <a:lnTo>
                    <a:pt x="1053" y="3772"/>
                  </a:lnTo>
                  <a:lnTo>
                    <a:pt x="1139" y="3817"/>
                  </a:lnTo>
                  <a:lnTo>
                    <a:pt x="1229" y="3857"/>
                  </a:lnTo>
                  <a:lnTo>
                    <a:pt x="1319" y="3892"/>
                  </a:lnTo>
                  <a:lnTo>
                    <a:pt x="1413" y="3925"/>
                  </a:lnTo>
                  <a:lnTo>
                    <a:pt x="1509" y="3952"/>
                  </a:lnTo>
                  <a:lnTo>
                    <a:pt x="1606" y="3974"/>
                  </a:lnTo>
                  <a:lnTo>
                    <a:pt x="1706" y="3992"/>
                  </a:lnTo>
                  <a:lnTo>
                    <a:pt x="1806" y="4004"/>
                  </a:lnTo>
                  <a:lnTo>
                    <a:pt x="1908" y="4012"/>
                  </a:lnTo>
                  <a:lnTo>
                    <a:pt x="2012" y="4015"/>
                  </a:lnTo>
                  <a:lnTo>
                    <a:pt x="2115" y="4012"/>
                  </a:lnTo>
                  <a:lnTo>
                    <a:pt x="2218" y="4004"/>
                  </a:lnTo>
                  <a:lnTo>
                    <a:pt x="2318" y="3992"/>
                  </a:lnTo>
                  <a:lnTo>
                    <a:pt x="2417" y="3974"/>
                  </a:lnTo>
                  <a:lnTo>
                    <a:pt x="2514" y="3952"/>
                  </a:lnTo>
                  <a:lnTo>
                    <a:pt x="2610" y="3925"/>
                  </a:lnTo>
                  <a:lnTo>
                    <a:pt x="2704" y="3892"/>
                  </a:lnTo>
                  <a:lnTo>
                    <a:pt x="2795" y="3857"/>
                  </a:lnTo>
                  <a:lnTo>
                    <a:pt x="2884" y="3817"/>
                  </a:lnTo>
                  <a:lnTo>
                    <a:pt x="2971" y="3772"/>
                  </a:lnTo>
                  <a:lnTo>
                    <a:pt x="3055" y="3724"/>
                  </a:lnTo>
                  <a:lnTo>
                    <a:pt x="3137" y="3672"/>
                  </a:lnTo>
                  <a:lnTo>
                    <a:pt x="3216" y="3616"/>
                  </a:lnTo>
                  <a:lnTo>
                    <a:pt x="3292" y="3556"/>
                  </a:lnTo>
                  <a:lnTo>
                    <a:pt x="3364" y="3493"/>
                  </a:lnTo>
                  <a:lnTo>
                    <a:pt x="3435" y="3427"/>
                  </a:lnTo>
                  <a:lnTo>
                    <a:pt x="3501" y="3357"/>
                  </a:lnTo>
                  <a:lnTo>
                    <a:pt x="3565" y="3284"/>
                  </a:lnTo>
                  <a:lnTo>
                    <a:pt x="3624" y="3209"/>
                  </a:lnTo>
                  <a:lnTo>
                    <a:pt x="3680" y="3130"/>
                  </a:lnTo>
                  <a:lnTo>
                    <a:pt x="3733" y="3048"/>
                  </a:lnTo>
                  <a:lnTo>
                    <a:pt x="3781" y="2964"/>
                  </a:lnTo>
                  <a:lnTo>
                    <a:pt x="3825" y="2878"/>
                  </a:lnTo>
                  <a:lnTo>
                    <a:pt x="3865" y="2788"/>
                  </a:lnTo>
                  <a:lnTo>
                    <a:pt x="3902" y="2698"/>
                  </a:lnTo>
                  <a:lnTo>
                    <a:pt x="3933" y="2605"/>
                  </a:lnTo>
                  <a:lnTo>
                    <a:pt x="3960" y="2509"/>
                  </a:lnTo>
                  <a:lnTo>
                    <a:pt x="3983" y="2412"/>
                  </a:lnTo>
                  <a:lnTo>
                    <a:pt x="4000" y="2313"/>
                  </a:lnTo>
                  <a:lnTo>
                    <a:pt x="4013" y="2212"/>
                  </a:lnTo>
                  <a:lnTo>
                    <a:pt x="4021" y="2111"/>
                  </a:lnTo>
                  <a:lnTo>
                    <a:pt x="4023" y="2008"/>
                  </a:lnTo>
                  <a:lnTo>
                    <a:pt x="4021" y="1904"/>
                  </a:lnTo>
                  <a:lnTo>
                    <a:pt x="4013" y="1802"/>
                  </a:lnTo>
                  <a:lnTo>
                    <a:pt x="4000" y="1701"/>
                  </a:lnTo>
                  <a:lnTo>
                    <a:pt x="3983" y="1603"/>
                  </a:lnTo>
                  <a:lnTo>
                    <a:pt x="3960" y="1506"/>
                  </a:lnTo>
                  <a:lnTo>
                    <a:pt x="3933" y="1410"/>
                  </a:lnTo>
                  <a:lnTo>
                    <a:pt x="3902" y="1317"/>
                  </a:lnTo>
                  <a:lnTo>
                    <a:pt x="3865" y="1226"/>
                  </a:lnTo>
                  <a:lnTo>
                    <a:pt x="3825" y="1137"/>
                  </a:lnTo>
                  <a:lnTo>
                    <a:pt x="3781" y="1050"/>
                  </a:lnTo>
                  <a:lnTo>
                    <a:pt x="3733" y="967"/>
                  </a:lnTo>
                  <a:lnTo>
                    <a:pt x="3680" y="884"/>
                  </a:lnTo>
                  <a:lnTo>
                    <a:pt x="3624" y="806"/>
                  </a:lnTo>
                  <a:lnTo>
                    <a:pt x="3565" y="731"/>
                  </a:lnTo>
                  <a:lnTo>
                    <a:pt x="3501" y="658"/>
                  </a:lnTo>
                  <a:lnTo>
                    <a:pt x="3435" y="587"/>
                  </a:lnTo>
                  <a:lnTo>
                    <a:pt x="3364" y="521"/>
                  </a:lnTo>
                  <a:lnTo>
                    <a:pt x="3292" y="458"/>
                  </a:lnTo>
                  <a:lnTo>
                    <a:pt x="3216" y="399"/>
                  </a:lnTo>
                  <a:lnTo>
                    <a:pt x="3137" y="342"/>
                  </a:lnTo>
                  <a:lnTo>
                    <a:pt x="3055" y="290"/>
                  </a:lnTo>
                  <a:lnTo>
                    <a:pt x="2971" y="242"/>
                  </a:lnTo>
                  <a:lnTo>
                    <a:pt x="2884" y="198"/>
                  </a:lnTo>
                  <a:lnTo>
                    <a:pt x="2795" y="158"/>
                  </a:lnTo>
                  <a:lnTo>
                    <a:pt x="2704" y="122"/>
                  </a:lnTo>
                  <a:lnTo>
                    <a:pt x="2610" y="90"/>
                  </a:lnTo>
                  <a:lnTo>
                    <a:pt x="2514" y="63"/>
                  </a:lnTo>
                  <a:lnTo>
                    <a:pt x="2417" y="41"/>
                  </a:lnTo>
                  <a:lnTo>
                    <a:pt x="2318" y="23"/>
                  </a:lnTo>
                  <a:lnTo>
                    <a:pt x="2218" y="10"/>
                  </a:lnTo>
                  <a:lnTo>
                    <a:pt x="2115" y="3"/>
                  </a:lnTo>
                  <a:lnTo>
                    <a:pt x="2012" y="0"/>
                  </a:lnTo>
                  <a:close/>
                </a:path>
              </a:pathLst>
            </a:custGeom>
            <a:grpFill/>
            <a:ln>
              <a:solidFill>
                <a:srgbClr val="F5C700"/>
              </a:solidFill>
            </a:ln>
          </p:spPr>
          <p:txBody>
            <a:bodyPr vert="horz" wrap="square" lIns="91440" tIns="45720" rIns="91440" bIns="45720" numCol="1" anchor="t" anchorCtr="0" compatLnSpc="1">
              <a:prstTxWarp prst="textNoShape">
                <a:avLst/>
              </a:prstTxWarp>
            </a:bodyPr>
            <a:lstStyle/>
            <a:p>
              <a:endParaRPr lang="id-ID"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grpSp>
      <p:grpSp>
        <p:nvGrpSpPr>
          <p:cNvPr id="36" name="Group 39"/>
          <p:cNvGrpSpPr/>
          <p:nvPr/>
        </p:nvGrpSpPr>
        <p:grpSpPr>
          <a:xfrm>
            <a:off x="4184888" y="2795496"/>
            <a:ext cx="416836" cy="390006"/>
            <a:chOff x="6964363" y="2108200"/>
            <a:chExt cx="690562" cy="646113"/>
          </a:xfrm>
          <a:solidFill>
            <a:schemeClr val="tx2"/>
          </a:solidFill>
        </p:grpSpPr>
        <p:sp>
          <p:nvSpPr>
            <p:cNvPr id="37" name="Freeform 91"/>
            <p:cNvSpPr>
              <a:spLocks noEditPoints="1"/>
            </p:cNvSpPr>
            <p:nvPr/>
          </p:nvSpPr>
          <p:spPr bwMode="auto">
            <a:xfrm>
              <a:off x="7050088" y="2193925"/>
              <a:ext cx="519112" cy="344488"/>
            </a:xfrm>
            <a:custGeom>
              <a:avLst/>
              <a:gdLst>
                <a:gd name="T0" fmla="*/ 503 w 12071"/>
                <a:gd name="T1" fmla="*/ 502 h 8033"/>
                <a:gd name="T2" fmla="*/ 11568 w 12071"/>
                <a:gd name="T3" fmla="*/ 0 h 8033"/>
                <a:gd name="T4" fmla="*/ 452 w 12071"/>
                <a:gd name="T5" fmla="*/ 5 h 8033"/>
                <a:gd name="T6" fmla="*/ 377 w 12071"/>
                <a:gd name="T7" fmla="*/ 18 h 8033"/>
                <a:gd name="T8" fmla="*/ 307 w 12071"/>
                <a:gd name="T9" fmla="*/ 41 h 8033"/>
                <a:gd name="T10" fmla="*/ 242 w 12071"/>
                <a:gd name="T11" fmla="*/ 74 h 8033"/>
                <a:gd name="T12" fmla="*/ 183 w 12071"/>
                <a:gd name="T13" fmla="*/ 116 h 8033"/>
                <a:gd name="T14" fmla="*/ 131 w 12071"/>
                <a:gd name="T15" fmla="*/ 166 h 8033"/>
                <a:gd name="T16" fmla="*/ 85 w 12071"/>
                <a:gd name="T17" fmla="*/ 222 h 8033"/>
                <a:gd name="T18" fmla="*/ 49 w 12071"/>
                <a:gd name="T19" fmla="*/ 284 h 8033"/>
                <a:gd name="T20" fmla="*/ 22 w 12071"/>
                <a:gd name="T21" fmla="*/ 353 h 8033"/>
                <a:gd name="T22" fmla="*/ 6 w 12071"/>
                <a:gd name="T23" fmla="*/ 426 h 8033"/>
                <a:gd name="T24" fmla="*/ 0 w 12071"/>
                <a:gd name="T25" fmla="*/ 502 h 8033"/>
                <a:gd name="T26" fmla="*/ 3 w 12071"/>
                <a:gd name="T27" fmla="*/ 7582 h 8033"/>
                <a:gd name="T28" fmla="*/ 16 w 12071"/>
                <a:gd name="T29" fmla="*/ 7656 h 8033"/>
                <a:gd name="T30" fmla="*/ 39 w 12071"/>
                <a:gd name="T31" fmla="*/ 7726 h 8033"/>
                <a:gd name="T32" fmla="*/ 72 w 12071"/>
                <a:gd name="T33" fmla="*/ 7792 h 8033"/>
                <a:gd name="T34" fmla="*/ 115 w 12071"/>
                <a:gd name="T35" fmla="*/ 7850 h 8033"/>
                <a:gd name="T36" fmla="*/ 165 w 12071"/>
                <a:gd name="T37" fmla="*/ 7902 h 8033"/>
                <a:gd name="T38" fmla="*/ 221 w 12071"/>
                <a:gd name="T39" fmla="*/ 7947 h 8033"/>
                <a:gd name="T40" fmla="*/ 285 w 12071"/>
                <a:gd name="T41" fmla="*/ 7983 h 8033"/>
                <a:gd name="T42" fmla="*/ 353 w 12071"/>
                <a:gd name="T43" fmla="*/ 8011 h 8033"/>
                <a:gd name="T44" fmla="*/ 426 w 12071"/>
                <a:gd name="T45" fmla="*/ 8027 h 8033"/>
                <a:gd name="T46" fmla="*/ 503 w 12071"/>
                <a:gd name="T47" fmla="*/ 8033 h 8033"/>
                <a:gd name="T48" fmla="*/ 11619 w 12071"/>
                <a:gd name="T49" fmla="*/ 8030 h 8033"/>
                <a:gd name="T50" fmla="*/ 11694 w 12071"/>
                <a:gd name="T51" fmla="*/ 8017 h 8033"/>
                <a:gd name="T52" fmla="*/ 11764 w 12071"/>
                <a:gd name="T53" fmla="*/ 7994 h 8033"/>
                <a:gd name="T54" fmla="*/ 11829 w 12071"/>
                <a:gd name="T55" fmla="*/ 7960 h 8033"/>
                <a:gd name="T56" fmla="*/ 11888 w 12071"/>
                <a:gd name="T57" fmla="*/ 7918 h 8033"/>
                <a:gd name="T58" fmla="*/ 11940 w 12071"/>
                <a:gd name="T59" fmla="*/ 7868 h 8033"/>
                <a:gd name="T60" fmla="*/ 11986 w 12071"/>
                <a:gd name="T61" fmla="*/ 7812 h 8033"/>
                <a:gd name="T62" fmla="*/ 12022 w 12071"/>
                <a:gd name="T63" fmla="*/ 7749 h 8033"/>
                <a:gd name="T64" fmla="*/ 12049 w 12071"/>
                <a:gd name="T65" fmla="*/ 7680 h 8033"/>
                <a:gd name="T66" fmla="*/ 12065 w 12071"/>
                <a:gd name="T67" fmla="*/ 7607 h 8033"/>
                <a:gd name="T68" fmla="*/ 12071 w 12071"/>
                <a:gd name="T69" fmla="*/ 7531 h 8033"/>
                <a:gd name="T70" fmla="*/ 12068 w 12071"/>
                <a:gd name="T71" fmla="*/ 451 h 8033"/>
                <a:gd name="T72" fmla="*/ 12055 w 12071"/>
                <a:gd name="T73" fmla="*/ 377 h 8033"/>
                <a:gd name="T74" fmla="*/ 12032 w 12071"/>
                <a:gd name="T75" fmla="*/ 306 h 8033"/>
                <a:gd name="T76" fmla="*/ 11999 w 12071"/>
                <a:gd name="T77" fmla="*/ 242 h 8033"/>
                <a:gd name="T78" fmla="*/ 11956 w 12071"/>
                <a:gd name="T79" fmla="*/ 183 h 8033"/>
                <a:gd name="T80" fmla="*/ 11906 w 12071"/>
                <a:gd name="T81" fmla="*/ 131 h 8033"/>
                <a:gd name="T82" fmla="*/ 11850 w 12071"/>
                <a:gd name="T83" fmla="*/ 85 h 8033"/>
                <a:gd name="T84" fmla="*/ 11786 w 12071"/>
                <a:gd name="T85" fmla="*/ 49 h 8033"/>
                <a:gd name="T86" fmla="*/ 11718 w 12071"/>
                <a:gd name="T87" fmla="*/ 22 h 8033"/>
                <a:gd name="T88" fmla="*/ 11645 w 12071"/>
                <a:gd name="T89" fmla="*/ 6 h 8033"/>
                <a:gd name="T90" fmla="*/ 11568 w 12071"/>
                <a:gd name="T91" fmla="*/ 0 h 80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71" h="8033">
                  <a:moveTo>
                    <a:pt x="11568" y="7533"/>
                  </a:moveTo>
                  <a:lnTo>
                    <a:pt x="503" y="7533"/>
                  </a:lnTo>
                  <a:lnTo>
                    <a:pt x="503" y="502"/>
                  </a:lnTo>
                  <a:lnTo>
                    <a:pt x="11568" y="502"/>
                  </a:lnTo>
                  <a:lnTo>
                    <a:pt x="11568" y="7533"/>
                  </a:lnTo>
                  <a:close/>
                  <a:moveTo>
                    <a:pt x="11568" y="0"/>
                  </a:moveTo>
                  <a:lnTo>
                    <a:pt x="503" y="2"/>
                  </a:lnTo>
                  <a:lnTo>
                    <a:pt x="477" y="3"/>
                  </a:lnTo>
                  <a:lnTo>
                    <a:pt x="452" y="5"/>
                  </a:lnTo>
                  <a:lnTo>
                    <a:pt x="426" y="8"/>
                  </a:lnTo>
                  <a:lnTo>
                    <a:pt x="401" y="12"/>
                  </a:lnTo>
                  <a:lnTo>
                    <a:pt x="377" y="18"/>
                  </a:lnTo>
                  <a:lnTo>
                    <a:pt x="353" y="24"/>
                  </a:lnTo>
                  <a:lnTo>
                    <a:pt x="330" y="32"/>
                  </a:lnTo>
                  <a:lnTo>
                    <a:pt x="307" y="41"/>
                  </a:lnTo>
                  <a:lnTo>
                    <a:pt x="285" y="51"/>
                  </a:lnTo>
                  <a:lnTo>
                    <a:pt x="263" y="62"/>
                  </a:lnTo>
                  <a:lnTo>
                    <a:pt x="242" y="74"/>
                  </a:lnTo>
                  <a:lnTo>
                    <a:pt x="221" y="87"/>
                  </a:lnTo>
                  <a:lnTo>
                    <a:pt x="202" y="102"/>
                  </a:lnTo>
                  <a:lnTo>
                    <a:pt x="183" y="116"/>
                  </a:lnTo>
                  <a:lnTo>
                    <a:pt x="165" y="132"/>
                  </a:lnTo>
                  <a:lnTo>
                    <a:pt x="147" y="148"/>
                  </a:lnTo>
                  <a:lnTo>
                    <a:pt x="131" y="166"/>
                  </a:lnTo>
                  <a:lnTo>
                    <a:pt x="115" y="184"/>
                  </a:lnTo>
                  <a:lnTo>
                    <a:pt x="99" y="202"/>
                  </a:lnTo>
                  <a:lnTo>
                    <a:pt x="85" y="222"/>
                  </a:lnTo>
                  <a:lnTo>
                    <a:pt x="72" y="242"/>
                  </a:lnTo>
                  <a:lnTo>
                    <a:pt x="60" y="263"/>
                  </a:lnTo>
                  <a:lnTo>
                    <a:pt x="49" y="284"/>
                  </a:lnTo>
                  <a:lnTo>
                    <a:pt x="39" y="307"/>
                  </a:lnTo>
                  <a:lnTo>
                    <a:pt x="30" y="329"/>
                  </a:lnTo>
                  <a:lnTo>
                    <a:pt x="22" y="353"/>
                  </a:lnTo>
                  <a:lnTo>
                    <a:pt x="16" y="377"/>
                  </a:lnTo>
                  <a:lnTo>
                    <a:pt x="10" y="401"/>
                  </a:lnTo>
                  <a:lnTo>
                    <a:pt x="6" y="426"/>
                  </a:lnTo>
                  <a:lnTo>
                    <a:pt x="3" y="451"/>
                  </a:lnTo>
                  <a:lnTo>
                    <a:pt x="1" y="476"/>
                  </a:lnTo>
                  <a:lnTo>
                    <a:pt x="0" y="502"/>
                  </a:lnTo>
                  <a:lnTo>
                    <a:pt x="0" y="7531"/>
                  </a:lnTo>
                  <a:lnTo>
                    <a:pt x="1" y="7557"/>
                  </a:lnTo>
                  <a:lnTo>
                    <a:pt x="3" y="7582"/>
                  </a:lnTo>
                  <a:lnTo>
                    <a:pt x="6" y="7607"/>
                  </a:lnTo>
                  <a:lnTo>
                    <a:pt x="10" y="7632"/>
                  </a:lnTo>
                  <a:lnTo>
                    <a:pt x="16" y="7656"/>
                  </a:lnTo>
                  <a:lnTo>
                    <a:pt x="22" y="7680"/>
                  </a:lnTo>
                  <a:lnTo>
                    <a:pt x="30" y="7703"/>
                  </a:lnTo>
                  <a:lnTo>
                    <a:pt x="39" y="7726"/>
                  </a:lnTo>
                  <a:lnTo>
                    <a:pt x="49" y="7749"/>
                  </a:lnTo>
                  <a:lnTo>
                    <a:pt x="60" y="7771"/>
                  </a:lnTo>
                  <a:lnTo>
                    <a:pt x="72" y="7792"/>
                  </a:lnTo>
                  <a:lnTo>
                    <a:pt x="85" y="7812"/>
                  </a:lnTo>
                  <a:lnTo>
                    <a:pt x="99" y="7831"/>
                  </a:lnTo>
                  <a:lnTo>
                    <a:pt x="115" y="7850"/>
                  </a:lnTo>
                  <a:lnTo>
                    <a:pt x="131" y="7868"/>
                  </a:lnTo>
                  <a:lnTo>
                    <a:pt x="147" y="7886"/>
                  </a:lnTo>
                  <a:lnTo>
                    <a:pt x="165" y="7902"/>
                  </a:lnTo>
                  <a:lnTo>
                    <a:pt x="183" y="7918"/>
                  </a:lnTo>
                  <a:lnTo>
                    <a:pt x="202" y="7933"/>
                  </a:lnTo>
                  <a:lnTo>
                    <a:pt x="221" y="7947"/>
                  </a:lnTo>
                  <a:lnTo>
                    <a:pt x="242" y="7960"/>
                  </a:lnTo>
                  <a:lnTo>
                    <a:pt x="263" y="7972"/>
                  </a:lnTo>
                  <a:lnTo>
                    <a:pt x="285" y="7983"/>
                  </a:lnTo>
                  <a:lnTo>
                    <a:pt x="307" y="7994"/>
                  </a:lnTo>
                  <a:lnTo>
                    <a:pt x="330" y="8003"/>
                  </a:lnTo>
                  <a:lnTo>
                    <a:pt x="353" y="8011"/>
                  </a:lnTo>
                  <a:lnTo>
                    <a:pt x="377" y="8017"/>
                  </a:lnTo>
                  <a:lnTo>
                    <a:pt x="401" y="8023"/>
                  </a:lnTo>
                  <a:lnTo>
                    <a:pt x="426" y="8027"/>
                  </a:lnTo>
                  <a:lnTo>
                    <a:pt x="452" y="8030"/>
                  </a:lnTo>
                  <a:lnTo>
                    <a:pt x="477" y="8032"/>
                  </a:lnTo>
                  <a:lnTo>
                    <a:pt x="503" y="8033"/>
                  </a:lnTo>
                  <a:lnTo>
                    <a:pt x="11568" y="8033"/>
                  </a:lnTo>
                  <a:lnTo>
                    <a:pt x="11594" y="8032"/>
                  </a:lnTo>
                  <a:lnTo>
                    <a:pt x="11619" y="8030"/>
                  </a:lnTo>
                  <a:lnTo>
                    <a:pt x="11645" y="8027"/>
                  </a:lnTo>
                  <a:lnTo>
                    <a:pt x="11670" y="8023"/>
                  </a:lnTo>
                  <a:lnTo>
                    <a:pt x="11694" y="8017"/>
                  </a:lnTo>
                  <a:lnTo>
                    <a:pt x="11718" y="8011"/>
                  </a:lnTo>
                  <a:lnTo>
                    <a:pt x="11741" y="8003"/>
                  </a:lnTo>
                  <a:lnTo>
                    <a:pt x="11764" y="7994"/>
                  </a:lnTo>
                  <a:lnTo>
                    <a:pt x="11786" y="7983"/>
                  </a:lnTo>
                  <a:lnTo>
                    <a:pt x="11809" y="7972"/>
                  </a:lnTo>
                  <a:lnTo>
                    <a:pt x="11829" y="7960"/>
                  </a:lnTo>
                  <a:lnTo>
                    <a:pt x="11850" y="7947"/>
                  </a:lnTo>
                  <a:lnTo>
                    <a:pt x="11869" y="7933"/>
                  </a:lnTo>
                  <a:lnTo>
                    <a:pt x="11888" y="7918"/>
                  </a:lnTo>
                  <a:lnTo>
                    <a:pt x="11906" y="7902"/>
                  </a:lnTo>
                  <a:lnTo>
                    <a:pt x="11924" y="7886"/>
                  </a:lnTo>
                  <a:lnTo>
                    <a:pt x="11940" y="7868"/>
                  </a:lnTo>
                  <a:lnTo>
                    <a:pt x="11956" y="7850"/>
                  </a:lnTo>
                  <a:lnTo>
                    <a:pt x="11972" y="7831"/>
                  </a:lnTo>
                  <a:lnTo>
                    <a:pt x="11986" y="7812"/>
                  </a:lnTo>
                  <a:lnTo>
                    <a:pt x="11999" y="7792"/>
                  </a:lnTo>
                  <a:lnTo>
                    <a:pt x="12011" y="7771"/>
                  </a:lnTo>
                  <a:lnTo>
                    <a:pt x="12022" y="7749"/>
                  </a:lnTo>
                  <a:lnTo>
                    <a:pt x="12032" y="7726"/>
                  </a:lnTo>
                  <a:lnTo>
                    <a:pt x="12041" y="7703"/>
                  </a:lnTo>
                  <a:lnTo>
                    <a:pt x="12049" y="7680"/>
                  </a:lnTo>
                  <a:lnTo>
                    <a:pt x="12055" y="7656"/>
                  </a:lnTo>
                  <a:lnTo>
                    <a:pt x="12061" y="7632"/>
                  </a:lnTo>
                  <a:lnTo>
                    <a:pt x="12065" y="7607"/>
                  </a:lnTo>
                  <a:lnTo>
                    <a:pt x="12068" y="7582"/>
                  </a:lnTo>
                  <a:lnTo>
                    <a:pt x="12070" y="7557"/>
                  </a:lnTo>
                  <a:lnTo>
                    <a:pt x="12071" y="7531"/>
                  </a:lnTo>
                  <a:lnTo>
                    <a:pt x="12071" y="502"/>
                  </a:lnTo>
                  <a:lnTo>
                    <a:pt x="12070" y="476"/>
                  </a:lnTo>
                  <a:lnTo>
                    <a:pt x="12068" y="451"/>
                  </a:lnTo>
                  <a:lnTo>
                    <a:pt x="12065" y="426"/>
                  </a:lnTo>
                  <a:lnTo>
                    <a:pt x="12061" y="401"/>
                  </a:lnTo>
                  <a:lnTo>
                    <a:pt x="12055" y="377"/>
                  </a:lnTo>
                  <a:lnTo>
                    <a:pt x="12049" y="353"/>
                  </a:lnTo>
                  <a:lnTo>
                    <a:pt x="12041" y="329"/>
                  </a:lnTo>
                  <a:lnTo>
                    <a:pt x="12032" y="306"/>
                  </a:lnTo>
                  <a:lnTo>
                    <a:pt x="12022" y="284"/>
                  </a:lnTo>
                  <a:lnTo>
                    <a:pt x="12011" y="263"/>
                  </a:lnTo>
                  <a:lnTo>
                    <a:pt x="11999" y="242"/>
                  </a:lnTo>
                  <a:lnTo>
                    <a:pt x="11986" y="221"/>
                  </a:lnTo>
                  <a:lnTo>
                    <a:pt x="11972" y="202"/>
                  </a:lnTo>
                  <a:lnTo>
                    <a:pt x="11956" y="183"/>
                  </a:lnTo>
                  <a:lnTo>
                    <a:pt x="11940" y="165"/>
                  </a:lnTo>
                  <a:lnTo>
                    <a:pt x="11924" y="147"/>
                  </a:lnTo>
                  <a:lnTo>
                    <a:pt x="11906" y="131"/>
                  </a:lnTo>
                  <a:lnTo>
                    <a:pt x="11888" y="115"/>
                  </a:lnTo>
                  <a:lnTo>
                    <a:pt x="11869" y="100"/>
                  </a:lnTo>
                  <a:lnTo>
                    <a:pt x="11850" y="85"/>
                  </a:lnTo>
                  <a:lnTo>
                    <a:pt x="11829" y="72"/>
                  </a:lnTo>
                  <a:lnTo>
                    <a:pt x="11809" y="60"/>
                  </a:lnTo>
                  <a:lnTo>
                    <a:pt x="11786" y="49"/>
                  </a:lnTo>
                  <a:lnTo>
                    <a:pt x="11764" y="39"/>
                  </a:lnTo>
                  <a:lnTo>
                    <a:pt x="11741" y="30"/>
                  </a:lnTo>
                  <a:lnTo>
                    <a:pt x="11718" y="22"/>
                  </a:lnTo>
                  <a:lnTo>
                    <a:pt x="11694" y="16"/>
                  </a:lnTo>
                  <a:lnTo>
                    <a:pt x="11670" y="10"/>
                  </a:lnTo>
                  <a:lnTo>
                    <a:pt x="11645" y="6"/>
                  </a:lnTo>
                  <a:lnTo>
                    <a:pt x="11619" y="3"/>
                  </a:lnTo>
                  <a:lnTo>
                    <a:pt x="11594" y="1"/>
                  </a:lnTo>
                  <a:lnTo>
                    <a:pt x="11568" y="0"/>
                  </a:lnTo>
                  <a:close/>
                </a:path>
              </a:pathLst>
            </a:custGeom>
            <a:grpFill/>
            <a:ln>
              <a:solidFill>
                <a:srgbClr val="1D4251"/>
              </a:solidFill>
            </a:ln>
          </p:spPr>
          <p:txBody>
            <a:bodyPr vert="horz" wrap="square" lIns="91440" tIns="45720" rIns="91440" bIns="45720" numCol="1" anchor="t" anchorCtr="0" compatLnSpc="1">
              <a:prstTxWarp prst="textNoShape">
                <a:avLst/>
              </a:prstTxWarp>
            </a:bodyPr>
            <a:lstStyle/>
            <a:p>
              <a:endParaRPr lang="id-ID"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sp>
          <p:nvSpPr>
            <p:cNvPr id="38" name="Freeform 92"/>
            <p:cNvSpPr>
              <a:spLocks noEditPoints="1"/>
            </p:cNvSpPr>
            <p:nvPr/>
          </p:nvSpPr>
          <p:spPr bwMode="auto">
            <a:xfrm>
              <a:off x="6964363" y="2108200"/>
              <a:ext cx="690562" cy="646113"/>
            </a:xfrm>
            <a:custGeom>
              <a:avLst/>
              <a:gdLst>
                <a:gd name="T0" fmla="*/ 15066 w 16095"/>
                <a:gd name="T1" fmla="*/ 11696 h 15059"/>
                <a:gd name="T2" fmla="*/ 14988 w 16095"/>
                <a:gd name="T3" fmla="*/ 11847 h 15059"/>
                <a:gd name="T4" fmla="*/ 14867 w 16095"/>
                <a:gd name="T5" fmla="*/ 11963 h 15059"/>
                <a:gd name="T6" fmla="*/ 14712 w 16095"/>
                <a:gd name="T7" fmla="*/ 12033 h 15059"/>
                <a:gd name="T8" fmla="*/ 6036 w 16095"/>
                <a:gd name="T9" fmla="*/ 12049 h 15059"/>
                <a:gd name="T10" fmla="*/ 1359 w 16095"/>
                <a:gd name="T11" fmla="*/ 12027 h 15059"/>
                <a:gd name="T12" fmla="*/ 1208 w 16095"/>
                <a:gd name="T13" fmla="*/ 11949 h 15059"/>
                <a:gd name="T14" fmla="*/ 1091 w 16095"/>
                <a:gd name="T15" fmla="*/ 11828 h 15059"/>
                <a:gd name="T16" fmla="*/ 1022 w 16095"/>
                <a:gd name="T17" fmla="*/ 11672 h 15059"/>
                <a:gd name="T18" fmla="*/ 1007 w 16095"/>
                <a:gd name="T19" fmla="*/ 1480 h 15059"/>
                <a:gd name="T20" fmla="*/ 1045 w 16095"/>
                <a:gd name="T21" fmla="*/ 1310 h 15059"/>
                <a:gd name="T22" fmla="*/ 1137 w 16095"/>
                <a:gd name="T23" fmla="*/ 1169 h 15059"/>
                <a:gd name="T24" fmla="*/ 1268 w 16095"/>
                <a:gd name="T25" fmla="*/ 1064 h 15059"/>
                <a:gd name="T26" fmla="*/ 1432 w 16095"/>
                <a:gd name="T27" fmla="*/ 1010 h 15059"/>
                <a:gd name="T28" fmla="*/ 14663 w 16095"/>
                <a:gd name="T29" fmla="*/ 1010 h 15059"/>
                <a:gd name="T30" fmla="*/ 14826 w 16095"/>
                <a:gd name="T31" fmla="*/ 1064 h 15059"/>
                <a:gd name="T32" fmla="*/ 14958 w 16095"/>
                <a:gd name="T33" fmla="*/ 1169 h 15059"/>
                <a:gd name="T34" fmla="*/ 15050 w 16095"/>
                <a:gd name="T35" fmla="*/ 1310 h 15059"/>
                <a:gd name="T36" fmla="*/ 15088 w 16095"/>
                <a:gd name="T37" fmla="*/ 1480 h 15059"/>
                <a:gd name="T38" fmla="*/ 1279 w 16095"/>
                <a:gd name="T39" fmla="*/ 17 h 15059"/>
                <a:gd name="T40" fmla="*/ 790 w 16095"/>
                <a:gd name="T41" fmla="*/ 182 h 15059"/>
                <a:gd name="T42" fmla="*/ 391 w 16095"/>
                <a:gd name="T43" fmla="*/ 493 h 15059"/>
                <a:gd name="T44" fmla="*/ 119 w 16095"/>
                <a:gd name="T45" fmla="*/ 920 h 15059"/>
                <a:gd name="T46" fmla="*/ 2 w 16095"/>
                <a:gd name="T47" fmla="*/ 1429 h 15059"/>
                <a:gd name="T48" fmla="*/ 47 w 16095"/>
                <a:gd name="T49" fmla="*/ 11922 h 15059"/>
                <a:gd name="T50" fmla="*/ 257 w 16095"/>
                <a:gd name="T51" fmla="*/ 12387 h 15059"/>
                <a:gd name="T52" fmla="*/ 604 w 16095"/>
                <a:gd name="T53" fmla="*/ 12752 h 15059"/>
                <a:gd name="T54" fmla="*/ 1056 w 16095"/>
                <a:gd name="T55" fmla="*/ 12984 h 15059"/>
                <a:gd name="T56" fmla="*/ 6539 w 16095"/>
                <a:gd name="T57" fmla="*/ 13053 h 15059"/>
                <a:gd name="T58" fmla="*/ 3299 w 16095"/>
                <a:gd name="T59" fmla="*/ 14106 h 15059"/>
                <a:gd name="T60" fmla="*/ 3180 w 16095"/>
                <a:gd name="T61" fmla="*/ 14188 h 15059"/>
                <a:gd name="T62" fmla="*/ 3089 w 16095"/>
                <a:gd name="T63" fmla="*/ 14299 h 15059"/>
                <a:gd name="T64" fmla="*/ 3034 w 16095"/>
                <a:gd name="T65" fmla="*/ 14431 h 15059"/>
                <a:gd name="T66" fmla="*/ 3019 w 16095"/>
                <a:gd name="T67" fmla="*/ 14583 h 15059"/>
                <a:gd name="T68" fmla="*/ 3057 w 16095"/>
                <a:gd name="T69" fmla="*/ 14753 h 15059"/>
                <a:gd name="T70" fmla="*/ 3149 w 16095"/>
                <a:gd name="T71" fmla="*/ 14894 h 15059"/>
                <a:gd name="T72" fmla="*/ 3280 w 16095"/>
                <a:gd name="T73" fmla="*/ 14999 h 15059"/>
                <a:gd name="T74" fmla="*/ 3444 w 16095"/>
                <a:gd name="T75" fmla="*/ 15053 h 15059"/>
                <a:gd name="T76" fmla="*/ 12651 w 16095"/>
                <a:gd name="T77" fmla="*/ 15053 h 15059"/>
                <a:gd name="T78" fmla="*/ 12814 w 16095"/>
                <a:gd name="T79" fmla="*/ 14999 h 15059"/>
                <a:gd name="T80" fmla="*/ 12946 w 16095"/>
                <a:gd name="T81" fmla="*/ 14894 h 15059"/>
                <a:gd name="T82" fmla="*/ 13038 w 16095"/>
                <a:gd name="T83" fmla="*/ 14753 h 15059"/>
                <a:gd name="T84" fmla="*/ 13076 w 16095"/>
                <a:gd name="T85" fmla="*/ 14583 h 15059"/>
                <a:gd name="T86" fmla="*/ 13061 w 16095"/>
                <a:gd name="T87" fmla="*/ 14431 h 15059"/>
                <a:gd name="T88" fmla="*/ 13006 w 16095"/>
                <a:gd name="T89" fmla="*/ 14299 h 15059"/>
                <a:gd name="T90" fmla="*/ 12915 w 16095"/>
                <a:gd name="T91" fmla="*/ 14188 h 15059"/>
                <a:gd name="T92" fmla="*/ 12796 w 16095"/>
                <a:gd name="T93" fmla="*/ 14106 h 15059"/>
                <a:gd name="T94" fmla="*/ 9556 w 16095"/>
                <a:gd name="T95" fmla="*/ 13053 h 15059"/>
                <a:gd name="T96" fmla="*/ 15039 w 16095"/>
                <a:gd name="T97" fmla="*/ 12984 h 15059"/>
                <a:gd name="T98" fmla="*/ 15491 w 16095"/>
                <a:gd name="T99" fmla="*/ 12752 h 15059"/>
                <a:gd name="T100" fmla="*/ 15838 w 16095"/>
                <a:gd name="T101" fmla="*/ 12387 h 15059"/>
                <a:gd name="T102" fmla="*/ 16048 w 16095"/>
                <a:gd name="T103" fmla="*/ 11922 h 15059"/>
                <a:gd name="T104" fmla="*/ 16093 w 16095"/>
                <a:gd name="T105" fmla="*/ 1429 h 15059"/>
                <a:gd name="T106" fmla="*/ 15976 w 16095"/>
                <a:gd name="T107" fmla="*/ 920 h 15059"/>
                <a:gd name="T108" fmla="*/ 15703 w 16095"/>
                <a:gd name="T109" fmla="*/ 493 h 15059"/>
                <a:gd name="T110" fmla="*/ 15305 w 16095"/>
                <a:gd name="T111" fmla="*/ 182 h 15059"/>
                <a:gd name="T112" fmla="*/ 14815 w 16095"/>
                <a:gd name="T113" fmla="*/ 17 h 150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095" h="15059">
                  <a:moveTo>
                    <a:pt x="15089" y="11547"/>
                  </a:moveTo>
                  <a:lnTo>
                    <a:pt x="15088" y="11573"/>
                  </a:lnTo>
                  <a:lnTo>
                    <a:pt x="15086" y="11598"/>
                  </a:lnTo>
                  <a:lnTo>
                    <a:pt x="15083" y="11623"/>
                  </a:lnTo>
                  <a:lnTo>
                    <a:pt x="15079" y="11648"/>
                  </a:lnTo>
                  <a:lnTo>
                    <a:pt x="15073" y="11672"/>
                  </a:lnTo>
                  <a:lnTo>
                    <a:pt x="15066" y="11696"/>
                  </a:lnTo>
                  <a:lnTo>
                    <a:pt x="15059" y="11719"/>
                  </a:lnTo>
                  <a:lnTo>
                    <a:pt x="15050" y="11743"/>
                  </a:lnTo>
                  <a:lnTo>
                    <a:pt x="15040" y="11765"/>
                  </a:lnTo>
                  <a:lnTo>
                    <a:pt x="15029" y="11786"/>
                  </a:lnTo>
                  <a:lnTo>
                    <a:pt x="15016" y="11807"/>
                  </a:lnTo>
                  <a:lnTo>
                    <a:pt x="15003" y="11828"/>
                  </a:lnTo>
                  <a:lnTo>
                    <a:pt x="14988" y="11847"/>
                  </a:lnTo>
                  <a:lnTo>
                    <a:pt x="14974" y="11866"/>
                  </a:lnTo>
                  <a:lnTo>
                    <a:pt x="14958" y="11884"/>
                  </a:lnTo>
                  <a:lnTo>
                    <a:pt x="14941" y="11902"/>
                  </a:lnTo>
                  <a:lnTo>
                    <a:pt x="14924" y="11918"/>
                  </a:lnTo>
                  <a:lnTo>
                    <a:pt x="14906" y="11934"/>
                  </a:lnTo>
                  <a:lnTo>
                    <a:pt x="14887" y="11949"/>
                  </a:lnTo>
                  <a:lnTo>
                    <a:pt x="14867" y="11963"/>
                  </a:lnTo>
                  <a:lnTo>
                    <a:pt x="14847" y="11977"/>
                  </a:lnTo>
                  <a:lnTo>
                    <a:pt x="14826" y="11989"/>
                  </a:lnTo>
                  <a:lnTo>
                    <a:pt x="14803" y="12000"/>
                  </a:lnTo>
                  <a:lnTo>
                    <a:pt x="14781" y="12010"/>
                  </a:lnTo>
                  <a:lnTo>
                    <a:pt x="14759" y="12019"/>
                  </a:lnTo>
                  <a:lnTo>
                    <a:pt x="14735" y="12027"/>
                  </a:lnTo>
                  <a:lnTo>
                    <a:pt x="14712" y="12033"/>
                  </a:lnTo>
                  <a:lnTo>
                    <a:pt x="14687" y="12039"/>
                  </a:lnTo>
                  <a:lnTo>
                    <a:pt x="14663" y="12043"/>
                  </a:lnTo>
                  <a:lnTo>
                    <a:pt x="14637" y="12047"/>
                  </a:lnTo>
                  <a:lnTo>
                    <a:pt x="14612" y="12048"/>
                  </a:lnTo>
                  <a:lnTo>
                    <a:pt x="14586" y="12049"/>
                  </a:lnTo>
                  <a:lnTo>
                    <a:pt x="10059" y="12049"/>
                  </a:lnTo>
                  <a:lnTo>
                    <a:pt x="6036" y="12049"/>
                  </a:lnTo>
                  <a:lnTo>
                    <a:pt x="1509" y="12049"/>
                  </a:lnTo>
                  <a:lnTo>
                    <a:pt x="1483" y="12048"/>
                  </a:lnTo>
                  <a:lnTo>
                    <a:pt x="1458" y="12047"/>
                  </a:lnTo>
                  <a:lnTo>
                    <a:pt x="1432" y="12043"/>
                  </a:lnTo>
                  <a:lnTo>
                    <a:pt x="1407" y="12039"/>
                  </a:lnTo>
                  <a:lnTo>
                    <a:pt x="1383" y="12033"/>
                  </a:lnTo>
                  <a:lnTo>
                    <a:pt x="1359" y="12027"/>
                  </a:lnTo>
                  <a:lnTo>
                    <a:pt x="1336" y="12019"/>
                  </a:lnTo>
                  <a:lnTo>
                    <a:pt x="1313" y="12010"/>
                  </a:lnTo>
                  <a:lnTo>
                    <a:pt x="1291" y="12000"/>
                  </a:lnTo>
                  <a:lnTo>
                    <a:pt x="1268" y="11989"/>
                  </a:lnTo>
                  <a:lnTo>
                    <a:pt x="1248" y="11977"/>
                  </a:lnTo>
                  <a:lnTo>
                    <a:pt x="1227" y="11963"/>
                  </a:lnTo>
                  <a:lnTo>
                    <a:pt x="1208" y="11949"/>
                  </a:lnTo>
                  <a:lnTo>
                    <a:pt x="1189" y="11934"/>
                  </a:lnTo>
                  <a:lnTo>
                    <a:pt x="1171" y="11918"/>
                  </a:lnTo>
                  <a:lnTo>
                    <a:pt x="1153" y="11902"/>
                  </a:lnTo>
                  <a:lnTo>
                    <a:pt x="1137" y="11884"/>
                  </a:lnTo>
                  <a:lnTo>
                    <a:pt x="1121" y="11866"/>
                  </a:lnTo>
                  <a:lnTo>
                    <a:pt x="1106" y="11847"/>
                  </a:lnTo>
                  <a:lnTo>
                    <a:pt x="1091" y="11828"/>
                  </a:lnTo>
                  <a:lnTo>
                    <a:pt x="1078" y="11807"/>
                  </a:lnTo>
                  <a:lnTo>
                    <a:pt x="1066" y="11786"/>
                  </a:lnTo>
                  <a:lnTo>
                    <a:pt x="1055" y="11765"/>
                  </a:lnTo>
                  <a:lnTo>
                    <a:pt x="1045" y="11743"/>
                  </a:lnTo>
                  <a:lnTo>
                    <a:pt x="1036" y="11719"/>
                  </a:lnTo>
                  <a:lnTo>
                    <a:pt x="1028" y="11696"/>
                  </a:lnTo>
                  <a:lnTo>
                    <a:pt x="1022" y="11672"/>
                  </a:lnTo>
                  <a:lnTo>
                    <a:pt x="1016" y="11648"/>
                  </a:lnTo>
                  <a:lnTo>
                    <a:pt x="1012" y="11623"/>
                  </a:lnTo>
                  <a:lnTo>
                    <a:pt x="1009" y="11598"/>
                  </a:lnTo>
                  <a:lnTo>
                    <a:pt x="1007" y="11573"/>
                  </a:lnTo>
                  <a:lnTo>
                    <a:pt x="1006" y="11547"/>
                  </a:lnTo>
                  <a:lnTo>
                    <a:pt x="1006" y="1506"/>
                  </a:lnTo>
                  <a:lnTo>
                    <a:pt x="1007" y="1480"/>
                  </a:lnTo>
                  <a:lnTo>
                    <a:pt x="1009" y="1455"/>
                  </a:lnTo>
                  <a:lnTo>
                    <a:pt x="1012" y="1430"/>
                  </a:lnTo>
                  <a:lnTo>
                    <a:pt x="1016" y="1405"/>
                  </a:lnTo>
                  <a:lnTo>
                    <a:pt x="1022" y="1381"/>
                  </a:lnTo>
                  <a:lnTo>
                    <a:pt x="1028" y="1356"/>
                  </a:lnTo>
                  <a:lnTo>
                    <a:pt x="1036" y="1333"/>
                  </a:lnTo>
                  <a:lnTo>
                    <a:pt x="1045" y="1310"/>
                  </a:lnTo>
                  <a:lnTo>
                    <a:pt x="1055" y="1288"/>
                  </a:lnTo>
                  <a:lnTo>
                    <a:pt x="1066" y="1267"/>
                  </a:lnTo>
                  <a:lnTo>
                    <a:pt x="1078" y="1246"/>
                  </a:lnTo>
                  <a:lnTo>
                    <a:pt x="1091" y="1225"/>
                  </a:lnTo>
                  <a:lnTo>
                    <a:pt x="1106" y="1206"/>
                  </a:lnTo>
                  <a:lnTo>
                    <a:pt x="1121" y="1187"/>
                  </a:lnTo>
                  <a:lnTo>
                    <a:pt x="1137" y="1169"/>
                  </a:lnTo>
                  <a:lnTo>
                    <a:pt x="1153" y="1151"/>
                  </a:lnTo>
                  <a:lnTo>
                    <a:pt x="1171" y="1135"/>
                  </a:lnTo>
                  <a:lnTo>
                    <a:pt x="1189" y="1119"/>
                  </a:lnTo>
                  <a:lnTo>
                    <a:pt x="1208" y="1103"/>
                  </a:lnTo>
                  <a:lnTo>
                    <a:pt x="1227" y="1090"/>
                  </a:lnTo>
                  <a:lnTo>
                    <a:pt x="1248" y="1077"/>
                  </a:lnTo>
                  <a:lnTo>
                    <a:pt x="1268" y="1064"/>
                  </a:lnTo>
                  <a:lnTo>
                    <a:pt x="1291" y="1053"/>
                  </a:lnTo>
                  <a:lnTo>
                    <a:pt x="1313" y="1043"/>
                  </a:lnTo>
                  <a:lnTo>
                    <a:pt x="1336" y="1034"/>
                  </a:lnTo>
                  <a:lnTo>
                    <a:pt x="1359" y="1027"/>
                  </a:lnTo>
                  <a:lnTo>
                    <a:pt x="1383" y="1020"/>
                  </a:lnTo>
                  <a:lnTo>
                    <a:pt x="1407" y="1014"/>
                  </a:lnTo>
                  <a:lnTo>
                    <a:pt x="1432" y="1010"/>
                  </a:lnTo>
                  <a:lnTo>
                    <a:pt x="1458" y="1007"/>
                  </a:lnTo>
                  <a:lnTo>
                    <a:pt x="1483" y="1005"/>
                  </a:lnTo>
                  <a:lnTo>
                    <a:pt x="1509" y="1004"/>
                  </a:lnTo>
                  <a:lnTo>
                    <a:pt x="14586" y="1004"/>
                  </a:lnTo>
                  <a:lnTo>
                    <a:pt x="14612" y="1005"/>
                  </a:lnTo>
                  <a:lnTo>
                    <a:pt x="14637" y="1007"/>
                  </a:lnTo>
                  <a:lnTo>
                    <a:pt x="14663" y="1010"/>
                  </a:lnTo>
                  <a:lnTo>
                    <a:pt x="14687" y="1014"/>
                  </a:lnTo>
                  <a:lnTo>
                    <a:pt x="14712" y="1020"/>
                  </a:lnTo>
                  <a:lnTo>
                    <a:pt x="14735" y="1027"/>
                  </a:lnTo>
                  <a:lnTo>
                    <a:pt x="14759" y="1034"/>
                  </a:lnTo>
                  <a:lnTo>
                    <a:pt x="14781" y="1043"/>
                  </a:lnTo>
                  <a:lnTo>
                    <a:pt x="14803" y="1053"/>
                  </a:lnTo>
                  <a:lnTo>
                    <a:pt x="14826" y="1064"/>
                  </a:lnTo>
                  <a:lnTo>
                    <a:pt x="14847" y="1077"/>
                  </a:lnTo>
                  <a:lnTo>
                    <a:pt x="14867" y="1090"/>
                  </a:lnTo>
                  <a:lnTo>
                    <a:pt x="14887" y="1103"/>
                  </a:lnTo>
                  <a:lnTo>
                    <a:pt x="14906" y="1119"/>
                  </a:lnTo>
                  <a:lnTo>
                    <a:pt x="14924" y="1135"/>
                  </a:lnTo>
                  <a:lnTo>
                    <a:pt x="14941" y="1151"/>
                  </a:lnTo>
                  <a:lnTo>
                    <a:pt x="14958" y="1169"/>
                  </a:lnTo>
                  <a:lnTo>
                    <a:pt x="14974" y="1187"/>
                  </a:lnTo>
                  <a:lnTo>
                    <a:pt x="14988" y="1206"/>
                  </a:lnTo>
                  <a:lnTo>
                    <a:pt x="15003" y="1225"/>
                  </a:lnTo>
                  <a:lnTo>
                    <a:pt x="15016" y="1246"/>
                  </a:lnTo>
                  <a:lnTo>
                    <a:pt x="15029" y="1267"/>
                  </a:lnTo>
                  <a:lnTo>
                    <a:pt x="15040" y="1288"/>
                  </a:lnTo>
                  <a:lnTo>
                    <a:pt x="15050" y="1310"/>
                  </a:lnTo>
                  <a:lnTo>
                    <a:pt x="15059" y="1333"/>
                  </a:lnTo>
                  <a:lnTo>
                    <a:pt x="15066" y="1356"/>
                  </a:lnTo>
                  <a:lnTo>
                    <a:pt x="15073" y="1381"/>
                  </a:lnTo>
                  <a:lnTo>
                    <a:pt x="15079" y="1405"/>
                  </a:lnTo>
                  <a:lnTo>
                    <a:pt x="15083" y="1430"/>
                  </a:lnTo>
                  <a:lnTo>
                    <a:pt x="15086" y="1455"/>
                  </a:lnTo>
                  <a:lnTo>
                    <a:pt x="15088" y="1480"/>
                  </a:lnTo>
                  <a:lnTo>
                    <a:pt x="15089" y="1506"/>
                  </a:lnTo>
                  <a:lnTo>
                    <a:pt x="15089" y="11547"/>
                  </a:lnTo>
                  <a:close/>
                  <a:moveTo>
                    <a:pt x="14586" y="0"/>
                  </a:moveTo>
                  <a:lnTo>
                    <a:pt x="1509" y="0"/>
                  </a:lnTo>
                  <a:lnTo>
                    <a:pt x="1431" y="2"/>
                  </a:lnTo>
                  <a:lnTo>
                    <a:pt x="1354" y="8"/>
                  </a:lnTo>
                  <a:lnTo>
                    <a:pt x="1279" y="17"/>
                  </a:lnTo>
                  <a:lnTo>
                    <a:pt x="1204" y="30"/>
                  </a:lnTo>
                  <a:lnTo>
                    <a:pt x="1132" y="47"/>
                  </a:lnTo>
                  <a:lnTo>
                    <a:pt x="1060" y="67"/>
                  </a:lnTo>
                  <a:lnTo>
                    <a:pt x="990" y="91"/>
                  </a:lnTo>
                  <a:lnTo>
                    <a:pt x="921" y="118"/>
                  </a:lnTo>
                  <a:lnTo>
                    <a:pt x="854" y="149"/>
                  </a:lnTo>
                  <a:lnTo>
                    <a:pt x="790" y="182"/>
                  </a:lnTo>
                  <a:lnTo>
                    <a:pt x="726" y="218"/>
                  </a:lnTo>
                  <a:lnTo>
                    <a:pt x="665" y="257"/>
                  </a:lnTo>
                  <a:lnTo>
                    <a:pt x="606" y="299"/>
                  </a:lnTo>
                  <a:lnTo>
                    <a:pt x="549" y="344"/>
                  </a:lnTo>
                  <a:lnTo>
                    <a:pt x="494" y="392"/>
                  </a:lnTo>
                  <a:lnTo>
                    <a:pt x="442" y="441"/>
                  </a:lnTo>
                  <a:lnTo>
                    <a:pt x="391" y="493"/>
                  </a:lnTo>
                  <a:lnTo>
                    <a:pt x="344" y="548"/>
                  </a:lnTo>
                  <a:lnTo>
                    <a:pt x="300" y="605"/>
                  </a:lnTo>
                  <a:lnTo>
                    <a:pt x="258" y="664"/>
                  </a:lnTo>
                  <a:lnTo>
                    <a:pt x="218" y="725"/>
                  </a:lnTo>
                  <a:lnTo>
                    <a:pt x="182" y="788"/>
                  </a:lnTo>
                  <a:lnTo>
                    <a:pt x="149" y="853"/>
                  </a:lnTo>
                  <a:lnTo>
                    <a:pt x="119" y="920"/>
                  </a:lnTo>
                  <a:lnTo>
                    <a:pt x="92" y="988"/>
                  </a:lnTo>
                  <a:lnTo>
                    <a:pt x="67" y="1058"/>
                  </a:lnTo>
                  <a:lnTo>
                    <a:pt x="47" y="1130"/>
                  </a:lnTo>
                  <a:lnTo>
                    <a:pt x="30" y="1203"/>
                  </a:lnTo>
                  <a:lnTo>
                    <a:pt x="17" y="1277"/>
                  </a:lnTo>
                  <a:lnTo>
                    <a:pt x="8" y="1352"/>
                  </a:lnTo>
                  <a:lnTo>
                    <a:pt x="2" y="1429"/>
                  </a:lnTo>
                  <a:lnTo>
                    <a:pt x="0" y="1506"/>
                  </a:lnTo>
                  <a:lnTo>
                    <a:pt x="0" y="11547"/>
                  </a:lnTo>
                  <a:lnTo>
                    <a:pt x="2" y="11624"/>
                  </a:lnTo>
                  <a:lnTo>
                    <a:pt x="8" y="11700"/>
                  </a:lnTo>
                  <a:lnTo>
                    <a:pt x="17" y="11776"/>
                  </a:lnTo>
                  <a:lnTo>
                    <a:pt x="30" y="11850"/>
                  </a:lnTo>
                  <a:lnTo>
                    <a:pt x="47" y="11922"/>
                  </a:lnTo>
                  <a:lnTo>
                    <a:pt x="67" y="11994"/>
                  </a:lnTo>
                  <a:lnTo>
                    <a:pt x="92" y="12064"/>
                  </a:lnTo>
                  <a:lnTo>
                    <a:pt x="118" y="12132"/>
                  </a:lnTo>
                  <a:lnTo>
                    <a:pt x="148" y="12198"/>
                  </a:lnTo>
                  <a:lnTo>
                    <a:pt x="181" y="12264"/>
                  </a:lnTo>
                  <a:lnTo>
                    <a:pt x="217" y="12326"/>
                  </a:lnTo>
                  <a:lnTo>
                    <a:pt x="257" y="12387"/>
                  </a:lnTo>
                  <a:lnTo>
                    <a:pt x="299" y="12446"/>
                  </a:lnTo>
                  <a:lnTo>
                    <a:pt x="343" y="12504"/>
                  </a:lnTo>
                  <a:lnTo>
                    <a:pt x="390" y="12558"/>
                  </a:lnTo>
                  <a:lnTo>
                    <a:pt x="441" y="12610"/>
                  </a:lnTo>
                  <a:lnTo>
                    <a:pt x="493" y="12660"/>
                  </a:lnTo>
                  <a:lnTo>
                    <a:pt x="547" y="12707"/>
                  </a:lnTo>
                  <a:lnTo>
                    <a:pt x="604" y="12752"/>
                  </a:lnTo>
                  <a:lnTo>
                    <a:pt x="663" y="12794"/>
                  </a:lnTo>
                  <a:lnTo>
                    <a:pt x="724" y="12833"/>
                  </a:lnTo>
                  <a:lnTo>
                    <a:pt x="787" y="12869"/>
                  </a:lnTo>
                  <a:lnTo>
                    <a:pt x="852" y="12902"/>
                  </a:lnTo>
                  <a:lnTo>
                    <a:pt x="918" y="12933"/>
                  </a:lnTo>
                  <a:lnTo>
                    <a:pt x="987" y="12959"/>
                  </a:lnTo>
                  <a:lnTo>
                    <a:pt x="1056" y="12984"/>
                  </a:lnTo>
                  <a:lnTo>
                    <a:pt x="1128" y="13004"/>
                  </a:lnTo>
                  <a:lnTo>
                    <a:pt x="1201" y="13021"/>
                  </a:lnTo>
                  <a:lnTo>
                    <a:pt x="1275" y="13035"/>
                  </a:lnTo>
                  <a:lnTo>
                    <a:pt x="1350" y="13044"/>
                  </a:lnTo>
                  <a:lnTo>
                    <a:pt x="1426" y="13050"/>
                  </a:lnTo>
                  <a:lnTo>
                    <a:pt x="1504" y="13053"/>
                  </a:lnTo>
                  <a:lnTo>
                    <a:pt x="6539" y="13053"/>
                  </a:lnTo>
                  <a:lnTo>
                    <a:pt x="6539" y="13663"/>
                  </a:lnTo>
                  <a:lnTo>
                    <a:pt x="3399" y="14070"/>
                  </a:lnTo>
                  <a:lnTo>
                    <a:pt x="3378" y="14076"/>
                  </a:lnTo>
                  <a:lnTo>
                    <a:pt x="3358" y="14082"/>
                  </a:lnTo>
                  <a:lnTo>
                    <a:pt x="3338" y="14090"/>
                  </a:lnTo>
                  <a:lnTo>
                    <a:pt x="3319" y="14098"/>
                  </a:lnTo>
                  <a:lnTo>
                    <a:pt x="3299" y="14106"/>
                  </a:lnTo>
                  <a:lnTo>
                    <a:pt x="3280" y="14116"/>
                  </a:lnTo>
                  <a:lnTo>
                    <a:pt x="3262" y="14126"/>
                  </a:lnTo>
                  <a:lnTo>
                    <a:pt x="3245" y="14137"/>
                  </a:lnTo>
                  <a:lnTo>
                    <a:pt x="3228" y="14149"/>
                  </a:lnTo>
                  <a:lnTo>
                    <a:pt x="3211" y="14161"/>
                  </a:lnTo>
                  <a:lnTo>
                    <a:pt x="3196" y="14174"/>
                  </a:lnTo>
                  <a:lnTo>
                    <a:pt x="3180" y="14188"/>
                  </a:lnTo>
                  <a:lnTo>
                    <a:pt x="3166" y="14203"/>
                  </a:lnTo>
                  <a:lnTo>
                    <a:pt x="3151" y="14217"/>
                  </a:lnTo>
                  <a:lnTo>
                    <a:pt x="3138" y="14233"/>
                  </a:lnTo>
                  <a:lnTo>
                    <a:pt x="3124" y="14249"/>
                  </a:lnTo>
                  <a:lnTo>
                    <a:pt x="3112" y="14265"/>
                  </a:lnTo>
                  <a:lnTo>
                    <a:pt x="3100" y="14282"/>
                  </a:lnTo>
                  <a:lnTo>
                    <a:pt x="3089" y="14299"/>
                  </a:lnTo>
                  <a:lnTo>
                    <a:pt x="3079" y="14316"/>
                  </a:lnTo>
                  <a:lnTo>
                    <a:pt x="3070" y="14335"/>
                  </a:lnTo>
                  <a:lnTo>
                    <a:pt x="3061" y="14353"/>
                  </a:lnTo>
                  <a:lnTo>
                    <a:pt x="3053" y="14372"/>
                  </a:lnTo>
                  <a:lnTo>
                    <a:pt x="3046" y="14391"/>
                  </a:lnTo>
                  <a:lnTo>
                    <a:pt x="3039" y="14411"/>
                  </a:lnTo>
                  <a:lnTo>
                    <a:pt x="3034" y="14431"/>
                  </a:lnTo>
                  <a:lnTo>
                    <a:pt x="3029" y="14452"/>
                  </a:lnTo>
                  <a:lnTo>
                    <a:pt x="3025" y="14473"/>
                  </a:lnTo>
                  <a:lnTo>
                    <a:pt x="3022" y="14493"/>
                  </a:lnTo>
                  <a:lnTo>
                    <a:pt x="3020" y="14514"/>
                  </a:lnTo>
                  <a:lnTo>
                    <a:pt x="3018" y="14536"/>
                  </a:lnTo>
                  <a:lnTo>
                    <a:pt x="3018" y="14557"/>
                  </a:lnTo>
                  <a:lnTo>
                    <a:pt x="3019" y="14583"/>
                  </a:lnTo>
                  <a:lnTo>
                    <a:pt x="3020" y="14608"/>
                  </a:lnTo>
                  <a:lnTo>
                    <a:pt x="3024" y="14633"/>
                  </a:lnTo>
                  <a:lnTo>
                    <a:pt x="3028" y="14658"/>
                  </a:lnTo>
                  <a:lnTo>
                    <a:pt x="3034" y="14682"/>
                  </a:lnTo>
                  <a:lnTo>
                    <a:pt x="3040" y="14707"/>
                  </a:lnTo>
                  <a:lnTo>
                    <a:pt x="3048" y="14730"/>
                  </a:lnTo>
                  <a:lnTo>
                    <a:pt x="3057" y="14753"/>
                  </a:lnTo>
                  <a:lnTo>
                    <a:pt x="3067" y="14775"/>
                  </a:lnTo>
                  <a:lnTo>
                    <a:pt x="3078" y="14797"/>
                  </a:lnTo>
                  <a:lnTo>
                    <a:pt x="3090" y="14818"/>
                  </a:lnTo>
                  <a:lnTo>
                    <a:pt x="3103" y="14838"/>
                  </a:lnTo>
                  <a:lnTo>
                    <a:pt x="3117" y="14857"/>
                  </a:lnTo>
                  <a:lnTo>
                    <a:pt x="3132" y="14876"/>
                  </a:lnTo>
                  <a:lnTo>
                    <a:pt x="3149" y="14894"/>
                  </a:lnTo>
                  <a:lnTo>
                    <a:pt x="3165" y="14912"/>
                  </a:lnTo>
                  <a:lnTo>
                    <a:pt x="3183" y="14928"/>
                  </a:lnTo>
                  <a:lnTo>
                    <a:pt x="3201" y="14945"/>
                  </a:lnTo>
                  <a:lnTo>
                    <a:pt x="3220" y="14960"/>
                  </a:lnTo>
                  <a:lnTo>
                    <a:pt x="3239" y="14974"/>
                  </a:lnTo>
                  <a:lnTo>
                    <a:pt x="3260" y="14987"/>
                  </a:lnTo>
                  <a:lnTo>
                    <a:pt x="3280" y="14999"/>
                  </a:lnTo>
                  <a:lnTo>
                    <a:pt x="3302" y="15010"/>
                  </a:lnTo>
                  <a:lnTo>
                    <a:pt x="3325" y="15020"/>
                  </a:lnTo>
                  <a:lnTo>
                    <a:pt x="3348" y="15029"/>
                  </a:lnTo>
                  <a:lnTo>
                    <a:pt x="3371" y="15037"/>
                  </a:lnTo>
                  <a:lnTo>
                    <a:pt x="3395" y="15043"/>
                  </a:lnTo>
                  <a:lnTo>
                    <a:pt x="3419" y="15049"/>
                  </a:lnTo>
                  <a:lnTo>
                    <a:pt x="3444" y="15053"/>
                  </a:lnTo>
                  <a:lnTo>
                    <a:pt x="3469" y="15056"/>
                  </a:lnTo>
                  <a:lnTo>
                    <a:pt x="3495" y="15058"/>
                  </a:lnTo>
                  <a:lnTo>
                    <a:pt x="3521" y="15059"/>
                  </a:lnTo>
                  <a:lnTo>
                    <a:pt x="12574" y="15059"/>
                  </a:lnTo>
                  <a:lnTo>
                    <a:pt x="12600" y="15058"/>
                  </a:lnTo>
                  <a:lnTo>
                    <a:pt x="12626" y="15056"/>
                  </a:lnTo>
                  <a:lnTo>
                    <a:pt x="12651" y="15053"/>
                  </a:lnTo>
                  <a:lnTo>
                    <a:pt x="12676" y="15049"/>
                  </a:lnTo>
                  <a:lnTo>
                    <a:pt x="12700" y="15043"/>
                  </a:lnTo>
                  <a:lnTo>
                    <a:pt x="12724" y="15037"/>
                  </a:lnTo>
                  <a:lnTo>
                    <a:pt x="12747" y="15029"/>
                  </a:lnTo>
                  <a:lnTo>
                    <a:pt x="12770" y="15020"/>
                  </a:lnTo>
                  <a:lnTo>
                    <a:pt x="12793" y="15010"/>
                  </a:lnTo>
                  <a:lnTo>
                    <a:pt x="12814" y="14999"/>
                  </a:lnTo>
                  <a:lnTo>
                    <a:pt x="12835" y="14987"/>
                  </a:lnTo>
                  <a:lnTo>
                    <a:pt x="12856" y="14974"/>
                  </a:lnTo>
                  <a:lnTo>
                    <a:pt x="12875" y="14960"/>
                  </a:lnTo>
                  <a:lnTo>
                    <a:pt x="12894" y="14945"/>
                  </a:lnTo>
                  <a:lnTo>
                    <a:pt x="12912" y="14928"/>
                  </a:lnTo>
                  <a:lnTo>
                    <a:pt x="12930" y="14912"/>
                  </a:lnTo>
                  <a:lnTo>
                    <a:pt x="12946" y="14894"/>
                  </a:lnTo>
                  <a:lnTo>
                    <a:pt x="12963" y="14876"/>
                  </a:lnTo>
                  <a:lnTo>
                    <a:pt x="12978" y="14857"/>
                  </a:lnTo>
                  <a:lnTo>
                    <a:pt x="12992" y="14838"/>
                  </a:lnTo>
                  <a:lnTo>
                    <a:pt x="13005" y="14818"/>
                  </a:lnTo>
                  <a:lnTo>
                    <a:pt x="13017" y="14797"/>
                  </a:lnTo>
                  <a:lnTo>
                    <a:pt x="13028" y="14775"/>
                  </a:lnTo>
                  <a:lnTo>
                    <a:pt x="13038" y="14753"/>
                  </a:lnTo>
                  <a:lnTo>
                    <a:pt x="13047" y="14730"/>
                  </a:lnTo>
                  <a:lnTo>
                    <a:pt x="13055" y="14707"/>
                  </a:lnTo>
                  <a:lnTo>
                    <a:pt x="13061" y="14682"/>
                  </a:lnTo>
                  <a:lnTo>
                    <a:pt x="13067" y="14658"/>
                  </a:lnTo>
                  <a:lnTo>
                    <a:pt x="13071" y="14633"/>
                  </a:lnTo>
                  <a:lnTo>
                    <a:pt x="13074" y="14608"/>
                  </a:lnTo>
                  <a:lnTo>
                    <a:pt x="13076" y="14583"/>
                  </a:lnTo>
                  <a:lnTo>
                    <a:pt x="13077" y="14557"/>
                  </a:lnTo>
                  <a:lnTo>
                    <a:pt x="13077" y="14536"/>
                  </a:lnTo>
                  <a:lnTo>
                    <a:pt x="13075" y="14514"/>
                  </a:lnTo>
                  <a:lnTo>
                    <a:pt x="13073" y="14493"/>
                  </a:lnTo>
                  <a:lnTo>
                    <a:pt x="13070" y="14473"/>
                  </a:lnTo>
                  <a:lnTo>
                    <a:pt x="13066" y="14452"/>
                  </a:lnTo>
                  <a:lnTo>
                    <a:pt x="13061" y="14431"/>
                  </a:lnTo>
                  <a:lnTo>
                    <a:pt x="13056" y="14411"/>
                  </a:lnTo>
                  <a:lnTo>
                    <a:pt x="13049" y="14391"/>
                  </a:lnTo>
                  <a:lnTo>
                    <a:pt x="13042" y="14372"/>
                  </a:lnTo>
                  <a:lnTo>
                    <a:pt x="13034" y="14353"/>
                  </a:lnTo>
                  <a:lnTo>
                    <a:pt x="13025" y="14335"/>
                  </a:lnTo>
                  <a:lnTo>
                    <a:pt x="13016" y="14316"/>
                  </a:lnTo>
                  <a:lnTo>
                    <a:pt x="13006" y="14299"/>
                  </a:lnTo>
                  <a:lnTo>
                    <a:pt x="12995" y="14282"/>
                  </a:lnTo>
                  <a:lnTo>
                    <a:pt x="12983" y="14265"/>
                  </a:lnTo>
                  <a:lnTo>
                    <a:pt x="12971" y="14249"/>
                  </a:lnTo>
                  <a:lnTo>
                    <a:pt x="12957" y="14233"/>
                  </a:lnTo>
                  <a:lnTo>
                    <a:pt x="12944" y="14217"/>
                  </a:lnTo>
                  <a:lnTo>
                    <a:pt x="12930" y="14203"/>
                  </a:lnTo>
                  <a:lnTo>
                    <a:pt x="12915" y="14188"/>
                  </a:lnTo>
                  <a:lnTo>
                    <a:pt x="12900" y="14174"/>
                  </a:lnTo>
                  <a:lnTo>
                    <a:pt x="12884" y="14161"/>
                  </a:lnTo>
                  <a:lnTo>
                    <a:pt x="12867" y="14149"/>
                  </a:lnTo>
                  <a:lnTo>
                    <a:pt x="12850" y="14137"/>
                  </a:lnTo>
                  <a:lnTo>
                    <a:pt x="12833" y="14126"/>
                  </a:lnTo>
                  <a:lnTo>
                    <a:pt x="12815" y="14116"/>
                  </a:lnTo>
                  <a:lnTo>
                    <a:pt x="12796" y="14106"/>
                  </a:lnTo>
                  <a:lnTo>
                    <a:pt x="12776" y="14098"/>
                  </a:lnTo>
                  <a:lnTo>
                    <a:pt x="12757" y="14090"/>
                  </a:lnTo>
                  <a:lnTo>
                    <a:pt x="12737" y="14082"/>
                  </a:lnTo>
                  <a:lnTo>
                    <a:pt x="12717" y="14076"/>
                  </a:lnTo>
                  <a:lnTo>
                    <a:pt x="12696" y="14070"/>
                  </a:lnTo>
                  <a:lnTo>
                    <a:pt x="9556" y="13663"/>
                  </a:lnTo>
                  <a:lnTo>
                    <a:pt x="9556" y="13053"/>
                  </a:lnTo>
                  <a:lnTo>
                    <a:pt x="14591" y="13053"/>
                  </a:lnTo>
                  <a:lnTo>
                    <a:pt x="14669" y="13050"/>
                  </a:lnTo>
                  <a:lnTo>
                    <a:pt x="14745" y="13044"/>
                  </a:lnTo>
                  <a:lnTo>
                    <a:pt x="14820" y="13035"/>
                  </a:lnTo>
                  <a:lnTo>
                    <a:pt x="14894" y="13021"/>
                  </a:lnTo>
                  <a:lnTo>
                    <a:pt x="14967" y="13004"/>
                  </a:lnTo>
                  <a:lnTo>
                    <a:pt x="15039" y="12984"/>
                  </a:lnTo>
                  <a:lnTo>
                    <a:pt x="15108" y="12959"/>
                  </a:lnTo>
                  <a:lnTo>
                    <a:pt x="15177" y="12933"/>
                  </a:lnTo>
                  <a:lnTo>
                    <a:pt x="15243" y="12902"/>
                  </a:lnTo>
                  <a:lnTo>
                    <a:pt x="15308" y="12869"/>
                  </a:lnTo>
                  <a:lnTo>
                    <a:pt x="15371" y="12833"/>
                  </a:lnTo>
                  <a:lnTo>
                    <a:pt x="15432" y="12794"/>
                  </a:lnTo>
                  <a:lnTo>
                    <a:pt x="15491" y="12752"/>
                  </a:lnTo>
                  <a:lnTo>
                    <a:pt x="15548" y="12707"/>
                  </a:lnTo>
                  <a:lnTo>
                    <a:pt x="15602" y="12660"/>
                  </a:lnTo>
                  <a:lnTo>
                    <a:pt x="15654" y="12610"/>
                  </a:lnTo>
                  <a:lnTo>
                    <a:pt x="15705" y="12558"/>
                  </a:lnTo>
                  <a:lnTo>
                    <a:pt x="15752" y="12504"/>
                  </a:lnTo>
                  <a:lnTo>
                    <a:pt x="15796" y="12446"/>
                  </a:lnTo>
                  <a:lnTo>
                    <a:pt x="15838" y="12387"/>
                  </a:lnTo>
                  <a:lnTo>
                    <a:pt x="15878" y="12326"/>
                  </a:lnTo>
                  <a:lnTo>
                    <a:pt x="15914" y="12264"/>
                  </a:lnTo>
                  <a:lnTo>
                    <a:pt x="15947" y="12198"/>
                  </a:lnTo>
                  <a:lnTo>
                    <a:pt x="15977" y="12132"/>
                  </a:lnTo>
                  <a:lnTo>
                    <a:pt x="16003" y="12064"/>
                  </a:lnTo>
                  <a:lnTo>
                    <a:pt x="16028" y="11994"/>
                  </a:lnTo>
                  <a:lnTo>
                    <a:pt x="16048" y="11922"/>
                  </a:lnTo>
                  <a:lnTo>
                    <a:pt x="16065" y="11850"/>
                  </a:lnTo>
                  <a:lnTo>
                    <a:pt x="16078" y="11776"/>
                  </a:lnTo>
                  <a:lnTo>
                    <a:pt x="16087" y="11700"/>
                  </a:lnTo>
                  <a:lnTo>
                    <a:pt x="16093" y="11624"/>
                  </a:lnTo>
                  <a:lnTo>
                    <a:pt x="16095" y="11547"/>
                  </a:lnTo>
                  <a:lnTo>
                    <a:pt x="16095" y="1506"/>
                  </a:lnTo>
                  <a:lnTo>
                    <a:pt x="16093" y="1429"/>
                  </a:lnTo>
                  <a:lnTo>
                    <a:pt x="16087" y="1352"/>
                  </a:lnTo>
                  <a:lnTo>
                    <a:pt x="16078" y="1277"/>
                  </a:lnTo>
                  <a:lnTo>
                    <a:pt x="16064" y="1203"/>
                  </a:lnTo>
                  <a:lnTo>
                    <a:pt x="16048" y="1130"/>
                  </a:lnTo>
                  <a:lnTo>
                    <a:pt x="16028" y="1058"/>
                  </a:lnTo>
                  <a:lnTo>
                    <a:pt x="16003" y="988"/>
                  </a:lnTo>
                  <a:lnTo>
                    <a:pt x="15976" y="920"/>
                  </a:lnTo>
                  <a:lnTo>
                    <a:pt x="15946" y="853"/>
                  </a:lnTo>
                  <a:lnTo>
                    <a:pt x="15913" y="788"/>
                  </a:lnTo>
                  <a:lnTo>
                    <a:pt x="15877" y="725"/>
                  </a:lnTo>
                  <a:lnTo>
                    <a:pt x="15837" y="664"/>
                  </a:lnTo>
                  <a:lnTo>
                    <a:pt x="15795" y="605"/>
                  </a:lnTo>
                  <a:lnTo>
                    <a:pt x="15750" y="548"/>
                  </a:lnTo>
                  <a:lnTo>
                    <a:pt x="15703" y="493"/>
                  </a:lnTo>
                  <a:lnTo>
                    <a:pt x="15652" y="441"/>
                  </a:lnTo>
                  <a:lnTo>
                    <a:pt x="15600" y="392"/>
                  </a:lnTo>
                  <a:lnTo>
                    <a:pt x="15546" y="344"/>
                  </a:lnTo>
                  <a:lnTo>
                    <a:pt x="15488" y="299"/>
                  </a:lnTo>
                  <a:lnTo>
                    <a:pt x="15429" y="257"/>
                  </a:lnTo>
                  <a:lnTo>
                    <a:pt x="15369" y="218"/>
                  </a:lnTo>
                  <a:lnTo>
                    <a:pt x="15305" y="182"/>
                  </a:lnTo>
                  <a:lnTo>
                    <a:pt x="15240" y="149"/>
                  </a:lnTo>
                  <a:lnTo>
                    <a:pt x="15174" y="118"/>
                  </a:lnTo>
                  <a:lnTo>
                    <a:pt x="15105" y="91"/>
                  </a:lnTo>
                  <a:lnTo>
                    <a:pt x="15035" y="67"/>
                  </a:lnTo>
                  <a:lnTo>
                    <a:pt x="14963" y="47"/>
                  </a:lnTo>
                  <a:lnTo>
                    <a:pt x="14890" y="30"/>
                  </a:lnTo>
                  <a:lnTo>
                    <a:pt x="14815" y="17"/>
                  </a:lnTo>
                  <a:lnTo>
                    <a:pt x="14740" y="8"/>
                  </a:lnTo>
                  <a:lnTo>
                    <a:pt x="14664" y="2"/>
                  </a:lnTo>
                  <a:lnTo>
                    <a:pt x="14586" y="0"/>
                  </a:lnTo>
                  <a:close/>
                </a:path>
              </a:pathLst>
            </a:custGeom>
            <a:grpFill/>
            <a:ln>
              <a:solidFill>
                <a:srgbClr val="1D4251"/>
              </a:solidFill>
            </a:ln>
          </p:spPr>
          <p:txBody>
            <a:bodyPr vert="horz" wrap="square" lIns="91440" tIns="45720" rIns="91440" bIns="45720" numCol="1" anchor="t" anchorCtr="0" compatLnSpc="1">
              <a:prstTxWarp prst="textNoShape">
                <a:avLst/>
              </a:prstTxWarp>
            </a:bodyPr>
            <a:lstStyle/>
            <a:p>
              <a:endParaRPr lang="id-ID"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grpSp>
      <p:grpSp>
        <p:nvGrpSpPr>
          <p:cNvPr id="39" name="Group 42"/>
          <p:cNvGrpSpPr/>
          <p:nvPr/>
        </p:nvGrpSpPr>
        <p:grpSpPr>
          <a:xfrm>
            <a:off x="6042211" y="3690567"/>
            <a:ext cx="303955" cy="441191"/>
            <a:chOff x="8591550" y="2065338"/>
            <a:chExt cx="474663" cy="688975"/>
          </a:xfrm>
          <a:solidFill>
            <a:schemeClr val="bg1">
              <a:lumMod val="65000"/>
            </a:schemeClr>
          </a:solidFill>
        </p:grpSpPr>
        <p:sp>
          <p:nvSpPr>
            <p:cNvPr id="40" name="Freeform 100"/>
            <p:cNvSpPr>
              <a:spLocks noEditPoints="1"/>
            </p:cNvSpPr>
            <p:nvPr/>
          </p:nvSpPr>
          <p:spPr bwMode="auto">
            <a:xfrm>
              <a:off x="8591550" y="2065338"/>
              <a:ext cx="474663" cy="688975"/>
            </a:xfrm>
            <a:custGeom>
              <a:avLst/>
              <a:gdLst>
                <a:gd name="T0" fmla="*/ 2887 w 11063"/>
                <a:gd name="T1" fmla="*/ 9929 h 16058"/>
                <a:gd name="T2" fmla="*/ 2451 w 11063"/>
                <a:gd name="T3" fmla="*/ 9123 h 16058"/>
                <a:gd name="T4" fmla="*/ 1855 w 11063"/>
                <a:gd name="T5" fmla="*/ 8041 h 16058"/>
                <a:gd name="T6" fmla="*/ 1427 w 11063"/>
                <a:gd name="T7" fmla="*/ 7165 h 16058"/>
                <a:gd name="T8" fmla="*/ 1122 w 11063"/>
                <a:gd name="T9" fmla="*/ 6318 h 16058"/>
                <a:gd name="T10" fmla="*/ 1006 w 11063"/>
                <a:gd name="T11" fmla="*/ 5520 h 16058"/>
                <a:gd name="T12" fmla="*/ 1362 w 11063"/>
                <a:gd name="T13" fmla="*/ 3764 h 16058"/>
                <a:gd name="T14" fmla="*/ 2332 w 11063"/>
                <a:gd name="T15" fmla="*/ 2327 h 16058"/>
                <a:gd name="T16" fmla="*/ 3771 w 11063"/>
                <a:gd name="T17" fmla="*/ 1359 h 16058"/>
                <a:gd name="T18" fmla="*/ 5532 w 11063"/>
                <a:gd name="T19" fmla="*/ 1004 h 16058"/>
                <a:gd name="T20" fmla="*/ 7292 w 11063"/>
                <a:gd name="T21" fmla="*/ 1359 h 16058"/>
                <a:gd name="T22" fmla="*/ 8731 w 11063"/>
                <a:gd name="T23" fmla="*/ 2327 h 16058"/>
                <a:gd name="T24" fmla="*/ 9701 w 11063"/>
                <a:gd name="T25" fmla="*/ 3764 h 16058"/>
                <a:gd name="T26" fmla="*/ 10057 w 11063"/>
                <a:gd name="T27" fmla="*/ 5520 h 16058"/>
                <a:gd name="T28" fmla="*/ 9941 w 11063"/>
                <a:gd name="T29" fmla="*/ 6314 h 16058"/>
                <a:gd name="T30" fmla="*/ 9636 w 11063"/>
                <a:gd name="T31" fmla="*/ 7163 h 16058"/>
                <a:gd name="T32" fmla="*/ 9207 w 11063"/>
                <a:gd name="T33" fmla="*/ 8042 h 16058"/>
                <a:gd name="T34" fmla="*/ 8612 w 11063"/>
                <a:gd name="T35" fmla="*/ 9129 h 16058"/>
                <a:gd name="T36" fmla="*/ 8179 w 11063"/>
                <a:gd name="T37" fmla="*/ 9932 h 16058"/>
                <a:gd name="T38" fmla="*/ 5484 w 11063"/>
                <a:gd name="T39" fmla="*/ 15054 h 16058"/>
                <a:gd name="T40" fmla="*/ 5160 w 11063"/>
                <a:gd name="T41" fmla="*/ 15030 h 16058"/>
                <a:gd name="T42" fmla="*/ 4907 w 11063"/>
                <a:gd name="T43" fmla="*/ 14937 h 16058"/>
                <a:gd name="T44" fmla="*/ 4698 w 11063"/>
                <a:gd name="T45" fmla="*/ 14732 h 16058"/>
                <a:gd name="T46" fmla="*/ 6658 w 11063"/>
                <a:gd name="T47" fmla="*/ 14161 h 16058"/>
                <a:gd name="T48" fmla="*/ 6436 w 11063"/>
                <a:gd name="T49" fmla="*/ 14651 h 16058"/>
                <a:gd name="T50" fmla="*/ 6202 w 11063"/>
                <a:gd name="T51" fmla="*/ 14919 h 16058"/>
                <a:gd name="T52" fmla="*/ 5915 w 11063"/>
                <a:gd name="T53" fmla="*/ 15031 h 16058"/>
                <a:gd name="T54" fmla="*/ 5532 w 11063"/>
                <a:gd name="T55" fmla="*/ 15054 h 16058"/>
                <a:gd name="T56" fmla="*/ 3763 w 11063"/>
                <a:gd name="T57" fmla="*/ 12094 h 16058"/>
                <a:gd name="T58" fmla="*/ 3603 w 11063"/>
                <a:gd name="T59" fmla="*/ 11605 h 16058"/>
                <a:gd name="T60" fmla="*/ 7351 w 11063"/>
                <a:gd name="T61" fmla="*/ 11943 h 16058"/>
                <a:gd name="T62" fmla="*/ 4290 w 11063"/>
                <a:gd name="T63" fmla="*/ 13799 h 16058"/>
                <a:gd name="T64" fmla="*/ 4145 w 11063"/>
                <a:gd name="T65" fmla="*/ 13340 h 16058"/>
                <a:gd name="T66" fmla="*/ 7149 w 11063"/>
                <a:gd name="T67" fmla="*/ 12594 h 16058"/>
                <a:gd name="T68" fmla="*/ 7016 w 11063"/>
                <a:gd name="T69" fmla="*/ 13038 h 16058"/>
                <a:gd name="T70" fmla="*/ 6835 w 11063"/>
                <a:gd name="T71" fmla="*/ 13637 h 16058"/>
                <a:gd name="T72" fmla="*/ 3630 w 11063"/>
                <a:gd name="T73" fmla="*/ 335 h 16058"/>
                <a:gd name="T74" fmla="*/ 1812 w 11063"/>
                <a:gd name="T75" fmla="*/ 1434 h 16058"/>
                <a:gd name="T76" fmla="*/ 545 w 11063"/>
                <a:gd name="T77" fmla="*/ 3127 h 16058"/>
                <a:gd name="T78" fmla="*/ 7 w 11063"/>
                <a:gd name="T79" fmla="*/ 5236 h 16058"/>
                <a:gd name="T80" fmla="*/ 234 w 11063"/>
                <a:gd name="T81" fmla="*/ 6861 h 16058"/>
                <a:gd name="T82" fmla="*/ 910 w 11063"/>
                <a:gd name="T83" fmla="*/ 8405 h 16058"/>
                <a:gd name="T84" fmla="*/ 1748 w 11063"/>
                <a:gd name="T85" fmla="*/ 9927 h 16058"/>
                <a:gd name="T86" fmla="*/ 2463 w 11063"/>
                <a:gd name="T87" fmla="*/ 11392 h 16058"/>
                <a:gd name="T88" fmla="*/ 3065 w 11063"/>
                <a:gd name="T89" fmla="*/ 13245 h 16058"/>
                <a:gd name="T90" fmla="*/ 3552 w 11063"/>
                <a:gd name="T91" fmla="*/ 14718 h 16058"/>
                <a:gd name="T92" fmla="*/ 4207 w 11063"/>
                <a:gd name="T93" fmla="*/ 15672 h 16058"/>
                <a:gd name="T94" fmla="*/ 5340 w 11063"/>
                <a:gd name="T95" fmla="*/ 16053 h 16058"/>
                <a:gd name="T96" fmla="*/ 6643 w 11063"/>
                <a:gd name="T97" fmla="*/ 15823 h 16058"/>
                <a:gd name="T98" fmla="*/ 7387 w 11063"/>
                <a:gd name="T99" fmla="*/ 15011 h 16058"/>
                <a:gd name="T100" fmla="*/ 7880 w 11063"/>
                <a:gd name="T101" fmla="*/ 13666 h 16058"/>
                <a:gd name="T102" fmla="*/ 8442 w 11063"/>
                <a:gd name="T103" fmla="*/ 11841 h 16058"/>
                <a:gd name="T104" fmla="*/ 9115 w 11063"/>
                <a:gd name="T105" fmla="*/ 10307 h 16058"/>
                <a:gd name="T106" fmla="*/ 9949 w 11063"/>
                <a:gd name="T107" fmla="*/ 8788 h 16058"/>
                <a:gd name="T108" fmla="*/ 10691 w 11063"/>
                <a:gd name="T109" fmla="*/ 7241 h 16058"/>
                <a:gd name="T110" fmla="*/ 11058 w 11063"/>
                <a:gd name="T111" fmla="*/ 5709 h 16058"/>
                <a:gd name="T112" fmla="*/ 10727 w 11063"/>
                <a:gd name="T113" fmla="*/ 3622 h 16058"/>
                <a:gd name="T114" fmla="*/ 9626 w 11063"/>
                <a:gd name="T115" fmla="*/ 1809 h 16058"/>
                <a:gd name="T116" fmla="*/ 7929 w 11063"/>
                <a:gd name="T117" fmla="*/ 544 h 16058"/>
                <a:gd name="T118" fmla="*/ 5816 w 11063"/>
                <a:gd name="T119" fmla="*/ 7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063" h="16058">
                  <a:moveTo>
                    <a:pt x="7881" y="10538"/>
                  </a:moveTo>
                  <a:lnTo>
                    <a:pt x="3187" y="10538"/>
                  </a:lnTo>
                  <a:lnTo>
                    <a:pt x="3140" y="10437"/>
                  </a:lnTo>
                  <a:lnTo>
                    <a:pt x="3092" y="10335"/>
                  </a:lnTo>
                  <a:lnTo>
                    <a:pt x="3041" y="10234"/>
                  </a:lnTo>
                  <a:lnTo>
                    <a:pt x="2991" y="10132"/>
                  </a:lnTo>
                  <a:lnTo>
                    <a:pt x="2940" y="10030"/>
                  </a:lnTo>
                  <a:lnTo>
                    <a:pt x="2887" y="9929"/>
                  </a:lnTo>
                  <a:lnTo>
                    <a:pt x="2835" y="9827"/>
                  </a:lnTo>
                  <a:lnTo>
                    <a:pt x="2781" y="9727"/>
                  </a:lnTo>
                  <a:lnTo>
                    <a:pt x="2728" y="9626"/>
                  </a:lnTo>
                  <a:lnTo>
                    <a:pt x="2672" y="9524"/>
                  </a:lnTo>
                  <a:lnTo>
                    <a:pt x="2618" y="9424"/>
                  </a:lnTo>
                  <a:lnTo>
                    <a:pt x="2563" y="9324"/>
                  </a:lnTo>
                  <a:lnTo>
                    <a:pt x="2507" y="9223"/>
                  </a:lnTo>
                  <a:lnTo>
                    <a:pt x="2451" y="9123"/>
                  </a:lnTo>
                  <a:lnTo>
                    <a:pt x="2396" y="9024"/>
                  </a:lnTo>
                  <a:lnTo>
                    <a:pt x="2340" y="8924"/>
                  </a:lnTo>
                  <a:lnTo>
                    <a:pt x="2217" y="8703"/>
                  </a:lnTo>
                  <a:lnTo>
                    <a:pt x="2094" y="8483"/>
                  </a:lnTo>
                  <a:lnTo>
                    <a:pt x="2034" y="8372"/>
                  </a:lnTo>
                  <a:lnTo>
                    <a:pt x="1973" y="8262"/>
                  </a:lnTo>
                  <a:lnTo>
                    <a:pt x="1914" y="8151"/>
                  </a:lnTo>
                  <a:lnTo>
                    <a:pt x="1855" y="8041"/>
                  </a:lnTo>
                  <a:lnTo>
                    <a:pt x="1796" y="7931"/>
                  </a:lnTo>
                  <a:lnTo>
                    <a:pt x="1740" y="7820"/>
                  </a:lnTo>
                  <a:lnTo>
                    <a:pt x="1684" y="7711"/>
                  </a:lnTo>
                  <a:lnTo>
                    <a:pt x="1629" y="7600"/>
                  </a:lnTo>
                  <a:lnTo>
                    <a:pt x="1576" y="7491"/>
                  </a:lnTo>
                  <a:lnTo>
                    <a:pt x="1525" y="7383"/>
                  </a:lnTo>
                  <a:lnTo>
                    <a:pt x="1475" y="7273"/>
                  </a:lnTo>
                  <a:lnTo>
                    <a:pt x="1427" y="7165"/>
                  </a:lnTo>
                  <a:lnTo>
                    <a:pt x="1381" y="7057"/>
                  </a:lnTo>
                  <a:lnTo>
                    <a:pt x="1337" y="6950"/>
                  </a:lnTo>
                  <a:lnTo>
                    <a:pt x="1294" y="6843"/>
                  </a:lnTo>
                  <a:lnTo>
                    <a:pt x="1255" y="6736"/>
                  </a:lnTo>
                  <a:lnTo>
                    <a:pt x="1218" y="6631"/>
                  </a:lnTo>
                  <a:lnTo>
                    <a:pt x="1183" y="6526"/>
                  </a:lnTo>
                  <a:lnTo>
                    <a:pt x="1151" y="6421"/>
                  </a:lnTo>
                  <a:lnTo>
                    <a:pt x="1122" y="6318"/>
                  </a:lnTo>
                  <a:lnTo>
                    <a:pt x="1095" y="6214"/>
                  </a:lnTo>
                  <a:lnTo>
                    <a:pt x="1072" y="6112"/>
                  </a:lnTo>
                  <a:lnTo>
                    <a:pt x="1053" y="6012"/>
                  </a:lnTo>
                  <a:lnTo>
                    <a:pt x="1036" y="5911"/>
                  </a:lnTo>
                  <a:lnTo>
                    <a:pt x="1023" y="5812"/>
                  </a:lnTo>
                  <a:lnTo>
                    <a:pt x="1014" y="5714"/>
                  </a:lnTo>
                  <a:lnTo>
                    <a:pt x="1008" y="5616"/>
                  </a:lnTo>
                  <a:lnTo>
                    <a:pt x="1006" y="5520"/>
                  </a:lnTo>
                  <a:lnTo>
                    <a:pt x="1012" y="5288"/>
                  </a:lnTo>
                  <a:lnTo>
                    <a:pt x="1029" y="5059"/>
                  </a:lnTo>
                  <a:lnTo>
                    <a:pt x="1058" y="4833"/>
                  </a:lnTo>
                  <a:lnTo>
                    <a:pt x="1098" y="4611"/>
                  </a:lnTo>
                  <a:lnTo>
                    <a:pt x="1149" y="4393"/>
                  </a:lnTo>
                  <a:lnTo>
                    <a:pt x="1210" y="4178"/>
                  </a:lnTo>
                  <a:lnTo>
                    <a:pt x="1280" y="3968"/>
                  </a:lnTo>
                  <a:lnTo>
                    <a:pt x="1362" y="3764"/>
                  </a:lnTo>
                  <a:lnTo>
                    <a:pt x="1452" y="3564"/>
                  </a:lnTo>
                  <a:lnTo>
                    <a:pt x="1553" y="3369"/>
                  </a:lnTo>
                  <a:lnTo>
                    <a:pt x="1661" y="3179"/>
                  </a:lnTo>
                  <a:lnTo>
                    <a:pt x="1779" y="2997"/>
                  </a:lnTo>
                  <a:lnTo>
                    <a:pt x="1906" y="2819"/>
                  </a:lnTo>
                  <a:lnTo>
                    <a:pt x="2041" y="2649"/>
                  </a:lnTo>
                  <a:lnTo>
                    <a:pt x="2182" y="2485"/>
                  </a:lnTo>
                  <a:lnTo>
                    <a:pt x="2332" y="2327"/>
                  </a:lnTo>
                  <a:lnTo>
                    <a:pt x="2490" y="2178"/>
                  </a:lnTo>
                  <a:lnTo>
                    <a:pt x="2654" y="2036"/>
                  </a:lnTo>
                  <a:lnTo>
                    <a:pt x="2825" y="1902"/>
                  </a:lnTo>
                  <a:lnTo>
                    <a:pt x="3003" y="1776"/>
                  </a:lnTo>
                  <a:lnTo>
                    <a:pt x="3186" y="1658"/>
                  </a:lnTo>
                  <a:lnTo>
                    <a:pt x="3376" y="1550"/>
                  </a:lnTo>
                  <a:lnTo>
                    <a:pt x="3571" y="1449"/>
                  </a:lnTo>
                  <a:lnTo>
                    <a:pt x="3771" y="1359"/>
                  </a:lnTo>
                  <a:lnTo>
                    <a:pt x="3977" y="1279"/>
                  </a:lnTo>
                  <a:lnTo>
                    <a:pt x="4187" y="1207"/>
                  </a:lnTo>
                  <a:lnTo>
                    <a:pt x="4402" y="1146"/>
                  </a:lnTo>
                  <a:lnTo>
                    <a:pt x="4620" y="1096"/>
                  </a:lnTo>
                  <a:lnTo>
                    <a:pt x="4843" y="1056"/>
                  </a:lnTo>
                  <a:lnTo>
                    <a:pt x="5069" y="1027"/>
                  </a:lnTo>
                  <a:lnTo>
                    <a:pt x="5299" y="1010"/>
                  </a:lnTo>
                  <a:lnTo>
                    <a:pt x="5532" y="1004"/>
                  </a:lnTo>
                  <a:lnTo>
                    <a:pt x="5764" y="1010"/>
                  </a:lnTo>
                  <a:lnTo>
                    <a:pt x="5993" y="1027"/>
                  </a:lnTo>
                  <a:lnTo>
                    <a:pt x="6219" y="1056"/>
                  </a:lnTo>
                  <a:lnTo>
                    <a:pt x="6443" y="1096"/>
                  </a:lnTo>
                  <a:lnTo>
                    <a:pt x="6661" y="1146"/>
                  </a:lnTo>
                  <a:lnTo>
                    <a:pt x="6876" y="1207"/>
                  </a:lnTo>
                  <a:lnTo>
                    <a:pt x="7086" y="1279"/>
                  </a:lnTo>
                  <a:lnTo>
                    <a:pt x="7292" y="1359"/>
                  </a:lnTo>
                  <a:lnTo>
                    <a:pt x="7492" y="1449"/>
                  </a:lnTo>
                  <a:lnTo>
                    <a:pt x="7687" y="1550"/>
                  </a:lnTo>
                  <a:lnTo>
                    <a:pt x="7877" y="1658"/>
                  </a:lnTo>
                  <a:lnTo>
                    <a:pt x="8060" y="1776"/>
                  </a:lnTo>
                  <a:lnTo>
                    <a:pt x="8238" y="1902"/>
                  </a:lnTo>
                  <a:lnTo>
                    <a:pt x="8409" y="2036"/>
                  </a:lnTo>
                  <a:lnTo>
                    <a:pt x="8573" y="2178"/>
                  </a:lnTo>
                  <a:lnTo>
                    <a:pt x="8731" y="2327"/>
                  </a:lnTo>
                  <a:lnTo>
                    <a:pt x="8881" y="2485"/>
                  </a:lnTo>
                  <a:lnTo>
                    <a:pt x="9022" y="2649"/>
                  </a:lnTo>
                  <a:lnTo>
                    <a:pt x="9157" y="2819"/>
                  </a:lnTo>
                  <a:lnTo>
                    <a:pt x="9283" y="2997"/>
                  </a:lnTo>
                  <a:lnTo>
                    <a:pt x="9402" y="3179"/>
                  </a:lnTo>
                  <a:lnTo>
                    <a:pt x="9510" y="3369"/>
                  </a:lnTo>
                  <a:lnTo>
                    <a:pt x="9611" y="3564"/>
                  </a:lnTo>
                  <a:lnTo>
                    <a:pt x="9701" y="3764"/>
                  </a:lnTo>
                  <a:lnTo>
                    <a:pt x="9783" y="3968"/>
                  </a:lnTo>
                  <a:lnTo>
                    <a:pt x="9853" y="4178"/>
                  </a:lnTo>
                  <a:lnTo>
                    <a:pt x="9914" y="4393"/>
                  </a:lnTo>
                  <a:lnTo>
                    <a:pt x="9965" y="4611"/>
                  </a:lnTo>
                  <a:lnTo>
                    <a:pt x="10005" y="4833"/>
                  </a:lnTo>
                  <a:lnTo>
                    <a:pt x="10034" y="5059"/>
                  </a:lnTo>
                  <a:lnTo>
                    <a:pt x="10051" y="5288"/>
                  </a:lnTo>
                  <a:lnTo>
                    <a:pt x="10057" y="5520"/>
                  </a:lnTo>
                  <a:lnTo>
                    <a:pt x="10055" y="5615"/>
                  </a:lnTo>
                  <a:lnTo>
                    <a:pt x="10049" y="5713"/>
                  </a:lnTo>
                  <a:lnTo>
                    <a:pt x="10040" y="5810"/>
                  </a:lnTo>
                  <a:lnTo>
                    <a:pt x="10027" y="5908"/>
                  </a:lnTo>
                  <a:lnTo>
                    <a:pt x="10010" y="6009"/>
                  </a:lnTo>
                  <a:lnTo>
                    <a:pt x="9990" y="6110"/>
                  </a:lnTo>
                  <a:lnTo>
                    <a:pt x="9967" y="6211"/>
                  </a:lnTo>
                  <a:lnTo>
                    <a:pt x="9941" y="6314"/>
                  </a:lnTo>
                  <a:lnTo>
                    <a:pt x="9911" y="6418"/>
                  </a:lnTo>
                  <a:lnTo>
                    <a:pt x="9880" y="6523"/>
                  </a:lnTo>
                  <a:lnTo>
                    <a:pt x="9845" y="6627"/>
                  </a:lnTo>
                  <a:lnTo>
                    <a:pt x="9808" y="6733"/>
                  </a:lnTo>
                  <a:lnTo>
                    <a:pt x="9769" y="6840"/>
                  </a:lnTo>
                  <a:lnTo>
                    <a:pt x="9726" y="6947"/>
                  </a:lnTo>
                  <a:lnTo>
                    <a:pt x="9682" y="7054"/>
                  </a:lnTo>
                  <a:lnTo>
                    <a:pt x="9636" y="7163"/>
                  </a:lnTo>
                  <a:lnTo>
                    <a:pt x="9588" y="7271"/>
                  </a:lnTo>
                  <a:lnTo>
                    <a:pt x="9538" y="7381"/>
                  </a:lnTo>
                  <a:lnTo>
                    <a:pt x="9486" y="7490"/>
                  </a:lnTo>
                  <a:lnTo>
                    <a:pt x="9433" y="7599"/>
                  </a:lnTo>
                  <a:lnTo>
                    <a:pt x="9378" y="7710"/>
                  </a:lnTo>
                  <a:lnTo>
                    <a:pt x="9323" y="7820"/>
                  </a:lnTo>
                  <a:lnTo>
                    <a:pt x="9266" y="7932"/>
                  </a:lnTo>
                  <a:lnTo>
                    <a:pt x="9207" y="8042"/>
                  </a:lnTo>
                  <a:lnTo>
                    <a:pt x="9149" y="8153"/>
                  </a:lnTo>
                  <a:lnTo>
                    <a:pt x="9089" y="8264"/>
                  </a:lnTo>
                  <a:lnTo>
                    <a:pt x="9028" y="8375"/>
                  </a:lnTo>
                  <a:lnTo>
                    <a:pt x="8968" y="8487"/>
                  </a:lnTo>
                  <a:lnTo>
                    <a:pt x="8845" y="8708"/>
                  </a:lnTo>
                  <a:lnTo>
                    <a:pt x="8722" y="8930"/>
                  </a:lnTo>
                  <a:lnTo>
                    <a:pt x="8667" y="9029"/>
                  </a:lnTo>
                  <a:lnTo>
                    <a:pt x="8612" y="9129"/>
                  </a:lnTo>
                  <a:lnTo>
                    <a:pt x="8557" y="9228"/>
                  </a:lnTo>
                  <a:lnTo>
                    <a:pt x="8501" y="9329"/>
                  </a:lnTo>
                  <a:lnTo>
                    <a:pt x="8447" y="9429"/>
                  </a:lnTo>
                  <a:lnTo>
                    <a:pt x="8392" y="9529"/>
                  </a:lnTo>
                  <a:lnTo>
                    <a:pt x="8338" y="9630"/>
                  </a:lnTo>
                  <a:lnTo>
                    <a:pt x="8284" y="9730"/>
                  </a:lnTo>
                  <a:lnTo>
                    <a:pt x="8231" y="9831"/>
                  </a:lnTo>
                  <a:lnTo>
                    <a:pt x="8179" y="9932"/>
                  </a:lnTo>
                  <a:lnTo>
                    <a:pt x="8127" y="10033"/>
                  </a:lnTo>
                  <a:lnTo>
                    <a:pt x="8076" y="10134"/>
                  </a:lnTo>
                  <a:lnTo>
                    <a:pt x="8026" y="10235"/>
                  </a:lnTo>
                  <a:lnTo>
                    <a:pt x="7976" y="10336"/>
                  </a:lnTo>
                  <a:lnTo>
                    <a:pt x="7928" y="10437"/>
                  </a:lnTo>
                  <a:lnTo>
                    <a:pt x="7881" y="10538"/>
                  </a:lnTo>
                  <a:close/>
                  <a:moveTo>
                    <a:pt x="5532" y="15054"/>
                  </a:moveTo>
                  <a:lnTo>
                    <a:pt x="5484" y="15054"/>
                  </a:lnTo>
                  <a:lnTo>
                    <a:pt x="5439" y="15053"/>
                  </a:lnTo>
                  <a:lnTo>
                    <a:pt x="5395" y="15052"/>
                  </a:lnTo>
                  <a:lnTo>
                    <a:pt x="5352" y="15050"/>
                  </a:lnTo>
                  <a:lnTo>
                    <a:pt x="5311" y="15048"/>
                  </a:lnTo>
                  <a:lnTo>
                    <a:pt x="5272" y="15045"/>
                  </a:lnTo>
                  <a:lnTo>
                    <a:pt x="5234" y="15041"/>
                  </a:lnTo>
                  <a:lnTo>
                    <a:pt x="5197" y="15036"/>
                  </a:lnTo>
                  <a:lnTo>
                    <a:pt x="5160" y="15030"/>
                  </a:lnTo>
                  <a:lnTo>
                    <a:pt x="5125" y="15023"/>
                  </a:lnTo>
                  <a:lnTo>
                    <a:pt x="5091" y="15015"/>
                  </a:lnTo>
                  <a:lnTo>
                    <a:pt x="5059" y="15006"/>
                  </a:lnTo>
                  <a:lnTo>
                    <a:pt x="5027" y="14995"/>
                  </a:lnTo>
                  <a:lnTo>
                    <a:pt x="4995" y="14983"/>
                  </a:lnTo>
                  <a:lnTo>
                    <a:pt x="4965" y="14969"/>
                  </a:lnTo>
                  <a:lnTo>
                    <a:pt x="4936" y="14954"/>
                  </a:lnTo>
                  <a:lnTo>
                    <a:pt x="4907" y="14937"/>
                  </a:lnTo>
                  <a:lnTo>
                    <a:pt x="4880" y="14919"/>
                  </a:lnTo>
                  <a:lnTo>
                    <a:pt x="4852" y="14898"/>
                  </a:lnTo>
                  <a:lnTo>
                    <a:pt x="4825" y="14876"/>
                  </a:lnTo>
                  <a:lnTo>
                    <a:pt x="4799" y="14852"/>
                  </a:lnTo>
                  <a:lnTo>
                    <a:pt x="4773" y="14825"/>
                  </a:lnTo>
                  <a:lnTo>
                    <a:pt x="4748" y="14796"/>
                  </a:lnTo>
                  <a:lnTo>
                    <a:pt x="4723" y="14765"/>
                  </a:lnTo>
                  <a:lnTo>
                    <a:pt x="4698" y="14732"/>
                  </a:lnTo>
                  <a:lnTo>
                    <a:pt x="4673" y="14696"/>
                  </a:lnTo>
                  <a:lnTo>
                    <a:pt x="4648" y="14658"/>
                  </a:lnTo>
                  <a:lnTo>
                    <a:pt x="4624" y="14618"/>
                  </a:lnTo>
                  <a:lnTo>
                    <a:pt x="4600" y="14574"/>
                  </a:lnTo>
                  <a:lnTo>
                    <a:pt x="4576" y="14527"/>
                  </a:lnTo>
                  <a:lnTo>
                    <a:pt x="4552" y="14479"/>
                  </a:lnTo>
                  <a:lnTo>
                    <a:pt x="4527" y="14427"/>
                  </a:lnTo>
                  <a:lnTo>
                    <a:pt x="6658" y="14161"/>
                  </a:lnTo>
                  <a:lnTo>
                    <a:pt x="6630" y="14236"/>
                  </a:lnTo>
                  <a:lnTo>
                    <a:pt x="6602" y="14308"/>
                  </a:lnTo>
                  <a:lnTo>
                    <a:pt x="6573" y="14375"/>
                  </a:lnTo>
                  <a:lnTo>
                    <a:pt x="6546" y="14438"/>
                  </a:lnTo>
                  <a:lnTo>
                    <a:pt x="6518" y="14496"/>
                  </a:lnTo>
                  <a:lnTo>
                    <a:pt x="6491" y="14552"/>
                  </a:lnTo>
                  <a:lnTo>
                    <a:pt x="6464" y="14603"/>
                  </a:lnTo>
                  <a:lnTo>
                    <a:pt x="6436" y="14651"/>
                  </a:lnTo>
                  <a:lnTo>
                    <a:pt x="6408" y="14695"/>
                  </a:lnTo>
                  <a:lnTo>
                    <a:pt x="6380" y="14736"/>
                  </a:lnTo>
                  <a:lnTo>
                    <a:pt x="6352" y="14773"/>
                  </a:lnTo>
                  <a:lnTo>
                    <a:pt x="6323" y="14808"/>
                  </a:lnTo>
                  <a:lnTo>
                    <a:pt x="6294" y="14841"/>
                  </a:lnTo>
                  <a:lnTo>
                    <a:pt x="6264" y="14869"/>
                  </a:lnTo>
                  <a:lnTo>
                    <a:pt x="6233" y="14895"/>
                  </a:lnTo>
                  <a:lnTo>
                    <a:pt x="6202" y="14919"/>
                  </a:lnTo>
                  <a:lnTo>
                    <a:pt x="6170" y="14940"/>
                  </a:lnTo>
                  <a:lnTo>
                    <a:pt x="6137" y="14959"/>
                  </a:lnTo>
                  <a:lnTo>
                    <a:pt x="6103" y="14976"/>
                  </a:lnTo>
                  <a:lnTo>
                    <a:pt x="6068" y="14990"/>
                  </a:lnTo>
                  <a:lnTo>
                    <a:pt x="6031" y="15003"/>
                  </a:lnTo>
                  <a:lnTo>
                    <a:pt x="5994" y="15014"/>
                  </a:lnTo>
                  <a:lnTo>
                    <a:pt x="5955" y="15023"/>
                  </a:lnTo>
                  <a:lnTo>
                    <a:pt x="5915" y="15031"/>
                  </a:lnTo>
                  <a:lnTo>
                    <a:pt x="5873" y="15038"/>
                  </a:lnTo>
                  <a:lnTo>
                    <a:pt x="5829" y="15043"/>
                  </a:lnTo>
                  <a:lnTo>
                    <a:pt x="5785" y="15047"/>
                  </a:lnTo>
                  <a:lnTo>
                    <a:pt x="5738" y="15050"/>
                  </a:lnTo>
                  <a:lnTo>
                    <a:pt x="5689" y="15052"/>
                  </a:lnTo>
                  <a:lnTo>
                    <a:pt x="5638" y="15053"/>
                  </a:lnTo>
                  <a:lnTo>
                    <a:pt x="5586" y="15054"/>
                  </a:lnTo>
                  <a:lnTo>
                    <a:pt x="5532" y="15054"/>
                  </a:lnTo>
                  <a:close/>
                  <a:moveTo>
                    <a:pt x="3890" y="12499"/>
                  </a:moveTo>
                  <a:lnTo>
                    <a:pt x="3873" y="12442"/>
                  </a:lnTo>
                  <a:lnTo>
                    <a:pt x="3855" y="12386"/>
                  </a:lnTo>
                  <a:lnTo>
                    <a:pt x="3838" y="12328"/>
                  </a:lnTo>
                  <a:lnTo>
                    <a:pt x="3820" y="12269"/>
                  </a:lnTo>
                  <a:lnTo>
                    <a:pt x="3802" y="12211"/>
                  </a:lnTo>
                  <a:lnTo>
                    <a:pt x="3783" y="12153"/>
                  </a:lnTo>
                  <a:lnTo>
                    <a:pt x="3763" y="12094"/>
                  </a:lnTo>
                  <a:lnTo>
                    <a:pt x="3744" y="12033"/>
                  </a:lnTo>
                  <a:lnTo>
                    <a:pt x="3725" y="11974"/>
                  </a:lnTo>
                  <a:lnTo>
                    <a:pt x="3705" y="11913"/>
                  </a:lnTo>
                  <a:lnTo>
                    <a:pt x="3685" y="11853"/>
                  </a:lnTo>
                  <a:lnTo>
                    <a:pt x="3665" y="11792"/>
                  </a:lnTo>
                  <a:lnTo>
                    <a:pt x="3645" y="11729"/>
                  </a:lnTo>
                  <a:lnTo>
                    <a:pt x="3624" y="11667"/>
                  </a:lnTo>
                  <a:lnTo>
                    <a:pt x="3603" y="11605"/>
                  </a:lnTo>
                  <a:lnTo>
                    <a:pt x="3581" y="11542"/>
                  </a:lnTo>
                  <a:lnTo>
                    <a:pt x="7487" y="11542"/>
                  </a:lnTo>
                  <a:lnTo>
                    <a:pt x="7464" y="11609"/>
                  </a:lnTo>
                  <a:lnTo>
                    <a:pt x="7440" y="11677"/>
                  </a:lnTo>
                  <a:lnTo>
                    <a:pt x="7417" y="11744"/>
                  </a:lnTo>
                  <a:lnTo>
                    <a:pt x="7395" y="11811"/>
                  </a:lnTo>
                  <a:lnTo>
                    <a:pt x="7373" y="11878"/>
                  </a:lnTo>
                  <a:lnTo>
                    <a:pt x="7351" y="11943"/>
                  </a:lnTo>
                  <a:lnTo>
                    <a:pt x="7330" y="12008"/>
                  </a:lnTo>
                  <a:lnTo>
                    <a:pt x="7309" y="12074"/>
                  </a:lnTo>
                  <a:lnTo>
                    <a:pt x="3890" y="12499"/>
                  </a:lnTo>
                  <a:close/>
                  <a:moveTo>
                    <a:pt x="6835" y="13637"/>
                  </a:moveTo>
                  <a:lnTo>
                    <a:pt x="4342" y="13948"/>
                  </a:lnTo>
                  <a:lnTo>
                    <a:pt x="4325" y="13899"/>
                  </a:lnTo>
                  <a:lnTo>
                    <a:pt x="4309" y="13850"/>
                  </a:lnTo>
                  <a:lnTo>
                    <a:pt x="4290" y="13799"/>
                  </a:lnTo>
                  <a:lnTo>
                    <a:pt x="4273" y="13747"/>
                  </a:lnTo>
                  <a:lnTo>
                    <a:pt x="4256" y="13693"/>
                  </a:lnTo>
                  <a:lnTo>
                    <a:pt x="4238" y="13638"/>
                  </a:lnTo>
                  <a:lnTo>
                    <a:pt x="4220" y="13582"/>
                  </a:lnTo>
                  <a:lnTo>
                    <a:pt x="4202" y="13524"/>
                  </a:lnTo>
                  <a:lnTo>
                    <a:pt x="4183" y="13465"/>
                  </a:lnTo>
                  <a:lnTo>
                    <a:pt x="4164" y="13403"/>
                  </a:lnTo>
                  <a:lnTo>
                    <a:pt x="4145" y="13340"/>
                  </a:lnTo>
                  <a:lnTo>
                    <a:pt x="4124" y="13276"/>
                  </a:lnTo>
                  <a:lnTo>
                    <a:pt x="4104" y="13210"/>
                  </a:lnTo>
                  <a:lnTo>
                    <a:pt x="4083" y="13141"/>
                  </a:lnTo>
                  <a:lnTo>
                    <a:pt x="4062" y="13070"/>
                  </a:lnTo>
                  <a:lnTo>
                    <a:pt x="4041" y="12998"/>
                  </a:lnTo>
                  <a:lnTo>
                    <a:pt x="4038" y="12990"/>
                  </a:lnTo>
                  <a:lnTo>
                    <a:pt x="4036" y="12983"/>
                  </a:lnTo>
                  <a:lnTo>
                    <a:pt x="7149" y="12594"/>
                  </a:lnTo>
                  <a:lnTo>
                    <a:pt x="7132" y="12651"/>
                  </a:lnTo>
                  <a:lnTo>
                    <a:pt x="7116" y="12707"/>
                  </a:lnTo>
                  <a:lnTo>
                    <a:pt x="7098" y="12763"/>
                  </a:lnTo>
                  <a:lnTo>
                    <a:pt x="7081" y="12819"/>
                  </a:lnTo>
                  <a:lnTo>
                    <a:pt x="7064" y="12876"/>
                  </a:lnTo>
                  <a:lnTo>
                    <a:pt x="7047" y="12931"/>
                  </a:lnTo>
                  <a:lnTo>
                    <a:pt x="7031" y="12985"/>
                  </a:lnTo>
                  <a:lnTo>
                    <a:pt x="7016" y="13038"/>
                  </a:lnTo>
                  <a:lnTo>
                    <a:pt x="6992" y="13121"/>
                  </a:lnTo>
                  <a:lnTo>
                    <a:pt x="6968" y="13202"/>
                  </a:lnTo>
                  <a:lnTo>
                    <a:pt x="6945" y="13280"/>
                  </a:lnTo>
                  <a:lnTo>
                    <a:pt x="6921" y="13355"/>
                  </a:lnTo>
                  <a:lnTo>
                    <a:pt x="6899" y="13429"/>
                  </a:lnTo>
                  <a:lnTo>
                    <a:pt x="6878" y="13500"/>
                  </a:lnTo>
                  <a:lnTo>
                    <a:pt x="6856" y="13570"/>
                  </a:lnTo>
                  <a:lnTo>
                    <a:pt x="6835" y="13637"/>
                  </a:lnTo>
                  <a:close/>
                  <a:moveTo>
                    <a:pt x="5532" y="0"/>
                  </a:moveTo>
                  <a:lnTo>
                    <a:pt x="5247" y="7"/>
                  </a:lnTo>
                  <a:lnTo>
                    <a:pt x="4966" y="28"/>
                  </a:lnTo>
                  <a:lnTo>
                    <a:pt x="4689" y="63"/>
                  </a:lnTo>
                  <a:lnTo>
                    <a:pt x="4417" y="112"/>
                  </a:lnTo>
                  <a:lnTo>
                    <a:pt x="4149" y="174"/>
                  </a:lnTo>
                  <a:lnTo>
                    <a:pt x="3886" y="248"/>
                  </a:lnTo>
                  <a:lnTo>
                    <a:pt x="3630" y="335"/>
                  </a:lnTo>
                  <a:lnTo>
                    <a:pt x="3378" y="434"/>
                  </a:lnTo>
                  <a:lnTo>
                    <a:pt x="3133" y="544"/>
                  </a:lnTo>
                  <a:lnTo>
                    <a:pt x="2894" y="666"/>
                  </a:lnTo>
                  <a:lnTo>
                    <a:pt x="2663" y="799"/>
                  </a:lnTo>
                  <a:lnTo>
                    <a:pt x="2439" y="942"/>
                  </a:lnTo>
                  <a:lnTo>
                    <a:pt x="2222" y="1097"/>
                  </a:lnTo>
                  <a:lnTo>
                    <a:pt x="2013" y="1261"/>
                  </a:lnTo>
                  <a:lnTo>
                    <a:pt x="1812" y="1434"/>
                  </a:lnTo>
                  <a:lnTo>
                    <a:pt x="1620" y="1617"/>
                  </a:lnTo>
                  <a:lnTo>
                    <a:pt x="1437" y="1809"/>
                  </a:lnTo>
                  <a:lnTo>
                    <a:pt x="1263" y="2009"/>
                  </a:lnTo>
                  <a:lnTo>
                    <a:pt x="1099" y="2217"/>
                  </a:lnTo>
                  <a:lnTo>
                    <a:pt x="944" y="2434"/>
                  </a:lnTo>
                  <a:lnTo>
                    <a:pt x="801" y="2658"/>
                  </a:lnTo>
                  <a:lnTo>
                    <a:pt x="668" y="2888"/>
                  </a:lnTo>
                  <a:lnTo>
                    <a:pt x="545" y="3127"/>
                  </a:lnTo>
                  <a:lnTo>
                    <a:pt x="434" y="3371"/>
                  </a:lnTo>
                  <a:lnTo>
                    <a:pt x="336" y="3622"/>
                  </a:lnTo>
                  <a:lnTo>
                    <a:pt x="248" y="3879"/>
                  </a:lnTo>
                  <a:lnTo>
                    <a:pt x="174" y="4141"/>
                  </a:lnTo>
                  <a:lnTo>
                    <a:pt x="113" y="4408"/>
                  </a:lnTo>
                  <a:lnTo>
                    <a:pt x="63" y="4679"/>
                  </a:lnTo>
                  <a:lnTo>
                    <a:pt x="28" y="4956"/>
                  </a:lnTo>
                  <a:lnTo>
                    <a:pt x="7" y="5236"/>
                  </a:lnTo>
                  <a:lnTo>
                    <a:pt x="0" y="5520"/>
                  </a:lnTo>
                  <a:lnTo>
                    <a:pt x="5" y="5710"/>
                  </a:lnTo>
                  <a:lnTo>
                    <a:pt x="21" y="5900"/>
                  </a:lnTo>
                  <a:lnTo>
                    <a:pt x="46" y="6092"/>
                  </a:lnTo>
                  <a:lnTo>
                    <a:pt x="81" y="6284"/>
                  </a:lnTo>
                  <a:lnTo>
                    <a:pt x="125" y="6475"/>
                  </a:lnTo>
                  <a:lnTo>
                    <a:pt x="176" y="6668"/>
                  </a:lnTo>
                  <a:lnTo>
                    <a:pt x="234" y="6861"/>
                  </a:lnTo>
                  <a:lnTo>
                    <a:pt x="301" y="7053"/>
                  </a:lnTo>
                  <a:lnTo>
                    <a:pt x="373" y="7247"/>
                  </a:lnTo>
                  <a:lnTo>
                    <a:pt x="451" y="7440"/>
                  </a:lnTo>
                  <a:lnTo>
                    <a:pt x="534" y="7634"/>
                  </a:lnTo>
                  <a:lnTo>
                    <a:pt x="623" y="7826"/>
                  </a:lnTo>
                  <a:lnTo>
                    <a:pt x="715" y="8020"/>
                  </a:lnTo>
                  <a:lnTo>
                    <a:pt x="811" y="8213"/>
                  </a:lnTo>
                  <a:lnTo>
                    <a:pt x="910" y="8405"/>
                  </a:lnTo>
                  <a:lnTo>
                    <a:pt x="1012" y="8597"/>
                  </a:lnTo>
                  <a:lnTo>
                    <a:pt x="1115" y="8789"/>
                  </a:lnTo>
                  <a:lnTo>
                    <a:pt x="1221" y="8980"/>
                  </a:lnTo>
                  <a:lnTo>
                    <a:pt x="1327" y="9171"/>
                  </a:lnTo>
                  <a:lnTo>
                    <a:pt x="1433" y="9361"/>
                  </a:lnTo>
                  <a:lnTo>
                    <a:pt x="1539" y="9550"/>
                  </a:lnTo>
                  <a:lnTo>
                    <a:pt x="1644" y="9739"/>
                  </a:lnTo>
                  <a:lnTo>
                    <a:pt x="1748" y="9927"/>
                  </a:lnTo>
                  <a:lnTo>
                    <a:pt x="1850" y="10115"/>
                  </a:lnTo>
                  <a:lnTo>
                    <a:pt x="1949" y="10300"/>
                  </a:lnTo>
                  <a:lnTo>
                    <a:pt x="2046" y="10485"/>
                  </a:lnTo>
                  <a:lnTo>
                    <a:pt x="2138" y="10670"/>
                  </a:lnTo>
                  <a:lnTo>
                    <a:pt x="2228" y="10852"/>
                  </a:lnTo>
                  <a:lnTo>
                    <a:pt x="2311" y="11033"/>
                  </a:lnTo>
                  <a:lnTo>
                    <a:pt x="2391" y="11214"/>
                  </a:lnTo>
                  <a:lnTo>
                    <a:pt x="2463" y="11392"/>
                  </a:lnTo>
                  <a:lnTo>
                    <a:pt x="2529" y="11569"/>
                  </a:lnTo>
                  <a:lnTo>
                    <a:pt x="2621" y="11829"/>
                  </a:lnTo>
                  <a:lnTo>
                    <a:pt x="2706" y="12083"/>
                  </a:lnTo>
                  <a:lnTo>
                    <a:pt x="2787" y="12329"/>
                  </a:lnTo>
                  <a:lnTo>
                    <a:pt x="2861" y="12568"/>
                  </a:lnTo>
                  <a:lnTo>
                    <a:pt x="2933" y="12801"/>
                  </a:lnTo>
                  <a:lnTo>
                    <a:pt x="3000" y="13026"/>
                  </a:lnTo>
                  <a:lnTo>
                    <a:pt x="3065" y="13245"/>
                  </a:lnTo>
                  <a:lnTo>
                    <a:pt x="3128" y="13456"/>
                  </a:lnTo>
                  <a:lnTo>
                    <a:pt x="3188" y="13658"/>
                  </a:lnTo>
                  <a:lnTo>
                    <a:pt x="3248" y="13855"/>
                  </a:lnTo>
                  <a:lnTo>
                    <a:pt x="3308" y="14043"/>
                  </a:lnTo>
                  <a:lnTo>
                    <a:pt x="3367" y="14223"/>
                  </a:lnTo>
                  <a:lnTo>
                    <a:pt x="3428" y="14396"/>
                  </a:lnTo>
                  <a:lnTo>
                    <a:pt x="3489" y="14562"/>
                  </a:lnTo>
                  <a:lnTo>
                    <a:pt x="3552" y="14718"/>
                  </a:lnTo>
                  <a:lnTo>
                    <a:pt x="3619" y="14867"/>
                  </a:lnTo>
                  <a:lnTo>
                    <a:pt x="3688" y="15007"/>
                  </a:lnTo>
                  <a:lnTo>
                    <a:pt x="3761" y="15140"/>
                  </a:lnTo>
                  <a:lnTo>
                    <a:pt x="3839" y="15263"/>
                  </a:lnTo>
                  <a:lnTo>
                    <a:pt x="3922" y="15379"/>
                  </a:lnTo>
                  <a:lnTo>
                    <a:pt x="4011" y="15485"/>
                  </a:lnTo>
                  <a:lnTo>
                    <a:pt x="4105" y="15582"/>
                  </a:lnTo>
                  <a:lnTo>
                    <a:pt x="4207" y="15672"/>
                  </a:lnTo>
                  <a:lnTo>
                    <a:pt x="4316" y="15752"/>
                  </a:lnTo>
                  <a:lnTo>
                    <a:pt x="4433" y="15822"/>
                  </a:lnTo>
                  <a:lnTo>
                    <a:pt x="4559" y="15884"/>
                  </a:lnTo>
                  <a:lnTo>
                    <a:pt x="4694" y="15937"/>
                  </a:lnTo>
                  <a:lnTo>
                    <a:pt x="4840" y="15981"/>
                  </a:lnTo>
                  <a:lnTo>
                    <a:pt x="4995" y="16014"/>
                  </a:lnTo>
                  <a:lnTo>
                    <a:pt x="5161" y="16038"/>
                  </a:lnTo>
                  <a:lnTo>
                    <a:pt x="5340" y="16053"/>
                  </a:lnTo>
                  <a:lnTo>
                    <a:pt x="5532" y="16058"/>
                  </a:lnTo>
                  <a:lnTo>
                    <a:pt x="5726" y="16053"/>
                  </a:lnTo>
                  <a:lnTo>
                    <a:pt x="5907" y="16039"/>
                  </a:lnTo>
                  <a:lnTo>
                    <a:pt x="6076" y="16014"/>
                  </a:lnTo>
                  <a:lnTo>
                    <a:pt x="6232" y="15981"/>
                  </a:lnTo>
                  <a:lnTo>
                    <a:pt x="6379" y="15938"/>
                  </a:lnTo>
                  <a:lnTo>
                    <a:pt x="6516" y="15885"/>
                  </a:lnTo>
                  <a:lnTo>
                    <a:pt x="6643" y="15823"/>
                  </a:lnTo>
                  <a:lnTo>
                    <a:pt x="6760" y="15753"/>
                  </a:lnTo>
                  <a:lnTo>
                    <a:pt x="6870" y="15673"/>
                  </a:lnTo>
                  <a:lnTo>
                    <a:pt x="6972" y="15584"/>
                  </a:lnTo>
                  <a:lnTo>
                    <a:pt x="7066" y="15487"/>
                  </a:lnTo>
                  <a:lnTo>
                    <a:pt x="7155" y="15381"/>
                  </a:lnTo>
                  <a:lnTo>
                    <a:pt x="7237" y="15266"/>
                  </a:lnTo>
                  <a:lnTo>
                    <a:pt x="7315" y="15143"/>
                  </a:lnTo>
                  <a:lnTo>
                    <a:pt x="7387" y="15011"/>
                  </a:lnTo>
                  <a:lnTo>
                    <a:pt x="7455" y="14871"/>
                  </a:lnTo>
                  <a:lnTo>
                    <a:pt x="7521" y="14723"/>
                  </a:lnTo>
                  <a:lnTo>
                    <a:pt x="7584" y="14567"/>
                  </a:lnTo>
                  <a:lnTo>
                    <a:pt x="7645" y="14402"/>
                  </a:lnTo>
                  <a:lnTo>
                    <a:pt x="7704" y="14229"/>
                  </a:lnTo>
                  <a:lnTo>
                    <a:pt x="7762" y="14050"/>
                  </a:lnTo>
                  <a:lnTo>
                    <a:pt x="7821" y="13862"/>
                  </a:lnTo>
                  <a:lnTo>
                    <a:pt x="7880" y="13666"/>
                  </a:lnTo>
                  <a:lnTo>
                    <a:pt x="7939" y="13464"/>
                  </a:lnTo>
                  <a:lnTo>
                    <a:pt x="8002" y="13253"/>
                  </a:lnTo>
                  <a:lnTo>
                    <a:pt x="8065" y="13035"/>
                  </a:lnTo>
                  <a:lnTo>
                    <a:pt x="8132" y="12810"/>
                  </a:lnTo>
                  <a:lnTo>
                    <a:pt x="8203" y="12578"/>
                  </a:lnTo>
                  <a:lnTo>
                    <a:pt x="8277" y="12340"/>
                  </a:lnTo>
                  <a:lnTo>
                    <a:pt x="8357" y="12094"/>
                  </a:lnTo>
                  <a:lnTo>
                    <a:pt x="8442" y="11841"/>
                  </a:lnTo>
                  <a:lnTo>
                    <a:pt x="8534" y="11581"/>
                  </a:lnTo>
                  <a:lnTo>
                    <a:pt x="8600" y="11403"/>
                  </a:lnTo>
                  <a:lnTo>
                    <a:pt x="8673" y="11224"/>
                  </a:lnTo>
                  <a:lnTo>
                    <a:pt x="8752" y="11043"/>
                  </a:lnTo>
                  <a:lnTo>
                    <a:pt x="8836" y="10861"/>
                  </a:lnTo>
                  <a:lnTo>
                    <a:pt x="8926" y="10678"/>
                  </a:lnTo>
                  <a:lnTo>
                    <a:pt x="9018" y="10493"/>
                  </a:lnTo>
                  <a:lnTo>
                    <a:pt x="9115" y="10307"/>
                  </a:lnTo>
                  <a:lnTo>
                    <a:pt x="9214" y="10121"/>
                  </a:lnTo>
                  <a:lnTo>
                    <a:pt x="9316" y="9932"/>
                  </a:lnTo>
                  <a:lnTo>
                    <a:pt x="9421" y="9743"/>
                  </a:lnTo>
                  <a:lnTo>
                    <a:pt x="9525" y="9554"/>
                  </a:lnTo>
                  <a:lnTo>
                    <a:pt x="9632" y="9363"/>
                  </a:lnTo>
                  <a:lnTo>
                    <a:pt x="9737" y="9172"/>
                  </a:lnTo>
                  <a:lnTo>
                    <a:pt x="9844" y="8980"/>
                  </a:lnTo>
                  <a:lnTo>
                    <a:pt x="9949" y="8788"/>
                  </a:lnTo>
                  <a:lnTo>
                    <a:pt x="10052" y="8596"/>
                  </a:lnTo>
                  <a:lnTo>
                    <a:pt x="10154" y="8402"/>
                  </a:lnTo>
                  <a:lnTo>
                    <a:pt x="10253" y="8210"/>
                  </a:lnTo>
                  <a:lnTo>
                    <a:pt x="10349" y="8016"/>
                  </a:lnTo>
                  <a:lnTo>
                    <a:pt x="10441" y="7822"/>
                  </a:lnTo>
                  <a:lnTo>
                    <a:pt x="10529" y="7629"/>
                  </a:lnTo>
                  <a:lnTo>
                    <a:pt x="10612" y="7435"/>
                  </a:lnTo>
                  <a:lnTo>
                    <a:pt x="10691" y="7241"/>
                  </a:lnTo>
                  <a:lnTo>
                    <a:pt x="10763" y="7048"/>
                  </a:lnTo>
                  <a:lnTo>
                    <a:pt x="10829" y="6856"/>
                  </a:lnTo>
                  <a:lnTo>
                    <a:pt x="10888" y="6663"/>
                  </a:lnTo>
                  <a:lnTo>
                    <a:pt x="10939" y="6470"/>
                  </a:lnTo>
                  <a:lnTo>
                    <a:pt x="10983" y="6280"/>
                  </a:lnTo>
                  <a:lnTo>
                    <a:pt x="11017" y="6088"/>
                  </a:lnTo>
                  <a:lnTo>
                    <a:pt x="11042" y="5898"/>
                  </a:lnTo>
                  <a:lnTo>
                    <a:pt x="11058" y="5709"/>
                  </a:lnTo>
                  <a:lnTo>
                    <a:pt x="11063" y="5520"/>
                  </a:lnTo>
                  <a:lnTo>
                    <a:pt x="11056" y="5236"/>
                  </a:lnTo>
                  <a:lnTo>
                    <a:pt x="11035" y="4956"/>
                  </a:lnTo>
                  <a:lnTo>
                    <a:pt x="11000" y="4679"/>
                  </a:lnTo>
                  <a:lnTo>
                    <a:pt x="10950" y="4408"/>
                  </a:lnTo>
                  <a:lnTo>
                    <a:pt x="10889" y="4141"/>
                  </a:lnTo>
                  <a:lnTo>
                    <a:pt x="10815" y="3879"/>
                  </a:lnTo>
                  <a:lnTo>
                    <a:pt x="10727" y="3622"/>
                  </a:lnTo>
                  <a:lnTo>
                    <a:pt x="10629" y="3371"/>
                  </a:lnTo>
                  <a:lnTo>
                    <a:pt x="10518" y="3127"/>
                  </a:lnTo>
                  <a:lnTo>
                    <a:pt x="10395" y="2888"/>
                  </a:lnTo>
                  <a:lnTo>
                    <a:pt x="10262" y="2658"/>
                  </a:lnTo>
                  <a:lnTo>
                    <a:pt x="10119" y="2434"/>
                  </a:lnTo>
                  <a:lnTo>
                    <a:pt x="9964" y="2217"/>
                  </a:lnTo>
                  <a:lnTo>
                    <a:pt x="9800" y="2009"/>
                  </a:lnTo>
                  <a:lnTo>
                    <a:pt x="9626" y="1809"/>
                  </a:lnTo>
                  <a:lnTo>
                    <a:pt x="9443" y="1617"/>
                  </a:lnTo>
                  <a:lnTo>
                    <a:pt x="9251" y="1434"/>
                  </a:lnTo>
                  <a:lnTo>
                    <a:pt x="9050" y="1261"/>
                  </a:lnTo>
                  <a:lnTo>
                    <a:pt x="8841" y="1097"/>
                  </a:lnTo>
                  <a:lnTo>
                    <a:pt x="8624" y="942"/>
                  </a:lnTo>
                  <a:lnTo>
                    <a:pt x="8400" y="799"/>
                  </a:lnTo>
                  <a:lnTo>
                    <a:pt x="8169" y="666"/>
                  </a:lnTo>
                  <a:lnTo>
                    <a:pt x="7929" y="544"/>
                  </a:lnTo>
                  <a:lnTo>
                    <a:pt x="7685" y="434"/>
                  </a:lnTo>
                  <a:lnTo>
                    <a:pt x="7433" y="335"/>
                  </a:lnTo>
                  <a:lnTo>
                    <a:pt x="7176" y="248"/>
                  </a:lnTo>
                  <a:lnTo>
                    <a:pt x="6913" y="174"/>
                  </a:lnTo>
                  <a:lnTo>
                    <a:pt x="6646" y="112"/>
                  </a:lnTo>
                  <a:lnTo>
                    <a:pt x="6374" y="63"/>
                  </a:lnTo>
                  <a:lnTo>
                    <a:pt x="6097" y="28"/>
                  </a:lnTo>
                  <a:lnTo>
                    <a:pt x="5816" y="7"/>
                  </a:lnTo>
                  <a:lnTo>
                    <a:pt x="5532" y="0"/>
                  </a:lnTo>
                  <a:close/>
                </a:path>
              </a:pathLst>
            </a:custGeom>
            <a:grpFill/>
            <a:ln>
              <a:solidFill>
                <a:srgbClr val="F5C700"/>
              </a:solidFill>
            </a:ln>
          </p:spPr>
          <p:txBody>
            <a:bodyPr vert="horz" wrap="square" lIns="91440" tIns="45720" rIns="91440" bIns="45720" numCol="1" anchor="t" anchorCtr="0" compatLnSpc="1">
              <a:prstTxWarp prst="textNoShape">
                <a:avLst/>
              </a:prstTxWarp>
            </a:bodyPr>
            <a:lstStyle/>
            <a:p>
              <a:endParaRPr lang="id-ID"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sp>
          <p:nvSpPr>
            <p:cNvPr id="41" name="Freeform 101"/>
            <p:cNvSpPr>
              <a:spLocks/>
            </p:cNvSpPr>
            <p:nvPr/>
          </p:nvSpPr>
          <p:spPr bwMode="auto">
            <a:xfrm>
              <a:off x="8699500" y="2173288"/>
              <a:ext cx="139700" cy="139700"/>
            </a:xfrm>
            <a:custGeom>
              <a:avLst/>
              <a:gdLst>
                <a:gd name="T0" fmla="*/ 2559 w 3269"/>
                <a:gd name="T1" fmla="*/ 35 h 3262"/>
                <a:gd name="T2" fmla="*/ 1981 w 3269"/>
                <a:gd name="T3" fmla="*/ 183 h 3262"/>
                <a:gd name="T4" fmla="*/ 1455 w 3269"/>
                <a:gd name="T5" fmla="*/ 437 h 3262"/>
                <a:gd name="T6" fmla="*/ 990 w 3269"/>
                <a:gd name="T7" fmla="*/ 783 h 3262"/>
                <a:gd name="T8" fmla="*/ 601 w 3269"/>
                <a:gd name="T9" fmla="*/ 1210 h 3262"/>
                <a:gd name="T10" fmla="*/ 298 w 3269"/>
                <a:gd name="T11" fmla="*/ 1706 h 3262"/>
                <a:gd name="T12" fmla="*/ 96 w 3269"/>
                <a:gd name="T13" fmla="*/ 2259 h 3262"/>
                <a:gd name="T14" fmla="*/ 4 w 3269"/>
                <a:gd name="T15" fmla="*/ 2856 h 3262"/>
                <a:gd name="T16" fmla="*/ 3 w 3269"/>
                <a:gd name="T17" fmla="*/ 3049 h 3262"/>
                <a:gd name="T18" fmla="*/ 15 w 3269"/>
                <a:gd name="T19" fmla="*/ 3097 h 3262"/>
                <a:gd name="T20" fmla="*/ 37 w 3269"/>
                <a:gd name="T21" fmla="*/ 3141 h 3262"/>
                <a:gd name="T22" fmla="*/ 66 w 3269"/>
                <a:gd name="T23" fmla="*/ 3180 h 3262"/>
                <a:gd name="T24" fmla="*/ 101 w 3269"/>
                <a:gd name="T25" fmla="*/ 3212 h 3262"/>
                <a:gd name="T26" fmla="*/ 143 w 3269"/>
                <a:gd name="T27" fmla="*/ 3237 h 3262"/>
                <a:gd name="T28" fmla="*/ 189 w 3269"/>
                <a:gd name="T29" fmla="*/ 3254 h 3262"/>
                <a:gd name="T30" fmla="*/ 239 w 3269"/>
                <a:gd name="T31" fmla="*/ 3262 h 3262"/>
                <a:gd name="T32" fmla="*/ 290 w 3269"/>
                <a:gd name="T33" fmla="*/ 3259 h 3262"/>
                <a:gd name="T34" fmla="*/ 338 w 3269"/>
                <a:gd name="T35" fmla="*/ 3247 h 3262"/>
                <a:gd name="T36" fmla="*/ 382 w 3269"/>
                <a:gd name="T37" fmla="*/ 3226 h 3262"/>
                <a:gd name="T38" fmla="*/ 421 w 3269"/>
                <a:gd name="T39" fmla="*/ 3197 h 3262"/>
                <a:gd name="T40" fmla="*/ 453 w 3269"/>
                <a:gd name="T41" fmla="*/ 3161 h 3262"/>
                <a:gd name="T42" fmla="*/ 478 w 3269"/>
                <a:gd name="T43" fmla="*/ 3119 h 3262"/>
                <a:gd name="T44" fmla="*/ 495 w 3269"/>
                <a:gd name="T45" fmla="*/ 3073 h 3262"/>
                <a:gd name="T46" fmla="*/ 503 w 3269"/>
                <a:gd name="T47" fmla="*/ 3024 h 3262"/>
                <a:gd name="T48" fmla="*/ 532 w 3269"/>
                <a:gd name="T49" fmla="*/ 2630 h 3262"/>
                <a:gd name="T50" fmla="*/ 656 w 3269"/>
                <a:gd name="T51" fmla="*/ 2149 h 3262"/>
                <a:gd name="T52" fmla="*/ 867 w 3269"/>
                <a:gd name="T53" fmla="*/ 1711 h 3262"/>
                <a:gd name="T54" fmla="*/ 1157 w 3269"/>
                <a:gd name="T55" fmla="*/ 1325 h 3262"/>
                <a:gd name="T56" fmla="*/ 1514 w 3269"/>
                <a:gd name="T57" fmla="*/ 1001 h 3262"/>
                <a:gd name="T58" fmla="*/ 1928 w 3269"/>
                <a:gd name="T59" fmla="*/ 750 h 3262"/>
                <a:gd name="T60" fmla="*/ 2390 w 3269"/>
                <a:gd name="T61" fmla="*/ 581 h 3262"/>
                <a:gd name="T62" fmla="*/ 2889 w 3269"/>
                <a:gd name="T63" fmla="*/ 505 h 3262"/>
                <a:gd name="T64" fmla="*/ 3056 w 3269"/>
                <a:gd name="T65" fmla="*/ 499 h 3262"/>
                <a:gd name="T66" fmla="*/ 3104 w 3269"/>
                <a:gd name="T67" fmla="*/ 487 h 3262"/>
                <a:gd name="T68" fmla="*/ 3148 w 3269"/>
                <a:gd name="T69" fmla="*/ 466 h 3262"/>
                <a:gd name="T70" fmla="*/ 3186 w 3269"/>
                <a:gd name="T71" fmla="*/ 437 h 3262"/>
                <a:gd name="T72" fmla="*/ 3219 w 3269"/>
                <a:gd name="T73" fmla="*/ 402 h 3262"/>
                <a:gd name="T74" fmla="*/ 3244 w 3269"/>
                <a:gd name="T75" fmla="*/ 359 h 3262"/>
                <a:gd name="T76" fmla="*/ 3261 w 3269"/>
                <a:gd name="T77" fmla="*/ 314 h 3262"/>
                <a:gd name="T78" fmla="*/ 3269 w 3269"/>
                <a:gd name="T79" fmla="*/ 264 h 3262"/>
                <a:gd name="T80" fmla="*/ 3266 w 3269"/>
                <a:gd name="T81" fmla="*/ 213 h 3262"/>
                <a:gd name="T82" fmla="*/ 3254 w 3269"/>
                <a:gd name="T83" fmla="*/ 165 h 3262"/>
                <a:gd name="T84" fmla="*/ 3233 w 3269"/>
                <a:gd name="T85" fmla="*/ 120 h 3262"/>
                <a:gd name="T86" fmla="*/ 3204 w 3269"/>
                <a:gd name="T87" fmla="*/ 82 h 3262"/>
                <a:gd name="T88" fmla="*/ 3168 w 3269"/>
                <a:gd name="T89" fmla="*/ 50 h 3262"/>
                <a:gd name="T90" fmla="*/ 3126 w 3269"/>
                <a:gd name="T91" fmla="*/ 25 h 3262"/>
                <a:gd name="T92" fmla="*/ 3080 w 3269"/>
                <a:gd name="T93" fmla="*/ 8 h 3262"/>
                <a:gd name="T94" fmla="*/ 3031 w 3269"/>
                <a:gd name="T95" fmla="*/ 0 h 3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69" h="3262">
                  <a:moveTo>
                    <a:pt x="3018" y="0"/>
                  </a:moveTo>
                  <a:lnTo>
                    <a:pt x="2863" y="4"/>
                  </a:lnTo>
                  <a:lnTo>
                    <a:pt x="2710" y="15"/>
                  </a:lnTo>
                  <a:lnTo>
                    <a:pt x="2559" y="35"/>
                  </a:lnTo>
                  <a:lnTo>
                    <a:pt x="2410" y="61"/>
                  </a:lnTo>
                  <a:lnTo>
                    <a:pt x="2264" y="95"/>
                  </a:lnTo>
                  <a:lnTo>
                    <a:pt x="2121" y="136"/>
                  </a:lnTo>
                  <a:lnTo>
                    <a:pt x="1981" y="183"/>
                  </a:lnTo>
                  <a:lnTo>
                    <a:pt x="1844" y="237"/>
                  </a:lnTo>
                  <a:lnTo>
                    <a:pt x="1710" y="297"/>
                  </a:lnTo>
                  <a:lnTo>
                    <a:pt x="1580" y="364"/>
                  </a:lnTo>
                  <a:lnTo>
                    <a:pt x="1455" y="437"/>
                  </a:lnTo>
                  <a:lnTo>
                    <a:pt x="1332" y="515"/>
                  </a:lnTo>
                  <a:lnTo>
                    <a:pt x="1213" y="599"/>
                  </a:lnTo>
                  <a:lnTo>
                    <a:pt x="1100" y="689"/>
                  </a:lnTo>
                  <a:lnTo>
                    <a:pt x="990" y="783"/>
                  </a:lnTo>
                  <a:lnTo>
                    <a:pt x="885" y="883"/>
                  </a:lnTo>
                  <a:lnTo>
                    <a:pt x="785" y="988"/>
                  </a:lnTo>
                  <a:lnTo>
                    <a:pt x="690" y="1097"/>
                  </a:lnTo>
                  <a:lnTo>
                    <a:pt x="601" y="1210"/>
                  </a:lnTo>
                  <a:lnTo>
                    <a:pt x="516" y="1329"/>
                  </a:lnTo>
                  <a:lnTo>
                    <a:pt x="438" y="1450"/>
                  </a:lnTo>
                  <a:lnTo>
                    <a:pt x="365" y="1577"/>
                  </a:lnTo>
                  <a:lnTo>
                    <a:pt x="298" y="1706"/>
                  </a:lnTo>
                  <a:lnTo>
                    <a:pt x="238" y="1840"/>
                  </a:lnTo>
                  <a:lnTo>
                    <a:pt x="183" y="1976"/>
                  </a:lnTo>
                  <a:lnTo>
                    <a:pt x="136" y="2117"/>
                  </a:lnTo>
                  <a:lnTo>
                    <a:pt x="96" y="2259"/>
                  </a:lnTo>
                  <a:lnTo>
                    <a:pt x="62" y="2405"/>
                  </a:lnTo>
                  <a:lnTo>
                    <a:pt x="36" y="2553"/>
                  </a:lnTo>
                  <a:lnTo>
                    <a:pt x="16" y="2704"/>
                  </a:lnTo>
                  <a:lnTo>
                    <a:pt x="4" y="2856"/>
                  </a:lnTo>
                  <a:lnTo>
                    <a:pt x="0" y="3011"/>
                  </a:lnTo>
                  <a:lnTo>
                    <a:pt x="0" y="3024"/>
                  </a:lnTo>
                  <a:lnTo>
                    <a:pt x="1" y="3037"/>
                  </a:lnTo>
                  <a:lnTo>
                    <a:pt x="3" y="3049"/>
                  </a:lnTo>
                  <a:lnTo>
                    <a:pt x="5" y="3061"/>
                  </a:lnTo>
                  <a:lnTo>
                    <a:pt x="8" y="3073"/>
                  </a:lnTo>
                  <a:lnTo>
                    <a:pt x="11" y="3085"/>
                  </a:lnTo>
                  <a:lnTo>
                    <a:pt x="15" y="3097"/>
                  </a:lnTo>
                  <a:lnTo>
                    <a:pt x="20" y="3108"/>
                  </a:lnTo>
                  <a:lnTo>
                    <a:pt x="25" y="3119"/>
                  </a:lnTo>
                  <a:lnTo>
                    <a:pt x="30" y="3130"/>
                  </a:lnTo>
                  <a:lnTo>
                    <a:pt x="37" y="3141"/>
                  </a:lnTo>
                  <a:lnTo>
                    <a:pt x="44" y="3151"/>
                  </a:lnTo>
                  <a:lnTo>
                    <a:pt x="51" y="3161"/>
                  </a:lnTo>
                  <a:lnTo>
                    <a:pt x="58" y="3171"/>
                  </a:lnTo>
                  <a:lnTo>
                    <a:pt x="66" y="3180"/>
                  </a:lnTo>
                  <a:lnTo>
                    <a:pt x="74" y="3189"/>
                  </a:lnTo>
                  <a:lnTo>
                    <a:pt x="83" y="3197"/>
                  </a:lnTo>
                  <a:lnTo>
                    <a:pt x="92" y="3205"/>
                  </a:lnTo>
                  <a:lnTo>
                    <a:pt x="101" y="3212"/>
                  </a:lnTo>
                  <a:lnTo>
                    <a:pt x="111" y="3219"/>
                  </a:lnTo>
                  <a:lnTo>
                    <a:pt x="121" y="3226"/>
                  </a:lnTo>
                  <a:lnTo>
                    <a:pt x="132" y="3232"/>
                  </a:lnTo>
                  <a:lnTo>
                    <a:pt x="143" y="3237"/>
                  </a:lnTo>
                  <a:lnTo>
                    <a:pt x="154" y="3242"/>
                  </a:lnTo>
                  <a:lnTo>
                    <a:pt x="165" y="3247"/>
                  </a:lnTo>
                  <a:lnTo>
                    <a:pt x="177" y="3251"/>
                  </a:lnTo>
                  <a:lnTo>
                    <a:pt x="189" y="3254"/>
                  </a:lnTo>
                  <a:lnTo>
                    <a:pt x="201" y="3257"/>
                  </a:lnTo>
                  <a:lnTo>
                    <a:pt x="214" y="3259"/>
                  </a:lnTo>
                  <a:lnTo>
                    <a:pt x="227" y="3261"/>
                  </a:lnTo>
                  <a:lnTo>
                    <a:pt x="239" y="3262"/>
                  </a:lnTo>
                  <a:lnTo>
                    <a:pt x="252" y="3262"/>
                  </a:lnTo>
                  <a:lnTo>
                    <a:pt x="265" y="3262"/>
                  </a:lnTo>
                  <a:lnTo>
                    <a:pt x="278" y="3261"/>
                  </a:lnTo>
                  <a:lnTo>
                    <a:pt x="290" y="3259"/>
                  </a:lnTo>
                  <a:lnTo>
                    <a:pt x="302" y="3257"/>
                  </a:lnTo>
                  <a:lnTo>
                    <a:pt x="315" y="3254"/>
                  </a:lnTo>
                  <a:lnTo>
                    <a:pt x="326" y="3251"/>
                  </a:lnTo>
                  <a:lnTo>
                    <a:pt x="338" y="3247"/>
                  </a:lnTo>
                  <a:lnTo>
                    <a:pt x="349" y="3242"/>
                  </a:lnTo>
                  <a:lnTo>
                    <a:pt x="360" y="3237"/>
                  </a:lnTo>
                  <a:lnTo>
                    <a:pt x="371" y="3232"/>
                  </a:lnTo>
                  <a:lnTo>
                    <a:pt x="382" y="3226"/>
                  </a:lnTo>
                  <a:lnTo>
                    <a:pt x="393" y="3219"/>
                  </a:lnTo>
                  <a:lnTo>
                    <a:pt x="403" y="3212"/>
                  </a:lnTo>
                  <a:lnTo>
                    <a:pt x="412" y="3205"/>
                  </a:lnTo>
                  <a:lnTo>
                    <a:pt x="421" y="3197"/>
                  </a:lnTo>
                  <a:lnTo>
                    <a:pt x="430" y="3189"/>
                  </a:lnTo>
                  <a:lnTo>
                    <a:pt x="438" y="3180"/>
                  </a:lnTo>
                  <a:lnTo>
                    <a:pt x="446" y="3171"/>
                  </a:lnTo>
                  <a:lnTo>
                    <a:pt x="453" y="3161"/>
                  </a:lnTo>
                  <a:lnTo>
                    <a:pt x="460" y="3151"/>
                  </a:lnTo>
                  <a:lnTo>
                    <a:pt x="467" y="3141"/>
                  </a:lnTo>
                  <a:lnTo>
                    <a:pt x="473" y="3130"/>
                  </a:lnTo>
                  <a:lnTo>
                    <a:pt x="478" y="3119"/>
                  </a:lnTo>
                  <a:lnTo>
                    <a:pt x="483" y="3108"/>
                  </a:lnTo>
                  <a:lnTo>
                    <a:pt x="488" y="3097"/>
                  </a:lnTo>
                  <a:lnTo>
                    <a:pt x="492" y="3085"/>
                  </a:lnTo>
                  <a:lnTo>
                    <a:pt x="495" y="3073"/>
                  </a:lnTo>
                  <a:lnTo>
                    <a:pt x="498" y="3061"/>
                  </a:lnTo>
                  <a:lnTo>
                    <a:pt x="500" y="3049"/>
                  </a:lnTo>
                  <a:lnTo>
                    <a:pt x="502" y="3037"/>
                  </a:lnTo>
                  <a:lnTo>
                    <a:pt x="503" y="3024"/>
                  </a:lnTo>
                  <a:lnTo>
                    <a:pt x="503" y="3011"/>
                  </a:lnTo>
                  <a:lnTo>
                    <a:pt x="506" y="2882"/>
                  </a:lnTo>
                  <a:lnTo>
                    <a:pt x="516" y="2755"/>
                  </a:lnTo>
                  <a:lnTo>
                    <a:pt x="532" y="2630"/>
                  </a:lnTo>
                  <a:lnTo>
                    <a:pt x="554" y="2506"/>
                  </a:lnTo>
                  <a:lnTo>
                    <a:pt x="583" y="2385"/>
                  </a:lnTo>
                  <a:lnTo>
                    <a:pt x="617" y="2265"/>
                  </a:lnTo>
                  <a:lnTo>
                    <a:pt x="656" y="2149"/>
                  </a:lnTo>
                  <a:lnTo>
                    <a:pt x="701" y="2035"/>
                  </a:lnTo>
                  <a:lnTo>
                    <a:pt x="752" y="1924"/>
                  </a:lnTo>
                  <a:lnTo>
                    <a:pt x="807" y="1816"/>
                  </a:lnTo>
                  <a:lnTo>
                    <a:pt x="867" y="1711"/>
                  </a:lnTo>
                  <a:lnTo>
                    <a:pt x="934" y="1609"/>
                  </a:lnTo>
                  <a:lnTo>
                    <a:pt x="1003" y="1511"/>
                  </a:lnTo>
                  <a:lnTo>
                    <a:pt x="1078" y="1416"/>
                  </a:lnTo>
                  <a:lnTo>
                    <a:pt x="1157" y="1325"/>
                  </a:lnTo>
                  <a:lnTo>
                    <a:pt x="1240" y="1238"/>
                  </a:lnTo>
                  <a:lnTo>
                    <a:pt x="1328" y="1154"/>
                  </a:lnTo>
                  <a:lnTo>
                    <a:pt x="1419" y="1076"/>
                  </a:lnTo>
                  <a:lnTo>
                    <a:pt x="1514" y="1001"/>
                  </a:lnTo>
                  <a:lnTo>
                    <a:pt x="1612" y="931"/>
                  </a:lnTo>
                  <a:lnTo>
                    <a:pt x="1715" y="865"/>
                  </a:lnTo>
                  <a:lnTo>
                    <a:pt x="1820" y="805"/>
                  </a:lnTo>
                  <a:lnTo>
                    <a:pt x="1928" y="750"/>
                  </a:lnTo>
                  <a:lnTo>
                    <a:pt x="2040" y="700"/>
                  </a:lnTo>
                  <a:lnTo>
                    <a:pt x="2154" y="654"/>
                  </a:lnTo>
                  <a:lnTo>
                    <a:pt x="2270" y="615"/>
                  </a:lnTo>
                  <a:lnTo>
                    <a:pt x="2390" y="581"/>
                  </a:lnTo>
                  <a:lnTo>
                    <a:pt x="2512" y="553"/>
                  </a:lnTo>
                  <a:lnTo>
                    <a:pt x="2635" y="531"/>
                  </a:lnTo>
                  <a:lnTo>
                    <a:pt x="2761" y="515"/>
                  </a:lnTo>
                  <a:lnTo>
                    <a:pt x="2889" y="505"/>
                  </a:lnTo>
                  <a:lnTo>
                    <a:pt x="3018" y="502"/>
                  </a:lnTo>
                  <a:lnTo>
                    <a:pt x="3031" y="502"/>
                  </a:lnTo>
                  <a:lnTo>
                    <a:pt x="3044" y="501"/>
                  </a:lnTo>
                  <a:lnTo>
                    <a:pt x="3056" y="499"/>
                  </a:lnTo>
                  <a:lnTo>
                    <a:pt x="3068" y="497"/>
                  </a:lnTo>
                  <a:lnTo>
                    <a:pt x="3080" y="494"/>
                  </a:lnTo>
                  <a:lnTo>
                    <a:pt x="3092" y="491"/>
                  </a:lnTo>
                  <a:lnTo>
                    <a:pt x="3104" y="487"/>
                  </a:lnTo>
                  <a:lnTo>
                    <a:pt x="3115" y="482"/>
                  </a:lnTo>
                  <a:lnTo>
                    <a:pt x="3126" y="477"/>
                  </a:lnTo>
                  <a:lnTo>
                    <a:pt x="3137" y="472"/>
                  </a:lnTo>
                  <a:lnTo>
                    <a:pt x="3148" y="466"/>
                  </a:lnTo>
                  <a:lnTo>
                    <a:pt x="3158" y="459"/>
                  </a:lnTo>
                  <a:lnTo>
                    <a:pt x="3168" y="452"/>
                  </a:lnTo>
                  <a:lnTo>
                    <a:pt x="3177" y="445"/>
                  </a:lnTo>
                  <a:lnTo>
                    <a:pt x="3186" y="437"/>
                  </a:lnTo>
                  <a:lnTo>
                    <a:pt x="3196" y="429"/>
                  </a:lnTo>
                  <a:lnTo>
                    <a:pt x="3204" y="420"/>
                  </a:lnTo>
                  <a:lnTo>
                    <a:pt x="3212" y="411"/>
                  </a:lnTo>
                  <a:lnTo>
                    <a:pt x="3219" y="402"/>
                  </a:lnTo>
                  <a:lnTo>
                    <a:pt x="3226" y="391"/>
                  </a:lnTo>
                  <a:lnTo>
                    <a:pt x="3233" y="381"/>
                  </a:lnTo>
                  <a:lnTo>
                    <a:pt x="3239" y="370"/>
                  </a:lnTo>
                  <a:lnTo>
                    <a:pt x="3244" y="359"/>
                  </a:lnTo>
                  <a:lnTo>
                    <a:pt x="3249" y="348"/>
                  </a:lnTo>
                  <a:lnTo>
                    <a:pt x="3254" y="337"/>
                  </a:lnTo>
                  <a:lnTo>
                    <a:pt x="3258" y="325"/>
                  </a:lnTo>
                  <a:lnTo>
                    <a:pt x="3261" y="314"/>
                  </a:lnTo>
                  <a:lnTo>
                    <a:pt x="3264" y="301"/>
                  </a:lnTo>
                  <a:lnTo>
                    <a:pt x="3266" y="289"/>
                  </a:lnTo>
                  <a:lnTo>
                    <a:pt x="3268" y="277"/>
                  </a:lnTo>
                  <a:lnTo>
                    <a:pt x="3269" y="264"/>
                  </a:lnTo>
                  <a:lnTo>
                    <a:pt x="3269" y="251"/>
                  </a:lnTo>
                  <a:lnTo>
                    <a:pt x="3269" y="238"/>
                  </a:lnTo>
                  <a:lnTo>
                    <a:pt x="3268" y="226"/>
                  </a:lnTo>
                  <a:lnTo>
                    <a:pt x="3266" y="213"/>
                  </a:lnTo>
                  <a:lnTo>
                    <a:pt x="3264" y="201"/>
                  </a:lnTo>
                  <a:lnTo>
                    <a:pt x="3261" y="189"/>
                  </a:lnTo>
                  <a:lnTo>
                    <a:pt x="3258" y="177"/>
                  </a:lnTo>
                  <a:lnTo>
                    <a:pt x="3254" y="165"/>
                  </a:lnTo>
                  <a:lnTo>
                    <a:pt x="3249" y="154"/>
                  </a:lnTo>
                  <a:lnTo>
                    <a:pt x="3244" y="143"/>
                  </a:lnTo>
                  <a:lnTo>
                    <a:pt x="3239" y="132"/>
                  </a:lnTo>
                  <a:lnTo>
                    <a:pt x="3233" y="120"/>
                  </a:lnTo>
                  <a:lnTo>
                    <a:pt x="3226" y="110"/>
                  </a:lnTo>
                  <a:lnTo>
                    <a:pt x="3219" y="100"/>
                  </a:lnTo>
                  <a:lnTo>
                    <a:pt x="3212" y="91"/>
                  </a:lnTo>
                  <a:lnTo>
                    <a:pt x="3204" y="82"/>
                  </a:lnTo>
                  <a:lnTo>
                    <a:pt x="3196" y="73"/>
                  </a:lnTo>
                  <a:lnTo>
                    <a:pt x="3186" y="65"/>
                  </a:lnTo>
                  <a:lnTo>
                    <a:pt x="3177" y="57"/>
                  </a:lnTo>
                  <a:lnTo>
                    <a:pt x="3168" y="50"/>
                  </a:lnTo>
                  <a:lnTo>
                    <a:pt x="3158" y="43"/>
                  </a:lnTo>
                  <a:lnTo>
                    <a:pt x="3148" y="36"/>
                  </a:lnTo>
                  <a:lnTo>
                    <a:pt x="3137" y="30"/>
                  </a:lnTo>
                  <a:lnTo>
                    <a:pt x="3126" y="25"/>
                  </a:lnTo>
                  <a:lnTo>
                    <a:pt x="3115" y="20"/>
                  </a:lnTo>
                  <a:lnTo>
                    <a:pt x="3104" y="15"/>
                  </a:lnTo>
                  <a:lnTo>
                    <a:pt x="3092" y="11"/>
                  </a:lnTo>
                  <a:lnTo>
                    <a:pt x="3080" y="8"/>
                  </a:lnTo>
                  <a:lnTo>
                    <a:pt x="3068" y="5"/>
                  </a:lnTo>
                  <a:lnTo>
                    <a:pt x="3056" y="3"/>
                  </a:lnTo>
                  <a:lnTo>
                    <a:pt x="3044" y="1"/>
                  </a:lnTo>
                  <a:lnTo>
                    <a:pt x="3031" y="0"/>
                  </a:lnTo>
                  <a:lnTo>
                    <a:pt x="3018" y="0"/>
                  </a:lnTo>
                  <a:close/>
                </a:path>
              </a:pathLst>
            </a:custGeom>
            <a:grpFill/>
            <a:ln>
              <a:solidFill>
                <a:srgbClr val="F5C700"/>
              </a:solidFill>
            </a:ln>
          </p:spPr>
          <p:txBody>
            <a:bodyPr vert="horz" wrap="square" lIns="91440" tIns="45720" rIns="91440" bIns="45720" numCol="1" anchor="t" anchorCtr="0" compatLnSpc="1">
              <a:prstTxWarp prst="textNoShape">
                <a:avLst/>
              </a:prstTxWarp>
            </a:bodyPr>
            <a:lstStyle/>
            <a:p>
              <a:endParaRPr lang="id-ID"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grpSp>
      <p:sp>
        <p:nvSpPr>
          <p:cNvPr id="78" name="Parallelogram 7"/>
          <p:cNvSpPr/>
          <p:nvPr/>
        </p:nvSpPr>
        <p:spPr>
          <a:xfrm>
            <a:off x="8902528" y="3259825"/>
            <a:ext cx="1778000" cy="342900"/>
          </a:xfrm>
          <a:prstGeom prst="parallelogram">
            <a:avLst>
              <a:gd name="adj" fmla="val 50926"/>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rPr>
              <a:t>06</a:t>
            </a:r>
            <a:endParaRPr lang="id-ID" sz="1400"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cxnSp>
        <p:nvCxnSpPr>
          <p:cNvPr id="79" name="Straight Connector 78"/>
          <p:cNvCxnSpPr/>
          <p:nvPr/>
        </p:nvCxnSpPr>
        <p:spPr>
          <a:xfrm flipH="1" flipV="1">
            <a:off x="9545820" y="1839085"/>
            <a:ext cx="9067" cy="1448033"/>
          </a:xfrm>
          <a:prstGeom prst="line">
            <a:avLst/>
          </a:prstGeom>
          <a:ln w="12700">
            <a:solidFill>
              <a:srgbClr val="F5C700"/>
            </a:solidFill>
            <a:headEnd type="none"/>
            <a:tailEnd type="oval"/>
          </a:ln>
        </p:spPr>
        <p:style>
          <a:lnRef idx="1">
            <a:schemeClr val="accent1"/>
          </a:lnRef>
          <a:fillRef idx="0">
            <a:schemeClr val="accent1"/>
          </a:fillRef>
          <a:effectRef idx="0">
            <a:schemeClr val="accent1"/>
          </a:effectRef>
          <a:fontRef idx="minor">
            <a:schemeClr val="tx1"/>
          </a:fontRef>
        </p:style>
      </p:cxnSp>
      <p:grpSp>
        <p:nvGrpSpPr>
          <p:cNvPr id="80" name="Group 31"/>
          <p:cNvGrpSpPr/>
          <p:nvPr/>
        </p:nvGrpSpPr>
        <p:grpSpPr>
          <a:xfrm>
            <a:off x="9353317" y="3761475"/>
            <a:ext cx="469263" cy="469263"/>
            <a:chOff x="2005013" y="1077913"/>
            <a:chExt cx="688975" cy="688975"/>
          </a:xfrm>
          <a:solidFill>
            <a:schemeClr val="bg1">
              <a:lumMod val="65000"/>
            </a:schemeClr>
          </a:solidFill>
        </p:grpSpPr>
        <p:sp>
          <p:nvSpPr>
            <p:cNvPr id="81" name="Freeform 5"/>
            <p:cNvSpPr>
              <a:spLocks noEditPoints="1"/>
            </p:cNvSpPr>
            <p:nvPr/>
          </p:nvSpPr>
          <p:spPr bwMode="auto">
            <a:xfrm>
              <a:off x="2005013" y="1077913"/>
              <a:ext cx="688975" cy="688975"/>
            </a:xfrm>
            <a:custGeom>
              <a:avLst/>
              <a:gdLst>
                <a:gd name="T0" fmla="*/ 8083 w 16058"/>
                <a:gd name="T1" fmla="*/ 10645 h 16058"/>
                <a:gd name="T2" fmla="*/ 6322 w 16058"/>
                <a:gd name="T3" fmla="*/ 9396 h 16058"/>
                <a:gd name="T4" fmla="*/ 5244 w 16058"/>
                <a:gd name="T5" fmla="*/ 7514 h 16058"/>
                <a:gd name="T6" fmla="*/ 5076 w 16058"/>
                <a:gd name="T7" fmla="*/ 5258 h 16058"/>
                <a:gd name="T8" fmla="*/ 5875 w 16058"/>
                <a:gd name="T9" fmla="*/ 3217 h 16058"/>
                <a:gd name="T10" fmla="*/ 7435 w 16058"/>
                <a:gd name="T11" fmla="*/ 1730 h 16058"/>
                <a:gd name="T12" fmla="*/ 9523 w 16058"/>
                <a:gd name="T13" fmla="*/ 1030 h 16058"/>
                <a:gd name="T14" fmla="*/ 11761 w 16058"/>
                <a:gd name="T15" fmla="*/ 1308 h 16058"/>
                <a:gd name="T16" fmla="*/ 13584 w 16058"/>
                <a:gd name="T17" fmla="*/ 2474 h 16058"/>
                <a:gd name="T18" fmla="*/ 14750 w 16058"/>
                <a:gd name="T19" fmla="*/ 4297 h 16058"/>
                <a:gd name="T20" fmla="*/ 15028 w 16058"/>
                <a:gd name="T21" fmla="*/ 6535 h 16058"/>
                <a:gd name="T22" fmla="*/ 14328 w 16058"/>
                <a:gd name="T23" fmla="*/ 8624 h 16058"/>
                <a:gd name="T24" fmla="*/ 12841 w 16058"/>
                <a:gd name="T25" fmla="*/ 10183 h 16058"/>
                <a:gd name="T26" fmla="*/ 10800 w 16058"/>
                <a:gd name="T27" fmla="*/ 10982 h 16058"/>
                <a:gd name="T28" fmla="*/ 2326 w 16058"/>
                <a:gd name="T29" fmla="*/ 14973 h 16058"/>
                <a:gd name="T30" fmla="*/ 2162 w 16058"/>
                <a:gd name="T31" fmla="*/ 15080 h 16058"/>
                <a:gd name="T32" fmla="*/ 1975 w 16058"/>
                <a:gd name="T33" fmla="*/ 15148 h 16058"/>
                <a:gd name="T34" fmla="*/ 1771 w 16058"/>
                <a:gd name="T35" fmla="*/ 15172 h 16058"/>
                <a:gd name="T36" fmla="*/ 1387 w 16058"/>
                <a:gd name="T37" fmla="*/ 15084 h 16058"/>
                <a:gd name="T38" fmla="*/ 1088 w 16058"/>
                <a:gd name="T39" fmla="*/ 14850 h 16058"/>
                <a:gd name="T40" fmla="*/ 913 w 16058"/>
                <a:gd name="T41" fmla="*/ 14508 h 16058"/>
                <a:gd name="T42" fmla="*/ 890 w 16058"/>
                <a:gd name="T43" fmla="*/ 14194 h 16058"/>
                <a:gd name="T44" fmla="*/ 935 w 16058"/>
                <a:gd name="T45" fmla="*/ 13998 h 16058"/>
                <a:gd name="T46" fmla="*/ 1021 w 16058"/>
                <a:gd name="T47" fmla="*/ 13820 h 16058"/>
                <a:gd name="T48" fmla="*/ 1142 w 16058"/>
                <a:gd name="T49" fmla="*/ 13667 h 16058"/>
                <a:gd name="T50" fmla="*/ 5408 w 16058"/>
                <a:gd name="T51" fmla="*/ 9863 h 16058"/>
                <a:gd name="T52" fmla="*/ 5742 w 16058"/>
                <a:gd name="T53" fmla="*/ 10234 h 16058"/>
                <a:gd name="T54" fmla="*/ 6106 w 16058"/>
                <a:gd name="T55" fmla="*/ 10575 h 16058"/>
                <a:gd name="T56" fmla="*/ 2407 w 16058"/>
                <a:gd name="T57" fmla="*/ 14900 h 16058"/>
                <a:gd name="T58" fmla="*/ 7693 w 16058"/>
                <a:gd name="T59" fmla="*/ 474 h 16058"/>
                <a:gd name="T60" fmla="*/ 5579 w 16058"/>
                <a:gd name="T61" fmla="*/ 1973 h 16058"/>
                <a:gd name="T62" fmla="*/ 4285 w 16058"/>
                <a:gd name="T63" fmla="*/ 4231 h 16058"/>
                <a:gd name="T64" fmla="*/ 4022 w 16058"/>
                <a:gd name="T65" fmla="*/ 6306 h 16058"/>
                <a:gd name="T66" fmla="*/ 4119 w 16058"/>
                <a:gd name="T67" fmla="*/ 7138 h 16058"/>
                <a:gd name="T68" fmla="*/ 4326 w 16058"/>
                <a:gd name="T69" fmla="*/ 7930 h 16058"/>
                <a:gd name="T70" fmla="*/ 4634 w 16058"/>
                <a:gd name="T71" fmla="*/ 8676 h 16058"/>
                <a:gd name="T72" fmla="*/ 386 w 16058"/>
                <a:gd name="T73" fmla="*/ 13185 h 16058"/>
                <a:gd name="T74" fmla="*/ 179 w 16058"/>
                <a:gd name="T75" fmla="*/ 13512 h 16058"/>
                <a:gd name="T76" fmla="*/ 46 w 16058"/>
                <a:gd name="T77" fmla="*/ 13883 h 16058"/>
                <a:gd name="T78" fmla="*/ 0 w 16058"/>
                <a:gd name="T79" fmla="*/ 14287 h 16058"/>
                <a:gd name="T80" fmla="*/ 175 w 16058"/>
                <a:gd name="T81" fmla="*/ 15054 h 16058"/>
                <a:gd name="T82" fmla="*/ 644 w 16058"/>
                <a:gd name="T83" fmla="*/ 15654 h 16058"/>
                <a:gd name="T84" fmla="*/ 1329 w 16058"/>
                <a:gd name="T85" fmla="*/ 16002 h 16058"/>
                <a:gd name="T86" fmla="*/ 1954 w 16058"/>
                <a:gd name="T87" fmla="*/ 16049 h 16058"/>
                <a:gd name="T88" fmla="*/ 2344 w 16058"/>
                <a:gd name="T89" fmla="*/ 15963 h 16058"/>
                <a:gd name="T90" fmla="*/ 2698 w 16058"/>
                <a:gd name="T91" fmla="*/ 15795 h 16058"/>
                <a:gd name="T92" fmla="*/ 3003 w 16058"/>
                <a:gd name="T93" fmla="*/ 15557 h 16058"/>
                <a:gd name="T94" fmla="*/ 7703 w 16058"/>
                <a:gd name="T95" fmla="*/ 11572 h 16058"/>
                <a:gd name="T96" fmla="*/ 8472 w 16058"/>
                <a:gd name="T97" fmla="*/ 11837 h 16058"/>
                <a:gd name="T98" fmla="*/ 9285 w 16058"/>
                <a:gd name="T99" fmla="*/ 11996 h 16058"/>
                <a:gd name="T100" fmla="*/ 10346 w 16058"/>
                <a:gd name="T101" fmla="*/ 12035 h 16058"/>
                <a:gd name="T102" fmla="*/ 12907 w 16058"/>
                <a:gd name="T103" fmla="*/ 11317 h 16058"/>
                <a:gd name="T104" fmla="*/ 14862 w 16058"/>
                <a:gd name="T105" fmla="*/ 9625 h 16058"/>
                <a:gd name="T106" fmla="*/ 15936 w 16058"/>
                <a:gd name="T107" fmla="*/ 7235 h 16058"/>
                <a:gd name="T108" fmla="*/ 15868 w 16058"/>
                <a:gd name="T109" fmla="*/ 4517 h 16058"/>
                <a:gd name="T110" fmla="*/ 14683 w 16058"/>
                <a:gd name="T111" fmla="*/ 2191 h 16058"/>
                <a:gd name="T112" fmla="*/ 12647 w 16058"/>
                <a:gd name="T113" fmla="*/ 594 h 16058"/>
                <a:gd name="T114" fmla="*/ 10036 w 16058"/>
                <a:gd name="T115" fmla="*/ 0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058" h="16058">
                  <a:moveTo>
                    <a:pt x="10036" y="11040"/>
                  </a:moveTo>
                  <a:lnTo>
                    <a:pt x="9778" y="11034"/>
                  </a:lnTo>
                  <a:lnTo>
                    <a:pt x="9523" y="11014"/>
                  </a:lnTo>
                  <a:lnTo>
                    <a:pt x="9272" y="10982"/>
                  </a:lnTo>
                  <a:lnTo>
                    <a:pt x="9025" y="10938"/>
                  </a:lnTo>
                  <a:lnTo>
                    <a:pt x="8783" y="10882"/>
                  </a:lnTo>
                  <a:lnTo>
                    <a:pt x="8544" y="10814"/>
                  </a:lnTo>
                  <a:lnTo>
                    <a:pt x="8311" y="10736"/>
                  </a:lnTo>
                  <a:lnTo>
                    <a:pt x="8083" y="10645"/>
                  </a:lnTo>
                  <a:lnTo>
                    <a:pt x="7860" y="10545"/>
                  </a:lnTo>
                  <a:lnTo>
                    <a:pt x="7645" y="10434"/>
                  </a:lnTo>
                  <a:lnTo>
                    <a:pt x="7435" y="10313"/>
                  </a:lnTo>
                  <a:lnTo>
                    <a:pt x="7231" y="10183"/>
                  </a:lnTo>
                  <a:lnTo>
                    <a:pt x="7034" y="10043"/>
                  </a:lnTo>
                  <a:lnTo>
                    <a:pt x="6845" y="9894"/>
                  </a:lnTo>
                  <a:lnTo>
                    <a:pt x="6662" y="9736"/>
                  </a:lnTo>
                  <a:lnTo>
                    <a:pt x="6488" y="9570"/>
                  </a:lnTo>
                  <a:lnTo>
                    <a:pt x="6322" y="9396"/>
                  </a:lnTo>
                  <a:lnTo>
                    <a:pt x="6164" y="9213"/>
                  </a:lnTo>
                  <a:lnTo>
                    <a:pt x="6015" y="9024"/>
                  </a:lnTo>
                  <a:lnTo>
                    <a:pt x="5875" y="8827"/>
                  </a:lnTo>
                  <a:lnTo>
                    <a:pt x="5745" y="8624"/>
                  </a:lnTo>
                  <a:lnTo>
                    <a:pt x="5624" y="8413"/>
                  </a:lnTo>
                  <a:lnTo>
                    <a:pt x="5513" y="8198"/>
                  </a:lnTo>
                  <a:lnTo>
                    <a:pt x="5413" y="7975"/>
                  </a:lnTo>
                  <a:lnTo>
                    <a:pt x="5322" y="7747"/>
                  </a:lnTo>
                  <a:lnTo>
                    <a:pt x="5244" y="7514"/>
                  </a:lnTo>
                  <a:lnTo>
                    <a:pt x="5176" y="7275"/>
                  </a:lnTo>
                  <a:lnTo>
                    <a:pt x="5120" y="7033"/>
                  </a:lnTo>
                  <a:lnTo>
                    <a:pt x="5076" y="6786"/>
                  </a:lnTo>
                  <a:lnTo>
                    <a:pt x="5044" y="6535"/>
                  </a:lnTo>
                  <a:lnTo>
                    <a:pt x="5025" y="6280"/>
                  </a:lnTo>
                  <a:lnTo>
                    <a:pt x="5018" y="6022"/>
                  </a:lnTo>
                  <a:lnTo>
                    <a:pt x="5025" y="5764"/>
                  </a:lnTo>
                  <a:lnTo>
                    <a:pt x="5044" y="5509"/>
                  </a:lnTo>
                  <a:lnTo>
                    <a:pt x="5076" y="5258"/>
                  </a:lnTo>
                  <a:lnTo>
                    <a:pt x="5120" y="5011"/>
                  </a:lnTo>
                  <a:lnTo>
                    <a:pt x="5176" y="4768"/>
                  </a:lnTo>
                  <a:lnTo>
                    <a:pt x="5244" y="4529"/>
                  </a:lnTo>
                  <a:lnTo>
                    <a:pt x="5322" y="4297"/>
                  </a:lnTo>
                  <a:lnTo>
                    <a:pt x="5413" y="4069"/>
                  </a:lnTo>
                  <a:lnTo>
                    <a:pt x="5513" y="3846"/>
                  </a:lnTo>
                  <a:lnTo>
                    <a:pt x="5624" y="3630"/>
                  </a:lnTo>
                  <a:lnTo>
                    <a:pt x="5745" y="3420"/>
                  </a:lnTo>
                  <a:lnTo>
                    <a:pt x="5875" y="3217"/>
                  </a:lnTo>
                  <a:lnTo>
                    <a:pt x="6015" y="3020"/>
                  </a:lnTo>
                  <a:lnTo>
                    <a:pt x="6164" y="2830"/>
                  </a:lnTo>
                  <a:lnTo>
                    <a:pt x="6322" y="2648"/>
                  </a:lnTo>
                  <a:lnTo>
                    <a:pt x="6488" y="2474"/>
                  </a:lnTo>
                  <a:lnTo>
                    <a:pt x="6662" y="2307"/>
                  </a:lnTo>
                  <a:lnTo>
                    <a:pt x="6845" y="2150"/>
                  </a:lnTo>
                  <a:lnTo>
                    <a:pt x="7034" y="2000"/>
                  </a:lnTo>
                  <a:lnTo>
                    <a:pt x="7231" y="1861"/>
                  </a:lnTo>
                  <a:lnTo>
                    <a:pt x="7435" y="1730"/>
                  </a:lnTo>
                  <a:lnTo>
                    <a:pt x="7645" y="1610"/>
                  </a:lnTo>
                  <a:lnTo>
                    <a:pt x="7860" y="1498"/>
                  </a:lnTo>
                  <a:lnTo>
                    <a:pt x="8083" y="1398"/>
                  </a:lnTo>
                  <a:lnTo>
                    <a:pt x="8311" y="1308"/>
                  </a:lnTo>
                  <a:lnTo>
                    <a:pt x="8544" y="1229"/>
                  </a:lnTo>
                  <a:lnTo>
                    <a:pt x="8783" y="1161"/>
                  </a:lnTo>
                  <a:lnTo>
                    <a:pt x="9025" y="1106"/>
                  </a:lnTo>
                  <a:lnTo>
                    <a:pt x="9272" y="1062"/>
                  </a:lnTo>
                  <a:lnTo>
                    <a:pt x="9523" y="1030"/>
                  </a:lnTo>
                  <a:lnTo>
                    <a:pt x="9778" y="1010"/>
                  </a:lnTo>
                  <a:lnTo>
                    <a:pt x="10036" y="1004"/>
                  </a:lnTo>
                  <a:lnTo>
                    <a:pt x="10294" y="1010"/>
                  </a:lnTo>
                  <a:lnTo>
                    <a:pt x="10549" y="1030"/>
                  </a:lnTo>
                  <a:lnTo>
                    <a:pt x="10800" y="1062"/>
                  </a:lnTo>
                  <a:lnTo>
                    <a:pt x="11048" y="1106"/>
                  </a:lnTo>
                  <a:lnTo>
                    <a:pt x="11291" y="1161"/>
                  </a:lnTo>
                  <a:lnTo>
                    <a:pt x="11529" y="1229"/>
                  </a:lnTo>
                  <a:lnTo>
                    <a:pt x="11761" y="1308"/>
                  </a:lnTo>
                  <a:lnTo>
                    <a:pt x="11989" y="1398"/>
                  </a:lnTo>
                  <a:lnTo>
                    <a:pt x="12212" y="1498"/>
                  </a:lnTo>
                  <a:lnTo>
                    <a:pt x="12428" y="1610"/>
                  </a:lnTo>
                  <a:lnTo>
                    <a:pt x="12639" y="1730"/>
                  </a:lnTo>
                  <a:lnTo>
                    <a:pt x="12841" y="1861"/>
                  </a:lnTo>
                  <a:lnTo>
                    <a:pt x="13038" y="2000"/>
                  </a:lnTo>
                  <a:lnTo>
                    <a:pt x="13228" y="2150"/>
                  </a:lnTo>
                  <a:lnTo>
                    <a:pt x="13410" y="2307"/>
                  </a:lnTo>
                  <a:lnTo>
                    <a:pt x="13584" y="2474"/>
                  </a:lnTo>
                  <a:lnTo>
                    <a:pt x="13751" y="2648"/>
                  </a:lnTo>
                  <a:lnTo>
                    <a:pt x="13908" y="2830"/>
                  </a:lnTo>
                  <a:lnTo>
                    <a:pt x="14058" y="3020"/>
                  </a:lnTo>
                  <a:lnTo>
                    <a:pt x="14197" y="3217"/>
                  </a:lnTo>
                  <a:lnTo>
                    <a:pt x="14328" y="3420"/>
                  </a:lnTo>
                  <a:lnTo>
                    <a:pt x="14448" y="3630"/>
                  </a:lnTo>
                  <a:lnTo>
                    <a:pt x="14560" y="3846"/>
                  </a:lnTo>
                  <a:lnTo>
                    <a:pt x="14660" y="4069"/>
                  </a:lnTo>
                  <a:lnTo>
                    <a:pt x="14750" y="4297"/>
                  </a:lnTo>
                  <a:lnTo>
                    <a:pt x="14829" y="4529"/>
                  </a:lnTo>
                  <a:lnTo>
                    <a:pt x="14897" y="4768"/>
                  </a:lnTo>
                  <a:lnTo>
                    <a:pt x="14952" y="5011"/>
                  </a:lnTo>
                  <a:lnTo>
                    <a:pt x="14996" y="5258"/>
                  </a:lnTo>
                  <a:lnTo>
                    <a:pt x="15028" y="5509"/>
                  </a:lnTo>
                  <a:lnTo>
                    <a:pt x="15048" y="5764"/>
                  </a:lnTo>
                  <a:lnTo>
                    <a:pt x="15054" y="6022"/>
                  </a:lnTo>
                  <a:lnTo>
                    <a:pt x="15048" y="6280"/>
                  </a:lnTo>
                  <a:lnTo>
                    <a:pt x="15028" y="6535"/>
                  </a:lnTo>
                  <a:lnTo>
                    <a:pt x="14996" y="6786"/>
                  </a:lnTo>
                  <a:lnTo>
                    <a:pt x="14952" y="7033"/>
                  </a:lnTo>
                  <a:lnTo>
                    <a:pt x="14897" y="7275"/>
                  </a:lnTo>
                  <a:lnTo>
                    <a:pt x="14829" y="7514"/>
                  </a:lnTo>
                  <a:lnTo>
                    <a:pt x="14750" y="7747"/>
                  </a:lnTo>
                  <a:lnTo>
                    <a:pt x="14660" y="7975"/>
                  </a:lnTo>
                  <a:lnTo>
                    <a:pt x="14560" y="8198"/>
                  </a:lnTo>
                  <a:lnTo>
                    <a:pt x="14448" y="8413"/>
                  </a:lnTo>
                  <a:lnTo>
                    <a:pt x="14328" y="8624"/>
                  </a:lnTo>
                  <a:lnTo>
                    <a:pt x="14197" y="8827"/>
                  </a:lnTo>
                  <a:lnTo>
                    <a:pt x="14058" y="9024"/>
                  </a:lnTo>
                  <a:lnTo>
                    <a:pt x="13908" y="9213"/>
                  </a:lnTo>
                  <a:lnTo>
                    <a:pt x="13751" y="9396"/>
                  </a:lnTo>
                  <a:lnTo>
                    <a:pt x="13584" y="9570"/>
                  </a:lnTo>
                  <a:lnTo>
                    <a:pt x="13410" y="9736"/>
                  </a:lnTo>
                  <a:lnTo>
                    <a:pt x="13228" y="9894"/>
                  </a:lnTo>
                  <a:lnTo>
                    <a:pt x="13038" y="10043"/>
                  </a:lnTo>
                  <a:lnTo>
                    <a:pt x="12841" y="10183"/>
                  </a:lnTo>
                  <a:lnTo>
                    <a:pt x="12639" y="10313"/>
                  </a:lnTo>
                  <a:lnTo>
                    <a:pt x="12428" y="10434"/>
                  </a:lnTo>
                  <a:lnTo>
                    <a:pt x="12212" y="10545"/>
                  </a:lnTo>
                  <a:lnTo>
                    <a:pt x="11989" y="10645"/>
                  </a:lnTo>
                  <a:lnTo>
                    <a:pt x="11761" y="10736"/>
                  </a:lnTo>
                  <a:lnTo>
                    <a:pt x="11529" y="10814"/>
                  </a:lnTo>
                  <a:lnTo>
                    <a:pt x="11291" y="10882"/>
                  </a:lnTo>
                  <a:lnTo>
                    <a:pt x="11048" y="10938"/>
                  </a:lnTo>
                  <a:lnTo>
                    <a:pt x="10800" y="10982"/>
                  </a:lnTo>
                  <a:lnTo>
                    <a:pt x="10549" y="11014"/>
                  </a:lnTo>
                  <a:lnTo>
                    <a:pt x="10294" y="11034"/>
                  </a:lnTo>
                  <a:lnTo>
                    <a:pt x="10036" y="11040"/>
                  </a:lnTo>
                  <a:close/>
                  <a:moveTo>
                    <a:pt x="2407" y="14900"/>
                  </a:moveTo>
                  <a:lnTo>
                    <a:pt x="2391" y="14915"/>
                  </a:lnTo>
                  <a:lnTo>
                    <a:pt x="2376" y="14930"/>
                  </a:lnTo>
                  <a:lnTo>
                    <a:pt x="2360" y="14945"/>
                  </a:lnTo>
                  <a:lnTo>
                    <a:pt x="2342" y="14959"/>
                  </a:lnTo>
                  <a:lnTo>
                    <a:pt x="2326" y="14973"/>
                  </a:lnTo>
                  <a:lnTo>
                    <a:pt x="2309" y="14987"/>
                  </a:lnTo>
                  <a:lnTo>
                    <a:pt x="2291" y="15000"/>
                  </a:lnTo>
                  <a:lnTo>
                    <a:pt x="2274" y="15013"/>
                  </a:lnTo>
                  <a:lnTo>
                    <a:pt x="2256" y="15025"/>
                  </a:lnTo>
                  <a:lnTo>
                    <a:pt x="2238" y="15037"/>
                  </a:lnTo>
                  <a:lnTo>
                    <a:pt x="2219" y="15048"/>
                  </a:lnTo>
                  <a:lnTo>
                    <a:pt x="2200" y="15059"/>
                  </a:lnTo>
                  <a:lnTo>
                    <a:pt x="2181" y="15069"/>
                  </a:lnTo>
                  <a:lnTo>
                    <a:pt x="2162" y="15080"/>
                  </a:lnTo>
                  <a:lnTo>
                    <a:pt x="2142" y="15090"/>
                  </a:lnTo>
                  <a:lnTo>
                    <a:pt x="2122" y="15099"/>
                  </a:lnTo>
                  <a:lnTo>
                    <a:pt x="2102" y="15108"/>
                  </a:lnTo>
                  <a:lnTo>
                    <a:pt x="2081" y="15116"/>
                  </a:lnTo>
                  <a:lnTo>
                    <a:pt x="2060" y="15123"/>
                  </a:lnTo>
                  <a:lnTo>
                    <a:pt x="2039" y="15130"/>
                  </a:lnTo>
                  <a:lnTo>
                    <a:pt x="2018" y="15137"/>
                  </a:lnTo>
                  <a:lnTo>
                    <a:pt x="1996" y="15143"/>
                  </a:lnTo>
                  <a:lnTo>
                    <a:pt x="1975" y="15148"/>
                  </a:lnTo>
                  <a:lnTo>
                    <a:pt x="1953" y="15153"/>
                  </a:lnTo>
                  <a:lnTo>
                    <a:pt x="1931" y="15158"/>
                  </a:lnTo>
                  <a:lnTo>
                    <a:pt x="1909" y="15162"/>
                  </a:lnTo>
                  <a:lnTo>
                    <a:pt x="1886" y="15165"/>
                  </a:lnTo>
                  <a:lnTo>
                    <a:pt x="1864" y="15168"/>
                  </a:lnTo>
                  <a:lnTo>
                    <a:pt x="1841" y="15170"/>
                  </a:lnTo>
                  <a:lnTo>
                    <a:pt x="1818" y="15171"/>
                  </a:lnTo>
                  <a:lnTo>
                    <a:pt x="1794" y="15172"/>
                  </a:lnTo>
                  <a:lnTo>
                    <a:pt x="1771" y="15172"/>
                  </a:lnTo>
                  <a:lnTo>
                    <a:pt x="1725" y="15171"/>
                  </a:lnTo>
                  <a:lnTo>
                    <a:pt x="1680" y="15168"/>
                  </a:lnTo>
                  <a:lnTo>
                    <a:pt x="1636" y="15162"/>
                  </a:lnTo>
                  <a:lnTo>
                    <a:pt x="1593" y="15154"/>
                  </a:lnTo>
                  <a:lnTo>
                    <a:pt x="1550" y="15145"/>
                  </a:lnTo>
                  <a:lnTo>
                    <a:pt x="1507" y="15133"/>
                  </a:lnTo>
                  <a:lnTo>
                    <a:pt x="1466" y="15119"/>
                  </a:lnTo>
                  <a:lnTo>
                    <a:pt x="1426" y="15103"/>
                  </a:lnTo>
                  <a:lnTo>
                    <a:pt x="1387" y="15084"/>
                  </a:lnTo>
                  <a:lnTo>
                    <a:pt x="1349" y="15065"/>
                  </a:lnTo>
                  <a:lnTo>
                    <a:pt x="1312" y="15044"/>
                  </a:lnTo>
                  <a:lnTo>
                    <a:pt x="1276" y="15021"/>
                  </a:lnTo>
                  <a:lnTo>
                    <a:pt x="1241" y="14996"/>
                  </a:lnTo>
                  <a:lnTo>
                    <a:pt x="1208" y="14970"/>
                  </a:lnTo>
                  <a:lnTo>
                    <a:pt x="1176" y="14942"/>
                  </a:lnTo>
                  <a:lnTo>
                    <a:pt x="1145" y="14913"/>
                  </a:lnTo>
                  <a:lnTo>
                    <a:pt x="1116" y="14882"/>
                  </a:lnTo>
                  <a:lnTo>
                    <a:pt x="1088" y="14850"/>
                  </a:lnTo>
                  <a:lnTo>
                    <a:pt x="1062" y="14817"/>
                  </a:lnTo>
                  <a:lnTo>
                    <a:pt x="1037" y="14782"/>
                  </a:lnTo>
                  <a:lnTo>
                    <a:pt x="1014" y="14746"/>
                  </a:lnTo>
                  <a:lnTo>
                    <a:pt x="993" y="14709"/>
                  </a:lnTo>
                  <a:lnTo>
                    <a:pt x="974" y="14671"/>
                  </a:lnTo>
                  <a:lnTo>
                    <a:pt x="955" y="14632"/>
                  </a:lnTo>
                  <a:lnTo>
                    <a:pt x="939" y="14592"/>
                  </a:lnTo>
                  <a:lnTo>
                    <a:pt x="925" y="14551"/>
                  </a:lnTo>
                  <a:lnTo>
                    <a:pt x="913" y="14508"/>
                  </a:lnTo>
                  <a:lnTo>
                    <a:pt x="903" y="14465"/>
                  </a:lnTo>
                  <a:lnTo>
                    <a:pt x="896" y="14422"/>
                  </a:lnTo>
                  <a:lnTo>
                    <a:pt x="890" y="14378"/>
                  </a:lnTo>
                  <a:lnTo>
                    <a:pt x="887" y="14333"/>
                  </a:lnTo>
                  <a:lnTo>
                    <a:pt x="886" y="14287"/>
                  </a:lnTo>
                  <a:lnTo>
                    <a:pt x="886" y="14264"/>
                  </a:lnTo>
                  <a:lnTo>
                    <a:pt x="887" y="14240"/>
                  </a:lnTo>
                  <a:lnTo>
                    <a:pt x="888" y="14217"/>
                  </a:lnTo>
                  <a:lnTo>
                    <a:pt x="890" y="14194"/>
                  </a:lnTo>
                  <a:lnTo>
                    <a:pt x="893" y="14172"/>
                  </a:lnTo>
                  <a:lnTo>
                    <a:pt x="896" y="14149"/>
                  </a:lnTo>
                  <a:lnTo>
                    <a:pt x="900" y="14127"/>
                  </a:lnTo>
                  <a:lnTo>
                    <a:pt x="905" y="14105"/>
                  </a:lnTo>
                  <a:lnTo>
                    <a:pt x="910" y="14083"/>
                  </a:lnTo>
                  <a:lnTo>
                    <a:pt x="915" y="14062"/>
                  </a:lnTo>
                  <a:lnTo>
                    <a:pt x="921" y="14040"/>
                  </a:lnTo>
                  <a:lnTo>
                    <a:pt x="928" y="14019"/>
                  </a:lnTo>
                  <a:lnTo>
                    <a:pt x="935" y="13998"/>
                  </a:lnTo>
                  <a:lnTo>
                    <a:pt x="942" y="13977"/>
                  </a:lnTo>
                  <a:lnTo>
                    <a:pt x="950" y="13956"/>
                  </a:lnTo>
                  <a:lnTo>
                    <a:pt x="959" y="13936"/>
                  </a:lnTo>
                  <a:lnTo>
                    <a:pt x="968" y="13916"/>
                  </a:lnTo>
                  <a:lnTo>
                    <a:pt x="978" y="13896"/>
                  </a:lnTo>
                  <a:lnTo>
                    <a:pt x="988" y="13877"/>
                  </a:lnTo>
                  <a:lnTo>
                    <a:pt x="999" y="13858"/>
                  </a:lnTo>
                  <a:lnTo>
                    <a:pt x="1010" y="13839"/>
                  </a:lnTo>
                  <a:lnTo>
                    <a:pt x="1021" y="13820"/>
                  </a:lnTo>
                  <a:lnTo>
                    <a:pt x="1033" y="13802"/>
                  </a:lnTo>
                  <a:lnTo>
                    <a:pt x="1045" y="13784"/>
                  </a:lnTo>
                  <a:lnTo>
                    <a:pt x="1058" y="13767"/>
                  </a:lnTo>
                  <a:lnTo>
                    <a:pt x="1071" y="13749"/>
                  </a:lnTo>
                  <a:lnTo>
                    <a:pt x="1085" y="13732"/>
                  </a:lnTo>
                  <a:lnTo>
                    <a:pt x="1099" y="13716"/>
                  </a:lnTo>
                  <a:lnTo>
                    <a:pt x="1113" y="13698"/>
                  </a:lnTo>
                  <a:lnTo>
                    <a:pt x="1127" y="13682"/>
                  </a:lnTo>
                  <a:lnTo>
                    <a:pt x="1142" y="13667"/>
                  </a:lnTo>
                  <a:lnTo>
                    <a:pt x="1158" y="13651"/>
                  </a:lnTo>
                  <a:lnTo>
                    <a:pt x="1154" y="13647"/>
                  </a:lnTo>
                  <a:lnTo>
                    <a:pt x="5202" y="9601"/>
                  </a:lnTo>
                  <a:lnTo>
                    <a:pt x="5235" y="9645"/>
                  </a:lnTo>
                  <a:lnTo>
                    <a:pt x="5268" y="9689"/>
                  </a:lnTo>
                  <a:lnTo>
                    <a:pt x="5302" y="9733"/>
                  </a:lnTo>
                  <a:lnTo>
                    <a:pt x="5337" y="9776"/>
                  </a:lnTo>
                  <a:lnTo>
                    <a:pt x="5372" y="9819"/>
                  </a:lnTo>
                  <a:lnTo>
                    <a:pt x="5408" y="9863"/>
                  </a:lnTo>
                  <a:lnTo>
                    <a:pt x="5443" y="9906"/>
                  </a:lnTo>
                  <a:lnTo>
                    <a:pt x="5479" y="9948"/>
                  </a:lnTo>
                  <a:lnTo>
                    <a:pt x="5516" y="9989"/>
                  </a:lnTo>
                  <a:lnTo>
                    <a:pt x="5552" y="10031"/>
                  </a:lnTo>
                  <a:lnTo>
                    <a:pt x="5589" y="10072"/>
                  </a:lnTo>
                  <a:lnTo>
                    <a:pt x="5627" y="10114"/>
                  </a:lnTo>
                  <a:lnTo>
                    <a:pt x="5665" y="10154"/>
                  </a:lnTo>
                  <a:lnTo>
                    <a:pt x="5704" y="10194"/>
                  </a:lnTo>
                  <a:lnTo>
                    <a:pt x="5742" y="10234"/>
                  </a:lnTo>
                  <a:lnTo>
                    <a:pt x="5781" y="10273"/>
                  </a:lnTo>
                  <a:lnTo>
                    <a:pt x="5820" y="10312"/>
                  </a:lnTo>
                  <a:lnTo>
                    <a:pt x="5860" y="10350"/>
                  </a:lnTo>
                  <a:lnTo>
                    <a:pt x="5900" y="10390"/>
                  </a:lnTo>
                  <a:lnTo>
                    <a:pt x="5940" y="10427"/>
                  </a:lnTo>
                  <a:lnTo>
                    <a:pt x="5982" y="10465"/>
                  </a:lnTo>
                  <a:lnTo>
                    <a:pt x="6023" y="10502"/>
                  </a:lnTo>
                  <a:lnTo>
                    <a:pt x="6064" y="10539"/>
                  </a:lnTo>
                  <a:lnTo>
                    <a:pt x="6106" y="10575"/>
                  </a:lnTo>
                  <a:lnTo>
                    <a:pt x="6148" y="10611"/>
                  </a:lnTo>
                  <a:lnTo>
                    <a:pt x="6190" y="10647"/>
                  </a:lnTo>
                  <a:lnTo>
                    <a:pt x="6234" y="10683"/>
                  </a:lnTo>
                  <a:lnTo>
                    <a:pt x="6277" y="10718"/>
                  </a:lnTo>
                  <a:lnTo>
                    <a:pt x="6320" y="10752"/>
                  </a:lnTo>
                  <a:lnTo>
                    <a:pt x="6364" y="10786"/>
                  </a:lnTo>
                  <a:lnTo>
                    <a:pt x="6408" y="10820"/>
                  </a:lnTo>
                  <a:lnTo>
                    <a:pt x="6453" y="10854"/>
                  </a:lnTo>
                  <a:lnTo>
                    <a:pt x="2407" y="14900"/>
                  </a:lnTo>
                  <a:close/>
                  <a:moveTo>
                    <a:pt x="10036" y="0"/>
                  </a:moveTo>
                  <a:lnTo>
                    <a:pt x="9726" y="8"/>
                  </a:lnTo>
                  <a:lnTo>
                    <a:pt x="9421" y="31"/>
                  </a:lnTo>
                  <a:lnTo>
                    <a:pt x="9119" y="69"/>
                  </a:lnTo>
                  <a:lnTo>
                    <a:pt x="8823" y="122"/>
                  </a:lnTo>
                  <a:lnTo>
                    <a:pt x="8532" y="190"/>
                  </a:lnTo>
                  <a:lnTo>
                    <a:pt x="8246" y="271"/>
                  </a:lnTo>
                  <a:lnTo>
                    <a:pt x="7966" y="365"/>
                  </a:lnTo>
                  <a:lnTo>
                    <a:pt x="7693" y="474"/>
                  </a:lnTo>
                  <a:lnTo>
                    <a:pt x="7426" y="594"/>
                  </a:lnTo>
                  <a:lnTo>
                    <a:pt x="7166" y="727"/>
                  </a:lnTo>
                  <a:lnTo>
                    <a:pt x="6914" y="872"/>
                  </a:lnTo>
                  <a:lnTo>
                    <a:pt x="6669" y="1029"/>
                  </a:lnTo>
                  <a:lnTo>
                    <a:pt x="6433" y="1196"/>
                  </a:lnTo>
                  <a:lnTo>
                    <a:pt x="6206" y="1375"/>
                  </a:lnTo>
                  <a:lnTo>
                    <a:pt x="5988" y="1565"/>
                  </a:lnTo>
                  <a:lnTo>
                    <a:pt x="5778" y="1763"/>
                  </a:lnTo>
                  <a:lnTo>
                    <a:pt x="5579" y="1973"/>
                  </a:lnTo>
                  <a:lnTo>
                    <a:pt x="5389" y="2191"/>
                  </a:lnTo>
                  <a:lnTo>
                    <a:pt x="5211" y="2419"/>
                  </a:lnTo>
                  <a:lnTo>
                    <a:pt x="5043" y="2655"/>
                  </a:lnTo>
                  <a:lnTo>
                    <a:pt x="4887" y="2899"/>
                  </a:lnTo>
                  <a:lnTo>
                    <a:pt x="4741" y="3151"/>
                  </a:lnTo>
                  <a:lnTo>
                    <a:pt x="4609" y="3411"/>
                  </a:lnTo>
                  <a:lnTo>
                    <a:pt x="4488" y="3678"/>
                  </a:lnTo>
                  <a:lnTo>
                    <a:pt x="4380" y="3951"/>
                  </a:lnTo>
                  <a:lnTo>
                    <a:pt x="4285" y="4231"/>
                  </a:lnTo>
                  <a:lnTo>
                    <a:pt x="4204" y="4517"/>
                  </a:lnTo>
                  <a:lnTo>
                    <a:pt x="4137" y="4808"/>
                  </a:lnTo>
                  <a:lnTo>
                    <a:pt x="4084" y="5104"/>
                  </a:lnTo>
                  <a:lnTo>
                    <a:pt x="4046" y="5407"/>
                  </a:lnTo>
                  <a:lnTo>
                    <a:pt x="4023" y="5712"/>
                  </a:lnTo>
                  <a:lnTo>
                    <a:pt x="4015" y="6022"/>
                  </a:lnTo>
                  <a:lnTo>
                    <a:pt x="4016" y="6117"/>
                  </a:lnTo>
                  <a:lnTo>
                    <a:pt x="4018" y="6211"/>
                  </a:lnTo>
                  <a:lnTo>
                    <a:pt x="4022" y="6306"/>
                  </a:lnTo>
                  <a:lnTo>
                    <a:pt x="4027" y="6400"/>
                  </a:lnTo>
                  <a:lnTo>
                    <a:pt x="4033" y="6493"/>
                  </a:lnTo>
                  <a:lnTo>
                    <a:pt x="4041" y="6587"/>
                  </a:lnTo>
                  <a:lnTo>
                    <a:pt x="4051" y="6680"/>
                  </a:lnTo>
                  <a:lnTo>
                    <a:pt x="4062" y="6772"/>
                  </a:lnTo>
                  <a:lnTo>
                    <a:pt x="4074" y="6864"/>
                  </a:lnTo>
                  <a:lnTo>
                    <a:pt x="4087" y="6956"/>
                  </a:lnTo>
                  <a:lnTo>
                    <a:pt x="4102" y="7046"/>
                  </a:lnTo>
                  <a:lnTo>
                    <a:pt x="4119" y="7138"/>
                  </a:lnTo>
                  <a:lnTo>
                    <a:pt x="4136" y="7227"/>
                  </a:lnTo>
                  <a:lnTo>
                    <a:pt x="4155" y="7317"/>
                  </a:lnTo>
                  <a:lnTo>
                    <a:pt x="4176" y="7406"/>
                  </a:lnTo>
                  <a:lnTo>
                    <a:pt x="4197" y="7495"/>
                  </a:lnTo>
                  <a:lnTo>
                    <a:pt x="4220" y="7583"/>
                  </a:lnTo>
                  <a:lnTo>
                    <a:pt x="4244" y="7671"/>
                  </a:lnTo>
                  <a:lnTo>
                    <a:pt x="4270" y="7758"/>
                  </a:lnTo>
                  <a:lnTo>
                    <a:pt x="4298" y="7844"/>
                  </a:lnTo>
                  <a:lnTo>
                    <a:pt x="4326" y="7930"/>
                  </a:lnTo>
                  <a:lnTo>
                    <a:pt x="4355" y="8015"/>
                  </a:lnTo>
                  <a:lnTo>
                    <a:pt x="4386" y="8100"/>
                  </a:lnTo>
                  <a:lnTo>
                    <a:pt x="4417" y="8185"/>
                  </a:lnTo>
                  <a:lnTo>
                    <a:pt x="4450" y="8268"/>
                  </a:lnTo>
                  <a:lnTo>
                    <a:pt x="4484" y="8351"/>
                  </a:lnTo>
                  <a:lnTo>
                    <a:pt x="4520" y="8433"/>
                  </a:lnTo>
                  <a:lnTo>
                    <a:pt x="4556" y="8515"/>
                  </a:lnTo>
                  <a:lnTo>
                    <a:pt x="4595" y="8596"/>
                  </a:lnTo>
                  <a:lnTo>
                    <a:pt x="4634" y="8676"/>
                  </a:lnTo>
                  <a:lnTo>
                    <a:pt x="4673" y="8757"/>
                  </a:lnTo>
                  <a:lnTo>
                    <a:pt x="4715" y="8835"/>
                  </a:lnTo>
                  <a:lnTo>
                    <a:pt x="528" y="13021"/>
                  </a:lnTo>
                  <a:lnTo>
                    <a:pt x="531" y="13025"/>
                  </a:lnTo>
                  <a:lnTo>
                    <a:pt x="501" y="13055"/>
                  </a:lnTo>
                  <a:lnTo>
                    <a:pt x="471" y="13086"/>
                  </a:lnTo>
                  <a:lnTo>
                    <a:pt x="443" y="13118"/>
                  </a:lnTo>
                  <a:lnTo>
                    <a:pt x="414" y="13152"/>
                  </a:lnTo>
                  <a:lnTo>
                    <a:pt x="386" y="13185"/>
                  </a:lnTo>
                  <a:lnTo>
                    <a:pt x="360" y="13219"/>
                  </a:lnTo>
                  <a:lnTo>
                    <a:pt x="335" y="13253"/>
                  </a:lnTo>
                  <a:lnTo>
                    <a:pt x="310" y="13288"/>
                  </a:lnTo>
                  <a:lnTo>
                    <a:pt x="286" y="13324"/>
                  </a:lnTo>
                  <a:lnTo>
                    <a:pt x="263" y="13360"/>
                  </a:lnTo>
                  <a:lnTo>
                    <a:pt x="241" y="13397"/>
                  </a:lnTo>
                  <a:lnTo>
                    <a:pt x="219" y="13436"/>
                  </a:lnTo>
                  <a:lnTo>
                    <a:pt x="199" y="13474"/>
                  </a:lnTo>
                  <a:lnTo>
                    <a:pt x="179" y="13512"/>
                  </a:lnTo>
                  <a:lnTo>
                    <a:pt x="161" y="13551"/>
                  </a:lnTo>
                  <a:lnTo>
                    <a:pt x="143" y="13591"/>
                  </a:lnTo>
                  <a:lnTo>
                    <a:pt x="126" y="13631"/>
                  </a:lnTo>
                  <a:lnTo>
                    <a:pt x="110" y="13672"/>
                  </a:lnTo>
                  <a:lnTo>
                    <a:pt x="95" y="13714"/>
                  </a:lnTo>
                  <a:lnTo>
                    <a:pt x="81" y="13755"/>
                  </a:lnTo>
                  <a:lnTo>
                    <a:pt x="69" y="13797"/>
                  </a:lnTo>
                  <a:lnTo>
                    <a:pt x="57" y="13840"/>
                  </a:lnTo>
                  <a:lnTo>
                    <a:pt x="46" y="13883"/>
                  </a:lnTo>
                  <a:lnTo>
                    <a:pt x="37" y="13926"/>
                  </a:lnTo>
                  <a:lnTo>
                    <a:pt x="28" y="13970"/>
                  </a:lnTo>
                  <a:lnTo>
                    <a:pt x="21" y="14015"/>
                  </a:lnTo>
                  <a:lnTo>
                    <a:pt x="15" y="14059"/>
                  </a:lnTo>
                  <a:lnTo>
                    <a:pt x="9" y="14104"/>
                  </a:lnTo>
                  <a:lnTo>
                    <a:pt x="5" y="14149"/>
                  </a:lnTo>
                  <a:lnTo>
                    <a:pt x="2" y="14195"/>
                  </a:lnTo>
                  <a:lnTo>
                    <a:pt x="1" y="14240"/>
                  </a:lnTo>
                  <a:lnTo>
                    <a:pt x="0" y="14287"/>
                  </a:lnTo>
                  <a:lnTo>
                    <a:pt x="2" y="14378"/>
                  </a:lnTo>
                  <a:lnTo>
                    <a:pt x="9" y="14468"/>
                  </a:lnTo>
                  <a:lnTo>
                    <a:pt x="20" y="14557"/>
                  </a:lnTo>
                  <a:lnTo>
                    <a:pt x="36" y="14644"/>
                  </a:lnTo>
                  <a:lnTo>
                    <a:pt x="56" y="14729"/>
                  </a:lnTo>
                  <a:lnTo>
                    <a:pt x="79" y="14814"/>
                  </a:lnTo>
                  <a:lnTo>
                    <a:pt x="107" y="14896"/>
                  </a:lnTo>
                  <a:lnTo>
                    <a:pt x="140" y="14976"/>
                  </a:lnTo>
                  <a:lnTo>
                    <a:pt x="175" y="15054"/>
                  </a:lnTo>
                  <a:lnTo>
                    <a:pt x="214" y="15132"/>
                  </a:lnTo>
                  <a:lnTo>
                    <a:pt x="256" y="15205"/>
                  </a:lnTo>
                  <a:lnTo>
                    <a:pt x="302" y="15277"/>
                  </a:lnTo>
                  <a:lnTo>
                    <a:pt x="352" y="15346"/>
                  </a:lnTo>
                  <a:lnTo>
                    <a:pt x="404" y="15414"/>
                  </a:lnTo>
                  <a:lnTo>
                    <a:pt x="460" y="15478"/>
                  </a:lnTo>
                  <a:lnTo>
                    <a:pt x="519" y="15539"/>
                  </a:lnTo>
                  <a:lnTo>
                    <a:pt x="580" y="15598"/>
                  </a:lnTo>
                  <a:lnTo>
                    <a:pt x="644" y="15654"/>
                  </a:lnTo>
                  <a:lnTo>
                    <a:pt x="712" y="15706"/>
                  </a:lnTo>
                  <a:lnTo>
                    <a:pt x="781" y="15756"/>
                  </a:lnTo>
                  <a:lnTo>
                    <a:pt x="853" y="15801"/>
                  </a:lnTo>
                  <a:lnTo>
                    <a:pt x="926" y="15844"/>
                  </a:lnTo>
                  <a:lnTo>
                    <a:pt x="1004" y="15883"/>
                  </a:lnTo>
                  <a:lnTo>
                    <a:pt x="1082" y="15918"/>
                  </a:lnTo>
                  <a:lnTo>
                    <a:pt x="1162" y="15951"/>
                  </a:lnTo>
                  <a:lnTo>
                    <a:pt x="1244" y="15979"/>
                  </a:lnTo>
                  <a:lnTo>
                    <a:pt x="1329" y="16002"/>
                  </a:lnTo>
                  <a:lnTo>
                    <a:pt x="1414" y="16022"/>
                  </a:lnTo>
                  <a:lnTo>
                    <a:pt x="1501" y="16038"/>
                  </a:lnTo>
                  <a:lnTo>
                    <a:pt x="1590" y="16049"/>
                  </a:lnTo>
                  <a:lnTo>
                    <a:pt x="1680" y="16056"/>
                  </a:lnTo>
                  <a:lnTo>
                    <a:pt x="1771" y="16058"/>
                  </a:lnTo>
                  <a:lnTo>
                    <a:pt x="1818" y="16057"/>
                  </a:lnTo>
                  <a:lnTo>
                    <a:pt x="1863" y="16056"/>
                  </a:lnTo>
                  <a:lnTo>
                    <a:pt x="1909" y="16053"/>
                  </a:lnTo>
                  <a:lnTo>
                    <a:pt x="1954" y="16049"/>
                  </a:lnTo>
                  <a:lnTo>
                    <a:pt x="1999" y="16043"/>
                  </a:lnTo>
                  <a:lnTo>
                    <a:pt x="2043" y="16037"/>
                  </a:lnTo>
                  <a:lnTo>
                    <a:pt x="2088" y="16030"/>
                  </a:lnTo>
                  <a:lnTo>
                    <a:pt x="2132" y="16021"/>
                  </a:lnTo>
                  <a:lnTo>
                    <a:pt x="2175" y="16012"/>
                  </a:lnTo>
                  <a:lnTo>
                    <a:pt x="2218" y="16001"/>
                  </a:lnTo>
                  <a:lnTo>
                    <a:pt x="2261" y="15989"/>
                  </a:lnTo>
                  <a:lnTo>
                    <a:pt x="2302" y="15977"/>
                  </a:lnTo>
                  <a:lnTo>
                    <a:pt x="2344" y="15963"/>
                  </a:lnTo>
                  <a:lnTo>
                    <a:pt x="2386" y="15948"/>
                  </a:lnTo>
                  <a:lnTo>
                    <a:pt x="2427" y="15932"/>
                  </a:lnTo>
                  <a:lnTo>
                    <a:pt x="2467" y="15915"/>
                  </a:lnTo>
                  <a:lnTo>
                    <a:pt x="2507" y="15897"/>
                  </a:lnTo>
                  <a:lnTo>
                    <a:pt x="2546" y="15878"/>
                  </a:lnTo>
                  <a:lnTo>
                    <a:pt x="2584" y="15859"/>
                  </a:lnTo>
                  <a:lnTo>
                    <a:pt x="2622" y="15839"/>
                  </a:lnTo>
                  <a:lnTo>
                    <a:pt x="2661" y="15817"/>
                  </a:lnTo>
                  <a:lnTo>
                    <a:pt x="2698" y="15795"/>
                  </a:lnTo>
                  <a:lnTo>
                    <a:pt x="2734" y="15772"/>
                  </a:lnTo>
                  <a:lnTo>
                    <a:pt x="2770" y="15748"/>
                  </a:lnTo>
                  <a:lnTo>
                    <a:pt x="2805" y="15723"/>
                  </a:lnTo>
                  <a:lnTo>
                    <a:pt x="2839" y="15698"/>
                  </a:lnTo>
                  <a:lnTo>
                    <a:pt x="2873" y="15671"/>
                  </a:lnTo>
                  <a:lnTo>
                    <a:pt x="2906" y="15644"/>
                  </a:lnTo>
                  <a:lnTo>
                    <a:pt x="2940" y="15615"/>
                  </a:lnTo>
                  <a:lnTo>
                    <a:pt x="2971" y="15587"/>
                  </a:lnTo>
                  <a:lnTo>
                    <a:pt x="3003" y="15557"/>
                  </a:lnTo>
                  <a:lnTo>
                    <a:pt x="3033" y="15527"/>
                  </a:lnTo>
                  <a:lnTo>
                    <a:pt x="3032" y="15526"/>
                  </a:lnTo>
                  <a:lnTo>
                    <a:pt x="7217" y="11342"/>
                  </a:lnTo>
                  <a:lnTo>
                    <a:pt x="7296" y="11383"/>
                  </a:lnTo>
                  <a:lnTo>
                    <a:pt x="7377" y="11423"/>
                  </a:lnTo>
                  <a:lnTo>
                    <a:pt x="7457" y="11462"/>
                  </a:lnTo>
                  <a:lnTo>
                    <a:pt x="7538" y="11500"/>
                  </a:lnTo>
                  <a:lnTo>
                    <a:pt x="7621" y="11537"/>
                  </a:lnTo>
                  <a:lnTo>
                    <a:pt x="7703" y="11572"/>
                  </a:lnTo>
                  <a:lnTo>
                    <a:pt x="7786" y="11606"/>
                  </a:lnTo>
                  <a:lnTo>
                    <a:pt x="7869" y="11640"/>
                  </a:lnTo>
                  <a:lnTo>
                    <a:pt x="7954" y="11671"/>
                  </a:lnTo>
                  <a:lnTo>
                    <a:pt x="8039" y="11702"/>
                  </a:lnTo>
                  <a:lnTo>
                    <a:pt x="8124" y="11731"/>
                  </a:lnTo>
                  <a:lnTo>
                    <a:pt x="8211" y="11759"/>
                  </a:lnTo>
                  <a:lnTo>
                    <a:pt x="8297" y="11787"/>
                  </a:lnTo>
                  <a:lnTo>
                    <a:pt x="8384" y="11813"/>
                  </a:lnTo>
                  <a:lnTo>
                    <a:pt x="8472" y="11837"/>
                  </a:lnTo>
                  <a:lnTo>
                    <a:pt x="8560" y="11860"/>
                  </a:lnTo>
                  <a:lnTo>
                    <a:pt x="8649" y="11882"/>
                  </a:lnTo>
                  <a:lnTo>
                    <a:pt x="8739" y="11902"/>
                  </a:lnTo>
                  <a:lnTo>
                    <a:pt x="8828" y="11921"/>
                  </a:lnTo>
                  <a:lnTo>
                    <a:pt x="8918" y="11939"/>
                  </a:lnTo>
                  <a:lnTo>
                    <a:pt x="9010" y="11955"/>
                  </a:lnTo>
                  <a:lnTo>
                    <a:pt x="9100" y="11970"/>
                  </a:lnTo>
                  <a:lnTo>
                    <a:pt x="9192" y="11984"/>
                  </a:lnTo>
                  <a:lnTo>
                    <a:pt x="9285" y="11996"/>
                  </a:lnTo>
                  <a:lnTo>
                    <a:pt x="9377" y="12007"/>
                  </a:lnTo>
                  <a:lnTo>
                    <a:pt x="9470" y="12016"/>
                  </a:lnTo>
                  <a:lnTo>
                    <a:pt x="9564" y="12024"/>
                  </a:lnTo>
                  <a:lnTo>
                    <a:pt x="9657" y="12031"/>
                  </a:lnTo>
                  <a:lnTo>
                    <a:pt x="9751" y="12036"/>
                  </a:lnTo>
                  <a:lnTo>
                    <a:pt x="9846" y="12040"/>
                  </a:lnTo>
                  <a:lnTo>
                    <a:pt x="9941" y="12042"/>
                  </a:lnTo>
                  <a:lnTo>
                    <a:pt x="10036" y="12044"/>
                  </a:lnTo>
                  <a:lnTo>
                    <a:pt x="10346" y="12035"/>
                  </a:lnTo>
                  <a:lnTo>
                    <a:pt x="10651" y="12012"/>
                  </a:lnTo>
                  <a:lnTo>
                    <a:pt x="10954" y="11974"/>
                  </a:lnTo>
                  <a:lnTo>
                    <a:pt x="11250" y="11921"/>
                  </a:lnTo>
                  <a:lnTo>
                    <a:pt x="11541" y="11854"/>
                  </a:lnTo>
                  <a:lnTo>
                    <a:pt x="11827" y="11773"/>
                  </a:lnTo>
                  <a:lnTo>
                    <a:pt x="12107" y="11678"/>
                  </a:lnTo>
                  <a:lnTo>
                    <a:pt x="12380" y="11570"/>
                  </a:lnTo>
                  <a:lnTo>
                    <a:pt x="12647" y="11449"/>
                  </a:lnTo>
                  <a:lnTo>
                    <a:pt x="12907" y="11317"/>
                  </a:lnTo>
                  <a:lnTo>
                    <a:pt x="13159" y="11171"/>
                  </a:lnTo>
                  <a:lnTo>
                    <a:pt x="13403" y="11015"/>
                  </a:lnTo>
                  <a:lnTo>
                    <a:pt x="13639" y="10847"/>
                  </a:lnTo>
                  <a:lnTo>
                    <a:pt x="13866" y="10669"/>
                  </a:lnTo>
                  <a:lnTo>
                    <a:pt x="14085" y="10479"/>
                  </a:lnTo>
                  <a:lnTo>
                    <a:pt x="14295" y="10280"/>
                  </a:lnTo>
                  <a:lnTo>
                    <a:pt x="14493" y="10070"/>
                  </a:lnTo>
                  <a:lnTo>
                    <a:pt x="14683" y="9852"/>
                  </a:lnTo>
                  <a:lnTo>
                    <a:pt x="14862" y="9625"/>
                  </a:lnTo>
                  <a:lnTo>
                    <a:pt x="15029" y="9389"/>
                  </a:lnTo>
                  <a:lnTo>
                    <a:pt x="15186" y="9144"/>
                  </a:lnTo>
                  <a:lnTo>
                    <a:pt x="15331" y="8892"/>
                  </a:lnTo>
                  <a:lnTo>
                    <a:pt x="15464" y="8632"/>
                  </a:lnTo>
                  <a:lnTo>
                    <a:pt x="15584" y="8365"/>
                  </a:lnTo>
                  <a:lnTo>
                    <a:pt x="15693" y="8092"/>
                  </a:lnTo>
                  <a:lnTo>
                    <a:pt x="15787" y="7812"/>
                  </a:lnTo>
                  <a:lnTo>
                    <a:pt x="15868" y="7526"/>
                  </a:lnTo>
                  <a:lnTo>
                    <a:pt x="15936" y="7235"/>
                  </a:lnTo>
                  <a:lnTo>
                    <a:pt x="15989" y="6939"/>
                  </a:lnTo>
                  <a:lnTo>
                    <a:pt x="16027" y="6638"/>
                  </a:lnTo>
                  <a:lnTo>
                    <a:pt x="16050" y="6332"/>
                  </a:lnTo>
                  <a:lnTo>
                    <a:pt x="16058" y="6022"/>
                  </a:lnTo>
                  <a:lnTo>
                    <a:pt x="16050" y="5712"/>
                  </a:lnTo>
                  <a:lnTo>
                    <a:pt x="16027" y="5407"/>
                  </a:lnTo>
                  <a:lnTo>
                    <a:pt x="15989" y="5104"/>
                  </a:lnTo>
                  <a:lnTo>
                    <a:pt x="15936" y="4808"/>
                  </a:lnTo>
                  <a:lnTo>
                    <a:pt x="15868" y="4517"/>
                  </a:lnTo>
                  <a:lnTo>
                    <a:pt x="15787" y="4231"/>
                  </a:lnTo>
                  <a:lnTo>
                    <a:pt x="15693" y="3951"/>
                  </a:lnTo>
                  <a:lnTo>
                    <a:pt x="15584" y="3678"/>
                  </a:lnTo>
                  <a:lnTo>
                    <a:pt x="15464" y="3411"/>
                  </a:lnTo>
                  <a:lnTo>
                    <a:pt x="15331" y="3151"/>
                  </a:lnTo>
                  <a:lnTo>
                    <a:pt x="15186" y="2899"/>
                  </a:lnTo>
                  <a:lnTo>
                    <a:pt x="15029" y="2655"/>
                  </a:lnTo>
                  <a:lnTo>
                    <a:pt x="14862" y="2419"/>
                  </a:lnTo>
                  <a:lnTo>
                    <a:pt x="14683" y="2191"/>
                  </a:lnTo>
                  <a:lnTo>
                    <a:pt x="14493" y="1973"/>
                  </a:lnTo>
                  <a:lnTo>
                    <a:pt x="14295" y="1763"/>
                  </a:lnTo>
                  <a:lnTo>
                    <a:pt x="14085" y="1565"/>
                  </a:lnTo>
                  <a:lnTo>
                    <a:pt x="13866" y="1375"/>
                  </a:lnTo>
                  <a:lnTo>
                    <a:pt x="13639" y="1196"/>
                  </a:lnTo>
                  <a:lnTo>
                    <a:pt x="13403" y="1029"/>
                  </a:lnTo>
                  <a:lnTo>
                    <a:pt x="13159" y="872"/>
                  </a:lnTo>
                  <a:lnTo>
                    <a:pt x="12907" y="727"/>
                  </a:lnTo>
                  <a:lnTo>
                    <a:pt x="12647" y="594"/>
                  </a:lnTo>
                  <a:lnTo>
                    <a:pt x="12380" y="474"/>
                  </a:lnTo>
                  <a:lnTo>
                    <a:pt x="12107" y="365"/>
                  </a:lnTo>
                  <a:lnTo>
                    <a:pt x="11827" y="271"/>
                  </a:lnTo>
                  <a:lnTo>
                    <a:pt x="11541" y="190"/>
                  </a:lnTo>
                  <a:lnTo>
                    <a:pt x="11250" y="122"/>
                  </a:lnTo>
                  <a:lnTo>
                    <a:pt x="10954" y="69"/>
                  </a:lnTo>
                  <a:lnTo>
                    <a:pt x="10651" y="31"/>
                  </a:lnTo>
                  <a:lnTo>
                    <a:pt x="10346" y="8"/>
                  </a:lnTo>
                  <a:lnTo>
                    <a:pt x="10036" y="0"/>
                  </a:lnTo>
                  <a:close/>
                </a:path>
              </a:pathLst>
            </a:custGeom>
            <a:grpFill/>
            <a:ln>
              <a:solidFill>
                <a:srgbClr val="F5C700"/>
              </a:solidFill>
            </a:ln>
          </p:spPr>
          <p:txBody>
            <a:bodyPr vert="horz" wrap="square" lIns="91440" tIns="45720" rIns="91440" bIns="45720" numCol="1" anchor="t" anchorCtr="0" compatLnSpc="1">
              <a:prstTxWarp prst="textNoShape">
                <a:avLst/>
              </a:prstTxWarp>
            </a:bodyPr>
            <a:lstStyle/>
            <a:p>
              <a:endParaRPr lang="id-ID"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sp>
          <p:nvSpPr>
            <p:cNvPr id="82" name="Freeform 6"/>
            <p:cNvSpPr>
              <a:spLocks/>
            </p:cNvSpPr>
            <p:nvPr/>
          </p:nvSpPr>
          <p:spPr bwMode="auto">
            <a:xfrm>
              <a:off x="2284413" y="1185863"/>
              <a:ext cx="161925" cy="161925"/>
            </a:xfrm>
            <a:custGeom>
              <a:avLst/>
              <a:gdLst>
                <a:gd name="T0" fmla="*/ 2977 w 3763"/>
                <a:gd name="T1" fmla="*/ 40 h 3764"/>
                <a:gd name="T2" fmla="*/ 2305 w 3763"/>
                <a:gd name="T3" fmla="*/ 213 h 3764"/>
                <a:gd name="T4" fmla="*/ 1691 w 3763"/>
                <a:gd name="T5" fmla="*/ 509 h 3764"/>
                <a:gd name="T6" fmla="*/ 1151 w 3763"/>
                <a:gd name="T7" fmla="*/ 912 h 3764"/>
                <a:gd name="T8" fmla="*/ 697 w 3763"/>
                <a:gd name="T9" fmla="*/ 1411 h 3764"/>
                <a:gd name="T10" fmla="*/ 346 w 3763"/>
                <a:gd name="T11" fmla="*/ 1990 h 3764"/>
                <a:gd name="T12" fmla="*/ 110 w 3763"/>
                <a:gd name="T13" fmla="*/ 2635 h 3764"/>
                <a:gd name="T14" fmla="*/ 5 w 3763"/>
                <a:gd name="T15" fmla="*/ 3332 h 3764"/>
                <a:gd name="T16" fmla="*/ 3 w 3763"/>
                <a:gd name="T17" fmla="*/ 3551 h 3764"/>
                <a:gd name="T18" fmla="*/ 15 w 3763"/>
                <a:gd name="T19" fmla="*/ 3599 h 3764"/>
                <a:gd name="T20" fmla="*/ 36 w 3763"/>
                <a:gd name="T21" fmla="*/ 3643 h 3764"/>
                <a:gd name="T22" fmla="*/ 65 w 3763"/>
                <a:gd name="T23" fmla="*/ 3681 h 3764"/>
                <a:gd name="T24" fmla="*/ 100 w 3763"/>
                <a:gd name="T25" fmla="*/ 3713 h 3764"/>
                <a:gd name="T26" fmla="*/ 142 w 3763"/>
                <a:gd name="T27" fmla="*/ 3739 h 3764"/>
                <a:gd name="T28" fmla="*/ 188 w 3763"/>
                <a:gd name="T29" fmla="*/ 3756 h 3764"/>
                <a:gd name="T30" fmla="*/ 237 w 3763"/>
                <a:gd name="T31" fmla="*/ 3764 h 3764"/>
                <a:gd name="T32" fmla="*/ 289 w 3763"/>
                <a:gd name="T33" fmla="*/ 3761 h 3764"/>
                <a:gd name="T34" fmla="*/ 337 w 3763"/>
                <a:gd name="T35" fmla="*/ 3749 h 3764"/>
                <a:gd name="T36" fmla="*/ 381 w 3763"/>
                <a:gd name="T37" fmla="*/ 3728 h 3764"/>
                <a:gd name="T38" fmla="*/ 419 w 3763"/>
                <a:gd name="T39" fmla="*/ 3698 h 3764"/>
                <a:gd name="T40" fmla="*/ 451 w 3763"/>
                <a:gd name="T41" fmla="*/ 3663 h 3764"/>
                <a:gd name="T42" fmla="*/ 476 w 3763"/>
                <a:gd name="T43" fmla="*/ 3621 h 3764"/>
                <a:gd name="T44" fmla="*/ 493 w 3763"/>
                <a:gd name="T45" fmla="*/ 3576 h 3764"/>
                <a:gd name="T46" fmla="*/ 501 w 3763"/>
                <a:gd name="T47" fmla="*/ 3526 h 3764"/>
                <a:gd name="T48" fmla="*/ 537 w 3763"/>
                <a:gd name="T49" fmla="*/ 3054 h 3764"/>
                <a:gd name="T50" fmla="*/ 684 w 3763"/>
                <a:gd name="T51" fmla="*/ 2478 h 3764"/>
                <a:gd name="T52" fmla="*/ 937 w 3763"/>
                <a:gd name="T53" fmla="*/ 1952 h 3764"/>
                <a:gd name="T54" fmla="*/ 1283 w 3763"/>
                <a:gd name="T55" fmla="*/ 1488 h 3764"/>
                <a:gd name="T56" fmla="*/ 1711 w 3763"/>
                <a:gd name="T57" fmla="*/ 1100 h 3764"/>
                <a:gd name="T58" fmla="*/ 2208 w 3763"/>
                <a:gd name="T59" fmla="*/ 799 h 3764"/>
                <a:gd name="T60" fmla="*/ 2760 w 3763"/>
                <a:gd name="T61" fmla="*/ 596 h 3764"/>
                <a:gd name="T62" fmla="*/ 3358 w 3763"/>
                <a:gd name="T63" fmla="*/ 506 h 3764"/>
                <a:gd name="T64" fmla="*/ 3550 w 3763"/>
                <a:gd name="T65" fmla="*/ 499 h 3764"/>
                <a:gd name="T66" fmla="*/ 3599 w 3763"/>
                <a:gd name="T67" fmla="*/ 487 h 3764"/>
                <a:gd name="T68" fmla="*/ 3643 w 3763"/>
                <a:gd name="T69" fmla="*/ 466 h 3764"/>
                <a:gd name="T70" fmla="*/ 3681 w 3763"/>
                <a:gd name="T71" fmla="*/ 437 h 3764"/>
                <a:gd name="T72" fmla="*/ 3713 w 3763"/>
                <a:gd name="T73" fmla="*/ 402 h 3764"/>
                <a:gd name="T74" fmla="*/ 3738 w 3763"/>
                <a:gd name="T75" fmla="*/ 359 h 3764"/>
                <a:gd name="T76" fmla="*/ 3755 w 3763"/>
                <a:gd name="T77" fmla="*/ 313 h 3764"/>
                <a:gd name="T78" fmla="*/ 3763 w 3763"/>
                <a:gd name="T79" fmla="*/ 264 h 3764"/>
                <a:gd name="T80" fmla="*/ 3760 w 3763"/>
                <a:gd name="T81" fmla="*/ 213 h 3764"/>
                <a:gd name="T82" fmla="*/ 3748 w 3763"/>
                <a:gd name="T83" fmla="*/ 165 h 3764"/>
                <a:gd name="T84" fmla="*/ 3727 w 3763"/>
                <a:gd name="T85" fmla="*/ 120 h 3764"/>
                <a:gd name="T86" fmla="*/ 3698 w 3763"/>
                <a:gd name="T87" fmla="*/ 82 h 3764"/>
                <a:gd name="T88" fmla="*/ 3663 w 3763"/>
                <a:gd name="T89" fmla="*/ 50 h 3764"/>
                <a:gd name="T90" fmla="*/ 3621 w 3763"/>
                <a:gd name="T91" fmla="*/ 25 h 3764"/>
                <a:gd name="T92" fmla="*/ 3574 w 3763"/>
                <a:gd name="T93" fmla="*/ 8 h 3764"/>
                <a:gd name="T94" fmla="*/ 3525 w 3763"/>
                <a:gd name="T95" fmla="*/ 0 h 3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63" h="3764">
                  <a:moveTo>
                    <a:pt x="3512" y="0"/>
                  </a:moveTo>
                  <a:lnTo>
                    <a:pt x="3332" y="5"/>
                  </a:lnTo>
                  <a:lnTo>
                    <a:pt x="3153" y="18"/>
                  </a:lnTo>
                  <a:lnTo>
                    <a:pt x="2977" y="40"/>
                  </a:lnTo>
                  <a:lnTo>
                    <a:pt x="2805" y="71"/>
                  </a:lnTo>
                  <a:lnTo>
                    <a:pt x="2634" y="110"/>
                  </a:lnTo>
                  <a:lnTo>
                    <a:pt x="2467" y="158"/>
                  </a:lnTo>
                  <a:lnTo>
                    <a:pt x="2305" y="213"/>
                  </a:lnTo>
                  <a:lnTo>
                    <a:pt x="2145" y="276"/>
                  </a:lnTo>
                  <a:lnTo>
                    <a:pt x="1990" y="346"/>
                  </a:lnTo>
                  <a:lnTo>
                    <a:pt x="1838" y="424"/>
                  </a:lnTo>
                  <a:lnTo>
                    <a:pt x="1691" y="509"/>
                  </a:lnTo>
                  <a:lnTo>
                    <a:pt x="1548" y="600"/>
                  </a:lnTo>
                  <a:lnTo>
                    <a:pt x="1411" y="698"/>
                  </a:lnTo>
                  <a:lnTo>
                    <a:pt x="1278" y="802"/>
                  </a:lnTo>
                  <a:lnTo>
                    <a:pt x="1151" y="912"/>
                  </a:lnTo>
                  <a:lnTo>
                    <a:pt x="1028" y="1029"/>
                  </a:lnTo>
                  <a:lnTo>
                    <a:pt x="912" y="1151"/>
                  </a:lnTo>
                  <a:lnTo>
                    <a:pt x="801" y="1279"/>
                  </a:lnTo>
                  <a:lnTo>
                    <a:pt x="697" y="1411"/>
                  </a:lnTo>
                  <a:lnTo>
                    <a:pt x="600" y="1549"/>
                  </a:lnTo>
                  <a:lnTo>
                    <a:pt x="508" y="1691"/>
                  </a:lnTo>
                  <a:lnTo>
                    <a:pt x="423" y="1839"/>
                  </a:lnTo>
                  <a:lnTo>
                    <a:pt x="346" y="1990"/>
                  </a:lnTo>
                  <a:lnTo>
                    <a:pt x="276" y="2146"/>
                  </a:lnTo>
                  <a:lnTo>
                    <a:pt x="212" y="2305"/>
                  </a:lnTo>
                  <a:lnTo>
                    <a:pt x="157" y="2468"/>
                  </a:lnTo>
                  <a:lnTo>
                    <a:pt x="110" y="2635"/>
                  </a:lnTo>
                  <a:lnTo>
                    <a:pt x="71" y="2805"/>
                  </a:lnTo>
                  <a:lnTo>
                    <a:pt x="40" y="2978"/>
                  </a:lnTo>
                  <a:lnTo>
                    <a:pt x="18" y="3153"/>
                  </a:lnTo>
                  <a:lnTo>
                    <a:pt x="5" y="3332"/>
                  </a:lnTo>
                  <a:lnTo>
                    <a:pt x="0" y="3513"/>
                  </a:lnTo>
                  <a:lnTo>
                    <a:pt x="0" y="3526"/>
                  </a:lnTo>
                  <a:lnTo>
                    <a:pt x="1" y="3539"/>
                  </a:lnTo>
                  <a:lnTo>
                    <a:pt x="3" y="3551"/>
                  </a:lnTo>
                  <a:lnTo>
                    <a:pt x="5" y="3563"/>
                  </a:lnTo>
                  <a:lnTo>
                    <a:pt x="8" y="3576"/>
                  </a:lnTo>
                  <a:lnTo>
                    <a:pt x="11" y="3587"/>
                  </a:lnTo>
                  <a:lnTo>
                    <a:pt x="15" y="3599"/>
                  </a:lnTo>
                  <a:lnTo>
                    <a:pt x="20" y="3610"/>
                  </a:lnTo>
                  <a:lnTo>
                    <a:pt x="25" y="3621"/>
                  </a:lnTo>
                  <a:lnTo>
                    <a:pt x="30" y="3632"/>
                  </a:lnTo>
                  <a:lnTo>
                    <a:pt x="36" y="3643"/>
                  </a:lnTo>
                  <a:lnTo>
                    <a:pt x="43" y="3653"/>
                  </a:lnTo>
                  <a:lnTo>
                    <a:pt x="50" y="3663"/>
                  </a:lnTo>
                  <a:lnTo>
                    <a:pt x="57" y="3672"/>
                  </a:lnTo>
                  <a:lnTo>
                    <a:pt x="65" y="3681"/>
                  </a:lnTo>
                  <a:lnTo>
                    <a:pt x="73" y="3690"/>
                  </a:lnTo>
                  <a:lnTo>
                    <a:pt x="82" y="3698"/>
                  </a:lnTo>
                  <a:lnTo>
                    <a:pt x="91" y="3706"/>
                  </a:lnTo>
                  <a:lnTo>
                    <a:pt x="100" y="3713"/>
                  </a:lnTo>
                  <a:lnTo>
                    <a:pt x="110" y="3721"/>
                  </a:lnTo>
                  <a:lnTo>
                    <a:pt x="120" y="3728"/>
                  </a:lnTo>
                  <a:lnTo>
                    <a:pt x="131" y="3734"/>
                  </a:lnTo>
                  <a:lnTo>
                    <a:pt x="142" y="3739"/>
                  </a:lnTo>
                  <a:lnTo>
                    <a:pt x="153" y="3744"/>
                  </a:lnTo>
                  <a:lnTo>
                    <a:pt x="164" y="3749"/>
                  </a:lnTo>
                  <a:lnTo>
                    <a:pt x="176" y="3753"/>
                  </a:lnTo>
                  <a:lnTo>
                    <a:pt x="188" y="3756"/>
                  </a:lnTo>
                  <a:lnTo>
                    <a:pt x="200" y="3759"/>
                  </a:lnTo>
                  <a:lnTo>
                    <a:pt x="212" y="3761"/>
                  </a:lnTo>
                  <a:lnTo>
                    <a:pt x="224" y="3763"/>
                  </a:lnTo>
                  <a:lnTo>
                    <a:pt x="237" y="3764"/>
                  </a:lnTo>
                  <a:lnTo>
                    <a:pt x="250" y="3764"/>
                  </a:lnTo>
                  <a:lnTo>
                    <a:pt x="264" y="3764"/>
                  </a:lnTo>
                  <a:lnTo>
                    <a:pt x="276" y="3763"/>
                  </a:lnTo>
                  <a:lnTo>
                    <a:pt x="289" y="3761"/>
                  </a:lnTo>
                  <a:lnTo>
                    <a:pt x="301" y="3759"/>
                  </a:lnTo>
                  <a:lnTo>
                    <a:pt x="313" y="3756"/>
                  </a:lnTo>
                  <a:lnTo>
                    <a:pt x="325" y="3753"/>
                  </a:lnTo>
                  <a:lnTo>
                    <a:pt x="337" y="3749"/>
                  </a:lnTo>
                  <a:lnTo>
                    <a:pt x="348" y="3744"/>
                  </a:lnTo>
                  <a:lnTo>
                    <a:pt x="359" y="3739"/>
                  </a:lnTo>
                  <a:lnTo>
                    <a:pt x="370" y="3734"/>
                  </a:lnTo>
                  <a:lnTo>
                    <a:pt x="381" y="3728"/>
                  </a:lnTo>
                  <a:lnTo>
                    <a:pt x="391" y="3721"/>
                  </a:lnTo>
                  <a:lnTo>
                    <a:pt x="401" y="3713"/>
                  </a:lnTo>
                  <a:lnTo>
                    <a:pt x="410" y="3706"/>
                  </a:lnTo>
                  <a:lnTo>
                    <a:pt x="419" y="3698"/>
                  </a:lnTo>
                  <a:lnTo>
                    <a:pt x="428" y="3690"/>
                  </a:lnTo>
                  <a:lnTo>
                    <a:pt x="436" y="3681"/>
                  </a:lnTo>
                  <a:lnTo>
                    <a:pt x="444" y="3672"/>
                  </a:lnTo>
                  <a:lnTo>
                    <a:pt x="451" y="3663"/>
                  </a:lnTo>
                  <a:lnTo>
                    <a:pt x="458" y="3653"/>
                  </a:lnTo>
                  <a:lnTo>
                    <a:pt x="465" y="3643"/>
                  </a:lnTo>
                  <a:lnTo>
                    <a:pt x="471" y="3632"/>
                  </a:lnTo>
                  <a:lnTo>
                    <a:pt x="476" y="3621"/>
                  </a:lnTo>
                  <a:lnTo>
                    <a:pt x="481" y="3610"/>
                  </a:lnTo>
                  <a:lnTo>
                    <a:pt x="486" y="3599"/>
                  </a:lnTo>
                  <a:lnTo>
                    <a:pt x="490" y="3587"/>
                  </a:lnTo>
                  <a:lnTo>
                    <a:pt x="493" y="3576"/>
                  </a:lnTo>
                  <a:lnTo>
                    <a:pt x="496" y="3563"/>
                  </a:lnTo>
                  <a:lnTo>
                    <a:pt x="498" y="3551"/>
                  </a:lnTo>
                  <a:lnTo>
                    <a:pt x="500" y="3539"/>
                  </a:lnTo>
                  <a:lnTo>
                    <a:pt x="501" y="3526"/>
                  </a:lnTo>
                  <a:lnTo>
                    <a:pt x="501" y="3513"/>
                  </a:lnTo>
                  <a:lnTo>
                    <a:pt x="505" y="3358"/>
                  </a:lnTo>
                  <a:lnTo>
                    <a:pt x="517" y="3205"/>
                  </a:lnTo>
                  <a:lnTo>
                    <a:pt x="537" y="3054"/>
                  </a:lnTo>
                  <a:lnTo>
                    <a:pt x="563" y="2907"/>
                  </a:lnTo>
                  <a:lnTo>
                    <a:pt x="596" y="2760"/>
                  </a:lnTo>
                  <a:lnTo>
                    <a:pt x="637" y="2618"/>
                  </a:lnTo>
                  <a:lnTo>
                    <a:pt x="684" y="2478"/>
                  </a:lnTo>
                  <a:lnTo>
                    <a:pt x="738" y="2341"/>
                  </a:lnTo>
                  <a:lnTo>
                    <a:pt x="798" y="2208"/>
                  </a:lnTo>
                  <a:lnTo>
                    <a:pt x="865" y="2078"/>
                  </a:lnTo>
                  <a:lnTo>
                    <a:pt x="937" y="1952"/>
                  </a:lnTo>
                  <a:lnTo>
                    <a:pt x="1015" y="1830"/>
                  </a:lnTo>
                  <a:lnTo>
                    <a:pt x="1100" y="1711"/>
                  </a:lnTo>
                  <a:lnTo>
                    <a:pt x="1189" y="1598"/>
                  </a:lnTo>
                  <a:lnTo>
                    <a:pt x="1283" y="1488"/>
                  </a:lnTo>
                  <a:lnTo>
                    <a:pt x="1384" y="1384"/>
                  </a:lnTo>
                  <a:lnTo>
                    <a:pt x="1488" y="1285"/>
                  </a:lnTo>
                  <a:lnTo>
                    <a:pt x="1597" y="1189"/>
                  </a:lnTo>
                  <a:lnTo>
                    <a:pt x="1711" y="1100"/>
                  </a:lnTo>
                  <a:lnTo>
                    <a:pt x="1829" y="1017"/>
                  </a:lnTo>
                  <a:lnTo>
                    <a:pt x="1952" y="937"/>
                  </a:lnTo>
                  <a:lnTo>
                    <a:pt x="2077" y="865"/>
                  </a:lnTo>
                  <a:lnTo>
                    <a:pt x="2208" y="799"/>
                  </a:lnTo>
                  <a:lnTo>
                    <a:pt x="2340" y="739"/>
                  </a:lnTo>
                  <a:lnTo>
                    <a:pt x="2478" y="685"/>
                  </a:lnTo>
                  <a:lnTo>
                    <a:pt x="2617" y="637"/>
                  </a:lnTo>
                  <a:lnTo>
                    <a:pt x="2760" y="596"/>
                  </a:lnTo>
                  <a:lnTo>
                    <a:pt x="2906" y="563"/>
                  </a:lnTo>
                  <a:lnTo>
                    <a:pt x="3054" y="537"/>
                  </a:lnTo>
                  <a:lnTo>
                    <a:pt x="3204" y="517"/>
                  </a:lnTo>
                  <a:lnTo>
                    <a:pt x="3358" y="506"/>
                  </a:lnTo>
                  <a:lnTo>
                    <a:pt x="3512" y="502"/>
                  </a:lnTo>
                  <a:lnTo>
                    <a:pt x="3525" y="502"/>
                  </a:lnTo>
                  <a:lnTo>
                    <a:pt x="3538" y="501"/>
                  </a:lnTo>
                  <a:lnTo>
                    <a:pt x="3550" y="499"/>
                  </a:lnTo>
                  <a:lnTo>
                    <a:pt x="3562" y="497"/>
                  </a:lnTo>
                  <a:lnTo>
                    <a:pt x="3574" y="494"/>
                  </a:lnTo>
                  <a:lnTo>
                    <a:pt x="3587" y="491"/>
                  </a:lnTo>
                  <a:lnTo>
                    <a:pt x="3599" y="487"/>
                  </a:lnTo>
                  <a:lnTo>
                    <a:pt x="3610" y="482"/>
                  </a:lnTo>
                  <a:lnTo>
                    <a:pt x="3621" y="477"/>
                  </a:lnTo>
                  <a:lnTo>
                    <a:pt x="3632" y="472"/>
                  </a:lnTo>
                  <a:lnTo>
                    <a:pt x="3643" y="466"/>
                  </a:lnTo>
                  <a:lnTo>
                    <a:pt x="3653" y="459"/>
                  </a:lnTo>
                  <a:lnTo>
                    <a:pt x="3663" y="452"/>
                  </a:lnTo>
                  <a:lnTo>
                    <a:pt x="3672" y="445"/>
                  </a:lnTo>
                  <a:lnTo>
                    <a:pt x="3681" y="437"/>
                  </a:lnTo>
                  <a:lnTo>
                    <a:pt x="3690" y="429"/>
                  </a:lnTo>
                  <a:lnTo>
                    <a:pt x="3698" y="420"/>
                  </a:lnTo>
                  <a:lnTo>
                    <a:pt x="3706" y="411"/>
                  </a:lnTo>
                  <a:lnTo>
                    <a:pt x="3713" y="402"/>
                  </a:lnTo>
                  <a:lnTo>
                    <a:pt x="3720" y="391"/>
                  </a:lnTo>
                  <a:lnTo>
                    <a:pt x="3727" y="381"/>
                  </a:lnTo>
                  <a:lnTo>
                    <a:pt x="3733" y="370"/>
                  </a:lnTo>
                  <a:lnTo>
                    <a:pt x="3738" y="359"/>
                  </a:lnTo>
                  <a:lnTo>
                    <a:pt x="3743" y="348"/>
                  </a:lnTo>
                  <a:lnTo>
                    <a:pt x="3748" y="337"/>
                  </a:lnTo>
                  <a:lnTo>
                    <a:pt x="3752" y="325"/>
                  </a:lnTo>
                  <a:lnTo>
                    <a:pt x="3755" y="313"/>
                  </a:lnTo>
                  <a:lnTo>
                    <a:pt x="3758" y="301"/>
                  </a:lnTo>
                  <a:lnTo>
                    <a:pt x="3760" y="289"/>
                  </a:lnTo>
                  <a:lnTo>
                    <a:pt x="3762" y="276"/>
                  </a:lnTo>
                  <a:lnTo>
                    <a:pt x="3763" y="264"/>
                  </a:lnTo>
                  <a:lnTo>
                    <a:pt x="3763" y="251"/>
                  </a:lnTo>
                  <a:lnTo>
                    <a:pt x="3763" y="238"/>
                  </a:lnTo>
                  <a:lnTo>
                    <a:pt x="3762" y="225"/>
                  </a:lnTo>
                  <a:lnTo>
                    <a:pt x="3760" y="213"/>
                  </a:lnTo>
                  <a:lnTo>
                    <a:pt x="3758" y="201"/>
                  </a:lnTo>
                  <a:lnTo>
                    <a:pt x="3755" y="188"/>
                  </a:lnTo>
                  <a:lnTo>
                    <a:pt x="3752" y="177"/>
                  </a:lnTo>
                  <a:lnTo>
                    <a:pt x="3748" y="165"/>
                  </a:lnTo>
                  <a:lnTo>
                    <a:pt x="3743" y="154"/>
                  </a:lnTo>
                  <a:lnTo>
                    <a:pt x="3738" y="143"/>
                  </a:lnTo>
                  <a:lnTo>
                    <a:pt x="3733" y="132"/>
                  </a:lnTo>
                  <a:lnTo>
                    <a:pt x="3727" y="120"/>
                  </a:lnTo>
                  <a:lnTo>
                    <a:pt x="3720" y="110"/>
                  </a:lnTo>
                  <a:lnTo>
                    <a:pt x="3713" y="100"/>
                  </a:lnTo>
                  <a:lnTo>
                    <a:pt x="3706" y="91"/>
                  </a:lnTo>
                  <a:lnTo>
                    <a:pt x="3698" y="82"/>
                  </a:lnTo>
                  <a:lnTo>
                    <a:pt x="3690" y="73"/>
                  </a:lnTo>
                  <a:lnTo>
                    <a:pt x="3681" y="65"/>
                  </a:lnTo>
                  <a:lnTo>
                    <a:pt x="3672" y="57"/>
                  </a:lnTo>
                  <a:lnTo>
                    <a:pt x="3663" y="50"/>
                  </a:lnTo>
                  <a:lnTo>
                    <a:pt x="3653" y="43"/>
                  </a:lnTo>
                  <a:lnTo>
                    <a:pt x="3643" y="36"/>
                  </a:lnTo>
                  <a:lnTo>
                    <a:pt x="3632" y="30"/>
                  </a:lnTo>
                  <a:lnTo>
                    <a:pt x="3621" y="25"/>
                  </a:lnTo>
                  <a:lnTo>
                    <a:pt x="3610" y="20"/>
                  </a:lnTo>
                  <a:lnTo>
                    <a:pt x="3599" y="15"/>
                  </a:lnTo>
                  <a:lnTo>
                    <a:pt x="3587" y="11"/>
                  </a:lnTo>
                  <a:lnTo>
                    <a:pt x="3574" y="8"/>
                  </a:lnTo>
                  <a:lnTo>
                    <a:pt x="3562" y="5"/>
                  </a:lnTo>
                  <a:lnTo>
                    <a:pt x="3550" y="3"/>
                  </a:lnTo>
                  <a:lnTo>
                    <a:pt x="3538" y="1"/>
                  </a:lnTo>
                  <a:lnTo>
                    <a:pt x="3525" y="0"/>
                  </a:lnTo>
                  <a:lnTo>
                    <a:pt x="3512" y="0"/>
                  </a:lnTo>
                  <a:close/>
                </a:path>
              </a:pathLst>
            </a:custGeom>
            <a:grpFill/>
            <a:ln>
              <a:solidFill>
                <a:srgbClr val="F5C700"/>
              </a:solidFill>
            </a:ln>
          </p:spPr>
          <p:txBody>
            <a:bodyPr vert="horz" wrap="square" lIns="91440" tIns="45720" rIns="91440" bIns="45720" numCol="1" anchor="t" anchorCtr="0" compatLnSpc="1">
              <a:prstTxWarp prst="textNoShape">
                <a:avLst/>
              </a:prstTxWarp>
            </a:bodyPr>
            <a:lstStyle/>
            <a:p>
              <a:endParaRPr lang="id-ID" dirty="0">
                <a:latin typeface="Times New Roman" panose="02020603050405020304" pitchFamily="18" charset="0"/>
                <a:ea typeface="Arial Unicode MS" panose="020B0604020202020204" pitchFamily="34" charset="-122"/>
                <a:cs typeface="Times New Roman" panose="02020603050405020304" pitchFamily="18" charset="0"/>
                <a:sym typeface="微软雅黑" panose="020B0503020204020204" pitchFamily="34" charset="-122"/>
              </a:endParaRPr>
            </a:p>
          </p:txBody>
        </p:sp>
      </p:grpSp>
      <p:grpSp>
        <p:nvGrpSpPr>
          <p:cNvPr id="2" name="Group 1">
            <a:extLst>
              <a:ext uri="{FF2B5EF4-FFF2-40B4-BE49-F238E27FC236}">
                <a16:creationId xmlns:a16="http://schemas.microsoft.com/office/drawing/2014/main" id="{AFF5CC9C-3C3B-4757-91EE-C7CBE733B8FD}"/>
              </a:ext>
            </a:extLst>
          </p:cNvPr>
          <p:cNvGrpSpPr/>
          <p:nvPr/>
        </p:nvGrpSpPr>
        <p:grpSpPr>
          <a:xfrm>
            <a:off x="987584" y="4244452"/>
            <a:ext cx="1876878" cy="1242689"/>
            <a:chOff x="1000836" y="4244452"/>
            <a:chExt cx="1865194" cy="1242689"/>
          </a:xfrm>
        </p:grpSpPr>
        <p:sp>
          <p:nvSpPr>
            <p:cNvPr id="13" name="TextBox 12"/>
            <p:cNvSpPr txBox="1"/>
            <p:nvPr/>
          </p:nvSpPr>
          <p:spPr>
            <a:xfrm>
              <a:off x="1000836" y="4779255"/>
              <a:ext cx="1865194" cy="707886"/>
            </a:xfrm>
            <a:prstGeom prst="rect">
              <a:avLst/>
            </a:prstGeom>
            <a:noFill/>
          </p:spPr>
          <p:txBody>
            <a:bodyPr wrap="square" rtlCol="0">
              <a:spAutoFit/>
            </a:bodyPr>
            <a:lstStyle/>
            <a:p>
              <a:pPr algn="just"/>
              <a:r>
                <a:rPr lang="en-US" sz="2000" dirty="0">
                  <a:latin typeface="Times New Roman" pitchFamily="18" charset="0"/>
                  <a:cs typeface="Times New Roman" pitchFamily="18" charset="0"/>
                </a:rPr>
                <a:t>T</a:t>
              </a:r>
              <a:r>
                <a:rPr lang="vi-VN" sz="2000" dirty="0">
                  <a:latin typeface="Times New Roman" pitchFamily="18" charset="0"/>
                  <a:cs typeface="Times New Roman" pitchFamily="18" charset="0"/>
                </a:rPr>
                <a:t>iếp tục đẩy mạnh tái cơ cấu</a:t>
              </a:r>
              <a:endParaRPr lang="en-US" altLang="zh-CN" sz="2000" dirty="0">
                <a:solidFill>
                  <a:schemeClr val="bg1">
                    <a:lumMod val="65000"/>
                  </a:schemeClr>
                </a:solidFill>
                <a:latin typeface="Times New Roman" pitchFamily="18" charset="0"/>
                <a:ea typeface="Arial Unicode MS" panose="020B0604020202020204" pitchFamily="34" charset="-122"/>
                <a:cs typeface="Times New Roman" pitchFamily="18" charset="0"/>
                <a:sym typeface="微软雅黑" panose="020B0503020204020204" pitchFamily="34" charset="-122"/>
              </a:endParaRPr>
            </a:p>
          </p:txBody>
        </p:sp>
        <p:sp>
          <p:nvSpPr>
            <p:cNvPr id="83" name="Rectangle 82"/>
            <p:cNvSpPr/>
            <p:nvPr/>
          </p:nvSpPr>
          <p:spPr>
            <a:xfrm>
              <a:off x="1226904" y="4244452"/>
              <a:ext cx="1215397" cy="400110"/>
            </a:xfrm>
            <a:prstGeom prst="rect">
              <a:avLst/>
            </a:prstGeom>
          </p:spPr>
          <p:txBody>
            <a:bodyPr wrap="square">
              <a:spAutoFit/>
            </a:bodyPr>
            <a:lstStyle/>
            <a:p>
              <a:pPr algn="just"/>
              <a:r>
                <a:rPr lang="en-US" sz="2000" b="1" dirty="0" err="1">
                  <a:latin typeface="Times New Roman" panose="02020603050405020304" pitchFamily="18" charset="0"/>
                  <a:cs typeface="Times New Roman" pitchFamily="18" charset="0"/>
                </a:rPr>
                <a:t>Thứ</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nhất</a:t>
              </a:r>
              <a:endParaRPr lang="en-US" sz="2000" b="1" dirty="0">
                <a:latin typeface="Times New Roman" pitchFamily="18" charset="0"/>
                <a:cs typeface="Times New Roman" pitchFamily="18" charset="0"/>
              </a:endParaRPr>
            </a:p>
          </p:txBody>
        </p:sp>
      </p:grpSp>
      <p:grpSp>
        <p:nvGrpSpPr>
          <p:cNvPr id="12" name="Group 11">
            <a:extLst>
              <a:ext uri="{FF2B5EF4-FFF2-40B4-BE49-F238E27FC236}">
                <a16:creationId xmlns:a16="http://schemas.microsoft.com/office/drawing/2014/main" id="{FF36F900-EF6C-41A9-823E-64C7A250818C}"/>
              </a:ext>
            </a:extLst>
          </p:cNvPr>
          <p:cNvGrpSpPr/>
          <p:nvPr/>
        </p:nvGrpSpPr>
        <p:grpSpPr>
          <a:xfrm>
            <a:off x="2698826" y="1265410"/>
            <a:ext cx="2347706" cy="1466037"/>
            <a:chOff x="2712078" y="1265410"/>
            <a:chExt cx="2333091" cy="1466037"/>
          </a:xfrm>
        </p:grpSpPr>
        <p:sp>
          <p:nvSpPr>
            <p:cNvPr id="84" name="Rectangle 83"/>
            <p:cNvSpPr/>
            <p:nvPr/>
          </p:nvSpPr>
          <p:spPr>
            <a:xfrm>
              <a:off x="2842927" y="1265410"/>
              <a:ext cx="1051715" cy="400110"/>
            </a:xfrm>
            <a:prstGeom prst="rect">
              <a:avLst/>
            </a:prstGeom>
          </p:spPr>
          <p:txBody>
            <a:bodyPr wrap="none">
              <a:spAutoFit/>
            </a:bodyPr>
            <a:lstStyle/>
            <a:p>
              <a:pPr algn="just"/>
              <a:r>
                <a:rPr lang="en-US" sz="2000" b="1" dirty="0" err="1">
                  <a:latin typeface="Times New Roman" panose="02020603050405020304" pitchFamily="18" charset="0"/>
                  <a:cs typeface="Times New Roman" pitchFamily="18" charset="0"/>
                </a:rPr>
                <a:t>Thứ</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hai</a:t>
              </a:r>
              <a:endParaRPr lang="en-US" sz="2000" b="1" dirty="0">
                <a:latin typeface="Times New Roman" pitchFamily="18" charset="0"/>
                <a:cs typeface="Times New Roman" pitchFamily="18" charset="0"/>
              </a:endParaRPr>
            </a:p>
          </p:txBody>
        </p:sp>
        <p:sp>
          <p:nvSpPr>
            <p:cNvPr id="85" name="Rectangle 84"/>
            <p:cNvSpPr/>
            <p:nvPr/>
          </p:nvSpPr>
          <p:spPr>
            <a:xfrm>
              <a:off x="2712078" y="1715784"/>
              <a:ext cx="2333091" cy="1015663"/>
            </a:xfrm>
            <a:prstGeom prst="rect">
              <a:avLst/>
            </a:prstGeom>
          </p:spPr>
          <p:txBody>
            <a:bodyPr wrap="square">
              <a:spAutoFit/>
            </a:bodyPr>
            <a:lstStyle/>
            <a:p>
              <a:pPr algn="just"/>
              <a:r>
                <a:rPr lang="en-US" sz="2000" dirty="0">
                  <a:latin typeface="Times New Roman" pitchFamily="18" charset="0"/>
                  <a:cs typeface="Times New Roman" pitchFamily="18" charset="0"/>
                </a:rPr>
                <a:t>Đ</a:t>
              </a:r>
              <a:r>
                <a:rPr lang="vi-VN" sz="2000" dirty="0">
                  <a:latin typeface="Times New Roman" pitchFamily="18" charset="0"/>
                  <a:cs typeface="Times New Roman" pitchFamily="18" charset="0"/>
                </a:rPr>
                <a:t>iều hành vay trả nợ hướng tới nợ nước ngoài bền vững</a:t>
              </a:r>
              <a:endParaRPr lang="en-US" sz="2000" dirty="0">
                <a:latin typeface="Times New Roman" pitchFamily="18" charset="0"/>
                <a:cs typeface="Times New Roman" pitchFamily="18" charset="0"/>
              </a:endParaRPr>
            </a:p>
          </p:txBody>
        </p:sp>
      </p:grpSp>
      <p:grpSp>
        <p:nvGrpSpPr>
          <p:cNvPr id="14" name="Group 13">
            <a:extLst>
              <a:ext uri="{FF2B5EF4-FFF2-40B4-BE49-F238E27FC236}">
                <a16:creationId xmlns:a16="http://schemas.microsoft.com/office/drawing/2014/main" id="{67553892-1CC9-4B27-933B-5284E1608700}"/>
              </a:ext>
            </a:extLst>
          </p:cNvPr>
          <p:cNvGrpSpPr/>
          <p:nvPr/>
        </p:nvGrpSpPr>
        <p:grpSpPr>
          <a:xfrm>
            <a:off x="4508707" y="4281564"/>
            <a:ext cx="2096610" cy="1785442"/>
            <a:chOff x="4521959" y="4281564"/>
            <a:chExt cx="2083558" cy="1785442"/>
          </a:xfrm>
        </p:grpSpPr>
        <p:sp>
          <p:nvSpPr>
            <p:cNvPr id="86" name="Rectangle 85"/>
            <p:cNvSpPr/>
            <p:nvPr/>
          </p:nvSpPr>
          <p:spPr>
            <a:xfrm>
              <a:off x="4642564" y="4281564"/>
              <a:ext cx="981622" cy="400110"/>
            </a:xfrm>
            <a:prstGeom prst="rect">
              <a:avLst/>
            </a:prstGeom>
          </p:spPr>
          <p:txBody>
            <a:bodyPr wrap="none">
              <a:spAutoFit/>
            </a:bodyPr>
            <a:lstStyle/>
            <a:p>
              <a:pPr algn="just"/>
              <a:r>
                <a:rPr lang="en-US" sz="2000" b="1" dirty="0" err="1">
                  <a:latin typeface="Times New Roman" panose="02020603050405020304" pitchFamily="18" charset="0"/>
                  <a:cs typeface="Times New Roman" pitchFamily="18" charset="0"/>
                </a:rPr>
                <a:t>Thứ</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ba</a:t>
              </a:r>
              <a:endParaRPr lang="en-US" sz="2000" b="1" dirty="0">
                <a:latin typeface="Times New Roman" pitchFamily="18" charset="0"/>
                <a:cs typeface="Times New Roman" pitchFamily="18" charset="0"/>
              </a:endParaRPr>
            </a:p>
          </p:txBody>
        </p:sp>
        <p:sp>
          <p:nvSpPr>
            <p:cNvPr id="87" name="Rectangle 86"/>
            <p:cNvSpPr/>
            <p:nvPr/>
          </p:nvSpPr>
          <p:spPr>
            <a:xfrm>
              <a:off x="4521959" y="4743567"/>
              <a:ext cx="2083558" cy="1323439"/>
            </a:xfrm>
            <a:prstGeom prst="rect">
              <a:avLst/>
            </a:prstGeom>
          </p:spPr>
          <p:txBody>
            <a:bodyPr wrap="square">
              <a:spAutoFit/>
            </a:bodyPr>
            <a:lstStyle/>
            <a:p>
              <a:pPr algn="just"/>
              <a:r>
                <a:rPr lang="en-US" sz="2000" dirty="0">
                  <a:latin typeface="Times New Roman" pitchFamily="18" charset="0"/>
                  <a:cs typeface="Times New Roman" pitchFamily="18" charset="0"/>
                </a:rPr>
                <a:t>Q</a:t>
              </a:r>
              <a:r>
                <a:rPr lang="vi-VN" sz="2000" dirty="0">
                  <a:latin typeface="Times New Roman" pitchFamily="18" charset="0"/>
                  <a:cs typeface="Times New Roman" pitchFamily="18" charset="0"/>
                </a:rPr>
                <a:t>uản lý nợ, phối hợp hài hòa với điều hành chính sách tài khóa.</a:t>
              </a:r>
              <a:endParaRPr lang="en-US" sz="2000" dirty="0">
                <a:latin typeface="Times New Roman" pitchFamily="18" charset="0"/>
                <a:cs typeface="Times New Roman" pitchFamily="18" charset="0"/>
              </a:endParaRPr>
            </a:p>
          </p:txBody>
        </p:sp>
      </p:grpSp>
      <p:grpSp>
        <p:nvGrpSpPr>
          <p:cNvPr id="19" name="Group 18">
            <a:extLst>
              <a:ext uri="{FF2B5EF4-FFF2-40B4-BE49-F238E27FC236}">
                <a16:creationId xmlns:a16="http://schemas.microsoft.com/office/drawing/2014/main" id="{3E2976C0-7315-43DB-9F78-1BFC4E9C6C9D}"/>
              </a:ext>
            </a:extLst>
          </p:cNvPr>
          <p:cNvGrpSpPr/>
          <p:nvPr/>
        </p:nvGrpSpPr>
        <p:grpSpPr>
          <a:xfrm>
            <a:off x="6292011" y="1292704"/>
            <a:ext cx="2347707" cy="1158263"/>
            <a:chOff x="6305263" y="1292704"/>
            <a:chExt cx="2333092" cy="1158263"/>
          </a:xfrm>
        </p:grpSpPr>
        <p:sp>
          <p:nvSpPr>
            <p:cNvPr id="88" name="Rectangle 87"/>
            <p:cNvSpPr/>
            <p:nvPr/>
          </p:nvSpPr>
          <p:spPr>
            <a:xfrm>
              <a:off x="6305263" y="1743081"/>
              <a:ext cx="2333092" cy="707886"/>
            </a:xfrm>
            <a:prstGeom prst="rect">
              <a:avLst/>
            </a:prstGeom>
          </p:spPr>
          <p:txBody>
            <a:bodyPr wrap="square">
              <a:spAutoFit/>
            </a:bodyPr>
            <a:lstStyle/>
            <a:p>
              <a:pPr algn="just"/>
              <a:r>
                <a:rPr lang="en-US" sz="2000" dirty="0">
                  <a:latin typeface="Times New Roman" pitchFamily="18" charset="0"/>
                  <a:cs typeface="Times New Roman" pitchFamily="18" charset="0"/>
                </a:rPr>
                <a:t>H</a:t>
              </a:r>
              <a:r>
                <a:rPr lang="vi-VN" sz="2000" dirty="0">
                  <a:latin typeface="Times New Roman" pitchFamily="18" charset="0"/>
                  <a:cs typeface="Times New Roman" pitchFamily="18" charset="0"/>
                </a:rPr>
                <a:t>oàn thiện công cụ quản lý nợ công.</a:t>
              </a:r>
              <a:endParaRPr lang="en-US" sz="2000" dirty="0">
                <a:latin typeface="Times New Roman" pitchFamily="18" charset="0"/>
                <a:cs typeface="Times New Roman" pitchFamily="18" charset="0"/>
              </a:endParaRPr>
            </a:p>
          </p:txBody>
        </p:sp>
        <p:sp>
          <p:nvSpPr>
            <p:cNvPr id="89" name="Rectangle 88"/>
            <p:cNvSpPr/>
            <p:nvPr/>
          </p:nvSpPr>
          <p:spPr>
            <a:xfrm>
              <a:off x="6603691" y="1292704"/>
              <a:ext cx="949761" cy="400110"/>
            </a:xfrm>
            <a:prstGeom prst="rect">
              <a:avLst/>
            </a:prstGeom>
          </p:spPr>
          <p:txBody>
            <a:bodyPr wrap="none">
              <a:spAutoFit/>
            </a:bodyPr>
            <a:lstStyle/>
            <a:p>
              <a:pPr algn="just"/>
              <a:r>
                <a:rPr lang="vi-VN" sz="2000" b="1" dirty="0">
                  <a:latin typeface="Times New Roman" pitchFamily="18" charset="0"/>
                  <a:cs typeface="Times New Roman" pitchFamily="18" charset="0"/>
                </a:rPr>
                <a:t>Thứ tư</a:t>
              </a:r>
              <a:endParaRPr lang="en-US" sz="2000" b="1" dirty="0">
                <a:latin typeface="Times New Roman" pitchFamily="18" charset="0"/>
                <a:cs typeface="Times New Roman" pitchFamily="18" charset="0"/>
              </a:endParaRPr>
            </a:p>
          </p:txBody>
        </p:sp>
      </p:grpSp>
      <p:grpSp>
        <p:nvGrpSpPr>
          <p:cNvPr id="20" name="Group 19">
            <a:extLst>
              <a:ext uri="{FF2B5EF4-FFF2-40B4-BE49-F238E27FC236}">
                <a16:creationId xmlns:a16="http://schemas.microsoft.com/office/drawing/2014/main" id="{78518819-A0DD-42F9-9BA5-9039431A04E0}"/>
              </a:ext>
            </a:extLst>
          </p:cNvPr>
          <p:cNvGrpSpPr/>
          <p:nvPr/>
        </p:nvGrpSpPr>
        <p:grpSpPr>
          <a:xfrm>
            <a:off x="8125363" y="4308859"/>
            <a:ext cx="2989271" cy="2036605"/>
            <a:chOff x="8138616" y="4308859"/>
            <a:chExt cx="2970662" cy="2036605"/>
          </a:xfrm>
        </p:grpSpPr>
        <p:sp>
          <p:nvSpPr>
            <p:cNvPr id="90" name="Rectangle 89"/>
            <p:cNvSpPr/>
            <p:nvPr/>
          </p:nvSpPr>
          <p:spPr>
            <a:xfrm>
              <a:off x="8138616" y="4714248"/>
              <a:ext cx="2970662" cy="1631216"/>
            </a:xfrm>
            <a:prstGeom prst="rect">
              <a:avLst/>
            </a:prstGeom>
          </p:spPr>
          <p:txBody>
            <a:bodyPr wrap="square">
              <a:spAutoFit/>
            </a:bodyPr>
            <a:lstStyle/>
            <a:p>
              <a:pPr algn="just"/>
              <a:r>
                <a:rPr lang="en-US" sz="2000" dirty="0">
                  <a:latin typeface="Times New Roman" pitchFamily="18" charset="0"/>
                  <a:cs typeface="Times New Roman" pitchFamily="18" charset="0"/>
                </a:rPr>
                <a:t>T</a:t>
              </a:r>
              <a:r>
                <a:rPr lang="vi-VN" sz="2000" dirty="0">
                  <a:latin typeface="Times New Roman" pitchFamily="18" charset="0"/>
                  <a:cs typeface="Times New Roman" pitchFamily="18" charset="0"/>
                </a:rPr>
                <a:t>hực hiện tốt công khai, minh bạch và trách nhiệm giải trình thông tin về nợ công nói chung, nợ nước ngoài nói riêng.</a:t>
              </a:r>
              <a:endParaRPr lang="en-US" sz="2000" dirty="0">
                <a:latin typeface="Times New Roman" pitchFamily="18" charset="0"/>
                <a:cs typeface="Times New Roman" pitchFamily="18" charset="0"/>
              </a:endParaRPr>
            </a:p>
          </p:txBody>
        </p:sp>
        <p:sp>
          <p:nvSpPr>
            <p:cNvPr id="91" name="Rectangle 90"/>
            <p:cNvSpPr/>
            <p:nvPr/>
          </p:nvSpPr>
          <p:spPr>
            <a:xfrm>
              <a:off x="8150058" y="4308859"/>
              <a:ext cx="1193494" cy="400110"/>
            </a:xfrm>
            <a:prstGeom prst="rect">
              <a:avLst/>
            </a:prstGeom>
          </p:spPr>
          <p:txBody>
            <a:bodyPr wrap="none">
              <a:spAutoFit/>
            </a:bodyPr>
            <a:lstStyle/>
            <a:p>
              <a:pPr algn="just"/>
              <a:r>
                <a:rPr lang="vi-VN" sz="2000" b="1" dirty="0">
                  <a:latin typeface="Times New Roman" pitchFamily="18" charset="0"/>
                  <a:cs typeface="Times New Roman" pitchFamily="18" charset="0"/>
                </a:rPr>
                <a:t>Thứ năm</a:t>
              </a:r>
              <a:endParaRPr lang="en-US" sz="2000" b="1" dirty="0">
                <a:latin typeface="Times New Roman" pitchFamily="18" charset="0"/>
                <a:cs typeface="Times New Roman" pitchFamily="18" charset="0"/>
              </a:endParaRPr>
            </a:p>
          </p:txBody>
        </p:sp>
      </p:grpSp>
      <p:grpSp>
        <p:nvGrpSpPr>
          <p:cNvPr id="21" name="Group 20">
            <a:extLst>
              <a:ext uri="{FF2B5EF4-FFF2-40B4-BE49-F238E27FC236}">
                <a16:creationId xmlns:a16="http://schemas.microsoft.com/office/drawing/2014/main" id="{1D55D1CA-D658-4353-B15F-7DAEC77E97B4}"/>
              </a:ext>
            </a:extLst>
          </p:cNvPr>
          <p:cNvGrpSpPr/>
          <p:nvPr/>
        </p:nvGrpSpPr>
        <p:grpSpPr>
          <a:xfrm>
            <a:off x="9644813" y="1169874"/>
            <a:ext cx="2549807" cy="1950956"/>
            <a:chOff x="9658066" y="1169874"/>
            <a:chExt cx="2533934" cy="1950956"/>
          </a:xfrm>
        </p:grpSpPr>
        <p:sp>
          <p:nvSpPr>
            <p:cNvPr id="92" name="Rectangle 91"/>
            <p:cNvSpPr/>
            <p:nvPr/>
          </p:nvSpPr>
          <p:spPr>
            <a:xfrm>
              <a:off x="9658066" y="1643502"/>
              <a:ext cx="2533934" cy="1477328"/>
            </a:xfrm>
            <a:prstGeom prst="rect">
              <a:avLst/>
            </a:prstGeom>
          </p:spPr>
          <p:txBody>
            <a:bodyPr wrap="square">
              <a:spAutoFit/>
            </a:bodyPr>
            <a:lstStyle/>
            <a:p>
              <a:pPr algn="just"/>
              <a:r>
                <a:rPr lang="en-US" dirty="0">
                  <a:latin typeface="Times New Roman" pitchFamily="18" charset="0"/>
                  <a:cs typeface="Times New Roman" pitchFamily="18" charset="0"/>
                </a:rPr>
                <a:t>N</a:t>
              </a:r>
              <a:r>
                <a:rPr lang="vi-VN" dirty="0">
                  <a:latin typeface="Times New Roman" pitchFamily="18" charset="0"/>
                  <a:cs typeface="Times New Roman" pitchFamily="18" charset="0"/>
                </a:rPr>
                <a:t>âng cao năng lực quản lý nợ thông qua hình thức đào tạo mới và đào tạo lại cán bộ quản lý nợ có đủ đức, đủ tài.</a:t>
              </a:r>
              <a:endParaRPr lang="en-US" dirty="0">
                <a:latin typeface="Times New Roman" pitchFamily="18" charset="0"/>
                <a:cs typeface="Times New Roman" pitchFamily="18" charset="0"/>
              </a:endParaRPr>
            </a:p>
          </p:txBody>
        </p:sp>
        <p:sp>
          <p:nvSpPr>
            <p:cNvPr id="93" name="Rectangle 92"/>
            <p:cNvSpPr/>
            <p:nvPr/>
          </p:nvSpPr>
          <p:spPr>
            <a:xfrm>
              <a:off x="9716724" y="1169874"/>
              <a:ext cx="1080389" cy="400110"/>
            </a:xfrm>
            <a:prstGeom prst="rect">
              <a:avLst/>
            </a:prstGeom>
          </p:spPr>
          <p:txBody>
            <a:bodyPr wrap="none">
              <a:spAutoFit/>
            </a:bodyPr>
            <a:lstStyle/>
            <a:p>
              <a:pPr algn="just"/>
              <a:r>
                <a:rPr lang="vi-VN" sz="2000" b="1" dirty="0">
                  <a:latin typeface="Times New Roman" pitchFamily="18" charset="0"/>
                  <a:cs typeface="Times New Roman" pitchFamily="18" charset="0"/>
                </a:rPr>
                <a:t>Thứ sáu</a:t>
              </a:r>
              <a:endParaRPr lang="en-US" sz="2000" b="1" dirty="0">
                <a:latin typeface="Times New Roman" pitchFamily="18" charset="0"/>
                <a:cs typeface="Times New Roman" pitchFamily="18" charset="0"/>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par>
                                <p:cTn id="19" presetID="22" presetClass="entr" presetSubtype="1"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up)">
                                      <p:cBhvr>
                                        <p:cTn id="21" dur="500"/>
                                        <p:tgtEl>
                                          <p:spTgt spid="11"/>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500"/>
                                        <p:tgtEl>
                                          <p:spTgt spid="7"/>
                                        </p:tgtEl>
                                      </p:cBhvr>
                                    </p:animEffect>
                                  </p:childTnLst>
                                </p:cTn>
                              </p:par>
                            </p:childTnLst>
                          </p:cTn>
                        </p:par>
                        <p:par>
                          <p:cTn id="31" fill="hold">
                            <p:stCondLst>
                              <p:cond delay="500"/>
                            </p:stCondLst>
                            <p:childTnLst>
                              <p:par>
                                <p:cTn id="32" presetID="53" presetClass="entr" presetSubtype="16" fill="hold" nodeType="after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p:cTn id="34" dur="500" fill="hold"/>
                                        <p:tgtEl>
                                          <p:spTgt spid="32"/>
                                        </p:tgtEl>
                                        <p:attrNameLst>
                                          <p:attrName>ppt_w</p:attrName>
                                        </p:attrNameLst>
                                      </p:cBhvr>
                                      <p:tavLst>
                                        <p:tav tm="0">
                                          <p:val>
                                            <p:fltVal val="0"/>
                                          </p:val>
                                        </p:tav>
                                        <p:tav tm="100000">
                                          <p:val>
                                            <p:strVal val="#ppt_w"/>
                                          </p:val>
                                        </p:tav>
                                      </p:tavLst>
                                    </p:anim>
                                    <p:anim calcmode="lin" valueType="num">
                                      <p:cBhvr>
                                        <p:cTn id="35" dur="500" fill="hold"/>
                                        <p:tgtEl>
                                          <p:spTgt spid="32"/>
                                        </p:tgtEl>
                                        <p:attrNameLst>
                                          <p:attrName>ppt_h</p:attrName>
                                        </p:attrNameLst>
                                      </p:cBhvr>
                                      <p:tavLst>
                                        <p:tav tm="0">
                                          <p:val>
                                            <p:fltVal val="0"/>
                                          </p:val>
                                        </p:tav>
                                        <p:tav tm="100000">
                                          <p:val>
                                            <p:strVal val="#ppt_h"/>
                                          </p:val>
                                        </p:tav>
                                      </p:tavLst>
                                    </p:anim>
                                    <p:animEffect transition="in" filter="fade">
                                      <p:cBhvr>
                                        <p:cTn id="36" dur="500"/>
                                        <p:tgtEl>
                                          <p:spTgt spid="32"/>
                                        </p:tgtEl>
                                      </p:cBhvr>
                                    </p:animEffect>
                                  </p:childTnLst>
                                </p:cTn>
                              </p:par>
                              <p:par>
                                <p:cTn id="37" presetID="22" presetClass="entr" presetSubtype="4"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down)">
                                      <p:cBhvr>
                                        <p:cTn id="39" dur="500"/>
                                        <p:tgtEl>
                                          <p:spTgt spid="15"/>
                                        </p:tgtEl>
                                      </p:cBhvr>
                                    </p:animEffect>
                                  </p:childTnLst>
                                </p:cTn>
                              </p:par>
                            </p:childTnLst>
                          </p:cTn>
                        </p:par>
                        <p:par>
                          <p:cTn id="40" fill="hold">
                            <p:stCondLst>
                              <p:cond delay="1000"/>
                            </p:stCondLst>
                            <p:childTnLst>
                              <p:par>
                                <p:cTn id="41" presetID="10" presetClass="entr" presetSubtype="0"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ipe(left)">
                                      <p:cBhvr>
                                        <p:cTn id="48" dur="500"/>
                                        <p:tgtEl>
                                          <p:spTgt spid="8"/>
                                        </p:tgtEl>
                                      </p:cBhvr>
                                    </p:animEffect>
                                  </p:childTnLst>
                                </p:cTn>
                              </p:par>
                            </p:childTnLst>
                          </p:cTn>
                        </p:par>
                        <p:par>
                          <p:cTn id="49" fill="hold">
                            <p:stCondLst>
                              <p:cond delay="500"/>
                            </p:stCondLst>
                            <p:childTnLst>
                              <p:par>
                                <p:cTn id="50" presetID="53" presetClass="entr" presetSubtype="16" fill="hold" nodeType="afterEffect">
                                  <p:stCondLst>
                                    <p:cond delay="0"/>
                                  </p:stCondLst>
                                  <p:childTnLst>
                                    <p:set>
                                      <p:cBhvr>
                                        <p:cTn id="51" dur="1" fill="hold">
                                          <p:stCondLst>
                                            <p:cond delay="0"/>
                                          </p:stCondLst>
                                        </p:cTn>
                                        <p:tgtEl>
                                          <p:spTgt spid="36"/>
                                        </p:tgtEl>
                                        <p:attrNameLst>
                                          <p:attrName>style.visibility</p:attrName>
                                        </p:attrNameLst>
                                      </p:cBhvr>
                                      <p:to>
                                        <p:strVal val="visible"/>
                                      </p:to>
                                    </p:set>
                                    <p:anim calcmode="lin" valueType="num">
                                      <p:cBhvr>
                                        <p:cTn id="52" dur="500" fill="hold"/>
                                        <p:tgtEl>
                                          <p:spTgt spid="36"/>
                                        </p:tgtEl>
                                        <p:attrNameLst>
                                          <p:attrName>ppt_w</p:attrName>
                                        </p:attrNameLst>
                                      </p:cBhvr>
                                      <p:tavLst>
                                        <p:tav tm="0">
                                          <p:val>
                                            <p:fltVal val="0"/>
                                          </p:val>
                                        </p:tav>
                                        <p:tav tm="100000">
                                          <p:val>
                                            <p:strVal val="#ppt_w"/>
                                          </p:val>
                                        </p:tav>
                                      </p:tavLst>
                                    </p:anim>
                                    <p:anim calcmode="lin" valueType="num">
                                      <p:cBhvr>
                                        <p:cTn id="53" dur="500" fill="hold"/>
                                        <p:tgtEl>
                                          <p:spTgt spid="36"/>
                                        </p:tgtEl>
                                        <p:attrNameLst>
                                          <p:attrName>ppt_h</p:attrName>
                                        </p:attrNameLst>
                                      </p:cBhvr>
                                      <p:tavLst>
                                        <p:tav tm="0">
                                          <p:val>
                                            <p:fltVal val="0"/>
                                          </p:val>
                                        </p:tav>
                                        <p:tav tm="100000">
                                          <p:val>
                                            <p:strVal val="#ppt_h"/>
                                          </p:val>
                                        </p:tav>
                                      </p:tavLst>
                                    </p:anim>
                                    <p:animEffect transition="in" filter="fade">
                                      <p:cBhvr>
                                        <p:cTn id="54" dur="500"/>
                                        <p:tgtEl>
                                          <p:spTgt spid="36"/>
                                        </p:tgtEl>
                                      </p:cBhvr>
                                    </p:animEffect>
                                  </p:childTnLst>
                                </p:cTn>
                              </p:par>
                              <p:par>
                                <p:cTn id="55" presetID="22" presetClass="entr" presetSubtype="1"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wipe(up)">
                                      <p:cBhvr>
                                        <p:cTn id="57" dur="500"/>
                                        <p:tgtEl>
                                          <p:spTgt spid="16"/>
                                        </p:tgtEl>
                                      </p:cBhvr>
                                    </p:animEffect>
                                  </p:childTnLst>
                                </p:cTn>
                              </p:par>
                            </p:childTnLst>
                          </p:cTn>
                        </p:par>
                        <p:par>
                          <p:cTn id="58" fill="hold">
                            <p:stCondLst>
                              <p:cond delay="1000"/>
                            </p:stCondLst>
                            <p:childTnLst>
                              <p:par>
                                <p:cTn id="59" presetID="10" presetClass="entr" presetSubtype="0" fill="hold"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wipe(left)">
                                      <p:cBhvr>
                                        <p:cTn id="66" dur="500"/>
                                        <p:tgtEl>
                                          <p:spTgt spid="9"/>
                                        </p:tgtEl>
                                      </p:cBhvr>
                                    </p:animEffect>
                                  </p:childTnLst>
                                </p:cTn>
                              </p:par>
                            </p:childTnLst>
                          </p:cTn>
                        </p:par>
                        <p:par>
                          <p:cTn id="67" fill="hold">
                            <p:stCondLst>
                              <p:cond delay="500"/>
                            </p:stCondLst>
                            <p:childTnLst>
                              <p:par>
                                <p:cTn id="68" presetID="53" presetClass="entr" presetSubtype="16" fill="hold"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childTnLst>
                                </p:cTn>
                              </p:par>
                              <p:par>
                                <p:cTn id="73" presetID="22" presetClass="entr" presetSubtype="4"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wipe(down)">
                                      <p:cBhvr>
                                        <p:cTn id="75" dur="500"/>
                                        <p:tgtEl>
                                          <p:spTgt spid="17"/>
                                        </p:tgtEl>
                                      </p:cBhvr>
                                    </p:animEffect>
                                  </p:childTnLst>
                                </p:cTn>
                              </p:par>
                            </p:childTnLst>
                          </p:cTn>
                        </p:par>
                        <p:par>
                          <p:cTn id="76" fill="hold">
                            <p:stCondLst>
                              <p:cond delay="1000"/>
                            </p:stCondLst>
                            <p:childTnLst>
                              <p:par>
                                <p:cTn id="77" presetID="10" presetClass="entr" presetSubtype="0" fill="hold" nodeType="after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fade">
                                      <p:cBhvr>
                                        <p:cTn id="79" dur="500"/>
                                        <p:tgtEl>
                                          <p:spTgt spid="19"/>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8" fill="hold" grpId="0" nodeType="clickEffect">
                                  <p:stCondLst>
                                    <p:cond delay="0"/>
                                  </p:stCondLst>
                                  <p:childTnLst>
                                    <p:set>
                                      <p:cBhvr>
                                        <p:cTn id="83" dur="1" fill="hold">
                                          <p:stCondLst>
                                            <p:cond delay="0"/>
                                          </p:stCondLst>
                                        </p:cTn>
                                        <p:tgtEl>
                                          <p:spTgt spid="10"/>
                                        </p:tgtEl>
                                        <p:attrNameLst>
                                          <p:attrName>style.visibility</p:attrName>
                                        </p:attrNameLst>
                                      </p:cBhvr>
                                      <p:to>
                                        <p:strVal val="visible"/>
                                      </p:to>
                                    </p:set>
                                    <p:animEffect transition="in" filter="wipe(left)">
                                      <p:cBhvr>
                                        <p:cTn id="84" dur="500"/>
                                        <p:tgtEl>
                                          <p:spTgt spid="10"/>
                                        </p:tgtEl>
                                      </p:cBhvr>
                                    </p:animEffect>
                                  </p:childTnLst>
                                </p:cTn>
                              </p:par>
                            </p:childTnLst>
                          </p:cTn>
                        </p:par>
                        <p:par>
                          <p:cTn id="85" fill="hold">
                            <p:stCondLst>
                              <p:cond delay="500"/>
                            </p:stCondLst>
                            <p:childTnLst>
                              <p:par>
                                <p:cTn id="86" presetID="53" presetClass="entr" presetSubtype="16" fill="hold" grpId="0" nodeType="afterEffect">
                                  <p:stCondLst>
                                    <p:cond delay="0"/>
                                  </p:stCondLst>
                                  <p:childTnLst>
                                    <p:set>
                                      <p:cBhvr>
                                        <p:cTn id="87" dur="1" fill="hold">
                                          <p:stCondLst>
                                            <p:cond delay="0"/>
                                          </p:stCondLst>
                                        </p:cTn>
                                        <p:tgtEl>
                                          <p:spTgt spid="31"/>
                                        </p:tgtEl>
                                        <p:attrNameLst>
                                          <p:attrName>style.visibility</p:attrName>
                                        </p:attrNameLst>
                                      </p:cBhvr>
                                      <p:to>
                                        <p:strVal val="visible"/>
                                      </p:to>
                                    </p:set>
                                    <p:anim calcmode="lin" valueType="num">
                                      <p:cBhvr>
                                        <p:cTn id="88" dur="500" fill="hold"/>
                                        <p:tgtEl>
                                          <p:spTgt spid="31"/>
                                        </p:tgtEl>
                                        <p:attrNameLst>
                                          <p:attrName>ppt_w</p:attrName>
                                        </p:attrNameLst>
                                      </p:cBhvr>
                                      <p:tavLst>
                                        <p:tav tm="0">
                                          <p:val>
                                            <p:fltVal val="0"/>
                                          </p:val>
                                        </p:tav>
                                        <p:tav tm="100000">
                                          <p:val>
                                            <p:strVal val="#ppt_w"/>
                                          </p:val>
                                        </p:tav>
                                      </p:tavLst>
                                    </p:anim>
                                    <p:anim calcmode="lin" valueType="num">
                                      <p:cBhvr>
                                        <p:cTn id="89" dur="500" fill="hold"/>
                                        <p:tgtEl>
                                          <p:spTgt spid="31"/>
                                        </p:tgtEl>
                                        <p:attrNameLst>
                                          <p:attrName>ppt_h</p:attrName>
                                        </p:attrNameLst>
                                      </p:cBhvr>
                                      <p:tavLst>
                                        <p:tav tm="0">
                                          <p:val>
                                            <p:fltVal val="0"/>
                                          </p:val>
                                        </p:tav>
                                        <p:tav tm="100000">
                                          <p:val>
                                            <p:strVal val="#ppt_h"/>
                                          </p:val>
                                        </p:tav>
                                      </p:tavLst>
                                    </p:anim>
                                    <p:animEffect transition="in" filter="fade">
                                      <p:cBhvr>
                                        <p:cTn id="90" dur="500"/>
                                        <p:tgtEl>
                                          <p:spTgt spid="31"/>
                                        </p:tgtEl>
                                      </p:cBhvr>
                                    </p:animEffect>
                                  </p:childTnLst>
                                </p:cTn>
                              </p:par>
                              <p:par>
                                <p:cTn id="91" presetID="22" presetClass="entr" presetSubtype="1"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wipe(up)">
                                      <p:cBhvr>
                                        <p:cTn id="93" dur="500"/>
                                        <p:tgtEl>
                                          <p:spTgt spid="18"/>
                                        </p:tgtEl>
                                      </p:cBhvr>
                                    </p:animEffect>
                                  </p:childTnLst>
                                </p:cTn>
                              </p:par>
                            </p:childTnLst>
                          </p:cTn>
                        </p:par>
                        <p:par>
                          <p:cTn id="94" fill="hold">
                            <p:stCondLst>
                              <p:cond delay="1000"/>
                            </p:stCondLst>
                            <p:childTnLst>
                              <p:par>
                                <p:cTn id="95" presetID="10" presetClass="entr" presetSubtype="0" fill="hold"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500"/>
                                        <p:tgtEl>
                                          <p:spTgt spid="20"/>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grpId="0" nodeType="clickEffect">
                                  <p:stCondLst>
                                    <p:cond delay="0"/>
                                  </p:stCondLst>
                                  <p:childTnLst>
                                    <p:set>
                                      <p:cBhvr>
                                        <p:cTn id="101" dur="1" fill="hold">
                                          <p:stCondLst>
                                            <p:cond delay="0"/>
                                          </p:stCondLst>
                                        </p:cTn>
                                        <p:tgtEl>
                                          <p:spTgt spid="78"/>
                                        </p:tgtEl>
                                        <p:attrNameLst>
                                          <p:attrName>style.visibility</p:attrName>
                                        </p:attrNameLst>
                                      </p:cBhvr>
                                      <p:to>
                                        <p:strVal val="visible"/>
                                      </p:to>
                                    </p:set>
                                    <p:animEffect transition="in" filter="wipe(left)">
                                      <p:cBhvr>
                                        <p:cTn id="102" dur="500"/>
                                        <p:tgtEl>
                                          <p:spTgt spid="78"/>
                                        </p:tgtEl>
                                      </p:cBhvr>
                                    </p:animEffect>
                                  </p:childTnLst>
                                </p:cTn>
                              </p:par>
                              <p:par>
                                <p:cTn id="103" presetID="22" presetClass="entr" presetSubtype="4" fill="hold" nodeType="withEffect">
                                  <p:stCondLst>
                                    <p:cond delay="0"/>
                                  </p:stCondLst>
                                  <p:childTnLst>
                                    <p:set>
                                      <p:cBhvr>
                                        <p:cTn id="104" dur="1" fill="hold">
                                          <p:stCondLst>
                                            <p:cond delay="0"/>
                                          </p:stCondLst>
                                        </p:cTn>
                                        <p:tgtEl>
                                          <p:spTgt spid="79"/>
                                        </p:tgtEl>
                                        <p:attrNameLst>
                                          <p:attrName>style.visibility</p:attrName>
                                        </p:attrNameLst>
                                      </p:cBhvr>
                                      <p:to>
                                        <p:strVal val="visible"/>
                                      </p:to>
                                    </p:set>
                                    <p:animEffect transition="in" filter="wipe(down)">
                                      <p:cBhvr>
                                        <p:cTn id="105" dur="500"/>
                                        <p:tgtEl>
                                          <p:spTgt spid="79"/>
                                        </p:tgtEl>
                                      </p:cBhvr>
                                    </p:animEffect>
                                  </p:childTnLst>
                                </p:cTn>
                              </p:par>
                            </p:childTnLst>
                          </p:cTn>
                        </p:par>
                        <p:par>
                          <p:cTn id="106" fill="hold">
                            <p:stCondLst>
                              <p:cond delay="500"/>
                            </p:stCondLst>
                            <p:childTnLst>
                              <p:par>
                                <p:cTn id="107" presetID="53" presetClass="entr" presetSubtype="16" fill="hold" nodeType="afterEffect">
                                  <p:stCondLst>
                                    <p:cond delay="0"/>
                                  </p:stCondLst>
                                  <p:childTnLst>
                                    <p:set>
                                      <p:cBhvr>
                                        <p:cTn id="108" dur="1" fill="hold">
                                          <p:stCondLst>
                                            <p:cond delay="0"/>
                                          </p:stCondLst>
                                        </p:cTn>
                                        <p:tgtEl>
                                          <p:spTgt spid="80"/>
                                        </p:tgtEl>
                                        <p:attrNameLst>
                                          <p:attrName>style.visibility</p:attrName>
                                        </p:attrNameLst>
                                      </p:cBhvr>
                                      <p:to>
                                        <p:strVal val="visible"/>
                                      </p:to>
                                    </p:set>
                                    <p:anim calcmode="lin" valueType="num">
                                      <p:cBhvr>
                                        <p:cTn id="109" dur="500" fill="hold"/>
                                        <p:tgtEl>
                                          <p:spTgt spid="80"/>
                                        </p:tgtEl>
                                        <p:attrNameLst>
                                          <p:attrName>ppt_w</p:attrName>
                                        </p:attrNameLst>
                                      </p:cBhvr>
                                      <p:tavLst>
                                        <p:tav tm="0">
                                          <p:val>
                                            <p:fltVal val="0"/>
                                          </p:val>
                                        </p:tav>
                                        <p:tav tm="100000">
                                          <p:val>
                                            <p:strVal val="#ppt_w"/>
                                          </p:val>
                                        </p:tav>
                                      </p:tavLst>
                                    </p:anim>
                                    <p:anim calcmode="lin" valueType="num">
                                      <p:cBhvr>
                                        <p:cTn id="110" dur="500" fill="hold"/>
                                        <p:tgtEl>
                                          <p:spTgt spid="80"/>
                                        </p:tgtEl>
                                        <p:attrNameLst>
                                          <p:attrName>ppt_h</p:attrName>
                                        </p:attrNameLst>
                                      </p:cBhvr>
                                      <p:tavLst>
                                        <p:tav tm="0">
                                          <p:val>
                                            <p:fltVal val="0"/>
                                          </p:val>
                                        </p:tav>
                                        <p:tav tm="100000">
                                          <p:val>
                                            <p:strVal val="#ppt_h"/>
                                          </p:val>
                                        </p:tav>
                                      </p:tavLst>
                                    </p:anim>
                                    <p:animEffect transition="in" filter="fade">
                                      <p:cBhvr>
                                        <p:cTn id="111" dur="500"/>
                                        <p:tgtEl>
                                          <p:spTgt spid="80"/>
                                        </p:tgtEl>
                                      </p:cBhvr>
                                    </p:animEffect>
                                  </p:childTnLst>
                                </p:cTn>
                              </p:par>
                            </p:childTnLst>
                          </p:cTn>
                        </p:par>
                        <p:par>
                          <p:cTn id="112" fill="hold">
                            <p:stCondLst>
                              <p:cond delay="1000"/>
                            </p:stCondLst>
                            <p:childTnLst>
                              <p:par>
                                <p:cTn id="113" presetID="10" presetClass="entr" presetSubtype="0" fill="hold" nodeType="afterEffect">
                                  <p:stCondLst>
                                    <p:cond delay="0"/>
                                  </p:stCondLst>
                                  <p:childTnLst>
                                    <p:set>
                                      <p:cBhvr>
                                        <p:cTn id="114" dur="1" fill="hold">
                                          <p:stCondLst>
                                            <p:cond delay="0"/>
                                          </p:stCondLst>
                                        </p:cTn>
                                        <p:tgtEl>
                                          <p:spTgt spid="21"/>
                                        </p:tgtEl>
                                        <p:attrNameLst>
                                          <p:attrName>style.visibility</p:attrName>
                                        </p:attrNameLst>
                                      </p:cBhvr>
                                      <p:to>
                                        <p:strVal val="visible"/>
                                      </p:to>
                                    </p:set>
                                    <p:animEffect transition="in" filter="fade">
                                      <p:cBhvr>
                                        <p:cTn id="1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animBg="1"/>
      <p:bldP spid="31" grpId="0" animBg="1"/>
      <p:bldP spid="7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3D44561C-BEEF-4590-9D24-5D9CF43A7094}"/>
              </a:ext>
            </a:extLst>
          </p:cNvPr>
          <p:cNvSpPr/>
          <p:nvPr/>
        </p:nvSpPr>
        <p:spPr>
          <a:xfrm>
            <a:off x="-600" y="1973943"/>
            <a:ext cx="12193201" cy="3414420"/>
          </a:xfrm>
          <a:prstGeom prst="rect">
            <a:avLst/>
          </a:prstGeom>
          <a:solidFill>
            <a:srgbClr val="1D42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85" b="1">
              <a:latin typeface="Times New Roman" panose="02020603050405020304" pitchFamily="18" charset="0"/>
              <a:cs typeface="Times New Roman" panose="02020603050405020304" pitchFamily="18" charset="0"/>
              <a:sym typeface="+mn-lt"/>
            </a:endParaRPr>
          </a:p>
        </p:txBody>
      </p:sp>
      <p:sp>
        <p:nvSpPr>
          <p:cNvPr id="7" name="椭圆 6">
            <a:extLst>
              <a:ext uri="{FF2B5EF4-FFF2-40B4-BE49-F238E27FC236}">
                <a16:creationId xmlns:a16="http://schemas.microsoft.com/office/drawing/2014/main" id="{11B8B4CC-665C-4A9E-9E7B-6727C81D9480}"/>
              </a:ext>
            </a:extLst>
          </p:cNvPr>
          <p:cNvSpPr/>
          <p:nvPr/>
        </p:nvSpPr>
        <p:spPr>
          <a:xfrm>
            <a:off x="5112204" y="828740"/>
            <a:ext cx="1967594" cy="1967594"/>
          </a:xfrm>
          <a:prstGeom prst="ellipse">
            <a:avLst/>
          </a:prstGeom>
          <a:solidFill>
            <a:srgbClr val="F5C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b="1" dirty="0">
                <a:solidFill>
                  <a:schemeClr val="bg1"/>
                </a:solidFill>
                <a:latin typeface="Times New Roman" panose="02020603050405020304" pitchFamily="18" charset="0"/>
                <a:cs typeface="Times New Roman" panose="02020603050405020304" pitchFamily="18" charset="0"/>
                <a:sym typeface="+mn-lt"/>
              </a:rPr>
              <a:t>04</a:t>
            </a:r>
            <a:endParaRPr lang="zh-CN" altLang="en-US" sz="8000" b="1" dirty="0">
              <a:solidFill>
                <a:schemeClr val="bg1"/>
              </a:solidFill>
              <a:latin typeface="Times New Roman" panose="02020603050405020304" pitchFamily="18" charset="0"/>
              <a:cs typeface="Times New Roman" panose="02020603050405020304" pitchFamily="18" charset="0"/>
              <a:sym typeface="+mn-lt"/>
            </a:endParaRPr>
          </a:p>
        </p:txBody>
      </p:sp>
      <p:sp>
        <p:nvSpPr>
          <p:cNvPr id="8" name="文本框 7">
            <a:extLst>
              <a:ext uri="{FF2B5EF4-FFF2-40B4-BE49-F238E27FC236}">
                <a16:creationId xmlns:a16="http://schemas.microsoft.com/office/drawing/2014/main" id="{8A3D7E42-3E79-47B4-9598-D9EDCC4A16F2}"/>
              </a:ext>
            </a:extLst>
          </p:cNvPr>
          <p:cNvSpPr txBox="1"/>
          <p:nvPr/>
        </p:nvSpPr>
        <p:spPr>
          <a:xfrm>
            <a:off x="4742096" y="3162162"/>
            <a:ext cx="3012363" cy="923330"/>
          </a:xfrm>
          <a:prstGeom prst="rect">
            <a:avLst/>
          </a:prstGeom>
          <a:noFill/>
        </p:spPr>
        <p:txBody>
          <a:bodyPr wrap="none" rtlCol="0">
            <a:spAutoFit/>
          </a:bodyPr>
          <a:lstStyle/>
          <a:p>
            <a:pPr algn="ctr"/>
            <a:r>
              <a:rPr lang="en-US" altLang="zh-CN" sz="5400" b="1" dirty="0" err="1">
                <a:solidFill>
                  <a:schemeClr val="bg1"/>
                </a:solidFill>
                <a:latin typeface="Times New Roman" panose="02020603050405020304" pitchFamily="18" charset="0"/>
                <a:cs typeface="Times New Roman" panose="02020603050405020304" pitchFamily="18" charset="0"/>
                <a:sym typeface="+mn-lt"/>
              </a:rPr>
              <a:t>Kết</a:t>
            </a:r>
            <a:r>
              <a:rPr lang="en-US" altLang="zh-CN" sz="5400" b="1" dirty="0">
                <a:solidFill>
                  <a:schemeClr val="bg1"/>
                </a:solidFill>
                <a:latin typeface="Times New Roman" panose="02020603050405020304" pitchFamily="18" charset="0"/>
                <a:cs typeface="Times New Roman" panose="02020603050405020304" pitchFamily="18" charset="0"/>
                <a:sym typeface="+mn-lt"/>
              </a:rPr>
              <a:t> </a:t>
            </a:r>
            <a:r>
              <a:rPr lang="en-US" altLang="zh-CN" sz="5400" b="1" dirty="0" err="1">
                <a:solidFill>
                  <a:schemeClr val="bg1"/>
                </a:solidFill>
                <a:latin typeface="Times New Roman" panose="02020603050405020304" pitchFamily="18" charset="0"/>
                <a:cs typeface="Times New Roman" panose="02020603050405020304" pitchFamily="18" charset="0"/>
                <a:sym typeface="+mn-lt"/>
              </a:rPr>
              <a:t>Luận</a:t>
            </a:r>
            <a:endParaRPr lang="zh-CN" altLang="en-US" sz="5400" b="1" dirty="0">
              <a:solidFill>
                <a:schemeClr val="bg1"/>
              </a:solidFill>
              <a:latin typeface="Times New Roman" panose="02020603050405020304" pitchFamily="18" charset="0"/>
              <a:cs typeface="Times New Roman" panose="02020603050405020304" pitchFamily="18" charset="0"/>
              <a:sym typeface="+mn-lt"/>
            </a:endParaRPr>
          </a:p>
        </p:txBody>
      </p:sp>
    </p:spTree>
    <p:extLst>
      <p:ext uri="{BB962C8B-B14F-4D97-AF65-F5344CB8AC3E}">
        <p14:creationId xmlns:p14="http://schemas.microsoft.com/office/powerpoint/2010/main" val="276261554"/>
      </p:ext>
    </p:ext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500"/>
                            </p:stCondLst>
                            <p:childTnLst>
                              <p:par>
                                <p:cTn id="16" presetID="53" presetClass="entr" presetSubtype="528"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Effect transition="in" filter="fade">
                                      <p:cBhvr>
                                        <p:cTn id="20" dur="500"/>
                                        <p:tgtEl>
                                          <p:spTgt spid="8"/>
                                        </p:tgtEl>
                                      </p:cBhvr>
                                    </p:animEffect>
                                    <p:anim calcmode="lin" valueType="num">
                                      <p:cBhvr>
                                        <p:cTn id="21" dur="500" fill="hold"/>
                                        <p:tgtEl>
                                          <p:spTgt spid="8"/>
                                        </p:tgtEl>
                                        <p:attrNameLst>
                                          <p:attrName>ppt_x</p:attrName>
                                        </p:attrNameLst>
                                      </p:cBhvr>
                                      <p:tavLst>
                                        <p:tav tm="0">
                                          <p:val>
                                            <p:fltVal val="0.5"/>
                                          </p:val>
                                        </p:tav>
                                        <p:tav tm="100000">
                                          <p:val>
                                            <p:strVal val="#ppt_x"/>
                                          </p:val>
                                        </p:tav>
                                      </p:tavLst>
                                    </p:anim>
                                    <p:anim calcmode="lin" valueType="num">
                                      <p:cBhvr>
                                        <p:cTn id="22" dur="50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5917757" y="2013654"/>
            <a:ext cx="4904827" cy="3900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752679" y="693195"/>
            <a:ext cx="4854853" cy="1015663"/>
          </a:xfrm>
          <a:prstGeom prst="rect">
            <a:avLst/>
          </a:prstGeom>
        </p:spPr>
        <p:txBody>
          <a:bodyPr wrap="square">
            <a:spAutoFit/>
          </a:bodyPr>
          <a:lstStyle/>
          <a:p>
            <a:pPr marL="342900" indent="-342900" algn="just" fontAlgn="ctr">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X</a:t>
            </a:r>
            <a:r>
              <a:rPr lang="vi-VN" sz="2000" dirty="0">
                <a:latin typeface="Times New Roman" panose="02020603050405020304" pitchFamily="18" charset="0"/>
                <a:cs typeface="Times New Roman" panose="02020603050405020304" pitchFamily="18" charset="0"/>
              </a:rPr>
              <a:t>ây dựng được thể chế và cơ</a:t>
            </a:r>
            <a:r>
              <a:rPr lang="en-US" sz="2000" dirty="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chế quản lý nợ hữu hiệu.</a:t>
            </a:r>
            <a:endParaRPr lang="en-US" altLang="zh-CN" sz="2000" dirty="0">
              <a:solidFill>
                <a:schemeClr val="tx1">
                  <a:lumMod val="75000"/>
                  <a:lumOff val="25000"/>
                </a:schemeClr>
              </a:solidFill>
              <a:latin typeface="Times New Roman" panose="02020603050405020304" pitchFamily="18" charset="0"/>
              <a:cs typeface="Times New Roman" panose="02020603050405020304" pitchFamily="18" charset="0"/>
              <a:sym typeface="+mn-lt"/>
            </a:endParaRPr>
          </a:p>
        </p:txBody>
      </p:sp>
      <p:pic>
        <p:nvPicPr>
          <p:cNvPr id="14" name="Picture 13">
            <a:extLst>
              <a:ext uri="{FF2B5EF4-FFF2-40B4-BE49-F238E27FC236}">
                <a16:creationId xmlns:a16="http://schemas.microsoft.com/office/drawing/2014/main" id="{6FC72A7D-608F-4827-A930-69F9F7564333}"/>
              </a:ext>
            </a:extLst>
          </p:cNvPr>
          <p:cNvPicPr>
            <a:picLocks noChangeAspect="1"/>
          </p:cNvPicPr>
          <p:nvPr/>
        </p:nvPicPr>
        <p:blipFill>
          <a:blip r:embed="rId4"/>
          <a:stretch>
            <a:fillRect/>
          </a:stretch>
        </p:blipFill>
        <p:spPr>
          <a:xfrm>
            <a:off x="6301173" y="2231390"/>
            <a:ext cx="4115035" cy="2448392"/>
          </a:xfrm>
          <a:prstGeom prst="rect">
            <a:avLst/>
          </a:prstGeom>
        </p:spPr>
      </p:pic>
      <p:sp>
        <p:nvSpPr>
          <p:cNvPr id="15" name="Rectangle 14">
            <a:extLst>
              <a:ext uri="{FF2B5EF4-FFF2-40B4-BE49-F238E27FC236}">
                <a16:creationId xmlns:a16="http://schemas.microsoft.com/office/drawing/2014/main" id="{02EF82C5-5C0A-4D21-A61D-A22CBD64A2FA}"/>
              </a:ext>
            </a:extLst>
          </p:cNvPr>
          <p:cNvSpPr/>
          <p:nvPr/>
        </p:nvSpPr>
        <p:spPr>
          <a:xfrm>
            <a:off x="702706" y="4273064"/>
            <a:ext cx="4904826" cy="2345322"/>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a:t>
            </a:r>
            <a:r>
              <a:rPr lang="vi-VN" sz="2000" dirty="0">
                <a:latin typeface="Times New Roman" panose="02020603050405020304" pitchFamily="18" charset="0"/>
                <a:cs typeface="Times New Roman" panose="02020603050405020304" pitchFamily="18" charset="0"/>
              </a:rPr>
              <a:t>ông tác quản lý, huy động và trả nợ nước ngoài đạt</a:t>
            </a:r>
            <a:r>
              <a:rPr lang="en-US" sz="2000" dirty="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nhiều kết quả tích cực, bám sát các mục tiêu, nhiệm vụ về quản lý nợ công theo</a:t>
            </a:r>
            <a:r>
              <a:rPr lang="en-US" sz="2000" dirty="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các Nghị quyết của Quốc hội, Chính phủ về phát triển kinh tế xã hội.</a:t>
            </a:r>
            <a:endParaRPr lang="en-US" sz="2000" dirty="0">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D269910E-D09E-4340-A813-2F541DB1C415}"/>
              </a:ext>
            </a:extLst>
          </p:cNvPr>
          <p:cNvSpPr/>
          <p:nvPr/>
        </p:nvSpPr>
        <p:spPr>
          <a:xfrm>
            <a:off x="702706" y="2013955"/>
            <a:ext cx="4904827" cy="1883657"/>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Khung</a:t>
            </a:r>
            <a:r>
              <a:rPr lang="en-US" sz="2000" dirty="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thể chế về</a:t>
            </a:r>
            <a:r>
              <a:rPr lang="en-US" sz="2000" dirty="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quản lý nợ nước ngoài luôn được đổi mới và cập nhật cho phù hợp với yêu cầu</a:t>
            </a:r>
            <a:r>
              <a:rPr lang="en-US" sz="2000" dirty="0">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quản lý nợ nước ngoài của quốc gia và thông lệ thế giới.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619410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6773862" y="0"/>
            <a:ext cx="5418138" cy="2924175"/>
          </a:xfrm>
          <a:custGeom>
            <a:avLst/>
            <a:gdLst>
              <a:gd name="T0" fmla="*/ 1670 w 3413"/>
              <a:gd name="T1" fmla="*/ 1842 h 1842"/>
              <a:gd name="T2" fmla="*/ 0 w 3413"/>
              <a:gd name="T3" fmla="*/ 0 h 1842"/>
              <a:gd name="T4" fmla="*/ 3413 w 3413"/>
              <a:gd name="T5" fmla="*/ 0 h 1842"/>
              <a:gd name="T6" fmla="*/ 3413 w 3413"/>
              <a:gd name="T7" fmla="*/ 351 h 1842"/>
              <a:gd name="T8" fmla="*/ 1670 w 3413"/>
              <a:gd name="T9" fmla="*/ 1842 h 1842"/>
            </a:gdLst>
            <a:ahLst/>
            <a:cxnLst>
              <a:cxn ang="0">
                <a:pos x="T0" y="T1"/>
              </a:cxn>
              <a:cxn ang="0">
                <a:pos x="T2" y="T3"/>
              </a:cxn>
              <a:cxn ang="0">
                <a:pos x="T4" y="T5"/>
              </a:cxn>
              <a:cxn ang="0">
                <a:pos x="T6" y="T7"/>
              </a:cxn>
              <a:cxn ang="0">
                <a:pos x="T8" y="T9"/>
              </a:cxn>
            </a:cxnLst>
            <a:rect l="0" t="0" r="r" b="b"/>
            <a:pathLst>
              <a:path w="3413" h="1842">
                <a:moveTo>
                  <a:pt x="1670" y="1842"/>
                </a:moveTo>
                <a:lnTo>
                  <a:pt x="0" y="0"/>
                </a:lnTo>
                <a:lnTo>
                  <a:pt x="3413" y="0"/>
                </a:lnTo>
                <a:lnTo>
                  <a:pt x="3413" y="351"/>
                </a:lnTo>
                <a:lnTo>
                  <a:pt x="1670" y="1842"/>
                </a:lnTo>
                <a:close/>
              </a:path>
            </a:pathLst>
          </a:custGeom>
          <a:blipFill dpi="0" rotWithShape="1">
            <a:blip r:embed="rId3"/>
            <a:srcRect/>
            <a:tile tx="0" ty="0" sx="70000" sy="70000" flip="none" algn="ctr"/>
          </a:blip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cs typeface="+mn-ea"/>
              <a:sym typeface="+mn-lt"/>
            </a:endParaRPr>
          </a:p>
        </p:txBody>
      </p:sp>
      <p:sp>
        <p:nvSpPr>
          <p:cNvPr id="3" name="Freeform 6"/>
          <p:cNvSpPr>
            <a:spLocks/>
          </p:cNvSpPr>
          <p:nvPr/>
        </p:nvSpPr>
        <p:spPr bwMode="auto">
          <a:xfrm>
            <a:off x="8362951" y="4027487"/>
            <a:ext cx="3416300" cy="2830513"/>
          </a:xfrm>
          <a:custGeom>
            <a:avLst/>
            <a:gdLst>
              <a:gd name="T0" fmla="*/ 112 w 2152"/>
              <a:gd name="T1" fmla="*/ 0 h 1783"/>
              <a:gd name="T2" fmla="*/ 0 w 2152"/>
              <a:gd name="T3" fmla="*/ 97 h 1783"/>
              <a:gd name="T4" fmla="*/ 1938 w 2152"/>
              <a:gd name="T5" fmla="*/ 1783 h 1783"/>
              <a:gd name="T6" fmla="*/ 2152 w 2152"/>
              <a:gd name="T7" fmla="*/ 1783 h 1783"/>
              <a:gd name="T8" fmla="*/ 112 w 2152"/>
              <a:gd name="T9" fmla="*/ 0 h 1783"/>
            </a:gdLst>
            <a:ahLst/>
            <a:cxnLst>
              <a:cxn ang="0">
                <a:pos x="T0" y="T1"/>
              </a:cxn>
              <a:cxn ang="0">
                <a:pos x="T2" y="T3"/>
              </a:cxn>
              <a:cxn ang="0">
                <a:pos x="T4" y="T5"/>
              </a:cxn>
              <a:cxn ang="0">
                <a:pos x="T6" y="T7"/>
              </a:cxn>
              <a:cxn ang="0">
                <a:pos x="T8" y="T9"/>
              </a:cxn>
            </a:cxnLst>
            <a:rect l="0" t="0" r="r" b="b"/>
            <a:pathLst>
              <a:path w="2152" h="1783">
                <a:moveTo>
                  <a:pt x="112" y="0"/>
                </a:moveTo>
                <a:lnTo>
                  <a:pt x="0" y="97"/>
                </a:lnTo>
                <a:lnTo>
                  <a:pt x="1938" y="1783"/>
                </a:lnTo>
                <a:lnTo>
                  <a:pt x="2152" y="1783"/>
                </a:lnTo>
                <a:lnTo>
                  <a:pt x="112" y="0"/>
                </a:lnTo>
                <a:close/>
              </a:path>
            </a:pathLst>
          </a:custGeom>
          <a:solidFill>
            <a:srgbClr val="1D425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 name="Freeform 7"/>
          <p:cNvSpPr>
            <a:spLocks/>
          </p:cNvSpPr>
          <p:nvPr/>
        </p:nvSpPr>
        <p:spPr bwMode="auto">
          <a:xfrm>
            <a:off x="5264151" y="4508500"/>
            <a:ext cx="5468938" cy="2349500"/>
          </a:xfrm>
          <a:custGeom>
            <a:avLst/>
            <a:gdLst>
              <a:gd name="T0" fmla="*/ 1721 w 3445"/>
              <a:gd name="T1" fmla="*/ 0 h 1480"/>
              <a:gd name="T2" fmla="*/ 0 w 3445"/>
              <a:gd name="T3" fmla="*/ 1480 h 1480"/>
              <a:gd name="T4" fmla="*/ 3445 w 3445"/>
              <a:gd name="T5" fmla="*/ 1480 h 1480"/>
              <a:gd name="T6" fmla="*/ 1721 w 3445"/>
              <a:gd name="T7" fmla="*/ 0 h 1480"/>
            </a:gdLst>
            <a:ahLst/>
            <a:cxnLst>
              <a:cxn ang="0">
                <a:pos x="T0" y="T1"/>
              </a:cxn>
              <a:cxn ang="0">
                <a:pos x="T2" y="T3"/>
              </a:cxn>
              <a:cxn ang="0">
                <a:pos x="T4" y="T5"/>
              </a:cxn>
              <a:cxn ang="0">
                <a:pos x="T6" y="T7"/>
              </a:cxn>
            </a:cxnLst>
            <a:rect l="0" t="0" r="r" b="b"/>
            <a:pathLst>
              <a:path w="3445" h="1480">
                <a:moveTo>
                  <a:pt x="1721" y="0"/>
                </a:moveTo>
                <a:lnTo>
                  <a:pt x="0" y="1480"/>
                </a:lnTo>
                <a:lnTo>
                  <a:pt x="3445" y="1480"/>
                </a:lnTo>
                <a:lnTo>
                  <a:pt x="1721" y="0"/>
                </a:lnTo>
                <a:close/>
              </a:path>
            </a:pathLst>
          </a:custGeom>
          <a:solidFill>
            <a:srgbClr val="1D425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 name="Freeform 8"/>
          <p:cNvSpPr>
            <a:spLocks/>
          </p:cNvSpPr>
          <p:nvPr/>
        </p:nvSpPr>
        <p:spPr bwMode="auto">
          <a:xfrm>
            <a:off x="8731250" y="887412"/>
            <a:ext cx="3460750" cy="5932488"/>
          </a:xfrm>
          <a:custGeom>
            <a:avLst/>
            <a:gdLst>
              <a:gd name="T0" fmla="*/ 2180 w 2180"/>
              <a:gd name="T1" fmla="*/ 0 h 3737"/>
              <a:gd name="T2" fmla="*/ 0 w 2180"/>
              <a:gd name="T3" fmla="*/ 1867 h 3737"/>
              <a:gd name="T4" fmla="*/ 2180 w 2180"/>
              <a:gd name="T5" fmla="*/ 3737 h 3737"/>
              <a:gd name="T6" fmla="*/ 2180 w 2180"/>
              <a:gd name="T7" fmla="*/ 0 h 3737"/>
            </a:gdLst>
            <a:ahLst/>
            <a:cxnLst>
              <a:cxn ang="0">
                <a:pos x="T0" y="T1"/>
              </a:cxn>
              <a:cxn ang="0">
                <a:pos x="T2" y="T3"/>
              </a:cxn>
              <a:cxn ang="0">
                <a:pos x="T4" y="T5"/>
              </a:cxn>
              <a:cxn ang="0">
                <a:pos x="T6" y="T7"/>
              </a:cxn>
            </a:cxnLst>
            <a:rect l="0" t="0" r="r" b="b"/>
            <a:pathLst>
              <a:path w="2180" h="3737">
                <a:moveTo>
                  <a:pt x="2180" y="0"/>
                </a:moveTo>
                <a:lnTo>
                  <a:pt x="0" y="1867"/>
                </a:lnTo>
                <a:lnTo>
                  <a:pt x="2180" y="3737"/>
                </a:lnTo>
                <a:lnTo>
                  <a:pt x="2180" y="0"/>
                </a:lnTo>
                <a:close/>
              </a:path>
            </a:pathLst>
          </a:custGeom>
          <a:solidFill>
            <a:srgbClr val="F5C700"/>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 name="文本框 10">
            <a:extLst>
              <a:ext uri="{FF2B5EF4-FFF2-40B4-BE49-F238E27FC236}">
                <a16:creationId xmlns:a16="http://schemas.microsoft.com/office/drawing/2014/main" id="{EB8830EC-51CA-4B0C-A5FB-49755558E876}"/>
              </a:ext>
            </a:extLst>
          </p:cNvPr>
          <p:cNvSpPr txBox="1"/>
          <p:nvPr/>
        </p:nvSpPr>
        <p:spPr>
          <a:xfrm>
            <a:off x="291287" y="1671972"/>
            <a:ext cx="9439567" cy="2554545"/>
          </a:xfrm>
          <a:prstGeom prst="rect">
            <a:avLst/>
          </a:prstGeom>
          <a:noFill/>
        </p:spPr>
        <p:txBody>
          <a:bodyPr wrap="square">
            <a:spAutoFit/>
          </a:bodyPr>
          <a:lstStyle/>
          <a:p>
            <a:pPr>
              <a:defRPr/>
            </a:pPr>
            <a:r>
              <a:rPr lang="en-US" altLang="zh-CN" sz="8000" b="1" dirty="0" err="1">
                <a:solidFill>
                  <a:srgbClr val="1D4251"/>
                </a:solidFill>
                <a:latin typeface="Times New Roman" pitchFamily="18" charset="0"/>
                <a:cs typeface="Times New Roman" pitchFamily="18" charset="0"/>
                <a:sym typeface="+mn-lt"/>
              </a:rPr>
              <a:t>Cảm</a:t>
            </a:r>
            <a:r>
              <a:rPr lang="en-US" altLang="zh-CN" sz="8000" b="1" dirty="0">
                <a:solidFill>
                  <a:srgbClr val="1D4251"/>
                </a:solidFill>
                <a:latin typeface="Times New Roman" pitchFamily="18" charset="0"/>
                <a:cs typeface="Times New Roman" pitchFamily="18" charset="0"/>
                <a:sym typeface="+mn-lt"/>
              </a:rPr>
              <a:t> </a:t>
            </a:r>
            <a:r>
              <a:rPr lang="en-US" altLang="zh-CN" sz="8000" b="1" dirty="0" err="1">
                <a:solidFill>
                  <a:srgbClr val="1D4251"/>
                </a:solidFill>
                <a:latin typeface="Times New Roman" pitchFamily="18" charset="0"/>
                <a:cs typeface="Times New Roman" pitchFamily="18" charset="0"/>
                <a:sym typeface="+mn-lt"/>
              </a:rPr>
              <a:t>ơn</a:t>
            </a:r>
            <a:r>
              <a:rPr lang="en-US" altLang="zh-CN" sz="8000" b="1" dirty="0">
                <a:solidFill>
                  <a:srgbClr val="1D4251"/>
                </a:solidFill>
                <a:latin typeface="Times New Roman" pitchFamily="18" charset="0"/>
                <a:cs typeface="Times New Roman" pitchFamily="18" charset="0"/>
                <a:sym typeface="+mn-lt"/>
              </a:rPr>
              <a:t> </a:t>
            </a:r>
            <a:r>
              <a:rPr lang="en-US" altLang="zh-CN" sz="8000" b="1" dirty="0" err="1">
                <a:solidFill>
                  <a:srgbClr val="1D4251"/>
                </a:solidFill>
                <a:latin typeface="Times New Roman" pitchFamily="18" charset="0"/>
                <a:cs typeface="Times New Roman" pitchFamily="18" charset="0"/>
                <a:sym typeface="+mn-lt"/>
              </a:rPr>
              <a:t>Cô</a:t>
            </a:r>
            <a:r>
              <a:rPr lang="en-US" altLang="zh-CN" sz="8000" b="1" dirty="0">
                <a:solidFill>
                  <a:srgbClr val="1D4251"/>
                </a:solidFill>
                <a:latin typeface="Times New Roman" pitchFamily="18" charset="0"/>
                <a:cs typeface="Times New Roman" pitchFamily="18" charset="0"/>
                <a:sym typeface="+mn-lt"/>
              </a:rPr>
              <a:t> </a:t>
            </a:r>
            <a:r>
              <a:rPr lang="en-US" altLang="zh-CN" sz="8000" b="1" dirty="0" err="1">
                <a:solidFill>
                  <a:srgbClr val="1D4251"/>
                </a:solidFill>
                <a:latin typeface="Times New Roman" pitchFamily="18" charset="0"/>
                <a:cs typeface="Times New Roman" pitchFamily="18" charset="0"/>
                <a:sym typeface="+mn-lt"/>
              </a:rPr>
              <a:t>và</a:t>
            </a:r>
            <a:r>
              <a:rPr lang="en-US" altLang="zh-CN" sz="8000" b="1" dirty="0">
                <a:solidFill>
                  <a:srgbClr val="1D4251"/>
                </a:solidFill>
                <a:latin typeface="Times New Roman" pitchFamily="18" charset="0"/>
                <a:cs typeface="Times New Roman" pitchFamily="18" charset="0"/>
                <a:sym typeface="+mn-lt"/>
              </a:rPr>
              <a:t> </a:t>
            </a:r>
            <a:r>
              <a:rPr lang="en-US" altLang="zh-CN" sz="8000" b="1" dirty="0" err="1">
                <a:solidFill>
                  <a:srgbClr val="1D4251"/>
                </a:solidFill>
                <a:latin typeface="Times New Roman" pitchFamily="18" charset="0"/>
                <a:cs typeface="Times New Roman" pitchFamily="18" charset="0"/>
                <a:sym typeface="+mn-lt"/>
              </a:rPr>
              <a:t>các</a:t>
            </a:r>
            <a:r>
              <a:rPr lang="en-US" altLang="zh-CN" sz="8000" b="1" dirty="0">
                <a:solidFill>
                  <a:srgbClr val="1D4251"/>
                </a:solidFill>
                <a:latin typeface="Times New Roman" pitchFamily="18" charset="0"/>
                <a:cs typeface="Times New Roman" pitchFamily="18" charset="0"/>
                <a:sym typeface="+mn-lt"/>
              </a:rPr>
              <a:t> </a:t>
            </a:r>
            <a:r>
              <a:rPr lang="en-US" altLang="zh-CN" sz="8000" b="1" dirty="0" err="1">
                <a:solidFill>
                  <a:srgbClr val="1D4251"/>
                </a:solidFill>
                <a:latin typeface="Times New Roman" pitchFamily="18" charset="0"/>
                <a:cs typeface="Times New Roman" pitchFamily="18" charset="0"/>
                <a:sym typeface="+mn-lt"/>
              </a:rPr>
              <a:t>bạn</a:t>
            </a:r>
            <a:r>
              <a:rPr lang="en-US" altLang="zh-CN" sz="8000" b="1" dirty="0">
                <a:solidFill>
                  <a:srgbClr val="1D4251"/>
                </a:solidFill>
                <a:latin typeface="Times New Roman" pitchFamily="18" charset="0"/>
                <a:cs typeface="Times New Roman" pitchFamily="18" charset="0"/>
                <a:sym typeface="+mn-lt"/>
              </a:rPr>
              <a:t> </a:t>
            </a:r>
            <a:r>
              <a:rPr lang="en-US" altLang="zh-CN" sz="8000" b="1" dirty="0" err="1">
                <a:solidFill>
                  <a:srgbClr val="1D4251"/>
                </a:solidFill>
                <a:latin typeface="Times New Roman" pitchFamily="18" charset="0"/>
                <a:cs typeface="Times New Roman" pitchFamily="18" charset="0"/>
                <a:sym typeface="+mn-lt"/>
              </a:rPr>
              <a:t>đã</a:t>
            </a:r>
            <a:r>
              <a:rPr lang="en-US" altLang="zh-CN" sz="8000" b="1" dirty="0">
                <a:solidFill>
                  <a:srgbClr val="1D4251"/>
                </a:solidFill>
                <a:latin typeface="Times New Roman" pitchFamily="18" charset="0"/>
                <a:cs typeface="Times New Roman" pitchFamily="18" charset="0"/>
                <a:sym typeface="+mn-lt"/>
              </a:rPr>
              <a:t> </a:t>
            </a:r>
            <a:r>
              <a:rPr lang="en-US" altLang="zh-CN" sz="8000" b="1" dirty="0" err="1">
                <a:solidFill>
                  <a:srgbClr val="1D4251"/>
                </a:solidFill>
                <a:latin typeface="Times New Roman" pitchFamily="18" charset="0"/>
                <a:cs typeface="Times New Roman" pitchFamily="18" charset="0"/>
                <a:sym typeface="+mn-lt"/>
              </a:rPr>
              <a:t>lắng</a:t>
            </a:r>
            <a:r>
              <a:rPr lang="en-US" altLang="zh-CN" sz="8000" b="1" dirty="0">
                <a:solidFill>
                  <a:srgbClr val="1D4251"/>
                </a:solidFill>
                <a:latin typeface="Times New Roman" pitchFamily="18" charset="0"/>
                <a:cs typeface="Times New Roman" pitchFamily="18" charset="0"/>
                <a:sym typeface="+mn-lt"/>
              </a:rPr>
              <a:t> </a:t>
            </a:r>
            <a:r>
              <a:rPr lang="en-US" altLang="zh-CN" sz="8000" b="1" dirty="0" err="1">
                <a:solidFill>
                  <a:srgbClr val="1D4251"/>
                </a:solidFill>
                <a:latin typeface="Times New Roman" pitchFamily="18" charset="0"/>
                <a:cs typeface="Times New Roman" pitchFamily="18" charset="0"/>
                <a:sym typeface="+mn-lt"/>
              </a:rPr>
              <a:t>nghe</a:t>
            </a:r>
            <a:r>
              <a:rPr lang="en-US" altLang="zh-CN" sz="8000" b="1" dirty="0">
                <a:solidFill>
                  <a:srgbClr val="1D4251"/>
                </a:solidFill>
                <a:latin typeface="Times New Roman" pitchFamily="18" charset="0"/>
                <a:cs typeface="Times New Roman" pitchFamily="18" charset="0"/>
                <a:sym typeface="+mn-lt"/>
              </a:rPr>
              <a:t>!</a:t>
            </a:r>
          </a:p>
        </p:txBody>
      </p:sp>
    </p:spTree>
    <p:extLst>
      <p:ext uri="{BB962C8B-B14F-4D97-AF65-F5344CB8AC3E}">
        <p14:creationId xmlns:p14="http://schemas.microsoft.com/office/powerpoint/2010/main" val="879760536"/>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iterate type="lt">
                                    <p:tmPct val="10000"/>
                                  </p:iterate>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 name="ISPRING_FIRST_PUBLISH" val="1"/>
</p:tagLst>
</file>

<file path=ppt/theme/theme1.xml><?xml version="1.0" encoding="utf-8"?>
<a:theme xmlns:a="http://schemas.openxmlformats.org/drawingml/2006/main" name="Office Theme">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1qdbl4ma">
      <a:majorFont>
        <a:latin typeface="Helvetica"/>
        <a:ea typeface="Helvetica"/>
        <a:cs typeface=""/>
      </a:majorFont>
      <a:minorFont>
        <a:latin typeface="Helvetica"/>
        <a:ea typeface="Helvetica"/>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2435</TotalTime>
  <Words>3830</Words>
  <Application>Microsoft Office PowerPoint</Application>
  <PresentationFormat>Widescreen</PresentationFormat>
  <Paragraphs>381</Paragraphs>
  <Slides>36</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Times New Roman</vt:lpstr>
      <vt:lpstr>方正综艺简体</vt:lpstr>
      <vt:lpstr>Arial</vt:lpstr>
      <vt:lpstr>Calibri</vt:lpstr>
      <vt:lpstr>等线</vt:lpstr>
      <vt:lpstr>Helvetica</vt:lpstr>
      <vt:lpstr>微软雅黑</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WIN7</dc:creator>
  <cp:lastModifiedBy>Thu Hòa Vũ</cp:lastModifiedBy>
  <cp:revision>148</cp:revision>
  <dcterms:created xsi:type="dcterms:W3CDTF">2017-08-18T03:02:00Z</dcterms:created>
  <dcterms:modified xsi:type="dcterms:W3CDTF">2020-04-29T09:16:25Z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