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43"/>
  </p:notesMasterIdLst>
  <p:handoutMasterIdLst>
    <p:handoutMasterId r:id="rId44"/>
  </p:handoutMasterIdLst>
  <p:sldIdLst>
    <p:sldId id="277" r:id="rId2"/>
    <p:sldId id="423" r:id="rId3"/>
    <p:sldId id="422" r:id="rId4"/>
    <p:sldId id="261" r:id="rId5"/>
    <p:sldId id="260" r:id="rId6"/>
    <p:sldId id="278" r:id="rId7"/>
    <p:sldId id="371" r:id="rId8"/>
    <p:sldId id="397" r:id="rId9"/>
    <p:sldId id="413" r:id="rId10"/>
    <p:sldId id="419" r:id="rId11"/>
    <p:sldId id="415" r:id="rId12"/>
    <p:sldId id="414" r:id="rId13"/>
    <p:sldId id="372" r:id="rId14"/>
    <p:sldId id="373" r:id="rId15"/>
    <p:sldId id="405" r:id="rId16"/>
    <p:sldId id="407" r:id="rId17"/>
    <p:sldId id="409" r:id="rId18"/>
    <p:sldId id="410" r:id="rId19"/>
    <p:sldId id="406" r:id="rId20"/>
    <p:sldId id="412" r:id="rId21"/>
    <p:sldId id="420" r:id="rId22"/>
    <p:sldId id="421" r:id="rId23"/>
    <p:sldId id="377" r:id="rId24"/>
    <p:sldId id="343" r:id="rId25"/>
    <p:sldId id="401" r:id="rId26"/>
    <p:sldId id="402" r:id="rId27"/>
    <p:sldId id="381" r:id="rId28"/>
    <p:sldId id="369" r:id="rId29"/>
    <p:sldId id="416" r:id="rId30"/>
    <p:sldId id="417" r:id="rId31"/>
    <p:sldId id="388" r:id="rId32"/>
    <p:sldId id="418" r:id="rId33"/>
    <p:sldId id="337" r:id="rId34"/>
    <p:sldId id="364" r:id="rId35"/>
    <p:sldId id="389" r:id="rId36"/>
    <p:sldId id="390" r:id="rId37"/>
    <p:sldId id="391" r:id="rId38"/>
    <p:sldId id="394" r:id="rId39"/>
    <p:sldId id="395" r:id="rId40"/>
    <p:sldId id="297" r:id="rId41"/>
    <p:sldId id="336" r:id="rId42"/>
  </p:sldIdLst>
  <p:sldSz cx="9144000" cy="6858000" type="screen4x3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. Introduction" id="{CB6BBEF7-9717-4733-A929-535518E6EBF6}">
          <p14:sldIdLst>
            <p14:sldId id="277"/>
            <p14:sldId id="423"/>
            <p14:sldId id="422"/>
            <p14:sldId id="261"/>
            <p14:sldId id="260"/>
          </p14:sldIdLst>
        </p14:section>
        <p14:section name="1. Concept of BOP" id="{16378913-E5ED-4281-BAF5-F1F938CB0BED}">
          <p14:sldIdLst>
            <p14:sldId id="278"/>
            <p14:sldId id="371"/>
            <p14:sldId id="397"/>
            <p14:sldId id="413"/>
            <p14:sldId id="419"/>
            <p14:sldId id="415"/>
            <p14:sldId id="414"/>
            <p14:sldId id="372"/>
            <p14:sldId id="373"/>
            <p14:sldId id="405"/>
            <p14:sldId id="407"/>
            <p14:sldId id="409"/>
            <p14:sldId id="410"/>
            <p14:sldId id="406"/>
            <p14:sldId id="412"/>
            <p14:sldId id="420"/>
            <p14:sldId id="421"/>
            <p14:sldId id="377"/>
          </p14:sldIdLst>
        </p14:section>
        <p14:section name="I. 2.2. NTMs" id="{E2D565D1-BA5E-44E6-A40E-50A644912248}">
          <p14:sldIdLst>
            <p14:sldId id="343"/>
            <p14:sldId id="401"/>
            <p14:sldId id="402"/>
            <p14:sldId id="381"/>
            <p14:sldId id="369"/>
            <p14:sldId id="416"/>
            <p14:sldId id="417"/>
            <p14:sldId id="388"/>
            <p14:sldId id="418"/>
          </p14:sldIdLst>
        </p14:section>
        <p14:section name="CA &amp; others" id="{ED467BFC-B1D1-1E4C-9065-FF6090BD0F5E}">
          <p14:sldIdLst>
            <p14:sldId id="337"/>
            <p14:sldId id="364"/>
            <p14:sldId id="389"/>
            <p14:sldId id="390"/>
          </p14:sldIdLst>
        </p14:section>
        <p14:section name="Adjustments" id="{967A9D0D-C3CC-2243-A9FC-5064AD315E73}">
          <p14:sldIdLst>
            <p14:sldId id="391"/>
            <p14:sldId id="394"/>
            <p14:sldId id="395"/>
          </p14:sldIdLst>
        </p14:section>
        <p14:section name="The end" id="{3DAC647D-1BDE-4B25-A7F1-4DBC272CFF2F}">
          <p14:sldIdLst>
            <p14:sldId id="297"/>
            <p14:sldId id="33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7">
          <p15:clr>
            <a:srgbClr val="A4A3A4"/>
          </p15:clr>
        </p15:guide>
        <p15:guide id="2" pos="212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EE4FF"/>
    <a:srgbClr val="4787FF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29" autoAdjust="0"/>
    <p:restoredTop sz="79444" autoAdjust="0"/>
  </p:normalViewPr>
  <p:slideViewPr>
    <p:cSldViewPr>
      <p:cViewPr varScale="1">
        <p:scale>
          <a:sx n="54" d="100"/>
          <a:sy n="54" d="100"/>
        </p:scale>
        <p:origin x="436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77" d="100"/>
          <a:sy n="77" d="100"/>
        </p:scale>
        <p:origin x="-2472" y="-120"/>
      </p:cViewPr>
      <p:guideLst>
        <p:guide orient="horz" pos="3107"/>
        <p:guide pos="212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AF9FD0-486B-4AA3-861C-9FB135FB9F42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3C85386-8A3C-444B-977B-27BCB437A0C1}">
      <dgm:prSet phldrT="[Text]" custT="1"/>
      <dgm:spPr/>
      <dgm:t>
        <a:bodyPr/>
        <a:lstStyle/>
        <a:p>
          <a:r>
            <a:rPr lang="en-US" sz="4000" b="1" dirty="0" smtClean="0"/>
            <a:t>BOP</a:t>
          </a:r>
          <a:endParaRPr lang="en-US" sz="4000" b="1" dirty="0"/>
        </a:p>
      </dgm:t>
    </dgm:pt>
    <dgm:pt modelId="{EF5BA85A-79F3-4660-8206-A6000C08209C}" type="parTrans" cxnId="{21E78DD0-5278-4F0C-8320-44BE2693A5FC}">
      <dgm:prSet/>
      <dgm:spPr/>
      <dgm:t>
        <a:bodyPr/>
        <a:lstStyle/>
        <a:p>
          <a:endParaRPr lang="en-US"/>
        </a:p>
      </dgm:t>
    </dgm:pt>
    <dgm:pt modelId="{5F067DF2-7D25-4E3C-81D3-1D7D2A544844}" type="sibTrans" cxnId="{21E78DD0-5278-4F0C-8320-44BE2693A5FC}">
      <dgm:prSet/>
      <dgm:spPr/>
      <dgm:t>
        <a:bodyPr/>
        <a:lstStyle/>
        <a:p>
          <a:endParaRPr lang="en-US"/>
        </a:p>
      </dgm:t>
    </dgm:pt>
    <dgm:pt modelId="{AED83792-B980-42EB-8433-D26622CD8556}">
      <dgm:prSet phldrT="[Text]" custT="1"/>
      <dgm:spPr/>
      <dgm:t>
        <a:bodyPr/>
        <a:lstStyle/>
        <a:p>
          <a:r>
            <a:rPr lang="en-US" sz="2600" dirty="0" smtClean="0"/>
            <a:t>Current Account</a:t>
          </a:r>
          <a:endParaRPr lang="en-US" sz="2600" dirty="0"/>
        </a:p>
      </dgm:t>
    </dgm:pt>
    <dgm:pt modelId="{26E6C106-674B-477D-A539-8948A8927119}" type="parTrans" cxnId="{EB234BC2-6914-4666-97EF-DB952E205FA8}">
      <dgm:prSet/>
      <dgm:spPr/>
      <dgm:t>
        <a:bodyPr/>
        <a:lstStyle/>
        <a:p>
          <a:endParaRPr lang="en-US"/>
        </a:p>
      </dgm:t>
    </dgm:pt>
    <dgm:pt modelId="{9539D9D2-653A-42E2-88D0-F773A08A0C56}" type="sibTrans" cxnId="{EB234BC2-6914-4666-97EF-DB952E205FA8}">
      <dgm:prSet/>
      <dgm:spPr/>
      <dgm:t>
        <a:bodyPr/>
        <a:lstStyle/>
        <a:p>
          <a:endParaRPr lang="en-US"/>
        </a:p>
      </dgm:t>
    </dgm:pt>
    <dgm:pt modelId="{B3BE34D7-4DD1-4EAE-922D-6B2CAF5A0D15}">
      <dgm:prSet phldrT="[Text]" custT="1"/>
      <dgm:spPr/>
      <dgm:t>
        <a:bodyPr/>
        <a:lstStyle/>
        <a:p>
          <a:r>
            <a:rPr lang="en-US" sz="2600" dirty="0" smtClean="0"/>
            <a:t>Capital Account</a:t>
          </a:r>
          <a:endParaRPr lang="en-US" sz="2600" dirty="0"/>
        </a:p>
      </dgm:t>
    </dgm:pt>
    <dgm:pt modelId="{9778BFEB-D74D-449C-AE5E-7589FE59A89B}" type="parTrans" cxnId="{1FE17B0D-6B6C-49CC-A536-EDF10C4B131A}">
      <dgm:prSet/>
      <dgm:spPr/>
      <dgm:t>
        <a:bodyPr/>
        <a:lstStyle/>
        <a:p>
          <a:endParaRPr lang="en-US"/>
        </a:p>
      </dgm:t>
    </dgm:pt>
    <dgm:pt modelId="{64C2CCEC-3706-4DFB-87DE-1BE8D678E2AB}" type="sibTrans" cxnId="{1FE17B0D-6B6C-49CC-A536-EDF10C4B131A}">
      <dgm:prSet/>
      <dgm:spPr/>
      <dgm:t>
        <a:bodyPr/>
        <a:lstStyle/>
        <a:p>
          <a:endParaRPr lang="en-US"/>
        </a:p>
      </dgm:t>
    </dgm:pt>
    <dgm:pt modelId="{4C155C76-D81F-4F2A-BA1B-7FF224DC766A}">
      <dgm:prSet phldrT="[Text]" custT="1"/>
      <dgm:spPr/>
      <dgm:t>
        <a:bodyPr/>
        <a:lstStyle/>
        <a:p>
          <a:r>
            <a:rPr lang="en-US" sz="2600" dirty="0" smtClean="0"/>
            <a:t>Financial account</a:t>
          </a:r>
          <a:endParaRPr lang="en-US" sz="2600" dirty="0"/>
        </a:p>
      </dgm:t>
    </dgm:pt>
    <dgm:pt modelId="{6699B287-17FC-4364-9D8A-4AE28FADBB0E}" type="parTrans" cxnId="{4CD369EB-6E0A-4A26-A6C4-F32A63C25FB4}">
      <dgm:prSet/>
      <dgm:spPr/>
      <dgm:t>
        <a:bodyPr/>
        <a:lstStyle/>
        <a:p>
          <a:endParaRPr lang="en-US"/>
        </a:p>
      </dgm:t>
    </dgm:pt>
    <dgm:pt modelId="{8B10B0AA-3352-4333-8448-204C5CD6FAA6}" type="sibTrans" cxnId="{4CD369EB-6E0A-4A26-A6C4-F32A63C25FB4}">
      <dgm:prSet/>
      <dgm:spPr/>
      <dgm:t>
        <a:bodyPr/>
        <a:lstStyle/>
        <a:p>
          <a:endParaRPr lang="en-US"/>
        </a:p>
      </dgm:t>
    </dgm:pt>
    <dgm:pt modelId="{118DEF76-C2F6-41D1-B8C0-33F528BF14F1}">
      <dgm:prSet phldrT="[Text]" custT="1"/>
      <dgm:spPr/>
      <dgm:t>
        <a:bodyPr/>
        <a:lstStyle/>
        <a:p>
          <a:r>
            <a:rPr lang="en-US" sz="2200" dirty="0" smtClean="0"/>
            <a:t>Non-official assets</a:t>
          </a:r>
          <a:endParaRPr lang="en-US" sz="2200" dirty="0"/>
        </a:p>
      </dgm:t>
    </dgm:pt>
    <dgm:pt modelId="{4AFD52E0-18DE-48B5-8DC6-94C3090EE676}" type="parTrans" cxnId="{B35EC9B5-6EAC-498B-B88D-15E07DAE668B}">
      <dgm:prSet/>
      <dgm:spPr/>
      <dgm:t>
        <a:bodyPr/>
        <a:lstStyle/>
        <a:p>
          <a:endParaRPr lang="en-US"/>
        </a:p>
      </dgm:t>
    </dgm:pt>
    <dgm:pt modelId="{13D615D0-A532-4653-BF5E-878F9D818CD0}" type="sibTrans" cxnId="{B35EC9B5-6EAC-498B-B88D-15E07DAE668B}">
      <dgm:prSet/>
      <dgm:spPr/>
      <dgm:t>
        <a:bodyPr/>
        <a:lstStyle/>
        <a:p>
          <a:endParaRPr lang="en-US"/>
        </a:p>
      </dgm:t>
    </dgm:pt>
    <dgm:pt modelId="{FE6BCCEF-BF68-4365-AB23-30B65E083785}">
      <dgm:prSet phldrT="[Text]" custT="1"/>
      <dgm:spPr/>
      <dgm:t>
        <a:bodyPr/>
        <a:lstStyle/>
        <a:p>
          <a:r>
            <a:rPr lang="en-US" sz="2200" dirty="0" smtClean="0"/>
            <a:t>Statistical discrepancy</a:t>
          </a:r>
          <a:endParaRPr lang="en-US" sz="2200" dirty="0"/>
        </a:p>
      </dgm:t>
    </dgm:pt>
    <dgm:pt modelId="{A985906E-8F85-4BF7-B886-DEE65B27EE19}" type="parTrans" cxnId="{8F7356C8-59B6-4EB4-BCAA-60ADDB292BC1}">
      <dgm:prSet/>
      <dgm:spPr/>
      <dgm:t>
        <a:bodyPr/>
        <a:lstStyle/>
        <a:p>
          <a:endParaRPr lang="en-US"/>
        </a:p>
      </dgm:t>
    </dgm:pt>
    <dgm:pt modelId="{69465AED-8447-45C2-A428-64FB15762251}" type="sibTrans" cxnId="{8F7356C8-59B6-4EB4-BCAA-60ADDB292BC1}">
      <dgm:prSet/>
      <dgm:spPr/>
      <dgm:t>
        <a:bodyPr/>
        <a:lstStyle/>
        <a:p>
          <a:endParaRPr lang="en-US"/>
        </a:p>
      </dgm:t>
    </dgm:pt>
    <dgm:pt modelId="{6F7865F1-B4D5-4C59-9721-5B402EB2AC01}">
      <dgm:prSet phldrT="[Text]" custT="1"/>
      <dgm:spPr/>
      <dgm:t>
        <a:bodyPr/>
        <a:lstStyle/>
        <a:p>
          <a:r>
            <a:rPr lang="en-US" sz="2200" dirty="0" smtClean="0"/>
            <a:t>Official assets</a:t>
          </a:r>
          <a:endParaRPr lang="en-US" sz="2200" dirty="0"/>
        </a:p>
      </dgm:t>
    </dgm:pt>
    <dgm:pt modelId="{621EE86B-865C-4A18-9B3C-976B5339FD9D}" type="parTrans" cxnId="{45099B07-7B20-42BE-9D1A-3F9E9EBED349}">
      <dgm:prSet/>
      <dgm:spPr/>
      <dgm:t>
        <a:bodyPr/>
        <a:lstStyle/>
        <a:p>
          <a:endParaRPr lang="en-US"/>
        </a:p>
      </dgm:t>
    </dgm:pt>
    <dgm:pt modelId="{A9A6424D-C0A5-47F7-BF39-09135972ECAB}" type="sibTrans" cxnId="{45099B07-7B20-42BE-9D1A-3F9E9EBED349}">
      <dgm:prSet/>
      <dgm:spPr/>
      <dgm:t>
        <a:bodyPr/>
        <a:lstStyle/>
        <a:p>
          <a:endParaRPr lang="en-US"/>
        </a:p>
      </dgm:t>
    </dgm:pt>
    <dgm:pt modelId="{11883CB0-A21B-41BF-8751-F2270D4F2399}" type="pres">
      <dgm:prSet presAssocID="{97AF9FD0-486B-4AA3-861C-9FB135FB9F4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65E0912B-10C5-4190-AD27-946B9C4BB9A4}" type="pres">
      <dgm:prSet presAssocID="{33C85386-8A3C-444B-977B-27BCB437A0C1}" presName="hierRoot1" presStyleCnt="0"/>
      <dgm:spPr/>
    </dgm:pt>
    <dgm:pt modelId="{B6CD7D19-17F8-4CD6-B0B8-8243C1DDA178}" type="pres">
      <dgm:prSet presAssocID="{33C85386-8A3C-444B-977B-27BCB437A0C1}" presName="composite" presStyleCnt="0"/>
      <dgm:spPr/>
    </dgm:pt>
    <dgm:pt modelId="{2E59FF49-6D99-4CE3-8291-36F76002C82B}" type="pres">
      <dgm:prSet presAssocID="{33C85386-8A3C-444B-977B-27BCB437A0C1}" presName="background" presStyleLbl="node0" presStyleIdx="0" presStyleCn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</dgm:pt>
    <dgm:pt modelId="{B4923690-690E-4A1C-AAAC-3CEAF3042CF6}" type="pres">
      <dgm:prSet presAssocID="{33C85386-8A3C-444B-977B-27BCB437A0C1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23EE93E-911A-485C-883E-351E1119D3A8}" type="pres">
      <dgm:prSet presAssocID="{33C85386-8A3C-444B-977B-27BCB437A0C1}" presName="hierChild2" presStyleCnt="0"/>
      <dgm:spPr/>
    </dgm:pt>
    <dgm:pt modelId="{9C564054-370A-44A8-95ED-101374E7314D}" type="pres">
      <dgm:prSet presAssocID="{26E6C106-674B-477D-A539-8948A8927119}" presName="Name10" presStyleLbl="parChTrans1D2" presStyleIdx="0" presStyleCnt="3"/>
      <dgm:spPr/>
      <dgm:t>
        <a:bodyPr/>
        <a:lstStyle/>
        <a:p>
          <a:endParaRPr lang="en-US"/>
        </a:p>
      </dgm:t>
    </dgm:pt>
    <dgm:pt modelId="{EC68B5A8-DB4D-404A-B6A6-248853E1D301}" type="pres">
      <dgm:prSet presAssocID="{AED83792-B980-42EB-8433-D26622CD8556}" presName="hierRoot2" presStyleCnt="0"/>
      <dgm:spPr/>
    </dgm:pt>
    <dgm:pt modelId="{65DEE703-3F76-433A-905C-3609252BD9E0}" type="pres">
      <dgm:prSet presAssocID="{AED83792-B980-42EB-8433-D26622CD8556}" presName="composite2" presStyleCnt="0"/>
      <dgm:spPr/>
    </dgm:pt>
    <dgm:pt modelId="{BC44003A-DF41-4365-8E6E-0A8E97AEE809}" type="pres">
      <dgm:prSet presAssocID="{AED83792-B980-42EB-8433-D26622CD8556}" presName="background2" presStyleLbl="node2" presStyleIdx="0" presStyleCnt="3"/>
      <dgm:spPr/>
    </dgm:pt>
    <dgm:pt modelId="{88B8715E-DE0C-4ACA-8506-B62A1EC0C884}" type="pres">
      <dgm:prSet presAssocID="{AED83792-B980-42EB-8433-D26622CD8556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EDE45D9-C319-482C-B751-817C90343D08}" type="pres">
      <dgm:prSet presAssocID="{AED83792-B980-42EB-8433-D26622CD8556}" presName="hierChild3" presStyleCnt="0"/>
      <dgm:spPr/>
    </dgm:pt>
    <dgm:pt modelId="{963B1B5A-B664-4827-8F41-015125013CC5}" type="pres">
      <dgm:prSet presAssocID="{9778BFEB-D74D-449C-AE5E-7589FE59A89B}" presName="Name10" presStyleLbl="parChTrans1D2" presStyleIdx="1" presStyleCnt="3"/>
      <dgm:spPr/>
      <dgm:t>
        <a:bodyPr/>
        <a:lstStyle/>
        <a:p>
          <a:endParaRPr lang="en-US"/>
        </a:p>
      </dgm:t>
    </dgm:pt>
    <dgm:pt modelId="{7C8C6F58-1F82-49FA-BC06-12FE82011955}" type="pres">
      <dgm:prSet presAssocID="{B3BE34D7-4DD1-4EAE-922D-6B2CAF5A0D15}" presName="hierRoot2" presStyleCnt="0"/>
      <dgm:spPr/>
    </dgm:pt>
    <dgm:pt modelId="{25A4789D-AAD9-40B8-A162-31CC9A3A0883}" type="pres">
      <dgm:prSet presAssocID="{B3BE34D7-4DD1-4EAE-922D-6B2CAF5A0D15}" presName="composite2" presStyleCnt="0"/>
      <dgm:spPr/>
    </dgm:pt>
    <dgm:pt modelId="{C9BD6D77-4ABA-4BFD-992B-4EB051A95201}" type="pres">
      <dgm:prSet presAssocID="{B3BE34D7-4DD1-4EAE-922D-6B2CAF5A0D15}" presName="background2" presStyleLbl="node2" presStyleIdx="1" presStyleCnt="3"/>
      <dgm:spPr/>
    </dgm:pt>
    <dgm:pt modelId="{A8805509-047C-4A86-AF2A-2A0AEDDF2DAC}" type="pres">
      <dgm:prSet presAssocID="{B3BE34D7-4DD1-4EAE-922D-6B2CAF5A0D15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381D855-99CB-471C-A9CE-D3FBF65A8A8F}" type="pres">
      <dgm:prSet presAssocID="{B3BE34D7-4DD1-4EAE-922D-6B2CAF5A0D15}" presName="hierChild3" presStyleCnt="0"/>
      <dgm:spPr/>
    </dgm:pt>
    <dgm:pt modelId="{8702C2A0-F9E7-4D74-9ABD-1543ACC2B335}" type="pres">
      <dgm:prSet presAssocID="{6699B287-17FC-4364-9D8A-4AE28FADBB0E}" presName="Name10" presStyleLbl="parChTrans1D2" presStyleIdx="2" presStyleCnt="3"/>
      <dgm:spPr/>
      <dgm:t>
        <a:bodyPr/>
        <a:lstStyle/>
        <a:p>
          <a:endParaRPr lang="en-US"/>
        </a:p>
      </dgm:t>
    </dgm:pt>
    <dgm:pt modelId="{A487C1F5-88F4-49A8-A00A-7E115756A37E}" type="pres">
      <dgm:prSet presAssocID="{4C155C76-D81F-4F2A-BA1B-7FF224DC766A}" presName="hierRoot2" presStyleCnt="0"/>
      <dgm:spPr/>
    </dgm:pt>
    <dgm:pt modelId="{2C144B8E-B404-47F0-87F0-B1F58F249CE8}" type="pres">
      <dgm:prSet presAssocID="{4C155C76-D81F-4F2A-BA1B-7FF224DC766A}" presName="composite2" presStyleCnt="0"/>
      <dgm:spPr/>
    </dgm:pt>
    <dgm:pt modelId="{F7F1E0F4-6CAE-4A7D-988B-AB6E4EE5CAF4}" type="pres">
      <dgm:prSet presAssocID="{4C155C76-D81F-4F2A-BA1B-7FF224DC766A}" presName="background2" presStyleLbl="node2" presStyleIdx="2" presStyleCnt="3"/>
      <dgm:spPr/>
    </dgm:pt>
    <dgm:pt modelId="{E08672DA-195A-4739-8311-B1AB34CD77B3}" type="pres">
      <dgm:prSet presAssocID="{4C155C76-D81F-4F2A-BA1B-7FF224DC766A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DF5E9D0-6A5F-4D6C-89A7-D975243F9996}" type="pres">
      <dgm:prSet presAssocID="{4C155C76-D81F-4F2A-BA1B-7FF224DC766A}" presName="hierChild3" presStyleCnt="0"/>
      <dgm:spPr/>
    </dgm:pt>
    <dgm:pt modelId="{BE6671B7-3D03-4A3D-AD68-345F0455A1CF}" type="pres">
      <dgm:prSet presAssocID="{4AFD52E0-18DE-48B5-8DC6-94C3090EE676}" presName="Name17" presStyleLbl="parChTrans1D3" presStyleIdx="0" presStyleCnt="3"/>
      <dgm:spPr/>
      <dgm:t>
        <a:bodyPr/>
        <a:lstStyle/>
        <a:p>
          <a:endParaRPr lang="en-US"/>
        </a:p>
      </dgm:t>
    </dgm:pt>
    <dgm:pt modelId="{5055B66E-6BDD-4CA0-8989-D032F71823E4}" type="pres">
      <dgm:prSet presAssocID="{118DEF76-C2F6-41D1-B8C0-33F528BF14F1}" presName="hierRoot3" presStyleCnt="0"/>
      <dgm:spPr/>
    </dgm:pt>
    <dgm:pt modelId="{15E7392C-C9A6-4CC2-9C5E-9F64509357D3}" type="pres">
      <dgm:prSet presAssocID="{118DEF76-C2F6-41D1-B8C0-33F528BF14F1}" presName="composite3" presStyleCnt="0"/>
      <dgm:spPr/>
    </dgm:pt>
    <dgm:pt modelId="{C6DF02AB-417A-46DB-AB09-C0EABEC7EBBF}" type="pres">
      <dgm:prSet presAssocID="{118DEF76-C2F6-41D1-B8C0-33F528BF14F1}" presName="background3" presStyleLbl="node3" presStyleIdx="0" presStyleCnt="3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</dgm:pt>
    <dgm:pt modelId="{68DFE0BB-9AAF-41AF-80D5-3618E3777A14}" type="pres">
      <dgm:prSet presAssocID="{118DEF76-C2F6-41D1-B8C0-33F528BF14F1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649A5AC-343A-44FE-8E7F-BD65ECABB7D4}" type="pres">
      <dgm:prSet presAssocID="{118DEF76-C2F6-41D1-B8C0-33F528BF14F1}" presName="hierChild4" presStyleCnt="0"/>
      <dgm:spPr/>
    </dgm:pt>
    <dgm:pt modelId="{92371B88-AEE6-4797-B0CD-1FB98BE88604}" type="pres">
      <dgm:prSet presAssocID="{A985906E-8F85-4BF7-B886-DEE65B27EE19}" presName="Name17" presStyleLbl="parChTrans1D3" presStyleIdx="1" presStyleCnt="3"/>
      <dgm:spPr/>
      <dgm:t>
        <a:bodyPr/>
        <a:lstStyle/>
        <a:p>
          <a:endParaRPr lang="en-US"/>
        </a:p>
      </dgm:t>
    </dgm:pt>
    <dgm:pt modelId="{6D0C1D4E-11EF-40A6-A785-966DAF9DC8B3}" type="pres">
      <dgm:prSet presAssocID="{FE6BCCEF-BF68-4365-AB23-30B65E083785}" presName="hierRoot3" presStyleCnt="0"/>
      <dgm:spPr/>
    </dgm:pt>
    <dgm:pt modelId="{945A9CB2-D6D6-40A2-B9DE-E41F4FE4CE80}" type="pres">
      <dgm:prSet presAssocID="{FE6BCCEF-BF68-4365-AB23-30B65E083785}" presName="composite3" presStyleCnt="0"/>
      <dgm:spPr/>
    </dgm:pt>
    <dgm:pt modelId="{ED1C2FCE-3851-43C3-847F-3BE59AAFF874}" type="pres">
      <dgm:prSet presAssocID="{FE6BCCEF-BF68-4365-AB23-30B65E083785}" presName="background3" presStyleLbl="node3" presStyleIdx="1" presStyleCnt="3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</dgm:pt>
    <dgm:pt modelId="{19450448-E354-470F-B7AA-A54C057738E4}" type="pres">
      <dgm:prSet presAssocID="{FE6BCCEF-BF68-4365-AB23-30B65E083785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D4D21CE-D669-42EA-B33D-7DEC2F12A9AF}" type="pres">
      <dgm:prSet presAssocID="{FE6BCCEF-BF68-4365-AB23-30B65E083785}" presName="hierChild4" presStyleCnt="0"/>
      <dgm:spPr/>
    </dgm:pt>
    <dgm:pt modelId="{2F013880-5111-4CB3-97EE-379E3FF315DF}" type="pres">
      <dgm:prSet presAssocID="{621EE86B-865C-4A18-9B3C-976B5339FD9D}" presName="Name17" presStyleLbl="parChTrans1D3" presStyleIdx="2" presStyleCnt="3"/>
      <dgm:spPr/>
      <dgm:t>
        <a:bodyPr/>
        <a:lstStyle/>
        <a:p>
          <a:endParaRPr lang="en-US"/>
        </a:p>
      </dgm:t>
    </dgm:pt>
    <dgm:pt modelId="{BCDB1A03-3DE9-4843-843E-EFAA2508E1F9}" type="pres">
      <dgm:prSet presAssocID="{6F7865F1-B4D5-4C59-9721-5B402EB2AC01}" presName="hierRoot3" presStyleCnt="0"/>
      <dgm:spPr/>
    </dgm:pt>
    <dgm:pt modelId="{CB6E2730-D575-4308-855D-FA859D48618D}" type="pres">
      <dgm:prSet presAssocID="{6F7865F1-B4D5-4C59-9721-5B402EB2AC01}" presName="composite3" presStyleCnt="0"/>
      <dgm:spPr/>
    </dgm:pt>
    <dgm:pt modelId="{2A641562-DDB7-4295-9EF5-09A62C7785D9}" type="pres">
      <dgm:prSet presAssocID="{6F7865F1-B4D5-4C59-9721-5B402EB2AC01}" presName="background3" presStyleLbl="node3" presStyleIdx="2" presStyleCnt="3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</dgm:pt>
    <dgm:pt modelId="{76DF2BBC-A9A0-4402-BC5F-6FE3C2834C05}" type="pres">
      <dgm:prSet presAssocID="{6F7865F1-B4D5-4C59-9721-5B402EB2AC01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F800805-4884-4A81-880F-5FFD8BFC6463}" type="pres">
      <dgm:prSet presAssocID="{6F7865F1-B4D5-4C59-9721-5B402EB2AC01}" presName="hierChild4" presStyleCnt="0"/>
      <dgm:spPr/>
    </dgm:pt>
  </dgm:ptLst>
  <dgm:cxnLst>
    <dgm:cxn modelId="{388D8D88-BE98-4080-B713-1DCDAA0BE201}" type="presOf" srcId="{6F7865F1-B4D5-4C59-9721-5B402EB2AC01}" destId="{76DF2BBC-A9A0-4402-BC5F-6FE3C2834C05}" srcOrd="0" destOrd="0" presId="urn:microsoft.com/office/officeart/2005/8/layout/hierarchy1"/>
    <dgm:cxn modelId="{21E78DD0-5278-4F0C-8320-44BE2693A5FC}" srcId="{97AF9FD0-486B-4AA3-861C-9FB135FB9F42}" destId="{33C85386-8A3C-444B-977B-27BCB437A0C1}" srcOrd="0" destOrd="0" parTransId="{EF5BA85A-79F3-4660-8206-A6000C08209C}" sibTransId="{5F067DF2-7D25-4E3C-81D3-1D7D2A544844}"/>
    <dgm:cxn modelId="{C992956D-3E71-439B-AD70-3F1CF7BD09D7}" type="presOf" srcId="{FE6BCCEF-BF68-4365-AB23-30B65E083785}" destId="{19450448-E354-470F-B7AA-A54C057738E4}" srcOrd="0" destOrd="0" presId="urn:microsoft.com/office/officeart/2005/8/layout/hierarchy1"/>
    <dgm:cxn modelId="{B34C8DA8-7ED2-41BA-9779-E4837E562C12}" type="presOf" srcId="{6699B287-17FC-4364-9D8A-4AE28FADBB0E}" destId="{8702C2A0-F9E7-4D74-9ABD-1543ACC2B335}" srcOrd="0" destOrd="0" presId="urn:microsoft.com/office/officeart/2005/8/layout/hierarchy1"/>
    <dgm:cxn modelId="{27774AB1-F51F-442F-8253-86E3F4BFFD60}" type="presOf" srcId="{621EE86B-865C-4A18-9B3C-976B5339FD9D}" destId="{2F013880-5111-4CB3-97EE-379E3FF315DF}" srcOrd="0" destOrd="0" presId="urn:microsoft.com/office/officeart/2005/8/layout/hierarchy1"/>
    <dgm:cxn modelId="{31084A91-5681-488F-BF0C-DCEAE44F710C}" type="presOf" srcId="{26E6C106-674B-477D-A539-8948A8927119}" destId="{9C564054-370A-44A8-95ED-101374E7314D}" srcOrd="0" destOrd="0" presId="urn:microsoft.com/office/officeart/2005/8/layout/hierarchy1"/>
    <dgm:cxn modelId="{EDA4D4EB-5C33-4B21-819F-4EC411669750}" type="presOf" srcId="{A985906E-8F85-4BF7-B886-DEE65B27EE19}" destId="{92371B88-AEE6-4797-B0CD-1FB98BE88604}" srcOrd="0" destOrd="0" presId="urn:microsoft.com/office/officeart/2005/8/layout/hierarchy1"/>
    <dgm:cxn modelId="{12B4FDC5-E871-494E-8997-528A76494093}" type="presOf" srcId="{AED83792-B980-42EB-8433-D26622CD8556}" destId="{88B8715E-DE0C-4ACA-8506-B62A1EC0C884}" srcOrd="0" destOrd="0" presId="urn:microsoft.com/office/officeart/2005/8/layout/hierarchy1"/>
    <dgm:cxn modelId="{B84AEB2B-449E-4D5C-954C-3A7642546C6A}" type="presOf" srcId="{118DEF76-C2F6-41D1-B8C0-33F528BF14F1}" destId="{68DFE0BB-9AAF-41AF-80D5-3618E3777A14}" srcOrd="0" destOrd="0" presId="urn:microsoft.com/office/officeart/2005/8/layout/hierarchy1"/>
    <dgm:cxn modelId="{A0F6074B-F4BC-43DF-8AD4-0031707D5C61}" type="presOf" srcId="{33C85386-8A3C-444B-977B-27BCB437A0C1}" destId="{B4923690-690E-4A1C-AAAC-3CEAF3042CF6}" srcOrd="0" destOrd="0" presId="urn:microsoft.com/office/officeart/2005/8/layout/hierarchy1"/>
    <dgm:cxn modelId="{B5EFB2C0-0E7B-4272-A8F1-79C60A1756D5}" type="presOf" srcId="{97AF9FD0-486B-4AA3-861C-9FB135FB9F42}" destId="{11883CB0-A21B-41BF-8751-F2270D4F2399}" srcOrd="0" destOrd="0" presId="urn:microsoft.com/office/officeart/2005/8/layout/hierarchy1"/>
    <dgm:cxn modelId="{B35EC9B5-6EAC-498B-B88D-15E07DAE668B}" srcId="{4C155C76-D81F-4F2A-BA1B-7FF224DC766A}" destId="{118DEF76-C2F6-41D1-B8C0-33F528BF14F1}" srcOrd="0" destOrd="0" parTransId="{4AFD52E0-18DE-48B5-8DC6-94C3090EE676}" sibTransId="{13D615D0-A532-4653-BF5E-878F9D818CD0}"/>
    <dgm:cxn modelId="{1FE17B0D-6B6C-49CC-A536-EDF10C4B131A}" srcId="{33C85386-8A3C-444B-977B-27BCB437A0C1}" destId="{B3BE34D7-4DD1-4EAE-922D-6B2CAF5A0D15}" srcOrd="1" destOrd="0" parTransId="{9778BFEB-D74D-449C-AE5E-7589FE59A89B}" sibTransId="{64C2CCEC-3706-4DFB-87DE-1BE8D678E2AB}"/>
    <dgm:cxn modelId="{070B4B42-357B-4681-95D1-720C2224281B}" type="presOf" srcId="{4C155C76-D81F-4F2A-BA1B-7FF224DC766A}" destId="{E08672DA-195A-4739-8311-B1AB34CD77B3}" srcOrd="0" destOrd="0" presId="urn:microsoft.com/office/officeart/2005/8/layout/hierarchy1"/>
    <dgm:cxn modelId="{8F7356C8-59B6-4EB4-BCAA-60ADDB292BC1}" srcId="{4C155C76-D81F-4F2A-BA1B-7FF224DC766A}" destId="{FE6BCCEF-BF68-4365-AB23-30B65E083785}" srcOrd="1" destOrd="0" parTransId="{A985906E-8F85-4BF7-B886-DEE65B27EE19}" sibTransId="{69465AED-8447-45C2-A428-64FB15762251}"/>
    <dgm:cxn modelId="{EB234BC2-6914-4666-97EF-DB952E205FA8}" srcId="{33C85386-8A3C-444B-977B-27BCB437A0C1}" destId="{AED83792-B980-42EB-8433-D26622CD8556}" srcOrd="0" destOrd="0" parTransId="{26E6C106-674B-477D-A539-8948A8927119}" sibTransId="{9539D9D2-653A-42E2-88D0-F773A08A0C56}"/>
    <dgm:cxn modelId="{45099B07-7B20-42BE-9D1A-3F9E9EBED349}" srcId="{4C155C76-D81F-4F2A-BA1B-7FF224DC766A}" destId="{6F7865F1-B4D5-4C59-9721-5B402EB2AC01}" srcOrd="2" destOrd="0" parTransId="{621EE86B-865C-4A18-9B3C-976B5339FD9D}" sibTransId="{A9A6424D-C0A5-47F7-BF39-09135972ECAB}"/>
    <dgm:cxn modelId="{921FA79B-4939-4762-88C0-2BC7407FFECA}" type="presOf" srcId="{4AFD52E0-18DE-48B5-8DC6-94C3090EE676}" destId="{BE6671B7-3D03-4A3D-AD68-345F0455A1CF}" srcOrd="0" destOrd="0" presId="urn:microsoft.com/office/officeart/2005/8/layout/hierarchy1"/>
    <dgm:cxn modelId="{4CD369EB-6E0A-4A26-A6C4-F32A63C25FB4}" srcId="{33C85386-8A3C-444B-977B-27BCB437A0C1}" destId="{4C155C76-D81F-4F2A-BA1B-7FF224DC766A}" srcOrd="2" destOrd="0" parTransId="{6699B287-17FC-4364-9D8A-4AE28FADBB0E}" sibTransId="{8B10B0AA-3352-4333-8448-204C5CD6FAA6}"/>
    <dgm:cxn modelId="{D2A282C8-1784-443D-91BA-0DFB7BFBEC0D}" type="presOf" srcId="{9778BFEB-D74D-449C-AE5E-7589FE59A89B}" destId="{963B1B5A-B664-4827-8F41-015125013CC5}" srcOrd="0" destOrd="0" presId="urn:microsoft.com/office/officeart/2005/8/layout/hierarchy1"/>
    <dgm:cxn modelId="{9A5F429A-ABD6-4A33-B96D-C6C7249F952D}" type="presOf" srcId="{B3BE34D7-4DD1-4EAE-922D-6B2CAF5A0D15}" destId="{A8805509-047C-4A86-AF2A-2A0AEDDF2DAC}" srcOrd="0" destOrd="0" presId="urn:microsoft.com/office/officeart/2005/8/layout/hierarchy1"/>
    <dgm:cxn modelId="{D622770C-7580-474E-AEC9-F0D8E9071D2D}" type="presParOf" srcId="{11883CB0-A21B-41BF-8751-F2270D4F2399}" destId="{65E0912B-10C5-4190-AD27-946B9C4BB9A4}" srcOrd="0" destOrd="0" presId="urn:microsoft.com/office/officeart/2005/8/layout/hierarchy1"/>
    <dgm:cxn modelId="{DA7654CD-C69D-44E3-B7F2-05D66811779D}" type="presParOf" srcId="{65E0912B-10C5-4190-AD27-946B9C4BB9A4}" destId="{B6CD7D19-17F8-4CD6-B0B8-8243C1DDA178}" srcOrd="0" destOrd="0" presId="urn:microsoft.com/office/officeart/2005/8/layout/hierarchy1"/>
    <dgm:cxn modelId="{4BBF692C-E57D-4032-B0E2-90949BCF1263}" type="presParOf" srcId="{B6CD7D19-17F8-4CD6-B0B8-8243C1DDA178}" destId="{2E59FF49-6D99-4CE3-8291-36F76002C82B}" srcOrd="0" destOrd="0" presId="urn:microsoft.com/office/officeart/2005/8/layout/hierarchy1"/>
    <dgm:cxn modelId="{772A4005-5935-4BED-916A-9DECC0CD7B42}" type="presParOf" srcId="{B6CD7D19-17F8-4CD6-B0B8-8243C1DDA178}" destId="{B4923690-690E-4A1C-AAAC-3CEAF3042CF6}" srcOrd="1" destOrd="0" presId="urn:microsoft.com/office/officeart/2005/8/layout/hierarchy1"/>
    <dgm:cxn modelId="{0F572478-7DED-4D0B-96DE-C8AD8428AA8F}" type="presParOf" srcId="{65E0912B-10C5-4190-AD27-946B9C4BB9A4}" destId="{C23EE93E-911A-485C-883E-351E1119D3A8}" srcOrd="1" destOrd="0" presId="urn:microsoft.com/office/officeart/2005/8/layout/hierarchy1"/>
    <dgm:cxn modelId="{CE5A4E7C-9034-4B54-BE0B-0FA5A50D34C0}" type="presParOf" srcId="{C23EE93E-911A-485C-883E-351E1119D3A8}" destId="{9C564054-370A-44A8-95ED-101374E7314D}" srcOrd="0" destOrd="0" presId="urn:microsoft.com/office/officeart/2005/8/layout/hierarchy1"/>
    <dgm:cxn modelId="{9C4E8FA1-0EA1-40B2-AC32-0F385955C8A4}" type="presParOf" srcId="{C23EE93E-911A-485C-883E-351E1119D3A8}" destId="{EC68B5A8-DB4D-404A-B6A6-248853E1D301}" srcOrd="1" destOrd="0" presId="urn:microsoft.com/office/officeart/2005/8/layout/hierarchy1"/>
    <dgm:cxn modelId="{34D81645-9D4E-4130-99F3-A180ED2B5B58}" type="presParOf" srcId="{EC68B5A8-DB4D-404A-B6A6-248853E1D301}" destId="{65DEE703-3F76-433A-905C-3609252BD9E0}" srcOrd="0" destOrd="0" presId="urn:microsoft.com/office/officeart/2005/8/layout/hierarchy1"/>
    <dgm:cxn modelId="{54933A11-82AD-4BB5-A4B2-987DB6A54ADE}" type="presParOf" srcId="{65DEE703-3F76-433A-905C-3609252BD9E0}" destId="{BC44003A-DF41-4365-8E6E-0A8E97AEE809}" srcOrd="0" destOrd="0" presId="urn:microsoft.com/office/officeart/2005/8/layout/hierarchy1"/>
    <dgm:cxn modelId="{6978681C-A685-4FFA-A2CB-FDF3127B5C19}" type="presParOf" srcId="{65DEE703-3F76-433A-905C-3609252BD9E0}" destId="{88B8715E-DE0C-4ACA-8506-B62A1EC0C884}" srcOrd="1" destOrd="0" presId="urn:microsoft.com/office/officeart/2005/8/layout/hierarchy1"/>
    <dgm:cxn modelId="{8BD6B68C-7BB8-490D-99A9-9FAE486D529F}" type="presParOf" srcId="{EC68B5A8-DB4D-404A-B6A6-248853E1D301}" destId="{2EDE45D9-C319-482C-B751-817C90343D08}" srcOrd="1" destOrd="0" presId="urn:microsoft.com/office/officeart/2005/8/layout/hierarchy1"/>
    <dgm:cxn modelId="{79617911-8A21-411F-87CA-5F40182FE509}" type="presParOf" srcId="{C23EE93E-911A-485C-883E-351E1119D3A8}" destId="{963B1B5A-B664-4827-8F41-015125013CC5}" srcOrd="2" destOrd="0" presId="urn:microsoft.com/office/officeart/2005/8/layout/hierarchy1"/>
    <dgm:cxn modelId="{724EEDB3-1725-455F-A18F-7648241FDA0A}" type="presParOf" srcId="{C23EE93E-911A-485C-883E-351E1119D3A8}" destId="{7C8C6F58-1F82-49FA-BC06-12FE82011955}" srcOrd="3" destOrd="0" presId="urn:microsoft.com/office/officeart/2005/8/layout/hierarchy1"/>
    <dgm:cxn modelId="{55B27560-B6E5-4985-B453-78FD5C72696A}" type="presParOf" srcId="{7C8C6F58-1F82-49FA-BC06-12FE82011955}" destId="{25A4789D-AAD9-40B8-A162-31CC9A3A0883}" srcOrd="0" destOrd="0" presId="urn:microsoft.com/office/officeart/2005/8/layout/hierarchy1"/>
    <dgm:cxn modelId="{80683C6E-381F-4E65-9895-E1D80DBB2765}" type="presParOf" srcId="{25A4789D-AAD9-40B8-A162-31CC9A3A0883}" destId="{C9BD6D77-4ABA-4BFD-992B-4EB051A95201}" srcOrd="0" destOrd="0" presId="urn:microsoft.com/office/officeart/2005/8/layout/hierarchy1"/>
    <dgm:cxn modelId="{26DB5382-953D-4408-BB75-D059825B1D93}" type="presParOf" srcId="{25A4789D-AAD9-40B8-A162-31CC9A3A0883}" destId="{A8805509-047C-4A86-AF2A-2A0AEDDF2DAC}" srcOrd="1" destOrd="0" presId="urn:microsoft.com/office/officeart/2005/8/layout/hierarchy1"/>
    <dgm:cxn modelId="{C8B649C7-3986-4EE6-ADF4-3EF24280DFF5}" type="presParOf" srcId="{7C8C6F58-1F82-49FA-BC06-12FE82011955}" destId="{7381D855-99CB-471C-A9CE-D3FBF65A8A8F}" srcOrd="1" destOrd="0" presId="urn:microsoft.com/office/officeart/2005/8/layout/hierarchy1"/>
    <dgm:cxn modelId="{3664581F-507E-40F4-B0DB-0B685344BA20}" type="presParOf" srcId="{C23EE93E-911A-485C-883E-351E1119D3A8}" destId="{8702C2A0-F9E7-4D74-9ABD-1543ACC2B335}" srcOrd="4" destOrd="0" presId="urn:microsoft.com/office/officeart/2005/8/layout/hierarchy1"/>
    <dgm:cxn modelId="{CE34F007-3F5A-4B93-87C3-A5FDE94A837D}" type="presParOf" srcId="{C23EE93E-911A-485C-883E-351E1119D3A8}" destId="{A487C1F5-88F4-49A8-A00A-7E115756A37E}" srcOrd="5" destOrd="0" presId="urn:microsoft.com/office/officeart/2005/8/layout/hierarchy1"/>
    <dgm:cxn modelId="{A7975CFF-5419-4546-86D3-87D0B9135ABD}" type="presParOf" srcId="{A487C1F5-88F4-49A8-A00A-7E115756A37E}" destId="{2C144B8E-B404-47F0-87F0-B1F58F249CE8}" srcOrd="0" destOrd="0" presId="urn:microsoft.com/office/officeart/2005/8/layout/hierarchy1"/>
    <dgm:cxn modelId="{87C9CBB1-3755-4825-9E1B-751A58DDCFA7}" type="presParOf" srcId="{2C144B8E-B404-47F0-87F0-B1F58F249CE8}" destId="{F7F1E0F4-6CAE-4A7D-988B-AB6E4EE5CAF4}" srcOrd="0" destOrd="0" presId="urn:microsoft.com/office/officeart/2005/8/layout/hierarchy1"/>
    <dgm:cxn modelId="{3BAF05A1-8564-42DA-9DCB-4C88F189A27F}" type="presParOf" srcId="{2C144B8E-B404-47F0-87F0-B1F58F249CE8}" destId="{E08672DA-195A-4739-8311-B1AB34CD77B3}" srcOrd="1" destOrd="0" presId="urn:microsoft.com/office/officeart/2005/8/layout/hierarchy1"/>
    <dgm:cxn modelId="{F82503DE-9353-4E19-BA76-CDDCABCA33FD}" type="presParOf" srcId="{A487C1F5-88F4-49A8-A00A-7E115756A37E}" destId="{4DF5E9D0-6A5F-4D6C-89A7-D975243F9996}" srcOrd="1" destOrd="0" presId="urn:microsoft.com/office/officeart/2005/8/layout/hierarchy1"/>
    <dgm:cxn modelId="{53D04A8F-9E3D-4042-B17C-26E7E275BF0B}" type="presParOf" srcId="{4DF5E9D0-6A5F-4D6C-89A7-D975243F9996}" destId="{BE6671B7-3D03-4A3D-AD68-345F0455A1CF}" srcOrd="0" destOrd="0" presId="urn:microsoft.com/office/officeart/2005/8/layout/hierarchy1"/>
    <dgm:cxn modelId="{1094F55B-DD15-4393-A4E9-A74469AAB7A7}" type="presParOf" srcId="{4DF5E9D0-6A5F-4D6C-89A7-D975243F9996}" destId="{5055B66E-6BDD-4CA0-8989-D032F71823E4}" srcOrd="1" destOrd="0" presId="urn:microsoft.com/office/officeart/2005/8/layout/hierarchy1"/>
    <dgm:cxn modelId="{429FEE9F-CE86-4EED-B18E-94A0898D6437}" type="presParOf" srcId="{5055B66E-6BDD-4CA0-8989-D032F71823E4}" destId="{15E7392C-C9A6-4CC2-9C5E-9F64509357D3}" srcOrd="0" destOrd="0" presId="urn:microsoft.com/office/officeart/2005/8/layout/hierarchy1"/>
    <dgm:cxn modelId="{6C4B500C-6839-4839-B0C7-79D75B155959}" type="presParOf" srcId="{15E7392C-C9A6-4CC2-9C5E-9F64509357D3}" destId="{C6DF02AB-417A-46DB-AB09-C0EABEC7EBBF}" srcOrd="0" destOrd="0" presId="urn:microsoft.com/office/officeart/2005/8/layout/hierarchy1"/>
    <dgm:cxn modelId="{822FD52C-0D58-48DE-950F-F64F988F7B91}" type="presParOf" srcId="{15E7392C-C9A6-4CC2-9C5E-9F64509357D3}" destId="{68DFE0BB-9AAF-41AF-80D5-3618E3777A14}" srcOrd="1" destOrd="0" presId="urn:microsoft.com/office/officeart/2005/8/layout/hierarchy1"/>
    <dgm:cxn modelId="{1B47DCC0-5606-4D13-9EEE-F2CEC43809F9}" type="presParOf" srcId="{5055B66E-6BDD-4CA0-8989-D032F71823E4}" destId="{3649A5AC-343A-44FE-8E7F-BD65ECABB7D4}" srcOrd="1" destOrd="0" presId="urn:microsoft.com/office/officeart/2005/8/layout/hierarchy1"/>
    <dgm:cxn modelId="{1800D30D-9BAC-4C28-A1CA-4F891109F680}" type="presParOf" srcId="{4DF5E9D0-6A5F-4D6C-89A7-D975243F9996}" destId="{92371B88-AEE6-4797-B0CD-1FB98BE88604}" srcOrd="2" destOrd="0" presId="urn:microsoft.com/office/officeart/2005/8/layout/hierarchy1"/>
    <dgm:cxn modelId="{35EA5395-2EAB-434E-88E4-59188FB29171}" type="presParOf" srcId="{4DF5E9D0-6A5F-4D6C-89A7-D975243F9996}" destId="{6D0C1D4E-11EF-40A6-A785-966DAF9DC8B3}" srcOrd="3" destOrd="0" presId="urn:microsoft.com/office/officeart/2005/8/layout/hierarchy1"/>
    <dgm:cxn modelId="{01754C87-7469-425E-835A-08572B2D045C}" type="presParOf" srcId="{6D0C1D4E-11EF-40A6-A785-966DAF9DC8B3}" destId="{945A9CB2-D6D6-40A2-B9DE-E41F4FE4CE80}" srcOrd="0" destOrd="0" presId="urn:microsoft.com/office/officeart/2005/8/layout/hierarchy1"/>
    <dgm:cxn modelId="{B07F54A9-7B38-4740-9C0A-D85FDDBCAFA5}" type="presParOf" srcId="{945A9CB2-D6D6-40A2-B9DE-E41F4FE4CE80}" destId="{ED1C2FCE-3851-43C3-847F-3BE59AAFF874}" srcOrd="0" destOrd="0" presId="urn:microsoft.com/office/officeart/2005/8/layout/hierarchy1"/>
    <dgm:cxn modelId="{178C403B-0D61-40BA-A816-08D475112278}" type="presParOf" srcId="{945A9CB2-D6D6-40A2-B9DE-E41F4FE4CE80}" destId="{19450448-E354-470F-B7AA-A54C057738E4}" srcOrd="1" destOrd="0" presId="urn:microsoft.com/office/officeart/2005/8/layout/hierarchy1"/>
    <dgm:cxn modelId="{4F9DB92F-B638-47CB-8574-A6C5BBC8D443}" type="presParOf" srcId="{6D0C1D4E-11EF-40A6-A785-966DAF9DC8B3}" destId="{1D4D21CE-D669-42EA-B33D-7DEC2F12A9AF}" srcOrd="1" destOrd="0" presId="urn:microsoft.com/office/officeart/2005/8/layout/hierarchy1"/>
    <dgm:cxn modelId="{C048609F-7F43-49D3-9863-2A5F409166BB}" type="presParOf" srcId="{4DF5E9D0-6A5F-4D6C-89A7-D975243F9996}" destId="{2F013880-5111-4CB3-97EE-379E3FF315DF}" srcOrd="4" destOrd="0" presId="urn:microsoft.com/office/officeart/2005/8/layout/hierarchy1"/>
    <dgm:cxn modelId="{C1239B45-DDEE-406F-84A4-232FF4D2270F}" type="presParOf" srcId="{4DF5E9D0-6A5F-4D6C-89A7-D975243F9996}" destId="{BCDB1A03-3DE9-4843-843E-EFAA2508E1F9}" srcOrd="5" destOrd="0" presId="urn:microsoft.com/office/officeart/2005/8/layout/hierarchy1"/>
    <dgm:cxn modelId="{847401E1-6F0E-43AF-8AB0-63C9618A745D}" type="presParOf" srcId="{BCDB1A03-3DE9-4843-843E-EFAA2508E1F9}" destId="{CB6E2730-D575-4308-855D-FA859D48618D}" srcOrd="0" destOrd="0" presId="urn:microsoft.com/office/officeart/2005/8/layout/hierarchy1"/>
    <dgm:cxn modelId="{ADAA00CA-B768-4545-86E4-D85390A82C7B}" type="presParOf" srcId="{CB6E2730-D575-4308-855D-FA859D48618D}" destId="{2A641562-DDB7-4295-9EF5-09A62C7785D9}" srcOrd="0" destOrd="0" presId="urn:microsoft.com/office/officeart/2005/8/layout/hierarchy1"/>
    <dgm:cxn modelId="{8CDA568B-D691-4338-873C-F2AF7FCC1364}" type="presParOf" srcId="{CB6E2730-D575-4308-855D-FA859D48618D}" destId="{76DF2BBC-A9A0-4402-BC5F-6FE3C2834C05}" srcOrd="1" destOrd="0" presId="urn:microsoft.com/office/officeart/2005/8/layout/hierarchy1"/>
    <dgm:cxn modelId="{A0729026-BB88-47AA-BF4D-B4B8EAF62468}" type="presParOf" srcId="{BCDB1A03-3DE9-4843-843E-EFAA2508E1F9}" destId="{6F800805-4884-4A81-880F-5FFD8BFC646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9E7B917-AF49-1744-B948-D18E8CCC3F24}" type="doc">
      <dgm:prSet loTypeId="urn:microsoft.com/office/officeart/2005/8/layout/hierarchy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D8AD273-92E3-A247-B00C-CA229B0EB3E6}">
      <dgm:prSet phldrT="[Text]"/>
      <dgm:spPr/>
      <dgm:t>
        <a:bodyPr/>
        <a:lstStyle/>
        <a:p>
          <a:r>
            <a:rPr lang="en-US" dirty="0" smtClean="0"/>
            <a:t>BOP</a:t>
          </a:r>
          <a:endParaRPr lang="en-US" dirty="0"/>
        </a:p>
      </dgm:t>
    </dgm:pt>
    <dgm:pt modelId="{20605369-582D-6349-AD37-05E058406EC3}" type="parTrans" cxnId="{F5BD1FF2-3D7C-1D45-9275-E4F9287768A2}">
      <dgm:prSet/>
      <dgm:spPr/>
      <dgm:t>
        <a:bodyPr/>
        <a:lstStyle/>
        <a:p>
          <a:endParaRPr lang="en-US"/>
        </a:p>
      </dgm:t>
    </dgm:pt>
    <dgm:pt modelId="{694AD797-4C6F-164B-B6B3-66EF85227FF5}" type="sibTrans" cxnId="{F5BD1FF2-3D7C-1D45-9275-E4F9287768A2}">
      <dgm:prSet/>
      <dgm:spPr/>
      <dgm:t>
        <a:bodyPr/>
        <a:lstStyle/>
        <a:p>
          <a:endParaRPr lang="en-US"/>
        </a:p>
      </dgm:t>
    </dgm:pt>
    <dgm:pt modelId="{15C57299-3B53-F242-B092-8ED31BD70F8F}">
      <dgm:prSet phldrT="[Text]"/>
      <dgm:spPr/>
      <dgm:t>
        <a:bodyPr/>
        <a:lstStyle/>
        <a:p>
          <a:r>
            <a:rPr lang="en-US" dirty="0" smtClean="0"/>
            <a:t>Current account</a:t>
          </a:r>
          <a:endParaRPr lang="en-US" dirty="0"/>
        </a:p>
      </dgm:t>
    </dgm:pt>
    <dgm:pt modelId="{D47F3E73-CD11-1A4C-BC81-B68C3CBAB33F}" type="parTrans" cxnId="{776F40BB-C425-DC4F-A137-4A6D4EA7662A}">
      <dgm:prSet/>
      <dgm:spPr/>
      <dgm:t>
        <a:bodyPr/>
        <a:lstStyle/>
        <a:p>
          <a:endParaRPr lang="en-US"/>
        </a:p>
      </dgm:t>
    </dgm:pt>
    <dgm:pt modelId="{63B7BB6F-CBBB-6148-8D6B-B72954AD192C}" type="sibTrans" cxnId="{776F40BB-C425-DC4F-A137-4A6D4EA7662A}">
      <dgm:prSet/>
      <dgm:spPr/>
      <dgm:t>
        <a:bodyPr/>
        <a:lstStyle/>
        <a:p>
          <a:endParaRPr lang="en-US"/>
        </a:p>
      </dgm:t>
    </dgm:pt>
    <dgm:pt modelId="{84111BF6-EB19-384A-BBB3-9789A355B9A4}">
      <dgm:prSet phldrT="[Text]"/>
      <dgm:spPr/>
      <dgm:t>
        <a:bodyPr/>
        <a:lstStyle/>
        <a:p>
          <a:r>
            <a:rPr lang="en-US" dirty="0" smtClean="0"/>
            <a:t>Capital account</a:t>
          </a:r>
          <a:endParaRPr lang="en-US" dirty="0"/>
        </a:p>
      </dgm:t>
    </dgm:pt>
    <dgm:pt modelId="{9B53F517-46DF-DF43-A77B-2FE1FFE185AC}" type="parTrans" cxnId="{E476C7CC-6746-644A-B9F0-B88F892DFA62}">
      <dgm:prSet/>
      <dgm:spPr/>
      <dgm:t>
        <a:bodyPr/>
        <a:lstStyle/>
        <a:p>
          <a:endParaRPr lang="en-US"/>
        </a:p>
      </dgm:t>
    </dgm:pt>
    <dgm:pt modelId="{F0390A6A-0B8E-8E49-8637-A3CB9E9B60EC}" type="sibTrans" cxnId="{E476C7CC-6746-644A-B9F0-B88F892DFA62}">
      <dgm:prSet/>
      <dgm:spPr/>
      <dgm:t>
        <a:bodyPr/>
        <a:lstStyle/>
        <a:p>
          <a:endParaRPr lang="en-US"/>
        </a:p>
      </dgm:t>
    </dgm:pt>
    <dgm:pt modelId="{1AE941C5-A8D7-3E4A-B741-D58636FABBF5}">
      <dgm:prSet phldrT="[Text]"/>
      <dgm:spPr/>
      <dgm:t>
        <a:bodyPr/>
        <a:lstStyle/>
        <a:p>
          <a:r>
            <a:rPr lang="en-US" dirty="0" smtClean="0"/>
            <a:t>Financial account</a:t>
          </a:r>
          <a:endParaRPr lang="en-US" dirty="0"/>
        </a:p>
      </dgm:t>
    </dgm:pt>
    <dgm:pt modelId="{F187047B-6295-0045-B1C8-BC4E156A50C5}" type="parTrans" cxnId="{CBB2AD4C-E8C0-284B-8EC8-08C8B25AB5E6}">
      <dgm:prSet/>
      <dgm:spPr/>
      <dgm:t>
        <a:bodyPr/>
        <a:lstStyle/>
        <a:p>
          <a:endParaRPr lang="en-US"/>
        </a:p>
      </dgm:t>
    </dgm:pt>
    <dgm:pt modelId="{9CA77ACD-A04B-7B4E-9E78-1F1AE7330876}" type="sibTrans" cxnId="{CBB2AD4C-E8C0-284B-8EC8-08C8B25AB5E6}">
      <dgm:prSet/>
      <dgm:spPr/>
      <dgm:t>
        <a:bodyPr/>
        <a:lstStyle/>
        <a:p>
          <a:endParaRPr lang="en-US"/>
        </a:p>
      </dgm:t>
    </dgm:pt>
    <dgm:pt modelId="{4C001833-384F-3040-9F51-95FA35085991}">
      <dgm:prSet phldrT="[Text]"/>
      <dgm:spPr/>
      <dgm:t>
        <a:bodyPr/>
        <a:lstStyle/>
        <a:p>
          <a:r>
            <a:rPr lang="en-US" dirty="0" smtClean="0"/>
            <a:t>Export &amp; Import</a:t>
          </a:r>
          <a:endParaRPr lang="en-US" dirty="0"/>
        </a:p>
      </dgm:t>
    </dgm:pt>
    <dgm:pt modelId="{25BA1B64-BEEA-B344-BB34-2510E98B72CD}" type="parTrans" cxnId="{1F202BA3-B6DB-724A-A245-EE490E22FB3A}">
      <dgm:prSet/>
      <dgm:spPr/>
      <dgm:t>
        <a:bodyPr/>
        <a:lstStyle/>
        <a:p>
          <a:endParaRPr lang="en-US"/>
        </a:p>
      </dgm:t>
    </dgm:pt>
    <dgm:pt modelId="{618F6BCA-B342-BB44-9307-3B3B61079DD7}" type="sibTrans" cxnId="{1F202BA3-B6DB-724A-A245-EE490E22FB3A}">
      <dgm:prSet/>
      <dgm:spPr/>
      <dgm:t>
        <a:bodyPr/>
        <a:lstStyle/>
        <a:p>
          <a:endParaRPr lang="en-US"/>
        </a:p>
      </dgm:t>
    </dgm:pt>
    <dgm:pt modelId="{157CCBED-DEF4-D345-8F9B-22BFCDA50D98}">
      <dgm:prSet phldrT="[Text]"/>
      <dgm:spPr/>
      <dgm:t>
        <a:bodyPr/>
        <a:lstStyle/>
        <a:p>
          <a:r>
            <a:rPr lang="en-US" dirty="0" smtClean="0"/>
            <a:t>Net Income receipt</a:t>
          </a:r>
          <a:endParaRPr lang="en-US" dirty="0"/>
        </a:p>
      </dgm:t>
    </dgm:pt>
    <dgm:pt modelId="{19FF9767-5931-EE4B-A68E-48FDC8A53783}" type="parTrans" cxnId="{BF4F1BE2-A542-0E43-8FE8-6220D1540BB9}">
      <dgm:prSet/>
      <dgm:spPr/>
      <dgm:t>
        <a:bodyPr/>
        <a:lstStyle/>
        <a:p>
          <a:endParaRPr lang="en-US"/>
        </a:p>
      </dgm:t>
    </dgm:pt>
    <dgm:pt modelId="{CBBAA9A5-CBDF-0C49-852D-AE6DECF8E8D5}" type="sibTrans" cxnId="{BF4F1BE2-A542-0E43-8FE8-6220D1540BB9}">
      <dgm:prSet/>
      <dgm:spPr/>
      <dgm:t>
        <a:bodyPr/>
        <a:lstStyle/>
        <a:p>
          <a:endParaRPr lang="en-US"/>
        </a:p>
      </dgm:t>
    </dgm:pt>
    <dgm:pt modelId="{A4B21EC5-9900-954F-95B1-16BC875D3FA1}">
      <dgm:prSet phldrT="[Text]"/>
      <dgm:spPr/>
      <dgm:t>
        <a:bodyPr/>
        <a:lstStyle/>
        <a:p>
          <a:r>
            <a:rPr lang="en-US" dirty="0" smtClean="0"/>
            <a:t>Unilateral transfer</a:t>
          </a:r>
          <a:endParaRPr lang="en-US" dirty="0"/>
        </a:p>
      </dgm:t>
    </dgm:pt>
    <dgm:pt modelId="{E82A5E3D-CDE2-4046-B6D8-508A67E3CC66}" type="parTrans" cxnId="{B9BCB4CE-A717-D649-B467-785ECC3C0EB0}">
      <dgm:prSet/>
      <dgm:spPr/>
      <dgm:t>
        <a:bodyPr/>
        <a:lstStyle/>
        <a:p>
          <a:endParaRPr lang="en-US"/>
        </a:p>
      </dgm:t>
    </dgm:pt>
    <dgm:pt modelId="{F60B9E4D-4AD0-794B-B1DC-0FBD68E8A066}" type="sibTrans" cxnId="{B9BCB4CE-A717-D649-B467-785ECC3C0EB0}">
      <dgm:prSet/>
      <dgm:spPr/>
      <dgm:t>
        <a:bodyPr/>
        <a:lstStyle/>
        <a:p>
          <a:endParaRPr lang="en-US"/>
        </a:p>
      </dgm:t>
    </dgm:pt>
    <dgm:pt modelId="{D201C6C4-2E8F-2140-B01E-0191D08EBF95}">
      <dgm:prSet phldrT="[Text]"/>
      <dgm:spPr/>
      <dgm:t>
        <a:bodyPr/>
        <a:lstStyle/>
        <a:p>
          <a:r>
            <a:rPr lang="en-US" dirty="0" smtClean="0"/>
            <a:t>Non-official reserves</a:t>
          </a:r>
          <a:endParaRPr lang="en-US" dirty="0"/>
        </a:p>
      </dgm:t>
    </dgm:pt>
    <dgm:pt modelId="{D9373269-8132-214B-A77D-B58180A2D9FB}" type="parTrans" cxnId="{BAB87179-7FE4-664A-9367-525606497237}">
      <dgm:prSet/>
      <dgm:spPr/>
      <dgm:t>
        <a:bodyPr/>
        <a:lstStyle/>
        <a:p>
          <a:endParaRPr lang="en-US"/>
        </a:p>
      </dgm:t>
    </dgm:pt>
    <dgm:pt modelId="{F56C83E9-4C1F-0D46-BF27-D24E58912ED3}" type="sibTrans" cxnId="{BAB87179-7FE4-664A-9367-525606497237}">
      <dgm:prSet/>
      <dgm:spPr/>
      <dgm:t>
        <a:bodyPr/>
        <a:lstStyle/>
        <a:p>
          <a:endParaRPr lang="en-US"/>
        </a:p>
      </dgm:t>
    </dgm:pt>
    <dgm:pt modelId="{6B689288-5942-AF42-96ED-D653EEA0001B}">
      <dgm:prSet phldrT="[Text]"/>
      <dgm:spPr/>
      <dgm:t>
        <a:bodyPr/>
        <a:lstStyle/>
        <a:p>
          <a:r>
            <a:rPr lang="en-US" dirty="0" smtClean="0"/>
            <a:t>Statistical discrepancy</a:t>
          </a:r>
          <a:endParaRPr lang="en-US" dirty="0"/>
        </a:p>
      </dgm:t>
    </dgm:pt>
    <dgm:pt modelId="{D42C5383-702F-914A-B60A-97D419D88E4C}" type="parTrans" cxnId="{CE7D2B09-3479-524C-886C-FA212B484151}">
      <dgm:prSet/>
      <dgm:spPr/>
      <dgm:t>
        <a:bodyPr/>
        <a:lstStyle/>
        <a:p>
          <a:endParaRPr lang="en-US"/>
        </a:p>
      </dgm:t>
    </dgm:pt>
    <dgm:pt modelId="{171DCC32-A27C-8D47-9DD8-7176BD8CDBA3}" type="sibTrans" cxnId="{CE7D2B09-3479-524C-886C-FA212B484151}">
      <dgm:prSet/>
      <dgm:spPr/>
      <dgm:t>
        <a:bodyPr/>
        <a:lstStyle/>
        <a:p>
          <a:endParaRPr lang="en-US"/>
        </a:p>
      </dgm:t>
    </dgm:pt>
    <dgm:pt modelId="{92590932-44A5-4786-A655-F7D7AD37BA41}">
      <dgm:prSet phldrT="[Text]"/>
      <dgm:spPr/>
      <dgm:t>
        <a:bodyPr/>
        <a:lstStyle/>
        <a:p>
          <a:r>
            <a:rPr lang="en-US" dirty="0" smtClean="0"/>
            <a:t>Official reserves</a:t>
          </a:r>
          <a:endParaRPr lang="en-US" dirty="0"/>
        </a:p>
      </dgm:t>
    </dgm:pt>
    <dgm:pt modelId="{9A6D83AD-6BFC-418D-8CBA-4D1E052A5B47}" type="parTrans" cxnId="{76CD8CF7-75D6-4707-B9FA-676D6FDFD0F0}">
      <dgm:prSet/>
      <dgm:spPr/>
      <dgm:t>
        <a:bodyPr/>
        <a:lstStyle/>
        <a:p>
          <a:endParaRPr lang="en-US"/>
        </a:p>
      </dgm:t>
    </dgm:pt>
    <dgm:pt modelId="{47EE3E73-F3D1-450E-A70E-EFDCD3D80805}" type="sibTrans" cxnId="{76CD8CF7-75D6-4707-B9FA-676D6FDFD0F0}">
      <dgm:prSet/>
      <dgm:spPr/>
      <dgm:t>
        <a:bodyPr/>
        <a:lstStyle/>
        <a:p>
          <a:endParaRPr lang="en-US"/>
        </a:p>
      </dgm:t>
    </dgm:pt>
    <dgm:pt modelId="{180AFACA-0F90-0F40-BCEA-58085BCB7901}" type="pres">
      <dgm:prSet presAssocID="{99E7B917-AF49-1744-B948-D18E8CCC3F2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BAEB59FA-CE55-364C-8179-06B62AEFE7A3}" type="pres">
      <dgm:prSet presAssocID="{9D8AD273-92E3-A247-B00C-CA229B0EB3E6}" presName="hierRoot1" presStyleCnt="0"/>
      <dgm:spPr/>
    </dgm:pt>
    <dgm:pt modelId="{BC955511-45D0-0943-B04A-AEABD9CB9DF3}" type="pres">
      <dgm:prSet presAssocID="{9D8AD273-92E3-A247-B00C-CA229B0EB3E6}" presName="composite" presStyleCnt="0"/>
      <dgm:spPr/>
    </dgm:pt>
    <dgm:pt modelId="{057E32EC-C0C1-874C-AEF0-81D523368CA4}" type="pres">
      <dgm:prSet presAssocID="{9D8AD273-92E3-A247-B00C-CA229B0EB3E6}" presName="background" presStyleLbl="node0" presStyleIdx="0" presStyleCnt="1"/>
      <dgm:spPr/>
    </dgm:pt>
    <dgm:pt modelId="{C716E811-CC27-5F48-ADC5-5ACEBC7F3695}" type="pres">
      <dgm:prSet presAssocID="{9D8AD273-92E3-A247-B00C-CA229B0EB3E6}" presName="text" presStyleLbl="fgAcc0" presStyleIdx="0" presStyleCnt="1" custLinFactY="-29626" custLinFactNeighborY="-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80904EB-50FC-664B-B2D1-92F906BE9288}" type="pres">
      <dgm:prSet presAssocID="{9D8AD273-92E3-A247-B00C-CA229B0EB3E6}" presName="hierChild2" presStyleCnt="0"/>
      <dgm:spPr/>
    </dgm:pt>
    <dgm:pt modelId="{EF387CA6-AF35-5149-A335-6CC1E26FEF2A}" type="pres">
      <dgm:prSet presAssocID="{D47F3E73-CD11-1A4C-BC81-B68C3CBAB33F}" presName="Name10" presStyleLbl="parChTrans1D2" presStyleIdx="0" presStyleCnt="3"/>
      <dgm:spPr/>
      <dgm:t>
        <a:bodyPr/>
        <a:lstStyle/>
        <a:p>
          <a:endParaRPr lang="en-US"/>
        </a:p>
      </dgm:t>
    </dgm:pt>
    <dgm:pt modelId="{E0333DED-E09C-8C46-9D7C-313A48C2421B}" type="pres">
      <dgm:prSet presAssocID="{15C57299-3B53-F242-B092-8ED31BD70F8F}" presName="hierRoot2" presStyleCnt="0"/>
      <dgm:spPr/>
    </dgm:pt>
    <dgm:pt modelId="{371E3AA9-6F62-CB43-A597-CB448E6DA208}" type="pres">
      <dgm:prSet presAssocID="{15C57299-3B53-F242-B092-8ED31BD70F8F}" presName="composite2" presStyleCnt="0"/>
      <dgm:spPr/>
    </dgm:pt>
    <dgm:pt modelId="{2A076CB5-C73E-3943-A247-2578098793E2}" type="pres">
      <dgm:prSet presAssocID="{15C57299-3B53-F242-B092-8ED31BD70F8F}" presName="background2" presStyleLbl="node2" presStyleIdx="0" presStyleCnt="3"/>
      <dgm:spPr/>
    </dgm:pt>
    <dgm:pt modelId="{B612C16A-0D1C-E24F-8A7C-0A7DDD235F1C}" type="pres">
      <dgm:prSet presAssocID="{15C57299-3B53-F242-B092-8ED31BD70F8F}" presName="text2" presStyleLbl="fgAcc2" presStyleIdx="0" presStyleCnt="3" custLinFactNeighborX="-45303" custLinFactNeighborY="-7028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4C492BD-F2E4-614D-8194-957C2D7539E3}" type="pres">
      <dgm:prSet presAssocID="{15C57299-3B53-F242-B092-8ED31BD70F8F}" presName="hierChild3" presStyleCnt="0"/>
      <dgm:spPr/>
    </dgm:pt>
    <dgm:pt modelId="{8121D129-21B0-9B4C-9868-D47BE636F92C}" type="pres">
      <dgm:prSet presAssocID="{25BA1B64-BEEA-B344-BB34-2510E98B72CD}" presName="Name17" presStyleLbl="parChTrans1D3" presStyleIdx="0" presStyleCnt="6"/>
      <dgm:spPr/>
      <dgm:t>
        <a:bodyPr/>
        <a:lstStyle/>
        <a:p>
          <a:endParaRPr lang="en-US"/>
        </a:p>
      </dgm:t>
    </dgm:pt>
    <dgm:pt modelId="{85F9C238-1CB8-1342-8A81-DF83A055724A}" type="pres">
      <dgm:prSet presAssocID="{4C001833-384F-3040-9F51-95FA35085991}" presName="hierRoot3" presStyleCnt="0"/>
      <dgm:spPr/>
    </dgm:pt>
    <dgm:pt modelId="{BC6AC2AE-C815-5742-8F97-84E7AF02A922}" type="pres">
      <dgm:prSet presAssocID="{4C001833-384F-3040-9F51-95FA35085991}" presName="composite3" presStyleCnt="0"/>
      <dgm:spPr/>
    </dgm:pt>
    <dgm:pt modelId="{FF701D67-AA97-DC4C-859C-AC7DCBCB9F57}" type="pres">
      <dgm:prSet presAssocID="{4C001833-384F-3040-9F51-95FA35085991}" presName="background3" presStyleLbl="node3" presStyleIdx="0" presStyleCnt="6"/>
      <dgm:spPr/>
    </dgm:pt>
    <dgm:pt modelId="{07E556FA-9B37-C04D-AD0D-92D22E93640D}" type="pres">
      <dgm:prSet presAssocID="{4C001833-384F-3040-9F51-95FA35085991}" presName="text3" presStyleLbl="fgAcc3" presStyleIdx="0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D81BECE-F512-2A48-9501-B6C4E6948B59}" type="pres">
      <dgm:prSet presAssocID="{4C001833-384F-3040-9F51-95FA35085991}" presName="hierChild4" presStyleCnt="0"/>
      <dgm:spPr/>
    </dgm:pt>
    <dgm:pt modelId="{6CE132B6-BFF4-584D-A438-5BE46760DE7C}" type="pres">
      <dgm:prSet presAssocID="{19FF9767-5931-EE4B-A68E-48FDC8A53783}" presName="Name17" presStyleLbl="parChTrans1D3" presStyleIdx="1" presStyleCnt="6"/>
      <dgm:spPr/>
      <dgm:t>
        <a:bodyPr/>
        <a:lstStyle/>
        <a:p>
          <a:endParaRPr lang="en-US"/>
        </a:p>
      </dgm:t>
    </dgm:pt>
    <dgm:pt modelId="{045EBB3D-176B-3346-B91B-F2228243A369}" type="pres">
      <dgm:prSet presAssocID="{157CCBED-DEF4-D345-8F9B-22BFCDA50D98}" presName="hierRoot3" presStyleCnt="0"/>
      <dgm:spPr/>
    </dgm:pt>
    <dgm:pt modelId="{92084449-2874-494C-9DB9-F3CE60F669D6}" type="pres">
      <dgm:prSet presAssocID="{157CCBED-DEF4-D345-8F9B-22BFCDA50D98}" presName="composite3" presStyleCnt="0"/>
      <dgm:spPr/>
    </dgm:pt>
    <dgm:pt modelId="{58E0E917-9D6A-E34E-A3E6-A20BA2FE9B75}" type="pres">
      <dgm:prSet presAssocID="{157CCBED-DEF4-D345-8F9B-22BFCDA50D98}" presName="background3" presStyleLbl="node3" presStyleIdx="1" presStyleCnt="6"/>
      <dgm:spPr/>
    </dgm:pt>
    <dgm:pt modelId="{7A13FC87-42C9-A544-9E23-30B53CCB15A3}" type="pres">
      <dgm:prSet presAssocID="{157CCBED-DEF4-D345-8F9B-22BFCDA50D98}" presName="text3" presStyleLbl="fgAcc3" presStyleIdx="1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88300AC-81C4-A244-8C83-18B92E2147E3}" type="pres">
      <dgm:prSet presAssocID="{157CCBED-DEF4-D345-8F9B-22BFCDA50D98}" presName="hierChild4" presStyleCnt="0"/>
      <dgm:spPr/>
    </dgm:pt>
    <dgm:pt modelId="{F88777E4-1331-554A-B890-A1157BA9C651}" type="pres">
      <dgm:prSet presAssocID="{E82A5E3D-CDE2-4046-B6D8-508A67E3CC66}" presName="Name17" presStyleLbl="parChTrans1D3" presStyleIdx="2" presStyleCnt="6"/>
      <dgm:spPr/>
      <dgm:t>
        <a:bodyPr/>
        <a:lstStyle/>
        <a:p>
          <a:endParaRPr lang="en-US"/>
        </a:p>
      </dgm:t>
    </dgm:pt>
    <dgm:pt modelId="{20AD0B56-E55D-A041-BC43-D0E46FD25812}" type="pres">
      <dgm:prSet presAssocID="{A4B21EC5-9900-954F-95B1-16BC875D3FA1}" presName="hierRoot3" presStyleCnt="0"/>
      <dgm:spPr/>
    </dgm:pt>
    <dgm:pt modelId="{B6ACA375-72F2-2348-8553-FA26281F2A08}" type="pres">
      <dgm:prSet presAssocID="{A4B21EC5-9900-954F-95B1-16BC875D3FA1}" presName="composite3" presStyleCnt="0"/>
      <dgm:spPr/>
    </dgm:pt>
    <dgm:pt modelId="{3D1030A0-F1DB-5B4F-BCC5-86670DE43E40}" type="pres">
      <dgm:prSet presAssocID="{A4B21EC5-9900-954F-95B1-16BC875D3FA1}" presName="background3" presStyleLbl="node3" presStyleIdx="2" presStyleCnt="6"/>
      <dgm:spPr/>
    </dgm:pt>
    <dgm:pt modelId="{40BF2689-F979-6B4D-BA60-B80FE0C63AF4}" type="pres">
      <dgm:prSet presAssocID="{A4B21EC5-9900-954F-95B1-16BC875D3FA1}" presName="text3" presStyleLbl="fgAcc3" presStyleIdx="2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AFF3227-9AAD-B949-B296-7DE8C834A037}" type="pres">
      <dgm:prSet presAssocID="{A4B21EC5-9900-954F-95B1-16BC875D3FA1}" presName="hierChild4" presStyleCnt="0"/>
      <dgm:spPr/>
    </dgm:pt>
    <dgm:pt modelId="{F38866C4-2D07-B543-9E0D-8C5912A9FA04}" type="pres">
      <dgm:prSet presAssocID="{9B53F517-46DF-DF43-A77B-2FE1FFE185AC}" presName="Name10" presStyleLbl="parChTrans1D2" presStyleIdx="1" presStyleCnt="3"/>
      <dgm:spPr/>
      <dgm:t>
        <a:bodyPr/>
        <a:lstStyle/>
        <a:p>
          <a:endParaRPr lang="en-US"/>
        </a:p>
      </dgm:t>
    </dgm:pt>
    <dgm:pt modelId="{EA1661FD-45AF-FD4B-8FF3-0534A44E51A0}" type="pres">
      <dgm:prSet presAssocID="{84111BF6-EB19-384A-BBB3-9789A355B9A4}" presName="hierRoot2" presStyleCnt="0"/>
      <dgm:spPr/>
    </dgm:pt>
    <dgm:pt modelId="{AB3CA716-0C98-0542-A9B3-5F1D4D3CF509}" type="pres">
      <dgm:prSet presAssocID="{84111BF6-EB19-384A-BBB3-9789A355B9A4}" presName="composite2" presStyleCnt="0"/>
      <dgm:spPr/>
    </dgm:pt>
    <dgm:pt modelId="{0CF3F62F-A53F-1F4B-848A-6F550C1961E0}" type="pres">
      <dgm:prSet presAssocID="{84111BF6-EB19-384A-BBB3-9789A355B9A4}" presName="background2" presStyleLbl="node2" presStyleIdx="1" presStyleCnt="3"/>
      <dgm:spPr/>
    </dgm:pt>
    <dgm:pt modelId="{61C146EB-CB4F-3A45-807E-A1A780F93139}" type="pres">
      <dgm:prSet presAssocID="{84111BF6-EB19-384A-BBB3-9789A355B9A4}" presName="text2" presStyleLbl="fgAcc2" presStyleIdx="1" presStyleCnt="3" custLinFactNeighborX="48878" custLinFactNeighborY="-7028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D55FE85-2C74-0747-8F56-2C56D3900953}" type="pres">
      <dgm:prSet presAssocID="{84111BF6-EB19-384A-BBB3-9789A355B9A4}" presName="hierChild3" presStyleCnt="0"/>
      <dgm:spPr/>
    </dgm:pt>
    <dgm:pt modelId="{0E62B8DF-A5EC-FA49-A6DD-CCC2E1D3FD68}" type="pres">
      <dgm:prSet presAssocID="{F187047B-6295-0045-B1C8-BC4E156A50C5}" presName="Name10" presStyleLbl="parChTrans1D2" presStyleIdx="2" presStyleCnt="3"/>
      <dgm:spPr/>
      <dgm:t>
        <a:bodyPr/>
        <a:lstStyle/>
        <a:p>
          <a:endParaRPr lang="en-US"/>
        </a:p>
      </dgm:t>
    </dgm:pt>
    <dgm:pt modelId="{EA22FCF5-5D54-8A47-9BE3-128C55534693}" type="pres">
      <dgm:prSet presAssocID="{1AE941C5-A8D7-3E4A-B741-D58636FABBF5}" presName="hierRoot2" presStyleCnt="0"/>
      <dgm:spPr/>
    </dgm:pt>
    <dgm:pt modelId="{725C0E4A-5B72-4E4B-82A7-98F689F23E41}" type="pres">
      <dgm:prSet presAssocID="{1AE941C5-A8D7-3E4A-B741-D58636FABBF5}" presName="composite2" presStyleCnt="0"/>
      <dgm:spPr/>
    </dgm:pt>
    <dgm:pt modelId="{EEBC26BF-7023-3543-83E6-7C52B13BEC18}" type="pres">
      <dgm:prSet presAssocID="{1AE941C5-A8D7-3E4A-B741-D58636FABBF5}" presName="background2" presStyleLbl="node2" presStyleIdx="2" presStyleCnt="3"/>
      <dgm:spPr/>
    </dgm:pt>
    <dgm:pt modelId="{D071AAFE-4F8B-C74F-9458-6CD83D5BA365}" type="pres">
      <dgm:prSet presAssocID="{1AE941C5-A8D7-3E4A-B741-D58636FABBF5}" presName="text2" presStyleLbl="fgAcc2" presStyleIdx="2" presStyleCnt="3" custLinFactNeighborY="-7028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A1CB014-825F-514A-8D96-47B413C54D76}" type="pres">
      <dgm:prSet presAssocID="{1AE941C5-A8D7-3E4A-B741-D58636FABBF5}" presName="hierChild3" presStyleCnt="0"/>
      <dgm:spPr/>
    </dgm:pt>
    <dgm:pt modelId="{68B08DDA-1490-E646-A920-01C5938BC10D}" type="pres">
      <dgm:prSet presAssocID="{D9373269-8132-214B-A77D-B58180A2D9FB}" presName="Name17" presStyleLbl="parChTrans1D3" presStyleIdx="3" presStyleCnt="6"/>
      <dgm:spPr/>
      <dgm:t>
        <a:bodyPr/>
        <a:lstStyle/>
        <a:p>
          <a:endParaRPr lang="en-US"/>
        </a:p>
      </dgm:t>
    </dgm:pt>
    <dgm:pt modelId="{CAA56965-54F1-DA44-B24A-65461ACD7DFF}" type="pres">
      <dgm:prSet presAssocID="{D201C6C4-2E8F-2140-B01E-0191D08EBF95}" presName="hierRoot3" presStyleCnt="0"/>
      <dgm:spPr/>
    </dgm:pt>
    <dgm:pt modelId="{2D1DE1F7-25A5-1647-BBC8-A94A9CEEB611}" type="pres">
      <dgm:prSet presAssocID="{D201C6C4-2E8F-2140-B01E-0191D08EBF95}" presName="composite3" presStyleCnt="0"/>
      <dgm:spPr/>
    </dgm:pt>
    <dgm:pt modelId="{41E076E8-86BF-A747-93B1-FC45FD7987E1}" type="pres">
      <dgm:prSet presAssocID="{D201C6C4-2E8F-2140-B01E-0191D08EBF95}" presName="background3" presStyleLbl="node3" presStyleIdx="3" presStyleCnt="6"/>
      <dgm:spPr/>
    </dgm:pt>
    <dgm:pt modelId="{7D7FC88E-09BB-9A4D-8AA6-0904E9B0C468}" type="pres">
      <dgm:prSet presAssocID="{D201C6C4-2E8F-2140-B01E-0191D08EBF95}" presName="text3" presStyleLbl="fgAcc3" presStyleIdx="3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07ADBF1-0DA8-E842-A385-56595FED3868}" type="pres">
      <dgm:prSet presAssocID="{D201C6C4-2E8F-2140-B01E-0191D08EBF95}" presName="hierChild4" presStyleCnt="0"/>
      <dgm:spPr/>
    </dgm:pt>
    <dgm:pt modelId="{FC7459D7-3918-3447-8807-80FCE706B5D1}" type="pres">
      <dgm:prSet presAssocID="{D42C5383-702F-914A-B60A-97D419D88E4C}" presName="Name17" presStyleLbl="parChTrans1D3" presStyleIdx="4" presStyleCnt="6"/>
      <dgm:spPr/>
      <dgm:t>
        <a:bodyPr/>
        <a:lstStyle/>
        <a:p>
          <a:endParaRPr lang="en-US"/>
        </a:p>
      </dgm:t>
    </dgm:pt>
    <dgm:pt modelId="{F9F7F645-3683-244E-8149-EB42E0801072}" type="pres">
      <dgm:prSet presAssocID="{6B689288-5942-AF42-96ED-D653EEA0001B}" presName="hierRoot3" presStyleCnt="0"/>
      <dgm:spPr/>
    </dgm:pt>
    <dgm:pt modelId="{CEE43095-633C-B24D-8B01-665D5662F718}" type="pres">
      <dgm:prSet presAssocID="{6B689288-5942-AF42-96ED-D653EEA0001B}" presName="composite3" presStyleCnt="0"/>
      <dgm:spPr/>
    </dgm:pt>
    <dgm:pt modelId="{FFB7278F-37AB-BB42-BA65-EFC986C6D9A1}" type="pres">
      <dgm:prSet presAssocID="{6B689288-5942-AF42-96ED-D653EEA0001B}" presName="background3" presStyleLbl="node3" presStyleIdx="4" presStyleCnt="6"/>
      <dgm:spPr/>
    </dgm:pt>
    <dgm:pt modelId="{A02ABAF8-78D4-A041-9410-5E7E47392A31}" type="pres">
      <dgm:prSet presAssocID="{6B689288-5942-AF42-96ED-D653EEA0001B}" presName="text3" presStyleLbl="fgAcc3" presStyleIdx="4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38C5B17-495E-F04F-A890-506C94CFFB06}" type="pres">
      <dgm:prSet presAssocID="{6B689288-5942-AF42-96ED-D653EEA0001B}" presName="hierChild4" presStyleCnt="0"/>
      <dgm:spPr/>
    </dgm:pt>
    <dgm:pt modelId="{2A9EE5C1-9286-44DD-BAD5-752835B0247C}" type="pres">
      <dgm:prSet presAssocID="{9A6D83AD-6BFC-418D-8CBA-4D1E052A5B47}" presName="Name17" presStyleLbl="parChTrans1D3" presStyleIdx="5" presStyleCnt="6"/>
      <dgm:spPr/>
      <dgm:t>
        <a:bodyPr/>
        <a:lstStyle/>
        <a:p>
          <a:endParaRPr lang="en-US"/>
        </a:p>
      </dgm:t>
    </dgm:pt>
    <dgm:pt modelId="{C03FD904-CE08-41FD-A1C6-DC12FCCB2D43}" type="pres">
      <dgm:prSet presAssocID="{92590932-44A5-4786-A655-F7D7AD37BA41}" presName="hierRoot3" presStyleCnt="0"/>
      <dgm:spPr/>
    </dgm:pt>
    <dgm:pt modelId="{DB1BA57A-88E5-4D52-89F0-3CE0DB174F87}" type="pres">
      <dgm:prSet presAssocID="{92590932-44A5-4786-A655-F7D7AD37BA41}" presName="composite3" presStyleCnt="0"/>
      <dgm:spPr/>
    </dgm:pt>
    <dgm:pt modelId="{42312E68-0218-4FDA-93AB-4515FE6FED55}" type="pres">
      <dgm:prSet presAssocID="{92590932-44A5-4786-A655-F7D7AD37BA41}" presName="background3" presStyleLbl="node3" presStyleIdx="5" presStyleCnt="6"/>
      <dgm:spPr/>
    </dgm:pt>
    <dgm:pt modelId="{F26E7C73-4E94-4831-9C5E-A43129F41B54}" type="pres">
      <dgm:prSet presAssocID="{92590932-44A5-4786-A655-F7D7AD37BA41}" presName="text3" presStyleLbl="fgAcc3" presStyleIdx="5" presStyleCnt="6" custLinFactNeighborX="119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5318136-A2E0-41E3-BF95-925652E0C4C1}" type="pres">
      <dgm:prSet presAssocID="{92590932-44A5-4786-A655-F7D7AD37BA41}" presName="hierChild4" presStyleCnt="0"/>
      <dgm:spPr/>
    </dgm:pt>
  </dgm:ptLst>
  <dgm:cxnLst>
    <dgm:cxn modelId="{B9BCB4CE-A717-D649-B467-785ECC3C0EB0}" srcId="{15C57299-3B53-F242-B092-8ED31BD70F8F}" destId="{A4B21EC5-9900-954F-95B1-16BC875D3FA1}" srcOrd="2" destOrd="0" parTransId="{E82A5E3D-CDE2-4046-B6D8-508A67E3CC66}" sibTransId="{F60B9E4D-4AD0-794B-B1DC-0FBD68E8A066}"/>
    <dgm:cxn modelId="{F5BD1FF2-3D7C-1D45-9275-E4F9287768A2}" srcId="{99E7B917-AF49-1744-B948-D18E8CCC3F24}" destId="{9D8AD273-92E3-A247-B00C-CA229B0EB3E6}" srcOrd="0" destOrd="0" parTransId="{20605369-582D-6349-AD37-05E058406EC3}" sibTransId="{694AD797-4C6F-164B-B6B3-66EF85227FF5}"/>
    <dgm:cxn modelId="{4C3C2149-9F4B-42D4-8C36-DA288947AE0A}" type="presOf" srcId="{15C57299-3B53-F242-B092-8ED31BD70F8F}" destId="{B612C16A-0D1C-E24F-8A7C-0A7DDD235F1C}" srcOrd="0" destOrd="0" presId="urn:microsoft.com/office/officeart/2005/8/layout/hierarchy1"/>
    <dgm:cxn modelId="{28134A8F-5823-4AB3-B1F3-25FA4462D96D}" type="presOf" srcId="{9A6D83AD-6BFC-418D-8CBA-4D1E052A5B47}" destId="{2A9EE5C1-9286-44DD-BAD5-752835B0247C}" srcOrd="0" destOrd="0" presId="urn:microsoft.com/office/officeart/2005/8/layout/hierarchy1"/>
    <dgm:cxn modelId="{312A6D50-9D73-4EB1-B765-AD50A7B750B4}" type="presOf" srcId="{D47F3E73-CD11-1A4C-BC81-B68C3CBAB33F}" destId="{EF387CA6-AF35-5149-A335-6CC1E26FEF2A}" srcOrd="0" destOrd="0" presId="urn:microsoft.com/office/officeart/2005/8/layout/hierarchy1"/>
    <dgm:cxn modelId="{E476C7CC-6746-644A-B9F0-B88F892DFA62}" srcId="{9D8AD273-92E3-A247-B00C-CA229B0EB3E6}" destId="{84111BF6-EB19-384A-BBB3-9789A355B9A4}" srcOrd="1" destOrd="0" parTransId="{9B53F517-46DF-DF43-A77B-2FE1FFE185AC}" sibTransId="{F0390A6A-0B8E-8E49-8637-A3CB9E9B60EC}"/>
    <dgm:cxn modelId="{2603DE61-3E6E-4D8E-B47C-8003C26D954B}" type="presOf" srcId="{D42C5383-702F-914A-B60A-97D419D88E4C}" destId="{FC7459D7-3918-3447-8807-80FCE706B5D1}" srcOrd="0" destOrd="0" presId="urn:microsoft.com/office/officeart/2005/8/layout/hierarchy1"/>
    <dgm:cxn modelId="{45319C4C-150A-4824-834B-75755AEE0B24}" type="presOf" srcId="{4C001833-384F-3040-9F51-95FA35085991}" destId="{07E556FA-9B37-C04D-AD0D-92D22E93640D}" srcOrd="0" destOrd="0" presId="urn:microsoft.com/office/officeart/2005/8/layout/hierarchy1"/>
    <dgm:cxn modelId="{7CED74A1-783E-4642-AFBD-9B3C75458627}" type="presOf" srcId="{157CCBED-DEF4-D345-8F9B-22BFCDA50D98}" destId="{7A13FC87-42C9-A544-9E23-30B53CCB15A3}" srcOrd="0" destOrd="0" presId="urn:microsoft.com/office/officeart/2005/8/layout/hierarchy1"/>
    <dgm:cxn modelId="{ABB64ECA-39B2-42AF-9F83-570852D7CBE9}" type="presOf" srcId="{E82A5E3D-CDE2-4046-B6D8-508A67E3CC66}" destId="{F88777E4-1331-554A-B890-A1157BA9C651}" srcOrd="0" destOrd="0" presId="urn:microsoft.com/office/officeart/2005/8/layout/hierarchy1"/>
    <dgm:cxn modelId="{EF7C8181-289A-4DA7-9F61-283825FDDBF4}" type="presOf" srcId="{9D8AD273-92E3-A247-B00C-CA229B0EB3E6}" destId="{C716E811-CC27-5F48-ADC5-5ACEBC7F3695}" srcOrd="0" destOrd="0" presId="urn:microsoft.com/office/officeart/2005/8/layout/hierarchy1"/>
    <dgm:cxn modelId="{BAB87179-7FE4-664A-9367-525606497237}" srcId="{1AE941C5-A8D7-3E4A-B741-D58636FABBF5}" destId="{D201C6C4-2E8F-2140-B01E-0191D08EBF95}" srcOrd="0" destOrd="0" parTransId="{D9373269-8132-214B-A77D-B58180A2D9FB}" sibTransId="{F56C83E9-4C1F-0D46-BF27-D24E58912ED3}"/>
    <dgm:cxn modelId="{76CD8CF7-75D6-4707-B9FA-676D6FDFD0F0}" srcId="{1AE941C5-A8D7-3E4A-B741-D58636FABBF5}" destId="{92590932-44A5-4786-A655-F7D7AD37BA41}" srcOrd="2" destOrd="0" parTransId="{9A6D83AD-6BFC-418D-8CBA-4D1E052A5B47}" sibTransId="{47EE3E73-F3D1-450E-A70E-EFDCD3D80805}"/>
    <dgm:cxn modelId="{CE7D2B09-3479-524C-886C-FA212B484151}" srcId="{1AE941C5-A8D7-3E4A-B741-D58636FABBF5}" destId="{6B689288-5942-AF42-96ED-D653EEA0001B}" srcOrd="1" destOrd="0" parTransId="{D42C5383-702F-914A-B60A-97D419D88E4C}" sibTransId="{171DCC32-A27C-8D47-9DD8-7176BD8CDBA3}"/>
    <dgm:cxn modelId="{1F026AE5-B2E2-4B66-8DE6-A31A3488D565}" type="presOf" srcId="{99E7B917-AF49-1744-B948-D18E8CCC3F24}" destId="{180AFACA-0F90-0F40-BCEA-58085BCB7901}" srcOrd="0" destOrd="0" presId="urn:microsoft.com/office/officeart/2005/8/layout/hierarchy1"/>
    <dgm:cxn modelId="{A5C58473-D75D-4FF9-B38B-68882DCC8C67}" type="presOf" srcId="{1AE941C5-A8D7-3E4A-B741-D58636FABBF5}" destId="{D071AAFE-4F8B-C74F-9458-6CD83D5BA365}" srcOrd="0" destOrd="0" presId="urn:microsoft.com/office/officeart/2005/8/layout/hierarchy1"/>
    <dgm:cxn modelId="{BBCE2BB5-7F6A-45FE-87FF-C0CB52E6083D}" type="presOf" srcId="{F187047B-6295-0045-B1C8-BC4E156A50C5}" destId="{0E62B8DF-A5EC-FA49-A6DD-CCC2E1D3FD68}" srcOrd="0" destOrd="0" presId="urn:microsoft.com/office/officeart/2005/8/layout/hierarchy1"/>
    <dgm:cxn modelId="{CBB2AD4C-E8C0-284B-8EC8-08C8B25AB5E6}" srcId="{9D8AD273-92E3-A247-B00C-CA229B0EB3E6}" destId="{1AE941C5-A8D7-3E4A-B741-D58636FABBF5}" srcOrd="2" destOrd="0" parTransId="{F187047B-6295-0045-B1C8-BC4E156A50C5}" sibTransId="{9CA77ACD-A04B-7B4E-9E78-1F1AE7330876}"/>
    <dgm:cxn modelId="{8BD46C03-4F53-4C4F-B84C-87E4CE0269B6}" type="presOf" srcId="{9B53F517-46DF-DF43-A77B-2FE1FFE185AC}" destId="{F38866C4-2D07-B543-9E0D-8C5912A9FA04}" srcOrd="0" destOrd="0" presId="urn:microsoft.com/office/officeart/2005/8/layout/hierarchy1"/>
    <dgm:cxn modelId="{30F16DD4-73EE-4328-8156-DC9F23F80577}" type="presOf" srcId="{6B689288-5942-AF42-96ED-D653EEA0001B}" destId="{A02ABAF8-78D4-A041-9410-5E7E47392A31}" srcOrd="0" destOrd="0" presId="urn:microsoft.com/office/officeart/2005/8/layout/hierarchy1"/>
    <dgm:cxn modelId="{BF4F1BE2-A542-0E43-8FE8-6220D1540BB9}" srcId="{15C57299-3B53-F242-B092-8ED31BD70F8F}" destId="{157CCBED-DEF4-D345-8F9B-22BFCDA50D98}" srcOrd="1" destOrd="0" parTransId="{19FF9767-5931-EE4B-A68E-48FDC8A53783}" sibTransId="{CBBAA9A5-CBDF-0C49-852D-AE6DECF8E8D5}"/>
    <dgm:cxn modelId="{85DFBAA9-1E08-4E94-90C2-02E4437AE4E7}" type="presOf" srcId="{D201C6C4-2E8F-2140-B01E-0191D08EBF95}" destId="{7D7FC88E-09BB-9A4D-8AA6-0904E9B0C468}" srcOrd="0" destOrd="0" presId="urn:microsoft.com/office/officeart/2005/8/layout/hierarchy1"/>
    <dgm:cxn modelId="{1F202BA3-B6DB-724A-A245-EE490E22FB3A}" srcId="{15C57299-3B53-F242-B092-8ED31BD70F8F}" destId="{4C001833-384F-3040-9F51-95FA35085991}" srcOrd="0" destOrd="0" parTransId="{25BA1B64-BEEA-B344-BB34-2510E98B72CD}" sibTransId="{618F6BCA-B342-BB44-9307-3B3B61079DD7}"/>
    <dgm:cxn modelId="{19F98E4B-E50A-4932-AA4F-F6028DC63412}" type="presOf" srcId="{A4B21EC5-9900-954F-95B1-16BC875D3FA1}" destId="{40BF2689-F979-6B4D-BA60-B80FE0C63AF4}" srcOrd="0" destOrd="0" presId="urn:microsoft.com/office/officeart/2005/8/layout/hierarchy1"/>
    <dgm:cxn modelId="{776F40BB-C425-DC4F-A137-4A6D4EA7662A}" srcId="{9D8AD273-92E3-A247-B00C-CA229B0EB3E6}" destId="{15C57299-3B53-F242-B092-8ED31BD70F8F}" srcOrd="0" destOrd="0" parTransId="{D47F3E73-CD11-1A4C-BC81-B68C3CBAB33F}" sibTransId="{63B7BB6F-CBBB-6148-8D6B-B72954AD192C}"/>
    <dgm:cxn modelId="{64A8E07A-8267-440B-8F7A-DE528B8C1C3E}" type="presOf" srcId="{92590932-44A5-4786-A655-F7D7AD37BA41}" destId="{F26E7C73-4E94-4831-9C5E-A43129F41B54}" srcOrd="0" destOrd="0" presId="urn:microsoft.com/office/officeart/2005/8/layout/hierarchy1"/>
    <dgm:cxn modelId="{84CB5BEC-B464-4F65-89B0-2472D20F024F}" type="presOf" srcId="{84111BF6-EB19-384A-BBB3-9789A355B9A4}" destId="{61C146EB-CB4F-3A45-807E-A1A780F93139}" srcOrd="0" destOrd="0" presId="urn:microsoft.com/office/officeart/2005/8/layout/hierarchy1"/>
    <dgm:cxn modelId="{C6FAC1EB-C27D-4AD2-A327-AF32420C3A0A}" type="presOf" srcId="{25BA1B64-BEEA-B344-BB34-2510E98B72CD}" destId="{8121D129-21B0-9B4C-9868-D47BE636F92C}" srcOrd="0" destOrd="0" presId="urn:microsoft.com/office/officeart/2005/8/layout/hierarchy1"/>
    <dgm:cxn modelId="{F0164BDD-8B7F-4D0D-BB48-AB8EFFB422E4}" type="presOf" srcId="{D9373269-8132-214B-A77D-B58180A2D9FB}" destId="{68B08DDA-1490-E646-A920-01C5938BC10D}" srcOrd="0" destOrd="0" presId="urn:microsoft.com/office/officeart/2005/8/layout/hierarchy1"/>
    <dgm:cxn modelId="{F3F01F14-21E7-4BAB-8D87-3842CDACEDC6}" type="presOf" srcId="{19FF9767-5931-EE4B-A68E-48FDC8A53783}" destId="{6CE132B6-BFF4-584D-A438-5BE46760DE7C}" srcOrd="0" destOrd="0" presId="urn:microsoft.com/office/officeart/2005/8/layout/hierarchy1"/>
    <dgm:cxn modelId="{9A6ED74A-11DF-4406-B236-854B7142D8D4}" type="presParOf" srcId="{180AFACA-0F90-0F40-BCEA-58085BCB7901}" destId="{BAEB59FA-CE55-364C-8179-06B62AEFE7A3}" srcOrd="0" destOrd="0" presId="urn:microsoft.com/office/officeart/2005/8/layout/hierarchy1"/>
    <dgm:cxn modelId="{FE38560C-7435-4353-BD8B-DB3E3A6A3A54}" type="presParOf" srcId="{BAEB59FA-CE55-364C-8179-06B62AEFE7A3}" destId="{BC955511-45D0-0943-B04A-AEABD9CB9DF3}" srcOrd="0" destOrd="0" presId="urn:microsoft.com/office/officeart/2005/8/layout/hierarchy1"/>
    <dgm:cxn modelId="{F7DB2F0E-43DA-49C3-ACF0-ACBAD6CA9F1D}" type="presParOf" srcId="{BC955511-45D0-0943-B04A-AEABD9CB9DF3}" destId="{057E32EC-C0C1-874C-AEF0-81D523368CA4}" srcOrd="0" destOrd="0" presId="urn:microsoft.com/office/officeart/2005/8/layout/hierarchy1"/>
    <dgm:cxn modelId="{31850748-645E-41E9-B96E-E916609A089F}" type="presParOf" srcId="{BC955511-45D0-0943-B04A-AEABD9CB9DF3}" destId="{C716E811-CC27-5F48-ADC5-5ACEBC7F3695}" srcOrd="1" destOrd="0" presId="urn:microsoft.com/office/officeart/2005/8/layout/hierarchy1"/>
    <dgm:cxn modelId="{1EF8E2BE-7725-4FA8-A16E-49E93C9AF723}" type="presParOf" srcId="{BAEB59FA-CE55-364C-8179-06B62AEFE7A3}" destId="{880904EB-50FC-664B-B2D1-92F906BE9288}" srcOrd="1" destOrd="0" presId="urn:microsoft.com/office/officeart/2005/8/layout/hierarchy1"/>
    <dgm:cxn modelId="{F3DB0213-8D6C-4C72-882F-ED034E5DE4E6}" type="presParOf" srcId="{880904EB-50FC-664B-B2D1-92F906BE9288}" destId="{EF387CA6-AF35-5149-A335-6CC1E26FEF2A}" srcOrd="0" destOrd="0" presId="urn:microsoft.com/office/officeart/2005/8/layout/hierarchy1"/>
    <dgm:cxn modelId="{3F58AB36-6220-4AE5-B3E3-FB463978CD17}" type="presParOf" srcId="{880904EB-50FC-664B-B2D1-92F906BE9288}" destId="{E0333DED-E09C-8C46-9D7C-313A48C2421B}" srcOrd="1" destOrd="0" presId="urn:microsoft.com/office/officeart/2005/8/layout/hierarchy1"/>
    <dgm:cxn modelId="{E08B9920-BB64-4C52-91F2-CC5F44407F31}" type="presParOf" srcId="{E0333DED-E09C-8C46-9D7C-313A48C2421B}" destId="{371E3AA9-6F62-CB43-A597-CB448E6DA208}" srcOrd="0" destOrd="0" presId="urn:microsoft.com/office/officeart/2005/8/layout/hierarchy1"/>
    <dgm:cxn modelId="{D5ED20E0-F3F0-4161-8064-63A7D513543B}" type="presParOf" srcId="{371E3AA9-6F62-CB43-A597-CB448E6DA208}" destId="{2A076CB5-C73E-3943-A247-2578098793E2}" srcOrd="0" destOrd="0" presId="urn:microsoft.com/office/officeart/2005/8/layout/hierarchy1"/>
    <dgm:cxn modelId="{1FFFCB8B-08F0-4B66-B842-B87C21A5E52D}" type="presParOf" srcId="{371E3AA9-6F62-CB43-A597-CB448E6DA208}" destId="{B612C16A-0D1C-E24F-8A7C-0A7DDD235F1C}" srcOrd="1" destOrd="0" presId="urn:microsoft.com/office/officeart/2005/8/layout/hierarchy1"/>
    <dgm:cxn modelId="{B86B4432-F8FD-4BF7-8007-7E1373658347}" type="presParOf" srcId="{E0333DED-E09C-8C46-9D7C-313A48C2421B}" destId="{D4C492BD-F2E4-614D-8194-957C2D7539E3}" srcOrd="1" destOrd="0" presId="urn:microsoft.com/office/officeart/2005/8/layout/hierarchy1"/>
    <dgm:cxn modelId="{27416E83-2DE1-4EE5-A059-5F52B1EE75E6}" type="presParOf" srcId="{D4C492BD-F2E4-614D-8194-957C2D7539E3}" destId="{8121D129-21B0-9B4C-9868-D47BE636F92C}" srcOrd="0" destOrd="0" presId="urn:microsoft.com/office/officeart/2005/8/layout/hierarchy1"/>
    <dgm:cxn modelId="{1BD001AF-F2E6-4F60-A4AA-4355AD536637}" type="presParOf" srcId="{D4C492BD-F2E4-614D-8194-957C2D7539E3}" destId="{85F9C238-1CB8-1342-8A81-DF83A055724A}" srcOrd="1" destOrd="0" presId="urn:microsoft.com/office/officeart/2005/8/layout/hierarchy1"/>
    <dgm:cxn modelId="{6619DF1D-56AA-4269-B6D0-76255DB28808}" type="presParOf" srcId="{85F9C238-1CB8-1342-8A81-DF83A055724A}" destId="{BC6AC2AE-C815-5742-8F97-84E7AF02A922}" srcOrd="0" destOrd="0" presId="urn:microsoft.com/office/officeart/2005/8/layout/hierarchy1"/>
    <dgm:cxn modelId="{184910B7-640E-4377-B4A7-02E8D008C47B}" type="presParOf" srcId="{BC6AC2AE-C815-5742-8F97-84E7AF02A922}" destId="{FF701D67-AA97-DC4C-859C-AC7DCBCB9F57}" srcOrd="0" destOrd="0" presId="urn:microsoft.com/office/officeart/2005/8/layout/hierarchy1"/>
    <dgm:cxn modelId="{03478C7F-37A0-4C1F-B67D-19DC098C605D}" type="presParOf" srcId="{BC6AC2AE-C815-5742-8F97-84E7AF02A922}" destId="{07E556FA-9B37-C04D-AD0D-92D22E93640D}" srcOrd="1" destOrd="0" presId="urn:microsoft.com/office/officeart/2005/8/layout/hierarchy1"/>
    <dgm:cxn modelId="{DDAB321B-8463-4CFE-A500-C943834866E0}" type="presParOf" srcId="{85F9C238-1CB8-1342-8A81-DF83A055724A}" destId="{CD81BECE-F512-2A48-9501-B6C4E6948B59}" srcOrd="1" destOrd="0" presId="urn:microsoft.com/office/officeart/2005/8/layout/hierarchy1"/>
    <dgm:cxn modelId="{2C84E0EE-3371-409D-8B70-AA1A45641762}" type="presParOf" srcId="{D4C492BD-F2E4-614D-8194-957C2D7539E3}" destId="{6CE132B6-BFF4-584D-A438-5BE46760DE7C}" srcOrd="2" destOrd="0" presId="urn:microsoft.com/office/officeart/2005/8/layout/hierarchy1"/>
    <dgm:cxn modelId="{A3FCE44B-421C-484B-B5FF-90C93B794515}" type="presParOf" srcId="{D4C492BD-F2E4-614D-8194-957C2D7539E3}" destId="{045EBB3D-176B-3346-B91B-F2228243A369}" srcOrd="3" destOrd="0" presId="urn:microsoft.com/office/officeart/2005/8/layout/hierarchy1"/>
    <dgm:cxn modelId="{864614ED-9EB3-4662-95EC-4393ED13D1AD}" type="presParOf" srcId="{045EBB3D-176B-3346-B91B-F2228243A369}" destId="{92084449-2874-494C-9DB9-F3CE60F669D6}" srcOrd="0" destOrd="0" presId="urn:microsoft.com/office/officeart/2005/8/layout/hierarchy1"/>
    <dgm:cxn modelId="{C4E3D9E5-74AD-4BAC-9A45-6B792715DEAF}" type="presParOf" srcId="{92084449-2874-494C-9DB9-F3CE60F669D6}" destId="{58E0E917-9D6A-E34E-A3E6-A20BA2FE9B75}" srcOrd="0" destOrd="0" presId="urn:microsoft.com/office/officeart/2005/8/layout/hierarchy1"/>
    <dgm:cxn modelId="{8B44917F-FADA-4E76-B610-18F8060BD02D}" type="presParOf" srcId="{92084449-2874-494C-9DB9-F3CE60F669D6}" destId="{7A13FC87-42C9-A544-9E23-30B53CCB15A3}" srcOrd="1" destOrd="0" presId="urn:microsoft.com/office/officeart/2005/8/layout/hierarchy1"/>
    <dgm:cxn modelId="{635CE8D9-D5B1-47E9-A697-BE34F0ADAA7F}" type="presParOf" srcId="{045EBB3D-176B-3346-B91B-F2228243A369}" destId="{C88300AC-81C4-A244-8C83-18B92E2147E3}" srcOrd="1" destOrd="0" presId="urn:microsoft.com/office/officeart/2005/8/layout/hierarchy1"/>
    <dgm:cxn modelId="{6E37B5E7-9250-4C0F-B74F-C4C315C34152}" type="presParOf" srcId="{D4C492BD-F2E4-614D-8194-957C2D7539E3}" destId="{F88777E4-1331-554A-B890-A1157BA9C651}" srcOrd="4" destOrd="0" presId="urn:microsoft.com/office/officeart/2005/8/layout/hierarchy1"/>
    <dgm:cxn modelId="{36972A4A-5002-4BE4-9CC0-8379E9C421B4}" type="presParOf" srcId="{D4C492BD-F2E4-614D-8194-957C2D7539E3}" destId="{20AD0B56-E55D-A041-BC43-D0E46FD25812}" srcOrd="5" destOrd="0" presId="urn:microsoft.com/office/officeart/2005/8/layout/hierarchy1"/>
    <dgm:cxn modelId="{25EDBB1B-589D-4E83-BB10-0D6FBD9ABF01}" type="presParOf" srcId="{20AD0B56-E55D-A041-BC43-D0E46FD25812}" destId="{B6ACA375-72F2-2348-8553-FA26281F2A08}" srcOrd="0" destOrd="0" presId="urn:microsoft.com/office/officeart/2005/8/layout/hierarchy1"/>
    <dgm:cxn modelId="{FB14EAEC-EC91-4FFD-AF9A-EEEBF08F6452}" type="presParOf" srcId="{B6ACA375-72F2-2348-8553-FA26281F2A08}" destId="{3D1030A0-F1DB-5B4F-BCC5-86670DE43E40}" srcOrd="0" destOrd="0" presId="urn:microsoft.com/office/officeart/2005/8/layout/hierarchy1"/>
    <dgm:cxn modelId="{DBF5801E-0C88-4C47-BEA1-6A891EB15C02}" type="presParOf" srcId="{B6ACA375-72F2-2348-8553-FA26281F2A08}" destId="{40BF2689-F979-6B4D-BA60-B80FE0C63AF4}" srcOrd="1" destOrd="0" presId="urn:microsoft.com/office/officeart/2005/8/layout/hierarchy1"/>
    <dgm:cxn modelId="{BDDB2EDF-6F3C-4214-B60B-A0AD2530F020}" type="presParOf" srcId="{20AD0B56-E55D-A041-BC43-D0E46FD25812}" destId="{3AFF3227-9AAD-B949-B296-7DE8C834A037}" srcOrd="1" destOrd="0" presId="urn:microsoft.com/office/officeart/2005/8/layout/hierarchy1"/>
    <dgm:cxn modelId="{10C2ED7B-6A60-4243-94BE-6EAA3BF540CE}" type="presParOf" srcId="{880904EB-50FC-664B-B2D1-92F906BE9288}" destId="{F38866C4-2D07-B543-9E0D-8C5912A9FA04}" srcOrd="2" destOrd="0" presId="urn:microsoft.com/office/officeart/2005/8/layout/hierarchy1"/>
    <dgm:cxn modelId="{0876F18C-BF13-4A19-9902-03C403FC3509}" type="presParOf" srcId="{880904EB-50FC-664B-B2D1-92F906BE9288}" destId="{EA1661FD-45AF-FD4B-8FF3-0534A44E51A0}" srcOrd="3" destOrd="0" presId="urn:microsoft.com/office/officeart/2005/8/layout/hierarchy1"/>
    <dgm:cxn modelId="{0F1E94CD-6178-46E5-8204-3F55F771FAB8}" type="presParOf" srcId="{EA1661FD-45AF-FD4B-8FF3-0534A44E51A0}" destId="{AB3CA716-0C98-0542-A9B3-5F1D4D3CF509}" srcOrd="0" destOrd="0" presId="urn:microsoft.com/office/officeart/2005/8/layout/hierarchy1"/>
    <dgm:cxn modelId="{76800EC4-2A4E-4FA4-B852-221C9D17CD1A}" type="presParOf" srcId="{AB3CA716-0C98-0542-A9B3-5F1D4D3CF509}" destId="{0CF3F62F-A53F-1F4B-848A-6F550C1961E0}" srcOrd="0" destOrd="0" presId="urn:microsoft.com/office/officeart/2005/8/layout/hierarchy1"/>
    <dgm:cxn modelId="{FE46490E-9927-4C04-AD89-1C38265E9C9E}" type="presParOf" srcId="{AB3CA716-0C98-0542-A9B3-5F1D4D3CF509}" destId="{61C146EB-CB4F-3A45-807E-A1A780F93139}" srcOrd="1" destOrd="0" presId="urn:microsoft.com/office/officeart/2005/8/layout/hierarchy1"/>
    <dgm:cxn modelId="{BE1EB650-0204-423C-A2D1-CF6F6F96B63E}" type="presParOf" srcId="{EA1661FD-45AF-FD4B-8FF3-0534A44E51A0}" destId="{3D55FE85-2C74-0747-8F56-2C56D3900953}" srcOrd="1" destOrd="0" presId="urn:microsoft.com/office/officeart/2005/8/layout/hierarchy1"/>
    <dgm:cxn modelId="{9CB7FE4E-C89A-4B97-A9C6-301CCFAACCD8}" type="presParOf" srcId="{880904EB-50FC-664B-B2D1-92F906BE9288}" destId="{0E62B8DF-A5EC-FA49-A6DD-CCC2E1D3FD68}" srcOrd="4" destOrd="0" presId="urn:microsoft.com/office/officeart/2005/8/layout/hierarchy1"/>
    <dgm:cxn modelId="{E037AB98-7719-472A-B4D5-F6F6D129AF00}" type="presParOf" srcId="{880904EB-50FC-664B-B2D1-92F906BE9288}" destId="{EA22FCF5-5D54-8A47-9BE3-128C55534693}" srcOrd="5" destOrd="0" presId="urn:microsoft.com/office/officeart/2005/8/layout/hierarchy1"/>
    <dgm:cxn modelId="{DFEBB006-BDD3-49CA-9E7E-2672CFC34181}" type="presParOf" srcId="{EA22FCF5-5D54-8A47-9BE3-128C55534693}" destId="{725C0E4A-5B72-4E4B-82A7-98F689F23E41}" srcOrd="0" destOrd="0" presId="urn:microsoft.com/office/officeart/2005/8/layout/hierarchy1"/>
    <dgm:cxn modelId="{0651C9E9-3748-47CB-B0F9-FDE114ACB290}" type="presParOf" srcId="{725C0E4A-5B72-4E4B-82A7-98F689F23E41}" destId="{EEBC26BF-7023-3543-83E6-7C52B13BEC18}" srcOrd="0" destOrd="0" presId="urn:microsoft.com/office/officeart/2005/8/layout/hierarchy1"/>
    <dgm:cxn modelId="{9D488EDC-FC27-4C0D-8043-80E0B0F9BF25}" type="presParOf" srcId="{725C0E4A-5B72-4E4B-82A7-98F689F23E41}" destId="{D071AAFE-4F8B-C74F-9458-6CD83D5BA365}" srcOrd="1" destOrd="0" presId="urn:microsoft.com/office/officeart/2005/8/layout/hierarchy1"/>
    <dgm:cxn modelId="{7A18C1C6-8678-4B03-9474-D9E6D2D054CB}" type="presParOf" srcId="{EA22FCF5-5D54-8A47-9BE3-128C55534693}" destId="{BA1CB014-825F-514A-8D96-47B413C54D76}" srcOrd="1" destOrd="0" presId="urn:microsoft.com/office/officeart/2005/8/layout/hierarchy1"/>
    <dgm:cxn modelId="{EBB16208-D89F-4EF4-8F58-F0A698821341}" type="presParOf" srcId="{BA1CB014-825F-514A-8D96-47B413C54D76}" destId="{68B08DDA-1490-E646-A920-01C5938BC10D}" srcOrd="0" destOrd="0" presId="urn:microsoft.com/office/officeart/2005/8/layout/hierarchy1"/>
    <dgm:cxn modelId="{75FD9C4B-9802-48C4-9FB2-688CAF032A1D}" type="presParOf" srcId="{BA1CB014-825F-514A-8D96-47B413C54D76}" destId="{CAA56965-54F1-DA44-B24A-65461ACD7DFF}" srcOrd="1" destOrd="0" presId="urn:microsoft.com/office/officeart/2005/8/layout/hierarchy1"/>
    <dgm:cxn modelId="{F86BEFB8-BD6B-44BE-9CE4-E360ED82AEA4}" type="presParOf" srcId="{CAA56965-54F1-DA44-B24A-65461ACD7DFF}" destId="{2D1DE1F7-25A5-1647-BBC8-A94A9CEEB611}" srcOrd="0" destOrd="0" presId="urn:microsoft.com/office/officeart/2005/8/layout/hierarchy1"/>
    <dgm:cxn modelId="{55DABC04-8EB2-4AEC-8004-5C7CB65AA54A}" type="presParOf" srcId="{2D1DE1F7-25A5-1647-BBC8-A94A9CEEB611}" destId="{41E076E8-86BF-A747-93B1-FC45FD7987E1}" srcOrd="0" destOrd="0" presId="urn:microsoft.com/office/officeart/2005/8/layout/hierarchy1"/>
    <dgm:cxn modelId="{F159E579-57E0-4B99-857B-82C8784C9EDB}" type="presParOf" srcId="{2D1DE1F7-25A5-1647-BBC8-A94A9CEEB611}" destId="{7D7FC88E-09BB-9A4D-8AA6-0904E9B0C468}" srcOrd="1" destOrd="0" presId="urn:microsoft.com/office/officeart/2005/8/layout/hierarchy1"/>
    <dgm:cxn modelId="{CC6CD29B-09A3-46E3-960D-623F37832E5D}" type="presParOf" srcId="{CAA56965-54F1-DA44-B24A-65461ACD7DFF}" destId="{807ADBF1-0DA8-E842-A385-56595FED3868}" srcOrd="1" destOrd="0" presId="urn:microsoft.com/office/officeart/2005/8/layout/hierarchy1"/>
    <dgm:cxn modelId="{33B35DB1-5EB5-417A-9F59-8721367BF4B1}" type="presParOf" srcId="{BA1CB014-825F-514A-8D96-47B413C54D76}" destId="{FC7459D7-3918-3447-8807-80FCE706B5D1}" srcOrd="2" destOrd="0" presId="urn:microsoft.com/office/officeart/2005/8/layout/hierarchy1"/>
    <dgm:cxn modelId="{5B89BB63-EB83-436E-800F-A90FDC3F5F1E}" type="presParOf" srcId="{BA1CB014-825F-514A-8D96-47B413C54D76}" destId="{F9F7F645-3683-244E-8149-EB42E0801072}" srcOrd="3" destOrd="0" presId="urn:microsoft.com/office/officeart/2005/8/layout/hierarchy1"/>
    <dgm:cxn modelId="{BD546DE3-4ADE-4718-A3DC-B7DF3B10B48C}" type="presParOf" srcId="{F9F7F645-3683-244E-8149-EB42E0801072}" destId="{CEE43095-633C-B24D-8B01-665D5662F718}" srcOrd="0" destOrd="0" presId="urn:microsoft.com/office/officeart/2005/8/layout/hierarchy1"/>
    <dgm:cxn modelId="{569AA639-896B-4FBB-89EA-6CE92528853F}" type="presParOf" srcId="{CEE43095-633C-B24D-8B01-665D5662F718}" destId="{FFB7278F-37AB-BB42-BA65-EFC986C6D9A1}" srcOrd="0" destOrd="0" presId="urn:microsoft.com/office/officeart/2005/8/layout/hierarchy1"/>
    <dgm:cxn modelId="{B0265C1B-F149-428C-B2E0-A3448421395B}" type="presParOf" srcId="{CEE43095-633C-B24D-8B01-665D5662F718}" destId="{A02ABAF8-78D4-A041-9410-5E7E47392A31}" srcOrd="1" destOrd="0" presId="urn:microsoft.com/office/officeart/2005/8/layout/hierarchy1"/>
    <dgm:cxn modelId="{5A053A30-FFB4-401C-BC75-E43493BD2352}" type="presParOf" srcId="{F9F7F645-3683-244E-8149-EB42E0801072}" destId="{B38C5B17-495E-F04F-A890-506C94CFFB06}" srcOrd="1" destOrd="0" presId="urn:microsoft.com/office/officeart/2005/8/layout/hierarchy1"/>
    <dgm:cxn modelId="{293B95C9-E082-44F2-823F-7FF8DB02A588}" type="presParOf" srcId="{BA1CB014-825F-514A-8D96-47B413C54D76}" destId="{2A9EE5C1-9286-44DD-BAD5-752835B0247C}" srcOrd="4" destOrd="0" presId="urn:microsoft.com/office/officeart/2005/8/layout/hierarchy1"/>
    <dgm:cxn modelId="{28B18420-1B4F-44EC-AE68-27CA67A03C17}" type="presParOf" srcId="{BA1CB014-825F-514A-8D96-47B413C54D76}" destId="{C03FD904-CE08-41FD-A1C6-DC12FCCB2D43}" srcOrd="5" destOrd="0" presId="urn:microsoft.com/office/officeart/2005/8/layout/hierarchy1"/>
    <dgm:cxn modelId="{805D14E1-2283-4627-ADE5-66E19AD4ABE5}" type="presParOf" srcId="{C03FD904-CE08-41FD-A1C6-DC12FCCB2D43}" destId="{DB1BA57A-88E5-4D52-89F0-3CE0DB174F87}" srcOrd="0" destOrd="0" presId="urn:microsoft.com/office/officeart/2005/8/layout/hierarchy1"/>
    <dgm:cxn modelId="{64BDDC86-0DEE-4993-B4DE-4313511A7174}" type="presParOf" srcId="{DB1BA57A-88E5-4D52-89F0-3CE0DB174F87}" destId="{42312E68-0218-4FDA-93AB-4515FE6FED55}" srcOrd="0" destOrd="0" presId="urn:microsoft.com/office/officeart/2005/8/layout/hierarchy1"/>
    <dgm:cxn modelId="{AD3A8195-72B1-4027-AD44-6EDDC24265FF}" type="presParOf" srcId="{DB1BA57A-88E5-4D52-89F0-3CE0DB174F87}" destId="{F26E7C73-4E94-4831-9C5E-A43129F41B54}" srcOrd="1" destOrd="0" presId="urn:microsoft.com/office/officeart/2005/8/layout/hierarchy1"/>
    <dgm:cxn modelId="{3E2AC3D2-BF3D-4595-A35D-72E174620659}" type="presParOf" srcId="{C03FD904-CE08-41FD-A1C6-DC12FCCB2D43}" destId="{F5318136-A2E0-41E3-BF95-925652E0C4C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013880-5111-4CB3-97EE-379E3FF315DF}">
      <dsp:nvSpPr>
        <dsp:cNvPr id="0" name=""/>
        <dsp:cNvSpPr/>
      </dsp:nvSpPr>
      <dsp:spPr>
        <a:xfrm>
          <a:off x="4754254" y="2621958"/>
          <a:ext cx="1972525" cy="4693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9863"/>
              </a:lnTo>
              <a:lnTo>
                <a:pt x="1972525" y="319863"/>
              </a:lnTo>
              <a:lnTo>
                <a:pt x="1972525" y="46937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371B88-AEE6-4797-B0CD-1FB98BE88604}">
      <dsp:nvSpPr>
        <dsp:cNvPr id="0" name=""/>
        <dsp:cNvSpPr/>
      </dsp:nvSpPr>
      <dsp:spPr>
        <a:xfrm>
          <a:off x="4708534" y="2621958"/>
          <a:ext cx="91440" cy="46937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6937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6671B7-3D03-4A3D-AD68-345F0455A1CF}">
      <dsp:nvSpPr>
        <dsp:cNvPr id="0" name=""/>
        <dsp:cNvSpPr/>
      </dsp:nvSpPr>
      <dsp:spPr>
        <a:xfrm>
          <a:off x="2781728" y="2621958"/>
          <a:ext cx="1972525" cy="469371"/>
        </a:xfrm>
        <a:custGeom>
          <a:avLst/>
          <a:gdLst/>
          <a:ahLst/>
          <a:cxnLst/>
          <a:rect l="0" t="0" r="0" b="0"/>
          <a:pathLst>
            <a:path>
              <a:moveTo>
                <a:pt x="1972525" y="0"/>
              </a:moveTo>
              <a:lnTo>
                <a:pt x="1972525" y="319863"/>
              </a:lnTo>
              <a:lnTo>
                <a:pt x="0" y="319863"/>
              </a:lnTo>
              <a:lnTo>
                <a:pt x="0" y="46937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02C2A0-F9E7-4D74-9ABD-1543ACC2B335}">
      <dsp:nvSpPr>
        <dsp:cNvPr id="0" name=""/>
        <dsp:cNvSpPr/>
      </dsp:nvSpPr>
      <dsp:spPr>
        <a:xfrm>
          <a:off x="2781728" y="1127769"/>
          <a:ext cx="1972525" cy="4693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9863"/>
              </a:lnTo>
              <a:lnTo>
                <a:pt x="1972525" y="319863"/>
              </a:lnTo>
              <a:lnTo>
                <a:pt x="1972525" y="46937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3B1B5A-B664-4827-8F41-015125013CC5}">
      <dsp:nvSpPr>
        <dsp:cNvPr id="0" name=""/>
        <dsp:cNvSpPr/>
      </dsp:nvSpPr>
      <dsp:spPr>
        <a:xfrm>
          <a:off x="2736008" y="1127769"/>
          <a:ext cx="91440" cy="46937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6937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564054-370A-44A8-95ED-101374E7314D}">
      <dsp:nvSpPr>
        <dsp:cNvPr id="0" name=""/>
        <dsp:cNvSpPr/>
      </dsp:nvSpPr>
      <dsp:spPr>
        <a:xfrm>
          <a:off x="809202" y="1127769"/>
          <a:ext cx="1972525" cy="469371"/>
        </a:xfrm>
        <a:custGeom>
          <a:avLst/>
          <a:gdLst/>
          <a:ahLst/>
          <a:cxnLst/>
          <a:rect l="0" t="0" r="0" b="0"/>
          <a:pathLst>
            <a:path>
              <a:moveTo>
                <a:pt x="1972525" y="0"/>
              </a:moveTo>
              <a:lnTo>
                <a:pt x="1972525" y="319863"/>
              </a:lnTo>
              <a:lnTo>
                <a:pt x="0" y="319863"/>
              </a:lnTo>
              <a:lnTo>
                <a:pt x="0" y="46937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59FF49-6D99-4CE3-8291-36F76002C82B}">
      <dsp:nvSpPr>
        <dsp:cNvPr id="0" name=""/>
        <dsp:cNvSpPr/>
      </dsp:nvSpPr>
      <dsp:spPr>
        <a:xfrm>
          <a:off x="1974786" y="102952"/>
          <a:ext cx="1613884" cy="1024816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</dsp:sp>
    <dsp:sp modelId="{B4923690-690E-4A1C-AAAC-3CEAF3042CF6}">
      <dsp:nvSpPr>
        <dsp:cNvPr id="0" name=""/>
        <dsp:cNvSpPr/>
      </dsp:nvSpPr>
      <dsp:spPr>
        <a:xfrm>
          <a:off x="2154106" y="273307"/>
          <a:ext cx="1613884" cy="102481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smtClean="0"/>
            <a:t>BOP</a:t>
          </a:r>
          <a:endParaRPr lang="en-US" sz="4000" b="1" kern="1200" dirty="0"/>
        </a:p>
      </dsp:txBody>
      <dsp:txXfrm>
        <a:off x="2184122" y="303323"/>
        <a:ext cx="1553852" cy="964784"/>
      </dsp:txXfrm>
    </dsp:sp>
    <dsp:sp modelId="{BC44003A-DF41-4365-8E6E-0A8E97AEE809}">
      <dsp:nvSpPr>
        <dsp:cNvPr id="0" name=""/>
        <dsp:cNvSpPr/>
      </dsp:nvSpPr>
      <dsp:spPr>
        <a:xfrm>
          <a:off x="2260" y="1597141"/>
          <a:ext cx="1613884" cy="10248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B8715E-DE0C-4ACA-8506-B62A1EC0C884}">
      <dsp:nvSpPr>
        <dsp:cNvPr id="0" name=""/>
        <dsp:cNvSpPr/>
      </dsp:nvSpPr>
      <dsp:spPr>
        <a:xfrm>
          <a:off x="181580" y="1767495"/>
          <a:ext cx="1613884" cy="102481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Current Account</a:t>
          </a:r>
          <a:endParaRPr lang="en-US" sz="2600" kern="1200" dirty="0"/>
        </a:p>
      </dsp:txBody>
      <dsp:txXfrm>
        <a:off x="211596" y="1797511"/>
        <a:ext cx="1553852" cy="964784"/>
      </dsp:txXfrm>
    </dsp:sp>
    <dsp:sp modelId="{C9BD6D77-4ABA-4BFD-992B-4EB051A95201}">
      <dsp:nvSpPr>
        <dsp:cNvPr id="0" name=""/>
        <dsp:cNvSpPr/>
      </dsp:nvSpPr>
      <dsp:spPr>
        <a:xfrm>
          <a:off x="1974786" y="1597141"/>
          <a:ext cx="1613884" cy="10248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805509-047C-4A86-AF2A-2A0AEDDF2DAC}">
      <dsp:nvSpPr>
        <dsp:cNvPr id="0" name=""/>
        <dsp:cNvSpPr/>
      </dsp:nvSpPr>
      <dsp:spPr>
        <a:xfrm>
          <a:off x="2154106" y="1767495"/>
          <a:ext cx="1613884" cy="102481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Capital Account</a:t>
          </a:r>
          <a:endParaRPr lang="en-US" sz="2600" kern="1200" dirty="0"/>
        </a:p>
      </dsp:txBody>
      <dsp:txXfrm>
        <a:off x="2184122" y="1797511"/>
        <a:ext cx="1553852" cy="964784"/>
      </dsp:txXfrm>
    </dsp:sp>
    <dsp:sp modelId="{F7F1E0F4-6CAE-4A7D-988B-AB6E4EE5CAF4}">
      <dsp:nvSpPr>
        <dsp:cNvPr id="0" name=""/>
        <dsp:cNvSpPr/>
      </dsp:nvSpPr>
      <dsp:spPr>
        <a:xfrm>
          <a:off x="3947312" y="1597141"/>
          <a:ext cx="1613884" cy="10248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8672DA-195A-4739-8311-B1AB34CD77B3}">
      <dsp:nvSpPr>
        <dsp:cNvPr id="0" name=""/>
        <dsp:cNvSpPr/>
      </dsp:nvSpPr>
      <dsp:spPr>
        <a:xfrm>
          <a:off x="4126632" y="1767495"/>
          <a:ext cx="1613884" cy="102481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Financial account</a:t>
          </a:r>
          <a:endParaRPr lang="en-US" sz="2600" kern="1200" dirty="0"/>
        </a:p>
      </dsp:txBody>
      <dsp:txXfrm>
        <a:off x="4156648" y="1797511"/>
        <a:ext cx="1553852" cy="964784"/>
      </dsp:txXfrm>
    </dsp:sp>
    <dsp:sp modelId="{C6DF02AB-417A-46DB-AB09-C0EABEC7EBBF}">
      <dsp:nvSpPr>
        <dsp:cNvPr id="0" name=""/>
        <dsp:cNvSpPr/>
      </dsp:nvSpPr>
      <dsp:spPr>
        <a:xfrm>
          <a:off x="1974786" y="3091329"/>
          <a:ext cx="1613884" cy="1024816"/>
        </a:xfrm>
        <a:prstGeom prst="roundRect">
          <a:avLst>
            <a:gd name="adj" fmla="val 10000"/>
          </a:avLst>
        </a:prstGeom>
        <a:solidFill>
          <a:schemeClr val="accent2"/>
        </a:solidFill>
        <a:ln w="25400" cap="flat" cmpd="sng" algn="ctr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</dsp:sp>
    <dsp:sp modelId="{68DFE0BB-9AAF-41AF-80D5-3618E3777A14}">
      <dsp:nvSpPr>
        <dsp:cNvPr id="0" name=""/>
        <dsp:cNvSpPr/>
      </dsp:nvSpPr>
      <dsp:spPr>
        <a:xfrm>
          <a:off x="2154106" y="3261684"/>
          <a:ext cx="1613884" cy="102481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Non-official assets</a:t>
          </a:r>
          <a:endParaRPr lang="en-US" sz="2200" kern="1200" dirty="0"/>
        </a:p>
      </dsp:txBody>
      <dsp:txXfrm>
        <a:off x="2184122" y="3291700"/>
        <a:ext cx="1553852" cy="964784"/>
      </dsp:txXfrm>
    </dsp:sp>
    <dsp:sp modelId="{ED1C2FCE-3851-43C3-847F-3BE59AAFF874}">
      <dsp:nvSpPr>
        <dsp:cNvPr id="0" name=""/>
        <dsp:cNvSpPr/>
      </dsp:nvSpPr>
      <dsp:spPr>
        <a:xfrm>
          <a:off x="3947312" y="3091329"/>
          <a:ext cx="1613884" cy="1024816"/>
        </a:xfrm>
        <a:prstGeom prst="roundRect">
          <a:avLst>
            <a:gd name="adj" fmla="val 10000"/>
          </a:avLst>
        </a:prstGeom>
        <a:solidFill>
          <a:schemeClr val="accent2"/>
        </a:solidFill>
        <a:ln w="25400" cap="flat" cmpd="sng" algn="ctr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</dsp:sp>
    <dsp:sp modelId="{19450448-E354-470F-B7AA-A54C057738E4}">
      <dsp:nvSpPr>
        <dsp:cNvPr id="0" name=""/>
        <dsp:cNvSpPr/>
      </dsp:nvSpPr>
      <dsp:spPr>
        <a:xfrm>
          <a:off x="4126632" y="3261684"/>
          <a:ext cx="1613884" cy="102481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Statistical discrepancy</a:t>
          </a:r>
          <a:endParaRPr lang="en-US" sz="2200" kern="1200" dirty="0"/>
        </a:p>
      </dsp:txBody>
      <dsp:txXfrm>
        <a:off x="4156648" y="3291700"/>
        <a:ext cx="1553852" cy="964784"/>
      </dsp:txXfrm>
    </dsp:sp>
    <dsp:sp modelId="{2A641562-DDB7-4295-9EF5-09A62C7785D9}">
      <dsp:nvSpPr>
        <dsp:cNvPr id="0" name=""/>
        <dsp:cNvSpPr/>
      </dsp:nvSpPr>
      <dsp:spPr>
        <a:xfrm>
          <a:off x="5919838" y="3091329"/>
          <a:ext cx="1613884" cy="1024816"/>
        </a:xfrm>
        <a:prstGeom prst="roundRect">
          <a:avLst>
            <a:gd name="adj" fmla="val 10000"/>
          </a:avLst>
        </a:prstGeom>
        <a:solidFill>
          <a:schemeClr val="accent2"/>
        </a:solidFill>
        <a:ln w="25400" cap="flat" cmpd="sng" algn="ctr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</dsp:sp>
    <dsp:sp modelId="{76DF2BBC-A9A0-4402-BC5F-6FE3C2834C05}">
      <dsp:nvSpPr>
        <dsp:cNvPr id="0" name=""/>
        <dsp:cNvSpPr/>
      </dsp:nvSpPr>
      <dsp:spPr>
        <a:xfrm>
          <a:off x="6099158" y="3261684"/>
          <a:ext cx="1613884" cy="102481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Official assets</a:t>
          </a:r>
          <a:endParaRPr lang="en-US" sz="2200" kern="1200" dirty="0"/>
        </a:p>
      </dsp:txBody>
      <dsp:txXfrm>
        <a:off x="6129174" y="3291700"/>
        <a:ext cx="1553852" cy="96478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9EE5C1-9286-44DD-BAD5-752835B0247C}">
      <dsp:nvSpPr>
        <dsp:cNvPr id="0" name=""/>
        <dsp:cNvSpPr/>
      </dsp:nvSpPr>
      <dsp:spPr>
        <a:xfrm>
          <a:off x="5400972" y="2637428"/>
          <a:ext cx="1225646" cy="7386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5850"/>
              </a:lnTo>
              <a:lnTo>
                <a:pt x="1225646" y="645850"/>
              </a:lnTo>
              <a:lnTo>
                <a:pt x="1225646" y="73868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7459D7-3918-3447-8807-80FCE706B5D1}">
      <dsp:nvSpPr>
        <dsp:cNvPr id="0" name=""/>
        <dsp:cNvSpPr/>
      </dsp:nvSpPr>
      <dsp:spPr>
        <a:xfrm>
          <a:off x="5355252" y="2637428"/>
          <a:ext cx="91440" cy="73868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3868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B08DDA-1490-E646-A920-01C5938BC10D}">
      <dsp:nvSpPr>
        <dsp:cNvPr id="0" name=""/>
        <dsp:cNvSpPr/>
      </dsp:nvSpPr>
      <dsp:spPr>
        <a:xfrm>
          <a:off x="4176210" y="2637428"/>
          <a:ext cx="1224762" cy="738681"/>
        </a:xfrm>
        <a:custGeom>
          <a:avLst/>
          <a:gdLst/>
          <a:ahLst/>
          <a:cxnLst/>
          <a:rect l="0" t="0" r="0" b="0"/>
          <a:pathLst>
            <a:path>
              <a:moveTo>
                <a:pt x="1224762" y="0"/>
              </a:moveTo>
              <a:lnTo>
                <a:pt x="1224762" y="645850"/>
              </a:lnTo>
              <a:lnTo>
                <a:pt x="0" y="645850"/>
              </a:lnTo>
              <a:lnTo>
                <a:pt x="0" y="73868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62B8DF-A5EC-FA49-A6DD-CCC2E1D3FD68}">
      <dsp:nvSpPr>
        <dsp:cNvPr id="0" name=""/>
        <dsp:cNvSpPr/>
      </dsp:nvSpPr>
      <dsp:spPr>
        <a:xfrm>
          <a:off x="3563828" y="1332078"/>
          <a:ext cx="1837143" cy="6690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6198"/>
              </a:lnTo>
              <a:lnTo>
                <a:pt x="1837143" y="576198"/>
              </a:lnTo>
              <a:lnTo>
                <a:pt x="1837143" y="66902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8866C4-2D07-B543-9E0D-8C5912A9FA04}">
      <dsp:nvSpPr>
        <dsp:cNvPr id="0" name=""/>
        <dsp:cNvSpPr/>
      </dsp:nvSpPr>
      <dsp:spPr>
        <a:xfrm>
          <a:off x="3441243" y="1332078"/>
          <a:ext cx="122585" cy="669029"/>
        </a:xfrm>
        <a:custGeom>
          <a:avLst/>
          <a:gdLst/>
          <a:ahLst/>
          <a:cxnLst/>
          <a:rect l="0" t="0" r="0" b="0"/>
          <a:pathLst>
            <a:path>
              <a:moveTo>
                <a:pt x="122585" y="0"/>
              </a:moveTo>
              <a:lnTo>
                <a:pt x="122585" y="576198"/>
              </a:lnTo>
              <a:lnTo>
                <a:pt x="0" y="576198"/>
              </a:lnTo>
              <a:lnTo>
                <a:pt x="0" y="66902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8777E4-1331-554A-B890-A1157BA9C651}">
      <dsp:nvSpPr>
        <dsp:cNvPr id="0" name=""/>
        <dsp:cNvSpPr/>
      </dsp:nvSpPr>
      <dsp:spPr>
        <a:xfrm>
          <a:off x="1272713" y="2637428"/>
          <a:ext cx="1678734" cy="7386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5850"/>
              </a:lnTo>
              <a:lnTo>
                <a:pt x="1678734" y="645850"/>
              </a:lnTo>
              <a:lnTo>
                <a:pt x="1678734" y="73868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E132B6-BFF4-584D-A438-5BE46760DE7C}">
      <dsp:nvSpPr>
        <dsp:cNvPr id="0" name=""/>
        <dsp:cNvSpPr/>
      </dsp:nvSpPr>
      <dsp:spPr>
        <a:xfrm>
          <a:off x="1272713" y="2637428"/>
          <a:ext cx="453971" cy="7386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5850"/>
              </a:lnTo>
              <a:lnTo>
                <a:pt x="453971" y="645850"/>
              </a:lnTo>
              <a:lnTo>
                <a:pt x="453971" y="73868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21D129-21B0-9B4C-9868-D47BE636F92C}">
      <dsp:nvSpPr>
        <dsp:cNvPr id="0" name=""/>
        <dsp:cNvSpPr/>
      </dsp:nvSpPr>
      <dsp:spPr>
        <a:xfrm>
          <a:off x="501922" y="2637428"/>
          <a:ext cx="770790" cy="738681"/>
        </a:xfrm>
        <a:custGeom>
          <a:avLst/>
          <a:gdLst/>
          <a:ahLst/>
          <a:cxnLst/>
          <a:rect l="0" t="0" r="0" b="0"/>
          <a:pathLst>
            <a:path>
              <a:moveTo>
                <a:pt x="770790" y="0"/>
              </a:moveTo>
              <a:lnTo>
                <a:pt x="770790" y="645850"/>
              </a:lnTo>
              <a:lnTo>
                <a:pt x="0" y="645850"/>
              </a:lnTo>
              <a:lnTo>
                <a:pt x="0" y="73868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387CA6-AF35-5149-A335-6CC1E26FEF2A}">
      <dsp:nvSpPr>
        <dsp:cNvPr id="0" name=""/>
        <dsp:cNvSpPr/>
      </dsp:nvSpPr>
      <dsp:spPr>
        <a:xfrm>
          <a:off x="1272713" y="1332078"/>
          <a:ext cx="2291115" cy="669029"/>
        </a:xfrm>
        <a:custGeom>
          <a:avLst/>
          <a:gdLst/>
          <a:ahLst/>
          <a:cxnLst/>
          <a:rect l="0" t="0" r="0" b="0"/>
          <a:pathLst>
            <a:path>
              <a:moveTo>
                <a:pt x="2291115" y="0"/>
              </a:moveTo>
              <a:lnTo>
                <a:pt x="2291115" y="576198"/>
              </a:lnTo>
              <a:lnTo>
                <a:pt x="0" y="576198"/>
              </a:lnTo>
              <a:lnTo>
                <a:pt x="0" y="66902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7E32EC-C0C1-874C-AEF0-81D523368CA4}">
      <dsp:nvSpPr>
        <dsp:cNvPr id="0" name=""/>
        <dsp:cNvSpPr/>
      </dsp:nvSpPr>
      <dsp:spPr>
        <a:xfrm>
          <a:off x="3062789" y="695759"/>
          <a:ext cx="1002078" cy="6363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16E811-CC27-5F48-ADC5-5ACEBC7F3695}">
      <dsp:nvSpPr>
        <dsp:cNvPr id="0" name=""/>
        <dsp:cNvSpPr/>
      </dsp:nvSpPr>
      <dsp:spPr>
        <a:xfrm>
          <a:off x="3174131" y="801534"/>
          <a:ext cx="1002078" cy="6363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BOP</a:t>
          </a:r>
          <a:endParaRPr lang="en-US" sz="1400" kern="1200" dirty="0"/>
        </a:p>
      </dsp:txBody>
      <dsp:txXfrm>
        <a:off x="3192768" y="820171"/>
        <a:ext cx="964804" cy="599045"/>
      </dsp:txXfrm>
    </dsp:sp>
    <dsp:sp modelId="{2A076CB5-C73E-3943-A247-2578098793E2}">
      <dsp:nvSpPr>
        <dsp:cNvPr id="0" name=""/>
        <dsp:cNvSpPr/>
      </dsp:nvSpPr>
      <dsp:spPr>
        <a:xfrm>
          <a:off x="771674" y="2001108"/>
          <a:ext cx="1002078" cy="6363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12C16A-0D1C-E24F-8A7C-0A7DDD235F1C}">
      <dsp:nvSpPr>
        <dsp:cNvPr id="0" name=""/>
        <dsp:cNvSpPr/>
      </dsp:nvSpPr>
      <dsp:spPr>
        <a:xfrm>
          <a:off x="883016" y="2106883"/>
          <a:ext cx="1002078" cy="6363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Current account</a:t>
          </a:r>
          <a:endParaRPr lang="en-US" sz="1400" kern="1200" dirty="0"/>
        </a:p>
      </dsp:txBody>
      <dsp:txXfrm>
        <a:off x="901653" y="2125520"/>
        <a:ext cx="964804" cy="599045"/>
      </dsp:txXfrm>
    </dsp:sp>
    <dsp:sp modelId="{FF701D67-AA97-DC4C-859C-AC7DCBCB9F57}">
      <dsp:nvSpPr>
        <dsp:cNvPr id="0" name=""/>
        <dsp:cNvSpPr/>
      </dsp:nvSpPr>
      <dsp:spPr>
        <a:xfrm>
          <a:off x="883" y="3376110"/>
          <a:ext cx="1002078" cy="6363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E556FA-9B37-C04D-AD0D-92D22E93640D}">
      <dsp:nvSpPr>
        <dsp:cNvPr id="0" name=""/>
        <dsp:cNvSpPr/>
      </dsp:nvSpPr>
      <dsp:spPr>
        <a:xfrm>
          <a:off x="112225" y="3481885"/>
          <a:ext cx="1002078" cy="6363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Export &amp; Import</a:t>
          </a:r>
          <a:endParaRPr lang="en-US" sz="1400" kern="1200" dirty="0"/>
        </a:p>
      </dsp:txBody>
      <dsp:txXfrm>
        <a:off x="130862" y="3500522"/>
        <a:ext cx="964804" cy="599045"/>
      </dsp:txXfrm>
    </dsp:sp>
    <dsp:sp modelId="{58E0E917-9D6A-E34E-A3E6-A20BA2FE9B75}">
      <dsp:nvSpPr>
        <dsp:cNvPr id="0" name=""/>
        <dsp:cNvSpPr/>
      </dsp:nvSpPr>
      <dsp:spPr>
        <a:xfrm>
          <a:off x="1225646" y="3376110"/>
          <a:ext cx="1002078" cy="6363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13FC87-42C9-A544-9E23-30B53CCB15A3}">
      <dsp:nvSpPr>
        <dsp:cNvPr id="0" name=""/>
        <dsp:cNvSpPr/>
      </dsp:nvSpPr>
      <dsp:spPr>
        <a:xfrm>
          <a:off x="1336988" y="3481885"/>
          <a:ext cx="1002078" cy="6363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Net Income receipt</a:t>
          </a:r>
          <a:endParaRPr lang="en-US" sz="1400" kern="1200" dirty="0"/>
        </a:p>
      </dsp:txBody>
      <dsp:txXfrm>
        <a:off x="1355625" y="3500522"/>
        <a:ext cx="964804" cy="599045"/>
      </dsp:txXfrm>
    </dsp:sp>
    <dsp:sp modelId="{3D1030A0-F1DB-5B4F-BCC5-86670DE43E40}">
      <dsp:nvSpPr>
        <dsp:cNvPr id="0" name=""/>
        <dsp:cNvSpPr/>
      </dsp:nvSpPr>
      <dsp:spPr>
        <a:xfrm>
          <a:off x="2450408" y="3376110"/>
          <a:ext cx="1002078" cy="6363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BF2689-F979-6B4D-BA60-B80FE0C63AF4}">
      <dsp:nvSpPr>
        <dsp:cNvPr id="0" name=""/>
        <dsp:cNvSpPr/>
      </dsp:nvSpPr>
      <dsp:spPr>
        <a:xfrm>
          <a:off x="2561750" y="3481885"/>
          <a:ext cx="1002078" cy="6363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Unilateral transfer</a:t>
          </a:r>
          <a:endParaRPr lang="en-US" sz="1400" kern="1200" dirty="0"/>
        </a:p>
      </dsp:txBody>
      <dsp:txXfrm>
        <a:off x="2580387" y="3500522"/>
        <a:ext cx="964804" cy="599045"/>
      </dsp:txXfrm>
    </dsp:sp>
    <dsp:sp modelId="{0CF3F62F-A53F-1F4B-848A-6F550C1961E0}">
      <dsp:nvSpPr>
        <dsp:cNvPr id="0" name=""/>
        <dsp:cNvSpPr/>
      </dsp:nvSpPr>
      <dsp:spPr>
        <a:xfrm>
          <a:off x="2940204" y="2001108"/>
          <a:ext cx="1002078" cy="6363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C146EB-CB4F-3A45-807E-A1A780F93139}">
      <dsp:nvSpPr>
        <dsp:cNvPr id="0" name=""/>
        <dsp:cNvSpPr/>
      </dsp:nvSpPr>
      <dsp:spPr>
        <a:xfrm>
          <a:off x="3051546" y="2106883"/>
          <a:ext cx="1002078" cy="6363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Capital account</a:t>
          </a:r>
          <a:endParaRPr lang="en-US" sz="1400" kern="1200" dirty="0"/>
        </a:p>
      </dsp:txBody>
      <dsp:txXfrm>
        <a:off x="3070183" y="2125520"/>
        <a:ext cx="964804" cy="599045"/>
      </dsp:txXfrm>
    </dsp:sp>
    <dsp:sp modelId="{EEBC26BF-7023-3543-83E6-7C52B13BEC18}">
      <dsp:nvSpPr>
        <dsp:cNvPr id="0" name=""/>
        <dsp:cNvSpPr/>
      </dsp:nvSpPr>
      <dsp:spPr>
        <a:xfrm>
          <a:off x="4899933" y="2001108"/>
          <a:ext cx="1002078" cy="6363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71AAFE-4F8B-C74F-9458-6CD83D5BA365}">
      <dsp:nvSpPr>
        <dsp:cNvPr id="0" name=""/>
        <dsp:cNvSpPr/>
      </dsp:nvSpPr>
      <dsp:spPr>
        <a:xfrm>
          <a:off x="5011275" y="2106883"/>
          <a:ext cx="1002078" cy="6363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Financial account</a:t>
          </a:r>
          <a:endParaRPr lang="en-US" sz="1400" kern="1200" dirty="0"/>
        </a:p>
      </dsp:txBody>
      <dsp:txXfrm>
        <a:off x="5029912" y="2125520"/>
        <a:ext cx="964804" cy="599045"/>
      </dsp:txXfrm>
    </dsp:sp>
    <dsp:sp modelId="{41E076E8-86BF-A747-93B1-FC45FD7987E1}">
      <dsp:nvSpPr>
        <dsp:cNvPr id="0" name=""/>
        <dsp:cNvSpPr/>
      </dsp:nvSpPr>
      <dsp:spPr>
        <a:xfrm>
          <a:off x="3675171" y="3376110"/>
          <a:ext cx="1002078" cy="6363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7FC88E-09BB-9A4D-8AA6-0904E9B0C468}">
      <dsp:nvSpPr>
        <dsp:cNvPr id="0" name=""/>
        <dsp:cNvSpPr/>
      </dsp:nvSpPr>
      <dsp:spPr>
        <a:xfrm>
          <a:off x="3786513" y="3481885"/>
          <a:ext cx="1002078" cy="6363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Non-official reserves</a:t>
          </a:r>
          <a:endParaRPr lang="en-US" sz="1400" kern="1200" dirty="0"/>
        </a:p>
      </dsp:txBody>
      <dsp:txXfrm>
        <a:off x="3805150" y="3500522"/>
        <a:ext cx="964804" cy="599045"/>
      </dsp:txXfrm>
    </dsp:sp>
    <dsp:sp modelId="{FFB7278F-37AB-BB42-BA65-EFC986C6D9A1}">
      <dsp:nvSpPr>
        <dsp:cNvPr id="0" name=""/>
        <dsp:cNvSpPr/>
      </dsp:nvSpPr>
      <dsp:spPr>
        <a:xfrm>
          <a:off x="4899933" y="3376110"/>
          <a:ext cx="1002078" cy="6363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2ABAF8-78D4-A041-9410-5E7E47392A31}">
      <dsp:nvSpPr>
        <dsp:cNvPr id="0" name=""/>
        <dsp:cNvSpPr/>
      </dsp:nvSpPr>
      <dsp:spPr>
        <a:xfrm>
          <a:off x="5011275" y="3481885"/>
          <a:ext cx="1002078" cy="6363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Statistical discrepancy</a:t>
          </a:r>
          <a:endParaRPr lang="en-US" sz="1400" kern="1200" dirty="0"/>
        </a:p>
      </dsp:txBody>
      <dsp:txXfrm>
        <a:off x="5029912" y="3500522"/>
        <a:ext cx="964804" cy="599045"/>
      </dsp:txXfrm>
    </dsp:sp>
    <dsp:sp modelId="{42312E68-0218-4FDA-93AB-4515FE6FED55}">
      <dsp:nvSpPr>
        <dsp:cNvPr id="0" name=""/>
        <dsp:cNvSpPr/>
      </dsp:nvSpPr>
      <dsp:spPr>
        <a:xfrm>
          <a:off x="6125579" y="3376110"/>
          <a:ext cx="1002078" cy="6363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6E7C73-4E94-4831-9C5E-A43129F41B54}">
      <dsp:nvSpPr>
        <dsp:cNvPr id="0" name=""/>
        <dsp:cNvSpPr/>
      </dsp:nvSpPr>
      <dsp:spPr>
        <a:xfrm>
          <a:off x="6236921" y="3481885"/>
          <a:ext cx="1002078" cy="6363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Official reserves</a:t>
          </a:r>
          <a:endParaRPr lang="en-US" sz="1400" kern="1200" dirty="0"/>
        </a:p>
      </dsp:txBody>
      <dsp:txXfrm>
        <a:off x="6255558" y="3500522"/>
        <a:ext cx="964804" cy="5990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5FBD47-EA59-4A11-B846-6E558D7E4681}" type="datetimeFigureOut">
              <a:rPr lang="en-US" smtClean="0"/>
              <a:pPr/>
              <a:t>3/25/2019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76CFE8-9D0E-46EE-98D7-2714538D26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1277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F830A1-3891-4B82-A120-081866556DA0}" type="datetimeFigureOut">
              <a:rPr lang="en-US" smtClean="0"/>
              <a:pPr/>
              <a:t>3/25/2019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CC9574-A819-4FE4-99A7-1E27AD09ADC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4173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CC9574-A819-4FE4-99A7-1E27AD09ADC2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33942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vi-VN" altLang="vi-VN" smtClean="0">
              <a:latin typeface="Calibri" panose="020F0502020204030204" pitchFamily="34" charset="0"/>
            </a:endParaRP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E02422BC-6119-41C0-8337-0D0E53AE4501}" type="slidenum">
              <a:rPr lang="en-US" altLang="vi-VN" smtClean="0"/>
              <a:pPr>
                <a:spcBef>
                  <a:spcPct val="0"/>
                </a:spcBef>
              </a:pPr>
              <a:t>2</a:t>
            </a:fld>
            <a:endParaRPr lang="en-US" altLang="vi-VN" smtClean="0"/>
          </a:p>
        </p:txBody>
      </p:sp>
    </p:spTree>
    <p:extLst>
      <p:ext uri="{BB962C8B-B14F-4D97-AF65-F5344CB8AC3E}">
        <p14:creationId xmlns:p14="http://schemas.microsoft.com/office/powerpoint/2010/main" val="29237395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28600" indent="-228600" eaLnBrk="1" hangingPunct="1">
              <a:spcBef>
                <a:spcPct val="0"/>
              </a:spcBef>
              <a:buFontTx/>
              <a:buAutoNum type="arabicPeriod"/>
            </a:pPr>
            <a:endParaRPr lang="en-US" altLang="vi-VN" dirty="0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0C1DD87B-9D70-4395-B89A-00F691F2D5DF}" type="slidenum">
              <a:rPr lang="en-US" altLang="vi-VN" smtClean="0"/>
              <a:pPr>
                <a:spcBef>
                  <a:spcPct val="0"/>
                </a:spcBef>
              </a:pPr>
              <a:t>3</a:t>
            </a:fld>
            <a:endParaRPr lang="en-US" altLang="vi-VN" smtClean="0"/>
          </a:p>
        </p:txBody>
      </p:sp>
    </p:spTree>
    <p:extLst>
      <p:ext uri="{BB962C8B-B14F-4D97-AF65-F5344CB8AC3E}">
        <p14:creationId xmlns:p14="http://schemas.microsoft.com/office/powerpoint/2010/main" val="10592060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07245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2724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CC9574-A819-4FE4-99A7-1E27AD09ADC2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32756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CC9574-A819-4FE4-99A7-1E27AD09ADC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61666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CC9574-A819-4FE4-99A7-1E27AD09ADC2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8955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934458A-15A9-43D1-B3B9-8E2060988561}" type="slidenum">
              <a:rPr lang="en-US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579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934458A-15A9-43D1-B3B9-8E2060988561}" type="slidenum">
              <a:rPr lang="en-US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8241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934458A-15A9-43D1-B3B9-8E2060988561}" type="slidenum">
              <a:rPr lang="en-US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4820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934458A-15A9-43D1-B3B9-8E2060988561}" type="slidenum">
              <a:rPr lang="en-US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721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 example, suppose that a U.S. firm exports $500 of goods to be paid for in three months. The United States first credits goods exports for $500 since this goods export will lead to the receipt of a payment from foreigners. The payment itself is then entered as a financial debit because it represents a financial outflow from the United States. That is, agreeing to wait three months for payment, the U.S. exporter is extending credit to, and has acquired a claim on, the foreign importer. This is an increase in U.S-owned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assets abroad and a debit (import of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assets)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CC9574-A819-4FE4-99A7-1E27AD09ADC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26416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lvl="1" indent="0">
              <a:buFontTx/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CC9574-A819-4FE4-99A7-1E27AD09ADC2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62591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lvl="1" indent="0">
              <a:buFontTx/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CC9574-A819-4FE4-99A7-1E27AD09ADC2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62591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CC9574-A819-4FE4-99A7-1E27AD09ADC2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4619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3541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CC9574-A819-4FE4-99A7-1E27AD09ADC2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4619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 smtClean="0"/>
              <a:t>Deficit</a:t>
            </a:r>
            <a:r>
              <a:rPr lang="en-US" baseline="0" dirty="0" smtClean="0"/>
              <a:t> in current account: </a:t>
            </a:r>
            <a:r>
              <a:rPr lang="en-US" dirty="0" smtClean="0"/>
              <a:t>U.S., U.K, Spain, Australia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Surplus in current account: China, Germany, Euro area, Russia, Saudi Arabia.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CC9574-A819-4FE4-99A7-1E27AD09ADC2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82540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934458A-15A9-43D1-B3B9-8E2060988561}" type="slidenum">
              <a:rPr lang="en-US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8710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lvl="1" indent="0">
              <a:buFontTx/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CC9574-A819-4FE4-99A7-1E27AD09ADC2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62591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 country usually</a:t>
            </a:r>
            <a:r>
              <a:rPr lang="en-US" baseline="0" dirty="0" smtClean="0"/>
              <a:t> prefers a deficit in official reserves: DCB holds a lot of foreign currencies </a:t>
            </a:r>
            <a:endParaRPr lang="vi-V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CC9574-A819-4FE4-99A7-1E27AD09ADC2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00858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A country usually</a:t>
            </a:r>
            <a:r>
              <a:rPr lang="en-US" baseline="0" dirty="0" smtClean="0"/>
              <a:t> prefers a deficit in official reserves: DCB holds a lot of foreign currencies </a:t>
            </a:r>
            <a:endParaRPr lang="vi-VN" dirty="0" smtClean="0"/>
          </a:p>
          <a:p>
            <a:r>
              <a:rPr lang="en-US" dirty="0" smtClean="0"/>
              <a:t>-&gt;</a:t>
            </a:r>
            <a:r>
              <a:rPr lang="en-US" baseline="0" dirty="0" smtClean="0"/>
              <a:t> prefer a deficit in Official reserves and a surplus in Official </a:t>
            </a:r>
            <a:r>
              <a:rPr lang="en-US" baseline="0" smtClean="0"/>
              <a:t>Settlements Balance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CC9574-A819-4FE4-99A7-1E27AD09ADC2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05504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27391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CC9574-A819-4FE4-99A7-1E27AD09ADC2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962139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49044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47865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5115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0548" y="20547"/>
            <a:ext cx="3498527" cy="282539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3503486" y="20548"/>
            <a:ext cx="5624418" cy="28254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20923" y="2818500"/>
            <a:ext cx="7668994" cy="22962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7662119" y="2819400"/>
            <a:ext cx="1461333" cy="2293850"/>
          </a:xfrm>
          <a:prstGeom prst="rect">
            <a:avLst/>
          </a:prstGeom>
        </p:spPr>
      </p:pic>
      <p:pic>
        <p:nvPicPr>
          <p:cNvPr id="11" name="Picture 10"/>
          <p:cNvPicPr>
            <a:picLocks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20548" y="5089818"/>
            <a:ext cx="9098280" cy="1737360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8755230" y="2469776"/>
            <a:ext cx="304800" cy="152400"/>
          </a:xfrm>
          <a:prstGeom prst="rect">
            <a:avLst/>
          </a:prstGeom>
          <a:solidFill>
            <a:srgbClr val="F274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47F28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258050E-B668-4FA7-85AD-C750C80A6E9B}" type="datetimeFigureOut">
              <a:rPr lang="en-US" smtClean="0"/>
              <a:pPr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40D5ECE-8B49-45CD-BE81-EF81920D19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Text Placeholder 15"/>
          <p:cNvSpPr>
            <a:spLocks noGrp="1"/>
          </p:cNvSpPr>
          <p:nvPr>
            <p:ph type="body" sz="quarter" idx="14" hasCustomPrompt="1"/>
          </p:nvPr>
        </p:nvSpPr>
        <p:spPr>
          <a:xfrm>
            <a:off x="3581400" y="1295400"/>
            <a:ext cx="5105400" cy="1416269"/>
          </a:xfrm>
        </p:spPr>
        <p:txBody>
          <a:bodyPr anchor="b">
            <a:normAutofit/>
          </a:bodyPr>
          <a:lstStyle>
            <a:lvl1pPr algn="r">
              <a:buNone/>
              <a:defRPr lang="en-US" sz="22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344" y="4114800"/>
            <a:ext cx="7315200" cy="914400"/>
          </a:xfrm>
        </p:spPr>
        <p:txBody>
          <a:bodyPr anchor="b" anchorCtr="0">
            <a:normAutofit/>
          </a:bodyPr>
          <a:lstStyle>
            <a:lvl1pPr marL="0" indent="0">
              <a:defRPr lang="en-US" sz="3600" b="1" kern="1200" baseline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marL="342900" lvl="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build="p">
        <p:tmplLst>
          <p:tmpl lvl="1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0" y="1992354"/>
            <a:ext cx="5867400" cy="1970046"/>
          </a:xfrm>
        </p:spPr>
        <p:txBody>
          <a:bodyPr anchor="ctr">
            <a:normAutofit/>
          </a:bodyPr>
          <a:lstStyle>
            <a:lvl1pPr algn="l">
              <a:defRPr sz="3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5105400"/>
            <a:ext cx="8229601" cy="375787"/>
          </a:xfrm>
        </p:spPr>
        <p:txBody>
          <a:bodyPr anchor="b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240D5ECE-8B49-45CD-BE81-EF81920D19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Oval 6"/>
          <p:cNvSpPr/>
          <p:nvPr userDrawn="1"/>
        </p:nvSpPr>
        <p:spPr>
          <a:xfrm>
            <a:off x="762000" y="1946209"/>
            <a:ext cx="2057400" cy="2057400"/>
          </a:xfrm>
          <a:prstGeom prst="ellipse">
            <a:avLst/>
          </a:prstGeom>
          <a:gradFill flip="none" rotWithShape="1">
            <a:gsLst>
              <a:gs pos="0">
                <a:srgbClr val="F39C29"/>
              </a:gs>
              <a:gs pos="50000">
                <a:srgbClr val="F7931D"/>
              </a:gs>
              <a:gs pos="100000">
                <a:srgbClr val="FF6600"/>
              </a:gs>
            </a:gsLst>
            <a:path path="circle">
              <a:fillToRect l="50000" t="50000" r="50000" b="50000"/>
            </a:path>
            <a:tileRect/>
          </a:gradFill>
          <a:ln w="82550">
            <a:noFill/>
          </a:ln>
          <a:effectLst>
            <a:outerShdw blurRad="152400" dist="165100" dir="5400000" sx="90000" sy="-19000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           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8686800" y="5265376"/>
            <a:ext cx="457200" cy="96672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6600"/>
                </a:solidFill>
              </a:rPr>
              <a:t>           </a:t>
            </a:r>
            <a:endParaRPr lang="en-US" dirty="0">
              <a:solidFill>
                <a:srgbClr val="FF6600"/>
              </a:solidFill>
            </a:endParaRPr>
          </a:p>
        </p:txBody>
      </p:sp>
      <p:sp>
        <p:nvSpPr>
          <p:cNvPr id="9" name="Oval 8"/>
          <p:cNvSpPr/>
          <p:nvPr userDrawn="1"/>
        </p:nvSpPr>
        <p:spPr>
          <a:xfrm>
            <a:off x="1007328" y="1992354"/>
            <a:ext cx="1583472" cy="1295400"/>
          </a:xfrm>
          <a:prstGeom prst="ellipse">
            <a:avLst/>
          </a:prstGeom>
          <a:gradFill flip="none" rotWithShape="1">
            <a:gsLst>
              <a:gs pos="63000">
                <a:schemeClr val="bg1">
                  <a:alpha val="7000"/>
                </a:schemeClr>
              </a:gs>
              <a:gs pos="72000">
                <a:schemeClr val="bg1">
                  <a:alpha val="15000"/>
                </a:schemeClr>
              </a:gs>
              <a:gs pos="91000">
                <a:schemeClr val="bg1">
                  <a:alpha val="28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     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print"/>
          <a:srcRect l="2599" r="5874" b="5262"/>
          <a:stretch/>
        </p:blipFill>
        <p:spPr>
          <a:xfrm>
            <a:off x="3530" y="5867400"/>
            <a:ext cx="9144000" cy="10536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180" y="76200"/>
            <a:ext cx="8403020" cy="685800"/>
          </a:xfrm>
        </p:spPr>
        <p:txBody>
          <a:bodyPr anchor="ctr" anchorCtr="0">
            <a:normAutofit/>
          </a:bodyPr>
          <a:lstStyle>
            <a:lvl1pPr algn="l">
              <a:defRPr sz="3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A258050E-B668-4FA7-85AD-C750C80A6E9B}" type="datetimeFigureOut">
              <a:rPr lang="en-US" smtClean="0"/>
              <a:pPr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240D5ECE-8B49-45CD-BE81-EF81920D19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: Emphasis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A258050E-B668-4FA7-85AD-C750C80A6E9B}" type="datetimeFigureOut">
              <a:rPr lang="en-US" smtClean="0"/>
              <a:pPr/>
              <a:t>3/25/2019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240D5ECE-8B49-45CD-BE81-EF81920D19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999" y="1"/>
            <a:ext cx="7068015" cy="838200"/>
          </a:xfrm>
        </p:spPr>
        <p:txBody>
          <a:bodyPr anchor="b">
            <a:norm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6402"/>
            <a:ext cx="4038600" cy="3971455"/>
          </a:xfrm>
        </p:spPr>
        <p:txBody>
          <a:bodyPr/>
          <a:lstStyle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038600" cy="3971454"/>
          </a:xfrm>
        </p:spPr>
        <p:txBody>
          <a:bodyPr/>
          <a:lstStyle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8050E-B668-4FA7-85AD-C750C80A6E9B}" type="datetimeFigureOut">
              <a:rPr lang="en-US" smtClean="0"/>
              <a:pPr/>
              <a:t>3/25/2019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5ECE-8B49-45CD-BE81-EF81920D19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258050E-B668-4FA7-85AD-C750C80A6E9B}" type="datetimeFigureOut">
              <a:rPr lang="en-US" smtClean="0"/>
              <a:pPr/>
              <a:t>3/25/2019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40D5ECE-8B49-45CD-BE81-EF81920D1969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762000"/>
            <a:ext cx="2445488" cy="228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400" y="2077200"/>
            <a:ext cx="7010400" cy="11430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: Emphasis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8050E-B668-4FA7-85AD-C750C80A6E9B}" type="datetimeFigureOut">
              <a:rPr lang="en-US" smtClean="0"/>
              <a:pPr/>
              <a:t>3/25/2019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5ECE-8B49-45CD-BE81-EF81920D19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290400" y="3081000"/>
            <a:ext cx="8686800" cy="1095600"/>
          </a:xfrm>
        </p:spPr>
        <p:txBody>
          <a:bodyPr>
            <a:normAutofit/>
          </a:bodyPr>
          <a:lstStyle>
            <a:lvl1pPr algn="ctr">
              <a:defRPr lang="en-US" sz="4600" b="1" kern="1200" spc="-150" baseline="0" dirty="0" smtClean="0">
                <a:ln>
                  <a:gradFill>
                    <a:gsLst>
                      <a:gs pos="0">
                        <a:schemeClr val="bg1"/>
                      </a:gs>
                      <a:gs pos="50000">
                        <a:schemeClr val="bg1">
                          <a:lumMod val="75000"/>
                        </a:schemeClr>
                      </a:gs>
                    </a:gsLst>
                    <a:lin ang="5400000" scaled="0"/>
                  </a:gradFill>
                </a:ln>
                <a:gradFill>
                  <a:gsLst>
                    <a:gs pos="11000">
                      <a:schemeClr val="bg1">
                        <a:lumMod val="75000"/>
                      </a:schemeClr>
                    </a:gs>
                    <a:gs pos="91000">
                      <a:schemeClr val="bg1"/>
                    </a:gs>
                  </a:gsLst>
                  <a:lin ang="16200000" scaled="1"/>
                </a:gradFill>
                <a:effectLst>
                  <a:outerShdw blurRad="38100" algn="ctr" rotWithShape="0">
                    <a:prstClr val="black">
                      <a:alpha val="25000"/>
                    </a:prstClr>
                  </a:outerShdw>
                  <a:reflection blurRad="6350" stA="60000" endA="900" endPos="58000" dir="5400000" sy="-100000" algn="bl" rotWithShape="0"/>
                </a:effectLst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283952" y="2424752"/>
            <a:ext cx="8694000" cy="639762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800" kern="1200" dirty="0" smtClean="0">
                <a:solidFill>
                  <a:srgbClr val="2E507A">
                    <a:alpha val="81000"/>
                  </a:srgb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 Text 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258050E-B668-4FA7-85AD-C750C80A6E9B}" type="datetimeFigureOut">
              <a:rPr lang="en-US" smtClean="0"/>
              <a:pPr/>
              <a:t>3/25/2019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40D5ECE-8B49-45CD-BE81-EF81920D19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2895600"/>
            <a:ext cx="7543800" cy="2133600"/>
          </a:xfrm>
          <a:prstGeom prst="rect">
            <a:avLst/>
          </a:prstGeom>
          <a:gradFill flip="none" rotWithShape="1">
            <a:gsLst>
              <a:gs pos="63000">
                <a:schemeClr val="tx1">
                  <a:lumMod val="85000"/>
                  <a:lumOff val="15000"/>
                  <a:alpha val="49000"/>
                </a:schemeClr>
              </a:gs>
              <a:gs pos="100000">
                <a:schemeClr val="tx1">
                  <a:lumMod val="95000"/>
                  <a:lumOff val="5000"/>
                  <a:alpha val="5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14867" y="3200400"/>
            <a:ext cx="7010400" cy="1676400"/>
          </a:xfrm>
        </p:spPr>
        <p:txBody>
          <a:bodyPr>
            <a:normAutofit/>
          </a:bodyPr>
          <a:lstStyle>
            <a:lvl1pPr marL="0" algn="l" defTabSz="914400" rtl="0" eaLnBrk="1" latinLnBrk="0" hangingPunct="1">
              <a:defRPr lang="en-US" sz="40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14" hasCustomPrompt="1"/>
          </p:nvPr>
        </p:nvSpPr>
        <p:spPr>
          <a:xfrm>
            <a:off x="4648200" y="664780"/>
            <a:ext cx="4191000" cy="381000"/>
          </a:xfrm>
        </p:spPr>
        <p:txBody>
          <a:bodyPr>
            <a:normAutofit/>
          </a:bodyPr>
          <a:lstStyle>
            <a:lvl1pPr algn="r">
              <a:buNone/>
              <a:defRPr lang="en-US" sz="1800" b="1" kern="1200" dirty="0" smtClean="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utoUpdateAnimBg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3008313" cy="825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609600"/>
            <a:ext cx="5111750" cy="5334000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0" y="1435101"/>
            <a:ext cx="3008313" cy="38226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258050E-B668-4FA7-85AD-C750C80A6E9B}" type="datetimeFigureOut">
              <a:rPr lang="en-US" smtClean="0"/>
              <a:pPr/>
              <a:t>3/25/2019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40D5ECE-8B49-45CD-BE81-EF81920D19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edia with Caption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258050E-B668-4FA7-85AD-C750C80A6E9B}" type="datetimeFigureOut">
              <a:rPr lang="en-US" smtClean="0"/>
              <a:pPr/>
              <a:t>3/25/2019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40D5ECE-8B49-45CD-BE81-EF81920D19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95263" y="4800600"/>
            <a:ext cx="4873752" cy="685800"/>
          </a:xfrm>
          <a:prstGeom prst="rect">
            <a:avLst/>
          </a:prstGeom>
          <a:solidFill>
            <a:schemeClr val="tx1">
              <a:lumMod val="95000"/>
              <a:lumOff val="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latin typeface="Georgia" pitchFamily="18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06552" y="4800600"/>
            <a:ext cx="4809244" cy="566738"/>
          </a:xfrm>
        </p:spPr>
        <p:txBody>
          <a:bodyPr anchor="b">
            <a:normAutofit/>
          </a:bodyPr>
          <a:lstStyle>
            <a:lvl1pPr algn="ctr">
              <a:defRPr sz="1800" b="0" i="1">
                <a:solidFill>
                  <a:schemeClr val="bg1">
                    <a:lumMod val="85000"/>
                  </a:schemeClr>
                </a:solidFill>
                <a:latin typeface="Georgia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Media Placeholder 8"/>
          <p:cNvSpPr>
            <a:spLocks noGrp="1"/>
          </p:cNvSpPr>
          <p:nvPr>
            <p:ph type="media" sz="quarter" idx="13"/>
          </p:nvPr>
        </p:nvSpPr>
        <p:spPr>
          <a:xfrm>
            <a:off x="587022" y="838200"/>
            <a:ext cx="4873752" cy="381282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 smtClean="0"/>
              <a:t>Click icon to add media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5776863" y="838200"/>
            <a:ext cx="2819400" cy="4636911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792800" y="4800600"/>
            <a:ext cx="5500800" cy="685800"/>
          </a:xfrm>
          <a:prstGeom prst="rect">
            <a:avLst/>
          </a:prstGeom>
          <a:solidFill>
            <a:schemeClr val="tx1">
              <a:lumMod val="95000"/>
              <a:lumOff val="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latin typeface="Georgia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>
            <a:normAutofit/>
          </a:bodyPr>
          <a:lstStyle>
            <a:lvl1pPr algn="ctr">
              <a:defRPr sz="1800" b="0" i="1">
                <a:solidFill>
                  <a:schemeClr val="bg1">
                    <a:lumMod val="85000"/>
                  </a:schemeClr>
                </a:solidFill>
                <a:latin typeface="Georgia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562600"/>
            <a:ext cx="5486400" cy="60960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258050E-B668-4FA7-85AD-C750C80A6E9B}" type="datetimeFigureOut">
              <a:rPr lang="en-US" smtClean="0"/>
              <a:pPr/>
              <a:t>3/25/2019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40D5ECE-8B49-45CD-BE81-EF81920D19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8050E-B668-4FA7-85AD-C750C80A6E9B}" type="datetimeFigureOut">
              <a:rPr lang="en-US" smtClean="0"/>
              <a:pPr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5ECE-8B49-45CD-BE81-EF81920D19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0" y="414867"/>
            <a:ext cx="5029200" cy="457200"/>
          </a:xfrm>
          <a:solidFill>
            <a:schemeClr val="tx1">
              <a:lumMod val="50000"/>
              <a:lumOff val="50000"/>
            </a:schemeClr>
          </a:solidFill>
        </p:spPr>
        <p:txBody>
          <a:bodyPr>
            <a:normAutofit/>
          </a:bodyPr>
          <a:lstStyle>
            <a:lvl1pPr algn="l">
              <a:defRPr lang="en-US" sz="2800" b="1" kern="1200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    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7150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5105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A258050E-B668-4FA7-85AD-C750C80A6E9B}" type="datetimeFigureOut">
              <a:rPr lang="en-US" smtClean="0"/>
              <a:pPr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240D5ECE-8B49-45CD-BE81-EF81920D19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print"/>
          <a:srcRect l="2599" r="5874" b="5262"/>
          <a:stretch/>
        </p:blipFill>
        <p:spPr>
          <a:xfrm>
            <a:off x="3530" y="5867400"/>
            <a:ext cx="9144000" cy="105369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934E2-BBB6-4D34-BB01-078E9AA25260}" type="datetimeFigureOut">
              <a:rPr lang="en-US" smtClean="0"/>
              <a:pPr/>
              <a:t>3/25/2019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20FCD-5F4C-4989-BE05-0A8208BCBC2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6" cstate="print"/>
          <a:srcRect l="2599" r="5874" b="5262"/>
          <a:stretch/>
        </p:blipFill>
        <p:spPr>
          <a:xfrm>
            <a:off x="3530" y="5867400"/>
            <a:ext cx="9144000" cy="10536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58050E-B668-4FA7-85AD-C750C80A6E9B}" type="datetimeFigureOut">
              <a:rPr lang="en-US" smtClean="0"/>
              <a:pPr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D5ECE-8B49-45CD-BE81-EF81920D19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61" r:id="rId4"/>
    <p:sldLayoutId id="2147483652" r:id="rId5"/>
    <p:sldLayoutId id="2147483654" r:id="rId6"/>
    <p:sldLayoutId id="2147483655" r:id="rId7"/>
    <p:sldLayoutId id="2147483660" r:id="rId8"/>
    <p:sldLayoutId id="2147483656" r:id="rId9"/>
    <p:sldLayoutId id="2147483676" r:id="rId10"/>
    <p:sldLayoutId id="2147483657" r:id="rId11"/>
    <p:sldLayoutId id="2147483658" r:id="rId12"/>
    <p:sldLayoutId id="2147483659" r:id="rId13"/>
    <p:sldLayoutId id="2147483663" r:id="rId14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phuongntm.ueb@vnu.edu.vn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em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30.jpe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hyperlink" Target="http://www.sbv.gov.vn/" TargetMode="Externa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3733800" y="1316420"/>
            <a:ext cx="4953000" cy="1416269"/>
          </a:xfrm>
        </p:spPr>
        <p:txBody>
          <a:bodyPr>
            <a:normAutofit/>
          </a:bodyPr>
          <a:lstStyle/>
          <a:p>
            <a:r>
              <a:rPr lang="en-US" dirty="0" smtClean="0"/>
              <a:t>International Economics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00052" y="2857496"/>
            <a:ext cx="7443782" cy="2286016"/>
          </a:xfrm>
        </p:spPr>
        <p:txBody>
          <a:bodyPr>
            <a:normAutofit fontScale="90000"/>
          </a:bodyPr>
          <a:lstStyle/>
          <a:p>
            <a:pPr algn="l"/>
            <a:r>
              <a:rPr lang="en-US" sz="2400" b="0" dirty="0" smtClean="0">
                <a:latin typeface="Calibri" pitchFamily="34" charset="0"/>
              </a:rPr>
              <a:t>Part III: International Finance</a:t>
            </a:r>
            <a:r>
              <a:rPr lang="en-US" sz="2400" b="0" dirty="0" smtClean="0">
                <a:solidFill>
                  <a:srgbClr val="7BCF27"/>
                </a:solidFill>
                <a:latin typeface="Calibri" pitchFamily="34" charset="0"/>
              </a:rPr>
              <a:t/>
            </a:r>
            <a:br>
              <a:rPr lang="en-US" sz="2400" b="0" dirty="0" smtClean="0">
                <a:solidFill>
                  <a:srgbClr val="7BCF27"/>
                </a:solidFill>
                <a:latin typeface="Calibri" pitchFamily="34" charset="0"/>
              </a:rPr>
            </a:br>
            <a:r>
              <a:rPr lang="en-US" sz="2400" b="0" dirty="0" smtClean="0">
                <a:solidFill>
                  <a:prstClr val="white"/>
                </a:solidFill>
              </a:rPr>
              <a:t>BALANCE OF PAYMENTS</a:t>
            </a:r>
            <a:br>
              <a:rPr lang="en-US" sz="2400" b="0" dirty="0" smtClean="0">
                <a:solidFill>
                  <a:prstClr val="white"/>
                </a:solidFill>
              </a:rPr>
            </a:br>
            <a:r>
              <a:rPr lang="en-US" sz="2400" b="0" dirty="0" smtClean="0">
                <a:solidFill>
                  <a:prstClr val="white"/>
                </a:solidFill>
              </a:rPr>
              <a:t>				</a:t>
            </a:r>
            <a:br>
              <a:rPr lang="en-US" sz="2400" b="0" dirty="0" smtClean="0">
                <a:solidFill>
                  <a:prstClr val="white"/>
                </a:solidFill>
              </a:rPr>
            </a:br>
            <a:r>
              <a:rPr sz="2400" b="0" dirty="0" smtClean="0">
                <a:solidFill>
                  <a:prstClr val="white"/>
                </a:solidFill>
              </a:rPr>
              <a:t>			                     </a:t>
            </a:r>
            <a:r>
              <a:rPr sz="2400" b="0" dirty="0" smtClean="0">
                <a:solidFill>
                  <a:prstClr val="white"/>
                </a:solidFill>
                <a:latin typeface="Calibri" pitchFamily="34" charset="0"/>
              </a:rPr>
              <a:t>Nguyen </a:t>
            </a:r>
            <a:r>
              <a:rPr sz="2400" b="0" dirty="0" err="1" smtClean="0">
                <a:solidFill>
                  <a:prstClr val="white"/>
                </a:solidFill>
                <a:latin typeface="Calibri" pitchFamily="34" charset="0"/>
              </a:rPr>
              <a:t>Thi</a:t>
            </a:r>
            <a:r>
              <a:rPr sz="2400" b="0" dirty="0" smtClean="0">
                <a:solidFill>
                  <a:prstClr val="white"/>
                </a:solidFill>
                <a:latin typeface="Calibri" pitchFamily="34" charset="0"/>
              </a:rPr>
              <a:t> Minh Phuong</a:t>
            </a:r>
            <a:br>
              <a:rPr sz="2400" b="0" dirty="0" smtClean="0">
                <a:solidFill>
                  <a:prstClr val="white"/>
                </a:solidFill>
                <a:latin typeface="Calibri" pitchFamily="34" charset="0"/>
              </a:rPr>
            </a:br>
            <a:r>
              <a:rPr sz="2400" b="0" dirty="0" smtClean="0">
                <a:solidFill>
                  <a:prstClr val="white"/>
                </a:solidFill>
                <a:latin typeface="Calibri" pitchFamily="34" charset="0"/>
              </a:rPr>
              <a:t>  		     (University of Economics and Business, VNU)</a:t>
            </a:r>
            <a:r>
              <a:rPr sz="2400" b="0" dirty="0" smtClean="0">
                <a:latin typeface="Calibri" pitchFamily="34" charset="0"/>
              </a:rPr>
              <a:t> </a:t>
            </a:r>
            <a:r>
              <a:rPr sz="2400" b="0" dirty="0" smtClean="0">
                <a:solidFill>
                  <a:srgbClr val="7BCF27"/>
                </a:solidFill>
                <a:latin typeface="Calibri" pitchFamily="34" charset="0"/>
              </a:rPr>
              <a:t/>
            </a:r>
            <a:br>
              <a:rPr sz="2400" b="0" dirty="0" smtClean="0">
                <a:solidFill>
                  <a:srgbClr val="7BCF27"/>
                </a:solidFill>
                <a:latin typeface="Calibri" pitchFamily="34" charset="0"/>
              </a:rPr>
            </a:br>
            <a:endParaRPr lang="en-US" sz="1600" b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436563" y="150813"/>
            <a:ext cx="8402637" cy="685800"/>
          </a:xfrm>
        </p:spPr>
        <p:txBody>
          <a:bodyPr/>
          <a:lstStyle/>
          <a:p>
            <a:pPr eaLnBrk="1" hangingPunct="1"/>
            <a:r>
              <a:rPr lang="en-US" altLang="vi-VN" sz="3600" dirty="0" smtClean="0">
                <a:solidFill>
                  <a:srgbClr val="474747"/>
                </a:solidFill>
              </a:rPr>
              <a:t>Information of Lecturer </a:t>
            </a:r>
          </a:p>
        </p:txBody>
      </p:sp>
      <p:sp>
        <p:nvSpPr>
          <p:cNvPr id="20483" name="Content Placeholder 3"/>
          <p:cNvSpPr>
            <a:spLocks noGrp="1"/>
          </p:cNvSpPr>
          <p:nvPr>
            <p:ph idx="1"/>
          </p:nvPr>
        </p:nvSpPr>
        <p:spPr>
          <a:xfrm>
            <a:off x="457200" y="1484313"/>
            <a:ext cx="8229600" cy="4525962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vi-VN" altLang="vi-VN" dirty="0" smtClean="0">
                <a:solidFill>
                  <a:srgbClr val="474747"/>
                </a:solidFill>
              </a:rPr>
              <a:t>Nguyen Thi Minh Phuong</a:t>
            </a:r>
            <a:endParaRPr lang="en-US" altLang="vi-VN" dirty="0" smtClean="0">
              <a:solidFill>
                <a:srgbClr val="474747"/>
              </a:solidFill>
            </a:endParaRP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vi-VN" dirty="0" smtClean="0">
                <a:solidFill>
                  <a:srgbClr val="474747"/>
                </a:solidFill>
              </a:rPr>
              <a:t>Email: </a:t>
            </a:r>
            <a:r>
              <a:rPr lang="en-US" altLang="vi-VN" dirty="0" smtClean="0">
                <a:solidFill>
                  <a:srgbClr val="474747"/>
                </a:solidFill>
                <a:hlinkClick r:id="rId3"/>
              </a:rPr>
              <a:t>phuongntm.ueb@vnu.edu.vn</a:t>
            </a:r>
            <a:endParaRPr lang="en-US" altLang="vi-VN" dirty="0" smtClean="0">
              <a:solidFill>
                <a:srgbClr val="474747"/>
              </a:solidFill>
            </a:endParaRP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vi-VN" dirty="0" smtClean="0">
                <a:solidFill>
                  <a:srgbClr val="474747"/>
                </a:solidFill>
              </a:rPr>
              <a:t>Mobile Phone: 083 203 2009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vi-VN" altLang="vi-VN" dirty="0" smtClean="0">
                <a:solidFill>
                  <a:srgbClr val="4747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For more details:</a:t>
            </a:r>
          </a:p>
          <a:p>
            <a:pPr marL="400050" lvl="1" indent="0">
              <a:buNone/>
            </a:pPr>
            <a:r>
              <a:rPr lang="vi-VN" altLang="vi-VN" sz="1800" dirty="0">
                <a:solidFill>
                  <a:srgbClr val="474747"/>
                </a:solidFill>
              </a:rPr>
              <a:t>http://</a:t>
            </a:r>
            <a:r>
              <a:rPr lang="vi-VN" altLang="vi-VN" sz="1800" dirty="0" smtClean="0">
                <a:solidFill>
                  <a:srgbClr val="474747"/>
                </a:solidFill>
              </a:rPr>
              <a:t>ueb.edu.vn/Sub/14/newsdetail/giangvien/9752/Nguyễn%20Thị%20Minh%20Phương.htm </a:t>
            </a:r>
            <a:endParaRPr lang="en-US" altLang="vi-VN" dirty="0" smtClean="0">
              <a:solidFill>
                <a:srgbClr val="47474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82125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917575"/>
            <a:ext cx="3303588" cy="330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itle 1"/>
          <p:cNvSpPr>
            <a:spLocks noGrp="1"/>
          </p:cNvSpPr>
          <p:nvPr>
            <p:ph type="title"/>
          </p:nvPr>
        </p:nvSpPr>
        <p:spPr>
          <a:xfrm>
            <a:off x="436563" y="150813"/>
            <a:ext cx="8402637" cy="685800"/>
          </a:xfrm>
        </p:spPr>
        <p:txBody>
          <a:bodyPr/>
          <a:lstStyle/>
          <a:p>
            <a:pPr eaLnBrk="1" hangingPunct="1"/>
            <a:r>
              <a:rPr lang="en-US" altLang="vi-VN" sz="3600" smtClean="0">
                <a:solidFill>
                  <a:srgbClr val="474747"/>
                </a:solidFill>
              </a:rPr>
              <a:t>Class policy </a:t>
            </a:r>
          </a:p>
        </p:txBody>
      </p:sp>
      <p:pic>
        <p:nvPicPr>
          <p:cNvPr id="32772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268413"/>
            <a:ext cx="2376488" cy="262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050" y="3789363"/>
            <a:ext cx="3376613" cy="284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4059238"/>
            <a:ext cx="4433888" cy="253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9928929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rot="16200000">
            <a:off x="-2146014" y="2450815"/>
            <a:ext cx="5486400" cy="1041969"/>
          </a:xfrm>
          <a:prstGeom prst="rect">
            <a:avLst/>
          </a:prstGeom>
          <a:noFill/>
        </p:spPr>
        <p:txBody>
          <a:bodyPr wrap="square" rtlCol="0" anchor="b" anchorCtr="0">
            <a:normAutofit/>
          </a:bodyPr>
          <a:lstStyle/>
          <a:p>
            <a:r>
              <a:rPr lang="en-US" sz="3200" dirty="0" smtClean="0">
                <a:solidFill>
                  <a:prstClr val="white"/>
                </a:solidFill>
              </a:rPr>
              <a:t>Contents</a:t>
            </a:r>
            <a:endParaRPr lang="en-US" sz="3200" dirty="0">
              <a:solidFill>
                <a:prstClr val="white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95400" y="533400"/>
            <a:ext cx="7772400" cy="56388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en-US" sz="2400" b="1" dirty="0" smtClean="0"/>
              <a:t>PART III: INTERNATIONAL FINANCE</a:t>
            </a:r>
          </a:p>
          <a:p>
            <a:pPr>
              <a:lnSpc>
                <a:spcPct val="130000"/>
              </a:lnSpc>
            </a:pPr>
            <a:endParaRPr lang="en-US" sz="2000" dirty="0"/>
          </a:p>
          <a:p>
            <a:pPr marL="342900" indent="-342900">
              <a:lnSpc>
                <a:spcPct val="150000"/>
              </a:lnSpc>
              <a:buFont typeface="Wingdings" charset="2"/>
              <a:buChar char="v"/>
            </a:pPr>
            <a:r>
              <a:rPr lang="en-US" sz="2000" b="1" dirty="0" smtClean="0"/>
              <a:t>3.1. Balance of Payments</a:t>
            </a:r>
          </a:p>
          <a:p>
            <a:pPr marL="800100" lvl="1" indent="-342900">
              <a:lnSpc>
                <a:spcPct val="150000"/>
              </a:lnSpc>
              <a:buFont typeface="Wingdings" charset="2"/>
              <a:buChar char="ü"/>
            </a:pPr>
            <a:r>
              <a:rPr lang="en-US" dirty="0" smtClean="0"/>
              <a:t>Definition</a:t>
            </a:r>
            <a:r>
              <a:rPr lang="en-US" dirty="0"/>
              <a:t>, </a:t>
            </a:r>
            <a:r>
              <a:rPr lang="en-US" dirty="0" smtClean="0"/>
              <a:t>book-keeping </a:t>
            </a:r>
            <a:r>
              <a:rPr lang="en-US" dirty="0"/>
              <a:t>principles and </a:t>
            </a:r>
            <a:r>
              <a:rPr lang="en-US" dirty="0" smtClean="0"/>
              <a:t>structure</a:t>
            </a:r>
            <a:endParaRPr lang="en-US" dirty="0"/>
          </a:p>
          <a:p>
            <a:pPr marL="800100" lvl="1" indent="-342900">
              <a:lnSpc>
                <a:spcPct val="150000"/>
              </a:lnSpc>
              <a:buFont typeface="Wingdings" charset="2"/>
              <a:buChar char="ü"/>
            </a:pPr>
            <a:r>
              <a:rPr lang="en-US" dirty="0" smtClean="0"/>
              <a:t>Concepts of surplus and deficits</a:t>
            </a:r>
          </a:p>
          <a:p>
            <a:pPr marL="800100" lvl="1" indent="-342900">
              <a:lnSpc>
                <a:spcPct val="150000"/>
              </a:lnSpc>
              <a:buFont typeface="Wingdings" charset="2"/>
              <a:buChar char="ü"/>
            </a:pPr>
            <a:r>
              <a:rPr lang="en-US" dirty="0" smtClean="0"/>
              <a:t>Current </a:t>
            </a:r>
            <a:r>
              <a:rPr lang="en-US" dirty="0"/>
              <a:t>account and other macroeconomic </a:t>
            </a:r>
            <a:r>
              <a:rPr lang="en-US" dirty="0" smtClean="0"/>
              <a:t>indices</a:t>
            </a:r>
            <a:endParaRPr lang="en-US" dirty="0"/>
          </a:p>
          <a:p>
            <a:pPr marL="800100" lvl="1" indent="-342900">
              <a:lnSpc>
                <a:spcPct val="150000"/>
              </a:lnSpc>
              <a:buFont typeface="Wingdings" charset="2"/>
              <a:buChar char="ü"/>
            </a:pPr>
            <a:r>
              <a:rPr lang="en-US" dirty="0"/>
              <a:t>Some basic methods to adjust deficit of </a:t>
            </a:r>
            <a:r>
              <a:rPr lang="en-US" dirty="0" smtClean="0"/>
              <a:t>BOP</a:t>
            </a:r>
            <a:endParaRPr lang="en-US" dirty="0"/>
          </a:p>
          <a:p>
            <a:pPr>
              <a:lnSpc>
                <a:spcPct val="150000"/>
              </a:lnSpc>
            </a:pPr>
            <a:endParaRPr lang="en-US" sz="2000" dirty="0"/>
          </a:p>
          <a:p>
            <a:pPr marL="342900" indent="-342900">
              <a:lnSpc>
                <a:spcPct val="150000"/>
              </a:lnSpc>
              <a:buFont typeface="Wingdings" charset="2"/>
              <a:buChar char="v"/>
            </a:pPr>
            <a:r>
              <a:rPr lang="en-US" sz="2000" b="1" dirty="0" smtClean="0"/>
              <a:t>3.2. Foreign exchange markets and foreign exchange rates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v"/>
            </a:pPr>
            <a:endParaRPr lang="en-US" sz="2000" b="1" dirty="0"/>
          </a:p>
          <a:p>
            <a:pPr marL="342900" indent="-342900">
              <a:lnSpc>
                <a:spcPct val="150000"/>
              </a:lnSpc>
              <a:buFont typeface="Wingdings" charset="2"/>
              <a:buChar char="v"/>
            </a:pPr>
            <a:r>
              <a:rPr lang="en-US" sz="2000" b="1" dirty="0" smtClean="0"/>
              <a:t>3.3. International Monetary System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v"/>
            </a:pP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267200" y="1752600"/>
            <a:ext cx="4343400" cy="45720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 algn="ctr">
              <a:lnSpc>
                <a:spcPct val="120000"/>
              </a:lnSpc>
            </a:pPr>
            <a:endParaRPr lang="en-US" b="1" u="sng" dirty="0"/>
          </a:p>
          <a:p>
            <a:pPr lvl="0" algn="ctr">
              <a:lnSpc>
                <a:spcPct val="120000"/>
              </a:lnSpc>
            </a:pPr>
            <a:endParaRPr lang="en-US" dirty="0" smtClean="0"/>
          </a:p>
          <a:p>
            <a:pPr marL="342900" lvl="0" indent="-342900">
              <a:lnSpc>
                <a:spcPct val="120000"/>
              </a:lnSpc>
              <a:buFont typeface="Wingdings" charset="2"/>
              <a:buChar char="Ø"/>
            </a:pPr>
            <a:endParaRPr lang="en-US" dirty="0"/>
          </a:p>
          <a:p>
            <a:pPr marL="342900" lvl="0" indent="-342900">
              <a:lnSpc>
                <a:spcPct val="120000"/>
              </a:lnSpc>
              <a:buFont typeface="Wingdings" charset="2"/>
              <a:buChar char="Ø"/>
            </a:pPr>
            <a:endParaRPr lang="en-US" dirty="0" smtClean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spcBef>
                <a:spcPts val="0"/>
              </a:spcBef>
            </a:pPr>
            <a:r>
              <a:rPr lang="en-US" sz="2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+mn-lt"/>
                <a:ea typeface="+mn-ea"/>
                <a:cs typeface="+mn-cs"/>
              </a:rPr>
              <a:t>BALANCE </a:t>
            </a:r>
            <a:r>
              <a:rPr lang="en-US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+mn-lt"/>
                <a:ea typeface="+mn-ea"/>
                <a:cs typeface="+mn-cs"/>
              </a:rPr>
              <a:t>OF PAYMENTS</a:t>
            </a:r>
            <a:endParaRPr lang="en-US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8596" y="1485912"/>
            <a:ext cx="4038600" cy="468632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US" sz="2400" b="1" u="sng" dirty="0" smtClean="0"/>
          </a:p>
          <a:p>
            <a:pPr marL="0" indent="0" algn="ctr">
              <a:buNone/>
            </a:pPr>
            <a:r>
              <a:rPr lang="en-US" sz="2400" b="1" u="sng" dirty="0" smtClean="0"/>
              <a:t>Learning goals</a:t>
            </a:r>
          </a:p>
          <a:p>
            <a:pPr algn="ctr"/>
            <a:endParaRPr lang="en-US" sz="1800" dirty="0"/>
          </a:p>
          <a:p>
            <a:pPr lvl="0">
              <a:lnSpc>
                <a:spcPct val="120000"/>
              </a:lnSpc>
              <a:buFont typeface="Wingdings" charset="2"/>
              <a:buChar char="Ø"/>
            </a:pPr>
            <a:r>
              <a:rPr lang="en-US" sz="1800" dirty="0" smtClean="0"/>
              <a:t>Understand the concept of BOP:  what  BOP is, structure of BOP, how it is recorded, how to adjust deficit of BOP </a:t>
            </a:r>
          </a:p>
          <a:p>
            <a:pPr lvl="0">
              <a:lnSpc>
                <a:spcPct val="120000"/>
              </a:lnSpc>
              <a:buFont typeface="Wingdings" charset="2"/>
              <a:buChar char="Ø"/>
            </a:pPr>
            <a:r>
              <a:rPr lang="en-US" sz="1800" dirty="0"/>
              <a:t>A</a:t>
            </a:r>
            <a:r>
              <a:rPr lang="en-US" sz="1800" dirty="0" smtClean="0"/>
              <a:t>pply well in calculation and analysis</a:t>
            </a:r>
          </a:p>
          <a:p>
            <a:pPr lvl="0">
              <a:lnSpc>
                <a:spcPct val="120000"/>
              </a:lnSpc>
              <a:buFont typeface="Wingdings" charset="2"/>
              <a:buChar char="Ø"/>
            </a:pPr>
            <a:r>
              <a:rPr lang="en-US" sz="1800" dirty="0" smtClean="0"/>
              <a:t>Own study BOP situation of VN and other countries </a:t>
            </a:r>
            <a:endParaRPr lang="en-US" sz="1800" b="1" u="sng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786314" y="1528762"/>
            <a:ext cx="3905280" cy="468632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US" sz="2400" b="1" u="sng" dirty="0" smtClean="0"/>
          </a:p>
          <a:p>
            <a:pPr marL="0" indent="0" algn="ctr">
              <a:buNone/>
            </a:pPr>
            <a:r>
              <a:rPr lang="en-US" sz="2400" b="1" u="sng" dirty="0" smtClean="0"/>
              <a:t>Materials</a:t>
            </a:r>
          </a:p>
          <a:p>
            <a:pPr marL="0" indent="0">
              <a:buNone/>
            </a:pPr>
            <a:endParaRPr lang="en-US" sz="1800" b="1" u="sng" dirty="0" smtClean="0"/>
          </a:p>
          <a:p>
            <a:pPr lvl="0">
              <a:lnSpc>
                <a:spcPct val="120000"/>
              </a:lnSpc>
              <a:buFont typeface="Wingdings" charset="2"/>
              <a:buChar char="Ø"/>
            </a:pPr>
            <a:r>
              <a:rPr lang="en-US" sz="1800" dirty="0" smtClean="0"/>
              <a:t>D. Salvatore </a:t>
            </a:r>
            <a:r>
              <a:rPr lang="en-US" sz="1800" dirty="0"/>
              <a:t>(</a:t>
            </a:r>
            <a:r>
              <a:rPr lang="en-US" sz="1800" dirty="0" smtClean="0"/>
              <a:t>2004)</a:t>
            </a:r>
            <a:r>
              <a:rPr lang="en-US" sz="1800" dirty="0"/>
              <a:t>, International Economics</a:t>
            </a:r>
            <a:r>
              <a:rPr lang="en-US" sz="1800" dirty="0" smtClean="0"/>
              <a:t>, </a:t>
            </a:r>
            <a:r>
              <a:rPr lang="en-US" sz="1800" dirty="0"/>
              <a:t>Macmillan Publishing Company, New </a:t>
            </a:r>
            <a:r>
              <a:rPr lang="en-US" sz="1800" dirty="0" smtClean="0"/>
              <a:t>York, ch.13.</a:t>
            </a:r>
          </a:p>
          <a:p>
            <a:pPr lvl="0">
              <a:lnSpc>
                <a:spcPct val="120000"/>
              </a:lnSpc>
              <a:buFont typeface="Wingdings" charset="2"/>
              <a:buChar char="Ø"/>
            </a:pPr>
            <a:r>
              <a:rPr lang="en-US" sz="1800" dirty="0" smtClean="0"/>
              <a:t>Paul </a:t>
            </a:r>
            <a:r>
              <a:rPr lang="en-US" sz="1800" dirty="0" err="1" smtClean="0"/>
              <a:t>Krugman</a:t>
            </a:r>
            <a:r>
              <a:rPr lang="en-US" sz="1800" dirty="0" smtClean="0"/>
              <a:t> (2012), International Economics: </a:t>
            </a:r>
            <a:r>
              <a:rPr lang="en-US" sz="1800" dirty="0" err="1" smtClean="0"/>
              <a:t>Theory&amp;Policy</a:t>
            </a:r>
            <a:r>
              <a:rPr lang="en-US" sz="1800" dirty="0" smtClean="0"/>
              <a:t>, Pearson Education Limited, ch.13.</a:t>
            </a:r>
            <a:endParaRPr lang="en-US" sz="1800" dirty="0"/>
          </a:p>
          <a:p>
            <a:pPr lvl="0">
              <a:lnSpc>
                <a:spcPct val="120000"/>
              </a:lnSpc>
              <a:buFont typeface="Wingdings" charset="2"/>
              <a:buChar char="Ø"/>
            </a:pPr>
            <a:r>
              <a:rPr lang="en-US" sz="1800" dirty="0" err="1" smtClean="0"/>
              <a:t>Khu</a:t>
            </a:r>
            <a:r>
              <a:rPr lang="en-US" sz="1800" dirty="0" smtClean="0"/>
              <a:t> </a:t>
            </a:r>
            <a:r>
              <a:rPr lang="en-US" sz="1800" dirty="0" err="1" smtClean="0"/>
              <a:t>Thi</a:t>
            </a:r>
            <a:r>
              <a:rPr lang="en-US" sz="1800" dirty="0" smtClean="0"/>
              <a:t> </a:t>
            </a:r>
            <a:r>
              <a:rPr lang="en-US" sz="1800" dirty="0" err="1" smtClean="0"/>
              <a:t>Tuyet</a:t>
            </a:r>
            <a:r>
              <a:rPr lang="en-US" sz="1800" dirty="0" smtClean="0"/>
              <a:t> Mai (2009), International Economics, VNU Publishing, ch.5.</a:t>
            </a:r>
            <a:endParaRPr lang="en-US" sz="1800" b="1" u="sng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5" grpId="0" uiExpand="1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895600" y="2068554"/>
            <a:ext cx="5181600" cy="1970046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US" sz="2800" dirty="0" smtClean="0"/>
              <a:t>Balance of payments</a:t>
            </a:r>
            <a:endParaRPr lang="en-US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1143000" y="1406366"/>
            <a:ext cx="12192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0" b="1" dirty="0" smtClean="0">
                <a:solidFill>
                  <a:srgbClr val="F26200">
                    <a:alpha val="40000"/>
                  </a:srgbClr>
                </a:solidFill>
                <a:cs typeface="Arial" pitchFamily="34" charset="0"/>
              </a:rPr>
              <a:t>1</a:t>
            </a:r>
            <a:endParaRPr lang="en-US" sz="17000" b="1" dirty="0">
              <a:solidFill>
                <a:srgbClr val="F26200">
                  <a:alpha val="40000"/>
                </a:srgbClr>
              </a:solidFill>
              <a:cs typeface="Arial" pitchFamily="34" charset="0"/>
            </a:endParaRPr>
          </a:p>
        </p:txBody>
      </p:sp>
      <p:sp>
        <p:nvSpPr>
          <p:cNvPr id="7" name="Text Placeholder 4"/>
          <p:cNvSpPr txBox="1">
            <a:spLocks/>
          </p:cNvSpPr>
          <p:nvPr/>
        </p:nvSpPr>
        <p:spPr>
          <a:xfrm>
            <a:off x="3048000" y="5181600"/>
            <a:ext cx="3505200" cy="6858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</a:pPr>
            <a:endParaRPr lang="en-US" sz="1400" i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971544" y="332656"/>
            <a:ext cx="2209800" cy="533400"/>
          </a:xfrm>
        </p:spPr>
        <p:txBody>
          <a:bodyPr>
            <a:normAutofit/>
          </a:bodyPr>
          <a:lstStyle/>
          <a:p>
            <a:r>
              <a:rPr lang="en-US" sz="2000" b="1" dirty="0" smtClean="0"/>
              <a:t>DEFINITION</a:t>
            </a:r>
            <a:endParaRPr lang="en-US" sz="2000" b="1" dirty="0"/>
          </a:p>
        </p:txBody>
      </p:sp>
      <p:sp>
        <p:nvSpPr>
          <p:cNvPr id="9" name="Vertical Scroll 8"/>
          <p:cNvSpPr/>
          <p:nvPr/>
        </p:nvSpPr>
        <p:spPr>
          <a:xfrm>
            <a:off x="133344" y="408856"/>
            <a:ext cx="3581400" cy="3962400"/>
          </a:xfrm>
          <a:prstGeom prst="verticalScroll">
            <a:avLst/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4"/>
          <p:cNvSpPr txBox="1">
            <a:spLocks/>
          </p:cNvSpPr>
          <p:nvPr/>
        </p:nvSpPr>
        <p:spPr>
          <a:xfrm>
            <a:off x="654275" y="937856"/>
            <a:ext cx="2539538" cy="3355240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endParaRPr lang="en-US" sz="1800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“</a:t>
            </a:r>
            <a:r>
              <a:rPr lang="en-US" sz="1800" dirty="0" smtClean="0"/>
              <a:t>The balance of payments is </a:t>
            </a:r>
            <a:r>
              <a:rPr lang="en-US" sz="1800" dirty="0" smtClean="0">
                <a:solidFill>
                  <a:schemeClr val="tx1"/>
                </a:solidFill>
              </a:rPr>
              <a:t>a </a:t>
            </a:r>
            <a:r>
              <a:rPr lang="en-US" sz="1800" b="1" i="1" u="sng" dirty="0" smtClean="0">
                <a:solidFill>
                  <a:schemeClr val="tx1"/>
                </a:solidFill>
              </a:rPr>
              <a:t>summary statement </a:t>
            </a:r>
            <a:r>
              <a:rPr lang="en-US" sz="1800" dirty="0" smtClean="0"/>
              <a:t>in which, in principle, all the </a:t>
            </a:r>
            <a:r>
              <a:rPr lang="en-US" sz="1800" b="1" i="1" u="sng" dirty="0" smtClean="0">
                <a:solidFill>
                  <a:srgbClr val="262626"/>
                </a:solidFill>
              </a:rPr>
              <a:t>transactions</a:t>
            </a:r>
            <a:r>
              <a:rPr lang="en-US" sz="1800" dirty="0" smtClean="0"/>
              <a:t> of the </a:t>
            </a:r>
            <a:r>
              <a:rPr lang="en-US" sz="1800" b="1" i="1" u="sng" dirty="0" smtClean="0">
                <a:solidFill>
                  <a:srgbClr val="262626"/>
                </a:solidFill>
              </a:rPr>
              <a:t>residents</a:t>
            </a:r>
            <a:r>
              <a:rPr lang="en-US" sz="1800" dirty="0" smtClean="0">
                <a:solidFill>
                  <a:srgbClr val="262626"/>
                </a:solidFill>
              </a:rPr>
              <a:t> </a:t>
            </a:r>
            <a:r>
              <a:rPr lang="en-US" sz="1800" dirty="0" smtClean="0"/>
              <a:t>of a nation with the residents of all other nations are recorded during </a:t>
            </a:r>
            <a:r>
              <a:rPr lang="en-US" sz="1800" b="1" i="1" u="sng" dirty="0" smtClean="0">
                <a:solidFill>
                  <a:srgbClr val="262626"/>
                </a:solidFill>
              </a:rPr>
              <a:t>a particular period of time</a:t>
            </a:r>
            <a:r>
              <a:rPr lang="en-US" sz="1800" dirty="0" smtClean="0"/>
              <a:t>, usually a calendar year</a:t>
            </a:r>
            <a:r>
              <a:rPr lang="en-US" sz="1800" b="1" dirty="0" smtClean="0"/>
              <a:t>”.</a:t>
            </a:r>
            <a:r>
              <a:rPr lang="en-US" sz="1800" dirty="0" smtClean="0"/>
              <a:t> </a:t>
            </a:r>
            <a:r>
              <a:rPr 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US" sz="1400" i="1" dirty="0" smtClean="0"/>
          </a:p>
          <a:p>
            <a:pPr marL="0" indent="0" algn="r">
              <a:spcBef>
                <a:spcPts val="0"/>
              </a:spcBef>
              <a:buNone/>
            </a:pPr>
            <a:r>
              <a:rPr lang="en-US" sz="1400" i="1" dirty="0" smtClean="0"/>
              <a:t> </a:t>
            </a:r>
            <a:r>
              <a:rPr lang="en-US" sz="1400" i="1" dirty="0"/>
              <a:t>Dominick Salvatore</a:t>
            </a:r>
            <a:endParaRPr lang="en-US" sz="1400" i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24400" y="485507"/>
            <a:ext cx="4038600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glow rad="101600">
              <a:schemeClr val="tx2">
                <a:alpha val="75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just"/>
            <a:r>
              <a:rPr lang="en-US" sz="1500" b="1" i="1" dirty="0" smtClean="0">
                <a:solidFill>
                  <a:srgbClr val="FF0000"/>
                </a:solidFill>
              </a:rPr>
              <a:t>A summary statement: </a:t>
            </a:r>
            <a:r>
              <a:rPr lang="en-US" sz="1500" dirty="0" smtClean="0"/>
              <a:t>Millions of international transactions cannot appear individually in BOP but have to be classified into a few major categories.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24400" y="1700242"/>
            <a:ext cx="4038600" cy="124649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glow rad="101600">
              <a:schemeClr val="tx2">
                <a:alpha val="75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just"/>
            <a:r>
              <a:rPr lang="en-US" sz="1500" b="1" i="1" dirty="0" smtClean="0">
                <a:solidFill>
                  <a:srgbClr val="FF0000"/>
                </a:solidFill>
              </a:rPr>
              <a:t>International transactions: </a:t>
            </a:r>
            <a:endParaRPr lang="en-US" sz="1500" dirty="0" smtClean="0"/>
          </a:p>
          <a:p>
            <a:pPr marL="400050" indent="-400050" algn="just">
              <a:buAutoNum type="romanLcParenBoth"/>
            </a:pPr>
            <a:r>
              <a:rPr lang="en-US" sz="1500" dirty="0"/>
              <a:t>E</a:t>
            </a:r>
            <a:r>
              <a:rPr lang="en-US" sz="1500" dirty="0" smtClean="0"/>
              <a:t>xchange of goods/services and assets; </a:t>
            </a:r>
          </a:p>
          <a:p>
            <a:pPr marL="400050" indent="-400050" algn="just">
              <a:buAutoNum type="romanLcParenBoth"/>
            </a:pPr>
            <a:r>
              <a:rPr lang="en-US" sz="1500" dirty="0"/>
              <a:t>E</a:t>
            </a:r>
            <a:r>
              <a:rPr lang="en-US" sz="1500" dirty="0" smtClean="0"/>
              <a:t>xchange of assets and assets</a:t>
            </a:r>
          </a:p>
          <a:p>
            <a:pPr marL="400050" indent="-400050" algn="just">
              <a:buAutoNum type="romanLcParenBoth"/>
            </a:pPr>
            <a:r>
              <a:rPr lang="en-US" sz="1500" dirty="0"/>
              <a:t>U</a:t>
            </a:r>
            <a:r>
              <a:rPr lang="en-US" sz="1500" dirty="0" smtClean="0"/>
              <a:t>nilateral transfers (e.g. gift, foreign aid, private remittances,…)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24400" y="3372178"/>
            <a:ext cx="4038600" cy="193899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glow rad="101600">
              <a:schemeClr val="tx2">
                <a:alpha val="75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just"/>
            <a:r>
              <a:rPr lang="en-US" sz="1500" b="1" i="1" dirty="0" smtClean="0">
                <a:solidFill>
                  <a:srgbClr val="FF0000"/>
                </a:solidFill>
              </a:rPr>
              <a:t>Residents: </a:t>
            </a:r>
          </a:p>
          <a:p>
            <a:pPr algn="just"/>
            <a:r>
              <a:rPr lang="en-US" sz="1500" dirty="0" smtClean="0"/>
              <a:t>(</a:t>
            </a:r>
            <a:r>
              <a:rPr lang="en-US" sz="1500" dirty="0" err="1" smtClean="0"/>
              <a:t>i</a:t>
            </a:r>
            <a:r>
              <a:rPr lang="en-US" sz="1500" dirty="0" smtClean="0"/>
              <a:t>)  Diplomats, military personnel,  tourists and workers who temporarily migrate are residents of the nation they hold citizenship;</a:t>
            </a:r>
          </a:p>
          <a:p>
            <a:pPr algn="just"/>
            <a:r>
              <a:rPr lang="en-US" sz="1500" dirty="0" smtClean="0"/>
              <a:t>(ii) Corporation (except for international institutions, e.g. IMF, WTO, WB) is the resident of the nation in which it is located </a:t>
            </a:r>
            <a:r>
              <a:rPr lang="en-US" sz="1500" dirty="0"/>
              <a:t>b</a:t>
            </a:r>
            <a:r>
              <a:rPr lang="en-US" sz="1500" dirty="0" smtClean="0"/>
              <a:t>ut its foreign branches and subsidiaries are not.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724400" y="5539770"/>
            <a:ext cx="4038600" cy="7848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glow rad="101600">
              <a:schemeClr val="tx2">
                <a:alpha val="75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just"/>
            <a:r>
              <a:rPr lang="en-US" sz="1500" b="1" i="1" dirty="0" smtClean="0">
                <a:solidFill>
                  <a:srgbClr val="FF0000"/>
                </a:solidFill>
              </a:rPr>
              <a:t>A particular of time: </a:t>
            </a:r>
            <a:r>
              <a:rPr lang="en-US" sz="1500" dirty="0" smtClean="0"/>
              <a:t>The BOP has a time dimension, a particular of time is usually a calendar year. 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3352800" y="914400"/>
            <a:ext cx="1143000" cy="235712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3352800" y="2540002"/>
            <a:ext cx="1116157" cy="73151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3352800" y="3271520"/>
            <a:ext cx="1143000" cy="9753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352800" y="3271520"/>
            <a:ext cx="1143000" cy="25196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14282" y="5013176"/>
            <a:ext cx="356563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dirty="0" smtClean="0">
                <a:solidFill>
                  <a:srgbClr val="474747"/>
                </a:solidFill>
              </a:rPr>
              <a:t>A country</a:t>
            </a:r>
            <a:r>
              <a:rPr lang="ja-JP" altLang="en-US" dirty="0" smtClean="0">
                <a:solidFill>
                  <a:srgbClr val="474747"/>
                </a:solidFill>
                <a:latin typeface="Arial" pitchFamily="34" charset="0"/>
              </a:rPr>
              <a:t>’</a:t>
            </a:r>
            <a:r>
              <a:rPr lang="en-US" altLang="ja-JP" dirty="0" smtClean="0">
                <a:solidFill>
                  <a:srgbClr val="474747"/>
                </a:solidFill>
              </a:rPr>
              <a:t>s balance of </a:t>
            </a:r>
            <a:r>
              <a:rPr lang="en-US" altLang="ja-JP" sz="1700" dirty="0" smtClean="0">
                <a:solidFill>
                  <a:srgbClr val="474747"/>
                </a:solidFill>
              </a:rPr>
              <a:t>payments</a:t>
            </a:r>
            <a:r>
              <a:rPr lang="en-US" altLang="ja-JP" dirty="0" smtClean="0">
                <a:solidFill>
                  <a:srgbClr val="474747"/>
                </a:solidFill>
              </a:rPr>
              <a:t> accounts keep track of both its payments to and its receipts from foreigners (including international trading, borrowings and lending).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 rot="16200000" flipH="1">
            <a:off x="1588038" y="4756778"/>
            <a:ext cx="500066" cy="47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5051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1" animBg="1"/>
      <p:bldP spid="10" grpId="0" animBg="1"/>
      <p:bldP spid="6" grpId="0" animBg="1"/>
      <p:bldP spid="15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is studying BOP important?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683568" y="1142984"/>
            <a:ext cx="7344816" cy="100013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BOP</a:t>
            </a:r>
          </a:p>
          <a:p>
            <a:pPr algn="ctr">
              <a:buFont typeface="Arial" pitchFamily="34" charset="0"/>
              <a:buChar char="•"/>
            </a:pPr>
            <a:r>
              <a:rPr lang="en-US" dirty="0" smtClean="0"/>
              <a:t>  Inform  the international position of a nation (Debtor or Lender)</a:t>
            </a:r>
          </a:p>
          <a:p>
            <a:pPr algn="ctr">
              <a:buFont typeface="Arial" pitchFamily="34" charset="0"/>
              <a:buChar char="•"/>
            </a:pPr>
            <a:r>
              <a:rPr lang="en-US" dirty="0" smtClean="0"/>
              <a:t>  An indicator of economic strength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71538" y="3071810"/>
            <a:ext cx="2071702" cy="71438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Governments</a:t>
            </a:r>
            <a:endParaRPr lang="en-US" b="1" dirty="0"/>
          </a:p>
        </p:txBody>
      </p:sp>
      <p:sp>
        <p:nvSpPr>
          <p:cNvPr id="7" name="Rectangle 6"/>
          <p:cNvSpPr/>
          <p:nvPr/>
        </p:nvSpPr>
        <p:spPr>
          <a:xfrm>
            <a:off x="5214942" y="3000372"/>
            <a:ext cx="2071702" cy="71438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Banks, Firms, Individuals</a:t>
            </a:r>
            <a:endParaRPr lang="en-US" b="1" dirty="0"/>
          </a:p>
        </p:txBody>
      </p:sp>
      <p:sp>
        <p:nvSpPr>
          <p:cNvPr id="8" name="Rectangle 7"/>
          <p:cNvSpPr/>
          <p:nvPr/>
        </p:nvSpPr>
        <p:spPr>
          <a:xfrm>
            <a:off x="857224" y="4643446"/>
            <a:ext cx="2571768" cy="128588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Making monetary, fiscal, and trade policies</a:t>
            </a:r>
            <a:endParaRPr lang="en-US" b="1" dirty="0"/>
          </a:p>
        </p:txBody>
      </p:sp>
      <p:sp>
        <p:nvSpPr>
          <p:cNvPr id="9" name="Rectangle 8"/>
          <p:cNvSpPr/>
          <p:nvPr/>
        </p:nvSpPr>
        <p:spPr>
          <a:xfrm>
            <a:off x="4857752" y="4572008"/>
            <a:ext cx="2786082" cy="135732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Making decision on trading, investment, lending and borrowing abroad</a:t>
            </a:r>
            <a:endParaRPr lang="en-US" dirty="0"/>
          </a:p>
        </p:txBody>
      </p:sp>
      <p:cxnSp>
        <p:nvCxnSpPr>
          <p:cNvPr id="11" name="Straight Arrow Connector 10"/>
          <p:cNvCxnSpPr>
            <a:stCxn id="5" idx="2"/>
          </p:cNvCxnSpPr>
          <p:nvPr/>
        </p:nvCxnSpPr>
        <p:spPr>
          <a:xfrm flipH="1">
            <a:off x="2357440" y="2143116"/>
            <a:ext cx="1998536" cy="78581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rot="5400000">
            <a:off x="6000762" y="4143382"/>
            <a:ext cx="571504" cy="1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5400000">
            <a:off x="1750993" y="4178305"/>
            <a:ext cx="642942" cy="15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5" idx="2"/>
          </p:cNvCxnSpPr>
          <p:nvPr/>
        </p:nvCxnSpPr>
        <p:spPr>
          <a:xfrm>
            <a:off x="4355976" y="2143116"/>
            <a:ext cx="1859094" cy="7143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Structure of BOP</a:t>
            </a:r>
            <a:endParaRPr lang="en-US" dirty="0">
              <a:ea typeface="+mj-ea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457200" y="1506666"/>
            <a:ext cx="8229600" cy="49466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BOP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are separated into 3 categories: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urrent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account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lvl="1" indent="-285750">
              <a:spcBef>
                <a:spcPct val="50000"/>
              </a:spcBef>
              <a:buFont typeface="Arial" pitchFamily="34" charset="0"/>
              <a:buChar char="–"/>
              <a:defRPr/>
            </a:pPr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Capital account</a:t>
            </a:r>
            <a:endParaRPr lang="en-US" sz="24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inancial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account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Structure of BOP</a:t>
            </a:r>
            <a:endParaRPr lang="en-US" dirty="0">
              <a:ea typeface="+mj-ea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1169228"/>
            <a:ext cx="8363272" cy="5572140"/>
          </a:xfrm>
        </p:spPr>
        <p:txBody>
          <a:bodyPr>
            <a:normAutofit fontScale="92500" lnSpcReduction="10000"/>
          </a:bodyPr>
          <a:lstStyle/>
          <a:p>
            <a:pPr marL="533400" indent="-533400" algn="ctr" eaLnBrk="1" hangingPunct="1">
              <a:lnSpc>
                <a:spcPct val="90000"/>
              </a:lnSpc>
              <a:buNone/>
            </a:pPr>
            <a:r>
              <a:rPr lang="en-US" sz="2800" b="1" dirty="0" smtClean="0">
                <a:solidFill>
                  <a:srgbClr val="474747"/>
                </a:solidFill>
              </a:rPr>
              <a:t>I. CURRENT ACCOUNT</a:t>
            </a:r>
          </a:p>
          <a:p>
            <a:pPr marL="533400" indent="-533400" algn="ctr" eaLnBrk="1" hangingPunct="1">
              <a:lnSpc>
                <a:spcPct val="90000"/>
              </a:lnSpc>
              <a:buNone/>
            </a:pPr>
            <a:endParaRPr lang="en-US" sz="2800" b="1" dirty="0" smtClean="0">
              <a:solidFill>
                <a:srgbClr val="474747"/>
              </a:solidFill>
            </a:endParaRPr>
          </a:p>
          <a:p>
            <a:pPr algn="just" eaLnBrk="1" hangingPunct="1">
              <a:lnSpc>
                <a:spcPct val="90000"/>
              </a:lnSpc>
              <a:buFontTx/>
              <a:buChar char="-"/>
            </a:pPr>
            <a:r>
              <a:rPr lang="en-US" sz="2800" i="1" dirty="0" smtClean="0">
                <a:solidFill>
                  <a:srgbClr val="474747"/>
                </a:solidFill>
              </a:rPr>
              <a:t>A country’s current account reflects all of exports and imports of goods and services, </a:t>
            </a:r>
            <a:r>
              <a:rPr lang="en-US" i="1" dirty="0" smtClean="0">
                <a:solidFill>
                  <a:srgbClr val="474747"/>
                </a:solidFill>
              </a:rPr>
              <a:t>its income receipts and income payments, and its income transfer</a:t>
            </a:r>
            <a:endParaRPr lang="en-US" sz="2800" i="1" dirty="0" smtClean="0">
              <a:solidFill>
                <a:srgbClr val="474747"/>
              </a:solidFill>
            </a:endParaRPr>
          </a:p>
          <a:p>
            <a:pPr marL="0" indent="0" algn="just" eaLnBrk="1" hangingPunct="1">
              <a:lnSpc>
                <a:spcPct val="90000"/>
              </a:lnSpc>
              <a:buNone/>
            </a:pPr>
            <a:endParaRPr lang="en-US" sz="2800" b="1" dirty="0" smtClean="0">
              <a:solidFill>
                <a:srgbClr val="474747"/>
              </a:solidFill>
            </a:endParaRPr>
          </a:p>
          <a:p>
            <a:pPr marL="533400" indent="-533400">
              <a:lnSpc>
                <a:spcPct val="90000"/>
              </a:lnSpc>
              <a:buNone/>
            </a:pPr>
            <a:r>
              <a:rPr lang="en-US" dirty="0" smtClean="0">
                <a:solidFill>
                  <a:srgbClr val="474747"/>
                </a:solidFill>
              </a:rPr>
              <a:t>	</a:t>
            </a:r>
            <a:r>
              <a:rPr lang="en-US" sz="2600" dirty="0" smtClean="0">
                <a:solidFill>
                  <a:srgbClr val="474747"/>
                </a:solidFill>
              </a:rPr>
              <a:t>1. Imports and exports  </a:t>
            </a:r>
          </a:p>
          <a:p>
            <a:pPr marL="1314450" lvl="2" indent="-457200">
              <a:lnSpc>
                <a:spcPct val="90000"/>
              </a:lnSpc>
            </a:pPr>
            <a:r>
              <a:rPr lang="en-US" sz="2000" dirty="0" smtClean="0">
                <a:solidFill>
                  <a:srgbClr val="474747"/>
                </a:solidFill>
              </a:rPr>
              <a:t>Goods	</a:t>
            </a:r>
          </a:p>
          <a:p>
            <a:pPr marL="1314450" lvl="2" indent="-457200">
              <a:lnSpc>
                <a:spcPct val="90000"/>
              </a:lnSpc>
            </a:pPr>
            <a:r>
              <a:rPr lang="en-US" sz="2000" dirty="0" smtClean="0">
                <a:solidFill>
                  <a:srgbClr val="474747"/>
                </a:solidFill>
              </a:rPr>
              <a:t>Services </a:t>
            </a:r>
          </a:p>
          <a:p>
            <a:pPr marL="971550" lvl="1" indent="-514350">
              <a:buFont typeface="Arial" pitchFamily="34" charset="0"/>
              <a:buAutoNum type="arabicPeriod" startAt="2"/>
            </a:pPr>
            <a:r>
              <a:rPr lang="en-US" sz="2600" dirty="0" smtClean="0">
                <a:solidFill>
                  <a:srgbClr val="474747"/>
                </a:solidFill>
              </a:rPr>
              <a:t>Net Income </a:t>
            </a:r>
            <a:r>
              <a:rPr lang="en-US" sz="2600" dirty="0">
                <a:solidFill>
                  <a:srgbClr val="474747"/>
                </a:solidFill>
              </a:rPr>
              <a:t>receipts (Regular repayments/dividends of loans and investment)</a:t>
            </a:r>
          </a:p>
          <a:p>
            <a:pPr marL="971550" lvl="1" indent="-514350">
              <a:lnSpc>
                <a:spcPct val="90000"/>
              </a:lnSpc>
              <a:buAutoNum type="arabicPeriod" startAt="2"/>
            </a:pPr>
            <a:r>
              <a:rPr lang="en-US" sz="2600" dirty="0" smtClean="0">
                <a:solidFill>
                  <a:srgbClr val="474747"/>
                </a:solidFill>
              </a:rPr>
              <a:t>Net unilateral transfers (transactions for which there are no offsetting transfers of value)</a:t>
            </a:r>
          </a:p>
          <a:p>
            <a:pPr marL="1314450" lvl="2" indent="-457200">
              <a:lnSpc>
                <a:spcPct val="90000"/>
              </a:lnSpc>
            </a:pPr>
            <a:r>
              <a:rPr lang="en-US" sz="2000" dirty="0" smtClean="0">
                <a:solidFill>
                  <a:srgbClr val="474747"/>
                </a:solidFill>
              </a:rPr>
              <a:t>Gifts</a:t>
            </a:r>
          </a:p>
          <a:p>
            <a:pPr marL="1314450" lvl="2" indent="-457200">
              <a:lnSpc>
                <a:spcPct val="90000"/>
              </a:lnSpc>
            </a:pPr>
            <a:r>
              <a:rPr lang="en-US" sz="2000" dirty="0" smtClean="0">
                <a:solidFill>
                  <a:srgbClr val="474747"/>
                </a:solidFill>
              </a:rPr>
              <a:t>Foreign aids/grants</a:t>
            </a:r>
          </a:p>
          <a:p>
            <a:pPr marL="1314450" lvl="2" indent="-457200">
              <a:lnSpc>
                <a:spcPct val="90000"/>
              </a:lnSpc>
            </a:pPr>
            <a:r>
              <a:rPr lang="en-US" sz="2000" dirty="0" smtClean="0">
                <a:solidFill>
                  <a:srgbClr val="474747"/>
                </a:solidFill>
              </a:rPr>
              <a:t>Private remittances, etc. 	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Structure of BOP</a:t>
            </a:r>
            <a:endParaRPr lang="en-US" dirty="0">
              <a:ea typeface="+mj-ea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1285860"/>
            <a:ext cx="8186766" cy="5072098"/>
          </a:xfrm>
        </p:spPr>
        <p:txBody>
          <a:bodyPr>
            <a:normAutofit/>
          </a:bodyPr>
          <a:lstStyle/>
          <a:p>
            <a:pPr marL="533400" indent="-533400" algn="ctr" eaLnBrk="1" hangingPunct="1">
              <a:lnSpc>
                <a:spcPct val="90000"/>
              </a:lnSpc>
              <a:buNone/>
            </a:pPr>
            <a:r>
              <a:rPr lang="en-US" b="1" dirty="0" smtClean="0">
                <a:solidFill>
                  <a:srgbClr val="474747"/>
                </a:solidFill>
              </a:rPr>
              <a:t>II. CAPITAL</a:t>
            </a:r>
            <a:r>
              <a:rPr lang="en-US" sz="2800" b="1" dirty="0" smtClean="0">
                <a:solidFill>
                  <a:srgbClr val="474747"/>
                </a:solidFill>
              </a:rPr>
              <a:t> ACCOUNT</a:t>
            </a:r>
          </a:p>
          <a:p>
            <a:pPr marL="533400" indent="-533400" algn="ctr" eaLnBrk="1" hangingPunct="1">
              <a:lnSpc>
                <a:spcPct val="90000"/>
              </a:lnSpc>
              <a:buNone/>
            </a:pPr>
            <a:endParaRPr lang="en-US" sz="2800" b="1" dirty="0" smtClean="0">
              <a:solidFill>
                <a:srgbClr val="474747"/>
              </a:solidFill>
            </a:endParaRPr>
          </a:p>
          <a:p>
            <a:pPr lvl="1">
              <a:spcBef>
                <a:spcPct val="50000"/>
              </a:spcBef>
              <a:defRPr/>
            </a:pPr>
            <a:r>
              <a:rPr lang="en-US" i="1" dirty="0" smtClean="0"/>
              <a:t>Capital account records flows of special categories of assets, such as</a:t>
            </a:r>
            <a:endParaRPr lang="en-US" sz="2200" i="1" dirty="0" smtClean="0"/>
          </a:p>
          <a:p>
            <a:pPr lvl="2"/>
            <a:r>
              <a:rPr lang="en-US" sz="1800" dirty="0" smtClean="0"/>
              <a:t>Debt forgiveness</a:t>
            </a:r>
          </a:p>
          <a:p>
            <a:pPr lvl="2"/>
            <a:r>
              <a:rPr lang="en-US" sz="1800" dirty="0" smtClean="0"/>
              <a:t>Goods and financial assets that migrants take with them as they leave or enter the country</a:t>
            </a:r>
          </a:p>
          <a:p>
            <a:pPr lvl="2"/>
            <a:r>
              <a:rPr lang="en-US" sz="1800" dirty="0" smtClean="0"/>
              <a:t>Acquisition or disposal of non produced, non financial and possibly intangible assets (e.g. copy rights and trade marks). </a:t>
            </a:r>
          </a:p>
          <a:p>
            <a:pPr marL="914400" lvl="1" indent="-457200">
              <a:lnSpc>
                <a:spcPct val="90000"/>
              </a:lnSpc>
              <a:buNone/>
            </a:pPr>
            <a:endParaRPr lang="en-US" sz="2200" dirty="0" smtClean="0">
              <a:solidFill>
                <a:srgbClr val="474747"/>
              </a:solidFill>
            </a:endParaRPr>
          </a:p>
          <a:p>
            <a:pPr marL="914400" lvl="1" indent="-457200">
              <a:lnSpc>
                <a:spcPct val="90000"/>
              </a:lnSpc>
              <a:buNone/>
            </a:pPr>
            <a:r>
              <a:rPr lang="en-US" sz="2200" dirty="0" smtClean="0">
                <a:solidFill>
                  <a:srgbClr val="474747"/>
                </a:solidFill>
              </a:rPr>
              <a:t>- </a:t>
            </a:r>
            <a:r>
              <a:rPr lang="en-US" dirty="0" smtClean="0"/>
              <a:t>Often small amount	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Structure of BOP</a:t>
            </a:r>
            <a:endParaRPr lang="en-US" dirty="0">
              <a:ea typeface="+mj-ea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57158" y="1285860"/>
            <a:ext cx="8186766" cy="5286412"/>
          </a:xfrm>
        </p:spPr>
        <p:txBody>
          <a:bodyPr>
            <a:normAutofit fontScale="85000" lnSpcReduction="20000"/>
          </a:bodyPr>
          <a:lstStyle/>
          <a:p>
            <a:pPr marL="533400" indent="-533400" algn="ctr" eaLnBrk="1" hangingPunct="1">
              <a:lnSpc>
                <a:spcPct val="90000"/>
              </a:lnSpc>
              <a:buNone/>
            </a:pPr>
            <a:r>
              <a:rPr lang="en-US" sz="4000" b="1" dirty="0" smtClean="0">
                <a:solidFill>
                  <a:srgbClr val="474747"/>
                </a:solidFill>
              </a:rPr>
              <a:t>III. FINANCIAL ACCOUNT</a:t>
            </a:r>
          </a:p>
          <a:p>
            <a:pPr marL="533400" indent="-533400" algn="just" eaLnBrk="1" hangingPunct="1">
              <a:lnSpc>
                <a:spcPct val="90000"/>
              </a:lnSpc>
              <a:buNone/>
            </a:pPr>
            <a:endParaRPr lang="en-US" sz="4000" b="1" dirty="0" smtClean="0">
              <a:solidFill>
                <a:srgbClr val="474747"/>
              </a:solidFill>
            </a:endParaRPr>
          </a:p>
          <a:p>
            <a:pPr algn="just" eaLnBrk="1" hangingPunct="1">
              <a:lnSpc>
                <a:spcPct val="90000"/>
              </a:lnSpc>
              <a:buFontTx/>
              <a:buChar char="-"/>
            </a:pPr>
            <a:r>
              <a:rPr lang="en-US" sz="4000" i="1" dirty="0" smtClean="0">
                <a:solidFill>
                  <a:srgbClr val="474747"/>
                </a:solidFill>
              </a:rPr>
              <a:t>A country’s Financial account records its international financial transactions. FA measures foreign investment in the country minus the country’s investment abroad</a:t>
            </a:r>
          </a:p>
          <a:p>
            <a:pPr marL="1028700" lvl="1" indent="-457200">
              <a:lnSpc>
                <a:spcPct val="140000"/>
              </a:lnSpc>
              <a:buFont typeface="Arial"/>
              <a:buChar char="•"/>
            </a:pPr>
            <a:r>
              <a:rPr lang="en-US" sz="2900" dirty="0" smtClean="0"/>
              <a:t>Foreign investment in the country (Foreign-owned assets in the nation/ Export of assets)</a:t>
            </a:r>
          </a:p>
          <a:p>
            <a:pPr marL="1028700" lvl="1" indent="-457200">
              <a:lnSpc>
                <a:spcPct val="140000"/>
              </a:lnSpc>
              <a:buFont typeface="Arial"/>
              <a:buChar char="•"/>
            </a:pPr>
            <a:r>
              <a:rPr lang="en-US" sz="2900" dirty="0" smtClean="0"/>
              <a:t>The country’s investment abroad (Nation-owned assets abroad/Import of assets)</a:t>
            </a:r>
          </a:p>
          <a:p>
            <a:pPr marL="1028700" lvl="1" indent="-457200">
              <a:lnSpc>
                <a:spcPct val="140000"/>
              </a:lnSpc>
              <a:buFont typeface="Arial"/>
              <a:buChar char="•"/>
            </a:pPr>
            <a:r>
              <a:rPr lang="en-US" sz="2900" dirty="0" smtClean="0"/>
              <a:t>Statistical discrepancies (errors and omissions)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BOP Accounting Principles</a:t>
            </a:r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2358130"/>
              </p:ext>
            </p:extLst>
          </p:nvPr>
        </p:nvGraphicFramePr>
        <p:xfrm>
          <a:off x="249052" y="1052736"/>
          <a:ext cx="8715436" cy="538480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{2D5ABB26-0587-4C30-8999-92F81FD0307C}</a:tableStyleId>
              </a:tblPr>
              <a:tblGrid>
                <a:gridCol w="43577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577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9360">
                <a:tc>
                  <a:txBody>
                    <a:bodyPr/>
                    <a:lstStyle/>
                    <a:p>
                      <a:pPr algn="ctr">
                        <a:buFont typeface="Wingdings" charset="2"/>
                        <a:buNone/>
                      </a:pPr>
                      <a:r>
                        <a:rPr lang="en-US" sz="2400" b="1" u="none" dirty="0" smtClean="0"/>
                        <a:t>Credits</a:t>
                      </a:r>
                    </a:p>
                  </a:txBody>
                  <a:tcPr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charset="2"/>
                        <a:buNone/>
                        <a:tabLst/>
                        <a:defRPr/>
                      </a:pPr>
                      <a:r>
                        <a:rPr lang="en-US" sz="2400" b="1" u="none" dirty="0" smtClean="0"/>
                        <a:t>Debit</a:t>
                      </a:r>
                      <a:r>
                        <a:rPr lang="en-US" sz="2400" b="1" u="none" baseline="0" dirty="0" smtClean="0"/>
                        <a:t>s</a:t>
                      </a:r>
                      <a:endParaRPr lang="en-US" sz="2400" b="1" u="none" dirty="0" smtClean="0"/>
                    </a:p>
                  </a:txBody>
                  <a:tcPr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068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Involve the receipt of payments from foreigners  </a:t>
                      </a:r>
                    </a:p>
                  </a:txBody>
                  <a:tcPr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Font typeface="Wingdings" charset="2"/>
                        <a:buNone/>
                      </a:pPr>
                      <a:r>
                        <a:rPr lang="en-US" sz="1800" dirty="0" smtClean="0"/>
                        <a:t>Involve the making of payments to foreigners</a:t>
                      </a:r>
                    </a:p>
                  </a:txBody>
                  <a:tcPr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1996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-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Export of goods and services, unilateral transfers (gifts) received from foreigners</a:t>
                      </a:r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aseline="0" dirty="0" smtClean="0"/>
                        <a:t>- Financial inflows:</a:t>
                      </a:r>
                      <a:endParaRPr lang="en-US" sz="1800" dirty="0" smtClean="0"/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     (</a:t>
                      </a:r>
                      <a:r>
                        <a:rPr lang="en-US" sz="1800" dirty="0" err="1" smtClean="0"/>
                        <a:t>i</a:t>
                      </a:r>
                      <a:r>
                        <a:rPr lang="en-US" sz="1800" dirty="0" smtClean="0"/>
                        <a:t>) </a:t>
                      </a:r>
                      <a:r>
                        <a:rPr lang="en-US" sz="1800" i="1" dirty="0" smtClean="0"/>
                        <a:t>An increase in foreign-owned assets in the nation (an increase in export</a:t>
                      </a:r>
                      <a:r>
                        <a:rPr lang="en-US" sz="1800" i="1" baseline="0" dirty="0" smtClean="0"/>
                        <a:t> of assets)</a:t>
                      </a:r>
                      <a:r>
                        <a:rPr lang="en-US" sz="1800" dirty="0" smtClean="0"/>
                        <a:t>, e.g. a U.K resident purchases a U.S. stock -&gt;</a:t>
                      </a:r>
                      <a:r>
                        <a:rPr lang="en-US" sz="1800" baseline="0" dirty="0" smtClean="0"/>
                        <a:t> foreign-owned assets in U.S increase</a:t>
                      </a:r>
                      <a:endParaRPr lang="en-US" sz="1800" dirty="0" smtClean="0"/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aseline="0" dirty="0" smtClean="0"/>
                        <a:t>    </a:t>
                      </a:r>
                      <a:r>
                        <a:rPr lang="en-US" sz="1800" dirty="0" smtClean="0"/>
                        <a:t> (ii) </a:t>
                      </a:r>
                      <a:r>
                        <a:rPr lang="en-US" sz="1800" i="1" dirty="0" smtClean="0"/>
                        <a:t>A decrease</a:t>
                      </a:r>
                      <a:r>
                        <a:rPr lang="en-US" sz="1800" i="1" baseline="0" dirty="0" smtClean="0"/>
                        <a:t>  in the nation-owned assets abroad (a decrease in import of assets)</a:t>
                      </a:r>
                      <a:r>
                        <a:rPr lang="en-US" sz="1800" baseline="0" dirty="0" smtClean="0"/>
                        <a:t>, e.g. when a U.S. resident sells a foreign stock -&gt; the U.S-owned assets abroad decrease</a:t>
                      </a:r>
                      <a:endParaRPr lang="en-US" sz="1800" dirty="0" smtClean="0"/>
                    </a:p>
                  </a:txBody>
                  <a:tcPr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- Import of goods and services, unilateral transfers or gifts made to foreigners</a:t>
                      </a:r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sz="1800" dirty="0" smtClean="0"/>
                        <a:t> Financial</a:t>
                      </a:r>
                      <a:r>
                        <a:rPr lang="en-US" sz="1800" baseline="0" dirty="0" smtClean="0"/>
                        <a:t> outflows:</a:t>
                      </a:r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    (</a:t>
                      </a:r>
                      <a:r>
                        <a:rPr lang="en-US" sz="1800" dirty="0" err="1" smtClean="0"/>
                        <a:t>i</a:t>
                      </a:r>
                      <a:r>
                        <a:rPr lang="en-US" sz="1800" dirty="0" smtClean="0"/>
                        <a:t>)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i="1" baseline="0" dirty="0" smtClean="0"/>
                        <a:t>An increase in the nation-owned asset abroad (an increase import of assets), </a:t>
                      </a:r>
                      <a:r>
                        <a:rPr lang="en-US" sz="1800" baseline="0" dirty="0" smtClean="0"/>
                        <a:t>e.g. a U.S resident purchases a UK treasury bill -&gt; the U.S-owned assets abroad increase</a:t>
                      </a:r>
                      <a:endParaRPr lang="en-US" sz="1800" dirty="0" smtClean="0"/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     (ii) </a:t>
                      </a:r>
                      <a:r>
                        <a:rPr lang="en-US" sz="1800" i="1" dirty="0" smtClean="0"/>
                        <a:t>A decrease in foreign-owned assets in the nation</a:t>
                      </a:r>
                      <a:r>
                        <a:rPr lang="en-US" sz="1800" dirty="0" smtClean="0"/>
                        <a:t>, (a decrease export</a:t>
                      </a:r>
                      <a:r>
                        <a:rPr lang="en-US" sz="1800" baseline="0" dirty="0" smtClean="0"/>
                        <a:t> of assets),</a:t>
                      </a:r>
                      <a:r>
                        <a:rPr lang="en-US" sz="1800" dirty="0" smtClean="0"/>
                        <a:t> e.g. a</a:t>
                      </a:r>
                      <a:r>
                        <a:rPr lang="en-US" sz="1800" baseline="0" dirty="0" smtClean="0"/>
                        <a:t> German firm sells its U.S. subsidiary -&gt; foreign-owned assets in U.S decrease</a:t>
                      </a:r>
                      <a:endParaRPr lang="en-US" sz="1800" dirty="0" smtClean="0"/>
                    </a:p>
                  </a:txBody>
                  <a:tcPr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Entered with a positive sign (+)</a:t>
                      </a:r>
                    </a:p>
                  </a:txBody>
                  <a:tcPr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Entered with a negative sign (-)</a:t>
                      </a:r>
                    </a:p>
                  </a:txBody>
                  <a:tcPr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034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BOP Accounting Principles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62000" y="1143000"/>
            <a:ext cx="7772400" cy="56388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en-US" sz="2400" b="1" dirty="0" smtClean="0"/>
              <a:t>Double-Entry Bookkeeping</a:t>
            </a:r>
          </a:p>
          <a:p>
            <a:endParaRPr lang="en-US" sz="2000" dirty="0"/>
          </a:p>
          <a:p>
            <a:pPr marL="342900" indent="-342900">
              <a:buFont typeface="Wingdings" charset="2"/>
              <a:buChar char="v"/>
            </a:pPr>
            <a:r>
              <a:rPr lang="en-US" sz="2000" dirty="0" smtClean="0"/>
              <a:t>Each </a:t>
            </a:r>
            <a:r>
              <a:rPr lang="en-US" sz="2000" dirty="0"/>
              <a:t>international transaction is recorded </a:t>
            </a:r>
            <a:r>
              <a:rPr lang="en-US" sz="2000" b="1" dirty="0" smtClean="0"/>
              <a:t>twice</a:t>
            </a:r>
            <a:r>
              <a:rPr lang="en-US" sz="2000" dirty="0" smtClean="0"/>
              <a:t> in the balance of payments with equal amounts but opposite signs, </a:t>
            </a:r>
            <a:r>
              <a:rPr lang="en-US" sz="2000" dirty="0"/>
              <a:t>once as a credit and once as a </a:t>
            </a:r>
            <a:r>
              <a:rPr lang="en-US" sz="2000" dirty="0" smtClean="0"/>
              <a:t>debit. For each credited item, there is an offsetting debited item, and vice versa. </a:t>
            </a:r>
          </a:p>
          <a:p>
            <a:pPr marL="342900" indent="-342900">
              <a:buFont typeface="Wingdings" charset="2"/>
              <a:buChar char="v"/>
            </a:pPr>
            <a:endParaRPr lang="en-US" sz="2000" dirty="0"/>
          </a:p>
          <a:p>
            <a:pPr marL="342900" indent="-342900">
              <a:buFont typeface="Wingdings" charset="2"/>
              <a:buChar char="v"/>
            </a:pPr>
            <a:r>
              <a:rPr lang="en-US" sz="2000" dirty="0" smtClean="0"/>
              <a:t>Reason: In general, every transaction has two sides - Selling something and receiving payment for it; Buying something and making payment for it. </a:t>
            </a:r>
            <a:endParaRPr lang="en-US" sz="2000" dirty="0"/>
          </a:p>
          <a:p>
            <a:pPr marL="342900" indent="-342900">
              <a:buFont typeface="Wingdings" charset="2"/>
              <a:buChar char="v"/>
            </a:pPr>
            <a:endParaRPr lang="en-US" sz="2000" dirty="0" smtClean="0"/>
          </a:p>
          <a:p>
            <a:pPr marL="342900" indent="-342900">
              <a:buFont typeface="Wingdings" charset="2"/>
              <a:buChar char="v"/>
            </a:pPr>
            <a:endParaRPr lang="en-US" sz="2000" dirty="0"/>
          </a:p>
          <a:p>
            <a:pPr marL="342900" indent="-342900">
              <a:buFont typeface="Wingdings" charset="2"/>
              <a:buChar char="v"/>
            </a:pPr>
            <a:endParaRPr lang="en-US" sz="2000" dirty="0"/>
          </a:p>
          <a:p>
            <a:pPr marL="342900" indent="-342900">
              <a:buFont typeface="Wingdings" charset="2"/>
              <a:buChar char="v"/>
            </a:pPr>
            <a:endParaRPr lang="en-US" sz="2000" dirty="0"/>
          </a:p>
          <a:p>
            <a:pPr>
              <a:lnSpc>
                <a:spcPct val="150000"/>
              </a:lnSpc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184676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36563" y="76200"/>
            <a:ext cx="8402637" cy="6858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>
                <a:ea typeface="+mj-ea"/>
              </a:rPr>
              <a:t>Example </a:t>
            </a:r>
            <a:r>
              <a:rPr lang="en-US" sz="3200" dirty="0" smtClean="0">
                <a:ea typeface="+mj-ea"/>
              </a:rPr>
              <a:t>1  </a:t>
            </a:r>
            <a:endParaRPr lang="en-US" sz="3200" dirty="0">
              <a:ea typeface="+mj-ea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611188" y="1214422"/>
            <a:ext cx="7835900" cy="13573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 U.S. 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company exports $500 of goods to Vietnam.</a:t>
            </a:r>
            <a:endParaRPr kumimoji="0" lang="en-US" sz="2400" b="0" i="0" u="none" strike="noStrike" kern="1200" cap="none" spc="0" normalizeH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lvl="0" indent="-342900"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 </a:t>
            </a:r>
            <a:r>
              <a:rPr lang="en-US" sz="2400" noProof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VN importer 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will pay in three months. </a:t>
            </a:r>
          </a:p>
        </p:txBody>
      </p:sp>
      <p:graphicFrame>
        <p:nvGraphicFramePr>
          <p:cNvPr id="8" name="Group 62"/>
          <p:cNvGraphicFramePr>
            <a:graphicFrameLocks noGrp="1"/>
          </p:cNvGraphicFramePr>
          <p:nvPr/>
        </p:nvGraphicFramePr>
        <p:xfrm>
          <a:off x="714348" y="3625864"/>
          <a:ext cx="8001056" cy="2085024"/>
        </p:xfrm>
        <a:graphic>
          <a:graphicData uri="http://schemas.openxmlformats.org/drawingml/2006/table">
            <a:tbl>
              <a:tblPr/>
              <a:tblGrid>
                <a:gridCol w="62151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85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Export of goods</a:t>
                      </a:r>
                    </a:p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(current account)</a:t>
                      </a: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11200" marR="0" lvl="1" indent="18891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+$500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 typeface="Times" pitchFamily="1" charset="0"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1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Increase in U.S. assets abroad (Import of assets)</a:t>
                      </a:r>
                    </a:p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(financial account)	</a:t>
                      </a: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00113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-$500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 typeface="Times" pitchFamily="1" charset="0"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1406916" y="2786058"/>
            <a:ext cx="60940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  <a:buNone/>
              <a:defRPr/>
            </a:pPr>
            <a:r>
              <a:rPr lang="en-US" sz="2400" dirty="0" smtClean="0">
                <a:solidFill>
                  <a:srgbClr val="FF0000"/>
                </a:solidFill>
              </a:rPr>
              <a:t>How is the transaction recorded in U.S BOP?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36563" y="76200"/>
            <a:ext cx="8402637" cy="6858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>
                <a:ea typeface="+mj-ea"/>
              </a:rPr>
              <a:t>Example </a:t>
            </a:r>
            <a:r>
              <a:rPr lang="en-US" sz="3200" dirty="0" smtClean="0">
                <a:ea typeface="+mj-ea"/>
              </a:rPr>
              <a:t>2</a:t>
            </a:r>
            <a:endParaRPr lang="en-US" sz="3200" dirty="0">
              <a:ea typeface="+mj-ea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611188" y="1285860"/>
            <a:ext cx="7835900" cy="135732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lvl="0" indent="-342900"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VN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firm imports $500 of 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goods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from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the U.K.</a:t>
            </a:r>
          </a:p>
          <a:p>
            <a:pPr marL="342900" lvl="0" indent="-342900"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The VN firm pay cash. 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 U.K </a:t>
            </a:r>
            <a:r>
              <a:rPr lang="en-US" sz="2400" noProof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exporters 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put the payment into its bank account in BIDV Hanoi. </a:t>
            </a:r>
          </a:p>
          <a:p>
            <a:pPr marL="342900" lvl="0" indent="-342900">
              <a:spcBef>
                <a:spcPct val="50000"/>
              </a:spcBef>
              <a:buFont typeface="Arial" pitchFamily="34" charset="0"/>
              <a:buChar char="•"/>
              <a:defRPr/>
            </a:pPr>
            <a:endParaRPr lang="en-US" sz="2400" dirty="0" smtClean="0"/>
          </a:p>
          <a:p>
            <a:pPr marL="342900" lvl="0" indent="-342900">
              <a:spcBef>
                <a:spcPct val="50000"/>
              </a:spcBef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Group 62"/>
          <p:cNvGraphicFramePr>
            <a:graphicFrameLocks noGrp="1"/>
          </p:cNvGraphicFramePr>
          <p:nvPr/>
        </p:nvGraphicFramePr>
        <p:xfrm>
          <a:off x="928662" y="3482988"/>
          <a:ext cx="6786610" cy="2085024"/>
        </p:xfrm>
        <a:graphic>
          <a:graphicData uri="http://schemas.openxmlformats.org/drawingml/2006/table">
            <a:tbl>
              <a:tblPr/>
              <a:tblGrid>
                <a:gridCol w="5143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30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58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Import of goods</a:t>
                      </a:r>
                    </a:p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(current account)</a:t>
                      </a: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11200" marR="0" lvl="1" indent="18891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-$500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 typeface="Times" pitchFamily="1" charset="0"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1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An increase of U.K–owned assets in VN (export of assets)</a:t>
                      </a:r>
                    </a:p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(financial account)	</a:t>
                      </a: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00113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+$500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 typeface="Times" pitchFamily="1" charset="0"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1214414" y="2643182"/>
            <a:ext cx="60940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  <a:buNone/>
              <a:defRPr/>
            </a:pPr>
            <a:r>
              <a:rPr lang="en-US" sz="2400" dirty="0" smtClean="0">
                <a:solidFill>
                  <a:srgbClr val="FF0000"/>
                </a:solidFill>
              </a:rPr>
              <a:t>How is the transaction recorded in VN BOP?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36563" y="76200"/>
            <a:ext cx="8402637" cy="6858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>
                <a:ea typeface="+mj-ea"/>
              </a:rPr>
              <a:t>Example </a:t>
            </a:r>
            <a:r>
              <a:rPr lang="en-US" sz="3200" dirty="0"/>
              <a:t>3</a:t>
            </a:r>
            <a:endParaRPr lang="en-US" sz="3200" dirty="0">
              <a:ea typeface="+mj-ea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450876" y="1214422"/>
            <a:ext cx="7835900" cy="135732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lvl="1">
              <a:lnSpc>
                <a:spcPct val="120000"/>
              </a:lnSpc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A U.S resident visits Vietnam and spends $200 on hotels, meals, etc.</a:t>
            </a:r>
          </a:p>
          <a:p>
            <a:pPr lvl="1">
              <a:lnSpc>
                <a:spcPct val="120000"/>
              </a:lnSpc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The payment is made in cash</a:t>
            </a:r>
          </a:p>
        </p:txBody>
      </p:sp>
      <p:graphicFrame>
        <p:nvGraphicFramePr>
          <p:cNvPr id="8" name="Group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7290306"/>
              </p:ext>
            </p:extLst>
          </p:nvPr>
        </p:nvGraphicFramePr>
        <p:xfrm>
          <a:off x="1071538" y="3625864"/>
          <a:ext cx="6786610" cy="2085024"/>
        </p:xfrm>
        <a:graphic>
          <a:graphicData uri="http://schemas.openxmlformats.org/drawingml/2006/table">
            <a:tbl>
              <a:tblPr/>
              <a:tblGrid>
                <a:gridCol w="5143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30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683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Export of services</a:t>
                      </a:r>
                    </a:p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(current account)</a:t>
                      </a: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11200" marR="0" lvl="1" indent="18891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+$200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 typeface="Times" pitchFamily="1" charset="0"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1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Increase in VN-owned assets in U.S  (Import of assets)</a:t>
                      </a:r>
                    </a:p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(financial account)	</a:t>
                      </a: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00113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-$200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 typeface="Times" pitchFamily="1" charset="0"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549792" y="2824459"/>
            <a:ext cx="60940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  <a:buNone/>
              <a:defRPr/>
            </a:pPr>
            <a:r>
              <a:rPr lang="en-US" sz="2400" dirty="0" smtClean="0">
                <a:solidFill>
                  <a:srgbClr val="FF0000"/>
                </a:solidFill>
              </a:rPr>
              <a:t>How is the transaction recorded in VN BOP?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36563" y="76200"/>
            <a:ext cx="8402637" cy="6858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smtClean="0">
                <a:ea typeface="+mj-ea"/>
              </a:rPr>
              <a:t>Example </a:t>
            </a:r>
            <a:r>
              <a:rPr lang="en-US" sz="3200" dirty="0"/>
              <a:t>4</a:t>
            </a:r>
            <a:endParaRPr lang="en-US" sz="3200" dirty="0">
              <a:ea typeface="+mj-ea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196975"/>
            <a:ext cx="7835900" cy="1517645"/>
          </a:xfrm>
        </p:spPr>
        <p:txBody>
          <a:bodyPr rtlCol="0">
            <a:normAutofit/>
          </a:bodyPr>
          <a:lstStyle/>
          <a:p>
            <a:pPr eaLnBrk="1" fontAlgn="auto" hangingPunct="1">
              <a:spcBef>
                <a:spcPct val="40000"/>
              </a:spcBef>
              <a:spcAft>
                <a:spcPts val="0"/>
              </a:spcAft>
              <a:defRPr/>
            </a:pPr>
            <a:r>
              <a:rPr lang="en-US" sz="2400" dirty="0" smtClean="0">
                <a:ea typeface="+mn-ea"/>
              </a:rPr>
              <a:t>A U.K investors purchases $300 of U.S treasury bills</a:t>
            </a:r>
          </a:p>
          <a:p>
            <a:pPr eaLnBrk="1" fontAlgn="auto" hangingPunct="1">
              <a:spcBef>
                <a:spcPct val="40000"/>
              </a:spcBef>
              <a:spcAft>
                <a:spcPts val="0"/>
              </a:spcAft>
              <a:defRPr/>
            </a:pPr>
            <a:r>
              <a:rPr lang="en-US" sz="2400" dirty="0" smtClean="0"/>
              <a:t>He pays by drawing down his bank balances in the U.S by an equivalent amount. </a:t>
            </a:r>
            <a:endParaRPr lang="en-US" sz="2400" dirty="0">
              <a:ea typeface="+mn-ea"/>
            </a:endParaRPr>
          </a:p>
        </p:txBody>
      </p:sp>
      <p:graphicFrame>
        <p:nvGraphicFramePr>
          <p:cNvPr id="27716" name="Group 68"/>
          <p:cNvGraphicFramePr>
            <a:graphicFrameLocks noGrp="1"/>
          </p:cNvGraphicFramePr>
          <p:nvPr/>
        </p:nvGraphicFramePr>
        <p:xfrm>
          <a:off x="857224" y="3500438"/>
          <a:ext cx="7500990" cy="2715242"/>
        </p:xfrm>
        <a:graphic>
          <a:graphicData uri="http://schemas.openxmlformats.org/drawingml/2006/table">
            <a:tbl>
              <a:tblPr/>
              <a:tblGrid>
                <a:gridCol w="60722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8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72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+mn-cs"/>
                        </a:rPr>
                        <a:t>Foreigner’s  purchase of U.S. treasury bills (</a:t>
                      </a:r>
                      <a:r>
                        <a:rPr kumimoji="0" lang="en-US" sz="18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+mn-cs"/>
                        </a:rPr>
                        <a:t>Export of assets)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Increase in foreign-owned asset in U.S</a:t>
                      </a:r>
                      <a:b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</a:b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   (financial account)		</a:t>
                      </a: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11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+$300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20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Decrease in foreigner’s bank account balance in U.S/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Decrease in foreign-owned asset in U.S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  (financial account)		</a:t>
                      </a: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-$300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 typeface="Times" pitchFamily="1" charset="0"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549792" y="2786058"/>
            <a:ext cx="60940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  <a:buNone/>
              <a:defRPr/>
            </a:pPr>
            <a:r>
              <a:rPr lang="en-US" sz="2400" dirty="0" smtClean="0">
                <a:solidFill>
                  <a:srgbClr val="FF0000"/>
                </a:solidFill>
              </a:rPr>
              <a:t>How is the transaction recorded in U.S BOP?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7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36563" y="76200"/>
            <a:ext cx="8402637" cy="6858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smtClean="0">
                <a:ea typeface="+mj-ea"/>
              </a:rPr>
              <a:t>Example 5</a:t>
            </a:r>
            <a:endParaRPr lang="en-US" sz="3200" dirty="0">
              <a:ea typeface="+mj-ea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142984"/>
            <a:ext cx="7835900" cy="2214578"/>
          </a:xfrm>
        </p:spPr>
        <p:txBody>
          <a:bodyPr rtlCol="0">
            <a:normAutofit/>
          </a:bodyPr>
          <a:lstStyle/>
          <a:p>
            <a:pPr eaLnBrk="1" fontAlgn="auto" hangingPunct="1">
              <a:spcBef>
                <a:spcPct val="40000"/>
              </a:spcBef>
              <a:spcAft>
                <a:spcPts val="0"/>
              </a:spcAft>
              <a:defRPr/>
            </a:pPr>
            <a:r>
              <a:rPr lang="en-US" sz="2400" dirty="0" smtClean="0">
                <a:ea typeface="+mn-ea"/>
              </a:rPr>
              <a:t>An American invests </a:t>
            </a:r>
            <a:r>
              <a:rPr lang="en-US" sz="2400" dirty="0">
                <a:ea typeface="+mn-ea"/>
              </a:rPr>
              <a:t>in the Japanese stock market by buying $500 in Sony stock.</a:t>
            </a:r>
          </a:p>
          <a:p>
            <a:pPr algn="just" eaLnBrk="1" fontAlgn="auto" hangingPunct="1">
              <a:spcBef>
                <a:spcPct val="40000"/>
              </a:spcBef>
              <a:spcAft>
                <a:spcPts val="0"/>
              </a:spcAft>
              <a:defRPr/>
            </a:pPr>
            <a:r>
              <a:rPr lang="en-US" sz="2400" dirty="0">
                <a:ea typeface="+mn-ea"/>
              </a:rPr>
              <a:t>Sony </a:t>
            </a:r>
            <a:r>
              <a:rPr lang="en-US" sz="2400" dirty="0" smtClean="0">
                <a:ea typeface="+mn-ea"/>
              </a:rPr>
              <a:t>deposits/puts </a:t>
            </a:r>
            <a:r>
              <a:rPr lang="en-US" sz="2400" dirty="0">
                <a:ea typeface="+mn-ea"/>
              </a:rPr>
              <a:t>the money in its Los Angeles bank account.  The bank credits the account by the amount of the deposit</a:t>
            </a:r>
            <a:r>
              <a:rPr lang="en-US" sz="2400" dirty="0" smtClean="0">
                <a:ea typeface="+mn-ea"/>
              </a:rPr>
              <a:t>.</a:t>
            </a:r>
          </a:p>
        </p:txBody>
      </p:sp>
      <p:graphicFrame>
        <p:nvGraphicFramePr>
          <p:cNvPr id="27716" name="Group 68"/>
          <p:cNvGraphicFramePr>
            <a:graphicFrameLocks noGrp="1"/>
          </p:cNvGraphicFramePr>
          <p:nvPr/>
        </p:nvGraphicFramePr>
        <p:xfrm>
          <a:off x="1142976" y="4227214"/>
          <a:ext cx="6746894" cy="2189736"/>
        </p:xfrm>
        <a:graphic>
          <a:graphicData uri="http://schemas.openxmlformats.org/drawingml/2006/table">
            <a:tbl>
              <a:tblPr/>
              <a:tblGrid>
                <a:gridCol w="53181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8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U.S resident’s purchase of  stock/ </a:t>
                      </a:r>
                      <a:r>
                        <a:rPr kumimoji="0" lang="en-US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assets import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Increase in U.S-owned assets abroad</a:t>
                      </a:r>
                      <a:b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</a:b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   (financial account)		</a:t>
                      </a: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11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–$500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1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Increase in foreigner’s bank account balance in U.S/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Increase in foreign-owned assets in U.S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  (financial account)		</a:t>
                      </a: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+$500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 typeface="Times" pitchFamily="1" charset="0"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1549792" y="3467401"/>
            <a:ext cx="60940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  <a:buNone/>
              <a:defRPr/>
            </a:pPr>
            <a:r>
              <a:rPr lang="en-US" sz="2400" dirty="0" smtClean="0">
                <a:solidFill>
                  <a:srgbClr val="FF0000"/>
                </a:solidFill>
              </a:rPr>
              <a:t>How is the transaction recorded in U.S BOP?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7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36563" y="76200"/>
            <a:ext cx="8402637" cy="6858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smtClean="0">
                <a:ea typeface="+mj-ea"/>
              </a:rPr>
              <a:t>Example 6 </a:t>
            </a:r>
            <a:endParaRPr lang="en-US" sz="3200" dirty="0">
              <a:ea typeface="+mj-ea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196975"/>
            <a:ext cx="7835900" cy="1517645"/>
          </a:xfrm>
        </p:spPr>
        <p:txBody>
          <a:bodyPr rtlCol="0">
            <a:normAutofit fontScale="92500"/>
          </a:bodyPr>
          <a:lstStyle/>
          <a:p>
            <a:pPr>
              <a:spcBef>
                <a:spcPct val="40000"/>
              </a:spcBef>
              <a:defRPr/>
            </a:pPr>
            <a:r>
              <a:rPr lang="en-US" sz="2400" dirty="0" smtClean="0"/>
              <a:t>The U.S  forgives a $100M debt owed by Argentina government </a:t>
            </a:r>
          </a:p>
          <a:p>
            <a:pPr>
              <a:spcBef>
                <a:spcPct val="40000"/>
              </a:spcBef>
              <a:defRPr/>
            </a:pPr>
            <a:r>
              <a:rPr lang="en-US" sz="2400" dirty="0" smtClean="0"/>
              <a:t>U.S. banks who hold the debt thereby reduce the debt by crediting Argentina's bank accounts.</a:t>
            </a:r>
            <a:endParaRPr lang="en-US" sz="2400" dirty="0"/>
          </a:p>
        </p:txBody>
      </p:sp>
      <p:graphicFrame>
        <p:nvGraphicFramePr>
          <p:cNvPr id="27716" name="Group 6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9702795"/>
              </p:ext>
            </p:extLst>
          </p:nvPr>
        </p:nvGraphicFramePr>
        <p:xfrm>
          <a:off x="857224" y="3500438"/>
          <a:ext cx="7500990" cy="2370760"/>
        </p:xfrm>
        <a:graphic>
          <a:graphicData uri="http://schemas.openxmlformats.org/drawingml/2006/table">
            <a:tbl>
              <a:tblPr/>
              <a:tblGrid>
                <a:gridCol w="58579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30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286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+mn-cs"/>
                        </a:rPr>
                        <a:t>Debt forgiveness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/>
                      </a:r>
                      <a:b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</a:b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 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 (capital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account)		</a:t>
                      </a: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11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-$100M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20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Increase in foreigner’s bank account balance in U.S/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Increase in foreign-owned asset in U.S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  (financial account)		</a:t>
                      </a: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+$100M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>
                          <a:srgbClr val="0066CC"/>
                        </a:buClr>
                        <a:buSzTx/>
                        <a:buFont typeface="Times" pitchFamily="1" charset="0"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marL="0" marR="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549792" y="2786058"/>
            <a:ext cx="60940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  <a:buNone/>
              <a:defRPr/>
            </a:pPr>
            <a:r>
              <a:rPr lang="en-US" sz="2400" dirty="0" smtClean="0">
                <a:solidFill>
                  <a:srgbClr val="FF0000"/>
                </a:solidFill>
              </a:rPr>
              <a:t>How is the transaction recorded in U.S BOP?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7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755576" y="3789040"/>
            <a:ext cx="7704856" cy="1200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US" sz="2400" b="1" u="sng" dirty="0" smtClean="0">
              <a:solidFill>
                <a:srgbClr val="262626"/>
              </a:solidFill>
            </a:endParaRPr>
          </a:p>
          <a:p>
            <a:pPr algn="ctr"/>
            <a:r>
              <a:rPr lang="en-US" sz="2400" b="1" dirty="0" smtClean="0">
                <a:solidFill>
                  <a:srgbClr val="262626"/>
                </a:solidFill>
              </a:rPr>
              <a:t>Current account + Capital account + Financial account = 0</a:t>
            </a:r>
          </a:p>
          <a:p>
            <a:pPr algn="ctr"/>
            <a:endParaRPr lang="en-US" sz="2400" b="1" dirty="0" smtClean="0">
              <a:solidFill>
                <a:srgbClr val="262626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BOP Identity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84784"/>
          </a:xfrm>
        </p:spPr>
        <p:txBody>
          <a:bodyPr>
            <a:noAutofit/>
          </a:bodyPr>
          <a:lstStyle/>
          <a:p>
            <a:pPr algn="just"/>
            <a:r>
              <a:rPr lang="en-US" sz="2800" dirty="0" smtClean="0"/>
              <a:t>Because of double-entry bookkeeping principle, </a:t>
            </a:r>
            <a:r>
              <a:rPr lang="en-US" sz="2800" b="1" i="1" dirty="0" smtClean="0"/>
              <a:t>theoretically</a:t>
            </a:r>
            <a:r>
              <a:rPr lang="en-US" sz="2800" dirty="0" smtClean="0"/>
              <a:t> the sum of current account balance, the capital account balance and financial account balance must be equal to zero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72718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BOP Identity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52536" y="1052736"/>
            <a:ext cx="9396536" cy="5328592"/>
          </a:xfrm>
        </p:spPr>
        <p:txBody>
          <a:bodyPr>
            <a:noAutofit/>
          </a:bodyPr>
          <a:lstStyle/>
          <a:p>
            <a:pPr marL="1028700" lvl="1" indent="-457200">
              <a:lnSpc>
                <a:spcPct val="140000"/>
              </a:lnSpc>
              <a:buFont typeface="Arial"/>
              <a:buChar char="•"/>
            </a:pPr>
            <a:r>
              <a:rPr lang="en-US" sz="2600" dirty="0" smtClean="0"/>
              <a:t>However, the BOP identity does not usually hold in practice. That’s the reason why statistical discrepancies/errors and omissions are added to make BOP identity happen.  </a:t>
            </a:r>
          </a:p>
          <a:p>
            <a:pPr marL="1028700" lvl="1" indent="-457200">
              <a:lnSpc>
                <a:spcPct val="140000"/>
              </a:lnSpc>
              <a:buFont typeface="Arial"/>
              <a:buChar char="•"/>
            </a:pPr>
            <a:r>
              <a:rPr lang="en-US" sz="2600" dirty="0" smtClean="0"/>
              <a:t>The discrepancies arise </a:t>
            </a:r>
            <a:r>
              <a:rPr lang="en-US" sz="2600" dirty="0"/>
              <a:t>for several reasons: </a:t>
            </a:r>
          </a:p>
          <a:p>
            <a:pPr marL="1428750" lvl="2" indent="-457200">
              <a:lnSpc>
                <a:spcPct val="140000"/>
              </a:lnSpc>
              <a:buFont typeface="Wingdings" charset="2"/>
              <a:buChar char="ü"/>
            </a:pPr>
            <a:r>
              <a:rPr lang="en-US" sz="2000" dirty="0"/>
              <a:t>The under-recording of economic transactions</a:t>
            </a:r>
          </a:p>
          <a:p>
            <a:pPr marL="1428750" lvl="2" indent="-457200">
              <a:lnSpc>
                <a:spcPct val="140000"/>
              </a:lnSpc>
              <a:buFont typeface="Wingdings" charset="2"/>
              <a:buChar char="ü"/>
            </a:pPr>
            <a:r>
              <a:rPr lang="en-US" sz="2000" dirty="0"/>
              <a:t>Inconsistent information obtained from different sources</a:t>
            </a:r>
          </a:p>
          <a:p>
            <a:pPr marL="1428750" lvl="2" indent="-457200">
              <a:lnSpc>
                <a:spcPct val="140000"/>
              </a:lnSpc>
              <a:buFont typeface="Wingdings" charset="2"/>
              <a:buChar char="ü"/>
            </a:pPr>
            <a:r>
              <a:rPr lang="en-US" sz="2000" dirty="0"/>
              <a:t>Time inconsistency </a:t>
            </a:r>
            <a:endParaRPr lang="en-US" sz="2000" dirty="0" smtClean="0"/>
          </a:p>
          <a:p>
            <a:pPr marL="1028700" lvl="1" indent="-457200">
              <a:lnSpc>
                <a:spcPct val="140000"/>
              </a:lnSpc>
              <a:buFont typeface="Arial"/>
              <a:buChar char="•"/>
            </a:pPr>
            <a:r>
              <a:rPr lang="en-US" sz="2600" dirty="0" smtClean="0"/>
              <a:t>Discrepancies can arise from any type of accounts (current/capital/financial account), but in practice it is recorded in financial account. </a:t>
            </a:r>
            <a:endParaRPr lang="en-US" sz="2600" dirty="0"/>
          </a:p>
          <a:p>
            <a:pPr algn="just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1695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1" y="304799"/>
            <a:ext cx="7296614" cy="533401"/>
          </a:xfrm>
        </p:spPr>
        <p:txBody>
          <a:bodyPr>
            <a:normAutofit/>
          </a:bodyPr>
          <a:lstStyle/>
          <a:p>
            <a:r>
              <a:rPr lang="en-US" sz="2400" dirty="0" smtClean="0"/>
              <a:t>U.S</a:t>
            </a:r>
            <a:r>
              <a:rPr lang="en-US" sz="2400" dirty="0"/>
              <a:t>. International Transactions (</a:t>
            </a:r>
            <a:r>
              <a:rPr lang="en-US" sz="2400" dirty="0" smtClean="0"/>
              <a:t>Millions </a:t>
            </a:r>
            <a:r>
              <a:rPr lang="en-US" sz="2400" dirty="0"/>
              <a:t>of </a:t>
            </a:r>
            <a:r>
              <a:rPr lang="en-US" sz="2400" dirty="0" smtClean="0"/>
              <a:t>dollars), 2012</a:t>
            </a:r>
            <a:endParaRPr lang="en-US" sz="2400" dirty="0"/>
          </a:p>
        </p:txBody>
      </p:sp>
      <p:grpSp>
        <p:nvGrpSpPr>
          <p:cNvPr id="46" name="Group 45"/>
          <p:cNvGrpSpPr/>
          <p:nvPr/>
        </p:nvGrpSpPr>
        <p:grpSpPr>
          <a:xfrm>
            <a:off x="304800" y="914400"/>
            <a:ext cx="8686800" cy="5638800"/>
            <a:chOff x="304800" y="990600"/>
            <a:chExt cx="8686800" cy="5638800"/>
          </a:xfrm>
        </p:grpSpPr>
        <p:grpSp>
          <p:nvGrpSpPr>
            <p:cNvPr id="44" name="Group 43"/>
            <p:cNvGrpSpPr/>
            <p:nvPr/>
          </p:nvGrpSpPr>
          <p:grpSpPr>
            <a:xfrm>
              <a:off x="457200" y="1219200"/>
              <a:ext cx="7848600" cy="5029200"/>
              <a:chOff x="457200" y="1219200"/>
              <a:chExt cx="7848600" cy="5029200"/>
            </a:xfrm>
          </p:grpSpPr>
          <p:sp>
            <p:nvSpPr>
              <p:cNvPr id="41" name="Rectangle 40"/>
              <p:cNvSpPr/>
              <p:nvPr/>
            </p:nvSpPr>
            <p:spPr>
              <a:xfrm>
                <a:off x="4953000" y="1219200"/>
                <a:ext cx="2057400" cy="152400"/>
              </a:xfrm>
              <a:prstGeom prst="rect">
                <a:avLst/>
              </a:prstGeom>
              <a:solidFill>
                <a:schemeClr val="bg2"/>
              </a:solidFill>
              <a:ln w="19050"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" name="Rectangle 36"/>
              <p:cNvSpPr/>
              <p:nvPr/>
            </p:nvSpPr>
            <p:spPr>
              <a:xfrm>
                <a:off x="4953000" y="1447800"/>
                <a:ext cx="2667000" cy="152400"/>
              </a:xfrm>
              <a:prstGeom prst="rect">
                <a:avLst/>
              </a:prstGeom>
              <a:solidFill>
                <a:schemeClr val="bg2"/>
              </a:solidFill>
              <a:ln w="19050"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4953000" y="3352800"/>
                <a:ext cx="3352800" cy="152400"/>
              </a:xfrm>
              <a:prstGeom prst="rect">
                <a:avLst/>
              </a:prstGeom>
              <a:solidFill>
                <a:schemeClr val="bg2"/>
              </a:solidFill>
              <a:ln w="19050"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5" name="Rectangle 34"/>
              <p:cNvSpPr/>
              <p:nvPr/>
            </p:nvSpPr>
            <p:spPr>
              <a:xfrm>
                <a:off x="4953000" y="5334000"/>
                <a:ext cx="1295400" cy="152400"/>
              </a:xfrm>
              <a:prstGeom prst="rect">
                <a:avLst/>
              </a:prstGeom>
              <a:solidFill>
                <a:schemeClr val="bg2"/>
              </a:solidFill>
              <a:ln w="19050"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4953000" y="5486400"/>
                <a:ext cx="1066800" cy="152400"/>
              </a:xfrm>
              <a:prstGeom prst="rect">
                <a:avLst/>
              </a:prstGeom>
              <a:solidFill>
                <a:schemeClr val="bg2"/>
              </a:solidFill>
              <a:ln w="19050"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457200" y="6096000"/>
                <a:ext cx="1524000" cy="152400"/>
              </a:xfrm>
              <a:prstGeom prst="rect">
                <a:avLst/>
              </a:prstGeom>
              <a:solidFill>
                <a:schemeClr val="bg2"/>
              </a:solidFill>
              <a:ln w="19050"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457200" y="4038600"/>
                <a:ext cx="2514600" cy="152400"/>
              </a:xfrm>
              <a:prstGeom prst="rect">
                <a:avLst/>
              </a:prstGeom>
              <a:solidFill>
                <a:schemeClr val="bg2"/>
              </a:solidFill>
              <a:ln w="19050"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Rectangle 30"/>
              <p:cNvSpPr/>
              <p:nvPr/>
            </p:nvSpPr>
            <p:spPr>
              <a:xfrm>
                <a:off x="457200" y="1905000"/>
                <a:ext cx="2362200" cy="152400"/>
              </a:xfrm>
              <a:prstGeom prst="rect">
                <a:avLst/>
              </a:prstGeom>
              <a:solidFill>
                <a:schemeClr val="bg2"/>
              </a:solidFill>
              <a:ln w="19050"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304800" y="990600"/>
              <a:ext cx="8686800" cy="5638800"/>
              <a:chOff x="-381000" y="990600"/>
              <a:chExt cx="8686800" cy="5638800"/>
            </a:xfrm>
          </p:grpSpPr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-381000" y="990600"/>
                <a:ext cx="4038600" cy="5603558"/>
              </a:xfrm>
              <a:prstGeom prst="rect">
                <a:avLst/>
              </a:prstGeom>
            </p:spPr>
          </p:pic>
          <p:pic>
            <p:nvPicPr>
              <p:cNvPr id="11" name="Picture 10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4277537" y="1066800"/>
                <a:ext cx="4028263" cy="5562600"/>
              </a:xfrm>
              <a:prstGeom prst="rect">
                <a:avLst/>
              </a:prstGeom>
            </p:spPr>
          </p:pic>
          <p:sp>
            <p:nvSpPr>
              <p:cNvPr id="12" name="Oval 11"/>
              <p:cNvSpPr/>
              <p:nvPr/>
            </p:nvSpPr>
            <p:spPr>
              <a:xfrm>
                <a:off x="1066800" y="1752600"/>
                <a:ext cx="990600" cy="228600"/>
              </a:xfrm>
              <a:prstGeom prst="ellipse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5638800" y="990600"/>
                <a:ext cx="990600" cy="228600"/>
              </a:xfrm>
              <a:prstGeom prst="ellipse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5638800" y="1295400"/>
                <a:ext cx="990600" cy="228600"/>
              </a:xfrm>
              <a:prstGeom prst="ellipse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42" name="Rectangle 41"/>
          <p:cNvSpPr/>
          <p:nvPr/>
        </p:nvSpPr>
        <p:spPr>
          <a:xfrm>
            <a:off x="1471641" y="6553200"/>
            <a:ext cx="64531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i="1" dirty="0"/>
              <a:t>Source: Survey of Current Business </a:t>
            </a:r>
            <a:r>
              <a:rPr lang="en-US" sz="1200" i="1" dirty="0" smtClean="0"/>
              <a:t>2013, </a:t>
            </a:r>
            <a:r>
              <a:rPr lang="en-US" sz="1200" i="1" dirty="0"/>
              <a:t>US </a:t>
            </a:r>
            <a:r>
              <a:rPr lang="en-US" sz="1200" i="1" dirty="0" smtClean="0"/>
              <a:t>Department of Commerce, Bureau of Economic Analysis, 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095473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762000" y="1946209"/>
            <a:ext cx="2057400" cy="2057400"/>
          </a:xfrm>
          <a:prstGeom prst="ellipse">
            <a:avLst/>
          </a:prstGeom>
          <a:gradFill>
            <a:gsLst>
              <a:gs pos="0">
                <a:srgbClr val="00B0F0"/>
              </a:gs>
              <a:gs pos="50000">
                <a:srgbClr val="399ECB"/>
              </a:gs>
              <a:gs pos="100000">
                <a:srgbClr val="0077D0"/>
              </a:gs>
            </a:gsLst>
            <a:path path="circle">
              <a:fillToRect l="50000" t="50000" r="50000" b="50000"/>
            </a:path>
          </a:gradFill>
          <a:ln w="82550">
            <a:noFill/>
          </a:ln>
          <a:effectLst>
            <a:outerShdw blurRad="127000" dist="165100" dir="5400000" sx="90000" sy="-19000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white"/>
                </a:solidFill>
              </a:rPr>
              <a:t>             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007328" y="1992354"/>
            <a:ext cx="1583472" cy="1295400"/>
          </a:xfrm>
          <a:prstGeom prst="ellipse">
            <a:avLst/>
          </a:prstGeom>
          <a:gradFill flip="none" rotWithShape="1">
            <a:gsLst>
              <a:gs pos="63000">
                <a:schemeClr val="bg1">
                  <a:alpha val="7000"/>
                </a:schemeClr>
              </a:gs>
              <a:gs pos="72000">
                <a:schemeClr val="bg1">
                  <a:alpha val="15000"/>
                </a:schemeClr>
              </a:gs>
              <a:gs pos="91000">
                <a:schemeClr val="bg1">
                  <a:alpha val="28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white"/>
                </a:solidFill>
              </a:rPr>
              <a:t>       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59728" y="1531434"/>
            <a:ext cx="12192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0" b="1" dirty="0" smtClean="0">
                <a:solidFill>
                  <a:srgbClr val="2A7A9E">
                    <a:alpha val="40000"/>
                  </a:srgbClr>
                </a:solidFill>
                <a:cs typeface="Arial" pitchFamily="34" charset="0"/>
              </a:rPr>
              <a:t>2</a:t>
            </a:r>
            <a:endParaRPr lang="en-US" sz="17000" b="1" dirty="0">
              <a:solidFill>
                <a:srgbClr val="2A7A9E">
                  <a:alpha val="40000"/>
                </a:srgbClr>
              </a:solidFill>
              <a:cs typeface="Arial" pitchFamily="34" charset="0"/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2971800" y="1992354"/>
            <a:ext cx="4419600" cy="1970046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r>
              <a:rPr lang="en-US" sz="4000" cap="none" dirty="0" smtClean="0">
                <a:solidFill>
                  <a:prstClr val="black">
                    <a:lumMod val="85000"/>
                    <a:lumOff val="15000"/>
                  </a:prstClr>
                </a:solidFill>
                <a:ea typeface="+mn-ea"/>
                <a:cs typeface="+mn-cs"/>
              </a:rPr>
              <a:t>Concepts of surplus and deficits</a:t>
            </a:r>
            <a:endParaRPr lang="en-US" sz="4000" b="0" cap="none" dirty="0">
              <a:solidFill>
                <a:prstClr val="black">
                  <a:lumMod val="50000"/>
                  <a:lumOff val="50000"/>
                </a:prstClr>
              </a:solidFill>
              <a:ea typeface="+mn-ea"/>
              <a:cs typeface="+mn-cs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69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4414" y="410208"/>
            <a:ext cx="6643734" cy="61620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1" y="304799"/>
            <a:ext cx="7296614" cy="533401"/>
          </a:xfrm>
        </p:spPr>
        <p:txBody>
          <a:bodyPr>
            <a:normAutofit/>
          </a:bodyPr>
          <a:lstStyle/>
          <a:p>
            <a:r>
              <a:rPr lang="en-US" sz="2400" dirty="0" smtClean="0"/>
              <a:t>U.S. Current Account (Millions of dollars), 2012</a:t>
            </a:r>
            <a:endParaRPr lang="en-US" sz="2400" dirty="0"/>
          </a:p>
        </p:txBody>
      </p:sp>
      <p:grpSp>
        <p:nvGrpSpPr>
          <p:cNvPr id="22" name="Group 21"/>
          <p:cNvGrpSpPr/>
          <p:nvPr/>
        </p:nvGrpSpPr>
        <p:grpSpPr>
          <a:xfrm>
            <a:off x="-32" y="928670"/>
            <a:ext cx="4214842" cy="5603558"/>
            <a:chOff x="304800" y="914400"/>
            <a:chExt cx="4038600" cy="5603558"/>
          </a:xfrm>
        </p:grpSpPr>
        <p:sp>
          <p:nvSpPr>
            <p:cNvPr id="33" name="Rectangle 32"/>
            <p:cNvSpPr/>
            <p:nvPr/>
          </p:nvSpPr>
          <p:spPr>
            <a:xfrm>
              <a:off x="457200" y="6019800"/>
              <a:ext cx="1524000" cy="152400"/>
            </a:xfrm>
            <a:prstGeom prst="rect">
              <a:avLst/>
            </a:prstGeom>
            <a:solidFill>
              <a:schemeClr val="bg2"/>
            </a:solidFill>
            <a:ln w="19050"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457200" y="3962400"/>
              <a:ext cx="2514600" cy="152400"/>
            </a:xfrm>
            <a:prstGeom prst="rect">
              <a:avLst/>
            </a:prstGeom>
            <a:solidFill>
              <a:schemeClr val="bg2"/>
            </a:solidFill>
            <a:ln w="19050"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457200" y="1828800"/>
              <a:ext cx="2362200" cy="152400"/>
            </a:xfrm>
            <a:prstGeom prst="rect">
              <a:avLst/>
            </a:prstGeom>
            <a:solidFill>
              <a:schemeClr val="bg2"/>
            </a:solidFill>
            <a:ln w="19050"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4800" y="914400"/>
              <a:ext cx="4038600" cy="5603558"/>
            </a:xfrm>
            <a:prstGeom prst="rect">
              <a:avLst/>
            </a:prstGeom>
          </p:spPr>
        </p:pic>
        <p:sp>
          <p:nvSpPr>
            <p:cNvPr id="12" name="Oval 11"/>
            <p:cNvSpPr/>
            <p:nvPr/>
          </p:nvSpPr>
          <p:spPr>
            <a:xfrm>
              <a:off x="1752600" y="1676400"/>
              <a:ext cx="990600" cy="228600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2" name="Rectangle 41"/>
          <p:cNvSpPr/>
          <p:nvPr/>
        </p:nvSpPr>
        <p:spPr>
          <a:xfrm>
            <a:off x="1471641" y="6553200"/>
            <a:ext cx="64531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i="1" dirty="0"/>
              <a:t>Source: Survey of Current Business </a:t>
            </a:r>
            <a:r>
              <a:rPr lang="en-US" sz="1200" i="1" dirty="0" smtClean="0"/>
              <a:t>2013, </a:t>
            </a:r>
            <a:r>
              <a:rPr lang="en-US" sz="1200" i="1" dirty="0"/>
              <a:t>US </a:t>
            </a:r>
            <a:r>
              <a:rPr lang="en-US" sz="1200" i="1" dirty="0" smtClean="0"/>
              <a:t>Department of Commerce, Bureau of Economic Analysis, </a:t>
            </a:r>
            <a:endParaRPr lang="en-US" sz="12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4357686" y="1192114"/>
            <a:ext cx="4643470" cy="3293209"/>
            <a:chOff x="4357686" y="1071547"/>
            <a:chExt cx="4643470" cy="3293209"/>
          </a:xfrm>
        </p:grpSpPr>
        <p:sp>
          <p:nvSpPr>
            <p:cNvPr id="11" name="TextBox 10"/>
            <p:cNvSpPr txBox="1"/>
            <p:nvPr/>
          </p:nvSpPr>
          <p:spPr>
            <a:xfrm>
              <a:off x="4357686" y="1071547"/>
              <a:ext cx="4643470" cy="3293209"/>
            </a:xfrm>
            <a:prstGeom prst="rect">
              <a:avLst/>
            </a:prstGeom>
            <a:solidFill>
              <a:schemeClr val="bg2"/>
            </a:solidFill>
            <a:effectLst>
              <a:glow rad="101600">
                <a:schemeClr val="tx2">
                  <a:alpha val="75000"/>
                </a:schemeClr>
              </a:glow>
            </a:effectLst>
          </p:spPr>
          <p:txBody>
            <a:bodyPr wrap="square" rtlCol="0">
              <a:spAutoFit/>
            </a:bodyPr>
            <a:lstStyle/>
            <a:p>
              <a:pPr marL="342900" indent="-342900">
                <a:buAutoNum type="arabicParenBoth"/>
              </a:pPr>
              <a:r>
                <a:rPr lang="en-US" sz="1600" dirty="0" smtClean="0"/>
                <a:t>Balance on goods        = EX(goods) – IM (goods)</a:t>
              </a:r>
            </a:p>
            <a:p>
              <a:r>
                <a:rPr lang="en-US" sz="1600" dirty="0"/>
                <a:t> </a:t>
              </a:r>
              <a:r>
                <a:rPr lang="en-US" sz="1600" dirty="0" smtClean="0"/>
                <a:t>       Net export of goods</a:t>
              </a:r>
            </a:p>
            <a:p>
              <a:pPr marL="342900" indent="-342900"/>
              <a:r>
                <a:rPr lang="en-US" sz="1600" dirty="0" smtClean="0"/>
                <a:t>(2) Balance on services    = EX(services) – IM (services)</a:t>
              </a:r>
            </a:p>
            <a:p>
              <a:pPr marL="342900" indent="-342900"/>
              <a:r>
                <a:rPr lang="en-US" sz="1600" dirty="0"/>
                <a:t>	</a:t>
              </a:r>
              <a:r>
                <a:rPr lang="en-US" sz="1600" dirty="0" smtClean="0"/>
                <a:t>Net export of services</a:t>
              </a:r>
              <a:endParaRPr lang="en-US" sz="1600" dirty="0"/>
            </a:p>
            <a:p>
              <a:r>
                <a:rPr lang="en-US" sz="1600" b="1" dirty="0" smtClean="0"/>
                <a:t>(3) Balance on trade        = EX (</a:t>
              </a:r>
              <a:r>
                <a:rPr lang="en-US" sz="1600" b="1" dirty="0" err="1" smtClean="0"/>
                <a:t>goods+services</a:t>
              </a:r>
              <a:r>
                <a:rPr lang="en-US" sz="1600" b="1" dirty="0" smtClean="0"/>
                <a:t>) – IM</a:t>
              </a:r>
            </a:p>
            <a:p>
              <a:r>
                <a:rPr lang="en-US" sz="1600" b="1" dirty="0"/>
                <a:t> </a:t>
              </a:r>
              <a:r>
                <a:rPr lang="en-US" sz="1600" b="1" dirty="0" smtClean="0"/>
                <a:t>      Net export                      (</a:t>
              </a:r>
              <a:r>
                <a:rPr lang="en-US" sz="1600" b="1" dirty="0" err="1" smtClean="0"/>
                <a:t>goods+services</a:t>
              </a:r>
              <a:r>
                <a:rPr lang="en-US" sz="1600" b="1" dirty="0" smtClean="0"/>
                <a:t>) (1) + (2)</a:t>
              </a:r>
              <a:r>
                <a:rPr lang="en-US" sz="1600" dirty="0" smtClean="0"/>
                <a:t>	</a:t>
              </a:r>
              <a:endParaRPr lang="en-US" sz="1600" dirty="0"/>
            </a:p>
            <a:p>
              <a:r>
                <a:rPr lang="en-US" sz="1600" dirty="0" smtClean="0"/>
                <a:t>(4) Balance on income     = Income receipts – income			payments</a:t>
              </a:r>
            </a:p>
            <a:p>
              <a:r>
                <a:rPr lang="en-US" sz="1600" dirty="0" smtClean="0"/>
                <a:t>(5) Unilateral transfer, net</a:t>
              </a:r>
            </a:p>
            <a:p>
              <a:r>
                <a:rPr lang="en-US" sz="1600" b="1" dirty="0" smtClean="0"/>
                <a:t>(6) Balance on current account = (3) + (4) + (5)</a:t>
              </a:r>
            </a:p>
            <a:p>
              <a:endParaRPr lang="en-US" sz="1600" dirty="0" smtClean="0"/>
            </a:p>
            <a:p>
              <a:endParaRPr lang="en-US" sz="1600" dirty="0" smtClean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615138" y="3947213"/>
              <a:ext cx="120892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&lt; 0: Deficit</a:t>
              </a:r>
              <a:endParaRPr lang="en-US" b="1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286380" y="3940289"/>
              <a:ext cx="12955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/>
                <a:t>&gt; 0: Surplus</a:t>
              </a:r>
              <a:endParaRPr lang="en-US" b="1" dirty="0"/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7686" y="4653136"/>
            <a:ext cx="4572032" cy="1928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473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bg1"/>
          </a:fgClr>
          <a:bgClr>
            <a:prstClr val="white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4364" y="381000"/>
            <a:ext cx="8474836" cy="56388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983539" y="6276201"/>
            <a:ext cx="556026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i="1" dirty="0"/>
              <a:t>Source: IMF, http://</a:t>
            </a:r>
            <a:r>
              <a:rPr lang="en-US" sz="1200" i="1" dirty="0" err="1"/>
              <a:t>elibrary-data.imf.org</a:t>
            </a:r>
            <a:r>
              <a:rPr lang="en-US" sz="1200" i="1" dirty="0"/>
              <a:t>/</a:t>
            </a:r>
            <a:r>
              <a:rPr lang="en-US" sz="1200" i="1" dirty="0" err="1"/>
              <a:t>FindDataReports.aspx?d</a:t>
            </a:r>
            <a:r>
              <a:rPr lang="en-US" sz="1200" i="1" dirty="0"/>
              <a:t>=33061&amp;e=170784</a:t>
            </a:r>
            <a:r>
              <a:rPr lang="en-US" sz="1200" i="1" dirty="0" smtClean="0"/>
              <a:t>, </a:t>
            </a:r>
            <a:endParaRPr lang="en-US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8113499" y="2895600"/>
            <a:ext cx="4276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U.S</a:t>
            </a:r>
            <a:endParaRPr lang="en-US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8169454" y="2133600"/>
            <a:ext cx="4411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U.K</a:t>
            </a:r>
            <a:endParaRPr lang="en-US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8001000" y="1600200"/>
            <a:ext cx="6586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Arabia</a:t>
            </a:r>
            <a:endParaRPr lang="en-US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8077200" y="1292423"/>
            <a:ext cx="8548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Germany</a:t>
            </a:r>
            <a:endParaRPr 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7924800" y="911423"/>
            <a:ext cx="888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Euro area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572638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18748" y="228600"/>
            <a:ext cx="42678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Borrowing and Lending Around the World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28600" y="6106180"/>
            <a:ext cx="876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Source: </a:t>
            </a:r>
            <a:r>
              <a:rPr lang="en-US" sz="1400" dirty="0"/>
              <a:t>http://</a:t>
            </a:r>
            <a:r>
              <a:rPr lang="en-US" sz="1400" dirty="0" err="1"/>
              <a:t>commons.wikimedia.org</a:t>
            </a:r>
            <a:r>
              <a:rPr lang="en-US" sz="1400" dirty="0"/>
              <a:t>/wiki/</a:t>
            </a:r>
            <a:r>
              <a:rPr lang="en-US" sz="1400" dirty="0" err="1" smtClean="0"/>
              <a:t>File:Cumulative_Current_Account_Balance.png</a:t>
            </a:r>
            <a:r>
              <a:rPr lang="en-US" sz="1400" dirty="0" smtClean="0"/>
              <a:t>, </a:t>
            </a:r>
            <a:endParaRPr lang="en-US" sz="1400" dirty="0"/>
          </a:p>
          <a:p>
            <a:r>
              <a:rPr lang="en-US" sz="1400" i="1" dirty="0" smtClean="0"/>
              <a:t>Note: The graph shows for each country the sum of current account balances in billions of US$ between 1980-2008</a:t>
            </a:r>
            <a:endParaRPr lang="en-US" sz="1400" i="1" dirty="0"/>
          </a:p>
        </p:txBody>
      </p:sp>
      <p:pic>
        <p:nvPicPr>
          <p:cNvPr id="6" name="Picture 5" descr="1024px-Cumulative_Current_Account_Balanc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5800"/>
            <a:ext cx="9144000" cy="5029200"/>
          </a:xfrm>
          <a:prstGeom prst="rect">
            <a:avLst/>
          </a:prstGeom>
          <a:solidFill>
            <a:schemeClr val="bg2"/>
          </a:solidFill>
        </p:spPr>
      </p:pic>
    </p:spTree>
    <p:extLst>
      <p:ext uri="{BB962C8B-B14F-4D97-AF65-F5344CB8AC3E}">
        <p14:creationId xmlns:p14="http://schemas.microsoft.com/office/powerpoint/2010/main" val="125516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Structure of BOP</a:t>
            </a:r>
            <a:endParaRPr lang="en-US" dirty="0">
              <a:ea typeface="+mj-ea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57158" y="1071546"/>
            <a:ext cx="8186766" cy="5500726"/>
          </a:xfrm>
        </p:spPr>
        <p:txBody>
          <a:bodyPr>
            <a:normAutofit fontScale="92500"/>
          </a:bodyPr>
          <a:lstStyle/>
          <a:p>
            <a:pPr marL="533400" indent="-533400" algn="ctr" eaLnBrk="1" hangingPunct="1">
              <a:lnSpc>
                <a:spcPct val="90000"/>
              </a:lnSpc>
              <a:buNone/>
            </a:pPr>
            <a:r>
              <a:rPr lang="en-US" sz="3000" b="1" dirty="0" smtClean="0">
                <a:solidFill>
                  <a:srgbClr val="474747"/>
                </a:solidFill>
              </a:rPr>
              <a:t>FINANCIAL ACCOUNT</a:t>
            </a:r>
          </a:p>
          <a:p>
            <a:pPr marL="609600" indent="-609600">
              <a:buNone/>
              <a:defRPr/>
            </a:pPr>
            <a:r>
              <a:rPr lang="en-US" sz="2400" dirty="0" smtClean="0"/>
              <a:t>Another type of classification</a:t>
            </a:r>
          </a:p>
          <a:p>
            <a:pPr marL="990600" lvl="1" indent="-533400">
              <a:spcBef>
                <a:spcPct val="50000"/>
              </a:spcBef>
              <a:buFont typeface="Times" charset="0"/>
              <a:buAutoNum type="arabicPeriod"/>
              <a:defRPr/>
            </a:pPr>
            <a:r>
              <a:rPr lang="en-US" b="1" i="1" dirty="0" smtClean="0"/>
              <a:t>Official reserve assets: (</a:t>
            </a:r>
            <a:r>
              <a:rPr lang="en-US" dirty="0" smtClean="0"/>
              <a:t>Official reserve account)</a:t>
            </a:r>
            <a:endParaRPr lang="en-US" b="1" i="1" dirty="0" smtClean="0"/>
          </a:p>
          <a:p>
            <a:pPr marL="1847850" lvl="3" indent="-533400"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n-US" dirty="0" smtClean="0"/>
              <a:t>A country’s official reserves are its central bank’s holdings of foreign assets (foreign currencies, gold, SDR, reserve position in the IMF, etc.) </a:t>
            </a:r>
          </a:p>
          <a:p>
            <a:pPr marL="1847850" lvl="3" indent="-533400"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n-US" b="1" i="1" dirty="0" smtClean="0"/>
              <a:t>Foreign Official Assets in the nation</a:t>
            </a:r>
            <a:r>
              <a:rPr lang="en-US" dirty="0" smtClean="0"/>
              <a:t>: reserve assets owned by (sold to) foreign central banks are a credit (+) because the domestic central bank can spend more money to cushion against instability.</a:t>
            </a:r>
          </a:p>
          <a:p>
            <a:pPr marL="1847850" lvl="3" indent="-533400"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n-US" b="1" i="1" dirty="0" smtClean="0"/>
              <a:t>The nation’s Official reserve assets: </a:t>
            </a:r>
            <a:r>
              <a:rPr lang="en-US" dirty="0" smtClean="0"/>
              <a:t>official reserve assets</a:t>
            </a:r>
            <a:r>
              <a:rPr lang="en-US" b="1" i="1" dirty="0" smtClean="0"/>
              <a:t> </a:t>
            </a:r>
            <a:r>
              <a:rPr lang="en-US" dirty="0" smtClean="0"/>
              <a:t>owned by (purchased by) the domestic central bank are a debit (-) because the domestic central bank can spend less money to cushion against instability.</a:t>
            </a:r>
          </a:p>
          <a:p>
            <a:pPr marL="990600" lvl="1" indent="-533400">
              <a:spcBef>
                <a:spcPct val="50000"/>
              </a:spcBef>
              <a:buFont typeface="+mj-lt"/>
              <a:buAutoNum type="arabicPeriod" startAt="2"/>
              <a:defRPr/>
            </a:pPr>
            <a:r>
              <a:rPr lang="en-US" dirty="0" smtClean="0"/>
              <a:t>All other assets (non-official assets)</a:t>
            </a:r>
          </a:p>
          <a:p>
            <a:pPr marL="990600" lvl="1" indent="-533400">
              <a:spcBef>
                <a:spcPct val="50000"/>
              </a:spcBef>
              <a:buFont typeface="Times" charset="0"/>
              <a:buAutoNum type="arabicPeriod" startAt="2"/>
              <a:defRPr/>
            </a:pPr>
            <a:r>
              <a:rPr lang="en-US" dirty="0" smtClean="0"/>
              <a:t>Statistical discrepancy</a:t>
            </a:r>
          </a:p>
          <a:p>
            <a:pPr marL="514350" indent="-457200">
              <a:lnSpc>
                <a:spcPct val="90000"/>
              </a:lnSpc>
              <a:buNone/>
            </a:pPr>
            <a:endParaRPr lang="en-US" b="1" dirty="0" smtClean="0">
              <a:solidFill>
                <a:srgbClr val="474747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Diagram 16"/>
          <p:cNvGraphicFramePr/>
          <p:nvPr/>
        </p:nvGraphicFramePr>
        <p:xfrm>
          <a:off x="785786" y="785794"/>
          <a:ext cx="7715304" cy="4389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1285852" y="5413733"/>
            <a:ext cx="6429420" cy="10156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US" sz="2000" b="1" u="sng" dirty="0" smtClean="0">
              <a:solidFill>
                <a:srgbClr val="262626"/>
              </a:solidFill>
            </a:endParaRPr>
          </a:p>
          <a:p>
            <a:pPr algn="ctr"/>
            <a:r>
              <a:rPr lang="en-US" sz="2000" b="1" dirty="0" smtClean="0">
                <a:solidFill>
                  <a:srgbClr val="262626"/>
                </a:solidFill>
              </a:rPr>
              <a:t>Current account + Capital account + Financial account = 0</a:t>
            </a:r>
          </a:p>
          <a:p>
            <a:pPr algn="ctr"/>
            <a:endParaRPr lang="en-US" sz="2000" b="1" dirty="0" smtClean="0">
              <a:solidFill>
                <a:srgbClr val="2626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677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57158" y="76200"/>
            <a:ext cx="8403020" cy="685800"/>
          </a:xfrm>
        </p:spPr>
        <p:txBody>
          <a:bodyPr>
            <a:normAutofit/>
          </a:bodyPr>
          <a:lstStyle/>
          <a:p>
            <a:r>
              <a:rPr lang="en-US" dirty="0" smtClean="0"/>
              <a:t>Official settlements balance</a:t>
            </a:r>
            <a:endParaRPr 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571472" y="1214422"/>
            <a:ext cx="7835900" cy="521497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74747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 opposite value of the official reserve assets is called the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74747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official settlements balance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74747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or </a:t>
            </a:r>
            <a:r>
              <a:rPr kumimoji="0" lang="en-US" altLang="ja-JP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74747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balance of payments.</a:t>
            </a:r>
            <a:endParaRPr lang="en-US" altLang="ja-JP" sz="2800" dirty="0" smtClean="0">
              <a:solidFill>
                <a:srgbClr val="474747"/>
              </a:solidFill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 smtClean="0">
              <a:solidFill>
                <a:srgbClr val="474747"/>
              </a:solidFill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lang="en-US" sz="2400" dirty="0" smtClean="0">
                <a:solidFill>
                  <a:srgbClr val="474747"/>
                </a:solidFill>
              </a:rPr>
              <a:t>It is the sum of the current account, the capital account, the non- official reserve portion of the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74747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financial account, and the statistical discrepancies.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endParaRPr lang="en-US" sz="2400" dirty="0" smtClean="0">
              <a:solidFill>
                <a:srgbClr val="474747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474747"/>
                </a:solidFill>
              </a:rPr>
              <a:t>A deficit in official settlements balance may indicate that a country 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rgbClr val="474747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400" dirty="0" smtClean="0">
                <a:solidFill>
                  <a:srgbClr val="474747"/>
                </a:solidFill>
              </a:rPr>
              <a:t>is </a:t>
            </a:r>
            <a:r>
              <a:rPr lang="en-US" sz="2400" b="1" i="1" dirty="0" smtClean="0">
                <a:solidFill>
                  <a:srgbClr val="474747"/>
                </a:solidFill>
              </a:rPr>
              <a:t>decreasing</a:t>
            </a:r>
            <a:r>
              <a:rPr lang="en-US" sz="2400" dirty="0" smtClean="0">
                <a:solidFill>
                  <a:srgbClr val="474747"/>
                </a:solidFill>
              </a:rPr>
              <a:t> its official international reserve assets or 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400" dirty="0" smtClean="0">
                <a:solidFill>
                  <a:srgbClr val="474747"/>
                </a:solidFill>
              </a:rPr>
              <a:t>may be incurring large debts to foreign central banks so that the domestic central bank can spend a lot to protect against financial instability.</a:t>
            </a:r>
          </a:p>
        </p:txBody>
      </p:sp>
    </p:spTree>
    <p:extLst>
      <p:ext uri="{BB962C8B-B14F-4D97-AF65-F5344CB8AC3E}">
        <p14:creationId xmlns:p14="http://schemas.microsoft.com/office/powerpoint/2010/main" val="362448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0"/>
          <p:cNvGrpSpPr/>
          <p:nvPr/>
        </p:nvGrpSpPr>
        <p:grpSpPr>
          <a:xfrm>
            <a:off x="864513" y="428604"/>
            <a:ext cx="7459612" cy="6215106"/>
            <a:chOff x="864513" y="428604"/>
            <a:chExt cx="7459612" cy="6215106"/>
          </a:xfrm>
        </p:grpSpPr>
        <p:graphicFrame>
          <p:nvGraphicFramePr>
            <p:cNvPr id="16" name="Diagram 15"/>
            <p:cNvGraphicFramePr/>
            <p:nvPr>
              <p:extLst>
                <p:ext uri="{D42A27DB-BD31-4B8C-83A1-F6EECF244321}">
                  <p14:modId xmlns:p14="http://schemas.microsoft.com/office/powerpoint/2010/main" val="3578672030"/>
                </p:ext>
              </p:extLst>
            </p:nvPr>
          </p:nvGraphicFramePr>
          <p:xfrm>
            <a:off x="990600" y="428604"/>
            <a:ext cx="7239000" cy="56388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cxnSp>
          <p:nvCxnSpPr>
            <p:cNvPr id="5" name="Straight Arrow Connector 4"/>
            <p:cNvCxnSpPr/>
            <p:nvPr/>
          </p:nvCxnSpPr>
          <p:spPr>
            <a:xfrm rot="5400000">
              <a:off x="1535885" y="4679165"/>
              <a:ext cx="214314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/>
            <p:cNvSpPr txBox="1"/>
            <p:nvPr/>
          </p:nvSpPr>
          <p:spPr>
            <a:xfrm>
              <a:off x="864513" y="4786322"/>
              <a:ext cx="25878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Trade Balance/Net export</a:t>
              </a:r>
              <a:endParaRPr lang="en-US" dirty="0"/>
            </a:p>
          </p:txBody>
        </p:sp>
        <p:cxnSp>
          <p:nvCxnSpPr>
            <p:cNvPr id="8" name="Straight Arrow Connector 7"/>
            <p:cNvCxnSpPr/>
            <p:nvPr/>
          </p:nvCxnSpPr>
          <p:spPr>
            <a:xfrm>
              <a:off x="1071538" y="5214950"/>
              <a:ext cx="3429024" cy="1588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 rot="5400000">
              <a:off x="2749537" y="5321313"/>
              <a:ext cx="214314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1659551" y="5500702"/>
              <a:ext cx="248382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Current account Balance</a:t>
              </a:r>
              <a:endParaRPr lang="en-US" dirty="0"/>
            </a:p>
          </p:txBody>
        </p:sp>
        <p:cxnSp>
          <p:nvCxnSpPr>
            <p:cNvPr id="13" name="Straight Arrow Connector 12"/>
            <p:cNvCxnSpPr/>
            <p:nvPr/>
          </p:nvCxnSpPr>
          <p:spPr>
            <a:xfrm>
              <a:off x="1071538" y="6000768"/>
              <a:ext cx="5857916" cy="1588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 rot="5400000">
              <a:off x="4251323" y="6094989"/>
              <a:ext cx="214314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Box 14"/>
            <p:cNvSpPr txBox="1"/>
            <p:nvPr/>
          </p:nvSpPr>
          <p:spPr>
            <a:xfrm>
              <a:off x="1659551" y="6274378"/>
              <a:ext cx="534134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Official Settlements Balance/ Balance of Payment </a:t>
              </a:r>
              <a:endParaRPr lang="en-US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7115204" y="5078998"/>
              <a:ext cx="1208921" cy="369332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US" b="1" dirty="0" smtClean="0"/>
                <a:t>&lt; 0: Deficit</a:t>
              </a:r>
              <a:endParaRPr lang="en-US" b="1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786446" y="5072074"/>
              <a:ext cx="1295547" cy="369332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b="1" dirty="0" smtClean="0"/>
                <a:t>&gt; 0: Surplus</a:t>
              </a:r>
              <a:endParaRPr lang="en-US" b="1" dirty="0"/>
            </a:p>
          </p:txBody>
        </p:sp>
        <p:sp>
          <p:nvSpPr>
            <p:cNvPr id="25" name="Plus 24"/>
            <p:cNvSpPr/>
            <p:nvPr/>
          </p:nvSpPr>
          <p:spPr>
            <a:xfrm>
              <a:off x="3286116" y="2643182"/>
              <a:ext cx="357190" cy="357190"/>
            </a:xfrm>
            <a:prstGeom prst="mathPlus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Plus 25"/>
            <p:cNvSpPr/>
            <p:nvPr/>
          </p:nvSpPr>
          <p:spPr>
            <a:xfrm>
              <a:off x="5357818" y="2643182"/>
              <a:ext cx="357190" cy="357190"/>
            </a:xfrm>
            <a:prstGeom prst="mathPlus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Equal 26"/>
            <p:cNvSpPr/>
            <p:nvPr/>
          </p:nvSpPr>
          <p:spPr>
            <a:xfrm>
              <a:off x="7358082" y="2714620"/>
              <a:ext cx="285752" cy="214314"/>
            </a:xfrm>
            <a:prstGeom prst="mathEqual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7858148" y="2435362"/>
              <a:ext cx="42862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dirty="0" smtClean="0">
                  <a:solidFill>
                    <a:schemeClr val="accent6">
                      <a:lumMod val="75000"/>
                    </a:schemeClr>
                  </a:solidFill>
                </a:rPr>
                <a:t>0</a:t>
              </a:r>
              <a:endParaRPr lang="en-US" sz="4000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6145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762000" y="1946209"/>
            <a:ext cx="2057400" cy="2057400"/>
          </a:xfrm>
          <a:prstGeom prst="ellipse">
            <a:avLst/>
          </a:prstGeom>
          <a:gradFill flip="none" rotWithShape="1">
            <a:gsLst>
              <a:gs pos="5000">
                <a:srgbClr val="84D830"/>
              </a:gs>
              <a:gs pos="48000">
                <a:srgbClr val="7BCF27"/>
              </a:gs>
              <a:gs pos="100000">
                <a:srgbClr val="56901C"/>
              </a:gs>
            </a:gsLst>
            <a:path path="circle">
              <a:fillToRect l="50000" t="50000" r="50000" b="50000"/>
            </a:path>
            <a:tileRect/>
          </a:gradFill>
          <a:ln w="50800">
            <a:noFill/>
          </a:ln>
          <a:effectLst>
            <a:outerShdw blurRad="152400" dist="165100" dir="5400000" sx="90000" sy="-19000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white"/>
                </a:solidFill>
              </a:rPr>
              <a:t>             </a:t>
            </a:r>
          </a:p>
        </p:txBody>
      </p:sp>
      <p:sp>
        <p:nvSpPr>
          <p:cNvPr id="6" name="Oval 5"/>
          <p:cNvSpPr/>
          <p:nvPr/>
        </p:nvSpPr>
        <p:spPr>
          <a:xfrm>
            <a:off x="1007328" y="1992354"/>
            <a:ext cx="1583472" cy="1295400"/>
          </a:xfrm>
          <a:prstGeom prst="ellipse">
            <a:avLst/>
          </a:prstGeom>
          <a:gradFill flip="none" rotWithShape="1">
            <a:gsLst>
              <a:gs pos="63000">
                <a:schemeClr val="bg1">
                  <a:alpha val="7000"/>
                </a:schemeClr>
              </a:gs>
              <a:gs pos="72000">
                <a:schemeClr val="bg1">
                  <a:alpha val="15000"/>
                </a:schemeClr>
              </a:gs>
              <a:gs pos="91000">
                <a:schemeClr val="bg1">
                  <a:alpha val="28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white"/>
                </a:solidFill>
              </a:rPr>
              <a:t>       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57868" y="1592766"/>
            <a:ext cx="12192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0" b="1" dirty="0" smtClean="0">
                <a:solidFill>
                  <a:srgbClr val="65B131">
                    <a:alpha val="64000"/>
                  </a:srgbClr>
                </a:solidFill>
                <a:cs typeface="Arial" pitchFamily="34" charset="0"/>
              </a:rPr>
              <a:t>3</a:t>
            </a:r>
            <a:endParaRPr lang="en-US" sz="17000" b="1" dirty="0">
              <a:solidFill>
                <a:srgbClr val="65B131">
                  <a:alpha val="64000"/>
                </a:srgbClr>
              </a:solidFill>
              <a:cs typeface="Arial" pitchFamily="34" charset="0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2971800" y="1992354"/>
            <a:ext cx="5029200" cy="1970046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r>
              <a:rPr lang="en-US" sz="2800" dirty="0" smtClean="0"/>
              <a:t>Current account and other macroeconomics indices</a:t>
            </a:r>
            <a:endParaRPr lang="en-US" sz="280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/>
        <p:txBody>
          <a:bodyPr vert="horz" lIns="91440" tIns="45720" rIns="91440" bIns="45720" rtlCol="0" anchor="b">
            <a:normAutofit/>
          </a:bodyPr>
          <a:lstStyle/>
          <a:p>
            <a:pPr lvl="0">
              <a:spcBef>
                <a:spcPts val="0"/>
              </a:spcBef>
            </a:pPr>
            <a:endParaRPr lang="en-US" sz="17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48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" y="457200"/>
            <a:ext cx="3008313" cy="825500"/>
          </a:xfrm>
        </p:spPr>
        <p:txBody>
          <a:bodyPr/>
          <a:lstStyle/>
          <a:p>
            <a:r>
              <a:rPr lang="en-US" dirty="0" smtClean="0"/>
              <a:t>National income and current account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85750" indent="-285750">
              <a:buFont typeface="Wingdings" charset="2"/>
              <a:buChar char="ü"/>
            </a:pPr>
            <a:r>
              <a:rPr lang="en-US" sz="1600" dirty="0" smtClean="0"/>
              <a:t>The current account is equal to the difference between national income (Y) and domestic residents’ total spending (C+I+G)</a:t>
            </a:r>
          </a:p>
          <a:p>
            <a:pPr marL="285750" indent="-285750">
              <a:buFont typeface="Wingdings" charset="2"/>
              <a:buChar char="ü"/>
            </a:pPr>
            <a:endParaRPr lang="en-US" sz="1600" dirty="0" smtClean="0"/>
          </a:p>
          <a:p>
            <a:pPr marL="285750" indent="-285750">
              <a:buFont typeface="Wingdings" charset="2"/>
              <a:buChar char="ü"/>
            </a:pPr>
            <a:r>
              <a:rPr lang="en-US" sz="1600" dirty="0" smtClean="0"/>
              <a:t>CA measures the size and direction of international borrowing: A country with a CA deficit must be increasing its net foreign debts by the amount of the deficit; and vice versus. 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5181600" y="1418272"/>
            <a:ext cx="2514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Y       = C + I + G + (EX-IM)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CA     = EX-IM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-&gt; Y   = C + I + G + CA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91000" y="3635276"/>
            <a:ext cx="418125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Y: National Income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C: Consumption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I: Investment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G: Government purchases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11932" y="2590800"/>
            <a:ext cx="1689247" cy="369332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effectLst>
            <a:glow rad="101600">
              <a:schemeClr val="accent2">
                <a:alpha val="75000"/>
              </a:schemeClr>
            </a:glow>
          </a:effectLst>
        </p:spPr>
        <p:txBody>
          <a:bodyPr wrap="none">
            <a:spAutoFit/>
          </a:bodyPr>
          <a:lstStyle/>
          <a:p>
            <a:r>
              <a:rPr lang="en-US" dirty="0" smtClean="0"/>
              <a:t>CA </a:t>
            </a:r>
            <a:r>
              <a:rPr lang="en-US" dirty="0"/>
              <a:t>= Y – (C+I+G)</a:t>
            </a:r>
          </a:p>
        </p:txBody>
      </p:sp>
    </p:spTree>
    <p:extLst>
      <p:ext uri="{BB962C8B-B14F-4D97-AF65-F5344CB8AC3E}">
        <p14:creationId xmlns:p14="http://schemas.microsoft.com/office/powerpoint/2010/main" val="119265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2400" y="457200"/>
            <a:ext cx="3200400" cy="825500"/>
          </a:xfrm>
        </p:spPr>
        <p:txBody>
          <a:bodyPr/>
          <a:lstStyle/>
          <a:p>
            <a:r>
              <a:rPr lang="en-US" dirty="0" smtClean="0"/>
              <a:t>Saving and current account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half" idx="2"/>
          </p:nvPr>
        </p:nvSpPr>
        <p:spPr>
          <a:xfrm>
            <a:off x="152400" y="1435101"/>
            <a:ext cx="3124200" cy="3822699"/>
          </a:xfrm>
        </p:spPr>
        <p:txBody>
          <a:bodyPr/>
          <a:lstStyle/>
          <a:p>
            <a:pPr marL="285750" indent="-285750">
              <a:buFont typeface="Wingdings" charset="2"/>
              <a:buChar char="ü"/>
            </a:pPr>
            <a:r>
              <a:rPr lang="en-US" sz="1600" dirty="0" smtClean="0"/>
              <a:t>Saving is the portion of output (Y)  that is not devoted to household consumption (C) and government purchases (G). </a:t>
            </a:r>
          </a:p>
          <a:p>
            <a:pPr marL="285750" indent="-285750">
              <a:buFont typeface="Wingdings" charset="2"/>
              <a:buChar char="ü"/>
            </a:pPr>
            <a:endParaRPr lang="en-US" sz="1600" dirty="0"/>
          </a:p>
          <a:p>
            <a:pPr marL="285750" indent="-285750">
              <a:buFont typeface="Wingdings" charset="2"/>
              <a:buChar char="ü"/>
            </a:pPr>
            <a:r>
              <a:rPr lang="en-US" sz="1600" dirty="0" smtClean="0"/>
              <a:t>An economy can save either by building up its capital stock (domestic investment) or by acquiring foreign wealth (foreign investment)</a:t>
            </a:r>
          </a:p>
          <a:p>
            <a:pPr marL="285750" indent="-285750">
              <a:buFont typeface="Wingdings" charset="2"/>
              <a:buChar char="ü"/>
            </a:pPr>
            <a:endParaRPr lang="en-US" sz="1600" dirty="0"/>
          </a:p>
          <a:p>
            <a:pPr marL="285750" indent="-285750">
              <a:buFont typeface="Wingdings" charset="2"/>
              <a:buChar char="ü"/>
            </a:pPr>
            <a:r>
              <a:rPr lang="en-US" sz="1600" dirty="0" smtClean="0"/>
              <a:t>CA surplus is often referred to as net foreign investment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5181600" y="1418272"/>
            <a:ext cx="251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CA = Y – (C+I+G)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CA = Y – C – I – G 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S    = Y – C - G</a:t>
            </a:r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91000" y="3505200"/>
            <a:ext cx="4495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Y: National income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C: Consumption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I: Investment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G: Government purchases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 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S: National saving</a:t>
            </a:r>
            <a:endParaRPr lang="en-US" i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11932" y="2590800"/>
            <a:ext cx="1044201" cy="369332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effectLst>
            <a:glow rad="101600">
              <a:schemeClr val="accent2">
                <a:alpha val="75000"/>
              </a:schemeClr>
            </a:glow>
          </a:effectLst>
        </p:spPr>
        <p:txBody>
          <a:bodyPr wrap="none">
            <a:spAutoFit/>
          </a:bodyPr>
          <a:lstStyle/>
          <a:p>
            <a:r>
              <a:rPr lang="en-US" dirty="0"/>
              <a:t>S</a:t>
            </a:r>
            <a:r>
              <a:rPr lang="en-US" dirty="0" smtClean="0"/>
              <a:t> </a:t>
            </a:r>
            <a:r>
              <a:rPr lang="en-US" dirty="0"/>
              <a:t>= </a:t>
            </a:r>
            <a:r>
              <a:rPr lang="en-US" dirty="0" smtClean="0"/>
              <a:t>I + CA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797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2400" y="457200"/>
            <a:ext cx="3200400" cy="825500"/>
          </a:xfrm>
        </p:spPr>
        <p:txBody>
          <a:bodyPr/>
          <a:lstStyle/>
          <a:p>
            <a:r>
              <a:rPr lang="en-US" dirty="0" smtClean="0"/>
              <a:t>Private saving, Government Saving and Current account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10000"/>
          </a:bodyPr>
          <a:lstStyle/>
          <a:p>
            <a:pPr marL="285750" indent="-285750">
              <a:buFont typeface="Wingdings" charset="2"/>
              <a:buChar char="ü"/>
            </a:pPr>
            <a:r>
              <a:rPr lang="en-US" sz="1600" dirty="0" smtClean="0"/>
              <a:t>Private saving is defined as the part of disposable income (Y-T) that is saved rather than consumed (C)</a:t>
            </a:r>
          </a:p>
          <a:p>
            <a:pPr marL="285750" indent="-285750">
              <a:buFont typeface="Wingdings" charset="2"/>
              <a:buChar char="ü"/>
            </a:pPr>
            <a:endParaRPr lang="en-US" sz="1600" dirty="0" smtClean="0"/>
          </a:p>
          <a:p>
            <a:pPr marL="285750" indent="-285750">
              <a:buFont typeface="Wingdings" charset="2"/>
              <a:buChar char="ü"/>
            </a:pPr>
            <a:r>
              <a:rPr lang="en-US" sz="1600" dirty="0" smtClean="0"/>
              <a:t>Government saving is defined as the part of disposable income (T) that is saved rather than consume (G)</a:t>
            </a:r>
          </a:p>
          <a:p>
            <a:r>
              <a:rPr lang="en-US" sz="1600" dirty="0" smtClean="0"/>
              <a:t> </a:t>
            </a:r>
          </a:p>
          <a:p>
            <a:pPr marL="285750" indent="-285750">
              <a:buFont typeface="Wingdings" charset="2"/>
              <a:buChar char="ü"/>
            </a:pPr>
            <a:r>
              <a:rPr lang="en-US" sz="1600" dirty="0" smtClean="0"/>
              <a:t>A country’s private saving can take three forms: investment in domestic capital (I), purchases of wealth from foreigners (CA) and purchases of the domestic government’s newly issued debt (G-T)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191000" y="1143000"/>
            <a:ext cx="46482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</a:rPr>
              <a:t>S</a:t>
            </a:r>
            <a:r>
              <a:rPr lang="en-US" baseline="30000" dirty="0" err="1" smtClean="0">
                <a:solidFill>
                  <a:schemeClr val="bg1"/>
                </a:solidFill>
              </a:rPr>
              <a:t>p</a:t>
            </a:r>
            <a:r>
              <a:rPr lang="en-US" baseline="30000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= Y – T – C</a:t>
            </a:r>
            <a:endParaRPr lang="en-US" baseline="30000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S</a:t>
            </a:r>
            <a:r>
              <a:rPr lang="en-US" baseline="30000" dirty="0" smtClean="0">
                <a:solidFill>
                  <a:schemeClr val="bg1"/>
                </a:solidFill>
              </a:rPr>
              <a:t>G </a:t>
            </a:r>
            <a:r>
              <a:rPr lang="en-US" dirty="0">
                <a:solidFill>
                  <a:schemeClr val="bg1"/>
                </a:solidFill>
              </a:rPr>
              <a:t>= </a:t>
            </a:r>
            <a:r>
              <a:rPr lang="en-US" dirty="0" smtClean="0">
                <a:solidFill>
                  <a:schemeClr val="bg1"/>
                </a:solidFill>
              </a:rPr>
              <a:t>T – G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S = Y – C – G = (Y – T – C) + (T – G) = </a:t>
            </a:r>
            <a:r>
              <a:rPr lang="en-US" dirty="0" err="1">
                <a:solidFill>
                  <a:schemeClr val="bg1"/>
                </a:solidFill>
              </a:rPr>
              <a:t>S</a:t>
            </a:r>
            <a:r>
              <a:rPr lang="en-US" baseline="30000" dirty="0" err="1">
                <a:solidFill>
                  <a:schemeClr val="bg1"/>
                </a:solidFill>
              </a:rPr>
              <a:t>p</a:t>
            </a:r>
            <a:r>
              <a:rPr lang="en-US" baseline="30000" dirty="0">
                <a:solidFill>
                  <a:schemeClr val="bg1"/>
                </a:solidFill>
              </a:rPr>
              <a:t> </a:t>
            </a:r>
            <a:r>
              <a:rPr lang="en-US" baseline="30000" dirty="0" smtClean="0">
                <a:solidFill>
                  <a:schemeClr val="bg1"/>
                </a:solidFill>
              </a:rPr>
              <a:t> + </a:t>
            </a:r>
            <a:r>
              <a:rPr lang="en-US" dirty="0" smtClean="0">
                <a:solidFill>
                  <a:schemeClr val="bg1"/>
                </a:solidFill>
              </a:rPr>
              <a:t>S</a:t>
            </a:r>
            <a:r>
              <a:rPr lang="en-US" baseline="30000" dirty="0" smtClean="0">
                <a:solidFill>
                  <a:schemeClr val="bg1"/>
                </a:solidFill>
              </a:rPr>
              <a:t>G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S = I + CA </a:t>
            </a:r>
          </a:p>
          <a:p>
            <a:r>
              <a:rPr lang="en-US" baseline="30000" dirty="0" smtClean="0">
                <a:solidFill>
                  <a:schemeClr val="bg1"/>
                </a:solidFill>
              </a:rPr>
              <a:t>-&gt;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baseline="30000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</a:t>
            </a:r>
            <a:r>
              <a:rPr lang="en-US" baseline="30000" dirty="0" err="1" smtClean="0">
                <a:solidFill>
                  <a:schemeClr val="bg1"/>
                </a:solidFill>
              </a:rPr>
              <a:t>p</a:t>
            </a:r>
            <a:r>
              <a:rPr lang="en-US" baseline="30000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= I + CA – S</a:t>
            </a:r>
            <a:r>
              <a:rPr lang="en-US" baseline="30000" dirty="0" smtClean="0">
                <a:solidFill>
                  <a:schemeClr val="bg1"/>
                </a:solidFill>
              </a:rPr>
              <a:t>G  </a:t>
            </a:r>
            <a:r>
              <a:rPr lang="en-US" dirty="0" smtClean="0">
                <a:solidFill>
                  <a:schemeClr val="bg1"/>
                </a:solidFill>
              </a:rPr>
              <a:t>= I + CA – (T-G)</a:t>
            </a:r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91000" y="3635276"/>
            <a:ext cx="418125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Y: National Income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C: Consumption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I: Investment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G: Government purchases 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r>
              <a:rPr lang="en-US" dirty="0" err="1" smtClean="0">
                <a:solidFill>
                  <a:schemeClr val="bg1"/>
                </a:solidFill>
              </a:rPr>
              <a:t>S</a:t>
            </a:r>
            <a:r>
              <a:rPr lang="en-US" baseline="30000" dirty="0" err="1" smtClean="0">
                <a:solidFill>
                  <a:schemeClr val="bg1"/>
                </a:solidFill>
              </a:rPr>
              <a:t>p</a:t>
            </a:r>
            <a:r>
              <a:rPr lang="en-US" dirty="0" smtClean="0">
                <a:solidFill>
                  <a:schemeClr val="bg1"/>
                </a:solidFill>
              </a:rPr>
              <a:t>: Private saving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S</a:t>
            </a:r>
            <a:r>
              <a:rPr lang="en-US" baseline="30000" dirty="0" smtClean="0">
                <a:solidFill>
                  <a:schemeClr val="bg1"/>
                </a:solidFill>
              </a:rPr>
              <a:t>G</a:t>
            </a:r>
            <a:r>
              <a:rPr lang="en-US" dirty="0" smtClean="0">
                <a:solidFill>
                  <a:schemeClr val="bg1"/>
                </a:solidFill>
              </a:rPr>
              <a:t>: Government saving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G-T: Government budget deficit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11932" y="3048000"/>
            <a:ext cx="1847944" cy="369332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effectLst>
            <a:glow rad="101600">
              <a:schemeClr val="accent2">
                <a:alpha val="75000"/>
              </a:schemeClr>
            </a:glow>
          </a:effectLst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262626"/>
                </a:solidFill>
              </a:rPr>
              <a:t> </a:t>
            </a:r>
            <a:r>
              <a:rPr lang="en-US" dirty="0" err="1" smtClean="0">
                <a:solidFill>
                  <a:srgbClr val="262626"/>
                </a:solidFill>
              </a:rPr>
              <a:t>S</a:t>
            </a:r>
            <a:r>
              <a:rPr lang="en-US" baseline="30000" dirty="0" err="1" smtClean="0">
                <a:solidFill>
                  <a:srgbClr val="262626"/>
                </a:solidFill>
              </a:rPr>
              <a:t>p</a:t>
            </a:r>
            <a:r>
              <a:rPr lang="en-US" baseline="30000" dirty="0" smtClean="0">
                <a:solidFill>
                  <a:srgbClr val="262626"/>
                </a:solidFill>
              </a:rPr>
              <a:t> </a:t>
            </a:r>
            <a:r>
              <a:rPr lang="en-US" dirty="0" smtClean="0"/>
              <a:t>= I + CA + (G-T)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4169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895600" y="2068554"/>
            <a:ext cx="5181600" cy="1970046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US" sz="2800" dirty="0" smtClean="0"/>
              <a:t>Some basic methods to adjust Deficit of BOP </a:t>
            </a:r>
            <a:endParaRPr lang="en-US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1143000" y="1406366"/>
            <a:ext cx="12192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0" b="1" dirty="0">
                <a:solidFill>
                  <a:srgbClr val="F26200">
                    <a:alpha val="40000"/>
                  </a:srgbClr>
                </a:solidFill>
                <a:cs typeface="Arial" pitchFamily="34" charset="0"/>
              </a:rPr>
              <a:t>4</a:t>
            </a:r>
          </a:p>
        </p:txBody>
      </p:sp>
      <p:sp>
        <p:nvSpPr>
          <p:cNvPr id="7" name="Text Placeholder 4"/>
          <p:cNvSpPr txBox="1">
            <a:spLocks/>
          </p:cNvSpPr>
          <p:nvPr/>
        </p:nvSpPr>
        <p:spPr>
          <a:xfrm>
            <a:off x="3048000" y="5181600"/>
            <a:ext cx="3505200" cy="6858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</a:pPr>
            <a:endParaRPr lang="en-US" sz="1400" i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33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762000" y="1143000"/>
            <a:ext cx="7772400" cy="56388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marL="342900" indent="-342900">
              <a:lnSpc>
                <a:spcPct val="150000"/>
              </a:lnSpc>
              <a:buFont typeface="Wingdings" charset="2"/>
              <a:buChar char="v"/>
            </a:pPr>
            <a:r>
              <a:rPr lang="en-US" sz="2000" b="1" dirty="0" smtClean="0"/>
              <a:t>Encouraging export and restricting import</a:t>
            </a:r>
          </a:p>
          <a:p>
            <a:pPr lvl="2">
              <a:lnSpc>
                <a:spcPct val="150000"/>
              </a:lnSpc>
            </a:pPr>
            <a:r>
              <a:rPr lang="en-US" sz="2000" dirty="0" smtClean="0"/>
              <a:t>- Contractionary monetary and fiscal policy to reduce consumption, including consumption for imports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	</a:t>
            </a:r>
            <a:r>
              <a:rPr lang="en-US" sz="2000" dirty="0" smtClean="0"/>
              <a:t>- Devaluation of domestic currencies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	</a:t>
            </a:r>
            <a:r>
              <a:rPr lang="en-US" sz="2000" dirty="0" smtClean="0"/>
              <a:t>- Other controls on trade and foreign exchange</a:t>
            </a:r>
          </a:p>
          <a:p>
            <a:pPr>
              <a:lnSpc>
                <a:spcPct val="150000"/>
              </a:lnSpc>
            </a:pPr>
            <a:endParaRPr lang="en-US" sz="2000" dirty="0" smtClean="0"/>
          </a:p>
          <a:p>
            <a:pPr lvl="2">
              <a:lnSpc>
                <a:spcPct val="150000"/>
              </a:lnSpc>
            </a:pPr>
            <a:endParaRPr lang="en-US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Improving current account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397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762000" y="1143000"/>
            <a:ext cx="7772400" cy="56388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marL="342900" indent="-342900">
              <a:lnSpc>
                <a:spcPct val="150000"/>
              </a:lnSpc>
              <a:buFont typeface="Wingdings" charset="2"/>
              <a:buChar char="v"/>
            </a:pPr>
            <a:r>
              <a:rPr lang="en-US" sz="2000" b="1" dirty="0" smtClean="0"/>
              <a:t>Appeal for FDI, FPI, Loans or International Aids</a:t>
            </a:r>
          </a:p>
          <a:p>
            <a:pPr lvl="2">
              <a:lnSpc>
                <a:spcPct val="150000"/>
              </a:lnSpc>
            </a:pPr>
            <a:r>
              <a:rPr lang="en-US" sz="2000" dirty="0" smtClean="0"/>
              <a:t>-&gt; Increase the capital/financial inflow -&gt; improve balance of capital account and financial account</a:t>
            </a:r>
          </a:p>
          <a:p>
            <a:pPr lvl="2">
              <a:lnSpc>
                <a:spcPct val="150000"/>
              </a:lnSpc>
            </a:pPr>
            <a:r>
              <a:rPr lang="en-US" sz="2000" dirty="0" smtClean="0"/>
              <a:t>-&gt; To improve the investment environment, incentives,…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v"/>
            </a:pPr>
            <a:endParaRPr lang="en-US" sz="2000" b="1" dirty="0" smtClean="0"/>
          </a:p>
          <a:p>
            <a:pPr lvl="2">
              <a:lnSpc>
                <a:spcPct val="150000"/>
              </a:lnSpc>
            </a:pPr>
            <a:endParaRPr lang="en-US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Improving financial account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98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0030" y="2590800"/>
            <a:ext cx="4953000" cy="3505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marL="457200" indent="-457200">
              <a:spcBef>
                <a:spcPts val="100"/>
              </a:spcBef>
              <a:buAutoNum type="arabicPeriod"/>
            </a:pPr>
            <a:r>
              <a:rPr lang="en-US" sz="2000" dirty="0" smtClean="0">
                <a:solidFill>
                  <a:prstClr val="white"/>
                </a:solidFill>
              </a:rPr>
              <a:t>Access the website of The State Bank of Vietnam and study Vietnam’s Balance of Payment in 2017. </a:t>
            </a:r>
            <a:r>
              <a:rPr lang="en-US" sz="2000" dirty="0" smtClean="0">
                <a:solidFill>
                  <a:prstClr val="white"/>
                </a:solidFill>
                <a:hlinkClick r:id="rId4"/>
              </a:rPr>
              <a:t>http</a:t>
            </a:r>
            <a:r>
              <a:rPr lang="en-US" sz="2000" dirty="0">
                <a:solidFill>
                  <a:prstClr val="white"/>
                </a:solidFill>
                <a:hlinkClick r:id="rId4"/>
              </a:rPr>
              <a:t>://www.sbv.gov.vn</a:t>
            </a:r>
            <a:r>
              <a:rPr lang="en-US" sz="2000" dirty="0" smtClean="0">
                <a:solidFill>
                  <a:prstClr val="white"/>
                </a:solidFill>
                <a:hlinkClick r:id="rId4"/>
              </a:rPr>
              <a:t>/</a:t>
            </a:r>
            <a:endParaRPr lang="en-US" sz="2000" dirty="0" smtClean="0">
              <a:solidFill>
                <a:prstClr val="white"/>
              </a:solidFill>
            </a:endParaRPr>
          </a:p>
          <a:p>
            <a:pPr>
              <a:spcBef>
                <a:spcPts val="100"/>
              </a:spcBef>
            </a:pPr>
            <a:endParaRPr lang="en-US" sz="2000" dirty="0">
              <a:solidFill>
                <a:prstClr val="white"/>
              </a:solidFill>
            </a:endParaRPr>
          </a:p>
          <a:p>
            <a:pPr marL="457200" indent="-457200">
              <a:spcBef>
                <a:spcPts val="100"/>
              </a:spcBef>
              <a:buAutoNum type="arabicPeriod" startAt="2"/>
            </a:pPr>
            <a:r>
              <a:rPr lang="en-US" sz="2000" dirty="0" smtClean="0">
                <a:solidFill>
                  <a:prstClr val="white"/>
                </a:solidFill>
              </a:rPr>
              <a:t>Preparation for the next class</a:t>
            </a:r>
          </a:p>
          <a:p>
            <a:pPr>
              <a:spcBef>
                <a:spcPts val="100"/>
              </a:spcBef>
            </a:pPr>
            <a:r>
              <a:rPr lang="en-US" sz="1600" dirty="0" smtClean="0">
                <a:solidFill>
                  <a:prstClr val="white"/>
                </a:solidFill>
              </a:rPr>
              <a:t>	- Read D. Salvatore, chapter 14, p. 461-465</a:t>
            </a:r>
          </a:p>
          <a:p>
            <a:pPr>
              <a:spcBef>
                <a:spcPts val="100"/>
              </a:spcBef>
            </a:pPr>
            <a:r>
              <a:rPr lang="en-US" sz="1600" dirty="0">
                <a:solidFill>
                  <a:prstClr val="white"/>
                </a:solidFill>
              </a:rPr>
              <a:t>	</a:t>
            </a:r>
            <a:r>
              <a:rPr lang="en-US" sz="1600" dirty="0" smtClean="0">
                <a:solidFill>
                  <a:prstClr val="white"/>
                </a:solidFill>
              </a:rPr>
              <a:t>- Read P. </a:t>
            </a:r>
            <a:r>
              <a:rPr lang="en-US" sz="1600" dirty="0" err="1" smtClean="0">
                <a:solidFill>
                  <a:prstClr val="white"/>
                </a:solidFill>
              </a:rPr>
              <a:t>Krugman</a:t>
            </a:r>
            <a:r>
              <a:rPr lang="en-US" sz="1600" dirty="0" smtClean="0">
                <a:solidFill>
                  <a:prstClr val="white"/>
                </a:solidFill>
              </a:rPr>
              <a:t>, </a:t>
            </a:r>
            <a:r>
              <a:rPr lang="en-US" sz="1600" dirty="0" err="1" smtClean="0">
                <a:solidFill>
                  <a:prstClr val="white"/>
                </a:solidFill>
              </a:rPr>
              <a:t>chaper</a:t>
            </a:r>
            <a:r>
              <a:rPr lang="en-US" sz="1600" dirty="0" smtClean="0">
                <a:solidFill>
                  <a:prstClr val="white"/>
                </a:solidFill>
              </a:rPr>
              <a:t> 13, p. 306-311</a:t>
            </a:r>
          </a:p>
          <a:p>
            <a:pPr>
              <a:spcBef>
                <a:spcPts val="100"/>
              </a:spcBef>
            </a:pPr>
            <a:endParaRPr lang="en-US" sz="2000" dirty="0" smtClean="0">
              <a:solidFill>
                <a:prstClr val="white"/>
              </a:solidFill>
            </a:endParaRPr>
          </a:p>
          <a:p>
            <a:pPr>
              <a:spcBef>
                <a:spcPts val="100"/>
              </a:spcBef>
            </a:pPr>
            <a:endParaRPr lang="en-US" sz="2000" dirty="0">
              <a:solidFill>
                <a:prstClr val="white"/>
              </a:solidFill>
            </a:endParaRPr>
          </a:p>
          <a:p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1000" y="-152400"/>
            <a:ext cx="4648200" cy="2369641"/>
          </a:xfrm>
          <a:prstGeom prst="rect">
            <a:avLst/>
          </a:prstGeom>
          <a:noFill/>
        </p:spPr>
        <p:txBody>
          <a:bodyPr wrap="square" rtlCol="0" anchor="b">
            <a:normAutofit/>
          </a:bodyPr>
          <a:lstStyle/>
          <a:p>
            <a:r>
              <a:rPr lang="en-US" sz="4400" b="1" dirty="0" smtClean="0">
                <a:solidFill>
                  <a:srgbClr val="7BCF27"/>
                </a:solidFill>
              </a:rPr>
              <a:t>Homework</a:t>
            </a:r>
            <a:endParaRPr lang="en-US" sz="4400" b="1" dirty="0">
              <a:solidFill>
                <a:srgbClr val="7BCF27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98018">
            <a:off x="7834024" y="2845970"/>
            <a:ext cx="1031813" cy="228336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416882" y="267512"/>
            <a:ext cx="1584446" cy="24384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400" y="3276956"/>
            <a:ext cx="1430013" cy="152364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110596" y="356541"/>
            <a:ext cx="828109" cy="2133600"/>
          </a:xfrm>
          <a:prstGeom prst="rect">
            <a:avLst/>
          </a:prstGeom>
        </p:spPr>
      </p:pic>
      <p:sp>
        <p:nvSpPr>
          <p:cNvPr id="19" name="Left-Right Arrow 18"/>
          <p:cNvSpPr/>
          <p:nvPr/>
        </p:nvSpPr>
        <p:spPr>
          <a:xfrm rot="5400000">
            <a:off x="6208854" y="2544283"/>
            <a:ext cx="685800" cy="425116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Left-Right Arrow 19"/>
          <p:cNvSpPr/>
          <p:nvPr/>
        </p:nvSpPr>
        <p:spPr>
          <a:xfrm rot="10800000">
            <a:off x="7298752" y="3868422"/>
            <a:ext cx="685800" cy="425116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Left-Right Arrow 20"/>
          <p:cNvSpPr/>
          <p:nvPr/>
        </p:nvSpPr>
        <p:spPr>
          <a:xfrm rot="7846803">
            <a:off x="7097263" y="2788412"/>
            <a:ext cx="819804" cy="425116"/>
          </a:xfrm>
          <a:prstGeom prst="left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6462818" y="2490141"/>
            <a:ext cx="182880" cy="18288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Oval 22"/>
          <p:cNvSpPr/>
          <p:nvPr/>
        </p:nvSpPr>
        <p:spPr>
          <a:xfrm>
            <a:off x="6488050" y="3994685"/>
            <a:ext cx="182880" cy="18288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6488050" y="3993389"/>
            <a:ext cx="182880" cy="18288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7729263" y="3990307"/>
            <a:ext cx="182880" cy="18288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Oval 25"/>
          <p:cNvSpPr/>
          <p:nvPr/>
        </p:nvSpPr>
        <p:spPr>
          <a:xfrm>
            <a:off x="6485609" y="3995654"/>
            <a:ext cx="182880" cy="18288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6483258" y="3993797"/>
            <a:ext cx="182880" cy="18288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7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37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"/>
                            </p:stCondLst>
                            <p:childTnLst>
                              <p:par>
                                <p:cTn id="28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023 L 0.00278 0.22037 " pathEditMode="relative" rAng="0" ptsTypes="AA">
                                      <p:cBhvr>
                                        <p:cTn id="33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11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250"/>
                            </p:stCondLst>
                            <p:childTnLst>
                              <p:par>
                                <p:cTn id="35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3889 -1.11111E-6 " pathEditMode="relative" rAng="0" ptsTypes="AA">
                                      <p:cBhvr>
                                        <p:cTn id="4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1788 -0.18403 " pathEditMode="relative" rAng="0" ptsTypes="AA">
                                      <p:cBhvr>
                                        <p:cTn id="45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" y="-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750"/>
                            </p:stCondLst>
                            <p:childTnLst>
                              <p:par>
                                <p:cTn id="47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250"/>
                            </p:stCondLst>
                            <p:childTnLst>
                              <p:par>
                                <p:cTn id="57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82786E-6 L -0.13664 0.00046 " pathEditMode="relative" rAng="0" ptsTypes="AA">
                                      <p:cBhvr>
                                        <p:cTn id="58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" y="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750"/>
                            </p:stCondLst>
                            <p:childTnLst>
                              <p:par>
                                <p:cTn id="60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0.00093 L -0.00261 -0.21911 " pathEditMode="relative" rAng="0" ptsTypes="AA">
                                      <p:cBhvr>
                                        <p:cTn id="68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11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0.00046 L 0.11458 -0.18079 " pathEditMode="relative" rAng="0" ptsTypes="AA">
                                      <p:cBhvr>
                                        <p:cTn id="70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" y="-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250"/>
                            </p:stCondLst>
                            <p:childTnLst>
                              <p:par>
                                <p:cTn id="72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247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troducing PowerPoint 2011">
  <a:themeElements>
    <a:clrScheme name="Fresh">
      <a:dk1>
        <a:srgbClr val="262626"/>
      </a:dk1>
      <a:lt1>
        <a:sysClr val="window" lastClr="FFFFFF"/>
      </a:lt1>
      <a:dk2>
        <a:srgbClr val="595959"/>
      </a:dk2>
      <a:lt2>
        <a:srgbClr val="EEECE1"/>
      </a:lt2>
      <a:accent1>
        <a:srgbClr val="F4891E"/>
      </a:accent1>
      <a:accent2>
        <a:srgbClr val="7BCF27"/>
      </a:accent2>
      <a:accent3>
        <a:srgbClr val="9BBB59"/>
      </a:accent3>
      <a:accent4>
        <a:srgbClr val="00B0F0"/>
      </a:accent4>
      <a:accent5>
        <a:srgbClr val="4BACC6"/>
      </a:accent5>
      <a:accent6>
        <a:srgbClr val="F79646"/>
      </a:accent6>
      <a:hlink>
        <a:srgbClr val="00B0F0"/>
      </a:hlink>
      <a:folHlink>
        <a:srgbClr val="F4891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9050"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Introducing PowerPoint 2011.potx</Template>
  <TotalTime>0</TotalTime>
  <Words>2603</Words>
  <Application>Microsoft Office PowerPoint</Application>
  <PresentationFormat>On-screen Show (4:3)</PresentationFormat>
  <Paragraphs>370</Paragraphs>
  <Slides>41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ＭＳ Ｐゴシック</vt:lpstr>
      <vt:lpstr>ＭＳ Ｐゴシック</vt:lpstr>
      <vt:lpstr>Arial</vt:lpstr>
      <vt:lpstr>Calibri</vt:lpstr>
      <vt:lpstr>Georgia</vt:lpstr>
      <vt:lpstr>Times</vt:lpstr>
      <vt:lpstr>Wingdings</vt:lpstr>
      <vt:lpstr>Introducing PowerPoint 2011</vt:lpstr>
      <vt:lpstr>Part III: International Finance BALANCE OF PAYMENTS                              Nguyen Thi Minh Phuong          (University of Economics and Business, VNU)  </vt:lpstr>
      <vt:lpstr>Information of Lecturer </vt:lpstr>
      <vt:lpstr>Class policy </vt:lpstr>
      <vt:lpstr>PowerPoint Presentation</vt:lpstr>
      <vt:lpstr>BALANCE OF PAYMENTS</vt:lpstr>
      <vt:lpstr>Balance of payments</vt:lpstr>
      <vt:lpstr>DEFINITION</vt:lpstr>
      <vt:lpstr>Why is studying BOP important?</vt:lpstr>
      <vt:lpstr>Structure of BOP</vt:lpstr>
      <vt:lpstr>Structure of BOP</vt:lpstr>
      <vt:lpstr>Structure of BOP</vt:lpstr>
      <vt:lpstr>Structure of BOP</vt:lpstr>
      <vt:lpstr>BOP Accounting Principles</vt:lpstr>
      <vt:lpstr>BOP Accounting Principles</vt:lpstr>
      <vt:lpstr>Example 1  </vt:lpstr>
      <vt:lpstr>Example 2</vt:lpstr>
      <vt:lpstr>Example 3</vt:lpstr>
      <vt:lpstr>Example 4</vt:lpstr>
      <vt:lpstr>Example 5</vt:lpstr>
      <vt:lpstr>Example 6 </vt:lpstr>
      <vt:lpstr>BOP Identity</vt:lpstr>
      <vt:lpstr>BOP Identity</vt:lpstr>
      <vt:lpstr>U.S. International Transactions (Millions of dollars), 2012</vt:lpstr>
      <vt:lpstr>Concepts of surplus and deficits</vt:lpstr>
      <vt:lpstr>PowerPoint Presentation</vt:lpstr>
      <vt:lpstr>U.S. Current Account (Millions of dollars), 2012</vt:lpstr>
      <vt:lpstr>PowerPoint Presentation</vt:lpstr>
      <vt:lpstr>PowerPoint Presentation</vt:lpstr>
      <vt:lpstr>Structure of BOP</vt:lpstr>
      <vt:lpstr>PowerPoint Presentation</vt:lpstr>
      <vt:lpstr>Official settlements balance</vt:lpstr>
      <vt:lpstr>PowerPoint Presentation</vt:lpstr>
      <vt:lpstr>Current account and other macroeconomics indices</vt:lpstr>
      <vt:lpstr>National income and current account</vt:lpstr>
      <vt:lpstr>Saving and current account</vt:lpstr>
      <vt:lpstr>Private saving, Government Saving and Current account</vt:lpstr>
      <vt:lpstr>Some basic methods to adjust Deficit of BOP </vt:lpstr>
      <vt:lpstr>Improving current account </vt:lpstr>
      <vt:lpstr>Improving financial account</vt:lpstr>
      <vt:lpstr>PowerPoint Presentation</vt:lpstr>
      <vt:lpstr>THANK YOU!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Balance of Payment</dc:title>
  <dc:subject>International Economics</dc:subject>
  <dc:creator/>
  <cp:keywords/>
  <dc:description/>
  <cp:lastModifiedBy/>
  <cp:revision>1</cp:revision>
  <dcterms:created xsi:type="dcterms:W3CDTF">2010-05-03T20:57:59Z</dcterms:created>
  <dcterms:modified xsi:type="dcterms:W3CDTF">2019-03-24T21:42:26Z</dcterms:modified>
  <cp:category/>
</cp:coreProperties>
</file>