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277" r:id="rId2"/>
    <p:sldId id="368" r:id="rId3"/>
    <p:sldId id="261" r:id="rId4"/>
    <p:sldId id="278" r:id="rId5"/>
    <p:sldId id="371" r:id="rId6"/>
    <p:sldId id="306" r:id="rId7"/>
    <p:sldId id="398" r:id="rId8"/>
    <p:sldId id="412" r:id="rId9"/>
    <p:sldId id="397" r:id="rId10"/>
    <p:sldId id="426" r:id="rId11"/>
    <p:sldId id="400" r:id="rId12"/>
    <p:sldId id="373" r:id="rId13"/>
    <p:sldId id="402" r:id="rId14"/>
    <p:sldId id="425" r:id="rId15"/>
    <p:sldId id="343" r:id="rId16"/>
    <p:sldId id="403" r:id="rId17"/>
    <p:sldId id="419" r:id="rId18"/>
    <p:sldId id="380" r:id="rId19"/>
    <p:sldId id="407" r:id="rId20"/>
    <p:sldId id="414" r:id="rId21"/>
    <p:sldId id="421" r:id="rId22"/>
    <p:sldId id="422" r:id="rId23"/>
    <p:sldId id="409" r:id="rId24"/>
    <p:sldId id="423" r:id="rId25"/>
    <p:sldId id="410" r:id="rId26"/>
    <p:sldId id="424" r:id="rId27"/>
    <p:sldId id="393" r:id="rId28"/>
    <p:sldId id="411" r:id="rId29"/>
    <p:sldId id="415" r:id="rId30"/>
    <p:sldId id="416" r:id="rId31"/>
    <p:sldId id="404" r:id="rId32"/>
    <p:sldId id="408" r:id="rId33"/>
    <p:sldId id="417" r:id="rId34"/>
    <p:sldId id="418" r:id="rId35"/>
    <p:sldId id="297" r:id="rId36"/>
    <p:sldId id="336" r:id="rId3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EE4FF"/>
    <a:srgbClr val="478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6618" autoAdjust="0"/>
  </p:normalViewPr>
  <p:slideViewPr>
    <p:cSldViewPr>
      <p:cViewPr varScale="1">
        <p:scale>
          <a:sx n="46" d="100"/>
          <a:sy n="46" d="100"/>
        </p:scale>
        <p:origin x="1860" y="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9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E7B917-AF49-1744-B948-D18E8CCC3F24}" type="doc">
      <dgm:prSet loTypeId="urn:microsoft.com/office/officeart/2005/8/layout/hierarchy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D8AD273-92E3-A247-B00C-CA229B0EB3E6}">
      <dgm:prSet phldrT="[Text]"/>
      <dgm:spPr/>
      <dgm:t>
        <a:bodyPr/>
        <a:lstStyle/>
        <a:p>
          <a:r>
            <a:rPr lang="en-US" dirty="0" smtClean="0"/>
            <a:t>BOP</a:t>
          </a:r>
          <a:endParaRPr lang="en-US" dirty="0"/>
        </a:p>
      </dgm:t>
    </dgm:pt>
    <dgm:pt modelId="{20605369-582D-6349-AD37-05E058406EC3}" type="parTrans" cxnId="{F5BD1FF2-3D7C-1D45-9275-E4F9287768A2}">
      <dgm:prSet/>
      <dgm:spPr/>
      <dgm:t>
        <a:bodyPr/>
        <a:lstStyle/>
        <a:p>
          <a:endParaRPr lang="en-US"/>
        </a:p>
      </dgm:t>
    </dgm:pt>
    <dgm:pt modelId="{694AD797-4C6F-164B-B6B3-66EF85227FF5}" type="sibTrans" cxnId="{F5BD1FF2-3D7C-1D45-9275-E4F9287768A2}">
      <dgm:prSet/>
      <dgm:spPr/>
      <dgm:t>
        <a:bodyPr/>
        <a:lstStyle/>
        <a:p>
          <a:endParaRPr lang="en-US"/>
        </a:p>
      </dgm:t>
    </dgm:pt>
    <dgm:pt modelId="{15C57299-3B53-F242-B092-8ED31BD70F8F}">
      <dgm:prSet phldrT="[Text]"/>
      <dgm:spPr/>
      <dgm:t>
        <a:bodyPr/>
        <a:lstStyle/>
        <a:p>
          <a:r>
            <a:rPr lang="en-US" dirty="0" smtClean="0"/>
            <a:t>Current account</a:t>
          </a:r>
          <a:endParaRPr lang="en-US" dirty="0"/>
        </a:p>
      </dgm:t>
    </dgm:pt>
    <dgm:pt modelId="{D47F3E73-CD11-1A4C-BC81-B68C3CBAB33F}" type="parTrans" cxnId="{776F40BB-C425-DC4F-A137-4A6D4EA7662A}">
      <dgm:prSet/>
      <dgm:spPr/>
      <dgm:t>
        <a:bodyPr/>
        <a:lstStyle/>
        <a:p>
          <a:endParaRPr lang="en-US"/>
        </a:p>
      </dgm:t>
    </dgm:pt>
    <dgm:pt modelId="{63B7BB6F-CBBB-6148-8D6B-B72954AD192C}" type="sibTrans" cxnId="{776F40BB-C425-DC4F-A137-4A6D4EA7662A}">
      <dgm:prSet/>
      <dgm:spPr/>
      <dgm:t>
        <a:bodyPr/>
        <a:lstStyle/>
        <a:p>
          <a:endParaRPr lang="en-US"/>
        </a:p>
      </dgm:t>
    </dgm:pt>
    <dgm:pt modelId="{84111BF6-EB19-384A-BBB3-9789A355B9A4}">
      <dgm:prSet phldrT="[Text]"/>
      <dgm:spPr/>
      <dgm:t>
        <a:bodyPr/>
        <a:lstStyle/>
        <a:p>
          <a:r>
            <a:rPr lang="en-US" dirty="0" smtClean="0"/>
            <a:t>Capital account</a:t>
          </a:r>
          <a:endParaRPr lang="en-US" dirty="0"/>
        </a:p>
      </dgm:t>
    </dgm:pt>
    <dgm:pt modelId="{9B53F517-46DF-DF43-A77B-2FE1FFE185AC}" type="parTrans" cxnId="{E476C7CC-6746-644A-B9F0-B88F892DFA62}">
      <dgm:prSet/>
      <dgm:spPr/>
      <dgm:t>
        <a:bodyPr/>
        <a:lstStyle/>
        <a:p>
          <a:endParaRPr lang="en-US"/>
        </a:p>
      </dgm:t>
    </dgm:pt>
    <dgm:pt modelId="{F0390A6A-0B8E-8E49-8637-A3CB9E9B60EC}" type="sibTrans" cxnId="{E476C7CC-6746-644A-B9F0-B88F892DFA62}">
      <dgm:prSet/>
      <dgm:spPr/>
      <dgm:t>
        <a:bodyPr/>
        <a:lstStyle/>
        <a:p>
          <a:endParaRPr lang="en-US"/>
        </a:p>
      </dgm:t>
    </dgm:pt>
    <dgm:pt modelId="{1AE941C5-A8D7-3E4A-B741-D58636FABBF5}">
      <dgm:prSet phldrT="[Text]"/>
      <dgm:spPr/>
      <dgm:t>
        <a:bodyPr/>
        <a:lstStyle/>
        <a:p>
          <a:r>
            <a:rPr lang="en-US" dirty="0" smtClean="0"/>
            <a:t>Financial account</a:t>
          </a:r>
          <a:endParaRPr lang="en-US" dirty="0"/>
        </a:p>
      </dgm:t>
    </dgm:pt>
    <dgm:pt modelId="{F187047B-6295-0045-B1C8-BC4E156A50C5}" type="parTrans" cxnId="{CBB2AD4C-E8C0-284B-8EC8-08C8B25AB5E6}">
      <dgm:prSet/>
      <dgm:spPr/>
      <dgm:t>
        <a:bodyPr/>
        <a:lstStyle/>
        <a:p>
          <a:endParaRPr lang="en-US"/>
        </a:p>
      </dgm:t>
    </dgm:pt>
    <dgm:pt modelId="{9CA77ACD-A04B-7B4E-9E78-1F1AE7330876}" type="sibTrans" cxnId="{CBB2AD4C-E8C0-284B-8EC8-08C8B25AB5E6}">
      <dgm:prSet/>
      <dgm:spPr/>
      <dgm:t>
        <a:bodyPr/>
        <a:lstStyle/>
        <a:p>
          <a:endParaRPr lang="en-US"/>
        </a:p>
      </dgm:t>
    </dgm:pt>
    <dgm:pt modelId="{4C001833-384F-3040-9F51-95FA35085991}">
      <dgm:prSet phldrT="[Text]"/>
      <dgm:spPr/>
      <dgm:t>
        <a:bodyPr/>
        <a:lstStyle/>
        <a:p>
          <a:r>
            <a:rPr lang="en-US" dirty="0" smtClean="0"/>
            <a:t>Export &amp; Import</a:t>
          </a:r>
          <a:endParaRPr lang="en-US" dirty="0"/>
        </a:p>
      </dgm:t>
    </dgm:pt>
    <dgm:pt modelId="{25BA1B64-BEEA-B344-BB34-2510E98B72CD}" type="parTrans" cxnId="{1F202BA3-B6DB-724A-A245-EE490E22FB3A}">
      <dgm:prSet/>
      <dgm:spPr/>
      <dgm:t>
        <a:bodyPr/>
        <a:lstStyle/>
        <a:p>
          <a:endParaRPr lang="en-US"/>
        </a:p>
      </dgm:t>
    </dgm:pt>
    <dgm:pt modelId="{618F6BCA-B342-BB44-9307-3B3B61079DD7}" type="sibTrans" cxnId="{1F202BA3-B6DB-724A-A245-EE490E22FB3A}">
      <dgm:prSet/>
      <dgm:spPr/>
      <dgm:t>
        <a:bodyPr/>
        <a:lstStyle/>
        <a:p>
          <a:endParaRPr lang="en-US"/>
        </a:p>
      </dgm:t>
    </dgm:pt>
    <dgm:pt modelId="{157CCBED-DEF4-D345-8F9B-22BFCDA50D98}">
      <dgm:prSet phldrT="[Text]"/>
      <dgm:spPr/>
      <dgm:t>
        <a:bodyPr/>
        <a:lstStyle/>
        <a:p>
          <a:r>
            <a:rPr lang="en-US" dirty="0" smtClean="0"/>
            <a:t>Net Income receipt</a:t>
          </a:r>
          <a:endParaRPr lang="en-US" dirty="0"/>
        </a:p>
      </dgm:t>
    </dgm:pt>
    <dgm:pt modelId="{19FF9767-5931-EE4B-A68E-48FDC8A53783}" type="parTrans" cxnId="{BF4F1BE2-A542-0E43-8FE8-6220D1540BB9}">
      <dgm:prSet/>
      <dgm:spPr/>
      <dgm:t>
        <a:bodyPr/>
        <a:lstStyle/>
        <a:p>
          <a:endParaRPr lang="en-US"/>
        </a:p>
      </dgm:t>
    </dgm:pt>
    <dgm:pt modelId="{CBBAA9A5-CBDF-0C49-852D-AE6DECF8E8D5}" type="sibTrans" cxnId="{BF4F1BE2-A542-0E43-8FE8-6220D1540BB9}">
      <dgm:prSet/>
      <dgm:spPr/>
      <dgm:t>
        <a:bodyPr/>
        <a:lstStyle/>
        <a:p>
          <a:endParaRPr lang="en-US"/>
        </a:p>
      </dgm:t>
    </dgm:pt>
    <dgm:pt modelId="{A4B21EC5-9900-954F-95B1-16BC875D3FA1}">
      <dgm:prSet phldrT="[Text]"/>
      <dgm:spPr/>
      <dgm:t>
        <a:bodyPr/>
        <a:lstStyle/>
        <a:p>
          <a:r>
            <a:rPr lang="en-US" dirty="0" smtClean="0"/>
            <a:t>Unilateral transfer</a:t>
          </a:r>
          <a:endParaRPr lang="en-US" dirty="0"/>
        </a:p>
      </dgm:t>
    </dgm:pt>
    <dgm:pt modelId="{E82A5E3D-CDE2-4046-B6D8-508A67E3CC66}" type="parTrans" cxnId="{B9BCB4CE-A717-D649-B467-785ECC3C0EB0}">
      <dgm:prSet/>
      <dgm:spPr/>
      <dgm:t>
        <a:bodyPr/>
        <a:lstStyle/>
        <a:p>
          <a:endParaRPr lang="en-US"/>
        </a:p>
      </dgm:t>
    </dgm:pt>
    <dgm:pt modelId="{F60B9E4D-4AD0-794B-B1DC-0FBD68E8A066}" type="sibTrans" cxnId="{B9BCB4CE-A717-D649-B467-785ECC3C0EB0}">
      <dgm:prSet/>
      <dgm:spPr/>
      <dgm:t>
        <a:bodyPr/>
        <a:lstStyle/>
        <a:p>
          <a:endParaRPr lang="en-US"/>
        </a:p>
      </dgm:t>
    </dgm:pt>
    <dgm:pt modelId="{D201C6C4-2E8F-2140-B01E-0191D08EBF95}">
      <dgm:prSet phldrT="[Text]"/>
      <dgm:spPr/>
      <dgm:t>
        <a:bodyPr/>
        <a:lstStyle/>
        <a:p>
          <a:r>
            <a:rPr lang="en-US" dirty="0" smtClean="0"/>
            <a:t>Non-official reserves</a:t>
          </a:r>
          <a:endParaRPr lang="en-US" dirty="0"/>
        </a:p>
      </dgm:t>
    </dgm:pt>
    <dgm:pt modelId="{D9373269-8132-214B-A77D-B58180A2D9FB}" type="parTrans" cxnId="{BAB87179-7FE4-664A-9367-525606497237}">
      <dgm:prSet/>
      <dgm:spPr/>
      <dgm:t>
        <a:bodyPr/>
        <a:lstStyle/>
        <a:p>
          <a:endParaRPr lang="en-US"/>
        </a:p>
      </dgm:t>
    </dgm:pt>
    <dgm:pt modelId="{F56C83E9-4C1F-0D46-BF27-D24E58912ED3}" type="sibTrans" cxnId="{BAB87179-7FE4-664A-9367-525606497237}">
      <dgm:prSet/>
      <dgm:spPr/>
      <dgm:t>
        <a:bodyPr/>
        <a:lstStyle/>
        <a:p>
          <a:endParaRPr lang="en-US"/>
        </a:p>
      </dgm:t>
    </dgm:pt>
    <dgm:pt modelId="{6B689288-5942-AF42-96ED-D653EEA0001B}">
      <dgm:prSet phldrT="[Text]"/>
      <dgm:spPr/>
      <dgm:t>
        <a:bodyPr/>
        <a:lstStyle/>
        <a:p>
          <a:r>
            <a:rPr lang="en-US" dirty="0" smtClean="0"/>
            <a:t>Statistical discrepancy</a:t>
          </a:r>
          <a:endParaRPr lang="en-US" dirty="0"/>
        </a:p>
      </dgm:t>
    </dgm:pt>
    <dgm:pt modelId="{D42C5383-702F-914A-B60A-97D419D88E4C}" type="parTrans" cxnId="{CE7D2B09-3479-524C-886C-FA212B484151}">
      <dgm:prSet/>
      <dgm:spPr/>
      <dgm:t>
        <a:bodyPr/>
        <a:lstStyle/>
        <a:p>
          <a:endParaRPr lang="en-US"/>
        </a:p>
      </dgm:t>
    </dgm:pt>
    <dgm:pt modelId="{171DCC32-A27C-8D47-9DD8-7176BD8CDBA3}" type="sibTrans" cxnId="{CE7D2B09-3479-524C-886C-FA212B484151}">
      <dgm:prSet/>
      <dgm:spPr/>
      <dgm:t>
        <a:bodyPr/>
        <a:lstStyle/>
        <a:p>
          <a:endParaRPr lang="en-US"/>
        </a:p>
      </dgm:t>
    </dgm:pt>
    <dgm:pt modelId="{92590932-44A5-4786-A655-F7D7AD37BA41}">
      <dgm:prSet phldrT="[Text]"/>
      <dgm:spPr/>
      <dgm:t>
        <a:bodyPr/>
        <a:lstStyle/>
        <a:p>
          <a:r>
            <a:rPr lang="en-US" dirty="0" smtClean="0"/>
            <a:t>Official reserves</a:t>
          </a:r>
          <a:endParaRPr lang="en-US" dirty="0"/>
        </a:p>
      </dgm:t>
    </dgm:pt>
    <dgm:pt modelId="{9A6D83AD-6BFC-418D-8CBA-4D1E052A5B47}" type="parTrans" cxnId="{76CD8CF7-75D6-4707-B9FA-676D6FDFD0F0}">
      <dgm:prSet/>
      <dgm:spPr/>
      <dgm:t>
        <a:bodyPr/>
        <a:lstStyle/>
        <a:p>
          <a:endParaRPr lang="en-US"/>
        </a:p>
      </dgm:t>
    </dgm:pt>
    <dgm:pt modelId="{47EE3E73-F3D1-450E-A70E-EFDCD3D80805}" type="sibTrans" cxnId="{76CD8CF7-75D6-4707-B9FA-676D6FDFD0F0}">
      <dgm:prSet/>
      <dgm:spPr/>
      <dgm:t>
        <a:bodyPr/>
        <a:lstStyle/>
        <a:p>
          <a:endParaRPr lang="en-US"/>
        </a:p>
      </dgm:t>
    </dgm:pt>
    <dgm:pt modelId="{180AFACA-0F90-0F40-BCEA-58085BCB7901}" type="pres">
      <dgm:prSet presAssocID="{99E7B917-AF49-1744-B948-D18E8CCC3F2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BAEB59FA-CE55-364C-8179-06B62AEFE7A3}" type="pres">
      <dgm:prSet presAssocID="{9D8AD273-92E3-A247-B00C-CA229B0EB3E6}" presName="hierRoot1" presStyleCnt="0"/>
      <dgm:spPr/>
    </dgm:pt>
    <dgm:pt modelId="{BC955511-45D0-0943-B04A-AEABD9CB9DF3}" type="pres">
      <dgm:prSet presAssocID="{9D8AD273-92E3-A247-B00C-CA229B0EB3E6}" presName="composite" presStyleCnt="0"/>
      <dgm:spPr/>
    </dgm:pt>
    <dgm:pt modelId="{057E32EC-C0C1-874C-AEF0-81D523368CA4}" type="pres">
      <dgm:prSet presAssocID="{9D8AD273-92E3-A247-B00C-CA229B0EB3E6}" presName="background" presStyleLbl="node0" presStyleIdx="0" presStyleCnt="1"/>
      <dgm:spPr/>
    </dgm:pt>
    <dgm:pt modelId="{C716E811-CC27-5F48-ADC5-5ACEBC7F3695}" type="pres">
      <dgm:prSet presAssocID="{9D8AD273-92E3-A247-B00C-CA229B0EB3E6}" presName="text" presStyleLbl="fgAcc0" presStyleIdx="0" presStyleCnt="1" custLinFactY="-29626" custLinFactNeighborY="-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80904EB-50FC-664B-B2D1-92F906BE9288}" type="pres">
      <dgm:prSet presAssocID="{9D8AD273-92E3-A247-B00C-CA229B0EB3E6}" presName="hierChild2" presStyleCnt="0"/>
      <dgm:spPr/>
    </dgm:pt>
    <dgm:pt modelId="{EF387CA6-AF35-5149-A335-6CC1E26FEF2A}" type="pres">
      <dgm:prSet presAssocID="{D47F3E73-CD11-1A4C-BC81-B68C3CBAB33F}" presName="Name10" presStyleLbl="parChTrans1D2" presStyleIdx="0" presStyleCnt="3"/>
      <dgm:spPr/>
      <dgm:t>
        <a:bodyPr/>
        <a:lstStyle/>
        <a:p>
          <a:endParaRPr lang="en-US"/>
        </a:p>
      </dgm:t>
    </dgm:pt>
    <dgm:pt modelId="{E0333DED-E09C-8C46-9D7C-313A48C2421B}" type="pres">
      <dgm:prSet presAssocID="{15C57299-3B53-F242-B092-8ED31BD70F8F}" presName="hierRoot2" presStyleCnt="0"/>
      <dgm:spPr/>
    </dgm:pt>
    <dgm:pt modelId="{371E3AA9-6F62-CB43-A597-CB448E6DA208}" type="pres">
      <dgm:prSet presAssocID="{15C57299-3B53-F242-B092-8ED31BD70F8F}" presName="composite2" presStyleCnt="0"/>
      <dgm:spPr/>
    </dgm:pt>
    <dgm:pt modelId="{2A076CB5-C73E-3943-A247-2578098793E2}" type="pres">
      <dgm:prSet presAssocID="{15C57299-3B53-F242-B092-8ED31BD70F8F}" presName="background2" presStyleLbl="node2" presStyleIdx="0" presStyleCnt="3"/>
      <dgm:spPr/>
    </dgm:pt>
    <dgm:pt modelId="{B612C16A-0D1C-E24F-8A7C-0A7DDD235F1C}" type="pres">
      <dgm:prSet presAssocID="{15C57299-3B53-F242-B092-8ED31BD70F8F}" presName="text2" presStyleLbl="fgAcc2" presStyleIdx="0" presStyleCnt="3" custLinFactNeighborX="-45303" custLinFactNeighborY="-7028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4C492BD-F2E4-614D-8194-957C2D7539E3}" type="pres">
      <dgm:prSet presAssocID="{15C57299-3B53-F242-B092-8ED31BD70F8F}" presName="hierChild3" presStyleCnt="0"/>
      <dgm:spPr/>
    </dgm:pt>
    <dgm:pt modelId="{8121D129-21B0-9B4C-9868-D47BE636F92C}" type="pres">
      <dgm:prSet presAssocID="{25BA1B64-BEEA-B344-BB34-2510E98B72CD}" presName="Name17" presStyleLbl="parChTrans1D3" presStyleIdx="0" presStyleCnt="6"/>
      <dgm:spPr/>
      <dgm:t>
        <a:bodyPr/>
        <a:lstStyle/>
        <a:p>
          <a:endParaRPr lang="en-US"/>
        </a:p>
      </dgm:t>
    </dgm:pt>
    <dgm:pt modelId="{85F9C238-1CB8-1342-8A81-DF83A055724A}" type="pres">
      <dgm:prSet presAssocID="{4C001833-384F-3040-9F51-95FA35085991}" presName="hierRoot3" presStyleCnt="0"/>
      <dgm:spPr/>
    </dgm:pt>
    <dgm:pt modelId="{BC6AC2AE-C815-5742-8F97-84E7AF02A922}" type="pres">
      <dgm:prSet presAssocID="{4C001833-384F-3040-9F51-95FA35085991}" presName="composite3" presStyleCnt="0"/>
      <dgm:spPr/>
    </dgm:pt>
    <dgm:pt modelId="{FF701D67-AA97-DC4C-859C-AC7DCBCB9F57}" type="pres">
      <dgm:prSet presAssocID="{4C001833-384F-3040-9F51-95FA35085991}" presName="background3" presStyleLbl="node3" presStyleIdx="0" presStyleCnt="6"/>
      <dgm:spPr/>
    </dgm:pt>
    <dgm:pt modelId="{07E556FA-9B37-C04D-AD0D-92D22E93640D}" type="pres">
      <dgm:prSet presAssocID="{4C001833-384F-3040-9F51-95FA35085991}" presName="text3" presStyleLbl="fgAcc3" presStyleIdx="0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D81BECE-F512-2A48-9501-B6C4E6948B59}" type="pres">
      <dgm:prSet presAssocID="{4C001833-384F-3040-9F51-95FA35085991}" presName="hierChild4" presStyleCnt="0"/>
      <dgm:spPr/>
    </dgm:pt>
    <dgm:pt modelId="{6CE132B6-BFF4-584D-A438-5BE46760DE7C}" type="pres">
      <dgm:prSet presAssocID="{19FF9767-5931-EE4B-A68E-48FDC8A53783}" presName="Name17" presStyleLbl="parChTrans1D3" presStyleIdx="1" presStyleCnt="6"/>
      <dgm:spPr/>
      <dgm:t>
        <a:bodyPr/>
        <a:lstStyle/>
        <a:p>
          <a:endParaRPr lang="en-US"/>
        </a:p>
      </dgm:t>
    </dgm:pt>
    <dgm:pt modelId="{045EBB3D-176B-3346-B91B-F2228243A369}" type="pres">
      <dgm:prSet presAssocID="{157CCBED-DEF4-D345-8F9B-22BFCDA50D98}" presName="hierRoot3" presStyleCnt="0"/>
      <dgm:spPr/>
    </dgm:pt>
    <dgm:pt modelId="{92084449-2874-494C-9DB9-F3CE60F669D6}" type="pres">
      <dgm:prSet presAssocID="{157CCBED-DEF4-D345-8F9B-22BFCDA50D98}" presName="composite3" presStyleCnt="0"/>
      <dgm:spPr/>
    </dgm:pt>
    <dgm:pt modelId="{58E0E917-9D6A-E34E-A3E6-A20BA2FE9B75}" type="pres">
      <dgm:prSet presAssocID="{157CCBED-DEF4-D345-8F9B-22BFCDA50D98}" presName="background3" presStyleLbl="node3" presStyleIdx="1" presStyleCnt="6"/>
      <dgm:spPr/>
    </dgm:pt>
    <dgm:pt modelId="{7A13FC87-42C9-A544-9E23-30B53CCB15A3}" type="pres">
      <dgm:prSet presAssocID="{157CCBED-DEF4-D345-8F9B-22BFCDA50D98}" presName="text3" presStyleLbl="fgAcc3" presStyleIdx="1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88300AC-81C4-A244-8C83-18B92E2147E3}" type="pres">
      <dgm:prSet presAssocID="{157CCBED-DEF4-D345-8F9B-22BFCDA50D98}" presName="hierChild4" presStyleCnt="0"/>
      <dgm:spPr/>
    </dgm:pt>
    <dgm:pt modelId="{F88777E4-1331-554A-B890-A1157BA9C651}" type="pres">
      <dgm:prSet presAssocID="{E82A5E3D-CDE2-4046-B6D8-508A67E3CC66}" presName="Name17" presStyleLbl="parChTrans1D3" presStyleIdx="2" presStyleCnt="6"/>
      <dgm:spPr/>
      <dgm:t>
        <a:bodyPr/>
        <a:lstStyle/>
        <a:p>
          <a:endParaRPr lang="en-US"/>
        </a:p>
      </dgm:t>
    </dgm:pt>
    <dgm:pt modelId="{20AD0B56-E55D-A041-BC43-D0E46FD25812}" type="pres">
      <dgm:prSet presAssocID="{A4B21EC5-9900-954F-95B1-16BC875D3FA1}" presName="hierRoot3" presStyleCnt="0"/>
      <dgm:spPr/>
    </dgm:pt>
    <dgm:pt modelId="{B6ACA375-72F2-2348-8553-FA26281F2A08}" type="pres">
      <dgm:prSet presAssocID="{A4B21EC5-9900-954F-95B1-16BC875D3FA1}" presName="composite3" presStyleCnt="0"/>
      <dgm:spPr/>
    </dgm:pt>
    <dgm:pt modelId="{3D1030A0-F1DB-5B4F-BCC5-86670DE43E40}" type="pres">
      <dgm:prSet presAssocID="{A4B21EC5-9900-954F-95B1-16BC875D3FA1}" presName="background3" presStyleLbl="node3" presStyleIdx="2" presStyleCnt="6"/>
      <dgm:spPr/>
    </dgm:pt>
    <dgm:pt modelId="{40BF2689-F979-6B4D-BA60-B80FE0C63AF4}" type="pres">
      <dgm:prSet presAssocID="{A4B21EC5-9900-954F-95B1-16BC875D3FA1}" presName="text3" presStyleLbl="fgAcc3" presStyleIdx="2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AFF3227-9AAD-B949-B296-7DE8C834A037}" type="pres">
      <dgm:prSet presAssocID="{A4B21EC5-9900-954F-95B1-16BC875D3FA1}" presName="hierChild4" presStyleCnt="0"/>
      <dgm:spPr/>
    </dgm:pt>
    <dgm:pt modelId="{F38866C4-2D07-B543-9E0D-8C5912A9FA04}" type="pres">
      <dgm:prSet presAssocID="{9B53F517-46DF-DF43-A77B-2FE1FFE185AC}" presName="Name10" presStyleLbl="parChTrans1D2" presStyleIdx="1" presStyleCnt="3"/>
      <dgm:spPr/>
      <dgm:t>
        <a:bodyPr/>
        <a:lstStyle/>
        <a:p>
          <a:endParaRPr lang="en-US"/>
        </a:p>
      </dgm:t>
    </dgm:pt>
    <dgm:pt modelId="{EA1661FD-45AF-FD4B-8FF3-0534A44E51A0}" type="pres">
      <dgm:prSet presAssocID="{84111BF6-EB19-384A-BBB3-9789A355B9A4}" presName="hierRoot2" presStyleCnt="0"/>
      <dgm:spPr/>
    </dgm:pt>
    <dgm:pt modelId="{AB3CA716-0C98-0542-A9B3-5F1D4D3CF509}" type="pres">
      <dgm:prSet presAssocID="{84111BF6-EB19-384A-BBB3-9789A355B9A4}" presName="composite2" presStyleCnt="0"/>
      <dgm:spPr/>
    </dgm:pt>
    <dgm:pt modelId="{0CF3F62F-A53F-1F4B-848A-6F550C1961E0}" type="pres">
      <dgm:prSet presAssocID="{84111BF6-EB19-384A-BBB3-9789A355B9A4}" presName="background2" presStyleLbl="node2" presStyleIdx="1" presStyleCnt="3"/>
      <dgm:spPr/>
    </dgm:pt>
    <dgm:pt modelId="{61C146EB-CB4F-3A45-807E-A1A780F93139}" type="pres">
      <dgm:prSet presAssocID="{84111BF6-EB19-384A-BBB3-9789A355B9A4}" presName="text2" presStyleLbl="fgAcc2" presStyleIdx="1" presStyleCnt="3" custLinFactNeighborX="48878" custLinFactNeighborY="-7028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D55FE85-2C74-0747-8F56-2C56D3900953}" type="pres">
      <dgm:prSet presAssocID="{84111BF6-EB19-384A-BBB3-9789A355B9A4}" presName="hierChild3" presStyleCnt="0"/>
      <dgm:spPr/>
    </dgm:pt>
    <dgm:pt modelId="{0E62B8DF-A5EC-FA49-A6DD-CCC2E1D3FD68}" type="pres">
      <dgm:prSet presAssocID="{F187047B-6295-0045-B1C8-BC4E156A50C5}" presName="Name10" presStyleLbl="parChTrans1D2" presStyleIdx="2" presStyleCnt="3"/>
      <dgm:spPr/>
      <dgm:t>
        <a:bodyPr/>
        <a:lstStyle/>
        <a:p>
          <a:endParaRPr lang="en-US"/>
        </a:p>
      </dgm:t>
    </dgm:pt>
    <dgm:pt modelId="{EA22FCF5-5D54-8A47-9BE3-128C55534693}" type="pres">
      <dgm:prSet presAssocID="{1AE941C5-A8D7-3E4A-B741-D58636FABBF5}" presName="hierRoot2" presStyleCnt="0"/>
      <dgm:spPr/>
    </dgm:pt>
    <dgm:pt modelId="{725C0E4A-5B72-4E4B-82A7-98F689F23E41}" type="pres">
      <dgm:prSet presAssocID="{1AE941C5-A8D7-3E4A-B741-D58636FABBF5}" presName="composite2" presStyleCnt="0"/>
      <dgm:spPr/>
    </dgm:pt>
    <dgm:pt modelId="{EEBC26BF-7023-3543-83E6-7C52B13BEC18}" type="pres">
      <dgm:prSet presAssocID="{1AE941C5-A8D7-3E4A-B741-D58636FABBF5}" presName="background2" presStyleLbl="node2" presStyleIdx="2" presStyleCnt="3"/>
      <dgm:spPr/>
    </dgm:pt>
    <dgm:pt modelId="{D071AAFE-4F8B-C74F-9458-6CD83D5BA365}" type="pres">
      <dgm:prSet presAssocID="{1AE941C5-A8D7-3E4A-B741-D58636FABBF5}" presName="text2" presStyleLbl="fgAcc2" presStyleIdx="2" presStyleCnt="3" custLinFactNeighborY="-7028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A1CB014-825F-514A-8D96-47B413C54D76}" type="pres">
      <dgm:prSet presAssocID="{1AE941C5-A8D7-3E4A-B741-D58636FABBF5}" presName="hierChild3" presStyleCnt="0"/>
      <dgm:spPr/>
    </dgm:pt>
    <dgm:pt modelId="{68B08DDA-1490-E646-A920-01C5938BC10D}" type="pres">
      <dgm:prSet presAssocID="{D9373269-8132-214B-A77D-B58180A2D9FB}" presName="Name17" presStyleLbl="parChTrans1D3" presStyleIdx="3" presStyleCnt="6"/>
      <dgm:spPr/>
      <dgm:t>
        <a:bodyPr/>
        <a:lstStyle/>
        <a:p>
          <a:endParaRPr lang="en-US"/>
        </a:p>
      </dgm:t>
    </dgm:pt>
    <dgm:pt modelId="{CAA56965-54F1-DA44-B24A-65461ACD7DFF}" type="pres">
      <dgm:prSet presAssocID="{D201C6C4-2E8F-2140-B01E-0191D08EBF95}" presName="hierRoot3" presStyleCnt="0"/>
      <dgm:spPr/>
    </dgm:pt>
    <dgm:pt modelId="{2D1DE1F7-25A5-1647-BBC8-A94A9CEEB611}" type="pres">
      <dgm:prSet presAssocID="{D201C6C4-2E8F-2140-B01E-0191D08EBF95}" presName="composite3" presStyleCnt="0"/>
      <dgm:spPr/>
    </dgm:pt>
    <dgm:pt modelId="{41E076E8-86BF-A747-93B1-FC45FD7987E1}" type="pres">
      <dgm:prSet presAssocID="{D201C6C4-2E8F-2140-B01E-0191D08EBF95}" presName="background3" presStyleLbl="node3" presStyleIdx="3" presStyleCnt="6"/>
      <dgm:spPr/>
    </dgm:pt>
    <dgm:pt modelId="{7D7FC88E-09BB-9A4D-8AA6-0904E9B0C468}" type="pres">
      <dgm:prSet presAssocID="{D201C6C4-2E8F-2140-B01E-0191D08EBF95}" presName="text3" presStyleLbl="fgAcc3" presStyleIdx="3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07ADBF1-0DA8-E842-A385-56595FED3868}" type="pres">
      <dgm:prSet presAssocID="{D201C6C4-2E8F-2140-B01E-0191D08EBF95}" presName="hierChild4" presStyleCnt="0"/>
      <dgm:spPr/>
    </dgm:pt>
    <dgm:pt modelId="{FC7459D7-3918-3447-8807-80FCE706B5D1}" type="pres">
      <dgm:prSet presAssocID="{D42C5383-702F-914A-B60A-97D419D88E4C}" presName="Name17" presStyleLbl="parChTrans1D3" presStyleIdx="4" presStyleCnt="6"/>
      <dgm:spPr/>
      <dgm:t>
        <a:bodyPr/>
        <a:lstStyle/>
        <a:p>
          <a:endParaRPr lang="en-US"/>
        </a:p>
      </dgm:t>
    </dgm:pt>
    <dgm:pt modelId="{F9F7F645-3683-244E-8149-EB42E0801072}" type="pres">
      <dgm:prSet presAssocID="{6B689288-5942-AF42-96ED-D653EEA0001B}" presName="hierRoot3" presStyleCnt="0"/>
      <dgm:spPr/>
    </dgm:pt>
    <dgm:pt modelId="{CEE43095-633C-B24D-8B01-665D5662F718}" type="pres">
      <dgm:prSet presAssocID="{6B689288-5942-AF42-96ED-D653EEA0001B}" presName="composite3" presStyleCnt="0"/>
      <dgm:spPr/>
    </dgm:pt>
    <dgm:pt modelId="{FFB7278F-37AB-BB42-BA65-EFC986C6D9A1}" type="pres">
      <dgm:prSet presAssocID="{6B689288-5942-AF42-96ED-D653EEA0001B}" presName="background3" presStyleLbl="node3" presStyleIdx="4" presStyleCnt="6"/>
      <dgm:spPr/>
    </dgm:pt>
    <dgm:pt modelId="{A02ABAF8-78D4-A041-9410-5E7E47392A31}" type="pres">
      <dgm:prSet presAssocID="{6B689288-5942-AF42-96ED-D653EEA0001B}" presName="text3" presStyleLbl="fgAcc3" presStyleIdx="4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38C5B17-495E-F04F-A890-506C94CFFB06}" type="pres">
      <dgm:prSet presAssocID="{6B689288-5942-AF42-96ED-D653EEA0001B}" presName="hierChild4" presStyleCnt="0"/>
      <dgm:spPr/>
    </dgm:pt>
    <dgm:pt modelId="{2A9EE5C1-9286-44DD-BAD5-752835B0247C}" type="pres">
      <dgm:prSet presAssocID="{9A6D83AD-6BFC-418D-8CBA-4D1E052A5B47}" presName="Name17" presStyleLbl="parChTrans1D3" presStyleIdx="5" presStyleCnt="6"/>
      <dgm:spPr/>
      <dgm:t>
        <a:bodyPr/>
        <a:lstStyle/>
        <a:p>
          <a:endParaRPr lang="en-US"/>
        </a:p>
      </dgm:t>
    </dgm:pt>
    <dgm:pt modelId="{C03FD904-CE08-41FD-A1C6-DC12FCCB2D43}" type="pres">
      <dgm:prSet presAssocID="{92590932-44A5-4786-A655-F7D7AD37BA41}" presName="hierRoot3" presStyleCnt="0"/>
      <dgm:spPr/>
    </dgm:pt>
    <dgm:pt modelId="{DB1BA57A-88E5-4D52-89F0-3CE0DB174F87}" type="pres">
      <dgm:prSet presAssocID="{92590932-44A5-4786-A655-F7D7AD37BA41}" presName="composite3" presStyleCnt="0"/>
      <dgm:spPr/>
    </dgm:pt>
    <dgm:pt modelId="{42312E68-0218-4FDA-93AB-4515FE6FED55}" type="pres">
      <dgm:prSet presAssocID="{92590932-44A5-4786-A655-F7D7AD37BA41}" presName="background3" presStyleLbl="node3" presStyleIdx="5" presStyleCnt="6"/>
      <dgm:spPr/>
    </dgm:pt>
    <dgm:pt modelId="{F26E7C73-4E94-4831-9C5E-A43129F41B54}" type="pres">
      <dgm:prSet presAssocID="{92590932-44A5-4786-A655-F7D7AD37BA41}" presName="text3" presStyleLbl="fgAcc3" presStyleIdx="5" presStyleCnt="6" custLinFactNeighborX="119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5318136-A2E0-41E3-BF95-925652E0C4C1}" type="pres">
      <dgm:prSet presAssocID="{92590932-44A5-4786-A655-F7D7AD37BA41}" presName="hierChild4" presStyleCnt="0"/>
      <dgm:spPr/>
    </dgm:pt>
  </dgm:ptLst>
  <dgm:cxnLst>
    <dgm:cxn modelId="{EB2DB8F4-A6DB-4CD4-9E58-0B898371BCC3}" type="presOf" srcId="{A4B21EC5-9900-954F-95B1-16BC875D3FA1}" destId="{40BF2689-F979-6B4D-BA60-B80FE0C63AF4}" srcOrd="0" destOrd="0" presId="urn:microsoft.com/office/officeart/2005/8/layout/hierarchy1"/>
    <dgm:cxn modelId="{B9BCB4CE-A717-D649-B467-785ECC3C0EB0}" srcId="{15C57299-3B53-F242-B092-8ED31BD70F8F}" destId="{A4B21EC5-9900-954F-95B1-16BC875D3FA1}" srcOrd="2" destOrd="0" parTransId="{E82A5E3D-CDE2-4046-B6D8-508A67E3CC66}" sibTransId="{F60B9E4D-4AD0-794B-B1DC-0FBD68E8A066}"/>
    <dgm:cxn modelId="{F5BD1FF2-3D7C-1D45-9275-E4F9287768A2}" srcId="{99E7B917-AF49-1744-B948-D18E8CCC3F24}" destId="{9D8AD273-92E3-A247-B00C-CA229B0EB3E6}" srcOrd="0" destOrd="0" parTransId="{20605369-582D-6349-AD37-05E058406EC3}" sibTransId="{694AD797-4C6F-164B-B6B3-66EF85227FF5}"/>
    <dgm:cxn modelId="{F8DDC454-6FA4-4385-9C4A-97AABE925D09}" type="presOf" srcId="{9A6D83AD-6BFC-418D-8CBA-4D1E052A5B47}" destId="{2A9EE5C1-9286-44DD-BAD5-752835B0247C}" srcOrd="0" destOrd="0" presId="urn:microsoft.com/office/officeart/2005/8/layout/hierarchy1"/>
    <dgm:cxn modelId="{C7365CCF-22E9-47BE-AAF2-9DA15265E222}" type="presOf" srcId="{84111BF6-EB19-384A-BBB3-9789A355B9A4}" destId="{61C146EB-CB4F-3A45-807E-A1A780F93139}" srcOrd="0" destOrd="0" presId="urn:microsoft.com/office/officeart/2005/8/layout/hierarchy1"/>
    <dgm:cxn modelId="{E476C7CC-6746-644A-B9F0-B88F892DFA62}" srcId="{9D8AD273-92E3-A247-B00C-CA229B0EB3E6}" destId="{84111BF6-EB19-384A-BBB3-9789A355B9A4}" srcOrd="1" destOrd="0" parTransId="{9B53F517-46DF-DF43-A77B-2FE1FFE185AC}" sibTransId="{F0390A6A-0B8E-8E49-8637-A3CB9E9B60EC}"/>
    <dgm:cxn modelId="{B2D684E6-86B2-4482-B095-8114132D69FC}" type="presOf" srcId="{4C001833-384F-3040-9F51-95FA35085991}" destId="{07E556FA-9B37-C04D-AD0D-92D22E93640D}" srcOrd="0" destOrd="0" presId="urn:microsoft.com/office/officeart/2005/8/layout/hierarchy1"/>
    <dgm:cxn modelId="{64DF8B7C-D339-4773-A7EF-AD2244662DB8}" type="presOf" srcId="{92590932-44A5-4786-A655-F7D7AD37BA41}" destId="{F26E7C73-4E94-4831-9C5E-A43129F41B54}" srcOrd="0" destOrd="0" presId="urn:microsoft.com/office/officeart/2005/8/layout/hierarchy1"/>
    <dgm:cxn modelId="{549A1400-986C-4EB3-A1B0-87FD112B1446}" type="presOf" srcId="{157CCBED-DEF4-D345-8F9B-22BFCDA50D98}" destId="{7A13FC87-42C9-A544-9E23-30B53CCB15A3}" srcOrd="0" destOrd="0" presId="urn:microsoft.com/office/officeart/2005/8/layout/hierarchy1"/>
    <dgm:cxn modelId="{7719CAC8-14A8-466D-886C-9DCBBD83D5E5}" type="presOf" srcId="{6B689288-5942-AF42-96ED-D653EEA0001B}" destId="{A02ABAF8-78D4-A041-9410-5E7E47392A31}" srcOrd="0" destOrd="0" presId="urn:microsoft.com/office/officeart/2005/8/layout/hierarchy1"/>
    <dgm:cxn modelId="{36DFAF00-7301-413E-8E52-688A017A3074}" type="presOf" srcId="{D9373269-8132-214B-A77D-B58180A2D9FB}" destId="{68B08DDA-1490-E646-A920-01C5938BC10D}" srcOrd="0" destOrd="0" presId="urn:microsoft.com/office/officeart/2005/8/layout/hierarchy1"/>
    <dgm:cxn modelId="{AAC84722-4B09-4E89-9D26-D368ADBD469B}" type="presOf" srcId="{E82A5E3D-CDE2-4046-B6D8-508A67E3CC66}" destId="{F88777E4-1331-554A-B890-A1157BA9C651}" srcOrd="0" destOrd="0" presId="urn:microsoft.com/office/officeart/2005/8/layout/hierarchy1"/>
    <dgm:cxn modelId="{BAB87179-7FE4-664A-9367-525606497237}" srcId="{1AE941C5-A8D7-3E4A-B741-D58636FABBF5}" destId="{D201C6C4-2E8F-2140-B01E-0191D08EBF95}" srcOrd="0" destOrd="0" parTransId="{D9373269-8132-214B-A77D-B58180A2D9FB}" sibTransId="{F56C83E9-4C1F-0D46-BF27-D24E58912ED3}"/>
    <dgm:cxn modelId="{76CD8CF7-75D6-4707-B9FA-676D6FDFD0F0}" srcId="{1AE941C5-A8D7-3E4A-B741-D58636FABBF5}" destId="{92590932-44A5-4786-A655-F7D7AD37BA41}" srcOrd="2" destOrd="0" parTransId="{9A6D83AD-6BFC-418D-8CBA-4D1E052A5B47}" sibTransId="{47EE3E73-F3D1-450E-A70E-EFDCD3D80805}"/>
    <dgm:cxn modelId="{CE7D2B09-3479-524C-886C-FA212B484151}" srcId="{1AE941C5-A8D7-3E4A-B741-D58636FABBF5}" destId="{6B689288-5942-AF42-96ED-D653EEA0001B}" srcOrd="1" destOrd="0" parTransId="{D42C5383-702F-914A-B60A-97D419D88E4C}" sibTransId="{171DCC32-A27C-8D47-9DD8-7176BD8CDBA3}"/>
    <dgm:cxn modelId="{DEFAE8AC-26F5-4C39-8D09-C0C7217B23B5}" type="presOf" srcId="{25BA1B64-BEEA-B344-BB34-2510E98B72CD}" destId="{8121D129-21B0-9B4C-9868-D47BE636F92C}" srcOrd="0" destOrd="0" presId="urn:microsoft.com/office/officeart/2005/8/layout/hierarchy1"/>
    <dgm:cxn modelId="{11126C28-C077-43CA-824D-CDADD7C464B2}" type="presOf" srcId="{9B53F517-46DF-DF43-A77B-2FE1FFE185AC}" destId="{F38866C4-2D07-B543-9E0D-8C5912A9FA04}" srcOrd="0" destOrd="0" presId="urn:microsoft.com/office/officeart/2005/8/layout/hierarchy1"/>
    <dgm:cxn modelId="{CBB2AD4C-E8C0-284B-8EC8-08C8B25AB5E6}" srcId="{9D8AD273-92E3-A247-B00C-CA229B0EB3E6}" destId="{1AE941C5-A8D7-3E4A-B741-D58636FABBF5}" srcOrd="2" destOrd="0" parTransId="{F187047B-6295-0045-B1C8-BC4E156A50C5}" sibTransId="{9CA77ACD-A04B-7B4E-9E78-1F1AE7330876}"/>
    <dgm:cxn modelId="{D8C75C69-EB99-45B7-B004-B884009E2280}" type="presOf" srcId="{D47F3E73-CD11-1A4C-BC81-B68C3CBAB33F}" destId="{EF387CA6-AF35-5149-A335-6CC1E26FEF2A}" srcOrd="0" destOrd="0" presId="urn:microsoft.com/office/officeart/2005/8/layout/hierarchy1"/>
    <dgm:cxn modelId="{0B830AA2-8A5C-43B7-8C6E-07F8D3EA15D9}" type="presOf" srcId="{99E7B917-AF49-1744-B948-D18E8CCC3F24}" destId="{180AFACA-0F90-0F40-BCEA-58085BCB7901}" srcOrd="0" destOrd="0" presId="urn:microsoft.com/office/officeart/2005/8/layout/hierarchy1"/>
    <dgm:cxn modelId="{B1892ABE-62F9-4915-BE59-1E4A85CF541F}" type="presOf" srcId="{1AE941C5-A8D7-3E4A-B741-D58636FABBF5}" destId="{D071AAFE-4F8B-C74F-9458-6CD83D5BA365}" srcOrd="0" destOrd="0" presId="urn:microsoft.com/office/officeart/2005/8/layout/hierarchy1"/>
    <dgm:cxn modelId="{BF4F1BE2-A542-0E43-8FE8-6220D1540BB9}" srcId="{15C57299-3B53-F242-B092-8ED31BD70F8F}" destId="{157CCBED-DEF4-D345-8F9B-22BFCDA50D98}" srcOrd="1" destOrd="0" parTransId="{19FF9767-5931-EE4B-A68E-48FDC8A53783}" sibTransId="{CBBAA9A5-CBDF-0C49-852D-AE6DECF8E8D5}"/>
    <dgm:cxn modelId="{1F202BA3-B6DB-724A-A245-EE490E22FB3A}" srcId="{15C57299-3B53-F242-B092-8ED31BD70F8F}" destId="{4C001833-384F-3040-9F51-95FA35085991}" srcOrd="0" destOrd="0" parTransId="{25BA1B64-BEEA-B344-BB34-2510E98B72CD}" sibTransId="{618F6BCA-B342-BB44-9307-3B3B61079DD7}"/>
    <dgm:cxn modelId="{776F40BB-C425-DC4F-A137-4A6D4EA7662A}" srcId="{9D8AD273-92E3-A247-B00C-CA229B0EB3E6}" destId="{15C57299-3B53-F242-B092-8ED31BD70F8F}" srcOrd="0" destOrd="0" parTransId="{D47F3E73-CD11-1A4C-BC81-B68C3CBAB33F}" sibTransId="{63B7BB6F-CBBB-6148-8D6B-B72954AD192C}"/>
    <dgm:cxn modelId="{5A08C6E6-D2E1-4526-B39E-E8B733D42283}" type="presOf" srcId="{F187047B-6295-0045-B1C8-BC4E156A50C5}" destId="{0E62B8DF-A5EC-FA49-A6DD-CCC2E1D3FD68}" srcOrd="0" destOrd="0" presId="urn:microsoft.com/office/officeart/2005/8/layout/hierarchy1"/>
    <dgm:cxn modelId="{174B3EA4-D800-4F29-B8A4-F580421E89FE}" type="presOf" srcId="{19FF9767-5931-EE4B-A68E-48FDC8A53783}" destId="{6CE132B6-BFF4-584D-A438-5BE46760DE7C}" srcOrd="0" destOrd="0" presId="urn:microsoft.com/office/officeart/2005/8/layout/hierarchy1"/>
    <dgm:cxn modelId="{17334E64-E8A5-43DC-BF50-25F601D09E53}" type="presOf" srcId="{D42C5383-702F-914A-B60A-97D419D88E4C}" destId="{FC7459D7-3918-3447-8807-80FCE706B5D1}" srcOrd="0" destOrd="0" presId="urn:microsoft.com/office/officeart/2005/8/layout/hierarchy1"/>
    <dgm:cxn modelId="{4B69F264-FCDD-42EC-A93B-0E7896636A33}" type="presOf" srcId="{15C57299-3B53-F242-B092-8ED31BD70F8F}" destId="{B612C16A-0D1C-E24F-8A7C-0A7DDD235F1C}" srcOrd="0" destOrd="0" presId="urn:microsoft.com/office/officeart/2005/8/layout/hierarchy1"/>
    <dgm:cxn modelId="{2B2B4081-2998-4DD5-9F26-84158A5BA273}" type="presOf" srcId="{D201C6C4-2E8F-2140-B01E-0191D08EBF95}" destId="{7D7FC88E-09BB-9A4D-8AA6-0904E9B0C468}" srcOrd="0" destOrd="0" presId="urn:microsoft.com/office/officeart/2005/8/layout/hierarchy1"/>
    <dgm:cxn modelId="{5A5D4EDF-585E-4613-9B4F-70983A0394C6}" type="presOf" srcId="{9D8AD273-92E3-A247-B00C-CA229B0EB3E6}" destId="{C716E811-CC27-5F48-ADC5-5ACEBC7F3695}" srcOrd="0" destOrd="0" presId="urn:microsoft.com/office/officeart/2005/8/layout/hierarchy1"/>
    <dgm:cxn modelId="{8EF4E54E-0432-4A95-AA26-5AD2F004F237}" type="presParOf" srcId="{180AFACA-0F90-0F40-BCEA-58085BCB7901}" destId="{BAEB59FA-CE55-364C-8179-06B62AEFE7A3}" srcOrd="0" destOrd="0" presId="urn:microsoft.com/office/officeart/2005/8/layout/hierarchy1"/>
    <dgm:cxn modelId="{78C1057E-D3F7-48EB-AF21-2704E95FCD56}" type="presParOf" srcId="{BAEB59FA-CE55-364C-8179-06B62AEFE7A3}" destId="{BC955511-45D0-0943-B04A-AEABD9CB9DF3}" srcOrd="0" destOrd="0" presId="urn:microsoft.com/office/officeart/2005/8/layout/hierarchy1"/>
    <dgm:cxn modelId="{F0121AD8-888A-489D-A9D4-4D12A756B31D}" type="presParOf" srcId="{BC955511-45D0-0943-B04A-AEABD9CB9DF3}" destId="{057E32EC-C0C1-874C-AEF0-81D523368CA4}" srcOrd="0" destOrd="0" presId="urn:microsoft.com/office/officeart/2005/8/layout/hierarchy1"/>
    <dgm:cxn modelId="{67F744E0-A724-4178-ACF6-2BF2F4AAB24B}" type="presParOf" srcId="{BC955511-45D0-0943-B04A-AEABD9CB9DF3}" destId="{C716E811-CC27-5F48-ADC5-5ACEBC7F3695}" srcOrd="1" destOrd="0" presId="urn:microsoft.com/office/officeart/2005/8/layout/hierarchy1"/>
    <dgm:cxn modelId="{6CF453C5-1EF6-4A40-80E1-D88CDAEE2D95}" type="presParOf" srcId="{BAEB59FA-CE55-364C-8179-06B62AEFE7A3}" destId="{880904EB-50FC-664B-B2D1-92F906BE9288}" srcOrd="1" destOrd="0" presId="urn:microsoft.com/office/officeart/2005/8/layout/hierarchy1"/>
    <dgm:cxn modelId="{25744AF9-5E42-4ED3-9818-6A9D479A724F}" type="presParOf" srcId="{880904EB-50FC-664B-B2D1-92F906BE9288}" destId="{EF387CA6-AF35-5149-A335-6CC1E26FEF2A}" srcOrd="0" destOrd="0" presId="urn:microsoft.com/office/officeart/2005/8/layout/hierarchy1"/>
    <dgm:cxn modelId="{2E1D64CF-5ABB-4ED1-B99A-8973B422EE26}" type="presParOf" srcId="{880904EB-50FC-664B-B2D1-92F906BE9288}" destId="{E0333DED-E09C-8C46-9D7C-313A48C2421B}" srcOrd="1" destOrd="0" presId="urn:microsoft.com/office/officeart/2005/8/layout/hierarchy1"/>
    <dgm:cxn modelId="{659BFEE0-F8F2-4E88-BB81-004E1BDB536F}" type="presParOf" srcId="{E0333DED-E09C-8C46-9D7C-313A48C2421B}" destId="{371E3AA9-6F62-CB43-A597-CB448E6DA208}" srcOrd="0" destOrd="0" presId="urn:microsoft.com/office/officeart/2005/8/layout/hierarchy1"/>
    <dgm:cxn modelId="{03262166-2E87-4F25-8A7A-89679CA1A659}" type="presParOf" srcId="{371E3AA9-6F62-CB43-A597-CB448E6DA208}" destId="{2A076CB5-C73E-3943-A247-2578098793E2}" srcOrd="0" destOrd="0" presId="urn:microsoft.com/office/officeart/2005/8/layout/hierarchy1"/>
    <dgm:cxn modelId="{98EAC5D0-8FA3-4926-AA41-968116A871E4}" type="presParOf" srcId="{371E3AA9-6F62-CB43-A597-CB448E6DA208}" destId="{B612C16A-0D1C-E24F-8A7C-0A7DDD235F1C}" srcOrd="1" destOrd="0" presId="urn:microsoft.com/office/officeart/2005/8/layout/hierarchy1"/>
    <dgm:cxn modelId="{1E756B7E-AE12-439E-8F8D-629E0A140E6E}" type="presParOf" srcId="{E0333DED-E09C-8C46-9D7C-313A48C2421B}" destId="{D4C492BD-F2E4-614D-8194-957C2D7539E3}" srcOrd="1" destOrd="0" presId="urn:microsoft.com/office/officeart/2005/8/layout/hierarchy1"/>
    <dgm:cxn modelId="{17216B02-8B72-4A9C-8159-E3A066B5AC2E}" type="presParOf" srcId="{D4C492BD-F2E4-614D-8194-957C2D7539E3}" destId="{8121D129-21B0-9B4C-9868-D47BE636F92C}" srcOrd="0" destOrd="0" presId="urn:microsoft.com/office/officeart/2005/8/layout/hierarchy1"/>
    <dgm:cxn modelId="{91CDB631-844D-491F-9377-BA88AE07FDF3}" type="presParOf" srcId="{D4C492BD-F2E4-614D-8194-957C2D7539E3}" destId="{85F9C238-1CB8-1342-8A81-DF83A055724A}" srcOrd="1" destOrd="0" presId="urn:microsoft.com/office/officeart/2005/8/layout/hierarchy1"/>
    <dgm:cxn modelId="{80EF7319-7C08-4968-AF63-C3D15948FA99}" type="presParOf" srcId="{85F9C238-1CB8-1342-8A81-DF83A055724A}" destId="{BC6AC2AE-C815-5742-8F97-84E7AF02A922}" srcOrd="0" destOrd="0" presId="urn:microsoft.com/office/officeart/2005/8/layout/hierarchy1"/>
    <dgm:cxn modelId="{26D48E6C-6279-41CF-8C8F-3E9BACA9BCBE}" type="presParOf" srcId="{BC6AC2AE-C815-5742-8F97-84E7AF02A922}" destId="{FF701D67-AA97-DC4C-859C-AC7DCBCB9F57}" srcOrd="0" destOrd="0" presId="urn:microsoft.com/office/officeart/2005/8/layout/hierarchy1"/>
    <dgm:cxn modelId="{09A4AB14-6008-46EF-82F0-6260A940FA52}" type="presParOf" srcId="{BC6AC2AE-C815-5742-8F97-84E7AF02A922}" destId="{07E556FA-9B37-C04D-AD0D-92D22E93640D}" srcOrd="1" destOrd="0" presId="urn:microsoft.com/office/officeart/2005/8/layout/hierarchy1"/>
    <dgm:cxn modelId="{C6371335-890B-4ACB-B009-4F4FE07D63DE}" type="presParOf" srcId="{85F9C238-1CB8-1342-8A81-DF83A055724A}" destId="{CD81BECE-F512-2A48-9501-B6C4E6948B59}" srcOrd="1" destOrd="0" presId="urn:microsoft.com/office/officeart/2005/8/layout/hierarchy1"/>
    <dgm:cxn modelId="{98BB91EA-4AFD-4961-8D2A-9ED5ED4F50CC}" type="presParOf" srcId="{D4C492BD-F2E4-614D-8194-957C2D7539E3}" destId="{6CE132B6-BFF4-584D-A438-5BE46760DE7C}" srcOrd="2" destOrd="0" presId="urn:microsoft.com/office/officeart/2005/8/layout/hierarchy1"/>
    <dgm:cxn modelId="{58CA7324-0052-4CDC-8D87-C9316C81A97A}" type="presParOf" srcId="{D4C492BD-F2E4-614D-8194-957C2D7539E3}" destId="{045EBB3D-176B-3346-B91B-F2228243A369}" srcOrd="3" destOrd="0" presId="urn:microsoft.com/office/officeart/2005/8/layout/hierarchy1"/>
    <dgm:cxn modelId="{A72E88DD-D87F-471C-86FB-9E401BEAEE50}" type="presParOf" srcId="{045EBB3D-176B-3346-B91B-F2228243A369}" destId="{92084449-2874-494C-9DB9-F3CE60F669D6}" srcOrd="0" destOrd="0" presId="urn:microsoft.com/office/officeart/2005/8/layout/hierarchy1"/>
    <dgm:cxn modelId="{962DC69E-44BD-4788-BCAF-F5CE0F11CAAB}" type="presParOf" srcId="{92084449-2874-494C-9DB9-F3CE60F669D6}" destId="{58E0E917-9D6A-E34E-A3E6-A20BA2FE9B75}" srcOrd="0" destOrd="0" presId="urn:microsoft.com/office/officeart/2005/8/layout/hierarchy1"/>
    <dgm:cxn modelId="{5C12DE77-5C23-492A-A69F-A04FC60D52A0}" type="presParOf" srcId="{92084449-2874-494C-9DB9-F3CE60F669D6}" destId="{7A13FC87-42C9-A544-9E23-30B53CCB15A3}" srcOrd="1" destOrd="0" presId="urn:microsoft.com/office/officeart/2005/8/layout/hierarchy1"/>
    <dgm:cxn modelId="{8E9431C6-CE90-41BA-A188-1E3612B39017}" type="presParOf" srcId="{045EBB3D-176B-3346-B91B-F2228243A369}" destId="{C88300AC-81C4-A244-8C83-18B92E2147E3}" srcOrd="1" destOrd="0" presId="urn:microsoft.com/office/officeart/2005/8/layout/hierarchy1"/>
    <dgm:cxn modelId="{D90D0971-8831-4A84-8300-5FBAAD276A96}" type="presParOf" srcId="{D4C492BD-F2E4-614D-8194-957C2D7539E3}" destId="{F88777E4-1331-554A-B890-A1157BA9C651}" srcOrd="4" destOrd="0" presId="urn:microsoft.com/office/officeart/2005/8/layout/hierarchy1"/>
    <dgm:cxn modelId="{4CDF9721-EA66-417B-8409-C3FC743A709A}" type="presParOf" srcId="{D4C492BD-F2E4-614D-8194-957C2D7539E3}" destId="{20AD0B56-E55D-A041-BC43-D0E46FD25812}" srcOrd="5" destOrd="0" presId="urn:microsoft.com/office/officeart/2005/8/layout/hierarchy1"/>
    <dgm:cxn modelId="{A5F3FBBB-26FF-4579-B208-BC1D05261EE5}" type="presParOf" srcId="{20AD0B56-E55D-A041-BC43-D0E46FD25812}" destId="{B6ACA375-72F2-2348-8553-FA26281F2A08}" srcOrd="0" destOrd="0" presId="urn:microsoft.com/office/officeart/2005/8/layout/hierarchy1"/>
    <dgm:cxn modelId="{BC355E30-3008-401D-95F6-0167DA2B71C8}" type="presParOf" srcId="{B6ACA375-72F2-2348-8553-FA26281F2A08}" destId="{3D1030A0-F1DB-5B4F-BCC5-86670DE43E40}" srcOrd="0" destOrd="0" presId="urn:microsoft.com/office/officeart/2005/8/layout/hierarchy1"/>
    <dgm:cxn modelId="{E0136C48-7302-40EE-8B56-0963E6C92F90}" type="presParOf" srcId="{B6ACA375-72F2-2348-8553-FA26281F2A08}" destId="{40BF2689-F979-6B4D-BA60-B80FE0C63AF4}" srcOrd="1" destOrd="0" presId="urn:microsoft.com/office/officeart/2005/8/layout/hierarchy1"/>
    <dgm:cxn modelId="{F07324D9-6B24-46AC-8F8D-AE127385C03A}" type="presParOf" srcId="{20AD0B56-E55D-A041-BC43-D0E46FD25812}" destId="{3AFF3227-9AAD-B949-B296-7DE8C834A037}" srcOrd="1" destOrd="0" presId="urn:microsoft.com/office/officeart/2005/8/layout/hierarchy1"/>
    <dgm:cxn modelId="{452597F9-EFB3-41CC-AC8C-AB2E1656FB5E}" type="presParOf" srcId="{880904EB-50FC-664B-B2D1-92F906BE9288}" destId="{F38866C4-2D07-B543-9E0D-8C5912A9FA04}" srcOrd="2" destOrd="0" presId="urn:microsoft.com/office/officeart/2005/8/layout/hierarchy1"/>
    <dgm:cxn modelId="{59492A93-B218-49E4-8547-161357B9C41C}" type="presParOf" srcId="{880904EB-50FC-664B-B2D1-92F906BE9288}" destId="{EA1661FD-45AF-FD4B-8FF3-0534A44E51A0}" srcOrd="3" destOrd="0" presId="urn:microsoft.com/office/officeart/2005/8/layout/hierarchy1"/>
    <dgm:cxn modelId="{F1F3C14D-B6E5-43EA-9E6F-064EE0347DEA}" type="presParOf" srcId="{EA1661FD-45AF-FD4B-8FF3-0534A44E51A0}" destId="{AB3CA716-0C98-0542-A9B3-5F1D4D3CF509}" srcOrd="0" destOrd="0" presId="urn:microsoft.com/office/officeart/2005/8/layout/hierarchy1"/>
    <dgm:cxn modelId="{D9BB0761-DF8F-407E-BAA1-0E0364570B8E}" type="presParOf" srcId="{AB3CA716-0C98-0542-A9B3-5F1D4D3CF509}" destId="{0CF3F62F-A53F-1F4B-848A-6F550C1961E0}" srcOrd="0" destOrd="0" presId="urn:microsoft.com/office/officeart/2005/8/layout/hierarchy1"/>
    <dgm:cxn modelId="{FAF47F50-E96B-4A48-9567-9744946275D2}" type="presParOf" srcId="{AB3CA716-0C98-0542-A9B3-5F1D4D3CF509}" destId="{61C146EB-CB4F-3A45-807E-A1A780F93139}" srcOrd="1" destOrd="0" presId="urn:microsoft.com/office/officeart/2005/8/layout/hierarchy1"/>
    <dgm:cxn modelId="{4202DC6C-FA51-4301-B982-6D6D6D0E5CCE}" type="presParOf" srcId="{EA1661FD-45AF-FD4B-8FF3-0534A44E51A0}" destId="{3D55FE85-2C74-0747-8F56-2C56D3900953}" srcOrd="1" destOrd="0" presId="urn:microsoft.com/office/officeart/2005/8/layout/hierarchy1"/>
    <dgm:cxn modelId="{194216B1-12FD-442E-8303-4A120663CDBB}" type="presParOf" srcId="{880904EB-50FC-664B-B2D1-92F906BE9288}" destId="{0E62B8DF-A5EC-FA49-A6DD-CCC2E1D3FD68}" srcOrd="4" destOrd="0" presId="urn:microsoft.com/office/officeart/2005/8/layout/hierarchy1"/>
    <dgm:cxn modelId="{EBF54713-B3E3-4522-A189-4229A7E3A35E}" type="presParOf" srcId="{880904EB-50FC-664B-B2D1-92F906BE9288}" destId="{EA22FCF5-5D54-8A47-9BE3-128C55534693}" srcOrd="5" destOrd="0" presId="urn:microsoft.com/office/officeart/2005/8/layout/hierarchy1"/>
    <dgm:cxn modelId="{2D0BD47D-1B8D-4AC0-91B7-8E1986CFF0F9}" type="presParOf" srcId="{EA22FCF5-5D54-8A47-9BE3-128C55534693}" destId="{725C0E4A-5B72-4E4B-82A7-98F689F23E41}" srcOrd="0" destOrd="0" presId="urn:microsoft.com/office/officeart/2005/8/layout/hierarchy1"/>
    <dgm:cxn modelId="{327B8D34-B9B8-4026-963B-4ADA9549F6A3}" type="presParOf" srcId="{725C0E4A-5B72-4E4B-82A7-98F689F23E41}" destId="{EEBC26BF-7023-3543-83E6-7C52B13BEC18}" srcOrd="0" destOrd="0" presId="urn:microsoft.com/office/officeart/2005/8/layout/hierarchy1"/>
    <dgm:cxn modelId="{FA3F3A08-27DB-459E-8F59-19C22E0BC7C7}" type="presParOf" srcId="{725C0E4A-5B72-4E4B-82A7-98F689F23E41}" destId="{D071AAFE-4F8B-C74F-9458-6CD83D5BA365}" srcOrd="1" destOrd="0" presId="urn:microsoft.com/office/officeart/2005/8/layout/hierarchy1"/>
    <dgm:cxn modelId="{821FDA13-345D-4864-BF71-C7FCDAB83420}" type="presParOf" srcId="{EA22FCF5-5D54-8A47-9BE3-128C55534693}" destId="{BA1CB014-825F-514A-8D96-47B413C54D76}" srcOrd="1" destOrd="0" presId="urn:microsoft.com/office/officeart/2005/8/layout/hierarchy1"/>
    <dgm:cxn modelId="{8030146E-396A-4EE2-B232-1FBB4FE92344}" type="presParOf" srcId="{BA1CB014-825F-514A-8D96-47B413C54D76}" destId="{68B08DDA-1490-E646-A920-01C5938BC10D}" srcOrd="0" destOrd="0" presId="urn:microsoft.com/office/officeart/2005/8/layout/hierarchy1"/>
    <dgm:cxn modelId="{16C66FD6-A7E0-40AF-8465-286B33F47572}" type="presParOf" srcId="{BA1CB014-825F-514A-8D96-47B413C54D76}" destId="{CAA56965-54F1-DA44-B24A-65461ACD7DFF}" srcOrd="1" destOrd="0" presId="urn:microsoft.com/office/officeart/2005/8/layout/hierarchy1"/>
    <dgm:cxn modelId="{D096AF36-0F3E-4EBA-A0B2-D18E7F117052}" type="presParOf" srcId="{CAA56965-54F1-DA44-B24A-65461ACD7DFF}" destId="{2D1DE1F7-25A5-1647-BBC8-A94A9CEEB611}" srcOrd="0" destOrd="0" presId="urn:microsoft.com/office/officeart/2005/8/layout/hierarchy1"/>
    <dgm:cxn modelId="{59C8BAD7-BC6A-45B6-B69E-EA1A3C9910D4}" type="presParOf" srcId="{2D1DE1F7-25A5-1647-BBC8-A94A9CEEB611}" destId="{41E076E8-86BF-A747-93B1-FC45FD7987E1}" srcOrd="0" destOrd="0" presId="urn:microsoft.com/office/officeart/2005/8/layout/hierarchy1"/>
    <dgm:cxn modelId="{8C4DB60B-2AB0-4BB2-9AB7-9883C40BC16D}" type="presParOf" srcId="{2D1DE1F7-25A5-1647-BBC8-A94A9CEEB611}" destId="{7D7FC88E-09BB-9A4D-8AA6-0904E9B0C468}" srcOrd="1" destOrd="0" presId="urn:microsoft.com/office/officeart/2005/8/layout/hierarchy1"/>
    <dgm:cxn modelId="{28BA91E7-BB22-4DDC-80B4-5246E8841EED}" type="presParOf" srcId="{CAA56965-54F1-DA44-B24A-65461ACD7DFF}" destId="{807ADBF1-0DA8-E842-A385-56595FED3868}" srcOrd="1" destOrd="0" presId="urn:microsoft.com/office/officeart/2005/8/layout/hierarchy1"/>
    <dgm:cxn modelId="{75BE3F36-C339-4438-892D-4DD6C4C7C90C}" type="presParOf" srcId="{BA1CB014-825F-514A-8D96-47B413C54D76}" destId="{FC7459D7-3918-3447-8807-80FCE706B5D1}" srcOrd="2" destOrd="0" presId="urn:microsoft.com/office/officeart/2005/8/layout/hierarchy1"/>
    <dgm:cxn modelId="{D5C66A11-B845-444B-80DB-50464F17D262}" type="presParOf" srcId="{BA1CB014-825F-514A-8D96-47B413C54D76}" destId="{F9F7F645-3683-244E-8149-EB42E0801072}" srcOrd="3" destOrd="0" presId="urn:microsoft.com/office/officeart/2005/8/layout/hierarchy1"/>
    <dgm:cxn modelId="{86F96713-8AC7-4E9F-808D-2AAE39A9D8C0}" type="presParOf" srcId="{F9F7F645-3683-244E-8149-EB42E0801072}" destId="{CEE43095-633C-B24D-8B01-665D5662F718}" srcOrd="0" destOrd="0" presId="urn:microsoft.com/office/officeart/2005/8/layout/hierarchy1"/>
    <dgm:cxn modelId="{4EFF45C6-2ED2-4B22-ABC4-FAD9C2017849}" type="presParOf" srcId="{CEE43095-633C-B24D-8B01-665D5662F718}" destId="{FFB7278F-37AB-BB42-BA65-EFC986C6D9A1}" srcOrd="0" destOrd="0" presId="urn:microsoft.com/office/officeart/2005/8/layout/hierarchy1"/>
    <dgm:cxn modelId="{56048EBF-5928-4ADE-893A-C2138A7F6F48}" type="presParOf" srcId="{CEE43095-633C-B24D-8B01-665D5662F718}" destId="{A02ABAF8-78D4-A041-9410-5E7E47392A31}" srcOrd="1" destOrd="0" presId="urn:microsoft.com/office/officeart/2005/8/layout/hierarchy1"/>
    <dgm:cxn modelId="{16712BE9-8F2C-4472-93B5-7A0AC692A28F}" type="presParOf" srcId="{F9F7F645-3683-244E-8149-EB42E0801072}" destId="{B38C5B17-495E-F04F-A890-506C94CFFB06}" srcOrd="1" destOrd="0" presId="urn:microsoft.com/office/officeart/2005/8/layout/hierarchy1"/>
    <dgm:cxn modelId="{7B763EA7-54A7-43D9-B075-A9C56183C44E}" type="presParOf" srcId="{BA1CB014-825F-514A-8D96-47B413C54D76}" destId="{2A9EE5C1-9286-44DD-BAD5-752835B0247C}" srcOrd="4" destOrd="0" presId="urn:microsoft.com/office/officeart/2005/8/layout/hierarchy1"/>
    <dgm:cxn modelId="{7733C9FC-A666-4CD7-BAB8-8629F1AEB673}" type="presParOf" srcId="{BA1CB014-825F-514A-8D96-47B413C54D76}" destId="{C03FD904-CE08-41FD-A1C6-DC12FCCB2D43}" srcOrd="5" destOrd="0" presId="urn:microsoft.com/office/officeart/2005/8/layout/hierarchy1"/>
    <dgm:cxn modelId="{4F4A0DA7-13A8-4537-B9B3-5D916F5F22A6}" type="presParOf" srcId="{C03FD904-CE08-41FD-A1C6-DC12FCCB2D43}" destId="{DB1BA57A-88E5-4D52-89F0-3CE0DB174F87}" srcOrd="0" destOrd="0" presId="urn:microsoft.com/office/officeart/2005/8/layout/hierarchy1"/>
    <dgm:cxn modelId="{ACA57D46-F89B-4060-A412-6C7D2D1C7210}" type="presParOf" srcId="{DB1BA57A-88E5-4D52-89F0-3CE0DB174F87}" destId="{42312E68-0218-4FDA-93AB-4515FE6FED55}" srcOrd="0" destOrd="0" presId="urn:microsoft.com/office/officeart/2005/8/layout/hierarchy1"/>
    <dgm:cxn modelId="{1F198ADB-356D-4A2E-AAE3-4CBF33F15535}" type="presParOf" srcId="{DB1BA57A-88E5-4D52-89F0-3CE0DB174F87}" destId="{F26E7C73-4E94-4831-9C5E-A43129F41B54}" srcOrd="1" destOrd="0" presId="urn:microsoft.com/office/officeart/2005/8/layout/hierarchy1"/>
    <dgm:cxn modelId="{E07A654F-537D-4A67-8078-0F5E05CE6DAC}" type="presParOf" srcId="{C03FD904-CE08-41FD-A1C6-DC12FCCB2D43}" destId="{F5318136-A2E0-41E3-BF95-925652E0C4C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CC570F1-0EC4-F54F-9B66-79E30B78202D}" type="doc">
      <dgm:prSet loTypeId="urn:microsoft.com/office/officeart/2009/3/layout/StepUpProcess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DF67491-4FD6-824B-BB02-5088F211BFA9}">
      <dgm:prSet phldrT="[Text]"/>
      <dgm:spPr/>
      <dgm:t>
        <a:bodyPr/>
        <a:lstStyle/>
        <a:p>
          <a:r>
            <a:rPr lang="en-US" dirty="0" smtClean="0"/>
            <a:t>Individuals, firms and households, </a:t>
          </a:r>
          <a:endParaRPr lang="en-US" dirty="0"/>
        </a:p>
      </dgm:t>
    </dgm:pt>
    <dgm:pt modelId="{03CE14A5-15FB-A54E-9493-74F2065A6537}" type="parTrans" cxnId="{A9784119-9C73-5F46-BC27-7246EE762ECC}">
      <dgm:prSet/>
      <dgm:spPr/>
      <dgm:t>
        <a:bodyPr/>
        <a:lstStyle/>
        <a:p>
          <a:endParaRPr lang="en-US"/>
        </a:p>
      </dgm:t>
    </dgm:pt>
    <dgm:pt modelId="{D1C1041F-8FEC-B24E-8DAC-0CF718473AA7}" type="sibTrans" cxnId="{A9784119-9C73-5F46-BC27-7246EE762ECC}">
      <dgm:prSet/>
      <dgm:spPr/>
      <dgm:t>
        <a:bodyPr/>
        <a:lstStyle/>
        <a:p>
          <a:endParaRPr lang="en-US"/>
        </a:p>
      </dgm:t>
    </dgm:pt>
    <dgm:pt modelId="{2FC8A1BF-3A86-F44E-A339-D63DDFF9DEB6}">
      <dgm:prSet phldrT="[Text]"/>
      <dgm:spPr/>
      <dgm:t>
        <a:bodyPr/>
        <a:lstStyle/>
        <a:p>
          <a:r>
            <a:rPr lang="en-US" dirty="0" smtClean="0"/>
            <a:t>Commercial banks</a:t>
          </a:r>
          <a:endParaRPr lang="en-US" dirty="0"/>
        </a:p>
      </dgm:t>
    </dgm:pt>
    <dgm:pt modelId="{21EBC04F-ECC1-0442-A681-0FEEDCDD2C4D}" type="parTrans" cxnId="{6055E694-5B6F-FF4C-848C-9A019B23F757}">
      <dgm:prSet/>
      <dgm:spPr/>
      <dgm:t>
        <a:bodyPr/>
        <a:lstStyle/>
        <a:p>
          <a:endParaRPr lang="en-US"/>
        </a:p>
      </dgm:t>
    </dgm:pt>
    <dgm:pt modelId="{DCA574C0-0FAE-974E-B01F-AF96EF0F77B9}" type="sibTrans" cxnId="{6055E694-5B6F-FF4C-848C-9A019B23F757}">
      <dgm:prSet/>
      <dgm:spPr/>
      <dgm:t>
        <a:bodyPr/>
        <a:lstStyle/>
        <a:p>
          <a:endParaRPr lang="en-US"/>
        </a:p>
      </dgm:t>
    </dgm:pt>
    <dgm:pt modelId="{7AA37B0A-C48E-3943-B9D8-45AB36F5C99C}">
      <dgm:prSet phldrT="[Text]"/>
      <dgm:spPr/>
      <dgm:t>
        <a:bodyPr/>
        <a:lstStyle/>
        <a:p>
          <a:r>
            <a:rPr lang="en-US" dirty="0" smtClean="0"/>
            <a:t>Foreign exchange brokers</a:t>
          </a:r>
        </a:p>
      </dgm:t>
    </dgm:pt>
    <dgm:pt modelId="{E5498C68-871A-BC48-AA44-DF4536AAD44D}" type="parTrans" cxnId="{8D2B266F-FC7F-C84D-965E-21E1C57750AB}">
      <dgm:prSet/>
      <dgm:spPr/>
      <dgm:t>
        <a:bodyPr/>
        <a:lstStyle/>
        <a:p>
          <a:endParaRPr lang="en-US"/>
        </a:p>
      </dgm:t>
    </dgm:pt>
    <dgm:pt modelId="{3F95F26D-8710-4444-B3C5-396AD2FB0661}" type="sibTrans" cxnId="{8D2B266F-FC7F-C84D-965E-21E1C57750AB}">
      <dgm:prSet/>
      <dgm:spPr/>
      <dgm:t>
        <a:bodyPr/>
        <a:lstStyle/>
        <a:p>
          <a:endParaRPr lang="en-US"/>
        </a:p>
      </dgm:t>
    </dgm:pt>
    <dgm:pt modelId="{4E7F3B07-1DFB-5744-B7D8-5A9F3C35E52F}">
      <dgm:prSet/>
      <dgm:spPr/>
      <dgm:t>
        <a:bodyPr/>
        <a:lstStyle/>
        <a:p>
          <a:r>
            <a:rPr lang="en-US" dirty="0" smtClean="0"/>
            <a:t>Central bank</a:t>
          </a:r>
          <a:endParaRPr lang="en-US" dirty="0"/>
        </a:p>
      </dgm:t>
    </dgm:pt>
    <dgm:pt modelId="{E6AC29CF-A640-B345-9C99-4A102C118BF6}" type="parTrans" cxnId="{6143B7CC-C477-DC4B-82C1-B4A0F824BE4B}">
      <dgm:prSet/>
      <dgm:spPr/>
      <dgm:t>
        <a:bodyPr/>
        <a:lstStyle/>
        <a:p>
          <a:endParaRPr lang="en-US"/>
        </a:p>
      </dgm:t>
    </dgm:pt>
    <dgm:pt modelId="{D14868C2-8FD8-354F-9C86-AC25E9C0B723}" type="sibTrans" cxnId="{6143B7CC-C477-DC4B-82C1-B4A0F824BE4B}">
      <dgm:prSet/>
      <dgm:spPr/>
      <dgm:t>
        <a:bodyPr/>
        <a:lstStyle/>
        <a:p>
          <a:endParaRPr lang="en-US"/>
        </a:p>
      </dgm:t>
    </dgm:pt>
    <dgm:pt modelId="{D3BB6061-02D3-0048-9E08-E5EA1E3653CF}" type="pres">
      <dgm:prSet presAssocID="{ECC570F1-0EC4-F54F-9B66-79E30B78202D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53F824CD-1078-0045-A431-E048EB1E4376}" type="pres">
      <dgm:prSet presAssocID="{5DF67491-4FD6-824B-BB02-5088F211BFA9}" presName="composite" presStyleCnt="0"/>
      <dgm:spPr/>
    </dgm:pt>
    <dgm:pt modelId="{50331021-112A-8A4A-9159-5D3213DA3023}" type="pres">
      <dgm:prSet presAssocID="{5DF67491-4FD6-824B-BB02-5088F211BFA9}" presName="LShape" presStyleLbl="alignNode1" presStyleIdx="0" presStyleCnt="7"/>
      <dgm:spPr/>
    </dgm:pt>
    <dgm:pt modelId="{E494FDDD-5754-CA4F-AAA8-A826752FA7BE}" type="pres">
      <dgm:prSet presAssocID="{5DF67491-4FD6-824B-BB02-5088F211BFA9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F30971-CD03-1E4C-933E-B40B81380E79}" type="pres">
      <dgm:prSet presAssocID="{5DF67491-4FD6-824B-BB02-5088F211BFA9}" presName="Triangle" presStyleLbl="alignNode1" presStyleIdx="1" presStyleCnt="7"/>
      <dgm:spPr/>
    </dgm:pt>
    <dgm:pt modelId="{3516EFFB-2AD6-6B4D-9D75-CF04D79C6EB3}" type="pres">
      <dgm:prSet presAssocID="{D1C1041F-8FEC-B24E-8DAC-0CF718473AA7}" presName="sibTrans" presStyleCnt="0"/>
      <dgm:spPr/>
    </dgm:pt>
    <dgm:pt modelId="{1F2647D8-1126-7742-B374-DB65D1BF0C23}" type="pres">
      <dgm:prSet presAssocID="{D1C1041F-8FEC-B24E-8DAC-0CF718473AA7}" presName="space" presStyleCnt="0"/>
      <dgm:spPr/>
    </dgm:pt>
    <dgm:pt modelId="{992F1D37-873C-8F4B-8A3D-4A2F357263DB}" type="pres">
      <dgm:prSet presAssocID="{2FC8A1BF-3A86-F44E-A339-D63DDFF9DEB6}" presName="composite" presStyleCnt="0"/>
      <dgm:spPr/>
    </dgm:pt>
    <dgm:pt modelId="{7384EB0E-86C1-7F44-BD61-034B2CED1C1E}" type="pres">
      <dgm:prSet presAssocID="{2FC8A1BF-3A86-F44E-A339-D63DDFF9DEB6}" presName="LShape" presStyleLbl="alignNode1" presStyleIdx="2" presStyleCnt="7"/>
      <dgm:spPr/>
    </dgm:pt>
    <dgm:pt modelId="{55A67E59-1C70-CB43-BF2E-7AA8FC1B067E}" type="pres">
      <dgm:prSet presAssocID="{2FC8A1BF-3A86-F44E-A339-D63DDFF9DEB6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36CBE3-F6D5-E04C-9203-1A86AF6BEE81}" type="pres">
      <dgm:prSet presAssocID="{2FC8A1BF-3A86-F44E-A339-D63DDFF9DEB6}" presName="Triangle" presStyleLbl="alignNode1" presStyleIdx="3" presStyleCnt="7"/>
      <dgm:spPr/>
    </dgm:pt>
    <dgm:pt modelId="{1D95F881-27C4-7D43-9F5C-333ED73D3DE8}" type="pres">
      <dgm:prSet presAssocID="{DCA574C0-0FAE-974E-B01F-AF96EF0F77B9}" presName="sibTrans" presStyleCnt="0"/>
      <dgm:spPr/>
    </dgm:pt>
    <dgm:pt modelId="{E09881AA-35F5-A142-AB7D-56A14F757FE0}" type="pres">
      <dgm:prSet presAssocID="{DCA574C0-0FAE-974E-B01F-AF96EF0F77B9}" presName="space" presStyleCnt="0"/>
      <dgm:spPr/>
    </dgm:pt>
    <dgm:pt modelId="{BA4750F4-126D-5A49-9FA2-1A007675BE64}" type="pres">
      <dgm:prSet presAssocID="{7AA37B0A-C48E-3943-B9D8-45AB36F5C99C}" presName="composite" presStyleCnt="0"/>
      <dgm:spPr/>
    </dgm:pt>
    <dgm:pt modelId="{801D76E9-191F-F942-90A3-A8740EFA007A}" type="pres">
      <dgm:prSet presAssocID="{7AA37B0A-C48E-3943-B9D8-45AB36F5C99C}" presName="LShape" presStyleLbl="alignNode1" presStyleIdx="4" presStyleCnt="7"/>
      <dgm:spPr/>
    </dgm:pt>
    <dgm:pt modelId="{E0908EB9-8C65-354B-BE1A-9AF285C3CC15}" type="pres">
      <dgm:prSet presAssocID="{7AA37B0A-C48E-3943-B9D8-45AB36F5C99C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79CCED-B610-344A-BFCF-300A4FD1F005}" type="pres">
      <dgm:prSet presAssocID="{7AA37B0A-C48E-3943-B9D8-45AB36F5C99C}" presName="Triangle" presStyleLbl="alignNode1" presStyleIdx="5" presStyleCnt="7"/>
      <dgm:spPr/>
    </dgm:pt>
    <dgm:pt modelId="{336E4EC0-CBEF-7345-A123-E1A748D25EB0}" type="pres">
      <dgm:prSet presAssocID="{3F95F26D-8710-4444-B3C5-396AD2FB0661}" presName="sibTrans" presStyleCnt="0"/>
      <dgm:spPr/>
    </dgm:pt>
    <dgm:pt modelId="{29F429C9-3563-5045-AEB2-C8004CC12794}" type="pres">
      <dgm:prSet presAssocID="{3F95F26D-8710-4444-B3C5-396AD2FB0661}" presName="space" presStyleCnt="0"/>
      <dgm:spPr/>
    </dgm:pt>
    <dgm:pt modelId="{110B4C5B-0E41-9A4B-AF90-64BA1C4087B0}" type="pres">
      <dgm:prSet presAssocID="{4E7F3B07-1DFB-5744-B7D8-5A9F3C35E52F}" presName="composite" presStyleCnt="0"/>
      <dgm:spPr/>
    </dgm:pt>
    <dgm:pt modelId="{580FD977-5E13-2248-91ED-1D79804F4069}" type="pres">
      <dgm:prSet presAssocID="{4E7F3B07-1DFB-5744-B7D8-5A9F3C35E52F}" presName="LShape" presStyleLbl="alignNode1" presStyleIdx="6" presStyleCnt="7"/>
      <dgm:spPr/>
    </dgm:pt>
    <dgm:pt modelId="{7929D29C-A742-BF4F-A55C-2A7E9D675D71}" type="pres">
      <dgm:prSet presAssocID="{4E7F3B07-1DFB-5744-B7D8-5A9F3C35E52F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F0B5E2B-316F-4EB8-95B1-D3403A4A6FCE}" type="presOf" srcId="{4E7F3B07-1DFB-5744-B7D8-5A9F3C35E52F}" destId="{7929D29C-A742-BF4F-A55C-2A7E9D675D71}" srcOrd="0" destOrd="0" presId="urn:microsoft.com/office/officeart/2009/3/layout/StepUpProcess"/>
    <dgm:cxn modelId="{A9784119-9C73-5F46-BC27-7246EE762ECC}" srcId="{ECC570F1-0EC4-F54F-9B66-79E30B78202D}" destId="{5DF67491-4FD6-824B-BB02-5088F211BFA9}" srcOrd="0" destOrd="0" parTransId="{03CE14A5-15FB-A54E-9493-74F2065A6537}" sibTransId="{D1C1041F-8FEC-B24E-8DAC-0CF718473AA7}"/>
    <dgm:cxn modelId="{4BE3B36C-4907-4C8F-B999-991469282CAF}" type="presOf" srcId="{5DF67491-4FD6-824B-BB02-5088F211BFA9}" destId="{E494FDDD-5754-CA4F-AAA8-A826752FA7BE}" srcOrd="0" destOrd="0" presId="urn:microsoft.com/office/officeart/2009/3/layout/StepUpProcess"/>
    <dgm:cxn modelId="{6143B7CC-C477-DC4B-82C1-B4A0F824BE4B}" srcId="{ECC570F1-0EC4-F54F-9B66-79E30B78202D}" destId="{4E7F3B07-1DFB-5744-B7D8-5A9F3C35E52F}" srcOrd="3" destOrd="0" parTransId="{E6AC29CF-A640-B345-9C99-4A102C118BF6}" sibTransId="{D14868C2-8FD8-354F-9C86-AC25E9C0B723}"/>
    <dgm:cxn modelId="{2C39A65C-CA76-4C98-A081-8A3918995041}" type="presOf" srcId="{7AA37B0A-C48E-3943-B9D8-45AB36F5C99C}" destId="{E0908EB9-8C65-354B-BE1A-9AF285C3CC15}" srcOrd="0" destOrd="0" presId="urn:microsoft.com/office/officeart/2009/3/layout/StepUpProcess"/>
    <dgm:cxn modelId="{8D2B266F-FC7F-C84D-965E-21E1C57750AB}" srcId="{ECC570F1-0EC4-F54F-9B66-79E30B78202D}" destId="{7AA37B0A-C48E-3943-B9D8-45AB36F5C99C}" srcOrd="2" destOrd="0" parTransId="{E5498C68-871A-BC48-AA44-DF4536AAD44D}" sibTransId="{3F95F26D-8710-4444-B3C5-396AD2FB0661}"/>
    <dgm:cxn modelId="{9F01FEFE-E9B5-46DC-B6A3-3A112E487DFE}" type="presOf" srcId="{ECC570F1-0EC4-F54F-9B66-79E30B78202D}" destId="{D3BB6061-02D3-0048-9E08-E5EA1E3653CF}" srcOrd="0" destOrd="0" presId="urn:microsoft.com/office/officeart/2009/3/layout/StepUpProcess"/>
    <dgm:cxn modelId="{6FD9F69A-123D-4178-80CA-3C6699731E50}" type="presOf" srcId="{2FC8A1BF-3A86-F44E-A339-D63DDFF9DEB6}" destId="{55A67E59-1C70-CB43-BF2E-7AA8FC1B067E}" srcOrd="0" destOrd="0" presId="urn:microsoft.com/office/officeart/2009/3/layout/StepUpProcess"/>
    <dgm:cxn modelId="{6055E694-5B6F-FF4C-848C-9A019B23F757}" srcId="{ECC570F1-0EC4-F54F-9B66-79E30B78202D}" destId="{2FC8A1BF-3A86-F44E-A339-D63DDFF9DEB6}" srcOrd="1" destOrd="0" parTransId="{21EBC04F-ECC1-0442-A681-0FEEDCDD2C4D}" sibTransId="{DCA574C0-0FAE-974E-B01F-AF96EF0F77B9}"/>
    <dgm:cxn modelId="{6F9A399C-EE17-466C-BE62-62ACCC83D743}" type="presParOf" srcId="{D3BB6061-02D3-0048-9E08-E5EA1E3653CF}" destId="{53F824CD-1078-0045-A431-E048EB1E4376}" srcOrd="0" destOrd="0" presId="urn:microsoft.com/office/officeart/2009/3/layout/StepUpProcess"/>
    <dgm:cxn modelId="{DBF21D3C-569A-44A0-A4AA-09DD895D1872}" type="presParOf" srcId="{53F824CD-1078-0045-A431-E048EB1E4376}" destId="{50331021-112A-8A4A-9159-5D3213DA3023}" srcOrd="0" destOrd="0" presId="urn:microsoft.com/office/officeart/2009/3/layout/StepUpProcess"/>
    <dgm:cxn modelId="{98A838AC-F9CA-4B75-8976-889FC3A4365E}" type="presParOf" srcId="{53F824CD-1078-0045-A431-E048EB1E4376}" destId="{E494FDDD-5754-CA4F-AAA8-A826752FA7BE}" srcOrd="1" destOrd="0" presId="urn:microsoft.com/office/officeart/2009/3/layout/StepUpProcess"/>
    <dgm:cxn modelId="{1E409207-8BCF-4326-AC19-66425CCBDE07}" type="presParOf" srcId="{53F824CD-1078-0045-A431-E048EB1E4376}" destId="{78F30971-CD03-1E4C-933E-B40B81380E79}" srcOrd="2" destOrd="0" presId="urn:microsoft.com/office/officeart/2009/3/layout/StepUpProcess"/>
    <dgm:cxn modelId="{F1228A91-C518-45AB-B32A-7C86B0852255}" type="presParOf" srcId="{D3BB6061-02D3-0048-9E08-E5EA1E3653CF}" destId="{3516EFFB-2AD6-6B4D-9D75-CF04D79C6EB3}" srcOrd="1" destOrd="0" presId="urn:microsoft.com/office/officeart/2009/3/layout/StepUpProcess"/>
    <dgm:cxn modelId="{0A6D88FB-8BB2-48EE-B2C1-C0B688AFE1B9}" type="presParOf" srcId="{3516EFFB-2AD6-6B4D-9D75-CF04D79C6EB3}" destId="{1F2647D8-1126-7742-B374-DB65D1BF0C23}" srcOrd="0" destOrd="0" presId="urn:microsoft.com/office/officeart/2009/3/layout/StepUpProcess"/>
    <dgm:cxn modelId="{EF89F2D8-A1B9-4C9D-B481-849751572954}" type="presParOf" srcId="{D3BB6061-02D3-0048-9E08-E5EA1E3653CF}" destId="{992F1D37-873C-8F4B-8A3D-4A2F357263DB}" srcOrd="2" destOrd="0" presId="urn:microsoft.com/office/officeart/2009/3/layout/StepUpProcess"/>
    <dgm:cxn modelId="{DC8D9E32-9219-48F6-8F77-839942E543EF}" type="presParOf" srcId="{992F1D37-873C-8F4B-8A3D-4A2F357263DB}" destId="{7384EB0E-86C1-7F44-BD61-034B2CED1C1E}" srcOrd="0" destOrd="0" presId="urn:microsoft.com/office/officeart/2009/3/layout/StepUpProcess"/>
    <dgm:cxn modelId="{41871B5D-FEA3-4E88-BDEC-F6369903F6D5}" type="presParOf" srcId="{992F1D37-873C-8F4B-8A3D-4A2F357263DB}" destId="{55A67E59-1C70-CB43-BF2E-7AA8FC1B067E}" srcOrd="1" destOrd="0" presId="urn:microsoft.com/office/officeart/2009/3/layout/StepUpProcess"/>
    <dgm:cxn modelId="{7475B474-ED62-4080-9177-345AEE544699}" type="presParOf" srcId="{992F1D37-873C-8F4B-8A3D-4A2F357263DB}" destId="{1536CBE3-F6D5-E04C-9203-1A86AF6BEE81}" srcOrd="2" destOrd="0" presId="urn:microsoft.com/office/officeart/2009/3/layout/StepUpProcess"/>
    <dgm:cxn modelId="{92BEE8DD-A1C2-4547-AE94-4B09F118D0F2}" type="presParOf" srcId="{D3BB6061-02D3-0048-9E08-E5EA1E3653CF}" destId="{1D95F881-27C4-7D43-9F5C-333ED73D3DE8}" srcOrd="3" destOrd="0" presId="urn:microsoft.com/office/officeart/2009/3/layout/StepUpProcess"/>
    <dgm:cxn modelId="{CF009C36-274E-4D2F-B1D4-C73CBAD38FF5}" type="presParOf" srcId="{1D95F881-27C4-7D43-9F5C-333ED73D3DE8}" destId="{E09881AA-35F5-A142-AB7D-56A14F757FE0}" srcOrd="0" destOrd="0" presId="urn:microsoft.com/office/officeart/2009/3/layout/StepUpProcess"/>
    <dgm:cxn modelId="{4BA5530A-32B5-4346-8966-7988A913CF3B}" type="presParOf" srcId="{D3BB6061-02D3-0048-9E08-E5EA1E3653CF}" destId="{BA4750F4-126D-5A49-9FA2-1A007675BE64}" srcOrd="4" destOrd="0" presId="urn:microsoft.com/office/officeart/2009/3/layout/StepUpProcess"/>
    <dgm:cxn modelId="{E8F61C80-BC47-40B9-8A0C-25C9424C119C}" type="presParOf" srcId="{BA4750F4-126D-5A49-9FA2-1A007675BE64}" destId="{801D76E9-191F-F942-90A3-A8740EFA007A}" srcOrd="0" destOrd="0" presId="urn:microsoft.com/office/officeart/2009/3/layout/StepUpProcess"/>
    <dgm:cxn modelId="{BBB1C61D-1E72-49F3-AB4F-9A9B4FA90FC7}" type="presParOf" srcId="{BA4750F4-126D-5A49-9FA2-1A007675BE64}" destId="{E0908EB9-8C65-354B-BE1A-9AF285C3CC15}" srcOrd="1" destOrd="0" presId="urn:microsoft.com/office/officeart/2009/3/layout/StepUpProcess"/>
    <dgm:cxn modelId="{C6EE1F3C-7D21-4F1A-A2B2-F47BD375E950}" type="presParOf" srcId="{BA4750F4-126D-5A49-9FA2-1A007675BE64}" destId="{5779CCED-B610-344A-BFCF-300A4FD1F005}" srcOrd="2" destOrd="0" presId="urn:microsoft.com/office/officeart/2009/3/layout/StepUpProcess"/>
    <dgm:cxn modelId="{A6A69A32-BAFE-4FA6-B557-6F5DB21FCFD3}" type="presParOf" srcId="{D3BB6061-02D3-0048-9E08-E5EA1E3653CF}" destId="{336E4EC0-CBEF-7345-A123-E1A748D25EB0}" srcOrd="5" destOrd="0" presId="urn:microsoft.com/office/officeart/2009/3/layout/StepUpProcess"/>
    <dgm:cxn modelId="{616E887E-816F-46D4-892E-B915A914D704}" type="presParOf" srcId="{336E4EC0-CBEF-7345-A123-E1A748D25EB0}" destId="{29F429C9-3563-5045-AEB2-C8004CC12794}" srcOrd="0" destOrd="0" presId="urn:microsoft.com/office/officeart/2009/3/layout/StepUpProcess"/>
    <dgm:cxn modelId="{30D71841-0A8D-47C2-875D-0B56D9458136}" type="presParOf" srcId="{D3BB6061-02D3-0048-9E08-E5EA1E3653CF}" destId="{110B4C5B-0E41-9A4B-AF90-64BA1C4087B0}" srcOrd="6" destOrd="0" presId="urn:microsoft.com/office/officeart/2009/3/layout/StepUpProcess"/>
    <dgm:cxn modelId="{D6523BBF-9D79-4C91-A758-86C7E21AF6B1}" type="presParOf" srcId="{110B4C5B-0E41-9A4B-AF90-64BA1C4087B0}" destId="{580FD977-5E13-2248-91ED-1D79804F4069}" srcOrd="0" destOrd="0" presId="urn:microsoft.com/office/officeart/2009/3/layout/StepUpProcess"/>
    <dgm:cxn modelId="{30B36688-0BD2-4C00-A88A-1410A9ECB060}" type="presParOf" srcId="{110B4C5B-0E41-9A4B-AF90-64BA1C4087B0}" destId="{7929D29C-A742-BF4F-A55C-2A7E9D675D71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9EE5C1-9286-44DD-BAD5-752835B0247C}">
      <dsp:nvSpPr>
        <dsp:cNvPr id="0" name=""/>
        <dsp:cNvSpPr/>
      </dsp:nvSpPr>
      <dsp:spPr>
        <a:xfrm>
          <a:off x="5401009" y="2637407"/>
          <a:ext cx="1225654" cy="7386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5854"/>
              </a:lnTo>
              <a:lnTo>
                <a:pt x="1225654" y="645854"/>
              </a:lnTo>
              <a:lnTo>
                <a:pt x="1225654" y="73868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7459D7-3918-3447-8807-80FCE706B5D1}">
      <dsp:nvSpPr>
        <dsp:cNvPr id="0" name=""/>
        <dsp:cNvSpPr/>
      </dsp:nvSpPr>
      <dsp:spPr>
        <a:xfrm>
          <a:off x="5355289" y="2637407"/>
          <a:ext cx="91440" cy="7386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3868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B08DDA-1490-E646-A920-01C5938BC10D}">
      <dsp:nvSpPr>
        <dsp:cNvPr id="0" name=""/>
        <dsp:cNvSpPr/>
      </dsp:nvSpPr>
      <dsp:spPr>
        <a:xfrm>
          <a:off x="4176238" y="2637407"/>
          <a:ext cx="1224770" cy="738686"/>
        </a:xfrm>
        <a:custGeom>
          <a:avLst/>
          <a:gdLst/>
          <a:ahLst/>
          <a:cxnLst/>
          <a:rect l="0" t="0" r="0" b="0"/>
          <a:pathLst>
            <a:path>
              <a:moveTo>
                <a:pt x="1224770" y="0"/>
              </a:moveTo>
              <a:lnTo>
                <a:pt x="1224770" y="645854"/>
              </a:lnTo>
              <a:lnTo>
                <a:pt x="0" y="645854"/>
              </a:lnTo>
              <a:lnTo>
                <a:pt x="0" y="73868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62B8DF-A5EC-FA49-A6DD-CCC2E1D3FD68}">
      <dsp:nvSpPr>
        <dsp:cNvPr id="0" name=""/>
        <dsp:cNvSpPr/>
      </dsp:nvSpPr>
      <dsp:spPr>
        <a:xfrm>
          <a:off x="3563853" y="1332049"/>
          <a:ext cx="1837156" cy="6690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6202"/>
              </a:lnTo>
              <a:lnTo>
                <a:pt x="1837156" y="576202"/>
              </a:lnTo>
              <a:lnTo>
                <a:pt x="1837156" y="6690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8866C4-2D07-B543-9E0D-8C5912A9FA04}">
      <dsp:nvSpPr>
        <dsp:cNvPr id="0" name=""/>
        <dsp:cNvSpPr/>
      </dsp:nvSpPr>
      <dsp:spPr>
        <a:xfrm>
          <a:off x="3441266" y="1332049"/>
          <a:ext cx="122586" cy="669034"/>
        </a:xfrm>
        <a:custGeom>
          <a:avLst/>
          <a:gdLst/>
          <a:ahLst/>
          <a:cxnLst/>
          <a:rect l="0" t="0" r="0" b="0"/>
          <a:pathLst>
            <a:path>
              <a:moveTo>
                <a:pt x="122586" y="0"/>
              </a:moveTo>
              <a:lnTo>
                <a:pt x="122586" y="576202"/>
              </a:lnTo>
              <a:lnTo>
                <a:pt x="0" y="576202"/>
              </a:lnTo>
              <a:lnTo>
                <a:pt x="0" y="6690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8777E4-1331-554A-B890-A1157BA9C651}">
      <dsp:nvSpPr>
        <dsp:cNvPr id="0" name=""/>
        <dsp:cNvSpPr/>
      </dsp:nvSpPr>
      <dsp:spPr>
        <a:xfrm>
          <a:off x="1272722" y="2637407"/>
          <a:ext cx="1678745" cy="7386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5854"/>
              </a:lnTo>
              <a:lnTo>
                <a:pt x="1678745" y="645854"/>
              </a:lnTo>
              <a:lnTo>
                <a:pt x="1678745" y="73868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E132B6-BFF4-584D-A438-5BE46760DE7C}">
      <dsp:nvSpPr>
        <dsp:cNvPr id="0" name=""/>
        <dsp:cNvSpPr/>
      </dsp:nvSpPr>
      <dsp:spPr>
        <a:xfrm>
          <a:off x="1272722" y="2637407"/>
          <a:ext cx="453974" cy="7386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5854"/>
              </a:lnTo>
              <a:lnTo>
                <a:pt x="453974" y="645854"/>
              </a:lnTo>
              <a:lnTo>
                <a:pt x="453974" y="73868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21D129-21B0-9B4C-9868-D47BE636F92C}">
      <dsp:nvSpPr>
        <dsp:cNvPr id="0" name=""/>
        <dsp:cNvSpPr/>
      </dsp:nvSpPr>
      <dsp:spPr>
        <a:xfrm>
          <a:off x="501926" y="2637407"/>
          <a:ext cx="770796" cy="738686"/>
        </a:xfrm>
        <a:custGeom>
          <a:avLst/>
          <a:gdLst/>
          <a:ahLst/>
          <a:cxnLst/>
          <a:rect l="0" t="0" r="0" b="0"/>
          <a:pathLst>
            <a:path>
              <a:moveTo>
                <a:pt x="770796" y="0"/>
              </a:moveTo>
              <a:lnTo>
                <a:pt x="770796" y="645854"/>
              </a:lnTo>
              <a:lnTo>
                <a:pt x="0" y="645854"/>
              </a:lnTo>
              <a:lnTo>
                <a:pt x="0" y="73868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387CA6-AF35-5149-A335-6CC1E26FEF2A}">
      <dsp:nvSpPr>
        <dsp:cNvPr id="0" name=""/>
        <dsp:cNvSpPr/>
      </dsp:nvSpPr>
      <dsp:spPr>
        <a:xfrm>
          <a:off x="1272722" y="1332049"/>
          <a:ext cx="2291130" cy="669034"/>
        </a:xfrm>
        <a:custGeom>
          <a:avLst/>
          <a:gdLst/>
          <a:ahLst/>
          <a:cxnLst/>
          <a:rect l="0" t="0" r="0" b="0"/>
          <a:pathLst>
            <a:path>
              <a:moveTo>
                <a:pt x="2291130" y="0"/>
              </a:moveTo>
              <a:lnTo>
                <a:pt x="2291130" y="576202"/>
              </a:lnTo>
              <a:lnTo>
                <a:pt x="0" y="576202"/>
              </a:lnTo>
              <a:lnTo>
                <a:pt x="0" y="6690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7E32EC-C0C1-874C-AEF0-81D523368CA4}">
      <dsp:nvSpPr>
        <dsp:cNvPr id="0" name=""/>
        <dsp:cNvSpPr/>
      </dsp:nvSpPr>
      <dsp:spPr>
        <a:xfrm>
          <a:off x="3062810" y="695725"/>
          <a:ext cx="1002085" cy="636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16E811-CC27-5F48-ADC5-5ACEBC7F3695}">
      <dsp:nvSpPr>
        <dsp:cNvPr id="0" name=""/>
        <dsp:cNvSpPr/>
      </dsp:nvSpPr>
      <dsp:spPr>
        <a:xfrm>
          <a:off x="3174153" y="801501"/>
          <a:ext cx="1002085" cy="6363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BOP</a:t>
          </a:r>
          <a:endParaRPr lang="en-US" sz="1400" kern="1200" dirty="0"/>
        </a:p>
      </dsp:txBody>
      <dsp:txXfrm>
        <a:off x="3192790" y="820138"/>
        <a:ext cx="964811" cy="599050"/>
      </dsp:txXfrm>
    </dsp:sp>
    <dsp:sp modelId="{2A076CB5-C73E-3943-A247-2578098793E2}">
      <dsp:nvSpPr>
        <dsp:cNvPr id="0" name=""/>
        <dsp:cNvSpPr/>
      </dsp:nvSpPr>
      <dsp:spPr>
        <a:xfrm>
          <a:off x="771679" y="2001083"/>
          <a:ext cx="1002085" cy="636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12C16A-0D1C-E24F-8A7C-0A7DDD235F1C}">
      <dsp:nvSpPr>
        <dsp:cNvPr id="0" name=""/>
        <dsp:cNvSpPr/>
      </dsp:nvSpPr>
      <dsp:spPr>
        <a:xfrm>
          <a:off x="883022" y="2106859"/>
          <a:ext cx="1002085" cy="6363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Current account</a:t>
          </a:r>
          <a:endParaRPr lang="en-US" sz="1400" kern="1200" dirty="0"/>
        </a:p>
      </dsp:txBody>
      <dsp:txXfrm>
        <a:off x="901659" y="2125496"/>
        <a:ext cx="964811" cy="599050"/>
      </dsp:txXfrm>
    </dsp:sp>
    <dsp:sp modelId="{FF701D67-AA97-DC4C-859C-AC7DCBCB9F57}">
      <dsp:nvSpPr>
        <dsp:cNvPr id="0" name=""/>
        <dsp:cNvSpPr/>
      </dsp:nvSpPr>
      <dsp:spPr>
        <a:xfrm>
          <a:off x="883" y="3376094"/>
          <a:ext cx="1002085" cy="636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E556FA-9B37-C04D-AD0D-92D22E93640D}">
      <dsp:nvSpPr>
        <dsp:cNvPr id="0" name=""/>
        <dsp:cNvSpPr/>
      </dsp:nvSpPr>
      <dsp:spPr>
        <a:xfrm>
          <a:off x="112226" y="3481870"/>
          <a:ext cx="1002085" cy="6363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Export &amp; Import</a:t>
          </a:r>
          <a:endParaRPr lang="en-US" sz="1400" kern="1200" dirty="0"/>
        </a:p>
      </dsp:txBody>
      <dsp:txXfrm>
        <a:off x="130863" y="3500507"/>
        <a:ext cx="964811" cy="599050"/>
      </dsp:txXfrm>
    </dsp:sp>
    <dsp:sp modelId="{58E0E917-9D6A-E34E-A3E6-A20BA2FE9B75}">
      <dsp:nvSpPr>
        <dsp:cNvPr id="0" name=""/>
        <dsp:cNvSpPr/>
      </dsp:nvSpPr>
      <dsp:spPr>
        <a:xfrm>
          <a:off x="1225654" y="3376094"/>
          <a:ext cx="1002085" cy="636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13FC87-42C9-A544-9E23-30B53CCB15A3}">
      <dsp:nvSpPr>
        <dsp:cNvPr id="0" name=""/>
        <dsp:cNvSpPr/>
      </dsp:nvSpPr>
      <dsp:spPr>
        <a:xfrm>
          <a:off x="1336997" y="3481870"/>
          <a:ext cx="1002085" cy="6363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Net Income receipt</a:t>
          </a:r>
          <a:endParaRPr lang="en-US" sz="1400" kern="1200" dirty="0"/>
        </a:p>
      </dsp:txBody>
      <dsp:txXfrm>
        <a:off x="1355634" y="3500507"/>
        <a:ext cx="964811" cy="599050"/>
      </dsp:txXfrm>
    </dsp:sp>
    <dsp:sp modelId="{3D1030A0-F1DB-5B4F-BCC5-86670DE43E40}">
      <dsp:nvSpPr>
        <dsp:cNvPr id="0" name=""/>
        <dsp:cNvSpPr/>
      </dsp:nvSpPr>
      <dsp:spPr>
        <a:xfrm>
          <a:off x="2450425" y="3376094"/>
          <a:ext cx="1002085" cy="636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BF2689-F979-6B4D-BA60-B80FE0C63AF4}">
      <dsp:nvSpPr>
        <dsp:cNvPr id="0" name=""/>
        <dsp:cNvSpPr/>
      </dsp:nvSpPr>
      <dsp:spPr>
        <a:xfrm>
          <a:off x="2561767" y="3481870"/>
          <a:ext cx="1002085" cy="6363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Unilateral transfer</a:t>
          </a:r>
          <a:endParaRPr lang="en-US" sz="1400" kern="1200" dirty="0"/>
        </a:p>
      </dsp:txBody>
      <dsp:txXfrm>
        <a:off x="2580404" y="3500507"/>
        <a:ext cx="964811" cy="599050"/>
      </dsp:txXfrm>
    </dsp:sp>
    <dsp:sp modelId="{0CF3F62F-A53F-1F4B-848A-6F550C1961E0}">
      <dsp:nvSpPr>
        <dsp:cNvPr id="0" name=""/>
        <dsp:cNvSpPr/>
      </dsp:nvSpPr>
      <dsp:spPr>
        <a:xfrm>
          <a:off x="2940224" y="2001083"/>
          <a:ext cx="1002085" cy="636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C146EB-CB4F-3A45-807E-A1A780F93139}">
      <dsp:nvSpPr>
        <dsp:cNvPr id="0" name=""/>
        <dsp:cNvSpPr/>
      </dsp:nvSpPr>
      <dsp:spPr>
        <a:xfrm>
          <a:off x="3051567" y="2106859"/>
          <a:ext cx="1002085" cy="6363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Capital account</a:t>
          </a:r>
          <a:endParaRPr lang="en-US" sz="1400" kern="1200" dirty="0"/>
        </a:p>
      </dsp:txBody>
      <dsp:txXfrm>
        <a:off x="3070204" y="2125496"/>
        <a:ext cx="964811" cy="599050"/>
      </dsp:txXfrm>
    </dsp:sp>
    <dsp:sp modelId="{EEBC26BF-7023-3543-83E6-7C52B13BEC18}">
      <dsp:nvSpPr>
        <dsp:cNvPr id="0" name=""/>
        <dsp:cNvSpPr/>
      </dsp:nvSpPr>
      <dsp:spPr>
        <a:xfrm>
          <a:off x="4899966" y="2001083"/>
          <a:ext cx="1002085" cy="636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71AAFE-4F8B-C74F-9458-6CD83D5BA365}">
      <dsp:nvSpPr>
        <dsp:cNvPr id="0" name=""/>
        <dsp:cNvSpPr/>
      </dsp:nvSpPr>
      <dsp:spPr>
        <a:xfrm>
          <a:off x="5011309" y="2106859"/>
          <a:ext cx="1002085" cy="6363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Financial account</a:t>
          </a:r>
          <a:endParaRPr lang="en-US" sz="1400" kern="1200" dirty="0"/>
        </a:p>
      </dsp:txBody>
      <dsp:txXfrm>
        <a:off x="5029946" y="2125496"/>
        <a:ext cx="964811" cy="599050"/>
      </dsp:txXfrm>
    </dsp:sp>
    <dsp:sp modelId="{41E076E8-86BF-A747-93B1-FC45FD7987E1}">
      <dsp:nvSpPr>
        <dsp:cNvPr id="0" name=""/>
        <dsp:cNvSpPr/>
      </dsp:nvSpPr>
      <dsp:spPr>
        <a:xfrm>
          <a:off x="3675195" y="3376094"/>
          <a:ext cx="1002085" cy="636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7FC88E-09BB-9A4D-8AA6-0904E9B0C468}">
      <dsp:nvSpPr>
        <dsp:cNvPr id="0" name=""/>
        <dsp:cNvSpPr/>
      </dsp:nvSpPr>
      <dsp:spPr>
        <a:xfrm>
          <a:off x="3786538" y="3481870"/>
          <a:ext cx="1002085" cy="6363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Non-official reserves</a:t>
          </a:r>
          <a:endParaRPr lang="en-US" sz="1400" kern="1200" dirty="0"/>
        </a:p>
      </dsp:txBody>
      <dsp:txXfrm>
        <a:off x="3805175" y="3500507"/>
        <a:ext cx="964811" cy="599050"/>
      </dsp:txXfrm>
    </dsp:sp>
    <dsp:sp modelId="{FFB7278F-37AB-BB42-BA65-EFC986C6D9A1}">
      <dsp:nvSpPr>
        <dsp:cNvPr id="0" name=""/>
        <dsp:cNvSpPr/>
      </dsp:nvSpPr>
      <dsp:spPr>
        <a:xfrm>
          <a:off x="4899966" y="3376094"/>
          <a:ext cx="1002085" cy="636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2ABAF8-78D4-A041-9410-5E7E47392A31}">
      <dsp:nvSpPr>
        <dsp:cNvPr id="0" name=""/>
        <dsp:cNvSpPr/>
      </dsp:nvSpPr>
      <dsp:spPr>
        <a:xfrm>
          <a:off x="5011309" y="3481870"/>
          <a:ext cx="1002085" cy="6363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Statistical discrepancy</a:t>
          </a:r>
          <a:endParaRPr lang="en-US" sz="1400" kern="1200" dirty="0"/>
        </a:p>
      </dsp:txBody>
      <dsp:txXfrm>
        <a:off x="5029946" y="3500507"/>
        <a:ext cx="964811" cy="599050"/>
      </dsp:txXfrm>
    </dsp:sp>
    <dsp:sp modelId="{42312E68-0218-4FDA-93AB-4515FE6FED55}">
      <dsp:nvSpPr>
        <dsp:cNvPr id="0" name=""/>
        <dsp:cNvSpPr/>
      </dsp:nvSpPr>
      <dsp:spPr>
        <a:xfrm>
          <a:off x="6125621" y="3376094"/>
          <a:ext cx="1002085" cy="636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6E7C73-4E94-4831-9C5E-A43129F41B54}">
      <dsp:nvSpPr>
        <dsp:cNvPr id="0" name=""/>
        <dsp:cNvSpPr/>
      </dsp:nvSpPr>
      <dsp:spPr>
        <a:xfrm>
          <a:off x="6236963" y="3481870"/>
          <a:ext cx="1002085" cy="6363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Official reserves</a:t>
          </a:r>
          <a:endParaRPr lang="en-US" sz="1400" kern="1200" dirty="0"/>
        </a:p>
      </dsp:txBody>
      <dsp:txXfrm>
        <a:off x="6255600" y="3500507"/>
        <a:ext cx="964811" cy="5990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331021-112A-8A4A-9159-5D3213DA3023}">
      <dsp:nvSpPr>
        <dsp:cNvPr id="0" name=""/>
        <dsp:cNvSpPr/>
      </dsp:nvSpPr>
      <dsp:spPr>
        <a:xfrm rot="5400000">
          <a:off x="343392" y="2189401"/>
          <a:ext cx="1028240" cy="1710969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494FDDD-5754-CA4F-AAA8-A826752FA7BE}">
      <dsp:nvSpPr>
        <dsp:cNvPr id="0" name=""/>
        <dsp:cNvSpPr/>
      </dsp:nvSpPr>
      <dsp:spPr>
        <a:xfrm>
          <a:off x="171753" y="2700613"/>
          <a:ext cx="1544673" cy="1353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Individuals, firms and households, </a:t>
          </a:r>
          <a:endParaRPr lang="en-US" sz="2200" kern="1200" dirty="0"/>
        </a:p>
      </dsp:txBody>
      <dsp:txXfrm>
        <a:off x="171753" y="2700613"/>
        <a:ext cx="1544673" cy="1353996"/>
      </dsp:txXfrm>
    </dsp:sp>
    <dsp:sp modelId="{78F30971-CD03-1E4C-933E-B40B81380E79}">
      <dsp:nvSpPr>
        <dsp:cNvPr id="0" name=""/>
        <dsp:cNvSpPr/>
      </dsp:nvSpPr>
      <dsp:spPr>
        <a:xfrm>
          <a:off x="1424978" y="2063438"/>
          <a:ext cx="291447" cy="29144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384EB0E-86C1-7F44-BD61-034B2CED1C1E}">
      <dsp:nvSpPr>
        <dsp:cNvPr id="0" name=""/>
        <dsp:cNvSpPr/>
      </dsp:nvSpPr>
      <dsp:spPr>
        <a:xfrm rot="5400000">
          <a:off x="2234374" y="1721476"/>
          <a:ext cx="1028240" cy="1710969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5A67E59-1C70-CB43-BF2E-7AA8FC1B067E}">
      <dsp:nvSpPr>
        <dsp:cNvPr id="0" name=""/>
        <dsp:cNvSpPr/>
      </dsp:nvSpPr>
      <dsp:spPr>
        <a:xfrm>
          <a:off x="2062735" y="2232687"/>
          <a:ext cx="1544673" cy="1353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Commercial banks</a:t>
          </a:r>
          <a:endParaRPr lang="en-US" sz="2200" kern="1200" dirty="0"/>
        </a:p>
      </dsp:txBody>
      <dsp:txXfrm>
        <a:off x="2062735" y="2232687"/>
        <a:ext cx="1544673" cy="1353996"/>
      </dsp:txXfrm>
    </dsp:sp>
    <dsp:sp modelId="{1536CBE3-F6D5-E04C-9203-1A86AF6BEE81}">
      <dsp:nvSpPr>
        <dsp:cNvPr id="0" name=""/>
        <dsp:cNvSpPr/>
      </dsp:nvSpPr>
      <dsp:spPr>
        <a:xfrm>
          <a:off x="3315960" y="1595512"/>
          <a:ext cx="291447" cy="29144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01D76E9-191F-F942-90A3-A8740EFA007A}">
      <dsp:nvSpPr>
        <dsp:cNvPr id="0" name=""/>
        <dsp:cNvSpPr/>
      </dsp:nvSpPr>
      <dsp:spPr>
        <a:xfrm rot="5400000">
          <a:off x="4125355" y="1253551"/>
          <a:ext cx="1028240" cy="1710969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0908EB9-8C65-354B-BE1A-9AF285C3CC15}">
      <dsp:nvSpPr>
        <dsp:cNvPr id="0" name=""/>
        <dsp:cNvSpPr/>
      </dsp:nvSpPr>
      <dsp:spPr>
        <a:xfrm>
          <a:off x="3953716" y="1764762"/>
          <a:ext cx="1544673" cy="1353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Foreign exchange brokers</a:t>
          </a:r>
        </a:p>
      </dsp:txBody>
      <dsp:txXfrm>
        <a:off x="3953716" y="1764762"/>
        <a:ext cx="1544673" cy="1353996"/>
      </dsp:txXfrm>
    </dsp:sp>
    <dsp:sp modelId="{5779CCED-B610-344A-BFCF-300A4FD1F005}">
      <dsp:nvSpPr>
        <dsp:cNvPr id="0" name=""/>
        <dsp:cNvSpPr/>
      </dsp:nvSpPr>
      <dsp:spPr>
        <a:xfrm>
          <a:off x="5206942" y="1127587"/>
          <a:ext cx="291447" cy="29144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80FD977-5E13-2248-91ED-1D79804F4069}">
      <dsp:nvSpPr>
        <dsp:cNvPr id="0" name=""/>
        <dsp:cNvSpPr/>
      </dsp:nvSpPr>
      <dsp:spPr>
        <a:xfrm rot="5400000">
          <a:off x="6016337" y="785625"/>
          <a:ext cx="1028240" cy="1710969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929D29C-A742-BF4F-A55C-2A7E9D675D71}">
      <dsp:nvSpPr>
        <dsp:cNvPr id="0" name=""/>
        <dsp:cNvSpPr/>
      </dsp:nvSpPr>
      <dsp:spPr>
        <a:xfrm>
          <a:off x="5844698" y="1296837"/>
          <a:ext cx="1544673" cy="1353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Central bank</a:t>
          </a:r>
          <a:endParaRPr lang="en-US" sz="2200" kern="1200" dirty="0"/>
        </a:p>
      </dsp:txBody>
      <dsp:txXfrm>
        <a:off x="5844698" y="1296837"/>
        <a:ext cx="1544673" cy="13539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0306CF7-D2F1-400A-9493-3D09C405B6FF}" type="datetimeFigureOut">
              <a:rPr lang="en-US"/>
              <a:pPr>
                <a:defRPr/>
              </a:pPr>
              <a:t>3/19/2019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F020BA4-4AFE-464D-9D7E-9B26E969A2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78CDECB-69AD-402D-9215-6006757F7CEB}" type="datetimeFigureOut">
              <a:rPr lang="en-US"/>
              <a:pPr>
                <a:defRPr/>
              </a:pPr>
              <a:t>3/19/2019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0265350-81A5-45A1-A11E-1B07EB28FD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vestopedia.com/terms/forex/c/currency-trading-forex-brokers.asp%23ixzz3gkrH9mt5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ec.tynt.com/b/rw?id=arwjQmCEqr4l6Cadbi-bnq&amp;u=Investopedia" TargetMode="Externa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vestopedia.com/terms/forex/c/currency-trading-forex-brokers.asp%23ixzz3gkrH9mt5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ec.tynt.com/b/rw?id=arwjQmCEqr4l6Cadbi-bnq&amp;u=Investopedia" TargetMode="Externa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vi-VN" smtClean="0">
              <a:latin typeface="Calibri" panose="020F0502020204030204" pitchFamily="34" charset="0"/>
            </a:endParaRP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6AF0CA88-DC8F-4C1D-B0FA-C3F600293EF7}" type="slidenum">
              <a:rPr lang="en-US" altLang="vi-VN" smtClean="0"/>
              <a:pPr>
                <a:spcBef>
                  <a:spcPct val="0"/>
                </a:spcBef>
              </a:pPr>
              <a:t>1</a:t>
            </a:fld>
            <a:endParaRPr lang="en-US" altLang="vi-V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vi-VN" smtClean="0">
              <a:latin typeface="Calibri" panose="020F0502020204030204" pitchFamily="34" charset="0"/>
            </a:endParaRP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2E9AAB20-A30B-4FEC-926C-466B7E859933}" type="slidenum">
              <a:rPr lang="en-US" altLang="vi-VN" smtClean="0"/>
              <a:pPr>
                <a:spcBef>
                  <a:spcPct val="0"/>
                </a:spcBef>
              </a:pPr>
              <a:t>2</a:t>
            </a:fld>
            <a:endParaRPr lang="en-US" altLang="vi-V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vi-VN" smtClean="0">
              <a:latin typeface="Calibri" panose="020F0502020204030204" pitchFamily="34" charset="0"/>
            </a:endParaRP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32448E8B-3042-424E-8FE7-189352191CC3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3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vi-VN" smtClean="0">
              <a:latin typeface="Calibri" panose="020F0502020204030204" pitchFamily="34" charset="0"/>
            </a:endParaRP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6E2AB240-0057-445D-9599-97D31992C258}" type="slidenum">
              <a:rPr lang="en-US" altLang="vi-VN" smtClean="0"/>
              <a:pPr>
                <a:spcBef>
                  <a:spcPct val="0"/>
                </a:spcBef>
              </a:pPr>
              <a:t>4</a:t>
            </a:fld>
            <a:endParaRPr lang="en-US" altLang="vi-VN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vi-VN" smtClean="0"/>
              <a:t>In the normal market we sell and buy goods and services, in FX market we sell and buy foreign exchange. Foreign exchanges are the goods in FX market. </a:t>
            </a:r>
          </a:p>
          <a:p>
            <a:pPr eaLnBrk="1" hangingPunct="1">
              <a:spcBef>
                <a:spcPct val="0"/>
              </a:spcBef>
            </a:pPr>
            <a:endParaRPr lang="en-US" altLang="vi-VN" smtClean="0"/>
          </a:p>
          <a:p>
            <a:pPr eaLnBrk="1" hangingPunct="1">
              <a:spcBef>
                <a:spcPct val="0"/>
              </a:spcBef>
            </a:pPr>
            <a:r>
              <a:rPr lang="en-US" altLang="vi-VN" smtClean="0"/>
              <a:t>Mainly, the foreign exchange market is the market for converting the currency of one country into that of another. </a:t>
            </a:r>
          </a:p>
          <a:p>
            <a:pPr eaLnBrk="1" hangingPunct="1">
              <a:spcBef>
                <a:spcPct val="0"/>
              </a:spcBef>
            </a:pPr>
            <a:endParaRPr lang="en-US" altLang="vi-VN" smtClean="0"/>
          </a:p>
          <a:p>
            <a:pPr eaLnBrk="1" hangingPunct="1">
              <a:spcBef>
                <a:spcPct val="0"/>
              </a:spcBef>
            </a:pPr>
            <a:r>
              <a:rPr lang="en-US" altLang="vi-VN" smtClean="0"/>
              <a:t>E.g. you want to travel to New York, you have to go to the FOREX market, use VND you have to buy USD</a:t>
            </a:r>
          </a:p>
          <a:p>
            <a:pPr eaLnBrk="1" hangingPunct="1">
              <a:spcBef>
                <a:spcPct val="0"/>
              </a:spcBef>
            </a:pPr>
            <a:endParaRPr lang="en-US" altLang="vi-VN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A701A41B-66DD-4401-AE0E-DC41FA1B842E}" type="slidenum">
              <a:rPr lang="en-US" altLang="vi-VN" smtClean="0"/>
              <a:pPr>
                <a:spcBef>
                  <a:spcPct val="0"/>
                </a:spcBef>
              </a:pPr>
              <a:t>5</a:t>
            </a:fld>
            <a:endParaRPr lang="en-US" altLang="vi-VN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vi-VN" smtClean="0">
              <a:latin typeface="Calibri" panose="020F0502020204030204" pitchFamily="34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A7FD8708-DB50-4ED5-84D2-4C060734D025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6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vi-VN" smtClean="0">
              <a:latin typeface="Calibri" panose="020F0502020204030204" pitchFamily="34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608699E-940A-46CE-B1C5-5F8099556377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7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vi-VN" smtClean="0">
              <a:latin typeface="Calibri" panose="020F0502020204030204" pitchFamily="34" charset="0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2836C050-7D29-487A-96B3-DE1ACDFB5EE7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8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vi-VN" altLang="vi-VN" smtClean="0"/>
              <a:t>CHF: Swiss franc</a:t>
            </a:r>
          </a:p>
          <a:p>
            <a:pPr eaLnBrk="1" hangingPunct="1">
              <a:spcBef>
                <a:spcPct val="0"/>
              </a:spcBef>
            </a:pPr>
            <a:r>
              <a:rPr lang="vi-VN" altLang="vi-VN" smtClean="0"/>
              <a:t>SEK: Sweden krona</a:t>
            </a:r>
          </a:p>
          <a:p>
            <a:pPr eaLnBrk="1" hangingPunct="1">
              <a:spcBef>
                <a:spcPct val="0"/>
              </a:spcBef>
            </a:pPr>
            <a:r>
              <a:rPr lang="vi-VN" altLang="vi-VN" smtClean="0"/>
              <a:t>RUB: Russian Ruble </a:t>
            </a:r>
          </a:p>
          <a:p>
            <a:pPr eaLnBrk="1" hangingPunct="1">
              <a:spcBef>
                <a:spcPct val="0"/>
              </a:spcBef>
            </a:pPr>
            <a:r>
              <a:rPr lang="vi-VN" altLang="vi-VN" smtClean="0"/>
              <a:t>TRY: Turkish Lira</a:t>
            </a:r>
            <a:endParaRPr lang="en-US" altLang="vi-VN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73B1D2F2-62B1-4052-962D-5519513C737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9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vi-VN" smtClean="0">
              <a:latin typeface="Calibri" panose="020F0502020204030204" pitchFamily="34" charset="0"/>
            </a:endParaRP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5AA915A7-328D-4B2B-9AAE-3035C76BEC45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10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vi-VN" smtClean="0">
              <a:latin typeface="Calibri" panose="020F0502020204030204" pitchFamily="34" charset="0"/>
            </a:endParaRPr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36E23238-A5FE-4CE6-B5D9-659138109FB0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11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vi-VN" altLang="vi-VN" smtClean="0"/>
              <a:t>When do you need foreign exchange? When we travel abroad, import sth, invest overseas, etc. When you export sth and get foreign currencies, you may want to exchange for VND.  </a:t>
            </a:r>
          </a:p>
          <a:p>
            <a:pPr eaLnBrk="1" hangingPunct="1">
              <a:spcBef>
                <a:spcPct val="0"/>
              </a:spcBef>
            </a:pPr>
            <a:r>
              <a:rPr lang="vi-VN" altLang="vi-VN" smtClean="0"/>
              <a:t>When you need foreign currencies, where do you go to buy foreign currencies? </a:t>
            </a:r>
            <a:endParaRPr lang="en-US" altLang="vi-VN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2B1E589D-F14B-476E-A2A1-16BA28984CB2}" type="slidenum">
              <a:rPr lang="en-US" altLang="vi-VN" smtClean="0"/>
              <a:pPr>
                <a:spcBef>
                  <a:spcPct val="0"/>
                </a:spcBef>
              </a:pPr>
              <a:t>12</a:t>
            </a:fld>
            <a:endParaRPr lang="en-US" altLang="vi-VN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vi-VN" smtClean="0"/>
              <a:t>Firms that provide currency traders with access to a trading platform that allows them to buy and sell foreign currencies. A currency trading broker, also known as a retail forex broker, or forex broker, handles a very small portion of the volume of the overall foreign exchange market. Currency traders use these brokers to access the 24-hour currency market.</a:t>
            </a:r>
          </a:p>
          <a:p>
            <a:pPr eaLnBrk="1" hangingPunct="1">
              <a:spcBef>
                <a:spcPct val="0"/>
              </a:spcBef>
            </a:pPr>
            <a:endParaRPr lang="en-US" altLang="vi-VN" smtClean="0"/>
          </a:p>
          <a:p>
            <a:pPr eaLnBrk="1" hangingPunct="1">
              <a:spcBef>
                <a:spcPct val="0"/>
              </a:spcBef>
            </a:pPr>
            <a:r>
              <a:rPr lang="en-US" altLang="vi-VN" smtClean="0"/>
              <a:t>Read more: </a:t>
            </a:r>
            <a:r>
              <a:rPr lang="en-US" altLang="vi-VN" smtClean="0">
                <a:hlinkClick r:id="rId3"/>
              </a:rPr>
              <a:t>http://www.investopedia.com/terms/forex/c/currency-trading-forex-brokers.asp#ixzz3gkrH9mt5 </a:t>
            </a:r>
          </a:p>
          <a:p>
            <a:pPr eaLnBrk="1" hangingPunct="1">
              <a:spcBef>
                <a:spcPct val="0"/>
              </a:spcBef>
            </a:pPr>
            <a:r>
              <a:rPr lang="en-US" altLang="vi-VN" smtClean="0"/>
              <a:t>Follow us: </a:t>
            </a:r>
            <a:r>
              <a:rPr lang="en-US" altLang="vi-VN" smtClean="0">
                <a:hlinkClick r:id="rId4"/>
              </a:rPr>
              <a:t>@Investopedia on Twitter</a:t>
            </a:r>
            <a:endParaRPr lang="en-US" altLang="vi-VN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1A9AE86C-3E04-41A6-8DDA-7FC23D6BD35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13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vi-VN" smtClean="0"/>
              <a:t>Firms that provide currency traders with access to a trading platform that allows them to buy and sell foreign currencies. A currency trading broker, also known as a retail forex broker, or forex broker, handles a very small portion of the volume of the overall foreign exchange market. Currency traders use these brokers to access the 24-hour currency market.</a:t>
            </a:r>
          </a:p>
          <a:p>
            <a:pPr eaLnBrk="1" hangingPunct="1">
              <a:spcBef>
                <a:spcPct val="0"/>
              </a:spcBef>
            </a:pPr>
            <a:endParaRPr lang="en-US" altLang="vi-VN" smtClean="0"/>
          </a:p>
          <a:p>
            <a:pPr eaLnBrk="1" hangingPunct="1">
              <a:spcBef>
                <a:spcPct val="0"/>
              </a:spcBef>
            </a:pPr>
            <a:r>
              <a:rPr lang="en-US" altLang="vi-VN" smtClean="0"/>
              <a:t>Read more: </a:t>
            </a:r>
            <a:r>
              <a:rPr lang="en-US" altLang="vi-VN" smtClean="0">
                <a:hlinkClick r:id="rId3"/>
              </a:rPr>
              <a:t>http://www.investopedia.com/terms/forex/c/currency-trading-forex-brokers.asp#ixzz3gkrH9mt5 </a:t>
            </a:r>
          </a:p>
          <a:p>
            <a:pPr eaLnBrk="1" hangingPunct="1">
              <a:spcBef>
                <a:spcPct val="0"/>
              </a:spcBef>
            </a:pPr>
            <a:r>
              <a:rPr lang="en-US" altLang="vi-VN" smtClean="0"/>
              <a:t>Follow us: </a:t>
            </a:r>
            <a:r>
              <a:rPr lang="en-US" altLang="vi-VN" smtClean="0">
                <a:hlinkClick r:id="rId4"/>
              </a:rPr>
              <a:t>@Investopedia on Twitter</a:t>
            </a:r>
            <a:endParaRPr lang="en-US" altLang="vi-VN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B46D867B-0C30-40E2-BD7D-CA1D5CF2ECF7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14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vi-VN" smtClean="0">
              <a:latin typeface="Calibri" panose="020F0502020204030204" pitchFamily="34" charset="0"/>
            </a:endParaRPr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FB26F7CE-5453-43BE-BBD9-79813BE1A3B9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15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vi-VN" smtClean="0"/>
              <a:t>Write on board</a:t>
            </a: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C4CBC1CC-3FD5-449F-8378-41281A2AE536}" type="slidenum">
              <a:rPr lang="en-US" altLang="vi-VN" smtClean="0"/>
              <a:pPr>
                <a:spcBef>
                  <a:spcPct val="0"/>
                </a:spcBef>
              </a:pPr>
              <a:t>16</a:t>
            </a:fld>
            <a:endParaRPr lang="en-US" altLang="vi-VN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vi-VN" smtClean="0">
              <a:latin typeface="Calibri" panose="020F0502020204030204" pitchFamily="34" charset="0"/>
            </a:endParaRP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6882328B-9440-45C7-B8DF-273B08DAD3C7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17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1" eaLnBrk="1" hangingPunct="1">
              <a:spcBef>
                <a:spcPct val="0"/>
              </a:spcBef>
            </a:pPr>
            <a:endParaRPr lang="vi-VN" altLang="vi-VN" smtClean="0">
              <a:latin typeface="Calibri" panose="020F0502020204030204" pitchFamily="34" charset="0"/>
            </a:endParaRPr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3B29EF6D-2F8E-41B1-98E7-E8C557CD5992}" type="slidenum">
              <a:rPr lang="en-US" altLang="vi-VN" smtClean="0"/>
              <a:pPr>
                <a:spcBef>
                  <a:spcPct val="0"/>
                </a:spcBef>
              </a:pPr>
              <a:t>18</a:t>
            </a:fld>
            <a:endParaRPr lang="en-US" altLang="vi-VN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vi-VN" smtClean="0">
              <a:latin typeface="Calibri" panose="020F0502020204030204" pitchFamily="34" charset="0"/>
            </a:endParaRPr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88C24F87-C7FF-43EE-88F2-DEB45FF0B5E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22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vi-VN" smtClean="0">
              <a:latin typeface="Calibri" panose="020F0502020204030204" pitchFamily="34" charset="0"/>
            </a:endParaRPr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63A36ADE-7E04-480A-AE24-0B1CF5B1292E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27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vi-VN" smtClean="0"/>
              <a:t>A</a:t>
            </a:r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16A97B21-7C47-47E3-A5D8-EBD9DB7E38A0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29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vi-VN" smtClean="0"/>
              <a:t>B</a:t>
            </a: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AE1878EA-F715-46B1-9586-6D42DA893AAD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30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vi-VN" smtClean="0"/>
              <a:t>A</a:t>
            </a:r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70AE0B94-5666-42AE-8A2A-8BB7E067569A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33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vi-VN" smtClean="0"/>
              <a:t>B</a:t>
            </a:r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48A32FB9-2EA5-499F-AF0B-4B72798866FC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34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vi-VN" smtClean="0">
              <a:latin typeface="Calibri" panose="020F0502020204030204" pitchFamily="34" charset="0"/>
            </a:endParaRPr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0B00B305-17F0-4AB7-B548-E7D0FD7C0DE2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35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20638"/>
            <a:ext cx="3498850" cy="282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3" y="20638"/>
            <a:ext cx="5624512" cy="282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2817813"/>
            <a:ext cx="7669212" cy="229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863" y="2819400"/>
            <a:ext cx="1460500" cy="229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5089525"/>
            <a:ext cx="9097962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 userDrawn="1"/>
        </p:nvSpPr>
        <p:spPr>
          <a:xfrm>
            <a:off x="8755063" y="2470150"/>
            <a:ext cx="304800" cy="152400"/>
          </a:xfrm>
          <a:prstGeom prst="rect">
            <a:avLst/>
          </a:prstGeom>
          <a:solidFill>
            <a:srgbClr val="F274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F47F28"/>
              </a:solidFill>
            </a:endParaRPr>
          </a:p>
        </p:txBody>
      </p:sp>
      <p:sp>
        <p:nvSpPr>
          <p:cNvPr id="15" name="Text Placeholder 15"/>
          <p:cNvSpPr>
            <a:spLocks noGrp="1"/>
          </p:cNvSpPr>
          <p:nvPr>
            <p:ph type="body" sz="quarter" idx="14"/>
          </p:nvPr>
        </p:nvSpPr>
        <p:spPr>
          <a:xfrm>
            <a:off x="3581400" y="1295400"/>
            <a:ext cx="5105400" cy="1416269"/>
          </a:xfrm>
        </p:spPr>
        <p:txBody>
          <a:bodyPr anchor="b">
            <a:normAutofit/>
          </a:bodyPr>
          <a:lstStyle>
            <a:lvl1pPr algn="r">
              <a:buNone/>
              <a:defRPr lang="en-US" sz="2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44" y="4114800"/>
            <a:ext cx="7315200" cy="914400"/>
          </a:xfrm>
        </p:spPr>
        <p:txBody>
          <a:bodyPr anchor="b">
            <a:normAutofit/>
          </a:bodyPr>
          <a:lstStyle>
            <a:lvl1pPr marL="0" indent="0">
              <a:defRPr lang="en-US" sz="3600" b="1" kern="120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40C158FE-BC32-4BE9-9D9A-D7124EDE889E}" type="datetimeFigureOut">
              <a:rPr lang="en-US"/>
              <a:pPr>
                <a:defRPr/>
              </a:pPr>
              <a:t>3/19/2019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308AC9F1-BA92-4B67-B395-1055077EC3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6210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 userDrawn="1"/>
        </p:nvSpPr>
        <p:spPr>
          <a:xfrm>
            <a:off x="762000" y="1946209"/>
            <a:ext cx="2057400" cy="2057400"/>
          </a:xfrm>
          <a:prstGeom prst="ellipse">
            <a:avLst/>
          </a:prstGeom>
          <a:gradFill flip="none" rotWithShape="1">
            <a:gsLst>
              <a:gs pos="0">
                <a:srgbClr val="F39C29"/>
              </a:gs>
              <a:gs pos="50000">
                <a:srgbClr val="F7931D"/>
              </a:gs>
              <a:gs pos="100000">
                <a:srgbClr val="FF6600"/>
              </a:gs>
            </a:gsLst>
            <a:path path="circle">
              <a:fillToRect l="50000" t="50000" r="50000" b="50000"/>
            </a:path>
            <a:tileRect/>
          </a:gradFill>
          <a:ln w="82550">
            <a:noFill/>
          </a:ln>
          <a:effectLst>
            <a:outerShdw blurRad="1524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             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8686800" y="5265738"/>
            <a:ext cx="457200" cy="96837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FF6600"/>
                </a:solidFill>
              </a:rPr>
              <a:t>           </a:t>
            </a:r>
          </a:p>
        </p:txBody>
      </p:sp>
      <p:sp>
        <p:nvSpPr>
          <p:cNvPr id="6" name="Oval 5"/>
          <p:cNvSpPr/>
          <p:nvPr userDrawn="1"/>
        </p:nvSpPr>
        <p:spPr>
          <a:xfrm>
            <a:off x="1007328" y="1992354"/>
            <a:ext cx="1583472" cy="1295400"/>
          </a:xfrm>
          <a:prstGeom prst="ellipse">
            <a:avLst/>
          </a:prstGeom>
          <a:gradFill flip="none" rotWithShape="1">
            <a:gsLst>
              <a:gs pos="63000">
                <a:schemeClr val="bg1">
                  <a:alpha val="7000"/>
                </a:schemeClr>
              </a:gs>
              <a:gs pos="72000">
                <a:schemeClr val="bg1">
                  <a:alpha val="15000"/>
                </a:schemeClr>
              </a:gs>
              <a:gs pos="91000">
                <a:schemeClr val="bg1">
                  <a:alpha val="28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      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1992354"/>
            <a:ext cx="5867400" cy="1970046"/>
          </a:xfrm>
        </p:spPr>
        <p:txBody>
          <a:bodyPr>
            <a:normAutofit/>
          </a:bodyPr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5105400"/>
            <a:ext cx="8229601" cy="375787"/>
          </a:xfrm>
        </p:spPr>
        <p:txBody>
          <a:bodyPr anchor="b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474747"/>
                </a:solidFill>
              </a:defRPr>
            </a:lvl1pPr>
          </a:lstStyle>
          <a:p>
            <a:pPr>
              <a:defRPr/>
            </a:pPr>
            <a:fld id="{CBDDE1DF-BEA3-4DC2-B3FD-C35F5A6B03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903187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" r="5875" b="5263"/>
          <a:stretch>
            <a:fillRect/>
          </a:stretch>
        </p:blipFill>
        <p:spPr bwMode="auto">
          <a:xfrm>
            <a:off x="3175" y="5867400"/>
            <a:ext cx="914400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180" y="76200"/>
            <a:ext cx="8403020" cy="685800"/>
          </a:xfrm>
        </p:spPr>
        <p:txBody>
          <a:bodyPr>
            <a:normAutofit/>
          </a:bodyPr>
          <a:lstStyle>
            <a:lvl1pPr algn="l">
              <a:defRPr sz="3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474747"/>
                </a:solidFill>
              </a:defRPr>
            </a:lvl1pPr>
          </a:lstStyle>
          <a:p>
            <a:pPr>
              <a:defRPr/>
            </a:pPr>
            <a:fld id="{FF141AD0-27A6-490C-A6AA-ED14A48C04A3}" type="datetimeFigureOut">
              <a:rPr lang="en-US"/>
              <a:pPr>
                <a:defRPr/>
              </a:pPr>
              <a:t>3/19/2019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474747"/>
                </a:solidFill>
              </a:defRPr>
            </a:lvl1pPr>
          </a:lstStyle>
          <a:p>
            <a:pPr>
              <a:defRPr/>
            </a:pPr>
            <a:fld id="{32D0BD1E-59E3-4E53-93D5-FF7789B2E4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12429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: Emphasis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474747"/>
                </a:solidFill>
              </a:defRPr>
            </a:lvl1pPr>
          </a:lstStyle>
          <a:p>
            <a:pPr>
              <a:defRPr/>
            </a:pPr>
            <a:fld id="{EA5DCC13-3B4D-4389-BD91-2D1086557943}" type="datetimeFigureOut">
              <a:rPr lang="en-US"/>
              <a:pPr>
                <a:defRPr/>
              </a:pPr>
              <a:t>3/19/2019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474747"/>
                </a:solidFill>
              </a:defRPr>
            </a:lvl1pPr>
          </a:lstStyle>
          <a:p>
            <a:pPr>
              <a:defRPr/>
            </a:pPr>
            <a:fld id="{6D06E2BA-C834-4E11-98E0-4E77D20409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043159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999" y="1"/>
            <a:ext cx="7068015" cy="838200"/>
          </a:xfrm>
        </p:spPr>
        <p:txBody>
          <a:bodyPr anchor="b">
            <a:norm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6402"/>
            <a:ext cx="4038600" cy="3971455"/>
          </a:xfrm>
        </p:spPr>
        <p:txBody>
          <a:bodyPr/>
          <a:lstStyle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038600" cy="3971454"/>
          </a:xfrm>
        </p:spPr>
        <p:txBody>
          <a:bodyPr/>
          <a:lstStyle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29132-4CAC-4D40-9115-B40BD85CE753}" type="datetimeFigureOut">
              <a:rPr lang="en-US"/>
              <a:pPr>
                <a:defRPr/>
              </a:pPr>
              <a:t>3/19/2019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7F2AE-C87C-47FD-A273-773BC8618A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931946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24447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400" y="2077200"/>
            <a:ext cx="7010400" cy="11430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1999E52C-5865-4C68-8082-D34FC16D60A4}" type="datetimeFigureOut">
              <a:rPr lang="en-US"/>
              <a:pPr>
                <a:defRPr/>
              </a:pPr>
              <a:t>3/19/2019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45F75B1C-B6C8-4113-B113-362FB29F55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5504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: Emphasis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0400" y="3081000"/>
            <a:ext cx="8686800" cy="1095600"/>
          </a:xfrm>
        </p:spPr>
        <p:txBody>
          <a:bodyPr>
            <a:normAutofit/>
          </a:bodyPr>
          <a:lstStyle>
            <a:lvl1pPr algn="ctr">
              <a:defRPr lang="en-US" sz="4600" b="1" kern="1200" spc="-150" baseline="0" dirty="0" smtClean="0">
                <a:ln>
                  <a:gradFill>
                    <a:gsLst>
                      <a:gs pos="0">
                        <a:schemeClr val="bg1"/>
                      </a:gs>
                      <a:gs pos="50000">
                        <a:schemeClr val="bg1">
                          <a:lumMod val="75000"/>
                        </a:schemeClr>
                      </a:gs>
                    </a:gsLst>
                    <a:lin ang="5400000" scaled="0"/>
                  </a:gradFill>
                </a:ln>
                <a:gradFill>
                  <a:gsLst>
                    <a:gs pos="11000">
                      <a:schemeClr val="bg1">
                        <a:lumMod val="75000"/>
                      </a:schemeClr>
                    </a:gs>
                    <a:gs pos="91000">
                      <a:schemeClr val="bg1"/>
                    </a:gs>
                  </a:gsLst>
                  <a:lin ang="16200000" scaled="1"/>
                </a:gradFill>
                <a:effectLst>
                  <a:outerShdw blurRad="38100" algn="ctr" rotWithShape="0">
                    <a:prstClr val="black">
                      <a:alpha val="25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283952" y="2424752"/>
            <a:ext cx="8694000" cy="639762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800" kern="1200" dirty="0" smtClean="0">
                <a:solidFill>
                  <a:srgbClr val="2E507A">
                    <a:alpha val="81000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56157-90D2-4885-B9F6-C99CFB3F66F1}" type="datetimeFigureOut">
              <a:rPr lang="en-US"/>
              <a:pPr>
                <a:defRPr/>
              </a:pPr>
              <a:t>3/19/2019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26E93-50C2-4245-9AE0-B13207424E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310788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Text 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2895600"/>
            <a:ext cx="7543800" cy="2133600"/>
          </a:xfrm>
          <a:prstGeom prst="rect">
            <a:avLst/>
          </a:prstGeom>
          <a:gradFill flip="none" rotWithShape="1">
            <a:gsLst>
              <a:gs pos="63000">
                <a:schemeClr val="tx1">
                  <a:lumMod val="85000"/>
                  <a:lumOff val="15000"/>
                  <a:alpha val="49000"/>
                </a:schemeClr>
              </a:gs>
              <a:gs pos="100000">
                <a:schemeClr val="tx1">
                  <a:lumMod val="95000"/>
                  <a:lumOff val="5000"/>
                  <a:alpha val="5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14867" y="3200400"/>
            <a:ext cx="7010400" cy="1676400"/>
          </a:xfrm>
        </p:spPr>
        <p:txBody>
          <a:bodyPr>
            <a:normAutofit/>
          </a:bodyPr>
          <a:lstStyle>
            <a:lvl1pPr marL="0" algn="l" defTabSz="914400" rtl="0" eaLnBrk="1" latinLnBrk="0" hangingPunct="1">
              <a:defRPr lang="en-US" sz="40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4"/>
          </p:nvPr>
        </p:nvSpPr>
        <p:spPr>
          <a:xfrm>
            <a:off x="4648200" y="664780"/>
            <a:ext cx="4191000" cy="381000"/>
          </a:xfrm>
        </p:spPr>
        <p:txBody>
          <a:bodyPr>
            <a:normAutofit/>
          </a:bodyPr>
          <a:lstStyle>
            <a:lvl1pPr algn="r">
              <a:buNone/>
              <a:defRPr lang="en-US" sz="1800" b="1" kern="1200" dirty="0" smtClean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926E668A-DB39-4EB2-B114-253835278FA3}" type="datetimeFigureOut">
              <a:rPr lang="en-US"/>
              <a:pPr>
                <a:defRPr/>
              </a:pPr>
              <a:t>3/19/2019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CCBE2306-C0F4-40B5-8BCF-93D762D443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73681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3008313" cy="825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609600"/>
            <a:ext cx="5111750" cy="533400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1435101"/>
            <a:ext cx="3008313" cy="38226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48C788D3-420A-485D-8A8D-F87FE06C9DB4}" type="datetimeFigureOut">
              <a:rPr lang="en-US"/>
              <a:pPr>
                <a:defRPr/>
              </a:pPr>
              <a:t>3/19/2019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571B4FEE-0DA9-4FD4-9548-EC7CB3EFA2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258809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edia with 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595313" y="4800600"/>
            <a:ext cx="4873625" cy="685800"/>
          </a:xfrm>
          <a:prstGeom prst="rect">
            <a:avLst/>
          </a:prstGeom>
          <a:solidFill>
            <a:schemeClr val="tx1">
              <a:lumMod val="95000"/>
              <a:lumOff val="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1" dirty="0">
              <a:latin typeface="Georgia" pitchFamily="18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6552" y="4800600"/>
            <a:ext cx="4809244" cy="566738"/>
          </a:xfrm>
        </p:spPr>
        <p:txBody>
          <a:bodyPr anchor="b">
            <a:normAutofit/>
          </a:bodyPr>
          <a:lstStyle>
            <a:lvl1pPr algn="ctr">
              <a:defRPr sz="1800" b="0" i="1">
                <a:solidFill>
                  <a:schemeClr val="bg1">
                    <a:lumMod val="85000"/>
                  </a:schemeClr>
                </a:solidFill>
                <a:latin typeface="Georgia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Media Placeholder 8"/>
          <p:cNvSpPr>
            <a:spLocks noGrp="1"/>
          </p:cNvSpPr>
          <p:nvPr>
            <p:ph type="media" sz="quarter" idx="13"/>
          </p:nvPr>
        </p:nvSpPr>
        <p:spPr>
          <a:xfrm>
            <a:off x="587022" y="838200"/>
            <a:ext cx="4873752" cy="381282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US" noProof="0" smtClean="0"/>
              <a:t>Click icon to add media</a:t>
            </a:r>
            <a:endParaRPr lang="en-US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5776863" y="838200"/>
            <a:ext cx="2819400" cy="4636911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2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2FA5A407-0AAF-4D87-BB7A-34EBCB565297}" type="datetimeFigureOut">
              <a:rPr lang="en-US"/>
              <a:pPr>
                <a:defRPr/>
              </a:pPr>
              <a:t>3/19/2019</a:t>
            </a:fld>
            <a:endParaRPr 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5B2A2BD-482D-433E-8292-398FEA972E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885527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1792288" y="4800600"/>
            <a:ext cx="5500687" cy="685800"/>
          </a:xfrm>
          <a:prstGeom prst="rect">
            <a:avLst/>
          </a:prstGeom>
          <a:solidFill>
            <a:schemeClr val="tx1">
              <a:lumMod val="95000"/>
              <a:lumOff val="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1" dirty="0">
              <a:latin typeface="Georgia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>
            <a:normAutofit/>
          </a:bodyPr>
          <a:lstStyle>
            <a:lvl1pPr algn="ctr">
              <a:defRPr sz="1800" b="0" i="1">
                <a:solidFill>
                  <a:schemeClr val="bg1">
                    <a:lumMod val="85000"/>
                  </a:schemeClr>
                </a:solidFill>
                <a:latin typeface="Georgia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Drag picture to placeholder or click icon to add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562600"/>
            <a:ext cx="5486400" cy="60960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F1C2B395-6574-48E9-B29B-6074A3320925}" type="datetimeFigureOut">
              <a:rPr lang="en-US"/>
              <a:pPr>
                <a:defRPr/>
              </a:pPr>
              <a:t>3/19/2019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801DD369-25D5-43F2-A829-5C81FBCDE0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55540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0" y="414867"/>
            <a:ext cx="5029200" cy="457200"/>
          </a:xfrm>
          <a:solidFill>
            <a:schemeClr val="tx1">
              <a:lumMod val="50000"/>
              <a:lumOff val="50000"/>
            </a:schemeClr>
          </a:solidFill>
        </p:spPr>
        <p:txBody>
          <a:bodyPr>
            <a:normAutofit/>
          </a:bodyPr>
          <a:lstStyle>
            <a:lvl1pPr algn="l">
              <a:defRPr lang="en-US" sz="2800" b="1" kern="1200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8C7D1-E816-4684-8772-DD0FA95CE431}" type="datetimeFigureOut">
              <a:rPr lang="en-US"/>
              <a:pPr>
                <a:defRPr/>
              </a:pPr>
              <a:t>3/19/2019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5E9D6-EF67-491E-8B16-55C9FC273E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459064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7150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5105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474747"/>
                </a:solidFill>
              </a:defRPr>
            </a:lvl1pPr>
          </a:lstStyle>
          <a:p>
            <a:pPr>
              <a:defRPr/>
            </a:pPr>
            <a:fld id="{FF3DD81B-41CB-4ADC-AE32-0C163E9E35CA}" type="datetimeFigureOut">
              <a:rPr lang="en-US"/>
              <a:pPr>
                <a:defRPr/>
              </a:pPr>
              <a:t>3/19/2019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474747"/>
                </a:solidFill>
              </a:defRPr>
            </a:lvl1pPr>
          </a:lstStyle>
          <a:p>
            <a:pPr>
              <a:defRPr/>
            </a:pPr>
            <a:fld id="{8039F20B-679B-4317-A70C-5C2D19A993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638341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" r="5875" b="5263"/>
          <a:stretch>
            <a:fillRect/>
          </a:stretch>
        </p:blipFill>
        <p:spPr bwMode="auto">
          <a:xfrm>
            <a:off x="3175" y="5867400"/>
            <a:ext cx="914400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DFFC1-2A42-40C3-9014-606347F62780}" type="datetimeFigureOut">
              <a:rPr lang="en-US"/>
              <a:pPr>
                <a:defRPr/>
              </a:pPr>
              <a:t>3/19/2019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2C64D-6C26-413E-938F-5DCAACC28B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1233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" r="5875" b="5263"/>
          <a:stretch>
            <a:fillRect/>
          </a:stretch>
        </p:blipFill>
        <p:spPr bwMode="auto">
          <a:xfrm>
            <a:off x="3175" y="5867400"/>
            <a:ext cx="914400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D8D8D"/>
                </a:solidFill>
              </a:defRPr>
            </a:lvl1pPr>
          </a:lstStyle>
          <a:p>
            <a:pPr>
              <a:defRPr/>
            </a:pPr>
            <a:fld id="{BFD6CC5C-3413-4683-B3B6-D4DC44992214}" type="datetimeFigureOut">
              <a:rPr lang="en-US"/>
              <a:pPr>
                <a:defRPr/>
              </a:pPr>
              <a:t>3/19/2019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D8D8D"/>
                </a:solidFill>
              </a:defRPr>
            </a:lvl1pPr>
          </a:lstStyle>
          <a:p>
            <a:pPr>
              <a:defRPr/>
            </a:pPr>
            <a:fld id="{17621DC9-168A-4DDD-A6D6-D0DD070571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  <p:sldLayoutId id="2147483870" r:id="rId12"/>
    <p:sldLayoutId id="2147483871" r:id="rId13"/>
    <p:sldLayoutId id="2147483872" r:id="rId14"/>
  </p:sldLayoutIdLst>
  <p:transition spd="slow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0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4.jpeg"/><Relationship Id="rId4" Type="http://schemas.openxmlformats.org/officeDocument/2006/relationships/image" Target="../media/image2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9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0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3733800" y="1316038"/>
            <a:ext cx="4953000" cy="141605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/>
              <a:t>International Economics</a:t>
            </a:r>
          </a:p>
        </p:txBody>
      </p:sp>
      <p:sp>
        <p:nvSpPr>
          <p:cNvPr id="18435" name="Title 4"/>
          <p:cNvSpPr>
            <a:spLocks noGrp="1"/>
          </p:cNvSpPr>
          <p:nvPr>
            <p:ph type="title"/>
          </p:nvPr>
        </p:nvSpPr>
        <p:spPr>
          <a:xfrm>
            <a:off x="228600" y="3200400"/>
            <a:ext cx="8229600" cy="1828800"/>
          </a:xfrm>
        </p:spPr>
        <p:txBody>
          <a:bodyPr>
            <a:normAutofit fontScale="90000"/>
          </a:bodyPr>
          <a:lstStyle/>
          <a:p>
            <a:pPr algn="l" eaLnBrk="1" hangingPunct="1">
              <a:defRPr/>
            </a:pPr>
            <a:r>
              <a:rPr sz="2200" b="0" dirty="0" smtClean="0">
                <a:solidFill>
                  <a:srgbClr val="7BCF27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/>
            </a:r>
            <a:br>
              <a:rPr sz="2200" b="0" dirty="0" smtClean="0">
                <a:solidFill>
                  <a:srgbClr val="7BCF27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</a:br>
            <a:r>
              <a:rPr sz="2200" b="0" dirty="0" smtClean="0">
                <a:solidFill>
                  <a:srgbClr val="7BCF27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/>
            </a:r>
            <a:br>
              <a:rPr sz="2200" b="0" dirty="0" smtClean="0">
                <a:solidFill>
                  <a:srgbClr val="7BCF27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</a:br>
            <a:r>
              <a:rPr sz="2200" b="0" dirty="0" smtClean="0">
                <a:solidFill>
                  <a:srgbClr val="7BCF27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/>
            </a:r>
            <a:br>
              <a:rPr sz="2200" b="0" dirty="0" smtClean="0">
                <a:solidFill>
                  <a:srgbClr val="7BCF27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</a:br>
            <a:r>
              <a:rPr sz="2200" b="0" dirty="0" smtClean="0">
                <a:solidFill>
                  <a:srgbClr val="7BCF27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/>
            </a:r>
            <a:br>
              <a:rPr sz="2200" b="0" dirty="0" smtClean="0">
                <a:solidFill>
                  <a:srgbClr val="7BCF27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</a:br>
            <a:r>
              <a:rPr sz="2200" b="0" dirty="0" smtClean="0">
                <a:solidFill>
                  <a:srgbClr val="FFFFFF"/>
                </a:solidFill>
                <a:ea typeface="MS PGothic" panose="020B0600070205080204" pitchFamily="34" charset="-128"/>
              </a:rPr>
              <a:t>FOREIGN EXCHANGE MARKETS </a:t>
            </a:r>
            <a:br>
              <a:rPr sz="2200" b="0" dirty="0" smtClean="0">
                <a:solidFill>
                  <a:srgbClr val="FFFFFF"/>
                </a:solidFill>
                <a:ea typeface="MS PGothic" panose="020B0600070205080204" pitchFamily="34" charset="-128"/>
              </a:rPr>
            </a:br>
            <a:r>
              <a:rPr sz="2200" b="0" dirty="0" smtClean="0">
                <a:solidFill>
                  <a:srgbClr val="FFFFFF"/>
                </a:solidFill>
                <a:ea typeface="MS PGothic" panose="020B0600070205080204" pitchFamily="34" charset="-128"/>
              </a:rPr>
              <a:t>AND FOREIGN EXCHANGE RATES</a:t>
            </a:r>
            <a:br>
              <a:rPr sz="2200" b="0" dirty="0" smtClean="0">
                <a:solidFill>
                  <a:srgbClr val="FFFFFF"/>
                </a:solidFill>
                <a:ea typeface="MS PGothic" panose="020B0600070205080204" pitchFamily="34" charset="-128"/>
              </a:rPr>
            </a:br>
            <a:r>
              <a:rPr sz="2200" b="0" dirty="0" smtClean="0">
                <a:solidFill>
                  <a:srgbClr val="FFFFFF"/>
                </a:solidFill>
                <a:ea typeface="MS PGothic" panose="020B0600070205080204" pitchFamily="34" charset="-128"/>
              </a:rPr>
              <a:t/>
            </a:r>
            <a:br>
              <a:rPr sz="2200" b="0" dirty="0" smtClean="0">
                <a:solidFill>
                  <a:srgbClr val="FFFFFF"/>
                </a:solidFill>
                <a:ea typeface="MS PGothic" panose="020B0600070205080204" pitchFamily="34" charset="-128"/>
              </a:rPr>
            </a:br>
            <a:r>
              <a:rPr sz="2200" b="0" dirty="0" smtClean="0">
                <a:solidFill>
                  <a:srgbClr val="FFFFFF"/>
                </a:solidFill>
                <a:ea typeface="MS PGothic" panose="020B0600070205080204" pitchFamily="34" charset="-128"/>
              </a:rPr>
              <a:t> 				</a:t>
            </a:r>
            <a:r>
              <a:rPr sz="2200" b="0" dirty="0" smtClean="0">
                <a:solidFill>
                  <a:srgbClr val="FFFFFF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          Nguyen </a:t>
            </a:r>
            <a:r>
              <a:rPr sz="2200" b="0" dirty="0" err="1" smtClean="0">
                <a:solidFill>
                  <a:srgbClr val="FFFFFF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Thi</a:t>
            </a:r>
            <a:r>
              <a:rPr sz="2200" b="0" dirty="0" smtClean="0">
                <a:solidFill>
                  <a:srgbClr val="FFFFFF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 Minh Phuong</a:t>
            </a:r>
            <a:br>
              <a:rPr sz="2200" b="0" dirty="0" smtClean="0">
                <a:solidFill>
                  <a:srgbClr val="FFFFFF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</a:br>
            <a:r>
              <a:rPr sz="2200" b="0" dirty="0" smtClean="0">
                <a:solidFill>
                  <a:srgbClr val="FFFFFF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  		     (University of Economics and Business, VNU)</a:t>
            </a:r>
            <a:r>
              <a:rPr sz="2200" b="0" dirty="0" smtClean="0">
                <a:latin typeface="Calibri" panose="020F0502020204030204" pitchFamily="34" charset="0"/>
                <a:ea typeface="MS PGothic" panose="020B0600070205080204" pitchFamily="34" charset="-128"/>
              </a:rPr>
              <a:t> </a:t>
            </a:r>
            <a:endParaRPr sz="1400" b="0" dirty="0" smtClean="0">
              <a:ea typeface="MS PGothic" panose="020B0600070205080204" pitchFamily="34" charset="-128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743200" y="152400"/>
            <a:ext cx="1571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vi-VN" sz="2400" b="1">
                <a:solidFill>
                  <a:schemeClr val="bg1"/>
                </a:solidFill>
              </a:rPr>
              <a:t>REVIEW…</a:t>
            </a:r>
            <a:endParaRPr lang="en-US" altLang="vi-VN" sz="2400">
              <a:solidFill>
                <a:schemeClr val="bg1"/>
              </a:solidFill>
            </a:endParaRPr>
          </a:p>
        </p:txBody>
      </p:sp>
      <p:grpSp>
        <p:nvGrpSpPr>
          <p:cNvPr id="20483" name="Group 30"/>
          <p:cNvGrpSpPr>
            <a:grpSpLocks/>
          </p:cNvGrpSpPr>
          <p:nvPr/>
        </p:nvGrpSpPr>
        <p:grpSpPr bwMode="auto">
          <a:xfrm>
            <a:off x="865188" y="428625"/>
            <a:ext cx="7459662" cy="6215063"/>
            <a:chOff x="864513" y="428604"/>
            <a:chExt cx="7459612" cy="6215106"/>
          </a:xfrm>
        </p:grpSpPr>
        <p:graphicFrame>
          <p:nvGraphicFramePr>
            <p:cNvPr id="20" name="Diagram 19"/>
            <p:cNvGraphicFramePr/>
            <p:nvPr/>
          </p:nvGraphicFramePr>
          <p:xfrm>
            <a:off x="990600" y="428604"/>
            <a:ext cx="7239000" cy="56388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cxnSp>
          <p:nvCxnSpPr>
            <p:cNvPr id="21" name="Straight Arrow Connector 20"/>
            <p:cNvCxnSpPr/>
            <p:nvPr/>
          </p:nvCxnSpPr>
          <p:spPr>
            <a:xfrm rot="5400000">
              <a:off x="1536020" y="4679958"/>
              <a:ext cx="214313" cy="158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486" name="TextBox 21"/>
            <p:cNvSpPr txBox="1">
              <a:spLocks noChangeArrowheads="1"/>
            </p:cNvSpPr>
            <p:nvPr/>
          </p:nvSpPr>
          <p:spPr bwMode="auto">
            <a:xfrm>
              <a:off x="864513" y="4786322"/>
              <a:ext cx="149290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vi-VN" sz="1800"/>
                <a:t>Trade Balance</a:t>
              </a:r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>
              <a:off x="1070887" y="5214950"/>
              <a:ext cx="3428977" cy="1587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 rot="5400000">
              <a:off x="2748862" y="5321313"/>
              <a:ext cx="214313" cy="158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489" name="TextBox 31"/>
            <p:cNvSpPr txBox="1">
              <a:spLocks noChangeArrowheads="1"/>
            </p:cNvSpPr>
            <p:nvPr/>
          </p:nvSpPr>
          <p:spPr bwMode="auto">
            <a:xfrm>
              <a:off x="1659551" y="5500702"/>
              <a:ext cx="24838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vi-VN" sz="1800"/>
                <a:t>Current account Balance</a:t>
              </a:r>
            </a:p>
          </p:txBody>
        </p:sp>
        <p:cxnSp>
          <p:nvCxnSpPr>
            <p:cNvPr id="33" name="Straight Arrow Connector 32"/>
            <p:cNvCxnSpPr/>
            <p:nvPr/>
          </p:nvCxnSpPr>
          <p:spPr>
            <a:xfrm>
              <a:off x="1070887" y="6000768"/>
              <a:ext cx="5857836" cy="1588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/>
            <p:cNvCxnSpPr/>
            <p:nvPr/>
          </p:nvCxnSpPr>
          <p:spPr>
            <a:xfrm rot="5400000">
              <a:off x="4250626" y="6094431"/>
              <a:ext cx="214314" cy="158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492" name="TextBox 34"/>
            <p:cNvSpPr txBox="1">
              <a:spLocks noChangeArrowheads="1"/>
            </p:cNvSpPr>
            <p:nvPr/>
          </p:nvSpPr>
          <p:spPr bwMode="auto">
            <a:xfrm>
              <a:off x="1659551" y="6274378"/>
              <a:ext cx="534134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vi-VN" sz="1800"/>
                <a:t>Official Settlements Balance/ Balance of Payment </a:t>
              </a:r>
            </a:p>
          </p:txBody>
        </p:sp>
        <p:sp>
          <p:nvSpPr>
            <p:cNvPr id="36" name="TextBox 35"/>
            <p:cNvSpPr txBox="1">
              <a:spLocks noChangeArrowheads="1"/>
            </p:cNvSpPr>
            <p:nvPr/>
          </p:nvSpPr>
          <p:spPr bwMode="auto">
            <a:xfrm>
              <a:off x="7114458" y="5078424"/>
              <a:ext cx="1209667" cy="369890"/>
            </a:xfrm>
            <a:prstGeom prst="rect">
              <a:avLst/>
            </a:prstGeom>
            <a:gradFill rotWithShape="1">
              <a:gsLst>
                <a:gs pos="0">
                  <a:srgbClr val="FFE9DA"/>
                </a:gs>
                <a:gs pos="64999">
                  <a:srgbClr val="FFCBA6"/>
                </a:gs>
                <a:gs pos="100000">
                  <a:srgbClr val="FFB780"/>
                </a:gs>
              </a:gsLst>
              <a:lin ang="5400000" scaled="1"/>
            </a:gradFill>
            <a:ln w="9525">
              <a:solidFill>
                <a:srgbClr val="F48618"/>
              </a:solidFill>
              <a:miter lim="800000"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dk1"/>
                  </a:solidFill>
                  <a:latin typeface="+mn-lt"/>
                  <a:ea typeface="+mn-ea"/>
                </a:rPr>
                <a:t>&lt; 0: Deficit</a:t>
              </a:r>
            </a:p>
          </p:txBody>
        </p:sp>
        <p:sp>
          <p:nvSpPr>
            <p:cNvPr id="37" name="TextBox 36"/>
            <p:cNvSpPr txBox="1">
              <a:spLocks noChangeArrowheads="1"/>
            </p:cNvSpPr>
            <p:nvPr/>
          </p:nvSpPr>
          <p:spPr bwMode="auto">
            <a:xfrm>
              <a:off x="5785730" y="5072074"/>
              <a:ext cx="1296978" cy="369890"/>
            </a:xfrm>
            <a:prstGeom prst="rect">
              <a:avLst/>
            </a:prstGeom>
            <a:gradFill rotWithShape="1">
              <a:gsLst>
                <a:gs pos="0">
                  <a:srgbClr val="FFE9DA"/>
                </a:gs>
                <a:gs pos="64999">
                  <a:srgbClr val="FFCBA6"/>
                </a:gs>
                <a:gs pos="100000">
                  <a:srgbClr val="FFB780"/>
                </a:gs>
              </a:gsLst>
              <a:lin ang="5400000" scaled="1"/>
            </a:gradFill>
            <a:ln w="9525">
              <a:solidFill>
                <a:srgbClr val="F48618"/>
              </a:solidFill>
              <a:miter lim="800000"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dk1"/>
                  </a:solidFill>
                  <a:latin typeface="+mn-lt"/>
                  <a:ea typeface="+mn-ea"/>
                </a:rPr>
                <a:t>&gt; 0: Surplus</a:t>
              </a:r>
            </a:p>
          </p:txBody>
        </p:sp>
        <p:sp>
          <p:nvSpPr>
            <p:cNvPr id="38" name="Plus 37"/>
            <p:cNvSpPr>
              <a:spLocks/>
            </p:cNvSpPr>
            <p:nvPr/>
          </p:nvSpPr>
          <p:spPr bwMode="auto">
            <a:xfrm>
              <a:off x="3285434" y="2643182"/>
              <a:ext cx="357186" cy="357189"/>
            </a:xfrm>
            <a:custGeom>
              <a:avLst/>
              <a:gdLst>
                <a:gd name="T0" fmla="*/ 47345 w 357186"/>
                <a:gd name="T1" fmla="*/ 136589 h 357189"/>
                <a:gd name="T2" fmla="*/ 136588 w 357186"/>
                <a:gd name="T3" fmla="*/ 136589 h 357189"/>
                <a:gd name="T4" fmla="*/ 136588 w 357186"/>
                <a:gd name="T5" fmla="*/ 47345 h 357189"/>
                <a:gd name="T6" fmla="*/ 220598 w 357186"/>
                <a:gd name="T7" fmla="*/ 47345 h 357189"/>
                <a:gd name="T8" fmla="*/ 220598 w 357186"/>
                <a:gd name="T9" fmla="*/ 136589 h 357189"/>
                <a:gd name="T10" fmla="*/ 309841 w 357186"/>
                <a:gd name="T11" fmla="*/ 136589 h 357189"/>
                <a:gd name="T12" fmla="*/ 309841 w 357186"/>
                <a:gd name="T13" fmla="*/ 220600 h 357189"/>
                <a:gd name="T14" fmla="*/ 220598 w 357186"/>
                <a:gd name="T15" fmla="*/ 220600 h 357189"/>
                <a:gd name="T16" fmla="*/ 220598 w 357186"/>
                <a:gd name="T17" fmla="*/ 309844 h 357189"/>
                <a:gd name="T18" fmla="*/ 136588 w 357186"/>
                <a:gd name="T19" fmla="*/ 309844 h 357189"/>
                <a:gd name="T20" fmla="*/ 136588 w 357186"/>
                <a:gd name="T21" fmla="*/ 220600 h 357189"/>
                <a:gd name="T22" fmla="*/ 47345 w 357186"/>
                <a:gd name="T23" fmla="*/ 220600 h 357189"/>
                <a:gd name="T24" fmla="*/ 47345 w 357186"/>
                <a:gd name="T25" fmla="*/ 136589 h 35718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57186" h="357189">
                  <a:moveTo>
                    <a:pt x="47345" y="136589"/>
                  </a:moveTo>
                  <a:lnTo>
                    <a:pt x="136588" y="136589"/>
                  </a:lnTo>
                  <a:lnTo>
                    <a:pt x="136588" y="47345"/>
                  </a:lnTo>
                  <a:lnTo>
                    <a:pt x="220598" y="47345"/>
                  </a:lnTo>
                  <a:lnTo>
                    <a:pt x="220598" y="136589"/>
                  </a:lnTo>
                  <a:lnTo>
                    <a:pt x="309841" y="136589"/>
                  </a:lnTo>
                  <a:lnTo>
                    <a:pt x="309841" y="220600"/>
                  </a:lnTo>
                  <a:lnTo>
                    <a:pt x="220598" y="220600"/>
                  </a:lnTo>
                  <a:lnTo>
                    <a:pt x="220598" y="309844"/>
                  </a:lnTo>
                  <a:lnTo>
                    <a:pt x="136588" y="309844"/>
                  </a:lnTo>
                  <a:lnTo>
                    <a:pt x="136588" y="220600"/>
                  </a:lnTo>
                  <a:lnTo>
                    <a:pt x="47345" y="220600"/>
                  </a:lnTo>
                  <a:lnTo>
                    <a:pt x="47345" y="136589"/>
                  </a:lnTo>
                  <a:close/>
                </a:path>
              </a:pathLst>
            </a:custGeom>
            <a:gradFill rotWithShape="1">
              <a:gsLst>
                <a:gs pos="0">
                  <a:srgbClr val="FFE9DA"/>
                </a:gs>
                <a:gs pos="64999">
                  <a:srgbClr val="FFCBA6"/>
                </a:gs>
                <a:gs pos="100000">
                  <a:srgbClr val="FFB780"/>
                </a:gs>
              </a:gsLst>
              <a:lin ang="5400000" scaled="1"/>
            </a:gradFill>
            <a:ln w="9525" cap="flat" cmpd="sng">
              <a:solidFill>
                <a:srgbClr val="F48618"/>
              </a:solidFill>
              <a:prstDash val="solid"/>
              <a:round/>
              <a:headEnd/>
              <a:tailEnd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39" name="Plus 38"/>
            <p:cNvSpPr>
              <a:spLocks/>
            </p:cNvSpPr>
            <p:nvPr/>
          </p:nvSpPr>
          <p:spPr bwMode="auto">
            <a:xfrm>
              <a:off x="5357108" y="2643182"/>
              <a:ext cx="357185" cy="357189"/>
            </a:xfrm>
            <a:custGeom>
              <a:avLst/>
              <a:gdLst>
                <a:gd name="T0" fmla="*/ 47345 w 357185"/>
                <a:gd name="T1" fmla="*/ 136590 h 357189"/>
                <a:gd name="T2" fmla="*/ 136588 w 357185"/>
                <a:gd name="T3" fmla="*/ 136590 h 357189"/>
                <a:gd name="T4" fmla="*/ 136588 w 357185"/>
                <a:gd name="T5" fmla="*/ 47345 h 357189"/>
                <a:gd name="T6" fmla="*/ 220597 w 357185"/>
                <a:gd name="T7" fmla="*/ 47345 h 357189"/>
                <a:gd name="T8" fmla="*/ 220597 w 357185"/>
                <a:gd name="T9" fmla="*/ 136590 h 357189"/>
                <a:gd name="T10" fmla="*/ 309840 w 357185"/>
                <a:gd name="T11" fmla="*/ 136590 h 357189"/>
                <a:gd name="T12" fmla="*/ 309840 w 357185"/>
                <a:gd name="T13" fmla="*/ 220599 h 357189"/>
                <a:gd name="T14" fmla="*/ 220597 w 357185"/>
                <a:gd name="T15" fmla="*/ 220599 h 357189"/>
                <a:gd name="T16" fmla="*/ 220597 w 357185"/>
                <a:gd name="T17" fmla="*/ 309844 h 357189"/>
                <a:gd name="T18" fmla="*/ 136588 w 357185"/>
                <a:gd name="T19" fmla="*/ 309844 h 357189"/>
                <a:gd name="T20" fmla="*/ 136588 w 357185"/>
                <a:gd name="T21" fmla="*/ 220599 h 357189"/>
                <a:gd name="T22" fmla="*/ 47345 w 357185"/>
                <a:gd name="T23" fmla="*/ 220599 h 357189"/>
                <a:gd name="T24" fmla="*/ 47345 w 357185"/>
                <a:gd name="T25" fmla="*/ 136590 h 35718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57185" h="357189">
                  <a:moveTo>
                    <a:pt x="47345" y="136590"/>
                  </a:moveTo>
                  <a:lnTo>
                    <a:pt x="136588" y="136590"/>
                  </a:lnTo>
                  <a:lnTo>
                    <a:pt x="136588" y="47345"/>
                  </a:lnTo>
                  <a:lnTo>
                    <a:pt x="220597" y="47345"/>
                  </a:lnTo>
                  <a:lnTo>
                    <a:pt x="220597" y="136590"/>
                  </a:lnTo>
                  <a:lnTo>
                    <a:pt x="309840" y="136590"/>
                  </a:lnTo>
                  <a:lnTo>
                    <a:pt x="309840" y="220599"/>
                  </a:lnTo>
                  <a:lnTo>
                    <a:pt x="220597" y="220599"/>
                  </a:lnTo>
                  <a:lnTo>
                    <a:pt x="220597" y="309844"/>
                  </a:lnTo>
                  <a:lnTo>
                    <a:pt x="136588" y="309844"/>
                  </a:lnTo>
                  <a:lnTo>
                    <a:pt x="136588" y="220599"/>
                  </a:lnTo>
                  <a:lnTo>
                    <a:pt x="47345" y="220599"/>
                  </a:lnTo>
                  <a:lnTo>
                    <a:pt x="47345" y="136590"/>
                  </a:lnTo>
                  <a:close/>
                </a:path>
              </a:pathLst>
            </a:custGeom>
            <a:gradFill rotWithShape="1">
              <a:gsLst>
                <a:gs pos="0">
                  <a:srgbClr val="FFE9DA"/>
                </a:gs>
                <a:gs pos="64999">
                  <a:srgbClr val="FFCBA6"/>
                </a:gs>
                <a:gs pos="100000">
                  <a:srgbClr val="FFB780"/>
                </a:gs>
              </a:gsLst>
              <a:lin ang="5400000" scaled="1"/>
            </a:gradFill>
            <a:ln w="9525" cap="flat" cmpd="sng">
              <a:solidFill>
                <a:srgbClr val="F48618"/>
              </a:solidFill>
              <a:prstDash val="solid"/>
              <a:round/>
              <a:headEnd/>
              <a:tailEnd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40" name="Equal 39"/>
            <p:cNvSpPr>
              <a:spLocks/>
            </p:cNvSpPr>
            <p:nvPr/>
          </p:nvSpPr>
          <p:spPr bwMode="auto">
            <a:xfrm>
              <a:off x="7357344" y="2714620"/>
              <a:ext cx="285748" cy="214314"/>
            </a:xfrm>
            <a:custGeom>
              <a:avLst/>
              <a:gdLst>
                <a:gd name="T0" fmla="*/ 37876 w 285748"/>
                <a:gd name="T1" fmla="*/ 44149 h 214314"/>
                <a:gd name="T2" fmla="*/ 247872 w 285748"/>
                <a:gd name="T3" fmla="*/ 44149 h 214314"/>
                <a:gd name="T4" fmla="*/ 247872 w 285748"/>
                <a:gd name="T5" fmla="*/ 94555 h 214314"/>
                <a:gd name="T6" fmla="*/ 37876 w 285748"/>
                <a:gd name="T7" fmla="*/ 94555 h 214314"/>
                <a:gd name="T8" fmla="*/ 37876 w 285748"/>
                <a:gd name="T9" fmla="*/ 44149 h 214314"/>
                <a:gd name="T10" fmla="*/ 37876 w 285748"/>
                <a:gd name="T11" fmla="*/ 119759 h 214314"/>
                <a:gd name="T12" fmla="*/ 247872 w 285748"/>
                <a:gd name="T13" fmla="*/ 119759 h 214314"/>
                <a:gd name="T14" fmla="*/ 247872 w 285748"/>
                <a:gd name="T15" fmla="*/ 170165 h 214314"/>
                <a:gd name="T16" fmla="*/ 37876 w 285748"/>
                <a:gd name="T17" fmla="*/ 170165 h 214314"/>
                <a:gd name="T18" fmla="*/ 37876 w 285748"/>
                <a:gd name="T19" fmla="*/ 119759 h 2143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5748" h="214314">
                  <a:moveTo>
                    <a:pt x="37876" y="44149"/>
                  </a:moveTo>
                  <a:lnTo>
                    <a:pt x="247872" y="44149"/>
                  </a:lnTo>
                  <a:lnTo>
                    <a:pt x="247872" y="94555"/>
                  </a:lnTo>
                  <a:lnTo>
                    <a:pt x="37876" y="94555"/>
                  </a:lnTo>
                  <a:lnTo>
                    <a:pt x="37876" y="44149"/>
                  </a:lnTo>
                  <a:close/>
                  <a:moveTo>
                    <a:pt x="37876" y="119759"/>
                  </a:moveTo>
                  <a:lnTo>
                    <a:pt x="247872" y="119759"/>
                  </a:lnTo>
                  <a:lnTo>
                    <a:pt x="247872" y="170165"/>
                  </a:lnTo>
                  <a:lnTo>
                    <a:pt x="37876" y="170165"/>
                  </a:lnTo>
                  <a:lnTo>
                    <a:pt x="37876" y="119759"/>
                  </a:lnTo>
                  <a:close/>
                </a:path>
              </a:pathLst>
            </a:custGeom>
            <a:gradFill rotWithShape="1">
              <a:gsLst>
                <a:gs pos="0">
                  <a:srgbClr val="FFE9DA"/>
                </a:gs>
                <a:gs pos="64999">
                  <a:srgbClr val="FFCBA6"/>
                </a:gs>
                <a:gs pos="100000">
                  <a:srgbClr val="FFB780"/>
                </a:gs>
              </a:gsLst>
              <a:lin ang="5400000" scaled="1"/>
            </a:gradFill>
            <a:ln w="9525" cap="flat" cmpd="sng">
              <a:solidFill>
                <a:srgbClr val="F48618"/>
              </a:solidFill>
              <a:prstDash val="solid"/>
              <a:round/>
              <a:headEnd/>
              <a:tailEnd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857403" y="2435218"/>
              <a:ext cx="428622" cy="70803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000" dirty="0">
                  <a:solidFill>
                    <a:schemeClr val="accent6">
                      <a:lumMod val="75000"/>
                    </a:schemeClr>
                  </a:solidFill>
                  <a:latin typeface="+mn-lt"/>
                  <a:ea typeface="+mn-ea"/>
                </a:rPr>
                <a:t>0</a:t>
              </a:r>
            </a:p>
          </p:txBody>
        </p:sp>
      </p:grp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"/>
          <p:cNvSpPr txBox="1">
            <a:spLocks noChangeArrowheads="1"/>
          </p:cNvSpPr>
          <p:nvPr/>
        </p:nvSpPr>
        <p:spPr bwMode="auto">
          <a:xfrm rot="-5400000">
            <a:off x="-2146300" y="2451100"/>
            <a:ext cx="54864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>
                <a:solidFill>
                  <a:srgbClr val="FFFFFF"/>
                </a:solidFill>
              </a:rPr>
              <a:t>Contents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00200" y="533400"/>
            <a:ext cx="7086600" cy="5638800"/>
          </a:xfrm>
          <a:prstGeom prst="rect">
            <a:avLst/>
          </a:prstGeom>
          <a:noFill/>
        </p:spPr>
        <p:txBody>
          <a:bodyPr>
            <a:normAutofit lnSpcReduction="10000"/>
          </a:bodyPr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+mn-lt"/>
                <a:ea typeface="+mn-ea"/>
              </a:rPr>
              <a:t>PART III: </a:t>
            </a:r>
            <a:r>
              <a:rPr lang="en-US" sz="2400" b="1" dirty="0">
                <a:latin typeface="+mn-lt"/>
                <a:ea typeface="+mn-ea"/>
              </a:rPr>
              <a:t>INTERNATIONAL FINANCE</a:t>
            </a:r>
            <a:endParaRPr lang="en-US" sz="2400" b="1" dirty="0">
              <a:latin typeface="+mn-lt"/>
              <a:ea typeface="+mn-ea"/>
            </a:endParaRP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latin typeface="+mn-lt"/>
              <a:ea typeface="+mn-ea"/>
            </a:endParaRPr>
          </a:p>
          <a:p>
            <a:pPr marL="342900" indent="-3429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charset="2"/>
              <a:buChar char="v"/>
              <a:defRPr/>
            </a:pPr>
            <a:r>
              <a:rPr lang="en-US" sz="2000" b="1" dirty="0">
                <a:latin typeface="+mn-lt"/>
                <a:ea typeface="+mn-ea"/>
              </a:rPr>
              <a:t>3.1. </a:t>
            </a:r>
            <a:r>
              <a:rPr lang="en-US" sz="2000" b="1" dirty="0">
                <a:latin typeface="+mn-lt"/>
                <a:ea typeface="+mn-ea"/>
              </a:rPr>
              <a:t>Balance of Payments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latin typeface="+mn-lt"/>
              <a:ea typeface="+mn-ea"/>
            </a:endParaRPr>
          </a:p>
          <a:p>
            <a:pPr marL="342900" indent="-3429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charset="2"/>
              <a:buChar char="v"/>
              <a:defRPr/>
            </a:pPr>
            <a:r>
              <a:rPr lang="en-US" sz="2000" b="1" dirty="0">
                <a:latin typeface="+mn-lt"/>
                <a:ea typeface="+mn-ea"/>
              </a:rPr>
              <a:t>3.2. </a:t>
            </a:r>
            <a:r>
              <a:rPr lang="en-US" sz="2000" b="1" dirty="0">
                <a:latin typeface="+mn-lt"/>
                <a:ea typeface="+mn-ea"/>
              </a:rPr>
              <a:t>Foreign exchange markets and foreign exchange rates</a:t>
            </a:r>
          </a:p>
          <a:p>
            <a:pPr marL="800100" lvl="1" indent="-3429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charset="2"/>
              <a:buChar char="ü"/>
              <a:defRPr/>
            </a:pPr>
            <a:r>
              <a:rPr lang="en-US" dirty="0">
                <a:latin typeface="+mn-lt"/>
                <a:ea typeface="+mn-ea"/>
              </a:rPr>
              <a:t>Definition, characteristics, functions and actors in foreign exchange markets </a:t>
            </a:r>
          </a:p>
          <a:p>
            <a:pPr marL="800100" lvl="1" indent="-3429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charset="2"/>
              <a:buChar char="ü"/>
              <a:defRPr/>
            </a:pPr>
            <a:r>
              <a:rPr lang="en-US" dirty="0">
                <a:latin typeface="+mn-lt"/>
                <a:ea typeface="+mn-ea"/>
              </a:rPr>
              <a:t>Exchange rates: Definition, classification and the equilibrium exchange rates</a:t>
            </a:r>
          </a:p>
          <a:p>
            <a:pPr marL="800100" lvl="1" indent="-3429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charset="2"/>
              <a:buChar char="ü"/>
              <a:defRPr/>
            </a:pPr>
            <a:r>
              <a:rPr lang="en-US" dirty="0">
                <a:latin typeface="+mn-lt"/>
                <a:ea typeface="+mn-ea"/>
              </a:rPr>
              <a:t>Factors impact on exchange rates</a:t>
            </a:r>
          </a:p>
          <a:p>
            <a:pPr marL="800100" lvl="1" indent="-3429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charset="2"/>
              <a:buChar char="ü"/>
              <a:defRPr/>
            </a:pPr>
            <a:r>
              <a:rPr lang="en-US" dirty="0">
                <a:latin typeface="+mn-lt"/>
                <a:ea typeface="+mn-ea"/>
              </a:rPr>
              <a:t>Arbitrage, hedging and speculation in foreign exchange market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2000" b="1" dirty="0">
              <a:latin typeface="+mn-lt"/>
              <a:ea typeface="+mn-ea"/>
            </a:endParaRPr>
          </a:p>
          <a:p>
            <a:pPr marL="342900" indent="-3429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charset="2"/>
              <a:buChar char="v"/>
              <a:defRPr/>
            </a:pPr>
            <a:r>
              <a:rPr lang="en-US" sz="2000" b="1" dirty="0">
                <a:latin typeface="+mn-lt"/>
                <a:ea typeface="+mn-ea"/>
              </a:rPr>
              <a:t>3.3. </a:t>
            </a:r>
            <a:r>
              <a:rPr lang="en-US" sz="2000" b="1" dirty="0">
                <a:latin typeface="+mn-lt"/>
                <a:ea typeface="+mn-ea"/>
              </a:rPr>
              <a:t>International Monetary System</a:t>
            </a:r>
          </a:p>
          <a:p>
            <a:pPr marL="342900" indent="-3429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charset="2"/>
              <a:buChar char="v"/>
              <a:defRPr/>
            </a:pPr>
            <a:endParaRPr lang="en-US" dirty="0">
              <a:latin typeface="+mn-lt"/>
              <a:ea typeface="+mn-ea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895600" y="2000250"/>
            <a:ext cx="5181600" cy="1970088"/>
          </a:xfrm>
        </p:spPr>
        <p:txBody>
          <a:bodyPr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smtClean="0">
                <a:ea typeface="+mj-ea"/>
                <a:cs typeface="+mj-cs"/>
              </a:rPr>
              <a:t>FOREIGN EXCHANGE MARKETS</a:t>
            </a:r>
            <a:endParaRPr lang="en-US" sz="2800" dirty="0"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3000" y="1406366"/>
            <a:ext cx="1219200" cy="270843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7000" b="1" dirty="0">
                <a:solidFill>
                  <a:srgbClr val="F26200">
                    <a:alpha val="40000"/>
                  </a:srgbClr>
                </a:solidFill>
                <a:latin typeface="+mn-lt"/>
                <a:ea typeface="+mn-ea"/>
                <a:cs typeface="Arial" pitchFamily="34" charset="0"/>
              </a:rPr>
              <a:t>1</a:t>
            </a:r>
          </a:p>
        </p:txBody>
      </p:sp>
      <p:sp>
        <p:nvSpPr>
          <p:cNvPr id="24580" name="Text Placeholder 4"/>
          <p:cNvSpPr txBox="1">
            <a:spLocks/>
          </p:cNvSpPr>
          <p:nvPr/>
        </p:nvSpPr>
        <p:spPr bwMode="auto">
          <a:xfrm>
            <a:off x="3048000" y="5181600"/>
            <a:ext cx="3505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vi-VN" altLang="vi-VN" sz="1400" i="1">
              <a:solidFill>
                <a:srgbClr val="40404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3"/>
          <p:cNvSpPr>
            <a:spLocks noGrp="1"/>
          </p:cNvSpPr>
          <p:nvPr>
            <p:ph type="title" idx="4294967295"/>
          </p:nvPr>
        </p:nvSpPr>
        <p:spPr>
          <a:xfrm>
            <a:off x="990600" y="1066800"/>
            <a:ext cx="2209800" cy="533400"/>
          </a:xfrm>
        </p:spPr>
        <p:txBody>
          <a:bodyPr/>
          <a:lstStyle/>
          <a:p>
            <a:pPr eaLnBrk="1" hangingPunct="1"/>
            <a:r>
              <a:rPr lang="en-US" altLang="vi-VN" sz="2000" b="1" smtClean="0"/>
              <a:t>1. DEFINITION</a:t>
            </a:r>
          </a:p>
        </p:txBody>
      </p:sp>
      <p:sp>
        <p:nvSpPr>
          <p:cNvPr id="9" name="Vertical Scroll 8"/>
          <p:cNvSpPr>
            <a:spLocks noChangeArrowheads="1"/>
          </p:cNvSpPr>
          <p:nvPr/>
        </p:nvSpPr>
        <p:spPr bwMode="auto">
          <a:xfrm>
            <a:off x="152400" y="1143000"/>
            <a:ext cx="3581400" cy="3962400"/>
          </a:xfrm>
          <a:prstGeom prst="verticalScroll">
            <a:avLst>
              <a:gd name="adj" fmla="val 12500"/>
            </a:avLst>
          </a:prstGeom>
          <a:noFill/>
          <a:ln w="19050">
            <a:solidFill>
              <a:srgbClr val="5C9B1D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" name="Text Placeholder 4"/>
          <p:cNvSpPr txBox="1">
            <a:spLocks/>
          </p:cNvSpPr>
          <p:nvPr/>
        </p:nvSpPr>
        <p:spPr>
          <a:xfrm>
            <a:off x="673100" y="1674813"/>
            <a:ext cx="2540000" cy="3355975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sz="1400" i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724400" y="509826"/>
            <a:ext cx="4038600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glow rad="101600">
              <a:schemeClr val="tx2">
                <a:alpha val="75000"/>
              </a:schemeClr>
            </a:glow>
          </a:effectLst>
        </p:spPr>
        <p:txBody>
          <a:bodyPr anchor="ctr" anchorCtr="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+mn-lt"/>
                <a:ea typeface="+mn-ea"/>
              </a:rPr>
              <a:t>Foreign currency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24400" y="1643050"/>
            <a:ext cx="4038600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glow rad="101600">
              <a:schemeClr val="tx2">
                <a:alpha val="75000"/>
              </a:schemeClr>
            </a:glow>
          </a:effectLst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+mn-lt"/>
                <a:ea typeface="+mn-ea"/>
              </a:rPr>
              <a:t>Gold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24400" y="2770519"/>
            <a:ext cx="4038600" cy="137286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glow rad="101600">
              <a:schemeClr val="tx2">
                <a:alpha val="75000"/>
              </a:schemeClr>
            </a:glow>
          </a:effec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just" eaLnBrk="1" hangingPunct="1">
              <a:defRPr/>
            </a:pPr>
            <a:r>
              <a:rPr lang="en-US" sz="2000" smtClean="0"/>
              <a:t>Means of payment quoted in foreign currency, e.g. checks, payment cards, bills of exchange, promissory notes…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724400" y="4786322"/>
            <a:ext cx="4038600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glow rad="101600">
              <a:schemeClr val="tx2">
                <a:alpha val="75000"/>
              </a:schemeClr>
            </a:glow>
          </a:effec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just" eaLnBrk="1" hangingPunct="1">
              <a:defRPr/>
            </a:pPr>
            <a:r>
              <a:rPr lang="en-US" sz="2000" smtClean="0"/>
              <a:t>Valuable papers quoted in foreign currency, e.g. government bonds, corporate bonds, shares,… </a:t>
            </a:r>
          </a:p>
        </p:txBody>
      </p:sp>
      <p:cxnSp>
        <p:nvCxnSpPr>
          <p:cNvPr id="3" name="Straight Arrow Connector 2"/>
          <p:cNvCxnSpPr>
            <a:cxnSpLocks noChangeShapeType="1"/>
          </p:cNvCxnSpPr>
          <p:nvPr/>
        </p:nvCxnSpPr>
        <p:spPr bwMode="auto">
          <a:xfrm rot="5400000" flipH="1" flipV="1">
            <a:off x="2719388" y="1490662"/>
            <a:ext cx="2414588" cy="1147763"/>
          </a:xfrm>
          <a:prstGeom prst="straightConnector1">
            <a:avLst/>
          </a:prstGeom>
          <a:noFill/>
          <a:ln w="25400">
            <a:solidFill>
              <a:schemeClr val="accent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Straight Arrow Connector 17"/>
          <p:cNvCxnSpPr>
            <a:cxnSpLocks noChangeShapeType="1"/>
          </p:cNvCxnSpPr>
          <p:nvPr/>
        </p:nvCxnSpPr>
        <p:spPr bwMode="auto">
          <a:xfrm rot="5400000" flipH="1" flipV="1">
            <a:off x="3148013" y="1919287"/>
            <a:ext cx="1557338" cy="1147763"/>
          </a:xfrm>
          <a:prstGeom prst="straightConnector1">
            <a:avLst/>
          </a:prstGeom>
          <a:noFill/>
          <a:ln w="25400">
            <a:solidFill>
              <a:schemeClr val="accent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" name="Straight Arrow Connector 19"/>
          <p:cNvCxnSpPr>
            <a:cxnSpLocks noChangeShapeType="1"/>
          </p:cNvCxnSpPr>
          <p:nvPr/>
        </p:nvCxnSpPr>
        <p:spPr bwMode="auto">
          <a:xfrm>
            <a:off x="3352800" y="3271838"/>
            <a:ext cx="1147763" cy="228600"/>
          </a:xfrm>
          <a:prstGeom prst="straightConnector1">
            <a:avLst/>
          </a:prstGeom>
          <a:noFill/>
          <a:ln w="25400">
            <a:solidFill>
              <a:schemeClr val="accent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Straight Arrow Connector 21"/>
          <p:cNvCxnSpPr>
            <a:cxnSpLocks noChangeShapeType="1"/>
          </p:cNvCxnSpPr>
          <p:nvPr/>
        </p:nvCxnSpPr>
        <p:spPr bwMode="auto">
          <a:xfrm rot="16200000" flipH="1">
            <a:off x="2919413" y="3705225"/>
            <a:ext cx="2014537" cy="1147763"/>
          </a:xfrm>
          <a:prstGeom prst="straightConnector1">
            <a:avLst/>
          </a:prstGeom>
          <a:noFill/>
          <a:ln w="25400">
            <a:solidFill>
              <a:schemeClr val="accent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45" name="Rectangle 4"/>
          <p:cNvSpPr>
            <a:spLocks noChangeArrowheads="1"/>
          </p:cNvSpPr>
          <p:nvPr/>
        </p:nvSpPr>
        <p:spPr bwMode="auto">
          <a:xfrm>
            <a:off x="785813" y="1928813"/>
            <a:ext cx="2376487" cy="317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000"/>
              <a:t>The foreign exchange market (Forex / FX market) is the market in which individuals, firms,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000"/>
              <a:t>and financial institutions buy and sell </a:t>
            </a:r>
            <a:r>
              <a:rPr lang="en-US" altLang="vi-VN" sz="2000" b="1" i="1"/>
              <a:t>foreign exchange</a:t>
            </a:r>
            <a:r>
              <a:rPr lang="en-US" altLang="vi-VN" sz="2000"/>
              <a:t>.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"/>
          <p:cNvSpPr txBox="1">
            <a:spLocks noChangeArrowheads="1"/>
          </p:cNvSpPr>
          <p:nvPr/>
        </p:nvSpPr>
        <p:spPr bwMode="auto">
          <a:xfrm rot="-5400000">
            <a:off x="-2146300" y="2451100"/>
            <a:ext cx="54864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>
                <a:solidFill>
                  <a:srgbClr val="FFFFFF"/>
                </a:solidFill>
              </a:rPr>
              <a:t>Characteristics</a:t>
            </a:r>
          </a:p>
        </p:txBody>
      </p:sp>
      <p:grpSp>
        <p:nvGrpSpPr>
          <p:cNvPr id="28675" name="Group 3"/>
          <p:cNvGrpSpPr>
            <a:grpSpLocks/>
          </p:cNvGrpSpPr>
          <p:nvPr/>
        </p:nvGrpSpPr>
        <p:grpSpPr bwMode="auto">
          <a:xfrm>
            <a:off x="1752600" y="1143000"/>
            <a:ext cx="6858000" cy="5478463"/>
            <a:chOff x="1828800" y="533400"/>
            <a:chExt cx="6781800" cy="5190877"/>
          </a:xfrm>
        </p:grpSpPr>
        <p:graphicFrame>
          <p:nvGraphicFramePr>
            <p:cNvPr id="28679" name="Chart 7"/>
            <p:cNvGraphicFramePr>
              <a:graphicFrameLocks/>
            </p:cNvGraphicFramePr>
            <p:nvPr/>
          </p:nvGraphicFramePr>
          <p:xfrm>
            <a:off x="1778564" y="485273"/>
            <a:ext cx="6882271" cy="49730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81" r:id="rId5" imgW="6961057" imgH="5248222" progId="Excel.Chart.8">
                    <p:embed/>
                  </p:oleObj>
                </mc:Choice>
                <mc:Fallback>
                  <p:oleObj r:id="rId5" imgW="6961057" imgH="5248222" progId="Excel.Chart.8">
                    <p:embed/>
                    <p:pic>
                      <p:nvPicPr>
                        <p:cNvPr id="0" name="Chart 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78564" y="485273"/>
                          <a:ext cx="6882271" cy="497305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8680" name="TextBox 2"/>
            <p:cNvSpPr txBox="1">
              <a:spLocks noChangeArrowheads="1"/>
            </p:cNvSpPr>
            <p:nvPr/>
          </p:nvSpPr>
          <p:spPr bwMode="auto">
            <a:xfrm>
              <a:off x="2191754" y="5452646"/>
              <a:ext cx="6196819" cy="2716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vi-VN" sz="1600" i="1"/>
                <a:t>Source: Bank for International Settlements, Triennial Central Bank survey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371725" y="2143125"/>
            <a:ext cx="2406650" cy="157003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  <a:ea typeface="+mn-ea"/>
              </a:rPr>
              <a:t>TOTAL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  <a:ea typeface="+mn-ea"/>
              </a:rPr>
              <a:t>MERCHANDISE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  <a:ea typeface="+mn-ea"/>
              </a:rPr>
              <a:t>EXPORT  (</a:t>
            </a:r>
            <a:r>
              <a:rPr lang="en-US" b="1" dirty="0">
                <a:latin typeface="+mn-lt"/>
                <a:ea typeface="+mn-ea"/>
              </a:rPr>
              <a:t>1 year </a:t>
            </a:r>
            <a:r>
              <a:rPr lang="en-US" dirty="0">
                <a:latin typeface="+mn-lt"/>
                <a:ea typeface="+mn-ea"/>
              </a:rPr>
              <a:t>- 2013</a:t>
            </a:r>
            <a:r>
              <a:rPr lang="en-US" b="1" dirty="0">
                <a:latin typeface="+mn-lt"/>
                <a:ea typeface="+mn-ea"/>
              </a:rPr>
              <a:t>)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+mn-lt"/>
                <a:ea typeface="+mn-ea"/>
              </a:rPr>
              <a:t>18,609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  <a:ea typeface="+mn-ea"/>
              </a:rPr>
              <a:t>US$ billion</a:t>
            </a:r>
          </a:p>
        </p:txBody>
      </p:sp>
      <p:cxnSp>
        <p:nvCxnSpPr>
          <p:cNvPr id="12" name="Straight Arrow Connector 11"/>
          <p:cNvCxnSpPr>
            <a:cxnSpLocks noChangeShapeType="1"/>
          </p:cNvCxnSpPr>
          <p:nvPr/>
        </p:nvCxnSpPr>
        <p:spPr bwMode="auto">
          <a:xfrm flipV="1">
            <a:off x="2786063" y="2643188"/>
            <a:ext cx="4643437" cy="2214562"/>
          </a:xfrm>
          <a:prstGeom prst="straightConnector1">
            <a:avLst/>
          </a:prstGeom>
          <a:noFill/>
          <a:ln w="38100" cap="rnd">
            <a:solidFill>
              <a:srgbClr val="F48618"/>
            </a:solidFill>
            <a:round/>
            <a:headEnd/>
            <a:tailEnd type="arrow" w="med" len="med"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649413" y="357188"/>
            <a:ext cx="7137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vi-VN" sz="2000" b="1" i="1"/>
              <a:t>The worldwide volume of foreign exchange trading is enormous and has significantly increased in recent years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1"/>
          <p:cNvSpPr txBox="1">
            <a:spLocks noChangeArrowheads="1"/>
          </p:cNvSpPr>
          <p:nvPr/>
        </p:nvSpPr>
        <p:spPr bwMode="auto">
          <a:xfrm rot="-5400000">
            <a:off x="-2146300" y="2451100"/>
            <a:ext cx="54864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>
                <a:solidFill>
                  <a:srgbClr val="FFFFFF"/>
                </a:solidFill>
              </a:rPr>
              <a:t>Characteristics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1524000" y="285750"/>
            <a:ext cx="71628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b="1" i="1" dirty="0">
                <a:latin typeface="+mn-lt"/>
                <a:ea typeface="+mn-ea"/>
              </a:rPr>
              <a:t>FX trading takes place in many financial centers</a:t>
            </a:r>
            <a:r>
              <a:rPr lang="en-US" sz="2400" dirty="0">
                <a:latin typeface="+mn-lt"/>
                <a:ea typeface="+mn-ea"/>
              </a:rPr>
              <a:t>; Trading is concentrated in the largest ones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ea typeface="+mn-ea"/>
              </a:rPr>
              <a:t>(</a:t>
            </a:r>
            <a:r>
              <a:rPr lang="en-US" sz="2200" i="1" dirty="0">
                <a:latin typeface="+mn-lt"/>
                <a:ea typeface="+mn-ea"/>
              </a:rPr>
              <a:t>London, New York, Tokyo, Frankfurt, Singapore, etc.)</a:t>
            </a:r>
          </a:p>
        </p:txBody>
      </p:sp>
      <p:pic>
        <p:nvPicPr>
          <p:cNvPr id="30724" name="Picture 2" descr="C:\Users\USER\Desktop\Images\foreign-exchange-market-10-7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1571625"/>
            <a:ext cx="6657975" cy="499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1"/>
          <p:cNvSpPr txBox="1">
            <a:spLocks noChangeArrowheads="1"/>
          </p:cNvSpPr>
          <p:nvPr/>
        </p:nvSpPr>
        <p:spPr bwMode="auto">
          <a:xfrm rot="-5400000">
            <a:off x="-2146300" y="2451100"/>
            <a:ext cx="54864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>
                <a:solidFill>
                  <a:srgbClr val="FFFFFF"/>
                </a:solidFill>
              </a:rPr>
              <a:t>Characteristics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1357313" y="357188"/>
            <a:ext cx="7620000" cy="11699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b="1" i="1" dirty="0">
                <a:latin typeface="+mn-lt"/>
                <a:ea typeface="+mn-ea"/>
              </a:rPr>
              <a:t>FX trading centers are connected electronically 24h/day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i="1" dirty="0">
                <a:latin typeface="+mn-lt"/>
                <a:ea typeface="+mn-ea"/>
              </a:rPr>
              <a:t>The market never sleeps</a:t>
            </a:r>
            <a:endParaRPr lang="en-US" sz="2200" b="1" i="1" dirty="0">
              <a:latin typeface="+mn-lt"/>
              <a:ea typeface="+mn-ea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i="1" dirty="0">
                <a:latin typeface="+mn-lt"/>
                <a:ea typeface="+mn-ea"/>
              </a:rPr>
              <a:t>		</a:t>
            </a:r>
          </a:p>
        </p:txBody>
      </p:sp>
      <p:pic>
        <p:nvPicPr>
          <p:cNvPr id="32772" name="Picture 2" descr="C:\Users\USER\Desktop\Images\global-forex-banking-hour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438" y="1524000"/>
            <a:ext cx="7389812" cy="492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1"/>
          <p:cNvSpPr txBox="1">
            <a:spLocks noChangeArrowheads="1"/>
          </p:cNvSpPr>
          <p:nvPr/>
        </p:nvSpPr>
        <p:spPr bwMode="auto">
          <a:xfrm rot="-5400000">
            <a:off x="-2146300" y="2451100"/>
            <a:ext cx="54864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>
                <a:solidFill>
                  <a:srgbClr val="FFFFFF"/>
                </a:solidFill>
              </a:rPr>
              <a:t>Characteristics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1557338"/>
            <a:ext cx="4643438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TextBox 13"/>
          <p:cNvSpPr txBox="1">
            <a:spLocks noChangeArrowheads="1"/>
          </p:cNvSpPr>
          <p:nvPr/>
        </p:nvSpPr>
        <p:spPr bwMode="auto">
          <a:xfrm>
            <a:off x="1984375" y="6546850"/>
            <a:ext cx="62658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1600" i="1"/>
              <a:t>Source: Bank for International Settlements, Triennial Central Bank survey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58888" y="285750"/>
            <a:ext cx="7427912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2001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vi-VN" sz="2400" b="1" i="1"/>
              <a:t>Currencies traded in FOREX market: </a:t>
            </a:r>
          </a:p>
          <a:p>
            <a:pPr lvl="2"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vi-VN" sz="2000"/>
              <a:t>Most frequently traded: USD, EUR , JPY</a:t>
            </a:r>
          </a:p>
          <a:p>
            <a:pPr lvl="2"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vi-VN" sz="2000"/>
              <a:t>Increasingly important: JPY, MXN, CNY</a:t>
            </a:r>
          </a:p>
          <a:p>
            <a:pPr lvl="1"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endParaRPr lang="en-US" altLang="vi-VN" sz="2200"/>
          </a:p>
        </p:txBody>
      </p:sp>
      <p:pic>
        <p:nvPicPr>
          <p:cNvPr id="6" name="Picture 5" descr="currency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3367088"/>
            <a:ext cx="324802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1"/>
          <p:cNvSpPr txBox="1">
            <a:spLocks noChangeArrowheads="1"/>
          </p:cNvSpPr>
          <p:nvPr/>
        </p:nvSpPr>
        <p:spPr bwMode="auto">
          <a:xfrm rot="-5400000">
            <a:off x="-2146300" y="2451100"/>
            <a:ext cx="54864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>
                <a:solidFill>
                  <a:srgbClr val="FFFFFF"/>
                </a:solidFill>
              </a:rPr>
              <a:t>Characteristics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1258888" y="285750"/>
            <a:ext cx="7427912" cy="35385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b="1" i="1" dirty="0">
                <a:latin typeface="+mn-lt"/>
                <a:ea typeface="+mn-ea"/>
              </a:rPr>
              <a:t>Currencies traded in FOREX market: 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400" b="1" i="1" dirty="0">
              <a:latin typeface="+mn-lt"/>
              <a:ea typeface="+mn-ea"/>
            </a:endParaRPr>
          </a:p>
          <a:p>
            <a:pPr lv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dirty="0">
                <a:latin typeface="+mn-lt"/>
                <a:ea typeface="+mn-ea"/>
              </a:rPr>
              <a:t>USD is often referred to as the dominant vehicle currency because:</a:t>
            </a: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charset="2"/>
              <a:buChar char="ü"/>
              <a:defRPr/>
            </a:pPr>
            <a:r>
              <a:rPr lang="en-US" sz="2200" dirty="0">
                <a:latin typeface="+mn-lt"/>
                <a:ea typeface="+mn-ea"/>
              </a:rPr>
              <a:t>	The USD is widely used in international transactions, including the transactions that do not involve US residents</a:t>
            </a: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charset="2"/>
              <a:buChar char="ü"/>
              <a:defRPr/>
            </a:pPr>
            <a:r>
              <a:rPr lang="en-US" sz="2200" dirty="0">
                <a:latin typeface="+mn-lt"/>
                <a:ea typeface="+mn-ea"/>
              </a:rPr>
              <a:t>	The USD serves a unit of account, the medium of exchange and store of value in both domestic and international transactions.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1"/>
          <p:cNvSpPr txBox="1">
            <a:spLocks noChangeArrowheads="1"/>
          </p:cNvSpPr>
          <p:nvPr/>
        </p:nvSpPr>
        <p:spPr bwMode="auto">
          <a:xfrm rot="-5400000">
            <a:off x="-2146300" y="2451100"/>
            <a:ext cx="54864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>
                <a:solidFill>
                  <a:srgbClr val="FFFFFF"/>
                </a:solidFill>
              </a:rPr>
              <a:t>Characteristics</a:t>
            </a:r>
          </a:p>
        </p:txBody>
      </p:sp>
      <p:sp>
        <p:nvSpPr>
          <p:cNvPr id="38915" name="Rectangle 6"/>
          <p:cNvSpPr>
            <a:spLocks noChangeArrowheads="1"/>
          </p:cNvSpPr>
          <p:nvPr/>
        </p:nvSpPr>
        <p:spPr bwMode="auto">
          <a:xfrm>
            <a:off x="1600200" y="381000"/>
            <a:ext cx="7315200" cy="498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vi-VN" sz="2400" b="1" i="1"/>
              <a:t>No significant difference between exchange rate quoted in different financial centers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n-US" altLang="vi-VN" sz="2000"/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n-US" altLang="vi-VN" sz="2000"/>
              <a:t>	€ 1 = $1.1 in New York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n-US" altLang="vi-VN" sz="2000"/>
              <a:t> 	€ 1 = $1.2 in London</a:t>
            </a:r>
          </a:p>
          <a:p>
            <a:pPr lvl="4" eaLnBrk="1" hangingPunct="1">
              <a:spcBef>
                <a:spcPct val="0"/>
              </a:spcBef>
              <a:buFontTx/>
              <a:buNone/>
            </a:pPr>
            <a:r>
              <a:rPr lang="en-US" altLang="vi-VN"/>
              <a:t>-&gt; use $110 to buy € 100 in New York  </a:t>
            </a:r>
          </a:p>
          <a:p>
            <a:pPr lvl="4" eaLnBrk="1" hangingPunct="1">
              <a:spcBef>
                <a:spcPct val="0"/>
              </a:spcBef>
              <a:buFontTx/>
              <a:buNone/>
            </a:pPr>
            <a:r>
              <a:rPr lang="en-US" altLang="vi-VN"/>
              <a:t>-&gt; sell € 100 in London for $120</a:t>
            </a:r>
          </a:p>
          <a:p>
            <a:pPr lvl="4" eaLnBrk="1" hangingPunct="1">
              <a:spcBef>
                <a:spcPct val="0"/>
              </a:spcBef>
              <a:buFontTx/>
              <a:buNone/>
            </a:pPr>
            <a:r>
              <a:rPr lang="en-US" altLang="vi-VN"/>
              <a:t>-&gt; profits of USD 10</a:t>
            </a:r>
          </a:p>
          <a:p>
            <a:pPr lvl="4" eaLnBrk="1" hangingPunct="1">
              <a:spcBef>
                <a:spcPct val="0"/>
              </a:spcBef>
              <a:buFontTx/>
              <a:buNone/>
            </a:pPr>
            <a:endParaRPr lang="en-US" altLang="vi-VN"/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In NY: demand </a:t>
            </a:r>
            <a:r>
              <a:rPr lang="vi-VN" altLang="vi-VN" sz="2200"/>
              <a:t>for</a:t>
            </a:r>
            <a:r>
              <a:rPr lang="en-US" altLang="vi-VN" sz="2200"/>
              <a:t> EUR increases 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-&gt; USD price of EUR increase ( 1 EUR &gt;1.1 USD)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In LD: Supply of EUR increases 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-&gt; USD price of EUR decreases (1EUR &lt;1.2 USD)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-&gt; Until the USD price of EUR equals in both markets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n-US" altLang="vi-VN" sz="2000"/>
              <a:t>    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438400" y="1447800"/>
            <a:ext cx="5105400" cy="1676400"/>
          </a:xfrm>
          <a:prstGeom prst="rect">
            <a:avLst/>
          </a:prstGeom>
          <a:noFill/>
          <a:ln w="19050">
            <a:solidFill>
              <a:srgbClr val="008000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j-ea"/>
                <a:cs typeface="+mj-cs"/>
              </a:rPr>
              <a:t>Functions of Foreign Exchange Market</a:t>
            </a:r>
          </a:p>
        </p:txBody>
      </p:sp>
      <p:cxnSp>
        <p:nvCxnSpPr>
          <p:cNvPr id="8" name="Straight Arrow Connector 7"/>
          <p:cNvCxnSpPr>
            <a:cxnSpLocks noChangeShapeType="1"/>
          </p:cNvCxnSpPr>
          <p:nvPr/>
        </p:nvCxnSpPr>
        <p:spPr bwMode="auto">
          <a:xfrm>
            <a:off x="2809875" y="4486275"/>
            <a:ext cx="685800" cy="1588"/>
          </a:xfrm>
          <a:prstGeom prst="straightConnector1">
            <a:avLst/>
          </a:prstGeom>
          <a:noFill/>
          <a:ln w="25400">
            <a:solidFill>
              <a:schemeClr val="accent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0964" name="Group 12"/>
          <p:cNvGrpSpPr>
            <a:grpSpLocks/>
          </p:cNvGrpSpPr>
          <p:nvPr/>
        </p:nvGrpSpPr>
        <p:grpSpPr bwMode="auto">
          <a:xfrm>
            <a:off x="107950" y="107950"/>
            <a:ext cx="8915400" cy="6200775"/>
            <a:chOff x="152400" y="286115"/>
            <a:chExt cx="8915400" cy="6120680"/>
          </a:xfrm>
        </p:grpSpPr>
        <p:sp>
          <p:nvSpPr>
            <p:cNvPr id="40971" name="TextBox 5"/>
            <p:cNvSpPr txBox="1">
              <a:spLocks noChangeArrowheads="1"/>
            </p:cNvSpPr>
            <p:nvPr/>
          </p:nvSpPr>
          <p:spPr bwMode="auto">
            <a:xfrm>
              <a:off x="152400" y="286115"/>
              <a:ext cx="8915400" cy="6120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endParaRPr lang="en-US" altLang="vi-VN" sz="2200" b="1"/>
            </a:p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endParaRPr lang="vi-VN" altLang="vi-VN" sz="2000" b="1"/>
            </a:p>
            <a:p>
              <a:pPr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r>
                <a:rPr lang="en-US" altLang="vi-VN" sz="2200" b="1"/>
                <a:t>1. Transfer from one nation</a:t>
              </a:r>
              <a:r>
                <a:rPr lang="en-US" altLang="en-US" sz="2200" b="1"/>
                <a:t>’</a:t>
              </a:r>
              <a:r>
                <a:rPr lang="en-US" altLang="vi-VN" sz="2200" b="1"/>
                <a:t>s currency to another nations</a:t>
              </a:r>
              <a:r>
                <a:rPr lang="en-US" altLang="en-US" sz="2200" b="1"/>
                <a:t>’</a:t>
              </a:r>
              <a:r>
                <a:rPr lang="en-US" altLang="vi-VN" sz="2200" b="1"/>
                <a:t> currency </a:t>
              </a:r>
            </a:p>
            <a:p>
              <a:pPr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r>
                <a:rPr lang="en-US" altLang="vi-VN" sz="2200" b="1"/>
                <a:t>-&gt; Facilitating international trade, tourism and investment</a:t>
              </a:r>
            </a:p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endParaRPr lang="en-US" altLang="vi-VN" sz="2200" b="1"/>
            </a:p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endParaRPr lang="en-US" altLang="vi-VN" sz="2200" b="1"/>
            </a:p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endParaRPr lang="en-US" altLang="vi-VN" sz="2200" b="1"/>
            </a:p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endParaRPr lang="en-US" altLang="vi-VN" sz="2200" b="1"/>
            </a:p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endParaRPr lang="en-US" altLang="vi-VN" sz="2200" b="1"/>
            </a:p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endParaRPr lang="en-US" altLang="vi-VN" sz="2200" b="1"/>
            </a:p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endParaRPr lang="en-US" altLang="vi-VN" sz="2200" b="1"/>
            </a:p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endParaRPr lang="en-US" altLang="vi-VN" sz="2200" b="1"/>
            </a:p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endParaRPr lang="en-US" altLang="vi-VN" sz="2200" b="1"/>
            </a:p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endParaRPr lang="en-US" altLang="vi-VN" sz="2200" b="1"/>
            </a:p>
            <a:p>
              <a:pPr algn="just"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r>
                <a:rPr lang="en-US" altLang="vi-VN" sz="2200" b="1"/>
                <a:t>2. Providing some insurance against foreign exchange risks</a:t>
              </a:r>
            </a:p>
            <a:p>
              <a:pPr algn="just"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r>
                <a:rPr lang="en-US" altLang="vi-VN" sz="2200"/>
                <a:t>(The FX market provides the facilities for hedging and speculations)</a:t>
              </a:r>
              <a:endParaRPr lang="vi-VN" altLang="vi-VN" sz="2200"/>
            </a:p>
            <a:p>
              <a:pPr algn="just" eaLnBrk="1" hangingPunct="1">
                <a:lnSpc>
                  <a:spcPct val="110000"/>
                </a:lnSpc>
                <a:spcBef>
                  <a:spcPct val="0"/>
                </a:spcBef>
                <a:buFontTx/>
                <a:buNone/>
              </a:pPr>
              <a:r>
                <a:rPr lang="vi-VN" altLang="vi-VN" sz="2200" b="1"/>
                <a:t>3. State’s tool of macroeconomics management: </a:t>
              </a:r>
              <a:r>
                <a:rPr lang="vi-VN" altLang="vi-VN" sz="2200"/>
                <a:t>The Central Bank increases or reduces the foreign exchange reserve to influence on the exchange rate</a:t>
              </a:r>
              <a:endParaRPr lang="en-US" altLang="vi-VN" sz="2200"/>
            </a:p>
          </p:txBody>
        </p:sp>
        <p:sp>
          <p:nvSpPr>
            <p:cNvPr id="3" name="Rectangle 2"/>
            <p:cNvSpPr>
              <a:spLocks noChangeArrowheads="1"/>
            </p:cNvSpPr>
            <p:nvPr/>
          </p:nvSpPr>
          <p:spPr bwMode="auto">
            <a:xfrm>
              <a:off x="685800" y="2396857"/>
              <a:ext cx="2133600" cy="2972588"/>
            </a:xfrm>
            <a:prstGeom prst="rect">
              <a:avLst/>
            </a:prstGeom>
            <a:noFill/>
            <a:ln w="19050">
              <a:solidFill>
                <a:srgbClr val="008000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dirty="0">
                  <a:solidFill>
                    <a:srgbClr val="262626"/>
                  </a:solidFill>
                  <a:latin typeface="+mn-lt"/>
                  <a:ea typeface="+mn-ea"/>
                </a:rPr>
                <a:t>U.S importers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rgbClr val="262626"/>
                </a:solidFill>
                <a:latin typeface="+mn-lt"/>
                <a:ea typeface="+mn-ea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dirty="0">
                  <a:solidFill>
                    <a:srgbClr val="262626"/>
                  </a:solidFill>
                  <a:latin typeface="+mn-lt"/>
                  <a:ea typeface="+mn-ea"/>
                </a:rPr>
                <a:t>U.S tourists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rgbClr val="262626"/>
                </a:solidFill>
                <a:latin typeface="+mn-lt"/>
                <a:ea typeface="+mn-ea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dirty="0">
                  <a:solidFill>
                    <a:srgbClr val="262626"/>
                  </a:solidFill>
                  <a:latin typeface="+mn-lt"/>
                  <a:ea typeface="+mn-ea"/>
                </a:rPr>
                <a:t>U.S investors</a:t>
              </a:r>
            </a:p>
          </p:txBody>
        </p:sp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6324600" y="2396857"/>
              <a:ext cx="2133600" cy="2972588"/>
            </a:xfrm>
            <a:prstGeom prst="rect">
              <a:avLst/>
            </a:prstGeom>
            <a:noFill/>
            <a:ln w="19050">
              <a:solidFill>
                <a:srgbClr val="008000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dirty="0">
                  <a:solidFill>
                    <a:srgbClr val="262626"/>
                  </a:solidFill>
                  <a:latin typeface="+mn-lt"/>
                  <a:ea typeface="+mn-ea"/>
                </a:rPr>
                <a:t>U.K importers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rgbClr val="262626"/>
                </a:solidFill>
                <a:latin typeface="+mn-lt"/>
                <a:ea typeface="+mn-ea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dirty="0">
                  <a:solidFill>
                    <a:srgbClr val="262626"/>
                  </a:solidFill>
                  <a:latin typeface="+mn-lt"/>
                  <a:ea typeface="+mn-ea"/>
                </a:rPr>
                <a:t>U.K tourists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rgbClr val="262626"/>
                </a:solidFill>
                <a:latin typeface="+mn-lt"/>
                <a:ea typeface="+mn-ea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dirty="0">
                  <a:solidFill>
                    <a:srgbClr val="262626"/>
                  </a:solidFill>
                  <a:latin typeface="+mn-lt"/>
                  <a:ea typeface="+mn-ea"/>
                </a:rPr>
                <a:t>U.K investors</a:t>
              </a:r>
            </a:p>
          </p:txBody>
        </p:sp>
        <p:sp>
          <p:nvSpPr>
            <p:cNvPr id="4" name="Oval 3"/>
            <p:cNvSpPr>
              <a:spLocks noChangeArrowheads="1"/>
            </p:cNvSpPr>
            <p:nvPr/>
          </p:nvSpPr>
          <p:spPr bwMode="auto">
            <a:xfrm>
              <a:off x="3505200" y="2777636"/>
              <a:ext cx="2133600" cy="2209462"/>
            </a:xfrm>
            <a:prstGeom prst="ellipse">
              <a:avLst/>
            </a:prstGeom>
            <a:noFill/>
            <a:ln w="19050">
              <a:solidFill>
                <a:srgbClr val="008000"/>
              </a:solidFill>
              <a:round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dirty="0">
                  <a:solidFill>
                    <a:srgbClr val="262626"/>
                  </a:solidFill>
                  <a:latin typeface="+mn-lt"/>
                  <a:ea typeface="+mn-ea"/>
                </a:rPr>
                <a:t>Foreign exchange markets</a:t>
              </a:r>
            </a:p>
          </p:txBody>
        </p:sp>
        <p:cxnSp>
          <p:nvCxnSpPr>
            <p:cNvPr id="9" name="Straight Arrow Connector 8"/>
            <p:cNvCxnSpPr>
              <a:cxnSpLocks noChangeShapeType="1"/>
            </p:cNvCxnSpPr>
            <p:nvPr/>
          </p:nvCxnSpPr>
          <p:spPr bwMode="auto">
            <a:xfrm>
              <a:off x="5638800" y="4571845"/>
              <a:ext cx="685800" cy="0"/>
            </a:xfrm>
            <a:prstGeom prst="straightConnector1">
              <a:avLst/>
            </a:prstGeom>
            <a:noFill/>
            <a:ln w="25400">
              <a:solidFill>
                <a:schemeClr val="accent1"/>
              </a:solidFill>
              <a:round/>
              <a:headEnd/>
              <a:tailEnd type="arrow" w="med" len="med"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1925638" y="1787296"/>
              <a:ext cx="5448300" cy="573520"/>
            </a:xfrm>
            <a:custGeom>
              <a:avLst/>
              <a:gdLst>
                <a:gd name="T0" fmla="*/ 0 w 5449015"/>
                <a:gd name="T1" fmla="*/ 557942 h 778526"/>
                <a:gd name="T2" fmla="*/ 2847043 w 5449015"/>
                <a:gd name="T3" fmla="*/ 16 h 778526"/>
                <a:gd name="T4" fmla="*/ 5448300 w 5449015"/>
                <a:gd name="T5" fmla="*/ 573021 h 77852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5449015" h="778526">
                  <a:moveTo>
                    <a:pt x="0" y="758039"/>
                  </a:moveTo>
                  <a:cubicBezTo>
                    <a:pt x="969624" y="377323"/>
                    <a:pt x="1939248" y="-3392"/>
                    <a:pt x="2847417" y="22"/>
                  </a:cubicBezTo>
                  <a:cubicBezTo>
                    <a:pt x="3755586" y="3436"/>
                    <a:pt x="5012001" y="638532"/>
                    <a:pt x="5449015" y="778526"/>
                  </a:cubicBezTo>
                </a:path>
              </a:pathLst>
            </a:custGeom>
            <a:noFill/>
            <a:ln w="25400" cap="flat" cmpd="sng">
              <a:solidFill>
                <a:srgbClr val="008000"/>
              </a:solidFill>
              <a:prstDash val="dash"/>
              <a:round/>
              <a:headEnd/>
              <a:tailEnd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40977" name="TextBox 11"/>
            <p:cNvSpPr txBox="1">
              <a:spLocks noChangeArrowheads="1"/>
            </p:cNvSpPr>
            <p:nvPr/>
          </p:nvSpPr>
          <p:spPr bwMode="auto">
            <a:xfrm>
              <a:off x="3320881" y="1863999"/>
              <a:ext cx="277511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vi-VN" sz="1800"/>
                <a:t>Time consuming, inefficient</a:t>
              </a:r>
            </a:p>
          </p:txBody>
        </p:sp>
      </p:grpSp>
      <p:sp>
        <p:nvSpPr>
          <p:cNvPr id="40965" name="TextBox 13"/>
          <p:cNvSpPr txBox="1">
            <a:spLocks noChangeArrowheads="1"/>
          </p:cNvSpPr>
          <p:nvPr/>
        </p:nvSpPr>
        <p:spPr bwMode="auto">
          <a:xfrm>
            <a:off x="3092450" y="4048125"/>
            <a:ext cx="3413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400"/>
              <a:t>$</a:t>
            </a:r>
          </a:p>
        </p:txBody>
      </p:sp>
      <p:sp>
        <p:nvSpPr>
          <p:cNvPr id="40966" name="TextBox 15"/>
          <p:cNvSpPr txBox="1">
            <a:spLocks noChangeArrowheads="1"/>
          </p:cNvSpPr>
          <p:nvPr/>
        </p:nvSpPr>
        <p:spPr bwMode="auto">
          <a:xfrm>
            <a:off x="5791200" y="3830638"/>
            <a:ext cx="4540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400"/>
              <a:t>$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rot="10800000">
            <a:off x="5580063" y="4652963"/>
            <a:ext cx="642937" cy="1587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0800000">
            <a:off x="2786063" y="4714875"/>
            <a:ext cx="642937" cy="1588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69" name="TextBox 19"/>
          <p:cNvSpPr txBox="1">
            <a:spLocks noChangeArrowheads="1"/>
          </p:cNvSpPr>
          <p:nvPr/>
        </p:nvSpPr>
        <p:spPr bwMode="auto">
          <a:xfrm>
            <a:off x="3097213" y="4752975"/>
            <a:ext cx="3397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400"/>
              <a:t>£</a:t>
            </a:r>
          </a:p>
        </p:txBody>
      </p:sp>
      <p:sp>
        <p:nvSpPr>
          <p:cNvPr id="40970" name="TextBox 20"/>
          <p:cNvSpPr txBox="1">
            <a:spLocks noChangeArrowheads="1"/>
          </p:cNvSpPr>
          <p:nvPr/>
        </p:nvSpPr>
        <p:spPr bwMode="auto">
          <a:xfrm>
            <a:off x="5773738" y="4581525"/>
            <a:ext cx="4540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400"/>
              <a:t>£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Box 1"/>
          <p:cNvSpPr txBox="1">
            <a:spLocks noChangeArrowheads="1"/>
          </p:cNvSpPr>
          <p:nvPr/>
        </p:nvSpPr>
        <p:spPr bwMode="auto">
          <a:xfrm rot="-5400000">
            <a:off x="-2146300" y="2451100"/>
            <a:ext cx="54864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>
                <a:solidFill>
                  <a:srgbClr val="FFFFFF"/>
                </a:solidFill>
              </a:rPr>
              <a:t>Actors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1524000" y="-531440"/>
          <a:ext cx="73914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3012" name="TextBox 2"/>
          <p:cNvSpPr txBox="1">
            <a:spLocks noChangeArrowheads="1"/>
          </p:cNvSpPr>
          <p:nvPr/>
        </p:nvSpPr>
        <p:spPr bwMode="auto">
          <a:xfrm>
            <a:off x="1619250" y="3500438"/>
            <a:ext cx="7380288" cy="347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1. Immediate users: Individuals and firms can sell (</a:t>
            </a:r>
            <a:r>
              <a:rPr lang="vi-VN" altLang="vi-VN" sz="2200"/>
              <a:t>suppliers</a:t>
            </a:r>
            <a:r>
              <a:rPr lang="en-US" altLang="vi-VN" sz="2200"/>
              <a:t>) or buy (users) foreign exchange in the foreign exchange</a:t>
            </a:r>
            <a:r>
              <a:rPr lang="vi-VN" altLang="vi-VN" sz="2200"/>
              <a:t> market</a:t>
            </a:r>
            <a:r>
              <a:rPr lang="en-US" altLang="vi-VN" sz="2200"/>
              <a:t>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2. Commercial banks: Banks operate as a clearing house for the </a:t>
            </a:r>
            <a:r>
              <a:rPr lang="vi-VN" altLang="vi-VN" sz="2200"/>
              <a:t>supplier</a:t>
            </a:r>
            <a:r>
              <a:rPr lang="en-US" altLang="vi-VN" sz="2200"/>
              <a:t>s and users of foreign exchange.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3. Foreign exchange brokers: brokers act as intermediaries between commercial banks (the interbank or whole sale market)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4. The central bank act as the seller/buyer of last resort when there is an excess supply or excess demand in FOREX market.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vi-VN" sz="220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Box 1"/>
          <p:cNvSpPr txBox="1">
            <a:spLocks noChangeArrowheads="1"/>
          </p:cNvSpPr>
          <p:nvPr/>
        </p:nvSpPr>
        <p:spPr bwMode="auto">
          <a:xfrm rot="-5400000">
            <a:off x="-2146300" y="2451100"/>
            <a:ext cx="54864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>
                <a:solidFill>
                  <a:srgbClr val="FFFFFF"/>
                </a:solidFill>
              </a:rPr>
              <a:t>Actors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39863" y="1341438"/>
            <a:ext cx="7596187" cy="2676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2400" dirty="0">
                <a:latin typeface="+mn-lt"/>
                <a:ea typeface="+mn-ea"/>
              </a:rPr>
              <a:t>The retail part of the market is the </a:t>
            </a:r>
            <a:r>
              <a:rPr lang="en-US" sz="2400" dirty="0" err="1">
                <a:latin typeface="+mn-lt"/>
                <a:ea typeface="+mn-ea"/>
              </a:rPr>
              <a:t>forex</a:t>
            </a:r>
            <a:r>
              <a:rPr lang="en-US" sz="2400" dirty="0">
                <a:latin typeface="+mn-lt"/>
                <a:ea typeface="+mn-ea"/>
              </a:rPr>
              <a:t> trading that is done by banks with their customers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en-US" sz="2400" dirty="0">
              <a:latin typeface="+mn-lt"/>
              <a:ea typeface="+mn-ea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2400" dirty="0">
                <a:latin typeface="+mn-lt"/>
                <a:ea typeface="+mn-ea"/>
              </a:rPr>
              <a:t>The interbank part of the foreign exchange market involves banks trading with other banks in </a:t>
            </a:r>
            <a:r>
              <a:rPr lang="en-US" sz="2400" dirty="0" err="1">
                <a:latin typeface="+mn-lt"/>
                <a:ea typeface="+mn-ea"/>
              </a:rPr>
              <a:t>forex</a:t>
            </a:r>
            <a:endParaRPr lang="en-US" sz="2400" dirty="0">
              <a:latin typeface="+mn-lt"/>
              <a:ea typeface="+mn-ea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en-US" sz="2400" dirty="0">
              <a:latin typeface="+mn-lt"/>
              <a:ea typeface="+mn-ea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n-lt"/>
              <a:ea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762000" y="1946209"/>
            <a:ext cx="2057400" cy="2057400"/>
          </a:xfrm>
          <a:prstGeom prst="ellipse">
            <a:avLst/>
          </a:prstGeom>
          <a:gradFill>
            <a:gsLst>
              <a:gs pos="0">
                <a:srgbClr val="00B0F0"/>
              </a:gs>
              <a:gs pos="50000">
                <a:srgbClr val="399ECB"/>
              </a:gs>
              <a:gs pos="100000">
                <a:srgbClr val="0077D0"/>
              </a:gs>
            </a:gsLst>
            <a:path path="circle">
              <a:fillToRect l="50000" t="50000" r="50000" b="50000"/>
            </a:path>
          </a:gradFill>
          <a:ln w="82550">
            <a:noFill/>
          </a:ln>
          <a:effectLst>
            <a:outerShdw blurRad="1270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white"/>
                </a:solidFill>
              </a:rPr>
              <a:t>             </a:t>
            </a:r>
          </a:p>
        </p:txBody>
      </p:sp>
      <p:sp>
        <p:nvSpPr>
          <p:cNvPr id="8" name="Oval 7"/>
          <p:cNvSpPr/>
          <p:nvPr/>
        </p:nvSpPr>
        <p:spPr>
          <a:xfrm>
            <a:off x="1007328" y="1992354"/>
            <a:ext cx="1583472" cy="1295400"/>
          </a:xfrm>
          <a:prstGeom prst="ellipse">
            <a:avLst/>
          </a:prstGeom>
          <a:gradFill flip="none" rotWithShape="1">
            <a:gsLst>
              <a:gs pos="63000">
                <a:schemeClr val="bg1">
                  <a:alpha val="7000"/>
                </a:schemeClr>
              </a:gs>
              <a:gs pos="72000">
                <a:schemeClr val="bg1">
                  <a:alpha val="15000"/>
                </a:schemeClr>
              </a:gs>
              <a:gs pos="91000">
                <a:schemeClr val="bg1">
                  <a:alpha val="28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white"/>
                </a:solidFill>
              </a:rPr>
              <a:t>   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59728" y="1531434"/>
            <a:ext cx="1219200" cy="270843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7000" b="1" dirty="0">
                <a:solidFill>
                  <a:srgbClr val="2A7A9E">
                    <a:alpha val="40000"/>
                  </a:srgbClr>
                </a:solidFill>
                <a:latin typeface="+mn-lt"/>
                <a:ea typeface="+mn-ea"/>
                <a:cs typeface="Arial" pitchFamily="34" charset="0"/>
              </a:rPr>
              <a:t>2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2971800" y="1828800"/>
            <a:ext cx="4724400" cy="2732088"/>
          </a:xfrm>
        </p:spPr>
        <p:txBody>
          <a:bodyPr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500" dirty="0" smtClean="0">
                <a:ea typeface="+mj-ea"/>
                <a:cs typeface="+mj-cs"/>
              </a:rPr>
              <a:t>exchange </a:t>
            </a:r>
            <a:r>
              <a:rPr lang="en-US" sz="3500" dirty="0">
                <a:ea typeface="+mj-ea"/>
                <a:cs typeface="+mj-cs"/>
              </a:rPr>
              <a:t>rates</a:t>
            </a:r>
            <a:br>
              <a:rPr lang="en-US" sz="3500" dirty="0">
                <a:ea typeface="+mj-ea"/>
                <a:cs typeface="+mj-cs"/>
              </a:rPr>
            </a:br>
            <a:endParaRPr lang="en-US" sz="3500" b="0" cap="none" dirty="0">
              <a:solidFill>
                <a:prstClr val="black">
                  <a:lumMod val="50000"/>
                  <a:lumOff val="50000"/>
                </a:prstClr>
              </a:solidFill>
              <a:ea typeface="+mn-ea"/>
              <a:cs typeface="+mn-cs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81000" y="5105400"/>
            <a:ext cx="8229600" cy="376238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j-ea"/>
                <a:cs typeface="+mj-cs"/>
              </a:rPr>
              <a:t>Definition of exchange rate</a:t>
            </a:r>
            <a:endParaRPr lang="en-US" dirty="0">
              <a:ea typeface="+mj-ea"/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09600" y="1173163"/>
            <a:ext cx="8305800" cy="52641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charset="2"/>
              <a:buChar char="v"/>
              <a:defRPr/>
            </a:pPr>
            <a:r>
              <a:rPr lang="en-US" sz="2400" dirty="0">
                <a:latin typeface="+mn-lt"/>
                <a:ea typeface="+mn-ea"/>
              </a:rPr>
              <a:t> Exchange rate is the </a:t>
            </a:r>
            <a:r>
              <a:rPr lang="en-US" sz="2400" b="1" dirty="0">
                <a:latin typeface="+mn-lt"/>
                <a:ea typeface="+mn-ea"/>
              </a:rPr>
              <a:t>PRICE</a:t>
            </a:r>
            <a:r>
              <a:rPr lang="en-US" sz="2400" dirty="0">
                <a:latin typeface="+mn-lt"/>
                <a:ea typeface="+mn-ea"/>
              </a:rPr>
              <a:t> of one country's currency in units of another country's currency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charset="2"/>
              <a:buChar char="v"/>
              <a:defRPr/>
            </a:pPr>
            <a:r>
              <a:rPr lang="en-US" sz="2400" b="1" i="1" dirty="0">
                <a:latin typeface="+mn-lt"/>
                <a:ea typeface="+mn-ea"/>
              </a:rPr>
              <a:t>An exchange rate can be quoted in two ways:</a:t>
            </a: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2400" b="1" i="1" dirty="0">
                <a:latin typeface="+mn-lt"/>
                <a:ea typeface="+mn-ea"/>
              </a:rPr>
              <a:t>Direct way (American way): </a:t>
            </a:r>
            <a:r>
              <a:rPr lang="en-US" sz="2400" dirty="0">
                <a:latin typeface="+mn-lt"/>
                <a:ea typeface="+mn-ea"/>
              </a:rPr>
              <a:t>as the amount of domestic currency that one unit of foreign currency can buy</a:t>
            </a: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ea typeface="+mn-ea"/>
              </a:rPr>
              <a:t>        1 unit of foreign currency = x units of domestic currency</a:t>
            </a: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ea typeface="+mn-ea"/>
              </a:rPr>
              <a:t>        E.g. 	In VN:  1 USD 	=  20.000 VND</a:t>
            </a:r>
          </a:p>
          <a:p>
            <a:pPr lv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ea typeface="+mn-ea"/>
              </a:rPr>
              <a:t> 		</a:t>
            </a: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2400" b="1" i="1" dirty="0">
                <a:latin typeface="+mn-lt"/>
                <a:ea typeface="+mn-ea"/>
              </a:rPr>
              <a:t>Indirect way (European way): </a:t>
            </a:r>
            <a:r>
              <a:rPr lang="en-US" sz="2400" dirty="0">
                <a:latin typeface="+mn-lt"/>
                <a:ea typeface="+mn-ea"/>
              </a:rPr>
              <a:t>as the amount of foreign currency that one unit of domestic currency can buy .  </a:t>
            </a: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ea typeface="+mn-ea"/>
              </a:rPr>
              <a:t>         1 unit of domestic currency = x units of foreign currency</a:t>
            </a: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ea typeface="+mn-ea"/>
              </a:rPr>
              <a:t>	    E.g. 	In EU: 1 EUR 	=  1.3 USD</a:t>
            </a: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ea typeface="+mn-ea"/>
              </a:rPr>
              <a:t>			In GB: 1 GBP    =  1.5 USD</a:t>
            </a: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  <a:ea typeface="+mn-ea"/>
              </a:rPr>
              <a:t>			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0688" y="1341438"/>
            <a:ext cx="4953000" cy="5111750"/>
          </a:xfrm>
          <a:prstGeom prst="rect">
            <a:avLst/>
          </a:prstGeom>
          <a:noFill/>
        </p:spPr>
        <p:txBody>
          <a:bodyPr>
            <a:normAutofit lnSpcReduction="10000"/>
          </a:bodyPr>
          <a:lstStyle/>
          <a:p>
            <a:pPr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r>
              <a:rPr lang="en-US" sz="2600" dirty="0">
                <a:solidFill>
                  <a:prstClr val="white"/>
                </a:solidFill>
                <a:latin typeface="+mn-lt"/>
                <a:ea typeface="+mn-ea"/>
              </a:rPr>
              <a:t>1. </a:t>
            </a:r>
            <a:r>
              <a:rPr lang="en-US" sz="2600" dirty="0">
                <a:solidFill>
                  <a:schemeClr val="bg1"/>
                </a:solidFill>
                <a:latin typeface="+mn-lt"/>
                <a:ea typeface="+mn-ea"/>
              </a:rPr>
              <a:t>Which is a direct quotation and which is an indirect quotation from the US perspective?</a:t>
            </a:r>
          </a:p>
          <a:p>
            <a:pPr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r>
              <a:rPr lang="en-US" sz="2600" dirty="0">
                <a:solidFill>
                  <a:schemeClr val="bg1"/>
                </a:solidFill>
                <a:latin typeface="+mn-lt"/>
                <a:ea typeface="+mn-ea"/>
              </a:rPr>
              <a:t> </a:t>
            </a:r>
          </a:p>
          <a:p>
            <a:pPr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bg1"/>
                </a:solidFill>
                <a:latin typeface="+mn-lt"/>
                <a:ea typeface="+mn-ea"/>
              </a:rPr>
              <a:t>a. 1 GBP = 1.5 USD</a:t>
            </a:r>
          </a:p>
          <a:p>
            <a:pPr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bg1"/>
                </a:solidFill>
                <a:latin typeface="+mn-lt"/>
                <a:ea typeface="+mn-ea"/>
              </a:rPr>
              <a:t>b. 1 USD = 120 JPY</a:t>
            </a:r>
          </a:p>
          <a:p>
            <a:pPr marL="457200" indent="-457200" eaLnBrk="1" fontAlgn="auto" hangingPunct="1">
              <a:spcBef>
                <a:spcPts val="10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sz="2400" dirty="0">
              <a:solidFill>
                <a:schemeClr val="bg1"/>
              </a:solidFill>
              <a:latin typeface="+mn-lt"/>
              <a:ea typeface="+mn-ea"/>
            </a:endParaRPr>
          </a:p>
          <a:p>
            <a:pPr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bg1"/>
                </a:solidFill>
                <a:latin typeface="+mn-lt"/>
                <a:ea typeface="+mn-ea"/>
              </a:rPr>
              <a:t>Answer: a. Direct; b. Indirect</a:t>
            </a:r>
          </a:p>
          <a:p>
            <a:pPr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endParaRPr lang="en-US" sz="2400" dirty="0">
              <a:solidFill>
                <a:schemeClr val="bg1"/>
              </a:solidFill>
              <a:latin typeface="+mn-lt"/>
              <a:ea typeface="+mn-ea"/>
            </a:endParaRPr>
          </a:p>
          <a:p>
            <a:pPr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bg1"/>
                </a:solidFill>
                <a:latin typeface="+mn-lt"/>
                <a:ea typeface="+mn-ea"/>
              </a:rPr>
              <a:t>2. Which way of quotation is applying in Vietnam?</a:t>
            </a:r>
          </a:p>
          <a:p>
            <a:pPr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endParaRPr lang="en-US" sz="2400" dirty="0">
              <a:solidFill>
                <a:schemeClr val="bg1"/>
              </a:solidFill>
              <a:latin typeface="+mn-lt"/>
              <a:ea typeface="+mn-ea"/>
            </a:endParaRPr>
          </a:p>
          <a:p>
            <a:pPr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bg1"/>
                </a:solidFill>
                <a:latin typeface="+mn-lt"/>
                <a:ea typeface="+mn-ea"/>
              </a:rPr>
              <a:t>Answer: Direct</a:t>
            </a:r>
          </a:p>
          <a:p>
            <a:pPr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bg1"/>
                </a:solidFill>
                <a:latin typeface="+mn-lt"/>
                <a:ea typeface="+mn-ea"/>
              </a:rPr>
              <a:t>1 USD = 21.000 VND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51203" name="TextBox 4"/>
          <p:cNvSpPr txBox="1">
            <a:spLocks noChangeArrowheads="1"/>
          </p:cNvSpPr>
          <p:nvPr/>
        </p:nvSpPr>
        <p:spPr bwMode="auto">
          <a:xfrm>
            <a:off x="381000" y="-1108075"/>
            <a:ext cx="4648200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4400" b="1">
                <a:solidFill>
                  <a:srgbClr val="7BCF27"/>
                </a:solidFill>
              </a:rPr>
              <a:t>Exercises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018">
            <a:off x="7834313" y="2846388"/>
            <a:ext cx="103187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268288"/>
            <a:ext cx="15843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276600"/>
            <a:ext cx="1430338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288" y="357188"/>
            <a:ext cx="82867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Left-Right Arrow 18"/>
          <p:cNvSpPr/>
          <p:nvPr/>
        </p:nvSpPr>
        <p:spPr>
          <a:xfrm rot="5400000">
            <a:off x="6208713" y="2544763"/>
            <a:ext cx="685800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Left-Right Arrow 19"/>
          <p:cNvSpPr/>
          <p:nvPr/>
        </p:nvSpPr>
        <p:spPr>
          <a:xfrm rot="10800000">
            <a:off x="7299325" y="3868738"/>
            <a:ext cx="685800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Left-Right Arrow 20"/>
          <p:cNvSpPr/>
          <p:nvPr/>
        </p:nvSpPr>
        <p:spPr>
          <a:xfrm rot="7846803">
            <a:off x="7096919" y="2788444"/>
            <a:ext cx="820738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462713" y="2490788"/>
            <a:ext cx="182562" cy="1825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Oval 22"/>
          <p:cNvSpPr/>
          <p:nvPr/>
        </p:nvSpPr>
        <p:spPr>
          <a:xfrm>
            <a:off x="6488113" y="3994150"/>
            <a:ext cx="182562" cy="1841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6488113" y="3994150"/>
            <a:ext cx="182562" cy="1825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7729538" y="3990975"/>
            <a:ext cx="182562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6484938" y="3995738"/>
            <a:ext cx="184150" cy="1825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6483350" y="3994150"/>
            <a:ext cx="182563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3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023 L 0.00278 0.22037 " pathEditMode="relative" rAng="0" ptsTypes="AA">
                                      <p:cBhvr>
                                        <p:cTn id="33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1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3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3889 -1.11111E-6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1788 -0.18403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-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47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2786E-6 L -0.13664 0.00046 " pathEditMode="relative" rAng="0" ptsTypes="AA">
                                      <p:cBhvr>
                                        <p:cTn id="5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60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0.00093 L -0.00261 -0.21911 " pathEditMode="relative" rAng="0" ptsTypes="AA">
                                      <p:cBhvr>
                                        <p:cTn id="6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11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00046 L 0.11458 -0.18079 " pathEditMode="relative" rAng="0" ptsTypes="AA">
                                      <p:cBhvr>
                                        <p:cTn id="7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" y="-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9250"/>
                            </p:stCondLst>
                            <p:childTnLst>
                              <p:par>
                                <p:cTn id="72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36563" y="152400"/>
            <a:ext cx="8402637" cy="6858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j-ea"/>
                <a:cs typeface="+mj-cs"/>
              </a:rPr>
              <a:t>Equilibrium Foreign Exchange Rate</a:t>
            </a:r>
            <a:endParaRPr lang="en-US" dirty="0">
              <a:ea typeface="+mj-ea"/>
              <a:cs typeface="+mj-cs"/>
            </a:endParaRPr>
          </a:p>
        </p:txBody>
      </p:sp>
      <p:sp>
        <p:nvSpPr>
          <p:cNvPr id="53251" name="TextBox 60"/>
          <p:cNvSpPr txBox="1">
            <a:spLocks noChangeArrowheads="1"/>
          </p:cNvSpPr>
          <p:nvPr/>
        </p:nvSpPr>
        <p:spPr bwMode="auto">
          <a:xfrm>
            <a:off x="500063" y="1000125"/>
            <a:ext cx="8286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vi-VN" sz="2400" b="1"/>
              <a:t> Under a flexible exchange rate system</a:t>
            </a:r>
          </a:p>
        </p:txBody>
      </p:sp>
      <p:sp>
        <p:nvSpPr>
          <p:cNvPr id="53252" name="Rectangle 31"/>
          <p:cNvSpPr>
            <a:spLocks noChangeArrowheads="1"/>
          </p:cNvSpPr>
          <p:nvPr/>
        </p:nvSpPr>
        <p:spPr bwMode="auto">
          <a:xfrm>
            <a:off x="179388" y="5078413"/>
            <a:ext cx="8856662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The exchange rate is the PRICE of domestic price of foreign currency</a:t>
            </a:r>
            <a:r>
              <a:rPr lang="vi-VN" altLang="vi-VN" sz="2200"/>
              <a:t> or the PRICE of foreign currency in terms of domestic currency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 -&gt; Basically, the equilibrium exchange rate is determined at the intersection of the nation</a:t>
            </a:r>
            <a:r>
              <a:rPr lang="en-US" altLang="en-US" sz="2200"/>
              <a:t>’</a:t>
            </a:r>
            <a:r>
              <a:rPr lang="en-US" altLang="vi-VN" sz="2200"/>
              <a:t>s aggregate demand and supply curves for the foreign currency (E.g. R=1.0)</a:t>
            </a:r>
            <a:endParaRPr lang="en-US" altLang="vi-VN" sz="2200" b="1"/>
          </a:p>
        </p:txBody>
      </p:sp>
      <p:grpSp>
        <p:nvGrpSpPr>
          <p:cNvPr id="53253" name="Group 32"/>
          <p:cNvGrpSpPr>
            <a:grpSpLocks/>
          </p:cNvGrpSpPr>
          <p:nvPr/>
        </p:nvGrpSpPr>
        <p:grpSpPr bwMode="auto">
          <a:xfrm>
            <a:off x="2235200" y="1643063"/>
            <a:ext cx="4857750" cy="3246437"/>
            <a:chOff x="768225" y="1383268"/>
            <a:chExt cx="6103545" cy="4639799"/>
          </a:xfrm>
        </p:grpSpPr>
        <p:sp>
          <p:nvSpPr>
            <p:cNvPr id="53254" name="TextBox 34"/>
            <p:cNvSpPr txBox="1">
              <a:spLocks noChangeArrowheads="1"/>
            </p:cNvSpPr>
            <p:nvPr/>
          </p:nvSpPr>
          <p:spPr bwMode="auto">
            <a:xfrm>
              <a:off x="2133601" y="4355068"/>
              <a:ext cx="363941" cy="4487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vi-VN" sz="1800"/>
                <a:t>H</a:t>
              </a:r>
              <a:endParaRPr lang="en-US" altLang="vi-VN" sz="1800" baseline="-25000"/>
            </a:p>
          </p:txBody>
        </p:sp>
        <p:grpSp>
          <p:nvGrpSpPr>
            <p:cNvPr id="53255" name="Group 35"/>
            <p:cNvGrpSpPr>
              <a:grpSpLocks/>
            </p:cNvGrpSpPr>
            <p:nvPr/>
          </p:nvGrpSpPr>
          <p:grpSpPr bwMode="auto">
            <a:xfrm>
              <a:off x="768225" y="1383268"/>
              <a:ext cx="6103545" cy="4639799"/>
              <a:chOff x="1283085" y="1459468"/>
              <a:chExt cx="7581304" cy="4639799"/>
            </a:xfrm>
          </p:grpSpPr>
          <p:grpSp>
            <p:nvGrpSpPr>
              <p:cNvPr id="53256" name="Group 36"/>
              <p:cNvGrpSpPr>
                <a:grpSpLocks/>
              </p:cNvGrpSpPr>
              <p:nvPr/>
            </p:nvGrpSpPr>
            <p:grpSpPr bwMode="auto">
              <a:xfrm>
                <a:off x="1283085" y="1459468"/>
                <a:ext cx="7581304" cy="4639799"/>
                <a:chOff x="1283085" y="1459468"/>
                <a:chExt cx="7581304" cy="4639799"/>
              </a:xfrm>
            </p:grpSpPr>
            <p:cxnSp>
              <p:nvCxnSpPr>
                <p:cNvPr id="39" name="Straight Arrow Connector 38"/>
                <p:cNvCxnSpPr>
                  <a:cxnSpLocks noChangeShapeType="1"/>
                </p:cNvCxnSpPr>
                <p:nvPr/>
              </p:nvCxnSpPr>
              <p:spPr bwMode="auto">
                <a:xfrm>
                  <a:off x="1981754" y="5638691"/>
                  <a:ext cx="5408493" cy="0"/>
                </a:xfrm>
                <a:prstGeom prst="straightConnector1">
                  <a:avLst/>
                </a:prstGeom>
                <a:noFill/>
                <a:ln w="25400">
                  <a:solidFill>
                    <a:srgbClr val="008000"/>
                  </a:solidFill>
                  <a:round/>
                  <a:headEnd/>
                  <a:tailEnd type="arrow" w="med" len="med"/>
                </a:ln>
                <a:effectLst>
                  <a:outerShdw blurRad="40000" dist="20000" dir="5400000" rotWithShape="0">
                    <a:srgbClr val="80808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3" name="Straight Arrow Connector 42"/>
                <p:cNvCxnSpPr>
                  <a:cxnSpLocks noChangeShapeType="1"/>
                </p:cNvCxnSpPr>
                <p:nvPr/>
              </p:nvCxnSpPr>
              <p:spPr bwMode="auto">
                <a:xfrm flipV="1">
                  <a:off x="1981754" y="1904163"/>
                  <a:ext cx="0" cy="3734528"/>
                </a:xfrm>
                <a:prstGeom prst="straightConnector1">
                  <a:avLst/>
                </a:prstGeom>
                <a:noFill/>
                <a:ln w="25400">
                  <a:solidFill>
                    <a:srgbClr val="008000"/>
                  </a:solidFill>
                  <a:round/>
                  <a:headEnd/>
                  <a:tailEnd type="arrow" w="med" len="med"/>
                </a:ln>
                <a:effectLst>
                  <a:outerShdw blurRad="40000" dist="20000" dir="5400000" rotWithShape="0">
                    <a:srgbClr val="80808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57" name="Freeform 56"/>
                <p:cNvSpPr>
                  <a:spLocks/>
                </p:cNvSpPr>
                <p:nvPr/>
              </p:nvSpPr>
              <p:spPr bwMode="auto">
                <a:xfrm>
                  <a:off x="2363297" y="2362471"/>
                  <a:ext cx="4070616" cy="2795224"/>
                </a:xfrm>
                <a:custGeom>
                  <a:avLst/>
                  <a:gdLst>
                    <a:gd name="T0" fmla="*/ 0 w 1577347"/>
                    <a:gd name="T1" fmla="*/ 0 h 1884798"/>
                    <a:gd name="T2" fmla="*/ 4070616 w 1577347"/>
                    <a:gd name="T3" fmla="*/ 2795224 h 1884798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1577347" h="1884798">
                      <a:moveTo>
                        <a:pt x="0" y="0"/>
                      </a:moveTo>
                      <a:cubicBezTo>
                        <a:pt x="404579" y="706799"/>
                        <a:pt x="809159" y="1413599"/>
                        <a:pt x="1577347" y="1884798"/>
                      </a:cubicBezTo>
                    </a:path>
                  </a:pathLst>
                </a:custGeom>
                <a:noFill/>
                <a:ln w="25400" cap="flat" cmpd="sng">
                  <a:solidFill>
                    <a:srgbClr val="FF0000"/>
                  </a:solidFill>
                  <a:prstDash val="solid"/>
                  <a:round/>
                  <a:headEnd/>
                  <a:tailE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/>
                <a:p>
                  <a:pPr eaLnBrk="1" hangingPunct="1">
                    <a:defRPr/>
                  </a:pPr>
                  <a:endParaRPr lang="en-US"/>
                </a:p>
              </p:txBody>
            </p:sp>
            <p:sp>
              <p:nvSpPr>
                <p:cNvPr id="58" name="Freeform 57"/>
                <p:cNvSpPr>
                  <a:spLocks/>
                </p:cNvSpPr>
                <p:nvPr/>
              </p:nvSpPr>
              <p:spPr bwMode="auto">
                <a:xfrm>
                  <a:off x="2437623" y="1981304"/>
                  <a:ext cx="3463615" cy="3072024"/>
                </a:xfrm>
                <a:custGeom>
                  <a:avLst/>
                  <a:gdLst>
                    <a:gd name="T0" fmla="*/ 0 w 3461968"/>
                    <a:gd name="T1" fmla="*/ 3072024 h 3073040"/>
                    <a:gd name="T2" fmla="*/ 1926508 w 3461968"/>
                    <a:gd name="T3" fmla="*/ 2088976 h 3073040"/>
                    <a:gd name="T4" fmla="*/ 3463615 w 3461968"/>
                    <a:gd name="T5" fmla="*/ 0 h 307304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3461968" h="3073040">
                      <a:moveTo>
                        <a:pt x="0" y="3073040"/>
                      </a:moveTo>
                      <a:cubicBezTo>
                        <a:pt x="807451" y="2888657"/>
                        <a:pt x="1348597" y="2601840"/>
                        <a:pt x="1925592" y="2089667"/>
                      </a:cubicBezTo>
                      <a:cubicBezTo>
                        <a:pt x="2502587" y="1577494"/>
                        <a:pt x="3246875" y="389252"/>
                        <a:pt x="3461968" y="0"/>
                      </a:cubicBezTo>
                    </a:path>
                  </a:pathLst>
                </a:custGeom>
                <a:noFill/>
                <a:ln w="25400" cap="flat" cmpd="sng">
                  <a:solidFill>
                    <a:srgbClr val="000090"/>
                  </a:solidFill>
                  <a:prstDash val="solid"/>
                  <a:round/>
                  <a:headEnd/>
                  <a:tailE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/>
                <a:p>
                  <a:pPr eaLnBrk="1" hangingPunct="1">
                    <a:defRPr/>
                  </a:pPr>
                  <a:endParaRPr lang="en-US"/>
                </a:p>
              </p:txBody>
            </p:sp>
            <p:cxnSp>
              <p:nvCxnSpPr>
                <p:cNvPr id="59" name="Straight Connector 58"/>
                <p:cNvCxnSpPr>
                  <a:cxnSpLocks noChangeShapeType="1"/>
                  <a:stCxn id="58" idx="1"/>
                </p:cNvCxnSpPr>
                <p:nvPr/>
              </p:nvCxnSpPr>
              <p:spPr bwMode="auto">
                <a:xfrm flipH="1" flipV="1">
                  <a:off x="1904951" y="4039151"/>
                  <a:ext cx="2460207" cy="31764"/>
                </a:xfrm>
                <a:prstGeom prst="line">
                  <a:avLst/>
                </a:prstGeom>
                <a:noFill/>
                <a:ln w="25400">
                  <a:solidFill>
                    <a:srgbClr val="008000"/>
                  </a:solidFill>
                  <a:prstDash val="dash"/>
                  <a:round/>
                  <a:headEnd/>
                  <a:tailEnd/>
                </a:ln>
                <a:effectLst>
                  <a:outerShdw blurRad="40000" dist="20000" dir="5400000" rotWithShape="0">
                    <a:srgbClr val="80808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2" name="Straight Connector 61"/>
                <p:cNvCxnSpPr>
                  <a:cxnSpLocks noChangeShapeType="1"/>
                  <a:stCxn id="58" idx="1"/>
                </p:cNvCxnSpPr>
                <p:nvPr/>
              </p:nvCxnSpPr>
              <p:spPr bwMode="auto">
                <a:xfrm>
                  <a:off x="4365158" y="4070914"/>
                  <a:ext cx="54506" cy="1490636"/>
                </a:xfrm>
                <a:prstGeom prst="line">
                  <a:avLst/>
                </a:prstGeom>
                <a:noFill/>
                <a:ln w="25400">
                  <a:solidFill>
                    <a:srgbClr val="008000"/>
                  </a:solidFill>
                  <a:prstDash val="dash"/>
                  <a:round/>
                  <a:headEnd/>
                  <a:tailEnd/>
                </a:ln>
                <a:effectLst>
                  <a:outerShdw blurRad="40000" dist="20000" dir="5400000" rotWithShape="0">
                    <a:srgbClr val="80808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3" name="Straight Connector 62"/>
                <p:cNvCxnSpPr>
                  <a:cxnSpLocks noChangeShapeType="1"/>
                </p:cNvCxnSpPr>
                <p:nvPr/>
              </p:nvCxnSpPr>
              <p:spPr bwMode="auto">
                <a:xfrm>
                  <a:off x="4952338" y="3505971"/>
                  <a:ext cx="76803" cy="2132720"/>
                </a:xfrm>
                <a:prstGeom prst="line">
                  <a:avLst/>
                </a:prstGeom>
                <a:noFill/>
                <a:ln w="25400">
                  <a:solidFill>
                    <a:srgbClr val="008000"/>
                  </a:solidFill>
                  <a:prstDash val="dash"/>
                  <a:round/>
                  <a:headEnd/>
                  <a:tailEnd/>
                </a:ln>
                <a:effectLst>
                  <a:outerShdw blurRad="40000" dist="20000" dir="5400000" rotWithShape="0">
                    <a:srgbClr val="80808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4" name="Straight Connector 63"/>
                <p:cNvCxnSpPr>
                  <a:cxnSpLocks noChangeShapeType="1"/>
                  <a:stCxn id="53270" idx="1"/>
                  <a:endCxn id="53274" idx="3"/>
                </p:cNvCxnSpPr>
                <p:nvPr/>
              </p:nvCxnSpPr>
              <p:spPr bwMode="auto">
                <a:xfrm rot="10800000">
                  <a:off x="1937158" y="3317656"/>
                  <a:ext cx="3091983" cy="117980"/>
                </a:xfrm>
                <a:prstGeom prst="line">
                  <a:avLst/>
                </a:prstGeom>
                <a:noFill/>
                <a:ln w="25400">
                  <a:solidFill>
                    <a:srgbClr val="008000"/>
                  </a:solidFill>
                  <a:prstDash val="dash"/>
                  <a:round/>
                  <a:headEnd/>
                  <a:tailEnd/>
                </a:ln>
                <a:effectLst>
                  <a:outerShdw blurRad="40000" dist="20000" dir="5400000" rotWithShape="0">
                    <a:srgbClr val="80808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5" name="Straight Connector 64"/>
                <p:cNvCxnSpPr>
                  <a:cxnSpLocks noChangeShapeType="1"/>
                </p:cNvCxnSpPr>
                <p:nvPr/>
              </p:nvCxnSpPr>
              <p:spPr bwMode="auto">
                <a:xfrm flipH="1">
                  <a:off x="1981754" y="4801484"/>
                  <a:ext cx="1295760" cy="0"/>
                </a:xfrm>
                <a:prstGeom prst="line">
                  <a:avLst/>
                </a:prstGeom>
                <a:noFill/>
                <a:ln w="25400">
                  <a:solidFill>
                    <a:srgbClr val="008000"/>
                  </a:solidFill>
                  <a:prstDash val="dash"/>
                  <a:round/>
                  <a:headEnd/>
                  <a:tailEnd/>
                </a:ln>
                <a:effectLst>
                  <a:outerShdw blurRad="40000" dist="20000" dir="5400000" rotWithShape="0">
                    <a:srgbClr val="80808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6" name="Straight Connector 65"/>
                <p:cNvCxnSpPr>
                  <a:cxnSpLocks noChangeShapeType="1"/>
                </p:cNvCxnSpPr>
                <p:nvPr/>
              </p:nvCxnSpPr>
              <p:spPr bwMode="auto">
                <a:xfrm rot="5400000">
                  <a:off x="2924902" y="5131797"/>
                  <a:ext cx="682925" cy="22299"/>
                </a:xfrm>
                <a:prstGeom prst="line">
                  <a:avLst/>
                </a:prstGeom>
                <a:noFill/>
                <a:ln w="25400">
                  <a:solidFill>
                    <a:srgbClr val="008000"/>
                  </a:solidFill>
                  <a:prstDash val="dash"/>
                  <a:round/>
                  <a:headEnd/>
                  <a:tailEnd/>
                </a:ln>
                <a:effectLst>
                  <a:outerShdw blurRad="40000" dist="20000" dir="5400000" rotWithShape="0">
                    <a:srgbClr val="80808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53268" name="TextBox 66"/>
                <p:cNvSpPr txBox="1">
                  <a:spLocks noChangeArrowheads="1"/>
                </p:cNvSpPr>
                <p:nvPr/>
              </p:nvSpPr>
              <p:spPr bwMode="auto">
                <a:xfrm>
                  <a:off x="5943600" y="1676400"/>
                  <a:ext cx="507132" cy="4487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vi-VN" sz="1800"/>
                    <a:t>S</a:t>
                  </a:r>
                  <a:r>
                    <a:rPr lang="en-US" altLang="vi-VN" sz="1800" baseline="-25000"/>
                    <a:t>€</a:t>
                  </a:r>
                </a:p>
              </p:txBody>
            </p:sp>
            <p:sp>
              <p:nvSpPr>
                <p:cNvPr id="53269" name="TextBox 67"/>
                <p:cNvSpPr txBox="1">
                  <a:spLocks noChangeArrowheads="1"/>
                </p:cNvSpPr>
                <p:nvPr/>
              </p:nvSpPr>
              <p:spPr bwMode="auto">
                <a:xfrm>
                  <a:off x="6453837" y="4812268"/>
                  <a:ext cx="557799" cy="4487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vi-VN" sz="1800"/>
                    <a:t>D</a:t>
                  </a:r>
                  <a:r>
                    <a:rPr lang="en-US" altLang="vi-VN" sz="1800" baseline="-25000"/>
                    <a:t>€</a:t>
                  </a:r>
                </a:p>
              </p:txBody>
            </p:sp>
            <p:sp>
              <p:nvSpPr>
                <p:cNvPr id="53270" name="TextBox 68"/>
                <p:cNvSpPr txBox="1">
                  <a:spLocks noChangeArrowheads="1"/>
                </p:cNvSpPr>
                <p:nvPr/>
              </p:nvSpPr>
              <p:spPr bwMode="auto">
                <a:xfrm>
                  <a:off x="5029200" y="3212069"/>
                  <a:ext cx="454260" cy="4487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vi-VN" sz="1800"/>
                    <a:t>G</a:t>
                  </a:r>
                  <a:endParaRPr lang="en-US" altLang="vi-VN" sz="1800" baseline="-25000"/>
                </a:p>
              </p:txBody>
            </p:sp>
            <p:sp>
              <p:nvSpPr>
                <p:cNvPr id="53271" name="TextBox 69"/>
                <p:cNvSpPr txBox="1">
                  <a:spLocks noChangeArrowheads="1"/>
                </p:cNvSpPr>
                <p:nvPr/>
              </p:nvSpPr>
              <p:spPr bwMode="auto">
                <a:xfrm>
                  <a:off x="4114800" y="3657600"/>
                  <a:ext cx="407995" cy="4487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vi-VN" sz="1800"/>
                    <a:t>E</a:t>
                  </a:r>
                  <a:endParaRPr lang="en-US" altLang="vi-VN" sz="1800" baseline="-25000"/>
                </a:p>
              </p:txBody>
            </p:sp>
            <p:sp>
              <p:nvSpPr>
                <p:cNvPr id="53272" name="TextBox 70"/>
                <p:cNvSpPr txBox="1">
                  <a:spLocks noChangeArrowheads="1"/>
                </p:cNvSpPr>
                <p:nvPr/>
              </p:nvSpPr>
              <p:spPr bwMode="auto">
                <a:xfrm>
                  <a:off x="1283085" y="4624233"/>
                  <a:ext cx="654732" cy="4487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vi-VN" sz="1800"/>
                    <a:t>0.5</a:t>
                  </a:r>
                  <a:endParaRPr lang="en-US" altLang="vi-VN" sz="1800" baseline="-25000"/>
                </a:p>
              </p:txBody>
            </p:sp>
            <p:sp>
              <p:nvSpPr>
                <p:cNvPr id="53273" name="TextBox 71"/>
                <p:cNvSpPr txBox="1">
                  <a:spLocks noChangeArrowheads="1"/>
                </p:cNvSpPr>
                <p:nvPr/>
              </p:nvSpPr>
              <p:spPr bwMode="auto">
                <a:xfrm>
                  <a:off x="1283085" y="3807519"/>
                  <a:ext cx="654732" cy="4487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vi-VN" sz="1800"/>
                    <a:t>1.0</a:t>
                  </a:r>
                  <a:endParaRPr lang="en-US" altLang="vi-VN" sz="1800" baseline="-25000"/>
                </a:p>
              </p:txBody>
            </p:sp>
            <p:sp>
              <p:nvSpPr>
                <p:cNvPr id="53274" name="TextBox 72"/>
                <p:cNvSpPr txBox="1">
                  <a:spLocks noChangeArrowheads="1"/>
                </p:cNvSpPr>
                <p:nvPr/>
              </p:nvSpPr>
              <p:spPr bwMode="auto">
                <a:xfrm>
                  <a:off x="1283085" y="3092895"/>
                  <a:ext cx="654732" cy="4487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vi-VN" sz="1800"/>
                    <a:t>1.5</a:t>
                  </a:r>
                  <a:endParaRPr lang="en-US" altLang="vi-VN" sz="1800" baseline="-25000"/>
                </a:p>
              </p:txBody>
            </p:sp>
            <p:sp>
              <p:nvSpPr>
                <p:cNvPr id="53275" name="TextBox 73"/>
                <p:cNvSpPr txBox="1">
                  <a:spLocks noChangeArrowheads="1"/>
                </p:cNvSpPr>
                <p:nvPr/>
              </p:nvSpPr>
              <p:spPr bwMode="auto">
                <a:xfrm>
                  <a:off x="3028274" y="5574268"/>
                  <a:ext cx="736243" cy="4487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vi-VN" sz="1800"/>
                    <a:t>100</a:t>
                  </a:r>
                  <a:endParaRPr lang="en-US" altLang="vi-VN" sz="1800" baseline="-25000"/>
                </a:p>
              </p:txBody>
            </p:sp>
            <p:sp>
              <p:nvSpPr>
                <p:cNvPr id="53276" name="TextBox 74"/>
                <p:cNvSpPr txBox="1">
                  <a:spLocks noChangeArrowheads="1"/>
                </p:cNvSpPr>
                <p:nvPr/>
              </p:nvSpPr>
              <p:spPr bwMode="auto">
                <a:xfrm>
                  <a:off x="4171274" y="5574267"/>
                  <a:ext cx="736243" cy="4487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vi-VN" sz="1800"/>
                    <a:t>200</a:t>
                  </a:r>
                  <a:endParaRPr lang="en-US" altLang="vi-VN" sz="1800" baseline="-25000"/>
                </a:p>
              </p:txBody>
            </p:sp>
            <p:sp>
              <p:nvSpPr>
                <p:cNvPr id="53277" name="TextBox 75"/>
                <p:cNvSpPr txBox="1">
                  <a:spLocks noChangeArrowheads="1"/>
                </p:cNvSpPr>
                <p:nvPr/>
              </p:nvSpPr>
              <p:spPr bwMode="auto">
                <a:xfrm>
                  <a:off x="4722152" y="5562599"/>
                  <a:ext cx="736243" cy="4487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vi-VN" sz="1800"/>
                    <a:t>250</a:t>
                  </a:r>
                  <a:endParaRPr lang="en-US" altLang="vi-VN" sz="1800" baseline="-25000"/>
                </a:p>
              </p:txBody>
            </p:sp>
            <p:sp>
              <p:nvSpPr>
                <p:cNvPr id="53278" name="TextBox 76"/>
                <p:cNvSpPr txBox="1">
                  <a:spLocks noChangeArrowheads="1"/>
                </p:cNvSpPr>
                <p:nvPr/>
              </p:nvSpPr>
              <p:spPr bwMode="auto">
                <a:xfrm>
                  <a:off x="6629401" y="5650468"/>
                  <a:ext cx="2234988" cy="4487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vi-VN" sz="1800"/>
                    <a:t>Million Eur/day</a:t>
                  </a:r>
                  <a:endParaRPr lang="en-US" altLang="vi-VN" sz="1800" baseline="-25000"/>
                </a:p>
              </p:txBody>
            </p:sp>
            <p:sp>
              <p:nvSpPr>
                <p:cNvPr id="53279" name="TextBox 77"/>
                <p:cNvSpPr txBox="1">
                  <a:spLocks noChangeArrowheads="1"/>
                </p:cNvSpPr>
                <p:nvPr/>
              </p:nvSpPr>
              <p:spPr bwMode="auto">
                <a:xfrm>
                  <a:off x="1464651" y="1459468"/>
                  <a:ext cx="1174639" cy="4487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vi-VN" sz="1800"/>
                    <a:t>R = $/€</a:t>
                  </a:r>
                  <a:endParaRPr lang="en-US" altLang="vi-VN" sz="1800" baseline="-25000"/>
                </a:p>
              </p:txBody>
            </p:sp>
          </p:grpSp>
          <p:sp>
            <p:nvSpPr>
              <p:cNvPr id="53257" name="TextBox 37"/>
              <p:cNvSpPr txBox="1">
                <a:spLocks noChangeArrowheads="1"/>
              </p:cNvSpPr>
              <p:nvPr/>
            </p:nvSpPr>
            <p:spPr bwMode="auto">
              <a:xfrm>
                <a:off x="1679540" y="5574267"/>
                <a:ext cx="414606" cy="4487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vi-VN" sz="1800"/>
                  <a:t>0</a:t>
                </a:r>
                <a:endParaRPr lang="en-US" altLang="vi-VN" sz="1800" baseline="-25000"/>
              </a:p>
            </p:txBody>
          </p:sp>
        </p:grp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714375" y="2500313"/>
            <a:ext cx="7786688" cy="2143125"/>
          </a:xfrm>
          <a:prstGeom prst="rect">
            <a:avLst/>
          </a:prstGeom>
          <a:gradFill rotWithShape="1">
            <a:gsLst>
              <a:gs pos="0">
                <a:srgbClr val="FFE9DA"/>
              </a:gs>
              <a:gs pos="64999">
                <a:srgbClr val="FFCBA6"/>
              </a:gs>
              <a:gs pos="100000">
                <a:srgbClr val="FFB780"/>
              </a:gs>
            </a:gsLst>
            <a:lin ang="5400000" scaled="1"/>
          </a:gradFill>
          <a:ln w="9525">
            <a:solidFill>
              <a:srgbClr val="F48618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j-ea"/>
                <a:cs typeface="+mj-cs"/>
              </a:rPr>
              <a:t>Depreciation and Appreciation of a Currency</a:t>
            </a:r>
            <a:endParaRPr lang="en-US" dirty="0">
              <a:ea typeface="+mj-ea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338" y="1000125"/>
            <a:ext cx="8229600" cy="5165725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sz="2400" dirty="0" smtClean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600" b="1" dirty="0" smtClean="0">
                <a:ea typeface="+mn-ea"/>
                <a:cs typeface="+mn-cs"/>
              </a:rPr>
              <a:t>Currency Depreciation</a:t>
            </a:r>
            <a:r>
              <a:rPr lang="en-US" sz="2600" dirty="0" smtClean="0">
                <a:ea typeface="+mn-ea"/>
                <a:cs typeface="+mn-cs"/>
              </a:rPr>
              <a:t> occurs when the value of one currency falls</a:t>
            </a:r>
            <a:r>
              <a:rPr lang="vi-VN" sz="2600" dirty="0" smtClean="0">
                <a:ea typeface="+mn-ea"/>
                <a:cs typeface="+mn-cs"/>
              </a:rPr>
              <a:t> </a:t>
            </a:r>
            <a:r>
              <a:rPr lang="vi-VN" sz="2600" dirty="0" smtClean="0">
                <a:latin typeface="Calibri (Body)"/>
                <a:ea typeface="+mn-ea"/>
                <a:cs typeface="Calibri" panose="020F0502020204030204" pitchFamily="34" charset="0"/>
              </a:rPr>
              <a:t>against</a:t>
            </a:r>
            <a:r>
              <a:rPr lang="en-US" sz="2600" dirty="0" smtClean="0">
                <a:ea typeface="+mn-ea"/>
                <a:cs typeface="+mn-cs"/>
              </a:rPr>
              <a:t>  another currency</a:t>
            </a:r>
            <a:endParaRPr lang="vi-VN" sz="2600" dirty="0" smtClean="0">
              <a:ea typeface="+mn-ea"/>
              <a:cs typeface="+mn-cs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2400" dirty="0" smtClean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 smtClean="0">
                <a:ea typeface="+mn-ea"/>
                <a:cs typeface="+mn-cs"/>
              </a:rPr>
              <a:t> 	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600" dirty="0" smtClean="0">
                <a:ea typeface="+mn-ea"/>
              </a:rPr>
              <a:t>E.g. Before 1 USD = 20.000 VND-&gt; Now 1 USD = 21.000 VND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2600" dirty="0" smtClean="0">
              <a:ea typeface="+mn-ea"/>
            </a:endParaRPr>
          </a:p>
          <a:p>
            <a:pPr marL="400050" lvl="1" indent="0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n-US" sz="2600" dirty="0" smtClean="0">
                <a:ea typeface="+mn-ea"/>
              </a:rPr>
              <a:t> Price of U.S T-Shirt $20 -&gt; before 400.000đ, now 420.000đ </a:t>
            </a:r>
          </a:p>
          <a:p>
            <a:pPr marL="400050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600" dirty="0" smtClean="0">
                <a:ea typeface="+mn-ea"/>
              </a:rPr>
              <a:t>	-&gt; Vietnamese buy less U.S T-Shirt</a:t>
            </a:r>
          </a:p>
          <a:p>
            <a:pPr marL="400050" lvl="1" indent="0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n-US" sz="2600" dirty="0" smtClean="0">
                <a:ea typeface="+mn-ea"/>
              </a:rPr>
              <a:t> Price of VN T-Shirt  200.000đ -&gt; before $10, now $9.52 </a:t>
            </a:r>
          </a:p>
          <a:p>
            <a:pPr marL="400050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600" dirty="0" smtClean="0">
                <a:ea typeface="+mn-ea"/>
              </a:rPr>
              <a:t>	-&gt; American buy more VN T-Shirt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vi-VN" sz="2400" dirty="0">
              <a:ea typeface="+mn-ea"/>
              <a:cs typeface="+mn-cs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2400" b="1" i="1" dirty="0" smtClean="0">
              <a:ea typeface="+mn-ea"/>
              <a:cs typeface="+mn-cs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b="1" i="1" dirty="0" smtClean="0">
                <a:ea typeface="+mn-ea"/>
                <a:cs typeface="+mn-cs"/>
              </a:rPr>
              <a:t>-&gt; </a:t>
            </a:r>
            <a:r>
              <a:rPr lang="en-US" sz="2400" dirty="0" smtClean="0">
                <a:ea typeface="+mn-ea"/>
                <a:cs typeface="+mn-cs"/>
              </a:rPr>
              <a:t> VND depreciates against USD &lt;-&gt; USD appreciates against VND </a:t>
            </a:r>
            <a:endParaRPr lang="en-US" sz="2400" b="1" i="1" dirty="0" smtClean="0">
              <a:ea typeface="+mn-ea"/>
              <a:cs typeface="+mn-cs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b="1" i="1" dirty="0" smtClean="0">
                <a:ea typeface="+mn-ea"/>
                <a:cs typeface="+mn-cs"/>
              </a:rPr>
              <a:t> </a:t>
            </a:r>
            <a:r>
              <a:rPr lang="en-US" sz="2600" b="1" i="1" dirty="0" smtClean="0">
                <a:ea typeface="+mn-ea"/>
                <a:cs typeface="+mn-cs"/>
              </a:rPr>
              <a:t>-&gt; Depreciation encourages export, reduces import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600" dirty="0" smtClean="0">
                <a:ea typeface="+mn-ea"/>
                <a:cs typeface="+mn-cs"/>
              </a:rPr>
              <a:t> -&gt; Improve trade account and current account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sz="2400" dirty="0" smtClean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sz="2400" dirty="0" smtClean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sz="2400" dirty="0"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714375" y="2500313"/>
            <a:ext cx="7786688" cy="2143125"/>
          </a:xfrm>
          <a:prstGeom prst="rect">
            <a:avLst/>
          </a:prstGeom>
          <a:gradFill rotWithShape="1">
            <a:gsLst>
              <a:gs pos="0">
                <a:srgbClr val="FFE9DA"/>
              </a:gs>
              <a:gs pos="64999">
                <a:srgbClr val="FFCBA6"/>
              </a:gs>
              <a:gs pos="100000">
                <a:srgbClr val="FFB780"/>
              </a:gs>
            </a:gsLst>
            <a:lin ang="5400000" scaled="1"/>
          </a:gradFill>
          <a:ln w="9525">
            <a:solidFill>
              <a:srgbClr val="F48618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j-ea"/>
                <a:cs typeface="+mj-cs"/>
              </a:rPr>
              <a:t>Depreciation and Appreciation of a Currency</a:t>
            </a:r>
            <a:endParaRPr lang="en-US" dirty="0">
              <a:ea typeface="+mj-ea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338" y="1000125"/>
            <a:ext cx="8229600" cy="5165725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sz="2400" dirty="0" smtClean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600" b="1" dirty="0" smtClean="0">
                <a:ea typeface="+mn-ea"/>
                <a:cs typeface="+mn-cs"/>
              </a:rPr>
              <a:t>Currency Appreciation</a:t>
            </a:r>
            <a:r>
              <a:rPr lang="en-US" sz="2600" dirty="0" smtClean="0">
                <a:ea typeface="+mn-ea"/>
                <a:cs typeface="+mn-cs"/>
              </a:rPr>
              <a:t> occurs when the value of one currency rises </a:t>
            </a:r>
            <a:r>
              <a:rPr lang="vi-VN" sz="2400" dirty="0" smtClean="0">
                <a:latin typeface="Calibri (Body)"/>
                <a:ea typeface="+mn-ea"/>
                <a:cs typeface="+mn-cs"/>
              </a:rPr>
              <a:t>against</a:t>
            </a:r>
            <a:r>
              <a:rPr lang="en-US" sz="2600" dirty="0" smtClean="0">
                <a:ea typeface="+mn-ea"/>
                <a:cs typeface="+mn-cs"/>
              </a:rPr>
              <a:t> another currency/ refers to a decline in the domestic price of the foreign currency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 smtClean="0">
                <a:ea typeface="+mn-ea"/>
                <a:cs typeface="+mn-cs"/>
              </a:rPr>
              <a:t>	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 smtClean="0">
                <a:ea typeface="+mn-ea"/>
              </a:rPr>
              <a:t>E.g. Before 1 USD = 20.000 VND -&gt; Now 1 USD = 19.000 VND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2400" dirty="0" smtClean="0">
              <a:ea typeface="+mn-ea"/>
            </a:endParaRPr>
          </a:p>
          <a:p>
            <a:pPr marL="400050" lvl="1" indent="0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n-US" sz="2400" dirty="0" smtClean="0">
                <a:ea typeface="+mn-ea"/>
              </a:rPr>
              <a:t> Price of U.S T-Shirt $20 -&gt; before 400.000đ, now 380.000đ </a:t>
            </a:r>
          </a:p>
          <a:p>
            <a:pPr marL="400050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 smtClean="0">
                <a:ea typeface="+mn-ea"/>
              </a:rPr>
              <a:t>	-&gt; Vietnamese buy more U.S T-Shirt</a:t>
            </a:r>
          </a:p>
          <a:p>
            <a:pPr marL="400050" lvl="1" indent="0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n-US" sz="2400" dirty="0" smtClean="0">
                <a:ea typeface="+mn-ea"/>
              </a:rPr>
              <a:t> Price of VN T-Shirt  200.000đ -&gt; before $10, now $10.53</a:t>
            </a:r>
          </a:p>
          <a:p>
            <a:pPr marL="400050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 smtClean="0">
                <a:ea typeface="+mn-ea"/>
              </a:rPr>
              <a:t>	-&gt; American buy less VN T-Shirt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2400" dirty="0" smtClean="0">
              <a:ea typeface="+mn-ea"/>
              <a:cs typeface="+mn-cs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b="1" i="1" dirty="0">
                <a:ea typeface="+mn-ea"/>
                <a:cs typeface="+mn-cs"/>
              </a:rPr>
              <a:t>-&gt; </a:t>
            </a:r>
            <a:r>
              <a:rPr lang="en-US" sz="2400" dirty="0">
                <a:ea typeface="+mn-ea"/>
                <a:cs typeface="+mn-cs"/>
              </a:rPr>
              <a:t> VND </a:t>
            </a:r>
            <a:r>
              <a:rPr lang="en-US" sz="2400" dirty="0" smtClean="0">
                <a:ea typeface="+mn-ea"/>
                <a:cs typeface="+mn-cs"/>
              </a:rPr>
              <a:t>appreciates </a:t>
            </a:r>
            <a:r>
              <a:rPr lang="en-US" sz="2400" dirty="0">
                <a:ea typeface="+mn-ea"/>
                <a:cs typeface="+mn-cs"/>
              </a:rPr>
              <a:t>against USD &lt;-&gt; USD </a:t>
            </a:r>
            <a:r>
              <a:rPr lang="en-US" sz="2400" dirty="0" smtClean="0">
                <a:ea typeface="+mn-ea"/>
                <a:cs typeface="+mn-cs"/>
              </a:rPr>
              <a:t>depreciates against </a:t>
            </a:r>
            <a:r>
              <a:rPr lang="en-US" sz="2400" dirty="0">
                <a:ea typeface="+mn-ea"/>
                <a:cs typeface="+mn-cs"/>
              </a:rPr>
              <a:t>VND </a:t>
            </a:r>
            <a:endParaRPr lang="en-US" sz="2400" b="1" i="1" dirty="0" smtClean="0">
              <a:ea typeface="+mn-ea"/>
              <a:cs typeface="+mn-cs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b="1" i="1" dirty="0" smtClean="0">
                <a:ea typeface="+mn-ea"/>
                <a:cs typeface="+mn-cs"/>
              </a:rPr>
              <a:t> </a:t>
            </a:r>
            <a:r>
              <a:rPr lang="en-US" sz="2600" b="1" i="1" dirty="0" smtClean="0">
                <a:ea typeface="+mn-ea"/>
                <a:cs typeface="+mn-cs"/>
              </a:rPr>
              <a:t>-&gt; Appreciation facilitates import, restrain export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600" dirty="0" smtClean="0">
                <a:ea typeface="+mn-ea"/>
                <a:cs typeface="+mn-cs"/>
              </a:rPr>
              <a:t> -&gt; Worsen trade account and current account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sz="2400" dirty="0" smtClean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sz="2400" dirty="0" smtClean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sz="2400" dirty="0"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j-ea"/>
                <a:cs typeface="+mj-cs"/>
              </a:rPr>
              <a:t>Devaluation and Revaluation of a Currency</a:t>
            </a:r>
            <a:endParaRPr lang="en-US" dirty="0">
              <a:ea typeface="+mj-ea"/>
              <a:cs typeface="+mj-cs"/>
            </a:endParaRPr>
          </a:p>
        </p:txBody>
      </p:sp>
      <p:sp>
        <p:nvSpPr>
          <p:cNvPr id="57347" name="Content Placeholder 2"/>
          <p:cNvSpPr>
            <a:spLocks noGrp="1"/>
          </p:cNvSpPr>
          <p:nvPr>
            <p:ph idx="1"/>
          </p:nvPr>
        </p:nvSpPr>
        <p:spPr>
          <a:xfrm>
            <a:off x="414338" y="981075"/>
            <a:ext cx="8229600" cy="5472113"/>
          </a:xfrm>
        </p:spPr>
        <p:txBody>
          <a:bodyPr/>
          <a:lstStyle/>
          <a:p>
            <a:pPr eaLnBrk="1" hangingPunct="1"/>
            <a:endParaRPr lang="en-US" altLang="vi-VN" sz="2400" smtClean="0">
              <a:solidFill>
                <a:srgbClr val="474747"/>
              </a:solidFill>
            </a:endParaRPr>
          </a:p>
          <a:p>
            <a:pPr eaLnBrk="1" hangingPunct="1"/>
            <a:r>
              <a:rPr lang="en-US" altLang="vi-VN" sz="2400" b="1" smtClean="0">
                <a:solidFill>
                  <a:srgbClr val="474747"/>
                </a:solidFill>
              </a:rPr>
              <a:t>Under fixed exchange rate system</a:t>
            </a:r>
          </a:p>
          <a:p>
            <a:pPr lvl="1" eaLnBrk="1" hangingPunct="1"/>
            <a:r>
              <a:rPr lang="en-US" altLang="vi-VN" sz="2400" smtClean="0">
                <a:solidFill>
                  <a:srgbClr val="474747"/>
                </a:solidFill>
              </a:rPr>
              <a:t>To get a desired/fixed exchange rate, the central banks have to intervene into the supply curve of foreign currency through buying/selling foreign exchange from/into FOREX market. </a:t>
            </a:r>
          </a:p>
          <a:p>
            <a:pPr lvl="1" eaLnBrk="1" hangingPunct="1"/>
            <a:r>
              <a:rPr lang="en-US" altLang="vi-VN" sz="2400" smtClean="0">
                <a:solidFill>
                  <a:srgbClr val="474747"/>
                </a:solidFill>
              </a:rPr>
              <a:t>If a country</a:t>
            </a:r>
            <a:r>
              <a:rPr lang="en-US" altLang="en-US" sz="2400" smtClean="0">
                <a:solidFill>
                  <a:srgbClr val="474747"/>
                </a:solidFill>
              </a:rPr>
              <a:t>’</a:t>
            </a:r>
            <a:r>
              <a:rPr lang="en-US" altLang="vi-VN" sz="2400" smtClean="0">
                <a:solidFill>
                  <a:srgbClr val="474747"/>
                </a:solidFill>
              </a:rPr>
              <a:t>s government acts to reduce the fixed value of its currency (buying foreign currency), the change is called </a:t>
            </a:r>
            <a:r>
              <a:rPr lang="en-US" altLang="vi-VN" sz="2400" b="1" i="1" smtClean="0">
                <a:solidFill>
                  <a:srgbClr val="474747"/>
                </a:solidFill>
              </a:rPr>
              <a:t>Devaluation. </a:t>
            </a:r>
          </a:p>
          <a:p>
            <a:pPr lvl="1" eaLnBrk="1" hangingPunct="1"/>
            <a:r>
              <a:rPr lang="en-US" altLang="vi-VN" sz="2400" smtClean="0">
                <a:solidFill>
                  <a:srgbClr val="474747"/>
                </a:solidFill>
              </a:rPr>
              <a:t>If a country</a:t>
            </a:r>
            <a:r>
              <a:rPr lang="en-US" altLang="en-US" sz="2400" smtClean="0">
                <a:solidFill>
                  <a:srgbClr val="474747"/>
                </a:solidFill>
              </a:rPr>
              <a:t>’</a:t>
            </a:r>
            <a:r>
              <a:rPr lang="en-US" altLang="vi-VN" sz="2400" smtClean="0">
                <a:solidFill>
                  <a:srgbClr val="474747"/>
                </a:solidFill>
              </a:rPr>
              <a:t>s government acts to raise the fixed value of its currency (selling foreign currency), the change is called </a:t>
            </a:r>
            <a:r>
              <a:rPr lang="en-US" altLang="vi-VN" sz="2400" b="1" i="1" smtClean="0">
                <a:solidFill>
                  <a:srgbClr val="474747"/>
                </a:solidFill>
              </a:rPr>
              <a:t>Revaluation. </a:t>
            </a:r>
          </a:p>
          <a:p>
            <a:pPr lvl="1" eaLnBrk="1" hangingPunct="1"/>
            <a:endParaRPr lang="en-US" altLang="vi-VN" sz="2400" b="1" i="1" smtClean="0">
              <a:solidFill>
                <a:srgbClr val="474747"/>
              </a:solidFill>
            </a:endParaRPr>
          </a:p>
          <a:p>
            <a:pPr eaLnBrk="1" hangingPunct="1"/>
            <a:endParaRPr lang="en-US" altLang="vi-VN" sz="2400" b="1" smtClean="0">
              <a:solidFill>
                <a:srgbClr val="474747"/>
              </a:solidFill>
            </a:endParaRPr>
          </a:p>
          <a:p>
            <a:pPr eaLnBrk="1" hangingPunct="1"/>
            <a:endParaRPr lang="en-US" altLang="vi-VN" sz="2400" smtClean="0">
              <a:solidFill>
                <a:srgbClr val="474747"/>
              </a:solidFill>
            </a:endParaRPr>
          </a:p>
          <a:p>
            <a:pPr eaLnBrk="1" hangingPunct="1"/>
            <a:endParaRPr lang="en-US" altLang="vi-VN" sz="2400" smtClean="0">
              <a:solidFill>
                <a:srgbClr val="474747"/>
              </a:solidFill>
            </a:endParaRPr>
          </a:p>
          <a:p>
            <a:pPr eaLnBrk="1" hangingPunct="1"/>
            <a:endParaRPr lang="en-US" altLang="vi-VN" sz="2400" smtClean="0">
              <a:solidFill>
                <a:srgbClr val="474747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420688" y="1341438"/>
            <a:ext cx="49530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ts val="100"/>
              </a:spcBef>
              <a:buFontTx/>
              <a:buNone/>
            </a:pPr>
            <a:r>
              <a:rPr lang="en-US" altLang="vi-VN" sz="2600">
                <a:solidFill>
                  <a:srgbClr val="FFFFFF"/>
                </a:solidFill>
              </a:rPr>
              <a:t>3. If the U.S. wants to devaluate the USD against the GBP, what should Federal Reserve System (FED, U.S Central bank) do?</a:t>
            </a:r>
          </a:p>
          <a:p>
            <a:pPr eaLnBrk="1" hangingPunct="1">
              <a:spcBef>
                <a:spcPts val="100"/>
              </a:spcBef>
              <a:buFontTx/>
              <a:buNone/>
            </a:pPr>
            <a:endParaRPr lang="en-US" altLang="vi-VN" sz="2600">
              <a:solidFill>
                <a:srgbClr val="FFFFFF"/>
              </a:solidFill>
            </a:endParaRPr>
          </a:p>
          <a:p>
            <a:pPr eaLnBrk="1" hangingPunct="1">
              <a:spcBef>
                <a:spcPts val="100"/>
              </a:spcBef>
              <a:buFontTx/>
              <a:buNone/>
            </a:pPr>
            <a:r>
              <a:rPr lang="en-US" altLang="vi-VN" sz="2600">
                <a:solidFill>
                  <a:srgbClr val="FFFFFF"/>
                </a:solidFill>
              </a:rPr>
              <a:t>Answer:</a:t>
            </a:r>
          </a:p>
          <a:p>
            <a:pPr eaLnBrk="1" hangingPunct="1">
              <a:spcBef>
                <a:spcPts val="100"/>
              </a:spcBef>
              <a:buFontTx/>
              <a:buNone/>
            </a:pPr>
            <a:r>
              <a:rPr lang="en-US" altLang="vi-VN" sz="2600">
                <a:solidFill>
                  <a:srgbClr val="FFFFFF"/>
                </a:solidFill>
              </a:rPr>
              <a:t>- It should sell USD or/and buy GBP in the foreign exchange market</a:t>
            </a:r>
            <a:endParaRPr lang="en-US" altLang="vi-VN" sz="2400">
              <a:solidFill>
                <a:srgbClr val="000000"/>
              </a:solidFill>
            </a:endParaRPr>
          </a:p>
        </p:txBody>
      </p:sp>
      <p:sp>
        <p:nvSpPr>
          <p:cNvPr id="58371" name="TextBox 4"/>
          <p:cNvSpPr txBox="1">
            <a:spLocks noChangeArrowheads="1"/>
          </p:cNvSpPr>
          <p:nvPr/>
        </p:nvSpPr>
        <p:spPr bwMode="auto">
          <a:xfrm>
            <a:off x="381000" y="-1108075"/>
            <a:ext cx="4648200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4400" b="1">
                <a:solidFill>
                  <a:srgbClr val="7BCF27"/>
                </a:solidFill>
              </a:rPr>
              <a:t>Exercises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018">
            <a:off x="7834313" y="2846388"/>
            <a:ext cx="103187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268288"/>
            <a:ext cx="15843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276600"/>
            <a:ext cx="1430338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288" y="357188"/>
            <a:ext cx="82867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Left-Right Arrow 18"/>
          <p:cNvSpPr/>
          <p:nvPr/>
        </p:nvSpPr>
        <p:spPr>
          <a:xfrm rot="5400000">
            <a:off x="6208713" y="2544763"/>
            <a:ext cx="685800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Left-Right Arrow 19"/>
          <p:cNvSpPr/>
          <p:nvPr/>
        </p:nvSpPr>
        <p:spPr>
          <a:xfrm rot="10800000">
            <a:off x="7299325" y="3868738"/>
            <a:ext cx="685800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Left-Right Arrow 20"/>
          <p:cNvSpPr/>
          <p:nvPr/>
        </p:nvSpPr>
        <p:spPr>
          <a:xfrm rot="7846803">
            <a:off x="7096919" y="2788444"/>
            <a:ext cx="820738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462713" y="2490788"/>
            <a:ext cx="182562" cy="1825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Oval 22"/>
          <p:cNvSpPr/>
          <p:nvPr/>
        </p:nvSpPr>
        <p:spPr>
          <a:xfrm>
            <a:off x="6488113" y="3994150"/>
            <a:ext cx="182562" cy="1841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6488113" y="3994150"/>
            <a:ext cx="182562" cy="1825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7729538" y="3990975"/>
            <a:ext cx="182562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6484938" y="3995738"/>
            <a:ext cx="184150" cy="1825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6483350" y="3994150"/>
            <a:ext cx="182563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3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023 L 0.00278 0.22037 " pathEditMode="relative" rAng="0" ptsTypes="AA">
                                      <p:cBhvr>
                                        <p:cTn id="33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1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3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3889 -1.11111E-6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1788 -0.18403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-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47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2786E-6 L -0.13664 0.00046 " pathEditMode="relative" rAng="0" ptsTypes="AA">
                                      <p:cBhvr>
                                        <p:cTn id="5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60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0.00093 L -0.00261 -0.21911 " pathEditMode="relative" rAng="0" ptsTypes="AA">
                                      <p:cBhvr>
                                        <p:cTn id="6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11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00046 L 0.11458 -0.18079 " pathEditMode="relative" rAng="0" ptsTypes="AA">
                                      <p:cBhvr>
                                        <p:cTn id="7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" y="-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9250"/>
                            </p:stCondLst>
                            <p:childTnLst>
                              <p:par>
                                <p:cTn id="72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j-ea"/>
                <a:cs typeface="+mj-cs"/>
              </a:rPr>
              <a:t>Classification </a:t>
            </a:r>
            <a:endParaRPr lang="en-US" dirty="0">
              <a:ea typeface="+mj-ea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981075"/>
            <a:ext cx="8686800" cy="5181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n-ea"/>
                <a:cs typeface="+mn-cs"/>
              </a:rPr>
              <a:t>Spot </a:t>
            </a:r>
            <a:r>
              <a:rPr lang="en-US" dirty="0" smtClean="0">
                <a:ea typeface="+mn-ea"/>
                <a:cs typeface="+mn-cs"/>
              </a:rPr>
              <a:t>rate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400" dirty="0" smtClean="0">
                <a:ea typeface="+mn-ea"/>
              </a:rPr>
              <a:t>A spot transaction involves agreement between two parties to exchange currencies and execute the deal immediately or within two business days. 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400" dirty="0" smtClean="0">
                <a:ea typeface="+mn-ea"/>
              </a:rPr>
              <a:t>Spot rate is the rate agreed in spot transactions (reported on a real-time basis on many financial websites). </a:t>
            </a:r>
          </a:p>
          <a:p>
            <a:pPr marL="457200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2400" dirty="0" smtClean="0">
              <a:ea typeface="+mn-ea"/>
            </a:endParaRPr>
          </a:p>
          <a:p>
            <a:pPr marL="457200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 smtClean="0">
                <a:ea typeface="+mn-ea"/>
              </a:rPr>
              <a:t>E.g. Today, A goes to VCB to buy USD</a:t>
            </a:r>
          </a:p>
          <a:p>
            <a:pPr marL="457200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>
                <a:ea typeface="+mn-ea"/>
              </a:rPr>
              <a:t> </a:t>
            </a:r>
            <a:r>
              <a:rPr lang="en-US" sz="2400" dirty="0" smtClean="0">
                <a:ea typeface="+mn-ea"/>
              </a:rPr>
              <a:t>       The spot rate (the rate at that time) is 1 USD = 20.000 VND. </a:t>
            </a:r>
          </a:p>
          <a:p>
            <a:pPr marL="457200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>
                <a:ea typeface="+mn-ea"/>
              </a:rPr>
              <a:t>	 </a:t>
            </a:r>
            <a:r>
              <a:rPr lang="en-US" sz="2400" dirty="0" smtClean="0">
                <a:ea typeface="+mn-ea"/>
              </a:rPr>
              <a:t>VCB -&gt; A: 1.000 USD and A -&gt; VCB: 20.000.000 VND     			immediately or within two business days. 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endParaRPr lang="en-US" sz="2200" dirty="0">
              <a:ea typeface="+mn-ea"/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endParaRPr lang="en-US" dirty="0" smtClean="0">
              <a:ea typeface="+mn-ea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>
              <a:ea typeface="+mn-ea"/>
              <a:cs typeface="+mn-cs"/>
            </a:endParaRPr>
          </a:p>
          <a:p>
            <a:pPr lvl="2" eaLnBrk="1" fontAlgn="auto" hangingPunct="1">
              <a:spcAft>
                <a:spcPts val="0"/>
              </a:spcAft>
              <a:defRPr/>
            </a:pPr>
            <a:endParaRPr lang="en-US" dirty="0">
              <a:ea typeface="+mn-ea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j-ea"/>
                <a:cs typeface="+mj-cs"/>
              </a:rPr>
              <a:t>Classification </a:t>
            </a:r>
            <a:endParaRPr lang="en-US" dirty="0">
              <a:ea typeface="+mj-ea"/>
              <a:cs typeface="+mj-cs"/>
            </a:endParaRPr>
          </a:p>
        </p:txBody>
      </p:sp>
      <p:sp>
        <p:nvSpPr>
          <p:cNvPr id="61443" name="Content Placeholder 2"/>
          <p:cNvSpPr>
            <a:spLocks noGrp="1"/>
          </p:cNvSpPr>
          <p:nvPr>
            <p:ph idx="1"/>
          </p:nvPr>
        </p:nvSpPr>
        <p:spPr>
          <a:xfrm>
            <a:off x="152400" y="990600"/>
            <a:ext cx="8686800" cy="5181600"/>
          </a:xfrm>
        </p:spPr>
        <p:txBody>
          <a:bodyPr/>
          <a:lstStyle/>
          <a:p>
            <a:pPr eaLnBrk="1" hangingPunct="1"/>
            <a:r>
              <a:rPr lang="en-US" altLang="vi-VN" smtClean="0">
                <a:solidFill>
                  <a:srgbClr val="474747"/>
                </a:solidFill>
              </a:rPr>
              <a:t>Forward rate</a:t>
            </a:r>
            <a:endParaRPr lang="en-US" altLang="vi-VN" sz="2400" smtClean="0">
              <a:solidFill>
                <a:srgbClr val="474747"/>
              </a:solidFill>
            </a:endParaRPr>
          </a:p>
          <a:p>
            <a:pPr lvl="1" eaLnBrk="1" hangingPunct="1"/>
            <a:r>
              <a:rPr lang="en-US" altLang="vi-VN" sz="2400" smtClean="0">
                <a:solidFill>
                  <a:srgbClr val="474747"/>
                </a:solidFill>
              </a:rPr>
              <a:t>A forward transaction involves agreement between two parties to exchange currencies on a specific future date and at a specific rate that agreed today. </a:t>
            </a:r>
          </a:p>
          <a:p>
            <a:pPr lvl="1" eaLnBrk="1" hangingPunct="1"/>
            <a:r>
              <a:rPr lang="en-US" altLang="vi-VN" sz="2400" smtClean="0">
                <a:solidFill>
                  <a:srgbClr val="474747"/>
                </a:solidFill>
              </a:rPr>
              <a:t>Forward rate is the rate agreed in forward transactions, often quoted for 30, 90 or 180 days into the future</a:t>
            </a:r>
          </a:p>
          <a:p>
            <a:pPr lvl="1" eaLnBrk="1" hangingPunct="1">
              <a:buFont typeface="Arial" panose="020B0604020202020204" pitchFamily="34" charset="0"/>
              <a:buNone/>
            </a:pPr>
            <a:endParaRPr lang="en-US" altLang="vi-VN" sz="2400" smtClean="0">
              <a:solidFill>
                <a:srgbClr val="474747"/>
              </a:solidFill>
            </a:endParaRPr>
          </a:p>
          <a:p>
            <a:pPr lvl="1" eaLnBrk="1" hangingPunct="1">
              <a:buFont typeface="Arial" panose="020B0604020202020204" pitchFamily="34" charset="0"/>
              <a:buNone/>
            </a:pPr>
            <a:r>
              <a:rPr lang="en-US" altLang="vi-VN" sz="2400" i="1" smtClean="0">
                <a:solidFill>
                  <a:srgbClr val="474747"/>
                </a:solidFill>
              </a:rPr>
              <a:t>E.g. On 01/01, A&amp;B agree to exchange €100 with USD in 3-months (01/04) from today at $1.01 = € 1. </a:t>
            </a:r>
          </a:p>
          <a:p>
            <a:pPr marL="857250" lvl="2" indent="0" eaLnBrk="1" hangingPunct="1">
              <a:buFont typeface="Arial" panose="020B0604020202020204" pitchFamily="34" charset="0"/>
              <a:buNone/>
            </a:pPr>
            <a:r>
              <a:rPr lang="en-US" altLang="vi-VN" sz="2200" i="1" smtClean="0">
                <a:solidFill>
                  <a:srgbClr val="474747"/>
                </a:solidFill>
              </a:rPr>
              <a:t>+ No currencies paid out at the time the contract is signed (01/01)</a:t>
            </a:r>
          </a:p>
          <a:p>
            <a:pPr marL="857250" lvl="2" indent="0" eaLnBrk="1" hangingPunct="1">
              <a:buFont typeface="Arial" panose="020B0604020202020204" pitchFamily="34" charset="0"/>
              <a:buNone/>
            </a:pPr>
            <a:r>
              <a:rPr lang="en-US" altLang="vi-VN" sz="2200" i="1" smtClean="0">
                <a:solidFill>
                  <a:srgbClr val="474747"/>
                </a:solidFill>
              </a:rPr>
              <a:t>+ Three months later (01/04), A get the €100 from B for $101, regardless of what the spot rate is at that time. </a:t>
            </a:r>
          </a:p>
          <a:p>
            <a:pPr lvl="1" eaLnBrk="1" hangingPunct="1"/>
            <a:endParaRPr lang="en-US" altLang="vi-VN" sz="2200" smtClean="0">
              <a:solidFill>
                <a:srgbClr val="474747"/>
              </a:solidFill>
            </a:endParaRPr>
          </a:p>
          <a:p>
            <a:pPr lvl="1" eaLnBrk="1" hangingPunct="1"/>
            <a:endParaRPr lang="en-US" altLang="vi-VN" smtClean="0">
              <a:solidFill>
                <a:srgbClr val="474747"/>
              </a:solidFill>
            </a:endParaRPr>
          </a:p>
          <a:p>
            <a:pPr eaLnBrk="1" hangingPunct="1"/>
            <a:endParaRPr lang="en-US" altLang="vi-VN" smtClean="0">
              <a:solidFill>
                <a:srgbClr val="474747"/>
              </a:solidFill>
            </a:endParaRPr>
          </a:p>
          <a:p>
            <a:pPr marL="857250" lvl="2" indent="0" eaLnBrk="1" hangingPunct="1"/>
            <a:endParaRPr lang="en-US" altLang="vi-VN" smtClean="0">
              <a:solidFill>
                <a:srgbClr val="474747"/>
              </a:solidFill>
            </a:endParaRPr>
          </a:p>
          <a:p>
            <a:pPr eaLnBrk="1" hangingPunct="1"/>
            <a:endParaRPr lang="en-US" altLang="vi-VN" smtClean="0">
              <a:solidFill>
                <a:srgbClr val="474747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j-ea"/>
                <a:cs typeface="+mj-cs"/>
              </a:rPr>
              <a:t>Classification</a:t>
            </a:r>
            <a:endParaRPr lang="en-US" dirty="0">
              <a:ea typeface="+mj-ea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6500"/>
            <a:ext cx="8229600" cy="4525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b="1" dirty="0" smtClean="0">
                <a:ea typeface="+mn-ea"/>
                <a:cs typeface="+mn-cs"/>
              </a:rPr>
              <a:t>Forward rate (continue)</a:t>
            </a:r>
          </a:p>
          <a:p>
            <a:pPr lvl="1" indent="-34290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en-US" sz="2400" dirty="0" smtClean="0">
                <a:ea typeface="+mn-ea"/>
              </a:rPr>
              <a:t>The different between the current forward rate value of a currency and its current spot exchange rate value is identified as the forward premium or forward discount</a:t>
            </a:r>
          </a:p>
          <a:p>
            <a:pPr lvl="1" indent="-34290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en-US" sz="2400" dirty="0" smtClean="0">
                <a:ea typeface="+mn-ea"/>
              </a:rPr>
              <a:t>If the forward rate is below the current spot rate, the foreign currency is said to be at a</a:t>
            </a:r>
            <a:r>
              <a:rPr lang="en-US" sz="2400" b="1" dirty="0" smtClean="0">
                <a:ea typeface="+mn-ea"/>
              </a:rPr>
              <a:t> forward discount</a:t>
            </a:r>
            <a:endParaRPr lang="en-US" sz="2400" dirty="0">
              <a:ea typeface="+mn-ea"/>
            </a:endParaRPr>
          </a:p>
          <a:p>
            <a:pPr lvl="1" indent="-34290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en-US" sz="2400" dirty="0" smtClean="0">
                <a:ea typeface="+mn-ea"/>
              </a:rPr>
              <a:t>If the forward rate is above the current spot rate, the foreign currency is said to be at a </a:t>
            </a:r>
            <a:r>
              <a:rPr lang="en-US" sz="2400" b="1" dirty="0" smtClean="0">
                <a:ea typeface="+mn-ea"/>
              </a:rPr>
              <a:t>forward premium.</a:t>
            </a:r>
          </a:p>
          <a:p>
            <a:pPr marL="457200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 smtClean="0">
              <a:ea typeface="+mn-ea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j-ea"/>
                <a:cs typeface="+mj-cs"/>
              </a:rPr>
              <a:t>Classification</a:t>
            </a:r>
            <a:endParaRPr lang="en-US" dirty="0">
              <a:ea typeface="+mj-ea"/>
              <a:cs typeface="+mj-cs"/>
            </a:endParaRPr>
          </a:p>
        </p:txBody>
      </p:sp>
      <p:sp>
        <p:nvSpPr>
          <p:cNvPr id="63491" name="TextBox 7"/>
          <p:cNvSpPr txBox="1">
            <a:spLocks noChangeArrowheads="1"/>
          </p:cNvSpPr>
          <p:nvPr/>
        </p:nvSpPr>
        <p:spPr bwMode="auto">
          <a:xfrm>
            <a:off x="2124075" y="2420938"/>
            <a:ext cx="434022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FD: Forward discount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FP: Forward premium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FR: Forward rate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SR: Spot rate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t: term (e.g. 3m forward rate -&gt; t=3)</a:t>
            </a:r>
          </a:p>
        </p:txBody>
      </p:sp>
      <p:graphicFrame>
        <p:nvGraphicFramePr>
          <p:cNvPr id="63492" name="Object 4"/>
          <p:cNvGraphicFramePr>
            <a:graphicFrameLocks noChangeAspect="1"/>
          </p:cNvGraphicFramePr>
          <p:nvPr/>
        </p:nvGraphicFramePr>
        <p:xfrm>
          <a:off x="2357438" y="1341438"/>
          <a:ext cx="3929062" cy="833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5" name="समीकरण" r:id="rId3" imgW="1854200" imgH="393700" progId="Equation.3">
                  <p:embed/>
                </p:oleObj>
              </mc:Choice>
              <mc:Fallback>
                <p:oleObj name="समीकरण" r:id="rId3" imgW="1854200" imgH="3937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7438" y="1341438"/>
                        <a:ext cx="3929062" cy="833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7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2051050" y="4535488"/>
            <a:ext cx="4968875" cy="1989137"/>
          </a:xfrm>
          <a:prstGeom prst="rect">
            <a:avLst/>
          </a:prstGeom>
          <a:gradFill rotWithShape="1">
            <a:gsLst>
              <a:gs pos="0">
                <a:srgbClr val="FFE9DA"/>
              </a:gs>
              <a:gs pos="64999">
                <a:srgbClr val="FFCBA6"/>
              </a:gs>
              <a:gs pos="100000">
                <a:srgbClr val="FFB780"/>
              </a:gs>
            </a:gsLst>
            <a:lin ang="5400000" scaled="1"/>
          </a:gradFill>
          <a:ln w="9525">
            <a:solidFill>
              <a:srgbClr val="F48618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ts val="100"/>
              </a:spcBef>
              <a:defRPr/>
            </a:pPr>
            <a:r>
              <a:rPr lang="en-US" smtClean="0">
                <a:solidFill>
                  <a:srgbClr val="262626"/>
                </a:solidFill>
              </a:rPr>
              <a:t>E.g. The spot rate is $1 = €1 and the 3m forward rate is $0.99 = €1 </a:t>
            </a:r>
          </a:p>
          <a:p>
            <a:pPr eaLnBrk="1" hangingPunct="1">
              <a:spcBef>
                <a:spcPts val="100"/>
              </a:spcBef>
              <a:defRPr/>
            </a:pPr>
            <a:endParaRPr lang="en-US" sz="1800" smtClean="0">
              <a:solidFill>
                <a:srgbClr val="262626"/>
              </a:solidFill>
            </a:endParaRPr>
          </a:p>
          <a:p>
            <a:pPr eaLnBrk="1" hangingPunct="1">
              <a:spcBef>
                <a:spcPts val="100"/>
              </a:spcBef>
              <a:defRPr/>
            </a:pPr>
            <a:endParaRPr lang="en-US" sz="1800" smtClean="0">
              <a:solidFill>
                <a:srgbClr val="262626"/>
              </a:solidFill>
            </a:endParaRPr>
          </a:p>
          <a:p>
            <a:pPr eaLnBrk="1" hangingPunct="1">
              <a:spcBef>
                <a:spcPts val="100"/>
              </a:spcBef>
              <a:defRPr/>
            </a:pPr>
            <a:endParaRPr lang="en-US" sz="1800" smtClean="0">
              <a:solidFill>
                <a:srgbClr val="262626"/>
              </a:solidFill>
            </a:endParaRPr>
          </a:p>
          <a:p>
            <a:pPr eaLnBrk="1" hangingPunct="1">
              <a:spcBef>
                <a:spcPts val="100"/>
              </a:spcBef>
              <a:defRPr/>
            </a:pPr>
            <a:endParaRPr lang="en-US" sz="1800" smtClean="0">
              <a:solidFill>
                <a:srgbClr val="262626"/>
              </a:solidFill>
            </a:endParaRPr>
          </a:p>
        </p:txBody>
      </p:sp>
      <p:graphicFrame>
        <p:nvGraphicFramePr>
          <p:cNvPr id="63494" name="Object 5"/>
          <p:cNvGraphicFramePr>
            <a:graphicFrameLocks noChangeAspect="1"/>
          </p:cNvGraphicFramePr>
          <p:nvPr/>
        </p:nvGraphicFramePr>
        <p:xfrm>
          <a:off x="2771775" y="5470525"/>
          <a:ext cx="3505200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6" name="Equation" r:id="rId5" imgW="1917539" imgH="393539" progId="Equation.3">
                  <p:embed/>
                </p:oleObj>
              </mc:Choice>
              <mc:Fallback>
                <p:oleObj name="Equation" r:id="rId5" imgW="1917539" imgH="393539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775" y="5470525"/>
                        <a:ext cx="3505200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Box 1"/>
          <p:cNvSpPr txBox="1">
            <a:spLocks noChangeArrowheads="1"/>
          </p:cNvSpPr>
          <p:nvPr/>
        </p:nvSpPr>
        <p:spPr bwMode="auto">
          <a:xfrm>
            <a:off x="420688" y="2438400"/>
            <a:ext cx="4953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"/>
              </a:spcBef>
              <a:buFontTx/>
              <a:buNone/>
            </a:pPr>
            <a:r>
              <a:rPr lang="en-US" altLang="vi-VN" sz="2200">
                <a:solidFill>
                  <a:srgbClr val="FFFFFF"/>
                </a:solidFill>
              </a:rPr>
              <a:t>4. </a:t>
            </a:r>
            <a:r>
              <a:rPr lang="en-US" altLang="vi-VN" sz="2200">
                <a:solidFill>
                  <a:schemeClr val="bg1"/>
                </a:solidFill>
              </a:rPr>
              <a:t>The spot rate is $1 = €1 and the six month forward rate is $1.01 = €1. </a:t>
            </a:r>
            <a:r>
              <a:rPr lang="en-US" altLang="vi-VN" sz="2200">
                <a:solidFill>
                  <a:srgbClr val="FFFFFF"/>
                </a:solidFill>
              </a:rPr>
              <a:t>Calculate the FD or FP in these cases</a:t>
            </a:r>
          </a:p>
          <a:p>
            <a:pPr eaLnBrk="1" hangingPunct="1">
              <a:lnSpc>
                <a:spcPct val="90000"/>
              </a:lnSpc>
              <a:spcBef>
                <a:spcPts val="10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5. The 3 month forward rate is 1EUR= 1.21 USD while the spot rate is 1EUR = 1.20 USD. What is the annualized forward premium or discount of the euro?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A. 6.67 percent premium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B. 6.67 percent discount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C. 3.33 percent premium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D. 3.33 percent discount</a:t>
            </a:r>
          </a:p>
          <a:p>
            <a:pPr eaLnBrk="1" hangingPunct="1">
              <a:lnSpc>
                <a:spcPct val="90000"/>
              </a:lnSpc>
              <a:spcBef>
                <a:spcPts val="100"/>
              </a:spcBef>
              <a:buFontTx/>
              <a:buNone/>
            </a:pPr>
            <a:endParaRPr lang="en-US" altLang="vi-VN" sz="2000">
              <a:solidFill>
                <a:schemeClr val="bg1"/>
              </a:solidFill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n-US" altLang="vi-VN" sz="2000">
              <a:solidFill>
                <a:srgbClr val="000000"/>
              </a:solidFill>
            </a:endParaRPr>
          </a:p>
        </p:txBody>
      </p:sp>
      <p:sp>
        <p:nvSpPr>
          <p:cNvPr id="64515" name="TextBox 4"/>
          <p:cNvSpPr txBox="1">
            <a:spLocks noChangeArrowheads="1"/>
          </p:cNvSpPr>
          <p:nvPr/>
        </p:nvSpPr>
        <p:spPr bwMode="auto">
          <a:xfrm>
            <a:off x="381000" y="-152400"/>
            <a:ext cx="4648200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4400" b="1">
                <a:solidFill>
                  <a:srgbClr val="7BCF27"/>
                </a:solidFill>
              </a:rPr>
              <a:t>Exercises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018">
            <a:off x="7834313" y="2846388"/>
            <a:ext cx="103187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268288"/>
            <a:ext cx="15843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276600"/>
            <a:ext cx="1430338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288" y="357188"/>
            <a:ext cx="82867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Left-Right Arrow 18"/>
          <p:cNvSpPr/>
          <p:nvPr/>
        </p:nvSpPr>
        <p:spPr>
          <a:xfrm rot="5400000">
            <a:off x="6208713" y="2544763"/>
            <a:ext cx="685800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Left-Right Arrow 19"/>
          <p:cNvSpPr/>
          <p:nvPr/>
        </p:nvSpPr>
        <p:spPr>
          <a:xfrm rot="10800000">
            <a:off x="7299325" y="3868738"/>
            <a:ext cx="685800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Left-Right Arrow 20"/>
          <p:cNvSpPr/>
          <p:nvPr/>
        </p:nvSpPr>
        <p:spPr>
          <a:xfrm rot="7846803">
            <a:off x="7096919" y="2788444"/>
            <a:ext cx="820738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462713" y="2490788"/>
            <a:ext cx="182562" cy="1825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Oval 22"/>
          <p:cNvSpPr/>
          <p:nvPr/>
        </p:nvSpPr>
        <p:spPr>
          <a:xfrm>
            <a:off x="6488113" y="3994150"/>
            <a:ext cx="182562" cy="1841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6488113" y="3994150"/>
            <a:ext cx="182562" cy="1825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7729538" y="3990975"/>
            <a:ext cx="182562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6484938" y="3995738"/>
            <a:ext cx="184150" cy="1825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6483350" y="3994150"/>
            <a:ext cx="182563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3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023 L 0.00278 0.22037 " pathEditMode="relative" rAng="0" ptsTypes="AA">
                                      <p:cBhvr>
                                        <p:cTn id="33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1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3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3889 -1.11111E-6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1788 -0.18403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-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47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2786E-6 L -0.13664 0.00046 " pathEditMode="relative" rAng="0" ptsTypes="AA">
                                      <p:cBhvr>
                                        <p:cTn id="5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60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0.00093 L -0.00261 -0.21911 " pathEditMode="relative" rAng="0" ptsTypes="AA">
                                      <p:cBhvr>
                                        <p:cTn id="6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11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00046 L 0.11458 -0.18079 " pathEditMode="relative" rAng="0" ptsTypes="AA">
                                      <p:cBhvr>
                                        <p:cTn id="7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" y="-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9250"/>
                            </p:stCondLst>
                            <p:childTnLst>
                              <p:par>
                                <p:cTn id="72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j-ea"/>
                <a:cs typeface="+mj-cs"/>
              </a:rPr>
              <a:t>Classification</a:t>
            </a:r>
            <a:endParaRPr lang="en-US" dirty="0">
              <a:ea typeface="+mj-ea"/>
              <a:cs typeface="+mj-cs"/>
            </a:endParaRPr>
          </a:p>
        </p:txBody>
      </p:sp>
      <p:sp>
        <p:nvSpPr>
          <p:cNvPr id="665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vi-VN" smtClean="0">
                <a:solidFill>
                  <a:srgbClr val="474747"/>
                </a:solidFill>
              </a:rPr>
              <a:t>Cross exchange rate</a:t>
            </a:r>
          </a:p>
          <a:p>
            <a:pPr lvl="1" eaLnBrk="1" hangingPunct="1"/>
            <a:r>
              <a:rPr lang="en-US" altLang="vi-VN" sz="2400" smtClean="0">
                <a:solidFill>
                  <a:srgbClr val="474747"/>
                </a:solidFill>
              </a:rPr>
              <a:t>the exchange rate between a pair of currencies (other than $) determined when the exchange rate between each of currencies with respect to the $ is established. </a:t>
            </a:r>
          </a:p>
          <a:p>
            <a:pPr lvl="1" eaLnBrk="1" hangingPunct="1"/>
            <a:endParaRPr lang="en-US" altLang="vi-VN" sz="2400" smtClean="0">
              <a:solidFill>
                <a:srgbClr val="474747"/>
              </a:solidFill>
            </a:endParaRPr>
          </a:p>
          <a:p>
            <a:pPr lvl="1" eaLnBrk="1" hangingPunct="1"/>
            <a:r>
              <a:rPr lang="en-US" altLang="vi-VN" sz="2400" smtClean="0">
                <a:solidFill>
                  <a:srgbClr val="474747"/>
                </a:solidFill>
              </a:rPr>
              <a:t>For example: $2 = £1;  $1.25 = €1</a:t>
            </a:r>
            <a:endParaRPr lang="vi-VN" altLang="vi-VN" sz="2400" smtClean="0">
              <a:solidFill>
                <a:srgbClr val="474747"/>
              </a:solidFill>
            </a:endParaRPr>
          </a:p>
          <a:p>
            <a:pPr lvl="1" eaLnBrk="1" hangingPunct="1">
              <a:buFont typeface="Arial" panose="020B0604020202020204" pitchFamily="34" charset="0"/>
              <a:buNone/>
            </a:pPr>
            <a:r>
              <a:rPr lang="en-US" altLang="vi-VN" sz="2400" smtClean="0">
                <a:solidFill>
                  <a:srgbClr val="474747"/>
                </a:solidFill>
              </a:rPr>
              <a:t>-&gt; £1 = €1.6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Box 1"/>
          <p:cNvSpPr txBox="1">
            <a:spLocks noChangeArrowheads="1"/>
          </p:cNvSpPr>
          <p:nvPr/>
        </p:nvSpPr>
        <p:spPr bwMode="auto">
          <a:xfrm>
            <a:off x="214313" y="2357438"/>
            <a:ext cx="5159375" cy="389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6. Suppose the exchange rates between euro, Yen and dollar are as follows: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1 dollar = 95 Yen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1 euro = 1.3112 dollars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n-US" altLang="vi-VN" sz="2200">
              <a:solidFill>
                <a:schemeClr val="bg1"/>
              </a:solidFill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What is the cross rate between Yen and euro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A. 1 euro = 124.5640 Yen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B. 1 euro = 98.3133 Yen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C. 1 euro = 72.4527 Yen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D. None of the above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 sz="2200"/>
              <a:t> </a:t>
            </a:r>
          </a:p>
        </p:txBody>
      </p:sp>
      <p:sp>
        <p:nvSpPr>
          <p:cNvPr id="67587" name="TextBox 4"/>
          <p:cNvSpPr txBox="1">
            <a:spLocks noChangeArrowheads="1"/>
          </p:cNvSpPr>
          <p:nvPr/>
        </p:nvSpPr>
        <p:spPr bwMode="auto">
          <a:xfrm>
            <a:off x="381000" y="-152400"/>
            <a:ext cx="4648200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4400" b="1">
                <a:solidFill>
                  <a:srgbClr val="7BCF27"/>
                </a:solidFill>
              </a:rPr>
              <a:t>Exercises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018">
            <a:off x="7834313" y="2846388"/>
            <a:ext cx="103187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268288"/>
            <a:ext cx="15843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276600"/>
            <a:ext cx="1430338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288" y="357188"/>
            <a:ext cx="82867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Left-Right Arrow 18"/>
          <p:cNvSpPr/>
          <p:nvPr/>
        </p:nvSpPr>
        <p:spPr>
          <a:xfrm rot="5400000">
            <a:off x="6208713" y="2544763"/>
            <a:ext cx="685800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Left-Right Arrow 19"/>
          <p:cNvSpPr/>
          <p:nvPr/>
        </p:nvSpPr>
        <p:spPr>
          <a:xfrm rot="10800000">
            <a:off x="7299325" y="3868738"/>
            <a:ext cx="685800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Left-Right Arrow 20"/>
          <p:cNvSpPr/>
          <p:nvPr/>
        </p:nvSpPr>
        <p:spPr>
          <a:xfrm rot="7846803">
            <a:off x="7096919" y="2788444"/>
            <a:ext cx="820738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462713" y="2490788"/>
            <a:ext cx="182562" cy="1825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Oval 22"/>
          <p:cNvSpPr/>
          <p:nvPr/>
        </p:nvSpPr>
        <p:spPr>
          <a:xfrm>
            <a:off x="6488113" y="3994150"/>
            <a:ext cx="182562" cy="1841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6488113" y="3994150"/>
            <a:ext cx="182562" cy="1825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7729538" y="3990975"/>
            <a:ext cx="182562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6484938" y="3995738"/>
            <a:ext cx="184150" cy="1825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6483350" y="3994150"/>
            <a:ext cx="182563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3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023 L 0.00278 0.22037 " pathEditMode="relative" rAng="0" ptsTypes="AA">
                                      <p:cBhvr>
                                        <p:cTn id="33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1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3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3889 -1.11111E-6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1788 -0.18403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-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47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2786E-6 L -0.13664 0.00046 " pathEditMode="relative" rAng="0" ptsTypes="AA">
                                      <p:cBhvr>
                                        <p:cTn id="5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60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0.00093 L -0.00261 -0.21911 " pathEditMode="relative" rAng="0" ptsTypes="AA">
                                      <p:cBhvr>
                                        <p:cTn id="6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11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00046 L 0.11458 -0.18079 " pathEditMode="relative" rAng="0" ptsTypes="AA">
                                      <p:cBhvr>
                                        <p:cTn id="7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" y="-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9250"/>
                            </p:stCondLst>
                            <p:childTnLst>
                              <p:par>
                                <p:cTn id="72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Box 1"/>
          <p:cNvSpPr txBox="1">
            <a:spLocks noChangeArrowheads="1"/>
          </p:cNvSpPr>
          <p:nvPr/>
        </p:nvSpPr>
        <p:spPr bwMode="auto">
          <a:xfrm>
            <a:off x="214313" y="2357438"/>
            <a:ext cx="5159375" cy="389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7. Suppose the exchange rates between British pound, euro and dollar are as follows: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1 pound = 1.5672 dollars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1 euro = 1.3112 dollars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vi-VN" sz="220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What is the cross-rate between British pound and euro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A. 1 pound = 0.8367 euro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B. 1 pound = 1.1952 euro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C. 1 pound = 2.0549 euro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D. None of the above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vi-VN" sz="2200"/>
              <a:t> </a:t>
            </a:r>
          </a:p>
        </p:txBody>
      </p:sp>
      <p:sp>
        <p:nvSpPr>
          <p:cNvPr id="69635" name="TextBox 4"/>
          <p:cNvSpPr txBox="1">
            <a:spLocks noChangeArrowheads="1"/>
          </p:cNvSpPr>
          <p:nvPr/>
        </p:nvSpPr>
        <p:spPr bwMode="auto">
          <a:xfrm>
            <a:off x="381000" y="-152400"/>
            <a:ext cx="4648200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4400" b="1">
                <a:solidFill>
                  <a:srgbClr val="7BCF27"/>
                </a:solidFill>
              </a:rPr>
              <a:t>Exercises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018">
            <a:off x="7834313" y="2846388"/>
            <a:ext cx="103187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268288"/>
            <a:ext cx="15843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276600"/>
            <a:ext cx="1430338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288" y="357188"/>
            <a:ext cx="82867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Left-Right Arrow 18"/>
          <p:cNvSpPr/>
          <p:nvPr/>
        </p:nvSpPr>
        <p:spPr>
          <a:xfrm rot="5400000">
            <a:off x="6208713" y="2544763"/>
            <a:ext cx="685800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Left-Right Arrow 19"/>
          <p:cNvSpPr/>
          <p:nvPr/>
        </p:nvSpPr>
        <p:spPr>
          <a:xfrm rot="10800000">
            <a:off x="7299325" y="3868738"/>
            <a:ext cx="685800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Left-Right Arrow 20"/>
          <p:cNvSpPr/>
          <p:nvPr/>
        </p:nvSpPr>
        <p:spPr>
          <a:xfrm rot="7846803">
            <a:off x="7096919" y="2788444"/>
            <a:ext cx="820738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462713" y="2490788"/>
            <a:ext cx="182562" cy="1825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Oval 22"/>
          <p:cNvSpPr/>
          <p:nvPr/>
        </p:nvSpPr>
        <p:spPr>
          <a:xfrm>
            <a:off x="6488113" y="3994150"/>
            <a:ext cx="182562" cy="1841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6488113" y="3994150"/>
            <a:ext cx="182562" cy="1825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7729538" y="3990975"/>
            <a:ext cx="182562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6484938" y="3995738"/>
            <a:ext cx="184150" cy="1825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6483350" y="3994150"/>
            <a:ext cx="182563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3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023 L 0.00278 0.22037 " pathEditMode="relative" rAng="0" ptsTypes="AA">
                                      <p:cBhvr>
                                        <p:cTn id="33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1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3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3889 -1.11111E-6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1788 -0.18403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-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47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2786E-6 L -0.13664 0.00046 " pathEditMode="relative" rAng="0" ptsTypes="AA">
                                      <p:cBhvr>
                                        <p:cTn id="5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60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0.00093 L -0.00261 -0.21911 " pathEditMode="relative" rAng="0" ptsTypes="AA">
                                      <p:cBhvr>
                                        <p:cTn id="6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11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00046 L 0.11458 -0.18079 " pathEditMode="relative" rAng="0" ptsTypes="AA">
                                      <p:cBhvr>
                                        <p:cTn id="7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" y="-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9250"/>
                            </p:stCondLst>
                            <p:childTnLst>
                              <p:par>
                                <p:cTn id="72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j-ea"/>
                <a:cs typeface="+mj-cs"/>
              </a:rPr>
              <a:t>Classification</a:t>
            </a:r>
            <a:endParaRPr lang="en-US" dirty="0">
              <a:ea typeface="+mj-ea"/>
              <a:cs typeface="+mj-cs"/>
            </a:endParaRPr>
          </a:p>
        </p:txBody>
      </p:sp>
      <p:sp>
        <p:nvSpPr>
          <p:cNvPr id="71683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4724400"/>
          </a:xfrm>
        </p:spPr>
        <p:txBody>
          <a:bodyPr/>
          <a:lstStyle/>
          <a:p>
            <a:pPr lvl="1" eaLnBrk="1" hangingPunct="1">
              <a:lnSpc>
                <a:spcPct val="90000"/>
              </a:lnSpc>
            </a:pPr>
            <a:r>
              <a:rPr lang="en-US" altLang="vi-VN" smtClean="0">
                <a:solidFill>
                  <a:srgbClr val="474747"/>
                </a:solidFill>
              </a:rPr>
              <a:t>Bid rate </a:t>
            </a:r>
          </a:p>
          <a:p>
            <a:pPr marL="1371600" lvl="3" indent="0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vi-VN" sz="1700" i="1" smtClean="0">
                <a:solidFill>
                  <a:srgbClr val="474747"/>
                </a:solidFill>
              </a:rPr>
              <a:t>The rate at which the quoting bank is willing to buy the foreign exchange.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vi-VN" sz="2600" smtClean="0">
                <a:solidFill>
                  <a:srgbClr val="474747"/>
                </a:solidFill>
              </a:rPr>
              <a:t>Ask (Offer rate) </a:t>
            </a:r>
          </a:p>
          <a:p>
            <a:pPr marL="1371600" lvl="3" indent="0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vi-VN" sz="1700" i="1" smtClean="0">
                <a:solidFill>
                  <a:srgbClr val="474747"/>
                </a:solidFill>
              </a:rPr>
              <a:t>The rate at which the quoting bank is will to sell the foreign exchange.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vi-VN" sz="2600" smtClean="0">
                <a:solidFill>
                  <a:srgbClr val="474747"/>
                </a:solidFill>
              </a:rPr>
              <a:t>Bank note rate </a:t>
            </a:r>
          </a:p>
          <a:p>
            <a:pPr marL="1371600" lvl="3" indent="0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vi-VN" sz="1700" i="1" smtClean="0">
                <a:solidFill>
                  <a:srgbClr val="474747"/>
                </a:solidFill>
              </a:rPr>
              <a:t>The rate applied to foreign coins, paper money, travel</a:t>
            </a:r>
            <a:r>
              <a:rPr lang="en-US" altLang="en-US" sz="1700" i="1" smtClean="0">
                <a:solidFill>
                  <a:srgbClr val="474747"/>
                </a:solidFill>
              </a:rPr>
              <a:t>’</a:t>
            </a:r>
            <a:r>
              <a:rPr lang="en-US" altLang="vi-VN" sz="1700" i="1" smtClean="0">
                <a:solidFill>
                  <a:srgbClr val="474747"/>
                </a:solidFill>
              </a:rPr>
              <a:t>s check and credit cards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vi-VN" sz="2600" smtClean="0">
                <a:solidFill>
                  <a:srgbClr val="474747"/>
                </a:solidFill>
              </a:rPr>
              <a:t>Transaction rate </a:t>
            </a:r>
          </a:p>
          <a:p>
            <a:pPr marL="1371600" lvl="3" indent="0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vi-VN" sz="1700" i="1" smtClean="0">
                <a:solidFill>
                  <a:srgbClr val="474747"/>
                </a:solidFill>
              </a:rPr>
              <a:t>The rate applied to FX deposit accounts</a:t>
            </a:r>
            <a:endParaRPr lang="en-US" altLang="vi-VN" sz="1900" smtClean="0">
              <a:solidFill>
                <a:srgbClr val="474747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vi-VN" sz="2600" smtClean="0">
                <a:solidFill>
                  <a:srgbClr val="474747"/>
                </a:solidFill>
              </a:rPr>
              <a:t>Opening rate </a:t>
            </a:r>
          </a:p>
          <a:p>
            <a:pPr marL="1371600" lvl="3" indent="0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vi-VN" sz="1900" smtClean="0">
                <a:solidFill>
                  <a:srgbClr val="474747"/>
                </a:solidFill>
              </a:rPr>
              <a:t>The rate of the first FX contract of the day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vi-VN" sz="2600" smtClean="0">
                <a:solidFill>
                  <a:srgbClr val="474747"/>
                </a:solidFill>
              </a:rPr>
              <a:t>Closing rate </a:t>
            </a:r>
          </a:p>
          <a:p>
            <a:pPr marL="1371600" lvl="3" indent="0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vi-VN" sz="1900" smtClean="0">
                <a:solidFill>
                  <a:srgbClr val="474747"/>
                </a:solidFill>
              </a:rPr>
              <a:t>The rate of the last FX contract of the day</a:t>
            </a:r>
          </a:p>
          <a:p>
            <a:pPr marL="1371600" lvl="3" indent="0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n-US" altLang="vi-VN" sz="1900" smtClean="0">
              <a:solidFill>
                <a:srgbClr val="474747"/>
              </a:solidFill>
            </a:endParaRPr>
          </a:p>
          <a:p>
            <a:pPr lvl="1" eaLnBrk="1" hangingPunct="1">
              <a:lnSpc>
                <a:spcPct val="90000"/>
              </a:lnSpc>
            </a:pPr>
            <a:endParaRPr lang="en-US" altLang="vi-VN" sz="2600" smtClean="0">
              <a:solidFill>
                <a:srgbClr val="474747"/>
              </a:solidFill>
            </a:endParaRPr>
          </a:p>
          <a:p>
            <a:pPr lvl="1" eaLnBrk="1" hangingPunct="1">
              <a:lnSpc>
                <a:spcPct val="90000"/>
              </a:lnSpc>
            </a:pPr>
            <a:endParaRPr lang="en-US" altLang="vi-VN" sz="2600" smtClean="0">
              <a:solidFill>
                <a:srgbClr val="474747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</p:nvPr>
        </p:nvGraphicFramePr>
        <p:xfrm>
          <a:off x="1643063" y="228600"/>
          <a:ext cx="6281737" cy="5481638"/>
        </p:xfrm>
        <a:graphic>
          <a:graphicData uri="http://schemas.openxmlformats.org/drawingml/2006/table">
            <a:tbl>
              <a:tblPr/>
              <a:tblGrid>
                <a:gridCol w="523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5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17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60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33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25467">
                <a:tc gridSpan="6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Tỷ giá các ngoại tệ của Hội sở chính Ngân hàng TMCP Ngoại thương Việt Nam ngày 08/11/2013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92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Mã NT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Tên ngoại tệ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Mua tiền mặt/Bid rate (Cash)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Mua chuyển khoản/ Bid rate (transaction)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Bán/ Ask rate/ Offer rate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AUD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AUST.DOLLAR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19657.77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19776.43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20034.17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CAD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CANADIAN DOLLAR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19872.38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20052.86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20314.19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CHF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SWISS FRANCE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22703.75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22863.8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23161.77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DKK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DANISH KRONE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0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3752.69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3832.14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EUR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EURO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28010.58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28094.86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28461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GBP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BRITISH POUND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33494.84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33730.96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34102.28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HKD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HONGKONG DOLLAR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2679.61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2698.5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2744.62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INR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INDIAN RUPEE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0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331.29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345.14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JPY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JAPANESE YEN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206.06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208.14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215.59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KRW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SOUTH KOREAN WON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0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18.03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22.05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KWD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KUWAITI DINAR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0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73845.91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75409.2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MYR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MALAYSIAN RINGGIT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0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6574.42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6660.1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NOK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NORWEGIAN KRONER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0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3450.96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3524.02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RUB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RUSSIAN RUBLE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0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590.47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722.37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SAR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SAUDI RIAL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0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5458.46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5801.6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SEK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SWEDISH KRONA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0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3196.07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3250.7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SGD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SINGAPORE DOLLAR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16690.42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16808.08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17095.38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THB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THAI BAHT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659.59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659.59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687.16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031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USD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US DOLLAR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21080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21080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21145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03193"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03193"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Tỷ giá được cập nhật lúc 08/11/2013 09:00 và chỉ mang tính chất tham khảo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</a:txBody>
                  <a:tcPr marL="11598" marR="11598" marT="1160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</a:tbl>
          </a:graphicData>
        </a:graphic>
      </p:graphicFrame>
      <p:sp>
        <p:nvSpPr>
          <p:cNvPr id="72870" name="Rectangle 4"/>
          <p:cNvSpPr>
            <a:spLocks noChangeArrowheads="1"/>
          </p:cNvSpPr>
          <p:nvPr/>
        </p:nvSpPr>
        <p:spPr bwMode="auto">
          <a:xfrm>
            <a:off x="1981200" y="5715000"/>
            <a:ext cx="6019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1800"/>
              <a:t>http://www.vietcombank.com.vn/exchangerates/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Box 1"/>
          <p:cNvSpPr txBox="1">
            <a:spLocks noChangeArrowheads="1"/>
          </p:cNvSpPr>
          <p:nvPr/>
        </p:nvSpPr>
        <p:spPr bwMode="auto">
          <a:xfrm>
            <a:off x="214313" y="2357438"/>
            <a:ext cx="5159375" cy="389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8. Suppose the exchange rate between dong and dollar is quoted at TECHCOBANK as follows: 21027~21123 (bid-ask rates). Suppose you need to purchase 1000 dollars. How much do you have to pay?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vi-VN" sz="2200">
              <a:solidFill>
                <a:schemeClr val="bg1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A. 21123000 dong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B. 21027000 dong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C. 21095000 dong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D. None of the above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 </a:t>
            </a:r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381000" y="-152400"/>
            <a:ext cx="4648200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4400" b="1">
                <a:solidFill>
                  <a:srgbClr val="7BCF27"/>
                </a:solidFill>
              </a:rPr>
              <a:t>Exercises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018">
            <a:off x="7834313" y="2846388"/>
            <a:ext cx="103187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268288"/>
            <a:ext cx="15843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276600"/>
            <a:ext cx="1430338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288" y="357188"/>
            <a:ext cx="82867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Left-Right Arrow 18"/>
          <p:cNvSpPr/>
          <p:nvPr/>
        </p:nvSpPr>
        <p:spPr>
          <a:xfrm rot="5400000">
            <a:off x="6208713" y="2544763"/>
            <a:ext cx="685800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Left-Right Arrow 19"/>
          <p:cNvSpPr/>
          <p:nvPr/>
        </p:nvSpPr>
        <p:spPr>
          <a:xfrm rot="10800000">
            <a:off x="7299325" y="3868738"/>
            <a:ext cx="685800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Left-Right Arrow 20"/>
          <p:cNvSpPr/>
          <p:nvPr/>
        </p:nvSpPr>
        <p:spPr>
          <a:xfrm rot="7846803">
            <a:off x="7096919" y="2788444"/>
            <a:ext cx="820738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462713" y="2490788"/>
            <a:ext cx="182562" cy="1825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Oval 22"/>
          <p:cNvSpPr/>
          <p:nvPr/>
        </p:nvSpPr>
        <p:spPr>
          <a:xfrm>
            <a:off x="6488113" y="3994150"/>
            <a:ext cx="182562" cy="1841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6488113" y="3994150"/>
            <a:ext cx="182562" cy="1825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7729538" y="3990975"/>
            <a:ext cx="182562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6484938" y="3995738"/>
            <a:ext cx="184150" cy="1825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6483350" y="3994150"/>
            <a:ext cx="182563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3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023 L 0.00278 0.22037 " pathEditMode="relative" rAng="0" ptsTypes="AA">
                                      <p:cBhvr>
                                        <p:cTn id="33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1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3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3889 -1.11111E-6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1788 -0.18403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-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47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2786E-6 L -0.13664 0.00046 " pathEditMode="relative" rAng="0" ptsTypes="AA">
                                      <p:cBhvr>
                                        <p:cTn id="5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60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0.00093 L -0.00261 -0.21911 " pathEditMode="relative" rAng="0" ptsTypes="AA">
                                      <p:cBhvr>
                                        <p:cTn id="6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11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00046 L 0.11458 -0.18079 " pathEditMode="relative" rAng="0" ptsTypes="AA">
                                      <p:cBhvr>
                                        <p:cTn id="7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" y="-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9250"/>
                            </p:stCondLst>
                            <p:childTnLst>
                              <p:par>
                                <p:cTn id="72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Box 1"/>
          <p:cNvSpPr txBox="1">
            <a:spLocks noChangeArrowheads="1"/>
          </p:cNvSpPr>
          <p:nvPr/>
        </p:nvSpPr>
        <p:spPr bwMode="auto">
          <a:xfrm>
            <a:off x="214313" y="2357438"/>
            <a:ext cx="5159375" cy="389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9. Suppose the exchange rate between dong and US dollar is quoted at TECHCOBANK as follows: 20860~20910 (bid-ask rates). You sell 1000 dollars to the bank. How much would you receive?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A. 20910000 dong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B. 20860000 dong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C. 20900000 dong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>
                <a:solidFill>
                  <a:schemeClr val="bg1"/>
                </a:solidFill>
              </a:rPr>
              <a:t>	D. None of the above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2200"/>
              <a:t> </a:t>
            </a:r>
          </a:p>
        </p:txBody>
      </p:sp>
      <p:sp>
        <p:nvSpPr>
          <p:cNvPr id="75779" name="TextBox 4"/>
          <p:cNvSpPr txBox="1">
            <a:spLocks noChangeArrowheads="1"/>
          </p:cNvSpPr>
          <p:nvPr/>
        </p:nvSpPr>
        <p:spPr bwMode="auto">
          <a:xfrm>
            <a:off x="381000" y="-152400"/>
            <a:ext cx="4648200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4400" b="1">
                <a:solidFill>
                  <a:srgbClr val="7BCF27"/>
                </a:solidFill>
              </a:rPr>
              <a:t>Exercises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018">
            <a:off x="7834313" y="2846388"/>
            <a:ext cx="103187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268288"/>
            <a:ext cx="15843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276600"/>
            <a:ext cx="1430338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288" y="357188"/>
            <a:ext cx="82867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Left-Right Arrow 18"/>
          <p:cNvSpPr/>
          <p:nvPr/>
        </p:nvSpPr>
        <p:spPr>
          <a:xfrm rot="5400000">
            <a:off x="6208713" y="2544763"/>
            <a:ext cx="685800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Left-Right Arrow 19"/>
          <p:cNvSpPr/>
          <p:nvPr/>
        </p:nvSpPr>
        <p:spPr>
          <a:xfrm rot="10800000">
            <a:off x="7299325" y="3868738"/>
            <a:ext cx="685800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Left-Right Arrow 20"/>
          <p:cNvSpPr/>
          <p:nvPr/>
        </p:nvSpPr>
        <p:spPr>
          <a:xfrm rot="7846803">
            <a:off x="7096919" y="2788444"/>
            <a:ext cx="820738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462713" y="2490788"/>
            <a:ext cx="182562" cy="1825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Oval 22"/>
          <p:cNvSpPr/>
          <p:nvPr/>
        </p:nvSpPr>
        <p:spPr>
          <a:xfrm>
            <a:off x="6488113" y="3994150"/>
            <a:ext cx="182562" cy="1841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6488113" y="3994150"/>
            <a:ext cx="182562" cy="1825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7729538" y="3990975"/>
            <a:ext cx="182562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6484938" y="3995738"/>
            <a:ext cx="184150" cy="1825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6483350" y="3994150"/>
            <a:ext cx="182563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3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023 L 0.00278 0.22037 " pathEditMode="relative" rAng="0" ptsTypes="AA">
                                      <p:cBhvr>
                                        <p:cTn id="33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1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3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3889 -1.11111E-6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1788 -0.18403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-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47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2786E-6 L -0.13664 0.00046 " pathEditMode="relative" rAng="0" ptsTypes="AA">
                                      <p:cBhvr>
                                        <p:cTn id="5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60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0.00093 L -0.00261 -0.21911 " pathEditMode="relative" rAng="0" ptsTypes="AA">
                                      <p:cBhvr>
                                        <p:cTn id="6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11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00046 L 0.11458 -0.18079 " pathEditMode="relative" rAng="0" ptsTypes="AA">
                                      <p:cBhvr>
                                        <p:cTn id="7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" y="-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9250"/>
                            </p:stCondLst>
                            <p:childTnLst>
                              <p:par>
                                <p:cTn id="72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0688" y="2590800"/>
            <a:ext cx="4953000" cy="35052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endParaRPr lang="en-US" sz="2400" dirty="0">
              <a:solidFill>
                <a:prstClr val="white"/>
              </a:solidFill>
              <a:latin typeface="+mn-lt"/>
              <a:ea typeface="+mn-ea"/>
            </a:endParaRPr>
          </a:p>
          <a:p>
            <a:pPr marL="457200" indent="-457200"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prstClr val="white"/>
                </a:solidFill>
                <a:latin typeface="+mn-lt"/>
                <a:ea typeface="+mn-ea"/>
              </a:rPr>
              <a:t>Preparation for the next class</a:t>
            </a:r>
          </a:p>
          <a:p>
            <a:pPr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prstClr val="white"/>
                </a:solidFill>
                <a:latin typeface="+mn-lt"/>
                <a:ea typeface="+mn-ea"/>
              </a:rPr>
              <a:t>	- Read D. Salvatore, chapter 14, p446-485</a:t>
            </a:r>
          </a:p>
          <a:p>
            <a:pPr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prstClr val="white"/>
                </a:solidFill>
                <a:latin typeface="+mn-lt"/>
                <a:ea typeface="+mn-ea"/>
              </a:rPr>
              <a:t>	- Read </a:t>
            </a:r>
            <a:r>
              <a:rPr lang="en-US" sz="2400" dirty="0" err="1">
                <a:solidFill>
                  <a:prstClr val="white"/>
                </a:solidFill>
                <a:latin typeface="+mn-lt"/>
                <a:ea typeface="+mn-ea"/>
              </a:rPr>
              <a:t>K.T.T.Mai</a:t>
            </a:r>
            <a:r>
              <a:rPr lang="en-US" sz="2400" dirty="0">
                <a:solidFill>
                  <a:prstClr val="white"/>
                </a:solidFill>
                <a:latin typeface="+mn-lt"/>
                <a:ea typeface="+mn-ea"/>
              </a:rPr>
              <a:t>, chapter 6, section 6.2, 6.3</a:t>
            </a:r>
          </a:p>
          <a:p>
            <a:pPr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endParaRPr lang="en-US" sz="2000" dirty="0">
              <a:solidFill>
                <a:prstClr val="white"/>
              </a:solidFill>
              <a:latin typeface="+mn-lt"/>
              <a:ea typeface="+mn-ea"/>
            </a:endParaRPr>
          </a:p>
          <a:p>
            <a:pPr eaLnBrk="1" fontAlgn="auto" hangingPunct="1">
              <a:spcBef>
                <a:spcPts val="100"/>
              </a:spcBef>
              <a:spcAft>
                <a:spcPts val="0"/>
              </a:spcAft>
              <a:defRPr/>
            </a:pPr>
            <a:endParaRPr lang="en-US" sz="2000" dirty="0">
              <a:solidFill>
                <a:prstClr val="white"/>
              </a:solidFill>
              <a:latin typeface="+mn-lt"/>
              <a:ea typeface="+mn-ea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77827" name="TextBox 4"/>
          <p:cNvSpPr txBox="1">
            <a:spLocks noChangeArrowheads="1"/>
          </p:cNvSpPr>
          <p:nvPr/>
        </p:nvSpPr>
        <p:spPr bwMode="auto">
          <a:xfrm>
            <a:off x="381000" y="-152400"/>
            <a:ext cx="4648200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vi-VN" sz="4400" b="1">
                <a:solidFill>
                  <a:srgbClr val="7BCF27"/>
                </a:solidFill>
              </a:rPr>
              <a:t>Homework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018">
            <a:off x="7834313" y="2846388"/>
            <a:ext cx="103187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268288"/>
            <a:ext cx="15843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276600"/>
            <a:ext cx="1430338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288" y="357188"/>
            <a:ext cx="82867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Left-Right Arrow 18"/>
          <p:cNvSpPr/>
          <p:nvPr/>
        </p:nvSpPr>
        <p:spPr>
          <a:xfrm rot="5400000">
            <a:off x="6208713" y="2544763"/>
            <a:ext cx="685800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Left-Right Arrow 19"/>
          <p:cNvSpPr/>
          <p:nvPr/>
        </p:nvSpPr>
        <p:spPr>
          <a:xfrm rot="10800000">
            <a:off x="7299325" y="3868738"/>
            <a:ext cx="685800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Left-Right Arrow 20"/>
          <p:cNvSpPr/>
          <p:nvPr/>
        </p:nvSpPr>
        <p:spPr>
          <a:xfrm rot="7846803">
            <a:off x="7096919" y="2788444"/>
            <a:ext cx="820738" cy="425450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462713" y="2490788"/>
            <a:ext cx="182562" cy="1825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Oval 22"/>
          <p:cNvSpPr/>
          <p:nvPr/>
        </p:nvSpPr>
        <p:spPr>
          <a:xfrm>
            <a:off x="6488113" y="3994150"/>
            <a:ext cx="182562" cy="1841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6488113" y="3994150"/>
            <a:ext cx="182562" cy="1825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7729538" y="3990975"/>
            <a:ext cx="182562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6484938" y="3995738"/>
            <a:ext cx="184150" cy="1825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6483350" y="3994150"/>
            <a:ext cx="182563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3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023 L 0.00278 0.22037 " pathEditMode="relative" rAng="0" ptsTypes="AA">
                                      <p:cBhvr>
                                        <p:cTn id="33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1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3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3889 -1.11111E-6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1788 -0.18403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-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47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2786E-6 L -0.13664 0.00046 " pathEditMode="relative" rAng="0" ptsTypes="AA">
                                      <p:cBhvr>
                                        <p:cTn id="5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60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0.00093 L -0.00261 -0.21911 " pathEditMode="relative" rAng="0" ptsTypes="AA">
                                      <p:cBhvr>
                                        <p:cTn id="6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11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00046 L 0.11458 -0.18079 " pathEditMode="relative" rAng="0" ptsTypes="AA">
                                      <p:cBhvr>
                                        <p:cTn id="7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" y="-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9250"/>
                            </p:stCondLst>
                            <p:childTnLst>
                              <p:par>
                                <p:cTn id="72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3581400" y="1295400"/>
            <a:ext cx="5105400" cy="141605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endParaRPr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6363" y="4114800"/>
            <a:ext cx="7315200" cy="9144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dirty="0" smtClean="0"/>
              <a:t>THANK YOU!</a:t>
            </a:r>
            <a:endParaRPr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troducing PowerPoint 2011">
  <a:themeElements>
    <a:clrScheme name="Fresh">
      <a:dk1>
        <a:srgbClr val="262626"/>
      </a:dk1>
      <a:lt1>
        <a:sysClr val="window" lastClr="FFFFFF"/>
      </a:lt1>
      <a:dk2>
        <a:srgbClr val="595959"/>
      </a:dk2>
      <a:lt2>
        <a:srgbClr val="EEECE1"/>
      </a:lt2>
      <a:accent1>
        <a:srgbClr val="F4891E"/>
      </a:accent1>
      <a:accent2>
        <a:srgbClr val="7BCF27"/>
      </a:accent2>
      <a:accent3>
        <a:srgbClr val="9BBB59"/>
      </a:accent3>
      <a:accent4>
        <a:srgbClr val="00B0F0"/>
      </a:accent4>
      <a:accent5>
        <a:srgbClr val="4BACC6"/>
      </a:accent5>
      <a:accent6>
        <a:srgbClr val="F79646"/>
      </a:accent6>
      <a:hlink>
        <a:srgbClr val="00B0F0"/>
      </a:hlink>
      <a:folHlink>
        <a:srgbClr val="F4891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9050"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Introducing PowerPoint 2011.potx</Template>
  <TotalTime>0</TotalTime>
  <Words>2174</Words>
  <Application>Microsoft Office PowerPoint</Application>
  <PresentationFormat>On-screen Show (4:3)</PresentationFormat>
  <Paragraphs>509</Paragraphs>
  <Slides>36</Slides>
  <Notes>25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36</vt:i4>
      </vt:variant>
    </vt:vector>
  </HeadingPairs>
  <TitlesOfParts>
    <vt:vector size="46" baseType="lpstr">
      <vt:lpstr>Calibri</vt:lpstr>
      <vt:lpstr>MS PGothic</vt:lpstr>
      <vt:lpstr>Arial</vt:lpstr>
      <vt:lpstr>Georgia</vt:lpstr>
      <vt:lpstr>Wingdings</vt:lpstr>
      <vt:lpstr>Calibri (Body)</vt:lpstr>
      <vt:lpstr>Introducing PowerPoint 2011</vt:lpstr>
      <vt:lpstr>Excel.Chart.8</vt:lpstr>
      <vt:lpstr>Microsoft Equation 3.0</vt:lpstr>
      <vt:lpstr>Equation</vt:lpstr>
      <vt:lpstr>    FOREIGN EXCHANGE MARKETS  AND FOREIGN EXCHANGE RATES                 Nguyen Thi Minh Phuong          (University of Economics and Business, VNU) </vt:lpstr>
      <vt:lpstr>PowerPoint Presentation</vt:lpstr>
      <vt:lpstr>PowerPoint Presentation</vt:lpstr>
      <vt:lpstr>FOREIGN EXCHANGE MARKETS</vt:lpstr>
      <vt:lpstr>1. DEFINITION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Functions of Foreign Exchange Market</vt:lpstr>
      <vt:lpstr>PowerPoint Presentation</vt:lpstr>
      <vt:lpstr>PowerPoint Presentation</vt:lpstr>
      <vt:lpstr>exchange rates </vt:lpstr>
      <vt:lpstr>Definition of exchange rate</vt:lpstr>
      <vt:lpstr>PowerPoint Presentation</vt:lpstr>
      <vt:lpstr>Equilibrium Foreign Exchange Rate</vt:lpstr>
      <vt:lpstr>Depreciation and Appreciation of a Currency</vt:lpstr>
      <vt:lpstr>Depreciation and Appreciation of a Currency</vt:lpstr>
      <vt:lpstr>Devaluation and Revaluation of a Currency</vt:lpstr>
      <vt:lpstr>PowerPoint Presentation</vt:lpstr>
      <vt:lpstr>Classification </vt:lpstr>
      <vt:lpstr>Classification </vt:lpstr>
      <vt:lpstr>Classification</vt:lpstr>
      <vt:lpstr>Classification</vt:lpstr>
      <vt:lpstr>PowerPoint Presentation</vt:lpstr>
      <vt:lpstr>Classification</vt:lpstr>
      <vt:lpstr>PowerPoint Presentation</vt:lpstr>
      <vt:lpstr>PowerPoint Presentation</vt:lpstr>
      <vt:lpstr>Classification</vt:lpstr>
      <vt:lpstr>PowerPoint Presentation</vt:lpstr>
      <vt:lpstr>PowerPoint Presentation</vt:lpstr>
      <vt:lpstr>PowerPoint Presentation</vt:lpstr>
      <vt:lpstr>PowerPoint Presentation</vt:lpstr>
      <vt:lpstr>THANK YOU!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Exchange rate</dc:title>
  <dc:subject>International Economics</dc:subject>
  <dc:creator/>
  <cp:keywords/>
  <dc:description/>
  <cp:lastModifiedBy/>
  <cp:revision>1</cp:revision>
  <dcterms:created xsi:type="dcterms:W3CDTF">2010-05-03T20:57:59Z</dcterms:created>
  <dcterms:modified xsi:type="dcterms:W3CDTF">2019-03-19T02:01:33Z</dcterms:modified>
  <cp:category/>
</cp:coreProperties>
</file>