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52"/>
  </p:notesMasterIdLst>
  <p:handoutMasterIdLst>
    <p:handoutMasterId r:id="rId53"/>
  </p:handoutMasterIdLst>
  <p:sldIdLst>
    <p:sldId id="446" r:id="rId2"/>
    <p:sldId id="278" r:id="rId3"/>
    <p:sldId id="412" r:id="rId4"/>
    <p:sldId id="439" r:id="rId5"/>
    <p:sldId id="460" r:id="rId6"/>
    <p:sldId id="461" r:id="rId7"/>
    <p:sldId id="413" r:id="rId8"/>
    <p:sldId id="414" r:id="rId9"/>
    <p:sldId id="416" r:id="rId10"/>
    <p:sldId id="418" r:id="rId11"/>
    <p:sldId id="420" r:id="rId12"/>
    <p:sldId id="422" r:id="rId13"/>
    <p:sldId id="425" r:id="rId14"/>
    <p:sldId id="426" r:id="rId15"/>
    <p:sldId id="462" r:id="rId16"/>
    <p:sldId id="343" r:id="rId17"/>
    <p:sldId id="440" r:id="rId18"/>
    <p:sldId id="464" r:id="rId19"/>
    <p:sldId id="442" r:id="rId20"/>
    <p:sldId id="441" r:id="rId21"/>
    <p:sldId id="443" r:id="rId22"/>
    <p:sldId id="465" r:id="rId23"/>
    <p:sldId id="402" r:id="rId24"/>
    <p:sldId id="297" r:id="rId25"/>
    <p:sldId id="467" r:id="rId26"/>
    <p:sldId id="468" r:id="rId27"/>
    <p:sldId id="429" r:id="rId28"/>
    <p:sldId id="430" r:id="rId29"/>
    <p:sldId id="448" r:id="rId30"/>
    <p:sldId id="451" r:id="rId31"/>
    <p:sldId id="449" r:id="rId32"/>
    <p:sldId id="432" r:id="rId33"/>
    <p:sldId id="452" r:id="rId34"/>
    <p:sldId id="450" r:id="rId35"/>
    <p:sldId id="453" r:id="rId36"/>
    <p:sldId id="454" r:id="rId37"/>
    <p:sldId id="434" r:id="rId38"/>
    <p:sldId id="455" r:id="rId39"/>
    <p:sldId id="431" r:id="rId40"/>
    <p:sldId id="435" r:id="rId41"/>
    <p:sldId id="436" r:id="rId42"/>
    <p:sldId id="457" r:id="rId43"/>
    <p:sldId id="437" r:id="rId44"/>
    <p:sldId id="458" r:id="rId45"/>
    <p:sldId id="459" r:id="rId46"/>
    <p:sldId id="447" r:id="rId47"/>
    <p:sldId id="469" r:id="rId48"/>
    <p:sldId id="470" r:id="rId49"/>
    <p:sldId id="428" r:id="rId50"/>
    <p:sldId id="336" r:id="rId5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E4FF"/>
    <a:srgbClr val="478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320" y="4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32C0638E-0DE8-48E8-9017-0AA1BF3287D2}" type="datetimeFigureOut">
              <a:rPr lang="en-US"/>
              <a:pPr>
                <a:defRPr/>
              </a:pPr>
              <a:t>3/19/2019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A87DC08-FA75-41AC-AA34-B180205E088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D3D348CD-240C-423B-9082-B491D1ACC398}" type="datetimeFigureOut">
              <a:rPr lang="en-US"/>
              <a:pPr>
                <a:defRPr/>
              </a:pPr>
              <a:t>3/19/2019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3504E0A-9210-44A7-B20B-3B72DB06BB1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75859BA-AB1E-44E0-9C88-8145A148009E}" type="slidenum">
              <a:rPr lang="en-US" altLang="vi-VN" smtClean="0"/>
              <a:pPr>
                <a:spcBef>
                  <a:spcPct val="0"/>
                </a:spcBef>
              </a:pPr>
              <a:t>1</a:t>
            </a:fld>
            <a:endParaRPr lang="en-US" altLang="vi-V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8C13B8A-4F5E-4AD2-86A0-91127DDE354F}" type="slidenum">
              <a:rPr lang="en-US" altLang="vi-VN" smtClean="0"/>
              <a:pPr>
                <a:spcBef>
                  <a:spcPct val="0"/>
                </a:spcBef>
              </a:pPr>
              <a:t>2</a:t>
            </a:fld>
            <a:endParaRPr lang="en-US" alt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The vertical axis present the price of foreign currency in terms of domestic currency -&gt; The exchange rate increases means the domestic currency depreciates and the foreign currency appreciates. </a:t>
            </a:r>
          </a:p>
          <a:p>
            <a:pPr eaLnBrk="1" hangingPunct="1">
              <a:spcBef>
                <a:spcPct val="0"/>
              </a:spcBef>
            </a:pPr>
            <a:endParaRPr lang="en-US" altLang="vi-VN" smtClean="0"/>
          </a:p>
          <a:p>
            <a:pPr eaLnBrk="1" hangingPunct="1">
              <a:spcBef>
                <a:spcPct val="0"/>
              </a:spcBef>
            </a:pPr>
            <a:r>
              <a:rPr lang="en-US" altLang="vi-VN" smtClean="0"/>
              <a:t>In this market, the foreign currency acts as commodity, its price is expressed in term of domestic currency. Its quantity depends on the supply of and demand for it in the domestic market. </a:t>
            </a:r>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C86C793-ACD6-45B2-AF32-D53C014B1399}" type="slidenum">
              <a:rPr lang="en-US" altLang="vi-VN" smtClean="0"/>
              <a:pPr>
                <a:spcBef>
                  <a:spcPct val="0"/>
                </a:spcBef>
              </a:pPr>
              <a:t>4</a:t>
            </a:fld>
            <a:endParaRPr lang="en-US" alt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0A6BEB4-DDC8-439D-90FB-A5DAB92E8142}" type="slidenum">
              <a:rPr lang="en-US" altLang="vi-VN" smtClean="0"/>
              <a:pPr>
                <a:spcBef>
                  <a:spcPct val="0"/>
                </a:spcBef>
              </a:pPr>
              <a:t>5</a:t>
            </a:fld>
            <a:endParaRPr lang="en-US" alt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7BC0934-1E8B-468A-815D-6623EFD4997E}" type="slidenum">
              <a:rPr lang="en-US" altLang="vi-VN" smtClean="0"/>
              <a:pPr>
                <a:spcBef>
                  <a:spcPct val="0"/>
                </a:spcBef>
              </a:pPr>
              <a:t>6</a:t>
            </a:fld>
            <a:endParaRPr lang="en-US" alt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Please be noted that only when a change in real income leads to a change in export/import/investment activities, the exchange rate changes. Otherwise, the exchange rate stays the same.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94CF4EFA-832F-463E-AC27-2308DBC2235B}" type="slidenum">
              <a:rPr lang="en-US" altLang="vi-VN" smtClean="0"/>
              <a:pPr>
                <a:spcBef>
                  <a:spcPct val="0"/>
                </a:spcBef>
              </a:pPr>
              <a:t>9</a:t>
            </a:fld>
            <a:endParaRPr lang="en-US" altLang="vi-VN"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C3FC25F-37AF-42ED-8FBC-DB399B8F5C3A}" type="slidenum">
              <a:rPr lang="en-US" altLang="vi-VN" smtClean="0"/>
              <a:pPr>
                <a:spcBef>
                  <a:spcPct val="0"/>
                </a:spcBef>
              </a:pPr>
              <a:t>10</a:t>
            </a:fld>
            <a:endParaRPr lang="en-US" altLang="vi-VN"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Please remember that nominal interest rate and real interest rate are two different concept. The nominal interest rate is the rate quoted in bank loan and deposit agreement. Real interest rate is the real income from the loan or deposit. It is equal to nominal interest rate minus inflation rate. For example, the 3m deposit nominal interest rate in Việt Nam is about 5.0%/year. The inflation rate is 4% -&gt; real interest rate is 1%. </a:t>
            </a:r>
          </a:p>
          <a:p>
            <a:pPr eaLnBrk="1" hangingPunct="1">
              <a:spcBef>
                <a:spcPct val="0"/>
              </a:spcBef>
            </a:pPr>
            <a:endParaRPr lang="en-US" altLang="vi-VN" smtClean="0"/>
          </a:p>
          <a:p>
            <a:pPr eaLnBrk="1" hangingPunct="1">
              <a:spcBef>
                <a:spcPct val="0"/>
              </a:spcBef>
            </a:pPr>
            <a:r>
              <a:rPr lang="en-US" altLang="vi-VN" smtClean="0"/>
              <a:t>The table shows interest rates of some selected countries in 2006. India has the highest NIR but the RIR is the lowest compared to other countries due to high inflation rate. In contrast, NIR in Japan is very low but its inflation is 0%, so the NIR equals to RIR. </a:t>
            </a: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68A5DDD-C902-4DA8-8B25-DC8744BC1C01}" type="slidenum">
              <a:rPr lang="en-US" altLang="vi-VN" smtClean="0"/>
              <a:pPr>
                <a:spcBef>
                  <a:spcPct val="0"/>
                </a:spcBef>
              </a:pPr>
              <a:t>11</a:t>
            </a:fld>
            <a:endParaRPr lang="en-US" altLang="vi-VN"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Inflation is another factor that impacts on exchange rate. </a:t>
            </a:r>
          </a:p>
          <a:p>
            <a:pPr eaLnBrk="1" hangingPunct="1">
              <a:spcBef>
                <a:spcPct val="0"/>
              </a:spcBef>
            </a:pPr>
            <a:endParaRPr lang="en-US" altLang="vi-VN" smtClean="0"/>
          </a:p>
          <a:p>
            <a:pPr eaLnBrk="1" hangingPunct="1">
              <a:spcBef>
                <a:spcPct val="0"/>
              </a:spcBef>
            </a:pPr>
            <a:r>
              <a:rPr lang="en-US" altLang="vi-VN" smtClean="0"/>
              <a:t>The law of one price says that a good must sell for the same price in all locations because if it is not, everyone will buy the good at the location with lower price and sell it at the location with higher price until the prices are all equal in all locations.</a:t>
            </a:r>
          </a:p>
          <a:p>
            <a:pPr eaLnBrk="1" hangingPunct="1">
              <a:spcBef>
                <a:spcPct val="0"/>
              </a:spcBef>
            </a:pPr>
            <a:endParaRPr lang="en-US" altLang="vi-VN" smtClean="0"/>
          </a:p>
          <a:p>
            <a:pPr eaLnBrk="1" hangingPunct="1">
              <a:spcBef>
                <a:spcPct val="0"/>
              </a:spcBef>
            </a:pPr>
            <a:r>
              <a:rPr lang="en-US" altLang="vi-VN" smtClean="0"/>
              <a:t>PPP (ngang giá sức mua) is an extension of the law of one price. While law of one price applies to the price of only one good, PPP applies to the price of a baskets of goods and says that this basket of goods must have the same price in all countries. </a:t>
            </a:r>
          </a:p>
          <a:p>
            <a:pPr eaLnBrk="1" hangingPunct="1">
              <a:spcBef>
                <a:spcPct val="0"/>
              </a:spcBef>
            </a:pPr>
            <a:r>
              <a:rPr lang="en-US" altLang="vi-VN" smtClean="0"/>
              <a:t>PPP helps identify the exchange rate between different currencies. E.g. The price of the basket of goods in US is $100 and in Việt Nam is 2 million VND, so the exchange rate must be $1= 20,000 VND to make price of the basket at the two market are the same. </a:t>
            </a:r>
          </a:p>
          <a:p>
            <a:pPr eaLnBrk="1" hangingPunct="1">
              <a:spcBef>
                <a:spcPct val="0"/>
              </a:spcBef>
            </a:pPr>
            <a:endParaRPr lang="en-US" altLang="vi-VN" smtClean="0"/>
          </a:p>
          <a:p>
            <a:pPr eaLnBrk="1" hangingPunct="1">
              <a:spcBef>
                <a:spcPct val="0"/>
              </a:spcBef>
            </a:pPr>
            <a:r>
              <a:rPr lang="en-US" altLang="vi-VN" smtClean="0"/>
              <a:t>Inflation rate refers to an increase in price of the basket of goods. So exchange rate tends to change at an equal rate of differential in inflation rate between domestic and foreign countries to make the prices still equal.</a:t>
            </a:r>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A9608AD-F1F2-4188-BB36-907DCBDF4F0A}" type="slidenum">
              <a:rPr lang="en-US" altLang="vi-VN" smtClean="0"/>
              <a:pPr>
                <a:spcBef>
                  <a:spcPct val="0"/>
                </a:spcBef>
              </a:pPr>
              <a:t>12</a:t>
            </a:fld>
            <a:endParaRPr lang="en-US" altLang="vi-VN"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eaLnBrk="1" hangingPunct="1">
              <a:spcBef>
                <a:spcPct val="0"/>
              </a:spcBef>
              <a:buFontTx/>
              <a:buChar char="-"/>
            </a:pPr>
            <a:r>
              <a:rPr lang="en-US" altLang="vi-VN" sz="2000" smtClean="0"/>
              <a:t>Bilateral trade relation: Currency of the nation that has deficit in trade balance tends to depreciate against foreign currency. (Import create demand for foreign currency -&gt; domestic currency depreciates) </a:t>
            </a:r>
          </a:p>
          <a:p>
            <a:pPr marL="0" lvl="1" eaLnBrk="1" hangingPunct="1">
              <a:spcBef>
                <a:spcPct val="0"/>
              </a:spcBef>
              <a:buFontTx/>
              <a:buChar char="-"/>
            </a:pPr>
            <a:r>
              <a:rPr lang="en-US" altLang="vi-VN" sz="2000" smtClean="0"/>
              <a:t>Investment profitability high -&gt; more foreign investment in the country</a:t>
            </a:r>
          </a:p>
          <a:p>
            <a:pPr marL="0" lvl="1" eaLnBrk="1" hangingPunct="1">
              <a:spcBef>
                <a:spcPct val="0"/>
              </a:spcBef>
              <a:buFontTx/>
              <a:buChar char="-"/>
            </a:pPr>
            <a:r>
              <a:rPr lang="en-US" altLang="vi-VN" sz="2000" smtClean="0"/>
              <a:t>Product</a:t>
            </a:r>
            <a:r>
              <a:rPr lang="en-US" altLang="en-US" sz="2000" smtClean="0"/>
              <a:t>’</a:t>
            </a:r>
            <a:r>
              <a:rPr lang="en-US" altLang="vi-VN" sz="2000" smtClean="0"/>
              <a:t>s availability: loss the crop -&gt; import more</a:t>
            </a:r>
          </a:p>
          <a:p>
            <a:pPr marL="0" lvl="1" eaLnBrk="1" hangingPunct="1">
              <a:spcBef>
                <a:spcPct val="0"/>
              </a:spcBef>
              <a:buFontTx/>
              <a:buChar char="-"/>
            </a:pPr>
            <a:r>
              <a:rPr lang="en-US" altLang="vi-VN" sz="2000" smtClean="0"/>
              <a:t>Changes in productivity: export more</a:t>
            </a:r>
          </a:p>
          <a:p>
            <a:pPr marL="0" lvl="1" eaLnBrk="1" hangingPunct="1">
              <a:spcBef>
                <a:spcPct val="0"/>
              </a:spcBef>
              <a:buFontTx/>
              <a:buChar char="-"/>
            </a:pPr>
            <a:r>
              <a:rPr lang="en-US" altLang="vi-VN" sz="2000" smtClean="0"/>
              <a:t> Trade policy, e.g. encourage export, restrict import</a:t>
            </a:r>
          </a:p>
          <a:p>
            <a:pPr eaLnBrk="1" hangingPunct="1">
              <a:spcBef>
                <a:spcPct val="0"/>
              </a:spcBef>
            </a:pPr>
            <a:endParaRPr lang="en-US" altLang="vi-VN"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3926AF9-E826-49F8-8839-31EE35000A91}" type="slidenum">
              <a:rPr lang="en-US" altLang="vi-VN" smtClean="0"/>
              <a:pPr>
                <a:spcBef>
                  <a:spcPct val="0"/>
                </a:spcBef>
              </a:pPr>
              <a:t>13</a:t>
            </a:fld>
            <a:endParaRPr lang="en-US" altLang="vi-VN"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As we have just discussed, the fluctuations of the exchange rate to some extent result from economic factors. But these factors cannot explain fully the changes which sometimes are very large and unexpected.  For example, without any remarkable changes in economic factors, the exchange rate still changes up to 2% in only one day. As the exchange rate immediately reacts to market changes, we can say that it reflects the expectations of the market change in the future, rather than current situation of economic factors. </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E491268-B117-4252-904F-63CBF377CBDA}" type="slidenum">
              <a:rPr lang="en-US" altLang="vi-VN" smtClean="0"/>
              <a:pPr>
                <a:spcBef>
                  <a:spcPct val="0"/>
                </a:spcBef>
              </a:pPr>
              <a:t>14</a:t>
            </a:fld>
            <a:endParaRPr lang="en-US" altLang="vi-VN"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E96B409D-5EBF-4EE2-8646-300A274922D7}" type="slidenum">
              <a:rPr lang="en-US" altLang="vi-VN" smtClean="0"/>
              <a:pPr>
                <a:spcBef>
                  <a:spcPct val="0"/>
                </a:spcBef>
              </a:pPr>
              <a:t>15</a:t>
            </a:fld>
            <a:endParaRPr lang="en-US" altLang="vi-VN"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E7EDEDCA-29B0-4DD6-A8E1-22B7732F4808}" type="slidenum">
              <a:rPr lang="en-US" altLang="vi-VN" smtClean="0">
                <a:solidFill>
                  <a:srgbClr val="000000"/>
                </a:solidFill>
              </a:rPr>
              <a:pPr>
                <a:spcBef>
                  <a:spcPct val="0"/>
                </a:spcBef>
              </a:pPr>
              <a:t>16</a:t>
            </a:fld>
            <a:endParaRPr lang="en-US" altLang="vi-VN" smtClean="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For example, I could enter into an agreement today to purchase ¤100 three months from today at $1.01 = ¤1. Note that no currencies are paid out at the time the contract is signed. After three months, I get the ¤100 for $101, regardless of what the spot rate is at that time. </a:t>
            </a:r>
          </a:p>
          <a:p>
            <a:pPr eaLnBrk="1" hangingPunct="1">
              <a:spcBef>
                <a:spcPct val="0"/>
              </a:spcBef>
            </a:pPr>
            <a:r>
              <a:rPr lang="en-US" altLang="vi-VN" smtClean="0"/>
              <a:t> </a:t>
            </a:r>
          </a:p>
          <a:p>
            <a:pPr eaLnBrk="1" hangingPunct="1">
              <a:spcBef>
                <a:spcPct val="0"/>
              </a:spcBef>
            </a:pPr>
            <a:endParaRPr lang="en-US" altLang="vi-VN"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A204062-3E02-471D-BCA1-75782A35C734}" type="slidenum">
              <a:rPr lang="en-US" altLang="vi-VN" smtClean="0"/>
              <a:pPr>
                <a:spcBef>
                  <a:spcPct val="0"/>
                </a:spcBef>
              </a:pPr>
              <a:t>17</a:t>
            </a:fld>
            <a:endParaRPr lang="en-US" altLang="vi-VN"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pPr>
            <a:r>
              <a:rPr lang="en-US" altLang="vi-VN" smtClean="0"/>
              <a:t>B</a:t>
            </a:r>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72DB847-CA4D-4C6E-9A24-C84F2D1B29BA}" type="slidenum">
              <a:rPr lang="en-US" altLang="vi-VN" smtClean="0">
                <a:solidFill>
                  <a:srgbClr val="000000"/>
                </a:solidFill>
              </a:rPr>
              <a:pPr>
                <a:spcBef>
                  <a:spcPct val="0"/>
                </a:spcBef>
              </a:pPr>
              <a:t>18</a:t>
            </a:fld>
            <a:endParaRPr lang="en-US" altLang="vi-VN" smtClean="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FC8976B-4C36-4EB5-974B-CA1843A68062}" type="slidenum">
              <a:rPr lang="en-US" altLang="vi-VN" smtClean="0"/>
              <a:pPr>
                <a:spcBef>
                  <a:spcPct val="0"/>
                </a:spcBef>
              </a:pPr>
              <a:t>19</a:t>
            </a:fld>
            <a:endParaRPr lang="en-US" altLang="vi-VN"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Futures are forward transactions, means the price fixed to day and the deal executed at a specified future date. </a:t>
            </a:r>
          </a:p>
          <a:p>
            <a:pPr eaLnBrk="1" hangingPunct="1">
              <a:spcBef>
                <a:spcPct val="0"/>
              </a:spcBef>
            </a:pPr>
            <a:r>
              <a:rPr lang="en-US" altLang="vi-VN" smtClean="0"/>
              <a:t>However, futures are not as flexible as forward, it has standardized amount of currency</a:t>
            </a:r>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8427DBC-082D-4F2F-89FE-DB9CDB023DD4}" type="slidenum">
              <a:rPr lang="en-US" altLang="vi-VN" smtClean="0"/>
              <a:pPr>
                <a:spcBef>
                  <a:spcPct val="0"/>
                </a:spcBef>
              </a:pPr>
              <a:t>20</a:t>
            </a:fld>
            <a:endParaRPr lang="en-US" altLang="vi-VN"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CEBFE41-7BB9-4D64-BDE8-5B942745D6FB}" type="slidenum">
              <a:rPr lang="en-US" altLang="vi-VN" smtClean="0">
                <a:solidFill>
                  <a:srgbClr val="000000"/>
                </a:solidFill>
              </a:rPr>
              <a:pPr>
                <a:spcBef>
                  <a:spcPct val="0"/>
                </a:spcBef>
              </a:pPr>
              <a:t>23</a:t>
            </a:fld>
            <a:endParaRPr lang="en-US" altLang="vi-VN" smtClean="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endParaRPr lang="vi-VN" altLang="vi-VN" smtClean="0">
              <a:latin typeface="Calibri" panose="020F0502020204030204" pitchFamily="34" charset="0"/>
            </a:endParaRP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8BBA211-0EF8-491E-989F-52DA31775B49}" type="slidenum">
              <a:rPr lang="en-US" altLang="vi-VN" smtClean="0">
                <a:solidFill>
                  <a:srgbClr val="000000"/>
                </a:solidFill>
              </a:rPr>
              <a:pPr>
                <a:spcBef>
                  <a:spcPct val="0"/>
                </a:spcBef>
              </a:pPr>
              <a:t>24</a:t>
            </a:fld>
            <a:endParaRPr lang="en-US" altLang="vi-VN" smtClean="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endParaRPr lang="vi-VN" altLang="vi-VN" smtClean="0">
              <a:latin typeface="Calibri" panose="020F0502020204030204" pitchFamily="34" charset="0"/>
            </a:endParaRPr>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1F7B53E-8542-4AA6-8D7F-EA166801043C}" type="slidenum">
              <a:rPr lang="en-US" altLang="vi-VN" smtClean="0">
                <a:solidFill>
                  <a:srgbClr val="000000"/>
                </a:solidFill>
              </a:rPr>
              <a:pPr>
                <a:spcBef>
                  <a:spcPct val="0"/>
                </a:spcBef>
              </a:pPr>
              <a:t>25</a:t>
            </a:fld>
            <a:endParaRPr lang="en-US" altLang="vi-VN" smtClean="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pPr>
            <a:endParaRPr lang="vi-VN" altLang="vi-VN" smtClean="0">
              <a:latin typeface="Calibri" panose="020F0502020204030204" pitchFamily="34" charset="0"/>
            </a:endParaRP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C892567-E7CD-48DC-A758-670147630BDE}" type="slidenum">
              <a:rPr lang="en-US" altLang="vi-VN" smtClean="0">
                <a:solidFill>
                  <a:srgbClr val="000000"/>
                </a:solidFill>
              </a:rPr>
              <a:pPr>
                <a:spcBef>
                  <a:spcPct val="0"/>
                </a:spcBef>
              </a:pPr>
              <a:t>26</a:t>
            </a:fld>
            <a:endParaRPr lang="en-US" altLang="vi-VN" smtClean="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3D04BDE-1198-4B3F-9C97-8D4561F4165A}" type="slidenum">
              <a:rPr lang="en-US" altLang="vi-VN" smtClean="0">
                <a:solidFill>
                  <a:srgbClr val="000000"/>
                </a:solidFill>
              </a:rPr>
              <a:pPr>
                <a:spcBef>
                  <a:spcPct val="0"/>
                </a:spcBef>
              </a:pPr>
              <a:t>27</a:t>
            </a:fld>
            <a:endParaRPr lang="en-US" altLang="vi-VN" smtClean="0">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How can traders hedge against the foreign exchange risk in the spot market</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E87CC65-9DA9-4576-AF35-F4D9CD726E91}" type="slidenum">
              <a:rPr lang="en-US" altLang="vi-VN" smtClean="0">
                <a:solidFill>
                  <a:srgbClr val="000000"/>
                </a:solidFill>
              </a:rPr>
              <a:pPr>
                <a:spcBef>
                  <a:spcPct val="0"/>
                </a:spcBef>
              </a:pPr>
              <a:t>28</a:t>
            </a:fld>
            <a:endParaRPr lang="en-US" altLang="vi-VN" smtClean="0">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eaLnBrk="1" hangingPunct="1">
              <a:spcBef>
                <a:spcPct val="0"/>
              </a:spcBef>
            </a:pPr>
            <a:r>
              <a:rPr lang="en-US" altLang="vi-VN" smtClean="0"/>
              <a:t>Risk: after 3 month spot rate $0.98 = €1 -&gt; the exporter will receive only $98.000</a:t>
            </a:r>
          </a:p>
          <a:p>
            <a:pPr marL="0" lvl="1" eaLnBrk="1" hangingPunct="1">
              <a:spcBef>
                <a:spcPct val="0"/>
              </a:spcBef>
            </a:pPr>
            <a:endParaRPr lang="en-US" altLang="vi-VN"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A5F0E2D-8015-4B66-8286-DF399F26B701}" type="slidenum">
              <a:rPr lang="en-US" altLang="vi-VN" smtClean="0">
                <a:solidFill>
                  <a:srgbClr val="000000"/>
                </a:solidFill>
              </a:rPr>
              <a:pPr>
                <a:spcBef>
                  <a:spcPct val="0"/>
                </a:spcBef>
              </a:pPr>
              <a:t>29</a:t>
            </a:fld>
            <a:endParaRPr lang="en-US" altLang="vi-VN" smtClean="0">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Risk: after 3 month the spot rate $1.01=€1 -&gt; need $101.000 to pay €100.000 </a:t>
            </a: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35A443C-556E-4FD2-A99E-07CBC4EB6C79}" type="slidenum">
              <a:rPr lang="en-US" altLang="vi-VN" smtClean="0">
                <a:solidFill>
                  <a:srgbClr val="000000"/>
                </a:solidFill>
              </a:rPr>
              <a:pPr>
                <a:spcBef>
                  <a:spcPct val="0"/>
                </a:spcBef>
              </a:pPr>
              <a:t>30</a:t>
            </a:fld>
            <a:endParaRPr lang="en-US" altLang="vi-VN" smtClean="0">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4649208-EF55-4C22-AC76-FA4160120C3F}" type="slidenum">
              <a:rPr lang="en-US" altLang="vi-VN" smtClean="0">
                <a:solidFill>
                  <a:srgbClr val="000000"/>
                </a:solidFill>
              </a:rPr>
              <a:pPr>
                <a:spcBef>
                  <a:spcPct val="0"/>
                </a:spcBef>
              </a:pPr>
              <a:t>31</a:t>
            </a:fld>
            <a:endParaRPr lang="en-US" altLang="vi-VN" smtClean="0">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EA35BE18-321D-4EE0-8727-DB868E6B7389}" type="slidenum">
              <a:rPr lang="en-US" altLang="vi-VN" smtClean="0">
                <a:solidFill>
                  <a:srgbClr val="000000"/>
                </a:solidFill>
              </a:rPr>
              <a:pPr>
                <a:spcBef>
                  <a:spcPct val="0"/>
                </a:spcBef>
              </a:pPr>
              <a:t>32</a:t>
            </a:fld>
            <a:endParaRPr lang="en-US" altLang="vi-VN" smtClean="0">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B937494-B981-4E62-8815-97C59E7B4485}" type="slidenum">
              <a:rPr lang="en-US" altLang="vi-VN" smtClean="0">
                <a:solidFill>
                  <a:srgbClr val="000000"/>
                </a:solidFill>
              </a:rPr>
              <a:pPr>
                <a:spcBef>
                  <a:spcPct val="0"/>
                </a:spcBef>
              </a:pPr>
              <a:t>33</a:t>
            </a:fld>
            <a:endParaRPr lang="en-US" altLang="vi-VN" smtClean="0">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A01C5BB-C33A-455E-86B2-B020F85144C3}" type="slidenum">
              <a:rPr lang="en-US" altLang="vi-VN" smtClean="0">
                <a:solidFill>
                  <a:srgbClr val="000000"/>
                </a:solidFill>
              </a:rPr>
              <a:pPr>
                <a:spcBef>
                  <a:spcPct val="0"/>
                </a:spcBef>
              </a:pPr>
              <a:t>34</a:t>
            </a:fld>
            <a:endParaRPr lang="en-US" altLang="vi-VN" smtClean="0">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800100" lvl="1" indent="-342900" algn="just" eaLnBrk="1" hangingPunct="1">
              <a:spcBef>
                <a:spcPct val="0"/>
              </a:spcBef>
              <a:buFont typeface="Wingdings" panose="05000000000000000000" pitchFamily="2" charset="2"/>
              <a:buNone/>
            </a:pPr>
            <a:r>
              <a:rPr lang="en-US" altLang="vi-VN" sz="2400" b="1" i="1" smtClean="0"/>
              <a:t>Call option</a:t>
            </a:r>
            <a:r>
              <a:rPr lang="en-US" altLang="vi-VN" sz="2400" smtClean="0"/>
              <a:t>: a contract giving the option buyer the right, but not the obligation, to</a:t>
            </a:r>
            <a:r>
              <a:rPr lang="en-US" altLang="vi-VN" sz="2400" b="1" i="1" smtClean="0"/>
              <a:t> buy </a:t>
            </a:r>
            <a:r>
              <a:rPr lang="en-US" altLang="vi-VN" sz="2400" smtClean="0"/>
              <a:t>foreign currency at a known price at a specific future date (the European option) or at any time during the period of the option (the American option).</a:t>
            </a:r>
          </a:p>
          <a:p>
            <a:pPr eaLnBrk="1" hangingPunct="1">
              <a:spcBef>
                <a:spcPct val="0"/>
              </a:spcBef>
            </a:pPr>
            <a:endParaRPr lang="en-US" altLang="vi-VN" smtClean="0"/>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7801138-E1BC-429C-8F58-041FDDF9BC52}" type="slidenum">
              <a:rPr lang="en-US" altLang="vi-VN" smtClean="0">
                <a:solidFill>
                  <a:srgbClr val="000000"/>
                </a:solidFill>
              </a:rPr>
              <a:pPr>
                <a:spcBef>
                  <a:spcPct val="0"/>
                </a:spcBef>
              </a:pPr>
              <a:t>35</a:t>
            </a:fld>
            <a:endParaRPr lang="en-US" altLang="vi-VN" smtClean="0">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eaLnBrk="1" hangingPunct="1">
              <a:spcBef>
                <a:spcPct val="0"/>
              </a:spcBef>
            </a:pPr>
            <a:r>
              <a:rPr lang="en-US" altLang="vi-VN" sz="2400" b="1" i="1" smtClean="0"/>
              <a:t>Put option: </a:t>
            </a:r>
            <a:r>
              <a:rPr lang="en-US" altLang="vi-VN" sz="2400" smtClean="0"/>
              <a:t>a contract giving the option buyer the right, but not the obligation, to</a:t>
            </a:r>
            <a:r>
              <a:rPr lang="en-US" altLang="vi-VN" sz="2400" b="1" i="1" smtClean="0"/>
              <a:t> sell </a:t>
            </a:r>
            <a:r>
              <a:rPr lang="en-US" altLang="vi-VN" sz="2400" smtClean="0"/>
              <a:t>foreign currency at a known price at a specific future date (the European option) or at any time during the period of the option (the American option) </a:t>
            </a:r>
          </a:p>
          <a:p>
            <a:pPr eaLnBrk="1" hangingPunct="1">
              <a:spcBef>
                <a:spcPct val="0"/>
              </a:spcBef>
            </a:pPr>
            <a:endParaRPr lang="en-US" altLang="vi-VN" smtClean="0"/>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52D24E9-03E2-405B-ADB0-4A468F450488}" type="slidenum">
              <a:rPr lang="en-US" altLang="vi-VN" smtClean="0">
                <a:solidFill>
                  <a:srgbClr val="000000"/>
                </a:solidFill>
              </a:rPr>
              <a:pPr>
                <a:spcBef>
                  <a:spcPct val="0"/>
                </a:spcBef>
              </a:pPr>
              <a:t>36</a:t>
            </a:fld>
            <a:endParaRPr lang="en-US" altLang="vi-VN" smtClean="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46EA587-C4E3-4723-BF34-41AD80ED03C5}" type="slidenum">
              <a:rPr lang="en-US" altLang="vi-VN" smtClean="0">
                <a:solidFill>
                  <a:srgbClr val="000000"/>
                </a:solidFill>
              </a:rPr>
              <a:pPr>
                <a:spcBef>
                  <a:spcPct val="0"/>
                </a:spcBef>
              </a:pPr>
              <a:t>37</a:t>
            </a:fld>
            <a:endParaRPr lang="en-US" altLang="vi-VN" smtClean="0">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D0F459E-59A4-491A-993C-5F3BD252422B}" type="slidenum">
              <a:rPr lang="en-US" altLang="vi-VN" smtClean="0">
                <a:solidFill>
                  <a:srgbClr val="000000"/>
                </a:solidFill>
              </a:rPr>
              <a:pPr>
                <a:spcBef>
                  <a:spcPct val="0"/>
                </a:spcBef>
              </a:pPr>
              <a:t>38</a:t>
            </a:fld>
            <a:endParaRPr lang="en-US" altLang="vi-VN" smtClean="0">
              <a:solidFill>
                <a:srgbClr val="000000"/>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51D521C-DEC3-4FFC-A67E-A241430645E5}" type="slidenum">
              <a:rPr lang="en-US" altLang="vi-VN" smtClean="0">
                <a:solidFill>
                  <a:srgbClr val="000000"/>
                </a:solidFill>
              </a:rPr>
              <a:pPr>
                <a:spcBef>
                  <a:spcPct val="0"/>
                </a:spcBef>
              </a:pPr>
              <a:t>39</a:t>
            </a:fld>
            <a:endParaRPr lang="en-US" altLang="vi-VN" smtClean="0">
              <a:solidFill>
                <a:srgbClr val="000000"/>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488E053-78B8-4DA3-82E8-179697F8CAD3}" type="slidenum">
              <a:rPr lang="en-US" altLang="vi-VN" smtClean="0">
                <a:solidFill>
                  <a:srgbClr val="000000"/>
                </a:solidFill>
              </a:rPr>
              <a:pPr>
                <a:spcBef>
                  <a:spcPct val="0"/>
                </a:spcBef>
              </a:pPr>
              <a:t>40</a:t>
            </a:fld>
            <a:endParaRPr lang="en-US" altLang="vi-VN" smtClean="0">
              <a:solidFill>
                <a:srgbClr val="000000"/>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983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4F506F4-8D97-4EBA-9D60-E553C6B7D076}" type="slidenum">
              <a:rPr lang="en-US" altLang="vi-VN" smtClean="0">
                <a:solidFill>
                  <a:srgbClr val="000000"/>
                </a:solidFill>
              </a:rPr>
              <a:pPr>
                <a:spcBef>
                  <a:spcPct val="0"/>
                </a:spcBef>
              </a:pPr>
              <a:t>41</a:t>
            </a:fld>
            <a:endParaRPr lang="en-US" altLang="vi-VN" smtClean="0">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F1DA430F-213B-4E2D-AF72-8AEB357D1F14}" type="slidenum">
              <a:rPr lang="en-US" altLang="vi-VN" smtClean="0">
                <a:solidFill>
                  <a:srgbClr val="000000"/>
                </a:solidFill>
              </a:rPr>
              <a:pPr>
                <a:spcBef>
                  <a:spcPct val="0"/>
                </a:spcBef>
              </a:pPr>
              <a:t>42</a:t>
            </a:fld>
            <a:endParaRPr lang="en-US" altLang="vi-VN" smtClean="0">
              <a:solidFill>
                <a:srgbClr val="000000"/>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90D398F-E6EF-40FA-ABDA-6F01EA9A3FB8}" type="slidenum">
              <a:rPr lang="en-US" altLang="vi-VN" smtClean="0">
                <a:solidFill>
                  <a:srgbClr val="000000"/>
                </a:solidFill>
              </a:rPr>
              <a:pPr>
                <a:spcBef>
                  <a:spcPct val="0"/>
                </a:spcBef>
              </a:pPr>
              <a:t>43</a:t>
            </a:fld>
            <a:endParaRPr lang="en-US" altLang="vi-VN" smtClean="0">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04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85DD3D7B-A8DD-4CE5-B366-37DB3ACFCCD8}" type="slidenum">
              <a:rPr lang="en-US" altLang="vi-VN" smtClean="0">
                <a:solidFill>
                  <a:srgbClr val="000000"/>
                </a:solidFill>
              </a:rPr>
              <a:pPr>
                <a:spcBef>
                  <a:spcPct val="0"/>
                </a:spcBef>
              </a:pPr>
              <a:t>44</a:t>
            </a:fld>
            <a:endParaRPr lang="en-US" altLang="vi-VN" smtClean="0">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10000"/>
          </a:bodyPr>
          <a:lstStyle/>
          <a:p>
            <a:pPr marL="800100" lvl="1" indent="-342900" algn="just" eaLnBrk="1" fontAlgn="auto" hangingPunct="1">
              <a:spcBef>
                <a:spcPts val="0"/>
              </a:spcBef>
              <a:spcAft>
                <a:spcPts val="0"/>
              </a:spcAft>
              <a:buFont typeface="Wingdings" charset="2"/>
              <a:buNone/>
              <a:defRPr/>
            </a:pPr>
            <a:r>
              <a:rPr lang="en-US" sz="2400" b="1" i="1" dirty="0" smtClean="0">
                <a:ea typeface="+mn-ea"/>
              </a:rPr>
              <a:t>Call option</a:t>
            </a:r>
            <a:r>
              <a:rPr lang="en-US" sz="2400" dirty="0" smtClean="0">
                <a:ea typeface="+mn-ea"/>
              </a:rPr>
              <a:t>: a contract giving the option buyer the right, but not the obligation, to</a:t>
            </a:r>
            <a:r>
              <a:rPr lang="en-US" sz="2400" b="1" i="1" dirty="0" smtClean="0">
                <a:ea typeface="+mn-ea"/>
              </a:rPr>
              <a:t> buy </a:t>
            </a:r>
            <a:r>
              <a:rPr lang="en-US" sz="2400" dirty="0" smtClean="0">
                <a:ea typeface="+mn-ea"/>
              </a:rPr>
              <a:t>foreign currency at a known price at a specific future date (the European option) or at any time during the period of the option (the American option).</a:t>
            </a:r>
          </a:p>
          <a:p>
            <a:pPr marL="0" lvl="1" eaLnBrk="1" fontAlgn="auto" hangingPunct="1">
              <a:spcBef>
                <a:spcPts val="0"/>
              </a:spcBef>
              <a:spcAft>
                <a:spcPts val="0"/>
              </a:spcAft>
              <a:defRPr/>
            </a:pPr>
            <a:r>
              <a:rPr lang="en-US" sz="2400" b="1" i="1" dirty="0" smtClean="0">
                <a:ea typeface="+mn-ea"/>
              </a:rPr>
              <a:t>Put option: </a:t>
            </a:r>
            <a:r>
              <a:rPr lang="en-US" sz="2400" dirty="0" smtClean="0">
                <a:ea typeface="+mn-ea"/>
              </a:rPr>
              <a:t>a contract giving the option buyer the right, but not the obligation, to</a:t>
            </a:r>
            <a:r>
              <a:rPr lang="en-US" sz="2400" b="1" i="1" dirty="0" smtClean="0">
                <a:ea typeface="+mn-ea"/>
              </a:rPr>
              <a:t> sell </a:t>
            </a:r>
            <a:r>
              <a:rPr lang="en-US" sz="2400" dirty="0" smtClean="0">
                <a:ea typeface="+mn-ea"/>
              </a:rPr>
              <a:t>foreign currency at a known price at a specific future date (the European option) or at any time during the period of the option (the American option) </a:t>
            </a:r>
          </a:p>
          <a:p>
            <a:pPr marL="0" lvl="1" eaLnBrk="1" fontAlgn="auto" hangingPunct="1">
              <a:spcBef>
                <a:spcPts val="0"/>
              </a:spcBef>
              <a:spcAft>
                <a:spcPts val="0"/>
              </a:spcAft>
              <a:defRPr/>
            </a:pPr>
            <a:endParaRPr lang="en-US" sz="2400" dirty="0" smtClean="0">
              <a:ea typeface="+mn-ea"/>
            </a:endParaRPr>
          </a:p>
          <a:p>
            <a:pPr marL="0" lvl="1" eaLnBrk="1" fontAlgn="auto" hangingPunct="1">
              <a:spcBef>
                <a:spcPts val="0"/>
              </a:spcBef>
              <a:spcAft>
                <a:spcPts val="0"/>
              </a:spcAft>
              <a:defRPr/>
            </a:pPr>
            <a:endParaRPr lang="en-US" sz="2400" dirty="0" smtClean="0">
              <a:ea typeface="+mn-ea"/>
            </a:endParaRPr>
          </a:p>
          <a:p>
            <a:pPr eaLnBrk="1" fontAlgn="auto" hangingPunct="1">
              <a:spcBef>
                <a:spcPts val="0"/>
              </a:spcBef>
              <a:spcAft>
                <a:spcPts val="0"/>
              </a:spcAft>
              <a:defRPr/>
            </a:pPr>
            <a:endParaRPr lang="en-US" dirty="0" smtClean="0">
              <a:ea typeface="+mn-ea"/>
              <a:cs typeface="+mn-cs"/>
            </a:endParaRPr>
          </a:p>
          <a:p>
            <a:pPr marL="800100" lvl="1" indent="-342900" algn="just" eaLnBrk="1" fontAlgn="auto" hangingPunct="1">
              <a:spcBef>
                <a:spcPts val="0"/>
              </a:spcBef>
              <a:spcAft>
                <a:spcPts val="0"/>
              </a:spcAft>
              <a:buFont typeface="Wingdings" charset="2"/>
              <a:buNone/>
              <a:defRPr/>
            </a:pPr>
            <a:endParaRPr lang="en-US" sz="2400" dirty="0" smtClean="0">
              <a:ea typeface="+mn-ea"/>
            </a:endParaRPr>
          </a:p>
          <a:p>
            <a:pPr eaLnBrk="1" fontAlgn="auto" hangingPunct="1">
              <a:spcBef>
                <a:spcPts val="0"/>
              </a:spcBef>
              <a:spcAft>
                <a:spcPts val="0"/>
              </a:spcAft>
              <a:defRPr/>
            </a:pPr>
            <a:endParaRPr lang="en-US" dirty="0" smtClean="0">
              <a:ea typeface="+mn-ea"/>
              <a:cs typeface="+mn-cs"/>
            </a:endParaRPr>
          </a:p>
          <a:p>
            <a:pPr eaLnBrk="1" fontAlgn="auto" hangingPunct="1">
              <a:spcBef>
                <a:spcPts val="0"/>
              </a:spcBef>
              <a:spcAft>
                <a:spcPts val="0"/>
              </a:spcAft>
              <a:defRPr/>
            </a:pPr>
            <a:endParaRPr lang="en-US" dirty="0">
              <a:ea typeface="+mn-ea"/>
              <a:cs typeface="+mn-cs"/>
            </a:endParaRPr>
          </a:p>
        </p:txBody>
      </p:sp>
      <p:sp>
        <p:nvSpPr>
          <p:cNvPr id="1065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1817ADE-ED05-41F7-9E64-DD48EE01F6BC}" type="slidenum">
              <a:rPr lang="en-US" altLang="vi-VN" smtClean="0">
                <a:solidFill>
                  <a:srgbClr val="000000"/>
                </a:solidFill>
              </a:rPr>
              <a:pPr>
                <a:spcBef>
                  <a:spcPct val="0"/>
                </a:spcBef>
              </a:pPr>
              <a:t>45</a:t>
            </a:fld>
            <a:endParaRPr lang="en-US" altLang="vi-VN" smtClean="0">
              <a:solidFill>
                <a:srgbClr val="000000"/>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vi-VN" smtClean="0"/>
              <a:t>a. The cost of purchasing 100,000 euro in the option market is:</a:t>
            </a:r>
          </a:p>
          <a:p>
            <a:pPr eaLnBrk="1" hangingPunct="1">
              <a:spcBef>
                <a:spcPct val="0"/>
              </a:spcBef>
            </a:pPr>
            <a:r>
              <a:rPr lang="en-US" altLang="vi-VN" smtClean="0"/>
              <a:t>1.2×100,000 + 0.1×100,000 = USD 130,000</a:t>
            </a:r>
          </a:p>
          <a:p>
            <a:pPr eaLnBrk="1" hangingPunct="1">
              <a:spcBef>
                <a:spcPct val="0"/>
              </a:spcBef>
            </a:pPr>
            <a:r>
              <a:rPr lang="en-US" altLang="vi-VN" smtClean="0"/>
              <a:t>The revenue from selling 100,000 euro in the spot market is:</a:t>
            </a:r>
          </a:p>
          <a:p>
            <a:pPr eaLnBrk="1" hangingPunct="1">
              <a:spcBef>
                <a:spcPct val="0"/>
              </a:spcBef>
            </a:pPr>
            <a:r>
              <a:rPr lang="en-US" altLang="vi-VN" smtClean="0"/>
              <a:t>            1.4×100,000  = USD 140,000 </a:t>
            </a:r>
          </a:p>
          <a:p>
            <a:pPr eaLnBrk="1" hangingPunct="1">
              <a:spcBef>
                <a:spcPct val="0"/>
              </a:spcBef>
            </a:pPr>
            <a:r>
              <a:rPr lang="en-US" altLang="vi-VN" smtClean="0"/>
              <a:t>If he exercises the deal, he gains USD 10,000. If he forgoes the deal, he loses USD 10,000 (option fee) </a:t>
            </a:r>
          </a:p>
          <a:p>
            <a:pPr eaLnBrk="1" hangingPunct="1">
              <a:spcBef>
                <a:spcPct val="0"/>
              </a:spcBef>
            </a:pPr>
            <a:r>
              <a:rPr lang="en-US" altLang="vi-VN" smtClean="0"/>
              <a:t>-&gt; He will exercise the deal. </a:t>
            </a:r>
          </a:p>
          <a:p>
            <a:pPr eaLnBrk="1" hangingPunct="1">
              <a:spcBef>
                <a:spcPct val="0"/>
              </a:spcBef>
            </a:pPr>
            <a:endParaRPr lang="en-US" altLang="vi-VN" smtClean="0"/>
          </a:p>
          <a:p>
            <a:pPr eaLnBrk="1" hangingPunct="1">
              <a:spcBef>
                <a:spcPct val="0"/>
              </a:spcBef>
            </a:pPr>
            <a:r>
              <a:rPr lang="en-US" altLang="vi-VN" smtClean="0"/>
              <a:t>b. The cost of purchasing 100,000 euro in the option market is:</a:t>
            </a:r>
          </a:p>
          <a:p>
            <a:pPr eaLnBrk="1" hangingPunct="1">
              <a:spcBef>
                <a:spcPct val="0"/>
              </a:spcBef>
            </a:pPr>
            <a:r>
              <a:rPr lang="en-US" altLang="vi-VN" smtClean="0"/>
              <a:t>1.2×100,000 + 0.1×100,000 = USD 130,000</a:t>
            </a:r>
          </a:p>
          <a:p>
            <a:pPr eaLnBrk="1" hangingPunct="1">
              <a:spcBef>
                <a:spcPct val="0"/>
              </a:spcBef>
            </a:pPr>
            <a:r>
              <a:rPr lang="en-US" altLang="vi-VN" smtClean="0"/>
              <a:t>The revenue from selling 100,000 euro in the spot market is:</a:t>
            </a:r>
          </a:p>
          <a:p>
            <a:pPr eaLnBrk="1" hangingPunct="1">
              <a:spcBef>
                <a:spcPct val="0"/>
              </a:spcBef>
            </a:pPr>
            <a:r>
              <a:rPr lang="en-US" altLang="vi-VN" smtClean="0"/>
              <a:t>            1.1×100,000  = USD 110,000 </a:t>
            </a:r>
          </a:p>
          <a:p>
            <a:pPr eaLnBrk="1" hangingPunct="1">
              <a:spcBef>
                <a:spcPct val="0"/>
              </a:spcBef>
            </a:pPr>
            <a:r>
              <a:rPr lang="en-US" altLang="vi-VN" smtClean="0"/>
              <a:t>If he exercises the deal, he loses USD 20,000. If he forgoes the deal, he loses USD 10,000 (option fee) </a:t>
            </a:r>
          </a:p>
          <a:p>
            <a:pPr eaLnBrk="1" hangingPunct="1">
              <a:spcBef>
                <a:spcPct val="0"/>
              </a:spcBef>
            </a:pPr>
            <a:r>
              <a:rPr lang="en-US" altLang="vi-VN" smtClean="0"/>
              <a:t>-&gt; He will forgo the deal and only pays the option premium of USD 10,000</a:t>
            </a:r>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922DCB6-FA29-4E9B-8D06-E77CB71D4FFE}" type="slidenum">
              <a:rPr lang="en-US" altLang="vi-VN" smtClean="0">
                <a:solidFill>
                  <a:srgbClr val="000000"/>
                </a:solidFill>
              </a:rPr>
              <a:pPr>
                <a:spcBef>
                  <a:spcPct val="0"/>
                </a:spcBef>
              </a:pPr>
              <a:t>46</a:t>
            </a:fld>
            <a:endParaRPr lang="en-US" altLang="vi-VN" smtClean="0">
              <a:solidFill>
                <a:srgbClr val="000000"/>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endParaRPr lang="vi-VN" altLang="vi-VN" smtClean="0">
              <a:latin typeface="Calibri" panose="020F0502020204030204" pitchFamily="34" charset="0"/>
            </a:endParaRPr>
          </a:p>
        </p:txBody>
      </p:sp>
      <p:sp>
        <p:nvSpPr>
          <p:cNvPr id="1105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8787555-06B1-4EB6-B85B-50E9BA22AA1E}" type="slidenum">
              <a:rPr lang="en-US" altLang="vi-VN" smtClean="0">
                <a:solidFill>
                  <a:srgbClr val="000000"/>
                </a:solidFill>
              </a:rPr>
              <a:pPr>
                <a:spcBef>
                  <a:spcPct val="0"/>
                </a:spcBef>
              </a:pPr>
              <a:t>47</a:t>
            </a:fld>
            <a:endParaRPr lang="en-US" altLang="vi-VN" smtClean="0">
              <a:solidFill>
                <a:srgbClr val="000000"/>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endParaRPr lang="vi-VN" altLang="vi-VN" smtClean="0">
              <a:latin typeface="Calibri" panose="020F0502020204030204" pitchFamily="34" charset="0"/>
            </a:endParaRPr>
          </a:p>
        </p:txBody>
      </p:sp>
      <p:sp>
        <p:nvSpPr>
          <p:cNvPr id="1126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146D552-3854-434C-96FD-198D20EB138F}" type="slidenum">
              <a:rPr lang="en-US" altLang="vi-VN" smtClean="0">
                <a:solidFill>
                  <a:srgbClr val="000000"/>
                </a:solidFill>
              </a:rPr>
              <a:pPr>
                <a:spcBef>
                  <a:spcPct val="0"/>
                </a:spcBef>
              </a:pPr>
              <a:t>48</a:t>
            </a:fld>
            <a:endParaRPr lang="en-US" altLang="vi-VN" smtClean="0">
              <a:solidFill>
                <a:srgbClr val="000000"/>
              </a:solidFil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vi-VN" smtClean="0">
              <a:latin typeface="Calibri" panose="020F0502020204030204" pitchFamily="34" charset="0"/>
            </a:endParaRPr>
          </a:p>
        </p:txBody>
      </p:sp>
      <p:sp>
        <p:nvSpPr>
          <p:cNvPr id="1146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0BC3400-4586-49C1-BF1C-CED4E4662C76}" type="slidenum">
              <a:rPr lang="en-US" altLang="vi-VN" smtClean="0">
                <a:solidFill>
                  <a:srgbClr val="000000"/>
                </a:solidFill>
              </a:rPr>
              <a:pPr>
                <a:spcBef>
                  <a:spcPct val="0"/>
                </a:spcBef>
              </a:pPr>
              <a:t>49</a:t>
            </a:fld>
            <a:endParaRPr lang="en-US" altLang="vi-VN"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638" y="20638"/>
            <a:ext cx="34988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03613" y="20638"/>
            <a:ext cx="5624512"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0638" y="2817813"/>
            <a:ext cx="7669212" cy="229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662863" y="2819400"/>
            <a:ext cx="14605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0638" y="5089525"/>
            <a:ext cx="90979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8755063" y="2470150"/>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rgbClr val="F47F28"/>
              </a:solidFill>
            </a:endParaRPr>
          </a:p>
        </p:txBody>
      </p:sp>
      <p:sp>
        <p:nvSpPr>
          <p:cNvPr id="15" name="Text Placeholder 15"/>
          <p:cNvSpPr>
            <a:spLocks noGrp="1"/>
          </p:cNvSpPr>
          <p:nvPr>
            <p:ph type="body" sz="quarter" idx="14"/>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smtClean="0"/>
              <a:t>Click to edit Master text styles</a:t>
            </a:r>
          </a:p>
        </p:txBody>
      </p:sp>
      <p:sp>
        <p:nvSpPr>
          <p:cNvPr id="2" name="Title 1"/>
          <p:cNvSpPr>
            <a:spLocks noGrp="1"/>
          </p:cNvSpPr>
          <p:nvPr>
            <p:ph type="title"/>
          </p:nvPr>
        </p:nvSpPr>
        <p:spPr>
          <a:xfrm>
            <a:off x="106344" y="4114800"/>
            <a:ext cx="7315200" cy="914400"/>
          </a:xfrm>
        </p:spPr>
        <p:txBody>
          <a:bodyPr anchor="b">
            <a:normAutofit/>
          </a:bodyPr>
          <a:lstStyle>
            <a:lvl1pPr marL="0" indent="0">
              <a:defRPr lang="en-US" sz="3600" b="1" kern="1200" baseline="0">
                <a:solidFill>
                  <a:schemeClr val="bg1"/>
                </a:solidFill>
                <a:latin typeface="Arial" pitchFamily="34" charset="0"/>
                <a:ea typeface="+mn-ea"/>
                <a:cs typeface="Arial" pitchFamily="34" charset="0"/>
              </a:defRPr>
            </a:lvl1pPr>
          </a:lstStyle>
          <a:p>
            <a:pPr lvl="0"/>
            <a:r>
              <a:rPr lang="en-US" smtClean="0"/>
              <a:t>Click to edit Master title style</a:t>
            </a:r>
            <a:endParaRPr lang="en-US" dirty="0"/>
          </a:p>
        </p:txBody>
      </p:sp>
      <p:sp>
        <p:nvSpPr>
          <p:cNvPr id="10" name="Date Placeholder 3"/>
          <p:cNvSpPr>
            <a:spLocks noGrp="1"/>
          </p:cNvSpPr>
          <p:nvPr>
            <p:ph type="dt" sz="half" idx="15"/>
          </p:nvPr>
        </p:nvSpPr>
        <p:spPr/>
        <p:txBody>
          <a:bodyPr/>
          <a:lstStyle>
            <a:lvl1pPr>
              <a:defRPr>
                <a:solidFill>
                  <a:schemeClr val="bg1"/>
                </a:solidFill>
              </a:defRPr>
            </a:lvl1pPr>
          </a:lstStyle>
          <a:p>
            <a:pPr>
              <a:defRPr/>
            </a:pPr>
            <a:fld id="{D1730E1E-A71A-4DF3-8F06-81DD10679FC6}" type="datetimeFigureOut">
              <a:rPr lang="en-US"/>
              <a:pPr>
                <a:defRPr/>
              </a:pPr>
              <a:t>3/19/2019</a:t>
            </a:fld>
            <a:endParaRPr lang="en-US"/>
          </a:p>
        </p:txBody>
      </p:sp>
      <p:sp>
        <p:nvSpPr>
          <p:cNvPr id="11" name="Footer Placeholder 4"/>
          <p:cNvSpPr>
            <a:spLocks noGrp="1"/>
          </p:cNvSpPr>
          <p:nvPr>
            <p:ph type="ftr" sz="quarter" idx="16"/>
          </p:nvPr>
        </p:nvSpPr>
        <p:spPr/>
        <p:txBody>
          <a:bodyPr/>
          <a:lstStyle>
            <a:lvl1pPr>
              <a:defRPr>
                <a:solidFill>
                  <a:schemeClr val="bg1"/>
                </a:solidFill>
              </a:defRPr>
            </a:lvl1pPr>
          </a:lstStyle>
          <a:p>
            <a:pPr>
              <a:defRPr/>
            </a:pPr>
            <a:endParaRPr lang="en-US"/>
          </a:p>
        </p:txBody>
      </p:sp>
      <p:sp>
        <p:nvSpPr>
          <p:cNvPr id="12" name="Slide Number Placeholder 5"/>
          <p:cNvSpPr>
            <a:spLocks noGrp="1"/>
          </p:cNvSpPr>
          <p:nvPr>
            <p:ph type="sldNum" sz="quarter" idx="17"/>
          </p:nvPr>
        </p:nvSpPr>
        <p:spPr/>
        <p:txBody>
          <a:bodyPr/>
          <a:lstStyle>
            <a:lvl1pPr>
              <a:defRPr>
                <a:solidFill>
                  <a:schemeClr val="bg1"/>
                </a:solidFill>
              </a:defRPr>
            </a:lvl1pPr>
          </a:lstStyle>
          <a:p>
            <a:pPr>
              <a:defRPr/>
            </a:pPr>
            <a:fld id="{632A3A5B-66EC-4A6B-B2D2-01D2EEAC1A74}" type="slidenum">
              <a:rPr lang="en-US"/>
              <a:pPr>
                <a:defRPr/>
              </a:pPr>
              <a:t>‹#›</a:t>
            </a:fld>
            <a:endParaRPr lang="en-US"/>
          </a:p>
        </p:txBody>
      </p:sp>
    </p:spTree>
    <p:extLst>
      <p:ext uri="{BB962C8B-B14F-4D97-AF65-F5344CB8AC3E}">
        <p14:creationId xmlns:p14="http://schemas.microsoft.com/office/powerpoint/2010/main" val="255960097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500" fill="hold"/>
                                        <p:tgtEl>
                                          <p:spTgt spid="8"/>
                                        </p:tgtEl>
                                        <p:attrNameLst>
                                          <p:attrName>ppt_y</p:attrName>
                                        </p:attrNameLst>
                                      </p:cBhvr>
                                      <p:tavLst>
                                        <p:tav tm="0">
                                          <p:val>
                                            <p:strVal val="#ppt_y+.1"/>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Oval 3"/>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             </a:t>
            </a:r>
          </a:p>
        </p:txBody>
      </p:sp>
      <p:sp>
        <p:nvSpPr>
          <p:cNvPr id="5" name="Rectangle 4"/>
          <p:cNvSpPr/>
          <p:nvPr userDrawn="1"/>
        </p:nvSpPr>
        <p:spPr>
          <a:xfrm>
            <a:off x="8686800" y="5265738"/>
            <a:ext cx="457200" cy="9683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6600"/>
                </a:solidFill>
              </a:rPr>
              <a:t>           </a:t>
            </a:r>
          </a:p>
        </p:txBody>
      </p:sp>
      <p:sp>
        <p:nvSpPr>
          <p:cNvPr id="6" name="Oval 5"/>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t>       </a:t>
            </a:r>
          </a:p>
        </p:txBody>
      </p:sp>
      <p:sp>
        <p:nvSpPr>
          <p:cNvPr id="2" name="Title 1"/>
          <p:cNvSpPr>
            <a:spLocks noGrp="1"/>
          </p:cNvSpPr>
          <p:nvPr>
            <p:ph type="title"/>
          </p:nvPr>
        </p:nvSpPr>
        <p:spPr>
          <a:xfrm>
            <a:off x="2971800" y="1992354"/>
            <a:ext cx="5867400" cy="1970046"/>
          </a:xfrm>
        </p:spPr>
        <p:txBody>
          <a:bodyP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Footer Placeholder 4"/>
          <p:cNvSpPr>
            <a:spLocks noGrp="1"/>
          </p:cNvSpPr>
          <p:nvPr>
            <p:ph type="ftr" sz="quarter" idx="10"/>
          </p:nvPr>
        </p:nvSpPr>
        <p:spPr/>
        <p:txBody>
          <a:bodyPr/>
          <a:lstStyle>
            <a:lvl1pPr>
              <a:defRPr>
                <a:solidFill>
                  <a:schemeClr val="tx1">
                    <a:lumMod val="85000"/>
                    <a:lumOff val="15000"/>
                  </a:schemeClr>
                </a:solidFill>
              </a:defRPr>
            </a:lvl1pPr>
          </a:lstStyle>
          <a:p>
            <a:pPr>
              <a:defRPr/>
            </a:pPr>
            <a:endParaRPr lang="en-US"/>
          </a:p>
        </p:txBody>
      </p:sp>
      <p:sp>
        <p:nvSpPr>
          <p:cNvPr id="8" name="Slide Number Placeholder 5"/>
          <p:cNvSpPr>
            <a:spLocks noGrp="1"/>
          </p:cNvSpPr>
          <p:nvPr>
            <p:ph type="sldNum" sz="quarter" idx="11"/>
          </p:nvPr>
        </p:nvSpPr>
        <p:spPr/>
        <p:txBody>
          <a:bodyPr/>
          <a:lstStyle>
            <a:lvl1pPr>
              <a:defRPr>
                <a:solidFill>
                  <a:srgbClr val="474747"/>
                </a:solidFill>
              </a:defRPr>
            </a:lvl1pPr>
          </a:lstStyle>
          <a:p>
            <a:pPr>
              <a:defRPr/>
            </a:pPr>
            <a:fld id="{7147F4C9-C9B7-4B12-B7C2-5A3CF572DB03}" type="slidenum">
              <a:rPr lang="en-US"/>
              <a:pPr>
                <a:defRPr/>
              </a:pPr>
              <a:t>‹#›</a:t>
            </a:fld>
            <a:endParaRPr lang="en-US"/>
          </a:p>
        </p:txBody>
      </p:sp>
    </p:spTree>
    <p:extLst>
      <p:ext uri="{BB962C8B-B14F-4D97-AF65-F5344CB8AC3E}">
        <p14:creationId xmlns:p14="http://schemas.microsoft.com/office/powerpoint/2010/main" val="1238738304"/>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36180" y="76200"/>
            <a:ext cx="8403020" cy="685800"/>
          </a:xfrm>
        </p:spPr>
        <p:txBody>
          <a:bodyPr>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solidFill>
                  <a:srgbClr val="474747"/>
                </a:solidFill>
              </a:defRPr>
            </a:lvl1pPr>
          </a:lstStyle>
          <a:p>
            <a:pPr>
              <a:defRPr/>
            </a:pPr>
            <a:fld id="{1BB01C65-0F41-4419-833B-68F3E13191B6}" type="datetimeFigureOut">
              <a:rPr lang="en-US"/>
              <a:pPr>
                <a:defRPr/>
              </a:pPr>
              <a:t>3/19/2019</a:t>
            </a:fld>
            <a:endParaRPr lang="en-US"/>
          </a:p>
        </p:txBody>
      </p:sp>
      <p:sp>
        <p:nvSpPr>
          <p:cNvPr id="6" name="Footer Placeholder 4"/>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5"/>
          <p:cNvSpPr>
            <a:spLocks noGrp="1"/>
          </p:cNvSpPr>
          <p:nvPr>
            <p:ph type="sldNum" sz="quarter" idx="12"/>
          </p:nvPr>
        </p:nvSpPr>
        <p:spPr/>
        <p:txBody>
          <a:bodyPr/>
          <a:lstStyle>
            <a:lvl1pPr>
              <a:defRPr>
                <a:solidFill>
                  <a:srgbClr val="474747"/>
                </a:solidFill>
              </a:defRPr>
            </a:lvl1pPr>
          </a:lstStyle>
          <a:p>
            <a:pPr>
              <a:defRPr/>
            </a:pPr>
            <a:fld id="{F20EF2E0-0D58-4612-AB87-01CA763BD31E}" type="slidenum">
              <a:rPr lang="en-US"/>
              <a:pPr>
                <a:defRPr/>
              </a:pPr>
              <a:t>‹#›</a:t>
            </a:fld>
            <a:endParaRPr lang="en-US"/>
          </a:p>
        </p:txBody>
      </p:sp>
    </p:spTree>
    <p:extLst>
      <p:ext uri="{BB962C8B-B14F-4D97-AF65-F5344CB8AC3E}">
        <p14:creationId xmlns:p14="http://schemas.microsoft.com/office/powerpoint/2010/main" val="28521551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2"/>
          <p:cNvSpPr>
            <a:spLocks noGrp="1"/>
          </p:cNvSpPr>
          <p:nvPr>
            <p:ph type="dt" sz="half" idx="10"/>
          </p:nvPr>
        </p:nvSpPr>
        <p:spPr/>
        <p:txBody>
          <a:bodyPr/>
          <a:lstStyle>
            <a:lvl1pPr>
              <a:defRPr>
                <a:solidFill>
                  <a:srgbClr val="474747"/>
                </a:solidFill>
              </a:defRPr>
            </a:lvl1pPr>
          </a:lstStyle>
          <a:p>
            <a:pPr>
              <a:defRPr/>
            </a:pPr>
            <a:fld id="{8A3E0A05-97F6-4F36-B751-9BD8DC9D5065}"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4"/>
          <p:cNvSpPr>
            <a:spLocks noGrp="1"/>
          </p:cNvSpPr>
          <p:nvPr>
            <p:ph type="sldNum" sz="quarter" idx="12"/>
          </p:nvPr>
        </p:nvSpPr>
        <p:spPr/>
        <p:txBody>
          <a:bodyPr/>
          <a:lstStyle>
            <a:lvl1pPr>
              <a:defRPr>
                <a:solidFill>
                  <a:srgbClr val="474747"/>
                </a:solidFill>
              </a:defRPr>
            </a:lvl1pPr>
          </a:lstStyle>
          <a:p>
            <a:pPr>
              <a:defRPr/>
            </a:pPr>
            <a:fld id="{799821FD-4084-4C3B-98E4-D1D21986ADDA}" type="slidenum">
              <a:rPr lang="en-US"/>
              <a:pPr>
                <a:defRPr/>
              </a:pPr>
              <a:t>‹#›</a:t>
            </a:fld>
            <a:endParaRPr lang="en-US"/>
          </a:p>
        </p:txBody>
      </p:sp>
    </p:spTree>
    <p:extLst>
      <p:ext uri="{BB962C8B-B14F-4D97-AF65-F5344CB8AC3E}">
        <p14:creationId xmlns:p14="http://schemas.microsoft.com/office/powerpoint/2010/main" val="716917294"/>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73E8DF91-269D-462E-A385-7A643EFD3AF8}"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2CB1A736-2879-4228-AD48-07906B6DDC07}" type="slidenum">
              <a:rPr lang="en-US"/>
              <a:pPr>
                <a:defRPr/>
              </a:pPr>
              <a:t>‹#›</a:t>
            </a:fld>
            <a:endParaRPr lang="en-US"/>
          </a:p>
        </p:txBody>
      </p:sp>
    </p:spTree>
    <p:extLst>
      <p:ext uri="{BB962C8B-B14F-4D97-AF65-F5344CB8AC3E}">
        <p14:creationId xmlns:p14="http://schemas.microsoft.com/office/powerpoint/2010/main" val="147974179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762000"/>
            <a:ext cx="2444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solidFill>
                  <a:schemeClr val="bg1"/>
                </a:solidFill>
              </a:defRPr>
            </a:lvl1pPr>
          </a:lstStyle>
          <a:p>
            <a:pPr>
              <a:defRPr/>
            </a:pPr>
            <a:fld id="{1C20D224-2D5C-48A0-B475-146BC4B0E2D9}" type="datetimeFigureOut">
              <a:rPr lang="en-US"/>
              <a:pPr>
                <a:defRPr/>
              </a:pPr>
              <a:t>3/19/2019</a:t>
            </a:fld>
            <a:endParaRPr lang="en-US"/>
          </a:p>
        </p:txBody>
      </p:sp>
      <p:sp>
        <p:nvSpPr>
          <p:cNvPr id="5" name="Footer Placeholder 3"/>
          <p:cNvSpPr>
            <a:spLocks noGrp="1"/>
          </p:cNvSpPr>
          <p:nvPr>
            <p:ph type="ftr" sz="quarter" idx="11"/>
          </p:nvPr>
        </p:nvSpPr>
        <p:spPr/>
        <p:txBody>
          <a:bodyPr/>
          <a:lstStyle>
            <a:lvl1pPr>
              <a:defRPr>
                <a:solidFill>
                  <a:schemeClr val="bg1"/>
                </a:solidFill>
              </a:defRPr>
            </a:lvl1pPr>
          </a:lstStyle>
          <a:p>
            <a:pPr>
              <a:defRPr/>
            </a:pPr>
            <a:endParaRPr lang="en-US"/>
          </a:p>
        </p:txBody>
      </p:sp>
      <p:sp>
        <p:nvSpPr>
          <p:cNvPr id="6" name="Slide Number Placeholder 4"/>
          <p:cNvSpPr>
            <a:spLocks noGrp="1"/>
          </p:cNvSpPr>
          <p:nvPr>
            <p:ph type="sldNum" sz="quarter" idx="12"/>
          </p:nvPr>
        </p:nvSpPr>
        <p:spPr/>
        <p:txBody>
          <a:bodyPr/>
          <a:lstStyle>
            <a:lvl1pPr>
              <a:defRPr>
                <a:solidFill>
                  <a:schemeClr val="bg1"/>
                </a:solidFill>
              </a:defRPr>
            </a:lvl1pPr>
          </a:lstStyle>
          <a:p>
            <a:pPr>
              <a:defRPr/>
            </a:pPr>
            <a:fld id="{1624F694-C161-4064-81A1-10CB9930B4CE}" type="slidenum">
              <a:rPr lang="en-US"/>
              <a:pPr>
                <a:defRPr/>
              </a:pPr>
              <a:t>‹#›</a:t>
            </a:fld>
            <a:endParaRPr lang="en-US"/>
          </a:p>
        </p:txBody>
      </p:sp>
    </p:spTree>
    <p:extLst>
      <p:ext uri="{BB962C8B-B14F-4D97-AF65-F5344CB8AC3E}">
        <p14:creationId xmlns:p14="http://schemas.microsoft.com/office/powerpoint/2010/main" val="14662460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1"/>
          <p:cNvSpPr>
            <a:spLocks noGrp="1"/>
          </p:cNvSpPr>
          <p:nvPr>
            <p:ph type="dt" sz="half" idx="10"/>
          </p:nvPr>
        </p:nvSpPr>
        <p:spPr/>
        <p:txBody>
          <a:bodyPr/>
          <a:lstStyle>
            <a:lvl1pPr>
              <a:defRPr/>
            </a:lvl1pPr>
          </a:lstStyle>
          <a:p>
            <a:pPr>
              <a:defRPr/>
            </a:pPr>
            <a:fld id="{5B188B08-A761-405B-B73E-22E70D2F8CB7}" type="datetimeFigureOut">
              <a:rPr lang="en-US"/>
              <a:pPr>
                <a:defRPr/>
              </a:pPr>
              <a:t>3/19/2019</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8" name="Slide Number Placeholder 3"/>
          <p:cNvSpPr>
            <a:spLocks noGrp="1"/>
          </p:cNvSpPr>
          <p:nvPr>
            <p:ph type="sldNum" sz="quarter" idx="12"/>
          </p:nvPr>
        </p:nvSpPr>
        <p:spPr/>
        <p:txBody>
          <a:bodyPr/>
          <a:lstStyle>
            <a:lvl1pPr>
              <a:defRPr/>
            </a:lvl1pPr>
          </a:lstStyle>
          <a:p>
            <a:pPr>
              <a:defRPr/>
            </a:pPr>
            <a:fld id="{D5D6BD53-6FBC-458A-9A0A-26340771D35F}" type="slidenum">
              <a:rPr lang="en-US"/>
              <a:pPr>
                <a:defRPr/>
              </a:pPr>
              <a:t>‹#›</a:t>
            </a:fld>
            <a:endParaRPr lang="en-US"/>
          </a:p>
        </p:txBody>
      </p:sp>
    </p:spTree>
    <p:extLst>
      <p:ext uri="{BB962C8B-B14F-4D97-AF65-F5344CB8AC3E}">
        <p14:creationId xmlns:p14="http://schemas.microsoft.com/office/powerpoint/2010/main" val="457689196"/>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smtClean="0"/>
              <a:t>Click to edit Master text styles</a:t>
            </a:r>
          </a:p>
        </p:txBody>
      </p:sp>
      <p:sp>
        <p:nvSpPr>
          <p:cNvPr id="5" name="Date Placeholder 2"/>
          <p:cNvSpPr>
            <a:spLocks noGrp="1"/>
          </p:cNvSpPr>
          <p:nvPr>
            <p:ph type="dt" sz="half" idx="15"/>
          </p:nvPr>
        </p:nvSpPr>
        <p:spPr/>
        <p:txBody>
          <a:bodyPr/>
          <a:lstStyle>
            <a:lvl1pPr>
              <a:defRPr>
                <a:solidFill>
                  <a:schemeClr val="bg1"/>
                </a:solidFill>
              </a:defRPr>
            </a:lvl1pPr>
          </a:lstStyle>
          <a:p>
            <a:pPr>
              <a:defRPr/>
            </a:pPr>
            <a:fld id="{7D65F879-6651-482A-8B5E-E76C2AABCD40}" type="datetimeFigureOut">
              <a:rPr lang="en-US"/>
              <a:pPr>
                <a:defRPr/>
              </a:pPr>
              <a:t>3/19/2019</a:t>
            </a:fld>
            <a:endParaRPr lang="en-US"/>
          </a:p>
        </p:txBody>
      </p:sp>
      <p:sp>
        <p:nvSpPr>
          <p:cNvPr id="6"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7" name="Slide Number Placeholder 4"/>
          <p:cNvSpPr>
            <a:spLocks noGrp="1"/>
          </p:cNvSpPr>
          <p:nvPr>
            <p:ph type="sldNum" sz="quarter" idx="17"/>
          </p:nvPr>
        </p:nvSpPr>
        <p:spPr/>
        <p:txBody>
          <a:bodyPr/>
          <a:lstStyle>
            <a:lvl1pPr>
              <a:defRPr>
                <a:solidFill>
                  <a:schemeClr val="bg1"/>
                </a:solidFill>
              </a:defRPr>
            </a:lvl1pPr>
          </a:lstStyle>
          <a:p>
            <a:pPr>
              <a:defRPr/>
            </a:pPr>
            <a:fld id="{2C9D6CBB-D148-4FC6-AB44-8D71F9FE0A68}" type="slidenum">
              <a:rPr lang="en-US"/>
              <a:pPr>
                <a:defRPr/>
              </a:pPr>
              <a:t>‹#›</a:t>
            </a:fld>
            <a:endParaRPr lang="en-US"/>
          </a:p>
        </p:txBody>
      </p:sp>
    </p:spTree>
    <p:extLst>
      <p:ext uri="{BB962C8B-B14F-4D97-AF65-F5344CB8AC3E}">
        <p14:creationId xmlns:p14="http://schemas.microsoft.com/office/powerpoint/2010/main" val="1384166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pPr>
              <a:defRPr/>
            </a:pPr>
            <a:fld id="{53E7E69E-284B-4D4C-B28C-1DEDE4400CCA}" type="datetimeFigureOut">
              <a:rPr lang="en-US"/>
              <a:pPr>
                <a:defRPr/>
              </a:pPr>
              <a:t>3/19/2019</a:t>
            </a:fld>
            <a:endParaRPr lang="en-US"/>
          </a:p>
        </p:txBody>
      </p:sp>
      <p:sp>
        <p:nvSpPr>
          <p:cNvPr id="6"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bg1"/>
                </a:solidFill>
              </a:defRPr>
            </a:lvl1pPr>
          </a:lstStyle>
          <a:p>
            <a:pPr>
              <a:defRPr/>
            </a:pPr>
            <a:fld id="{AC83E264-FDFC-42F4-9DCD-16BFBFFE0E31}" type="slidenum">
              <a:rPr lang="en-US"/>
              <a:pPr>
                <a:defRPr/>
              </a:pPr>
              <a:t>‹#›</a:t>
            </a:fld>
            <a:endParaRPr lang="en-US"/>
          </a:p>
        </p:txBody>
      </p:sp>
    </p:spTree>
    <p:extLst>
      <p:ext uri="{BB962C8B-B14F-4D97-AF65-F5344CB8AC3E}">
        <p14:creationId xmlns:p14="http://schemas.microsoft.com/office/powerpoint/2010/main" val="3325758764"/>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595313" y="4800600"/>
            <a:ext cx="4873625"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rtlCol="0">
            <a:normAutofit/>
          </a:bodyPr>
          <a:lstStyle>
            <a:lvl1pPr>
              <a:buNone/>
              <a:defRPr/>
            </a:lvl1pPr>
          </a:lstStyle>
          <a:p>
            <a:pPr lvl="0"/>
            <a:r>
              <a:rPr lang="en-US" noProof="0" smtClean="0"/>
              <a:t>Click icon to add media</a:t>
            </a:r>
            <a:endParaRPr lang="en-US" noProof="0"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
        <p:nvSpPr>
          <p:cNvPr id="6" name="Date Placeholder 2"/>
          <p:cNvSpPr>
            <a:spLocks noGrp="1"/>
          </p:cNvSpPr>
          <p:nvPr>
            <p:ph type="dt" sz="half" idx="15"/>
          </p:nvPr>
        </p:nvSpPr>
        <p:spPr/>
        <p:txBody>
          <a:bodyPr/>
          <a:lstStyle>
            <a:lvl1pPr>
              <a:defRPr>
                <a:solidFill>
                  <a:schemeClr val="bg1"/>
                </a:solidFill>
              </a:defRPr>
            </a:lvl1pPr>
          </a:lstStyle>
          <a:p>
            <a:pPr>
              <a:defRPr/>
            </a:pPr>
            <a:fld id="{A92EB7DE-B1EF-4E0D-968D-31D488F5552A}" type="datetimeFigureOut">
              <a:rPr lang="en-US"/>
              <a:pPr>
                <a:defRPr/>
              </a:pPr>
              <a:t>3/19/2019</a:t>
            </a:fld>
            <a:endParaRPr lang="en-US"/>
          </a:p>
        </p:txBody>
      </p:sp>
      <p:sp>
        <p:nvSpPr>
          <p:cNvPr id="8"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10" name="Slide Number Placeholder 4"/>
          <p:cNvSpPr>
            <a:spLocks noGrp="1"/>
          </p:cNvSpPr>
          <p:nvPr>
            <p:ph type="sldNum" sz="quarter" idx="17"/>
          </p:nvPr>
        </p:nvSpPr>
        <p:spPr/>
        <p:txBody>
          <a:bodyPr/>
          <a:lstStyle>
            <a:lvl1pPr>
              <a:defRPr>
                <a:solidFill>
                  <a:schemeClr val="bg1"/>
                </a:solidFill>
              </a:defRPr>
            </a:lvl1pPr>
          </a:lstStyle>
          <a:p>
            <a:pPr>
              <a:defRPr/>
            </a:pPr>
            <a:fld id="{D12C8CCB-0775-489B-9CB0-CA267E4B751A}" type="slidenum">
              <a:rPr lang="en-US"/>
              <a:pPr>
                <a:defRPr/>
              </a:pPr>
              <a:t>‹#›</a:t>
            </a:fld>
            <a:endParaRPr lang="en-US"/>
          </a:p>
        </p:txBody>
      </p:sp>
    </p:spTree>
    <p:extLst>
      <p:ext uri="{BB962C8B-B14F-4D97-AF65-F5344CB8AC3E}">
        <p14:creationId xmlns:p14="http://schemas.microsoft.com/office/powerpoint/2010/main" val="2136065814"/>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1792288" y="4800600"/>
            <a:ext cx="5500687"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solidFill>
                  <a:schemeClr val="bg1"/>
                </a:solidFill>
              </a:defRPr>
            </a:lvl1pPr>
          </a:lstStyle>
          <a:p>
            <a:pPr>
              <a:defRPr/>
            </a:pPr>
            <a:fld id="{39A3FF72-CA16-4B78-A532-E1CC25013F81}" type="datetimeFigureOut">
              <a:rPr lang="en-US"/>
              <a:pPr>
                <a:defRPr/>
              </a:pPr>
              <a:t>3/19/2019</a:t>
            </a:fld>
            <a:endParaRPr lang="en-US"/>
          </a:p>
        </p:txBody>
      </p:sp>
      <p:sp>
        <p:nvSpPr>
          <p:cNvPr id="7"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chemeClr val="bg1"/>
                </a:solidFill>
              </a:defRPr>
            </a:lvl1pPr>
          </a:lstStyle>
          <a:p>
            <a:pPr>
              <a:defRPr/>
            </a:pPr>
            <a:fld id="{F8417F85-2D07-434C-A3D8-04BBD9C40380}" type="slidenum">
              <a:rPr lang="en-US"/>
              <a:pPr>
                <a:defRPr/>
              </a:pPr>
              <a:t>‹#›</a:t>
            </a:fld>
            <a:endParaRPr lang="en-US"/>
          </a:p>
        </p:txBody>
      </p:sp>
    </p:spTree>
    <p:extLst>
      <p:ext uri="{BB962C8B-B14F-4D97-AF65-F5344CB8AC3E}">
        <p14:creationId xmlns:p14="http://schemas.microsoft.com/office/powerpoint/2010/main" val="2768925245"/>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Title 1"/>
          <p:cNvSpPr>
            <a:spLocks noGrp="1"/>
          </p:cNvSpPr>
          <p:nvPr>
            <p:ph type="title"/>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D22085C2-12F9-44D5-8732-C4894E6D4FC0}"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08CE89E-C24E-4410-9A41-222A3A74702D}" type="slidenum">
              <a:rPr lang="en-US"/>
              <a:pPr>
                <a:defRPr/>
              </a:pPr>
              <a:t>‹#›</a:t>
            </a:fld>
            <a:endParaRPr lang="en-US"/>
          </a:p>
        </p:txBody>
      </p:sp>
    </p:spTree>
    <p:extLst>
      <p:ext uri="{BB962C8B-B14F-4D97-AF65-F5344CB8AC3E}">
        <p14:creationId xmlns:p14="http://schemas.microsoft.com/office/powerpoint/2010/main" val="1913377728"/>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474747"/>
                </a:solidFill>
              </a:defRPr>
            </a:lvl1pPr>
          </a:lstStyle>
          <a:p>
            <a:pPr>
              <a:defRPr/>
            </a:pPr>
            <a:fld id="{014FCFE0-179E-45CF-878C-F999CF97CA88}" type="datetimeFigureOut">
              <a:rPr lang="en-US"/>
              <a:pPr>
                <a:defRPr/>
              </a:pPr>
              <a:t>3/19/2019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rgbClr val="474747"/>
                </a:solidFill>
              </a:defRPr>
            </a:lvl1pPr>
          </a:lstStyle>
          <a:p>
            <a:pPr>
              <a:defRPr/>
            </a:pPr>
            <a:fld id="{9C3EBAAF-F261-4152-A810-45FBD7AFD867}" type="slidenum">
              <a:rPr lang="en-US"/>
              <a:pPr>
                <a:defRPr/>
              </a:pPr>
              <a:t>‹#›</a:t>
            </a:fld>
            <a:endParaRPr lang="en-US"/>
          </a:p>
        </p:txBody>
      </p:sp>
    </p:spTree>
    <p:extLst>
      <p:ext uri="{BB962C8B-B14F-4D97-AF65-F5344CB8AC3E}">
        <p14:creationId xmlns:p14="http://schemas.microsoft.com/office/powerpoint/2010/main" val="942396358"/>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A6ADAB7D-248F-4849-9EB9-FBB43B20C38D}" type="datetimeFigureOut">
              <a:rPr lang="en-US"/>
              <a:pPr>
                <a:defRPr/>
              </a:pPr>
              <a:t>3/19/2019</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4BC8E3BB-1753-4913-99B9-986015C11BF8}" type="slidenum">
              <a:rPr lang="en-US"/>
              <a:pPr>
                <a:defRPr/>
              </a:pPr>
              <a:t>‹#›</a:t>
            </a:fld>
            <a:endParaRPr lang="en-US"/>
          </a:p>
        </p:txBody>
      </p:sp>
    </p:spTree>
    <p:extLst>
      <p:ext uri="{BB962C8B-B14F-4D97-AF65-F5344CB8AC3E}">
        <p14:creationId xmlns:p14="http://schemas.microsoft.com/office/powerpoint/2010/main" val="447598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6"/>
          <p:cNvPicPr>
            <a:picLocks noChangeAspect="1"/>
          </p:cNvPicPr>
          <p:nvPr/>
        </p:nvPicPr>
        <p:blipFill>
          <a:blip r:embed="rId16">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D8D8D"/>
                </a:solidFill>
              </a:defRPr>
            </a:lvl1pPr>
          </a:lstStyle>
          <a:p>
            <a:pPr>
              <a:defRPr/>
            </a:pPr>
            <a:fld id="{5FB53F5A-EEF2-44AA-92F2-E9C03C27F124}" type="datetimeFigureOut">
              <a:rPr lang="en-US"/>
              <a:pPr>
                <a:defRPr/>
              </a:pPr>
              <a:t>3/19/2019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D8D8D"/>
                </a:solidFill>
              </a:defRPr>
            </a:lvl1pPr>
          </a:lstStyle>
          <a:p>
            <a:pPr>
              <a:defRPr/>
            </a:pPr>
            <a:fld id="{08951062-C2D3-47CA-9024-3660B9657C67}" type="slidenum">
              <a:rPr lang="en-US"/>
              <a:pPr>
                <a:defRPr/>
              </a:pPr>
              <a:t>‹#›</a:t>
            </a:fld>
            <a:endParaRPr lang="en-US"/>
          </a:p>
        </p:txBody>
      </p:sp>
      <p:sp>
        <p:nvSpPr>
          <p:cNvPr id="103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Lst>
  <p:transition spd="slow"/>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5pPr>
      <a:lvl6pPr marL="457200" algn="ctr"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19.emf"/><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20.emf"/><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41.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4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48.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49.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733800" y="1316038"/>
            <a:ext cx="4953000" cy="1416050"/>
          </a:xfrm>
        </p:spPr>
        <p:txBody>
          <a:bodyPr rtlCol="0"/>
          <a:lstStyle/>
          <a:p>
            <a:pPr eaLnBrk="1" fontAlgn="auto" hangingPunct="1">
              <a:spcAft>
                <a:spcPts val="0"/>
              </a:spcAft>
              <a:defRPr/>
            </a:pPr>
            <a:r>
              <a:rPr/>
              <a:t>International Economics</a:t>
            </a:r>
          </a:p>
        </p:txBody>
      </p:sp>
      <p:sp>
        <p:nvSpPr>
          <p:cNvPr id="5" name="Title 4"/>
          <p:cNvSpPr>
            <a:spLocks noGrp="1"/>
          </p:cNvSpPr>
          <p:nvPr>
            <p:ph type="title"/>
          </p:nvPr>
        </p:nvSpPr>
        <p:spPr>
          <a:xfrm>
            <a:off x="228600" y="3200400"/>
            <a:ext cx="8229600" cy="1828800"/>
          </a:xfrm>
        </p:spPr>
        <p:txBody>
          <a:bodyPr>
            <a:normAutofit fontScale="90000"/>
          </a:bodyPr>
          <a:lstStyle/>
          <a:p>
            <a:pPr algn="l" eaLnBrk="1" hangingPunct="1">
              <a:defRPr/>
            </a:pPr>
            <a:r>
              <a:rPr sz="2200" b="0" dirty="0" smtClean="0">
                <a:solidFill>
                  <a:srgbClr val="7BCF27"/>
                </a:solidFill>
                <a:latin typeface="Calibri" panose="020F0502020204030204" pitchFamily="34" charset="0"/>
                <a:ea typeface="MS PGothic" panose="020B0600070205080204" pitchFamily="34" charset="-128"/>
              </a:rPr>
              <a:t/>
            </a:r>
            <a:br>
              <a:rPr sz="2200" b="0" dirty="0" smtClean="0">
                <a:solidFill>
                  <a:srgbClr val="7BCF27"/>
                </a:solidFill>
                <a:latin typeface="Calibri" panose="020F0502020204030204" pitchFamily="34" charset="0"/>
                <a:ea typeface="MS PGothic" panose="020B0600070205080204" pitchFamily="34" charset="-128"/>
              </a:rPr>
            </a:br>
            <a:r>
              <a:rPr sz="2200" b="0" dirty="0" smtClean="0">
                <a:solidFill>
                  <a:srgbClr val="7BCF27"/>
                </a:solidFill>
                <a:latin typeface="Calibri" panose="020F0502020204030204" pitchFamily="34" charset="0"/>
                <a:ea typeface="MS PGothic" panose="020B0600070205080204" pitchFamily="34" charset="-128"/>
              </a:rPr>
              <a:t/>
            </a:r>
            <a:br>
              <a:rPr sz="2200" b="0" dirty="0" smtClean="0">
                <a:solidFill>
                  <a:srgbClr val="7BCF27"/>
                </a:solidFill>
                <a:latin typeface="Calibri" panose="020F0502020204030204" pitchFamily="34" charset="0"/>
                <a:ea typeface="MS PGothic" panose="020B0600070205080204" pitchFamily="34" charset="-128"/>
              </a:rPr>
            </a:br>
            <a:r>
              <a:rPr sz="2200" b="0" dirty="0" smtClean="0">
                <a:solidFill>
                  <a:srgbClr val="7BCF27"/>
                </a:solidFill>
                <a:latin typeface="Calibri" panose="020F0502020204030204" pitchFamily="34" charset="0"/>
                <a:ea typeface="MS PGothic" panose="020B0600070205080204" pitchFamily="34" charset="-128"/>
              </a:rPr>
              <a:t/>
            </a:r>
            <a:br>
              <a:rPr sz="2200" b="0" dirty="0" smtClean="0">
                <a:solidFill>
                  <a:srgbClr val="7BCF27"/>
                </a:solidFill>
                <a:latin typeface="Calibri" panose="020F0502020204030204" pitchFamily="34" charset="0"/>
                <a:ea typeface="MS PGothic" panose="020B0600070205080204" pitchFamily="34" charset="-128"/>
              </a:rPr>
            </a:br>
            <a:r>
              <a:rPr sz="2200" b="0" dirty="0" smtClean="0">
                <a:solidFill>
                  <a:srgbClr val="7BCF27"/>
                </a:solidFill>
                <a:latin typeface="Calibri" panose="020F0502020204030204" pitchFamily="34" charset="0"/>
                <a:ea typeface="MS PGothic" panose="020B0600070205080204" pitchFamily="34" charset="-128"/>
              </a:rPr>
              <a:t/>
            </a:r>
            <a:br>
              <a:rPr sz="2200" b="0" dirty="0" smtClean="0">
                <a:solidFill>
                  <a:srgbClr val="7BCF27"/>
                </a:solidFill>
                <a:latin typeface="Calibri" panose="020F0502020204030204" pitchFamily="34" charset="0"/>
                <a:ea typeface="MS PGothic" panose="020B0600070205080204" pitchFamily="34" charset="-128"/>
              </a:rPr>
            </a:br>
            <a:r>
              <a:rPr sz="2200" b="0" dirty="0" smtClean="0">
                <a:solidFill>
                  <a:srgbClr val="FFFFFF"/>
                </a:solidFill>
                <a:ea typeface="MS PGothic" panose="020B0600070205080204" pitchFamily="34" charset="-128"/>
              </a:rPr>
              <a:t>FOREIGN EXCHANGE MARKETS </a:t>
            </a:r>
            <a:br>
              <a:rPr sz="2200" b="0" dirty="0" smtClean="0">
                <a:solidFill>
                  <a:srgbClr val="FFFFFF"/>
                </a:solidFill>
                <a:ea typeface="MS PGothic" panose="020B0600070205080204" pitchFamily="34" charset="-128"/>
              </a:rPr>
            </a:br>
            <a:r>
              <a:rPr sz="2200" b="0" dirty="0" smtClean="0">
                <a:solidFill>
                  <a:srgbClr val="FFFFFF"/>
                </a:solidFill>
                <a:ea typeface="MS PGothic" panose="020B0600070205080204" pitchFamily="34" charset="-128"/>
              </a:rPr>
              <a:t>AND FOREIGN EXCHANGE RATES</a:t>
            </a:r>
            <a:br>
              <a:rPr sz="2200" b="0" dirty="0" smtClean="0">
                <a:solidFill>
                  <a:srgbClr val="FFFFFF"/>
                </a:solidFill>
                <a:ea typeface="MS PGothic" panose="020B0600070205080204" pitchFamily="34" charset="-128"/>
              </a:rPr>
            </a:br>
            <a:r>
              <a:rPr sz="2200" b="0" dirty="0" smtClean="0">
                <a:solidFill>
                  <a:srgbClr val="FFFFFF"/>
                </a:solidFill>
                <a:ea typeface="MS PGothic" panose="020B0600070205080204" pitchFamily="34" charset="-128"/>
              </a:rPr>
              <a:t/>
            </a:r>
            <a:br>
              <a:rPr sz="2200" b="0" dirty="0" smtClean="0">
                <a:solidFill>
                  <a:srgbClr val="FFFFFF"/>
                </a:solidFill>
                <a:ea typeface="MS PGothic" panose="020B0600070205080204" pitchFamily="34" charset="-128"/>
              </a:rPr>
            </a:br>
            <a:r>
              <a:rPr sz="2200" b="0" dirty="0" smtClean="0">
                <a:solidFill>
                  <a:srgbClr val="FFFFFF"/>
                </a:solidFill>
                <a:ea typeface="MS PGothic" panose="020B0600070205080204" pitchFamily="34" charset="-128"/>
              </a:rPr>
              <a:t> 				</a:t>
            </a:r>
            <a:r>
              <a:rPr sz="2200" b="0" dirty="0" smtClean="0">
                <a:solidFill>
                  <a:srgbClr val="FFFFFF"/>
                </a:solidFill>
                <a:latin typeface="Calibri" panose="020F0502020204030204" pitchFamily="34" charset="0"/>
                <a:ea typeface="MS PGothic" panose="020B0600070205080204" pitchFamily="34" charset="-128"/>
              </a:rPr>
              <a:t>           Nguyen </a:t>
            </a:r>
            <a:r>
              <a:rPr sz="2200" b="0" dirty="0" err="1" smtClean="0">
                <a:solidFill>
                  <a:srgbClr val="FFFFFF"/>
                </a:solidFill>
                <a:latin typeface="Calibri" panose="020F0502020204030204" pitchFamily="34" charset="0"/>
                <a:ea typeface="MS PGothic" panose="020B0600070205080204" pitchFamily="34" charset="-128"/>
              </a:rPr>
              <a:t>Thi</a:t>
            </a:r>
            <a:r>
              <a:rPr sz="2200" b="0" dirty="0" smtClean="0">
                <a:solidFill>
                  <a:srgbClr val="FFFFFF"/>
                </a:solidFill>
                <a:latin typeface="Calibri" panose="020F0502020204030204" pitchFamily="34" charset="0"/>
                <a:ea typeface="MS PGothic" panose="020B0600070205080204" pitchFamily="34" charset="-128"/>
              </a:rPr>
              <a:t> Minh Phuong</a:t>
            </a:r>
            <a:br>
              <a:rPr sz="2200" b="0" dirty="0" smtClean="0">
                <a:solidFill>
                  <a:srgbClr val="FFFFFF"/>
                </a:solidFill>
                <a:latin typeface="Calibri" panose="020F0502020204030204" pitchFamily="34" charset="0"/>
                <a:ea typeface="MS PGothic" panose="020B0600070205080204" pitchFamily="34" charset="-128"/>
              </a:rPr>
            </a:br>
            <a:r>
              <a:rPr sz="2200" b="0" dirty="0" smtClean="0">
                <a:solidFill>
                  <a:srgbClr val="FFFFFF"/>
                </a:solidFill>
                <a:latin typeface="Calibri" panose="020F0502020204030204" pitchFamily="34" charset="0"/>
                <a:ea typeface="MS PGothic" panose="020B0600070205080204" pitchFamily="34" charset="-128"/>
              </a:rPr>
              <a:t>  		     (University of Economics and Business, VNU)</a:t>
            </a:r>
            <a:r>
              <a:rPr sz="2200" b="0" dirty="0" smtClean="0">
                <a:latin typeface="Calibri" panose="020F0502020204030204" pitchFamily="34" charset="0"/>
                <a:ea typeface="MS PGothic" panose="020B0600070205080204" pitchFamily="34" charset="-128"/>
              </a:rPr>
              <a:t> </a:t>
            </a:r>
            <a:endParaRPr sz="1400" b="0" dirty="0" smtClean="0">
              <a:ea typeface="MS PGothic" panose="020B0600070205080204" pitchFamily="34" charset="-128"/>
            </a:endParaRPr>
          </a:p>
        </p:txBody>
      </p:sp>
    </p:spTree>
  </p:cSld>
  <p:clrMapOvr>
    <a:masterClrMapping/>
  </p:clrMapOvr>
  <p:transition>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2144713"/>
            <a:ext cx="3733800" cy="1970087"/>
          </a:xfrm>
        </p:spPr>
        <p:txBody>
          <a:bodyPr rtlCol="0">
            <a:noAutofit/>
          </a:bodyPr>
          <a:lstStyle/>
          <a:p>
            <a:pPr eaLnBrk="1" fontAlgn="auto" hangingPunct="1">
              <a:spcBef>
                <a:spcPts val="0"/>
              </a:spcBef>
              <a:spcAft>
                <a:spcPts val="0"/>
              </a:spcAft>
              <a:defRPr/>
            </a:pPr>
            <a:r>
              <a:rPr lang="en-US" sz="2800" dirty="0" smtClean="0">
                <a:ea typeface="+mj-ea"/>
                <a:cs typeface="+mj-cs"/>
              </a:rPr>
              <a:t>Factors that impact on exchange rates</a:t>
            </a:r>
            <a:endParaRPr lang="en-US" sz="2800" dirty="0">
              <a:ea typeface="+mj-ea"/>
              <a:cs typeface="+mj-cs"/>
            </a:endParaRPr>
          </a:p>
        </p:txBody>
      </p:sp>
      <p:sp>
        <p:nvSpPr>
          <p:cNvPr id="6" name="TextBox 5"/>
          <p:cNvSpPr txBox="1"/>
          <p:nvPr/>
        </p:nvSpPr>
        <p:spPr>
          <a:xfrm>
            <a:off x="1143000" y="1406366"/>
            <a:ext cx="1219200" cy="2708434"/>
          </a:xfrm>
          <a:prstGeom prst="rect">
            <a:avLst/>
          </a:prstGeom>
          <a:noFill/>
        </p:spPr>
        <p:txBody>
          <a:bodyPr>
            <a:spAutoFit/>
          </a:bodyPr>
          <a:lstStyle/>
          <a:p>
            <a:pPr eaLnBrk="1" fontAlgn="auto" hangingPunct="1">
              <a:spcBef>
                <a:spcPts val="0"/>
              </a:spcBef>
              <a:spcAft>
                <a:spcPts val="0"/>
              </a:spcAft>
              <a:defRPr/>
            </a:pPr>
            <a:r>
              <a:rPr lang="en-US" sz="17000" b="1" dirty="0">
                <a:solidFill>
                  <a:srgbClr val="F26200">
                    <a:alpha val="40000"/>
                  </a:srgbClr>
                </a:solidFill>
                <a:latin typeface="+mn-lt"/>
                <a:ea typeface="+mn-ea"/>
                <a:cs typeface="Arial" pitchFamily="34" charset="0"/>
              </a:rPr>
              <a:t>3</a:t>
            </a:r>
          </a:p>
        </p:txBody>
      </p:sp>
      <p:sp>
        <p:nvSpPr>
          <p:cNvPr id="22532" name="Text Placeholder 4"/>
          <p:cNvSpPr txBox="1">
            <a:spLocks/>
          </p:cNvSpPr>
          <p:nvPr/>
        </p:nvSpPr>
        <p:spPr bwMode="auto">
          <a:xfrm>
            <a:off x="3048000" y="5181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 typeface="Arial" panose="020B0604020202020204" pitchFamily="34" charset="0"/>
              <a:buNone/>
            </a:pPr>
            <a:endParaRPr lang="vi-VN" altLang="vi-VN" sz="1400" i="1">
              <a:solidFill>
                <a:srgbClr val="404040"/>
              </a:solidFill>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Changes in the exchange rate </a:t>
            </a:r>
            <a:endParaRPr lang="en-US" dirty="0">
              <a:ea typeface="+mj-ea"/>
              <a:cs typeface="+mj-cs"/>
            </a:endParaRPr>
          </a:p>
        </p:txBody>
      </p:sp>
      <p:sp>
        <p:nvSpPr>
          <p:cNvPr id="2" name="TextBox 1"/>
          <p:cNvSpPr txBox="1"/>
          <p:nvPr/>
        </p:nvSpPr>
        <p:spPr>
          <a:xfrm>
            <a:off x="228600" y="1311275"/>
            <a:ext cx="8686800" cy="5324475"/>
          </a:xfrm>
          <a:prstGeom prst="rect">
            <a:avLst/>
          </a:prstGeom>
          <a:noFill/>
        </p:spPr>
        <p:txBody>
          <a:bodyPr>
            <a:spAutoFit/>
          </a:bodyPr>
          <a:lstStyle/>
          <a:p>
            <a:pPr marL="285750" indent="-285750" eaLnBrk="1" fontAlgn="auto" hangingPunct="1">
              <a:spcBef>
                <a:spcPts val="0"/>
              </a:spcBef>
              <a:spcAft>
                <a:spcPts val="0"/>
              </a:spcAft>
              <a:buFont typeface="Arial"/>
              <a:buChar char="•"/>
              <a:defRPr/>
            </a:pPr>
            <a:r>
              <a:rPr lang="en-US" sz="2000" b="1" dirty="0">
                <a:latin typeface="+mn-lt"/>
                <a:ea typeface="+mn-ea"/>
              </a:rPr>
              <a:t>Depreciation: </a:t>
            </a:r>
            <a:r>
              <a:rPr lang="en-US" sz="2000" dirty="0">
                <a:latin typeface="+mn-lt"/>
                <a:ea typeface="+mn-ea"/>
              </a:rPr>
              <a:t>The value of one currency falls relative to another currency.</a:t>
            </a:r>
          </a:p>
          <a:p>
            <a:pPr eaLnBrk="1" fontAlgn="auto" hangingPunct="1">
              <a:spcBef>
                <a:spcPts val="0"/>
              </a:spcBef>
              <a:spcAft>
                <a:spcPts val="0"/>
              </a:spcAft>
              <a:defRPr/>
            </a:pPr>
            <a:r>
              <a:rPr lang="en-US" sz="2000" dirty="0">
                <a:latin typeface="+mn-lt"/>
                <a:ea typeface="+mn-ea"/>
              </a:rPr>
              <a:t> </a:t>
            </a:r>
          </a:p>
          <a:p>
            <a:pPr marL="285750" indent="-285750" eaLnBrk="1" fontAlgn="auto" hangingPunct="1">
              <a:spcBef>
                <a:spcPts val="0"/>
              </a:spcBef>
              <a:spcAft>
                <a:spcPts val="0"/>
              </a:spcAft>
              <a:buFont typeface="Arial"/>
              <a:buChar char="•"/>
              <a:defRPr/>
            </a:pPr>
            <a:r>
              <a:rPr lang="en-US" sz="2000" b="1" dirty="0">
                <a:latin typeface="+mn-lt"/>
                <a:ea typeface="+mn-ea"/>
              </a:rPr>
              <a:t>Appreciation: </a:t>
            </a:r>
            <a:r>
              <a:rPr lang="en-US" sz="2000" dirty="0">
                <a:latin typeface="+mn-lt"/>
                <a:ea typeface="+mn-ea"/>
              </a:rPr>
              <a:t>The value of one currency rises relative to another currency. </a:t>
            </a:r>
          </a:p>
          <a:p>
            <a:pPr eaLnBrk="1" fontAlgn="auto" hangingPunct="1">
              <a:spcBef>
                <a:spcPts val="0"/>
              </a:spcBef>
              <a:spcAft>
                <a:spcPts val="0"/>
              </a:spcAft>
              <a:defRPr/>
            </a:pPr>
            <a:endParaRPr lang="en-US" sz="2000" dirty="0">
              <a:latin typeface="+mn-lt"/>
              <a:ea typeface="+mn-ea"/>
            </a:endParaRPr>
          </a:p>
          <a:p>
            <a:pPr eaLnBrk="1" fontAlgn="auto" hangingPunct="1">
              <a:spcBef>
                <a:spcPts val="0"/>
              </a:spcBef>
              <a:spcAft>
                <a:spcPts val="0"/>
              </a:spcAft>
              <a:defRPr/>
            </a:pPr>
            <a:r>
              <a:rPr lang="en-US" sz="2000" dirty="0">
                <a:latin typeface="+mn-lt"/>
                <a:ea typeface="+mn-ea"/>
              </a:rPr>
              <a:t>E.g. A depreciation of VND against USD/ An appreciation of USD against VND refers to a decrease in the dollar price of VND/an increase in the VND price of USD </a:t>
            </a:r>
          </a:p>
          <a:p>
            <a:pPr eaLnBrk="1" fontAlgn="auto" hangingPunct="1">
              <a:spcBef>
                <a:spcPts val="0"/>
              </a:spcBef>
              <a:spcAft>
                <a:spcPts val="0"/>
              </a:spcAft>
              <a:defRPr/>
            </a:pPr>
            <a:r>
              <a:rPr lang="en-US" sz="2000" dirty="0">
                <a:latin typeface="+mn-lt"/>
                <a:ea typeface="+mn-ea"/>
              </a:rPr>
              <a:t>The USD exchanges for 20.000 VND and then exchanges for 21.000 VND</a:t>
            </a:r>
          </a:p>
          <a:p>
            <a:pPr eaLnBrk="1" fontAlgn="auto" hangingPunct="1">
              <a:spcBef>
                <a:spcPts val="0"/>
              </a:spcBef>
              <a:spcAft>
                <a:spcPts val="0"/>
              </a:spcAft>
              <a:defRPr/>
            </a:pPr>
            <a:endParaRPr lang="en-US" sz="2000" dirty="0">
              <a:latin typeface="+mn-lt"/>
              <a:ea typeface="+mn-ea"/>
            </a:endParaRPr>
          </a:p>
          <a:p>
            <a:pPr marL="342900" indent="-342900" eaLnBrk="1" fontAlgn="auto" hangingPunct="1">
              <a:spcBef>
                <a:spcPts val="0"/>
              </a:spcBef>
              <a:spcAft>
                <a:spcPts val="0"/>
              </a:spcAft>
              <a:buFont typeface="Arial"/>
              <a:buChar char="•"/>
              <a:defRPr/>
            </a:pPr>
            <a:r>
              <a:rPr lang="en-US" sz="2000" b="1" dirty="0">
                <a:latin typeface="+mn-lt"/>
                <a:ea typeface="+mn-ea"/>
              </a:rPr>
              <a:t>Devaluation: </a:t>
            </a:r>
            <a:r>
              <a:rPr lang="en-US" sz="2000" dirty="0">
                <a:latin typeface="+mn-lt"/>
                <a:ea typeface="+mn-ea"/>
              </a:rPr>
              <a:t>the increase in the fixed value of one currency due to its government acts</a:t>
            </a:r>
          </a:p>
          <a:p>
            <a:pPr eaLnBrk="1" fontAlgn="auto" hangingPunct="1">
              <a:spcBef>
                <a:spcPts val="0"/>
              </a:spcBef>
              <a:spcAft>
                <a:spcPts val="0"/>
              </a:spcAft>
              <a:defRPr/>
            </a:pPr>
            <a:r>
              <a:rPr lang="en-US" sz="2000" dirty="0">
                <a:latin typeface="+mn-lt"/>
                <a:ea typeface="+mn-ea"/>
              </a:rPr>
              <a:t>E.g. To devaluate the USD against Yen, FED will sell USD and buy JPY from the market</a:t>
            </a:r>
          </a:p>
          <a:p>
            <a:pPr eaLnBrk="1" fontAlgn="auto" hangingPunct="1">
              <a:spcBef>
                <a:spcPts val="0"/>
              </a:spcBef>
              <a:spcAft>
                <a:spcPts val="0"/>
              </a:spcAft>
              <a:defRPr/>
            </a:pPr>
            <a:endParaRPr lang="en-US" sz="2000" dirty="0">
              <a:latin typeface="+mn-lt"/>
              <a:ea typeface="+mn-ea"/>
            </a:endParaRPr>
          </a:p>
          <a:p>
            <a:pPr marL="342900" indent="-342900" eaLnBrk="1" fontAlgn="auto" hangingPunct="1">
              <a:spcBef>
                <a:spcPts val="0"/>
              </a:spcBef>
              <a:spcAft>
                <a:spcPts val="0"/>
              </a:spcAft>
              <a:buFont typeface="Arial"/>
              <a:buChar char="•"/>
              <a:defRPr/>
            </a:pPr>
            <a:r>
              <a:rPr lang="en-US" sz="2000" b="1" dirty="0">
                <a:latin typeface="+mn-lt"/>
                <a:ea typeface="+mn-ea"/>
              </a:rPr>
              <a:t>Revaluation: </a:t>
            </a:r>
            <a:r>
              <a:rPr lang="en-US" sz="2000" dirty="0">
                <a:latin typeface="+mn-lt"/>
                <a:ea typeface="+mn-ea"/>
              </a:rPr>
              <a:t>the decrease in the fixed value of one currency due to its government acts</a:t>
            </a:r>
          </a:p>
          <a:p>
            <a:pPr eaLnBrk="1" fontAlgn="auto" hangingPunct="1">
              <a:spcBef>
                <a:spcPts val="0"/>
              </a:spcBef>
              <a:spcAft>
                <a:spcPts val="0"/>
              </a:spcAft>
              <a:defRPr/>
            </a:pPr>
            <a:r>
              <a:rPr lang="en-US" sz="2000" dirty="0">
                <a:latin typeface="+mn-lt"/>
                <a:ea typeface="+mn-ea"/>
              </a:rPr>
              <a:t>E.g. To revaluate the USD against Yen, FED will sell JPY to the market</a:t>
            </a:r>
          </a:p>
          <a:p>
            <a:pPr eaLnBrk="1" fontAlgn="auto" hangingPunct="1">
              <a:spcBef>
                <a:spcPts val="0"/>
              </a:spcBef>
              <a:spcAft>
                <a:spcPts val="0"/>
              </a:spcAft>
              <a:defRPr/>
            </a:pPr>
            <a:endParaRPr lang="en-US" sz="2000" dirty="0">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Changes in the exchange rate </a:t>
            </a:r>
            <a:endParaRPr lang="en-US" dirty="0">
              <a:ea typeface="+mj-ea"/>
              <a:cs typeface="+mj-cs"/>
            </a:endParaRPr>
          </a:p>
        </p:txBody>
      </p:sp>
      <p:grpSp>
        <p:nvGrpSpPr>
          <p:cNvPr id="25603" name="Group 7"/>
          <p:cNvGrpSpPr>
            <a:grpSpLocks/>
          </p:cNvGrpSpPr>
          <p:nvPr/>
        </p:nvGrpSpPr>
        <p:grpSpPr bwMode="auto">
          <a:xfrm>
            <a:off x="152400" y="1981200"/>
            <a:ext cx="4114800" cy="4572000"/>
            <a:chOff x="1413706" y="1007427"/>
            <a:chExt cx="6155524" cy="5029202"/>
          </a:xfrm>
        </p:grpSpPr>
        <p:grpSp>
          <p:nvGrpSpPr>
            <p:cNvPr id="25606" name="Group 8"/>
            <p:cNvGrpSpPr>
              <a:grpSpLocks/>
            </p:cNvGrpSpPr>
            <p:nvPr/>
          </p:nvGrpSpPr>
          <p:grpSpPr bwMode="auto">
            <a:xfrm>
              <a:off x="1413706" y="1007427"/>
              <a:ext cx="6155524" cy="5029202"/>
              <a:chOff x="1413706" y="1007427"/>
              <a:chExt cx="6155524" cy="5029202"/>
            </a:xfrm>
          </p:grpSpPr>
          <p:cxnSp>
            <p:nvCxnSpPr>
              <p:cNvPr id="11" name="Straight Arrow Connector 10"/>
              <p:cNvCxnSpPr>
                <a:cxnSpLocks noChangeShapeType="1"/>
              </p:cNvCxnSpPr>
              <p:nvPr/>
            </p:nvCxnSpPr>
            <p:spPr bwMode="auto">
              <a:xfrm>
                <a:off x="1981288" y="5638484"/>
                <a:ext cx="5409832"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flipV="1">
                <a:off x="1981288" y="1466691"/>
                <a:ext cx="33247" cy="4180524"/>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3" name="Freeform 12"/>
              <p:cNvSpPr>
                <a:spLocks/>
              </p:cNvSpPr>
              <p:nvPr/>
            </p:nvSpPr>
            <p:spPr bwMode="auto">
              <a:xfrm>
                <a:off x="2361258" y="2362518"/>
                <a:ext cx="4072809" cy="2795748"/>
              </a:xfrm>
              <a:custGeom>
                <a:avLst/>
                <a:gdLst>
                  <a:gd name="T0" fmla="*/ 0 w 1577347"/>
                  <a:gd name="T1" fmla="*/ 0 h 1884798"/>
                  <a:gd name="T2" fmla="*/ 4072809 w 1577347"/>
                  <a:gd name="T3" fmla="*/ 2795748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14" name="Freeform 13"/>
              <p:cNvSpPr>
                <a:spLocks/>
              </p:cNvSpPr>
              <p:nvPr/>
            </p:nvSpPr>
            <p:spPr bwMode="auto">
              <a:xfrm>
                <a:off x="2437253" y="1981835"/>
                <a:ext cx="3462482" cy="3071656"/>
              </a:xfrm>
              <a:custGeom>
                <a:avLst/>
                <a:gdLst>
                  <a:gd name="T0" fmla="*/ 0 w 3461968"/>
                  <a:gd name="T1" fmla="*/ 3071656 h 3073040"/>
                  <a:gd name="T2" fmla="*/ 1925878 w 3461968"/>
                  <a:gd name="T3" fmla="*/ 2088726 h 3073040"/>
                  <a:gd name="T4" fmla="*/ 346248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5" name="Straight Connector 14"/>
              <p:cNvCxnSpPr>
                <a:cxnSpLocks noChangeShapeType="1"/>
                <a:stCxn id="14" idx="1"/>
              </p:cNvCxnSpPr>
              <p:nvPr/>
            </p:nvCxnSpPr>
            <p:spPr bwMode="auto">
              <a:xfrm flipH="1" flipV="1">
                <a:off x="1950414" y="4065113"/>
                <a:ext cx="2412813" cy="5238"/>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6" name="Straight Connector 15"/>
              <p:cNvCxnSpPr>
                <a:cxnSpLocks noChangeShapeType="1"/>
                <a:stCxn id="14" idx="1"/>
              </p:cNvCxnSpPr>
              <p:nvPr/>
            </p:nvCxnSpPr>
            <p:spPr bwMode="auto">
              <a:xfrm>
                <a:off x="4363228" y="4070351"/>
                <a:ext cx="11875" cy="1587342"/>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5614" name="TextBox 20"/>
              <p:cNvSpPr txBox="1">
                <a:spLocks noChangeArrowheads="1"/>
              </p:cNvSpPr>
              <p:nvPr/>
            </p:nvSpPr>
            <p:spPr bwMode="auto">
              <a:xfrm>
                <a:off x="5943600" y="1676400"/>
                <a:ext cx="540688"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r>
                  <a:rPr lang="en-US" altLang="vi-VN" sz="1800" baseline="-25000">
                    <a:solidFill>
                      <a:srgbClr val="008000"/>
                    </a:solidFill>
                  </a:rPr>
                  <a:t>F</a:t>
                </a:r>
              </a:p>
            </p:txBody>
          </p:sp>
          <p:sp>
            <p:nvSpPr>
              <p:cNvPr id="25615" name="TextBox 21"/>
              <p:cNvSpPr txBox="1">
                <a:spLocks noChangeArrowheads="1"/>
              </p:cNvSpPr>
              <p:nvPr/>
            </p:nvSpPr>
            <p:spPr bwMode="auto">
              <a:xfrm>
                <a:off x="6386695" y="5017477"/>
                <a:ext cx="594473"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r>
                  <a:rPr lang="en-US" altLang="vi-VN" sz="1800" baseline="-25000">
                    <a:solidFill>
                      <a:srgbClr val="008000"/>
                    </a:solidFill>
                  </a:rPr>
                  <a:t>F</a:t>
                </a:r>
              </a:p>
            </p:txBody>
          </p:sp>
          <p:sp>
            <p:nvSpPr>
              <p:cNvPr id="25616" name="TextBox 30"/>
              <p:cNvSpPr txBox="1">
                <a:spLocks noChangeArrowheads="1"/>
              </p:cNvSpPr>
              <p:nvPr/>
            </p:nvSpPr>
            <p:spPr bwMode="auto">
              <a:xfrm>
                <a:off x="6996229" y="5657869"/>
                <a:ext cx="573001"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Q</a:t>
                </a:r>
                <a:r>
                  <a:rPr lang="en-US" altLang="vi-VN" sz="1800" baseline="-25000">
                    <a:solidFill>
                      <a:srgbClr val="008000"/>
                    </a:solidFill>
                  </a:rPr>
                  <a:t>CF</a:t>
                </a:r>
              </a:p>
            </p:txBody>
          </p:sp>
          <p:sp>
            <p:nvSpPr>
              <p:cNvPr id="25617" name="TextBox 31"/>
              <p:cNvSpPr txBox="1">
                <a:spLocks noChangeArrowheads="1"/>
              </p:cNvSpPr>
              <p:nvPr/>
            </p:nvSpPr>
            <p:spPr bwMode="auto">
              <a:xfrm>
                <a:off x="1413706" y="1007427"/>
                <a:ext cx="1238922"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C</a:t>
                </a:r>
                <a:r>
                  <a:rPr lang="en-US" altLang="vi-VN" sz="1800" baseline="-25000">
                    <a:solidFill>
                      <a:srgbClr val="008000"/>
                    </a:solidFill>
                  </a:rPr>
                  <a:t>D</a:t>
                </a:r>
                <a:r>
                  <a:rPr lang="en-US" altLang="vi-VN" sz="1800">
                    <a:solidFill>
                      <a:srgbClr val="008000"/>
                    </a:solidFill>
                  </a:rPr>
                  <a:t>/C</a:t>
                </a:r>
                <a:r>
                  <a:rPr lang="en-US" altLang="vi-VN" sz="1800" baseline="-25000">
                    <a:solidFill>
                      <a:srgbClr val="008000"/>
                    </a:solidFill>
                  </a:rPr>
                  <a:t>F</a:t>
                </a:r>
                <a:r>
                  <a:rPr lang="en-US" altLang="vi-VN" sz="1800">
                    <a:solidFill>
                      <a:srgbClr val="008000"/>
                    </a:solidFill>
                  </a:rPr>
                  <a:t> </a:t>
                </a:r>
                <a:endParaRPr lang="en-US" altLang="vi-VN" sz="1800" baseline="-25000">
                  <a:solidFill>
                    <a:srgbClr val="008000"/>
                  </a:solidFill>
                </a:endParaRPr>
              </a:p>
            </p:txBody>
          </p:sp>
        </p:grpSp>
        <p:sp>
          <p:nvSpPr>
            <p:cNvPr id="25607" name="TextBox 9"/>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sp>
        <p:nvSpPr>
          <p:cNvPr id="64" name="Rectangle 63"/>
          <p:cNvSpPr>
            <a:spLocks noChangeArrowheads="1"/>
          </p:cNvSpPr>
          <p:nvPr/>
        </p:nvSpPr>
        <p:spPr bwMode="auto">
          <a:xfrm>
            <a:off x="4343400" y="1905000"/>
            <a:ext cx="4648200" cy="44958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just" eaLnBrk="1" fontAlgn="auto" hangingPunct="1">
              <a:spcBef>
                <a:spcPts val="0"/>
              </a:spcBef>
              <a:spcAft>
                <a:spcPts val="0"/>
              </a:spcAft>
              <a:defRPr/>
            </a:pPr>
            <a:endParaRPr lang="en-US" b="1" u="sng" dirty="0">
              <a:latin typeface="+mn-lt"/>
              <a:ea typeface="+mn-ea"/>
            </a:endParaRPr>
          </a:p>
          <a:p>
            <a:pPr marL="285750" indent="-285750" algn="just" eaLnBrk="1" fontAlgn="auto" hangingPunct="1">
              <a:spcBef>
                <a:spcPts val="0"/>
              </a:spcBef>
              <a:spcAft>
                <a:spcPts val="0"/>
              </a:spcAft>
              <a:buFont typeface="Wingdings" charset="2"/>
              <a:buChar char="v"/>
              <a:defRPr/>
            </a:pPr>
            <a:r>
              <a:rPr lang="en-US" b="1" u="sng" dirty="0">
                <a:latin typeface="+mn-lt"/>
                <a:ea typeface="+mn-ea"/>
              </a:rPr>
              <a:t>Vertical axis: </a:t>
            </a:r>
            <a:r>
              <a:rPr lang="en-US" dirty="0">
                <a:latin typeface="+mn-lt"/>
                <a:ea typeface="+mn-ea"/>
              </a:rPr>
              <a:t>presents the price of foreign currency in terms of domestic currency</a:t>
            </a:r>
          </a:p>
          <a:p>
            <a:pPr marL="285750" indent="-285750" algn="just" eaLnBrk="1" fontAlgn="auto" hangingPunct="1">
              <a:spcBef>
                <a:spcPts val="0"/>
              </a:spcBef>
              <a:spcAft>
                <a:spcPts val="0"/>
              </a:spcAft>
              <a:defRPr/>
            </a:pPr>
            <a:r>
              <a:rPr lang="en-US" dirty="0">
                <a:latin typeface="+mn-lt"/>
                <a:ea typeface="+mn-ea"/>
              </a:rPr>
              <a:t>-&gt; An increase in the exchange rate (R)  refers to depreciation of domestic currency and appreciation of foreign currency</a:t>
            </a:r>
          </a:p>
          <a:p>
            <a:pPr marL="285750" indent="-285750" algn="just" eaLnBrk="1" fontAlgn="auto" hangingPunct="1">
              <a:spcBef>
                <a:spcPts val="0"/>
              </a:spcBef>
              <a:spcAft>
                <a:spcPts val="0"/>
              </a:spcAft>
              <a:defRPr/>
            </a:pPr>
            <a:r>
              <a:rPr lang="en-US" dirty="0">
                <a:latin typeface="+mn-lt"/>
                <a:ea typeface="+mn-ea"/>
              </a:rPr>
              <a:t>-&gt; A decrease in the exchange rate (R)  refers to appreciation of domestic currency and depreciation of foreign currency</a:t>
            </a:r>
          </a:p>
          <a:p>
            <a:pPr marL="285750" indent="-285750" algn="just" eaLnBrk="1" fontAlgn="auto" hangingPunct="1">
              <a:spcBef>
                <a:spcPts val="0"/>
              </a:spcBef>
              <a:spcAft>
                <a:spcPts val="0"/>
              </a:spcAft>
              <a:buFont typeface="Wingdings" charset="2"/>
              <a:buChar char="v"/>
              <a:defRPr/>
            </a:pPr>
            <a:endParaRPr lang="en-US" dirty="0">
              <a:latin typeface="+mn-lt"/>
              <a:ea typeface="+mn-ea"/>
            </a:endParaRPr>
          </a:p>
          <a:p>
            <a:pPr marL="285750" indent="-285750" algn="just" eaLnBrk="1" fontAlgn="auto" hangingPunct="1">
              <a:spcBef>
                <a:spcPts val="0"/>
              </a:spcBef>
              <a:spcAft>
                <a:spcPts val="0"/>
              </a:spcAft>
              <a:buFont typeface="Wingdings" charset="2"/>
              <a:buChar char="v"/>
              <a:defRPr/>
            </a:pPr>
            <a:r>
              <a:rPr lang="en-US" b="1" u="sng" dirty="0">
                <a:latin typeface="+mn-lt"/>
                <a:ea typeface="+mn-ea"/>
              </a:rPr>
              <a:t>Horizontal axis: </a:t>
            </a:r>
            <a:r>
              <a:rPr lang="en-US" dirty="0">
                <a:latin typeface="+mn-lt"/>
                <a:ea typeface="+mn-ea"/>
              </a:rPr>
              <a:t>presents the quantity of foreign currency in domestic market</a:t>
            </a:r>
          </a:p>
          <a:p>
            <a:pPr marL="285750" indent="-285750" algn="just" eaLnBrk="1" fontAlgn="auto" hangingPunct="1">
              <a:spcBef>
                <a:spcPts val="0"/>
              </a:spcBef>
              <a:spcAft>
                <a:spcPts val="0"/>
              </a:spcAft>
              <a:buFont typeface="Wingdings" charset="2"/>
              <a:buChar char="v"/>
              <a:defRPr/>
            </a:pPr>
            <a:endParaRPr lang="en-US" dirty="0">
              <a:latin typeface="Wingdings"/>
              <a:ea typeface="Wingdings"/>
              <a:cs typeface="Wingdings"/>
              <a:sym typeface="Wingdings"/>
            </a:endParaRPr>
          </a:p>
          <a:p>
            <a:pPr marL="285750" indent="-285750" algn="just" eaLnBrk="1" fontAlgn="auto" hangingPunct="1">
              <a:spcBef>
                <a:spcPts val="0"/>
              </a:spcBef>
              <a:spcAft>
                <a:spcPts val="0"/>
              </a:spcAft>
              <a:buFont typeface="Wingdings" charset="2"/>
              <a:buChar char="v"/>
              <a:defRPr/>
            </a:pPr>
            <a:r>
              <a:rPr lang="en-US" dirty="0">
                <a:latin typeface="Times New Roman" pitchFamily="18" charset="0"/>
                <a:ea typeface="Wingdings"/>
                <a:cs typeface="Times New Roman" pitchFamily="18" charset="0"/>
                <a:sym typeface="Wingdings"/>
              </a:rPr>
              <a:t>The lower the rate is,, the greater the quantity of foreign currency demanded and the lower the quantity of foreign currency supplied. </a:t>
            </a:r>
          </a:p>
        </p:txBody>
      </p:sp>
      <p:sp>
        <p:nvSpPr>
          <p:cNvPr id="25605" name="TextBox 1"/>
          <p:cNvSpPr txBox="1">
            <a:spLocks noChangeArrowheads="1"/>
          </p:cNvSpPr>
          <p:nvPr/>
        </p:nvSpPr>
        <p:spPr bwMode="auto">
          <a:xfrm>
            <a:off x="228600" y="11826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000"/>
              <a:t>At the most basic level, exchange rate are determined by the demand and supply of one currency relative to the demand and supply of another</a:t>
            </a: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Changes in the exchange rate </a:t>
            </a:r>
            <a:endParaRPr lang="en-US" dirty="0">
              <a:ea typeface="+mj-ea"/>
              <a:cs typeface="+mj-cs"/>
            </a:endParaRPr>
          </a:p>
        </p:txBody>
      </p:sp>
      <p:grpSp>
        <p:nvGrpSpPr>
          <p:cNvPr id="27651" name="Group 62"/>
          <p:cNvGrpSpPr>
            <a:grpSpLocks/>
          </p:cNvGrpSpPr>
          <p:nvPr/>
        </p:nvGrpSpPr>
        <p:grpSpPr bwMode="auto">
          <a:xfrm>
            <a:off x="152400" y="1981200"/>
            <a:ext cx="4114800" cy="4572000"/>
            <a:chOff x="858403" y="1059809"/>
            <a:chExt cx="6766011" cy="5294175"/>
          </a:xfrm>
        </p:grpSpPr>
        <p:grpSp>
          <p:nvGrpSpPr>
            <p:cNvPr id="27654" name="Group 7"/>
            <p:cNvGrpSpPr>
              <a:grpSpLocks/>
            </p:cNvGrpSpPr>
            <p:nvPr/>
          </p:nvGrpSpPr>
          <p:grpSpPr bwMode="auto">
            <a:xfrm>
              <a:off x="858403" y="1059809"/>
              <a:ext cx="6766011" cy="5294175"/>
              <a:chOff x="1413706" y="1007427"/>
              <a:chExt cx="6155524" cy="5029202"/>
            </a:xfrm>
          </p:grpSpPr>
          <p:grpSp>
            <p:nvGrpSpPr>
              <p:cNvPr id="27669" name="Group 8"/>
              <p:cNvGrpSpPr>
                <a:grpSpLocks/>
              </p:cNvGrpSpPr>
              <p:nvPr/>
            </p:nvGrpSpPr>
            <p:grpSpPr bwMode="auto">
              <a:xfrm>
                <a:off x="1413706" y="1007427"/>
                <a:ext cx="6155524" cy="5029202"/>
                <a:chOff x="1413706" y="1007427"/>
                <a:chExt cx="6155524" cy="5029202"/>
              </a:xfrm>
            </p:grpSpPr>
            <p:cxnSp>
              <p:nvCxnSpPr>
                <p:cNvPr id="11" name="Straight Arrow Connector 10"/>
                <p:cNvCxnSpPr>
                  <a:cxnSpLocks noChangeShapeType="1"/>
                </p:cNvCxnSpPr>
                <p:nvPr/>
              </p:nvCxnSpPr>
              <p:spPr bwMode="auto">
                <a:xfrm>
                  <a:off x="1981288" y="5638484"/>
                  <a:ext cx="5409832"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flipV="1">
                  <a:off x="1981288" y="1466691"/>
                  <a:ext cx="33247" cy="4180524"/>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3" name="Freeform 12"/>
                <p:cNvSpPr>
                  <a:spLocks/>
                </p:cNvSpPr>
                <p:nvPr/>
              </p:nvSpPr>
              <p:spPr bwMode="auto">
                <a:xfrm>
                  <a:off x="2361258" y="2362518"/>
                  <a:ext cx="4072809" cy="2795748"/>
                </a:xfrm>
                <a:custGeom>
                  <a:avLst/>
                  <a:gdLst>
                    <a:gd name="T0" fmla="*/ 0 w 1577347"/>
                    <a:gd name="T1" fmla="*/ 0 h 1884798"/>
                    <a:gd name="T2" fmla="*/ 4072809 w 1577347"/>
                    <a:gd name="T3" fmla="*/ 2795748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14" name="Freeform 13"/>
                <p:cNvSpPr>
                  <a:spLocks/>
                </p:cNvSpPr>
                <p:nvPr/>
              </p:nvSpPr>
              <p:spPr bwMode="auto">
                <a:xfrm>
                  <a:off x="2437253" y="1981835"/>
                  <a:ext cx="3462482" cy="3071656"/>
                </a:xfrm>
                <a:custGeom>
                  <a:avLst/>
                  <a:gdLst>
                    <a:gd name="T0" fmla="*/ 0 w 3461968"/>
                    <a:gd name="T1" fmla="*/ 3071656 h 3073040"/>
                    <a:gd name="T2" fmla="*/ 1925878 w 3461968"/>
                    <a:gd name="T3" fmla="*/ 2088726 h 3073040"/>
                    <a:gd name="T4" fmla="*/ 346248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5" name="Straight Connector 14"/>
                <p:cNvCxnSpPr>
                  <a:cxnSpLocks noChangeShapeType="1"/>
                  <a:stCxn id="14" idx="1"/>
                </p:cNvCxnSpPr>
                <p:nvPr/>
              </p:nvCxnSpPr>
              <p:spPr bwMode="auto">
                <a:xfrm flipH="1" flipV="1">
                  <a:off x="1950414" y="4065113"/>
                  <a:ext cx="2412813" cy="5238"/>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6" name="Straight Connector 15"/>
                <p:cNvCxnSpPr>
                  <a:cxnSpLocks noChangeShapeType="1"/>
                  <a:stCxn id="14" idx="1"/>
                </p:cNvCxnSpPr>
                <p:nvPr/>
              </p:nvCxnSpPr>
              <p:spPr bwMode="auto">
                <a:xfrm>
                  <a:off x="4363228" y="4070351"/>
                  <a:ext cx="11875" cy="1587342"/>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7677" name="TextBox 20"/>
                <p:cNvSpPr txBox="1">
                  <a:spLocks noChangeArrowheads="1"/>
                </p:cNvSpPr>
                <p:nvPr/>
              </p:nvSpPr>
              <p:spPr bwMode="auto">
                <a:xfrm>
                  <a:off x="5943600" y="1676400"/>
                  <a:ext cx="540688"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r>
                    <a:rPr lang="en-US" altLang="vi-VN" sz="1800" baseline="-25000">
                      <a:solidFill>
                        <a:srgbClr val="008000"/>
                      </a:solidFill>
                    </a:rPr>
                    <a:t>F</a:t>
                  </a:r>
                </a:p>
              </p:txBody>
            </p:sp>
            <p:sp>
              <p:nvSpPr>
                <p:cNvPr id="27678" name="TextBox 21"/>
                <p:cNvSpPr txBox="1">
                  <a:spLocks noChangeArrowheads="1"/>
                </p:cNvSpPr>
                <p:nvPr/>
              </p:nvSpPr>
              <p:spPr bwMode="auto">
                <a:xfrm>
                  <a:off x="6386695" y="5017477"/>
                  <a:ext cx="594473"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r>
                    <a:rPr lang="en-US" altLang="vi-VN" sz="1800" baseline="-25000">
                      <a:solidFill>
                        <a:srgbClr val="008000"/>
                      </a:solidFill>
                    </a:rPr>
                    <a:t>F</a:t>
                  </a:r>
                </a:p>
              </p:txBody>
            </p:sp>
            <p:sp>
              <p:nvSpPr>
                <p:cNvPr id="27679" name="TextBox 30"/>
                <p:cNvSpPr txBox="1">
                  <a:spLocks noChangeArrowheads="1"/>
                </p:cNvSpPr>
                <p:nvPr/>
              </p:nvSpPr>
              <p:spPr bwMode="auto">
                <a:xfrm>
                  <a:off x="6996229" y="5657869"/>
                  <a:ext cx="573001"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Q</a:t>
                  </a:r>
                  <a:r>
                    <a:rPr lang="en-US" altLang="vi-VN" sz="1800" baseline="-25000">
                      <a:solidFill>
                        <a:srgbClr val="008000"/>
                      </a:solidFill>
                    </a:rPr>
                    <a:t>CF</a:t>
                  </a:r>
                </a:p>
              </p:txBody>
            </p:sp>
            <p:sp>
              <p:nvSpPr>
                <p:cNvPr id="27680" name="TextBox 31"/>
                <p:cNvSpPr txBox="1">
                  <a:spLocks noChangeArrowheads="1"/>
                </p:cNvSpPr>
                <p:nvPr/>
              </p:nvSpPr>
              <p:spPr bwMode="auto">
                <a:xfrm>
                  <a:off x="1413706" y="1007427"/>
                  <a:ext cx="1238922"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C</a:t>
                  </a:r>
                  <a:r>
                    <a:rPr lang="en-US" altLang="vi-VN" sz="1800" baseline="-25000">
                      <a:solidFill>
                        <a:srgbClr val="008000"/>
                      </a:solidFill>
                    </a:rPr>
                    <a:t>D</a:t>
                  </a:r>
                  <a:r>
                    <a:rPr lang="en-US" altLang="vi-VN" sz="1800">
                      <a:solidFill>
                        <a:srgbClr val="008000"/>
                      </a:solidFill>
                    </a:rPr>
                    <a:t>/C</a:t>
                  </a:r>
                  <a:r>
                    <a:rPr lang="en-US" altLang="vi-VN" sz="1800" baseline="-25000">
                      <a:solidFill>
                        <a:srgbClr val="008000"/>
                      </a:solidFill>
                    </a:rPr>
                    <a:t>F</a:t>
                  </a:r>
                  <a:r>
                    <a:rPr lang="en-US" altLang="vi-VN" sz="1800">
                      <a:solidFill>
                        <a:srgbClr val="008000"/>
                      </a:solidFill>
                    </a:rPr>
                    <a:t> </a:t>
                  </a:r>
                  <a:endParaRPr lang="en-US" altLang="vi-VN" sz="1800" baseline="-25000">
                    <a:solidFill>
                      <a:srgbClr val="008000"/>
                    </a:solidFill>
                  </a:endParaRPr>
                </a:p>
              </p:txBody>
            </p:sp>
          </p:grpSp>
          <p:sp>
            <p:nvSpPr>
              <p:cNvPr id="27670" name="TextBox 9"/>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grpSp>
          <p:nvGrpSpPr>
            <p:cNvPr id="27655" name="Group 61"/>
            <p:cNvGrpSpPr>
              <a:grpSpLocks/>
            </p:cNvGrpSpPr>
            <p:nvPr/>
          </p:nvGrpSpPr>
          <p:grpSpPr bwMode="auto">
            <a:xfrm>
              <a:off x="1676400" y="1383268"/>
              <a:ext cx="5320476" cy="4560332"/>
              <a:chOff x="1676400" y="1383268"/>
              <a:chExt cx="5320476" cy="4560332"/>
            </a:xfrm>
          </p:grpSpPr>
          <p:grpSp>
            <p:nvGrpSpPr>
              <p:cNvPr id="27656" name="Group 60"/>
              <p:cNvGrpSpPr>
                <a:grpSpLocks/>
              </p:cNvGrpSpPr>
              <p:nvPr/>
            </p:nvGrpSpPr>
            <p:grpSpPr bwMode="auto">
              <a:xfrm>
                <a:off x="1676400" y="1383268"/>
                <a:ext cx="5320476" cy="4255533"/>
                <a:chOff x="1676400" y="1383268"/>
                <a:chExt cx="5320476" cy="4255533"/>
              </a:xfrm>
            </p:grpSpPr>
            <p:sp>
              <p:nvSpPr>
                <p:cNvPr id="33" name="Freeform 32"/>
                <p:cNvSpPr>
                  <a:spLocks/>
                </p:cNvSpPr>
                <p:nvPr/>
              </p:nvSpPr>
              <p:spPr bwMode="auto">
                <a:xfrm>
                  <a:off x="1826841" y="1752832"/>
                  <a:ext cx="3578781" cy="3158123"/>
                </a:xfrm>
                <a:custGeom>
                  <a:avLst/>
                  <a:gdLst>
                    <a:gd name="T0" fmla="*/ 0 w 3461968"/>
                    <a:gd name="T1" fmla="*/ 3158123 h 3073040"/>
                    <a:gd name="T2" fmla="*/ 1990565 w 3461968"/>
                    <a:gd name="T3" fmla="*/ 2147523 h 3073040"/>
                    <a:gd name="T4" fmla="*/ 3578781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127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4" name="Freeform 33"/>
                <p:cNvSpPr>
                  <a:spLocks/>
                </p:cNvSpPr>
                <p:nvPr/>
              </p:nvSpPr>
              <p:spPr bwMode="auto">
                <a:xfrm>
                  <a:off x="2589062" y="2363133"/>
                  <a:ext cx="3508302" cy="3158123"/>
                </a:xfrm>
                <a:custGeom>
                  <a:avLst/>
                  <a:gdLst>
                    <a:gd name="T0" fmla="*/ 0 w 3461968"/>
                    <a:gd name="T1" fmla="*/ 3158123 h 3073040"/>
                    <a:gd name="T2" fmla="*/ 1951364 w 3461968"/>
                    <a:gd name="T3" fmla="*/ 2147523 h 3073040"/>
                    <a:gd name="T4" fmla="*/ 350830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127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5" name="Freeform 34"/>
                <p:cNvSpPr>
                  <a:spLocks/>
                </p:cNvSpPr>
                <p:nvPr/>
              </p:nvSpPr>
              <p:spPr bwMode="auto">
                <a:xfrm>
                  <a:off x="1675441" y="2819020"/>
                  <a:ext cx="4192212" cy="2819884"/>
                </a:xfrm>
                <a:custGeom>
                  <a:avLst/>
                  <a:gdLst>
                    <a:gd name="T0" fmla="*/ 0 w 1577347"/>
                    <a:gd name="T1" fmla="*/ 0 h 1884798"/>
                    <a:gd name="T2" fmla="*/ 4192212 w 1577347"/>
                    <a:gd name="T3" fmla="*/ 2819884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6" name="Freeform 35"/>
                <p:cNvSpPr>
                  <a:spLocks/>
                </p:cNvSpPr>
                <p:nvPr/>
              </p:nvSpPr>
              <p:spPr bwMode="auto">
                <a:xfrm>
                  <a:off x="2153133" y="2162762"/>
                  <a:ext cx="4249640" cy="2865841"/>
                </a:xfrm>
                <a:custGeom>
                  <a:avLst/>
                  <a:gdLst>
                    <a:gd name="T0" fmla="*/ 0 w 1577347"/>
                    <a:gd name="T1" fmla="*/ 0 h 1884798"/>
                    <a:gd name="T2" fmla="*/ 4249640 w 1577347"/>
                    <a:gd name="T3" fmla="*/ 2865841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47" name="Straight Arrow Connector 46"/>
                <p:cNvCxnSpPr>
                  <a:cxnSpLocks noChangeShapeType="1"/>
                </p:cNvCxnSpPr>
                <p:nvPr/>
              </p:nvCxnSpPr>
              <p:spPr bwMode="auto">
                <a:xfrm flipH="1" flipV="1">
                  <a:off x="5105433" y="2438501"/>
                  <a:ext cx="229710" cy="152576"/>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9" name="Straight Arrow Connector 48"/>
                <p:cNvCxnSpPr>
                  <a:cxnSpLocks noChangeShapeType="1"/>
                </p:cNvCxnSpPr>
                <p:nvPr/>
              </p:nvCxnSpPr>
              <p:spPr bwMode="auto">
                <a:xfrm>
                  <a:off x="5486543" y="2666444"/>
                  <a:ext cx="229710" cy="152576"/>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1" name="Straight Arrow Connector 50"/>
                <p:cNvCxnSpPr>
                  <a:cxnSpLocks noChangeShapeType="1"/>
                </p:cNvCxnSpPr>
                <p:nvPr/>
              </p:nvCxnSpPr>
              <p:spPr bwMode="auto">
                <a:xfrm flipV="1">
                  <a:off x="2589062" y="2819020"/>
                  <a:ext cx="154009" cy="152575"/>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3" name="Straight Arrow Connector 52"/>
                <p:cNvCxnSpPr>
                  <a:cxnSpLocks noChangeShapeType="1"/>
                </p:cNvCxnSpPr>
                <p:nvPr/>
              </p:nvCxnSpPr>
              <p:spPr bwMode="auto">
                <a:xfrm flipH="1">
                  <a:off x="2286262" y="3124171"/>
                  <a:ext cx="151400" cy="152575"/>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7666" name="TextBox 55"/>
                <p:cNvSpPr txBox="1">
                  <a:spLocks noChangeArrowheads="1"/>
                </p:cNvSpPr>
                <p:nvPr/>
              </p:nvSpPr>
              <p:spPr bwMode="auto">
                <a:xfrm>
                  <a:off x="6076880" y="2133600"/>
                  <a:ext cx="4077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S1</a:t>
                  </a:r>
                  <a:endParaRPr lang="en-US" altLang="vi-VN" sz="1800" baseline="-25000">
                    <a:solidFill>
                      <a:srgbClr val="008000"/>
                    </a:solidFill>
                  </a:endParaRPr>
                </a:p>
              </p:txBody>
            </p:sp>
            <p:sp>
              <p:nvSpPr>
                <p:cNvPr id="27667" name="TextBox 56"/>
                <p:cNvSpPr txBox="1">
                  <a:spLocks noChangeArrowheads="1"/>
                </p:cNvSpPr>
                <p:nvPr/>
              </p:nvSpPr>
              <p:spPr bwMode="auto">
                <a:xfrm>
                  <a:off x="5334000" y="1383268"/>
                  <a:ext cx="4077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S2</a:t>
                  </a:r>
                  <a:endParaRPr lang="en-US" altLang="vi-VN" sz="1800" baseline="-25000">
                    <a:solidFill>
                      <a:srgbClr val="008000"/>
                    </a:solidFill>
                  </a:endParaRPr>
                </a:p>
              </p:txBody>
            </p:sp>
            <p:sp>
              <p:nvSpPr>
                <p:cNvPr id="27668" name="TextBox 57"/>
                <p:cNvSpPr txBox="1">
                  <a:spLocks noChangeArrowheads="1"/>
                </p:cNvSpPr>
                <p:nvPr/>
              </p:nvSpPr>
              <p:spPr bwMode="auto">
                <a:xfrm>
                  <a:off x="6553200" y="4800600"/>
                  <a:ext cx="443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D1</a:t>
                  </a:r>
                  <a:endParaRPr lang="en-US" altLang="vi-VN" sz="1800" baseline="-25000">
                    <a:solidFill>
                      <a:srgbClr val="008000"/>
                    </a:solidFill>
                  </a:endParaRPr>
                </a:p>
              </p:txBody>
            </p:sp>
          </p:grpSp>
          <p:sp>
            <p:nvSpPr>
              <p:cNvPr id="27657" name="TextBox 58"/>
              <p:cNvSpPr txBox="1">
                <a:spLocks noChangeArrowheads="1"/>
              </p:cNvSpPr>
              <p:nvPr/>
            </p:nvSpPr>
            <p:spPr bwMode="auto">
              <a:xfrm>
                <a:off x="6019800" y="5574268"/>
                <a:ext cx="443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D2</a:t>
                </a:r>
                <a:endParaRPr lang="en-US" altLang="vi-VN" sz="1800" baseline="-25000">
                  <a:solidFill>
                    <a:srgbClr val="008000"/>
                  </a:solidFill>
                </a:endParaRPr>
              </a:p>
            </p:txBody>
          </p:sp>
        </p:grpSp>
      </p:grpSp>
      <p:sp>
        <p:nvSpPr>
          <p:cNvPr id="64" name="Rectangle 63"/>
          <p:cNvSpPr>
            <a:spLocks noChangeArrowheads="1"/>
          </p:cNvSpPr>
          <p:nvPr/>
        </p:nvSpPr>
        <p:spPr bwMode="auto">
          <a:xfrm>
            <a:off x="4495800" y="2438400"/>
            <a:ext cx="4267200" cy="3276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just" eaLnBrk="1" hangingPunct="1">
              <a:defRPr/>
            </a:pPr>
            <a:endParaRPr lang="en-US" sz="1700" b="1" u="sng" smtClean="0"/>
          </a:p>
          <a:p>
            <a:pPr algn="just" eaLnBrk="1" hangingPunct="1">
              <a:buFont typeface="Wingdings" panose="05000000000000000000" pitchFamily="2" charset="2"/>
              <a:buChar char="v"/>
              <a:defRPr/>
            </a:pPr>
            <a:r>
              <a:rPr lang="en-US" sz="1700" b="1" u="sng" smtClean="0"/>
              <a:t>Trade in goods and services:</a:t>
            </a:r>
            <a:endParaRPr lang="en-US" sz="1700" smtClean="0"/>
          </a:p>
          <a:p>
            <a:pPr lvl="1" algn="just" eaLnBrk="1" hangingPunct="1">
              <a:buFont typeface="Arial" panose="020B0604020202020204" pitchFamily="34" charset="0"/>
              <a:buChar char="•"/>
              <a:defRPr/>
            </a:pPr>
            <a:r>
              <a:rPr lang="en-US" sz="1700" smtClean="0"/>
              <a:t>Exports </a:t>
            </a:r>
            <a:r>
              <a:rPr lang="en-US" sz="1700" smtClean="0">
                <a:latin typeface="Wingdings" panose="05000000000000000000" pitchFamily="2" charset="2"/>
                <a:sym typeface="Wingdings" panose="05000000000000000000" pitchFamily="2" charset="2"/>
              </a:rPr>
              <a:t> </a:t>
            </a:r>
            <a:r>
              <a:rPr lang="en-US" sz="1700" smtClean="0">
                <a:sym typeface="Wingdings" panose="05000000000000000000" pitchFamily="2" charset="2"/>
              </a:rPr>
              <a:t>S -&gt; S1</a:t>
            </a:r>
          </a:p>
          <a:p>
            <a:pPr lvl="1" algn="just" eaLnBrk="1" hangingPunct="1">
              <a:buFont typeface="Arial" panose="020B0604020202020204" pitchFamily="34" charset="0"/>
              <a:buChar char="•"/>
              <a:defRPr/>
            </a:pPr>
            <a:r>
              <a:rPr lang="en-US" sz="1700" smtClean="0">
                <a:sym typeface="Wingdings" panose="05000000000000000000" pitchFamily="2" charset="2"/>
              </a:rPr>
              <a:t>Exports </a:t>
            </a:r>
            <a:r>
              <a:rPr lang="en-US" sz="1700" smtClean="0">
                <a:latin typeface="Wingdings" panose="05000000000000000000" pitchFamily="2" charset="2"/>
                <a:sym typeface="Wingdings" panose="05000000000000000000" pitchFamily="2" charset="2"/>
              </a:rPr>
              <a:t></a:t>
            </a:r>
            <a:r>
              <a:rPr lang="en-US" sz="1700" smtClean="0">
                <a:sym typeface="Wingdings" panose="05000000000000000000" pitchFamily="2" charset="2"/>
              </a:rPr>
              <a:t>     S -&gt; S2   </a:t>
            </a:r>
            <a:endParaRPr lang="en-US" sz="1700" smtClean="0"/>
          </a:p>
          <a:p>
            <a:pPr lvl="1" algn="just" eaLnBrk="1" hangingPunct="1">
              <a:buFont typeface="Arial" panose="020B0604020202020204" pitchFamily="34" charset="0"/>
              <a:buChar char="•"/>
              <a:defRPr/>
            </a:pPr>
            <a:r>
              <a:rPr lang="en-US" sz="1700" smtClean="0"/>
              <a:t>Imports </a:t>
            </a:r>
            <a:r>
              <a:rPr lang="en-US" sz="1700" smtClean="0">
                <a:latin typeface="Wingdings" panose="05000000000000000000" pitchFamily="2" charset="2"/>
                <a:sym typeface="Wingdings" panose="05000000000000000000" pitchFamily="2" charset="2"/>
              </a:rPr>
              <a:t> </a:t>
            </a:r>
            <a:r>
              <a:rPr lang="en-US" sz="1700" smtClean="0">
                <a:sym typeface="Wingdings" panose="05000000000000000000" pitchFamily="2" charset="2"/>
              </a:rPr>
              <a:t>D -&gt; D1</a:t>
            </a:r>
          </a:p>
          <a:p>
            <a:pPr lvl="1" algn="just" eaLnBrk="1" hangingPunct="1">
              <a:buFont typeface="Arial" panose="020B0604020202020204" pitchFamily="34" charset="0"/>
              <a:buChar char="•"/>
              <a:defRPr/>
            </a:pPr>
            <a:r>
              <a:rPr lang="en-US" sz="1700" smtClean="0">
                <a:sym typeface="Wingdings" panose="05000000000000000000" pitchFamily="2" charset="2"/>
              </a:rPr>
              <a:t>Imports </a:t>
            </a:r>
            <a:r>
              <a:rPr lang="en-US" sz="1700" smtClean="0">
                <a:latin typeface="Wingdings" panose="05000000000000000000" pitchFamily="2" charset="2"/>
                <a:sym typeface="Wingdings" panose="05000000000000000000" pitchFamily="2" charset="2"/>
              </a:rPr>
              <a:t></a:t>
            </a:r>
            <a:r>
              <a:rPr lang="en-US" sz="1700" smtClean="0">
                <a:sym typeface="Wingdings" panose="05000000000000000000" pitchFamily="2" charset="2"/>
              </a:rPr>
              <a:t>    D -&gt; D2</a:t>
            </a:r>
          </a:p>
          <a:p>
            <a:pPr lvl="1" algn="just" eaLnBrk="1" hangingPunct="1">
              <a:defRPr/>
            </a:pPr>
            <a:endParaRPr lang="en-US" sz="1700" smtClean="0">
              <a:sym typeface="Wingdings" panose="05000000000000000000" pitchFamily="2" charset="2"/>
            </a:endParaRPr>
          </a:p>
          <a:p>
            <a:pPr algn="just" eaLnBrk="1" hangingPunct="1">
              <a:defRPr/>
            </a:pPr>
            <a:r>
              <a:rPr lang="en-US" sz="1700" smtClean="0"/>
              <a:t>Nation</a:t>
            </a:r>
            <a:r>
              <a:rPr lang="en-US" altLang="en-US" sz="1700" smtClean="0"/>
              <a:t>’</a:t>
            </a:r>
            <a:r>
              <a:rPr lang="en-US" sz="1700" smtClean="0"/>
              <a:t>s exports create a supply of foreign currency and a demand for domestic currency</a:t>
            </a:r>
          </a:p>
          <a:p>
            <a:pPr algn="just" eaLnBrk="1" hangingPunct="1">
              <a:defRPr/>
            </a:pPr>
            <a:r>
              <a:rPr lang="en-US" sz="1700" smtClean="0"/>
              <a:t>Nation</a:t>
            </a:r>
            <a:r>
              <a:rPr lang="en-US" altLang="en-US" sz="1700" smtClean="0"/>
              <a:t>’</a:t>
            </a:r>
            <a:r>
              <a:rPr lang="en-US" sz="1700" smtClean="0"/>
              <a:t>s imports create a demand for foreign currency and a supply of domestic currency</a:t>
            </a:r>
          </a:p>
          <a:p>
            <a:pPr algn="just" eaLnBrk="1" hangingPunct="1">
              <a:defRPr/>
            </a:pPr>
            <a:endParaRPr lang="en-US" sz="1700" smtClean="0"/>
          </a:p>
        </p:txBody>
      </p:sp>
      <p:sp>
        <p:nvSpPr>
          <p:cNvPr id="27653" name="TextBox 1"/>
          <p:cNvSpPr txBox="1">
            <a:spLocks noChangeArrowheads="1"/>
          </p:cNvSpPr>
          <p:nvPr/>
        </p:nvSpPr>
        <p:spPr bwMode="auto">
          <a:xfrm>
            <a:off x="228600" y="11826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000"/>
              <a:t>At the most basic level, exchange rate are determined by the demand and supply of one currency relative to the demand and supply of another</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Changes in the exchange rate </a:t>
            </a:r>
            <a:endParaRPr lang="en-US" dirty="0">
              <a:ea typeface="+mj-ea"/>
              <a:cs typeface="+mj-cs"/>
            </a:endParaRPr>
          </a:p>
        </p:txBody>
      </p:sp>
      <p:grpSp>
        <p:nvGrpSpPr>
          <p:cNvPr id="29699" name="Group 62"/>
          <p:cNvGrpSpPr>
            <a:grpSpLocks/>
          </p:cNvGrpSpPr>
          <p:nvPr/>
        </p:nvGrpSpPr>
        <p:grpSpPr bwMode="auto">
          <a:xfrm>
            <a:off x="152400" y="1981200"/>
            <a:ext cx="4114800" cy="4572000"/>
            <a:chOff x="858403" y="1059809"/>
            <a:chExt cx="6766011" cy="5294175"/>
          </a:xfrm>
        </p:grpSpPr>
        <p:grpSp>
          <p:nvGrpSpPr>
            <p:cNvPr id="29702" name="Group 7"/>
            <p:cNvGrpSpPr>
              <a:grpSpLocks/>
            </p:cNvGrpSpPr>
            <p:nvPr/>
          </p:nvGrpSpPr>
          <p:grpSpPr bwMode="auto">
            <a:xfrm>
              <a:off x="858403" y="1059809"/>
              <a:ext cx="6766011" cy="5294175"/>
              <a:chOff x="1413706" y="1007427"/>
              <a:chExt cx="6155524" cy="5029202"/>
            </a:xfrm>
          </p:grpSpPr>
          <p:grpSp>
            <p:nvGrpSpPr>
              <p:cNvPr id="29717" name="Group 8"/>
              <p:cNvGrpSpPr>
                <a:grpSpLocks/>
              </p:cNvGrpSpPr>
              <p:nvPr/>
            </p:nvGrpSpPr>
            <p:grpSpPr bwMode="auto">
              <a:xfrm>
                <a:off x="1413706" y="1007427"/>
                <a:ext cx="6155524" cy="5029202"/>
                <a:chOff x="1413706" y="1007427"/>
                <a:chExt cx="6155524" cy="5029202"/>
              </a:xfrm>
            </p:grpSpPr>
            <p:cxnSp>
              <p:nvCxnSpPr>
                <p:cNvPr id="11" name="Straight Arrow Connector 10"/>
                <p:cNvCxnSpPr>
                  <a:cxnSpLocks noChangeShapeType="1"/>
                </p:cNvCxnSpPr>
                <p:nvPr/>
              </p:nvCxnSpPr>
              <p:spPr bwMode="auto">
                <a:xfrm>
                  <a:off x="1981288" y="5638484"/>
                  <a:ext cx="5409832"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flipV="1">
                  <a:off x="1981288" y="1466691"/>
                  <a:ext cx="33247" cy="4180524"/>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3" name="Freeform 12"/>
                <p:cNvSpPr>
                  <a:spLocks/>
                </p:cNvSpPr>
                <p:nvPr/>
              </p:nvSpPr>
              <p:spPr bwMode="auto">
                <a:xfrm>
                  <a:off x="2361258" y="2362518"/>
                  <a:ext cx="4072809" cy="2795748"/>
                </a:xfrm>
                <a:custGeom>
                  <a:avLst/>
                  <a:gdLst>
                    <a:gd name="T0" fmla="*/ 0 w 1577347"/>
                    <a:gd name="T1" fmla="*/ 0 h 1884798"/>
                    <a:gd name="T2" fmla="*/ 4072809 w 1577347"/>
                    <a:gd name="T3" fmla="*/ 2795748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14" name="Freeform 13"/>
                <p:cNvSpPr>
                  <a:spLocks/>
                </p:cNvSpPr>
                <p:nvPr/>
              </p:nvSpPr>
              <p:spPr bwMode="auto">
                <a:xfrm>
                  <a:off x="2437253" y="1981835"/>
                  <a:ext cx="3462482" cy="3071656"/>
                </a:xfrm>
                <a:custGeom>
                  <a:avLst/>
                  <a:gdLst>
                    <a:gd name="T0" fmla="*/ 0 w 3461968"/>
                    <a:gd name="T1" fmla="*/ 3071656 h 3073040"/>
                    <a:gd name="T2" fmla="*/ 1925878 w 3461968"/>
                    <a:gd name="T3" fmla="*/ 2088726 h 3073040"/>
                    <a:gd name="T4" fmla="*/ 346248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5" name="Straight Connector 14"/>
                <p:cNvCxnSpPr>
                  <a:cxnSpLocks noChangeShapeType="1"/>
                  <a:stCxn id="14" idx="1"/>
                </p:cNvCxnSpPr>
                <p:nvPr/>
              </p:nvCxnSpPr>
              <p:spPr bwMode="auto">
                <a:xfrm flipH="1" flipV="1">
                  <a:off x="1950414" y="4065113"/>
                  <a:ext cx="2412813" cy="5238"/>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6" name="Straight Connector 15"/>
                <p:cNvCxnSpPr>
                  <a:cxnSpLocks noChangeShapeType="1"/>
                  <a:stCxn id="14" idx="1"/>
                </p:cNvCxnSpPr>
                <p:nvPr/>
              </p:nvCxnSpPr>
              <p:spPr bwMode="auto">
                <a:xfrm>
                  <a:off x="4363228" y="4070351"/>
                  <a:ext cx="11875" cy="1587342"/>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9725" name="TextBox 20"/>
                <p:cNvSpPr txBox="1">
                  <a:spLocks noChangeArrowheads="1"/>
                </p:cNvSpPr>
                <p:nvPr/>
              </p:nvSpPr>
              <p:spPr bwMode="auto">
                <a:xfrm>
                  <a:off x="5943600" y="1676400"/>
                  <a:ext cx="540688"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r>
                    <a:rPr lang="en-US" altLang="vi-VN" sz="1800" baseline="-25000">
                      <a:solidFill>
                        <a:srgbClr val="008000"/>
                      </a:solidFill>
                    </a:rPr>
                    <a:t>F</a:t>
                  </a:r>
                </a:p>
              </p:txBody>
            </p:sp>
            <p:sp>
              <p:nvSpPr>
                <p:cNvPr id="29726" name="TextBox 21"/>
                <p:cNvSpPr txBox="1">
                  <a:spLocks noChangeArrowheads="1"/>
                </p:cNvSpPr>
                <p:nvPr/>
              </p:nvSpPr>
              <p:spPr bwMode="auto">
                <a:xfrm>
                  <a:off x="6386695" y="5017477"/>
                  <a:ext cx="594473"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r>
                    <a:rPr lang="en-US" altLang="vi-VN" sz="1800" baseline="-25000">
                      <a:solidFill>
                        <a:srgbClr val="008000"/>
                      </a:solidFill>
                    </a:rPr>
                    <a:t>F</a:t>
                  </a:r>
                </a:p>
              </p:txBody>
            </p:sp>
            <p:sp>
              <p:nvSpPr>
                <p:cNvPr id="29727" name="TextBox 30"/>
                <p:cNvSpPr txBox="1">
                  <a:spLocks noChangeArrowheads="1"/>
                </p:cNvSpPr>
                <p:nvPr/>
              </p:nvSpPr>
              <p:spPr bwMode="auto">
                <a:xfrm>
                  <a:off x="6996229" y="5657869"/>
                  <a:ext cx="573001"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Q</a:t>
                  </a:r>
                  <a:r>
                    <a:rPr lang="en-US" altLang="vi-VN" sz="1800" baseline="-25000">
                      <a:solidFill>
                        <a:srgbClr val="008000"/>
                      </a:solidFill>
                    </a:rPr>
                    <a:t>CF</a:t>
                  </a:r>
                </a:p>
              </p:txBody>
            </p:sp>
            <p:sp>
              <p:nvSpPr>
                <p:cNvPr id="29728" name="TextBox 31"/>
                <p:cNvSpPr txBox="1">
                  <a:spLocks noChangeArrowheads="1"/>
                </p:cNvSpPr>
                <p:nvPr/>
              </p:nvSpPr>
              <p:spPr bwMode="auto">
                <a:xfrm>
                  <a:off x="1413706" y="1007427"/>
                  <a:ext cx="1238922"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C</a:t>
                  </a:r>
                  <a:r>
                    <a:rPr lang="en-US" altLang="vi-VN" sz="1800" baseline="-25000">
                      <a:solidFill>
                        <a:srgbClr val="008000"/>
                      </a:solidFill>
                    </a:rPr>
                    <a:t>D</a:t>
                  </a:r>
                  <a:r>
                    <a:rPr lang="en-US" altLang="vi-VN" sz="1800">
                      <a:solidFill>
                        <a:srgbClr val="008000"/>
                      </a:solidFill>
                    </a:rPr>
                    <a:t>/C</a:t>
                  </a:r>
                  <a:r>
                    <a:rPr lang="en-US" altLang="vi-VN" sz="1800" baseline="-25000">
                      <a:solidFill>
                        <a:srgbClr val="008000"/>
                      </a:solidFill>
                    </a:rPr>
                    <a:t>F</a:t>
                  </a:r>
                  <a:r>
                    <a:rPr lang="en-US" altLang="vi-VN" sz="1800">
                      <a:solidFill>
                        <a:srgbClr val="008000"/>
                      </a:solidFill>
                    </a:rPr>
                    <a:t> </a:t>
                  </a:r>
                  <a:endParaRPr lang="en-US" altLang="vi-VN" sz="1800" baseline="-25000">
                    <a:solidFill>
                      <a:srgbClr val="008000"/>
                    </a:solidFill>
                  </a:endParaRPr>
                </a:p>
              </p:txBody>
            </p:sp>
          </p:grpSp>
          <p:sp>
            <p:nvSpPr>
              <p:cNvPr id="29718" name="TextBox 9"/>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grpSp>
          <p:nvGrpSpPr>
            <p:cNvPr id="29703" name="Group 61"/>
            <p:cNvGrpSpPr>
              <a:grpSpLocks/>
            </p:cNvGrpSpPr>
            <p:nvPr/>
          </p:nvGrpSpPr>
          <p:grpSpPr bwMode="auto">
            <a:xfrm>
              <a:off x="1676400" y="1383268"/>
              <a:ext cx="5320476" cy="4560332"/>
              <a:chOff x="1676400" y="1383268"/>
              <a:chExt cx="5320476" cy="4560332"/>
            </a:xfrm>
          </p:grpSpPr>
          <p:grpSp>
            <p:nvGrpSpPr>
              <p:cNvPr id="29704" name="Group 60"/>
              <p:cNvGrpSpPr>
                <a:grpSpLocks/>
              </p:cNvGrpSpPr>
              <p:nvPr/>
            </p:nvGrpSpPr>
            <p:grpSpPr bwMode="auto">
              <a:xfrm>
                <a:off x="1676400" y="1383268"/>
                <a:ext cx="5320476" cy="4255533"/>
                <a:chOff x="1676400" y="1383268"/>
                <a:chExt cx="5320476" cy="4255533"/>
              </a:xfrm>
            </p:grpSpPr>
            <p:sp>
              <p:nvSpPr>
                <p:cNvPr id="33" name="Freeform 32"/>
                <p:cNvSpPr>
                  <a:spLocks/>
                </p:cNvSpPr>
                <p:nvPr/>
              </p:nvSpPr>
              <p:spPr bwMode="auto">
                <a:xfrm>
                  <a:off x="1826841" y="1752832"/>
                  <a:ext cx="3578781" cy="3158123"/>
                </a:xfrm>
                <a:custGeom>
                  <a:avLst/>
                  <a:gdLst>
                    <a:gd name="T0" fmla="*/ 0 w 3461968"/>
                    <a:gd name="T1" fmla="*/ 3158123 h 3073040"/>
                    <a:gd name="T2" fmla="*/ 1990565 w 3461968"/>
                    <a:gd name="T3" fmla="*/ 2147523 h 3073040"/>
                    <a:gd name="T4" fmla="*/ 3578781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127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4" name="Freeform 33"/>
                <p:cNvSpPr>
                  <a:spLocks/>
                </p:cNvSpPr>
                <p:nvPr/>
              </p:nvSpPr>
              <p:spPr bwMode="auto">
                <a:xfrm>
                  <a:off x="2589062" y="2363133"/>
                  <a:ext cx="3508302" cy="3158123"/>
                </a:xfrm>
                <a:custGeom>
                  <a:avLst/>
                  <a:gdLst>
                    <a:gd name="T0" fmla="*/ 0 w 3461968"/>
                    <a:gd name="T1" fmla="*/ 3158123 h 3073040"/>
                    <a:gd name="T2" fmla="*/ 1951364 w 3461968"/>
                    <a:gd name="T3" fmla="*/ 2147523 h 3073040"/>
                    <a:gd name="T4" fmla="*/ 350830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127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5" name="Freeform 34"/>
                <p:cNvSpPr>
                  <a:spLocks/>
                </p:cNvSpPr>
                <p:nvPr/>
              </p:nvSpPr>
              <p:spPr bwMode="auto">
                <a:xfrm>
                  <a:off x="1675441" y="2819020"/>
                  <a:ext cx="4192212" cy="2819884"/>
                </a:xfrm>
                <a:custGeom>
                  <a:avLst/>
                  <a:gdLst>
                    <a:gd name="T0" fmla="*/ 0 w 1577347"/>
                    <a:gd name="T1" fmla="*/ 0 h 1884798"/>
                    <a:gd name="T2" fmla="*/ 4192212 w 1577347"/>
                    <a:gd name="T3" fmla="*/ 2819884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6" name="Freeform 35"/>
                <p:cNvSpPr>
                  <a:spLocks/>
                </p:cNvSpPr>
                <p:nvPr/>
              </p:nvSpPr>
              <p:spPr bwMode="auto">
                <a:xfrm>
                  <a:off x="2153133" y="2162762"/>
                  <a:ext cx="4249640" cy="2865841"/>
                </a:xfrm>
                <a:custGeom>
                  <a:avLst/>
                  <a:gdLst>
                    <a:gd name="T0" fmla="*/ 0 w 1577347"/>
                    <a:gd name="T1" fmla="*/ 0 h 1884798"/>
                    <a:gd name="T2" fmla="*/ 4249640 w 1577347"/>
                    <a:gd name="T3" fmla="*/ 2865841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47" name="Straight Arrow Connector 46"/>
                <p:cNvCxnSpPr>
                  <a:cxnSpLocks noChangeShapeType="1"/>
                </p:cNvCxnSpPr>
                <p:nvPr/>
              </p:nvCxnSpPr>
              <p:spPr bwMode="auto">
                <a:xfrm flipH="1" flipV="1">
                  <a:off x="5105433" y="2438501"/>
                  <a:ext cx="229710" cy="152576"/>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9" name="Straight Arrow Connector 48"/>
                <p:cNvCxnSpPr>
                  <a:cxnSpLocks noChangeShapeType="1"/>
                </p:cNvCxnSpPr>
                <p:nvPr/>
              </p:nvCxnSpPr>
              <p:spPr bwMode="auto">
                <a:xfrm>
                  <a:off x="5486543" y="2666444"/>
                  <a:ext cx="229710" cy="152576"/>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1" name="Straight Arrow Connector 50"/>
                <p:cNvCxnSpPr>
                  <a:cxnSpLocks noChangeShapeType="1"/>
                </p:cNvCxnSpPr>
                <p:nvPr/>
              </p:nvCxnSpPr>
              <p:spPr bwMode="auto">
                <a:xfrm flipV="1">
                  <a:off x="2589062" y="2819020"/>
                  <a:ext cx="154009" cy="152575"/>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3" name="Straight Arrow Connector 52"/>
                <p:cNvCxnSpPr>
                  <a:cxnSpLocks noChangeShapeType="1"/>
                </p:cNvCxnSpPr>
                <p:nvPr/>
              </p:nvCxnSpPr>
              <p:spPr bwMode="auto">
                <a:xfrm flipH="1">
                  <a:off x="2286262" y="3124171"/>
                  <a:ext cx="151400" cy="152575"/>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9714" name="TextBox 55"/>
                <p:cNvSpPr txBox="1">
                  <a:spLocks noChangeArrowheads="1"/>
                </p:cNvSpPr>
                <p:nvPr/>
              </p:nvSpPr>
              <p:spPr bwMode="auto">
                <a:xfrm>
                  <a:off x="6076880" y="2133600"/>
                  <a:ext cx="4077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S1</a:t>
                  </a:r>
                  <a:endParaRPr lang="en-US" altLang="vi-VN" sz="1800" baseline="-25000">
                    <a:solidFill>
                      <a:srgbClr val="008000"/>
                    </a:solidFill>
                  </a:endParaRPr>
                </a:p>
              </p:txBody>
            </p:sp>
            <p:sp>
              <p:nvSpPr>
                <p:cNvPr id="29715" name="TextBox 56"/>
                <p:cNvSpPr txBox="1">
                  <a:spLocks noChangeArrowheads="1"/>
                </p:cNvSpPr>
                <p:nvPr/>
              </p:nvSpPr>
              <p:spPr bwMode="auto">
                <a:xfrm>
                  <a:off x="5334000" y="1383268"/>
                  <a:ext cx="4077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S2</a:t>
                  </a:r>
                  <a:endParaRPr lang="en-US" altLang="vi-VN" sz="1800" baseline="-25000">
                    <a:solidFill>
                      <a:srgbClr val="008000"/>
                    </a:solidFill>
                  </a:endParaRPr>
                </a:p>
              </p:txBody>
            </p:sp>
            <p:sp>
              <p:nvSpPr>
                <p:cNvPr id="29716" name="TextBox 57"/>
                <p:cNvSpPr txBox="1">
                  <a:spLocks noChangeArrowheads="1"/>
                </p:cNvSpPr>
                <p:nvPr/>
              </p:nvSpPr>
              <p:spPr bwMode="auto">
                <a:xfrm>
                  <a:off x="6553200" y="4800600"/>
                  <a:ext cx="443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D1</a:t>
                  </a:r>
                  <a:endParaRPr lang="en-US" altLang="vi-VN" sz="1800" baseline="-25000">
                    <a:solidFill>
                      <a:srgbClr val="008000"/>
                    </a:solidFill>
                  </a:endParaRPr>
                </a:p>
              </p:txBody>
            </p:sp>
          </p:grpSp>
          <p:sp>
            <p:nvSpPr>
              <p:cNvPr id="29705" name="TextBox 58"/>
              <p:cNvSpPr txBox="1">
                <a:spLocks noChangeArrowheads="1"/>
              </p:cNvSpPr>
              <p:nvPr/>
            </p:nvSpPr>
            <p:spPr bwMode="auto">
              <a:xfrm>
                <a:off x="6019800" y="5574268"/>
                <a:ext cx="443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D2</a:t>
                </a:r>
                <a:endParaRPr lang="en-US" altLang="vi-VN" sz="1800" baseline="-25000">
                  <a:solidFill>
                    <a:srgbClr val="008000"/>
                  </a:solidFill>
                </a:endParaRPr>
              </a:p>
            </p:txBody>
          </p:sp>
        </p:grpSp>
      </p:grpSp>
      <p:sp>
        <p:nvSpPr>
          <p:cNvPr id="64" name="Rectangle 63"/>
          <p:cNvSpPr>
            <a:spLocks noChangeArrowheads="1"/>
          </p:cNvSpPr>
          <p:nvPr/>
        </p:nvSpPr>
        <p:spPr bwMode="auto">
          <a:xfrm>
            <a:off x="4343400" y="2438400"/>
            <a:ext cx="4648200" cy="35814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marL="285750" indent="-285750"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just" eaLnBrk="1" hangingPunct="1">
              <a:buFont typeface="Wingdings" panose="05000000000000000000" pitchFamily="2" charset="2"/>
              <a:buChar char="v"/>
              <a:defRPr/>
            </a:pPr>
            <a:r>
              <a:rPr lang="en-US" sz="1800" b="1" u="sng" smtClean="0"/>
              <a:t>Investment: </a:t>
            </a:r>
          </a:p>
          <a:p>
            <a:pPr lvl="1" algn="just" eaLnBrk="1" hangingPunct="1">
              <a:buFont typeface="Arial" panose="020B0604020202020204" pitchFamily="34" charset="0"/>
              <a:buChar char="•"/>
              <a:defRPr/>
            </a:pPr>
            <a:r>
              <a:rPr lang="en-US" sz="1800" smtClean="0"/>
              <a:t>Foreign inv. in the nation </a:t>
            </a:r>
            <a:r>
              <a:rPr lang="en-US" sz="1800" smtClean="0">
                <a:latin typeface="Wingdings" panose="05000000000000000000" pitchFamily="2" charset="2"/>
                <a:sym typeface="Wingdings" panose="05000000000000000000" pitchFamily="2" charset="2"/>
              </a:rPr>
              <a:t> </a:t>
            </a:r>
            <a:r>
              <a:rPr lang="en-US" sz="1800" smtClean="0">
                <a:sym typeface="Wingdings" panose="05000000000000000000" pitchFamily="2" charset="2"/>
              </a:rPr>
              <a:t>S -&gt; S1</a:t>
            </a:r>
          </a:p>
          <a:p>
            <a:pPr lvl="1" algn="just" eaLnBrk="1" hangingPunct="1">
              <a:buFont typeface="Arial" panose="020B0604020202020204" pitchFamily="34" charset="0"/>
              <a:buChar char="•"/>
              <a:defRPr/>
            </a:pPr>
            <a:r>
              <a:rPr lang="en-US" sz="1800" smtClean="0"/>
              <a:t>Foreign inv. in the nation </a:t>
            </a:r>
            <a:r>
              <a:rPr lang="en-US" sz="1800" smtClean="0">
                <a:latin typeface="Wingdings" panose="05000000000000000000" pitchFamily="2" charset="2"/>
                <a:sym typeface="Wingdings" panose="05000000000000000000" pitchFamily="2" charset="2"/>
              </a:rPr>
              <a:t> </a:t>
            </a:r>
            <a:r>
              <a:rPr lang="en-US" sz="1800" smtClean="0">
                <a:sym typeface="Wingdings" panose="05000000000000000000" pitchFamily="2" charset="2"/>
              </a:rPr>
              <a:t>S -&gt; S2</a:t>
            </a:r>
            <a:r>
              <a:rPr lang="en-US" sz="1800" smtClean="0">
                <a:latin typeface="Wingdings" panose="05000000000000000000" pitchFamily="2" charset="2"/>
                <a:sym typeface="Wingdings" panose="05000000000000000000" pitchFamily="2" charset="2"/>
              </a:rPr>
              <a:t> </a:t>
            </a:r>
            <a:endParaRPr lang="en-US" sz="1800" smtClean="0"/>
          </a:p>
          <a:p>
            <a:pPr lvl="1" algn="just" eaLnBrk="1" hangingPunct="1">
              <a:buFont typeface="Arial" panose="020B0604020202020204" pitchFamily="34" charset="0"/>
              <a:buChar char="•"/>
              <a:defRPr/>
            </a:pPr>
            <a:r>
              <a:rPr lang="en-US" sz="1800" smtClean="0"/>
              <a:t>Nation</a:t>
            </a:r>
            <a:r>
              <a:rPr lang="en-US" altLang="en-US" sz="1800" smtClean="0"/>
              <a:t>’</a:t>
            </a:r>
            <a:r>
              <a:rPr lang="en-US" sz="1800" smtClean="0"/>
              <a:t>s inv. abroad </a:t>
            </a:r>
            <a:r>
              <a:rPr lang="en-US" sz="1800" smtClean="0">
                <a:latin typeface="Wingdings" panose="05000000000000000000" pitchFamily="2" charset="2"/>
                <a:sym typeface="Wingdings" panose="05000000000000000000" pitchFamily="2" charset="2"/>
              </a:rPr>
              <a:t> </a:t>
            </a:r>
            <a:r>
              <a:rPr lang="en-US" sz="1800" smtClean="0">
                <a:sym typeface="Wingdings" panose="05000000000000000000" pitchFamily="2" charset="2"/>
              </a:rPr>
              <a:t>D -&gt; D1</a:t>
            </a:r>
            <a:endParaRPr lang="en-US" sz="1800" smtClean="0"/>
          </a:p>
          <a:p>
            <a:pPr lvl="1" algn="just" eaLnBrk="1" hangingPunct="1">
              <a:buFont typeface="Arial" panose="020B0604020202020204" pitchFamily="34" charset="0"/>
              <a:buChar char="•"/>
              <a:defRPr/>
            </a:pPr>
            <a:r>
              <a:rPr lang="en-US" sz="1800" smtClean="0"/>
              <a:t>Nation</a:t>
            </a:r>
            <a:r>
              <a:rPr lang="en-US" altLang="en-US" sz="1800" smtClean="0"/>
              <a:t>’</a:t>
            </a:r>
            <a:r>
              <a:rPr lang="en-US" sz="1800" smtClean="0"/>
              <a:t>s inv. abroad </a:t>
            </a:r>
            <a:r>
              <a:rPr lang="en-US" sz="1800" smtClean="0">
                <a:latin typeface="Wingdings" panose="05000000000000000000" pitchFamily="2" charset="2"/>
                <a:sym typeface="Wingdings" panose="05000000000000000000" pitchFamily="2" charset="2"/>
              </a:rPr>
              <a:t> </a:t>
            </a:r>
            <a:r>
              <a:rPr lang="en-US" sz="1800" smtClean="0">
                <a:sym typeface="Wingdings" panose="05000000000000000000" pitchFamily="2" charset="2"/>
              </a:rPr>
              <a:t>D -&gt; D2</a:t>
            </a:r>
          </a:p>
          <a:p>
            <a:pPr lvl="1" algn="just" eaLnBrk="1" hangingPunct="1">
              <a:defRPr/>
            </a:pPr>
            <a:endParaRPr lang="en-US" sz="1800" smtClean="0">
              <a:sym typeface="Wingdings" panose="05000000000000000000" pitchFamily="2" charset="2"/>
            </a:endParaRPr>
          </a:p>
          <a:p>
            <a:pPr algn="just" eaLnBrk="1" hangingPunct="1">
              <a:defRPr/>
            </a:pPr>
            <a:r>
              <a:rPr lang="en-US" sz="1800" smtClean="0">
                <a:sym typeface="Wingdings" panose="05000000000000000000" pitchFamily="2" charset="2"/>
              </a:rPr>
              <a:t>Nation</a:t>
            </a:r>
            <a:r>
              <a:rPr lang="en-US" altLang="en-US" sz="1800" smtClean="0">
                <a:sym typeface="Wingdings" panose="05000000000000000000" pitchFamily="2" charset="2"/>
              </a:rPr>
              <a:t>’</a:t>
            </a:r>
            <a:r>
              <a:rPr lang="en-US" sz="1800" smtClean="0">
                <a:sym typeface="Wingdings" panose="05000000000000000000" pitchFamily="2" charset="2"/>
              </a:rPr>
              <a:t>s capital outflows create a demand for foreign currencies and a supply of domestic currency.</a:t>
            </a:r>
          </a:p>
          <a:p>
            <a:pPr algn="just" eaLnBrk="1" hangingPunct="1">
              <a:defRPr/>
            </a:pPr>
            <a:r>
              <a:rPr lang="en-US" sz="1800" smtClean="0">
                <a:sym typeface="Wingdings" panose="05000000000000000000" pitchFamily="2" charset="2"/>
              </a:rPr>
              <a:t>Nation</a:t>
            </a:r>
            <a:r>
              <a:rPr lang="en-US" altLang="en-US" sz="1800" smtClean="0">
                <a:sym typeface="Wingdings" panose="05000000000000000000" pitchFamily="2" charset="2"/>
              </a:rPr>
              <a:t>’</a:t>
            </a:r>
            <a:r>
              <a:rPr lang="en-US" sz="1800" smtClean="0">
                <a:sym typeface="Wingdings" panose="05000000000000000000" pitchFamily="2" charset="2"/>
              </a:rPr>
              <a:t>s capital inflows create a supply of foreign currencies and a demand for domestic currency. </a:t>
            </a:r>
            <a:endParaRPr lang="en-US" sz="1800" smtClean="0">
              <a:latin typeface="Wingdings" panose="05000000000000000000" pitchFamily="2" charset="2"/>
              <a:sym typeface="Wingdings" panose="05000000000000000000" pitchFamily="2" charset="2"/>
            </a:endParaRPr>
          </a:p>
        </p:txBody>
      </p:sp>
      <p:sp>
        <p:nvSpPr>
          <p:cNvPr id="29701" name="TextBox 1"/>
          <p:cNvSpPr txBox="1">
            <a:spLocks noChangeArrowheads="1"/>
          </p:cNvSpPr>
          <p:nvPr/>
        </p:nvSpPr>
        <p:spPr bwMode="auto">
          <a:xfrm>
            <a:off x="228600" y="11826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000"/>
              <a:t>At the most basic level, exchange rate are determined by the demand and supply of one currency relative to the demand and supply of another</a:t>
            </a: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Factors that impact on exchange rate</a:t>
            </a:r>
            <a:endParaRPr lang="en-US" dirty="0">
              <a:ea typeface="+mj-ea"/>
              <a:cs typeface="+mj-cs"/>
            </a:endParaRPr>
          </a:p>
        </p:txBody>
      </p:sp>
      <p:sp>
        <p:nvSpPr>
          <p:cNvPr id="31747" name="Content Placeholder 2"/>
          <p:cNvSpPr>
            <a:spLocks noGrp="1"/>
          </p:cNvSpPr>
          <p:nvPr>
            <p:ph idx="1"/>
          </p:nvPr>
        </p:nvSpPr>
        <p:spPr>
          <a:xfrm>
            <a:off x="457200" y="1371600"/>
            <a:ext cx="8229600" cy="4525963"/>
          </a:xfrm>
        </p:spPr>
        <p:txBody>
          <a:bodyPr/>
          <a:lstStyle/>
          <a:p>
            <a:pPr eaLnBrk="1" hangingPunct="1">
              <a:buFont typeface="Wingdings" panose="05000000000000000000" pitchFamily="2" charset="2"/>
              <a:buChar char="v"/>
            </a:pPr>
            <a:r>
              <a:rPr lang="en-US" altLang="vi-VN" smtClean="0">
                <a:solidFill>
                  <a:srgbClr val="474747"/>
                </a:solidFill>
              </a:rPr>
              <a:t>Economic variables</a:t>
            </a:r>
          </a:p>
          <a:p>
            <a:pPr lvl="2" eaLnBrk="1" hangingPunct="1">
              <a:buFont typeface="Wingdings" panose="05000000000000000000" pitchFamily="2" charset="2"/>
              <a:buChar char="ü"/>
            </a:pPr>
            <a:r>
              <a:rPr lang="en-US" altLang="vi-VN" smtClean="0">
                <a:solidFill>
                  <a:srgbClr val="474747"/>
                </a:solidFill>
              </a:rPr>
              <a:t>Real income</a:t>
            </a:r>
          </a:p>
          <a:p>
            <a:pPr lvl="2" eaLnBrk="1" hangingPunct="1">
              <a:buFont typeface="Wingdings" panose="05000000000000000000" pitchFamily="2" charset="2"/>
              <a:buChar char="ü"/>
            </a:pPr>
            <a:r>
              <a:rPr lang="en-US" altLang="vi-VN" smtClean="0">
                <a:solidFill>
                  <a:srgbClr val="474747"/>
                </a:solidFill>
              </a:rPr>
              <a:t>Real interest rate</a:t>
            </a:r>
          </a:p>
          <a:p>
            <a:pPr lvl="2" eaLnBrk="1" hangingPunct="1">
              <a:buFont typeface="Wingdings" panose="05000000000000000000" pitchFamily="2" charset="2"/>
              <a:buChar char="ü"/>
            </a:pPr>
            <a:r>
              <a:rPr lang="en-US" altLang="vi-VN" smtClean="0">
                <a:solidFill>
                  <a:srgbClr val="474747"/>
                </a:solidFill>
              </a:rPr>
              <a:t>Inflation rate</a:t>
            </a:r>
          </a:p>
          <a:p>
            <a:pPr lvl="2" eaLnBrk="1" hangingPunct="1">
              <a:buFont typeface="Wingdings" panose="05000000000000000000" pitchFamily="2" charset="2"/>
              <a:buChar char="ü"/>
            </a:pPr>
            <a:r>
              <a:rPr lang="en-US" altLang="vi-VN" smtClean="0">
                <a:solidFill>
                  <a:srgbClr val="474747"/>
                </a:solidFill>
              </a:rPr>
              <a:t>Other economic variables</a:t>
            </a:r>
          </a:p>
          <a:p>
            <a:pPr lvl="2" eaLnBrk="1" hangingPunct="1">
              <a:buFont typeface="Arial" panose="020B0604020202020204" pitchFamily="34" charset="0"/>
              <a:buNone/>
            </a:pPr>
            <a:endParaRPr lang="en-US" altLang="vi-VN" smtClean="0">
              <a:solidFill>
                <a:srgbClr val="474747"/>
              </a:solidFill>
            </a:endParaRPr>
          </a:p>
          <a:p>
            <a:pPr eaLnBrk="1" hangingPunct="1">
              <a:buFont typeface="Wingdings" panose="05000000000000000000" pitchFamily="2" charset="2"/>
              <a:buChar char="v"/>
            </a:pPr>
            <a:r>
              <a:rPr lang="en-US" altLang="vi-VN" smtClean="0">
                <a:solidFill>
                  <a:srgbClr val="474747"/>
                </a:solidFill>
              </a:rPr>
              <a:t>The market</a:t>
            </a:r>
            <a:r>
              <a:rPr lang="en-US" altLang="en-US" smtClean="0">
                <a:solidFill>
                  <a:srgbClr val="474747"/>
                </a:solidFill>
              </a:rPr>
              <a:t>’</a:t>
            </a:r>
            <a:r>
              <a:rPr lang="en-US" altLang="vi-VN" smtClean="0">
                <a:solidFill>
                  <a:srgbClr val="474747"/>
                </a:solidFill>
              </a:rPr>
              <a:t>s expectation</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1. Real income and the exchange rate </a:t>
            </a:r>
            <a:endParaRPr lang="en-US" dirty="0">
              <a:ea typeface="+mj-ea"/>
              <a:cs typeface="+mj-cs"/>
            </a:endParaRPr>
          </a:p>
        </p:txBody>
      </p:sp>
      <p:sp>
        <p:nvSpPr>
          <p:cNvPr id="32" name="Rectangle 31"/>
          <p:cNvSpPr>
            <a:spLocks noChangeArrowheads="1"/>
          </p:cNvSpPr>
          <p:nvPr/>
        </p:nvSpPr>
        <p:spPr bwMode="auto">
          <a:xfrm>
            <a:off x="304800" y="1219200"/>
            <a:ext cx="4419600" cy="4800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just" eaLnBrk="1" hangingPunct="1">
              <a:defRPr/>
            </a:pPr>
            <a:r>
              <a:rPr lang="en-US" sz="1800" b="1" i="1" u="sng" smtClean="0"/>
              <a:t>E.g. 1. </a:t>
            </a:r>
            <a:r>
              <a:rPr lang="en-US" sz="1800" smtClean="0"/>
              <a:t>The real income in the U.S                 </a:t>
            </a:r>
            <a:r>
              <a:rPr lang="en-US" sz="1800" smtClean="0">
                <a:latin typeface="Wingdings" panose="05000000000000000000" pitchFamily="2" charset="2"/>
                <a:sym typeface="Wingdings" panose="05000000000000000000" pitchFamily="2" charset="2"/>
              </a:rPr>
              <a:t></a:t>
            </a:r>
            <a:endParaRPr lang="en-US" sz="1800" smtClean="0">
              <a:sym typeface="Wingdings" panose="05000000000000000000" pitchFamily="2" charset="2"/>
            </a:endParaRPr>
          </a:p>
          <a:p>
            <a:pPr algn="just" eaLnBrk="1" hangingPunct="1">
              <a:defRPr/>
            </a:pPr>
            <a:r>
              <a:rPr lang="en-US" sz="1800" smtClean="0">
                <a:sym typeface="Wingdings" panose="05000000000000000000" pitchFamily="2" charset="2"/>
              </a:rPr>
              <a:t>            The real income in the U.K                 </a:t>
            </a:r>
            <a:r>
              <a:rPr lang="en-US" sz="1800" smtClean="0">
                <a:latin typeface="Wingdings" panose="05000000000000000000" pitchFamily="2" charset="2"/>
                <a:sym typeface="Wingdings" panose="05000000000000000000" pitchFamily="2" charset="2"/>
              </a:rPr>
              <a:t></a:t>
            </a:r>
          </a:p>
          <a:p>
            <a:pPr algn="just" eaLnBrk="1" hangingPunct="1">
              <a:defRPr/>
            </a:pPr>
            <a:endParaRPr lang="en-US" sz="1800" smtClean="0">
              <a:sym typeface="Wingdings" panose="05000000000000000000" pitchFamily="2" charset="2"/>
            </a:endParaRPr>
          </a:p>
          <a:p>
            <a:pPr eaLnBrk="1" hangingPunct="1">
              <a:defRPr/>
            </a:pPr>
            <a:r>
              <a:rPr lang="en-US" sz="1800" smtClean="0">
                <a:sym typeface="Wingdings" panose="05000000000000000000" pitchFamily="2" charset="2"/>
              </a:rPr>
              <a:t>-&gt; U.S demand for U.K goods &amp; services; U.S investment in U.K (demand for £)                </a:t>
            </a:r>
            <a:r>
              <a:rPr lang="en-US" sz="1800" smtClean="0">
                <a:latin typeface="Wingdings" panose="05000000000000000000" pitchFamily="2" charset="2"/>
                <a:sym typeface="Wingdings" panose="05000000000000000000" pitchFamily="2" charset="2"/>
              </a:rPr>
              <a:t></a:t>
            </a:r>
            <a:r>
              <a:rPr lang="en-US" sz="1800" smtClean="0">
                <a:sym typeface="Wingdings" panose="05000000000000000000" pitchFamily="2" charset="2"/>
              </a:rPr>
              <a:t>                       </a:t>
            </a:r>
          </a:p>
          <a:p>
            <a:pPr eaLnBrk="1" hangingPunct="1">
              <a:defRPr/>
            </a:pPr>
            <a:r>
              <a:rPr lang="en-US" sz="1800" smtClean="0">
                <a:sym typeface="Wingdings" panose="05000000000000000000" pitchFamily="2" charset="2"/>
              </a:rPr>
              <a:t>-&gt; U.K demand for U.S goods &amp; services; U.K investment in U.S (supply of £)                     </a:t>
            </a:r>
            <a:r>
              <a:rPr lang="en-US" sz="1800" smtClean="0">
                <a:latin typeface="Wingdings" panose="05000000000000000000" pitchFamily="2" charset="2"/>
                <a:sym typeface="Wingdings" panose="05000000000000000000" pitchFamily="2" charset="2"/>
              </a:rPr>
              <a:t></a:t>
            </a:r>
          </a:p>
          <a:p>
            <a:pPr eaLnBrk="1" hangingPunct="1">
              <a:defRPr/>
            </a:pPr>
            <a:endParaRPr lang="en-US" sz="1800" smtClean="0">
              <a:latin typeface="Wingdings" panose="05000000000000000000" pitchFamily="2" charset="2"/>
              <a:sym typeface="Wingdings" panose="05000000000000000000" pitchFamily="2" charset="2"/>
            </a:endParaRPr>
          </a:p>
          <a:p>
            <a:pPr algn="ctr" eaLnBrk="1" hangingPunct="1">
              <a:defRPr/>
            </a:pPr>
            <a:r>
              <a:rPr lang="en-US" sz="1800" i="1" smtClean="0">
                <a:solidFill>
                  <a:srgbClr val="008000"/>
                </a:solidFill>
              </a:rPr>
              <a:t>D -&gt; D1; S stay the same</a:t>
            </a:r>
          </a:p>
          <a:p>
            <a:pPr algn="ctr" eaLnBrk="1" hangingPunct="1">
              <a:defRPr/>
            </a:pPr>
            <a:r>
              <a:rPr lang="en-US" sz="1800" i="1" smtClean="0">
                <a:solidFill>
                  <a:srgbClr val="008000"/>
                </a:solidFill>
              </a:rPr>
              <a:t>R = $/£</a:t>
            </a:r>
            <a:r>
              <a:rPr lang="en-US" sz="1800" i="1" smtClean="0">
                <a:solidFill>
                  <a:srgbClr val="008000"/>
                </a:solidFill>
                <a:latin typeface="Wingdings" panose="05000000000000000000" pitchFamily="2" charset="2"/>
                <a:sym typeface="Wingdings" panose="05000000000000000000" pitchFamily="2" charset="2"/>
              </a:rPr>
              <a:t></a:t>
            </a:r>
            <a:r>
              <a:rPr lang="en-US" sz="1800" i="1" smtClean="0">
                <a:solidFill>
                  <a:srgbClr val="008000"/>
                </a:solidFill>
                <a:sym typeface="Wingdings" panose="05000000000000000000" pitchFamily="2" charset="2"/>
              </a:rPr>
              <a:t> -&gt; Depreciation of $</a:t>
            </a:r>
          </a:p>
          <a:p>
            <a:pPr algn="ctr" eaLnBrk="1" hangingPunct="1">
              <a:defRPr/>
            </a:pPr>
            <a:endParaRPr lang="en-US" sz="1800" smtClean="0">
              <a:sym typeface="Wingdings" panose="05000000000000000000" pitchFamily="2" charset="2"/>
            </a:endParaRPr>
          </a:p>
          <a:p>
            <a:pPr algn="just" eaLnBrk="1" hangingPunct="1">
              <a:defRPr/>
            </a:pPr>
            <a:r>
              <a:rPr lang="en-US" sz="1800" b="1" i="1" u="sng" smtClean="0"/>
              <a:t>E.g. 2. </a:t>
            </a:r>
            <a:r>
              <a:rPr lang="en-US" sz="1800" smtClean="0"/>
              <a:t>The real income in the U.S                 </a:t>
            </a:r>
            <a:r>
              <a:rPr lang="en-US" sz="1800" smtClean="0">
                <a:latin typeface="Wingdings" panose="05000000000000000000" pitchFamily="2" charset="2"/>
                <a:sym typeface="Wingdings" panose="05000000000000000000" pitchFamily="2" charset="2"/>
              </a:rPr>
              <a:t></a:t>
            </a:r>
            <a:endParaRPr lang="en-US" sz="1800" smtClean="0">
              <a:sym typeface="Wingdings" panose="05000000000000000000" pitchFamily="2" charset="2"/>
            </a:endParaRPr>
          </a:p>
          <a:p>
            <a:pPr algn="just" eaLnBrk="1" hangingPunct="1">
              <a:defRPr/>
            </a:pPr>
            <a:r>
              <a:rPr lang="en-US" sz="1800" smtClean="0">
                <a:sym typeface="Wingdings" panose="05000000000000000000" pitchFamily="2" charset="2"/>
              </a:rPr>
              <a:t>            The real income in the U.K                 </a:t>
            </a:r>
            <a:r>
              <a:rPr lang="en-US" sz="1800" smtClean="0">
                <a:latin typeface="Wingdings" panose="05000000000000000000" pitchFamily="2" charset="2"/>
                <a:sym typeface="Wingdings" panose="05000000000000000000" pitchFamily="2" charset="2"/>
              </a:rPr>
              <a:t></a:t>
            </a:r>
          </a:p>
          <a:p>
            <a:pPr algn="just" eaLnBrk="1" hangingPunct="1">
              <a:defRPr/>
            </a:pPr>
            <a:endParaRPr lang="en-US" sz="1800" smtClean="0">
              <a:latin typeface="Wingdings" panose="05000000000000000000" pitchFamily="2" charset="2"/>
              <a:sym typeface="Wingdings" panose="05000000000000000000" pitchFamily="2" charset="2"/>
            </a:endParaRPr>
          </a:p>
          <a:p>
            <a:pPr algn="ctr" eaLnBrk="1" hangingPunct="1">
              <a:defRPr/>
            </a:pPr>
            <a:r>
              <a:rPr lang="en-US" sz="1800" i="1" smtClean="0">
                <a:solidFill>
                  <a:srgbClr val="008000"/>
                </a:solidFill>
                <a:sym typeface="Wingdings" panose="05000000000000000000" pitchFamily="2" charset="2"/>
              </a:rPr>
              <a:t>D -&gt; D2; S stay the same</a:t>
            </a:r>
            <a:r>
              <a:rPr lang="en-US" sz="1800" i="1" smtClean="0">
                <a:solidFill>
                  <a:srgbClr val="008000"/>
                </a:solidFill>
                <a:latin typeface="Wingdings" panose="05000000000000000000" pitchFamily="2" charset="2"/>
                <a:sym typeface="Wingdings" panose="05000000000000000000" pitchFamily="2" charset="2"/>
              </a:rPr>
              <a:t> </a:t>
            </a:r>
          </a:p>
          <a:p>
            <a:pPr algn="ctr" eaLnBrk="1" hangingPunct="1">
              <a:defRPr/>
            </a:pPr>
            <a:r>
              <a:rPr lang="en-US" sz="1800" i="1" smtClean="0">
                <a:solidFill>
                  <a:srgbClr val="008000"/>
                </a:solidFill>
              </a:rPr>
              <a:t>R = $/£</a:t>
            </a:r>
            <a:r>
              <a:rPr lang="en-US" sz="1800" i="1" smtClean="0">
                <a:solidFill>
                  <a:srgbClr val="008000"/>
                </a:solidFill>
                <a:latin typeface="Wingdings" panose="05000000000000000000" pitchFamily="2" charset="2"/>
                <a:sym typeface="Wingdings" panose="05000000000000000000" pitchFamily="2" charset="2"/>
              </a:rPr>
              <a:t></a:t>
            </a:r>
            <a:r>
              <a:rPr lang="en-US" sz="1800" i="1" smtClean="0">
                <a:solidFill>
                  <a:srgbClr val="008000"/>
                </a:solidFill>
                <a:sym typeface="Wingdings" panose="05000000000000000000" pitchFamily="2" charset="2"/>
              </a:rPr>
              <a:t> -&gt; Appreciation of $</a:t>
            </a:r>
            <a:endParaRPr lang="en-US" sz="1800" i="1" smtClean="0">
              <a:solidFill>
                <a:srgbClr val="008000"/>
              </a:solidFill>
              <a:latin typeface="Wingdings" panose="05000000000000000000" pitchFamily="2" charset="2"/>
              <a:sym typeface="Wingdings" panose="05000000000000000000" pitchFamily="2" charset="2"/>
            </a:endParaRPr>
          </a:p>
          <a:p>
            <a:pPr algn="ctr" eaLnBrk="1" hangingPunct="1">
              <a:defRPr/>
            </a:pPr>
            <a:endParaRPr lang="en-US" sz="1800" smtClean="0"/>
          </a:p>
        </p:txBody>
      </p:sp>
      <p:grpSp>
        <p:nvGrpSpPr>
          <p:cNvPr id="32772" name="Group 45"/>
          <p:cNvGrpSpPr>
            <a:grpSpLocks/>
          </p:cNvGrpSpPr>
          <p:nvPr/>
        </p:nvGrpSpPr>
        <p:grpSpPr bwMode="auto">
          <a:xfrm>
            <a:off x="4738688" y="1524000"/>
            <a:ext cx="4100512" cy="4114800"/>
            <a:chOff x="4754605" y="1371601"/>
            <a:chExt cx="4099748" cy="4114799"/>
          </a:xfrm>
        </p:grpSpPr>
        <p:grpSp>
          <p:nvGrpSpPr>
            <p:cNvPr id="32778" name="Group 39"/>
            <p:cNvGrpSpPr>
              <a:grpSpLocks/>
            </p:cNvGrpSpPr>
            <p:nvPr/>
          </p:nvGrpSpPr>
          <p:grpSpPr bwMode="auto">
            <a:xfrm>
              <a:off x="4953000" y="1371601"/>
              <a:ext cx="3901353" cy="4114799"/>
              <a:chOff x="4388337" y="1203649"/>
              <a:chExt cx="4508972" cy="4816151"/>
            </a:xfrm>
          </p:grpSpPr>
          <p:grpSp>
            <p:nvGrpSpPr>
              <p:cNvPr id="32781" name="Group 3"/>
              <p:cNvGrpSpPr>
                <a:grpSpLocks/>
              </p:cNvGrpSpPr>
              <p:nvPr/>
            </p:nvGrpSpPr>
            <p:grpSpPr bwMode="auto">
              <a:xfrm>
                <a:off x="4388337" y="1203649"/>
                <a:ext cx="4508972" cy="4816151"/>
                <a:chOff x="1150601" y="1154668"/>
                <a:chExt cx="6538007" cy="5199316"/>
              </a:xfrm>
            </p:grpSpPr>
            <p:grpSp>
              <p:nvGrpSpPr>
                <p:cNvPr id="32784" name="Group 4"/>
                <p:cNvGrpSpPr>
                  <a:grpSpLocks/>
                </p:cNvGrpSpPr>
                <p:nvPr/>
              </p:nvGrpSpPr>
              <p:grpSpPr bwMode="auto">
                <a:xfrm>
                  <a:off x="1150601" y="1154668"/>
                  <a:ext cx="6538007" cy="5199316"/>
                  <a:chOff x="1679540" y="1097538"/>
                  <a:chExt cx="5948088" cy="4939091"/>
                </a:xfrm>
              </p:grpSpPr>
              <p:grpSp>
                <p:nvGrpSpPr>
                  <p:cNvPr id="32793" name="Group 19"/>
                  <p:cNvGrpSpPr>
                    <a:grpSpLocks/>
                  </p:cNvGrpSpPr>
                  <p:nvPr/>
                </p:nvGrpSpPr>
                <p:grpSpPr bwMode="auto">
                  <a:xfrm>
                    <a:off x="1679540" y="1097538"/>
                    <a:ext cx="5948088" cy="4939091"/>
                    <a:chOff x="1679540" y="1097538"/>
                    <a:chExt cx="5948088" cy="4939091"/>
                  </a:xfrm>
                </p:grpSpPr>
                <p:cxnSp>
                  <p:nvCxnSpPr>
                    <p:cNvPr id="22" name="Straight Arrow Connector 21"/>
                    <p:cNvCxnSpPr>
                      <a:cxnSpLocks noChangeShapeType="1"/>
                    </p:cNvCxnSpPr>
                    <p:nvPr/>
                  </p:nvCxnSpPr>
                  <p:spPr bwMode="auto">
                    <a:xfrm>
                      <a:off x="1982034" y="5638377"/>
                      <a:ext cx="5408445"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3" name="Straight Arrow Connector 22"/>
                    <p:cNvCxnSpPr>
                      <a:cxnSpLocks noChangeShapeType="1"/>
                    </p:cNvCxnSpPr>
                    <p:nvPr/>
                  </p:nvCxnSpPr>
                  <p:spPr bwMode="auto">
                    <a:xfrm flipV="1">
                      <a:off x="1982034" y="1467208"/>
                      <a:ext cx="33878" cy="4178792"/>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4" name="Freeform 23"/>
                    <p:cNvSpPr>
                      <a:spLocks/>
                    </p:cNvSpPr>
                    <p:nvPr/>
                  </p:nvSpPr>
                  <p:spPr bwMode="auto">
                    <a:xfrm>
                      <a:off x="2361956" y="2362799"/>
                      <a:ext cx="4072669" cy="2795389"/>
                    </a:xfrm>
                    <a:custGeom>
                      <a:avLst/>
                      <a:gdLst>
                        <a:gd name="T0" fmla="*/ 0 w 1577347"/>
                        <a:gd name="T1" fmla="*/ 0 h 1884798"/>
                        <a:gd name="T2" fmla="*/ 4072669 w 1577347"/>
                        <a:gd name="T3" fmla="*/ 2795389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25" name="Freeform 24"/>
                    <p:cNvSpPr>
                      <a:spLocks/>
                    </p:cNvSpPr>
                    <p:nvPr/>
                  </p:nvSpPr>
                  <p:spPr bwMode="auto">
                    <a:xfrm>
                      <a:off x="2439392" y="1981696"/>
                      <a:ext cx="3460437" cy="3071688"/>
                    </a:xfrm>
                    <a:custGeom>
                      <a:avLst/>
                      <a:gdLst>
                        <a:gd name="T0" fmla="*/ 0 w 3461968"/>
                        <a:gd name="T1" fmla="*/ 3071688 h 3073040"/>
                        <a:gd name="T2" fmla="*/ 1924740 w 3461968"/>
                        <a:gd name="T3" fmla="*/ 2088748 h 3073040"/>
                        <a:gd name="T4" fmla="*/ 3460437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26" name="Straight Connector 25"/>
                    <p:cNvCxnSpPr>
                      <a:cxnSpLocks noChangeShapeType="1"/>
                      <a:stCxn id="25" idx="1"/>
                    </p:cNvCxnSpPr>
                    <p:nvPr/>
                  </p:nvCxnSpPr>
                  <p:spPr bwMode="auto">
                    <a:xfrm flipH="1" flipV="1">
                      <a:off x="1950575" y="4064423"/>
                      <a:ext cx="2412627" cy="5716"/>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7" name="Straight Connector 26"/>
                    <p:cNvCxnSpPr>
                      <a:cxnSpLocks noChangeShapeType="1"/>
                      <a:stCxn id="25" idx="1"/>
                    </p:cNvCxnSpPr>
                    <p:nvPr/>
                  </p:nvCxnSpPr>
                  <p:spPr bwMode="auto">
                    <a:xfrm>
                      <a:off x="4363202" y="4070139"/>
                      <a:ext cx="12099" cy="1509167"/>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2801" name="TextBox 27"/>
                    <p:cNvSpPr txBox="1">
                      <a:spLocks noChangeArrowheads="1"/>
                    </p:cNvSpPr>
                    <p:nvPr/>
                  </p:nvSpPr>
                  <p:spPr bwMode="auto">
                    <a:xfrm>
                      <a:off x="2684746" y="2378042"/>
                      <a:ext cx="397940"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1</a:t>
                      </a:r>
                      <a:endParaRPr lang="en-US" altLang="vi-VN" sz="1800" baseline="-25000">
                        <a:solidFill>
                          <a:srgbClr val="008000"/>
                        </a:solidFill>
                      </a:endParaRPr>
                    </a:p>
                  </p:txBody>
                </p:sp>
                <p:sp>
                  <p:nvSpPr>
                    <p:cNvPr id="32802" name="TextBox 28"/>
                    <p:cNvSpPr txBox="1">
                      <a:spLocks noChangeArrowheads="1"/>
                    </p:cNvSpPr>
                    <p:nvPr/>
                  </p:nvSpPr>
                  <p:spPr bwMode="auto">
                    <a:xfrm>
                      <a:off x="6386696" y="5017477"/>
                      <a:ext cx="297206"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endParaRPr lang="en-US" altLang="vi-VN" sz="1800" baseline="-25000">
                        <a:solidFill>
                          <a:srgbClr val="008000"/>
                        </a:solidFill>
                      </a:endParaRPr>
                    </a:p>
                  </p:txBody>
                </p:sp>
                <p:sp>
                  <p:nvSpPr>
                    <p:cNvPr id="32803" name="TextBox 29"/>
                    <p:cNvSpPr txBox="1">
                      <a:spLocks noChangeArrowheads="1"/>
                    </p:cNvSpPr>
                    <p:nvPr/>
                  </p:nvSpPr>
                  <p:spPr bwMode="auto">
                    <a:xfrm>
                      <a:off x="5978059" y="5657869"/>
                      <a:ext cx="1649569"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Million of £</a:t>
                      </a:r>
                      <a:endParaRPr lang="en-US" altLang="vi-VN" sz="1800" baseline="-25000">
                        <a:solidFill>
                          <a:srgbClr val="008000"/>
                        </a:solidFill>
                      </a:endParaRPr>
                    </a:p>
                  </p:txBody>
                </p:sp>
                <p:sp>
                  <p:nvSpPr>
                    <p:cNvPr id="32804" name="TextBox 30"/>
                    <p:cNvSpPr txBox="1">
                      <a:spLocks noChangeArrowheads="1"/>
                    </p:cNvSpPr>
                    <p:nvPr/>
                  </p:nvSpPr>
                  <p:spPr bwMode="auto">
                    <a:xfrm>
                      <a:off x="1679540" y="1097538"/>
                      <a:ext cx="775561"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 </a:t>
                      </a:r>
                      <a:endParaRPr lang="en-US" altLang="vi-VN" sz="1800" baseline="-25000">
                        <a:solidFill>
                          <a:srgbClr val="008000"/>
                        </a:solidFill>
                      </a:endParaRPr>
                    </a:p>
                  </p:txBody>
                </p:sp>
              </p:grpSp>
              <p:sp>
                <p:nvSpPr>
                  <p:cNvPr id="32794" name="TextBox 20"/>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grpSp>
              <p:nvGrpSpPr>
                <p:cNvPr id="32785" name="Group 5"/>
                <p:cNvGrpSpPr>
                  <a:grpSpLocks/>
                </p:cNvGrpSpPr>
                <p:nvPr/>
              </p:nvGrpSpPr>
              <p:grpSpPr bwMode="auto">
                <a:xfrm>
                  <a:off x="1676400" y="2161957"/>
                  <a:ext cx="5089659" cy="3664925"/>
                  <a:chOff x="1676400" y="2161957"/>
                  <a:chExt cx="5089659" cy="3664925"/>
                </a:xfrm>
              </p:grpSpPr>
              <p:grpSp>
                <p:nvGrpSpPr>
                  <p:cNvPr id="32786" name="Group 6"/>
                  <p:cNvGrpSpPr>
                    <a:grpSpLocks/>
                  </p:cNvGrpSpPr>
                  <p:nvPr/>
                </p:nvGrpSpPr>
                <p:grpSpPr bwMode="auto">
                  <a:xfrm>
                    <a:off x="1676400" y="2161957"/>
                    <a:ext cx="5089659" cy="3476844"/>
                    <a:chOff x="1676400" y="2161957"/>
                    <a:chExt cx="5089659" cy="3476844"/>
                  </a:xfrm>
                </p:grpSpPr>
                <p:sp>
                  <p:nvSpPr>
                    <p:cNvPr id="11" name="Freeform 10"/>
                    <p:cNvSpPr>
                      <a:spLocks/>
                    </p:cNvSpPr>
                    <p:nvPr/>
                  </p:nvSpPr>
                  <p:spPr bwMode="auto">
                    <a:xfrm>
                      <a:off x="1677266" y="2819573"/>
                      <a:ext cx="4189321" cy="2818303"/>
                    </a:xfrm>
                    <a:custGeom>
                      <a:avLst/>
                      <a:gdLst>
                        <a:gd name="T0" fmla="*/ 0 w 1577347"/>
                        <a:gd name="T1" fmla="*/ 0 h 1884798"/>
                        <a:gd name="T2" fmla="*/ 4189321 w 1577347"/>
                        <a:gd name="T3" fmla="*/ 2818303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12" name="Freeform 11"/>
                    <p:cNvSpPr>
                      <a:spLocks/>
                    </p:cNvSpPr>
                    <p:nvPr/>
                  </p:nvSpPr>
                  <p:spPr bwMode="auto">
                    <a:xfrm>
                      <a:off x="2153387" y="2161635"/>
                      <a:ext cx="4247837" cy="2866445"/>
                    </a:xfrm>
                    <a:custGeom>
                      <a:avLst/>
                      <a:gdLst>
                        <a:gd name="T0" fmla="*/ 0 w 1577347"/>
                        <a:gd name="T1" fmla="*/ 0 h 1884798"/>
                        <a:gd name="T2" fmla="*/ 4247837 w 1577347"/>
                        <a:gd name="T3" fmla="*/ 2866445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5" name="Straight Arrow Connector 14"/>
                    <p:cNvCxnSpPr>
                      <a:cxnSpLocks noChangeShapeType="1"/>
                    </p:cNvCxnSpPr>
                    <p:nvPr/>
                  </p:nvCxnSpPr>
                  <p:spPr bwMode="auto">
                    <a:xfrm flipV="1">
                      <a:off x="2592267" y="2819573"/>
                      <a:ext cx="151614" cy="152449"/>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6" name="Straight Arrow Connector 15"/>
                    <p:cNvCxnSpPr>
                      <a:cxnSpLocks noChangeShapeType="1"/>
                    </p:cNvCxnSpPr>
                    <p:nvPr/>
                  </p:nvCxnSpPr>
                  <p:spPr bwMode="auto">
                    <a:xfrm flipH="1">
                      <a:off x="2286381" y="3124471"/>
                      <a:ext cx="151613" cy="152449"/>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2792" name="TextBox 18"/>
                    <p:cNvSpPr txBox="1">
                      <a:spLocks noChangeArrowheads="1"/>
                    </p:cNvSpPr>
                    <p:nvPr/>
                  </p:nvSpPr>
                  <p:spPr bwMode="auto">
                    <a:xfrm>
                      <a:off x="6322384" y="4800600"/>
                      <a:ext cx="443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D1</a:t>
                      </a:r>
                      <a:endParaRPr lang="en-US" altLang="vi-VN" sz="1800" baseline="-25000">
                        <a:solidFill>
                          <a:srgbClr val="008000"/>
                        </a:solidFill>
                      </a:endParaRPr>
                    </a:p>
                  </p:txBody>
                </p:sp>
              </p:grpSp>
              <p:sp>
                <p:nvSpPr>
                  <p:cNvPr id="32787" name="TextBox 7"/>
                  <p:cNvSpPr txBox="1">
                    <a:spLocks noChangeArrowheads="1"/>
                  </p:cNvSpPr>
                  <p:nvPr/>
                </p:nvSpPr>
                <p:spPr bwMode="auto">
                  <a:xfrm>
                    <a:off x="5632812" y="5457550"/>
                    <a:ext cx="443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D2</a:t>
                    </a:r>
                    <a:endParaRPr lang="en-US" altLang="vi-VN" sz="1800" baseline="-25000">
                      <a:solidFill>
                        <a:srgbClr val="008000"/>
                      </a:solidFill>
                    </a:endParaRPr>
                  </a:p>
                </p:txBody>
              </p:sp>
            </p:grpSp>
          </p:grpSp>
          <p:cxnSp>
            <p:nvCxnSpPr>
              <p:cNvPr id="36" name="Straight Connector 35"/>
              <p:cNvCxnSpPr>
                <a:cxnSpLocks noChangeShapeType="1"/>
              </p:cNvCxnSpPr>
              <p:nvPr/>
            </p:nvCxnSpPr>
            <p:spPr bwMode="auto">
              <a:xfrm flipH="1" flipV="1">
                <a:off x="4648828" y="3886721"/>
                <a:ext cx="1957310" cy="5575"/>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8" name="Straight Connector 37"/>
              <p:cNvCxnSpPr>
                <a:cxnSpLocks noChangeShapeType="1"/>
              </p:cNvCxnSpPr>
              <p:nvPr/>
            </p:nvCxnSpPr>
            <p:spPr bwMode="auto">
              <a:xfrm>
                <a:off x="6629985" y="3962903"/>
                <a:ext cx="0" cy="1675991"/>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sp>
          <p:nvSpPr>
            <p:cNvPr id="32779" name="TextBox 40"/>
            <p:cNvSpPr txBox="1">
              <a:spLocks noChangeArrowheads="1"/>
            </p:cNvSpPr>
            <p:nvPr/>
          </p:nvSpPr>
          <p:spPr bwMode="auto">
            <a:xfrm>
              <a:off x="4792494" y="36576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a:t>
              </a:r>
              <a:endParaRPr lang="en-US" altLang="vi-VN" sz="1800" baseline="-25000">
                <a:solidFill>
                  <a:srgbClr val="008000"/>
                </a:solidFill>
              </a:endParaRPr>
            </a:p>
          </p:txBody>
        </p:sp>
        <p:sp>
          <p:nvSpPr>
            <p:cNvPr id="32780" name="TextBox 41"/>
            <p:cNvSpPr txBox="1">
              <a:spLocks noChangeArrowheads="1"/>
            </p:cNvSpPr>
            <p:nvPr/>
          </p:nvSpPr>
          <p:spPr bwMode="auto">
            <a:xfrm>
              <a:off x="4754605" y="3429000"/>
              <a:ext cx="4269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R1  </a:t>
              </a:r>
              <a:endParaRPr lang="en-US" altLang="vi-VN" sz="1800" baseline="-25000">
                <a:solidFill>
                  <a:srgbClr val="008000"/>
                </a:solidFill>
              </a:endParaRPr>
            </a:p>
          </p:txBody>
        </p:sp>
      </p:grpSp>
      <p:sp>
        <p:nvSpPr>
          <p:cNvPr id="32773" name="TextBox 42"/>
          <p:cNvSpPr txBox="1">
            <a:spLocks noChangeArrowheads="1"/>
          </p:cNvSpPr>
          <p:nvPr/>
        </p:nvSpPr>
        <p:spPr bwMode="auto">
          <a:xfrm>
            <a:off x="5413375" y="2754313"/>
            <a:ext cx="301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2</a:t>
            </a:r>
            <a:endParaRPr lang="en-US" altLang="vi-VN" sz="1800" baseline="-25000">
              <a:solidFill>
                <a:srgbClr val="008000"/>
              </a:solidFill>
            </a:endParaRPr>
          </a:p>
        </p:txBody>
      </p:sp>
      <p:cxnSp>
        <p:nvCxnSpPr>
          <p:cNvPr id="47" name="Straight Connector 46"/>
          <p:cNvCxnSpPr>
            <a:cxnSpLocks noChangeShapeType="1"/>
          </p:cNvCxnSpPr>
          <p:nvPr/>
        </p:nvCxnSpPr>
        <p:spPr bwMode="auto">
          <a:xfrm flipH="1" flipV="1">
            <a:off x="5162550" y="4262438"/>
            <a:ext cx="1238250" cy="4762"/>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9" name="Straight Connector 48"/>
          <p:cNvCxnSpPr>
            <a:cxnSpLocks noChangeShapeType="1"/>
          </p:cNvCxnSpPr>
          <p:nvPr/>
        </p:nvCxnSpPr>
        <p:spPr bwMode="auto">
          <a:xfrm>
            <a:off x="6477000" y="4267200"/>
            <a:ext cx="0" cy="1017588"/>
          </a:xfrm>
          <a:prstGeom prst="line">
            <a:avLst/>
          </a:prstGeom>
          <a:noFill/>
          <a:ln w="3175">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2776" name="TextBox 50"/>
          <p:cNvSpPr txBox="1">
            <a:spLocks noChangeArrowheads="1"/>
          </p:cNvSpPr>
          <p:nvPr/>
        </p:nvSpPr>
        <p:spPr bwMode="auto">
          <a:xfrm>
            <a:off x="4754563" y="4049713"/>
            <a:ext cx="4270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R2  </a:t>
            </a:r>
            <a:endParaRPr lang="en-US" altLang="vi-VN" sz="1800" baseline="-25000">
              <a:solidFill>
                <a:srgbClr val="008000"/>
              </a:solidFill>
            </a:endParaRPr>
          </a:p>
        </p:txBody>
      </p:sp>
      <p:sp>
        <p:nvSpPr>
          <p:cNvPr id="32777" name="TextBox 52"/>
          <p:cNvSpPr txBox="1">
            <a:spLocks noChangeArrowheads="1"/>
          </p:cNvSpPr>
          <p:nvPr/>
        </p:nvSpPr>
        <p:spPr bwMode="auto">
          <a:xfrm>
            <a:off x="7677150" y="1981200"/>
            <a:ext cx="2905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endParaRPr lang="en-US" altLang="vi-VN" sz="1800" baseline="-25000">
              <a:solidFill>
                <a:srgbClr val="008000"/>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32">
                                            <p:txEl>
                                              <p:pRg st="9" end="9"/>
                                            </p:txEl>
                                          </p:spTgt>
                                        </p:tgtEl>
                                        <p:attrNameLst>
                                          <p:attrName>style.visibility</p:attrName>
                                        </p:attrNameLst>
                                      </p:cBhvr>
                                      <p:to>
                                        <p:strVal val="visible"/>
                                      </p:to>
                                    </p:set>
                                    <p:animEffect transition="in" filter="blinds(horizontal)">
                                      <p:cBhvr>
                                        <p:cTn id="13" dur="500"/>
                                        <p:tgtEl>
                                          <p:spTgt spid="32">
                                            <p:txEl>
                                              <p:pRg st="9" end="9"/>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2">
                                            <p:txEl>
                                              <p:pRg st="10" end="10"/>
                                            </p:txEl>
                                          </p:spTgt>
                                        </p:tgtEl>
                                        <p:attrNameLst>
                                          <p:attrName>style.visibility</p:attrName>
                                        </p:attrNameLst>
                                      </p:cBhvr>
                                      <p:to>
                                        <p:strVal val="visible"/>
                                      </p:to>
                                    </p:set>
                                    <p:animEffect transition="in" filter="blinds(horizontal)">
                                      <p:cBhvr>
                                        <p:cTn id="16" dur="500"/>
                                        <p:tgtEl>
                                          <p:spTgt spid="32">
                                            <p:txEl>
                                              <p:pRg st="10" end="1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ntr" presetSubtype="10" fill="hold" nodeType="clickEffect">
                                  <p:stCondLst>
                                    <p:cond delay="0"/>
                                  </p:stCondLst>
                                  <p:childTnLst>
                                    <p:set>
                                      <p:cBhvr>
                                        <p:cTn id="20" dur="1" fill="hold">
                                          <p:stCondLst>
                                            <p:cond delay="0"/>
                                          </p:stCondLst>
                                        </p:cTn>
                                        <p:tgtEl>
                                          <p:spTgt spid="32">
                                            <p:txEl>
                                              <p:pRg st="3" end="3"/>
                                            </p:txEl>
                                          </p:spTgt>
                                        </p:tgtEl>
                                        <p:attrNameLst>
                                          <p:attrName>style.visibility</p:attrName>
                                        </p:attrNameLst>
                                      </p:cBhvr>
                                      <p:to>
                                        <p:strVal val="visible"/>
                                      </p:to>
                                    </p:set>
                                    <p:animEffect transition="in" filter="checkerboard(across)">
                                      <p:cBhvr>
                                        <p:cTn id="21" dur="500"/>
                                        <p:tgtEl>
                                          <p:spTgt spid="32">
                                            <p:txEl>
                                              <p:pRg st="3" end="3"/>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32">
                                            <p:txEl>
                                              <p:pRg st="4" end="4"/>
                                            </p:txEl>
                                          </p:spTgt>
                                        </p:tgtEl>
                                        <p:attrNameLst>
                                          <p:attrName>style.visibility</p:attrName>
                                        </p:attrNameLst>
                                      </p:cBhvr>
                                      <p:to>
                                        <p:strVal val="visible"/>
                                      </p:to>
                                    </p:set>
                                    <p:animEffect transition="in" filter="checkerboard(across)">
                                      <p:cBhvr>
                                        <p:cTn id="24" dur="500"/>
                                        <p:tgtEl>
                                          <p:spTgt spid="32">
                                            <p:txEl>
                                              <p:pRg st="4" end="4"/>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32">
                                            <p:txEl>
                                              <p:pRg st="6" end="6"/>
                                            </p:txEl>
                                          </p:spTgt>
                                        </p:tgtEl>
                                        <p:attrNameLst>
                                          <p:attrName>style.visibility</p:attrName>
                                        </p:attrNameLst>
                                      </p:cBhvr>
                                      <p:to>
                                        <p:strVal val="visible"/>
                                      </p:to>
                                    </p:set>
                                    <p:animEffect transition="in" filter="checkerboard(across)">
                                      <p:cBhvr>
                                        <p:cTn id="27" dur="500"/>
                                        <p:tgtEl>
                                          <p:spTgt spid="32">
                                            <p:txEl>
                                              <p:pRg st="6" end="6"/>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32">
                                            <p:txEl>
                                              <p:pRg st="7" end="7"/>
                                            </p:txEl>
                                          </p:spTgt>
                                        </p:tgtEl>
                                        <p:attrNameLst>
                                          <p:attrName>style.visibility</p:attrName>
                                        </p:attrNameLst>
                                      </p:cBhvr>
                                      <p:to>
                                        <p:strVal val="visible"/>
                                      </p:to>
                                    </p:set>
                                    <p:animEffect transition="in" filter="checkerboard(across)">
                                      <p:cBhvr>
                                        <p:cTn id="30" dur="500"/>
                                        <p:tgtEl>
                                          <p:spTgt spid="32">
                                            <p:txEl>
                                              <p:pRg st="7" end="7"/>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nodeType="clickEffect">
                                  <p:stCondLst>
                                    <p:cond delay="0"/>
                                  </p:stCondLst>
                                  <p:childTnLst>
                                    <p:set>
                                      <p:cBhvr>
                                        <p:cTn id="34" dur="1" fill="hold">
                                          <p:stCondLst>
                                            <p:cond delay="0"/>
                                          </p:stCondLst>
                                        </p:cTn>
                                        <p:tgtEl>
                                          <p:spTgt spid="32">
                                            <p:txEl>
                                              <p:pRg st="12" end="12"/>
                                            </p:txEl>
                                          </p:spTgt>
                                        </p:tgtEl>
                                        <p:attrNameLst>
                                          <p:attrName>style.visibility</p:attrName>
                                        </p:attrNameLst>
                                      </p:cBhvr>
                                      <p:to>
                                        <p:strVal val="visible"/>
                                      </p:to>
                                    </p:set>
                                    <p:animEffect transition="in" filter="dissolve">
                                      <p:cBhvr>
                                        <p:cTn id="35" dur="500"/>
                                        <p:tgtEl>
                                          <p:spTgt spid="32">
                                            <p:txEl>
                                              <p:pRg st="12" end="12"/>
                                            </p:txEl>
                                          </p:spTgt>
                                        </p:tgtEl>
                                      </p:cBhvr>
                                    </p:animEffect>
                                  </p:childTnLst>
                                </p:cTn>
                              </p:par>
                              <p:par>
                                <p:cTn id="36" presetID="9" presetClass="entr" presetSubtype="0" fill="hold" nodeType="withEffect">
                                  <p:stCondLst>
                                    <p:cond delay="0"/>
                                  </p:stCondLst>
                                  <p:childTnLst>
                                    <p:set>
                                      <p:cBhvr>
                                        <p:cTn id="37" dur="1" fill="hold">
                                          <p:stCondLst>
                                            <p:cond delay="0"/>
                                          </p:stCondLst>
                                        </p:cTn>
                                        <p:tgtEl>
                                          <p:spTgt spid="32">
                                            <p:txEl>
                                              <p:pRg st="13" end="13"/>
                                            </p:txEl>
                                          </p:spTgt>
                                        </p:tgtEl>
                                        <p:attrNameLst>
                                          <p:attrName>style.visibility</p:attrName>
                                        </p:attrNameLst>
                                      </p:cBhvr>
                                      <p:to>
                                        <p:strVal val="visible"/>
                                      </p:to>
                                    </p:set>
                                    <p:animEffect transition="in" filter="dissolve">
                                      <p:cBhvr>
                                        <p:cTn id="38" dur="500"/>
                                        <p:tgtEl>
                                          <p:spTgt spid="3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1. Real income and the exchange rate</a:t>
            </a:r>
            <a:endParaRPr lang="en-US" dirty="0">
              <a:ea typeface="+mj-ea"/>
              <a:cs typeface="+mj-cs"/>
            </a:endParaRPr>
          </a:p>
        </p:txBody>
      </p:sp>
      <p:sp>
        <p:nvSpPr>
          <p:cNvPr id="33" name="Rectangle 32"/>
          <p:cNvSpPr>
            <a:spLocks noChangeArrowheads="1"/>
          </p:cNvSpPr>
          <p:nvPr/>
        </p:nvSpPr>
        <p:spPr bwMode="auto">
          <a:xfrm>
            <a:off x="381000" y="1828800"/>
            <a:ext cx="4419600" cy="3276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just" eaLnBrk="1" hangingPunct="1">
              <a:defRPr/>
            </a:pPr>
            <a:r>
              <a:rPr lang="en-US" sz="1800" b="1" i="1" u="sng" smtClean="0"/>
              <a:t>E.g. 3. </a:t>
            </a:r>
            <a:r>
              <a:rPr lang="en-US" sz="1800" smtClean="0"/>
              <a:t>The real income in the U.S                 </a:t>
            </a:r>
            <a:r>
              <a:rPr lang="en-US" sz="1800" smtClean="0">
                <a:latin typeface="Wingdings" panose="05000000000000000000" pitchFamily="2" charset="2"/>
                <a:sym typeface="Wingdings" panose="05000000000000000000" pitchFamily="2" charset="2"/>
              </a:rPr>
              <a:t></a:t>
            </a:r>
            <a:endParaRPr lang="en-US" sz="1800" smtClean="0">
              <a:sym typeface="Wingdings" panose="05000000000000000000" pitchFamily="2" charset="2"/>
            </a:endParaRPr>
          </a:p>
          <a:p>
            <a:pPr algn="just" eaLnBrk="1" hangingPunct="1">
              <a:defRPr/>
            </a:pPr>
            <a:r>
              <a:rPr lang="en-US" sz="1800" smtClean="0">
                <a:sym typeface="Wingdings" panose="05000000000000000000" pitchFamily="2" charset="2"/>
              </a:rPr>
              <a:t>            The real income in the U.K                 </a:t>
            </a:r>
            <a:r>
              <a:rPr lang="en-US" sz="1800" smtClean="0">
                <a:latin typeface="Wingdings" panose="05000000000000000000" pitchFamily="2" charset="2"/>
                <a:sym typeface="Wingdings" panose="05000000000000000000" pitchFamily="2" charset="2"/>
              </a:rPr>
              <a:t></a:t>
            </a:r>
          </a:p>
          <a:p>
            <a:pPr algn="just" eaLnBrk="1" hangingPunct="1">
              <a:defRPr/>
            </a:pPr>
            <a:endParaRPr lang="en-US" sz="1800" smtClean="0">
              <a:sym typeface="Wingdings" panose="05000000000000000000" pitchFamily="2" charset="2"/>
            </a:endParaRPr>
          </a:p>
          <a:p>
            <a:pPr eaLnBrk="1" hangingPunct="1">
              <a:defRPr/>
            </a:pPr>
            <a:r>
              <a:rPr lang="en-US" sz="1800" smtClean="0">
                <a:sym typeface="Wingdings" panose="05000000000000000000" pitchFamily="2" charset="2"/>
              </a:rPr>
              <a:t>-&gt; U.S demand for U.K goods &amp; services; U.S investment in U.K (demand for £)                </a:t>
            </a:r>
            <a:r>
              <a:rPr lang="en-US" sz="1800" smtClean="0">
                <a:latin typeface="Wingdings" panose="05000000000000000000" pitchFamily="2" charset="2"/>
                <a:sym typeface="Wingdings" panose="05000000000000000000" pitchFamily="2" charset="2"/>
              </a:rPr>
              <a:t></a:t>
            </a:r>
            <a:r>
              <a:rPr lang="en-US" sz="1800" smtClean="0">
                <a:sym typeface="Wingdings" panose="05000000000000000000" pitchFamily="2" charset="2"/>
              </a:rPr>
              <a:t>                       </a:t>
            </a:r>
          </a:p>
          <a:p>
            <a:pPr eaLnBrk="1" hangingPunct="1">
              <a:defRPr/>
            </a:pPr>
            <a:r>
              <a:rPr lang="en-US" sz="1800" smtClean="0">
                <a:sym typeface="Wingdings" panose="05000000000000000000" pitchFamily="2" charset="2"/>
              </a:rPr>
              <a:t>-&gt; U.K demand for U.S goods &amp; services; U.K investment in U.S (supply of £)                     </a:t>
            </a:r>
            <a:r>
              <a:rPr lang="en-US" sz="1800" smtClean="0">
                <a:latin typeface="Wingdings" panose="05000000000000000000" pitchFamily="2" charset="2"/>
                <a:sym typeface="Wingdings" panose="05000000000000000000" pitchFamily="2" charset="2"/>
              </a:rPr>
              <a:t></a:t>
            </a:r>
          </a:p>
          <a:p>
            <a:pPr eaLnBrk="1" hangingPunct="1">
              <a:defRPr/>
            </a:pPr>
            <a:endParaRPr lang="en-US" sz="1800" smtClean="0">
              <a:latin typeface="Wingdings" panose="05000000000000000000" pitchFamily="2" charset="2"/>
              <a:sym typeface="Wingdings" panose="05000000000000000000" pitchFamily="2" charset="2"/>
            </a:endParaRPr>
          </a:p>
          <a:p>
            <a:pPr algn="ctr" eaLnBrk="1" hangingPunct="1">
              <a:defRPr/>
            </a:pPr>
            <a:r>
              <a:rPr lang="en-US" sz="1800" i="1" smtClean="0">
                <a:solidFill>
                  <a:srgbClr val="008000"/>
                </a:solidFill>
              </a:rPr>
              <a:t>D -&gt; D1; S -&gt; S1</a:t>
            </a:r>
          </a:p>
          <a:p>
            <a:pPr algn="ctr" eaLnBrk="1" hangingPunct="1">
              <a:defRPr/>
            </a:pPr>
            <a:r>
              <a:rPr lang="en-US" sz="1800" i="1" smtClean="0">
                <a:solidFill>
                  <a:srgbClr val="008000"/>
                </a:solidFill>
              </a:rPr>
              <a:t>Change in R = $/£</a:t>
            </a:r>
            <a:r>
              <a:rPr lang="en-US" sz="1800" i="1" smtClean="0">
                <a:solidFill>
                  <a:srgbClr val="008000"/>
                </a:solidFill>
                <a:latin typeface="Wingdings" panose="05000000000000000000" pitchFamily="2" charset="2"/>
                <a:sym typeface="Wingdings" panose="05000000000000000000" pitchFamily="2" charset="2"/>
              </a:rPr>
              <a:t> </a:t>
            </a:r>
            <a:r>
              <a:rPr lang="en-US" sz="1800" i="1" smtClean="0">
                <a:solidFill>
                  <a:srgbClr val="008000"/>
                </a:solidFill>
                <a:sym typeface="Wingdings" panose="05000000000000000000" pitchFamily="2" charset="2"/>
              </a:rPr>
              <a:t>is ambiguous</a:t>
            </a:r>
            <a:endParaRPr lang="en-US" sz="1800" smtClean="0">
              <a:sym typeface="Wingdings" panose="05000000000000000000" pitchFamily="2" charset="2"/>
            </a:endParaRPr>
          </a:p>
        </p:txBody>
      </p:sp>
      <p:grpSp>
        <p:nvGrpSpPr>
          <p:cNvPr id="44" name="Group 43"/>
          <p:cNvGrpSpPr>
            <a:grpSpLocks/>
          </p:cNvGrpSpPr>
          <p:nvPr/>
        </p:nvGrpSpPr>
        <p:grpSpPr bwMode="auto">
          <a:xfrm>
            <a:off x="4776788" y="1524000"/>
            <a:ext cx="4062412" cy="4114800"/>
            <a:chOff x="4777341" y="1524001"/>
            <a:chExt cx="4061859" cy="4114799"/>
          </a:xfrm>
        </p:grpSpPr>
        <p:grpSp>
          <p:nvGrpSpPr>
            <p:cNvPr id="33797" name="Group 3"/>
            <p:cNvGrpSpPr>
              <a:grpSpLocks/>
            </p:cNvGrpSpPr>
            <p:nvPr/>
          </p:nvGrpSpPr>
          <p:grpSpPr bwMode="auto">
            <a:xfrm>
              <a:off x="4777341" y="1524001"/>
              <a:ext cx="4061859" cy="4114799"/>
              <a:chOff x="4792494" y="1371601"/>
              <a:chExt cx="4061859" cy="4114799"/>
            </a:xfrm>
          </p:grpSpPr>
          <p:grpSp>
            <p:nvGrpSpPr>
              <p:cNvPr id="33802" name="Group 7"/>
              <p:cNvGrpSpPr>
                <a:grpSpLocks/>
              </p:cNvGrpSpPr>
              <p:nvPr/>
            </p:nvGrpSpPr>
            <p:grpSpPr bwMode="auto">
              <a:xfrm>
                <a:off x="4953000" y="1371601"/>
                <a:ext cx="3901353" cy="4114799"/>
                <a:chOff x="1150601" y="1154668"/>
                <a:chExt cx="6538007" cy="5199316"/>
              </a:xfrm>
            </p:grpSpPr>
            <p:grpSp>
              <p:nvGrpSpPr>
                <p:cNvPr id="33804" name="Group 10"/>
                <p:cNvGrpSpPr>
                  <a:grpSpLocks/>
                </p:cNvGrpSpPr>
                <p:nvPr/>
              </p:nvGrpSpPr>
              <p:grpSpPr bwMode="auto">
                <a:xfrm>
                  <a:off x="1150601" y="1154668"/>
                  <a:ext cx="6538007" cy="5199316"/>
                  <a:chOff x="1679540" y="1097538"/>
                  <a:chExt cx="5948088" cy="4939091"/>
                </a:xfrm>
              </p:grpSpPr>
              <p:grpSp>
                <p:nvGrpSpPr>
                  <p:cNvPr id="33809" name="Group 19"/>
                  <p:cNvGrpSpPr>
                    <a:grpSpLocks/>
                  </p:cNvGrpSpPr>
                  <p:nvPr/>
                </p:nvGrpSpPr>
                <p:grpSpPr bwMode="auto">
                  <a:xfrm>
                    <a:off x="1679540" y="1097538"/>
                    <a:ext cx="5948088" cy="4939091"/>
                    <a:chOff x="1679540" y="1097538"/>
                    <a:chExt cx="5948088" cy="4939091"/>
                  </a:xfrm>
                </p:grpSpPr>
                <p:cxnSp>
                  <p:nvCxnSpPr>
                    <p:cNvPr id="22" name="Straight Arrow Connector 21"/>
                    <p:cNvCxnSpPr>
                      <a:cxnSpLocks noChangeShapeType="1"/>
                    </p:cNvCxnSpPr>
                    <p:nvPr/>
                  </p:nvCxnSpPr>
                  <p:spPr bwMode="auto">
                    <a:xfrm>
                      <a:off x="1981751" y="5638377"/>
                      <a:ext cx="5408717"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3" name="Straight Arrow Connector 22"/>
                    <p:cNvCxnSpPr>
                      <a:cxnSpLocks noChangeShapeType="1"/>
                    </p:cNvCxnSpPr>
                    <p:nvPr/>
                  </p:nvCxnSpPr>
                  <p:spPr bwMode="auto">
                    <a:xfrm flipV="1">
                      <a:off x="1981751" y="1467208"/>
                      <a:ext cx="33880" cy="4178792"/>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4" name="Freeform 23"/>
                    <p:cNvSpPr>
                      <a:spLocks/>
                    </p:cNvSpPr>
                    <p:nvPr/>
                  </p:nvSpPr>
                  <p:spPr bwMode="auto">
                    <a:xfrm>
                      <a:off x="2361691" y="2362799"/>
                      <a:ext cx="4072874" cy="2795389"/>
                    </a:xfrm>
                    <a:custGeom>
                      <a:avLst/>
                      <a:gdLst>
                        <a:gd name="T0" fmla="*/ 0 w 1577347"/>
                        <a:gd name="T1" fmla="*/ 0 h 1884798"/>
                        <a:gd name="T2" fmla="*/ 4072874 w 1577347"/>
                        <a:gd name="T3" fmla="*/ 2795389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25" name="Freeform 24"/>
                    <p:cNvSpPr>
                      <a:spLocks/>
                    </p:cNvSpPr>
                    <p:nvPr/>
                  </p:nvSpPr>
                  <p:spPr bwMode="auto">
                    <a:xfrm>
                      <a:off x="2439131" y="1981696"/>
                      <a:ext cx="3460611" cy="3071688"/>
                    </a:xfrm>
                    <a:custGeom>
                      <a:avLst/>
                      <a:gdLst>
                        <a:gd name="T0" fmla="*/ 0 w 3461968"/>
                        <a:gd name="T1" fmla="*/ 3071688 h 3073040"/>
                        <a:gd name="T2" fmla="*/ 1924837 w 3461968"/>
                        <a:gd name="T3" fmla="*/ 2088748 h 3073040"/>
                        <a:gd name="T4" fmla="*/ 3460611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26" name="Straight Connector 25"/>
                    <p:cNvCxnSpPr>
                      <a:cxnSpLocks noChangeShapeType="1"/>
                      <a:stCxn id="25" idx="1"/>
                    </p:cNvCxnSpPr>
                    <p:nvPr/>
                  </p:nvCxnSpPr>
                  <p:spPr bwMode="auto">
                    <a:xfrm flipH="1" flipV="1">
                      <a:off x="1950290" y="4064423"/>
                      <a:ext cx="2412749" cy="5716"/>
                    </a:xfrm>
                    <a:prstGeom prst="line">
                      <a:avLst/>
                    </a:prstGeom>
                    <a:noFill/>
                    <a:ln w="25400">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7" name="Straight Connector 26"/>
                    <p:cNvCxnSpPr>
                      <a:cxnSpLocks noChangeShapeType="1"/>
                      <a:stCxn id="25" idx="1"/>
                    </p:cNvCxnSpPr>
                    <p:nvPr/>
                  </p:nvCxnSpPr>
                  <p:spPr bwMode="auto">
                    <a:xfrm>
                      <a:off x="4363038" y="4070139"/>
                      <a:ext cx="12099" cy="1587293"/>
                    </a:xfrm>
                    <a:prstGeom prst="line">
                      <a:avLst/>
                    </a:prstGeom>
                    <a:noFill/>
                    <a:ln w="25400">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3817" name="TextBox 28"/>
                    <p:cNvSpPr txBox="1">
                      <a:spLocks noChangeArrowheads="1"/>
                    </p:cNvSpPr>
                    <p:nvPr/>
                  </p:nvSpPr>
                  <p:spPr bwMode="auto">
                    <a:xfrm>
                      <a:off x="6386696" y="5017477"/>
                      <a:ext cx="297206"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endParaRPr lang="en-US" altLang="vi-VN" sz="1800" baseline="-25000">
                        <a:solidFill>
                          <a:srgbClr val="008000"/>
                        </a:solidFill>
                      </a:endParaRPr>
                    </a:p>
                  </p:txBody>
                </p:sp>
                <p:sp>
                  <p:nvSpPr>
                    <p:cNvPr id="33818" name="TextBox 29"/>
                    <p:cNvSpPr txBox="1">
                      <a:spLocks noChangeArrowheads="1"/>
                    </p:cNvSpPr>
                    <p:nvPr/>
                  </p:nvSpPr>
                  <p:spPr bwMode="auto">
                    <a:xfrm>
                      <a:off x="5978059" y="5657869"/>
                      <a:ext cx="1649569" cy="37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Million of £</a:t>
                      </a:r>
                      <a:endParaRPr lang="en-US" altLang="vi-VN" sz="1800" baseline="-25000">
                        <a:solidFill>
                          <a:srgbClr val="008000"/>
                        </a:solidFill>
                      </a:endParaRPr>
                    </a:p>
                  </p:txBody>
                </p:sp>
                <p:sp>
                  <p:nvSpPr>
                    <p:cNvPr id="33819" name="TextBox 30"/>
                    <p:cNvSpPr txBox="1">
                      <a:spLocks noChangeArrowheads="1"/>
                    </p:cNvSpPr>
                    <p:nvPr/>
                  </p:nvSpPr>
                  <p:spPr bwMode="auto">
                    <a:xfrm>
                      <a:off x="1679540" y="1097538"/>
                      <a:ext cx="775561"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 </a:t>
                      </a:r>
                      <a:endParaRPr lang="en-US" altLang="vi-VN" sz="1800" baseline="-25000">
                        <a:solidFill>
                          <a:srgbClr val="008000"/>
                        </a:solidFill>
                      </a:endParaRPr>
                    </a:p>
                  </p:txBody>
                </p:sp>
              </p:grpSp>
              <p:sp>
                <p:nvSpPr>
                  <p:cNvPr id="33810" name="TextBox 20"/>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grpSp>
              <p:nvGrpSpPr>
                <p:cNvPr id="33805" name="Group 12"/>
                <p:cNvGrpSpPr>
                  <a:grpSpLocks/>
                </p:cNvGrpSpPr>
                <p:nvPr/>
              </p:nvGrpSpPr>
              <p:grpSpPr bwMode="auto">
                <a:xfrm>
                  <a:off x="2292031" y="2235054"/>
                  <a:ext cx="4474029" cy="2934878"/>
                  <a:chOff x="2292030" y="2235054"/>
                  <a:chExt cx="4474029" cy="2934878"/>
                </a:xfrm>
              </p:grpSpPr>
              <p:sp>
                <p:nvSpPr>
                  <p:cNvPr id="16" name="Freeform 15"/>
                  <p:cNvSpPr>
                    <a:spLocks/>
                  </p:cNvSpPr>
                  <p:nvPr/>
                </p:nvSpPr>
                <p:spPr bwMode="auto">
                  <a:xfrm>
                    <a:off x="2291428" y="2235854"/>
                    <a:ext cx="4248050" cy="2866443"/>
                  </a:xfrm>
                  <a:custGeom>
                    <a:avLst/>
                    <a:gdLst>
                      <a:gd name="T0" fmla="*/ 0 w 1577347"/>
                      <a:gd name="T1" fmla="*/ 0 h 1884798"/>
                      <a:gd name="T2" fmla="*/ 4248050 w 1577347"/>
                      <a:gd name="T3" fmla="*/ 2866443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7" name="Straight Arrow Connector 16"/>
                  <p:cNvCxnSpPr>
                    <a:cxnSpLocks noChangeShapeType="1"/>
                  </p:cNvCxnSpPr>
                  <p:nvPr/>
                </p:nvCxnSpPr>
                <p:spPr bwMode="auto">
                  <a:xfrm flipV="1">
                    <a:off x="2589351" y="2819573"/>
                    <a:ext cx="154281" cy="152449"/>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3808" name="TextBox 18"/>
                  <p:cNvSpPr txBox="1">
                    <a:spLocks noChangeArrowheads="1"/>
                  </p:cNvSpPr>
                  <p:nvPr/>
                </p:nvSpPr>
                <p:spPr bwMode="auto">
                  <a:xfrm>
                    <a:off x="6322384" y="4800600"/>
                    <a:ext cx="443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D1</a:t>
                    </a:r>
                    <a:endParaRPr lang="en-US" altLang="vi-VN" sz="1800" baseline="-25000">
                      <a:solidFill>
                        <a:srgbClr val="008000"/>
                      </a:solidFill>
                    </a:endParaRPr>
                  </a:p>
                </p:txBody>
              </p:sp>
            </p:grpSp>
          </p:grpSp>
          <p:sp>
            <p:nvSpPr>
              <p:cNvPr id="33803" name="TextBox 5"/>
              <p:cNvSpPr txBox="1">
                <a:spLocks noChangeArrowheads="1"/>
              </p:cNvSpPr>
              <p:nvPr/>
            </p:nvSpPr>
            <p:spPr bwMode="auto">
              <a:xfrm>
                <a:off x="4792494" y="36576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a:t>
                </a:r>
                <a:endParaRPr lang="en-US" altLang="vi-VN" sz="1800" baseline="-25000">
                  <a:solidFill>
                    <a:srgbClr val="008000"/>
                  </a:solidFill>
                </a:endParaRPr>
              </a:p>
            </p:txBody>
          </p:sp>
        </p:grpSp>
        <p:sp>
          <p:nvSpPr>
            <p:cNvPr id="32" name="Freeform 31"/>
            <p:cNvSpPr>
              <a:spLocks/>
            </p:cNvSpPr>
            <p:nvPr/>
          </p:nvSpPr>
          <p:spPr bwMode="auto">
            <a:xfrm>
              <a:off x="5882091" y="2438401"/>
              <a:ext cx="2042834" cy="2438399"/>
            </a:xfrm>
            <a:custGeom>
              <a:avLst/>
              <a:gdLst>
                <a:gd name="T0" fmla="*/ 0 w 3461968"/>
                <a:gd name="T1" fmla="*/ 2438399 h 3073040"/>
                <a:gd name="T2" fmla="*/ 1136251 w 3461968"/>
                <a:gd name="T3" fmla="*/ 1658111 h 3073040"/>
                <a:gd name="T4" fmla="*/ 2042834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3799" name="TextBox 33"/>
            <p:cNvSpPr txBox="1">
              <a:spLocks noChangeArrowheads="1"/>
            </p:cNvSpPr>
            <p:nvPr/>
          </p:nvSpPr>
          <p:spPr bwMode="auto">
            <a:xfrm>
              <a:off x="7924800" y="2119448"/>
              <a:ext cx="247958" cy="31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S1</a:t>
              </a:r>
              <a:endParaRPr lang="en-US" altLang="vi-VN" sz="1800" baseline="-25000">
                <a:solidFill>
                  <a:srgbClr val="008000"/>
                </a:solidFill>
              </a:endParaRPr>
            </a:p>
          </p:txBody>
        </p:sp>
        <p:sp>
          <p:nvSpPr>
            <p:cNvPr id="33800" name="TextBox 34"/>
            <p:cNvSpPr txBox="1">
              <a:spLocks noChangeArrowheads="1"/>
            </p:cNvSpPr>
            <p:nvPr/>
          </p:nvSpPr>
          <p:spPr bwMode="auto">
            <a:xfrm>
              <a:off x="7620000" y="1905000"/>
              <a:ext cx="290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endParaRPr lang="en-US" altLang="vi-VN" sz="1800" baseline="-25000">
                <a:solidFill>
                  <a:srgbClr val="008000"/>
                </a:solidFill>
              </a:endParaRPr>
            </a:p>
          </p:txBody>
        </p:sp>
        <p:cxnSp>
          <p:nvCxnSpPr>
            <p:cNvPr id="43" name="Straight Arrow Connector 42"/>
            <p:cNvCxnSpPr>
              <a:cxnSpLocks noChangeShapeType="1"/>
            </p:cNvCxnSpPr>
            <p:nvPr/>
          </p:nvCxnSpPr>
          <p:spPr bwMode="auto">
            <a:xfrm>
              <a:off x="7467787" y="2971801"/>
              <a:ext cx="152379" cy="7620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checkerboard(across)">
                                      <p:cBhvr>
                                        <p:cTn id="7" dur="500"/>
                                        <p:tgtEl>
                                          <p:spTgt spid="3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3">
                                            <p:txEl>
                                              <p:pRg st="1" end="1"/>
                                            </p:txEl>
                                          </p:spTgt>
                                        </p:tgtEl>
                                        <p:attrNameLst>
                                          <p:attrName>style.visibility</p:attrName>
                                        </p:attrNameLst>
                                      </p:cBhvr>
                                      <p:to>
                                        <p:strVal val="visible"/>
                                      </p:to>
                                    </p:set>
                                    <p:animEffect transition="in" filter="checkerboard(across)">
                                      <p:cBhvr>
                                        <p:cTn id="10" dur="500"/>
                                        <p:tgtEl>
                                          <p:spTgt spid="3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nodeType="clickEffect">
                                  <p:stCondLst>
                                    <p:cond delay="0"/>
                                  </p:stCondLst>
                                  <p:childTnLst>
                                    <p:set>
                                      <p:cBhvr>
                                        <p:cTn id="14" dur="1" fill="hold">
                                          <p:stCondLst>
                                            <p:cond delay="0"/>
                                          </p:stCondLst>
                                        </p:cTn>
                                        <p:tgtEl>
                                          <p:spTgt spid="33">
                                            <p:txEl>
                                              <p:pRg st="3" end="3"/>
                                            </p:txEl>
                                          </p:spTgt>
                                        </p:tgtEl>
                                        <p:attrNameLst>
                                          <p:attrName>style.visibility</p:attrName>
                                        </p:attrNameLst>
                                      </p:cBhvr>
                                      <p:to>
                                        <p:strVal val="visible"/>
                                      </p:to>
                                    </p:set>
                                    <p:animEffect transition="in" filter="dissolve">
                                      <p:cBhvr>
                                        <p:cTn id="15" dur="500"/>
                                        <p:tgtEl>
                                          <p:spTgt spid="33">
                                            <p:txEl>
                                              <p:pRg st="3" end="3"/>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3">
                                            <p:txEl>
                                              <p:pRg st="4" end="4"/>
                                            </p:txEl>
                                          </p:spTgt>
                                        </p:tgtEl>
                                        <p:attrNameLst>
                                          <p:attrName>style.visibility</p:attrName>
                                        </p:attrNameLst>
                                      </p:cBhvr>
                                      <p:to>
                                        <p:strVal val="visible"/>
                                      </p:to>
                                    </p:set>
                                    <p:animEffect transition="in" filter="dissolve">
                                      <p:cBhvr>
                                        <p:cTn id="18" dur="500"/>
                                        <p:tgtEl>
                                          <p:spTgt spid="33">
                                            <p:txEl>
                                              <p:pRg st="4" end="4"/>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2" presetClass="entr" presetSubtype="4"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ppt_y</p:attrName>
                                        </p:attrNameLst>
                                      </p:cBhvr>
                                      <p:tavLst>
                                        <p:tav tm="0">
                                          <p:val>
                                            <p:strVal val="#ppt_y+#ppt_h*1.125000"/>
                                          </p:val>
                                        </p:tav>
                                        <p:tav tm="100000">
                                          <p:val>
                                            <p:strVal val="#ppt_y"/>
                                          </p:val>
                                        </p:tav>
                                      </p:tavLst>
                                    </p:anim>
                                    <p:animEffect transition="in" filter="wipe(up)">
                                      <p:cBhvr>
                                        <p:cTn id="24" dur="500"/>
                                        <p:tgtEl>
                                          <p:spTgt spid="4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4" presetClass="entr" presetSubtype="10" fill="hold" nodeType="clickEffect">
                                  <p:stCondLst>
                                    <p:cond delay="0"/>
                                  </p:stCondLst>
                                  <p:childTnLst>
                                    <p:set>
                                      <p:cBhvr>
                                        <p:cTn id="28" dur="1" fill="hold">
                                          <p:stCondLst>
                                            <p:cond delay="0"/>
                                          </p:stCondLst>
                                        </p:cTn>
                                        <p:tgtEl>
                                          <p:spTgt spid="33">
                                            <p:txEl>
                                              <p:pRg st="6" end="6"/>
                                            </p:txEl>
                                          </p:spTgt>
                                        </p:tgtEl>
                                        <p:attrNameLst>
                                          <p:attrName>style.visibility</p:attrName>
                                        </p:attrNameLst>
                                      </p:cBhvr>
                                      <p:to>
                                        <p:strVal val="visible"/>
                                      </p:to>
                                    </p:set>
                                    <p:animEffect transition="in" filter="randombar(horizontal)">
                                      <p:cBhvr>
                                        <p:cTn id="29" dur="500"/>
                                        <p:tgtEl>
                                          <p:spTgt spid="33">
                                            <p:txEl>
                                              <p:pRg st="6" end="6"/>
                                            </p:txEl>
                                          </p:spTgt>
                                        </p:tgtEl>
                                      </p:cBhvr>
                                    </p:animEffect>
                                  </p:childTnLst>
                                </p:cTn>
                              </p:par>
                              <p:par>
                                <p:cTn id="30" presetID="14" presetClass="entr" presetSubtype="10" fill="hold" nodeType="withEffect">
                                  <p:stCondLst>
                                    <p:cond delay="0"/>
                                  </p:stCondLst>
                                  <p:childTnLst>
                                    <p:set>
                                      <p:cBhvr>
                                        <p:cTn id="31" dur="1" fill="hold">
                                          <p:stCondLst>
                                            <p:cond delay="0"/>
                                          </p:stCondLst>
                                        </p:cTn>
                                        <p:tgtEl>
                                          <p:spTgt spid="33">
                                            <p:txEl>
                                              <p:pRg st="7" end="7"/>
                                            </p:txEl>
                                          </p:spTgt>
                                        </p:tgtEl>
                                        <p:attrNameLst>
                                          <p:attrName>style.visibility</p:attrName>
                                        </p:attrNameLst>
                                      </p:cBhvr>
                                      <p:to>
                                        <p:strVal val="visible"/>
                                      </p:to>
                                    </p:set>
                                    <p:animEffect transition="in" filter="randombar(horizontal)">
                                      <p:cBhvr>
                                        <p:cTn id="32" dur="500"/>
                                        <p:tgtEl>
                                          <p:spTgt spid="3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2. Real interest rate and the exchange rate</a:t>
            </a:r>
            <a:endParaRPr lang="en-US" dirty="0">
              <a:ea typeface="+mj-ea"/>
              <a:cs typeface="+mj-cs"/>
            </a:endParaRPr>
          </a:p>
        </p:txBody>
      </p:sp>
      <p:cxnSp>
        <p:nvCxnSpPr>
          <p:cNvPr id="31" name="Straight Arrow Connector 30"/>
          <p:cNvCxnSpPr>
            <a:cxnSpLocks noChangeShapeType="1"/>
          </p:cNvCxnSpPr>
          <p:nvPr/>
        </p:nvCxnSpPr>
        <p:spPr bwMode="auto">
          <a:xfrm flipH="1" flipV="1">
            <a:off x="7315200" y="2514600"/>
            <a:ext cx="152400" cy="7620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35844" name="Group 36"/>
          <p:cNvGrpSpPr>
            <a:grpSpLocks/>
          </p:cNvGrpSpPr>
          <p:nvPr/>
        </p:nvGrpSpPr>
        <p:grpSpPr bwMode="auto">
          <a:xfrm>
            <a:off x="4776788" y="1524000"/>
            <a:ext cx="4230687" cy="4168775"/>
            <a:chOff x="4777341" y="1524001"/>
            <a:chExt cx="4230368" cy="4168583"/>
          </a:xfrm>
        </p:grpSpPr>
        <p:grpSp>
          <p:nvGrpSpPr>
            <p:cNvPr id="35847" name="Group 3"/>
            <p:cNvGrpSpPr>
              <a:grpSpLocks/>
            </p:cNvGrpSpPr>
            <p:nvPr/>
          </p:nvGrpSpPr>
          <p:grpSpPr bwMode="auto">
            <a:xfrm>
              <a:off x="4777341" y="1524001"/>
              <a:ext cx="4230368" cy="4168583"/>
              <a:chOff x="4777341" y="1524001"/>
              <a:chExt cx="4230368" cy="4168583"/>
            </a:xfrm>
          </p:grpSpPr>
          <p:grpSp>
            <p:nvGrpSpPr>
              <p:cNvPr id="35850" name="Group 4"/>
              <p:cNvGrpSpPr>
                <a:grpSpLocks/>
              </p:cNvGrpSpPr>
              <p:nvPr/>
            </p:nvGrpSpPr>
            <p:grpSpPr bwMode="auto">
              <a:xfrm>
                <a:off x="4777341" y="1524001"/>
                <a:ext cx="4230368" cy="4168583"/>
                <a:chOff x="4792494" y="1371601"/>
                <a:chExt cx="4230368" cy="4168583"/>
              </a:xfrm>
            </p:grpSpPr>
            <p:grpSp>
              <p:nvGrpSpPr>
                <p:cNvPr id="35854" name="Group 9"/>
                <p:cNvGrpSpPr>
                  <a:grpSpLocks/>
                </p:cNvGrpSpPr>
                <p:nvPr/>
              </p:nvGrpSpPr>
              <p:grpSpPr bwMode="auto">
                <a:xfrm>
                  <a:off x="4815753" y="1371601"/>
                  <a:ext cx="4207109" cy="4168583"/>
                  <a:chOff x="920598" y="1154668"/>
                  <a:chExt cx="7050403" cy="5267275"/>
                </a:xfrm>
              </p:grpSpPr>
              <p:grpSp>
                <p:nvGrpSpPr>
                  <p:cNvPr id="35856" name="Group 11"/>
                  <p:cNvGrpSpPr>
                    <a:grpSpLocks/>
                  </p:cNvGrpSpPr>
                  <p:nvPr/>
                </p:nvGrpSpPr>
                <p:grpSpPr bwMode="auto">
                  <a:xfrm>
                    <a:off x="920598" y="1154668"/>
                    <a:ext cx="7050403" cy="5267275"/>
                    <a:chOff x="1470290" y="1097538"/>
                    <a:chExt cx="6414251" cy="5003649"/>
                  </a:xfrm>
                </p:grpSpPr>
                <p:grpSp>
                  <p:nvGrpSpPr>
                    <p:cNvPr id="35861" name="Group 16"/>
                    <p:cNvGrpSpPr>
                      <a:grpSpLocks/>
                    </p:cNvGrpSpPr>
                    <p:nvPr/>
                  </p:nvGrpSpPr>
                  <p:grpSpPr bwMode="auto">
                    <a:xfrm>
                      <a:off x="1470290" y="1097538"/>
                      <a:ext cx="6414251" cy="5003649"/>
                      <a:chOff x="1470290" y="1097538"/>
                      <a:chExt cx="6414251" cy="5003649"/>
                    </a:xfrm>
                  </p:grpSpPr>
                  <p:cxnSp>
                    <p:nvCxnSpPr>
                      <p:cNvPr id="19" name="Straight Arrow Connector 18"/>
                      <p:cNvCxnSpPr>
                        <a:cxnSpLocks noChangeShapeType="1"/>
                      </p:cNvCxnSpPr>
                      <p:nvPr/>
                    </p:nvCxnSpPr>
                    <p:spPr bwMode="auto">
                      <a:xfrm>
                        <a:off x="1981783" y="5638169"/>
                        <a:ext cx="5409046" cy="0"/>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0" name="Straight Arrow Connector 19"/>
                      <p:cNvCxnSpPr>
                        <a:cxnSpLocks noChangeShapeType="1"/>
                      </p:cNvCxnSpPr>
                      <p:nvPr/>
                    </p:nvCxnSpPr>
                    <p:spPr bwMode="auto">
                      <a:xfrm flipV="1">
                        <a:off x="1981783" y="1467191"/>
                        <a:ext cx="33882" cy="4180505"/>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1" name="Freeform 20"/>
                      <p:cNvSpPr>
                        <a:spLocks/>
                      </p:cNvSpPr>
                      <p:nvPr/>
                    </p:nvSpPr>
                    <p:spPr bwMode="auto">
                      <a:xfrm>
                        <a:off x="2361747" y="2362741"/>
                        <a:ext cx="4073122" cy="2795261"/>
                      </a:xfrm>
                      <a:custGeom>
                        <a:avLst/>
                        <a:gdLst>
                          <a:gd name="T0" fmla="*/ 0 w 1577347"/>
                          <a:gd name="T1" fmla="*/ 0 h 1884798"/>
                          <a:gd name="T2" fmla="*/ 4073122 w 1577347"/>
                          <a:gd name="T3" fmla="*/ 2795261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25400" cap="flat" cmpd="sng">
                        <a:solidFill>
                          <a:srgbClr val="FF000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22" name="Freeform 21"/>
                      <p:cNvSpPr>
                        <a:spLocks/>
                      </p:cNvSpPr>
                      <p:nvPr/>
                    </p:nvSpPr>
                    <p:spPr bwMode="auto">
                      <a:xfrm>
                        <a:off x="2439192" y="1981656"/>
                        <a:ext cx="3460822" cy="3073453"/>
                      </a:xfrm>
                      <a:custGeom>
                        <a:avLst/>
                        <a:gdLst>
                          <a:gd name="T0" fmla="*/ 0 w 3461968"/>
                          <a:gd name="T1" fmla="*/ 3073453 h 3073040"/>
                          <a:gd name="T2" fmla="*/ 1924955 w 3461968"/>
                          <a:gd name="T3" fmla="*/ 2089948 h 3073040"/>
                          <a:gd name="T4" fmla="*/ 3460822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solid"/>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23" name="Straight Connector 22"/>
                      <p:cNvCxnSpPr>
                        <a:cxnSpLocks noChangeShapeType="1"/>
                        <a:stCxn id="22" idx="1"/>
                      </p:cNvCxnSpPr>
                      <p:nvPr/>
                    </p:nvCxnSpPr>
                    <p:spPr bwMode="auto">
                      <a:xfrm flipH="1" flipV="1">
                        <a:off x="1950321" y="4066192"/>
                        <a:ext cx="2415315" cy="3811"/>
                      </a:xfrm>
                      <a:prstGeom prst="line">
                        <a:avLst/>
                      </a:prstGeom>
                      <a:noFill/>
                      <a:ln w="25400">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4" name="Straight Connector 23"/>
                      <p:cNvCxnSpPr>
                        <a:cxnSpLocks noChangeShapeType="1"/>
                      </p:cNvCxnSpPr>
                      <p:nvPr/>
                    </p:nvCxnSpPr>
                    <p:spPr bwMode="auto">
                      <a:xfrm>
                        <a:off x="4375316" y="3566970"/>
                        <a:ext cx="2421" cy="2090253"/>
                      </a:xfrm>
                      <a:prstGeom prst="line">
                        <a:avLst/>
                      </a:prstGeom>
                      <a:noFill/>
                      <a:ln w="25400">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5869" name="TextBox 24"/>
                      <p:cNvSpPr txBox="1">
                        <a:spLocks noChangeArrowheads="1"/>
                      </p:cNvSpPr>
                      <p:nvPr/>
                    </p:nvSpPr>
                    <p:spPr bwMode="auto">
                      <a:xfrm>
                        <a:off x="6386696" y="5017477"/>
                        <a:ext cx="297206"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a:t>
                        </a:r>
                        <a:endParaRPr lang="en-US" altLang="vi-VN" sz="1800" baseline="-25000">
                          <a:solidFill>
                            <a:srgbClr val="008000"/>
                          </a:solidFill>
                        </a:endParaRPr>
                      </a:p>
                    </p:txBody>
                  </p:sp>
                  <p:sp>
                    <p:nvSpPr>
                      <p:cNvPr id="35870" name="TextBox 25"/>
                      <p:cNvSpPr txBox="1">
                        <a:spLocks noChangeArrowheads="1"/>
                      </p:cNvSpPr>
                      <p:nvPr/>
                    </p:nvSpPr>
                    <p:spPr bwMode="auto">
                      <a:xfrm>
                        <a:off x="5978059" y="5657869"/>
                        <a:ext cx="1906482" cy="443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Million of ¥</a:t>
                        </a:r>
                        <a:endParaRPr lang="en-US" altLang="vi-VN" sz="1800" baseline="-25000">
                          <a:solidFill>
                            <a:srgbClr val="008000"/>
                          </a:solidFill>
                        </a:endParaRPr>
                      </a:p>
                    </p:txBody>
                  </p:sp>
                  <p:sp>
                    <p:nvSpPr>
                      <p:cNvPr id="35871" name="TextBox 26"/>
                      <p:cNvSpPr txBox="1">
                        <a:spLocks noChangeArrowheads="1"/>
                      </p:cNvSpPr>
                      <p:nvPr/>
                    </p:nvSpPr>
                    <p:spPr bwMode="auto">
                      <a:xfrm>
                        <a:off x="1470290" y="1097538"/>
                        <a:ext cx="1299708" cy="443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 $/¥ </a:t>
                        </a:r>
                        <a:endParaRPr lang="en-US" altLang="vi-VN" sz="1800" baseline="-25000">
                          <a:solidFill>
                            <a:srgbClr val="008000"/>
                          </a:solidFill>
                        </a:endParaRPr>
                      </a:p>
                    </p:txBody>
                  </p:sp>
                </p:grpSp>
                <p:sp>
                  <p:nvSpPr>
                    <p:cNvPr id="35862" name="TextBox 17"/>
                    <p:cNvSpPr txBox="1">
                      <a:spLocks noChangeArrowheads="1"/>
                    </p:cNvSpPr>
                    <p:nvPr/>
                  </p:nvSpPr>
                  <p:spPr bwMode="auto">
                    <a:xfrm>
                      <a:off x="1679540" y="5574268"/>
                      <a:ext cx="274442" cy="35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0</a:t>
                      </a:r>
                      <a:endParaRPr lang="en-US" altLang="vi-VN" sz="1800" baseline="-25000">
                        <a:solidFill>
                          <a:srgbClr val="008000"/>
                        </a:solidFill>
                      </a:endParaRPr>
                    </a:p>
                  </p:txBody>
                </p:sp>
              </p:grpSp>
              <p:grpSp>
                <p:nvGrpSpPr>
                  <p:cNvPr id="35857" name="Group 12"/>
                  <p:cNvGrpSpPr>
                    <a:grpSpLocks/>
                  </p:cNvGrpSpPr>
                  <p:nvPr/>
                </p:nvGrpSpPr>
                <p:grpSpPr bwMode="auto">
                  <a:xfrm>
                    <a:off x="2292031" y="2235054"/>
                    <a:ext cx="4474029" cy="2934878"/>
                    <a:chOff x="2292030" y="2235054"/>
                    <a:chExt cx="4474029" cy="2934878"/>
                  </a:xfrm>
                </p:grpSpPr>
                <p:sp>
                  <p:nvSpPr>
                    <p:cNvPr id="14" name="Freeform 13"/>
                    <p:cNvSpPr>
                      <a:spLocks/>
                    </p:cNvSpPr>
                    <p:nvPr/>
                  </p:nvSpPr>
                  <p:spPr bwMode="auto">
                    <a:xfrm>
                      <a:off x="2291514" y="2235805"/>
                      <a:ext cx="4248308" cy="2866311"/>
                    </a:xfrm>
                    <a:custGeom>
                      <a:avLst/>
                      <a:gdLst>
                        <a:gd name="T0" fmla="*/ 0 w 1577347"/>
                        <a:gd name="T1" fmla="*/ 0 h 1884798"/>
                        <a:gd name="T2" fmla="*/ 4248308 w 1577347"/>
                        <a:gd name="T3" fmla="*/ 2866311 h 1884798"/>
                        <a:gd name="T4" fmla="*/ 0 60000 65536"/>
                        <a:gd name="T5" fmla="*/ 0 60000 65536"/>
                      </a:gdLst>
                      <a:ahLst/>
                      <a:cxnLst>
                        <a:cxn ang="T4">
                          <a:pos x="T0" y="T1"/>
                        </a:cxn>
                        <a:cxn ang="T5">
                          <a:pos x="T2" y="T3"/>
                        </a:cxn>
                      </a:cxnLst>
                      <a:rect l="0" t="0" r="r" b="b"/>
                      <a:pathLst>
                        <a:path w="1577347" h="1884798">
                          <a:moveTo>
                            <a:pt x="0" y="0"/>
                          </a:moveTo>
                          <a:cubicBezTo>
                            <a:pt x="404579" y="706799"/>
                            <a:pt x="809159" y="1413599"/>
                            <a:pt x="1577347" y="1884798"/>
                          </a:cubicBezTo>
                        </a:path>
                      </a:pathLst>
                    </a:custGeom>
                    <a:noFill/>
                    <a:ln w="12700" cap="flat" cmpd="sng">
                      <a:solidFill>
                        <a:srgbClr val="FF000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cxnSp>
                  <p:nvCxnSpPr>
                    <p:cNvPr id="15" name="Straight Arrow Connector 14"/>
                    <p:cNvCxnSpPr>
                      <a:cxnSpLocks noChangeShapeType="1"/>
                    </p:cNvCxnSpPr>
                    <p:nvPr/>
                  </p:nvCxnSpPr>
                  <p:spPr bwMode="auto">
                    <a:xfrm flipV="1">
                      <a:off x="2589454" y="2819497"/>
                      <a:ext cx="154290" cy="152442"/>
                    </a:xfrm>
                    <a:prstGeom prst="straightConnector1">
                      <a:avLst/>
                    </a:prstGeom>
                    <a:noFill/>
                    <a:ln w="25400">
                      <a:solidFill>
                        <a:srgbClr val="008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5860" name="TextBox 15"/>
                    <p:cNvSpPr txBox="1">
                      <a:spLocks noChangeArrowheads="1"/>
                    </p:cNvSpPr>
                    <p:nvPr/>
                  </p:nvSpPr>
                  <p:spPr bwMode="auto">
                    <a:xfrm>
                      <a:off x="6322384" y="4800600"/>
                      <a:ext cx="443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D1</a:t>
                      </a:r>
                      <a:endParaRPr lang="en-US" altLang="vi-VN" sz="1800" baseline="-25000">
                        <a:solidFill>
                          <a:srgbClr val="008000"/>
                        </a:solidFill>
                      </a:endParaRPr>
                    </a:p>
                  </p:txBody>
                </p:sp>
              </p:grpSp>
            </p:grpSp>
            <p:sp>
              <p:nvSpPr>
                <p:cNvPr id="35855" name="TextBox 10"/>
                <p:cNvSpPr txBox="1">
                  <a:spLocks noChangeArrowheads="1"/>
                </p:cNvSpPr>
                <p:nvPr/>
              </p:nvSpPr>
              <p:spPr bwMode="auto">
                <a:xfrm>
                  <a:off x="4792494" y="36576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  </a:t>
                  </a:r>
                  <a:endParaRPr lang="en-US" altLang="vi-VN" sz="1800" baseline="-25000">
                    <a:solidFill>
                      <a:srgbClr val="008000"/>
                    </a:solidFill>
                  </a:endParaRPr>
                </a:p>
              </p:txBody>
            </p:sp>
          </p:grpSp>
          <p:sp>
            <p:nvSpPr>
              <p:cNvPr id="6" name="Freeform 5"/>
              <p:cNvSpPr>
                <a:spLocks/>
              </p:cNvSpPr>
              <p:nvPr/>
            </p:nvSpPr>
            <p:spPr bwMode="auto">
              <a:xfrm>
                <a:off x="5424992" y="2133573"/>
                <a:ext cx="2042958" cy="2438288"/>
              </a:xfrm>
              <a:custGeom>
                <a:avLst/>
                <a:gdLst>
                  <a:gd name="T0" fmla="*/ 0 w 3461968"/>
                  <a:gd name="T1" fmla="*/ 2438288 h 3073040"/>
                  <a:gd name="T2" fmla="*/ 1136320 w 3461968"/>
                  <a:gd name="T3" fmla="*/ 1658036 h 3073040"/>
                  <a:gd name="T4" fmla="*/ 2042958 w 3461968"/>
                  <a:gd name="T5" fmla="*/ 0 h 3073040"/>
                  <a:gd name="T6" fmla="*/ 0 60000 65536"/>
                  <a:gd name="T7" fmla="*/ 0 60000 65536"/>
                  <a:gd name="T8" fmla="*/ 0 60000 65536"/>
                </a:gdLst>
                <a:ahLst/>
                <a:cxnLst>
                  <a:cxn ang="T6">
                    <a:pos x="T0" y="T1"/>
                  </a:cxn>
                  <a:cxn ang="T7">
                    <a:pos x="T2" y="T3"/>
                  </a:cxn>
                  <a:cxn ang="T8">
                    <a:pos x="T4" y="T5"/>
                  </a:cxn>
                </a:cxnLst>
                <a:rect l="0" t="0" r="r" b="b"/>
                <a:pathLst>
                  <a:path w="3461968" h="3073040">
                    <a:moveTo>
                      <a:pt x="0" y="3073040"/>
                    </a:moveTo>
                    <a:cubicBezTo>
                      <a:pt x="807451" y="2888657"/>
                      <a:pt x="1348597" y="2601840"/>
                      <a:pt x="1925592" y="2089667"/>
                    </a:cubicBezTo>
                    <a:cubicBezTo>
                      <a:pt x="2502587" y="1577494"/>
                      <a:pt x="3246875" y="389252"/>
                      <a:pt x="3461968" y="0"/>
                    </a:cubicBezTo>
                  </a:path>
                </a:pathLst>
              </a:custGeom>
              <a:noFill/>
              <a:ln w="25400" cap="flat" cmpd="sng">
                <a:solidFill>
                  <a:srgbClr val="000090"/>
                </a:solidFill>
                <a:prstDash val="dash"/>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eaLnBrk="1" hangingPunct="1">
                  <a:defRPr/>
                </a:pPr>
                <a:endParaRPr lang="en-US"/>
              </a:p>
            </p:txBody>
          </p:sp>
          <p:sp>
            <p:nvSpPr>
              <p:cNvPr id="35852" name="TextBox 6"/>
              <p:cNvSpPr txBox="1">
                <a:spLocks noChangeArrowheads="1"/>
              </p:cNvSpPr>
              <p:nvPr/>
            </p:nvSpPr>
            <p:spPr bwMode="auto">
              <a:xfrm>
                <a:off x="7391400" y="1738448"/>
                <a:ext cx="4077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S2</a:t>
                </a:r>
                <a:endParaRPr lang="en-US" altLang="vi-VN" sz="1800" baseline="-25000">
                  <a:solidFill>
                    <a:srgbClr val="008000"/>
                  </a:solidFill>
                </a:endParaRPr>
              </a:p>
            </p:txBody>
          </p:sp>
          <p:sp>
            <p:nvSpPr>
              <p:cNvPr id="35853" name="TextBox 7"/>
              <p:cNvSpPr txBox="1">
                <a:spLocks noChangeArrowheads="1"/>
              </p:cNvSpPr>
              <p:nvPr/>
            </p:nvSpPr>
            <p:spPr bwMode="auto">
              <a:xfrm>
                <a:off x="7620000" y="1905000"/>
                <a:ext cx="290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S</a:t>
                </a:r>
                <a:endParaRPr lang="en-US" altLang="vi-VN" sz="1800" baseline="-25000">
                  <a:solidFill>
                    <a:srgbClr val="008000"/>
                  </a:solidFill>
                </a:endParaRPr>
              </a:p>
            </p:txBody>
          </p:sp>
        </p:grpSp>
        <p:cxnSp>
          <p:nvCxnSpPr>
            <p:cNvPr id="29" name="Straight Connector 28"/>
            <p:cNvCxnSpPr>
              <a:cxnSpLocks noChangeShapeType="1"/>
            </p:cNvCxnSpPr>
            <p:nvPr/>
          </p:nvCxnSpPr>
          <p:spPr bwMode="auto">
            <a:xfrm flipH="1" flipV="1">
              <a:off x="5105928" y="3576544"/>
              <a:ext cx="1582619" cy="4762"/>
            </a:xfrm>
            <a:prstGeom prst="line">
              <a:avLst/>
            </a:prstGeom>
            <a:noFill/>
            <a:ln w="25400">
              <a:solidFill>
                <a:srgbClr val="008000"/>
              </a:solidFill>
              <a:prstDash val="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5849" name="TextBox 32"/>
            <p:cNvSpPr txBox="1">
              <a:spLocks noChangeArrowheads="1"/>
            </p:cNvSpPr>
            <p:nvPr/>
          </p:nvSpPr>
          <p:spPr bwMode="auto">
            <a:xfrm>
              <a:off x="4800600" y="3352800"/>
              <a:ext cx="4269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solidFill>
                    <a:srgbClr val="008000"/>
                  </a:solidFill>
                </a:rPr>
                <a:t>R1  </a:t>
              </a:r>
              <a:endParaRPr lang="en-US" altLang="vi-VN" sz="1800" baseline="-25000">
                <a:solidFill>
                  <a:srgbClr val="008000"/>
                </a:solidFill>
              </a:endParaRPr>
            </a:p>
          </p:txBody>
        </p:sp>
      </p:grpSp>
      <p:sp>
        <p:nvSpPr>
          <p:cNvPr id="34" name="Rectangle 33"/>
          <p:cNvSpPr>
            <a:spLocks noChangeArrowheads="1"/>
          </p:cNvSpPr>
          <p:nvPr/>
        </p:nvSpPr>
        <p:spPr bwMode="auto">
          <a:xfrm>
            <a:off x="228600" y="1447800"/>
            <a:ext cx="4572000" cy="2895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just" eaLnBrk="1" hangingPunct="1">
              <a:defRPr/>
            </a:pPr>
            <a:r>
              <a:rPr lang="en-US" sz="1800" b="1" i="1" u="sng" smtClean="0"/>
              <a:t>E.g. 4.</a:t>
            </a:r>
            <a:r>
              <a:rPr lang="en-US" sz="1800" smtClean="0"/>
              <a:t> Short-term real interest rate in Japan = 3%</a:t>
            </a:r>
          </a:p>
          <a:p>
            <a:pPr algn="just" eaLnBrk="1" hangingPunct="1">
              <a:defRPr/>
            </a:pPr>
            <a:r>
              <a:rPr lang="en-US" sz="1800" smtClean="0">
                <a:sym typeface="Wingdings" panose="05000000000000000000" pitchFamily="2" charset="2"/>
              </a:rPr>
              <a:t>        Short-term real interest rate in U.S = 2%</a:t>
            </a:r>
          </a:p>
          <a:p>
            <a:pPr algn="just" eaLnBrk="1" hangingPunct="1">
              <a:defRPr/>
            </a:pPr>
            <a:endParaRPr lang="en-US" sz="1800" smtClean="0">
              <a:sym typeface="Wingdings" panose="05000000000000000000" pitchFamily="2" charset="2"/>
            </a:endParaRPr>
          </a:p>
          <a:p>
            <a:pPr eaLnBrk="1" hangingPunct="1">
              <a:defRPr/>
            </a:pPr>
            <a:r>
              <a:rPr lang="en-US" sz="1800" smtClean="0">
                <a:sym typeface="Wingdings" panose="05000000000000000000" pitchFamily="2" charset="2"/>
              </a:rPr>
              <a:t>-&gt; U.S investment in Japan (demand for JPY) </a:t>
            </a:r>
            <a:r>
              <a:rPr lang="en-US" sz="1800" smtClean="0">
                <a:latin typeface="Wingdings" panose="05000000000000000000" pitchFamily="2" charset="2"/>
                <a:sym typeface="Wingdings" panose="05000000000000000000" pitchFamily="2" charset="2"/>
              </a:rPr>
              <a:t></a:t>
            </a:r>
            <a:r>
              <a:rPr lang="en-US" sz="1800" smtClean="0">
                <a:sym typeface="Wingdings" panose="05000000000000000000" pitchFamily="2" charset="2"/>
              </a:rPr>
              <a:t>                       </a:t>
            </a:r>
          </a:p>
          <a:p>
            <a:pPr eaLnBrk="1" hangingPunct="1">
              <a:defRPr/>
            </a:pPr>
            <a:r>
              <a:rPr lang="en-US" sz="1800" smtClean="0">
                <a:sym typeface="Wingdings" panose="05000000000000000000" pitchFamily="2" charset="2"/>
              </a:rPr>
              <a:t>-&gt; Japan investment in U.S (supply of JPY)      </a:t>
            </a:r>
            <a:r>
              <a:rPr lang="en-US" sz="1800" smtClean="0">
                <a:latin typeface="Wingdings" panose="05000000000000000000" pitchFamily="2" charset="2"/>
                <a:sym typeface="Wingdings" panose="05000000000000000000" pitchFamily="2" charset="2"/>
              </a:rPr>
              <a:t></a:t>
            </a:r>
          </a:p>
          <a:p>
            <a:pPr algn="ctr" eaLnBrk="1" hangingPunct="1">
              <a:defRPr/>
            </a:pPr>
            <a:endParaRPr lang="en-US" sz="1800" i="1" smtClean="0">
              <a:solidFill>
                <a:srgbClr val="008000"/>
              </a:solidFill>
            </a:endParaRPr>
          </a:p>
          <a:p>
            <a:pPr algn="ctr" eaLnBrk="1" hangingPunct="1">
              <a:defRPr/>
            </a:pPr>
            <a:r>
              <a:rPr lang="en-US" sz="1800" i="1" smtClean="0">
                <a:solidFill>
                  <a:srgbClr val="008000"/>
                </a:solidFill>
              </a:rPr>
              <a:t>D -&gt; D1; S -&gt; S2</a:t>
            </a:r>
          </a:p>
          <a:p>
            <a:pPr algn="ctr" eaLnBrk="1" hangingPunct="1">
              <a:defRPr/>
            </a:pPr>
            <a:r>
              <a:rPr lang="en-US" sz="1800" i="1" smtClean="0">
                <a:solidFill>
                  <a:srgbClr val="008000"/>
                </a:solidFill>
              </a:rPr>
              <a:t>R = $/¥ </a:t>
            </a:r>
            <a:r>
              <a:rPr lang="en-US" sz="1800" i="1" smtClean="0">
                <a:solidFill>
                  <a:srgbClr val="008000"/>
                </a:solidFill>
                <a:latin typeface="Wingdings" panose="05000000000000000000" pitchFamily="2" charset="2"/>
                <a:sym typeface="Wingdings" panose="05000000000000000000" pitchFamily="2" charset="2"/>
              </a:rPr>
              <a:t></a:t>
            </a:r>
            <a:r>
              <a:rPr lang="en-US" sz="1800" i="1" smtClean="0">
                <a:solidFill>
                  <a:srgbClr val="008000"/>
                </a:solidFill>
                <a:sym typeface="Wingdings" panose="05000000000000000000" pitchFamily="2" charset="2"/>
              </a:rPr>
              <a:t> -&gt; Depreciation of $</a:t>
            </a:r>
            <a:endParaRPr lang="en-US" sz="1800" smtClean="0">
              <a:solidFill>
                <a:srgbClr val="008000"/>
              </a:solidFill>
              <a:sym typeface="Wingdings" panose="05000000000000000000" pitchFamily="2" charset="2"/>
            </a:endParaRPr>
          </a:p>
        </p:txBody>
      </p:sp>
      <p:sp>
        <p:nvSpPr>
          <p:cNvPr id="35" name="Rectangle 34"/>
          <p:cNvSpPr>
            <a:spLocks noChangeArrowheads="1"/>
          </p:cNvSpPr>
          <p:nvPr/>
        </p:nvSpPr>
        <p:spPr bwMode="auto">
          <a:xfrm>
            <a:off x="685800" y="4648200"/>
            <a:ext cx="3657600" cy="11430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just" eaLnBrk="1" fontAlgn="auto" hangingPunct="1">
              <a:spcBef>
                <a:spcPts val="0"/>
              </a:spcBef>
              <a:spcAft>
                <a:spcPts val="0"/>
              </a:spcAft>
              <a:defRPr/>
            </a:pPr>
            <a:r>
              <a:rPr lang="en-US" i="1" u="sng" dirty="0">
                <a:solidFill>
                  <a:srgbClr val="008000"/>
                </a:solidFill>
                <a:latin typeface="+mn-lt"/>
                <a:ea typeface="+mn-ea"/>
                <a:sym typeface="Wingdings"/>
              </a:rPr>
              <a:t>Differential in real interest rates </a:t>
            </a:r>
            <a:r>
              <a:rPr lang="en-US" dirty="0">
                <a:solidFill>
                  <a:srgbClr val="008000"/>
                </a:solidFill>
                <a:latin typeface="+mn-lt"/>
                <a:ea typeface="+mn-ea"/>
                <a:sym typeface="Wingdings"/>
              </a:rPr>
              <a:t>is the main factor for the change in the exchange rate </a:t>
            </a:r>
            <a:r>
              <a:rPr lang="en-US" i="1" u="sng" dirty="0">
                <a:solidFill>
                  <a:srgbClr val="008000"/>
                </a:solidFill>
                <a:latin typeface="+mn-lt"/>
                <a:ea typeface="+mn-ea"/>
                <a:sym typeface="Wingdings"/>
              </a:rPr>
              <a:t>in the short term.</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checkerboard(across)">
                                      <p:cBhvr>
                                        <p:cTn id="7" dur="500"/>
                                        <p:tgtEl>
                                          <p:spTgt spid="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4">
                                            <p:txEl>
                                              <p:pRg st="1" end="1"/>
                                            </p:txEl>
                                          </p:spTgt>
                                        </p:tgtEl>
                                        <p:attrNameLst>
                                          <p:attrName>style.visibility</p:attrName>
                                        </p:attrNameLst>
                                      </p:cBhvr>
                                      <p:to>
                                        <p:strVal val="visible"/>
                                      </p:to>
                                    </p:set>
                                    <p:animEffect transition="in" filter="checkerboard(across)">
                                      <p:cBhvr>
                                        <p:cTn id="12" dur="500"/>
                                        <p:tgtEl>
                                          <p:spTgt spid="3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4">
                                            <p:txEl>
                                              <p:pRg st="3" end="3"/>
                                            </p:txEl>
                                          </p:spTgt>
                                        </p:tgtEl>
                                        <p:attrNameLst>
                                          <p:attrName>style.visibility</p:attrName>
                                        </p:attrNameLst>
                                      </p:cBhvr>
                                      <p:to>
                                        <p:strVal val="visible"/>
                                      </p:to>
                                    </p:set>
                                    <p:animEffect transition="in" filter="dissolve">
                                      <p:cBhvr>
                                        <p:cTn id="17" dur="500"/>
                                        <p:tgtEl>
                                          <p:spTgt spid="34">
                                            <p:txEl>
                                              <p:pRg st="3" end="3"/>
                                            </p:txEl>
                                          </p:spTgt>
                                        </p:tgtEl>
                                      </p:cBhvr>
                                    </p:animEffect>
                                  </p:childTnLst>
                                </p:cTn>
                              </p:par>
                              <p:par>
                                <p:cTn id="18" presetID="9" presetClass="entr" presetSubtype="0" fill="hold" nodeType="withEffect">
                                  <p:stCondLst>
                                    <p:cond delay="0"/>
                                  </p:stCondLst>
                                  <p:childTnLst>
                                    <p:set>
                                      <p:cBhvr>
                                        <p:cTn id="19" dur="1" fill="hold">
                                          <p:stCondLst>
                                            <p:cond delay="0"/>
                                          </p:stCondLst>
                                        </p:cTn>
                                        <p:tgtEl>
                                          <p:spTgt spid="34">
                                            <p:txEl>
                                              <p:pRg st="4" end="4"/>
                                            </p:txEl>
                                          </p:spTgt>
                                        </p:tgtEl>
                                        <p:attrNameLst>
                                          <p:attrName>style.visibility</p:attrName>
                                        </p:attrNameLst>
                                      </p:cBhvr>
                                      <p:to>
                                        <p:strVal val="visible"/>
                                      </p:to>
                                    </p:set>
                                    <p:animEffect transition="in" filter="dissolve">
                                      <p:cBhvr>
                                        <p:cTn id="20" dur="500"/>
                                        <p:tgtEl>
                                          <p:spTgt spid="34">
                                            <p:txEl>
                                              <p:pRg st="4" end="4"/>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4" presetClass="entr" presetSubtype="10" fill="hold" nodeType="clickEffect">
                                  <p:stCondLst>
                                    <p:cond delay="0"/>
                                  </p:stCondLst>
                                  <p:childTnLst>
                                    <p:set>
                                      <p:cBhvr>
                                        <p:cTn id="24" dur="1" fill="hold">
                                          <p:stCondLst>
                                            <p:cond delay="0"/>
                                          </p:stCondLst>
                                        </p:cTn>
                                        <p:tgtEl>
                                          <p:spTgt spid="34">
                                            <p:txEl>
                                              <p:pRg st="6" end="6"/>
                                            </p:txEl>
                                          </p:spTgt>
                                        </p:tgtEl>
                                        <p:attrNameLst>
                                          <p:attrName>style.visibility</p:attrName>
                                        </p:attrNameLst>
                                      </p:cBhvr>
                                      <p:to>
                                        <p:strVal val="visible"/>
                                      </p:to>
                                    </p:set>
                                    <p:animEffect transition="in" filter="randombar(horizontal)">
                                      <p:cBhvr>
                                        <p:cTn id="25" dur="500"/>
                                        <p:tgtEl>
                                          <p:spTgt spid="34">
                                            <p:txEl>
                                              <p:pRg st="6" end="6"/>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4">
                                            <p:txEl>
                                              <p:pRg st="7" end="7"/>
                                            </p:txEl>
                                          </p:spTgt>
                                        </p:tgtEl>
                                        <p:attrNameLst>
                                          <p:attrName>style.visibility</p:attrName>
                                        </p:attrNameLst>
                                      </p:cBhvr>
                                      <p:to>
                                        <p:strVal val="visible"/>
                                      </p:to>
                                    </p:set>
                                    <p:animEffect transition="in" filter="randombar(horizontal)">
                                      <p:cBhvr>
                                        <p:cTn id="28" dur="500"/>
                                        <p:tgtEl>
                                          <p:spTgt spid="34">
                                            <p:txEl>
                                              <p:pRg st="7" end="7"/>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 presetClass="entr" presetSubtype="10" fill="hold" nodeType="clickEffect">
                                  <p:stCondLst>
                                    <p:cond delay="0"/>
                                  </p:stCondLst>
                                  <p:childTnLst>
                                    <p:set>
                                      <p:cBhvr>
                                        <p:cTn id="32" dur="1" fill="hold">
                                          <p:stCondLst>
                                            <p:cond delay="0"/>
                                          </p:stCondLst>
                                        </p:cTn>
                                        <p:tgtEl>
                                          <p:spTgt spid="35">
                                            <p:txEl>
                                              <p:pRg st="0" end="0"/>
                                            </p:txEl>
                                          </p:spTgt>
                                        </p:tgtEl>
                                        <p:attrNameLst>
                                          <p:attrName>style.visibility</p:attrName>
                                        </p:attrNameLst>
                                      </p:cBhvr>
                                      <p:to>
                                        <p:strVal val="visible"/>
                                      </p:to>
                                    </p:set>
                                    <p:animEffect transition="in" filter="checkerboard(across)">
                                      <p:cBhvr>
                                        <p:cTn id="33" dur="500"/>
                                        <p:tgtEl>
                                          <p:spTgt spid="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a:ea typeface="+mj-ea"/>
                <a:cs typeface="+mj-cs"/>
              </a:rPr>
              <a:t>2. Real interest rate and the exchange rate</a:t>
            </a:r>
          </a:p>
        </p:txBody>
      </p:sp>
      <p:grpSp>
        <p:nvGrpSpPr>
          <p:cNvPr id="37891" name="Group 10"/>
          <p:cNvGrpSpPr>
            <a:grpSpLocks/>
          </p:cNvGrpSpPr>
          <p:nvPr/>
        </p:nvGrpSpPr>
        <p:grpSpPr bwMode="auto">
          <a:xfrm>
            <a:off x="914400" y="1349375"/>
            <a:ext cx="7010400" cy="4899025"/>
            <a:chOff x="452438" y="1261646"/>
            <a:chExt cx="8539162" cy="4898886"/>
          </a:xfrm>
        </p:grpSpPr>
        <p:graphicFrame>
          <p:nvGraphicFramePr>
            <p:cNvPr id="37892" name="Object 6"/>
            <p:cNvGraphicFramePr>
              <a:graphicFrameLocks noChangeAspect="1"/>
            </p:cNvGraphicFramePr>
            <p:nvPr/>
          </p:nvGraphicFramePr>
          <p:xfrm>
            <a:off x="452438" y="1985407"/>
            <a:ext cx="8539162" cy="3998913"/>
          </p:xfrm>
          <a:graphic>
            <a:graphicData uri="http://schemas.openxmlformats.org/presentationml/2006/ole">
              <mc:AlternateContent xmlns:mc="http://schemas.openxmlformats.org/markup-compatibility/2006">
                <mc:Choice xmlns:v="urn:schemas-microsoft-com:vml" Requires="v">
                  <p:oleObj spid="_x0000_s37895" name="Document" r:id="rId4" imgW="5829300" imgH="2730500" progId="Word.Document.12">
                    <p:embed/>
                  </p:oleObj>
                </mc:Choice>
                <mc:Fallback>
                  <p:oleObj name="Document" r:id="rId4" imgW="5829300" imgH="2730500" progId="Word.Document.12">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438" y="1985407"/>
                          <a:ext cx="8539162"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7893" name="TextBox 7"/>
            <p:cNvSpPr txBox="1">
              <a:spLocks noChangeArrowheads="1"/>
            </p:cNvSpPr>
            <p:nvPr/>
          </p:nvSpPr>
          <p:spPr bwMode="auto">
            <a:xfrm>
              <a:off x="992891" y="5791200"/>
              <a:ext cx="52020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a:t>Source: International Financial Statistics, Ạugust 2007</a:t>
              </a:r>
            </a:p>
          </p:txBody>
        </p:sp>
        <p:sp>
          <p:nvSpPr>
            <p:cNvPr id="37894" name="TextBox 8"/>
            <p:cNvSpPr txBox="1">
              <a:spLocks noChangeArrowheads="1"/>
            </p:cNvSpPr>
            <p:nvPr/>
          </p:nvSpPr>
          <p:spPr bwMode="auto">
            <a:xfrm>
              <a:off x="914399" y="1261646"/>
              <a:ext cx="68672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vi-VN" sz="2000" b="1" i="1"/>
                <a:t>Nominal interest rate and real interest rate </a:t>
              </a:r>
            </a:p>
            <a:p>
              <a:pPr algn="ctr" eaLnBrk="1" hangingPunct="1">
                <a:spcBef>
                  <a:spcPct val="0"/>
                </a:spcBef>
                <a:buFontTx/>
                <a:buNone/>
              </a:pPr>
              <a:r>
                <a:rPr lang="en-US" altLang="vi-VN" sz="2000" b="1" i="1"/>
                <a:t>in the short term, 2006 (%)</a:t>
              </a:r>
            </a:p>
          </p:txBody>
        </p:sp>
      </p:gr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3. Inflation and the exchange rate</a:t>
            </a:r>
            <a:endParaRPr lang="en-US" dirty="0">
              <a:ea typeface="+mj-ea"/>
              <a:cs typeface="+mj-cs"/>
            </a:endParaRPr>
          </a:p>
        </p:txBody>
      </p:sp>
      <p:sp>
        <p:nvSpPr>
          <p:cNvPr id="39939" name="Content Placeholder 2"/>
          <p:cNvSpPr>
            <a:spLocks noGrp="1"/>
          </p:cNvSpPr>
          <p:nvPr>
            <p:ph idx="1"/>
          </p:nvPr>
        </p:nvSpPr>
        <p:spPr>
          <a:xfrm>
            <a:off x="457200" y="990600"/>
            <a:ext cx="8229600" cy="5562600"/>
          </a:xfrm>
        </p:spPr>
        <p:txBody>
          <a:bodyPr/>
          <a:lstStyle/>
          <a:p>
            <a:pPr algn="just" eaLnBrk="1" hangingPunct="1"/>
            <a:r>
              <a:rPr lang="en-US" altLang="vi-VN" sz="2200" b="1" i="1" smtClean="0">
                <a:solidFill>
                  <a:srgbClr val="474747"/>
                </a:solidFill>
              </a:rPr>
              <a:t>Law of one price: </a:t>
            </a:r>
            <a:r>
              <a:rPr lang="en-US" altLang="vi-VN" sz="2200" smtClean="0">
                <a:solidFill>
                  <a:srgbClr val="474747"/>
                </a:solidFill>
              </a:rPr>
              <a:t>A good must sell for the same price in all locations</a:t>
            </a:r>
          </a:p>
          <a:p>
            <a:pPr algn="just" eaLnBrk="1" hangingPunct="1"/>
            <a:endParaRPr lang="en-US" altLang="vi-VN" sz="2200" b="1" i="1" smtClean="0">
              <a:solidFill>
                <a:srgbClr val="474747"/>
              </a:solidFill>
            </a:endParaRPr>
          </a:p>
          <a:p>
            <a:pPr eaLnBrk="1" hangingPunct="1"/>
            <a:r>
              <a:rPr lang="en-US" altLang="vi-VN" sz="2200" b="1" i="1" smtClean="0">
                <a:solidFill>
                  <a:srgbClr val="474747"/>
                </a:solidFill>
              </a:rPr>
              <a:t>PPP – Purchasing Power Parity:</a:t>
            </a:r>
            <a:r>
              <a:rPr lang="en-US" altLang="vi-VN" sz="2200" b="1" smtClean="0">
                <a:solidFill>
                  <a:srgbClr val="474747"/>
                </a:solidFill>
              </a:rPr>
              <a:t> </a:t>
            </a:r>
            <a:r>
              <a:rPr lang="en-US" altLang="vi-VN" sz="2200" smtClean="0">
                <a:solidFill>
                  <a:srgbClr val="474747"/>
                </a:solidFill>
              </a:rPr>
              <a:t>Global exchange rates should eventually adjust to make the price of identical baskets of tradable goods the same in each country.</a:t>
            </a:r>
          </a:p>
          <a:p>
            <a:pPr eaLnBrk="1" hangingPunct="1"/>
            <a:endParaRPr lang="en-US" altLang="vi-VN" sz="2200" smtClean="0">
              <a:solidFill>
                <a:srgbClr val="474747"/>
              </a:solidFill>
            </a:endParaRPr>
          </a:p>
          <a:p>
            <a:pPr eaLnBrk="1" hangingPunct="1"/>
            <a:r>
              <a:rPr lang="en-US" altLang="vi-VN" sz="2200" smtClean="0">
                <a:solidFill>
                  <a:srgbClr val="474747"/>
                </a:solidFill>
              </a:rPr>
              <a:t>Exchange rate tends to change at an equal rate of differential in inflation rate between domestic and foreign countries.</a:t>
            </a:r>
          </a:p>
          <a:p>
            <a:pPr eaLnBrk="1" hangingPunct="1">
              <a:buFont typeface="Arial" panose="020B0604020202020204" pitchFamily="34" charset="0"/>
              <a:buNone/>
            </a:pPr>
            <a:r>
              <a:rPr lang="en-US" altLang="vi-VN" sz="2200" smtClean="0">
                <a:solidFill>
                  <a:srgbClr val="474747"/>
                </a:solidFill>
              </a:rPr>
              <a:t>E.g. if the inflation rate in Vietnam is 4% higher than China, then the purchasing power of VND will decrease 4% in compared with CNY. </a:t>
            </a:r>
          </a:p>
          <a:p>
            <a:pPr eaLnBrk="1" hangingPunct="1">
              <a:buFont typeface="Arial" panose="020B0604020202020204" pitchFamily="34" charset="0"/>
              <a:buNone/>
            </a:pPr>
            <a:r>
              <a:rPr lang="en-US" altLang="vi-VN" sz="2200" smtClean="0">
                <a:solidFill>
                  <a:srgbClr val="474747"/>
                </a:solidFill>
              </a:rPr>
              <a:t>-&gt; VND will depreciate against CNY 4%</a:t>
            </a:r>
          </a:p>
          <a:p>
            <a:pPr eaLnBrk="1" hangingPunct="1">
              <a:buFont typeface="Arial" panose="020B0604020202020204" pitchFamily="34" charset="0"/>
              <a:buNone/>
            </a:pPr>
            <a:endParaRPr lang="en-US" altLang="vi-VN" sz="2200" smtClean="0">
              <a:solidFill>
                <a:srgbClr val="474747"/>
              </a:solidFill>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4. Other economic variables</a:t>
            </a:r>
            <a:endParaRPr lang="en-US" dirty="0">
              <a:ea typeface="+mj-ea"/>
              <a:cs typeface="+mj-cs"/>
            </a:endParaRPr>
          </a:p>
        </p:txBody>
      </p:sp>
      <p:sp>
        <p:nvSpPr>
          <p:cNvPr id="41987" name="Content Placeholder 2"/>
          <p:cNvSpPr>
            <a:spLocks noGrp="1"/>
          </p:cNvSpPr>
          <p:nvPr>
            <p:ph idx="1"/>
          </p:nvPr>
        </p:nvSpPr>
        <p:spPr/>
        <p:txBody>
          <a:bodyPr/>
          <a:lstStyle/>
          <a:p>
            <a:pPr eaLnBrk="1" hangingPunct="1">
              <a:buFont typeface="Wingdings" panose="05000000000000000000" pitchFamily="2" charset="2"/>
              <a:buChar char="v"/>
            </a:pPr>
            <a:r>
              <a:rPr lang="en-US" altLang="vi-VN" sz="2400" smtClean="0">
                <a:solidFill>
                  <a:srgbClr val="474747"/>
                </a:solidFill>
              </a:rPr>
              <a:t>Bilateral trade relation</a:t>
            </a:r>
          </a:p>
          <a:p>
            <a:pPr lvl="1" eaLnBrk="1" hangingPunct="1">
              <a:buFont typeface="Arial" panose="020B0604020202020204" pitchFamily="34" charset="0"/>
              <a:buChar char="•"/>
            </a:pPr>
            <a:r>
              <a:rPr lang="en-US" altLang="vi-VN" sz="2000" smtClean="0">
                <a:solidFill>
                  <a:srgbClr val="474747"/>
                </a:solidFill>
              </a:rPr>
              <a:t>Currency of the nation that has deficit in trade balance tends to depreciate against foreign currency. </a:t>
            </a:r>
          </a:p>
          <a:p>
            <a:pPr eaLnBrk="1" hangingPunct="1">
              <a:buFont typeface="Wingdings" panose="05000000000000000000" pitchFamily="2" charset="2"/>
              <a:buChar char="v"/>
            </a:pPr>
            <a:r>
              <a:rPr lang="en-US" altLang="vi-VN" sz="2400" smtClean="0">
                <a:solidFill>
                  <a:srgbClr val="474747"/>
                </a:solidFill>
              </a:rPr>
              <a:t>Consumer</a:t>
            </a:r>
            <a:r>
              <a:rPr lang="en-US" altLang="en-US" sz="2400" smtClean="0">
                <a:solidFill>
                  <a:srgbClr val="474747"/>
                </a:solidFill>
              </a:rPr>
              <a:t>’</a:t>
            </a:r>
            <a:r>
              <a:rPr lang="en-US" altLang="vi-VN" sz="2400" smtClean="0">
                <a:solidFill>
                  <a:srgbClr val="474747"/>
                </a:solidFill>
              </a:rPr>
              <a:t>s tastes</a:t>
            </a:r>
          </a:p>
          <a:p>
            <a:pPr lvl="1" eaLnBrk="1" hangingPunct="1">
              <a:buFont typeface="Arial" panose="020B0604020202020204" pitchFamily="34" charset="0"/>
              <a:buChar char="•"/>
            </a:pPr>
            <a:r>
              <a:rPr lang="en-US" altLang="vi-VN" sz="2000" smtClean="0">
                <a:solidFill>
                  <a:srgbClr val="474747"/>
                </a:solidFill>
              </a:rPr>
              <a:t>Consumer</a:t>
            </a:r>
            <a:r>
              <a:rPr lang="en-US" altLang="en-US" sz="2000" smtClean="0">
                <a:solidFill>
                  <a:srgbClr val="474747"/>
                </a:solidFill>
              </a:rPr>
              <a:t>’</a:t>
            </a:r>
            <a:r>
              <a:rPr lang="en-US" altLang="vi-VN" sz="2000" smtClean="0">
                <a:solidFill>
                  <a:srgbClr val="474747"/>
                </a:solidFill>
              </a:rPr>
              <a:t>s tastes in favor of domestic or imported goods</a:t>
            </a:r>
          </a:p>
          <a:p>
            <a:pPr eaLnBrk="1" hangingPunct="1">
              <a:buFont typeface="Wingdings" panose="05000000000000000000" pitchFamily="2" charset="2"/>
              <a:buChar char="v"/>
            </a:pPr>
            <a:r>
              <a:rPr lang="en-US" altLang="vi-VN" sz="2400" smtClean="0">
                <a:solidFill>
                  <a:srgbClr val="474747"/>
                </a:solidFill>
              </a:rPr>
              <a:t>Investment profitability</a:t>
            </a:r>
          </a:p>
          <a:p>
            <a:pPr eaLnBrk="1" hangingPunct="1">
              <a:buFont typeface="Wingdings" panose="05000000000000000000" pitchFamily="2" charset="2"/>
              <a:buChar char="v"/>
            </a:pPr>
            <a:r>
              <a:rPr lang="en-US" altLang="vi-VN" sz="2400" smtClean="0">
                <a:solidFill>
                  <a:srgbClr val="474747"/>
                </a:solidFill>
              </a:rPr>
              <a:t>Product</a:t>
            </a:r>
            <a:r>
              <a:rPr lang="en-US" altLang="en-US" sz="2400" smtClean="0">
                <a:solidFill>
                  <a:srgbClr val="474747"/>
                </a:solidFill>
              </a:rPr>
              <a:t>’</a:t>
            </a:r>
            <a:r>
              <a:rPr lang="en-US" altLang="vi-VN" sz="2400" smtClean="0">
                <a:solidFill>
                  <a:srgbClr val="474747"/>
                </a:solidFill>
              </a:rPr>
              <a:t>s availability</a:t>
            </a:r>
          </a:p>
          <a:p>
            <a:pPr eaLnBrk="1" hangingPunct="1">
              <a:buFont typeface="Wingdings" panose="05000000000000000000" pitchFamily="2" charset="2"/>
              <a:buChar char="v"/>
            </a:pPr>
            <a:r>
              <a:rPr lang="en-US" altLang="vi-VN" sz="2400" smtClean="0">
                <a:solidFill>
                  <a:srgbClr val="474747"/>
                </a:solidFill>
              </a:rPr>
              <a:t>Changes in productivity</a:t>
            </a:r>
          </a:p>
          <a:p>
            <a:pPr eaLnBrk="1" hangingPunct="1">
              <a:buFont typeface="Wingdings" panose="05000000000000000000" pitchFamily="2" charset="2"/>
              <a:buChar char="v"/>
            </a:pPr>
            <a:r>
              <a:rPr lang="en-US" altLang="vi-VN" sz="2400" smtClean="0">
                <a:solidFill>
                  <a:srgbClr val="474747"/>
                </a:solidFill>
              </a:rPr>
              <a:t>Trade policy</a:t>
            </a:r>
          </a:p>
          <a:p>
            <a:pPr eaLnBrk="1" hangingPunct="1">
              <a:buFont typeface="Arial" panose="020B0604020202020204" pitchFamily="34" charset="0"/>
              <a:buNone/>
            </a:pPr>
            <a:endParaRPr lang="en-US" altLang="vi-VN" smtClean="0">
              <a:solidFill>
                <a:srgbClr val="474747"/>
              </a:solidFill>
            </a:endParaRP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5. Expectation and the exchange rate</a:t>
            </a:r>
            <a:endParaRPr lang="en-US" dirty="0">
              <a:ea typeface="+mj-ea"/>
              <a:cs typeface="+mj-cs"/>
            </a:endParaRPr>
          </a:p>
        </p:txBody>
      </p:sp>
      <p:sp>
        <p:nvSpPr>
          <p:cNvPr id="3" name="Content Placeholder 2"/>
          <p:cNvSpPr>
            <a:spLocks noGrp="1"/>
          </p:cNvSpPr>
          <p:nvPr>
            <p:ph idx="1"/>
          </p:nvPr>
        </p:nvSpPr>
        <p:spPr>
          <a:xfrm>
            <a:off x="457200" y="1219200"/>
            <a:ext cx="8229600" cy="838200"/>
          </a:xfrm>
        </p:spPr>
        <p:txBody>
          <a:bodyPr rtlCol="0">
            <a:normAutofit/>
          </a:bodyPr>
          <a:lstStyle/>
          <a:p>
            <a:pPr eaLnBrk="1" fontAlgn="auto" hangingPunct="1">
              <a:spcAft>
                <a:spcPts val="0"/>
              </a:spcAft>
              <a:defRPr/>
            </a:pPr>
            <a:r>
              <a:rPr lang="en-US" sz="2300" dirty="0" smtClean="0">
                <a:ea typeface="+mn-ea"/>
                <a:cs typeface="+mn-cs"/>
              </a:rPr>
              <a:t>Expectation of the market changes in the future vs. current situation of the market changes at the present time. </a:t>
            </a:r>
            <a:endParaRPr lang="en-US" sz="2300" dirty="0">
              <a:ea typeface="+mn-ea"/>
              <a:cs typeface="+mn-cs"/>
            </a:endParaRPr>
          </a:p>
        </p:txBody>
      </p:sp>
      <p:graphicFrame>
        <p:nvGraphicFramePr>
          <p:cNvPr id="44036" name="Object 3"/>
          <p:cNvGraphicFramePr>
            <a:graphicFrameLocks noChangeAspect="1"/>
          </p:cNvGraphicFramePr>
          <p:nvPr/>
        </p:nvGraphicFramePr>
        <p:xfrm>
          <a:off x="609600" y="2286000"/>
          <a:ext cx="7380288" cy="3886200"/>
        </p:xfrm>
        <a:graphic>
          <a:graphicData uri="http://schemas.openxmlformats.org/presentationml/2006/ole">
            <mc:AlternateContent xmlns:mc="http://schemas.openxmlformats.org/markup-compatibility/2006">
              <mc:Choice xmlns:v="urn:schemas-microsoft-com:vml" Requires="v">
                <p:oleObj spid="_x0000_s44037" name="Document" r:id="rId4" imgW="5969000" imgH="3149600" progId="Word.Document.12">
                  <p:embed/>
                </p:oleObj>
              </mc:Choice>
              <mc:Fallback>
                <p:oleObj name="Document" r:id="rId4" imgW="5969000" imgH="3149600" progId="Word.Document.12">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2286000"/>
                        <a:ext cx="7380288"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5. Expectation and the exchange rate</a:t>
            </a:r>
            <a:endParaRPr lang="en-US" dirty="0">
              <a:ea typeface="+mj-ea"/>
              <a:cs typeface="+mj-cs"/>
            </a:endParaRPr>
          </a:p>
        </p:txBody>
      </p:sp>
      <p:sp>
        <p:nvSpPr>
          <p:cNvPr id="3" name="Content Placeholder 2"/>
          <p:cNvSpPr>
            <a:spLocks noGrp="1"/>
          </p:cNvSpPr>
          <p:nvPr>
            <p:ph idx="1"/>
          </p:nvPr>
        </p:nvSpPr>
        <p:spPr>
          <a:xfrm>
            <a:off x="457200" y="1371600"/>
            <a:ext cx="8229600" cy="3429000"/>
          </a:xfrm>
        </p:spPr>
        <p:txBody>
          <a:bodyPr rtlCol="0">
            <a:normAutofit/>
          </a:bodyPr>
          <a:lstStyle/>
          <a:p>
            <a:pPr eaLnBrk="1" fontAlgn="auto" hangingPunct="1">
              <a:spcAft>
                <a:spcPts val="0"/>
              </a:spcAft>
              <a:buFont typeface="Arial" panose="020B0604020202020204" pitchFamily="34" charset="0"/>
              <a:buNone/>
              <a:defRPr/>
            </a:pPr>
            <a:r>
              <a:rPr lang="en-US" sz="2300" dirty="0" smtClean="0">
                <a:ea typeface="+mn-ea"/>
                <a:cs typeface="+mn-cs"/>
              </a:rPr>
              <a:t>E.g.</a:t>
            </a:r>
          </a:p>
          <a:p>
            <a:pPr eaLnBrk="1" fontAlgn="auto" hangingPunct="1">
              <a:spcAft>
                <a:spcPts val="0"/>
              </a:spcAft>
              <a:defRPr/>
            </a:pPr>
            <a:r>
              <a:rPr lang="en-US" sz="2300" dirty="0" smtClean="0">
                <a:ea typeface="+mn-ea"/>
                <a:cs typeface="+mn-cs"/>
              </a:rPr>
              <a:t>The lower the current exchange rate between VND and USD, the larger the expected profit from holding USD, all other things remaining the same.</a:t>
            </a:r>
          </a:p>
          <a:p>
            <a:pPr eaLnBrk="1" fontAlgn="auto" hangingPunct="1">
              <a:spcAft>
                <a:spcPts val="0"/>
              </a:spcAft>
              <a:defRPr/>
            </a:pPr>
            <a:r>
              <a:rPr lang="en-US" sz="2300" dirty="0" smtClean="0">
                <a:ea typeface="+mn-ea"/>
                <a:cs typeface="+mn-cs"/>
              </a:rPr>
              <a:t>The higher the expected exchange rate between VND and USD, the larger the expected profit form holding USD, all other things remaining the same. </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eaLnBrk="1" fontAlgn="auto" hangingPunct="1">
              <a:spcBef>
                <a:spcPts val="0"/>
              </a:spcBef>
              <a:spcAft>
                <a:spcPts val="0"/>
              </a:spcAft>
              <a:defRPr/>
            </a:pPr>
            <a:r>
              <a:rPr lang="en-US" sz="17000" b="1" dirty="0">
                <a:solidFill>
                  <a:srgbClr val="2A7A9E">
                    <a:alpha val="40000"/>
                  </a:srgbClr>
                </a:solidFill>
                <a:latin typeface="+mn-lt"/>
                <a:ea typeface="+mn-ea"/>
                <a:cs typeface="Arial" pitchFamily="34" charset="0"/>
              </a:rPr>
              <a:t>4</a:t>
            </a:r>
          </a:p>
        </p:txBody>
      </p:sp>
      <p:sp>
        <p:nvSpPr>
          <p:cNvPr id="9" name="Title 8"/>
          <p:cNvSpPr>
            <a:spLocks noGrp="1"/>
          </p:cNvSpPr>
          <p:nvPr>
            <p:ph type="title"/>
          </p:nvPr>
        </p:nvSpPr>
        <p:spPr>
          <a:xfrm>
            <a:off x="2971800" y="1828800"/>
            <a:ext cx="4724400" cy="2732088"/>
          </a:xfrm>
        </p:spPr>
        <p:txBody>
          <a:bodyPr rtlCol="0">
            <a:noAutofit/>
          </a:bodyPr>
          <a:lstStyle/>
          <a:p>
            <a:pPr eaLnBrk="1" fontAlgn="auto" hangingPunct="1">
              <a:spcBef>
                <a:spcPts val="0"/>
              </a:spcBef>
              <a:spcAft>
                <a:spcPts val="0"/>
              </a:spcAft>
              <a:defRPr/>
            </a:pPr>
            <a:r>
              <a:rPr lang="en-US" sz="3500" dirty="0" smtClean="0">
                <a:ea typeface="+mj-ea"/>
                <a:cs typeface="+mj-cs"/>
              </a:rPr>
              <a:t>FOREIGN EXCHANGE TRANSACTIONS</a:t>
            </a:r>
            <a:endParaRPr lang="en-US" sz="3500" b="0" cap="none" dirty="0">
              <a:solidFill>
                <a:prstClr val="black">
                  <a:lumMod val="50000"/>
                  <a:lumOff val="50000"/>
                </a:prstClr>
              </a:solidFill>
              <a:ea typeface="+mn-ea"/>
              <a:cs typeface="+mn-cs"/>
            </a:endParaRPr>
          </a:p>
        </p:txBody>
      </p:sp>
      <p:sp>
        <p:nvSpPr>
          <p:cNvPr id="2" name="Text Placeholder 1"/>
          <p:cNvSpPr>
            <a:spLocks noGrp="1"/>
          </p:cNvSpPr>
          <p:nvPr>
            <p:ph type="body" idx="1"/>
          </p:nvPr>
        </p:nvSpPr>
        <p:spPr>
          <a:xfrm>
            <a:off x="381000" y="5105400"/>
            <a:ext cx="8229600" cy="376238"/>
          </a:xfrm>
        </p:spPr>
        <p:txBody>
          <a:bodyPr rtlCol="0"/>
          <a:lstStyle/>
          <a:p>
            <a:pPr eaLnBrk="1" fontAlgn="auto" hangingPunct="1">
              <a:spcAft>
                <a:spcPts val="0"/>
              </a:spcAft>
              <a:defRPr/>
            </a:pPr>
            <a:endParaRPr lang="en-US">
              <a:ea typeface="+mn-ea"/>
              <a:cs typeface="+mn-cs"/>
            </a:endParaRP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Spot exchange vs. Forward exchange transactions</a:t>
            </a:r>
            <a:endParaRPr lang="en-US" dirty="0">
              <a:ea typeface="+mj-ea"/>
              <a:cs typeface="+mj-cs"/>
            </a:endParaRPr>
          </a:p>
        </p:txBody>
      </p:sp>
      <p:sp>
        <p:nvSpPr>
          <p:cNvPr id="2" name="TextBox 1"/>
          <p:cNvSpPr txBox="1">
            <a:spLocks noChangeArrowheads="1"/>
          </p:cNvSpPr>
          <p:nvPr/>
        </p:nvSpPr>
        <p:spPr bwMode="auto">
          <a:xfrm>
            <a:off x="228600" y="1228725"/>
            <a:ext cx="8686800"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r>
              <a:rPr lang="en-US" altLang="vi-VN" sz="2000" b="1"/>
              <a:t>Spot exchange transaction: </a:t>
            </a:r>
          </a:p>
          <a:p>
            <a:pPr lvl="1" eaLnBrk="1" hangingPunct="1">
              <a:spcBef>
                <a:spcPct val="0"/>
              </a:spcBef>
              <a:buFont typeface="Wingdings" panose="05000000000000000000" pitchFamily="2" charset="2"/>
              <a:buChar char="ü"/>
            </a:pPr>
            <a:r>
              <a:rPr lang="en-US" altLang="vi-VN" sz="2000"/>
              <a:t>An agreement to exchange currencies at a specific rate (spot rate) and execute the deal immediately or within two business days. </a:t>
            </a:r>
          </a:p>
          <a:p>
            <a:pPr lvl="1" eaLnBrk="1" hangingPunct="1">
              <a:spcBef>
                <a:spcPct val="0"/>
              </a:spcBef>
              <a:buFont typeface="Wingdings" panose="05000000000000000000" pitchFamily="2" charset="2"/>
              <a:buChar char="ü"/>
            </a:pPr>
            <a:r>
              <a:rPr lang="en-US" altLang="vi-VN" sz="2000"/>
              <a:t>Spot rates are reported on a real-time basis on many financial websites. </a:t>
            </a:r>
          </a:p>
          <a:p>
            <a:pPr eaLnBrk="1" hangingPunct="1">
              <a:spcBef>
                <a:spcPct val="0"/>
              </a:spcBef>
            </a:pPr>
            <a:endParaRPr lang="en-US" altLang="vi-VN" sz="2000" b="1"/>
          </a:p>
          <a:p>
            <a:pPr eaLnBrk="1" hangingPunct="1">
              <a:spcBef>
                <a:spcPct val="0"/>
              </a:spcBef>
            </a:pPr>
            <a:r>
              <a:rPr lang="en-US" altLang="vi-VN" sz="2000" b="1"/>
              <a:t>Forward exchange transaction: </a:t>
            </a:r>
          </a:p>
          <a:p>
            <a:pPr lvl="1" eaLnBrk="1" hangingPunct="1">
              <a:spcBef>
                <a:spcPct val="0"/>
              </a:spcBef>
              <a:buFont typeface="Wingdings" panose="05000000000000000000" pitchFamily="2" charset="2"/>
              <a:buChar char="ü"/>
            </a:pPr>
            <a:r>
              <a:rPr lang="en-US" altLang="vi-VN" sz="2000"/>
              <a:t>An agreement today to buy or sell a specified amount of a foreign currency at a specified future date at a rate agreed upon today (forward rate) -&gt; the deal will be executed at some specific date in the future. </a:t>
            </a:r>
          </a:p>
          <a:p>
            <a:pPr lvl="1" eaLnBrk="1" hangingPunct="1">
              <a:spcBef>
                <a:spcPct val="0"/>
              </a:spcBef>
              <a:buFont typeface="Wingdings" panose="05000000000000000000" pitchFamily="2" charset="2"/>
              <a:buChar char="ü"/>
            </a:pPr>
            <a:r>
              <a:rPr lang="en-US" altLang="vi-VN" sz="2000"/>
              <a:t>Forward rates are often quoted for 1 month, 3 months, 6 months in the future. 3 months are the most common.</a:t>
            </a:r>
          </a:p>
          <a:p>
            <a:pPr lvl="1" eaLnBrk="1" hangingPunct="1">
              <a:spcBef>
                <a:spcPct val="0"/>
              </a:spcBef>
              <a:buFont typeface="Wingdings" panose="05000000000000000000" pitchFamily="2" charset="2"/>
              <a:buChar char="ü"/>
            </a:pPr>
            <a:r>
              <a:rPr lang="en-US" altLang="vi-VN" sz="2000"/>
              <a:t>Forward premium or discount refers to the difference between current forward rate and current spot rate </a:t>
            </a:r>
          </a:p>
          <a:p>
            <a:pPr eaLnBrk="1" hangingPunct="1">
              <a:spcBef>
                <a:spcPct val="0"/>
              </a:spcBef>
              <a:buFontTx/>
              <a:buNone/>
            </a:pPr>
            <a:endParaRPr lang="en-US" altLang="vi-VN" sz="2000"/>
          </a:p>
          <a:p>
            <a:pPr eaLnBrk="1" hangingPunct="1">
              <a:spcBef>
                <a:spcPct val="0"/>
              </a:spcBef>
              <a:buFontTx/>
              <a:buNone/>
            </a:pPr>
            <a:r>
              <a:rPr lang="en-US" altLang="vi-VN" sz="2000" b="1" i="1"/>
              <a:t>In practice, the forward and spot exchange rates are not necessarily equal, but they move closely together. </a:t>
            </a:r>
          </a:p>
          <a:p>
            <a:pPr eaLnBrk="1" hangingPunct="1">
              <a:spcBef>
                <a:spcPct val="0"/>
              </a:spcBef>
              <a:buFontTx/>
              <a:buNone/>
            </a:pPr>
            <a:endParaRPr lang="en-US" altLang="vi-VN" sz="200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Effect transition="in" filter="blinds(horizontal)">
                                      <p:cBhvr>
                                        <p:cTn id="15" dur="500"/>
                                        <p:tgtEl>
                                          <p:spTgt spid="2">
                                            <p:txEl>
                                              <p:pRg st="4" end="4"/>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2">
                                            <p:txEl>
                                              <p:pRg st="5" end="5"/>
                                            </p:txEl>
                                          </p:spTgt>
                                        </p:tgtEl>
                                        <p:attrNameLst>
                                          <p:attrName>style.visibility</p:attrName>
                                        </p:attrNameLst>
                                      </p:cBhvr>
                                      <p:to>
                                        <p:strVal val="visible"/>
                                      </p:to>
                                    </p:set>
                                    <p:animEffect transition="in" filter="blinds(horizontal)">
                                      <p:cBhvr>
                                        <p:cTn id="18" dur="500"/>
                                        <p:tgtEl>
                                          <p:spTgt spid="2">
                                            <p:txEl>
                                              <p:pRg st="5" end="5"/>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Effect transition="in" filter="blinds(horizontal)">
                                      <p:cBhvr>
                                        <p:cTn id="21" dur="500"/>
                                        <p:tgtEl>
                                          <p:spTgt spid="2">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2">
                                            <p:txEl>
                                              <p:pRg st="7" end="7"/>
                                            </p:txEl>
                                          </p:spTgt>
                                        </p:tgtEl>
                                        <p:attrNameLst>
                                          <p:attrName>style.visibility</p:attrName>
                                        </p:attrNameLst>
                                      </p:cBhvr>
                                      <p:to>
                                        <p:strVal val="visible"/>
                                      </p:to>
                                    </p:set>
                                    <p:animEffect transition="in" filter="blinds(horizontal)">
                                      <p:cBhvr>
                                        <p:cTn id="24" dur="500"/>
                                        <p:tgtEl>
                                          <p:spTgt spid="2">
                                            <p:txEl>
                                              <p:pRg st="7" end="7"/>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Effect transition="in" filter="blinds(horizontal)">
                                      <p:cBhvr>
                                        <p:cTn id="27"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2226" name="TextBox 1"/>
          <p:cNvSpPr txBox="1">
            <a:spLocks noChangeArrowheads="1"/>
          </p:cNvSpPr>
          <p:nvPr/>
        </p:nvSpPr>
        <p:spPr bwMode="auto">
          <a:xfrm>
            <a:off x="304800" y="1676400"/>
            <a:ext cx="5141913"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lnSpc>
                <a:spcPct val="80000"/>
              </a:lnSpc>
              <a:spcBef>
                <a:spcPct val="0"/>
              </a:spcBef>
              <a:buFontTx/>
              <a:buNone/>
            </a:pPr>
            <a:r>
              <a:rPr lang="en-US" altLang="vi-VN" sz="2200">
                <a:solidFill>
                  <a:schemeClr val="bg1"/>
                </a:solidFill>
              </a:rPr>
              <a:t>Thượng Đình exports sport shoes to a US firm and will receive payment of 10.000 USD in three months. On March 1, the spot rate of the USD and VND was 1 USD = 20.000 VND, and the 3-month forward rate was 1USD = 19.500VND. On March 1, Thượng Định negotiated a forward contract with a bank to sell 10.000USD forward in three months. The spot rate of USD and VND on June 1 is 1USD=20.500VND. Thương Đình will receive -------- VND for the USD?</a:t>
            </a:r>
          </a:p>
          <a:p>
            <a:pPr algn="just" eaLnBrk="1" hangingPunct="1">
              <a:lnSpc>
                <a:spcPct val="80000"/>
              </a:lnSpc>
              <a:spcBef>
                <a:spcPct val="0"/>
              </a:spcBef>
              <a:buFontTx/>
              <a:buNone/>
            </a:pPr>
            <a:endParaRPr lang="en-US" altLang="vi-VN" sz="2200">
              <a:solidFill>
                <a:schemeClr val="bg1"/>
              </a:solidFill>
            </a:endParaRPr>
          </a:p>
          <a:p>
            <a:pPr algn="just" eaLnBrk="1" hangingPunct="1">
              <a:lnSpc>
                <a:spcPct val="80000"/>
              </a:lnSpc>
              <a:spcBef>
                <a:spcPct val="0"/>
              </a:spcBef>
              <a:buFontTx/>
              <a:buAutoNum type="alphaLcPeriod"/>
            </a:pPr>
            <a:r>
              <a:rPr lang="en-US" altLang="vi-VN" sz="2200">
                <a:solidFill>
                  <a:schemeClr val="bg1"/>
                </a:solidFill>
              </a:rPr>
              <a:t>200 million VND</a:t>
            </a:r>
          </a:p>
          <a:p>
            <a:pPr algn="just" eaLnBrk="1" hangingPunct="1">
              <a:lnSpc>
                <a:spcPct val="80000"/>
              </a:lnSpc>
              <a:spcBef>
                <a:spcPct val="0"/>
              </a:spcBef>
              <a:buFontTx/>
              <a:buAutoNum type="alphaLcPeriod"/>
            </a:pPr>
            <a:r>
              <a:rPr lang="en-US" altLang="vi-VN" sz="2200">
                <a:solidFill>
                  <a:schemeClr val="bg1"/>
                </a:solidFill>
              </a:rPr>
              <a:t>195 million VND</a:t>
            </a:r>
          </a:p>
          <a:p>
            <a:pPr algn="just" eaLnBrk="1" hangingPunct="1">
              <a:lnSpc>
                <a:spcPct val="80000"/>
              </a:lnSpc>
              <a:spcBef>
                <a:spcPct val="0"/>
              </a:spcBef>
              <a:buFontTx/>
              <a:buAutoNum type="alphaLcPeriod"/>
            </a:pPr>
            <a:r>
              <a:rPr lang="en-US" altLang="vi-VN" sz="2200">
                <a:solidFill>
                  <a:schemeClr val="bg1"/>
                </a:solidFill>
              </a:rPr>
              <a:t>205 million VND</a:t>
            </a:r>
          </a:p>
          <a:p>
            <a:pPr algn="just" eaLnBrk="1" hangingPunct="1">
              <a:lnSpc>
                <a:spcPct val="80000"/>
              </a:lnSpc>
              <a:spcBef>
                <a:spcPct val="0"/>
              </a:spcBef>
              <a:buFontTx/>
              <a:buAutoNum type="alphaLcPeriod"/>
            </a:pPr>
            <a:r>
              <a:rPr lang="en-US" altLang="vi-VN" sz="2200">
                <a:solidFill>
                  <a:schemeClr val="bg1"/>
                </a:solidFill>
              </a:rPr>
              <a:t>210 million VND</a:t>
            </a:r>
          </a:p>
        </p:txBody>
      </p:sp>
      <p:sp>
        <p:nvSpPr>
          <p:cNvPr id="52227" name="TextBox 4"/>
          <p:cNvSpPr txBox="1">
            <a:spLocks noChangeArrowheads="1"/>
          </p:cNvSpPr>
          <p:nvPr/>
        </p:nvSpPr>
        <p:spPr bwMode="auto">
          <a:xfrm>
            <a:off x="381000" y="-7620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Exercise</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nodeType="afterGroup">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nodeType="afterGroup">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nodeType="afterGroup">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nodeType="afterGroup">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nodeType="afterGroup">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nodeType="afterGroup">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nodeType="afterGroup">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nodeType="afterGroup">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Foreign exchange Swaps</a:t>
            </a:r>
            <a:endParaRPr lang="en-US" dirty="0">
              <a:ea typeface="+mj-ea"/>
              <a:cs typeface="+mj-cs"/>
            </a:endParaRPr>
          </a:p>
        </p:txBody>
      </p:sp>
      <p:sp>
        <p:nvSpPr>
          <p:cNvPr id="2" name="TextBox 1"/>
          <p:cNvSpPr txBox="1">
            <a:spLocks noChangeArrowheads="1"/>
          </p:cNvSpPr>
          <p:nvPr/>
        </p:nvSpPr>
        <p:spPr bwMode="auto">
          <a:xfrm>
            <a:off x="228600" y="1544638"/>
            <a:ext cx="86106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 typeface="Wingdings" panose="05000000000000000000" pitchFamily="2" charset="2"/>
              <a:buChar char="ü"/>
            </a:pPr>
            <a:r>
              <a:rPr lang="en-US" altLang="vi-VN" sz="2400"/>
              <a:t>Foreign exchange swaps  refers to a spot sale of a currency combined with a forward repurchase of the currency </a:t>
            </a:r>
          </a:p>
          <a:p>
            <a:pPr lvl="2" eaLnBrk="1" hangingPunct="1">
              <a:spcBef>
                <a:spcPct val="0"/>
              </a:spcBef>
              <a:buFontTx/>
              <a:buNone/>
            </a:pPr>
            <a:r>
              <a:rPr lang="en-US" altLang="vi-VN" sz="2000" b="1" i="1"/>
              <a:t>E.g. </a:t>
            </a:r>
            <a:r>
              <a:rPr lang="en-US" altLang="vi-VN" sz="2000"/>
              <a:t>Citibank receives 1 million USD of payment today. It will need this sum of USD in 3 months, but in the meantime it wants to invest in EUR. Instead of selling dollars for EUR in spot market today and at the same time repurchasing dollars for euro in the forward market for delivery in 3 months (involve two separate transactions), Citibank would make a foreign exchange swap (Involve only one single transaction) with Deutscher Bank. </a:t>
            </a:r>
          </a:p>
          <a:p>
            <a:pPr lvl="1" eaLnBrk="1" hangingPunct="1">
              <a:spcBef>
                <a:spcPct val="0"/>
              </a:spcBef>
              <a:buFontTx/>
              <a:buNone/>
            </a:pPr>
            <a:r>
              <a:rPr lang="en-US" altLang="vi-VN" sz="2000"/>
              <a:t> </a:t>
            </a:r>
          </a:p>
          <a:p>
            <a:pPr lvl="1" eaLnBrk="1" hangingPunct="1">
              <a:spcBef>
                <a:spcPct val="0"/>
              </a:spcBef>
              <a:buFont typeface="Wingdings" panose="05000000000000000000" pitchFamily="2" charset="2"/>
              <a:buChar char="ü"/>
            </a:pPr>
            <a:r>
              <a:rPr lang="en-US" altLang="vi-VN" sz="2400"/>
              <a:t>Most interbank trading are foreign exchange swap and spot transactions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Foreign exchange Futures</a:t>
            </a:r>
            <a:endParaRPr lang="en-US" dirty="0">
              <a:ea typeface="+mj-ea"/>
              <a:cs typeface="+mj-cs"/>
            </a:endParaRPr>
          </a:p>
        </p:txBody>
      </p:sp>
      <p:sp>
        <p:nvSpPr>
          <p:cNvPr id="2" name="TextBox 1"/>
          <p:cNvSpPr txBox="1"/>
          <p:nvPr/>
        </p:nvSpPr>
        <p:spPr>
          <a:xfrm>
            <a:off x="228600" y="1311275"/>
            <a:ext cx="8534400" cy="5200650"/>
          </a:xfrm>
          <a:prstGeom prst="rect">
            <a:avLst/>
          </a:prstGeom>
          <a:noFill/>
        </p:spPr>
        <p:txBody>
          <a:bodyPr>
            <a:spAutoFit/>
          </a:bodyPr>
          <a:lstStyle/>
          <a:p>
            <a:pPr marL="800100" lvl="1" indent="-342900" eaLnBrk="1" fontAlgn="auto" hangingPunct="1">
              <a:spcBef>
                <a:spcPts val="0"/>
              </a:spcBef>
              <a:spcAft>
                <a:spcPts val="0"/>
              </a:spcAft>
              <a:buFont typeface="Wingdings" charset="2"/>
              <a:buChar char="ü"/>
              <a:defRPr/>
            </a:pPr>
            <a:r>
              <a:rPr lang="en-US" sz="2400" dirty="0">
                <a:latin typeface="+mn-lt"/>
                <a:ea typeface="+mn-ea"/>
              </a:rPr>
              <a:t>Foreign exchange futures  is a forward contract for standardized currency amounts and selected calendar dates traded on an organized market </a:t>
            </a:r>
          </a:p>
          <a:p>
            <a:pPr marL="1257300" lvl="2" indent="-342900" eaLnBrk="1" fontAlgn="auto" hangingPunct="1">
              <a:spcBef>
                <a:spcPts val="0"/>
              </a:spcBef>
              <a:spcAft>
                <a:spcPts val="0"/>
              </a:spcAft>
              <a:buFont typeface="Courier New"/>
              <a:buChar char="o"/>
              <a:defRPr/>
            </a:pPr>
            <a:r>
              <a:rPr lang="en-US" sz="2000" dirty="0">
                <a:latin typeface="+mn-lt"/>
                <a:ea typeface="+mn-ea"/>
              </a:rPr>
              <a:t>Currencies traded on the IMM: JPY, CND, GBP, CHF, AUD, MXN, EUR</a:t>
            </a:r>
          </a:p>
          <a:p>
            <a:pPr marL="1257300" lvl="2" indent="-342900" eaLnBrk="1" fontAlgn="auto" hangingPunct="1">
              <a:spcBef>
                <a:spcPts val="0"/>
              </a:spcBef>
              <a:spcAft>
                <a:spcPts val="0"/>
              </a:spcAft>
              <a:buFont typeface="Courier New"/>
              <a:buChar char="o"/>
              <a:defRPr/>
            </a:pPr>
            <a:r>
              <a:rPr lang="en-US" sz="2000" dirty="0">
                <a:latin typeface="+mn-lt"/>
                <a:ea typeface="+mn-ea"/>
              </a:rPr>
              <a:t>Standardized amount: e.g. JPY 12.5 million, CND100.000, GBP62.500, EUR125.000</a:t>
            </a:r>
          </a:p>
          <a:p>
            <a:pPr marL="1257300" lvl="2" indent="-342900" eaLnBrk="1" fontAlgn="auto" hangingPunct="1">
              <a:spcBef>
                <a:spcPts val="0"/>
              </a:spcBef>
              <a:spcAft>
                <a:spcPts val="0"/>
              </a:spcAft>
              <a:buFont typeface="Courier New"/>
              <a:buChar char="o"/>
              <a:defRPr/>
            </a:pPr>
            <a:r>
              <a:rPr lang="en-US" sz="2000" dirty="0">
                <a:latin typeface="+mn-lt"/>
                <a:ea typeface="+mn-ea"/>
              </a:rPr>
              <a:t>Only four dates per year: 3</a:t>
            </a:r>
            <a:r>
              <a:rPr lang="en-US" sz="2000" baseline="30000" dirty="0">
                <a:latin typeface="+mn-lt"/>
                <a:ea typeface="+mn-ea"/>
              </a:rPr>
              <a:t>rd</a:t>
            </a:r>
            <a:r>
              <a:rPr lang="en-US" sz="2000" dirty="0">
                <a:latin typeface="+mn-lt"/>
                <a:ea typeface="+mn-ea"/>
              </a:rPr>
              <a:t> Wednesday in March, June, September, December. </a:t>
            </a:r>
          </a:p>
          <a:p>
            <a:pPr marL="1257300" lvl="2" indent="-342900" eaLnBrk="1" fontAlgn="auto" hangingPunct="1">
              <a:spcBef>
                <a:spcPts val="0"/>
              </a:spcBef>
              <a:spcAft>
                <a:spcPts val="0"/>
              </a:spcAft>
              <a:buFont typeface="Courier New"/>
              <a:buChar char="o"/>
              <a:defRPr/>
            </a:pPr>
            <a:r>
              <a:rPr lang="en-US" sz="2000" dirty="0">
                <a:latin typeface="+mn-lt"/>
                <a:ea typeface="+mn-ea"/>
              </a:rPr>
              <a:t>Organized market: Chicago, New York, London, Frankfurt and Singapore</a:t>
            </a:r>
          </a:p>
          <a:p>
            <a:pPr marL="800100" lvl="1" indent="-342900" eaLnBrk="1" fontAlgn="auto" hangingPunct="1">
              <a:spcBef>
                <a:spcPts val="0"/>
              </a:spcBef>
              <a:spcAft>
                <a:spcPts val="0"/>
              </a:spcAft>
              <a:buFont typeface="Wingdings" charset="2"/>
              <a:buChar char="ü"/>
              <a:defRPr/>
            </a:pPr>
            <a:r>
              <a:rPr lang="en-US" sz="2400" dirty="0">
                <a:latin typeface="+mn-lt"/>
                <a:ea typeface="+mn-ea"/>
              </a:rPr>
              <a:t>Futures contracts are usually for smaller amounts than forward contracts  -&gt; more useful to small firms than to large ones but more expensive. </a:t>
            </a:r>
          </a:p>
          <a:p>
            <a:pPr lvl="1" eaLnBrk="1" fontAlgn="auto" hangingPunct="1">
              <a:spcBef>
                <a:spcPts val="0"/>
              </a:spcBef>
              <a:spcAft>
                <a:spcPts val="0"/>
              </a:spcAft>
              <a:defRPr/>
            </a:pPr>
            <a:r>
              <a:rPr lang="en-US" sz="2400" dirty="0">
                <a:latin typeface="+mn-lt"/>
                <a:ea typeface="+mn-ea"/>
              </a:rPr>
              <a:t>     -&gt; has grown very rapidly recently</a:t>
            </a:r>
          </a:p>
          <a:p>
            <a:pPr eaLnBrk="1" fontAlgn="auto" hangingPunct="1">
              <a:spcBef>
                <a:spcPts val="0"/>
              </a:spcBef>
              <a:spcAft>
                <a:spcPts val="0"/>
              </a:spcAft>
              <a:defRPr/>
            </a:pPr>
            <a:endParaRPr lang="en-US" sz="2400" b="1" dirty="0">
              <a:latin typeface="+mn-lt"/>
              <a:ea typeface="+mn-ea"/>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Foreign exchange Options</a:t>
            </a:r>
            <a:endParaRPr lang="en-US" dirty="0">
              <a:ea typeface="+mj-ea"/>
              <a:cs typeface="+mj-cs"/>
            </a:endParaRPr>
          </a:p>
        </p:txBody>
      </p:sp>
      <p:sp>
        <p:nvSpPr>
          <p:cNvPr id="2" name="TextBox 1"/>
          <p:cNvSpPr txBox="1"/>
          <p:nvPr/>
        </p:nvSpPr>
        <p:spPr>
          <a:xfrm>
            <a:off x="76200" y="1495425"/>
            <a:ext cx="8686800" cy="4524375"/>
          </a:xfrm>
          <a:prstGeom prst="rect">
            <a:avLst/>
          </a:prstGeom>
          <a:noFill/>
        </p:spPr>
        <p:txBody>
          <a:bodyPr>
            <a:spAutoFit/>
          </a:bodyPr>
          <a:lstStyle/>
          <a:p>
            <a:pPr marL="800100" lvl="1" indent="-342900" algn="just" eaLnBrk="1" fontAlgn="auto" hangingPunct="1">
              <a:spcBef>
                <a:spcPts val="0"/>
              </a:spcBef>
              <a:spcAft>
                <a:spcPts val="0"/>
              </a:spcAft>
              <a:buFont typeface="Wingdings" charset="2"/>
              <a:buChar char="ü"/>
              <a:defRPr/>
            </a:pPr>
            <a:r>
              <a:rPr lang="en-US" sz="2400" dirty="0">
                <a:latin typeface="+mn-lt"/>
                <a:ea typeface="+mn-ea"/>
              </a:rPr>
              <a:t>Foreign exchange option is a forward contract in which an investor can, but does not have to, exchange currency at a specific rate at a specific future date.</a:t>
            </a:r>
          </a:p>
          <a:p>
            <a:pPr marL="800100" lvl="1" indent="-342900" algn="just" eaLnBrk="1" fontAlgn="auto" hangingPunct="1">
              <a:spcBef>
                <a:spcPts val="0"/>
              </a:spcBef>
              <a:spcAft>
                <a:spcPts val="0"/>
              </a:spcAft>
              <a:buFont typeface="Wingdings" charset="2"/>
              <a:buChar char="ü"/>
              <a:defRPr/>
            </a:pPr>
            <a:r>
              <a:rPr lang="en-US" sz="2400" b="1" i="1" dirty="0">
                <a:latin typeface="+mn-lt"/>
                <a:ea typeface="+mn-ea"/>
              </a:rPr>
              <a:t>Call option</a:t>
            </a:r>
            <a:r>
              <a:rPr lang="en-US" sz="2400" dirty="0">
                <a:latin typeface="+mn-lt"/>
                <a:ea typeface="+mn-ea"/>
              </a:rPr>
              <a:t>: a contract giving the option buyer the right, but not the obligation, to</a:t>
            </a:r>
            <a:r>
              <a:rPr lang="en-US" sz="2400" b="1" i="1" dirty="0">
                <a:latin typeface="+mn-lt"/>
                <a:ea typeface="+mn-ea"/>
              </a:rPr>
              <a:t> buy </a:t>
            </a:r>
            <a:r>
              <a:rPr lang="en-US" sz="2400" dirty="0">
                <a:latin typeface="+mn-lt"/>
                <a:ea typeface="+mn-ea"/>
              </a:rPr>
              <a:t>foreign currency at a known price at a specific future date (the European option) or at any time during the period of the option (the American option).</a:t>
            </a:r>
          </a:p>
          <a:p>
            <a:pPr marL="800100" lvl="1" indent="-342900" algn="just" eaLnBrk="1" fontAlgn="auto" hangingPunct="1">
              <a:spcBef>
                <a:spcPts val="0"/>
              </a:spcBef>
              <a:spcAft>
                <a:spcPts val="0"/>
              </a:spcAft>
              <a:buFont typeface="Wingdings" charset="2"/>
              <a:buChar char="ü"/>
              <a:defRPr/>
            </a:pPr>
            <a:r>
              <a:rPr lang="en-US" sz="2400" b="1" i="1" dirty="0">
                <a:latin typeface="+mn-lt"/>
                <a:ea typeface="+mn-ea"/>
              </a:rPr>
              <a:t>Put option: </a:t>
            </a:r>
            <a:r>
              <a:rPr lang="en-US" sz="2400" dirty="0">
                <a:latin typeface="+mn-lt"/>
                <a:ea typeface="+mn-ea"/>
              </a:rPr>
              <a:t>a contract giving the option buyer the right, but not the obligation, to</a:t>
            </a:r>
            <a:r>
              <a:rPr lang="en-US" sz="2400" b="1" i="1" dirty="0">
                <a:latin typeface="+mn-lt"/>
                <a:ea typeface="+mn-ea"/>
              </a:rPr>
              <a:t> sell </a:t>
            </a:r>
            <a:r>
              <a:rPr lang="en-US" sz="2400" dirty="0">
                <a:latin typeface="+mn-lt"/>
                <a:ea typeface="+mn-ea"/>
              </a:rPr>
              <a:t>foreign currency at a known price at a specific future date (the European option) or at any time during the period of the option (the American option) </a:t>
            </a:r>
          </a:p>
          <a:p>
            <a:pPr lvl="1" algn="just" eaLnBrk="1" fontAlgn="auto" hangingPunct="1">
              <a:spcBef>
                <a:spcPts val="0"/>
              </a:spcBef>
              <a:spcAft>
                <a:spcPts val="0"/>
              </a:spcAft>
              <a:defRPr/>
            </a:pPr>
            <a:endParaRPr lang="en-US" sz="2400" dirty="0">
              <a:latin typeface="+mn-lt"/>
              <a:ea typeface="+mn-ea"/>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36563" y="76200"/>
            <a:ext cx="8402637" cy="685800"/>
          </a:xfrm>
        </p:spPr>
        <p:txBody>
          <a:bodyPr rtlCol="0"/>
          <a:lstStyle/>
          <a:p>
            <a:pPr eaLnBrk="1" fontAlgn="auto" hangingPunct="1">
              <a:spcAft>
                <a:spcPts val="0"/>
              </a:spcAft>
              <a:defRPr/>
            </a:pPr>
            <a:r>
              <a:rPr lang="en-US" dirty="0" smtClean="0">
                <a:ea typeface="+mj-ea"/>
                <a:cs typeface="+mj-cs"/>
              </a:rPr>
              <a:t>Foreign exchange Options</a:t>
            </a:r>
            <a:endParaRPr lang="en-US" dirty="0">
              <a:ea typeface="+mj-ea"/>
              <a:cs typeface="+mj-cs"/>
            </a:endParaRPr>
          </a:p>
        </p:txBody>
      </p:sp>
      <p:sp>
        <p:nvSpPr>
          <p:cNvPr id="2" name="TextBox 1"/>
          <p:cNvSpPr txBox="1">
            <a:spLocks noChangeArrowheads="1"/>
          </p:cNvSpPr>
          <p:nvPr/>
        </p:nvSpPr>
        <p:spPr bwMode="auto">
          <a:xfrm>
            <a:off x="228600" y="1308100"/>
            <a:ext cx="8382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algn="just" eaLnBrk="1" hangingPunct="1">
              <a:spcBef>
                <a:spcPct val="0"/>
              </a:spcBef>
              <a:buFont typeface="Wingdings" panose="05000000000000000000" pitchFamily="2" charset="2"/>
              <a:buChar char="ü"/>
            </a:pPr>
            <a:r>
              <a:rPr lang="en-US" altLang="vi-VN" sz="2400" b="1" i="1"/>
              <a:t>The buyer </a:t>
            </a:r>
            <a:r>
              <a:rPr lang="en-US" altLang="vi-VN" sz="2400"/>
              <a:t>of the option has the choice to buy/sell or forgo the deal if it turns out to be unprofitable -&gt; Greater flexibility</a:t>
            </a:r>
          </a:p>
          <a:p>
            <a:pPr lvl="1" algn="just" eaLnBrk="1" hangingPunct="1">
              <a:spcBef>
                <a:spcPct val="0"/>
              </a:spcBef>
              <a:buFont typeface="Wingdings" panose="05000000000000000000" pitchFamily="2" charset="2"/>
              <a:buChar char="ü"/>
            </a:pPr>
            <a:r>
              <a:rPr lang="en-US" altLang="vi-VN" sz="2400" b="1" i="1"/>
              <a:t>The seller </a:t>
            </a:r>
            <a:r>
              <a:rPr lang="en-US" altLang="vi-VN" sz="2400"/>
              <a:t>of the option must fulfill the contract if the buyers so desires</a:t>
            </a:r>
          </a:p>
          <a:p>
            <a:pPr lvl="1" algn="just" eaLnBrk="1" hangingPunct="1">
              <a:spcBef>
                <a:spcPct val="0"/>
              </a:spcBef>
              <a:buFont typeface="Wingdings" panose="05000000000000000000" pitchFamily="2" charset="2"/>
              <a:buChar char="ü"/>
            </a:pPr>
            <a:r>
              <a:rPr lang="en-US" altLang="vi-VN" sz="2400" b="1" i="1"/>
              <a:t>Option price</a:t>
            </a:r>
            <a:r>
              <a:rPr lang="en-US" altLang="vi-VN" sz="2400"/>
              <a:t>: the buyer has to pay the seller a premium for the privilege (often 1-5% of the contract</a:t>
            </a:r>
            <a:r>
              <a:rPr lang="en-US" altLang="en-US" sz="2400"/>
              <a:t>’</a:t>
            </a:r>
            <a:r>
              <a:rPr lang="en-US" altLang="vi-VN" sz="2400"/>
              <a:t>s value)</a:t>
            </a:r>
          </a:p>
          <a:p>
            <a:pPr lvl="1" algn="just" eaLnBrk="1" hangingPunct="1">
              <a:spcBef>
                <a:spcPct val="0"/>
              </a:spcBef>
              <a:buFontTx/>
              <a:buNone/>
            </a:pPr>
            <a:endParaRPr lang="en-US" altLang="vi-VN" sz="240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041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ARBITRAGE</a:t>
            </a:r>
          </a:p>
        </p:txBody>
      </p:sp>
      <p:sp>
        <p:nvSpPr>
          <p:cNvPr id="5" name="Rectangle 4"/>
          <p:cNvSpPr/>
          <p:nvPr/>
        </p:nvSpPr>
        <p:spPr>
          <a:xfrm>
            <a:off x="1219200" y="457200"/>
            <a:ext cx="7696200" cy="6154738"/>
          </a:xfrm>
          <a:prstGeom prst="rect">
            <a:avLst/>
          </a:prstGeom>
        </p:spPr>
        <p:txBody>
          <a:bodyPr>
            <a:spAutoFit/>
          </a:bodyPr>
          <a:lstStyle/>
          <a:p>
            <a:pPr lvl="1" eaLnBrk="1" fontAlgn="auto" hangingPunct="1">
              <a:spcBef>
                <a:spcPts val="0"/>
              </a:spcBef>
              <a:spcAft>
                <a:spcPts val="0"/>
              </a:spcAft>
              <a:defRPr/>
            </a:pPr>
            <a:r>
              <a:rPr lang="en-US" sz="2200" b="1" dirty="0">
                <a:latin typeface="+mn-lt"/>
                <a:ea typeface="+mn-ea"/>
              </a:rPr>
              <a:t>Arbitrage: </a:t>
            </a:r>
            <a:r>
              <a:rPr lang="en-US" sz="2200" i="1" dirty="0">
                <a:latin typeface="+mn-lt"/>
                <a:ea typeface="+mn-ea"/>
              </a:rPr>
              <a:t>the process by which an investor buys a currency in one market at a specific exchange rate and then almost immediately sells that currency in another market where the exchange rate is more advantageous to earn profits </a:t>
            </a:r>
          </a:p>
          <a:p>
            <a:pPr lvl="1" eaLnBrk="1" fontAlgn="auto" hangingPunct="1">
              <a:spcBef>
                <a:spcPts val="0"/>
              </a:spcBef>
              <a:spcAft>
                <a:spcPts val="0"/>
              </a:spcAft>
              <a:defRPr/>
            </a:pPr>
            <a:endParaRPr lang="en-US" sz="2200" i="1" dirty="0">
              <a:latin typeface="+mn-lt"/>
              <a:ea typeface="+mn-ea"/>
            </a:endParaRPr>
          </a:p>
          <a:p>
            <a:pPr marL="1257300" lvl="2" indent="-342900" eaLnBrk="1" fontAlgn="auto" hangingPunct="1">
              <a:spcBef>
                <a:spcPts val="0"/>
              </a:spcBef>
              <a:spcAft>
                <a:spcPts val="0"/>
              </a:spcAft>
              <a:buFont typeface="Arial"/>
              <a:buChar char="•"/>
              <a:defRPr/>
            </a:pPr>
            <a:r>
              <a:rPr lang="en-US" sz="2200" dirty="0">
                <a:latin typeface="+mn-lt"/>
                <a:ea typeface="+mn-ea"/>
              </a:rPr>
              <a:t>Two-point arbitrage: only two currencies and two monetary centers are involved in arbitrage.</a:t>
            </a:r>
          </a:p>
          <a:p>
            <a:pPr marL="1257300" lvl="2" indent="-342900" eaLnBrk="1" fontAlgn="auto" hangingPunct="1">
              <a:spcBef>
                <a:spcPts val="0"/>
              </a:spcBef>
              <a:spcAft>
                <a:spcPts val="0"/>
              </a:spcAft>
              <a:buFont typeface="Arial"/>
              <a:buChar char="•"/>
              <a:defRPr/>
            </a:pPr>
            <a:endParaRPr lang="en-US" sz="2200" dirty="0">
              <a:latin typeface="+mn-lt"/>
              <a:ea typeface="+mn-ea"/>
            </a:endParaRPr>
          </a:p>
          <a:p>
            <a:pPr marL="1257300" lvl="2" indent="-342900" eaLnBrk="1" fontAlgn="auto" hangingPunct="1">
              <a:spcBef>
                <a:spcPts val="0"/>
              </a:spcBef>
              <a:spcAft>
                <a:spcPts val="0"/>
              </a:spcAft>
              <a:buFont typeface="Arial"/>
              <a:buChar char="•"/>
              <a:defRPr/>
            </a:pPr>
            <a:r>
              <a:rPr lang="en-US" sz="2200" dirty="0">
                <a:latin typeface="+mn-lt"/>
                <a:ea typeface="+mn-ea"/>
              </a:rPr>
              <a:t>Three-point arbitrage/ triangle arbitrage: three currencies and three monetary centers are involved.</a:t>
            </a:r>
          </a:p>
          <a:p>
            <a:pPr marL="1257300" lvl="2" indent="-342900" eaLnBrk="1" fontAlgn="auto" hangingPunct="1">
              <a:spcBef>
                <a:spcPts val="0"/>
              </a:spcBef>
              <a:spcAft>
                <a:spcPts val="0"/>
              </a:spcAft>
              <a:buFont typeface="Arial"/>
              <a:buChar char="•"/>
              <a:defRPr/>
            </a:pPr>
            <a:endParaRPr lang="en-US" sz="2200" dirty="0">
              <a:latin typeface="+mn-lt"/>
              <a:ea typeface="+mn-ea"/>
            </a:endParaRPr>
          </a:p>
          <a:p>
            <a:pPr marL="800100" lvl="1" indent="-342900" eaLnBrk="1" fontAlgn="auto" hangingPunct="1">
              <a:spcBef>
                <a:spcPts val="0"/>
              </a:spcBef>
              <a:spcAft>
                <a:spcPts val="0"/>
              </a:spcAft>
              <a:buFontTx/>
              <a:buChar char="-"/>
              <a:defRPr/>
            </a:pPr>
            <a:r>
              <a:rPr lang="en-US" sz="2200" dirty="0">
                <a:latin typeface="+mn-lt"/>
                <a:ea typeface="+mn-ea"/>
              </a:rPr>
              <a:t>Arbitrage eventually equalize exchange rates for all pairs of currencies, unifying all centers into a single market.</a:t>
            </a:r>
          </a:p>
          <a:p>
            <a:pPr marL="1257300" lvl="2" indent="-342900" eaLnBrk="1" fontAlgn="auto" hangingPunct="1">
              <a:spcBef>
                <a:spcPts val="0"/>
              </a:spcBef>
              <a:spcAft>
                <a:spcPts val="0"/>
              </a:spcAft>
              <a:buFont typeface="Arial"/>
              <a:buChar char="•"/>
              <a:defRPr/>
            </a:pPr>
            <a:r>
              <a:rPr lang="en-US" sz="2200" dirty="0">
                <a:latin typeface="+mn-lt"/>
                <a:ea typeface="+mn-ea"/>
              </a:rPr>
              <a:t>Increases the demand for the currency in the monetary center where the currency is cheaper</a:t>
            </a:r>
          </a:p>
          <a:p>
            <a:pPr marL="1257300" lvl="2" indent="-342900" eaLnBrk="1" fontAlgn="auto" hangingPunct="1">
              <a:spcBef>
                <a:spcPts val="0"/>
              </a:spcBef>
              <a:spcAft>
                <a:spcPts val="0"/>
              </a:spcAft>
              <a:buFont typeface="Arial"/>
              <a:buChar char="•"/>
              <a:defRPr/>
            </a:pPr>
            <a:r>
              <a:rPr lang="en-US" sz="2200" dirty="0">
                <a:latin typeface="+mn-lt"/>
                <a:ea typeface="+mn-ea"/>
              </a:rPr>
              <a:t>Increase the supply of the currency in the monetary center where the currency is more expensive</a:t>
            </a:r>
          </a:p>
          <a:p>
            <a:pPr lvl="1" eaLnBrk="1" fontAlgn="auto" hangingPunct="1">
              <a:spcBef>
                <a:spcPts val="0"/>
              </a:spcBef>
              <a:spcAft>
                <a:spcPts val="0"/>
              </a:spcAft>
              <a:defRPr/>
            </a:pPr>
            <a:r>
              <a:rPr lang="en-US" sz="2000" dirty="0">
                <a:latin typeface="+mn-lt"/>
                <a:ea typeface="+mn-ea"/>
              </a:rPr>
              <a:t>    </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28600" y="1524000"/>
            <a:ext cx="5486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b="1">
                <a:solidFill>
                  <a:schemeClr val="bg1"/>
                </a:solidFill>
              </a:rPr>
              <a:t>Suppose you have 1000 USD to invest. </a:t>
            </a:r>
          </a:p>
          <a:p>
            <a:pPr eaLnBrk="1" hangingPunct="1">
              <a:spcBef>
                <a:spcPct val="0"/>
              </a:spcBef>
              <a:buFontTx/>
              <a:buNone/>
            </a:pPr>
            <a:r>
              <a:rPr lang="en-US" altLang="vi-VN" sz="1800" b="1">
                <a:solidFill>
                  <a:schemeClr val="bg1"/>
                </a:solidFill>
              </a:rPr>
              <a:t>a. Explain how you can capitalize on the exchange rate inconsistency. Calculate the profit. </a:t>
            </a:r>
            <a:endParaRPr lang="en-US" altLang="vi-VN" sz="1800">
              <a:solidFill>
                <a:schemeClr val="bg1"/>
              </a:solidFill>
            </a:endParaRPr>
          </a:p>
          <a:p>
            <a:pPr eaLnBrk="1" hangingPunct="1">
              <a:spcBef>
                <a:spcPct val="0"/>
              </a:spcBef>
              <a:buFontTx/>
              <a:buNone/>
            </a:pPr>
            <a:r>
              <a:rPr lang="en-US" altLang="vi-VN" sz="1800" b="1">
                <a:solidFill>
                  <a:schemeClr val="bg1"/>
                </a:solidFill>
              </a:rPr>
              <a:t>b. Explain how this arbitrage activity would finally eliminate the exchange rate inconsistency.</a:t>
            </a:r>
            <a:endParaRPr lang="en-US" altLang="vi-VN" sz="1800">
              <a:solidFill>
                <a:schemeClr val="bg1"/>
              </a:solidFill>
            </a:endParaRPr>
          </a:p>
          <a:p>
            <a:pPr eaLnBrk="1" hangingPunct="1">
              <a:spcBef>
                <a:spcPts val="100"/>
              </a:spcBef>
              <a:buFontTx/>
              <a:buNone/>
            </a:pPr>
            <a:endParaRPr lang="en-US" altLang="vi-VN" sz="1800">
              <a:solidFill>
                <a:schemeClr val="bg1"/>
              </a:solidFill>
            </a:endParaRPr>
          </a:p>
          <a:p>
            <a:pPr eaLnBrk="1" hangingPunct="1">
              <a:spcBef>
                <a:spcPts val="100"/>
              </a:spcBef>
              <a:buFontTx/>
              <a:buNone/>
            </a:pPr>
            <a:r>
              <a:rPr lang="en-US" altLang="vi-VN" sz="1800">
                <a:solidFill>
                  <a:schemeClr val="bg1"/>
                </a:solidFill>
              </a:rPr>
              <a:t>	$1 = €1 in New York</a:t>
            </a:r>
          </a:p>
          <a:p>
            <a:pPr eaLnBrk="1" hangingPunct="1">
              <a:spcBef>
                <a:spcPts val="100"/>
              </a:spcBef>
              <a:buFontTx/>
              <a:buNone/>
            </a:pPr>
            <a:r>
              <a:rPr lang="en-US" altLang="vi-VN" sz="1800">
                <a:solidFill>
                  <a:schemeClr val="bg1"/>
                </a:solidFill>
              </a:rPr>
              <a:t>         $1.05 = €1 in Frankfurt</a:t>
            </a:r>
          </a:p>
          <a:p>
            <a:pPr eaLnBrk="1" hangingPunct="1">
              <a:spcBef>
                <a:spcPts val="100"/>
              </a:spcBef>
              <a:buFontTx/>
              <a:buNone/>
            </a:pPr>
            <a:endParaRPr lang="en-US" altLang="vi-VN" sz="1800">
              <a:solidFill>
                <a:schemeClr val="bg1"/>
              </a:solidFill>
            </a:endParaRPr>
          </a:p>
          <a:p>
            <a:pPr eaLnBrk="1" hangingPunct="1">
              <a:spcBef>
                <a:spcPts val="100"/>
              </a:spcBef>
              <a:buFontTx/>
              <a:buNone/>
            </a:pPr>
            <a:r>
              <a:rPr lang="en-US" altLang="vi-VN" sz="1800">
                <a:solidFill>
                  <a:schemeClr val="bg1"/>
                </a:solidFill>
              </a:rPr>
              <a:t>Answer: </a:t>
            </a:r>
          </a:p>
          <a:p>
            <a:pPr eaLnBrk="1" hangingPunct="1">
              <a:spcBef>
                <a:spcPts val="100"/>
              </a:spcBef>
              <a:buFontTx/>
              <a:buNone/>
            </a:pPr>
            <a:r>
              <a:rPr lang="en-US" altLang="vi-VN" sz="1800">
                <a:solidFill>
                  <a:schemeClr val="bg1"/>
                </a:solidFill>
              </a:rPr>
              <a:t>a. I will use 1000 USD to buy 1000 EUR in NY. Then I sell 1000 EUR and get 1050 USD in FF. The total profit is 50 USD.</a:t>
            </a:r>
          </a:p>
          <a:p>
            <a:pPr eaLnBrk="1" hangingPunct="1">
              <a:spcBef>
                <a:spcPts val="100"/>
              </a:spcBef>
              <a:buFontTx/>
              <a:buNone/>
            </a:pPr>
            <a:r>
              <a:rPr lang="en-US" altLang="vi-VN" sz="1800">
                <a:solidFill>
                  <a:schemeClr val="bg1"/>
                </a:solidFill>
              </a:rPr>
              <a:t>b.  In NY, the demand for EUR increases -&gt; the USD price of EUR increase (1EUR&gt;1USD). In FF, the supply of EUR increases -&gt; the USD price of EUR decrease (1EUR&lt;1.05USD). The process continues until the USD price of EUR are equal in both markets</a:t>
            </a:r>
          </a:p>
          <a:p>
            <a:pPr eaLnBrk="1" hangingPunct="1">
              <a:spcBef>
                <a:spcPct val="0"/>
              </a:spcBef>
              <a:buFontTx/>
              <a:buNone/>
            </a:pPr>
            <a:endParaRPr lang="en-US" altLang="vi-VN" sz="1800">
              <a:solidFill>
                <a:schemeClr val="bg1"/>
              </a:solidFill>
            </a:endParaRPr>
          </a:p>
        </p:txBody>
      </p:sp>
      <p:sp>
        <p:nvSpPr>
          <p:cNvPr id="62467" name="TextBox 4"/>
          <p:cNvSpPr txBox="1">
            <a:spLocks noChangeArrowheads="1"/>
          </p:cNvSpPr>
          <p:nvPr/>
        </p:nvSpPr>
        <p:spPr bwMode="auto">
          <a:xfrm>
            <a:off x="381000" y="-9906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Exercise</a:t>
            </a:r>
          </a:p>
        </p:txBody>
      </p:sp>
      <p:pic>
        <p:nvPicPr>
          <p:cNvPr id="6246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0"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1"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linds(horizontal)">
                                      <p:cBhvr>
                                        <p:cTn id="10" dur="500"/>
                                        <p:tgtEl>
                                          <p:spTgt spid="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linds(horizontal)">
                                      <p:cBhvr>
                                        <p:cTn id="13" dur="500"/>
                                        <p:tgtEl>
                                          <p:spTgt spid="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xEl>
                                              <p:pRg st="4" end="4"/>
                                            </p:txEl>
                                          </p:spTgt>
                                        </p:tgtEl>
                                        <p:attrNameLst>
                                          <p:attrName>style.visibility</p:attrName>
                                        </p:attrNameLst>
                                      </p:cBhvr>
                                      <p:to>
                                        <p:strVal val="visible"/>
                                      </p:to>
                                    </p:set>
                                    <p:animEffect transition="in" filter="blinds(horizontal)">
                                      <p:cBhvr>
                                        <p:cTn id="16" dur="500"/>
                                        <p:tgtEl>
                                          <p:spTgt spid="2">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Effect transition="in" filter="blinds(horizontal)">
                                      <p:cBhvr>
                                        <p:cTn id="19" dur="500"/>
                                        <p:tgtEl>
                                          <p:spTgt spid="2">
                                            <p:txEl>
                                              <p:pRg st="5" end="5"/>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2">
                                            <p:txEl>
                                              <p:pRg st="7" end="7"/>
                                            </p:txEl>
                                          </p:spTgt>
                                        </p:tgtEl>
                                        <p:attrNameLst>
                                          <p:attrName>style.visibility</p:attrName>
                                        </p:attrNameLst>
                                      </p:cBhvr>
                                      <p:to>
                                        <p:strVal val="visible"/>
                                      </p:to>
                                    </p:set>
                                    <p:animEffect transition="in" filter="blinds(horizontal)">
                                      <p:cBhvr>
                                        <p:cTn id="24" dur="500"/>
                                        <p:tgtEl>
                                          <p:spTgt spid="2">
                                            <p:txEl>
                                              <p:pRg st="7" end="7"/>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blinds(horizontal)">
                                      <p:cBhvr>
                                        <p:cTn id="27" dur="500"/>
                                        <p:tgtEl>
                                          <p:spTgt spid="2">
                                            <p:txEl>
                                              <p:pRg st="8" end="8"/>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
                                            <p:txEl>
                                              <p:pRg st="9" end="9"/>
                                            </p:txEl>
                                          </p:spTgt>
                                        </p:tgtEl>
                                        <p:attrNameLst>
                                          <p:attrName>style.visibility</p:attrName>
                                        </p:attrNameLst>
                                      </p:cBhvr>
                                      <p:to>
                                        <p:strVal val="visible"/>
                                      </p:to>
                                    </p:set>
                                    <p:animEffect transition="in" filter="blinds(horizontal)">
                                      <p:cBhvr>
                                        <p:cTn id="30"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28600" y="1524000"/>
            <a:ext cx="5486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800" b="1">
                <a:solidFill>
                  <a:schemeClr val="bg1"/>
                </a:solidFill>
              </a:rPr>
              <a:t>The dollar exchange rates quoted at Bank A and Bank B are as follows:</a:t>
            </a:r>
          </a:p>
          <a:p>
            <a:pPr eaLnBrk="1" hangingPunct="1">
              <a:spcBef>
                <a:spcPct val="0"/>
              </a:spcBef>
              <a:buFontTx/>
              <a:buNone/>
            </a:pPr>
            <a:r>
              <a:rPr lang="en-US" altLang="vi-VN" sz="1800" b="1">
                <a:solidFill>
                  <a:schemeClr val="bg1"/>
                </a:solidFill>
              </a:rPr>
              <a:t>Bank A: 20,030 VND per USD – 20,070 VND per USD</a:t>
            </a:r>
          </a:p>
          <a:p>
            <a:pPr eaLnBrk="1" hangingPunct="1">
              <a:spcBef>
                <a:spcPct val="0"/>
              </a:spcBef>
              <a:buFontTx/>
              <a:buNone/>
            </a:pPr>
            <a:r>
              <a:rPr lang="en-US" altLang="vi-VN" sz="1800" b="1">
                <a:solidFill>
                  <a:schemeClr val="bg1"/>
                </a:solidFill>
              </a:rPr>
              <a:t>Bank B: 21,000 VND per USD – 21,040 VND per USD</a:t>
            </a:r>
          </a:p>
          <a:p>
            <a:pPr eaLnBrk="1" hangingPunct="1">
              <a:spcBef>
                <a:spcPct val="0"/>
              </a:spcBef>
              <a:buFontTx/>
              <a:buNone/>
            </a:pPr>
            <a:r>
              <a:rPr lang="en-US" altLang="vi-VN" sz="1800" b="1">
                <a:solidFill>
                  <a:schemeClr val="bg1"/>
                </a:solidFill>
              </a:rPr>
              <a:t>What would be your profit if you use 2,000,000 VND and conduct an arbitrage? </a:t>
            </a:r>
          </a:p>
          <a:p>
            <a:pPr eaLnBrk="1" hangingPunct="1">
              <a:spcBef>
                <a:spcPct val="0"/>
              </a:spcBef>
              <a:buFontTx/>
              <a:buNone/>
            </a:pPr>
            <a:endParaRPr lang="en-US" altLang="vi-VN" sz="1800" b="1">
              <a:solidFill>
                <a:schemeClr val="bg1"/>
              </a:solidFill>
            </a:endParaRPr>
          </a:p>
          <a:p>
            <a:pPr eaLnBrk="1" hangingPunct="1">
              <a:spcBef>
                <a:spcPct val="0"/>
              </a:spcBef>
              <a:buFontTx/>
              <a:buNone/>
            </a:pPr>
            <a:r>
              <a:rPr lang="en-US" altLang="vi-VN" sz="1800" b="1">
                <a:solidFill>
                  <a:schemeClr val="bg1"/>
                </a:solidFill>
              </a:rPr>
              <a:t>Answer: 92,675.64 VND</a:t>
            </a:r>
            <a:endParaRPr lang="en-US" altLang="vi-VN" sz="1800">
              <a:solidFill>
                <a:schemeClr val="bg1"/>
              </a:solidFill>
            </a:endParaRPr>
          </a:p>
        </p:txBody>
      </p:sp>
      <p:sp>
        <p:nvSpPr>
          <p:cNvPr id="64515" name="TextBox 4"/>
          <p:cNvSpPr txBox="1">
            <a:spLocks noChangeArrowheads="1"/>
          </p:cNvSpPr>
          <p:nvPr/>
        </p:nvSpPr>
        <p:spPr bwMode="auto">
          <a:xfrm>
            <a:off x="381000" y="-9906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Exercise</a:t>
            </a:r>
          </a:p>
        </p:txBody>
      </p:sp>
      <p:pic>
        <p:nvPicPr>
          <p:cNvPr id="64516"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7"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linds(horizontal)">
                                      <p:cBhvr>
                                        <p:cTn id="10" dur="500"/>
                                        <p:tgtEl>
                                          <p:spTgt spid="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linds(horizontal)">
                                      <p:cBhvr>
                                        <p:cTn id="13" dur="500"/>
                                        <p:tgtEl>
                                          <p:spTgt spid="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linds(horizontal)">
                                      <p:cBhvr>
                                        <p:cTn id="16" dur="500"/>
                                        <p:tgtEl>
                                          <p:spTgt spid="2">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blinds(horizontal)">
                                      <p:cBhvr>
                                        <p:cTn id="21"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52400" y="914400"/>
            <a:ext cx="55626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1600" b="1">
                <a:solidFill>
                  <a:schemeClr val="bg1"/>
                </a:solidFill>
              </a:rPr>
              <a:t>Suppose you have 2,000,000 JPY to invest. </a:t>
            </a:r>
          </a:p>
          <a:p>
            <a:pPr eaLnBrk="1" hangingPunct="1">
              <a:spcBef>
                <a:spcPct val="0"/>
              </a:spcBef>
              <a:buFontTx/>
              <a:buNone/>
            </a:pPr>
            <a:r>
              <a:rPr lang="en-US" altLang="vi-VN" sz="1600" b="1">
                <a:solidFill>
                  <a:schemeClr val="bg1"/>
                </a:solidFill>
              </a:rPr>
              <a:t>a. Explain how you can capitalize on the exchange rate inconsistency. Calculate the profit. </a:t>
            </a:r>
            <a:endParaRPr lang="en-US" altLang="vi-VN" sz="1600">
              <a:solidFill>
                <a:schemeClr val="bg1"/>
              </a:solidFill>
            </a:endParaRPr>
          </a:p>
          <a:p>
            <a:pPr eaLnBrk="1" hangingPunct="1">
              <a:spcBef>
                <a:spcPct val="0"/>
              </a:spcBef>
              <a:buFontTx/>
              <a:buNone/>
            </a:pPr>
            <a:r>
              <a:rPr lang="en-US" altLang="vi-VN" sz="1600" b="1">
                <a:solidFill>
                  <a:schemeClr val="bg1"/>
                </a:solidFill>
              </a:rPr>
              <a:t>b. Explain how this arbitrage activity would finally eliminate the exchange rate inconsistency.</a:t>
            </a:r>
            <a:endParaRPr lang="en-US" altLang="vi-VN" sz="1600">
              <a:solidFill>
                <a:schemeClr val="bg1"/>
              </a:solidFill>
            </a:endParaRPr>
          </a:p>
          <a:p>
            <a:pPr eaLnBrk="1" hangingPunct="1">
              <a:spcBef>
                <a:spcPts val="100"/>
              </a:spcBef>
              <a:buFontTx/>
              <a:buNone/>
            </a:pPr>
            <a:r>
              <a:rPr lang="en-US" altLang="vi-VN" sz="1600">
                <a:solidFill>
                  <a:srgbClr val="FFFFFF"/>
                </a:solidFill>
              </a:rPr>
              <a:t>         €1 = $1.28 in New York</a:t>
            </a:r>
          </a:p>
          <a:p>
            <a:pPr eaLnBrk="1" hangingPunct="1">
              <a:spcBef>
                <a:spcPts val="100"/>
              </a:spcBef>
              <a:buFontTx/>
              <a:buNone/>
            </a:pPr>
            <a:r>
              <a:rPr lang="en-US" altLang="vi-VN" sz="1600">
                <a:solidFill>
                  <a:srgbClr val="FFFFFF"/>
                </a:solidFill>
              </a:rPr>
              <a:t>         $1  = ¥100 in Tokyo</a:t>
            </a:r>
          </a:p>
          <a:p>
            <a:pPr eaLnBrk="1" hangingPunct="1">
              <a:spcBef>
                <a:spcPts val="100"/>
              </a:spcBef>
              <a:buFontTx/>
              <a:buNone/>
            </a:pPr>
            <a:r>
              <a:rPr lang="en-US" altLang="vi-VN" sz="1600">
                <a:solidFill>
                  <a:srgbClr val="FFFFFF"/>
                </a:solidFill>
              </a:rPr>
              <a:t>         €1 = ¥133 in London</a:t>
            </a:r>
          </a:p>
          <a:p>
            <a:pPr eaLnBrk="1" hangingPunct="1">
              <a:spcBef>
                <a:spcPts val="100"/>
              </a:spcBef>
              <a:buFontTx/>
              <a:buNone/>
            </a:pPr>
            <a:endParaRPr lang="en-US" altLang="vi-VN" sz="1600">
              <a:solidFill>
                <a:srgbClr val="FFFFFF"/>
              </a:solidFill>
            </a:endParaRPr>
          </a:p>
          <a:p>
            <a:pPr eaLnBrk="1" hangingPunct="1">
              <a:spcBef>
                <a:spcPts val="100"/>
              </a:spcBef>
              <a:buFontTx/>
              <a:buNone/>
            </a:pPr>
            <a:r>
              <a:rPr lang="en-US" altLang="vi-VN" sz="1600">
                <a:solidFill>
                  <a:schemeClr val="bg1"/>
                </a:solidFill>
              </a:rPr>
              <a:t>Answer: </a:t>
            </a:r>
          </a:p>
          <a:p>
            <a:pPr eaLnBrk="1" hangingPunct="1">
              <a:spcBef>
                <a:spcPts val="100"/>
              </a:spcBef>
              <a:buFontTx/>
              <a:buAutoNum type="alphaLcPeriod"/>
            </a:pPr>
            <a:r>
              <a:rPr lang="en-US" altLang="vi-VN" sz="1600">
                <a:solidFill>
                  <a:srgbClr val="FFFFFF"/>
                </a:solidFill>
              </a:rPr>
              <a:t>- The cross rate between EUR and JPY in NY and TK is 1EUR = 128JPY. This suggests that EUR is expensive in LD. One should sell EUR in LD to make profits. </a:t>
            </a:r>
          </a:p>
          <a:p>
            <a:pPr eaLnBrk="1" hangingPunct="1">
              <a:spcBef>
                <a:spcPts val="100"/>
              </a:spcBef>
              <a:buFontTx/>
              <a:buNone/>
            </a:pPr>
            <a:r>
              <a:rPr lang="en-US" altLang="vi-VN" sz="1600">
                <a:solidFill>
                  <a:srgbClr val="FFFFFF"/>
                </a:solidFill>
              </a:rPr>
              <a:t>	- Buying USD in TK: 2,000,000/100=20,000USD</a:t>
            </a:r>
          </a:p>
          <a:p>
            <a:pPr eaLnBrk="1" hangingPunct="1">
              <a:spcBef>
                <a:spcPts val="100"/>
              </a:spcBef>
              <a:buFontTx/>
              <a:buNone/>
            </a:pPr>
            <a:r>
              <a:rPr lang="en-US" altLang="vi-VN" sz="1600">
                <a:solidFill>
                  <a:srgbClr val="FFFFFF"/>
                </a:solidFill>
              </a:rPr>
              <a:t>	- Buying EUR in NY: 20,000/1.28=15,625EUR</a:t>
            </a:r>
          </a:p>
          <a:p>
            <a:pPr eaLnBrk="1" hangingPunct="1">
              <a:spcBef>
                <a:spcPts val="100"/>
              </a:spcBef>
              <a:buFontTx/>
              <a:buNone/>
            </a:pPr>
            <a:r>
              <a:rPr lang="en-US" altLang="vi-VN" sz="1600">
                <a:solidFill>
                  <a:srgbClr val="FFFFFF"/>
                </a:solidFill>
              </a:rPr>
              <a:t>	- Selling EUR in LD: 15,625*133=2,078,125JPY</a:t>
            </a:r>
          </a:p>
          <a:p>
            <a:pPr eaLnBrk="1" hangingPunct="1">
              <a:spcBef>
                <a:spcPts val="100"/>
              </a:spcBef>
              <a:buFontTx/>
              <a:buNone/>
            </a:pPr>
            <a:r>
              <a:rPr lang="en-US" altLang="vi-VN" sz="1600">
                <a:solidFill>
                  <a:srgbClr val="FFFFFF"/>
                </a:solidFill>
              </a:rPr>
              <a:t>	- The profit is 78,125JYP</a:t>
            </a:r>
          </a:p>
          <a:p>
            <a:pPr eaLnBrk="1" hangingPunct="1">
              <a:spcBef>
                <a:spcPts val="100"/>
              </a:spcBef>
              <a:buFontTx/>
              <a:buNone/>
            </a:pPr>
            <a:r>
              <a:rPr lang="en-US" altLang="vi-VN" sz="1600">
                <a:solidFill>
                  <a:srgbClr val="FFFFFF"/>
                </a:solidFill>
              </a:rPr>
              <a:t>b. The buying of USD raises the JPY price of USD in TK. At the same time, the buying of EUR in NY raise the USD price of EUR. Thus, the cross rate between EUR and JPY increases. Meanwhile, selling EUR lowers the exchange rate of EUR in LD. The exchange rate difference between monetary centers declines and final eliminates. </a:t>
            </a:r>
          </a:p>
          <a:p>
            <a:pPr eaLnBrk="1" hangingPunct="1">
              <a:spcBef>
                <a:spcPts val="100"/>
              </a:spcBef>
              <a:buFontTx/>
              <a:buNone/>
            </a:pPr>
            <a:endParaRPr lang="en-US" altLang="vi-VN" sz="1600">
              <a:solidFill>
                <a:schemeClr val="bg1"/>
              </a:solidFill>
            </a:endParaRPr>
          </a:p>
          <a:p>
            <a:pPr eaLnBrk="1" hangingPunct="1">
              <a:spcBef>
                <a:spcPct val="0"/>
              </a:spcBef>
              <a:buFontTx/>
              <a:buNone/>
            </a:pPr>
            <a:endParaRPr lang="en-US" altLang="vi-VN" sz="1600">
              <a:solidFill>
                <a:schemeClr val="bg1"/>
              </a:solidFill>
            </a:endParaRPr>
          </a:p>
        </p:txBody>
      </p:sp>
      <p:sp>
        <p:nvSpPr>
          <p:cNvPr id="66563" name="TextBox 4"/>
          <p:cNvSpPr txBox="1">
            <a:spLocks noChangeArrowheads="1"/>
          </p:cNvSpPr>
          <p:nvPr/>
        </p:nvSpPr>
        <p:spPr bwMode="auto">
          <a:xfrm>
            <a:off x="381000" y="-14478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Exercise</a:t>
            </a:r>
          </a:p>
        </p:txBody>
      </p:sp>
      <p:pic>
        <p:nvPicPr>
          <p:cNvPr id="66564"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linds(horizontal)">
                                      <p:cBhvr>
                                        <p:cTn id="10" dur="500"/>
                                        <p:tgtEl>
                                          <p:spTgt spid="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linds(horizontal)">
                                      <p:cBhvr>
                                        <p:cTn id="13" dur="500"/>
                                        <p:tgtEl>
                                          <p:spTgt spid="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linds(horizontal)">
                                      <p:cBhvr>
                                        <p:cTn id="16" dur="500"/>
                                        <p:tgtEl>
                                          <p:spTgt spid="2">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blinds(horizontal)">
                                      <p:cBhvr>
                                        <p:cTn id="19" dur="500"/>
                                        <p:tgtEl>
                                          <p:spTgt spid="2">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blinds(horizontal)">
                                      <p:cBhvr>
                                        <p:cTn id="22" dur="500"/>
                                        <p:tgtEl>
                                          <p:spTgt spid="2">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blinds(horizontal)">
                                      <p:cBhvr>
                                        <p:cTn id="27" dur="500"/>
                                        <p:tgtEl>
                                          <p:spTgt spid="2">
                                            <p:txEl>
                                              <p:pRg st="7" end="7"/>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
                                            <p:txEl>
                                              <p:pRg st="8" end="8"/>
                                            </p:txEl>
                                          </p:spTgt>
                                        </p:tgtEl>
                                        <p:attrNameLst>
                                          <p:attrName>style.visibility</p:attrName>
                                        </p:attrNameLst>
                                      </p:cBhvr>
                                      <p:to>
                                        <p:strVal val="visible"/>
                                      </p:to>
                                    </p:set>
                                    <p:animEffect transition="in" filter="blinds(horizontal)">
                                      <p:cBhvr>
                                        <p:cTn id="30" dur="500"/>
                                        <p:tgtEl>
                                          <p:spTgt spid="2">
                                            <p:txEl>
                                              <p:pRg st="8" end="8"/>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2">
                                            <p:txEl>
                                              <p:pRg st="9" end="9"/>
                                            </p:txEl>
                                          </p:spTgt>
                                        </p:tgtEl>
                                        <p:attrNameLst>
                                          <p:attrName>style.visibility</p:attrName>
                                        </p:attrNameLst>
                                      </p:cBhvr>
                                      <p:to>
                                        <p:strVal val="visible"/>
                                      </p:to>
                                    </p:set>
                                    <p:animEffect transition="in" filter="blinds(horizontal)">
                                      <p:cBhvr>
                                        <p:cTn id="33" dur="500"/>
                                        <p:tgtEl>
                                          <p:spTgt spid="2">
                                            <p:txEl>
                                              <p:pRg st="9" end="9"/>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2">
                                            <p:txEl>
                                              <p:pRg st="10" end="10"/>
                                            </p:txEl>
                                          </p:spTgt>
                                        </p:tgtEl>
                                        <p:attrNameLst>
                                          <p:attrName>style.visibility</p:attrName>
                                        </p:attrNameLst>
                                      </p:cBhvr>
                                      <p:to>
                                        <p:strVal val="visible"/>
                                      </p:to>
                                    </p:set>
                                    <p:animEffect transition="in" filter="blinds(horizontal)">
                                      <p:cBhvr>
                                        <p:cTn id="36" dur="500"/>
                                        <p:tgtEl>
                                          <p:spTgt spid="2">
                                            <p:txEl>
                                              <p:pRg st="10" end="10"/>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2">
                                            <p:txEl>
                                              <p:pRg st="11" end="11"/>
                                            </p:txEl>
                                          </p:spTgt>
                                        </p:tgtEl>
                                        <p:attrNameLst>
                                          <p:attrName>style.visibility</p:attrName>
                                        </p:attrNameLst>
                                      </p:cBhvr>
                                      <p:to>
                                        <p:strVal val="visible"/>
                                      </p:to>
                                    </p:set>
                                    <p:animEffect transition="in" filter="blinds(horizontal)">
                                      <p:cBhvr>
                                        <p:cTn id="39" dur="500"/>
                                        <p:tgtEl>
                                          <p:spTgt spid="2">
                                            <p:txEl>
                                              <p:pRg st="11" end="11"/>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2">
                                            <p:txEl>
                                              <p:pRg st="12" end="12"/>
                                            </p:txEl>
                                          </p:spTgt>
                                        </p:tgtEl>
                                        <p:attrNameLst>
                                          <p:attrName>style.visibility</p:attrName>
                                        </p:attrNameLst>
                                      </p:cBhvr>
                                      <p:to>
                                        <p:strVal val="visible"/>
                                      </p:to>
                                    </p:set>
                                    <p:animEffect transition="in" filter="blinds(horizontal)">
                                      <p:cBhvr>
                                        <p:cTn id="42" dur="500"/>
                                        <p:tgtEl>
                                          <p:spTgt spid="2">
                                            <p:txEl>
                                              <p:pRg st="12" end="12"/>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2">
                                            <p:txEl>
                                              <p:pRg st="13" end="13"/>
                                            </p:txEl>
                                          </p:spTgt>
                                        </p:tgtEl>
                                        <p:attrNameLst>
                                          <p:attrName>style.visibility</p:attrName>
                                        </p:attrNameLst>
                                      </p:cBhvr>
                                      <p:to>
                                        <p:strVal val="visible"/>
                                      </p:to>
                                    </p:set>
                                    <p:animEffect transition="in" filter="blinds(horizontal)">
                                      <p:cBhvr>
                                        <p:cTn id="45"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861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FOREIGN EXCHANGE RISK</a:t>
            </a:r>
          </a:p>
        </p:txBody>
      </p:sp>
      <p:sp>
        <p:nvSpPr>
          <p:cNvPr id="68611" name="Rectangle 4"/>
          <p:cNvSpPr>
            <a:spLocks noChangeArrowheads="1"/>
          </p:cNvSpPr>
          <p:nvPr/>
        </p:nvSpPr>
        <p:spPr bwMode="auto">
          <a:xfrm>
            <a:off x="1295400" y="446088"/>
            <a:ext cx="76962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b="1"/>
              <a:t>Foreign exchange risk : </a:t>
            </a:r>
          </a:p>
          <a:p>
            <a:pPr lvl="1" eaLnBrk="1" hangingPunct="1">
              <a:spcBef>
                <a:spcPct val="0"/>
              </a:spcBef>
              <a:buFontTx/>
              <a:buChar char="-"/>
            </a:pPr>
            <a:r>
              <a:rPr lang="en-US" altLang="vi-VN" sz="2400"/>
              <a:t>Occurs when a person</a:t>
            </a:r>
            <a:r>
              <a:rPr lang="en-US" altLang="en-US" sz="2400"/>
              <a:t>’</a:t>
            </a:r>
            <a:r>
              <a:rPr lang="en-US" altLang="vi-VN" sz="2400"/>
              <a:t>s or firm</a:t>
            </a:r>
            <a:r>
              <a:rPr lang="en-US" altLang="en-US" sz="2400"/>
              <a:t>’</a:t>
            </a:r>
            <a:r>
              <a:rPr lang="en-US" altLang="vi-VN" sz="2400"/>
              <a:t>s financial welfare can be affected by changes in the exchange rate</a:t>
            </a:r>
          </a:p>
          <a:p>
            <a:pPr lvl="1" eaLnBrk="1" hangingPunct="1">
              <a:spcBef>
                <a:spcPct val="0"/>
              </a:spcBef>
              <a:buFontTx/>
              <a:buChar char="-"/>
            </a:pPr>
            <a:endParaRPr lang="en-US" altLang="vi-VN" sz="2400"/>
          </a:p>
          <a:p>
            <a:pPr lvl="1" eaLnBrk="1" hangingPunct="1">
              <a:spcBef>
                <a:spcPct val="0"/>
              </a:spcBef>
              <a:buFontTx/>
              <a:buChar char="-"/>
            </a:pPr>
            <a:endParaRPr lang="en-US" altLang="vi-VN" sz="2400"/>
          </a:p>
          <a:p>
            <a:pPr lvl="1" eaLnBrk="1" hangingPunct="1">
              <a:spcBef>
                <a:spcPct val="0"/>
              </a:spcBef>
              <a:buFontTx/>
              <a:buNone/>
            </a:pPr>
            <a:r>
              <a:rPr lang="en-US" altLang="vi-VN" sz="2400" u="sng"/>
              <a:t>E.g.</a:t>
            </a:r>
          </a:p>
          <a:p>
            <a:pPr lvl="1" eaLnBrk="1" hangingPunct="1">
              <a:spcBef>
                <a:spcPct val="0"/>
              </a:spcBef>
              <a:buFontTx/>
              <a:buNone/>
            </a:pPr>
            <a:r>
              <a:rPr lang="en-US" altLang="vi-VN" sz="2400"/>
              <a:t>+ A U.S importer buys 100,000EUR of goods from EU, and will pay in three months</a:t>
            </a:r>
          </a:p>
          <a:p>
            <a:pPr lvl="1" eaLnBrk="1" hangingPunct="1">
              <a:spcBef>
                <a:spcPct val="0"/>
              </a:spcBef>
              <a:buFontTx/>
              <a:buNone/>
            </a:pPr>
            <a:r>
              <a:rPr lang="en-US" altLang="vi-VN" sz="2400"/>
              <a:t>+ The current spot rate </a:t>
            </a:r>
            <a:r>
              <a:rPr lang="en-US" altLang="vi-VN" sz="2400" b="1"/>
              <a:t>$1 = €1</a:t>
            </a:r>
          </a:p>
          <a:p>
            <a:pPr lvl="1" eaLnBrk="1" hangingPunct="1">
              <a:spcBef>
                <a:spcPct val="0"/>
              </a:spcBef>
              <a:buFontTx/>
              <a:buNone/>
            </a:pPr>
            <a:r>
              <a:rPr lang="en-US" altLang="vi-VN" sz="2400" b="1"/>
              <a:t> </a:t>
            </a:r>
            <a:r>
              <a:rPr lang="en-US" altLang="vi-VN" sz="2400"/>
              <a:t>-&gt; the current USD value of the payment is </a:t>
            </a:r>
            <a:r>
              <a:rPr lang="en-US" altLang="vi-VN" sz="2400" b="1"/>
              <a:t>$100.000</a:t>
            </a:r>
          </a:p>
          <a:p>
            <a:pPr lvl="1" eaLnBrk="1" hangingPunct="1">
              <a:spcBef>
                <a:spcPct val="0"/>
              </a:spcBef>
              <a:buFontTx/>
              <a:buNone/>
            </a:pPr>
            <a:r>
              <a:rPr lang="en-US" altLang="vi-VN" sz="2400"/>
              <a:t>+ Three month later, the spot rate </a:t>
            </a:r>
            <a:r>
              <a:rPr lang="en-US" altLang="vi-VN" sz="2400" b="1"/>
              <a:t>$1.10 = €1</a:t>
            </a:r>
          </a:p>
          <a:p>
            <a:pPr lvl="1" eaLnBrk="1" hangingPunct="1">
              <a:spcBef>
                <a:spcPct val="0"/>
              </a:spcBef>
              <a:buFontTx/>
              <a:buNone/>
            </a:pPr>
            <a:r>
              <a:rPr lang="en-US" altLang="vi-VN" sz="2400" b="1"/>
              <a:t> </a:t>
            </a:r>
            <a:r>
              <a:rPr lang="en-US" altLang="vi-VN" sz="2400"/>
              <a:t>-&gt; U.S importer has to pay </a:t>
            </a:r>
            <a:r>
              <a:rPr lang="en-US" altLang="vi-VN" sz="2400" b="1"/>
              <a:t>$110.000 </a:t>
            </a:r>
            <a:r>
              <a:rPr lang="en-US" altLang="vi-VN" sz="2400"/>
              <a:t>($10.000 higher)</a:t>
            </a:r>
          </a:p>
        </p:txBody>
      </p:sp>
      <p:sp>
        <p:nvSpPr>
          <p:cNvPr id="4" name="Rectangle 3"/>
          <p:cNvSpPr>
            <a:spLocks noChangeArrowheads="1"/>
          </p:cNvSpPr>
          <p:nvPr/>
        </p:nvSpPr>
        <p:spPr bwMode="auto">
          <a:xfrm>
            <a:off x="1676400" y="2209800"/>
            <a:ext cx="7239000" cy="2895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065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5" name="Rectangle 4"/>
          <p:cNvSpPr/>
          <p:nvPr/>
        </p:nvSpPr>
        <p:spPr>
          <a:xfrm>
            <a:off x="1295400" y="176213"/>
            <a:ext cx="7696200" cy="6986587"/>
          </a:xfrm>
          <a:prstGeom prst="rect">
            <a:avLst/>
          </a:prstGeom>
        </p:spPr>
        <p:txBody>
          <a:bodyPr>
            <a:spAutoFit/>
          </a:bodyPr>
          <a:lstStyle/>
          <a:p>
            <a:pPr lvl="1" eaLnBrk="1" fontAlgn="auto" hangingPunct="1">
              <a:spcBef>
                <a:spcPts val="0"/>
              </a:spcBef>
              <a:spcAft>
                <a:spcPts val="0"/>
              </a:spcAft>
              <a:defRPr/>
            </a:pPr>
            <a:r>
              <a:rPr lang="en-US" sz="2400" b="1" dirty="0">
                <a:latin typeface="+mn-lt"/>
                <a:ea typeface="+mn-ea"/>
              </a:rPr>
              <a:t>Hedging : </a:t>
            </a:r>
            <a:r>
              <a:rPr lang="en-US" sz="2400" i="1" dirty="0">
                <a:latin typeface="+mn-lt"/>
                <a:ea typeface="+mn-ea"/>
              </a:rPr>
              <a:t>the action to avoid foreign exchange risk</a:t>
            </a:r>
          </a:p>
          <a:p>
            <a:pPr lvl="1" eaLnBrk="1" fontAlgn="auto" hangingPunct="1">
              <a:spcBef>
                <a:spcPts val="0"/>
              </a:spcBef>
              <a:spcAft>
                <a:spcPts val="0"/>
              </a:spcAft>
              <a:defRPr/>
            </a:pPr>
            <a:endParaRPr lang="en-US" sz="2400" dirty="0">
              <a:latin typeface="+mn-lt"/>
              <a:ea typeface="+mn-ea"/>
            </a:endParaRPr>
          </a:p>
          <a:p>
            <a:pPr marL="914400" lvl="1" indent="-457200" eaLnBrk="1" fontAlgn="auto" hangingPunct="1">
              <a:spcBef>
                <a:spcPts val="0"/>
              </a:spcBef>
              <a:spcAft>
                <a:spcPts val="0"/>
              </a:spcAft>
              <a:buFontTx/>
              <a:buAutoNum type="arabicPeriod"/>
              <a:defRPr/>
            </a:pPr>
            <a:r>
              <a:rPr lang="en-US" sz="2400" u="sng" dirty="0">
                <a:latin typeface="+mn-lt"/>
                <a:ea typeface="+mn-ea"/>
              </a:rPr>
              <a:t>In spot market</a:t>
            </a:r>
          </a:p>
          <a:p>
            <a:pPr lvl="1" eaLnBrk="1" fontAlgn="auto" hangingPunct="1">
              <a:spcBef>
                <a:spcPts val="0"/>
              </a:spcBef>
              <a:spcAft>
                <a:spcPts val="0"/>
              </a:spcAft>
              <a:defRPr/>
            </a:pPr>
            <a:endParaRPr lang="en-US" sz="2400" u="sng"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The </a:t>
            </a:r>
            <a:r>
              <a:rPr lang="en-US" sz="2200" b="1" dirty="0">
                <a:latin typeface="+mn-lt"/>
                <a:ea typeface="+mn-ea"/>
              </a:rPr>
              <a:t>exporters</a:t>
            </a:r>
            <a:r>
              <a:rPr lang="en-US" sz="2200" dirty="0">
                <a:latin typeface="+mn-lt"/>
                <a:ea typeface="+mn-ea"/>
              </a:rPr>
              <a:t> with future receipts denominated in foreign currencies can borrow the amount they will receive and exchange it for domestic currency. Later they repay the loan with the payment they receive.</a:t>
            </a:r>
          </a:p>
          <a:p>
            <a:pPr marL="742950" lvl="1" indent="-285750" eaLnBrk="1" fontAlgn="auto" hangingPunct="1">
              <a:spcBef>
                <a:spcPts val="0"/>
              </a:spcBef>
              <a:spcAft>
                <a:spcPts val="0"/>
              </a:spcAft>
              <a:buFont typeface="Arial"/>
              <a:buChar char="•"/>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The</a:t>
            </a:r>
            <a:r>
              <a:rPr lang="en-US" sz="2200" b="1" dirty="0">
                <a:latin typeface="+mn-lt"/>
                <a:ea typeface="+mn-ea"/>
              </a:rPr>
              <a:t> importers </a:t>
            </a:r>
            <a:r>
              <a:rPr lang="en-US" sz="2200" dirty="0">
                <a:latin typeface="+mn-lt"/>
                <a:ea typeface="+mn-ea"/>
              </a:rPr>
              <a:t>with future payments denominated in the foreign currency can borrow in the domestic currency, exchange it for the foreign currency, and deposit the amount of the foreign currency for future payment.</a:t>
            </a:r>
          </a:p>
          <a:p>
            <a:pPr marL="742950" lvl="1" indent="-285750" eaLnBrk="1" fontAlgn="auto" hangingPunct="1">
              <a:spcBef>
                <a:spcPts val="0"/>
              </a:spcBef>
              <a:spcAft>
                <a:spcPts val="0"/>
              </a:spcAft>
              <a:buFont typeface="Arial"/>
              <a:buChar char="•"/>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Advantage: Traders are certain about his future receipts or payment. </a:t>
            </a:r>
          </a:p>
          <a:p>
            <a:pPr marL="742950" lvl="1" indent="-285750" eaLnBrk="1" fontAlgn="auto" hangingPunct="1">
              <a:spcBef>
                <a:spcPts val="0"/>
              </a:spcBef>
              <a:spcAft>
                <a:spcPts val="0"/>
              </a:spcAft>
              <a:buFont typeface="Arial"/>
              <a:buChar char="•"/>
              <a:defRPr/>
            </a:pPr>
            <a:r>
              <a:rPr lang="en-US" sz="2200" dirty="0">
                <a:latin typeface="+mn-lt"/>
                <a:ea typeface="+mn-ea"/>
              </a:rPr>
              <a:t>Disadvantage: Traders must borrow or tie up his/her own funds for three month</a:t>
            </a:r>
          </a:p>
          <a:p>
            <a:pPr marL="742950" lvl="1" indent="-285750" eaLnBrk="1" fontAlgn="auto" hangingPunct="1">
              <a:spcBef>
                <a:spcPts val="0"/>
              </a:spcBef>
              <a:spcAft>
                <a:spcPts val="0"/>
              </a:spcAft>
              <a:buFont typeface="Arial"/>
              <a:buChar char="•"/>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endParaRPr lang="en-US" sz="2200" dirty="0">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270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72707" name="Rectangle 4"/>
          <p:cNvSpPr>
            <a:spLocks noChangeArrowheads="1"/>
          </p:cNvSpPr>
          <p:nvPr/>
        </p:nvSpPr>
        <p:spPr bwMode="auto">
          <a:xfrm>
            <a:off x="1295400" y="446088"/>
            <a:ext cx="76962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endParaRPr lang="en-US" altLang="vi-VN" sz="2400"/>
          </a:p>
          <a:p>
            <a:pPr lvl="1" eaLnBrk="1" hangingPunct="1">
              <a:spcBef>
                <a:spcPct val="0"/>
              </a:spcBef>
              <a:buFontTx/>
              <a:buAutoNum type="arabicPeriod"/>
            </a:pPr>
            <a:r>
              <a:rPr lang="en-US" altLang="vi-VN" sz="2400" u="sng"/>
              <a:t>In spot market</a:t>
            </a:r>
          </a:p>
          <a:p>
            <a:pPr lvl="1" eaLnBrk="1" hangingPunct="1">
              <a:spcBef>
                <a:spcPct val="0"/>
              </a:spcBef>
              <a:buFontTx/>
              <a:buNone/>
            </a:pPr>
            <a:endParaRPr lang="en-US" altLang="vi-VN" sz="2400"/>
          </a:p>
          <a:p>
            <a:pPr lvl="1" eaLnBrk="1" hangingPunct="1">
              <a:spcBef>
                <a:spcPct val="0"/>
              </a:spcBef>
              <a:buFontTx/>
              <a:buNone/>
            </a:pPr>
            <a:r>
              <a:rPr lang="en-US" altLang="vi-VN" sz="2400" u="sng"/>
              <a:t>E.g. </a:t>
            </a:r>
            <a:r>
              <a:rPr lang="en-US" altLang="vi-VN" sz="2400"/>
              <a:t> A U.S exporter will receive €100.000 in 3 month. The spot rate is $1 = €1 How can he hedge against the foreign exchange risk in the spot market? </a:t>
            </a:r>
          </a:p>
          <a:p>
            <a:pPr lvl="1" eaLnBrk="1" hangingPunct="1">
              <a:spcBef>
                <a:spcPct val="0"/>
              </a:spcBef>
              <a:buFontTx/>
              <a:buNone/>
            </a:pPr>
            <a:endParaRPr lang="en-US" altLang="vi-VN" sz="2400"/>
          </a:p>
          <a:p>
            <a:pPr lvl="1" eaLnBrk="1" hangingPunct="1">
              <a:spcBef>
                <a:spcPct val="0"/>
              </a:spcBef>
              <a:buFont typeface="Courier New" panose="02070309020205020404" pitchFamily="49" charset="0"/>
              <a:buChar char="o"/>
            </a:pPr>
            <a:endParaRPr lang="en-US" altLang="vi-VN" sz="2400"/>
          </a:p>
          <a:p>
            <a:pPr lvl="1" eaLnBrk="1" hangingPunct="1">
              <a:spcBef>
                <a:spcPct val="0"/>
              </a:spcBef>
              <a:buFontTx/>
              <a:buNone/>
            </a:pPr>
            <a:r>
              <a:rPr lang="en-US" altLang="vi-VN" sz="2400"/>
              <a:t>The U.S exporter will: </a:t>
            </a:r>
          </a:p>
          <a:p>
            <a:pPr lvl="1" eaLnBrk="1" hangingPunct="1">
              <a:spcBef>
                <a:spcPct val="0"/>
              </a:spcBef>
              <a:buFont typeface="Courier New" panose="02070309020205020404" pitchFamily="49" charset="0"/>
              <a:buChar char="o"/>
            </a:pPr>
            <a:r>
              <a:rPr lang="en-US" altLang="vi-VN" sz="2400"/>
              <a:t>Borrow €100.000 </a:t>
            </a:r>
          </a:p>
          <a:p>
            <a:pPr lvl="1" eaLnBrk="1" hangingPunct="1">
              <a:spcBef>
                <a:spcPct val="0"/>
              </a:spcBef>
              <a:buFont typeface="Courier New" panose="02070309020205020404" pitchFamily="49" charset="0"/>
              <a:buChar char="o"/>
            </a:pPr>
            <a:r>
              <a:rPr lang="en-US" altLang="vi-VN" sz="2400"/>
              <a:t>Exchange € to $, at spot rate $1 = €1                     </a:t>
            </a:r>
          </a:p>
          <a:p>
            <a:pPr lvl="1" eaLnBrk="1" hangingPunct="1">
              <a:spcBef>
                <a:spcPct val="0"/>
              </a:spcBef>
              <a:buFontTx/>
              <a:buNone/>
            </a:pPr>
            <a:r>
              <a:rPr lang="en-US" altLang="vi-VN" sz="2400"/>
              <a:t>     -&gt; certainly $100.000 in hand</a:t>
            </a:r>
          </a:p>
          <a:p>
            <a:pPr lvl="1" eaLnBrk="1" hangingPunct="1">
              <a:spcBef>
                <a:spcPct val="0"/>
              </a:spcBef>
              <a:buFont typeface="Courier New" panose="02070309020205020404" pitchFamily="49" charset="0"/>
              <a:buChar char="o"/>
            </a:pPr>
            <a:r>
              <a:rPr lang="en-US" altLang="vi-VN" sz="2400"/>
              <a:t>After 3m, receive the payment of  €100.000 -&gt; use it to repay the loans</a:t>
            </a:r>
          </a:p>
          <a:p>
            <a:pPr lvl="1" eaLnBrk="1" hangingPunct="1">
              <a:spcBef>
                <a:spcPct val="0"/>
              </a:spcBef>
              <a:buFontTx/>
              <a:buChar char="-"/>
            </a:pPr>
            <a:endParaRPr lang="en-US" altLang="vi-VN" sz="2400"/>
          </a:p>
          <a:p>
            <a:pPr lvl="1" eaLnBrk="1" hangingPunct="1">
              <a:spcBef>
                <a:spcPct val="0"/>
              </a:spcBef>
              <a:buFontTx/>
              <a:buNone/>
            </a:pPr>
            <a:endParaRPr lang="en-US" altLang="vi-VN" sz="2400"/>
          </a:p>
        </p:txBody>
      </p:sp>
      <p:sp>
        <p:nvSpPr>
          <p:cNvPr id="4" name="Rectangle 3"/>
          <p:cNvSpPr>
            <a:spLocks noChangeArrowheads="1"/>
          </p:cNvSpPr>
          <p:nvPr/>
        </p:nvSpPr>
        <p:spPr bwMode="auto">
          <a:xfrm>
            <a:off x="1676400" y="1447800"/>
            <a:ext cx="7239000" cy="14478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475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74755" name="Rectangle 4"/>
          <p:cNvSpPr>
            <a:spLocks noChangeArrowheads="1"/>
          </p:cNvSpPr>
          <p:nvPr/>
        </p:nvSpPr>
        <p:spPr bwMode="auto">
          <a:xfrm>
            <a:off x="1295400" y="446088"/>
            <a:ext cx="76962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endParaRPr lang="en-US" altLang="vi-VN" sz="2400"/>
          </a:p>
          <a:p>
            <a:pPr lvl="1" eaLnBrk="1" hangingPunct="1">
              <a:spcBef>
                <a:spcPct val="0"/>
              </a:spcBef>
              <a:buFontTx/>
              <a:buAutoNum type="arabicPeriod"/>
            </a:pPr>
            <a:r>
              <a:rPr lang="en-US" altLang="vi-VN" sz="2400" u="sng"/>
              <a:t>In spot market</a:t>
            </a:r>
          </a:p>
          <a:p>
            <a:pPr lvl="1" eaLnBrk="1" hangingPunct="1">
              <a:spcBef>
                <a:spcPct val="0"/>
              </a:spcBef>
              <a:buFontTx/>
              <a:buNone/>
            </a:pPr>
            <a:endParaRPr lang="en-US" altLang="vi-VN" sz="2400"/>
          </a:p>
          <a:p>
            <a:pPr lvl="1" eaLnBrk="1" hangingPunct="1">
              <a:spcBef>
                <a:spcPct val="0"/>
              </a:spcBef>
              <a:buFontTx/>
              <a:buNone/>
            </a:pPr>
            <a:r>
              <a:rPr lang="en-US" altLang="vi-VN" sz="2400" u="sng"/>
              <a:t>E.g. </a:t>
            </a:r>
            <a:r>
              <a:rPr lang="en-US" altLang="vi-VN" sz="2400"/>
              <a:t> A U.S importer needs to pay €100.000 in 3 months. The spot rate $1 = €1. How can he hedge against the foreign exchange risk in the spot market?</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r>
              <a:rPr lang="en-US" altLang="vi-VN" sz="2400"/>
              <a:t>The U.S importer will:</a:t>
            </a:r>
          </a:p>
          <a:p>
            <a:pPr lvl="1" eaLnBrk="1" hangingPunct="1">
              <a:spcBef>
                <a:spcPct val="0"/>
              </a:spcBef>
              <a:buFont typeface="Courier New" panose="02070309020205020404" pitchFamily="49" charset="0"/>
              <a:buChar char="o"/>
            </a:pPr>
            <a:r>
              <a:rPr lang="en-US" altLang="vi-VN" sz="2400"/>
              <a:t>Borrow/put aside $100.000  </a:t>
            </a:r>
          </a:p>
          <a:p>
            <a:pPr lvl="1" eaLnBrk="1" hangingPunct="1">
              <a:spcBef>
                <a:spcPct val="0"/>
              </a:spcBef>
              <a:buFont typeface="Courier New" panose="02070309020205020404" pitchFamily="49" charset="0"/>
              <a:buChar char="o"/>
            </a:pPr>
            <a:r>
              <a:rPr lang="en-US" altLang="vi-VN" sz="2400"/>
              <a:t>Exchange $ to € -&gt; €100.000 in hand</a:t>
            </a:r>
          </a:p>
          <a:p>
            <a:pPr lvl="1" eaLnBrk="1" hangingPunct="1">
              <a:spcBef>
                <a:spcPct val="0"/>
              </a:spcBef>
              <a:buFont typeface="Courier New" panose="02070309020205020404" pitchFamily="49" charset="0"/>
              <a:buChar char="o"/>
            </a:pPr>
            <a:r>
              <a:rPr lang="en-US" altLang="vi-VN" sz="2400"/>
              <a:t>Put €100.000 into deposit account for 3 months </a:t>
            </a:r>
          </a:p>
          <a:p>
            <a:pPr lvl="1" eaLnBrk="1" hangingPunct="1">
              <a:spcBef>
                <a:spcPct val="0"/>
              </a:spcBef>
              <a:buFont typeface="Courier New" panose="02070309020205020404" pitchFamily="49" charset="0"/>
              <a:buChar char="o"/>
            </a:pPr>
            <a:r>
              <a:rPr lang="en-US" altLang="vi-VN" sz="2400"/>
              <a:t>After 3m, withdraw € in deposit account to make the payment. </a:t>
            </a:r>
          </a:p>
          <a:p>
            <a:pPr lvl="1" eaLnBrk="1" hangingPunct="1">
              <a:spcBef>
                <a:spcPct val="0"/>
              </a:spcBef>
              <a:buFontTx/>
              <a:buChar char="-"/>
            </a:pPr>
            <a:endParaRPr lang="en-US" altLang="vi-VN" sz="2400"/>
          </a:p>
          <a:p>
            <a:pPr lvl="1" eaLnBrk="1" hangingPunct="1">
              <a:spcBef>
                <a:spcPct val="0"/>
              </a:spcBef>
              <a:buFontTx/>
              <a:buNone/>
            </a:pPr>
            <a:endParaRPr lang="en-US" altLang="vi-VN" sz="2400"/>
          </a:p>
        </p:txBody>
      </p:sp>
      <p:sp>
        <p:nvSpPr>
          <p:cNvPr id="4" name="Rectangle 3"/>
          <p:cNvSpPr>
            <a:spLocks noChangeArrowheads="1"/>
          </p:cNvSpPr>
          <p:nvPr/>
        </p:nvSpPr>
        <p:spPr bwMode="auto">
          <a:xfrm>
            <a:off x="1676400" y="1524000"/>
            <a:ext cx="7239000" cy="14478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680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76803" name="Rectangle 4"/>
          <p:cNvSpPr>
            <a:spLocks noChangeArrowheads="1"/>
          </p:cNvSpPr>
          <p:nvPr/>
        </p:nvSpPr>
        <p:spPr bwMode="auto">
          <a:xfrm>
            <a:off x="1295400" y="304800"/>
            <a:ext cx="7696200" cy="627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2. In forward market</a:t>
            </a:r>
          </a:p>
          <a:p>
            <a:pPr lvl="1" eaLnBrk="1" hangingPunct="1">
              <a:spcBef>
                <a:spcPct val="0"/>
              </a:spcBef>
              <a:buFontTx/>
              <a:buNone/>
            </a:pPr>
            <a:endParaRPr lang="en-US" altLang="vi-VN" sz="2400" u="sng"/>
          </a:p>
          <a:p>
            <a:pPr lvl="1" eaLnBrk="1" hangingPunct="1">
              <a:spcBef>
                <a:spcPct val="0"/>
              </a:spcBef>
              <a:buFont typeface="Arial" panose="020B0604020202020204" pitchFamily="34" charset="0"/>
              <a:buChar char="•"/>
            </a:pPr>
            <a:r>
              <a:rPr lang="en-US" altLang="vi-VN" sz="2200"/>
              <a:t>The</a:t>
            </a:r>
            <a:r>
              <a:rPr lang="en-US" altLang="vi-VN" sz="2200" b="1"/>
              <a:t> exporters </a:t>
            </a:r>
            <a:r>
              <a:rPr lang="en-US" altLang="vi-VN" sz="2200"/>
              <a:t>with future receipts in x months denominated in foreign currencies could sell forward the amount they would receive for delivery in x months. After x months, he would implement the forward contract to sell this amount of foreign currency. </a:t>
            </a:r>
          </a:p>
          <a:p>
            <a:pPr lvl="1" eaLnBrk="1" hangingPunct="1">
              <a:spcBef>
                <a:spcPct val="0"/>
              </a:spcBef>
              <a:buFont typeface="Arial" panose="020B0604020202020204" pitchFamily="34" charset="0"/>
              <a:buChar char="•"/>
            </a:pPr>
            <a:endParaRPr lang="en-US" altLang="vi-VN" sz="2200"/>
          </a:p>
          <a:p>
            <a:pPr lvl="1" eaLnBrk="1" hangingPunct="1">
              <a:spcBef>
                <a:spcPct val="0"/>
              </a:spcBef>
              <a:buFont typeface="Arial" panose="020B0604020202020204" pitchFamily="34" charset="0"/>
              <a:buChar char="•"/>
            </a:pPr>
            <a:r>
              <a:rPr lang="en-US" altLang="vi-VN" sz="2200"/>
              <a:t>The</a:t>
            </a:r>
            <a:r>
              <a:rPr lang="en-US" altLang="vi-VN" sz="2200" b="1"/>
              <a:t> importers </a:t>
            </a:r>
            <a:r>
              <a:rPr lang="en-US" altLang="vi-VN" sz="2200"/>
              <a:t>with future payments in x months  denominated in the foreign currency could buy forward of foreign currency for delivery in x months. After x months, he would implement the forward contract to purchase foreign currency. </a:t>
            </a:r>
          </a:p>
          <a:p>
            <a:pPr lvl="1" eaLnBrk="1" hangingPunct="1">
              <a:spcBef>
                <a:spcPct val="0"/>
              </a:spcBef>
              <a:buFont typeface="Arial" panose="020B0604020202020204" pitchFamily="34" charset="0"/>
              <a:buChar char="•"/>
            </a:pPr>
            <a:endParaRPr lang="en-US" altLang="vi-VN" sz="2200"/>
          </a:p>
          <a:p>
            <a:pPr lvl="1" eaLnBrk="1" hangingPunct="1">
              <a:spcBef>
                <a:spcPct val="0"/>
              </a:spcBef>
              <a:buFont typeface="Arial" panose="020B0604020202020204" pitchFamily="34" charset="0"/>
              <a:buChar char="•"/>
            </a:pPr>
            <a:r>
              <a:rPr lang="en-US" altLang="vi-VN" sz="2200"/>
              <a:t>Advantage: Traders are certain about his future receipts or payment; don</a:t>
            </a:r>
            <a:r>
              <a:rPr lang="en-US" altLang="en-US" sz="2200"/>
              <a:t>’</a:t>
            </a:r>
            <a:r>
              <a:rPr lang="en-US" altLang="vi-VN" sz="2200"/>
              <a:t>t need to borrow or tie up his own funds</a:t>
            </a:r>
            <a:endParaRPr lang="en-US" altLang="vi-VN" sz="2400"/>
          </a:p>
          <a:p>
            <a:pPr lvl="1" eaLnBrk="1" hangingPunct="1">
              <a:spcBef>
                <a:spcPct val="0"/>
              </a:spcBef>
              <a:buFont typeface="Arial" panose="020B0604020202020204" pitchFamily="34" charset="0"/>
              <a:buChar char="•"/>
            </a:pPr>
            <a:endParaRPr lang="en-US" altLang="vi-VN" sz="2200"/>
          </a:p>
          <a:p>
            <a:pPr lvl="1" eaLnBrk="1" hangingPunct="1">
              <a:spcBef>
                <a:spcPct val="0"/>
              </a:spcBef>
              <a:buFontTx/>
              <a:buNone/>
            </a:pPr>
            <a:endParaRPr lang="en-US" altLang="vi-VN" sz="2400"/>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885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78851" name="Rectangle 4"/>
          <p:cNvSpPr>
            <a:spLocks noChangeArrowheads="1"/>
          </p:cNvSpPr>
          <p:nvPr/>
        </p:nvSpPr>
        <p:spPr bwMode="auto">
          <a:xfrm>
            <a:off x="1295400" y="446088"/>
            <a:ext cx="76962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2. In forward market</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r>
              <a:rPr lang="en-US" altLang="vi-VN" sz="2400"/>
              <a:t>E.g. A U.S exporter will receive 1 million euro in 3 months. How can he hedge against the foreign exchange risk in the forward market?</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p:txBody>
      </p:sp>
      <p:sp>
        <p:nvSpPr>
          <p:cNvPr id="3" name="Rectangle 2"/>
          <p:cNvSpPr>
            <a:spLocks noChangeArrowheads="1"/>
          </p:cNvSpPr>
          <p:nvPr/>
        </p:nvSpPr>
        <p:spPr bwMode="auto">
          <a:xfrm>
            <a:off x="1752600" y="1524000"/>
            <a:ext cx="7239000" cy="12954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
        <p:nvSpPr>
          <p:cNvPr id="4" name="Rectangle 3"/>
          <p:cNvSpPr/>
          <p:nvPr/>
        </p:nvSpPr>
        <p:spPr>
          <a:xfrm>
            <a:off x="1447800" y="3276600"/>
            <a:ext cx="6934200" cy="2308225"/>
          </a:xfrm>
          <a:prstGeom prst="rect">
            <a:avLst/>
          </a:prstGeom>
        </p:spPr>
        <p:txBody>
          <a:bodyPr>
            <a:spAutoFit/>
          </a:bodyPr>
          <a:lstStyle/>
          <a:p>
            <a:pPr marL="800100" lvl="1" indent="-342900" eaLnBrk="1" fontAlgn="auto" hangingPunct="1">
              <a:spcBef>
                <a:spcPts val="0"/>
              </a:spcBef>
              <a:spcAft>
                <a:spcPts val="0"/>
              </a:spcAft>
              <a:buFont typeface="Courier New"/>
              <a:buChar char="o"/>
              <a:defRPr/>
            </a:pPr>
            <a:endParaRPr lang="en-US" sz="2400" dirty="0">
              <a:latin typeface="+mn-lt"/>
              <a:ea typeface="+mn-ea"/>
            </a:endParaRPr>
          </a:p>
          <a:p>
            <a:pPr lvl="1" eaLnBrk="1" fontAlgn="auto" hangingPunct="1">
              <a:spcBef>
                <a:spcPts val="0"/>
              </a:spcBef>
              <a:spcAft>
                <a:spcPts val="0"/>
              </a:spcAft>
              <a:defRPr/>
            </a:pPr>
            <a:r>
              <a:rPr lang="en-US" sz="2400" dirty="0">
                <a:latin typeface="+mn-lt"/>
                <a:ea typeface="+mn-ea"/>
              </a:rPr>
              <a:t>The U.S exporter will:</a:t>
            </a:r>
          </a:p>
          <a:p>
            <a:pPr marL="800100" lvl="1" indent="-342900" eaLnBrk="1" fontAlgn="auto" hangingPunct="1">
              <a:spcBef>
                <a:spcPts val="0"/>
              </a:spcBef>
              <a:spcAft>
                <a:spcPts val="0"/>
              </a:spcAft>
              <a:buFont typeface="Courier New"/>
              <a:buChar char="o"/>
              <a:defRPr/>
            </a:pPr>
            <a:r>
              <a:rPr lang="en-US" sz="2400" dirty="0">
                <a:latin typeface="+mn-lt"/>
                <a:ea typeface="+mn-ea"/>
              </a:rPr>
              <a:t>Sell forward 1 million euro for delivery in three month. </a:t>
            </a:r>
          </a:p>
          <a:p>
            <a:pPr marL="800100" lvl="1" indent="-342900" eaLnBrk="1" fontAlgn="auto" hangingPunct="1">
              <a:spcBef>
                <a:spcPts val="0"/>
              </a:spcBef>
              <a:spcAft>
                <a:spcPts val="0"/>
              </a:spcAft>
              <a:buFont typeface="Courier New"/>
              <a:buChar char="o"/>
              <a:defRPr/>
            </a:pPr>
            <a:r>
              <a:rPr lang="en-US" sz="2400" dirty="0">
                <a:latin typeface="+mn-lt"/>
                <a:ea typeface="+mn-ea"/>
              </a:rPr>
              <a:t>After 3 months, implement the forward contract to sell one million euro</a:t>
            </a: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089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80899" name="Rectangle 4"/>
          <p:cNvSpPr>
            <a:spLocks noChangeArrowheads="1"/>
          </p:cNvSpPr>
          <p:nvPr/>
        </p:nvSpPr>
        <p:spPr bwMode="auto">
          <a:xfrm>
            <a:off x="1295400" y="446088"/>
            <a:ext cx="76962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2. In forward market</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r>
              <a:rPr lang="en-US" altLang="vi-VN" sz="2400"/>
              <a:t>E.g. A U.S importer needs to pay 1 million euro in 3 months. How can he hedge against the foreign exchange risk in the forward market?</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p:txBody>
      </p:sp>
      <p:sp>
        <p:nvSpPr>
          <p:cNvPr id="3" name="Rectangle 2"/>
          <p:cNvSpPr>
            <a:spLocks noChangeArrowheads="1"/>
          </p:cNvSpPr>
          <p:nvPr/>
        </p:nvSpPr>
        <p:spPr bwMode="auto">
          <a:xfrm>
            <a:off x="1752600" y="1524000"/>
            <a:ext cx="7239000" cy="12954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
        <p:nvSpPr>
          <p:cNvPr id="4" name="Rectangle 3"/>
          <p:cNvSpPr/>
          <p:nvPr/>
        </p:nvSpPr>
        <p:spPr>
          <a:xfrm>
            <a:off x="1447800" y="3276600"/>
            <a:ext cx="6934200" cy="1938338"/>
          </a:xfrm>
          <a:prstGeom prst="rect">
            <a:avLst/>
          </a:prstGeom>
        </p:spPr>
        <p:txBody>
          <a:bodyPr>
            <a:spAutoFit/>
          </a:bodyPr>
          <a:lstStyle/>
          <a:p>
            <a:pPr lvl="1" eaLnBrk="1" fontAlgn="auto" hangingPunct="1">
              <a:spcBef>
                <a:spcPts val="0"/>
              </a:spcBef>
              <a:spcAft>
                <a:spcPts val="0"/>
              </a:spcAft>
              <a:defRPr/>
            </a:pPr>
            <a:r>
              <a:rPr lang="en-US" sz="2400" dirty="0">
                <a:latin typeface="+mn-lt"/>
                <a:ea typeface="+mn-ea"/>
              </a:rPr>
              <a:t>The U.S importer will:</a:t>
            </a:r>
          </a:p>
          <a:p>
            <a:pPr marL="800100" lvl="1" indent="-342900" eaLnBrk="1" fontAlgn="auto" hangingPunct="1">
              <a:spcBef>
                <a:spcPts val="0"/>
              </a:spcBef>
              <a:spcAft>
                <a:spcPts val="0"/>
              </a:spcAft>
              <a:buFont typeface="Courier New"/>
              <a:buChar char="o"/>
              <a:defRPr/>
            </a:pPr>
            <a:r>
              <a:rPr lang="en-US" sz="2400" dirty="0">
                <a:latin typeface="+mn-lt"/>
                <a:ea typeface="+mn-ea"/>
              </a:rPr>
              <a:t>Buy forward 1 million euro for delivery in three month. </a:t>
            </a:r>
          </a:p>
          <a:p>
            <a:pPr marL="800100" lvl="1" indent="-342900" eaLnBrk="1" fontAlgn="auto" hangingPunct="1">
              <a:spcBef>
                <a:spcPts val="0"/>
              </a:spcBef>
              <a:spcAft>
                <a:spcPts val="0"/>
              </a:spcAft>
              <a:buFont typeface="Courier New"/>
              <a:buChar char="o"/>
              <a:defRPr/>
            </a:pPr>
            <a:r>
              <a:rPr lang="en-US" sz="2400" dirty="0">
                <a:latin typeface="+mn-lt"/>
                <a:ea typeface="+mn-ea"/>
              </a:rPr>
              <a:t>After 3 months, implement the forward contract to purchase one million euro</a:t>
            </a: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294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82947" name="Rectangle 4"/>
          <p:cNvSpPr>
            <a:spLocks noChangeArrowheads="1"/>
          </p:cNvSpPr>
          <p:nvPr/>
        </p:nvSpPr>
        <p:spPr bwMode="auto">
          <a:xfrm>
            <a:off x="1143000" y="152400"/>
            <a:ext cx="7848600"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3. In options market</a:t>
            </a:r>
          </a:p>
          <a:p>
            <a:pPr lvl="1" eaLnBrk="1" hangingPunct="1">
              <a:spcBef>
                <a:spcPct val="0"/>
              </a:spcBef>
              <a:buFontTx/>
              <a:buNone/>
            </a:pPr>
            <a:endParaRPr lang="en-US" altLang="vi-VN" sz="2400" u="sng"/>
          </a:p>
          <a:p>
            <a:pPr lvl="1" eaLnBrk="1" hangingPunct="1">
              <a:spcBef>
                <a:spcPct val="0"/>
              </a:spcBef>
              <a:buFont typeface="Arial" panose="020B0604020202020204" pitchFamily="34" charset="0"/>
              <a:buChar char="•"/>
            </a:pPr>
            <a:r>
              <a:rPr lang="en-US" altLang="vi-VN" sz="2200"/>
              <a:t>The</a:t>
            </a:r>
            <a:r>
              <a:rPr lang="en-US" altLang="vi-VN" sz="2200" b="1"/>
              <a:t> exporters </a:t>
            </a:r>
            <a:r>
              <a:rPr lang="en-US" altLang="vi-VN" sz="2200"/>
              <a:t>could buy a put option to sell the future receipt denominated in foreign currencies. When he receives the payment, he may choose either exercise the option or forgo the option and sell the received foreign currency to the market at spot rate at that time, depending on which is more beneficial. </a:t>
            </a:r>
          </a:p>
          <a:p>
            <a:pPr lvl="1" eaLnBrk="1" hangingPunct="1">
              <a:spcBef>
                <a:spcPct val="0"/>
              </a:spcBef>
              <a:buFont typeface="Arial" panose="020B0604020202020204" pitchFamily="34" charset="0"/>
              <a:buChar char="•"/>
            </a:pPr>
            <a:r>
              <a:rPr lang="en-US" altLang="vi-VN" sz="2200"/>
              <a:t>The</a:t>
            </a:r>
            <a:r>
              <a:rPr lang="en-US" altLang="vi-VN" sz="2200" b="1"/>
              <a:t> importers </a:t>
            </a:r>
            <a:r>
              <a:rPr lang="en-US" altLang="vi-VN" sz="2200"/>
              <a:t>could buy a call option to buy foreign currencies for future payment.  When he has to make the payment, he can choose either exercise the option or or forgo the option and buy the needed foreign currency from the market at spot rate at that time, depending on which is more beneficial. </a:t>
            </a:r>
          </a:p>
          <a:p>
            <a:pPr lvl="1" eaLnBrk="1" hangingPunct="1">
              <a:spcBef>
                <a:spcPct val="0"/>
              </a:spcBef>
              <a:buFont typeface="Arial" panose="020B0604020202020204" pitchFamily="34" charset="0"/>
              <a:buChar char="•"/>
            </a:pPr>
            <a:r>
              <a:rPr lang="en-US" altLang="vi-VN" sz="2200"/>
              <a:t>Advantage: The option transaction gives the buyer a greater flexibility. The buyer of an option don</a:t>
            </a:r>
            <a:r>
              <a:rPr lang="en-US" altLang="en-US" sz="2200"/>
              <a:t>’</a:t>
            </a:r>
            <a:r>
              <a:rPr lang="en-US" altLang="vi-VN" sz="2200"/>
              <a:t>t need to implement the option if it turns out unprofitable. </a:t>
            </a:r>
          </a:p>
          <a:p>
            <a:pPr lvl="1" eaLnBrk="1" hangingPunct="1">
              <a:spcBef>
                <a:spcPct val="0"/>
              </a:spcBef>
              <a:buFont typeface="Arial" panose="020B0604020202020204" pitchFamily="34" charset="0"/>
              <a:buChar char="•"/>
            </a:pPr>
            <a:r>
              <a:rPr lang="en-US" altLang="vi-VN" sz="2200"/>
              <a:t>Disadvantage: However, the buyer has to pay a premium for this privilege. </a:t>
            </a:r>
          </a:p>
          <a:p>
            <a:pPr lvl="1" eaLnBrk="1" hangingPunct="1">
              <a:spcBef>
                <a:spcPct val="0"/>
              </a:spcBef>
              <a:buFontTx/>
              <a:buNone/>
            </a:pPr>
            <a:endParaRPr lang="en-US" altLang="vi-VN" sz="2400"/>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499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84995" name="Rectangle 4"/>
          <p:cNvSpPr>
            <a:spLocks noChangeArrowheads="1"/>
          </p:cNvSpPr>
          <p:nvPr/>
        </p:nvSpPr>
        <p:spPr bwMode="auto">
          <a:xfrm>
            <a:off x="1219200" y="446088"/>
            <a:ext cx="7696200" cy="400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3. In options market</a:t>
            </a:r>
          </a:p>
          <a:p>
            <a:pPr lvl="1" eaLnBrk="1" hangingPunct="1">
              <a:spcBef>
                <a:spcPct val="0"/>
              </a:spcBef>
              <a:buFontTx/>
              <a:buNone/>
            </a:pPr>
            <a:endParaRPr lang="en-US" altLang="vi-VN" sz="2400"/>
          </a:p>
          <a:p>
            <a:pPr lvl="1" eaLnBrk="1" hangingPunct="1">
              <a:spcBef>
                <a:spcPct val="0"/>
              </a:spcBef>
              <a:buFontTx/>
              <a:buNone/>
            </a:pPr>
            <a:r>
              <a:rPr lang="en-US" altLang="vi-VN" sz="2200"/>
              <a:t>E.g. A U.S importer has to pay €100,000 in 3 months. How can he hedge against the foreign exchange risk in the option market? Calculate the cost of purchasing EUR. Assume the exercise rate is 1.2 USD per EUR and the premium (option price) is 1% of the contract value. </a:t>
            </a: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p:txBody>
      </p:sp>
      <p:sp>
        <p:nvSpPr>
          <p:cNvPr id="3" name="Rectangle 2"/>
          <p:cNvSpPr>
            <a:spLocks noChangeArrowheads="1"/>
          </p:cNvSpPr>
          <p:nvPr/>
        </p:nvSpPr>
        <p:spPr bwMode="auto">
          <a:xfrm>
            <a:off x="1524000" y="1066800"/>
            <a:ext cx="7239000" cy="19812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
        <p:nvSpPr>
          <p:cNvPr id="84997" name="Rectangle 3"/>
          <p:cNvSpPr>
            <a:spLocks noChangeArrowheads="1"/>
          </p:cNvSpPr>
          <p:nvPr/>
        </p:nvSpPr>
        <p:spPr bwMode="auto">
          <a:xfrm>
            <a:off x="1600200" y="3657600"/>
            <a:ext cx="69342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 typeface="Courier New" panose="02070309020205020404" pitchFamily="49" charset="0"/>
              <a:buChar char="o"/>
            </a:pPr>
            <a:r>
              <a:rPr lang="en-US" altLang="vi-VN" sz="2200"/>
              <a:t>  The U.S importer will buy a call option to purchase €100,000 in 3 months</a:t>
            </a:r>
          </a:p>
          <a:p>
            <a:pPr lvl="1" eaLnBrk="1" hangingPunct="1">
              <a:spcBef>
                <a:spcPct val="0"/>
              </a:spcBef>
              <a:buFont typeface="Courier New" panose="02070309020205020404" pitchFamily="49" charset="0"/>
              <a:buChar char="o"/>
            </a:pPr>
            <a:r>
              <a:rPr lang="en-US" altLang="vi-VN" sz="2200"/>
              <a:t>After 3 months, he will implement the contract and pay $120.000 to purchase  €100,000</a:t>
            </a:r>
          </a:p>
          <a:p>
            <a:pPr lvl="1" eaLnBrk="1" hangingPunct="1">
              <a:spcBef>
                <a:spcPct val="0"/>
              </a:spcBef>
              <a:buFont typeface="Courier New" panose="02070309020205020404" pitchFamily="49" charset="0"/>
              <a:buChar char="o"/>
            </a:pPr>
            <a:r>
              <a:rPr lang="en-US" altLang="vi-VN" sz="2200"/>
              <a:t>At the same time, he has to pay the premium of $1200 ($120.000*1%) </a:t>
            </a:r>
          </a:p>
          <a:p>
            <a:pPr lvl="1" eaLnBrk="1" hangingPunct="1">
              <a:spcBef>
                <a:spcPct val="0"/>
              </a:spcBef>
              <a:buFont typeface="Courier New" panose="02070309020205020404" pitchFamily="49" charset="0"/>
              <a:buChar char="o"/>
            </a:pPr>
            <a:r>
              <a:rPr lang="en-US" altLang="vi-VN" sz="2200"/>
              <a:t>So the total cost = 120,000+1,200=121,200 USD</a:t>
            </a: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04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87043" name="Rectangle 4"/>
          <p:cNvSpPr>
            <a:spLocks noChangeArrowheads="1"/>
          </p:cNvSpPr>
          <p:nvPr/>
        </p:nvSpPr>
        <p:spPr bwMode="auto">
          <a:xfrm>
            <a:off x="1295400" y="209550"/>
            <a:ext cx="769620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3. In options market</a:t>
            </a:r>
          </a:p>
          <a:p>
            <a:pPr lvl="1" eaLnBrk="1" hangingPunct="1">
              <a:spcBef>
                <a:spcPct val="0"/>
              </a:spcBef>
              <a:buFontTx/>
              <a:buNone/>
            </a:pPr>
            <a:endParaRPr lang="en-US" altLang="vi-VN" sz="2400"/>
          </a:p>
          <a:p>
            <a:pPr lvl="1" eaLnBrk="1" hangingPunct="1">
              <a:spcBef>
                <a:spcPct val="0"/>
              </a:spcBef>
              <a:buFontTx/>
              <a:buNone/>
            </a:pPr>
            <a:endParaRPr lang="en-US" altLang="vi-VN" sz="2200"/>
          </a:p>
          <a:p>
            <a:pPr lvl="1" eaLnBrk="1" hangingPunct="1">
              <a:spcBef>
                <a:spcPct val="0"/>
              </a:spcBef>
              <a:buFontTx/>
              <a:buNone/>
            </a:pPr>
            <a:r>
              <a:rPr lang="en-US" altLang="vi-VN" sz="2200"/>
              <a:t>E.g. A U.S exporter will receive €100,000 in 3 months. How can he hedge against the foreign exchange risk in the options market? </a:t>
            </a:r>
          </a:p>
          <a:p>
            <a:pPr lvl="1" eaLnBrk="1" hangingPunct="1">
              <a:spcBef>
                <a:spcPct val="0"/>
              </a:spcBef>
              <a:buFontTx/>
              <a:buNone/>
            </a:pPr>
            <a:r>
              <a:rPr lang="en-US" altLang="vi-VN" sz="2200"/>
              <a:t>The exercise rate is $1.2= €1. The premium (option price) is 1% of the contract value. Calculate how much the exporter will receive.</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endParaRPr lang="en-US" altLang="vi-VN" sz="2400"/>
          </a:p>
        </p:txBody>
      </p:sp>
      <p:sp>
        <p:nvSpPr>
          <p:cNvPr id="3" name="Rectangle 2"/>
          <p:cNvSpPr>
            <a:spLocks noChangeArrowheads="1"/>
          </p:cNvSpPr>
          <p:nvPr/>
        </p:nvSpPr>
        <p:spPr bwMode="auto">
          <a:xfrm>
            <a:off x="1676400" y="1219200"/>
            <a:ext cx="7239000" cy="22098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
        <p:nvSpPr>
          <p:cNvPr id="87045" name="Rectangle 3"/>
          <p:cNvSpPr>
            <a:spLocks noChangeArrowheads="1"/>
          </p:cNvSpPr>
          <p:nvPr/>
        </p:nvSpPr>
        <p:spPr bwMode="auto">
          <a:xfrm>
            <a:off x="1371600" y="3875088"/>
            <a:ext cx="7467600"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200"/>
              <a:t>The U.S exporter will:</a:t>
            </a:r>
          </a:p>
          <a:p>
            <a:pPr lvl="1" eaLnBrk="1" hangingPunct="1">
              <a:spcBef>
                <a:spcPct val="0"/>
              </a:spcBef>
              <a:buFont typeface="Courier New" panose="02070309020205020404" pitchFamily="49" charset="0"/>
              <a:buChar char="o"/>
            </a:pPr>
            <a:r>
              <a:rPr lang="en-US" altLang="vi-VN" sz="2200"/>
              <a:t>Buy a put option to sell  €100,000 in 3 month</a:t>
            </a:r>
          </a:p>
          <a:p>
            <a:pPr lvl="1" eaLnBrk="1" hangingPunct="1">
              <a:spcBef>
                <a:spcPct val="0"/>
              </a:spcBef>
              <a:buFont typeface="Courier New" panose="02070309020205020404" pitchFamily="49" charset="0"/>
              <a:buChar char="o"/>
            </a:pPr>
            <a:r>
              <a:rPr lang="en-US" altLang="vi-VN" sz="2200"/>
              <a:t>After 3 months, implement the contract and receive $120,000 (=€100,000 *1.2$/€)</a:t>
            </a:r>
          </a:p>
          <a:p>
            <a:pPr lvl="1" eaLnBrk="1" hangingPunct="1">
              <a:spcBef>
                <a:spcPct val="0"/>
              </a:spcBef>
              <a:buFont typeface="Courier New" panose="02070309020205020404" pitchFamily="49" charset="0"/>
              <a:buChar char="o"/>
            </a:pPr>
            <a:r>
              <a:rPr lang="en-US" altLang="vi-VN" sz="2200"/>
              <a:t>At the same time, he has to pay the premium of $1.200 (=$120,000 *1%)</a:t>
            </a:r>
          </a:p>
          <a:p>
            <a:pPr lvl="1" eaLnBrk="1" hangingPunct="1">
              <a:spcBef>
                <a:spcPct val="0"/>
              </a:spcBef>
              <a:buFont typeface="Courier New" panose="02070309020205020404" pitchFamily="49" charset="0"/>
              <a:buChar char="o"/>
            </a:pPr>
            <a:r>
              <a:rPr lang="en-US" altLang="vi-VN" sz="2200"/>
              <a:t>So the net receipt is $118,800</a:t>
            </a: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909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5" name="Rectangle 4"/>
          <p:cNvSpPr>
            <a:spLocks noChangeArrowheads="1"/>
          </p:cNvSpPr>
          <p:nvPr/>
        </p:nvSpPr>
        <p:spPr bwMode="auto">
          <a:xfrm>
            <a:off x="1295400" y="446088"/>
            <a:ext cx="75438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3. In options market</a:t>
            </a:r>
          </a:p>
          <a:p>
            <a:pPr lvl="1" eaLnBrk="1" hangingPunct="1">
              <a:spcBef>
                <a:spcPct val="0"/>
              </a:spcBef>
              <a:buFontTx/>
              <a:buNone/>
            </a:pPr>
            <a:endParaRPr lang="en-US" altLang="vi-VN" sz="2200" u="sng"/>
          </a:p>
          <a:p>
            <a:pPr lvl="1" eaLnBrk="1" hangingPunct="1">
              <a:spcBef>
                <a:spcPct val="0"/>
              </a:spcBef>
              <a:buFontTx/>
              <a:buNone/>
            </a:pPr>
            <a:endParaRPr lang="en-US" altLang="vi-VN" sz="2200" u="sng"/>
          </a:p>
          <a:p>
            <a:pPr lvl="1" eaLnBrk="1" hangingPunct="1">
              <a:spcBef>
                <a:spcPct val="0"/>
              </a:spcBef>
              <a:buFontTx/>
              <a:buNone/>
            </a:pPr>
            <a:r>
              <a:rPr lang="en-US" altLang="vi-VN" sz="2200"/>
              <a:t>E.g. An importer buys a call option to buy €100,000 in three months at $1 = €1, and pay the premium of 1% ($1000)</a:t>
            </a:r>
          </a:p>
          <a:p>
            <a:pPr lvl="1" eaLnBrk="1" hangingPunct="1">
              <a:spcBef>
                <a:spcPct val="0"/>
              </a:spcBef>
              <a:buFontTx/>
              <a:buNone/>
            </a:pPr>
            <a:r>
              <a:rPr lang="en-US" altLang="vi-VN" sz="2200"/>
              <a:t>3 months later, </a:t>
            </a:r>
            <a:r>
              <a:rPr lang="en-US" altLang="vi-VN" sz="2200" b="1"/>
              <a:t>t</a:t>
            </a:r>
            <a:r>
              <a:rPr lang="en-US" altLang="vi-VN" sz="2200" b="1" i="1"/>
              <a:t>he spot rate is $0.98=€1</a:t>
            </a:r>
            <a:r>
              <a:rPr lang="en-US" altLang="vi-VN" sz="2200"/>
              <a:t>. What should the importer do?</a:t>
            </a:r>
          </a:p>
          <a:p>
            <a:pPr lvl="1" eaLnBrk="1" hangingPunct="1">
              <a:spcBef>
                <a:spcPct val="0"/>
              </a:spcBef>
              <a:buFontTx/>
              <a:buNone/>
            </a:pPr>
            <a:endParaRPr lang="en-US" altLang="vi-VN" sz="2200" b="1" i="1"/>
          </a:p>
          <a:p>
            <a:pPr lvl="1" eaLnBrk="1" hangingPunct="1">
              <a:spcBef>
                <a:spcPct val="0"/>
              </a:spcBef>
              <a:buFontTx/>
              <a:buNone/>
            </a:pPr>
            <a:endParaRPr lang="en-US" altLang="vi-VN" sz="2200" b="1" i="1"/>
          </a:p>
          <a:p>
            <a:pPr lvl="1" eaLnBrk="1" hangingPunct="1">
              <a:spcBef>
                <a:spcPct val="0"/>
              </a:spcBef>
              <a:buFontTx/>
              <a:buNone/>
            </a:pPr>
            <a:endParaRPr lang="en-US" altLang="vi-VN" sz="2200" b="1" i="1"/>
          </a:p>
          <a:p>
            <a:pPr lvl="1" eaLnBrk="1" hangingPunct="1">
              <a:spcBef>
                <a:spcPct val="0"/>
              </a:spcBef>
              <a:buFont typeface="Courier New" panose="02070309020205020404" pitchFamily="49" charset="0"/>
              <a:buChar char="o"/>
            </a:pPr>
            <a:r>
              <a:rPr lang="en-US" altLang="vi-VN" sz="2200"/>
              <a:t> If importer buy €100,000 at the spot market</a:t>
            </a:r>
          </a:p>
          <a:p>
            <a:pPr lvl="1" eaLnBrk="1" hangingPunct="1">
              <a:spcBef>
                <a:spcPct val="0"/>
              </a:spcBef>
              <a:buFontTx/>
              <a:buNone/>
            </a:pPr>
            <a:r>
              <a:rPr lang="en-US" altLang="vi-VN" sz="2200"/>
              <a:t> 	-&gt; total cost = $98,000 + $1,000 = $99,000 </a:t>
            </a:r>
          </a:p>
          <a:p>
            <a:pPr lvl="1" eaLnBrk="1" hangingPunct="1">
              <a:spcBef>
                <a:spcPct val="0"/>
              </a:spcBef>
              <a:buFont typeface="Courier New" panose="02070309020205020404" pitchFamily="49" charset="0"/>
              <a:buChar char="o"/>
            </a:pPr>
            <a:r>
              <a:rPr lang="en-US" altLang="vi-VN" sz="2200"/>
              <a:t> If importer buy €100,000 from option seller</a:t>
            </a:r>
          </a:p>
          <a:p>
            <a:pPr lvl="1" eaLnBrk="1" hangingPunct="1">
              <a:spcBef>
                <a:spcPct val="0"/>
              </a:spcBef>
              <a:buFontTx/>
              <a:buNone/>
            </a:pPr>
            <a:r>
              <a:rPr lang="en-US" altLang="vi-VN" sz="2200"/>
              <a:t> 	-&gt; total cost = $100,000 + $1,000 = $101,000 </a:t>
            </a:r>
          </a:p>
          <a:p>
            <a:pPr lvl="1" eaLnBrk="1" hangingPunct="1">
              <a:spcBef>
                <a:spcPct val="0"/>
              </a:spcBef>
              <a:buFontTx/>
              <a:buNone/>
            </a:pPr>
            <a:r>
              <a:rPr lang="en-US" altLang="vi-VN" sz="2200"/>
              <a:t>-&gt; Importer should let the option unexercised and buy € at the spot market </a:t>
            </a:r>
          </a:p>
          <a:p>
            <a:pPr lvl="1" eaLnBrk="1" hangingPunct="1">
              <a:spcBef>
                <a:spcPct val="0"/>
              </a:spcBef>
              <a:buFontTx/>
              <a:buNone/>
            </a:pPr>
            <a:endParaRPr lang="en-US" altLang="vi-VN" sz="2200"/>
          </a:p>
          <a:p>
            <a:pPr lvl="1" eaLnBrk="1" hangingPunct="1">
              <a:spcBef>
                <a:spcPct val="0"/>
              </a:spcBef>
              <a:buFontTx/>
              <a:buNone/>
            </a:pPr>
            <a:r>
              <a:rPr lang="en-US" altLang="vi-VN" sz="2400"/>
              <a:t>	</a:t>
            </a:r>
          </a:p>
        </p:txBody>
      </p:sp>
      <p:sp>
        <p:nvSpPr>
          <p:cNvPr id="4" name="Rectangle 3"/>
          <p:cNvSpPr>
            <a:spLocks noChangeArrowheads="1"/>
          </p:cNvSpPr>
          <p:nvPr/>
        </p:nvSpPr>
        <p:spPr bwMode="auto">
          <a:xfrm>
            <a:off x="1524000" y="1295400"/>
            <a:ext cx="7315200" cy="1752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9" end="9"/>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1" end="1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113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HEDGING</a:t>
            </a:r>
          </a:p>
        </p:txBody>
      </p:sp>
      <p:sp>
        <p:nvSpPr>
          <p:cNvPr id="91139" name="Rectangle 4"/>
          <p:cNvSpPr>
            <a:spLocks noChangeArrowheads="1"/>
          </p:cNvSpPr>
          <p:nvPr/>
        </p:nvSpPr>
        <p:spPr bwMode="auto">
          <a:xfrm>
            <a:off x="1295400" y="446088"/>
            <a:ext cx="7543800" cy="591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3. In options market</a:t>
            </a:r>
          </a:p>
          <a:p>
            <a:pPr lvl="1" eaLnBrk="1" hangingPunct="1">
              <a:spcBef>
                <a:spcPct val="0"/>
              </a:spcBef>
              <a:buFontTx/>
              <a:buNone/>
            </a:pPr>
            <a:endParaRPr lang="en-US" altLang="vi-VN" sz="2200" u="sng"/>
          </a:p>
          <a:p>
            <a:pPr lvl="1" eaLnBrk="1" hangingPunct="1">
              <a:spcBef>
                <a:spcPct val="0"/>
              </a:spcBef>
              <a:buFontTx/>
              <a:buNone/>
            </a:pPr>
            <a:endParaRPr lang="en-US" altLang="vi-VN" sz="2200" u="sng"/>
          </a:p>
          <a:p>
            <a:pPr lvl="1" eaLnBrk="1" hangingPunct="1">
              <a:spcBef>
                <a:spcPct val="0"/>
              </a:spcBef>
              <a:buFontTx/>
              <a:buNone/>
            </a:pPr>
            <a:r>
              <a:rPr lang="en-US" altLang="vi-VN" sz="2200"/>
              <a:t>E.g. An importer buys a call option to buy €100,000 in three months at $1 = €1, and pay the premium of 1% ($1000)</a:t>
            </a:r>
          </a:p>
          <a:p>
            <a:pPr lvl="1" eaLnBrk="1" hangingPunct="1">
              <a:spcBef>
                <a:spcPct val="0"/>
              </a:spcBef>
              <a:buFontTx/>
              <a:buNone/>
            </a:pPr>
            <a:r>
              <a:rPr lang="en-US" altLang="vi-VN" sz="2200"/>
              <a:t>3 months later, </a:t>
            </a:r>
            <a:r>
              <a:rPr lang="en-US" altLang="vi-VN" sz="2200" b="1"/>
              <a:t>t</a:t>
            </a:r>
            <a:r>
              <a:rPr lang="en-US" altLang="vi-VN" sz="2200" b="1" i="1"/>
              <a:t>he spot rate is $1.02=€1</a:t>
            </a:r>
            <a:r>
              <a:rPr lang="en-US" altLang="vi-VN" sz="2200"/>
              <a:t>. What should the importer do?</a:t>
            </a:r>
          </a:p>
          <a:p>
            <a:pPr lvl="1" eaLnBrk="1" hangingPunct="1">
              <a:spcBef>
                <a:spcPct val="0"/>
              </a:spcBef>
              <a:buFontTx/>
              <a:buNone/>
            </a:pPr>
            <a:endParaRPr lang="en-US" altLang="vi-VN" sz="2200" b="1" i="1"/>
          </a:p>
          <a:p>
            <a:pPr lvl="1" eaLnBrk="1" hangingPunct="1">
              <a:spcBef>
                <a:spcPct val="0"/>
              </a:spcBef>
              <a:buFontTx/>
              <a:buNone/>
            </a:pPr>
            <a:endParaRPr lang="en-US" altLang="vi-VN" sz="2200" b="1" i="1"/>
          </a:p>
          <a:p>
            <a:pPr lvl="1" eaLnBrk="1" hangingPunct="1">
              <a:spcBef>
                <a:spcPct val="0"/>
              </a:spcBef>
              <a:buFontTx/>
              <a:buNone/>
            </a:pPr>
            <a:endParaRPr lang="en-US" altLang="vi-VN" sz="2200" b="1" i="1"/>
          </a:p>
          <a:p>
            <a:pPr lvl="1" eaLnBrk="1" hangingPunct="1">
              <a:spcBef>
                <a:spcPct val="0"/>
              </a:spcBef>
              <a:buFont typeface="Courier New" panose="02070309020205020404" pitchFamily="49" charset="0"/>
              <a:buChar char="o"/>
            </a:pPr>
            <a:r>
              <a:rPr lang="en-US" altLang="vi-VN" sz="2200"/>
              <a:t>If importer buy €100,000 at the spot market </a:t>
            </a:r>
          </a:p>
          <a:p>
            <a:pPr lvl="1" eaLnBrk="1" hangingPunct="1">
              <a:spcBef>
                <a:spcPct val="0"/>
              </a:spcBef>
              <a:buFontTx/>
              <a:buNone/>
            </a:pPr>
            <a:r>
              <a:rPr lang="en-US" altLang="vi-VN" sz="2200"/>
              <a:t>	-&gt; total cost = $102,000 + $1,000 = $103,000 </a:t>
            </a:r>
          </a:p>
          <a:p>
            <a:pPr lvl="1" eaLnBrk="1" hangingPunct="1">
              <a:spcBef>
                <a:spcPct val="0"/>
              </a:spcBef>
              <a:buFont typeface="Courier New" panose="02070309020205020404" pitchFamily="49" charset="0"/>
              <a:buChar char="o"/>
            </a:pPr>
            <a:r>
              <a:rPr lang="en-US" altLang="vi-VN" sz="2200"/>
              <a:t>If importer buy €100,000 from option seller </a:t>
            </a:r>
          </a:p>
          <a:p>
            <a:pPr lvl="1" eaLnBrk="1" hangingPunct="1">
              <a:spcBef>
                <a:spcPct val="0"/>
              </a:spcBef>
              <a:buFontTx/>
              <a:buNone/>
            </a:pPr>
            <a:r>
              <a:rPr lang="en-US" altLang="vi-VN" sz="2200"/>
              <a:t>	-&gt; total cost = $100,000 + $1,000 = $101,000 </a:t>
            </a:r>
          </a:p>
          <a:p>
            <a:pPr lvl="1" eaLnBrk="1" hangingPunct="1">
              <a:spcBef>
                <a:spcPct val="0"/>
              </a:spcBef>
              <a:buFontTx/>
              <a:buNone/>
            </a:pPr>
            <a:r>
              <a:rPr lang="en-US" altLang="vi-VN" sz="2200"/>
              <a:t>-&gt; The Importer exercise the option</a:t>
            </a:r>
          </a:p>
          <a:p>
            <a:pPr lvl="1" eaLnBrk="1" hangingPunct="1">
              <a:spcBef>
                <a:spcPct val="0"/>
              </a:spcBef>
              <a:buFontTx/>
              <a:buNone/>
            </a:pPr>
            <a:endParaRPr lang="en-US" altLang="vi-VN" sz="2200"/>
          </a:p>
          <a:p>
            <a:pPr lvl="1" eaLnBrk="1" hangingPunct="1">
              <a:spcBef>
                <a:spcPct val="0"/>
              </a:spcBef>
              <a:buFontTx/>
              <a:buNone/>
            </a:pPr>
            <a:r>
              <a:rPr lang="en-US" altLang="vi-VN" sz="2400"/>
              <a:t>	</a:t>
            </a:r>
          </a:p>
        </p:txBody>
      </p:sp>
      <p:sp>
        <p:nvSpPr>
          <p:cNvPr id="4" name="Rectangle 3"/>
          <p:cNvSpPr>
            <a:spLocks noChangeArrowheads="1"/>
          </p:cNvSpPr>
          <p:nvPr/>
        </p:nvSpPr>
        <p:spPr bwMode="auto">
          <a:xfrm>
            <a:off x="1524000" y="1295400"/>
            <a:ext cx="7315200" cy="1752600"/>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318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sp>
        <p:nvSpPr>
          <p:cNvPr id="93187" name="Rectangle 4"/>
          <p:cNvSpPr>
            <a:spLocks noChangeArrowheads="1"/>
          </p:cNvSpPr>
          <p:nvPr/>
        </p:nvSpPr>
        <p:spPr bwMode="auto">
          <a:xfrm>
            <a:off x="1295400" y="639763"/>
            <a:ext cx="76962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b="1"/>
              <a:t>Speculation:</a:t>
            </a:r>
            <a:r>
              <a:rPr lang="en-US" altLang="vi-VN" sz="2400" i="1"/>
              <a:t>  </a:t>
            </a:r>
            <a:r>
              <a:rPr lang="en-US" altLang="vi-VN" sz="2400"/>
              <a:t>typically involves the short-term movement of funds from one currency to another in the hopes of profiting from shifts in exchange rates. </a:t>
            </a:r>
            <a:endParaRPr lang="en-US" altLang="vi-VN" sz="2400" i="1"/>
          </a:p>
          <a:p>
            <a:pPr lvl="1" eaLnBrk="1" hangingPunct="1">
              <a:spcBef>
                <a:spcPct val="0"/>
              </a:spcBef>
              <a:buFontTx/>
              <a:buNone/>
            </a:pPr>
            <a:endParaRPr lang="en-US" altLang="vi-VN" sz="2400" i="1"/>
          </a:p>
          <a:p>
            <a:pPr lvl="1" eaLnBrk="1" hangingPunct="1">
              <a:spcBef>
                <a:spcPct val="0"/>
              </a:spcBef>
              <a:buFontTx/>
              <a:buNone/>
            </a:pPr>
            <a:r>
              <a:rPr lang="en-US" altLang="vi-VN" sz="2400" b="1" i="1"/>
              <a:t>Speculators vs. hedgers:</a:t>
            </a:r>
          </a:p>
          <a:p>
            <a:pPr lvl="1" eaLnBrk="1" hangingPunct="1">
              <a:spcBef>
                <a:spcPct val="0"/>
              </a:spcBef>
              <a:buFontTx/>
              <a:buNone/>
            </a:pPr>
            <a:r>
              <a:rPr lang="en-US" altLang="vi-VN" sz="2400" i="1"/>
              <a:t>- Speculators accept and seek out a foreign exchange risk, in the hope of making a profit. </a:t>
            </a:r>
          </a:p>
          <a:p>
            <a:pPr lvl="1" eaLnBrk="1" hangingPunct="1">
              <a:spcBef>
                <a:spcPct val="0"/>
              </a:spcBef>
              <a:buFontTx/>
              <a:buNone/>
            </a:pPr>
            <a:r>
              <a:rPr lang="en-US" altLang="vi-VN" sz="2400" i="1"/>
              <a:t>- A hedger seeks insurance against a foreign exchange risk</a:t>
            </a:r>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523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grpSp>
        <p:nvGrpSpPr>
          <p:cNvPr id="3" name="Group 2"/>
          <p:cNvGrpSpPr>
            <a:grpSpLocks/>
          </p:cNvGrpSpPr>
          <p:nvPr/>
        </p:nvGrpSpPr>
        <p:grpSpPr bwMode="auto">
          <a:xfrm>
            <a:off x="1295400" y="696913"/>
            <a:ext cx="7696200" cy="5170487"/>
            <a:chOff x="1295400" y="651808"/>
            <a:chExt cx="7696200" cy="5170646"/>
          </a:xfrm>
        </p:grpSpPr>
        <p:sp>
          <p:nvSpPr>
            <p:cNvPr id="5" name="Rectangle 4"/>
            <p:cNvSpPr/>
            <p:nvPr/>
          </p:nvSpPr>
          <p:spPr>
            <a:xfrm>
              <a:off x="1295400" y="651808"/>
              <a:ext cx="7696200" cy="5170646"/>
            </a:xfrm>
            <a:prstGeom prst="rect">
              <a:avLst/>
            </a:prstGeom>
          </p:spPr>
          <p:txBody>
            <a:bodyPr>
              <a:spAutoFit/>
            </a:bodyPr>
            <a:lstStyle/>
            <a:p>
              <a:pPr marL="914400" lvl="1" indent="-457200" eaLnBrk="1" fontAlgn="auto" hangingPunct="1">
                <a:spcBef>
                  <a:spcPts val="0"/>
                </a:spcBef>
                <a:spcAft>
                  <a:spcPts val="0"/>
                </a:spcAft>
                <a:buFontTx/>
                <a:buAutoNum type="arabicPeriod"/>
                <a:defRPr/>
              </a:pPr>
              <a:r>
                <a:rPr lang="en-US" sz="2200" u="sng" dirty="0">
                  <a:latin typeface="+mn-lt"/>
                  <a:ea typeface="+mn-ea"/>
                </a:rPr>
                <a:t>In spot market</a:t>
              </a: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a currency will appreciate in the future</a:t>
              </a:r>
            </a:p>
            <a:p>
              <a:pPr lvl="1" eaLnBrk="1" fontAlgn="auto" hangingPunct="1">
                <a:spcBef>
                  <a:spcPts val="0"/>
                </a:spcBef>
                <a:spcAft>
                  <a:spcPts val="0"/>
                </a:spcAft>
                <a:defRPr/>
              </a:pPr>
              <a:r>
                <a:rPr lang="en-US" sz="2200" dirty="0">
                  <a:latin typeface="+mn-lt"/>
                  <a:ea typeface="+mn-ea"/>
                </a:rPr>
                <a:t>-&gt; he will buy the currency now, put into deposit to earn interest, and resell when the currency actually appreciates. </a:t>
              </a:r>
              <a:endParaRPr lang="en-US" sz="2200" i="1" u="sng" dirty="0">
                <a:latin typeface="+mn-lt"/>
                <a:ea typeface="+mn-ea"/>
              </a:endParaRPr>
            </a:p>
            <a:p>
              <a:pPr lvl="1" eaLnBrk="1" fontAlgn="auto" hangingPunct="1">
                <a:spcBef>
                  <a:spcPts val="0"/>
                </a:spcBef>
                <a:spcAft>
                  <a:spcPts val="0"/>
                </a:spcAft>
                <a:defRPr/>
              </a:pPr>
              <a:endParaRPr lang="en-US" sz="2200" u="sng" dirty="0">
                <a:latin typeface="+mn-lt"/>
                <a:ea typeface="+mn-ea"/>
              </a:endParaRPr>
            </a:p>
            <a:p>
              <a:pPr lvl="1" eaLnBrk="1" fontAlgn="auto" hangingPunct="1">
                <a:spcBef>
                  <a:spcPts val="0"/>
                </a:spcBef>
                <a:spcAft>
                  <a:spcPts val="0"/>
                </a:spcAft>
                <a:defRPr/>
              </a:pPr>
              <a:r>
                <a:rPr lang="en-US" sz="2200" dirty="0">
                  <a:latin typeface="+mn-lt"/>
                  <a:ea typeface="+mn-ea"/>
                </a:rPr>
                <a:t>E.g. Spot rate VND 20.000 =  USD 1</a:t>
              </a:r>
            </a:p>
            <a:p>
              <a:pPr lvl="1" eaLnBrk="1" fontAlgn="auto" hangingPunct="1">
                <a:spcBef>
                  <a:spcPts val="0"/>
                </a:spcBef>
                <a:spcAft>
                  <a:spcPts val="0"/>
                </a:spcAft>
                <a:defRPr/>
              </a:pPr>
              <a:r>
                <a:rPr lang="en-US" sz="2200" dirty="0">
                  <a:latin typeface="+mn-lt"/>
                  <a:ea typeface="+mn-ea"/>
                </a:rPr>
                <a:t>Expectation: spot rate in 3 month VND 21.000 = USD 1</a:t>
              </a:r>
            </a:p>
            <a:p>
              <a:pPr lvl="1" eaLnBrk="1" fontAlgn="auto" hangingPunct="1">
                <a:spcBef>
                  <a:spcPts val="0"/>
                </a:spcBef>
                <a:spcAft>
                  <a:spcPts val="0"/>
                </a:spcAft>
                <a:defRPr/>
              </a:pPr>
              <a:r>
                <a:rPr lang="en-US" sz="2200" dirty="0">
                  <a:latin typeface="+mn-lt"/>
                  <a:ea typeface="+mn-ea"/>
                </a:rPr>
                <a:t>(Appreciation of USD) </a:t>
              </a:r>
            </a:p>
            <a:p>
              <a:pPr lvl="1" eaLnBrk="1" fontAlgn="auto" hangingPunct="1">
                <a:spcBef>
                  <a:spcPts val="0"/>
                </a:spcBef>
                <a:spcAft>
                  <a:spcPts val="0"/>
                </a:spcAft>
                <a:defRPr/>
              </a:pPr>
              <a:endParaRPr lang="en-US" sz="2200" b="1" i="1" dirty="0">
                <a:latin typeface="+mn-lt"/>
                <a:ea typeface="+mn-ea"/>
              </a:endParaRPr>
            </a:p>
            <a:p>
              <a:pPr lvl="1" eaLnBrk="1" fontAlgn="auto" hangingPunct="1">
                <a:spcBef>
                  <a:spcPts val="0"/>
                </a:spcBef>
                <a:spcAft>
                  <a:spcPts val="0"/>
                </a:spcAft>
                <a:defRPr/>
              </a:pPr>
              <a:r>
                <a:rPr lang="en-US" sz="2200" dirty="0">
                  <a:latin typeface="+mn-lt"/>
                  <a:ea typeface="+mn-ea"/>
                </a:rPr>
                <a:t>Speculators will:</a:t>
              </a:r>
            </a:p>
            <a:p>
              <a:pPr marL="800100" lvl="1" indent="-342900" eaLnBrk="1" fontAlgn="auto" hangingPunct="1">
                <a:spcBef>
                  <a:spcPts val="0"/>
                </a:spcBef>
                <a:spcAft>
                  <a:spcPts val="0"/>
                </a:spcAft>
                <a:buFont typeface="Courier New"/>
                <a:buChar char="o"/>
                <a:defRPr/>
              </a:pPr>
              <a:r>
                <a:rPr lang="en-US" sz="2200" dirty="0">
                  <a:latin typeface="+mn-lt"/>
                  <a:ea typeface="+mn-ea"/>
                </a:rPr>
                <a:t> Buy USD now at the price of VND 20.000 per USD </a:t>
              </a:r>
            </a:p>
            <a:p>
              <a:pPr marL="800100" lvl="1" indent="-342900" eaLnBrk="1" fontAlgn="auto" hangingPunct="1">
                <a:spcBef>
                  <a:spcPts val="0"/>
                </a:spcBef>
                <a:spcAft>
                  <a:spcPts val="0"/>
                </a:spcAft>
                <a:buFont typeface="Courier New"/>
                <a:buChar char="o"/>
                <a:defRPr/>
              </a:pPr>
              <a:r>
                <a:rPr lang="en-US" sz="2200" dirty="0">
                  <a:latin typeface="+mn-lt"/>
                  <a:ea typeface="+mn-ea"/>
                </a:rPr>
                <a:t>Put USD into deposit to earn interest</a:t>
              </a:r>
            </a:p>
            <a:p>
              <a:pPr marL="800100" lvl="1" indent="-342900" eaLnBrk="1" fontAlgn="auto" hangingPunct="1">
                <a:spcBef>
                  <a:spcPts val="0"/>
                </a:spcBef>
                <a:spcAft>
                  <a:spcPts val="0"/>
                </a:spcAft>
                <a:buFont typeface="Courier New"/>
                <a:buChar char="o"/>
                <a:defRPr/>
              </a:pPr>
              <a:r>
                <a:rPr lang="en-US" sz="2200" dirty="0">
                  <a:latin typeface="+mn-lt"/>
                  <a:ea typeface="+mn-ea"/>
                </a:rPr>
                <a:t>After 3 month, sell USD at the price of VND 21.000 per USD </a:t>
              </a:r>
            </a:p>
            <a:p>
              <a:pPr lvl="1" eaLnBrk="1" fontAlgn="auto" hangingPunct="1">
                <a:spcBef>
                  <a:spcPts val="0"/>
                </a:spcBef>
                <a:spcAft>
                  <a:spcPts val="0"/>
                </a:spcAft>
                <a:defRPr/>
              </a:pPr>
              <a:r>
                <a:rPr lang="en-US" sz="2200" dirty="0">
                  <a:latin typeface="+mn-lt"/>
                  <a:ea typeface="+mn-ea"/>
                </a:rPr>
                <a:t>-&gt; expected profit of VND 1.000  per USD</a:t>
              </a:r>
            </a:p>
          </p:txBody>
        </p:sp>
        <p:sp>
          <p:nvSpPr>
            <p:cNvPr id="4" name="Rectangle 3"/>
            <p:cNvSpPr>
              <a:spLocks noChangeArrowheads="1"/>
            </p:cNvSpPr>
            <p:nvPr/>
          </p:nvSpPr>
          <p:spPr bwMode="auto">
            <a:xfrm>
              <a:off x="1524000" y="2469551"/>
              <a:ext cx="7315200" cy="1430382"/>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7282"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grpSp>
        <p:nvGrpSpPr>
          <p:cNvPr id="3" name="Group 2"/>
          <p:cNvGrpSpPr>
            <a:grpSpLocks/>
          </p:cNvGrpSpPr>
          <p:nvPr/>
        </p:nvGrpSpPr>
        <p:grpSpPr bwMode="auto">
          <a:xfrm>
            <a:off x="1295400" y="628650"/>
            <a:ext cx="7848600" cy="5848350"/>
            <a:chOff x="1295400" y="423208"/>
            <a:chExt cx="7696200" cy="5847755"/>
          </a:xfrm>
        </p:grpSpPr>
        <p:sp>
          <p:nvSpPr>
            <p:cNvPr id="5" name="Rectangle 4"/>
            <p:cNvSpPr/>
            <p:nvPr/>
          </p:nvSpPr>
          <p:spPr>
            <a:xfrm>
              <a:off x="1295400" y="423208"/>
              <a:ext cx="7696200" cy="5847755"/>
            </a:xfrm>
            <a:prstGeom prst="rect">
              <a:avLst/>
            </a:prstGeom>
          </p:spPr>
          <p:txBody>
            <a:bodyPr>
              <a:spAutoFit/>
            </a:bodyPr>
            <a:lstStyle/>
            <a:p>
              <a:pPr marL="914400" lvl="1" indent="-457200" eaLnBrk="1" fontAlgn="auto" hangingPunct="1">
                <a:spcBef>
                  <a:spcPts val="0"/>
                </a:spcBef>
                <a:spcAft>
                  <a:spcPts val="0"/>
                </a:spcAft>
                <a:buFontTx/>
                <a:buAutoNum type="arabicPeriod"/>
                <a:defRPr/>
              </a:pPr>
              <a:r>
                <a:rPr lang="en-US" sz="2200" u="sng" dirty="0">
                  <a:latin typeface="+mn-lt"/>
                  <a:ea typeface="+mn-ea"/>
                </a:rPr>
                <a:t>In spot market</a:t>
              </a: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currency 1 will depreciate against currency 2 (the price of currency 1 decreases) in the future </a:t>
              </a:r>
            </a:p>
            <a:p>
              <a:pPr lvl="1" eaLnBrk="1" fontAlgn="auto" hangingPunct="1">
                <a:spcBef>
                  <a:spcPts val="0"/>
                </a:spcBef>
                <a:spcAft>
                  <a:spcPts val="0"/>
                </a:spcAft>
                <a:defRPr/>
              </a:pPr>
              <a:r>
                <a:rPr lang="en-US" sz="2200" dirty="0">
                  <a:latin typeface="+mn-lt"/>
                  <a:ea typeface="+mn-ea"/>
                </a:rPr>
                <a:t>-&gt; he will borrow the currency 1, exchange to the currency 2. When the currency 1 depreciates,  buy currency 1 and repay the loans.</a:t>
              </a:r>
              <a:endParaRPr lang="en-US" sz="2200" i="1" u="sng" dirty="0">
                <a:latin typeface="+mn-lt"/>
                <a:ea typeface="+mn-ea"/>
              </a:endParaRPr>
            </a:p>
            <a:p>
              <a:pPr marL="914400" lvl="1" indent="-457200" eaLnBrk="1" fontAlgn="auto" hangingPunct="1">
                <a:spcBef>
                  <a:spcPts val="0"/>
                </a:spcBef>
                <a:spcAft>
                  <a:spcPts val="0"/>
                </a:spcAft>
                <a:buFontTx/>
                <a:buAutoNum type="arabicPeriod"/>
                <a:defRPr/>
              </a:pPr>
              <a:endParaRPr lang="en-US" sz="2200" dirty="0">
                <a:latin typeface="+mn-lt"/>
                <a:ea typeface="+mn-ea"/>
              </a:endParaRPr>
            </a:p>
            <a:p>
              <a:pPr lvl="1" eaLnBrk="1" fontAlgn="auto" hangingPunct="1">
                <a:spcBef>
                  <a:spcPts val="0"/>
                </a:spcBef>
                <a:spcAft>
                  <a:spcPts val="0"/>
                </a:spcAft>
                <a:defRPr/>
              </a:pPr>
              <a:r>
                <a:rPr lang="en-US" sz="2200" dirty="0">
                  <a:latin typeface="+mn-lt"/>
                  <a:ea typeface="+mn-ea"/>
                </a:rPr>
                <a:t>E.g. Spot rate VND 20.000= USD 1</a:t>
              </a:r>
            </a:p>
            <a:p>
              <a:pPr lvl="1" eaLnBrk="1" fontAlgn="auto" hangingPunct="1">
                <a:spcBef>
                  <a:spcPts val="0"/>
                </a:spcBef>
                <a:spcAft>
                  <a:spcPts val="0"/>
                </a:spcAft>
                <a:defRPr/>
              </a:pPr>
              <a:r>
                <a:rPr lang="en-US" sz="2200" dirty="0">
                  <a:latin typeface="+mn-lt"/>
                  <a:ea typeface="+mn-ea"/>
                </a:rPr>
                <a:t>Expectation: spot rate in 3 month VND 19.000 = USD 1</a:t>
              </a:r>
            </a:p>
            <a:p>
              <a:pPr lvl="1" eaLnBrk="1" fontAlgn="auto" hangingPunct="1">
                <a:spcBef>
                  <a:spcPts val="0"/>
                </a:spcBef>
                <a:spcAft>
                  <a:spcPts val="0"/>
                </a:spcAft>
                <a:defRPr/>
              </a:pPr>
              <a:r>
                <a:rPr lang="en-US" sz="2200" dirty="0">
                  <a:latin typeface="+mn-lt"/>
                  <a:ea typeface="+mn-ea"/>
                </a:rPr>
                <a:t>(Depreciation of USD) </a:t>
              </a:r>
            </a:p>
            <a:p>
              <a:pPr lvl="1" eaLnBrk="1" fontAlgn="auto" hangingPunct="1">
                <a:spcBef>
                  <a:spcPts val="0"/>
                </a:spcBef>
                <a:spcAft>
                  <a:spcPts val="0"/>
                </a:spcAft>
                <a:defRPr/>
              </a:pPr>
              <a:endParaRPr lang="en-US" sz="2200" dirty="0">
                <a:latin typeface="+mn-lt"/>
                <a:ea typeface="+mn-ea"/>
              </a:endParaRPr>
            </a:p>
            <a:p>
              <a:pPr lvl="1" eaLnBrk="1" fontAlgn="auto" hangingPunct="1">
                <a:spcBef>
                  <a:spcPts val="0"/>
                </a:spcBef>
                <a:spcAft>
                  <a:spcPts val="0"/>
                </a:spcAft>
                <a:defRPr/>
              </a:pPr>
              <a:r>
                <a:rPr lang="en-US" sz="2200" dirty="0">
                  <a:latin typeface="+mn-lt"/>
                  <a:ea typeface="+mn-ea"/>
                </a:rPr>
                <a:t>Speculators will:</a:t>
              </a:r>
            </a:p>
            <a:p>
              <a:pPr marL="800100" lvl="1" indent="-342900" eaLnBrk="1" fontAlgn="auto" hangingPunct="1">
                <a:spcBef>
                  <a:spcPts val="0"/>
                </a:spcBef>
                <a:spcAft>
                  <a:spcPts val="0"/>
                </a:spcAft>
                <a:buFont typeface="Courier New"/>
                <a:buChar char="o"/>
                <a:defRPr/>
              </a:pPr>
              <a:r>
                <a:rPr lang="en-US" sz="2200" dirty="0">
                  <a:latin typeface="+mn-lt"/>
                  <a:ea typeface="+mn-ea"/>
                </a:rPr>
                <a:t>Borrow USD</a:t>
              </a:r>
            </a:p>
            <a:p>
              <a:pPr marL="800100" lvl="1" indent="-342900" eaLnBrk="1" fontAlgn="auto" hangingPunct="1">
                <a:spcBef>
                  <a:spcPts val="0"/>
                </a:spcBef>
                <a:spcAft>
                  <a:spcPts val="0"/>
                </a:spcAft>
                <a:buFont typeface="Courier New"/>
                <a:buChar char="o"/>
                <a:defRPr/>
              </a:pPr>
              <a:r>
                <a:rPr lang="en-US" sz="2200" dirty="0">
                  <a:latin typeface="+mn-lt"/>
                  <a:ea typeface="+mn-ea"/>
                </a:rPr>
                <a:t>Exchange USD to VND at the price of VND 20.000 per USD</a:t>
              </a:r>
            </a:p>
            <a:p>
              <a:pPr marL="800100" lvl="1" indent="-342900" eaLnBrk="1" fontAlgn="auto" hangingPunct="1">
                <a:spcBef>
                  <a:spcPts val="0"/>
                </a:spcBef>
                <a:spcAft>
                  <a:spcPts val="0"/>
                </a:spcAft>
                <a:buFont typeface="Courier New"/>
                <a:buChar char="o"/>
                <a:defRPr/>
              </a:pPr>
              <a:r>
                <a:rPr lang="en-US" sz="2200" dirty="0">
                  <a:latin typeface="+mn-lt"/>
                  <a:ea typeface="+mn-ea"/>
                </a:rPr>
                <a:t>After 3 months, buy USD at the price of VND19.000 per USD and repay the loan</a:t>
              </a:r>
            </a:p>
            <a:p>
              <a:pPr lvl="1" eaLnBrk="1" fontAlgn="auto" hangingPunct="1">
                <a:spcBef>
                  <a:spcPts val="0"/>
                </a:spcBef>
                <a:spcAft>
                  <a:spcPts val="0"/>
                </a:spcAft>
                <a:defRPr/>
              </a:pPr>
              <a:r>
                <a:rPr lang="en-US" sz="2200" dirty="0">
                  <a:latin typeface="+mn-lt"/>
                  <a:ea typeface="+mn-ea"/>
                </a:rPr>
                <a:t>-&gt; Expected profit of VND 1.000 per USD</a:t>
              </a:r>
            </a:p>
          </p:txBody>
        </p:sp>
        <p:sp>
          <p:nvSpPr>
            <p:cNvPr id="4" name="Rectangle 3"/>
            <p:cNvSpPr>
              <a:spLocks noChangeArrowheads="1"/>
            </p:cNvSpPr>
            <p:nvPr/>
          </p:nvSpPr>
          <p:spPr bwMode="auto">
            <a:xfrm>
              <a:off x="1524232" y="2561353"/>
              <a:ext cx="7085983" cy="1447653"/>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9330"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sp>
        <p:nvSpPr>
          <p:cNvPr id="5" name="Rectangle 4"/>
          <p:cNvSpPr/>
          <p:nvPr/>
        </p:nvSpPr>
        <p:spPr>
          <a:xfrm>
            <a:off x="1295400" y="531813"/>
            <a:ext cx="7620000" cy="6064250"/>
          </a:xfrm>
          <a:prstGeom prst="rect">
            <a:avLst/>
          </a:prstGeom>
        </p:spPr>
        <p:txBody>
          <a:bodyPr>
            <a:spAutoFit/>
          </a:bodyPr>
          <a:lstStyle/>
          <a:p>
            <a:pPr lvl="1" eaLnBrk="1" fontAlgn="auto" hangingPunct="1">
              <a:spcBef>
                <a:spcPts val="0"/>
              </a:spcBef>
              <a:spcAft>
                <a:spcPts val="0"/>
              </a:spcAft>
              <a:defRPr/>
            </a:pPr>
            <a:r>
              <a:rPr lang="en-US" sz="2400" u="sng" dirty="0">
                <a:latin typeface="+mn-lt"/>
                <a:ea typeface="+mn-ea"/>
              </a:rPr>
              <a:t>2. In forward market</a:t>
            </a:r>
          </a:p>
          <a:p>
            <a:pPr lvl="1" eaLnBrk="1" fontAlgn="auto" hangingPunct="1">
              <a:spcBef>
                <a:spcPts val="0"/>
              </a:spcBef>
              <a:spcAft>
                <a:spcPts val="0"/>
              </a:spcAft>
              <a:defRPr/>
            </a:pPr>
            <a:endParaRPr lang="en-US" sz="2400" u="sng"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the currency will appreciate</a:t>
            </a:r>
          </a:p>
          <a:p>
            <a:pPr lvl="1" eaLnBrk="1" fontAlgn="auto" hangingPunct="1">
              <a:spcBef>
                <a:spcPts val="0"/>
              </a:spcBef>
              <a:spcAft>
                <a:spcPts val="0"/>
              </a:spcAft>
              <a:defRPr/>
            </a:pPr>
            <a:r>
              <a:rPr lang="en-US" sz="2200" dirty="0">
                <a:latin typeface="+mn-lt"/>
                <a:ea typeface="+mn-ea"/>
              </a:rPr>
              <a:t>-&gt; he signs a forward contract to buy the currency</a:t>
            </a:r>
          </a:p>
          <a:p>
            <a:pPr lvl="1" eaLnBrk="1" fontAlgn="auto" hangingPunct="1">
              <a:spcBef>
                <a:spcPts val="0"/>
              </a:spcBef>
              <a:spcAft>
                <a:spcPts val="0"/>
              </a:spcAft>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the currency will depreciate</a:t>
            </a:r>
          </a:p>
          <a:p>
            <a:pPr lvl="1" eaLnBrk="1" fontAlgn="auto" hangingPunct="1">
              <a:spcBef>
                <a:spcPts val="0"/>
              </a:spcBef>
              <a:spcAft>
                <a:spcPts val="0"/>
              </a:spcAft>
              <a:defRPr/>
            </a:pPr>
            <a:r>
              <a:rPr lang="en-US" sz="2200" dirty="0">
                <a:latin typeface="+mn-lt"/>
                <a:ea typeface="+mn-ea"/>
              </a:rPr>
              <a:t>-&gt; he signs a forward contract to sell the currency</a:t>
            </a:r>
          </a:p>
          <a:p>
            <a:pPr lvl="1" eaLnBrk="1" fontAlgn="auto" hangingPunct="1">
              <a:spcBef>
                <a:spcPts val="0"/>
              </a:spcBef>
              <a:spcAft>
                <a:spcPts val="0"/>
              </a:spcAft>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Right expectation: gain profits</a:t>
            </a:r>
          </a:p>
          <a:p>
            <a:pPr marL="742950" lvl="1" indent="-285750" eaLnBrk="1" fontAlgn="auto" hangingPunct="1">
              <a:spcBef>
                <a:spcPts val="0"/>
              </a:spcBef>
              <a:spcAft>
                <a:spcPts val="0"/>
              </a:spcAft>
              <a:buFont typeface="Arial"/>
              <a:buChar char="•"/>
              <a:defRPr/>
            </a:pPr>
            <a:r>
              <a:rPr lang="en-US" sz="2200" dirty="0">
                <a:latin typeface="+mn-lt"/>
                <a:ea typeface="+mn-ea"/>
              </a:rPr>
              <a:t>Wrong expectation: incur losses</a:t>
            </a:r>
          </a:p>
          <a:p>
            <a:pPr lvl="1" eaLnBrk="1" fontAlgn="auto" hangingPunct="1">
              <a:spcBef>
                <a:spcPts val="0"/>
              </a:spcBef>
              <a:spcAft>
                <a:spcPts val="0"/>
              </a:spcAft>
              <a:defRPr/>
            </a:pPr>
            <a:endParaRPr lang="en-US" sz="2200" dirty="0">
              <a:latin typeface="+mn-lt"/>
              <a:ea typeface="+mn-ea"/>
            </a:endParaRPr>
          </a:p>
          <a:p>
            <a:pPr lvl="1" eaLnBrk="1" fontAlgn="auto" hangingPunct="1">
              <a:spcBef>
                <a:spcPts val="0"/>
              </a:spcBef>
              <a:spcAft>
                <a:spcPts val="0"/>
              </a:spcAft>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endParaRPr lang="en-US" sz="2200" dirty="0">
              <a:latin typeface="+mn-lt"/>
              <a:ea typeface="+mn-ea"/>
            </a:endParaRPr>
          </a:p>
          <a:p>
            <a:pPr lvl="1" eaLnBrk="1" fontAlgn="auto" hangingPunct="1">
              <a:spcBef>
                <a:spcPts val="0"/>
              </a:spcBef>
              <a:spcAft>
                <a:spcPts val="0"/>
              </a:spcAft>
              <a:defRPr/>
            </a:pPr>
            <a:endParaRPr lang="en-US" sz="2800" dirty="0">
              <a:latin typeface="+mn-lt"/>
              <a:ea typeface="+mn-ea"/>
            </a:endParaRPr>
          </a:p>
          <a:p>
            <a:pPr marL="742950" lvl="1" indent="-285750" eaLnBrk="1" fontAlgn="auto" hangingPunct="1">
              <a:spcBef>
                <a:spcPts val="0"/>
              </a:spcBef>
              <a:spcAft>
                <a:spcPts val="0"/>
              </a:spcAft>
              <a:buFont typeface="Arial"/>
              <a:buChar char="•"/>
              <a:defRPr/>
            </a:pPr>
            <a:endParaRPr lang="en-US" sz="2400" dirty="0">
              <a:latin typeface="+mn-lt"/>
              <a:ea typeface="+mn-ea"/>
            </a:endParaRPr>
          </a:p>
          <a:p>
            <a:pPr marL="742950" lvl="1" indent="-285750" eaLnBrk="1" fontAlgn="auto" hangingPunct="1">
              <a:spcBef>
                <a:spcPts val="0"/>
              </a:spcBef>
              <a:spcAft>
                <a:spcPts val="0"/>
              </a:spcAft>
              <a:buFont typeface="Arial"/>
              <a:buChar char="•"/>
              <a:defRPr/>
            </a:pPr>
            <a:endParaRPr lang="en-US" sz="2400" dirty="0">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1378"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grpSp>
        <p:nvGrpSpPr>
          <p:cNvPr id="3" name="Group 2"/>
          <p:cNvGrpSpPr>
            <a:grpSpLocks/>
          </p:cNvGrpSpPr>
          <p:nvPr/>
        </p:nvGrpSpPr>
        <p:grpSpPr bwMode="auto">
          <a:xfrm>
            <a:off x="1295400" y="533400"/>
            <a:ext cx="7620000" cy="6370638"/>
            <a:chOff x="1295400" y="575608"/>
            <a:chExt cx="7620000" cy="6370974"/>
          </a:xfrm>
        </p:grpSpPr>
        <p:sp>
          <p:nvSpPr>
            <p:cNvPr id="101380" name="Rectangle 4"/>
            <p:cNvSpPr>
              <a:spLocks noChangeArrowheads="1"/>
            </p:cNvSpPr>
            <p:nvPr/>
          </p:nvSpPr>
          <p:spPr bwMode="auto">
            <a:xfrm>
              <a:off x="1295400" y="575608"/>
              <a:ext cx="7620000" cy="6370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2. In forward market</a:t>
              </a:r>
              <a:endParaRPr lang="en-US" altLang="vi-VN" sz="2400" i="1" u="sng"/>
            </a:p>
            <a:p>
              <a:pPr lvl="1" eaLnBrk="1" hangingPunct="1">
                <a:spcBef>
                  <a:spcPct val="0"/>
                </a:spcBef>
                <a:buFontTx/>
                <a:buAutoNum type="arabicPeriod"/>
              </a:pPr>
              <a:endParaRPr lang="en-US" altLang="vi-VN" sz="2400"/>
            </a:p>
            <a:p>
              <a:pPr lvl="1" eaLnBrk="1" hangingPunct="1">
                <a:spcBef>
                  <a:spcPct val="0"/>
                </a:spcBef>
                <a:buFontTx/>
                <a:buNone/>
              </a:pPr>
              <a:r>
                <a:rPr lang="en-US" altLang="vi-VN" sz="2400"/>
                <a:t>3m forward rate: $1.40 = €1</a:t>
              </a:r>
            </a:p>
            <a:p>
              <a:pPr lvl="1" eaLnBrk="1" hangingPunct="1">
                <a:spcBef>
                  <a:spcPct val="0"/>
                </a:spcBef>
                <a:buFontTx/>
                <a:buNone/>
              </a:pPr>
              <a:r>
                <a:rPr lang="en-US" altLang="vi-VN" sz="2400"/>
                <a:t>Expectation: spot rate in 3 month $1.50 = €1 </a:t>
              </a:r>
            </a:p>
            <a:p>
              <a:pPr lvl="1" eaLnBrk="1" hangingPunct="1">
                <a:spcBef>
                  <a:spcPct val="0"/>
                </a:spcBef>
                <a:buFontTx/>
                <a:buNone/>
              </a:pPr>
              <a:r>
                <a:rPr lang="en-US" altLang="vi-VN" sz="2400"/>
                <a:t>(Appreciation of €)</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r>
                <a:rPr lang="en-US" altLang="vi-VN" sz="2400"/>
                <a:t>Speculators will:</a:t>
              </a:r>
            </a:p>
            <a:p>
              <a:pPr lvl="1" eaLnBrk="1" hangingPunct="1">
                <a:spcBef>
                  <a:spcPct val="0"/>
                </a:spcBef>
                <a:buFont typeface="Courier New" panose="02070309020205020404" pitchFamily="49" charset="0"/>
                <a:buChar char="o"/>
              </a:pPr>
              <a:r>
                <a:rPr lang="en-US" altLang="vi-VN" sz="2400"/>
                <a:t>Sign a forward contract to buy € at exercise rate $1.40 = €1</a:t>
              </a:r>
            </a:p>
            <a:p>
              <a:pPr lvl="1" eaLnBrk="1" hangingPunct="1">
                <a:spcBef>
                  <a:spcPct val="0"/>
                </a:spcBef>
                <a:buFont typeface="Courier New" panose="02070309020205020404" pitchFamily="49" charset="0"/>
                <a:buChar char="o"/>
              </a:pPr>
              <a:r>
                <a:rPr lang="en-US" altLang="vi-VN" sz="2400"/>
                <a:t>After 3 months, sell the € received at $1.50 = €1 </a:t>
              </a:r>
            </a:p>
            <a:p>
              <a:pPr lvl="1" eaLnBrk="1" hangingPunct="1">
                <a:spcBef>
                  <a:spcPct val="0"/>
                </a:spcBef>
                <a:buFontTx/>
                <a:buNone/>
              </a:pPr>
              <a:endParaRPr lang="en-US" altLang="vi-VN" sz="2400" b="1" i="1"/>
            </a:p>
            <a:p>
              <a:pPr lvl="1" eaLnBrk="1" hangingPunct="1">
                <a:spcBef>
                  <a:spcPct val="0"/>
                </a:spcBef>
                <a:buFontTx/>
                <a:buNone/>
              </a:pPr>
              <a:r>
                <a:rPr lang="en-US" altLang="vi-VN" sz="2400"/>
                <a:t>Results: 3 months later</a:t>
              </a:r>
              <a:endParaRPr lang="en-US" altLang="vi-VN" sz="2400" b="1" i="1"/>
            </a:p>
            <a:p>
              <a:pPr lvl="1" eaLnBrk="1" hangingPunct="1">
                <a:spcBef>
                  <a:spcPct val="0"/>
                </a:spcBef>
                <a:buFontTx/>
                <a:buNone/>
              </a:pPr>
              <a:r>
                <a:rPr lang="en-US" altLang="vi-VN" sz="2400"/>
                <a:t>+ Spot rate $1.50= €1 -&gt; gain profit of $0.10 per euro</a:t>
              </a:r>
            </a:p>
            <a:p>
              <a:pPr lvl="1" eaLnBrk="1" hangingPunct="1">
                <a:spcBef>
                  <a:spcPct val="0"/>
                </a:spcBef>
                <a:buFontTx/>
                <a:buNone/>
              </a:pPr>
              <a:r>
                <a:rPr lang="en-US" altLang="vi-VN" sz="2400"/>
                <a:t>+ Spot rate $1.45= €1 -&gt; gain profit of $0.05 per euro</a:t>
              </a:r>
            </a:p>
            <a:p>
              <a:pPr lvl="1" eaLnBrk="1" hangingPunct="1">
                <a:spcBef>
                  <a:spcPct val="0"/>
                </a:spcBef>
                <a:buFontTx/>
                <a:buNone/>
              </a:pPr>
              <a:r>
                <a:rPr lang="en-US" altLang="vi-VN" sz="2400"/>
                <a:t>+ Spot rate : $1.30= €1 -&gt; incur loss</a:t>
              </a:r>
            </a:p>
            <a:p>
              <a:pPr lvl="1" eaLnBrk="1" hangingPunct="1">
                <a:spcBef>
                  <a:spcPct val="0"/>
                </a:spcBef>
                <a:buFontTx/>
                <a:buNone/>
              </a:pPr>
              <a:endParaRPr lang="en-US" altLang="vi-VN" sz="2400"/>
            </a:p>
          </p:txBody>
        </p:sp>
        <p:sp>
          <p:nvSpPr>
            <p:cNvPr id="4" name="Rectangle 3"/>
            <p:cNvSpPr>
              <a:spLocks noChangeArrowheads="1"/>
            </p:cNvSpPr>
            <p:nvPr/>
          </p:nvSpPr>
          <p:spPr bwMode="auto">
            <a:xfrm>
              <a:off x="1524000" y="1294784"/>
              <a:ext cx="6400800" cy="1338333"/>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3426"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grpSp>
        <p:nvGrpSpPr>
          <p:cNvPr id="3" name="Group 2"/>
          <p:cNvGrpSpPr>
            <a:grpSpLocks/>
          </p:cNvGrpSpPr>
          <p:nvPr/>
        </p:nvGrpSpPr>
        <p:grpSpPr bwMode="auto">
          <a:xfrm>
            <a:off x="1295400" y="381000"/>
            <a:ext cx="7620000" cy="6002338"/>
            <a:chOff x="1295400" y="575608"/>
            <a:chExt cx="7620000" cy="6001642"/>
          </a:xfrm>
        </p:grpSpPr>
        <p:sp>
          <p:nvSpPr>
            <p:cNvPr id="103428" name="Rectangle 4"/>
            <p:cNvSpPr>
              <a:spLocks noChangeArrowheads="1"/>
            </p:cNvSpPr>
            <p:nvPr/>
          </p:nvSpPr>
          <p:spPr bwMode="auto">
            <a:xfrm>
              <a:off x="1295400" y="575608"/>
              <a:ext cx="7620000" cy="60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spcBef>
                  <a:spcPct val="0"/>
                </a:spcBef>
                <a:buFontTx/>
                <a:buNone/>
              </a:pPr>
              <a:r>
                <a:rPr lang="en-US" altLang="vi-VN" sz="2400" u="sng"/>
                <a:t>2. In forward market</a:t>
              </a:r>
              <a:endParaRPr lang="en-US" altLang="vi-VN" sz="2400" i="1" u="sng"/>
            </a:p>
            <a:p>
              <a:pPr lvl="1" eaLnBrk="1" hangingPunct="1">
                <a:spcBef>
                  <a:spcPct val="0"/>
                </a:spcBef>
                <a:buFontTx/>
                <a:buAutoNum type="arabicPeriod"/>
              </a:pPr>
              <a:endParaRPr lang="en-US" altLang="vi-VN" sz="2400"/>
            </a:p>
            <a:p>
              <a:pPr lvl="1" eaLnBrk="1" hangingPunct="1">
                <a:spcBef>
                  <a:spcPct val="0"/>
                </a:spcBef>
                <a:buFontTx/>
                <a:buNone/>
              </a:pPr>
              <a:r>
                <a:rPr lang="en-US" altLang="vi-VN" sz="2400"/>
                <a:t>3m forward rate: $1.40 = €1</a:t>
              </a:r>
            </a:p>
            <a:p>
              <a:pPr lvl="1" eaLnBrk="1" hangingPunct="1">
                <a:spcBef>
                  <a:spcPct val="0"/>
                </a:spcBef>
                <a:buFontTx/>
                <a:buNone/>
              </a:pPr>
              <a:r>
                <a:rPr lang="en-US" altLang="vi-VN" sz="2400"/>
                <a:t>Expectation: spot rate in 3 month $1.35 = €1 </a:t>
              </a:r>
            </a:p>
            <a:p>
              <a:pPr lvl="1" eaLnBrk="1" hangingPunct="1">
                <a:spcBef>
                  <a:spcPct val="0"/>
                </a:spcBef>
                <a:buFontTx/>
                <a:buNone/>
              </a:pPr>
              <a:r>
                <a:rPr lang="en-US" altLang="vi-VN" sz="2400"/>
                <a:t>(Depreciation of €)</a:t>
              </a:r>
            </a:p>
            <a:p>
              <a:pPr lvl="1" eaLnBrk="1" hangingPunct="1">
                <a:spcBef>
                  <a:spcPct val="0"/>
                </a:spcBef>
                <a:buFontTx/>
                <a:buNone/>
              </a:pPr>
              <a:endParaRPr lang="en-US" altLang="vi-VN" sz="2400"/>
            </a:p>
            <a:p>
              <a:pPr lvl="1" eaLnBrk="1" hangingPunct="1">
                <a:spcBef>
                  <a:spcPct val="0"/>
                </a:spcBef>
                <a:buFontTx/>
                <a:buNone/>
              </a:pPr>
              <a:endParaRPr lang="en-US" altLang="vi-VN" sz="2400"/>
            </a:p>
            <a:p>
              <a:pPr lvl="1" eaLnBrk="1" hangingPunct="1">
                <a:spcBef>
                  <a:spcPct val="0"/>
                </a:spcBef>
                <a:buFontTx/>
                <a:buNone/>
              </a:pPr>
              <a:r>
                <a:rPr lang="en-US" altLang="vi-VN" sz="2400"/>
                <a:t>Speculators will:</a:t>
              </a:r>
            </a:p>
            <a:p>
              <a:pPr lvl="1" eaLnBrk="1" hangingPunct="1">
                <a:spcBef>
                  <a:spcPct val="0"/>
                </a:spcBef>
                <a:buFont typeface="Courier New" panose="02070309020205020404" pitchFamily="49" charset="0"/>
                <a:buChar char="o"/>
              </a:pPr>
              <a:r>
                <a:rPr lang="en-US" altLang="vi-VN" sz="2400"/>
                <a:t>Sign a forward contract to sell € at exercise rate</a:t>
              </a:r>
            </a:p>
            <a:p>
              <a:pPr lvl="1" eaLnBrk="1" hangingPunct="1">
                <a:spcBef>
                  <a:spcPct val="0"/>
                </a:spcBef>
                <a:buFontTx/>
                <a:buNone/>
              </a:pPr>
              <a:r>
                <a:rPr lang="en-US" altLang="vi-VN" sz="2400"/>
                <a:t>     $1.40 = €1</a:t>
              </a:r>
            </a:p>
            <a:p>
              <a:pPr lvl="1" eaLnBrk="1" hangingPunct="1">
                <a:spcBef>
                  <a:spcPct val="0"/>
                </a:spcBef>
                <a:buFont typeface="Courier New" panose="02070309020205020404" pitchFamily="49" charset="0"/>
                <a:buChar char="o"/>
              </a:pPr>
              <a:r>
                <a:rPr lang="en-US" altLang="vi-VN" sz="2400"/>
                <a:t>After 3 months, buy € at $1.35 = €1 and sell it to the partner in forward contract. </a:t>
              </a:r>
            </a:p>
            <a:p>
              <a:pPr lvl="1" eaLnBrk="1" hangingPunct="1">
                <a:spcBef>
                  <a:spcPct val="0"/>
                </a:spcBef>
                <a:buFont typeface="Courier New" panose="02070309020205020404" pitchFamily="49" charset="0"/>
                <a:buChar char="o"/>
              </a:pPr>
              <a:endParaRPr lang="en-US" altLang="vi-VN" sz="2400" b="1" i="1"/>
            </a:p>
            <a:p>
              <a:pPr lvl="1" eaLnBrk="1" hangingPunct="1">
                <a:spcBef>
                  <a:spcPct val="0"/>
                </a:spcBef>
                <a:buFontTx/>
                <a:buNone/>
              </a:pPr>
              <a:r>
                <a:rPr lang="en-US" altLang="vi-VN" sz="2400"/>
                <a:t>Results: 3 months later</a:t>
              </a:r>
              <a:endParaRPr lang="en-US" altLang="vi-VN" sz="2400" b="1" i="1"/>
            </a:p>
            <a:p>
              <a:pPr lvl="1" eaLnBrk="1" hangingPunct="1">
                <a:spcBef>
                  <a:spcPct val="0"/>
                </a:spcBef>
                <a:buFontTx/>
                <a:buNone/>
              </a:pPr>
              <a:r>
                <a:rPr lang="en-US" altLang="vi-VN" sz="2400"/>
                <a:t>+ Spot rate $1.35= €1 -&gt; gain profit of $0.05 per euro</a:t>
              </a:r>
            </a:p>
            <a:p>
              <a:pPr lvl="1" eaLnBrk="1" hangingPunct="1">
                <a:spcBef>
                  <a:spcPct val="0"/>
                </a:spcBef>
                <a:buFontTx/>
                <a:buNone/>
              </a:pPr>
              <a:r>
                <a:rPr lang="en-US" altLang="vi-VN" sz="2400"/>
                <a:t>+ Spot rate $1.45= €1 -&gt; incur loss</a:t>
              </a:r>
            </a:p>
          </p:txBody>
        </p:sp>
        <p:sp>
          <p:nvSpPr>
            <p:cNvPr id="4" name="Rectangle 3"/>
            <p:cNvSpPr>
              <a:spLocks noChangeArrowheads="1"/>
            </p:cNvSpPr>
            <p:nvPr/>
          </p:nvSpPr>
          <p:spPr bwMode="auto">
            <a:xfrm>
              <a:off x="1524000" y="1294663"/>
              <a:ext cx="6400800" cy="1338107"/>
            </a:xfrm>
            <a:prstGeom prst="rect">
              <a:avLst/>
            </a:prstGeom>
            <a:noFill/>
            <a:ln w="19050">
              <a:solidFill>
                <a:srgbClr val="008000"/>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fontAlgn="auto" hangingPunct="1">
                <a:spcBef>
                  <a:spcPts val="0"/>
                </a:spcBef>
                <a:spcAft>
                  <a:spcPts val="0"/>
                </a:spcAft>
                <a:defRPr/>
              </a:pPr>
              <a:endParaRPr lang="en-US">
                <a:solidFill>
                  <a:schemeClr val="lt1"/>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547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a:solidFill>
                  <a:srgbClr val="FFFFFF"/>
                </a:solidFill>
              </a:rPr>
              <a:t>SPECULATION</a:t>
            </a:r>
          </a:p>
        </p:txBody>
      </p:sp>
      <p:sp>
        <p:nvSpPr>
          <p:cNvPr id="5" name="Rectangle 4"/>
          <p:cNvSpPr/>
          <p:nvPr/>
        </p:nvSpPr>
        <p:spPr>
          <a:xfrm>
            <a:off x="1295400" y="531813"/>
            <a:ext cx="7620000" cy="6402387"/>
          </a:xfrm>
          <a:prstGeom prst="rect">
            <a:avLst/>
          </a:prstGeom>
        </p:spPr>
        <p:txBody>
          <a:bodyPr>
            <a:spAutoFit/>
          </a:bodyPr>
          <a:lstStyle/>
          <a:p>
            <a:pPr lvl="1" eaLnBrk="1" fontAlgn="auto" hangingPunct="1">
              <a:spcBef>
                <a:spcPts val="0"/>
              </a:spcBef>
              <a:spcAft>
                <a:spcPts val="0"/>
              </a:spcAft>
              <a:defRPr/>
            </a:pPr>
            <a:r>
              <a:rPr lang="en-US" sz="2400" u="sng" dirty="0">
                <a:latin typeface="+mn-lt"/>
                <a:ea typeface="+mn-ea"/>
              </a:rPr>
              <a:t>3. In options market</a:t>
            </a:r>
          </a:p>
          <a:p>
            <a:pPr lvl="1" eaLnBrk="1" fontAlgn="auto" hangingPunct="1">
              <a:spcBef>
                <a:spcPts val="0"/>
              </a:spcBef>
              <a:spcAft>
                <a:spcPts val="0"/>
              </a:spcAft>
              <a:defRPr/>
            </a:pPr>
            <a:endParaRPr lang="en-US" sz="2400" u="sng"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a currency will appreciate </a:t>
            </a:r>
          </a:p>
          <a:p>
            <a:pPr lvl="1" eaLnBrk="1" fontAlgn="auto" hangingPunct="1">
              <a:spcBef>
                <a:spcPts val="0"/>
              </a:spcBef>
              <a:spcAft>
                <a:spcPts val="0"/>
              </a:spcAft>
              <a:defRPr/>
            </a:pPr>
            <a:r>
              <a:rPr lang="en-US" sz="2200" dirty="0">
                <a:latin typeface="+mn-lt"/>
                <a:ea typeface="+mn-ea"/>
              </a:rPr>
              <a:t>-&gt; Buy a call option contract to buy the currency in x month. After x month, he can exercise the options or not , depending which is more profitable</a:t>
            </a:r>
          </a:p>
          <a:p>
            <a:pPr lvl="1" eaLnBrk="1" fontAlgn="auto" hangingPunct="1">
              <a:spcBef>
                <a:spcPts val="0"/>
              </a:spcBef>
              <a:spcAft>
                <a:spcPts val="0"/>
              </a:spcAft>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r>
              <a:rPr lang="en-US" sz="2200" dirty="0">
                <a:latin typeface="+mn-lt"/>
                <a:ea typeface="+mn-ea"/>
              </a:rPr>
              <a:t>Speculator expects that  currency 1 will depreciate against currency 2 in the future </a:t>
            </a:r>
          </a:p>
          <a:p>
            <a:pPr lvl="1" eaLnBrk="1" fontAlgn="auto" hangingPunct="1">
              <a:spcBef>
                <a:spcPts val="0"/>
              </a:spcBef>
              <a:spcAft>
                <a:spcPts val="0"/>
              </a:spcAft>
              <a:defRPr/>
            </a:pPr>
            <a:r>
              <a:rPr lang="en-US" sz="2200" dirty="0">
                <a:latin typeface="+mn-lt"/>
                <a:ea typeface="+mn-ea"/>
              </a:rPr>
              <a:t>-&gt; Borrow in currency 2, exchange to currency 1,  buy a put option contract to sell the currency  1 in x month and then repay the loans.</a:t>
            </a:r>
          </a:p>
          <a:p>
            <a:pPr lvl="1" eaLnBrk="1" fontAlgn="auto" hangingPunct="1">
              <a:spcBef>
                <a:spcPts val="0"/>
              </a:spcBef>
              <a:spcAft>
                <a:spcPts val="0"/>
              </a:spcAft>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endParaRPr lang="en-US" sz="2200" dirty="0">
              <a:latin typeface="+mn-lt"/>
              <a:ea typeface="+mn-ea"/>
            </a:endParaRPr>
          </a:p>
          <a:p>
            <a:pPr marL="742950" lvl="1" indent="-285750" eaLnBrk="1" fontAlgn="auto" hangingPunct="1">
              <a:spcBef>
                <a:spcPts val="0"/>
              </a:spcBef>
              <a:spcAft>
                <a:spcPts val="0"/>
              </a:spcAft>
              <a:buFont typeface="Arial"/>
              <a:buChar char="•"/>
              <a:defRPr/>
            </a:pPr>
            <a:endParaRPr lang="en-US" sz="2200" dirty="0">
              <a:latin typeface="+mn-lt"/>
              <a:ea typeface="+mn-ea"/>
            </a:endParaRPr>
          </a:p>
          <a:p>
            <a:pPr lvl="1" eaLnBrk="1" fontAlgn="auto" hangingPunct="1">
              <a:spcBef>
                <a:spcPts val="0"/>
              </a:spcBef>
              <a:spcAft>
                <a:spcPts val="0"/>
              </a:spcAft>
              <a:defRPr/>
            </a:pPr>
            <a:endParaRPr lang="en-US" sz="2800" dirty="0">
              <a:latin typeface="+mn-lt"/>
              <a:ea typeface="+mn-ea"/>
            </a:endParaRPr>
          </a:p>
          <a:p>
            <a:pPr marL="742950" lvl="1" indent="-285750" eaLnBrk="1" fontAlgn="auto" hangingPunct="1">
              <a:spcBef>
                <a:spcPts val="0"/>
              </a:spcBef>
              <a:spcAft>
                <a:spcPts val="0"/>
              </a:spcAft>
              <a:buFont typeface="Arial"/>
              <a:buChar char="•"/>
              <a:defRPr/>
            </a:pPr>
            <a:endParaRPr lang="en-US" sz="2400" dirty="0">
              <a:latin typeface="+mn-lt"/>
              <a:ea typeface="+mn-ea"/>
            </a:endParaRPr>
          </a:p>
          <a:p>
            <a:pPr marL="742950" lvl="1" indent="-285750" eaLnBrk="1" fontAlgn="auto" hangingPunct="1">
              <a:spcBef>
                <a:spcPts val="0"/>
              </a:spcBef>
              <a:spcAft>
                <a:spcPts val="0"/>
              </a:spcAft>
              <a:buFont typeface="Arial"/>
              <a:buChar char="•"/>
              <a:defRPr/>
            </a:pPr>
            <a:endParaRPr lang="en-US" sz="2400" dirty="0">
              <a:latin typeface="+mn-lt"/>
              <a:ea typeface="+mn-ea"/>
            </a:endParaRPr>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20688" y="2057400"/>
            <a:ext cx="4953000" cy="4343400"/>
          </a:xfrm>
          <a:prstGeom prst="rect">
            <a:avLst/>
          </a:prstGeom>
          <a:noFill/>
        </p:spPr>
        <p:txBody>
          <a:bodyPr>
            <a:normAutofit/>
          </a:bodyPr>
          <a:lstStyle/>
          <a:p>
            <a:pPr eaLnBrk="1" fontAlgn="auto" hangingPunct="1">
              <a:spcBef>
                <a:spcPts val="0"/>
              </a:spcBef>
              <a:spcAft>
                <a:spcPts val="0"/>
              </a:spcAft>
              <a:defRPr/>
            </a:pPr>
            <a:r>
              <a:rPr lang="en-US" sz="2200" dirty="0">
                <a:solidFill>
                  <a:srgbClr val="FFFFFF"/>
                </a:solidFill>
                <a:latin typeface="+mn-lt"/>
                <a:ea typeface="+mn-ea"/>
              </a:rPr>
              <a:t>A speculator expects EUR will appreciate. He buys  a call option to buy EUR 100.000 with the exercise rate of 1.2USD /EUR. The option premium is USD0.1 per EUR. Calculate his gain or loss in these two cases:</a:t>
            </a:r>
          </a:p>
          <a:p>
            <a:pPr eaLnBrk="1" fontAlgn="auto" hangingPunct="1">
              <a:spcBef>
                <a:spcPts val="0"/>
              </a:spcBef>
              <a:spcAft>
                <a:spcPts val="0"/>
              </a:spcAft>
              <a:defRPr/>
            </a:pPr>
            <a:endParaRPr lang="en-US" sz="2200" dirty="0">
              <a:solidFill>
                <a:srgbClr val="FFFFFF"/>
              </a:solidFill>
              <a:latin typeface="+mn-lt"/>
              <a:ea typeface="+mn-ea"/>
            </a:endParaRPr>
          </a:p>
          <a:p>
            <a:pPr marL="457200" indent="-457200" eaLnBrk="1" fontAlgn="auto" hangingPunct="1">
              <a:spcBef>
                <a:spcPts val="0"/>
              </a:spcBef>
              <a:spcAft>
                <a:spcPts val="0"/>
              </a:spcAft>
              <a:buFontTx/>
              <a:buAutoNum type="alphaLcPeriod"/>
              <a:defRPr/>
            </a:pPr>
            <a:r>
              <a:rPr lang="en-US" sz="2200" dirty="0">
                <a:solidFill>
                  <a:srgbClr val="FFFFFF"/>
                </a:solidFill>
                <a:latin typeface="+mn-lt"/>
                <a:ea typeface="+mn-ea"/>
              </a:rPr>
              <a:t>On the expiration date, the spot rate reaches 1.4 USD/EUR.</a:t>
            </a:r>
          </a:p>
          <a:p>
            <a:pPr marL="457200" indent="-457200" eaLnBrk="1" fontAlgn="auto" hangingPunct="1">
              <a:spcBef>
                <a:spcPts val="0"/>
              </a:spcBef>
              <a:spcAft>
                <a:spcPts val="0"/>
              </a:spcAft>
              <a:buFontTx/>
              <a:buAutoNum type="alphaLcPeriod"/>
              <a:defRPr/>
            </a:pPr>
            <a:r>
              <a:rPr lang="en-US" sz="2200" dirty="0">
                <a:solidFill>
                  <a:srgbClr val="FFFFFF"/>
                </a:solidFill>
                <a:latin typeface="+mn-lt"/>
                <a:ea typeface="+mn-ea"/>
              </a:rPr>
              <a:t>On the expiration date, the spot rate reaches 1.1 USD/EUR.</a:t>
            </a:r>
          </a:p>
          <a:p>
            <a:pPr eaLnBrk="1" fontAlgn="auto" hangingPunct="1">
              <a:spcBef>
                <a:spcPts val="100"/>
              </a:spcBef>
              <a:spcAft>
                <a:spcPts val="0"/>
              </a:spcAft>
              <a:defRPr/>
            </a:pPr>
            <a:endParaRPr lang="en-US" sz="2000" dirty="0">
              <a:solidFill>
                <a:prstClr val="white"/>
              </a:solidFill>
              <a:latin typeface="+mn-lt"/>
              <a:ea typeface="+mn-ea"/>
            </a:endParaRPr>
          </a:p>
          <a:p>
            <a:pPr eaLnBrk="1" fontAlgn="auto" hangingPunct="1">
              <a:spcBef>
                <a:spcPts val="100"/>
              </a:spcBef>
              <a:spcAft>
                <a:spcPts val="0"/>
              </a:spcAft>
              <a:defRPr/>
            </a:pPr>
            <a:endParaRPr lang="en-US" sz="2000" dirty="0">
              <a:solidFill>
                <a:prstClr val="white"/>
              </a:solidFill>
              <a:latin typeface="+mn-lt"/>
              <a:ea typeface="+mn-ea"/>
            </a:endParaRPr>
          </a:p>
          <a:p>
            <a:pPr eaLnBrk="1" fontAlgn="auto" hangingPunct="1">
              <a:spcBef>
                <a:spcPts val="100"/>
              </a:spcBef>
              <a:spcAft>
                <a:spcPts val="0"/>
              </a:spcAft>
              <a:defRPr/>
            </a:pPr>
            <a:endParaRPr lang="en-US" sz="2000" dirty="0">
              <a:solidFill>
                <a:prstClr val="white"/>
              </a:solidFill>
              <a:latin typeface="+mn-lt"/>
              <a:ea typeface="+mn-ea"/>
            </a:endParaRPr>
          </a:p>
          <a:p>
            <a:pPr eaLnBrk="1" fontAlgn="auto" hangingPunct="1">
              <a:spcBef>
                <a:spcPts val="100"/>
              </a:spcBef>
              <a:spcAft>
                <a:spcPts val="0"/>
              </a:spcAft>
              <a:defRPr/>
            </a:pPr>
            <a:endParaRPr lang="en-US" sz="2000" dirty="0">
              <a:solidFill>
                <a:prstClr val="white"/>
              </a:solidFill>
              <a:latin typeface="+mn-lt"/>
              <a:ea typeface="+mn-ea"/>
            </a:endParaRPr>
          </a:p>
          <a:p>
            <a:pPr eaLnBrk="1" fontAlgn="auto" hangingPunct="1">
              <a:spcBef>
                <a:spcPts val="100"/>
              </a:spcBef>
              <a:spcAft>
                <a:spcPts val="0"/>
              </a:spcAft>
              <a:defRPr/>
            </a:pPr>
            <a:endParaRPr lang="en-US" sz="2000" dirty="0">
              <a:solidFill>
                <a:prstClr val="white"/>
              </a:solidFill>
              <a:latin typeface="+mn-lt"/>
              <a:ea typeface="+mn-ea"/>
            </a:endParaRPr>
          </a:p>
          <a:p>
            <a:pPr eaLnBrk="1" fontAlgn="auto" hangingPunct="1">
              <a:spcBef>
                <a:spcPts val="0"/>
              </a:spcBef>
              <a:spcAft>
                <a:spcPts val="0"/>
              </a:spcAft>
              <a:defRPr/>
            </a:pPr>
            <a:endParaRPr lang="en-US" sz="2000" dirty="0">
              <a:solidFill>
                <a:prstClr val="black"/>
              </a:solidFill>
              <a:latin typeface="+mn-lt"/>
              <a:ea typeface="+mn-ea"/>
            </a:endParaRPr>
          </a:p>
        </p:txBody>
      </p:sp>
      <p:sp>
        <p:nvSpPr>
          <p:cNvPr id="107523" name="TextBox 4"/>
          <p:cNvSpPr txBox="1">
            <a:spLocks noChangeArrowheads="1"/>
          </p:cNvSpPr>
          <p:nvPr/>
        </p:nvSpPr>
        <p:spPr bwMode="auto">
          <a:xfrm>
            <a:off x="381000" y="-5334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Exercise</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nodeType="afterGroup">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nodeType="afterGroup">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nodeType="afterGroup">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nodeType="afterGroup">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nodeType="afterGroup">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nodeType="afterGroup">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nodeType="afterGroup">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nodeType="afterGroup">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9570" name="TextBox 4"/>
          <p:cNvSpPr txBox="1">
            <a:spLocks noChangeArrowheads="1"/>
          </p:cNvSpPr>
          <p:nvPr/>
        </p:nvSpPr>
        <p:spPr bwMode="auto">
          <a:xfrm>
            <a:off x="381000" y="-5334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Answer</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09584" name="Rectangle 27"/>
          <p:cNvSpPr>
            <a:spLocks noChangeArrowheads="1"/>
          </p:cNvSpPr>
          <p:nvPr/>
        </p:nvSpPr>
        <p:spPr bwMode="auto">
          <a:xfrm>
            <a:off x="304800" y="2514600"/>
            <a:ext cx="50292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200">
                <a:solidFill>
                  <a:schemeClr val="bg1"/>
                </a:solidFill>
              </a:rPr>
              <a:t>a. The cost of purchasing 100,000 euro in the option market is:</a:t>
            </a:r>
          </a:p>
          <a:p>
            <a:pPr eaLnBrk="1" hangingPunct="1">
              <a:spcBef>
                <a:spcPct val="0"/>
              </a:spcBef>
              <a:buFontTx/>
              <a:buNone/>
            </a:pPr>
            <a:r>
              <a:rPr lang="en-US" altLang="vi-VN" sz="2200">
                <a:solidFill>
                  <a:schemeClr val="bg1"/>
                </a:solidFill>
              </a:rPr>
              <a:t>1.2×100,000 + 0.1×100,000 = USD 130,000</a:t>
            </a:r>
          </a:p>
          <a:p>
            <a:pPr eaLnBrk="1" hangingPunct="1">
              <a:spcBef>
                <a:spcPct val="0"/>
              </a:spcBef>
              <a:buFontTx/>
              <a:buNone/>
            </a:pPr>
            <a:r>
              <a:rPr lang="en-US" altLang="vi-VN" sz="2200">
                <a:solidFill>
                  <a:schemeClr val="bg1"/>
                </a:solidFill>
              </a:rPr>
              <a:t>The revenue from selling 100,000 euro in the spot market is:</a:t>
            </a:r>
          </a:p>
          <a:p>
            <a:pPr eaLnBrk="1" hangingPunct="1">
              <a:spcBef>
                <a:spcPct val="0"/>
              </a:spcBef>
              <a:buFontTx/>
              <a:buNone/>
            </a:pPr>
            <a:r>
              <a:rPr lang="en-US" altLang="vi-VN" sz="2200">
                <a:solidFill>
                  <a:schemeClr val="bg1"/>
                </a:solidFill>
              </a:rPr>
              <a:t>            1.4×100,000  = USD 140,000 </a:t>
            </a:r>
          </a:p>
          <a:p>
            <a:pPr eaLnBrk="1" hangingPunct="1">
              <a:spcBef>
                <a:spcPct val="0"/>
              </a:spcBef>
              <a:buFontTx/>
              <a:buNone/>
            </a:pPr>
            <a:r>
              <a:rPr lang="en-US" altLang="vi-VN" sz="2200">
                <a:solidFill>
                  <a:schemeClr val="bg1"/>
                </a:solidFill>
              </a:rPr>
              <a:t>If he exercises the deal, he gains USD 10,000. If he forgoes the deal, he loses USD 10,000 (option fee) </a:t>
            </a:r>
          </a:p>
          <a:p>
            <a:pPr eaLnBrk="1" hangingPunct="1">
              <a:spcBef>
                <a:spcPct val="0"/>
              </a:spcBef>
              <a:buFontTx/>
              <a:buNone/>
            </a:pPr>
            <a:r>
              <a:rPr lang="en-US" altLang="vi-VN" sz="2200">
                <a:solidFill>
                  <a:schemeClr val="bg1"/>
                </a:solidFill>
              </a:rPr>
              <a:t>-&gt; He will exercise the deal.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nodeType="afterGroup">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nodeType="afterGroup">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nodeType="afterGroup">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nodeType="afterGroup">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nodeType="afterGroup">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nodeType="afterGroup">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nodeType="afterGroup">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nodeType="afterGroup">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1618" name="TextBox 4"/>
          <p:cNvSpPr txBox="1">
            <a:spLocks noChangeArrowheads="1"/>
          </p:cNvSpPr>
          <p:nvPr/>
        </p:nvSpPr>
        <p:spPr bwMode="auto">
          <a:xfrm>
            <a:off x="381000" y="-5334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Answer</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11632" name="Rectangle 27"/>
          <p:cNvSpPr>
            <a:spLocks noChangeArrowheads="1"/>
          </p:cNvSpPr>
          <p:nvPr/>
        </p:nvSpPr>
        <p:spPr bwMode="auto">
          <a:xfrm>
            <a:off x="152400" y="2286000"/>
            <a:ext cx="54102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2200">
                <a:solidFill>
                  <a:schemeClr val="bg1"/>
                </a:solidFill>
              </a:rPr>
              <a:t>b. The cost of purchasing 100,000 euro in the option market is:</a:t>
            </a:r>
          </a:p>
          <a:p>
            <a:pPr eaLnBrk="1" hangingPunct="1">
              <a:spcBef>
                <a:spcPct val="0"/>
              </a:spcBef>
              <a:buFontTx/>
              <a:buNone/>
            </a:pPr>
            <a:r>
              <a:rPr lang="en-US" altLang="vi-VN" sz="2200">
                <a:solidFill>
                  <a:schemeClr val="bg1"/>
                </a:solidFill>
              </a:rPr>
              <a:t>1.2×100,000 + 0.1×100,000 = USD 130,000</a:t>
            </a:r>
          </a:p>
          <a:p>
            <a:pPr eaLnBrk="1" hangingPunct="1">
              <a:spcBef>
                <a:spcPct val="0"/>
              </a:spcBef>
              <a:buFontTx/>
              <a:buNone/>
            </a:pPr>
            <a:r>
              <a:rPr lang="en-US" altLang="vi-VN" sz="2200">
                <a:solidFill>
                  <a:schemeClr val="bg1"/>
                </a:solidFill>
              </a:rPr>
              <a:t>The revenue from selling 100,000 euro in the spot market is:</a:t>
            </a:r>
          </a:p>
          <a:p>
            <a:pPr eaLnBrk="1" hangingPunct="1">
              <a:spcBef>
                <a:spcPct val="0"/>
              </a:spcBef>
              <a:buFontTx/>
              <a:buNone/>
            </a:pPr>
            <a:r>
              <a:rPr lang="en-US" altLang="vi-VN" sz="2200">
                <a:solidFill>
                  <a:schemeClr val="bg1"/>
                </a:solidFill>
              </a:rPr>
              <a:t>            1.1×100,000  = USD 110,000 </a:t>
            </a:r>
          </a:p>
          <a:p>
            <a:pPr eaLnBrk="1" hangingPunct="1">
              <a:spcBef>
                <a:spcPct val="0"/>
              </a:spcBef>
              <a:buFontTx/>
              <a:buNone/>
            </a:pPr>
            <a:r>
              <a:rPr lang="en-US" altLang="vi-VN" sz="2200">
                <a:solidFill>
                  <a:schemeClr val="bg1"/>
                </a:solidFill>
              </a:rPr>
              <a:t>If he exercises the deal, he loses USD 20,000. If he forgoes the deal, he loses USD 10,000 (option fee) </a:t>
            </a:r>
          </a:p>
          <a:p>
            <a:pPr eaLnBrk="1" hangingPunct="1">
              <a:spcBef>
                <a:spcPct val="0"/>
              </a:spcBef>
              <a:buFontTx/>
              <a:buNone/>
            </a:pPr>
            <a:r>
              <a:rPr lang="en-US" altLang="vi-VN" sz="2200">
                <a:solidFill>
                  <a:schemeClr val="bg1"/>
                </a:solidFill>
              </a:rPr>
              <a:t>-&gt; He will forgo the deal and only pays the option premium of USD 10,000</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nodeType="afterGroup">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nodeType="afterGroup">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nodeType="afterGroup">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nodeType="afterGroup">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nodeType="afterGroup">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nodeType="afterGroup">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nodeType="afterGroup">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nodeType="afterGroup">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3666" name="TextBox 1"/>
          <p:cNvSpPr txBox="1">
            <a:spLocks noChangeArrowheads="1"/>
          </p:cNvSpPr>
          <p:nvPr/>
        </p:nvSpPr>
        <p:spPr bwMode="auto">
          <a:xfrm>
            <a:off x="420688" y="2590800"/>
            <a:ext cx="4953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ts val="100"/>
              </a:spcBef>
              <a:buFontTx/>
              <a:buNone/>
            </a:pPr>
            <a:r>
              <a:rPr lang="en-US" altLang="vi-VN" sz="2400">
                <a:solidFill>
                  <a:srgbClr val="FFFFFF"/>
                </a:solidFill>
              </a:rPr>
              <a:t>Preparation for the next class</a:t>
            </a:r>
          </a:p>
          <a:p>
            <a:pPr eaLnBrk="1" hangingPunct="1">
              <a:spcBef>
                <a:spcPts val="100"/>
              </a:spcBef>
              <a:buFontTx/>
              <a:buNone/>
            </a:pPr>
            <a:endParaRPr lang="en-US" altLang="vi-VN" sz="2400">
              <a:solidFill>
                <a:srgbClr val="FFFFFF"/>
              </a:solidFill>
            </a:endParaRPr>
          </a:p>
          <a:p>
            <a:pPr eaLnBrk="1" hangingPunct="1">
              <a:spcBef>
                <a:spcPts val="100"/>
              </a:spcBef>
              <a:buFontTx/>
              <a:buNone/>
            </a:pPr>
            <a:r>
              <a:rPr lang="en-US" altLang="vi-VN" sz="2400">
                <a:solidFill>
                  <a:srgbClr val="FFFFFF"/>
                </a:solidFill>
              </a:rPr>
              <a:t>	- Read D. Salvatore, chapter 21, p743-759</a:t>
            </a:r>
          </a:p>
          <a:p>
            <a:pPr eaLnBrk="1" hangingPunct="1">
              <a:spcBef>
                <a:spcPts val="100"/>
              </a:spcBef>
              <a:buFontTx/>
              <a:buNone/>
            </a:pPr>
            <a:r>
              <a:rPr lang="en-US" altLang="vi-VN" sz="2400">
                <a:solidFill>
                  <a:srgbClr val="FFFFFF"/>
                </a:solidFill>
              </a:rPr>
              <a:t>	- Read K.T.T.Mai, chapter 7, section 7.1, 7.2, 7.3.1</a:t>
            </a:r>
          </a:p>
          <a:p>
            <a:pPr eaLnBrk="1" hangingPunct="1">
              <a:spcBef>
                <a:spcPts val="100"/>
              </a:spcBef>
              <a:buFontTx/>
              <a:buNone/>
            </a:pPr>
            <a:r>
              <a:rPr lang="en-US" altLang="vi-VN" sz="2400">
                <a:solidFill>
                  <a:srgbClr val="FFFFFF"/>
                </a:solidFill>
              </a:rPr>
              <a:t>	</a:t>
            </a:r>
          </a:p>
          <a:p>
            <a:pPr eaLnBrk="1" hangingPunct="1">
              <a:spcBef>
                <a:spcPts val="100"/>
              </a:spcBef>
              <a:buFontTx/>
              <a:buNone/>
            </a:pPr>
            <a:endParaRPr lang="en-US" altLang="vi-VN" sz="2000">
              <a:solidFill>
                <a:srgbClr val="FFFFFF"/>
              </a:solidFill>
            </a:endParaRPr>
          </a:p>
          <a:p>
            <a:pPr eaLnBrk="1" hangingPunct="1">
              <a:spcBef>
                <a:spcPts val="100"/>
              </a:spcBef>
              <a:buFontTx/>
              <a:buNone/>
            </a:pPr>
            <a:endParaRPr lang="en-US" altLang="vi-VN" sz="2000">
              <a:solidFill>
                <a:srgbClr val="FFFFFF"/>
              </a:solidFill>
            </a:endParaRPr>
          </a:p>
          <a:p>
            <a:pPr eaLnBrk="1" hangingPunct="1">
              <a:spcBef>
                <a:spcPct val="0"/>
              </a:spcBef>
              <a:buFontTx/>
              <a:buNone/>
            </a:pPr>
            <a:endParaRPr lang="en-US" altLang="vi-VN" sz="2400">
              <a:solidFill>
                <a:srgbClr val="000000"/>
              </a:solidFill>
            </a:endParaRPr>
          </a:p>
        </p:txBody>
      </p:sp>
      <p:sp>
        <p:nvSpPr>
          <p:cNvPr id="113667" name="TextBox 4"/>
          <p:cNvSpPr txBox="1">
            <a:spLocks noChangeArrowheads="1"/>
          </p:cNvSpPr>
          <p:nvPr/>
        </p:nvSpPr>
        <p:spPr bwMode="auto">
          <a:xfrm>
            <a:off x="381000" y="-152400"/>
            <a:ext cx="46482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vi-VN" sz="4400" b="1">
                <a:solidFill>
                  <a:srgbClr val="7BCF27"/>
                </a:solidFill>
              </a:rPr>
              <a:t>Homework</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8018">
            <a:off x="7834313" y="2846388"/>
            <a:ext cx="10318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268288"/>
            <a:ext cx="158432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276600"/>
            <a:ext cx="14303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0288" y="357188"/>
            <a:ext cx="828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eft-Right Arrow 18"/>
          <p:cNvSpPr/>
          <p:nvPr/>
        </p:nvSpPr>
        <p:spPr>
          <a:xfrm rot="5400000">
            <a:off x="6208713" y="2544763"/>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Left-Right Arrow 19"/>
          <p:cNvSpPr/>
          <p:nvPr/>
        </p:nvSpPr>
        <p:spPr>
          <a:xfrm rot="10800000">
            <a:off x="7299325" y="3868738"/>
            <a:ext cx="685800"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Left-Right Arrow 20"/>
          <p:cNvSpPr/>
          <p:nvPr/>
        </p:nvSpPr>
        <p:spPr>
          <a:xfrm rot="7846803">
            <a:off x="7096919" y="2788444"/>
            <a:ext cx="820738" cy="425450"/>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Oval 21"/>
          <p:cNvSpPr/>
          <p:nvPr/>
        </p:nvSpPr>
        <p:spPr>
          <a:xfrm>
            <a:off x="6462713" y="2490788"/>
            <a:ext cx="182562" cy="1825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Oval 22"/>
          <p:cNvSpPr/>
          <p:nvPr/>
        </p:nvSpPr>
        <p:spPr>
          <a:xfrm>
            <a:off x="6488113" y="3994150"/>
            <a:ext cx="182562" cy="1841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Oval 23"/>
          <p:cNvSpPr/>
          <p:nvPr/>
        </p:nvSpPr>
        <p:spPr>
          <a:xfrm>
            <a:off x="6488113" y="3994150"/>
            <a:ext cx="182562" cy="18256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 name="Oval 24"/>
          <p:cNvSpPr/>
          <p:nvPr/>
        </p:nvSpPr>
        <p:spPr>
          <a:xfrm>
            <a:off x="7729538" y="3990975"/>
            <a:ext cx="182562"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6" name="Oval 25"/>
          <p:cNvSpPr/>
          <p:nvPr/>
        </p:nvSpPr>
        <p:spPr>
          <a:xfrm>
            <a:off x="6484938" y="3995738"/>
            <a:ext cx="184150" cy="1825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 name="Oval 26"/>
          <p:cNvSpPr/>
          <p:nvPr/>
        </p:nvSpPr>
        <p:spPr>
          <a:xfrm>
            <a:off x="6483350" y="3994150"/>
            <a:ext cx="182563"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nodeType="afterGroup">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nodeType="afterGroup">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nodeType="afterGroup">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nodeType="afterGroup">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nodeType="afterGroup">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nodeType="afterGroup">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nodeType="afterGroup">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nodeType="afterGroup">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3581400" y="1295400"/>
            <a:ext cx="5105400" cy="1416050"/>
          </a:xfrm>
        </p:spPr>
        <p:txBody>
          <a:bodyPr rtlCol="0"/>
          <a:lstStyle/>
          <a:p>
            <a:pPr eaLnBrk="1" fontAlgn="auto" hangingPunct="1">
              <a:spcAft>
                <a:spcPts val="0"/>
              </a:spcAft>
              <a:defRPr/>
            </a:pPr>
            <a:endParaRPr/>
          </a:p>
        </p:txBody>
      </p:sp>
      <p:sp>
        <p:nvSpPr>
          <p:cNvPr id="4" name="Title 3"/>
          <p:cNvSpPr>
            <a:spLocks noGrp="1"/>
          </p:cNvSpPr>
          <p:nvPr>
            <p:ph type="title"/>
          </p:nvPr>
        </p:nvSpPr>
        <p:spPr>
          <a:xfrm>
            <a:off x="106363" y="4114800"/>
            <a:ext cx="7315200" cy="914400"/>
          </a:xfrm>
        </p:spPr>
        <p:txBody>
          <a:bodyPr rtlCol="0"/>
          <a:lstStyle/>
          <a:p>
            <a:pPr eaLnBrk="1" fontAlgn="auto" hangingPunct="1">
              <a:spcAft>
                <a:spcPts val="0"/>
              </a:spcAft>
              <a:defRPr/>
            </a:pPr>
            <a:r>
              <a:rPr dirty="0" smtClean="0"/>
              <a:t>THANK YOU!</a:t>
            </a:r>
            <a:endParaRPr dirty="0"/>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Introducing PowerPoint 2011">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9050">
          <a:solidFill>
            <a:srgbClr val="FF0000"/>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Introducing PowerPoint 2011.potx</Template>
  <TotalTime>0</TotalTime>
  <Words>5327</Words>
  <Application>Microsoft Office PowerPoint</Application>
  <PresentationFormat>On-screen Show (4:3)</PresentationFormat>
  <Paragraphs>617</Paragraphs>
  <Slides>50</Slides>
  <Notes>44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50</vt:i4>
      </vt:variant>
    </vt:vector>
  </HeadingPairs>
  <TitlesOfParts>
    <vt:vector size="59" baseType="lpstr">
      <vt:lpstr>Calibri</vt:lpstr>
      <vt:lpstr>MS PGothic</vt:lpstr>
      <vt:lpstr>Arial</vt:lpstr>
      <vt:lpstr>Georgia</vt:lpstr>
      <vt:lpstr>Wingdings</vt:lpstr>
      <vt:lpstr>Times New Roman</vt:lpstr>
      <vt:lpstr>Courier New</vt:lpstr>
      <vt:lpstr>Introducing PowerPoint 2011</vt:lpstr>
      <vt:lpstr>Document</vt:lpstr>
      <vt:lpstr>    FOREIGN EXCHANGE MARKETS  AND FOREIGN EXCHANGE RATES                  Nguyen Thi Minh Phuong          (University of Economics and Business, VNU) </vt:lpstr>
      <vt:lpstr>Factors that impact on exchange rates</vt:lpstr>
      <vt:lpstr>Changes in the exchange rate </vt:lpstr>
      <vt:lpstr>Changes in the exchange rate </vt:lpstr>
      <vt:lpstr>Changes in the exchange rate </vt:lpstr>
      <vt:lpstr>Changes in the exchange rate </vt:lpstr>
      <vt:lpstr>Factors that impact on exchange rate</vt:lpstr>
      <vt:lpstr>1. Real income and the exchange rate </vt:lpstr>
      <vt:lpstr>1. Real income and the exchange rate</vt:lpstr>
      <vt:lpstr>2. Real interest rate and the exchange rate</vt:lpstr>
      <vt:lpstr>2. Real interest rate and the exchange rate</vt:lpstr>
      <vt:lpstr>3. Inflation and the exchange rate</vt:lpstr>
      <vt:lpstr>4. Other economic variables</vt:lpstr>
      <vt:lpstr>5. Expectation and the exchange rate</vt:lpstr>
      <vt:lpstr>5. Expectation and the exchange rate</vt:lpstr>
      <vt:lpstr>FOREIGN EXCHANGE TRANSACTIONS</vt:lpstr>
      <vt:lpstr>Spot exchange vs. Forward exchange transactions</vt:lpstr>
      <vt:lpstr>PowerPoint Presentation</vt:lpstr>
      <vt:lpstr>Foreign exchange Swaps</vt:lpstr>
      <vt:lpstr>Foreign exchange Futures</vt:lpstr>
      <vt:lpstr>Foreign exchange Options</vt:lpstr>
      <vt:lpstr>Foreign exchange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Exchange Rate</dc:title>
  <dc:subject>International Economics</dc:subject>
  <dc:creator/>
  <cp:keywords/>
  <dc:description/>
  <cp:lastModifiedBy/>
  <cp:revision>1</cp:revision>
  <dcterms:created xsi:type="dcterms:W3CDTF">2010-05-03T20:57:59Z</dcterms:created>
  <dcterms:modified xsi:type="dcterms:W3CDTF">2019-03-19T02:05:55Z</dcterms:modified>
  <cp:category/>
</cp:coreProperties>
</file>