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705" r:id="rId2"/>
  </p:sldMasterIdLst>
  <p:notesMasterIdLst>
    <p:notesMasterId r:id="rId55"/>
  </p:notesMasterIdLst>
  <p:handoutMasterIdLst>
    <p:handoutMasterId r:id="rId56"/>
  </p:handoutMasterIdLst>
  <p:sldIdLst>
    <p:sldId id="487" r:id="rId3"/>
    <p:sldId id="261" r:id="rId4"/>
    <p:sldId id="440" r:id="rId5"/>
    <p:sldId id="441" r:id="rId6"/>
    <p:sldId id="413" r:id="rId7"/>
    <p:sldId id="443" r:id="rId8"/>
    <p:sldId id="485" r:id="rId9"/>
    <p:sldId id="488" r:id="rId10"/>
    <p:sldId id="446" r:id="rId11"/>
    <p:sldId id="447" r:id="rId12"/>
    <p:sldId id="448" r:id="rId13"/>
    <p:sldId id="466" r:id="rId14"/>
    <p:sldId id="451" r:id="rId15"/>
    <p:sldId id="455" r:id="rId16"/>
    <p:sldId id="460" r:id="rId17"/>
    <p:sldId id="458" r:id="rId18"/>
    <p:sldId id="464" r:id="rId19"/>
    <p:sldId id="486" r:id="rId20"/>
    <p:sldId id="489" r:id="rId21"/>
    <p:sldId id="467" r:id="rId22"/>
    <p:sldId id="468" r:id="rId23"/>
    <p:sldId id="469" r:id="rId24"/>
    <p:sldId id="470" r:id="rId25"/>
    <p:sldId id="471" r:id="rId26"/>
    <p:sldId id="472" r:id="rId27"/>
    <p:sldId id="457" r:id="rId28"/>
    <p:sldId id="474" r:id="rId29"/>
    <p:sldId id="473" r:id="rId30"/>
    <p:sldId id="475" r:id="rId31"/>
    <p:sldId id="478" r:id="rId32"/>
    <p:sldId id="482" r:id="rId33"/>
    <p:sldId id="479" r:id="rId34"/>
    <p:sldId id="481" r:id="rId35"/>
    <p:sldId id="491" r:id="rId36"/>
    <p:sldId id="483" r:id="rId37"/>
    <p:sldId id="492" r:id="rId38"/>
    <p:sldId id="494" r:id="rId39"/>
    <p:sldId id="484" r:id="rId40"/>
    <p:sldId id="493" r:id="rId41"/>
    <p:sldId id="498" r:id="rId42"/>
    <p:sldId id="499" r:id="rId43"/>
    <p:sldId id="500" r:id="rId44"/>
    <p:sldId id="518" r:id="rId45"/>
    <p:sldId id="519" r:id="rId46"/>
    <p:sldId id="524" r:id="rId47"/>
    <p:sldId id="520" r:id="rId48"/>
    <p:sldId id="521" r:id="rId49"/>
    <p:sldId id="525" r:id="rId50"/>
    <p:sldId id="528" r:id="rId51"/>
    <p:sldId id="526" r:id="rId52"/>
    <p:sldId id="527" r:id="rId53"/>
    <p:sldId id="523" r:id="rId54"/>
  </p:sldIdLst>
  <p:sldSz cx="9144000" cy="6858000" type="screen4x3"/>
  <p:notesSz cx="6858000" cy="9144000"/>
  <p:defaultTex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S PGothic" panose="020B0600070205080204" pitchFamily="34" charset="-128"/>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S PGothic" panose="020B0600070205080204" pitchFamily="34" charset="-128"/>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S PGothic" panose="020B0600070205080204" pitchFamily="34" charset="-128"/>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S PGothic" panose="020B0600070205080204" pitchFamily="34" charset="-128"/>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S PGothic" panose="020B0600070205080204" pitchFamily="34" charset="-128"/>
        <a:cs typeface="+mn-cs"/>
      </a:defRPr>
    </a:lvl5pPr>
    <a:lvl6pPr marL="2286000" algn="l" defTabSz="914400" rtl="0" eaLnBrk="1" latinLnBrk="0" hangingPunct="1">
      <a:defRPr kern="1200">
        <a:solidFill>
          <a:schemeClr val="tx1"/>
        </a:solidFill>
        <a:latin typeface="Calibri" panose="020F0502020204030204" pitchFamily="34" charset="0"/>
        <a:ea typeface="MS PGothic" panose="020B0600070205080204" pitchFamily="34" charset="-128"/>
        <a:cs typeface="+mn-cs"/>
      </a:defRPr>
    </a:lvl6pPr>
    <a:lvl7pPr marL="2743200" algn="l" defTabSz="914400" rtl="0" eaLnBrk="1" latinLnBrk="0" hangingPunct="1">
      <a:defRPr kern="1200">
        <a:solidFill>
          <a:schemeClr val="tx1"/>
        </a:solidFill>
        <a:latin typeface="Calibri" panose="020F0502020204030204" pitchFamily="34" charset="0"/>
        <a:ea typeface="MS PGothic" panose="020B0600070205080204" pitchFamily="34" charset="-128"/>
        <a:cs typeface="+mn-cs"/>
      </a:defRPr>
    </a:lvl7pPr>
    <a:lvl8pPr marL="3200400" algn="l" defTabSz="914400" rtl="0" eaLnBrk="1" latinLnBrk="0" hangingPunct="1">
      <a:defRPr kern="1200">
        <a:solidFill>
          <a:schemeClr val="tx1"/>
        </a:solidFill>
        <a:latin typeface="Calibri" panose="020F0502020204030204" pitchFamily="34" charset="0"/>
        <a:ea typeface="MS PGothic" panose="020B0600070205080204" pitchFamily="34" charset="-128"/>
        <a:cs typeface="+mn-cs"/>
      </a:defRPr>
    </a:lvl8pPr>
    <a:lvl9pPr marL="3657600" algn="l" defTabSz="914400" rtl="0" eaLnBrk="1" latinLnBrk="0" hangingPunct="1">
      <a:defRPr kern="1200">
        <a:solidFill>
          <a:schemeClr val="tx1"/>
        </a:solidFill>
        <a:latin typeface="Calibri" panose="020F0502020204030204" pitchFamily="34" charset="0"/>
        <a:ea typeface="MS PGothic" panose="020B0600070205080204" pitchFamily="34" charset="-128"/>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EE4FF"/>
    <a:srgbClr val="4787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EB344D84-9AFB-497E-A393-DC336BA19D2E}" styleName="Medium Style 3 - Accent 3">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3"/>
          </a:solidFill>
        </a:fill>
      </a:tcStyle>
    </a:lastCol>
    <a:firstCol>
      <a:tcTxStyle b="on">
        <a:fontRef idx="minor">
          <a:scrgbClr r="0" g="0" b="0"/>
        </a:fontRef>
        <a:schemeClr val="lt1"/>
      </a:tcTxStyle>
      <a:tcStyle>
        <a:tcBdr/>
        <a:fill>
          <a:solidFill>
            <a:schemeClr val="accent3"/>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20"/>
    <p:restoredTop sz="94095" autoAdjust="0"/>
  </p:normalViewPr>
  <p:slideViewPr>
    <p:cSldViewPr>
      <p:cViewPr varScale="1">
        <p:scale>
          <a:sx n="69" d="100"/>
          <a:sy n="69" d="100"/>
        </p:scale>
        <p:origin x="1200" y="44"/>
      </p:cViewPr>
      <p:guideLst>
        <p:guide orient="horz" pos="2160"/>
        <p:guide pos="2880"/>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notesMaster" Target="notesMasters/notesMaster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viewProps" Target="viewProps.xml"/><Relationship Id="rId5" Type="http://schemas.openxmlformats.org/officeDocument/2006/relationships/slide" Target="slides/slide3.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handoutMaster" Target="handoutMasters/handoutMaster1.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theme" Target="theme/theme1.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presProps" Target="presProps.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eaLnBrk="1" fontAlgn="auto" hangingPunct="1">
              <a:spcBef>
                <a:spcPts val="0"/>
              </a:spcBef>
              <a:spcAft>
                <a:spcPts val="0"/>
              </a:spcAft>
              <a:defRPr sz="1200">
                <a:latin typeface="+mn-lt"/>
                <a:ea typeface="+mn-ea"/>
                <a:cs typeface="+mn-cs"/>
              </a:defRPr>
            </a:lvl1pPr>
          </a:lstStyle>
          <a:p>
            <a:pPr>
              <a:defRPr/>
            </a:pPr>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wrap="square" lIns="91440" tIns="45720" rIns="91440" bIns="45720" numCol="1" anchor="t" anchorCtr="0" compatLnSpc="1">
            <a:prstTxWarp prst="textNoShape">
              <a:avLst/>
            </a:prstTxWarp>
          </a:bodyPr>
          <a:lstStyle>
            <a:lvl1pPr algn="r" eaLnBrk="1" hangingPunct="1">
              <a:defRPr sz="1200"/>
            </a:lvl1pPr>
          </a:lstStyle>
          <a:p>
            <a:pPr>
              <a:defRPr/>
            </a:pPr>
            <a:fld id="{E8C56086-7CBF-4AA4-8C5A-9360904A53BF}" type="datetimeFigureOut">
              <a:rPr lang="en-US"/>
              <a:pPr>
                <a:defRPr/>
              </a:pPr>
              <a:t>3/19/2019</a:t>
            </a:fld>
            <a:endParaRPr lang="en-US"/>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ea typeface="+mn-ea"/>
                <a:cs typeface="+mn-cs"/>
              </a:defRPr>
            </a:lvl1pPr>
          </a:lstStyle>
          <a:p>
            <a:pPr>
              <a:defRPr/>
            </a:pPr>
            <a:endParaRPr 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vl1pPr>
          </a:lstStyle>
          <a:p>
            <a:pPr>
              <a:defRPr/>
            </a:pPr>
            <a:fld id="{46B4AA89-4E75-4CA2-884F-63E20979D96A}" type="slidenum">
              <a:rPr lang="en-US"/>
              <a:pPr>
                <a:defRPr/>
              </a:pPr>
              <a:t>‹#›</a:t>
            </a:fld>
            <a:endParaRPr 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eaLnBrk="1" fontAlgn="auto" hangingPunct="1">
              <a:spcBef>
                <a:spcPts val="0"/>
              </a:spcBef>
              <a:spcAft>
                <a:spcPts val="0"/>
              </a:spcAft>
              <a:defRPr sz="1200">
                <a:latin typeface="+mn-lt"/>
                <a:ea typeface="+mn-ea"/>
                <a:cs typeface="+mn-cs"/>
              </a:defRPr>
            </a:lvl1pPr>
          </a:lstStyle>
          <a:p>
            <a:pPr>
              <a:defRPr/>
            </a:pPr>
            <a:endParaRPr lang="en-US"/>
          </a:p>
        </p:txBody>
      </p:sp>
      <p:sp>
        <p:nvSpPr>
          <p:cNvPr id="3" name="Date Placeholder 2"/>
          <p:cNvSpPr>
            <a:spLocks noGrp="1"/>
          </p:cNvSpPr>
          <p:nvPr>
            <p:ph type="dt" idx="1"/>
          </p:nvPr>
        </p:nvSpPr>
        <p:spPr>
          <a:xfrm>
            <a:off x="3884613" y="0"/>
            <a:ext cx="2971800" cy="457200"/>
          </a:xfrm>
          <a:prstGeom prst="rect">
            <a:avLst/>
          </a:prstGeom>
        </p:spPr>
        <p:txBody>
          <a:bodyPr vert="horz" wrap="square" lIns="91440" tIns="45720" rIns="91440" bIns="45720" numCol="1" anchor="t" anchorCtr="0" compatLnSpc="1">
            <a:prstTxWarp prst="textNoShape">
              <a:avLst/>
            </a:prstTxWarp>
          </a:bodyPr>
          <a:lstStyle>
            <a:lvl1pPr algn="r" eaLnBrk="1" hangingPunct="1">
              <a:defRPr sz="1200"/>
            </a:lvl1pPr>
          </a:lstStyle>
          <a:p>
            <a:pPr>
              <a:defRPr/>
            </a:pPr>
            <a:fld id="{993B0304-63BF-496B-81A3-3F3389228F52}" type="datetimeFigureOut">
              <a:rPr lang="en-US"/>
              <a:pPr>
                <a:defRPr/>
              </a:pPr>
              <a:t>3/19/2019</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n-US" noProof="0"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US" noProof="0"/>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ea typeface="+mn-ea"/>
                <a:cs typeface="+mn-cs"/>
              </a:defRPr>
            </a:lvl1pPr>
          </a:lstStyle>
          <a:p>
            <a:pPr>
              <a:defRPr/>
            </a:pPr>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vl1pPr>
          </a:lstStyle>
          <a:p>
            <a:pPr>
              <a:defRPr/>
            </a:pPr>
            <a:fld id="{4E00877D-E0ED-4383-AFFF-2EF9FA2D27F5}" type="slidenum">
              <a:rPr lang="en-US"/>
              <a:pPr>
                <a:defRPr/>
              </a:pPr>
              <a:t>‹#›</a:t>
            </a:fld>
            <a:endParaRPr 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S PGothic" pitchFamily="34" charset="-128"/>
        <a:cs typeface="MS PGothic" charset="0"/>
      </a:defRPr>
    </a:lvl1pPr>
    <a:lvl2pPr marL="457200" algn="l" rtl="0" eaLnBrk="0" fontAlgn="base" hangingPunct="0">
      <a:spcBef>
        <a:spcPct val="30000"/>
      </a:spcBef>
      <a:spcAft>
        <a:spcPct val="0"/>
      </a:spcAft>
      <a:defRPr sz="1200" kern="1200">
        <a:solidFill>
          <a:schemeClr val="tx1"/>
        </a:solidFill>
        <a:latin typeface="+mn-lt"/>
        <a:ea typeface="MS PGothic" pitchFamily="34" charset="-128"/>
        <a:cs typeface="MS PGothic" charset="0"/>
      </a:defRPr>
    </a:lvl2pPr>
    <a:lvl3pPr marL="914400" algn="l" rtl="0" eaLnBrk="0" fontAlgn="base" hangingPunct="0">
      <a:spcBef>
        <a:spcPct val="30000"/>
      </a:spcBef>
      <a:spcAft>
        <a:spcPct val="0"/>
      </a:spcAft>
      <a:defRPr sz="1200" kern="1200">
        <a:solidFill>
          <a:schemeClr val="tx1"/>
        </a:solidFill>
        <a:latin typeface="+mn-lt"/>
        <a:ea typeface="MS PGothic" pitchFamily="34" charset="-128"/>
        <a:cs typeface="MS PGothic" charset="0"/>
      </a:defRPr>
    </a:lvl3pPr>
    <a:lvl4pPr marL="1371600" algn="l" rtl="0" eaLnBrk="0" fontAlgn="base" hangingPunct="0">
      <a:spcBef>
        <a:spcPct val="30000"/>
      </a:spcBef>
      <a:spcAft>
        <a:spcPct val="0"/>
      </a:spcAft>
      <a:defRPr sz="1200" kern="1200">
        <a:solidFill>
          <a:schemeClr val="tx1"/>
        </a:solidFill>
        <a:latin typeface="+mn-lt"/>
        <a:ea typeface="MS PGothic" pitchFamily="34" charset="-128"/>
        <a:cs typeface="MS PGothic" charset="0"/>
      </a:defRPr>
    </a:lvl4pPr>
    <a:lvl5pPr marL="1828800" algn="l" rtl="0" eaLnBrk="0" fontAlgn="base" hangingPunct="0">
      <a:spcBef>
        <a:spcPct val="30000"/>
      </a:spcBef>
      <a:spcAft>
        <a:spcPct val="0"/>
      </a:spcAft>
      <a:defRPr sz="1200" kern="1200">
        <a:solidFill>
          <a:schemeClr val="tx1"/>
        </a:solidFill>
        <a:latin typeface="+mn-lt"/>
        <a:ea typeface="MS PGothic" pitchFamily="34" charset="-128"/>
        <a:cs typeface="MS PGothic"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3" Type="http://schemas.openxmlformats.org/officeDocument/2006/relationships/hyperlink" Target="http://www.investorwords.com/1240/currency.html" TargetMode="External"/><Relationship Id="rId7" Type="http://schemas.openxmlformats.org/officeDocument/2006/relationships/hyperlink" Target="http://www.investorwords.com/2962/market.html" TargetMode="External"/><Relationship Id="rId2" Type="http://schemas.openxmlformats.org/officeDocument/2006/relationships/slide" Target="../slides/slide8.xml"/><Relationship Id="rId1" Type="http://schemas.openxmlformats.org/officeDocument/2006/relationships/notesMaster" Target="../notesMasters/notesMaster1.xml"/><Relationship Id="rId6" Type="http://schemas.openxmlformats.org/officeDocument/2006/relationships/hyperlink" Target="http://www.investorwords.com/2045/Forex.html" TargetMode="External"/><Relationship Id="rId5" Type="http://schemas.openxmlformats.org/officeDocument/2006/relationships/hyperlink" Target="http://www.investorwords.com/5014/trade.html" TargetMode="External"/><Relationship Id="rId4" Type="http://schemas.openxmlformats.org/officeDocument/2006/relationships/hyperlink" Target="http://www.investorwords.com/8894/available.html" TargetMode="Externa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 name="Notes Placeholder 2"/>
          <p:cNvSpPr>
            <a:spLocks noGrp="1"/>
          </p:cNvSpPr>
          <p:nvPr>
            <p:ph type="body" idx="1"/>
          </p:nvPr>
        </p:nvSpPr>
        <p:spPr/>
        <p:txBody>
          <a:bodyPr/>
          <a:lstStyle/>
          <a:p>
            <a:pPr eaLnBrk="1" hangingPunct="1">
              <a:defRPr/>
            </a:pPr>
            <a:endParaRPr lang="en-US" dirty="0" smtClean="0">
              <a:ea typeface="+mn-ea"/>
              <a:cs typeface="+mn-cs"/>
            </a:endParaRPr>
          </a:p>
        </p:txBody>
      </p:sp>
      <p:sp>
        <p:nvSpPr>
          <p:cNvPr id="3482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MS PGothic" panose="020B0600070205080204" pitchFamily="34" charset="-128"/>
              </a:defRPr>
            </a:lvl1pPr>
            <a:lvl2pPr marL="742950" indent="-285750">
              <a:spcBef>
                <a:spcPct val="30000"/>
              </a:spcBef>
              <a:defRPr sz="1200">
                <a:solidFill>
                  <a:schemeClr val="tx1"/>
                </a:solidFill>
                <a:latin typeface="Calibri" panose="020F0502020204030204" pitchFamily="34" charset="0"/>
                <a:ea typeface="MS PGothic" panose="020B0600070205080204" pitchFamily="34" charset="-128"/>
              </a:defRPr>
            </a:lvl2pPr>
            <a:lvl3pPr marL="1143000" indent="-228600">
              <a:spcBef>
                <a:spcPct val="30000"/>
              </a:spcBef>
              <a:defRPr sz="1200">
                <a:solidFill>
                  <a:schemeClr val="tx1"/>
                </a:solidFill>
                <a:latin typeface="Calibri" panose="020F0502020204030204" pitchFamily="34" charset="0"/>
                <a:ea typeface="MS PGothic" panose="020B0600070205080204" pitchFamily="34" charset="-128"/>
              </a:defRPr>
            </a:lvl3pPr>
            <a:lvl4pPr marL="1600200" indent="-228600">
              <a:spcBef>
                <a:spcPct val="30000"/>
              </a:spcBef>
              <a:defRPr sz="1200">
                <a:solidFill>
                  <a:schemeClr val="tx1"/>
                </a:solidFill>
                <a:latin typeface="Calibri" panose="020F0502020204030204" pitchFamily="34" charset="0"/>
                <a:ea typeface="MS PGothic" panose="020B0600070205080204" pitchFamily="34" charset="-128"/>
              </a:defRPr>
            </a:lvl4pPr>
            <a:lvl5pPr marL="2057400" indent="-228600">
              <a:spcBef>
                <a:spcPct val="30000"/>
              </a:spcBef>
              <a:defRPr sz="12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9pPr>
          </a:lstStyle>
          <a:p>
            <a:pPr>
              <a:spcBef>
                <a:spcPct val="0"/>
              </a:spcBef>
            </a:pPr>
            <a:fld id="{6FE0CC9E-BE45-4F84-8AEF-8DA4A6D22E8B}" type="slidenum">
              <a:rPr lang="en-US" altLang="vi-VN" smtClean="0"/>
              <a:pPr>
                <a:spcBef>
                  <a:spcPct val="0"/>
                </a:spcBef>
              </a:pPr>
              <a:t>1</a:t>
            </a:fld>
            <a:endParaRPr lang="en-US" altLang="vi-VN"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686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vi-VN" altLang="vi-VN" smtClean="0">
              <a:latin typeface="Calibri" panose="020F0502020204030204" pitchFamily="34" charset="0"/>
            </a:endParaRPr>
          </a:p>
        </p:txBody>
      </p:sp>
      <p:sp>
        <p:nvSpPr>
          <p:cNvPr id="3686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MS PGothic" panose="020B0600070205080204" pitchFamily="34" charset="-128"/>
              </a:defRPr>
            </a:lvl1pPr>
            <a:lvl2pPr marL="742950" indent="-285750">
              <a:spcBef>
                <a:spcPct val="30000"/>
              </a:spcBef>
              <a:defRPr sz="1200">
                <a:solidFill>
                  <a:schemeClr val="tx1"/>
                </a:solidFill>
                <a:latin typeface="Calibri" panose="020F0502020204030204" pitchFamily="34" charset="0"/>
                <a:ea typeface="MS PGothic" panose="020B0600070205080204" pitchFamily="34" charset="-128"/>
              </a:defRPr>
            </a:lvl2pPr>
            <a:lvl3pPr marL="1143000" indent="-228600">
              <a:spcBef>
                <a:spcPct val="30000"/>
              </a:spcBef>
              <a:defRPr sz="1200">
                <a:solidFill>
                  <a:schemeClr val="tx1"/>
                </a:solidFill>
                <a:latin typeface="Calibri" panose="020F0502020204030204" pitchFamily="34" charset="0"/>
                <a:ea typeface="MS PGothic" panose="020B0600070205080204" pitchFamily="34" charset="-128"/>
              </a:defRPr>
            </a:lvl3pPr>
            <a:lvl4pPr marL="1600200" indent="-228600">
              <a:spcBef>
                <a:spcPct val="30000"/>
              </a:spcBef>
              <a:defRPr sz="1200">
                <a:solidFill>
                  <a:schemeClr val="tx1"/>
                </a:solidFill>
                <a:latin typeface="Calibri" panose="020F0502020204030204" pitchFamily="34" charset="0"/>
                <a:ea typeface="MS PGothic" panose="020B0600070205080204" pitchFamily="34" charset="-128"/>
              </a:defRPr>
            </a:lvl4pPr>
            <a:lvl5pPr marL="2057400" indent="-228600">
              <a:spcBef>
                <a:spcPct val="30000"/>
              </a:spcBef>
              <a:defRPr sz="12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9pPr>
          </a:lstStyle>
          <a:p>
            <a:pPr>
              <a:spcBef>
                <a:spcPct val="0"/>
              </a:spcBef>
            </a:pPr>
            <a:fld id="{67C80584-7312-40ED-873C-8D11C4009CC2}" type="slidenum">
              <a:rPr lang="en-US" altLang="vi-VN" smtClean="0">
                <a:solidFill>
                  <a:srgbClr val="000000"/>
                </a:solidFill>
              </a:rPr>
              <a:pPr>
                <a:spcBef>
                  <a:spcPct val="0"/>
                </a:spcBef>
              </a:pPr>
              <a:t>2</a:t>
            </a:fld>
            <a:endParaRPr lang="en-US" altLang="vi-VN" smtClean="0">
              <a:solidFill>
                <a:srgbClr val="000000"/>
              </a:solidFill>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891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vi-VN" altLang="vi-VN" smtClean="0">
              <a:latin typeface="Calibri" panose="020F0502020204030204" pitchFamily="34" charset="0"/>
            </a:endParaRPr>
          </a:p>
        </p:txBody>
      </p:sp>
      <p:sp>
        <p:nvSpPr>
          <p:cNvPr id="3891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MS PGothic" panose="020B0600070205080204" pitchFamily="34" charset="-128"/>
              </a:defRPr>
            </a:lvl1pPr>
            <a:lvl2pPr marL="742950" indent="-285750">
              <a:spcBef>
                <a:spcPct val="30000"/>
              </a:spcBef>
              <a:defRPr sz="1200">
                <a:solidFill>
                  <a:schemeClr val="tx1"/>
                </a:solidFill>
                <a:latin typeface="Calibri" panose="020F0502020204030204" pitchFamily="34" charset="0"/>
                <a:ea typeface="MS PGothic" panose="020B0600070205080204" pitchFamily="34" charset="-128"/>
              </a:defRPr>
            </a:lvl2pPr>
            <a:lvl3pPr marL="1143000" indent="-228600">
              <a:spcBef>
                <a:spcPct val="30000"/>
              </a:spcBef>
              <a:defRPr sz="1200">
                <a:solidFill>
                  <a:schemeClr val="tx1"/>
                </a:solidFill>
                <a:latin typeface="Calibri" panose="020F0502020204030204" pitchFamily="34" charset="0"/>
                <a:ea typeface="MS PGothic" panose="020B0600070205080204" pitchFamily="34" charset="-128"/>
              </a:defRPr>
            </a:lvl3pPr>
            <a:lvl4pPr marL="1600200" indent="-228600">
              <a:spcBef>
                <a:spcPct val="30000"/>
              </a:spcBef>
              <a:defRPr sz="1200">
                <a:solidFill>
                  <a:schemeClr val="tx1"/>
                </a:solidFill>
                <a:latin typeface="Calibri" panose="020F0502020204030204" pitchFamily="34" charset="0"/>
                <a:ea typeface="MS PGothic" panose="020B0600070205080204" pitchFamily="34" charset="-128"/>
              </a:defRPr>
            </a:lvl4pPr>
            <a:lvl5pPr marL="2057400" indent="-228600">
              <a:spcBef>
                <a:spcPct val="30000"/>
              </a:spcBef>
              <a:defRPr sz="12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9pPr>
          </a:lstStyle>
          <a:p>
            <a:pPr>
              <a:spcBef>
                <a:spcPct val="0"/>
              </a:spcBef>
            </a:pPr>
            <a:fld id="{CD0BC7FC-603B-4915-A1EE-375818D62EA0}" type="slidenum">
              <a:rPr lang="en-US" altLang="vi-VN" smtClean="0">
                <a:solidFill>
                  <a:srgbClr val="000000"/>
                </a:solidFill>
              </a:rPr>
              <a:pPr>
                <a:spcBef>
                  <a:spcPct val="0"/>
                </a:spcBef>
              </a:pPr>
              <a:t>3</a:t>
            </a:fld>
            <a:endParaRPr lang="en-US" altLang="vi-VN" smtClean="0">
              <a:solidFill>
                <a:srgbClr val="000000"/>
              </a:solidFill>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6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vi-VN" altLang="vi-VN" smtClean="0">
              <a:latin typeface="Calibri" panose="020F0502020204030204" pitchFamily="34" charset="0"/>
            </a:endParaRPr>
          </a:p>
        </p:txBody>
      </p:sp>
      <p:sp>
        <p:nvSpPr>
          <p:cNvPr id="4096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MS PGothic" panose="020B0600070205080204" pitchFamily="34" charset="-128"/>
              </a:defRPr>
            </a:lvl1pPr>
            <a:lvl2pPr marL="742950" indent="-285750">
              <a:spcBef>
                <a:spcPct val="30000"/>
              </a:spcBef>
              <a:defRPr sz="1200">
                <a:solidFill>
                  <a:schemeClr val="tx1"/>
                </a:solidFill>
                <a:latin typeface="Calibri" panose="020F0502020204030204" pitchFamily="34" charset="0"/>
                <a:ea typeface="MS PGothic" panose="020B0600070205080204" pitchFamily="34" charset="-128"/>
              </a:defRPr>
            </a:lvl2pPr>
            <a:lvl3pPr marL="1143000" indent="-228600">
              <a:spcBef>
                <a:spcPct val="30000"/>
              </a:spcBef>
              <a:defRPr sz="1200">
                <a:solidFill>
                  <a:schemeClr val="tx1"/>
                </a:solidFill>
                <a:latin typeface="Calibri" panose="020F0502020204030204" pitchFamily="34" charset="0"/>
                <a:ea typeface="MS PGothic" panose="020B0600070205080204" pitchFamily="34" charset="-128"/>
              </a:defRPr>
            </a:lvl3pPr>
            <a:lvl4pPr marL="1600200" indent="-228600">
              <a:spcBef>
                <a:spcPct val="30000"/>
              </a:spcBef>
              <a:defRPr sz="1200">
                <a:solidFill>
                  <a:schemeClr val="tx1"/>
                </a:solidFill>
                <a:latin typeface="Calibri" panose="020F0502020204030204" pitchFamily="34" charset="0"/>
                <a:ea typeface="MS PGothic" panose="020B0600070205080204" pitchFamily="34" charset="-128"/>
              </a:defRPr>
            </a:lvl4pPr>
            <a:lvl5pPr marL="2057400" indent="-228600">
              <a:spcBef>
                <a:spcPct val="30000"/>
              </a:spcBef>
              <a:defRPr sz="12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9pPr>
          </a:lstStyle>
          <a:p>
            <a:pPr>
              <a:spcBef>
                <a:spcPct val="0"/>
              </a:spcBef>
            </a:pPr>
            <a:fld id="{AA91789E-B06A-4E31-B18C-9687347F1604}" type="slidenum">
              <a:rPr lang="en-US" altLang="vi-VN" smtClean="0"/>
              <a:pPr>
                <a:spcBef>
                  <a:spcPct val="0"/>
                </a:spcBef>
              </a:pPr>
              <a:t>4</a:t>
            </a:fld>
            <a:endParaRPr lang="en-US" altLang="vi-VN"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403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r>
              <a:rPr lang="en-US" altLang="vi-VN" smtClean="0"/>
              <a:t>IMS can be classified according to the exchange rate regimes </a:t>
            </a:r>
            <a:r>
              <a:rPr lang="vi-VN" altLang="vi-VN" smtClean="0"/>
              <a:t>or</a:t>
            </a:r>
            <a:r>
              <a:rPr lang="en-US" altLang="vi-VN" smtClean="0"/>
              <a:t> the form of international reserve assets. </a:t>
            </a:r>
          </a:p>
          <a:p>
            <a:pPr eaLnBrk="1" hangingPunct="1"/>
            <a:endParaRPr lang="en-US" altLang="vi-VN" smtClean="0"/>
          </a:p>
          <a:p>
            <a:pPr eaLnBrk="1" hangingPunct="1"/>
            <a:r>
              <a:rPr lang="en-US" altLang="vi-VN" smtClean="0"/>
              <a:t>Based on exchange rate regimes, we have fixed exchange rate system, fixed exchange rate system with bands, pegged rate system, managed floating rate, freely floating  </a:t>
            </a:r>
          </a:p>
          <a:p>
            <a:pPr eaLnBrk="1" hangingPunct="1"/>
            <a:endParaRPr lang="en-US" altLang="vi-VN" smtClean="0"/>
          </a:p>
          <a:p>
            <a:pPr eaLnBrk="1" hangingPunct="1"/>
            <a:r>
              <a:rPr lang="en-US" altLang="vi-VN" smtClean="0"/>
              <a:t>VN</a:t>
            </a:r>
            <a:r>
              <a:rPr lang="en-US" altLang="en-US" smtClean="0"/>
              <a:t>’</a:t>
            </a:r>
            <a:r>
              <a:rPr lang="en-US" altLang="vi-VN" smtClean="0"/>
              <a:t>s exchange rate regime is officially described as a managed floating regime and yet has some characteristics of a crawling peg, with a steady pace of depreciation against the USD</a:t>
            </a:r>
          </a:p>
        </p:txBody>
      </p:sp>
      <p:sp>
        <p:nvSpPr>
          <p:cNvPr id="4403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MS PGothic" panose="020B0600070205080204" pitchFamily="34" charset="-128"/>
              </a:defRPr>
            </a:lvl1pPr>
            <a:lvl2pPr marL="742950" indent="-285750">
              <a:spcBef>
                <a:spcPct val="30000"/>
              </a:spcBef>
              <a:defRPr sz="1200">
                <a:solidFill>
                  <a:schemeClr val="tx1"/>
                </a:solidFill>
                <a:latin typeface="Calibri" panose="020F0502020204030204" pitchFamily="34" charset="0"/>
                <a:ea typeface="MS PGothic" panose="020B0600070205080204" pitchFamily="34" charset="-128"/>
              </a:defRPr>
            </a:lvl2pPr>
            <a:lvl3pPr marL="1143000" indent="-228600">
              <a:spcBef>
                <a:spcPct val="30000"/>
              </a:spcBef>
              <a:defRPr sz="1200">
                <a:solidFill>
                  <a:schemeClr val="tx1"/>
                </a:solidFill>
                <a:latin typeface="Calibri" panose="020F0502020204030204" pitchFamily="34" charset="0"/>
                <a:ea typeface="MS PGothic" panose="020B0600070205080204" pitchFamily="34" charset="-128"/>
              </a:defRPr>
            </a:lvl3pPr>
            <a:lvl4pPr marL="1600200" indent="-228600">
              <a:spcBef>
                <a:spcPct val="30000"/>
              </a:spcBef>
              <a:defRPr sz="1200">
                <a:solidFill>
                  <a:schemeClr val="tx1"/>
                </a:solidFill>
                <a:latin typeface="Calibri" panose="020F0502020204030204" pitchFamily="34" charset="0"/>
                <a:ea typeface="MS PGothic" panose="020B0600070205080204" pitchFamily="34" charset="-128"/>
              </a:defRPr>
            </a:lvl4pPr>
            <a:lvl5pPr marL="2057400" indent="-228600">
              <a:spcBef>
                <a:spcPct val="30000"/>
              </a:spcBef>
              <a:defRPr sz="12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9pPr>
          </a:lstStyle>
          <a:p>
            <a:pPr>
              <a:spcBef>
                <a:spcPct val="0"/>
              </a:spcBef>
            </a:pPr>
            <a:fld id="{D8B1B7F7-71F3-4672-8EB2-9096A706AD09}" type="slidenum">
              <a:rPr lang="en-US" altLang="vi-VN" smtClean="0"/>
              <a:pPr>
                <a:spcBef>
                  <a:spcPct val="0"/>
                </a:spcBef>
              </a:pPr>
              <a:t>6</a:t>
            </a:fld>
            <a:endParaRPr lang="en-US" altLang="vi-VN"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710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nSpc>
                <a:spcPct val="80000"/>
              </a:lnSpc>
            </a:pPr>
            <a:r>
              <a:rPr lang="en-US" altLang="vi-VN" sz="1000" smtClean="0"/>
              <a:t>- A currency that is freely exchangeable (i.e. without government restrictions) into other currencies or gold. </a:t>
            </a:r>
          </a:p>
          <a:p>
            <a:pPr>
              <a:lnSpc>
                <a:spcPct val="80000"/>
              </a:lnSpc>
            </a:pPr>
            <a:r>
              <a:rPr lang="en-US" altLang="vi-VN" sz="1000" smtClean="0"/>
              <a:t>Most major currencies are fully convertible, that is, they can be freely traded without restriction and without required authorization. </a:t>
            </a:r>
            <a:br>
              <a:rPr lang="en-US" altLang="vi-VN" sz="1000" smtClean="0"/>
            </a:br>
            <a:r>
              <a:rPr lang="en-US" altLang="vi-VN" sz="1000" smtClean="0"/>
              <a:t>Partially convertible: control of Central Bank on the international  on the currency inflows and outflows of the country</a:t>
            </a:r>
          </a:p>
          <a:p>
            <a:pPr>
              <a:lnSpc>
                <a:spcPct val="80000"/>
              </a:lnSpc>
            </a:pPr>
            <a:endParaRPr lang="en-US" altLang="vi-VN" sz="1000" smtClean="0"/>
          </a:p>
          <a:p>
            <a:pPr>
              <a:lnSpc>
                <a:spcPct val="80000"/>
              </a:lnSpc>
            </a:pPr>
            <a:r>
              <a:rPr lang="en-US" altLang="vi-VN" sz="1000" smtClean="0"/>
              <a:t>- A </a:t>
            </a:r>
            <a:r>
              <a:rPr lang="en-US" altLang="vi-VN" sz="1000" smtClean="0">
                <a:hlinkClick r:id="rId3"/>
              </a:rPr>
              <a:t>currency</a:t>
            </a:r>
            <a:r>
              <a:rPr lang="en-US" altLang="vi-VN" sz="1000" smtClean="0"/>
              <a:t> that is not </a:t>
            </a:r>
            <a:r>
              <a:rPr lang="en-US" altLang="vi-VN" sz="1000" smtClean="0">
                <a:hlinkClick r:id="rId4"/>
              </a:rPr>
              <a:t>available</a:t>
            </a:r>
            <a:r>
              <a:rPr lang="en-US" altLang="vi-VN" sz="1000" smtClean="0"/>
              <a:t> to </a:t>
            </a:r>
            <a:r>
              <a:rPr lang="en-US" altLang="vi-VN" sz="1000" smtClean="0">
                <a:hlinkClick r:id="rId5"/>
              </a:rPr>
              <a:t>trade</a:t>
            </a:r>
            <a:r>
              <a:rPr lang="en-US" altLang="vi-VN" sz="1000" smtClean="0"/>
              <a:t> on the </a:t>
            </a:r>
            <a:r>
              <a:rPr lang="en-US" altLang="vi-VN" sz="1000" smtClean="0">
                <a:hlinkClick r:id="rId6"/>
              </a:rPr>
              <a:t>forex</a:t>
            </a:r>
            <a:r>
              <a:rPr lang="en-US" altLang="vi-VN" sz="1000" smtClean="0"/>
              <a:t> </a:t>
            </a:r>
            <a:r>
              <a:rPr lang="en-US" altLang="vi-VN" sz="1000" smtClean="0">
                <a:hlinkClick r:id="rId7"/>
              </a:rPr>
              <a:t>market</a:t>
            </a:r>
            <a:r>
              <a:rPr lang="en-US" altLang="vi-VN" sz="1000" smtClean="0"/>
              <a:t>, and therefore cannot be exchanged for any other currency</a:t>
            </a:r>
            <a:br>
              <a:rPr lang="en-US" altLang="vi-VN" sz="1000" smtClean="0"/>
            </a:br>
            <a:r>
              <a:rPr lang="en-US" altLang="vi-VN" sz="1000" smtClean="0"/>
              <a:t>E.g. Cuba, North Korea currencies </a:t>
            </a:r>
          </a:p>
          <a:p>
            <a:pPr>
              <a:lnSpc>
                <a:spcPct val="80000"/>
              </a:lnSpc>
            </a:pPr>
            <a:endParaRPr lang="en-US" altLang="vi-VN" sz="1000" smtClean="0"/>
          </a:p>
          <a:p>
            <a:pPr>
              <a:lnSpc>
                <a:spcPct val="80000"/>
              </a:lnSpc>
            </a:pPr>
            <a:endParaRPr lang="en-US" altLang="vi-VN" sz="1000" smtClean="0"/>
          </a:p>
        </p:txBody>
      </p:sp>
      <p:sp>
        <p:nvSpPr>
          <p:cNvPr id="4710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MS PGothic" panose="020B0600070205080204" pitchFamily="34" charset="-128"/>
              </a:defRPr>
            </a:lvl1pPr>
            <a:lvl2pPr marL="742950" indent="-285750">
              <a:spcBef>
                <a:spcPct val="30000"/>
              </a:spcBef>
              <a:defRPr sz="1200">
                <a:solidFill>
                  <a:schemeClr val="tx1"/>
                </a:solidFill>
                <a:latin typeface="Calibri" panose="020F0502020204030204" pitchFamily="34" charset="0"/>
                <a:ea typeface="MS PGothic" panose="020B0600070205080204" pitchFamily="34" charset="-128"/>
              </a:defRPr>
            </a:lvl2pPr>
            <a:lvl3pPr marL="1143000" indent="-228600">
              <a:spcBef>
                <a:spcPct val="30000"/>
              </a:spcBef>
              <a:defRPr sz="1200">
                <a:solidFill>
                  <a:schemeClr val="tx1"/>
                </a:solidFill>
                <a:latin typeface="Calibri" panose="020F0502020204030204" pitchFamily="34" charset="0"/>
                <a:ea typeface="MS PGothic" panose="020B0600070205080204" pitchFamily="34" charset="-128"/>
              </a:defRPr>
            </a:lvl3pPr>
            <a:lvl4pPr marL="1600200" indent="-228600">
              <a:spcBef>
                <a:spcPct val="30000"/>
              </a:spcBef>
              <a:defRPr sz="1200">
                <a:solidFill>
                  <a:schemeClr val="tx1"/>
                </a:solidFill>
                <a:latin typeface="Calibri" panose="020F0502020204030204" pitchFamily="34" charset="0"/>
                <a:ea typeface="MS PGothic" panose="020B0600070205080204" pitchFamily="34" charset="-128"/>
              </a:defRPr>
            </a:lvl4pPr>
            <a:lvl5pPr marL="2057400" indent="-228600">
              <a:spcBef>
                <a:spcPct val="30000"/>
              </a:spcBef>
              <a:defRPr sz="12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9pPr>
          </a:lstStyle>
          <a:p>
            <a:pPr>
              <a:spcBef>
                <a:spcPct val="0"/>
              </a:spcBef>
            </a:pPr>
            <a:fld id="{8E9FE10E-5C28-4371-AA67-E1221AB56144}" type="slidenum">
              <a:rPr lang="en-US" altLang="vi-VN" smtClean="0"/>
              <a:pPr>
                <a:spcBef>
                  <a:spcPct val="0"/>
                </a:spcBef>
              </a:pPr>
              <a:t>8</a:t>
            </a:fld>
            <a:endParaRPr lang="en-US" altLang="vi-VN"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915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vi-VN" smtClean="0"/>
              <a:t>An IMS can be assed in terms of its adjustment, liquidity and confidence</a:t>
            </a:r>
          </a:p>
          <a:p>
            <a:pPr>
              <a:buFontTx/>
              <a:buChar char="-"/>
            </a:pPr>
            <a:r>
              <a:rPr lang="en-US" altLang="vi-VN" smtClean="0"/>
              <a:t>Adjustment: a good monetary system should minimize the cost and the time of the BOP adjustment</a:t>
            </a:r>
          </a:p>
          <a:p>
            <a:pPr>
              <a:buFontTx/>
              <a:buChar char="-"/>
            </a:pPr>
            <a:r>
              <a:rPr lang="en-US" altLang="vi-VN" smtClean="0"/>
              <a:t>Liquidity: A good monetary system should provide adequate international reserves to correct temporary deficits in the BOP</a:t>
            </a:r>
          </a:p>
          <a:p>
            <a:pPr>
              <a:buFontTx/>
              <a:buChar char="-"/>
            </a:pPr>
            <a:r>
              <a:rPr lang="en-US" altLang="vi-VN" smtClean="0"/>
              <a:t>Confidence: refers to the knowledge that the adjustment mechanism is working adequately and international reserves will retain their relative and absolute values.  </a:t>
            </a:r>
          </a:p>
        </p:txBody>
      </p:sp>
      <p:sp>
        <p:nvSpPr>
          <p:cNvPr id="4915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MS PGothic" panose="020B0600070205080204" pitchFamily="34" charset="-128"/>
              </a:defRPr>
            </a:lvl1pPr>
            <a:lvl2pPr marL="742950" indent="-285750">
              <a:spcBef>
                <a:spcPct val="30000"/>
              </a:spcBef>
              <a:defRPr sz="1200">
                <a:solidFill>
                  <a:schemeClr val="tx1"/>
                </a:solidFill>
                <a:latin typeface="Calibri" panose="020F0502020204030204" pitchFamily="34" charset="0"/>
                <a:ea typeface="MS PGothic" panose="020B0600070205080204" pitchFamily="34" charset="-128"/>
              </a:defRPr>
            </a:lvl2pPr>
            <a:lvl3pPr marL="1143000" indent="-228600">
              <a:spcBef>
                <a:spcPct val="30000"/>
              </a:spcBef>
              <a:defRPr sz="1200">
                <a:solidFill>
                  <a:schemeClr val="tx1"/>
                </a:solidFill>
                <a:latin typeface="Calibri" panose="020F0502020204030204" pitchFamily="34" charset="0"/>
                <a:ea typeface="MS PGothic" panose="020B0600070205080204" pitchFamily="34" charset="-128"/>
              </a:defRPr>
            </a:lvl3pPr>
            <a:lvl4pPr marL="1600200" indent="-228600">
              <a:spcBef>
                <a:spcPct val="30000"/>
              </a:spcBef>
              <a:defRPr sz="1200">
                <a:solidFill>
                  <a:schemeClr val="tx1"/>
                </a:solidFill>
                <a:latin typeface="Calibri" panose="020F0502020204030204" pitchFamily="34" charset="0"/>
                <a:ea typeface="MS PGothic" panose="020B0600070205080204" pitchFamily="34" charset="-128"/>
              </a:defRPr>
            </a:lvl4pPr>
            <a:lvl5pPr marL="2057400" indent="-228600">
              <a:spcBef>
                <a:spcPct val="30000"/>
              </a:spcBef>
              <a:defRPr sz="12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9pPr>
          </a:lstStyle>
          <a:p>
            <a:pPr>
              <a:spcBef>
                <a:spcPct val="0"/>
              </a:spcBef>
            </a:pPr>
            <a:fld id="{B45FA1DE-C30E-43DD-9BFA-95ECC10CAED7}" type="slidenum">
              <a:rPr lang="en-US" altLang="vi-VN" smtClean="0"/>
              <a:pPr>
                <a:spcBef>
                  <a:spcPct val="0"/>
                </a:spcBef>
              </a:pPr>
              <a:t>9</a:t>
            </a:fld>
            <a:endParaRPr lang="en-US" altLang="vi-VN"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120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vi-VN" altLang="vi-VN" smtClean="0">
              <a:latin typeface="Calibri" panose="020F0502020204030204" pitchFamily="34" charset="0"/>
            </a:endParaRPr>
          </a:p>
        </p:txBody>
      </p:sp>
      <p:sp>
        <p:nvSpPr>
          <p:cNvPr id="5120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MS PGothic" panose="020B0600070205080204" pitchFamily="34" charset="-128"/>
              </a:defRPr>
            </a:lvl1pPr>
            <a:lvl2pPr marL="742950" indent="-285750">
              <a:spcBef>
                <a:spcPct val="30000"/>
              </a:spcBef>
              <a:defRPr sz="1200">
                <a:solidFill>
                  <a:schemeClr val="tx1"/>
                </a:solidFill>
                <a:latin typeface="Calibri" panose="020F0502020204030204" pitchFamily="34" charset="0"/>
                <a:ea typeface="MS PGothic" panose="020B0600070205080204" pitchFamily="34" charset="-128"/>
              </a:defRPr>
            </a:lvl2pPr>
            <a:lvl3pPr marL="1143000" indent="-228600">
              <a:spcBef>
                <a:spcPct val="30000"/>
              </a:spcBef>
              <a:defRPr sz="1200">
                <a:solidFill>
                  <a:schemeClr val="tx1"/>
                </a:solidFill>
                <a:latin typeface="Calibri" panose="020F0502020204030204" pitchFamily="34" charset="0"/>
                <a:ea typeface="MS PGothic" panose="020B0600070205080204" pitchFamily="34" charset="-128"/>
              </a:defRPr>
            </a:lvl3pPr>
            <a:lvl4pPr marL="1600200" indent="-228600">
              <a:spcBef>
                <a:spcPct val="30000"/>
              </a:spcBef>
              <a:defRPr sz="1200">
                <a:solidFill>
                  <a:schemeClr val="tx1"/>
                </a:solidFill>
                <a:latin typeface="Calibri" panose="020F0502020204030204" pitchFamily="34" charset="0"/>
                <a:ea typeface="MS PGothic" panose="020B0600070205080204" pitchFamily="34" charset="-128"/>
              </a:defRPr>
            </a:lvl4pPr>
            <a:lvl5pPr marL="2057400" indent="-228600">
              <a:spcBef>
                <a:spcPct val="30000"/>
              </a:spcBef>
              <a:defRPr sz="12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9pPr>
          </a:lstStyle>
          <a:p>
            <a:pPr>
              <a:spcBef>
                <a:spcPct val="0"/>
              </a:spcBef>
            </a:pPr>
            <a:fld id="{67FA79E8-7482-4C5A-883F-F36DFAE670D4}" type="slidenum">
              <a:rPr lang="en-US" altLang="vi-VN" smtClean="0">
                <a:solidFill>
                  <a:srgbClr val="000000"/>
                </a:solidFill>
              </a:rPr>
              <a:pPr>
                <a:spcBef>
                  <a:spcPct val="0"/>
                </a:spcBef>
              </a:pPr>
              <a:t>10</a:t>
            </a:fld>
            <a:endParaRPr lang="en-US" altLang="vi-VN" smtClean="0">
              <a:solidFill>
                <a:srgbClr val="000000"/>
              </a:solidFill>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529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marL="171450" indent="-171450" eaLnBrk="1" hangingPunct="1">
              <a:spcBef>
                <a:spcPct val="0"/>
              </a:spcBef>
              <a:buFontTx/>
              <a:buChar char="-"/>
            </a:pPr>
            <a:r>
              <a:rPr lang="en-US" altLang="vi-VN" smtClean="0"/>
              <a:t>England  formally adopted the gold standard in 1819 (in fact it had replaced the silver standard by the gold standard since 1717). </a:t>
            </a:r>
          </a:p>
          <a:p>
            <a:pPr marL="171450" indent="-171450" eaLnBrk="1" hangingPunct="1">
              <a:spcBef>
                <a:spcPct val="0"/>
              </a:spcBef>
              <a:buFontTx/>
              <a:buChar char="-"/>
            </a:pPr>
            <a:r>
              <a:rPr lang="en-US" altLang="vi-VN" smtClean="0"/>
              <a:t>The United States, though formally on a bimetallic (gold and silver) standard, switched to gold de facto in 1834 and de jure in 1900 when Congress passed the Gold Standard Act</a:t>
            </a:r>
          </a:p>
        </p:txBody>
      </p:sp>
      <p:sp>
        <p:nvSpPr>
          <p:cNvPr id="5530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MS PGothic" panose="020B0600070205080204" pitchFamily="34" charset="-128"/>
              </a:defRPr>
            </a:lvl1pPr>
            <a:lvl2pPr marL="742950" indent="-285750">
              <a:spcBef>
                <a:spcPct val="30000"/>
              </a:spcBef>
              <a:defRPr sz="1200">
                <a:solidFill>
                  <a:schemeClr val="tx1"/>
                </a:solidFill>
                <a:latin typeface="Calibri" panose="020F0502020204030204" pitchFamily="34" charset="0"/>
                <a:ea typeface="MS PGothic" panose="020B0600070205080204" pitchFamily="34" charset="-128"/>
              </a:defRPr>
            </a:lvl2pPr>
            <a:lvl3pPr marL="1143000" indent="-228600">
              <a:spcBef>
                <a:spcPct val="30000"/>
              </a:spcBef>
              <a:defRPr sz="1200">
                <a:solidFill>
                  <a:schemeClr val="tx1"/>
                </a:solidFill>
                <a:latin typeface="Calibri" panose="020F0502020204030204" pitchFamily="34" charset="0"/>
                <a:ea typeface="MS PGothic" panose="020B0600070205080204" pitchFamily="34" charset="-128"/>
              </a:defRPr>
            </a:lvl3pPr>
            <a:lvl4pPr marL="1600200" indent="-228600">
              <a:spcBef>
                <a:spcPct val="30000"/>
              </a:spcBef>
              <a:defRPr sz="1200">
                <a:solidFill>
                  <a:schemeClr val="tx1"/>
                </a:solidFill>
                <a:latin typeface="Calibri" panose="020F0502020204030204" pitchFamily="34" charset="0"/>
                <a:ea typeface="MS PGothic" panose="020B0600070205080204" pitchFamily="34" charset="-128"/>
              </a:defRPr>
            </a:lvl4pPr>
            <a:lvl5pPr marL="2057400" indent="-228600">
              <a:spcBef>
                <a:spcPct val="30000"/>
              </a:spcBef>
              <a:defRPr sz="12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9pPr>
          </a:lstStyle>
          <a:p>
            <a:pPr>
              <a:spcBef>
                <a:spcPct val="0"/>
              </a:spcBef>
            </a:pPr>
            <a:fld id="{2057BABE-966B-4049-8A3A-E12DF00FECA5}" type="slidenum">
              <a:rPr lang="en-US" altLang="vi-VN" smtClean="0">
                <a:solidFill>
                  <a:srgbClr val="000000"/>
                </a:solidFill>
              </a:rPr>
              <a:pPr>
                <a:spcBef>
                  <a:spcPct val="0"/>
                </a:spcBef>
              </a:pPr>
              <a:t>13</a:t>
            </a:fld>
            <a:endParaRPr lang="en-US" altLang="vi-VN" smtClean="0">
              <a:solidFill>
                <a:srgbClr val="000000"/>
              </a:solidFill>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734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vi-VN" altLang="vi-VN" smtClean="0">
              <a:latin typeface="Calibri" panose="020F0502020204030204" pitchFamily="34" charset="0"/>
            </a:endParaRPr>
          </a:p>
        </p:txBody>
      </p:sp>
      <p:sp>
        <p:nvSpPr>
          <p:cNvPr id="5734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MS PGothic" panose="020B0600070205080204" pitchFamily="34" charset="-128"/>
              </a:defRPr>
            </a:lvl1pPr>
            <a:lvl2pPr marL="742950" indent="-285750">
              <a:spcBef>
                <a:spcPct val="30000"/>
              </a:spcBef>
              <a:defRPr sz="1200">
                <a:solidFill>
                  <a:schemeClr val="tx1"/>
                </a:solidFill>
                <a:latin typeface="Calibri" panose="020F0502020204030204" pitchFamily="34" charset="0"/>
                <a:ea typeface="MS PGothic" panose="020B0600070205080204" pitchFamily="34" charset="-128"/>
              </a:defRPr>
            </a:lvl2pPr>
            <a:lvl3pPr marL="1143000" indent="-228600">
              <a:spcBef>
                <a:spcPct val="30000"/>
              </a:spcBef>
              <a:defRPr sz="1200">
                <a:solidFill>
                  <a:schemeClr val="tx1"/>
                </a:solidFill>
                <a:latin typeface="Calibri" panose="020F0502020204030204" pitchFamily="34" charset="0"/>
                <a:ea typeface="MS PGothic" panose="020B0600070205080204" pitchFamily="34" charset="-128"/>
              </a:defRPr>
            </a:lvl3pPr>
            <a:lvl4pPr marL="1600200" indent="-228600">
              <a:spcBef>
                <a:spcPct val="30000"/>
              </a:spcBef>
              <a:defRPr sz="1200">
                <a:solidFill>
                  <a:schemeClr val="tx1"/>
                </a:solidFill>
                <a:latin typeface="Calibri" panose="020F0502020204030204" pitchFamily="34" charset="0"/>
                <a:ea typeface="MS PGothic" panose="020B0600070205080204" pitchFamily="34" charset="-128"/>
              </a:defRPr>
            </a:lvl4pPr>
            <a:lvl5pPr marL="2057400" indent="-228600">
              <a:spcBef>
                <a:spcPct val="30000"/>
              </a:spcBef>
              <a:defRPr sz="12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9pPr>
          </a:lstStyle>
          <a:p>
            <a:pPr>
              <a:spcBef>
                <a:spcPct val="0"/>
              </a:spcBef>
            </a:pPr>
            <a:fld id="{94BDEE72-EEBA-4C51-AF11-911807E0D134}" type="slidenum">
              <a:rPr lang="en-US" altLang="vi-VN" smtClean="0">
                <a:solidFill>
                  <a:srgbClr val="000000"/>
                </a:solidFill>
              </a:rPr>
              <a:pPr>
                <a:spcBef>
                  <a:spcPct val="0"/>
                </a:spcBef>
              </a:pPr>
              <a:t>14</a:t>
            </a:fld>
            <a:endParaRPr lang="en-US" altLang="vi-VN" smtClean="0">
              <a:solidFill>
                <a:srgbClr val="000000"/>
              </a:solidFill>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939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vi-VN" altLang="vi-VN" smtClean="0">
              <a:latin typeface="Calibri" panose="020F0502020204030204" pitchFamily="34" charset="0"/>
            </a:endParaRPr>
          </a:p>
        </p:txBody>
      </p:sp>
      <p:sp>
        <p:nvSpPr>
          <p:cNvPr id="5939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MS PGothic" panose="020B0600070205080204" pitchFamily="34" charset="-128"/>
              </a:defRPr>
            </a:lvl1pPr>
            <a:lvl2pPr marL="742950" indent="-285750">
              <a:spcBef>
                <a:spcPct val="30000"/>
              </a:spcBef>
              <a:defRPr sz="1200">
                <a:solidFill>
                  <a:schemeClr val="tx1"/>
                </a:solidFill>
                <a:latin typeface="Calibri" panose="020F0502020204030204" pitchFamily="34" charset="0"/>
                <a:ea typeface="MS PGothic" panose="020B0600070205080204" pitchFamily="34" charset="-128"/>
              </a:defRPr>
            </a:lvl2pPr>
            <a:lvl3pPr marL="1143000" indent="-228600">
              <a:spcBef>
                <a:spcPct val="30000"/>
              </a:spcBef>
              <a:defRPr sz="1200">
                <a:solidFill>
                  <a:schemeClr val="tx1"/>
                </a:solidFill>
                <a:latin typeface="Calibri" panose="020F0502020204030204" pitchFamily="34" charset="0"/>
                <a:ea typeface="MS PGothic" panose="020B0600070205080204" pitchFamily="34" charset="-128"/>
              </a:defRPr>
            </a:lvl3pPr>
            <a:lvl4pPr marL="1600200" indent="-228600">
              <a:spcBef>
                <a:spcPct val="30000"/>
              </a:spcBef>
              <a:defRPr sz="1200">
                <a:solidFill>
                  <a:schemeClr val="tx1"/>
                </a:solidFill>
                <a:latin typeface="Calibri" panose="020F0502020204030204" pitchFamily="34" charset="0"/>
                <a:ea typeface="MS PGothic" panose="020B0600070205080204" pitchFamily="34" charset="-128"/>
              </a:defRPr>
            </a:lvl4pPr>
            <a:lvl5pPr marL="2057400" indent="-228600">
              <a:spcBef>
                <a:spcPct val="30000"/>
              </a:spcBef>
              <a:defRPr sz="12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9pPr>
          </a:lstStyle>
          <a:p>
            <a:pPr>
              <a:spcBef>
                <a:spcPct val="0"/>
              </a:spcBef>
            </a:pPr>
            <a:fld id="{32379D7B-133E-4307-BF4B-0BB0B8E37985}" type="slidenum">
              <a:rPr lang="en-US" altLang="vi-VN" smtClean="0">
                <a:solidFill>
                  <a:srgbClr val="000000"/>
                </a:solidFill>
              </a:rPr>
              <a:pPr>
                <a:spcBef>
                  <a:spcPct val="0"/>
                </a:spcBef>
              </a:pPr>
              <a:t>15</a:t>
            </a:fld>
            <a:endParaRPr lang="en-US" altLang="vi-VN" smtClean="0">
              <a:solidFill>
                <a:srgbClr val="000000"/>
              </a:solidFill>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144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vi-VN" altLang="vi-VN" smtClean="0">
              <a:latin typeface="Calibri" panose="020F0502020204030204" pitchFamily="34" charset="0"/>
            </a:endParaRPr>
          </a:p>
        </p:txBody>
      </p:sp>
      <p:sp>
        <p:nvSpPr>
          <p:cNvPr id="6144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MS PGothic" panose="020B0600070205080204" pitchFamily="34" charset="-128"/>
              </a:defRPr>
            </a:lvl1pPr>
            <a:lvl2pPr marL="742950" indent="-285750">
              <a:spcBef>
                <a:spcPct val="30000"/>
              </a:spcBef>
              <a:defRPr sz="1200">
                <a:solidFill>
                  <a:schemeClr val="tx1"/>
                </a:solidFill>
                <a:latin typeface="Calibri" panose="020F0502020204030204" pitchFamily="34" charset="0"/>
                <a:ea typeface="MS PGothic" panose="020B0600070205080204" pitchFamily="34" charset="-128"/>
              </a:defRPr>
            </a:lvl2pPr>
            <a:lvl3pPr marL="1143000" indent="-228600">
              <a:spcBef>
                <a:spcPct val="30000"/>
              </a:spcBef>
              <a:defRPr sz="1200">
                <a:solidFill>
                  <a:schemeClr val="tx1"/>
                </a:solidFill>
                <a:latin typeface="Calibri" panose="020F0502020204030204" pitchFamily="34" charset="0"/>
                <a:ea typeface="MS PGothic" panose="020B0600070205080204" pitchFamily="34" charset="-128"/>
              </a:defRPr>
            </a:lvl3pPr>
            <a:lvl4pPr marL="1600200" indent="-228600">
              <a:spcBef>
                <a:spcPct val="30000"/>
              </a:spcBef>
              <a:defRPr sz="1200">
                <a:solidFill>
                  <a:schemeClr val="tx1"/>
                </a:solidFill>
                <a:latin typeface="Calibri" panose="020F0502020204030204" pitchFamily="34" charset="0"/>
                <a:ea typeface="MS PGothic" panose="020B0600070205080204" pitchFamily="34" charset="-128"/>
              </a:defRPr>
            </a:lvl4pPr>
            <a:lvl5pPr marL="2057400" indent="-228600">
              <a:spcBef>
                <a:spcPct val="30000"/>
              </a:spcBef>
              <a:defRPr sz="12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9pPr>
          </a:lstStyle>
          <a:p>
            <a:pPr>
              <a:spcBef>
                <a:spcPct val="0"/>
              </a:spcBef>
            </a:pPr>
            <a:fld id="{BB097C40-B2E0-40A0-9E85-030A675DBD48}" type="slidenum">
              <a:rPr lang="en-US" altLang="vi-VN" smtClean="0"/>
              <a:pPr>
                <a:spcBef>
                  <a:spcPct val="0"/>
                </a:spcBef>
              </a:pPr>
              <a:t>16</a:t>
            </a:fld>
            <a:endParaRPr lang="en-US" altLang="vi-VN" smtClean="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349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vi-VN" altLang="vi-VN" smtClean="0">
              <a:latin typeface="Calibri" panose="020F0502020204030204" pitchFamily="34" charset="0"/>
            </a:endParaRPr>
          </a:p>
        </p:txBody>
      </p:sp>
      <p:sp>
        <p:nvSpPr>
          <p:cNvPr id="6349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MS PGothic" panose="020B0600070205080204" pitchFamily="34" charset="-128"/>
              </a:defRPr>
            </a:lvl1pPr>
            <a:lvl2pPr marL="742950" indent="-285750">
              <a:spcBef>
                <a:spcPct val="30000"/>
              </a:spcBef>
              <a:defRPr sz="1200">
                <a:solidFill>
                  <a:schemeClr val="tx1"/>
                </a:solidFill>
                <a:latin typeface="Calibri" panose="020F0502020204030204" pitchFamily="34" charset="0"/>
                <a:ea typeface="MS PGothic" panose="020B0600070205080204" pitchFamily="34" charset="-128"/>
              </a:defRPr>
            </a:lvl2pPr>
            <a:lvl3pPr marL="1143000" indent="-228600">
              <a:spcBef>
                <a:spcPct val="30000"/>
              </a:spcBef>
              <a:defRPr sz="1200">
                <a:solidFill>
                  <a:schemeClr val="tx1"/>
                </a:solidFill>
                <a:latin typeface="Calibri" panose="020F0502020204030204" pitchFamily="34" charset="0"/>
                <a:ea typeface="MS PGothic" panose="020B0600070205080204" pitchFamily="34" charset="-128"/>
              </a:defRPr>
            </a:lvl3pPr>
            <a:lvl4pPr marL="1600200" indent="-228600">
              <a:spcBef>
                <a:spcPct val="30000"/>
              </a:spcBef>
              <a:defRPr sz="1200">
                <a:solidFill>
                  <a:schemeClr val="tx1"/>
                </a:solidFill>
                <a:latin typeface="Calibri" panose="020F0502020204030204" pitchFamily="34" charset="0"/>
                <a:ea typeface="MS PGothic" panose="020B0600070205080204" pitchFamily="34" charset="-128"/>
              </a:defRPr>
            </a:lvl4pPr>
            <a:lvl5pPr marL="2057400" indent="-228600">
              <a:spcBef>
                <a:spcPct val="30000"/>
              </a:spcBef>
              <a:defRPr sz="12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9pPr>
          </a:lstStyle>
          <a:p>
            <a:pPr>
              <a:spcBef>
                <a:spcPct val="0"/>
              </a:spcBef>
            </a:pPr>
            <a:fld id="{1E6CBA94-A0EF-4753-8313-D2A5B160157B}" type="slidenum">
              <a:rPr lang="en-US" altLang="vi-VN" smtClean="0">
                <a:solidFill>
                  <a:srgbClr val="000000"/>
                </a:solidFill>
              </a:rPr>
              <a:pPr>
                <a:spcBef>
                  <a:spcPct val="0"/>
                </a:spcBef>
              </a:pPr>
              <a:t>17</a:t>
            </a:fld>
            <a:endParaRPr lang="en-US" altLang="vi-VN" smtClean="0">
              <a:solidFill>
                <a:srgbClr val="000000"/>
              </a:solidFill>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553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vi-VN" altLang="vi-VN" smtClean="0">
              <a:latin typeface="Calibri" panose="020F0502020204030204" pitchFamily="34" charset="0"/>
            </a:endParaRPr>
          </a:p>
        </p:txBody>
      </p:sp>
      <p:sp>
        <p:nvSpPr>
          <p:cNvPr id="6554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MS PGothic" panose="020B0600070205080204" pitchFamily="34" charset="-128"/>
              </a:defRPr>
            </a:lvl1pPr>
            <a:lvl2pPr marL="742950" indent="-285750">
              <a:spcBef>
                <a:spcPct val="30000"/>
              </a:spcBef>
              <a:defRPr sz="1200">
                <a:solidFill>
                  <a:schemeClr val="tx1"/>
                </a:solidFill>
                <a:latin typeface="Calibri" panose="020F0502020204030204" pitchFamily="34" charset="0"/>
                <a:ea typeface="MS PGothic" panose="020B0600070205080204" pitchFamily="34" charset="-128"/>
              </a:defRPr>
            </a:lvl2pPr>
            <a:lvl3pPr marL="1143000" indent="-228600">
              <a:spcBef>
                <a:spcPct val="30000"/>
              </a:spcBef>
              <a:defRPr sz="1200">
                <a:solidFill>
                  <a:schemeClr val="tx1"/>
                </a:solidFill>
                <a:latin typeface="Calibri" panose="020F0502020204030204" pitchFamily="34" charset="0"/>
                <a:ea typeface="MS PGothic" panose="020B0600070205080204" pitchFamily="34" charset="-128"/>
              </a:defRPr>
            </a:lvl3pPr>
            <a:lvl4pPr marL="1600200" indent="-228600">
              <a:spcBef>
                <a:spcPct val="30000"/>
              </a:spcBef>
              <a:defRPr sz="1200">
                <a:solidFill>
                  <a:schemeClr val="tx1"/>
                </a:solidFill>
                <a:latin typeface="Calibri" panose="020F0502020204030204" pitchFamily="34" charset="0"/>
                <a:ea typeface="MS PGothic" panose="020B0600070205080204" pitchFamily="34" charset="-128"/>
              </a:defRPr>
            </a:lvl4pPr>
            <a:lvl5pPr marL="2057400" indent="-228600">
              <a:spcBef>
                <a:spcPct val="30000"/>
              </a:spcBef>
              <a:defRPr sz="12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9pPr>
          </a:lstStyle>
          <a:p>
            <a:pPr>
              <a:spcBef>
                <a:spcPct val="0"/>
              </a:spcBef>
            </a:pPr>
            <a:fld id="{EC9A3D34-C401-485B-B476-5E65E5DD2148}" type="slidenum">
              <a:rPr lang="en-US" altLang="vi-VN" smtClean="0">
                <a:solidFill>
                  <a:srgbClr val="000000"/>
                </a:solidFill>
              </a:rPr>
              <a:pPr>
                <a:spcBef>
                  <a:spcPct val="0"/>
                </a:spcBef>
              </a:pPr>
              <a:t>18</a:t>
            </a:fld>
            <a:endParaRPr lang="en-US" altLang="vi-VN" smtClean="0">
              <a:solidFill>
                <a:srgbClr val="000000"/>
              </a:solidFill>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758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vi-VN" smtClean="0"/>
              <a:t>under the gold standard, the role of central bank is limited because it cannot print more money. It means that central cannot influence the money supply and the internal price as price-specie-flows did. However, central bank is still be able to facilitate the adjustment of BOP by influence on the interest rate. For example, … The process that central bank impacts on the interest rate is called rules-of-games mechanism</a:t>
            </a:r>
          </a:p>
        </p:txBody>
      </p:sp>
      <p:sp>
        <p:nvSpPr>
          <p:cNvPr id="6758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MS PGothic" panose="020B0600070205080204" pitchFamily="34" charset="-128"/>
              </a:defRPr>
            </a:lvl1pPr>
            <a:lvl2pPr marL="742950" indent="-285750">
              <a:spcBef>
                <a:spcPct val="30000"/>
              </a:spcBef>
              <a:defRPr sz="1200">
                <a:solidFill>
                  <a:schemeClr val="tx1"/>
                </a:solidFill>
                <a:latin typeface="Calibri" panose="020F0502020204030204" pitchFamily="34" charset="0"/>
                <a:ea typeface="MS PGothic" panose="020B0600070205080204" pitchFamily="34" charset="-128"/>
              </a:defRPr>
            </a:lvl2pPr>
            <a:lvl3pPr marL="1143000" indent="-228600">
              <a:spcBef>
                <a:spcPct val="30000"/>
              </a:spcBef>
              <a:defRPr sz="1200">
                <a:solidFill>
                  <a:schemeClr val="tx1"/>
                </a:solidFill>
                <a:latin typeface="Calibri" panose="020F0502020204030204" pitchFamily="34" charset="0"/>
                <a:ea typeface="MS PGothic" panose="020B0600070205080204" pitchFamily="34" charset="-128"/>
              </a:defRPr>
            </a:lvl3pPr>
            <a:lvl4pPr marL="1600200" indent="-228600">
              <a:spcBef>
                <a:spcPct val="30000"/>
              </a:spcBef>
              <a:defRPr sz="1200">
                <a:solidFill>
                  <a:schemeClr val="tx1"/>
                </a:solidFill>
                <a:latin typeface="Calibri" panose="020F0502020204030204" pitchFamily="34" charset="0"/>
                <a:ea typeface="MS PGothic" panose="020B0600070205080204" pitchFamily="34" charset="-128"/>
              </a:defRPr>
            </a:lvl4pPr>
            <a:lvl5pPr marL="2057400" indent="-228600">
              <a:spcBef>
                <a:spcPct val="30000"/>
              </a:spcBef>
              <a:defRPr sz="12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9pPr>
          </a:lstStyle>
          <a:p>
            <a:pPr>
              <a:spcBef>
                <a:spcPct val="0"/>
              </a:spcBef>
            </a:pPr>
            <a:fld id="{4DD65DDD-D9DE-4416-AAE9-84154E6FF257}" type="slidenum">
              <a:rPr lang="en-US" altLang="vi-VN" smtClean="0">
                <a:solidFill>
                  <a:srgbClr val="000000"/>
                </a:solidFill>
              </a:rPr>
              <a:pPr>
                <a:spcBef>
                  <a:spcPct val="0"/>
                </a:spcBef>
              </a:pPr>
              <a:t>19</a:t>
            </a:fld>
            <a:endParaRPr lang="en-US" altLang="vi-VN" smtClean="0">
              <a:solidFill>
                <a:srgbClr val="000000"/>
              </a:solidFill>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963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vi-VN" smtClean="0"/>
              <a:t>We have discussed the BOP adjustment mechanism from the theoretical perspectives. How does the adjustment take place in practice? </a:t>
            </a:r>
          </a:p>
        </p:txBody>
      </p:sp>
      <p:sp>
        <p:nvSpPr>
          <p:cNvPr id="6963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MS PGothic" panose="020B0600070205080204" pitchFamily="34" charset="-128"/>
              </a:defRPr>
            </a:lvl1pPr>
            <a:lvl2pPr marL="742950" indent="-285750">
              <a:spcBef>
                <a:spcPct val="30000"/>
              </a:spcBef>
              <a:defRPr sz="1200">
                <a:solidFill>
                  <a:schemeClr val="tx1"/>
                </a:solidFill>
                <a:latin typeface="Calibri" panose="020F0502020204030204" pitchFamily="34" charset="0"/>
                <a:ea typeface="MS PGothic" panose="020B0600070205080204" pitchFamily="34" charset="-128"/>
              </a:defRPr>
            </a:lvl2pPr>
            <a:lvl3pPr marL="1143000" indent="-228600">
              <a:spcBef>
                <a:spcPct val="30000"/>
              </a:spcBef>
              <a:defRPr sz="1200">
                <a:solidFill>
                  <a:schemeClr val="tx1"/>
                </a:solidFill>
                <a:latin typeface="Calibri" panose="020F0502020204030204" pitchFamily="34" charset="0"/>
                <a:ea typeface="MS PGothic" panose="020B0600070205080204" pitchFamily="34" charset="-128"/>
              </a:defRPr>
            </a:lvl3pPr>
            <a:lvl4pPr marL="1600200" indent="-228600">
              <a:spcBef>
                <a:spcPct val="30000"/>
              </a:spcBef>
              <a:defRPr sz="1200">
                <a:solidFill>
                  <a:schemeClr val="tx1"/>
                </a:solidFill>
                <a:latin typeface="Calibri" panose="020F0502020204030204" pitchFamily="34" charset="0"/>
                <a:ea typeface="MS PGothic" panose="020B0600070205080204" pitchFamily="34" charset="-128"/>
              </a:defRPr>
            </a:lvl4pPr>
            <a:lvl5pPr marL="2057400" indent="-228600">
              <a:spcBef>
                <a:spcPct val="30000"/>
              </a:spcBef>
              <a:defRPr sz="12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9pPr>
          </a:lstStyle>
          <a:p>
            <a:pPr>
              <a:spcBef>
                <a:spcPct val="0"/>
              </a:spcBef>
            </a:pPr>
            <a:fld id="{53584C1B-4C8C-4333-BA40-F8F87A8081C7}" type="slidenum">
              <a:rPr lang="en-US" altLang="vi-VN" smtClean="0">
                <a:solidFill>
                  <a:srgbClr val="000000"/>
                </a:solidFill>
              </a:rPr>
              <a:pPr>
                <a:spcBef>
                  <a:spcPct val="0"/>
                </a:spcBef>
              </a:pPr>
              <a:t>20</a:t>
            </a:fld>
            <a:endParaRPr lang="en-US" altLang="vi-VN" smtClean="0">
              <a:solidFill>
                <a:srgbClr val="000000"/>
              </a:solidFill>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168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vi-VN" altLang="vi-VN" smtClean="0">
              <a:latin typeface="Calibri" panose="020F0502020204030204" pitchFamily="34" charset="0"/>
            </a:endParaRPr>
          </a:p>
        </p:txBody>
      </p:sp>
      <p:sp>
        <p:nvSpPr>
          <p:cNvPr id="7168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MS PGothic" panose="020B0600070205080204" pitchFamily="34" charset="-128"/>
              </a:defRPr>
            </a:lvl1pPr>
            <a:lvl2pPr marL="742950" indent="-285750">
              <a:spcBef>
                <a:spcPct val="30000"/>
              </a:spcBef>
              <a:defRPr sz="1200">
                <a:solidFill>
                  <a:schemeClr val="tx1"/>
                </a:solidFill>
                <a:latin typeface="Calibri" panose="020F0502020204030204" pitchFamily="34" charset="0"/>
                <a:ea typeface="MS PGothic" panose="020B0600070205080204" pitchFamily="34" charset="-128"/>
              </a:defRPr>
            </a:lvl2pPr>
            <a:lvl3pPr marL="1143000" indent="-228600">
              <a:spcBef>
                <a:spcPct val="30000"/>
              </a:spcBef>
              <a:defRPr sz="1200">
                <a:solidFill>
                  <a:schemeClr val="tx1"/>
                </a:solidFill>
                <a:latin typeface="Calibri" panose="020F0502020204030204" pitchFamily="34" charset="0"/>
                <a:ea typeface="MS PGothic" panose="020B0600070205080204" pitchFamily="34" charset="-128"/>
              </a:defRPr>
            </a:lvl3pPr>
            <a:lvl4pPr marL="1600200" indent="-228600">
              <a:spcBef>
                <a:spcPct val="30000"/>
              </a:spcBef>
              <a:defRPr sz="1200">
                <a:solidFill>
                  <a:schemeClr val="tx1"/>
                </a:solidFill>
                <a:latin typeface="Calibri" panose="020F0502020204030204" pitchFamily="34" charset="0"/>
                <a:ea typeface="MS PGothic" panose="020B0600070205080204" pitchFamily="34" charset="-128"/>
              </a:defRPr>
            </a:lvl4pPr>
            <a:lvl5pPr marL="2057400" indent="-228600">
              <a:spcBef>
                <a:spcPct val="30000"/>
              </a:spcBef>
              <a:defRPr sz="12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9pPr>
          </a:lstStyle>
          <a:p>
            <a:pPr>
              <a:spcBef>
                <a:spcPct val="0"/>
              </a:spcBef>
            </a:pPr>
            <a:fld id="{1B7CF078-7AA4-40B3-A638-146E101D9D32}" type="slidenum">
              <a:rPr lang="en-US" altLang="vi-VN" smtClean="0">
                <a:solidFill>
                  <a:srgbClr val="000000"/>
                </a:solidFill>
              </a:rPr>
              <a:pPr>
                <a:spcBef>
                  <a:spcPct val="0"/>
                </a:spcBef>
              </a:pPr>
              <a:t>21</a:t>
            </a:fld>
            <a:endParaRPr lang="en-US" altLang="vi-VN" smtClean="0">
              <a:solidFill>
                <a:srgbClr val="000000"/>
              </a:solidFill>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373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vi-VN" smtClean="0"/>
              <a:t>With the outbreak of World War I, the classical gold standard came to an end. </a:t>
            </a:r>
          </a:p>
        </p:txBody>
      </p:sp>
      <p:sp>
        <p:nvSpPr>
          <p:cNvPr id="7373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MS PGothic" panose="020B0600070205080204" pitchFamily="34" charset="-128"/>
              </a:defRPr>
            </a:lvl1pPr>
            <a:lvl2pPr marL="742950" indent="-285750">
              <a:spcBef>
                <a:spcPct val="30000"/>
              </a:spcBef>
              <a:defRPr sz="1200">
                <a:solidFill>
                  <a:schemeClr val="tx1"/>
                </a:solidFill>
                <a:latin typeface="Calibri" panose="020F0502020204030204" pitchFamily="34" charset="0"/>
                <a:ea typeface="MS PGothic" panose="020B0600070205080204" pitchFamily="34" charset="-128"/>
              </a:defRPr>
            </a:lvl2pPr>
            <a:lvl3pPr marL="1143000" indent="-228600">
              <a:spcBef>
                <a:spcPct val="30000"/>
              </a:spcBef>
              <a:defRPr sz="1200">
                <a:solidFill>
                  <a:schemeClr val="tx1"/>
                </a:solidFill>
                <a:latin typeface="Calibri" panose="020F0502020204030204" pitchFamily="34" charset="0"/>
                <a:ea typeface="MS PGothic" panose="020B0600070205080204" pitchFamily="34" charset="-128"/>
              </a:defRPr>
            </a:lvl3pPr>
            <a:lvl4pPr marL="1600200" indent="-228600">
              <a:spcBef>
                <a:spcPct val="30000"/>
              </a:spcBef>
              <a:defRPr sz="1200">
                <a:solidFill>
                  <a:schemeClr val="tx1"/>
                </a:solidFill>
                <a:latin typeface="Calibri" panose="020F0502020204030204" pitchFamily="34" charset="0"/>
                <a:ea typeface="MS PGothic" panose="020B0600070205080204" pitchFamily="34" charset="-128"/>
              </a:defRPr>
            </a:lvl4pPr>
            <a:lvl5pPr marL="2057400" indent="-228600">
              <a:spcBef>
                <a:spcPct val="30000"/>
              </a:spcBef>
              <a:defRPr sz="12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9pPr>
          </a:lstStyle>
          <a:p>
            <a:pPr>
              <a:spcBef>
                <a:spcPct val="0"/>
              </a:spcBef>
            </a:pPr>
            <a:fld id="{2B38C013-7E94-42BD-81EB-4902CE1B7F26}" type="slidenum">
              <a:rPr lang="en-US" altLang="vi-VN" smtClean="0">
                <a:solidFill>
                  <a:srgbClr val="000000"/>
                </a:solidFill>
              </a:rPr>
              <a:pPr>
                <a:spcBef>
                  <a:spcPct val="0"/>
                </a:spcBef>
              </a:pPr>
              <a:t>22</a:t>
            </a:fld>
            <a:endParaRPr lang="en-US" altLang="vi-VN" smtClean="0">
              <a:solidFill>
                <a:srgbClr val="000000"/>
              </a:solidFill>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680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r>
              <a:rPr lang="en-US" altLang="vi-VN" smtClean="0"/>
              <a:t>Between 1919 and 1924, exchange rates fluctuated wildly, and this led to a desire to return to the stability of the gold standard. In April 1925, the United Kingdom reestablished the convertibility of the pound into gold </a:t>
            </a:r>
            <a:r>
              <a:rPr lang="en-US" altLang="vi-VN" i="1" smtClean="0"/>
              <a:t>at the prewar price  </a:t>
            </a:r>
            <a:r>
              <a:rPr lang="en-US" altLang="vi-VN" smtClean="0"/>
              <a:t>Other nations followed the United Kingdom</a:t>
            </a:r>
            <a:r>
              <a:rPr lang="en-US" altLang="en-US" smtClean="0"/>
              <a:t>’</a:t>
            </a:r>
            <a:r>
              <a:rPr lang="en-US" altLang="vi-VN" smtClean="0"/>
              <a:t>s lead and went back to gold. </a:t>
            </a:r>
          </a:p>
          <a:p>
            <a:pPr eaLnBrk="1" hangingPunct="1"/>
            <a:r>
              <a:rPr lang="en-US" altLang="vi-VN" smtClean="0"/>
              <a:t>However, the new system was more in the nature of a gold-exchange standard than a pure gold standard in that both gold and currencies convertible into gold (mostly pounds but also U.S. dollars and French francs) were used as international reserves. </a:t>
            </a:r>
          </a:p>
          <a:p>
            <a:pPr eaLnBrk="1" hangingPunct="1"/>
            <a:endParaRPr lang="en-US" altLang="vi-VN" smtClean="0"/>
          </a:p>
          <a:p>
            <a:pPr eaLnBrk="1" hangingPunct="1"/>
            <a:endParaRPr lang="en-US" altLang="vi-VN" smtClean="0"/>
          </a:p>
        </p:txBody>
      </p:sp>
      <p:sp>
        <p:nvSpPr>
          <p:cNvPr id="7680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MS PGothic" panose="020B0600070205080204" pitchFamily="34" charset="-128"/>
              </a:defRPr>
            </a:lvl1pPr>
            <a:lvl2pPr marL="742950" indent="-285750">
              <a:spcBef>
                <a:spcPct val="30000"/>
              </a:spcBef>
              <a:defRPr sz="1200">
                <a:solidFill>
                  <a:schemeClr val="tx1"/>
                </a:solidFill>
                <a:latin typeface="Calibri" panose="020F0502020204030204" pitchFamily="34" charset="0"/>
                <a:ea typeface="MS PGothic" panose="020B0600070205080204" pitchFamily="34" charset="-128"/>
              </a:defRPr>
            </a:lvl2pPr>
            <a:lvl3pPr marL="1143000" indent="-228600">
              <a:spcBef>
                <a:spcPct val="30000"/>
              </a:spcBef>
              <a:defRPr sz="1200">
                <a:solidFill>
                  <a:schemeClr val="tx1"/>
                </a:solidFill>
                <a:latin typeface="Calibri" panose="020F0502020204030204" pitchFamily="34" charset="0"/>
                <a:ea typeface="MS PGothic" panose="020B0600070205080204" pitchFamily="34" charset="-128"/>
              </a:defRPr>
            </a:lvl3pPr>
            <a:lvl4pPr marL="1600200" indent="-228600">
              <a:spcBef>
                <a:spcPct val="30000"/>
              </a:spcBef>
              <a:defRPr sz="1200">
                <a:solidFill>
                  <a:schemeClr val="tx1"/>
                </a:solidFill>
                <a:latin typeface="Calibri" panose="020F0502020204030204" pitchFamily="34" charset="0"/>
                <a:ea typeface="MS PGothic" panose="020B0600070205080204" pitchFamily="34" charset="-128"/>
              </a:defRPr>
            </a:lvl4pPr>
            <a:lvl5pPr marL="2057400" indent="-228600">
              <a:spcBef>
                <a:spcPct val="30000"/>
              </a:spcBef>
              <a:defRPr sz="12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9pPr>
          </a:lstStyle>
          <a:p>
            <a:pPr>
              <a:spcBef>
                <a:spcPct val="0"/>
              </a:spcBef>
            </a:pPr>
            <a:fld id="{32F44CE2-FDC8-464B-9008-9B4C801A4B1B}" type="slidenum">
              <a:rPr lang="en-US" altLang="vi-VN" smtClean="0">
                <a:solidFill>
                  <a:srgbClr val="000000"/>
                </a:solidFill>
              </a:rPr>
              <a:pPr>
                <a:spcBef>
                  <a:spcPct val="0"/>
                </a:spcBef>
              </a:pPr>
              <a:t>24</a:t>
            </a:fld>
            <a:endParaRPr lang="en-US" altLang="vi-VN" smtClean="0">
              <a:solidFill>
                <a:srgbClr val="000000"/>
              </a:solidFill>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885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r>
              <a:rPr lang="en-US" altLang="vi-VN" smtClean="0"/>
              <a:t>Since the United Kingdom had lost a great deal of its competitiveness and had liquidated a substantial portion of its foreign investments to pay for the war effort, reestablishing the prewar parity left the pound grossly overvalued. This led to balance-of-payments deficits and to deflation as the United Kingdom attempted to contain its deficits. On the other hand, France faced large balance-of-payments surpluses after the franc was stabilized at a depreciated level in 1926. </a:t>
            </a:r>
          </a:p>
        </p:txBody>
      </p:sp>
      <p:sp>
        <p:nvSpPr>
          <p:cNvPr id="7885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MS PGothic" panose="020B0600070205080204" pitchFamily="34" charset="-128"/>
              </a:defRPr>
            </a:lvl1pPr>
            <a:lvl2pPr marL="742950" indent="-285750">
              <a:spcBef>
                <a:spcPct val="30000"/>
              </a:spcBef>
              <a:defRPr sz="1200">
                <a:solidFill>
                  <a:schemeClr val="tx1"/>
                </a:solidFill>
                <a:latin typeface="Calibri" panose="020F0502020204030204" pitchFamily="34" charset="0"/>
                <a:ea typeface="MS PGothic" panose="020B0600070205080204" pitchFamily="34" charset="-128"/>
              </a:defRPr>
            </a:lvl2pPr>
            <a:lvl3pPr marL="1143000" indent="-228600">
              <a:spcBef>
                <a:spcPct val="30000"/>
              </a:spcBef>
              <a:defRPr sz="1200">
                <a:solidFill>
                  <a:schemeClr val="tx1"/>
                </a:solidFill>
                <a:latin typeface="Calibri" panose="020F0502020204030204" pitchFamily="34" charset="0"/>
                <a:ea typeface="MS PGothic" panose="020B0600070205080204" pitchFamily="34" charset="-128"/>
              </a:defRPr>
            </a:lvl3pPr>
            <a:lvl4pPr marL="1600200" indent="-228600">
              <a:spcBef>
                <a:spcPct val="30000"/>
              </a:spcBef>
              <a:defRPr sz="1200">
                <a:solidFill>
                  <a:schemeClr val="tx1"/>
                </a:solidFill>
                <a:latin typeface="Calibri" panose="020F0502020204030204" pitchFamily="34" charset="0"/>
                <a:ea typeface="MS PGothic" panose="020B0600070205080204" pitchFamily="34" charset="-128"/>
              </a:defRPr>
            </a:lvl4pPr>
            <a:lvl5pPr marL="2057400" indent="-228600">
              <a:spcBef>
                <a:spcPct val="30000"/>
              </a:spcBef>
              <a:defRPr sz="12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9pPr>
          </a:lstStyle>
          <a:p>
            <a:pPr>
              <a:spcBef>
                <a:spcPct val="0"/>
              </a:spcBef>
            </a:pPr>
            <a:fld id="{27C5BEC9-EE7C-467E-9261-BCE5D1852437}" type="slidenum">
              <a:rPr lang="en-US" altLang="vi-VN" smtClean="0">
                <a:solidFill>
                  <a:srgbClr val="000000"/>
                </a:solidFill>
              </a:rPr>
              <a:pPr>
                <a:spcBef>
                  <a:spcPct val="0"/>
                </a:spcBef>
              </a:pPr>
              <a:t>25</a:t>
            </a:fld>
            <a:endParaRPr lang="en-US" altLang="vi-VN" smtClean="0">
              <a:solidFill>
                <a:srgbClr val="000000"/>
              </a:solidFill>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089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vi-VN" altLang="vi-VN" smtClean="0">
              <a:latin typeface="Calibri" panose="020F0502020204030204" pitchFamily="34" charset="0"/>
            </a:endParaRPr>
          </a:p>
        </p:txBody>
      </p:sp>
      <p:sp>
        <p:nvSpPr>
          <p:cNvPr id="8090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MS PGothic" panose="020B0600070205080204" pitchFamily="34" charset="-128"/>
              </a:defRPr>
            </a:lvl1pPr>
            <a:lvl2pPr marL="742950" indent="-285750">
              <a:spcBef>
                <a:spcPct val="30000"/>
              </a:spcBef>
              <a:defRPr sz="1200">
                <a:solidFill>
                  <a:schemeClr val="tx1"/>
                </a:solidFill>
                <a:latin typeface="Calibri" panose="020F0502020204030204" pitchFamily="34" charset="0"/>
                <a:ea typeface="MS PGothic" panose="020B0600070205080204" pitchFamily="34" charset="-128"/>
              </a:defRPr>
            </a:lvl2pPr>
            <a:lvl3pPr marL="1143000" indent="-228600">
              <a:spcBef>
                <a:spcPct val="30000"/>
              </a:spcBef>
              <a:defRPr sz="1200">
                <a:solidFill>
                  <a:schemeClr val="tx1"/>
                </a:solidFill>
                <a:latin typeface="Calibri" panose="020F0502020204030204" pitchFamily="34" charset="0"/>
                <a:ea typeface="MS PGothic" panose="020B0600070205080204" pitchFamily="34" charset="-128"/>
              </a:defRPr>
            </a:lvl3pPr>
            <a:lvl4pPr marL="1600200" indent="-228600">
              <a:spcBef>
                <a:spcPct val="30000"/>
              </a:spcBef>
              <a:defRPr sz="1200">
                <a:solidFill>
                  <a:schemeClr val="tx1"/>
                </a:solidFill>
                <a:latin typeface="Calibri" panose="020F0502020204030204" pitchFamily="34" charset="0"/>
                <a:ea typeface="MS PGothic" panose="020B0600070205080204" pitchFamily="34" charset="-128"/>
              </a:defRPr>
            </a:lvl4pPr>
            <a:lvl5pPr marL="2057400" indent="-228600">
              <a:spcBef>
                <a:spcPct val="30000"/>
              </a:spcBef>
              <a:defRPr sz="12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9pPr>
          </a:lstStyle>
          <a:p>
            <a:pPr>
              <a:spcBef>
                <a:spcPct val="0"/>
              </a:spcBef>
            </a:pPr>
            <a:fld id="{D322571C-A57F-4F39-B149-05BA00F328B9}" type="slidenum">
              <a:rPr lang="en-US" altLang="vi-VN" smtClean="0"/>
              <a:pPr>
                <a:spcBef>
                  <a:spcPct val="0"/>
                </a:spcBef>
              </a:pPr>
              <a:t>26</a:t>
            </a:fld>
            <a:endParaRPr lang="en-US" altLang="vi-VN" smtClean="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294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r>
              <a:rPr lang="en-US" altLang="vi-VN" smtClean="0"/>
              <a:t>There followed, from 1931 to 1936, a period of great instability and competitive devaluations as nations tried stimulate export. By 1936, exchange rates among the major currencies were approximately the same as they had been in 1930, before the cycle of competitive devaluations began. The only effect was that the value of gold reserves was increased. However, most foreign exchange reserves had been eliminated by mass conversions into gold as protection against devaluations. </a:t>
            </a:r>
          </a:p>
          <a:p>
            <a:pPr eaLnBrk="1" hangingPunct="1"/>
            <a:r>
              <a:rPr lang="en-US" altLang="vi-VN" smtClean="0"/>
              <a:t>This was also a period when nations imposed very high tariffs and other serious import restrictions, so that international trade was cut almost in half. For example, in 1930 the United States passed the </a:t>
            </a:r>
            <a:r>
              <a:rPr lang="en-US" altLang="vi-VN" i="1" smtClean="0"/>
              <a:t>Smoot–Hawley Tariff Act, </a:t>
            </a:r>
            <a:r>
              <a:rPr lang="en-US" altLang="vi-VN" smtClean="0"/>
              <a:t>which raised U.S. import duties to an all-time high By 1939, of course, depression gave way to full employment—and war. </a:t>
            </a:r>
          </a:p>
          <a:p>
            <a:pPr eaLnBrk="1" hangingPunct="1">
              <a:spcBef>
                <a:spcPct val="0"/>
              </a:spcBef>
            </a:pPr>
            <a:endParaRPr lang="en-US" altLang="vi-VN" smtClean="0"/>
          </a:p>
        </p:txBody>
      </p:sp>
      <p:sp>
        <p:nvSpPr>
          <p:cNvPr id="8294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MS PGothic" panose="020B0600070205080204" pitchFamily="34" charset="-128"/>
              </a:defRPr>
            </a:lvl1pPr>
            <a:lvl2pPr marL="742950" indent="-285750">
              <a:spcBef>
                <a:spcPct val="30000"/>
              </a:spcBef>
              <a:defRPr sz="1200">
                <a:solidFill>
                  <a:schemeClr val="tx1"/>
                </a:solidFill>
                <a:latin typeface="Calibri" panose="020F0502020204030204" pitchFamily="34" charset="0"/>
                <a:ea typeface="MS PGothic" panose="020B0600070205080204" pitchFamily="34" charset="-128"/>
              </a:defRPr>
            </a:lvl2pPr>
            <a:lvl3pPr marL="1143000" indent="-228600">
              <a:spcBef>
                <a:spcPct val="30000"/>
              </a:spcBef>
              <a:defRPr sz="1200">
                <a:solidFill>
                  <a:schemeClr val="tx1"/>
                </a:solidFill>
                <a:latin typeface="Calibri" panose="020F0502020204030204" pitchFamily="34" charset="0"/>
                <a:ea typeface="MS PGothic" panose="020B0600070205080204" pitchFamily="34" charset="-128"/>
              </a:defRPr>
            </a:lvl3pPr>
            <a:lvl4pPr marL="1600200" indent="-228600">
              <a:spcBef>
                <a:spcPct val="30000"/>
              </a:spcBef>
              <a:defRPr sz="1200">
                <a:solidFill>
                  <a:schemeClr val="tx1"/>
                </a:solidFill>
                <a:latin typeface="Calibri" panose="020F0502020204030204" pitchFamily="34" charset="0"/>
                <a:ea typeface="MS PGothic" panose="020B0600070205080204" pitchFamily="34" charset="-128"/>
              </a:defRPr>
            </a:lvl4pPr>
            <a:lvl5pPr marL="2057400" indent="-228600">
              <a:spcBef>
                <a:spcPct val="30000"/>
              </a:spcBef>
              <a:defRPr sz="12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9pPr>
          </a:lstStyle>
          <a:p>
            <a:pPr>
              <a:spcBef>
                <a:spcPct val="0"/>
              </a:spcBef>
            </a:pPr>
            <a:fld id="{A7B282EC-3DDF-4B7E-9394-2D1C8DAB450B}" type="slidenum">
              <a:rPr lang="en-US" altLang="vi-VN" smtClean="0">
                <a:solidFill>
                  <a:srgbClr val="000000"/>
                </a:solidFill>
              </a:rPr>
              <a:pPr>
                <a:spcBef>
                  <a:spcPct val="0"/>
                </a:spcBef>
              </a:pPr>
              <a:t>27</a:t>
            </a:fld>
            <a:endParaRPr lang="en-US" altLang="vi-VN" smtClean="0">
              <a:solidFill>
                <a:srgbClr val="000000"/>
              </a:solidFill>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499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vi-VN" smtClean="0"/>
              <a:t>the interwar experience clearly indicated the prevalence of desta- bilizing speculation and the instability of flexible exchange rates. More recently, the inter- war experience has been reinterpreted to indicate that the wild fluctuations in exchange rates during the 1919–1924 period reflected the serious pent-up disequilibria that had developed during World War I and the instability associated with postwar reconstruction, and that in all likelihood no fixed exchange rate system could have survived during this period. </a:t>
            </a:r>
          </a:p>
          <a:p>
            <a:pPr eaLnBrk="1" hangingPunct="1">
              <a:spcBef>
                <a:spcPct val="0"/>
              </a:spcBef>
            </a:pPr>
            <a:endParaRPr lang="en-US" altLang="vi-VN" smtClean="0"/>
          </a:p>
        </p:txBody>
      </p:sp>
      <p:sp>
        <p:nvSpPr>
          <p:cNvPr id="8499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MS PGothic" panose="020B0600070205080204" pitchFamily="34" charset="-128"/>
              </a:defRPr>
            </a:lvl1pPr>
            <a:lvl2pPr marL="742950" indent="-285750">
              <a:spcBef>
                <a:spcPct val="30000"/>
              </a:spcBef>
              <a:defRPr sz="1200">
                <a:solidFill>
                  <a:schemeClr val="tx1"/>
                </a:solidFill>
                <a:latin typeface="Calibri" panose="020F0502020204030204" pitchFamily="34" charset="0"/>
                <a:ea typeface="MS PGothic" panose="020B0600070205080204" pitchFamily="34" charset="-128"/>
              </a:defRPr>
            </a:lvl2pPr>
            <a:lvl3pPr marL="1143000" indent="-228600">
              <a:spcBef>
                <a:spcPct val="30000"/>
              </a:spcBef>
              <a:defRPr sz="1200">
                <a:solidFill>
                  <a:schemeClr val="tx1"/>
                </a:solidFill>
                <a:latin typeface="Calibri" panose="020F0502020204030204" pitchFamily="34" charset="0"/>
                <a:ea typeface="MS PGothic" panose="020B0600070205080204" pitchFamily="34" charset="-128"/>
              </a:defRPr>
            </a:lvl3pPr>
            <a:lvl4pPr marL="1600200" indent="-228600">
              <a:spcBef>
                <a:spcPct val="30000"/>
              </a:spcBef>
              <a:defRPr sz="1200">
                <a:solidFill>
                  <a:schemeClr val="tx1"/>
                </a:solidFill>
                <a:latin typeface="Calibri" panose="020F0502020204030204" pitchFamily="34" charset="0"/>
                <a:ea typeface="MS PGothic" panose="020B0600070205080204" pitchFamily="34" charset="-128"/>
              </a:defRPr>
            </a:lvl4pPr>
            <a:lvl5pPr marL="2057400" indent="-228600">
              <a:spcBef>
                <a:spcPct val="30000"/>
              </a:spcBef>
              <a:defRPr sz="12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9pPr>
          </a:lstStyle>
          <a:p>
            <a:pPr>
              <a:spcBef>
                <a:spcPct val="0"/>
              </a:spcBef>
            </a:pPr>
            <a:fld id="{C3AA299C-9540-433E-9957-BFA97948D5AB}" type="slidenum">
              <a:rPr lang="en-US" altLang="vi-VN" smtClean="0">
                <a:solidFill>
                  <a:srgbClr val="000000"/>
                </a:solidFill>
              </a:rPr>
              <a:pPr>
                <a:spcBef>
                  <a:spcPct val="0"/>
                </a:spcBef>
              </a:pPr>
              <a:t>28</a:t>
            </a:fld>
            <a:endParaRPr lang="en-US" altLang="vi-VN" smtClean="0">
              <a:solidFill>
                <a:srgbClr val="000000"/>
              </a:solidFill>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806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vi-VN" altLang="vi-VN" smtClean="0">
              <a:latin typeface="Calibri" panose="020F0502020204030204" pitchFamily="34" charset="0"/>
            </a:endParaRPr>
          </a:p>
        </p:txBody>
      </p:sp>
      <p:sp>
        <p:nvSpPr>
          <p:cNvPr id="8806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MS PGothic" panose="020B0600070205080204" pitchFamily="34" charset="-128"/>
              </a:defRPr>
            </a:lvl1pPr>
            <a:lvl2pPr marL="742950" indent="-285750">
              <a:spcBef>
                <a:spcPct val="30000"/>
              </a:spcBef>
              <a:defRPr sz="1200">
                <a:solidFill>
                  <a:schemeClr val="tx1"/>
                </a:solidFill>
                <a:latin typeface="Calibri" panose="020F0502020204030204" pitchFamily="34" charset="0"/>
                <a:ea typeface="MS PGothic" panose="020B0600070205080204" pitchFamily="34" charset="-128"/>
              </a:defRPr>
            </a:lvl2pPr>
            <a:lvl3pPr marL="1143000" indent="-228600">
              <a:spcBef>
                <a:spcPct val="30000"/>
              </a:spcBef>
              <a:defRPr sz="1200">
                <a:solidFill>
                  <a:schemeClr val="tx1"/>
                </a:solidFill>
                <a:latin typeface="Calibri" panose="020F0502020204030204" pitchFamily="34" charset="0"/>
                <a:ea typeface="MS PGothic" panose="020B0600070205080204" pitchFamily="34" charset="-128"/>
              </a:defRPr>
            </a:lvl3pPr>
            <a:lvl4pPr marL="1600200" indent="-228600">
              <a:spcBef>
                <a:spcPct val="30000"/>
              </a:spcBef>
              <a:defRPr sz="1200">
                <a:solidFill>
                  <a:schemeClr val="tx1"/>
                </a:solidFill>
                <a:latin typeface="Calibri" panose="020F0502020204030204" pitchFamily="34" charset="0"/>
                <a:ea typeface="MS PGothic" panose="020B0600070205080204" pitchFamily="34" charset="-128"/>
              </a:defRPr>
            </a:lvl4pPr>
            <a:lvl5pPr marL="2057400" indent="-228600">
              <a:spcBef>
                <a:spcPct val="30000"/>
              </a:spcBef>
              <a:defRPr sz="12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9pPr>
          </a:lstStyle>
          <a:p>
            <a:pPr>
              <a:spcBef>
                <a:spcPct val="0"/>
              </a:spcBef>
            </a:pPr>
            <a:fld id="{5E574963-BC5A-4E69-B508-BDBC80EFB704}" type="slidenum">
              <a:rPr lang="en-US" altLang="vi-VN" smtClean="0">
                <a:solidFill>
                  <a:srgbClr val="000000"/>
                </a:solidFill>
              </a:rPr>
              <a:pPr>
                <a:spcBef>
                  <a:spcPct val="0"/>
                </a:spcBef>
              </a:pPr>
              <a:t>30</a:t>
            </a:fld>
            <a:endParaRPr lang="en-US" altLang="vi-VN" smtClean="0">
              <a:solidFill>
                <a:srgbClr val="000000"/>
              </a:solidFill>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011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r>
              <a:rPr lang="en-US" altLang="vi-VN" smtClean="0"/>
              <a:t>The IMF opened its doors on March 1, 1947, with a membership of 30 nations. With the admission of the Soviet Republics and other nations during the 1990s, IMF membership reached 187 at the beginning of 2012. Only a few countries, such as Cuba and North Korea, are not members. VN 21/09/1956</a:t>
            </a:r>
          </a:p>
          <a:p>
            <a:pPr eaLnBrk="1" hangingPunct="1"/>
            <a:endParaRPr lang="en-US" altLang="vi-VN" smtClean="0"/>
          </a:p>
        </p:txBody>
      </p:sp>
      <p:sp>
        <p:nvSpPr>
          <p:cNvPr id="9011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MS PGothic" panose="020B0600070205080204" pitchFamily="34" charset="-128"/>
              </a:defRPr>
            </a:lvl1pPr>
            <a:lvl2pPr marL="742950" indent="-285750">
              <a:spcBef>
                <a:spcPct val="30000"/>
              </a:spcBef>
              <a:defRPr sz="1200">
                <a:solidFill>
                  <a:schemeClr val="tx1"/>
                </a:solidFill>
                <a:latin typeface="Calibri" panose="020F0502020204030204" pitchFamily="34" charset="0"/>
                <a:ea typeface="MS PGothic" panose="020B0600070205080204" pitchFamily="34" charset="-128"/>
              </a:defRPr>
            </a:lvl2pPr>
            <a:lvl3pPr marL="1143000" indent="-228600">
              <a:spcBef>
                <a:spcPct val="30000"/>
              </a:spcBef>
              <a:defRPr sz="1200">
                <a:solidFill>
                  <a:schemeClr val="tx1"/>
                </a:solidFill>
                <a:latin typeface="Calibri" panose="020F0502020204030204" pitchFamily="34" charset="0"/>
                <a:ea typeface="MS PGothic" panose="020B0600070205080204" pitchFamily="34" charset="-128"/>
              </a:defRPr>
            </a:lvl3pPr>
            <a:lvl4pPr marL="1600200" indent="-228600">
              <a:spcBef>
                <a:spcPct val="30000"/>
              </a:spcBef>
              <a:defRPr sz="1200">
                <a:solidFill>
                  <a:schemeClr val="tx1"/>
                </a:solidFill>
                <a:latin typeface="Calibri" panose="020F0502020204030204" pitchFamily="34" charset="0"/>
                <a:ea typeface="MS PGothic" panose="020B0600070205080204" pitchFamily="34" charset="-128"/>
              </a:defRPr>
            </a:lvl4pPr>
            <a:lvl5pPr marL="2057400" indent="-228600">
              <a:spcBef>
                <a:spcPct val="30000"/>
              </a:spcBef>
              <a:defRPr sz="12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9pPr>
          </a:lstStyle>
          <a:p>
            <a:pPr>
              <a:spcBef>
                <a:spcPct val="0"/>
              </a:spcBef>
            </a:pPr>
            <a:fld id="{7BF72B3A-5319-4655-A0A7-67503DFC49DE}" type="slidenum">
              <a:rPr lang="en-US" altLang="vi-VN" smtClean="0"/>
              <a:pPr>
                <a:spcBef>
                  <a:spcPct val="0"/>
                </a:spcBef>
              </a:pPr>
              <a:t>31</a:t>
            </a:fld>
            <a:endParaRPr lang="en-US" altLang="vi-VN" smtClean="0"/>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216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vi-VN" smtClean="0"/>
              <a:t>The United States was to maintain the price of gold fixed at $35 per ounce and be ready to exchange on demand dollars for gold at that price without restrictions or limitations. Other nations were to fix the price of their currencies in terms of dollars (and thus implicitly in terms of gold) and intervene in foreign exchange markets to keep the exchange rate from moving by more than 1 percent above or below the par value. Within the allowed band of fluctuation, the exchange rate was determined by the forces of demand and supply. </a:t>
            </a:r>
          </a:p>
          <a:p>
            <a:pPr eaLnBrk="1" hangingPunct="1">
              <a:spcBef>
                <a:spcPct val="0"/>
              </a:spcBef>
            </a:pPr>
            <a:endParaRPr lang="en-US" altLang="vi-VN" smtClean="0"/>
          </a:p>
          <a:p>
            <a:pPr eaLnBrk="1" hangingPunct="1">
              <a:spcBef>
                <a:spcPct val="0"/>
              </a:spcBef>
            </a:pPr>
            <a:r>
              <a:rPr lang="en-US" altLang="vi-VN" smtClean="0"/>
              <a:t>Until the late 1950s and early 1960s, when other currencies became fully convertible into dollars, the U.S. dollar was the only intervention currency, so that the new system was practically a gold-dollar standard. </a:t>
            </a:r>
          </a:p>
          <a:p>
            <a:pPr eaLnBrk="1" hangingPunct="1">
              <a:spcBef>
                <a:spcPct val="0"/>
              </a:spcBef>
            </a:pPr>
            <a:endParaRPr lang="en-US" altLang="vi-VN" smtClean="0"/>
          </a:p>
          <a:p>
            <a:pPr eaLnBrk="1" hangingPunct="1">
              <a:spcBef>
                <a:spcPct val="0"/>
              </a:spcBef>
            </a:pPr>
            <a:endParaRPr lang="en-US" altLang="vi-VN" smtClean="0"/>
          </a:p>
        </p:txBody>
      </p:sp>
      <p:sp>
        <p:nvSpPr>
          <p:cNvPr id="9216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MS PGothic" panose="020B0600070205080204" pitchFamily="34" charset="-128"/>
              </a:defRPr>
            </a:lvl1pPr>
            <a:lvl2pPr marL="742950" indent="-285750">
              <a:spcBef>
                <a:spcPct val="30000"/>
              </a:spcBef>
              <a:defRPr sz="1200">
                <a:solidFill>
                  <a:schemeClr val="tx1"/>
                </a:solidFill>
                <a:latin typeface="Calibri" panose="020F0502020204030204" pitchFamily="34" charset="0"/>
                <a:ea typeface="MS PGothic" panose="020B0600070205080204" pitchFamily="34" charset="-128"/>
              </a:defRPr>
            </a:lvl2pPr>
            <a:lvl3pPr marL="1143000" indent="-228600">
              <a:spcBef>
                <a:spcPct val="30000"/>
              </a:spcBef>
              <a:defRPr sz="1200">
                <a:solidFill>
                  <a:schemeClr val="tx1"/>
                </a:solidFill>
                <a:latin typeface="Calibri" panose="020F0502020204030204" pitchFamily="34" charset="0"/>
                <a:ea typeface="MS PGothic" panose="020B0600070205080204" pitchFamily="34" charset="-128"/>
              </a:defRPr>
            </a:lvl3pPr>
            <a:lvl4pPr marL="1600200" indent="-228600">
              <a:spcBef>
                <a:spcPct val="30000"/>
              </a:spcBef>
              <a:defRPr sz="1200">
                <a:solidFill>
                  <a:schemeClr val="tx1"/>
                </a:solidFill>
                <a:latin typeface="Calibri" panose="020F0502020204030204" pitchFamily="34" charset="0"/>
                <a:ea typeface="MS PGothic" panose="020B0600070205080204" pitchFamily="34" charset="-128"/>
              </a:defRPr>
            </a:lvl4pPr>
            <a:lvl5pPr marL="2057400" indent="-228600">
              <a:spcBef>
                <a:spcPct val="30000"/>
              </a:spcBef>
              <a:defRPr sz="12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9pPr>
          </a:lstStyle>
          <a:p>
            <a:pPr>
              <a:spcBef>
                <a:spcPct val="0"/>
              </a:spcBef>
            </a:pPr>
            <a:fld id="{4C219C98-9A01-4C75-AE20-A475927A2035}" type="slidenum">
              <a:rPr lang="en-US" altLang="vi-VN" smtClean="0">
                <a:solidFill>
                  <a:srgbClr val="000000"/>
                </a:solidFill>
              </a:rPr>
              <a:pPr>
                <a:spcBef>
                  <a:spcPct val="0"/>
                </a:spcBef>
              </a:pPr>
              <a:t>32</a:t>
            </a:fld>
            <a:endParaRPr lang="en-US" altLang="vi-VN" smtClean="0">
              <a:solidFill>
                <a:srgbClr val="000000"/>
              </a:solidFill>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421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r>
              <a:rPr lang="en-US" altLang="vi-VN" smtClean="0"/>
              <a:t>Thus, the Bretton Woods system was in the nature of an adjustable peg system</a:t>
            </a:r>
          </a:p>
          <a:p>
            <a:pPr eaLnBrk="1" hangingPunct="1"/>
            <a:endParaRPr lang="en-US" altLang="vi-VN" smtClean="0"/>
          </a:p>
          <a:p>
            <a:pPr eaLnBrk="1" hangingPunct="1"/>
            <a:r>
              <a:rPr lang="en-US" altLang="vi-VN" smtClean="0"/>
              <a:t>Borrowing from the Fund (to be described below) was restricted to cover temporary balance-of-payments deficits and was to be repaid within three to five years so as not to tie up the Fund</a:t>
            </a:r>
            <a:r>
              <a:rPr lang="en-US" altLang="en-US" smtClean="0"/>
              <a:t>’</a:t>
            </a:r>
            <a:r>
              <a:rPr lang="en-US" altLang="vi-VN" smtClean="0"/>
              <a:t>s resources in long-term loans. </a:t>
            </a:r>
            <a:r>
              <a:rPr lang="en-US" altLang="vi-VN" i="1" smtClean="0"/>
              <a:t>Long-run </a:t>
            </a:r>
            <a:r>
              <a:rPr lang="en-US" altLang="vi-VN" smtClean="0"/>
              <a:t>development assistance was to be provided by the International Bank for Reconstruction and Development (IBRD or World Bank) and its affiliates, the International Finance Corporation (established in 1956 to stim- ulate </a:t>
            </a:r>
            <a:r>
              <a:rPr lang="en-US" altLang="vi-VN" i="1" smtClean="0"/>
              <a:t>private </a:t>
            </a:r>
            <a:r>
              <a:rPr lang="en-US" altLang="vi-VN" smtClean="0"/>
              <a:t>investments in developing nations from indigenous and foreign sources) and the International Development Association (established in 1960 to make loans at subsidized rates to the poorer developing nations). </a:t>
            </a:r>
          </a:p>
          <a:p>
            <a:pPr eaLnBrk="1" hangingPunct="1"/>
            <a:endParaRPr lang="en-US" altLang="vi-VN" smtClean="0"/>
          </a:p>
          <a:p>
            <a:pPr eaLnBrk="1" hangingPunct="1"/>
            <a:r>
              <a:rPr lang="en-US" altLang="vi-VN" smtClean="0"/>
              <a:t>Today the IMF publishes, among other things, </a:t>
            </a:r>
            <a:r>
              <a:rPr lang="en-US" altLang="vi-VN" i="1" smtClean="0"/>
              <a:t>International Financial Statistics </a:t>
            </a:r>
            <a:r>
              <a:rPr lang="en-US" altLang="vi-VN" smtClean="0"/>
              <a:t>and </a:t>
            </a:r>
            <a:r>
              <a:rPr lang="en-US" altLang="vi-VN" i="1" smtClean="0"/>
              <a:t>Direction of Trade Statistics, </a:t>
            </a:r>
            <a:r>
              <a:rPr lang="en-US" altLang="vi-VN" smtClean="0"/>
              <a:t>the most authoritative sources of comparable time series data on the balance of payments, trade, and other economic indicators of member nations. </a:t>
            </a:r>
          </a:p>
          <a:p>
            <a:pPr eaLnBrk="1" hangingPunct="1"/>
            <a:endParaRPr lang="en-US" altLang="vi-VN" smtClean="0"/>
          </a:p>
          <a:p>
            <a:pPr eaLnBrk="1" hangingPunct="1"/>
            <a:endParaRPr lang="en-US" altLang="vi-VN" smtClean="0"/>
          </a:p>
        </p:txBody>
      </p:sp>
      <p:sp>
        <p:nvSpPr>
          <p:cNvPr id="9421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MS PGothic" panose="020B0600070205080204" pitchFamily="34" charset="-128"/>
              </a:defRPr>
            </a:lvl1pPr>
            <a:lvl2pPr marL="742950" indent="-285750">
              <a:spcBef>
                <a:spcPct val="30000"/>
              </a:spcBef>
              <a:defRPr sz="1200">
                <a:solidFill>
                  <a:schemeClr val="tx1"/>
                </a:solidFill>
                <a:latin typeface="Calibri" panose="020F0502020204030204" pitchFamily="34" charset="0"/>
                <a:ea typeface="MS PGothic" panose="020B0600070205080204" pitchFamily="34" charset="-128"/>
              </a:defRPr>
            </a:lvl2pPr>
            <a:lvl3pPr marL="1143000" indent="-228600">
              <a:spcBef>
                <a:spcPct val="30000"/>
              </a:spcBef>
              <a:defRPr sz="1200">
                <a:solidFill>
                  <a:schemeClr val="tx1"/>
                </a:solidFill>
                <a:latin typeface="Calibri" panose="020F0502020204030204" pitchFamily="34" charset="0"/>
                <a:ea typeface="MS PGothic" panose="020B0600070205080204" pitchFamily="34" charset="-128"/>
              </a:defRPr>
            </a:lvl3pPr>
            <a:lvl4pPr marL="1600200" indent="-228600">
              <a:spcBef>
                <a:spcPct val="30000"/>
              </a:spcBef>
              <a:defRPr sz="1200">
                <a:solidFill>
                  <a:schemeClr val="tx1"/>
                </a:solidFill>
                <a:latin typeface="Calibri" panose="020F0502020204030204" pitchFamily="34" charset="0"/>
                <a:ea typeface="MS PGothic" panose="020B0600070205080204" pitchFamily="34" charset="-128"/>
              </a:defRPr>
            </a:lvl4pPr>
            <a:lvl5pPr marL="2057400" indent="-228600">
              <a:spcBef>
                <a:spcPct val="30000"/>
              </a:spcBef>
              <a:defRPr sz="12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9pPr>
          </a:lstStyle>
          <a:p>
            <a:pPr>
              <a:spcBef>
                <a:spcPct val="0"/>
              </a:spcBef>
            </a:pPr>
            <a:fld id="{3D642846-6CD2-4EF9-B5D5-F61A53603C74}" type="slidenum">
              <a:rPr lang="en-US" altLang="vi-VN" smtClean="0">
                <a:solidFill>
                  <a:srgbClr val="000000"/>
                </a:solidFill>
              </a:rPr>
              <a:pPr>
                <a:spcBef>
                  <a:spcPct val="0"/>
                </a:spcBef>
              </a:pPr>
              <a:t>33</a:t>
            </a:fld>
            <a:endParaRPr lang="en-US" altLang="vi-VN" smtClean="0">
              <a:solidFill>
                <a:srgbClr val="000000"/>
              </a:solidFill>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625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vi-VN" altLang="vi-VN" smtClean="0">
              <a:latin typeface="Calibri" panose="020F0502020204030204" pitchFamily="34" charset="0"/>
            </a:endParaRPr>
          </a:p>
        </p:txBody>
      </p:sp>
      <p:sp>
        <p:nvSpPr>
          <p:cNvPr id="9626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MS PGothic" panose="020B0600070205080204" pitchFamily="34" charset="-128"/>
              </a:defRPr>
            </a:lvl1pPr>
            <a:lvl2pPr marL="742950" indent="-285750">
              <a:spcBef>
                <a:spcPct val="30000"/>
              </a:spcBef>
              <a:defRPr sz="1200">
                <a:solidFill>
                  <a:schemeClr val="tx1"/>
                </a:solidFill>
                <a:latin typeface="Calibri" panose="020F0502020204030204" pitchFamily="34" charset="0"/>
                <a:ea typeface="MS PGothic" panose="020B0600070205080204" pitchFamily="34" charset="-128"/>
              </a:defRPr>
            </a:lvl2pPr>
            <a:lvl3pPr marL="1143000" indent="-228600">
              <a:spcBef>
                <a:spcPct val="30000"/>
              </a:spcBef>
              <a:defRPr sz="1200">
                <a:solidFill>
                  <a:schemeClr val="tx1"/>
                </a:solidFill>
                <a:latin typeface="Calibri" panose="020F0502020204030204" pitchFamily="34" charset="0"/>
                <a:ea typeface="MS PGothic" panose="020B0600070205080204" pitchFamily="34" charset="-128"/>
              </a:defRPr>
            </a:lvl3pPr>
            <a:lvl4pPr marL="1600200" indent="-228600">
              <a:spcBef>
                <a:spcPct val="30000"/>
              </a:spcBef>
              <a:defRPr sz="1200">
                <a:solidFill>
                  <a:schemeClr val="tx1"/>
                </a:solidFill>
                <a:latin typeface="Calibri" panose="020F0502020204030204" pitchFamily="34" charset="0"/>
                <a:ea typeface="MS PGothic" panose="020B0600070205080204" pitchFamily="34" charset="-128"/>
              </a:defRPr>
            </a:lvl4pPr>
            <a:lvl5pPr marL="2057400" indent="-228600">
              <a:spcBef>
                <a:spcPct val="30000"/>
              </a:spcBef>
              <a:defRPr sz="12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9pPr>
          </a:lstStyle>
          <a:p>
            <a:pPr>
              <a:spcBef>
                <a:spcPct val="0"/>
              </a:spcBef>
            </a:pPr>
            <a:fld id="{D3FCA9E7-FA41-4C5E-8E7D-F52200A14ECB}" type="slidenum">
              <a:rPr lang="en-US" altLang="vi-VN" smtClean="0">
                <a:solidFill>
                  <a:srgbClr val="000000"/>
                </a:solidFill>
              </a:rPr>
              <a:pPr>
                <a:spcBef>
                  <a:spcPct val="0"/>
                </a:spcBef>
              </a:pPr>
              <a:t>34</a:t>
            </a:fld>
            <a:endParaRPr lang="en-US" altLang="vi-VN" smtClean="0">
              <a:solidFill>
                <a:srgbClr val="000000"/>
              </a:solidFill>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830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vi-VN" smtClean="0"/>
              <a:t>While the Bretton Woods system allowed changes in par values in cases of fundamental disequilibrium, deficit nations rarely devalued their currencies because they regarded this as a sign of national weakness. Surplus nations resisted needed revaluations, preferring instead to continue accumulating international reserves. </a:t>
            </a:r>
          </a:p>
          <a:p>
            <a:pPr eaLnBrk="1" hangingPunct="1">
              <a:spcBef>
                <a:spcPct val="0"/>
              </a:spcBef>
            </a:pPr>
            <a:endParaRPr lang="en-US" altLang="vi-VN" smtClean="0"/>
          </a:p>
          <a:p>
            <a:pPr eaLnBrk="1" hangingPunct="1">
              <a:spcBef>
                <a:spcPct val="0"/>
              </a:spcBef>
            </a:pPr>
            <a:r>
              <a:rPr lang="en-US" altLang="vi-VN" smtClean="0"/>
              <a:t>Thus, from 1950 until August 1971, the United Kingdom devalued only in 1967; France devalued only in 1957 and 1969; West Germany </a:t>
            </a:r>
            <a:r>
              <a:rPr lang="en-US" altLang="vi-VN" i="1" smtClean="0"/>
              <a:t>revalued </a:t>
            </a:r>
            <a:r>
              <a:rPr lang="en-US" altLang="vi-VN" smtClean="0"/>
              <a:t>in 1961 and 1969; and the United States, Italy, and Japan never changed their par values. Meanwhile, Canada (defying the rules of the IMF) had fluctuating exchange rates from 1950 to 1962 and then reinstituted them in 1970. Developing nations, on the other hand, devalued all too often. </a:t>
            </a:r>
          </a:p>
          <a:p>
            <a:pPr eaLnBrk="1" hangingPunct="1">
              <a:spcBef>
                <a:spcPct val="0"/>
              </a:spcBef>
            </a:pPr>
            <a:endParaRPr lang="en-US" altLang="vi-VN" smtClean="0"/>
          </a:p>
          <a:p>
            <a:pPr eaLnBrk="1" hangingPunct="1">
              <a:spcBef>
                <a:spcPct val="0"/>
              </a:spcBef>
            </a:pPr>
            <a:r>
              <a:rPr lang="en-US" altLang="vi-VN" smtClean="0"/>
              <a:t>Specifically, a nation such as the United Kingdom, with chronic balance-of-payments deficits over most of the postwar period, was plagued by huge liquid capital outflows in the expectation that the pound would be devalued. Indeed, these expectations became self-fulfilling, and the United Kingdom was forced to devalue the pound in 1967 (after a serious deflationary effort to avoid the devaluation). On the other hand, a nation such as West Germany, with chronic balance-of-payments surpluses, received huge capital inflows in the expectation that it would revalue the mark. This made revaluation of the mark inevitable in 1961 and again in 1969. </a:t>
            </a:r>
          </a:p>
          <a:p>
            <a:pPr eaLnBrk="1" hangingPunct="1">
              <a:spcBef>
                <a:spcPct val="0"/>
              </a:spcBef>
            </a:pPr>
            <a:endParaRPr lang="en-US" altLang="vi-VN" smtClean="0"/>
          </a:p>
          <a:p>
            <a:pPr eaLnBrk="1" hangingPunct="1">
              <a:spcBef>
                <a:spcPct val="0"/>
              </a:spcBef>
            </a:pPr>
            <a:endParaRPr lang="en-US" altLang="vi-VN" smtClean="0"/>
          </a:p>
        </p:txBody>
      </p:sp>
      <p:sp>
        <p:nvSpPr>
          <p:cNvPr id="9830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MS PGothic" panose="020B0600070205080204" pitchFamily="34" charset="-128"/>
              </a:defRPr>
            </a:lvl1pPr>
            <a:lvl2pPr marL="742950" indent="-285750">
              <a:spcBef>
                <a:spcPct val="30000"/>
              </a:spcBef>
              <a:defRPr sz="1200">
                <a:solidFill>
                  <a:schemeClr val="tx1"/>
                </a:solidFill>
                <a:latin typeface="Calibri" panose="020F0502020204030204" pitchFamily="34" charset="0"/>
                <a:ea typeface="MS PGothic" panose="020B0600070205080204" pitchFamily="34" charset="-128"/>
              </a:defRPr>
            </a:lvl2pPr>
            <a:lvl3pPr marL="1143000" indent="-228600">
              <a:spcBef>
                <a:spcPct val="30000"/>
              </a:spcBef>
              <a:defRPr sz="1200">
                <a:solidFill>
                  <a:schemeClr val="tx1"/>
                </a:solidFill>
                <a:latin typeface="Calibri" panose="020F0502020204030204" pitchFamily="34" charset="0"/>
                <a:ea typeface="MS PGothic" panose="020B0600070205080204" pitchFamily="34" charset="-128"/>
              </a:defRPr>
            </a:lvl3pPr>
            <a:lvl4pPr marL="1600200" indent="-228600">
              <a:spcBef>
                <a:spcPct val="30000"/>
              </a:spcBef>
              <a:defRPr sz="1200">
                <a:solidFill>
                  <a:schemeClr val="tx1"/>
                </a:solidFill>
                <a:latin typeface="Calibri" panose="020F0502020204030204" pitchFamily="34" charset="0"/>
                <a:ea typeface="MS PGothic" panose="020B0600070205080204" pitchFamily="34" charset="-128"/>
              </a:defRPr>
            </a:lvl4pPr>
            <a:lvl5pPr marL="2057400" indent="-228600">
              <a:spcBef>
                <a:spcPct val="30000"/>
              </a:spcBef>
              <a:defRPr sz="12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9pPr>
          </a:lstStyle>
          <a:p>
            <a:pPr>
              <a:spcBef>
                <a:spcPct val="0"/>
              </a:spcBef>
            </a:pPr>
            <a:fld id="{C6028946-AE31-4A88-A302-AAFC69D4E527}" type="slidenum">
              <a:rPr lang="en-US" altLang="vi-VN" smtClean="0">
                <a:solidFill>
                  <a:srgbClr val="000000"/>
                </a:solidFill>
              </a:rPr>
              <a:pPr>
                <a:spcBef>
                  <a:spcPct val="0"/>
                </a:spcBef>
              </a:pPr>
              <a:t>35</a:t>
            </a:fld>
            <a:endParaRPr lang="en-US" altLang="vi-VN" smtClean="0">
              <a:solidFill>
                <a:srgbClr val="000000"/>
              </a:solidFill>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0035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vi-VN" smtClean="0"/>
              <a:t>1944-1958 was period of dollar shortage. US ran huge BOP surpluses with Europe</a:t>
            </a:r>
          </a:p>
          <a:p>
            <a:pPr eaLnBrk="1" hangingPunct="1">
              <a:spcBef>
                <a:spcPct val="0"/>
              </a:spcBef>
            </a:pPr>
            <a:r>
              <a:rPr lang="en-US" altLang="vi-VN" smtClean="0"/>
              <a:t>Up to 1957, U.S. deficits were rather small, averaging about $1 billion each year </a:t>
            </a:r>
          </a:p>
          <a:p>
            <a:pPr eaLnBrk="1" hangingPunct="1">
              <a:spcBef>
                <a:spcPct val="0"/>
              </a:spcBef>
            </a:pPr>
            <a:r>
              <a:rPr lang="en-US" altLang="vi-VN" smtClean="0"/>
              <a:t>However, starting in 1958, U.S. balance-of-payments deficits increased sharply and averaged over $3 billion per year. Contributing to the much larger US deficits since 1958 was an increased expenditure on VN war, and growing US overseas direct inverstment (mainly in Europe)</a:t>
            </a:r>
          </a:p>
          <a:p>
            <a:pPr eaLnBrk="1" hangingPunct="1">
              <a:spcBef>
                <a:spcPct val="0"/>
              </a:spcBef>
            </a:pPr>
            <a:endParaRPr lang="en-US" altLang="vi-VN" smtClean="0"/>
          </a:p>
        </p:txBody>
      </p:sp>
      <p:sp>
        <p:nvSpPr>
          <p:cNvPr id="10035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MS PGothic" panose="020B0600070205080204" pitchFamily="34" charset="-128"/>
              </a:defRPr>
            </a:lvl1pPr>
            <a:lvl2pPr marL="742950" indent="-285750">
              <a:spcBef>
                <a:spcPct val="30000"/>
              </a:spcBef>
              <a:defRPr sz="1200">
                <a:solidFill>
                  <a:schemeClr val="tx1"/>
                </a:solidFill>
                <a:latin typeface="Calibri" panose="020F0502020204030204" pitchFamily="34" charset="0"/>
                <a:ea typeface="MS PGothic" panose="020B0600070205080204" pitchFamily="34" charset="-128"/>
              </a:defRPr>
            </a:lvl2pPr>
            <a:lvl3pPr marL="1143000" indent="-228600">
              <a:spcBef>
                <a:spcPct val="30000"/>
              </a:spcBef>
              <a:defRPr sz="1200">
                <a:solidFill>
                  <a:schemeClr val="tx1"/>
                </a:solidFill>
                <a:latin typeface="Calibri" panose="020F0502020204030204" pitchFamily="34" charset="0"/>
                <a:ea typeface="MS PGothic" panose="020B0600070205080204" pitchFamily="34" charset="-128"/>
              </a:defRPr>
            </a:lvl3pPr>
            <a:lvl4pPr marL="1600200" indent="-228600">
              <a:spcBef>
                <a:spcPct val="30000"/>
              </a:spcBef>
              <a:defRPr sz="1200">
                <a:solidFill>
                  <a:schemeClr val="tx1"/>
                </a:solidFill>
                <a:latin typeface="Calibri" panose="020F0502020204030204" pitchFamily="34" charset="0"/>
                <a:ea typeface="MS PGothic" panose="020B0600070205080204" pitchFamily="34" charset="-128"/>
              </a:defRPr>
            </a:lvl4pPr>
            <a:lvl5pPr marL="2057400" indent="-228600">
              <a:spcBef>
                <a:spcPct val="30000"/>
              </a:spcBef>
              <a:defRPr sz="12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9pPr>
          </a:lstStyle>
          <a:p>
            <a:pPr>
              <a:spcBef>
                <a:spcPct val="0"/>
              </a:spcBef>
            </a:pPr>
            <a:fld id="{DE225DD7-FDE1-44FB-B5B9-6843030671D3}" type="slidenum">
              <a:rPr lang="en-US" altLang="vi-VN" smtClean="0">
                <a:solidFill>
                  <a:srgbClr val="000000"/>
                </a:solidFill>
              </a:rPr>
              <a:pPr>
                <a:spcBef>
                  <a:spcPct val="0"/>
                </a:spcBef>
              </a:pPr>
              <a:t>36</a:t>
            </a:fld>
            <a:endParaRPr lang="en-US" altLang="vi-VN" smtClean="0">
              <a:solidFill>
                <a:srgbClr val="000000"/>
              </a:solidFill>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0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0240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vi-VN" smtClean="0"/>
              <a:t>1944-1958 was period of dollar shortage. US ran huge BOP surpluses with Europe</a:t>
            </a:r>
          </a:p>
          <a:p>
            <a:pPr eaLnBrk="1" hangingPunct="1">
              <a:spcBef>
                <a:spcPct val="0"/>
              </a:spcBef>
            </a:pPr>
            <a:r>
              <a:rPr lang="en-US" altLang="vi-VN" smtClean="0"/>
              <a:t>Up to 1957, U.S. deficits were rather small, averaging about $1 billion each year </a:t>
            </a:r>
          </a:p>
          <a:p>
            <a:pPr eaLnBrk="1" hangingPunct="1">
              <a:spcBef>
                <a:spcPct val="0"/>
              </a:spcBef>
            </a:pPr>
            <a:r>
              <a:rPr lang="en-US" altLang="vi-VN" smtClean="0"/>
              <a:t>However, starting in 1958, U.S. balance-of-payments deficits increased sharply and averaged over $3 billion per year. Contributing to the much larger US deficits since 1958 was an increased expenditure on VN war, and growing US overseas direct inverstment (mainly in Europe)</a:t>
            </a:r>
          </a:p>
          <a:p>
            <a:pPr eaLnBrk="1" hangingPunct="1">
              <a:spcBef>
                <a:spcPct val="0"/>
              </a:spcBef>
            </a:pPr>
            <a:endParaRPr lang="en-US" altLang="vi-VN" smtClean="0"/>
          </a:p>
        </p:txBody>
      </p:sp>
      <p:sp>
        <p:nvSpPr>
          <p:cNvPr id="10240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MS PGothic" panose="020B0600070205080204" pitchFamily="34" charset="-128"/>
              </a:defRPr>
            </a:lvl1pPr>
            <a:lvl2pPr marL="742950" indent="-285750">
              <a:spcBef>
                <a:spcPct val="30000"/>
              </a:spcBef>
              <a:defRPr sz="1200">
                <a:solidFill>
                  <a:schemeClr val="tx1"/>
                </a:solidFill>
                <a:latin typeface="Calibri" panose="020F0502020204030204" pitchFamily="34" charset="0"/>
                <a:ea typeface="MS PGothic" panose="020B0600070205080204" pitchFamily="34" charset="-128"/>
              </a:defRPr>
            </a:lvl2pPr>
            <a:lvl3pPr marL="1143000" indent="-228600">
              <a:spcBef>
                <a:spcPct val="30000"/>
              </a:spcBef>
              <a:defRPr sz="1200">
                <a:solidFill>
                  <a:schemeClr val="tx1"/>
                </a:solidFill>
                <a:latin typeface="Calibri" panose="020F0502020204030204" pitchFamily="34" charset="0"/>
                <a:ea typeface="MS PGothic" panose="020B0600070205080204" pitchFamily="34" charset="-128"/>
              </a:defRPr>
            </a:lvl3pPr>
            <a:lvl4pPr marL="1600200" indent="-228600">
              <a:spcBef>
                <a:spcPct val="30000"/>
              </a:spcBef>
              <a:defRPr sz="1200">
                <a:solidFill>
                  <a:schemeClr val="tx1"/>
                </a:solidFill>
                <a:latin typeface="Calibri" panose="020F0502020204030204" pitchFamily="34" charset="0"/>
                <a:ea typeface="MS PGothic" panose="020B0600070205080204" pitchFamily="34" charset="-128"/>
              </a:defRPr>
            </a:lvl4pPr>
            <a:lvl5pPr marL="2057400" indent="-228600">
              <a:spcBef>
                <a:spcPct val="30000"/>
              </a:spcBef>
              <a:defRPr sz="12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9pPr>
          </a:lstStyle>
          <a:p>
            <a:pPr>
              <a:spcBef>
                <a:spcPct val="0"/>
              </a:spcBef>
            </a:pPr>
            <a:fld id="{FA1942B8-82F4-4723-91BB-114488704782}" type="slidenum">
              <a:rPr lang="en-US" altLang="vi-VN" smtClean="0">
                <a:solidFill>
                  <a:srgbClr val="000000"/>
                </a:solidFill>
              </a:rPr>
              <a:pPr>
                <a:spcBef>
                  <a:spcPct val="0"/>
                </a:spcBef>
              </a:pPr>
              <a:t>37</a:t>
            </a:fld>
            <a:endParaRPr lang="en-US" altLang="vi-VN" smtClean="0">
              <a:solidFill>
                <a:srgbClr val="000000"/>
              </a:solidFill>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45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0445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r>
              <a:rPr lang="en-US" altLang="vi-VN" smtClean="0"/>
              <a:t>15/08/1971: US President Nixon was forced to suspend the convertibility of dollars into gold -&gt; the end of BWS</a:t>
            </a:r>
          </a:p>
          <a:p>
            <a:pPr eaLnBrk="1" hangingPunct="1"/>
            <a:endParaRPr lang="en-US" altLang="vi-VN" smtClean="0"/>
          </a:p>
          <a:p>
            <a:pPr eaLnBrk="1" hangingPunct="1"/>
            <a:r>
              <a:rPr lang="en-US" altLang="vi-VN" smtClean="0"/>
              <a:t>the dollar remained an international currency without any backing of gold after the Bretton Woods system collapsed in August 1971 and even after the dollar was allowed to fluctuate in value in March 1973. Indeed, the amount of foreign-held dollars has risen dramatically in the years since 1971</a:t>
            </a:r>
          </a:p>
        </p:txBody>
      </p:sp>
      <p:sp>
        <p:nvSpPr>
          <p:cNvPr id="10445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MS PGothic" panose="020B0600070205080204" pitchFamily="34" charset="-128"/>
              </a:defRPr>
            </a:lvl1pPr>
            <a:lvl2pPr marL="742950" indent="-285750">
              <a:spcBef>
                <a:spcPct val="30000"/>
              </a:spcBef>
              <a:defRPr sz="1200">
                <a:solidFill>
                  <a:schemeClr val="tx1"/>
                </a:solidFill>
                <a:latin typeface="Calibri" panose="020F0502020204030204" pitchFamily="34" charset="0"/>
                <a:ea typeface="MS PGothic" panose="020B0600070205080204" pitchFamily="34" charset="-128"/>
              </a:defRPr>
            </a:lvl2pPr>
            <a:lvl3pPr marL="1143000" indent="-228600">
              <a:spcBef>
                <a:spcPct val="30000"/>
              </a:spcBef>
              <a:defRPr sz="1200">
                <a:solidFill>
                  <a:schemeClr val="tx1"/>
                </a:solidFill>
                <a:latin typeface="Calibri" panose="020F0502020204030204" pitchFamily="34" charset="0"/>
                <a:ea typeface="MS PGothic" panose="020B0600070205080204" pitchFamily="34" charset="-128"/>
              </a:defRPr>
            </a:lvl3pPr>
            <a:lvl4pPr marL="1600200" indent="-228600">
              <a:spcBef>
                <a:spcPct val="30000"/>
              </a:spcBef>
              <a:defRPr sz="1200">
                <a:solidFill>
                  <a:schemeClr val="tx1"/>
                </a:solidFill>
                <a:latin typeface="Calibri" panose="020F0502020204030204" pitchFamily="34" charset="0"/>
                <a:ea typeface="MS PGothic" panose="020B0600070205080204" pitchFamily="34" charset="-128"/>
              </a:defRPr>
            </a:lvl4pPr>
            <a:lvl5pPr marL="2057400" indent="-228600">
              <a:spcBef>
                <a:spcPct val="30000"/>
              </a:spcBef>
              <a:defRPr sz="12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9pPr>
          </a:lstStyle>
          <a:p>
            <a:pPr>
              <a:spcBef>
                <a:spcPct val="0"/>
              </a:spcBef>
            </a:pPr>
            <a:fld id="{6EE0BA18-696E-4E70-BA66-C6870F475991}" type="slidenum">
              <a:rPr lang="en-US" altLang="vi-VN" smtClean="0">
                <a:solidFill>
                  <a:srgbClr val="000000"/>
                </a:solidFill>
              </a:rPr>
              <a:pPr>
                <a:spcBef>
                  <a:spcPct val="0"/>
                </a:spcBef>
              </a:pPr>
              <a:t>38</a:t>
            </a:fld>
            <a:endParaRPr lang="en-US" altLang="vi-VN" smtClean="0">
              <a:solidFill>
                <a:srgbClr val="000000"/>
              </a:solidFill>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0649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vi-VN" altLang="vi-VN" smtClean="0">
              <a:latin typeface="Calibri" panose="020F0502020204030204" pitchFamily="34" charset="0"/>
            </a:endParaRPr>
          </a:p>
        </p:txBody>
      </p:sp>
      <p:sp>
        <p:nvSpPr>
          <p:cNvPr id="10650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MS PGothic" panose="020B0600070205080204" pitchFamily="34" charset="-128"/>
              </a:defRPr>
            </a:lvl1pPr>
            <a:lvl2pPr marL="742950" indent="-285750">
              <a:spcBef>
                <a:spcPct val="30000"/>
              </a:spcBef>
              <a:defRPr sz="1200">
                <a:solidFill>
                  <a:schemeClr val="tx1"/>
                </a:solidFill>
                <a:latin typeface="Calibri" panose="020F0502020204030204" pitchFamily="34" charset="0"/>
                <a:ea typeface="MS PGothic" panose="020B0600070205080204" pitchFamily="34" charset="-128"/>
              </a:defRPr>
            </a:lvl2pPr>
            <a:lvl3pPr marL="1143000" indent="-228600">
              <a:spcBef>
                <a:spcPct val="30000"/>
              </a:spcBef>
              <a:defRPr sz="1200">
                <a:solidFill>
                  <a:schemeClr val="tx1"/>
                </a:solidFill>
                <a:latin typeface="Calibri" panose="020F0502020204030204" pitchFamily="34" charset="0"/>
                <a:ea typeface="MS PGothic" panose="020B0600070205080204" pitchFamily="34" charset="-128"/>
              </a:defRPr>
            </a:lvl3pPr>
            <a:lvl4pPr marL="1600200" indent="-228600">
              <a:spcBef>
                <a:spcPct val="30000"/>
              </a:spcBef>
              <a:defRPr sz="1200">
                <a:solidFill>
                  <a:schemeClr val="tx1"/>
                </a:solidFill>
                <a:latin typeface="Calibri" panose="020F0502020204030204" pitchFamily="34" charset="0"/>
                <a:ea typeface="MS PGothic" panose="020B0600070205080204" pitchFamily="34" charset="-128"/>
              </a:defRPr>
            </a:lvl4pPr>
            <a:lvl5pPr marL="2057400" indent="-228600">
              <a:spcBef>
                <a:spcPct val="30000"/>
              </a:spcBef>
              <a:defRPr sz="12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9pPr>
          </a:lstStyle>
          <a:p>
            <a:pPr>
              <a:spcBef>
                <a:spcPct val="0"/>
              </a:spcBef>
            </a:pPr>
            <a:fld id="{C0B1C675-074B-4BF5-B0DC-31155A02A97E}" type="slidenum">
              <a:rPr lang="en-US" altLang="vi-VN" smtClean="0">
                <a:solidFill>
                  <a:srgbClr val="000000"/>
                </a:solidFill>
              </a:rPr>
              <a:pPr>
                <a:spcBef>
                  <a:spcPct val="0"/>
                </a:spcBef>
              </a:pPr>
              <a:t>39</a:t>
            </a:fld>
            <a:endParaRPr lang="en-US" altLang="vi-VN" smtClean="0">
              <a:solidFill>
                <a:srgbClr val="000000"/>
              </a:solidFill>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57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0957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marL="0" lvl="1" eaLnBrk="1" hangingPunct="1"/>
            <a:r>
              <a:rPr lang="en-US" altLang="vi-VN" smtClean="0"/>
              <a:t>Since March 1973, the world has had a managed floating exchange rate system. Under such a system, </a:t>
            </a:r>
            <a:r>
              <a:rPr lang="en-US" altLang="vi-VN" sz="2000" smtClean="0"/>
              <a:t>Exchange rates determined by supply and demand in forex market -&gt; automatic adjustment mechanism. Central banks may intervene in foreign exchange markets to smooth short-run fluctuations in exchange rates.</a:t>
            </a:r>
          </a:p>
          <a:p>
            <a:pPr marL="0" lvl="1" eaLnBrk="1" hangingPunct="1"/>
            <a:endParaRPr lang="en-US" altLang="vi-VN" sz="2000" smtClean="0"/>
          </a:p>
          <a:p>
            <a:pPr marL="0" lvl="1" eaLnBrk="1" hangingPunct="1"/>
            <a:r>
              <a:rPr lang="en-US" altLang="vi-VN" smtClean="0"/>
              <a:t>Indeed, the 1976 Jamaica Accords formally recognized the managed floating system and allowed nations the choice of foreign exchange regime as long as their actions did not prove disruptive to trade partners and the world economy. These Jamaica Accords were ratified and took effect in April 1978. </a:t>
            </a:r>
            <a:endParaRPr lang="en-US" altLang="vi-VN" sz="2000" smtClean="0"/>
          </a:p>
          <a:p>
            <a:pPr marL="0" lvl="1" eaLnBrk="1" hangingPunct="1"/>
            <a:endParaRPr lang="en-US" altLang="vi-VN" sz="2000" smtClean="0"/>
          </a:p>
          <a:p>
            <a:pPr eaLnBrk="1" hangingPunct="1"/>
            <a:endParaRPr lang="en-US" altLang="vi-VN" smtClean="0"/>
          </a:p>
        </p:txBody>
      </p:sp>
      <p:sp>
        <p:nvSpPr>
          <p:cNvPr id="10957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MS PGothic" panose="020B0600070205080204" pitchFamily="34" charset="-128"/>
              </a:defRPr>
            </a:lvl1pPr>
            <a:lvl2pPr marL="742950" indent="-285750">
              <a:spcBef>
                <a:spcPct val="30000"/>
              </a:spcBef>
              <a:defRPr sz="1200">
                <a:solidFill>
                  <a:schemeClr val="tx1"/>
                </a:solidFill>
                <a:latin typeface="Calibri" panose="020F0502020204030204" pitchFamily="34" charset="0"/>
                <a:ea typeface="MS PGothic" panose="020B0600070205080204" pitchFamily="34" charset="-128"/>
              </a:defRPr>
            </a:lvl2pPr>
            <a:lvl3pPr marL="1143000" indent="-228600">
              <a:spcBef>
                <a:spcPct val="30000"/>
              </a:spcBef>
              <a:defRPr sz="1200">
                <a:solidFill>
                  <a:schemeClr val="tx1"/>
                </a:solidFill>
                <a:latin typeface="Calibri" panose="020F0502020204030204" pitchFamily="34" charset="0"/>
                <a:ea typeface="MS PGothic" panose="020B0600070205080204" pitchFamily="34" charset="-128"/>
              </a:defRPr>
            </a:lvl3pPr>
            <a:lvl4pPr marL="1600200" indent="-228600">
              <a:spcBef>
                <a:spcPct val="30000"/>
              </a:spcBef>
              <a:defRPr sz="1200">
                <a:solidFill>
                  <a:schemeClr val="tx1"/>
                </a:solidFill>
                <a:latin typeface="Calibri" panose="020F0502020204030204" pitchFamily="34" charset="0"/>
                <a:ea typeface="MS PGothic" panose="020B0600070205080204" pitchFamily="34" charset="-128"/>
              </a:defRPr>
            </a:lvl4pPr>
            <a:lvl5pPr marL="2057400" indent="-228600">
              <a:spcBef>
                <a:spcPct val="30000"/>
              </a:spcBef>
              <a:defRPr sz="12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9pPr>
          </a:lstStyle>
          <a:p>
            <a:pPr>
              <a:spcBef>
                <a:spcPct val="0"/>
              </a:spcBef>
            </a:pPr>
            <a:fld id="{39F3768F-D2A5-459D-9755-7EC105641399}" type="slidenum">
              <a:rPr lang="en-US" altLang="vi-VN" smtClean="0">
                <a:solidFill>
                  <a:srgbClr val="000000"/>
                </a:solidFill>
              </a:rPr>
              <a:pPr>
                <a:spcBef>
                  <a:spcPct val="0"/>
                </a:spcBef>
              </a:pPr>
              <a:t>41</a:t>
            </a:fld>
            <a:endParaRPr lang="en-US" altLang="vi-VN" smtClean="0">
              <a:solidFill>
                <a:srgbClr val="000000"/>
              </a:solidFill>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161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1161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vi-VN" altLang="vi-VN" smtClean="0">
              <a:latin typeface="Calibri" panose="020F0502020204030204" pitchFamily="34" charset="0"/>
            </a:endParaRPr>
          </a:p>
        </p:txBody>
      </p:sp>
      <p:sp>
        <p:nvSpPr>
          <p:cNvPr id="11162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MS PGothic" panose="020B0600070205080204" pitchFamily="34" charset="-128"/>
              </a:defRPr>
            </a:lvl1pPr>
            <a:lvl2pPr marL="742950" indent="-285750">
              <a:spcBef>
                <a:spcPct val="30000"/>
              </a:spcBef>
              <a:defRPr sz="1200">
                <a:solidFill>
                  <a:schemeClr val="tx1"/>
                </a:solidFill>
                <a:latin typeface="Calibri" panose="020F0502020204030204" pitchFamily="34" charset="0"/>
                <a:ea typeface="MS PGothic" panose="020B0600070205080204" pitchFamily="34" charset="-128"/>
              </a:defRPr>
            </a:lvl2pPr>
            <a:lvl3pPr marL="1143000" indent="-228600">
              <a:spcBef>
                <a:spcPct val="30000"/>
              </a:spcBef>
              <a:defRPr sz="1200">
                <a:solidFill>
                  <a:schemeClr val="tx1"/>
                </a:solidFill>
                <a:latin typeface="Calibri" panose="020F0502020204030204" pitchFamily="34" charset="0"/>
                <a:ea typeface="MS PGothic" panose="020B0600070205080204" pitchFamily="34" charset="-128"/>
              </a:defRPr>
            </a:lvl3pPr>
            <a:lvl4pPr marL="1600200" indent="-228600">
              <a:spcBef>
                <a:spcPct val="30000"/>
              </a:spcBef>
              <a:defRPr sz="1200">
                <a:solidFill>
                  <a:schemeClr val="tx1"/>
                </a:solidFill>
                <a:latin typeface="Calibri" panose="020F0502020204030204" pitchFamily="34" charset="0"/>
                <a:ea typeface="MS PGothic" panose="020B0600070205080204" pitchFamily="34" charset="-128"/>
              </a:defRPr>
            </a:lvl4pPr>
            <a:lvl5pPr marL="2057400" indent="-228600">
              <a:spcBef>
                <a:spcPct val="30000"/>
              </a:spcBef>
              <a:defRPr sz="12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9pPr>
          </a:lstStyle>
          <a:p>
            <a:pPr>
              <a:spcBef>
                <a:spcPct val="0"/>
              </a:spcBef>
            </a:pPr>
            <a:fld id="{01A1344B-47DA-4C52-AF4A-973E5F4FEB19}" type="slidenum">
              <a:rPr lang="en-US" altLang="vi-VN" smtClean="0">
                <a:solidFill>
                  <a:srgbClr val="000000"/>
                </a:solidFill>
              </a:rPr>
              <a:pPr>
                <a:spcBef>
                  <a:spcPct val="0"/>
                </a:spcBef>
              </a:pPr>
              <a:t>42</a:t>
            </a:fld>
            <a:endParaRPr lang="en-US" altLang="vi-VN" smtClean="0">
              <a:solidFill>
                <a:srgbClr val="000000"/>
              </a:solidFill>
            </a:endParaRPr>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366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1366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vi-VN" altLang="vi-VN" smtClean="0">
              <a:latin typeface="Calibri" panose="020F0502020204030204" pitchFamily="34" charset="0"/>
            </a:endParaRPr>
          </a:p>
        </p:txBody>
      </p:sp>
      <p:sp>
        <p:nvSpPr>
          <p:cNvPr id="11366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MS PGothic" panose="020B0600070205080204" pitchFamily="34" charset="-128"/>
              </a:defRPr>
            </a:lvl1pPr>
            <a:lvl2pPr marL="742950" indent="-285750">
              <a:spcBef>
                <a:spcPct val="30000"/>
              </a:spcBef>
              <a:defRPr sz="1200">
                <a:solidFill>
                  <a:schemeClr val="tx1"/>
                </a:solidFill>
                <a:latin typeface="Calibri" panose="020F0502020204030204" pitchFamily="34" charset="0"/>
                <a:ea typeface="MS PGothic" panose="020B0600070205080204" pitchFamily="34" charset="-128"/>
              </a:defRPr>
            </a:lvl2pPr>
            <a:lvl3pPr marL="1143000" indent="-228600">
              <a:spcBef>
                <a:spcPct val="30000"/>
              </a:spcBef>
              <a:defRPr sz="1200">
                <a:solidFill>
                  <a:schemeClr val="tx1"/>
                </a:solidFill>
                <a:latin typeface="Calibri" panose="020F0502020204030204" pitchFamily="34" charset="0"/>
                <a:ea typeface="MS PGothic" panose="020B0600070205080204" pitchFamily="34" charset="-128"/>
              </a:defRPr>
            </a:lvl3pPr>
            <a:lvl4pPr marL="1600200" indent="-228600">
              <a:spcBef>
                <a:spcPct val="30000"/>
              </a:spcBef>
              <a:defRPr sz="1200">
                <a:solidFill>
                  <a:schemeClr val="tx1"/>
                </a:solidFill>
                <a:latin typeface="Calibri" panose="020F0502020204030204" pitchFamily="34" charset="0"/>
                <a:ea typeface="MS PGothic" panose="020B0600070205080204" pitchFamily="34" charset="-128"/>
              </a:defRPr>
            </a:lvl4pPr>
            <a:lvl5pPr marL="2057400" indent="-228600">
              <a:spcBef>
                <a:spcPct val="30000"/>
              </a:spcBef>
              <a:defRPr sz="12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9pPr>
          </a:lstStyle>
          <a:p>
            <a:pPr>
              <a:spcBef>
                <a:spcPct val="0"/>
              </a:spcBef>
            </a:pPr>
            <a:fld id="{2E927F53-760D-464B-AF87-BF862F5CF258}" type="slidenum">
              <a:rPr lang="en-US" altLang="vi-VN" smtClean="0">
                <a:solidFill>
                  <a:srgbClr val="000000"/>
                </a:solidFill>
              </a:rPr>
              <a:pPr>
                <a:spcBef>
                  <a:spcPct val="0"/>
                </a:spcBef>
              </a:pPr>
              <a:t>43</a:t>
            </a:fld>
            <a:endParaRPr lang="en-US" altLang="vi-VN" smtClean="0">
              <a:solidFill>
                <a:srgbClr val="000000"/>
              </a:solidFill>
            </a:endParaRPr>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1571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r>
              <a:rPr lang="en-US" altLang="vi-VN" smtClean="0"/>
              <a:t>There have been six crises in emerging markets since the mid-1990s: Mex- ico in 1994–1995, Southeast Asia in 1997–1999, Russia in summer 1998, Brazil in 1999, and Turkey and Argentina in 2001–2002 </a:t>
            </a:r>
          </a:p>
          <a:p>
            <a:pPr eaLnBrk="1" hangingPunct="1"/>
            <a:endParaRPr lang="en-US" altLang="vi-VN" smtClean="0"/>
          </a:p>
          <a:p>
            <a:pPr eaLnBrk="1" hangingPunct="1"/>
            <a:r>
              <a:rPr lang="en-US" altLang="vi-VN" smtClean="0"/>
              <a:t>Causes of financial crisis</a:t>
            </a:r>
          </a:p>
          <a:p>
            <a:pPr eaLnBrk="1" hangingPunct="1">
              <a:buFontTx/>
              <a:buChar char="-"/>
            </a:pPr>
            <a:r>
              <a:rPr lang="en-US" altLang="vi-VN" smtClean="0"/>
              <a:t>Excessive foreign borrowing</a:t>
            </a:r>
          </a:p>
          <a:p>
            <a:pPr eaLnBrk="1" hangingPunct="1">
              <a:buFontTx/>
              <a:buChar char="-"/>
            </a:pPr>
            <a:r>
              <a:rPr lang="en-US" altLang="vi-VN" smtClean="0"/>
              <a:t>A weak banking system</a:t>
            </a:r>
          </a:p>
          <a:p>
            <a:pPr eaLnBrk="1" hangingPunct="1">
              <a:buFontTx/>
              <a:buChar char="-"/>
            </a:pPr>
            <a:r>
              <a:rPr lang="en-US" altLang="vi-VN" smtClean="0"/>
              <a:t>A poorly regulated banking system</a:t>
            </a:r>
          </a:p>
          <a:p>
            <a:pPr eaLnBrk="1" hangingPunct="1">
              <a:buFontTx/>
              <a:buChar char="-"/>
            </a:pPr>
            <a:r>
              <a:rPr lang="en-US" altLang="vi-VN" smtClean="0"/>
              <a:t>Volatile capital flows</a:t>
            </a:r>
          </a:p>
          <a:p>
            <a:pPr eaLnBrk="1" hangingPunct="1">
              <a:buFontTx/>
              <a:buChar char="-"/>
            </a:pPr>
            <a:endParaRPr lang="en-US" altLang="vi-VN" smtClean="0"/>
          </a:p>
        </p:txBody>
      </p:sp>
      <p:sp>
        <p:nvSpPr>
          <p:cNvPr id="11571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MS PGothic" panose="020B0600070205080204" pitchFamily="34" charset="-128"/>
              </a:defRPr>
            </a:lvl1pPr>
            <a:lvl2pPr marL="742950" indent="-285750">
              <a:spcBef>
                <a:spcPct val="30000"/>
              </a:spcBef>
              <a:defRPr sz="1200">
                <a:solidFill>
                  <a:schemeClr val="tx1"/>
                </a:solidFill>
                <a:latin typeface="Calibri" panose="020F0502020204030204" pitchFamily="34" charset="0"/>
                <a:ea typeface="MS PGothic" panose="020B0600070205080204" pitchFamily="34" charset="-128"/>
              </a:defRPr>
            </a:lvl2pPr>
            <a:lvl3pPr marL="1143000" indent="-228600">
              <a:spcBef>
                <a:spcPct val="30000"/>
              </a:spcBef>
              <a:defRPr sz="1200">
                <a:solidFill>
                  <a:schemeClr val="tx1"/>
                </a:solidFill>
                <a:latin typeface="Calibri" panose="020F0502020204030204" pitchFamily="34" charset="0"/>
                <a:ea typeface="MS PGothic" panose="020B0600070205080204" pitchFamily="34" charset="-128"/>
              </a:defRPr>
            </a:lvl3pPr>
            <a:lvl4pPr marL="1600200" indent="-228600">
              <a:spcBef>
                <a:spcPct val="30000"/>
              </a:spcBef>
              <a:defRPr sz="1200">
                <a:solidFill>
                  <a:schemeClr val="tx1"/>
                </a:solidFill>
                <a:latin typeface="Calibri" panose="020F0502020204030204" pitchFamily="34" charset="0"/>
                <a:ea typeface="MS PGothic" panose="020B0600070205080204" pitchFamily="34" charset="-128"/>
              </a:defRPr>
            </a:lvl4pPr>
            <a:lvl5pPr marL="2057400" indent="-228600">
              <a:spcBef>
                <a:spcPct val="30000"/>
              </a:spcBef>
              <a:defRPr sz="12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9pPr>
          </a:lstStyle>
          <a:p>
            <a:pPr>
              <a:spcBef>
                <a:spcPct val="0"/>
              </a:spcBef>
            </a:pPr>
            <a:fld id="{9434E92D-863B-43D8-9228-D8056D4B5F0F}" type="slidenum">
              <a:rPr lang="en-US" altLang="vi-VN" smtClean="0"/>
              <a:pPr>
                <a:spcBef>
                  <a:spcPct val="0"/>
                </a:spcBef>
              </a:pPr>
              <a:t>44</a:t>
            </a:fld>
            <a:endParaRPr lang="en-US" altLang="vi-VN" smtClean="0"/>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78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1878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vi-VN" altLang="vi-VN" smtClean="0">
              <a:latin typeface="Calibri" panose="020F0502020204030204" pitchFamily="34" charset="0"/>
            </a:endParaRPr>
          </a:p>
        </p:txBody>
      </p:sp>
      <p:sp>
        <p:nvSpPr>
          <p:cNvPr id="11878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MS PGothic" panose="020B0600070205080204" pitchFamily="34" charset="-128"/>
              </a:defRPr>
            </a:lvl1pPr>
            <a:lvl2pPr marL="742950" indent="-285750">
              <a:spcBef>
                <a:spcPct val="30000"/>
              </a:spcBef>
              <a:defRPr sz="1200">
                <a:solidFill>
                  <a:schemeClr val="tx1"/>
                </a:solidFill>
                <a:latin typeface="Calibri" panose="020F0502020204030204" pitchFamily="34" charset="0"/>
                <a:ea typeface="MS PGothic" panose="020B0600070205080204" pitchFamily="34" charset="-128"/>
              </a:defRPr>
            </a:lvl2pPr>
            <a:lvl3pPr marL="1143000" indent="-228600">
              <a:spcBef>
                <a:spcPct val="30000"/>
              </a:spcBef>
              <a:defRPr sz="1200">
                <a:solidFill>
                  <a:schemeClr val="tx1"/>
                </a:solidFill>
                <a:latin typeface="Calibri" panose="020F0502020204030204" pitchFamily="34" charset="0"/>
                <a:ea typeface="MS PGothic" panose="020B0600070205080204" pitchFamily="34" charset="-128"/>
              </a:defRPr>
            </a:lvl3pPr>
            <a:lvl4pPr marL="1600200" indent="-228600">
              <a:spcBef>
                <a:spcPct val="30000"/>
              </a:spcBef>
              <a:defRPr sz="1200">
                <a:solidFill>
                  <a:schemeClr val="tx1"/>
                </a:solidFill>
                <a:latin typeface="Calibri" panose="020F0502020204030204" pitchFamily="34" charset="0"/>
                <a:ea typeface="MS PGothic" panose="020B0600070205080204" pitchFamily="34" charset="-128"/>
              </a:defRPr>
            </a:lvl4pPr>
            <a:lvl5pPr marL="2057400" indent="-228600">
              <a:spcBef>
                <a:spcPct val="30000"/>
              </a:spcBef>
              <a:defRPr sz="12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9pPr>
          </a:lstStyle>
          <a:p>
            <a:pPr>
              <a:spcBef>
                <a:spcPct val="0"/>
              </a:spcBef>
            </a:pPr>
            <a:fld id="{353AECF4-55CC-4DA0-9DAA-6EF8A9F7BBFD}" type="slidenum">
              <a:rPr lang="en-US" altLang="vi-VN" smtClean="0">
                <a:solidFill>
                  <a:srgbClr val="000000"/>
                </a:solidFill>
              </a:rPr>
              <a:pPr>
                <a:spcBef>
                  <a:spcPct val="0"/>
                </a:spcBef>
              </a:pPr>
              <a:t>46</a:t>
            </a:fld>
            <a:endParaRPr lang="en-US" altLang="vi-VN" smtClean="0">
              <a:solidFill>
                <a:srgbClr val="000000"/>
              </a:solidFill>
            </a:endParaRPr>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083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2083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vi-VN" altLang="vi-VN" smtClean="0">
              <a:latin typeface="Calibri" panose="020F0502020204030204" pitchFamily="34" charset="0"/>
            </a:endParaRPr>
          </a:p>
        </p:txBody>
      </p:sp>
      <p:sp>
        <p:nvSpPr>
          <p:cNvPr id="12083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MS PGothic" panose="020B0600070205080204" pitchFamily="34" charset="-128"/>
              </a:defRPr>
            </a:lvl1pPr>
            <a:lvl2pPr marL="742950" indent="-285750">
              <a:spcBef>
                <a:spcPct val="30000"/>
              </a:spcBef>
              <a:defRPr sz="1200">
                <a:solidFill>
                  <a:schemeClr val="tx1"/>
                </a:solidFill>
                <a:latin typeface="Calibri" panose="020F0502020204030204" pitchFamily="34" charset="0"/>
                <a:ea typeface="MS PGothic" panose="020B0600070205080204" pitchFamily="34" charset="-128"/>
              </a:defRPr>
            </a:lvl2pPr>
            <a:lvl3pPr marL="1143000" indent="-228600">
              <a:spcBef>
                <a:spcPct val="30000"/>
              </a:spcBef>
              <a:defRPr sz="1200">
                <a:solidFill>
                  <a:schemeClr val="tx1"/>
                </a:solidFill>
                <a:latin typeface="Calibri" panose="020F0502020204030204" pitchFamily="34" charset="0"/>
                <a:ea typeface="MS PGothic" panose="020B0600070205080204" pitchFamily="34" charset="-128"/>
              </a:defRPr>
            </a:lvl3pPr>
            <a:lvl4pPr marL="1600200" indent="-228600">
              <a:spcBef>
                <a:spcPct val="30000"/>
              </a:spcBef>
              <a:defRPr sz="1200">
                <a:solidFill>
                  <a:schemeClr val="tx1"/>
                </a:solidFill>
                <a:latin typeface="Calibri" panose="020F0502020204030204" pitchFamily="34" charset="0"/>
                <a:ea typeface="MS PGothic" panose="020B0600070205080204" pitchFamily="34" charset="-128"/>
              </a:defRPr>
            </a:lvl4pPr>
            <a:lvl5pPr marL="2057400" indent="-228600">
              <a:spcBef>
                <a:spcPct val="30000"/>
              </a:spcBef>
              <a:defRPr sz="12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9pPr>
          </a:lstStyle>
          <a:p>
            <a:pPr>
              <a:spcBef>
                <a:spcPct val="0"/>
              </a:spcBef>
            </a:pPr>
            <a:fld id="{FCDFAC4F-FF89-4908-8C16-7E9734AF3377}" type="slidenum">
              <a:rPr lang="en-US" altLang="vi-VN" smtClean="0">
                <a:solidFill>
                  <a:srgbClr val="000000"/>
                </a:solidFill>
              </a:rPr>
              <a:pPr>
                <a:spcBef>
                  <a:spcPct val="0"/>
                </a:spcBef>
              </a:pPr>
              <a:t>47</a:t>
            </a:fld>
            <a:endParaRPr lang="en-US" altLang="vi-VN" smtClean="0">
              <a:solidFill>
                <a:srgbClr val="000000"/>
              </a:solidFill>
            </a:endParaRPr>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8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2288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r>
              <a:rPr lang="en-US" altLang="vi-VN" smtClean="0"/>
              <a:t>One proposal, first advanced by </a:t>
            </a:r>
            <a:r>
              <a:rPr lang="en-US" altLang="vi-VN" i="1" smtClean="0"/>
              <a:t>Williamson </a:t>
            </a:r>
            <a:r>
              <a:rPr lang="en-US" altLang="vi-VN" smtClean="0"/>
              <a:t>(1986), is based on the establishment of </a:t>
            </a:r>
            <a:r>
              <a:rPr lang="en-US" altLang="vi-VN" i="1" smtClean="0"/>
              <a:t>target zones. </a:t>
            </a:r>
            <a:r>
              <a:rPr lang="en-US" altLang="vi-VN" smtClean="0"/>
              <a:t>Under such a system, the leading industrial nations estimate the equilibrium exchange rate and agree on the range of allowed fluctuation. Williamson suggested a band of allowed fluctuation of 10 percent above and below the equilibrium exchange rate. The exchange rate is determined by the forces of demand and supply within the allowed band of fluctuation and is prevented from moving outside the target zones by official intervention in foreign exchange markets. The target zones would be soft, however, and would be changed when the underlying equilibrium exchange rate moves outside of or near the boundaries of the target zone. Though not made explicit, the leading industrial nations seemed to have agreed upon some such </a:t>
            </a:r>
            <a:r>
              <a:rPr lang="en-US" altLang="en-US" smtClean="0"/>
              <a:t>“</a:t>
            </a:r>
            <a:r>
              <a:rPr lang="en-US" altLang="vi-VN" smtClean="0"/>
              <a:t>soft</a:t>
            </a:r>
            <a:r>
              <a:rPr lang="en-US" altLang="en-US" smtClean="0"/>
              <a:t>”</a:t>
            </a:r>
            <a:r>
              <a:rPr lang="en-US" altLang="vi-VN" smtClean="0"/>
              <a:t> target or </a:t>
            </a:r>
            <a:r>
              <a:rPr lang="en-US" altLang="en-US" smtClean="0"/>
              <a:t>“</a:t>
            </a:r>
            <a:r>
              <a:rPr lang="en-US" altLang="vi-VN" smtClean="0"/>
              <a:t>reference zones</a:t>
            </a:r>
            <a:r>
              <a:rPr lang="en-US" altLang="en-US" smtClean="0"/>
              <a:t>”</a:t>
            </a:r>
            <a:r>
              <a:rPr lang="en-US" altLang="vi-VN" smtClean="0"/>
              <a:t> for the exchange rate between the dollar and the yen and between the dollar and the German mark at the Louvre agreement in February 1987 (but with the allowed band of fluctuation much smaller than the ±10 percent advocated by Williamson). During the early 1990s, however, this tacit agreement was abandoned in the face of strong market pressure which saw the dollar depreciate very heavily with respect to the yen. </a:t>
            </a:r>
          </a:p>
          <a:p>
            <a:pPr eaLnBrk="1" hangingPunct="1"/>
            <a:endParaRPr lang="en-US" altLang="vi-VN" smtClean="0"/>
          </a:p>
        </p:txBody>
      </p:sp>
      <p:sp>
        <p:nvSpPr>
          <p:cNvPr id="12288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MS PGothic" panose="020B0600070205080204" pitchFamily="34" charset="-128"/>
              </a:defRPr>
            </a:lvl1pPr>
            <a:lvl2pPr marL="742950" indent="-285750">
              <a:spcBef>
                <a:spcPct val="30000"/>
              </a:spcBef>
              <a:defRPr sz="1200">
                <a:solidFill>
                  <a:schemeClr val="tx1"/>
                </a:solidFill>
                <a:latin typeface="Calibri" panose="020F0502020204030204" pitchFamily="34" charset="0"/>
                <a:ea typeface="MS PGothic" panose="020B0600070205080204" pitchFamily="34" charset="-128"/>
              </a:defRPr>
            </a:lvl2pPr>
            <a:lvl3pPr marL="1143000" indent="-228600">
              <a:spcBef>
                <a:spcPct val="30000"/>
              </a:spcBef>
              <a:defRPr sz="1200">
                <a:solidFill>
                  <a:schemeClr val="tx1"/>
                </a:solidFill>
                <a:latin typeface="Calibri" panose="020F0502020204030204" pitchFamily="34" charset="0"/>
                <a:ea typeface="MS PGothic" panose="020B0600070205080204" pitchFamily="34" charset="-128"/>
              </a:defRPr>
            </a:lvl3pPr>
            <a:lvl4pPr marL="1600200" indent="-228600">
              <a:spcBef>
                <a:spcPct val="30000"/>
              </a:spcBef>
              <a:defRPr sz="1200">
                <a:solidFill>
                  <a:schemeClr val="tx1"/>
                </a:solidFill>
                <a:latin typeface="Calibri" panose="020F0502020204030204" pitchFamily="34" charset="0"/>
                <a:ea typeface="MS PGothic" panose="020B0600070205080204" pitchFamily="34" charset="-128"/>
              </a:defRPr>
            </a:lvl4pPr>
            <a:lvl5pPr marL="2057400" indent="-228600">
              <a:spcBef>
                <a:spcPct val="30000"/>
              </a:spcBef>
              <a:defRPr sz="12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9pPr>
          </a:lstStyle>
          <a:p>
            <a:pPr>
              <a:spcBef>
                <a:spcPct val="0"/>
              </a:spcBef>
            </a:pPr>
            <a:fld id="{720815D2-FCFA-428B-9526-9530B12A5AC4}" type="slidenum">
              <a:rPr lang="en-US" altLang="vi-VN" smtClean="0"/>
              <a:pPr>
                <a:spcBef>
                  <a:spcPct val="0"/>
                </a:spcBef>
              </a:pPr>
              <a:t>48</a:t>
            </a:fld>
            <a:endParaRPr lang="en-US" altLang="vi-VN" smtClean="0"/>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595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2595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r>
              <a:rPr lang="en-US" altLang="vi-VN" smtClean="0"/>
              <a:t>The exchange rate fluctuations create foreign exchange risks for traders and investors and thus discourage international trade and investment.</a:t>
            </a:r>
          </a:p>
          <a:p>
            <a:pPr eaLnBrk="1" hangingPunct="1"/>
            <a:r>
              <a:rPr lang="en-US" altLang="vi-VN" smtClean="0"/>
              <a:t>In the proposal of dual exchange rates, less flexible rates are applied to trade and investment transactions. This would increase the exchange rate stability for international trade and investment.</a:t>
            </a:r>
          </a:p>
          <a:p>
            <a:pPr eaLnBrk="1" hangingPunct="1"/>
            <a:r>
              <a:rPr lang="en-US" altLang="vi-VN" smtClean="0"/>
              <a:t>More flexible exchange rates will be applied to purely financial transactions not related to international trade and investment to discourage these transactions.</a:t>
            </a:r>
          </a:p>
          <a:p>
            <a:pPr eaLnBrk="1" hangingPunct="1"/>
            <a:endParaRPr lang="en-US" altLang="vi-VN" smtClean="0"/>
          </a:p>
        </p:txBody>
      </p:sp>
      <p:sp>
        <p:nvSpPr>
          <p:cNvPr id="12595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MS PGothic" panose="020B0600070205080204" pitchFamily="34" charset="-128"/>
              </a:defRPr>
            </a:lvl1pPr>
            <a:lvl2pPr marL="742950" indent="-285750">
              <a:spcBef>
                <a:spcPct val="30000"/>
              </a:spcBef>
              <a:defRPr sz="1200">
                <a:solidFill>
                  <a:schemeClr val="tx1"/>
                </a:solidFill>
                <a:latin typeface="Calibri" panose="020F0502020204030204" pitchFamily="34" charset="0"/>
                <a:ea typeface="MS PGothic" panose="020B0600070205080204" pitchFamily="34" charset="-128"/>
              </a:defRPr>
            </a:lvl2pPr>
            <a:lvl3pPr marL="1143000" indent="-228600">
              <a:spcBef>
                <a:spcPct val="30000"/>
              </a:spcBef>
              <a:defRPr sz="1200">
                <a:solidFill>
                  <a:schemeClr val="tx1"/>
                </a:solidFill>
                <a:latin typeface="Calibri" panose="020F0502020204030204" pitchFamily="34" charset="0"/>
                <a:ea typeface="MS PGothic" panose="020B0600070205080204" pitchFamily="34" charset="-128"/>
              </a:defRPr>
            </a:lvl3pPr>
            <a:lvl4pPr marL="1600200" indent="-228600">
              <a:spcBef>
                <a:spcPct val="30000"/>
              </a:spcBef>
              <a:defRPr sz="1200">
                <a:solidFill>
                  <a:schemeClr val="tx1"/>
                </a:solidFill>
                <a:latin typeface="Calibri" panose="020F0502020204030204" pitchFamily="34" charset="0"/>
                <a:ea typeface="MS PGothic" panose="020B0600070205080204" pitchFamily="34" charset="-128"/>
              </a:defRPr>
            </a:lvl4pPr>
            <a:lvl5pPr marL="2057400" indent="-228600">
              <a:spcBef>
                <a:spcPct val="30000"/>
              </a:spcBef>
              <a:defRPr sz="12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9pPr>
          </a:lstStyle>
          <a:p>
            <a:pPr>
              <a:spcBef>
                <a:spcPct val="0"/>
              </a:spcBef>
            </a:pPr>
            <a:fld id="{723AD533-40D2-4B03-8877-B00DCEC421A4}" type="slidenum">
              <a:rPr lang="en-US" altLang="vi-VN" smtClean="0"/>
              <a:pPr>
                <a:spcBef>
                  <a:spcPct val="0"/>
                </a:spcBef>
              </a:pPr>
              <a:t>50</a:t>
            </a:fld>
            <a:endParaRPr lang="en-US" altLang="vi-VN" smtClean="0"/>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800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2800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vi-VN" altLang="vi-VN" smtClean="0">
              <a:latin typeface="Calibri" panose="020F0502020204030204" pitchFamily="34" charset="0"/>
            </a:endParaRPr>
          </a:p>
        </p:txBody>
      </p:sp>
      <p:sp>
        <p:nvSpPr>
          <p:cNvPr id="12800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MS PGothic" panose="020B0600070205080204" pitchFamily="34" charset="-128"/>
              </a:defRPr>
            </a:lvl1pPr>
            <a:lvl2pPr marL="742950" indent="-285750">
              <a:spcBef>
                <a:spcPct val="30000"/>
              </a:spcBef>
              <a:defRPr sz="1200">
                <a:solidFill>
                  <a:schemeClr val="tx1"/>
                </a:solidFill>
                <a:latin typeface="Calibri" panose="020F0502020204030204" pitchFamily="34" charset="0"/>
                <a:ea typeface="MS PGothic" panose="020B0600070205080204" pitchFamily="34" charset="-128"/>
              </a:defRPr>
            </a:lvl2pPr>
            <a:lvl3pPr marL="1143000" indent="-228600">
              <a:spcBef>
                <a:spcPct val="30000"/>
              </a:spcBef>
              <a:defRPr sz="1200">
                <a:solidFill>
                  <a:schemeClr val="tx1"/>
                </a:solidFill>
                <a:latin typeface="Calibri" panose="020F0502020204030204" pitchFamily="34" charset="0"/>
                <a:ea typeface="MS PGothic" panose="020B0600070205080204" pitchFamily="34" charset="-128"/>
              </a:defRPr>
            </a:lvl3pPr>
            <a:lvl4pPr marL="1600200" indent="-228600">
              <a:spcBef>
                <a:spcPct val="30000"/>
              </a:spcBef>
              <a:defRPr sz="1200">
                <a:solidFill>
                  <a:schemeClr val="tx1"/>
                </a:solidFill>
                <a:latin typeface="Calibri" panose="020F0502020204030204" pitchFamily="34" charset="0"/>
                <a:ea typeface="MS PGothic" panose="020B0600070205080204" pitchFamily="34" charset="-128"/>
              </a:defRPr>
            </a:lvl4pPr>
            <a:lvl5pPr marL="2057400" indent="-228600">
              <a:spcBef>
                <a:spcPct val="30000"/>
              </a:spcBef>
              <a:defRPr sz="12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9pPr>
          </a:lstStyle>
          <a:p>
            <a:pPr>
              <a:spcBef>
                <a:spcPct val="0"/>
              </a:spcBef>
            </a:pPr>
            <a:fld id="{63162A32-43F3-49FA-85CF-2DF2540E59FC}" type="slidenum">
              <a:rPr lang="en-US" altLang="vi-VN" smtClean="0"/>
              <a:pPr>
                <a:spcBef>
                  <a:spcPct val="0"/>
                </a:spcBef>
              </a:pPr>
              <a:t>51</a:t>
            </a:fld>
            <a:endParaRPr lang="en-US" altLang="vi-VN" smtClean="0"/>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Master" Target="../slideMasters/slideMaster1.xml"/><Relationship Id="rId6" Type="http://schemas.openxmlformats.org/officeDocument/2006/relationships/image" Target="../media/image6.jpeg"/><Relationship Id="rId5" Type="http://schemas.openxmlformats.org/officeDocument/2006/relationships/image" Target="../media/image5.jpeg"/><Relationship Id="rId4" Type="http://schemas.openxmlformats.org/officeDocument/2006/relationships/image" Target="../media/image4.jpeg"/></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8.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Master" Target="../slideMasters/slideMaster2.xml"/><Relationship Id="rId6" Type="http://schemas.openxmlformats.org/officeDocument/2006/relationships/image" Target="../media/image6.jpeg"/><Relationship Id="rId5" Type="http://schemas.openxmlformats.org/officeDocument/2006/relationships/image" Target="../media/image5.jpeg"/><Relationship Id="rId4" Type="http://schemas.openxmlformats.org/officeDocument/2006/relationships/image" Target="../media/image4.jpeg"/></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8.jpeg"/><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Slide">
    <p:spTree>
      <p:nvGrpSpPr>
        <p:cNvPr id="1" name=""/>
        <p:cNvGrpSpPr/>
        <p:nvPr/>
      </p:nvGrpSpPr>
      <p:grpSpPr>
        <a:xfrm>
          <a:off x="0" y="0"/>
          <a:ext cx="0" cy="0"/>
          <a:chOff x="0" y="0"/>
          <a:chExt cx="0" cy="0"/>
        </a:xfrm>
      </p:grpSpPr>
      <p:pic>
        <p:nvPicPr>
          <p:cNvPr id="4" name="Picture 3"/>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20638" y="20638"/>
            <a:ext cx="3498850" cy="2825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4"/>
          <p:cNvPicPr>
            <a:picLocks noChangeAspect="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3503613" y="20638"/>
            <a:ext cx="5624512" cy="2825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5"/>
          <p:cNvPicPr>
            <a:picLocks noChangeAspect="1"/>
          </p:cNvPicPr>
          <p:nvPr userDrawn="1"/>
        </p:nvPicPr>
        <p:blipFill>
          <a:blip r:embed="rId4">
            <a:extLst>
              <a:ext uri="{28A0092B-C50C-407E-A947-70E740481C1C}">
                <a14:useLocalDpi xmlns:a14="http://schemas.microsoft.com/office/drawing/2010/main" val="0"/>
              </a:ext>
            </a:extLst>
          </a:blip>
          <a:srcRect/>
          <a:stretch>
            <a:fillRect/>
          </a:stretch>
        </p:blipFill>
        <p:spPr bwMode="auto">
          <a:xfrm>
            <a:off x="20638" y="2817813"/>
            <a:ext cx="7669212" cy="2297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6"/>
          <p:cNvPicPr>
            <a:picLocks noChangeAspect="1"/>
          </p:cNvPicPr>
          <p:nvPr userDrawn="1"/>
        </p:nvPicPr>
        <p:blipFill>
          <a:blip r:embed="rId5">
            <a:extLst>
              <a:ext uri="{28A0092B-C50C-407E-A947-70E740481C1C}">
                <a14:useLocalDpi xmlns:a14="http://schemas.microsoft.com/office/drawing/2010/main" val="0"/>
              </a:ext>
            </a:extLst>
          </a:blip>
          <a:srcRect/>
          <a:stretch>
            <a:fillRect/>
          </a:stretch>
        </p:blipFill>
        <p:spPr bwMode="auto">
          <a:xfrm>
            <a:off x="7662863" y="2819400"/>
            <a:ext cx="1460500" cy="2293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7"/>
          <p:cNvPicPr>
            <a:picLocks/>
          </p:cNvPicPr>
          <p:nvPr userDrawn="1"/>
        </p:nvPicPr>
        <p:blipFill>
          <a:blip r:embed="rId6">
            <a:extLst>
              <a:ext uri="{28A0092B-C50C-407E-A947-70E740481C1C}">
                <a14:useLocalDpi xmlns:a14="http://schemas.microsoft.com/office/drawing/2010/main" val="0"/>
              </a:ext>
            </a:extLst>
          </a:blip>
          <a:srcRect/>
          <a:stretch>
            <a:fillRect/>
          </a:stretch>
        </p:blipFill>
        <p:spPr bwMode="auto">
          <a:xfrm>
            <a:off x="20638" y="5089525"/>
            <a:ext cx="9097962" cy="1738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ectangle 8"/>
          <p:cNvSpPr/>
          <p:nvPr userDrawn="1"/>
        </p:nvSpPr>
        <p:spPr>
          <a:xfrm>
            <a:off x="8755063" y="2470150"/>
            <a:ext cx="304800" cy="152400"/>
          </a:xfrm>
          <a:prstGeom prst="rect">
            <a:avLst/>
          </a:prstGeom>
          <a:solidFill>
            <a:srgbClr val="F2741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solidFill>
                <a:srgbClr val="F47F28"/>
              </a:solidFill>
            </a:endParaRPr>
          </a:p>
        </p:txBody>
      </p:sp>
      <p:sp>
        <p:nvSpPr>
          <p:cNvPr id="15" name="Text Placeholder 15"/>
          <p:cNvSpPr>
            <a:spLocks noGrp="1"/>
          </p:cNvSpPr>
          <p:nvPr>
            <p:ph type="body" sz="quarter" idx="14"/>
          </p:nvPr>
        </p:nvSpPr>
        <p:spPr>
          <a:xfrm>
            <a:off x="3581400" y="1295400"/>
            <a:ext cx="5105400" cy="1416269"/>
          </a:xfrm>
        </p:spPr>
        <p:txBody>
          <a:bodyPr anchor="b">
            <a:normAutofit/>
          </a:bodyPr>
          <a:lstStyle>
            <a:lvl1pPr algn="r">
              <a:buNone/>
              <a:defRPr lang="en-US" sz="2200" kern="1200" dirty="0" smtClean="0">
                <a:solidFill>
                  <a:schemeClr val="tx1">
                    <a:lumMod val="75000"/>
                    <a:lumOff val="25000"/>
                  </a:schemeClr>
                </a:solidFill>
                <a:latin typeface="Calibri" pitchFamily="34" charset="0"/>
                <a:ea typeface="+mn-ea"/>
                <a:cs typeface="+mn-cs"/>
              </a:defRPr>
            </a:lvl1pPr>
          </a:lstStyle>
          <a:p>
            <a:pPr lvl="0"/>
            <a:r>
              <a:rPr lang="en-US" smtClean="0"/>
              <a:t>Click to edit Master text styles</a:t>
            </a:r>
          </a:p>
        </p:txBody>
      </p:sp>
      <p:sp>
        <p:nvSpPr>
          <p:cNvPr id="2" name="Title 1"/>
          <p:cNvSpPr>
            <a:spLocks noGrp="1"/>
          </p:cNvSpPr>
          <p:nvPr>
            <p:ph type="title"/>
          </p:nvPr>
        </p:nvSpPr>
        <p:spPr>
          <a:xfrm>
            <a:off x="106344" y="4114800"/>
            <a:ext cx="7315200" cy="914400"/>
          </a:xfrm>
        </p:spPr>
        <p:txBody>
          <a:bodyPr anchor="b">
            <a:normAutofit/>
          </a:bodyPr>
          <a:lstStyle>
            <a:lvl1pPr marL="0" indent="0">
              <a:defRPr lang="en-US" sz="3600" b="1" kern="1200" baseline="0">
                <a:solidFill>
                  <a:schemeClr val="bg1"/>
                </a:solidFill>
                <a:latin typeface="Arial" pitchFamily="34" charset="0"/>
                <a:ea typeface="+mn-ea"/>
                <a:cs typeface="Arial" pitchFamily="34" charset="0"/>
              </a:defRPr>
            </a:lvl1pPr>
          </a:lstStyle>
          <a:p>
            <a:pPr lvl="0"/>
            <a:r>
              <a:rPr lang="en-US" smtClean="0"/>
              <a:t>Click to edit Master title style</a:t>
            </a:r>
            <a:endParaRPr lang="en-US" dirty="0"/>
          </a:p>
        </p:txBody>
      </p:sp>
      <p:sp>
        <p:nvSpPr>
          <p:cNvPr id="10" name="Date Placeholder 3"/>
          <p:cNvSpPr>
            <a:spLocks noGrp="1"/>
          </p:cNvSpPr>
          <p:nvPr>
            <p:ph type="dt" sz="half" idx="15"/>
          </p:nvPr>
        </p:nvSpPr>
        <p:spPr/>
        <p:txBody>
          <a:bodyPr/>
          <a:lstStyle>
            <a:lvl1pPr>
              <a:defRPr>
                <a:solidFill>
                  <a:schemeClr val="bg1"/>
                </a:solidFill>
              </a:defRPr>
            </a:lvl1pPr>
          </a:lstStyle>
          <a:p>
            <a:pPr>
              <a:defRPr/>
            </a:pPr>
            <a:fld id="{8493899E-D701-4ED8-8D88-8F53A0F20AC1}" type="datetimeFigureOut">
              <a:rPr lang="en-US"/>
              <a:pPr>
                <a:defRPr/>
              </a:pPr>
              <a:t>3/19/2019</a:t>
            </a:fld>
            <a:endParaRPr lang="en-US"/>
          </a:p>
        </p:txBody>
      </p:sp>
      <p:sp>
        <p:nvSpPr>
          <p:cNvPr id="11" name="Footer Placeholder 4"/>
          <p:cNvSpPr>
            <a:spLocks noGrp="1"/>
          </p:cNvSpPr>
          <p:nvPr>
            <p:ph type="ftr" sz="quarter" idx="16"/>
          </p:nvPr>
        </p:nvSpPr>
        <p:spPr/>
        <p:txBody>
          <a:bodyPr/>
          <a:lstStyle>
            <a:lvl1pPr>
              <a:defRPr>
                <a:solidFill>
                  <a:schemeClr val="bg1"/>
                </a:solidFill>
              </a:defRPr>
            </a:lvl1pPr>
          </a:lstStyle>
          <a:p>
            <a:pPr>
              <a:defRPr/>
            </a:pPr>
            <a:endParaRPr lang="en-US"/>
          </a:p>
        </p:txBody>
      </p:sp>
      <p:sp>
        <p:nvSpPr>
          <p:cNvPr id="12" name="Slide Number Placeholder 5"/>
          <p:cNvSpPr>
            <a:spLocks noGrp="1"/>
          </p:cNvSpPr>
          <p:nvPr>
            <p:ph type="sldNum" sz="quarter" idx="17"/>
          </p:nvPr>
        </p:nvSpPr>
        <p:spPr/>
        <p:txBody>
          <a:bodyPr/>
          <a:lstStyle>
            <a:lvl1pPr>
              <a:defRPr>
                <a:solidFill>
                  <a:schemeClr val="bg1"/>
                </a:solidFill>
              </a:defRPr>
            </a:lvl1pPr>
          </a:lstStyle>
          <a:p>
            <a:pPr>
              <a:defRPr/>
            </a:pPr>
            <a:fld id="{F75F05B2-B4D5-4E3A-B701-487CCDD77323}" type="slidenum">
              <a:rPr lang="en-US"/>
              <a:pPr>
                <a:defRPr/>
              </a:pPr>
              <a:t>‹#›</a:t>
            </a:fld>
            <a:endParaRPr lang="en-US"/>
          </a:p>
        </p:txBody>
      </p:sp>
    </p:spTree>
    <p:extLst>
      <p:ext uri="{BB962C8B-B14F-4D97-AF65-F5344CB8AC3E}">
        <p14:creationId xmlns:p14="http://schemas.microsoft.com/office/powerpoint/2010/main" val="2506727210"/>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0-#ppt_h/2"/>
                                          </p:val>
                                        </p:tav>
                                        <p:tav tm="100000">
                                          <p:val>
                                            <p:strVal val="#ppt_y"/>
                                          </p:val>
                                        </p:tav>
                                      </p:tavLst>
                                    </p:anim>
                                  </p:childTnLst>
                                </p:cTn>
                              </p:par>
                              <p:par>
                                <p:cTn id="9" presetID="2" presetClass="entr" presetSubtype="3"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1+#ppt_w/2"/>
                                          </p:val>
                                        </p:tav>
                                        <p:tav tm="100000">
                                          <p:val>
                                            <p:strVal val="#ppt_x"/>
                                          </p:val>
                                        </p:tav>
                                      </p:tavLst>
                                    </p:anim>
                                    <p:anim calcmode="lin" valueType="num">
                                      <p:cBhvr additive="base">
                                        <p:cTn id="12" dur="500" fill="hold"/>
                                        <p:tgtEl>
                                          <p:spTgt spid="5"/>
                                        </p:tgtEl>
                                        <p:attrNameLst>
                                          <p:attrName>ppt_y</p:attrName>
                                        </p:attrNameLst>
                                      </p:cBhvr>
                                      <p:tavLst>
                                        <p:tav tm="0">
                                          <p:val>
                                            <p:strVal val="0-#ppt_h/2"/>
                                          </p:val>
                                        </p:tav>
                                        <p:tav tm="100000">
                                          <p:val>
                                            <p:strVal val="#ppt_y"/>
                                          </p:val>
                                        </p:tav>
                                      </p:tavLst>
                                    </p:anim>
                                  </p:childTnLst>
                                </p:cTn>
                              </p:par>
                              <p:par>
                                <p:cTn id="13" presetID="42" presetClass="entr" presetSubtype="0" fill="hold" nodeType="with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fade">
                                      <p:cBhvr>
                                        <p:cTn id="15" dur="500"/>
                                        <p:tgtEl>
                                          <p:spTgt spid="8"/>
                                        </p:tgtEl>
                                      </p:cBhvr>
                                    </p:animEffect>
                                    <p:anim calcmode="lin" valueType="num">
                                      <p:cBhvr>
                                        <p:cTn id="16" dur="500" fill="hold"/>
                                        <p:tgtEl>
                                          <p:spTgt spid="8"/>
                                        </p:tgtEl>
                                        <p:attrNameLst>
                                          <p:attrName>ppt_x</p:attrName>
                                        </p:attrNameLst>
                                      </p:cBhvr>
                                      <p:tavLst>
                                        <p:tav tm="0">
                                          <p:val>
                                            <p:strVal val="#ppt_x"/>
                                          </p:val>
                                        </p:tav>
                                        <p:tav tm="100000">
                                          <p:val>
                                            <p:strVal val="#ppt_x"/>
                                          </p:val>
                                        </p:tav>
                                      </p:tavLst>
                                    </p:anim>
                                    <p:anim calcmode="lin" valueType="num">
                                      <p:cBhvr>
                                        <p:cTn id="17" dur="500" fill="hold"/>
                                        <p:tgtEl>
                                          <p:spTgt spid="8"/>
                                        </p:tgtEl>
                                        <p:attrNameLst>
                                          <p:attrName>ppt_y</p:attrName>
                                        </p:attrNameLst>
                                      </p:cBhvr>
                                      <p:tavLst>
                                        <p:tav tm="0">
                                          <p:val>
                                            <p:strVal val="#ppt_y+.1"/>
                                          </p:val>
                                        </p:tav>
                                        <p:tav tm="100000">
                                          <p:val>
                                            <p:strVal val="#ppt_y"/>
                                          </p:val>
                                        </p:tav>
                                      </p:tavLst>
                                    </p:anim>
                                  </p:childTnLst>
                                </p:cTn>
                              </p:par>
                              <p:par>
                                <p:cTn id="18" presetID="2" presetClass="entr" presetSubtype="8" fill="hold" nodeType="withEffect">
                                  <p:stCondLst>
                                    <p:cond delay="0"/>
                                  </p:stCondLst>
                                  <p:childTnLst>
                                    <p:set>
                                      <p:cBhvr>
                                        <p:cTn id="19" dur="1" fill="hold">
                                          <p:stCondLst>
                                            <p:cond delay="0"/>
                                          </p:stCondLst>
                                        </p:cTn>
                                        <p:tgtEl>
                                          <p:spTgt spid="6"/>
                                        </p:tgtEl>
                                        <p:attrNameLst>
                                          <p:attrName>style.visibility</p:attrName>
                                        </p:attrNameLst>
                                      </p:cBhvr>
                                      <p:to>
                                        <p:strVal val="visible"/>
                                      </p:to>
                                    </p:set>
                                    <p:anim calcmode="lin" valueType="num">
                                      <p:cBhvr additive="base">
                                        <p:cTn id="20" dur="500" fill="hold"/>
                                        <p:tgtEl>
                                          <p:spTgt spid="6"/>
                                        </p:tgtEl>
                                        <p:attrNameLst>
                                          <p:attrName>ppt_x</p:attrName>
                                        </p:attrNameLst>
                                      </p:cBhvr>
                                      <p:tavLst>
                                        <p:tav tm="0">
                                          <p:val>
                                            <p:strVal val="0-#ppt_w/2"/>
                                          </p:val>
                                        </p:tav>
                                        <p:tav tm="100000">
                                          <p:val>
                                            <p:strVal val="#ppt_x"/>
                                          </p:val>
                                        </p:tav>
                                      </p:tavLst>
                                    </p:anim>
                                    <p:anim calcmode="lin" valueType="num">
                                      <p:cBhvr additive="base">
                                        <p:cTn id="21" dur="500" fill="hold"/>
                                        <p:tgtEl>
                                          <p:spTgt spid="6"/>
                                        </p:tgtEl>
                                        <p:attrNameLst>
                                          <p:attrName>ppt_y</p:attrName>
                                        </p:attrNameLst>
                                      </p:cBhvr>
                                      <p:tavLst>
                                        <p:tav tm="0">
                                          <p:val>
                                            <p:strVal val="#ppt_y"/>
                                          </p:val>
                                        </p:tav>
                                        <p:tav tm="100000">
                                          <p:val>
                                            <p:strVal val="#ppt_y"/>
                                          </p:val>
                                        </p:tav>
                                      </p:tavLst>
                                    </p:anim>
                                  </p:childTnLst>
                                </p:cTn>
                              </p:par>
                              <p:par>
                                <p:cTn id="22" presetID="2" presetClass="entr" presetSubtype="2" fill="hold" nodeType="with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additive="base">
                                        <p:cTn id="24" dur="500" fill="hold"/>
                                        <p:tgtEl>
                                          <p:spTgt spid="7"/>
                                        </p:tgtEl>
                                        <p:attrNameLst>
                                          <p:attrName>ppt_x</p:attrName>
                                        </p:attrNameLst>
                                      </p:cBhvr>
                                      <p:tavLst>
                                        <p:tav tm="0">
                                          <p:val>
                                            <p:strVal val="1+#ppt_w/2"/>
                                          </p:val>
                                        </p:tav>
                                        <p:tav tm="100000">
                                          <p:val>
                                            <p:strVal val="#ppt_x"/>
                                          </p:val>
                                        </p:tav>
                                      </p:tavLst>
                                    </p:anim>
                                    <p:anim calcmode="lin" valueType="num">
                                      <p:cBhvr additive="base">
                                        <p:cTn id="25" dur="500" fill="hold"/>
                                        <p:tgtEl>
                                          <p:spTgt spid="7"/>
                                        </p:tgtEl>
                                        <p:attrNameLst>
                                          <p:attrName>ppt_y</p:attrName>
                                        </p:attrNameLst>
                                      </p:cBhvr>
                                      <p:tavLst>
                                        <p:tav tm="0">
                                          <p:val>
                                            <p:strVal val="#ppt_y"/>
                                          </p:val>
                                        </p:tav>
                                        <p:tav tm="100000">
                                          <p:val>
                                            <p:strVal val="#ppt_y"/>
                                          </p:val>
                                        </p:tav>
                                      </p:tavLst>
                                    </p:anim>
                                  </p:childTnLst>
                                </p:cTn>
                              </p:par>
                              <p:par>
                                <p:cTn id="26" presetID="10" presetClass="entr" presetSubtype="0" fill="hold" grpId="0" nodeType="withEffect">
                                  <p:stCondLst>
                                    <p:cond delay="500"/>
                                  </p:stCondLst>
                                  <p:childTnLst>
                                    <p:set>
                                      <p:cBhvr>
                                        <p:cTn id="27" dur="1" fill="hold">
                                          <p:stCondLst>
                                            <p:cond delay="0"/>
                                          </p:stCondLst>
                                        </p:cTn>
                                        <p:tgtEl>
                                          <p:spTgt spid="9"/>
                                        </p:tgtEl>
                                        <p:attrNameLst>
                                          <p:attrName>style.visibility</p:attrName>
                                        </p:attrNameLst>
                                      </p:cBhvr>
                                      <p:to>
                                        <p:strVal val="visible"/>
                                      </p:to>
                                    </p:set>
                                    <p:animEffect transition="in" filter="fade">
                                      <p:cBhvr>
                                        <p:cTn id="28" dur="75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4" name="Oval 3"/>
          <p:cNvSpPr/>
          <p:nvPr userDrawn="1"/>
        </p:nvSpPr>
        <p:spPr>
          <a:xfrm>
            <a:off x="762000" y="1946209"/>
            <a:ext cx="2057400" cy="2057400"/>
          </a:xfrm>
          <a:prstGeom prst="ellipse">
            <a:avLst/>
          </a:prstGeom>
          <a:gradFill flip="none" rotWithShape="1">
            <a:gsLst>
              <a:gs pos="0">
                <a:srgbClr val="F39C29"/>
              </a:gs>
              <a:gs pos="50000">
                <a:srgbClr val="F7931D"/>
              </a:gs>
              <a:gs pos="100000">
                <a:srgbClr val="FF6600"/>
              </a:gs>
            </a:gsLst>
            <a:path path="circle">
              <a:fillToRect l="50000" t="50000" r="50000" b="50000"/>
            </a:path>
            <a:tileRect/>
          </a:gradFill>
          <a:ln w="82550">
            <a:noFill/>
          </a:ln>
          <a:effectLst>
            <a:outerShdw blurRad="152400" dist="165100" dir="5400000" sx="90000" sy="-19000"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dirty="0"/>
              <a:t>             </a:t>
            </a:r>
          </a:p>
        </p:txBody>
      </p:sp>
      <p:sp>
        <p:nvSpPr>
          <p:cNvPr id="5" name="Rectangle 4"/>
          <p:cNvSpPr/>
          <p:nvPr userDrawn="1"/>
        </p:nvSpPr>
        <p:spPr>
          <a:xfrm>
            <a:off x="8686800" y="5265738"/>
            <a:ext cx="457200" cy="96837"/>
          </a:xfrm>
          <a:prstGeom prst="rect">
            <a:avLst/>
          </a:prstGeom>
          <a:solidFill>
            <a:srgbClr val="FF66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dirty="0">
                <a:solidFill>
                  <a:srgbClr val="FF6600"/>
                </a:solidFill>
              </a:rPr>
              <a:t>           </a:t>
            </a:r>
          </a:p>
        </p:txBody>
      </p:sp>
      <p:sp>
        <p:nvSpPr>
          <p:cNvPr id="6" name="Oval 5"/>
          <p:cNvSpPr/>
          <p:nvPr userDrawn="1"/>
        </p:nvSpPr>
        <p:spPr>
          <a:xfrm>
            <a:off x="1007328" y="1992354"/>
            <a:ext cx="1583472" cy="1295400"/>
          </a:xfrm>
          <a:prstGeom prst="ellipse">
            <a:avLst/>
          </a:prstGeom>
          <a:gradFill flip="none" rotWithShape="1">
            <a:gsLst>
              <a:gs pos="63000">
                <a:schemeClr val="bg1">
                  <a:alpha val="7000"/>
                </a:schemeClr>
              </a:gs>
              <a:gs pos="72000">
                <a:schemeClr val="bg1">
                  <a:alpha val="15000"/>
                </a:schemeClr>
              </a:gs>
              <a:gs pos="91000">
                <a:schemeClr val="bg1">
                  <a:alpha val="28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dirty="0"/>
              <a:t>       </a:t>
            </a:r>
          </a:p>
        </p:txBody>
      </p:sp>
      <p:sp>
        <p:nvSpPr>
          <p:cNvPr id="2" name="Title 1"/>
          <p:cNvSpPr>
            <a:spLocks noGrp="1"/>
          </p:cNvSpPr>
          <p:nvPr>
            <p:ph type="title"/>
          </p:nvPr>
        </p:nvSpPr>
        <p:spPr>
          <a:xfrm>
            <a:off x="2971800" y="1992354"/>
            <a:ext cx="5867400" cy="1970046"/>
          </a:xfrm>
        </p:spPr>
        <p:txBody>
          <a:bodyPr>
            <a:normAutofit/>
          </a:bodyPr>
          <a:lstStyle>
            <a:lvl1pPr algn="l">
              <a:defRPr sz="3000" b="1" cap="all"/>
            </a:lvl1pPr>
          </a:lstStyle>
          <a:p>
            <a:r>
              <a:rPr lang="en-US" smtClean="0"/>
              <a:t>Click to edit Master title style</a:t>
            </a:r>
            <a:endParaRPr lang="en-US" dirty="0"/>
          </a:p>
        </p:txBody>
      </p:sp>
      <p:sp>
        <p:nvSpPr>
          <p:cNvPr id="3" name="Text Placeholder 2"/>
          <p:cNvSpPr>
            <a:spLocks noGrp="1"/>
          </p:cNvSpPr>
          <p:nvPr>
            <p:ph type="body" idx="1"/>
          </p:nvPr>
        </p:nvSpPr>
        <p:spPr>
          <a:xfrm>
            <a:off x="381000" y="5105400"/>
            <a:ext cx="8229601" cy="375787"/>
          </a:xfrm>
        </p:spPr>
        <p:txBody>
          <a:bodyPr anchor="b">
            <a:normAutofit/>
          </a:bodyPr>
          <a:lstStyle>
            <a:lvl1pPr marL="0" indent="0" algn="r">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7" name="Footer Placeholder 4"/>
          <p:cNvSpPr>
            <a:spLocks noGrp="1"/>
          </p:cNvSpPr>
          <p:nvPr>
            <p:ph type="ftr" sz="quarter" idx="10"/>
          </p:nvPr>
        </p:nvSpPr>
        <p:spPr/>
        <p:txBody>
          <a:bodyPr/>
          <a:lstStyle>
            <a:lvl1pPr>
              <a:defRPr>
                <a:solidFill>
                  <a:schemeClr val="tx1">
                    <a:lumMod val="85000"/>
                    <a:lumOff val="15000"/>
                  </a:schemeClr>
                </a:solidFill>
              </a:defRPr>
            </a:lvl1pPr>
          </a:lstStyle>
          <a:p>
            <a:pPr>
              <a:defRPr/>
            </a:pPr>
            <a:endParaRPr lang="en-US"/>
          </a:p>
        </p:txBody>
      </p:sp>
      <p:sp>
        <p:nvSpPr>
          <p:cNvPr id="8" name="Slide Number Placeholder 5"/>
          <p:cNvSpPr>
            <a:spLocks noGrp="1"/>
          </p:cNvSpPr>
          <p:nvPr>
            <p:ph type="sldNum" sz="quarter" idx="11"/>
          </p:nvPr>
        </p:nvSpPr>
        <p:spPr/>
        <p:txBody>
          <a:bodyPr/>
          <a:lstStyle>
            <a:lvl1pPr>
              <a:defRPr>
                <a:solidFill>
                  <a:srgbClr val="474747"/>
                </a:solidFill>
              </a:defRPr>
            </a:lvl1pPr>
          </a:lstStyle>
          <a:p>
            <a:pPr>
              <a:defRPr/>
            </a:pPr>
            <a:fld id="{A1048A17-CCEE-4199-A94B-ABF6738D0A03}" type="slidenum">
              <a:rPr lang="en-US"/>
              <a:pPr>
                <a:defRPr/>
              </a:pPr>
              <a:t>‹#›</a:t>
            </a:fld>
            <a:endParaRPr lang="en-US"/>
          </a:p>
        </p:txBody>
      </p:sp>
    </p:spTree>
    <p:extLst>
      <p:ext uri="{BB962C8B-B14F-4D97-AF65-F5344CB8AC3E}">
        <p14:creationId xmlns:p14="http://schemas.microsoft.com/office/powerpoint/2010/main" val="4184032685"/>
      </p:ext>
    </p:extLst>
  </p:cSld>
  <p:clrMapOvr>
    <a:masterClrMapping/>
  </p:clrMapOvr>
  <p:transition spd="slow">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obj" preserve="1">
  <p:cSld name="Title and Content">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4" name="Picture 3"/>
          <p:cNvPicPr>
            <a:picLocks noChangeAspect="1"/>
          </p:cNvPicPr>
          <p:nvPr userDrawn="1"/>
        </p:nvPicPr>
        <p:blipFill>
          <a:blip r:embed="rId3">
            <a:extLst>
              <a:ext uri="{28A0092B-C50C-407E-A947-70E740481C1C}">
                <a14:useLocalDpi xmlns:a14="http://schemas.microsoft.com/office/drawing/2010/main" val="0"/>
              </a:ext>
            </a:extLst>
          </a:blip>
          <a:srcRect l="2599" r="5875" b="5263"/>
          <a:stretch>
            <a:fillRect/>
          </a:stretch>
        </p:blipFill>
        <p:spPr bwMode="auto">
          <a:xfrm>
            <a:off x="3175" y="5867400"/>
            <a:ext cx="9144000" cy="1054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436180" y="76200"/>
            <a:ext cx="8403020" cy="685800"/>
          </a:xfrm>
        </p:spPr>
        <p:txBody>
          <a:bodyPr>
            <a:normAutofit/>
          </a:bodyPr>
          <a:lstStyle>
            <a:lvl1pPr algn="l">
              <a:defRPr sz="3000" b="0">
                <a:solidFill>
                  <a:schemeClr val="tx1">
                    <a:lumMod val="85000"/>
                    <a:lumOff val="15000"/>
                  </a:schemeClr>
                </a:solidFill>
              </a:defRPr>
            </a:lvl1pPr>
          </a:lstStyle>
          <a:p>
            <a:r>
              <a:rPr lang="en-US" smtClean="0"/>
              <a:t>Click to edit Master title style</a:t>
            </a:r>
            <a:endParaRPr lang="en-US" dirty="0"/>
          </a:p>
        </p:txBody>
      </p:sp>
      <p:sp>
        <p:nvSpPr>
          <p:cNvPr id="3" name="Content Placeholder 2"/>
          <p:cNvSpPr>
            <a:spLocks noGrp="1"/>
          </p:cNvSpPr>
          <p:nvPr>
            <p:ph idx="1"/>
          </p:nvPr>
        </p:nvSpPr>
        <p:spPr/>
        <p:txBody>
          <a:bodyPr/>
          <a:lstStyle>
            <a:lvl1pPr>
              <a:defRPr>
                <a:solidFill>
                  <a:schemeClr val="tx1">
                    <a:lumMod val="85000"/>
                    <a:lumOff val="15000"/>
                  </a:schemeClr>
                </a:solidFill>
              </a:defRPr>
            </a:lvl1pPr>
            <a:lvl2pPr>
              <a:defRPr>
                <a:solidFill>
                  <a:schemeClr val="tx1">
                    <a:lumMod val="85000"/>
                    <a:lumOff val="15000"/>
                  </a:schemeClr>
                </a:solidFill>
              </a:defRPr>
            </a:lvl2pPr>
            <a:lvl3pPr>
              <a:defRPr>
                <a:solidFill>
                  <a:schemeClr val="tx1">
                    <a:lumMod val="85000"/>
                    <a:lumOff val="15000"/>
                  </a:schemeClr>
                </a:solidFill>
              </a:defRPr>
            </a:lvl3pPr>
            <a:lvl4pPr>
              <a:defRPr>
                <a:solidFill>
                  <a:schemeClr val="tx1">
                    <a:lumMod val="85000"/>
                    <a:lumOff val="15000"/>
                  </a:schemeClr>
                </a:solidFill>
              </a:defRPr>
            </a:lvl4pPr>
            <a:lvl5pPr>
              <a:defRPr>
                <a:solidFill>
                  <a:schemeClr val="tx1">
                    <a:lumMod val="85000"/>
                    <a:lumOff val="15000"/>
                  </a:schemeClr>
                </a:solidFill>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3"/>
          <p:cNvSpPr>
            <a:spLocks noGrp="1"/>
          </p:cNvSpPr>
          <p:nvPr>
            <p:ph type="dt" sz="half" idx="10"/>
          </p:nvPr>
        </p:nvSpPr>
        <p:spPr/>
        <p:txBody>
          <a:bodyPr/>
          <a:lstStyle>
            <a:lvl1pPr>
              <a:defRPr>
                <a:solidFill>
                  <a:srgbClr val="474747"/>
                </a:solidFill>
              </a:defRPr>
            </a:lvl1pPr>
          </a:lstStyle>
          <a:p>
            <a:pPr>
              <a:defRPr/>
            </a:pPr>
            <a:fld id="{BEDA05B2-43C0-4842-9D88-8170CB84F62A}" type="datetimeFigureOut">
              <a:rPr lang="en-US"/>
              <a:pPr>
                <a:defRPr/>
              </a:pPr>
              <a:t>3/19/2019</a:t>
            </a:fld>
            <a:endParaRPr lang="en-US"/>
          </a:p>
        </p:txBody>
      </p:sp>
      <p:sp>
        <p:nvSpPr>
          <p:cNvPr id="6" name="Footer Placeholder 4"/>
          <p:cNvSpPr>
            <a:spLocks noGrp="1"/>
          </p:cNvSpPr>
          <p:nvPr>
            <p:ph type="ftr" sz="quarter" idx="11"/>
          </p:nvPr>
        </p:nvSpPr>
        <p:spPr/>
        <p:txBody>
          <a:bodyPr/>
          <a:lstStyle>
            <a:lvl1pPr>
              <a:defRPr>
                <a:solidFill>
                  <a:schemeClr val="tx1">
                    <a:lumMod val="85000"/>
                    <a:lumOff val="15000"/>
                  </a:schemeClr>
                </a:solidFill>
              </a:defRPr>
            </a:lvl1pPr>
          </a:lstStyle>
          <a:p>
            <a:pPr>
              <a:defRPr/>
            </a:pPr>
            <a:endParaRPr lang="en-US"/>
          </a:p>
        </p:txBody>
      </p:sp>
      <p:sp>
        <p:nvSpPr>
          <p:cNvPr id="7" name="Slide Number Placeholder 5"/>
          <p:cNvSpPr>
            <a:spLocks noGrp="1"/>
          </p:cNvSpPr>
          <p:nvPr>
            <p:ph type="sldNum" sz="quarter" idx="12"/>
          </p:nvPr>
        </p:nvSpPr>
        <p:spPr/>
        <p:txBody>
          <a:bodyPr/>
          <a:lstStyle>
            <a:lvl1pPr>
              <a:defRPr>
                <a:solidFill>
                  <a:srgbClr val="474747"/>
                </a:solidFill>
              </a:defRPr>
            </a:lvl1pPr>
          </a:lstStyle>
          <a:p>
            <a:pPr>
              <a:defRPr/>
            </a:pPr>
            <a:fld id="{336D80FB-8199-4A40-BFF7-4463A65BA1D4}" type="slidenum">
              <a:rPr lang="en-US"/>
              <a:pPr>
                <a:defRPr/>
              </a:pPr>
              <a:t>‹#›</a:t>
            </a:fld>
            <a:endParaRPr lang="en-US"/>
          </a:p>
        </p:txBody>
      </p:sp>
    </p:spTree>
    <p:extLst>
      <p:ext uri="{BB962C8B-B14F-4D97-AF65-F5344CB8AC3E}">
        <p14:creationId xmlns:p14="http://schemas.microsoft.com/office/powerpoint/2010/main" val="501316988"/>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1000" fill="hold"/>
                                        <p:tgtEl>
                                          <p:spTgt spid="4"/>
                                        </p:tgtEl>
                                        <p:attrNameLst>
                                          <p:attrName>ppt_x</p:attrName>
                                        </p:attrNameLst>
                                      </p:cBhvr>
                                      <p:tavLst>
                                        <p:tav tm="0">
                                          <p:val>
                                            <p:strVal val="#ppt_x"/>
                                          </p:val>
                                        </p:tav>
                                        <p:tav tm="100000">
                                          <p:val>
                                            <p:strVal val="#ppt_x"/>
                                          </p:val>
                                        </p:tav>
                                      </p:tavLst>
                                    </p:anim>
                                    <p:anim calcmode="lin" valueType="num">
                                      <p:cBhvr additive="base">
                                        <p:cTn id="8" dur="10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and Content: Emphasis">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6" name="Content Placeholder 2"/>
          <p:cNvSpPr>
            <a:spLocks noGrp="1"/>
          </p:cNvSpPr>
          <p:nvPr>
            <p:ph idx="1"/>
          </p:nvPr>
        </p:nvSpPr>
        <p:spPr>
          <a:xfrm>
            <a:off x="457200" y="1600200"/>
            <a:ext cx="8229600" cy="4525963"/>
          </a:xfrm>
        </p:spPr>
        <p:txBody>
          <a:bodyPr/>
          <a:lstStyle>
            <a:lvl1pPr>
              <a:defRPr>
                <a:solidFill>
                  <a:schemeClr val="tx1">
                    <a:lumMod val="85000"/>
                    <a:lumOff val="15000"/>
                  </a:schemeClr>
                </a:solidFill>
              </a:defRPr>
            </a:lvl1pPr>
            <a:lvl2pPr>
              <a:defRPr>
                <a:solidFill>
                  <a:schemeClr val="tx1">
                    <a:lumMod val="85000"/>
                    <a:lumOff val="15000"/>
                  </a:schemeClr>
                </a:solidFill>
              </a:defRPr>
            </a:lvl2pPr>
            <a:lvl3pPr>
              <a:defRPr>
                <a:solidFill>
                  <a:schemeClr val="tx1">
                    <a:lumMod val="85000"/>
                    <a:lumOff val="15000"/>
                  </a:schemeClr>
                </a:solidFill>
              </a:defRPr>
            </a:lvl3pPr>
            <a:lvl4pPr>
              <a:defRPr>
                <a:solidFill>
                  <a:schemeClr val="tx1">
                    <a:lumMod val="85000"/>
                    <a:lumOff val="15000"/>
                  </a:schemeClr>
                </a:solidFill>
              </a:defRPr>
            </a:lvl4pPr>
            <a:lvl5pPr>
              <a:defRPr>
                <a:solidFill>
                  <a:schemeClr val="tx1">
                    <a:lumMod val="85000"/>
                    <a:lumOff val="15000"/>
                  </a:schemeClr>
                </a:solidFill>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2"/>
          <p:cNvSpPr>
            <a:spLocks noGrp="1"/>
          </p:cNvSpPr>
          <p:nvPr>
            <p:ph type="dt" sz="half" idx="10"/>
          </p:nvPr>
        </p:nvSpPr>
        <p:spPr/>
        <p:txBody>
          <a:bodyPr/>
          <a:lstStyle>
            <a:lvl1pPr>
              <a:defRPr>
                <a:solidFill>
                  <a:srgbClr val="474747"/>
                </a:solidFill>
              </a:defRPr>
            </a:lvl1pPr>
          </a:lstStyle>
          <a:p>
            <a:pPr>
              <a:defRPr/>
            </a:pPr>
            <a:fld id="{923F0F85-EA1A-449B-B648-FF475E4BA627}" type="datetimeFigureOut">
              <a:rPr lang="en-US"/>
              <a:pPr>
                <a:defRPr/>
              </a:pPr>
              <a:t>3/19/2019</a:t>
            </a:fld>
            <a:endParaRPr lang="en-US"/>
          </a:p>
        </p:txBody>
      </p:sp>
      <p:sp>
        <p:nvSpPr>
          <p:cNvPr id="5" name="Footer Placeholder 3"/>
          <p:cNvSpPr>
            <a:spLocks noGrp="1"/>
          </p:cNvSpPr>
          <p:nvPr>
            <p:ph type="ftr" sz="quarter" idx="11"/>
          </p:nvPr>
        </p:nvSpPr>
        <p:spPr/>
        <p:txBody>
          <a:bodyPr/>
          <a:lstStyle>
            <a:lvl1pPr>
              <a:defRPr>
                <a:solidFill>
                  <a:schemeClr val="tx1">
                    <a:lumMod val="85000"/>
                    <a:lumOff val="15000"/>
                  </a:schemeClr>
                </a:solidFill>
              </a:defRPr>
            </a:lvl1pPr>
          </a:lstStyle>
          <a:p>
            <a:pPr>
              <a:defRPr/>
            </a:pPr>
            <a:endParaRPr lang="en-US"/>
          </a:p>
        </p:txBody>
      </p:sp>
      <p:sp>
        <p:nvSpPr>
          <p:cNvPr id="7" name="Slide Number Placeholder 4"/>
          <p:cNvSpPr>
            <a:spLocks noGrp="1"/>
          </p:cNvSpPr>
          <p:nvPr>
            <p:ph type="sldNum" sz="quarter" idx="12"/>
          </p:nvPr>
        </p:nvSpPr>
        <p:spPr/>
        <p:txBody>
          <a:bodyPr/>
          <a:lstStyle>
            <a:lvl1pPr>
              <a:defRPr>
                <a:solidFill>
                  <a:srgbClr val="474747"/>
                </a:solidFill>
              </a:defRPr>
            </a:lvl1pPr>
          </a:lstStyle>
          <a:p>
            <a:pPr>
              <a:defRPr/>
            </a:pPr>
            <a:fld id="{E9766A22-5F03-47BF-A724-1814F2D32664}" type="slidenum">
              <a:rPr lang="en-US"/>
              <a:pPr>
                <a:defRPr/>
              </a:pPr>
              <a:t>‹#›</a:t>
            </a:fld>
            <a:endParaRPr lang="en-US"/>
          </a:p>
        </p:txBody>
      </p:sp>
    </p:spTree>
    <p:extLst>
      <p:ext uri="{BB962C8B-B14F-4D97-AF65-F5344CB8AC3E}">
        <p14:creationId xmlns:p14="http://schemas.microsoft.com/office/powerpoint/2010/main" val="3780417352"/>
      </p:ext>
    </p:extLst>
  </p:cSld>
  <p:clrMapOvr>
    <a:masterClrMapping/>
  </p:clrMapOvr>
  <p:transition spd="slow">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Obj" preserve="1">
  <p:cSld name="Two Content">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380999" y="1"/>
            <a:ext cx="7068015" cy="838200"/>
          </a:xfrm>
        </p:spPr>
        <p:txBody>
          <a:bodyPr anchor="b">
            <a:normAutofit/>
          </a:bodyPr>
          <a:lstStyle>
            <a:lvl1pPr algn="l">
              <a:defRPr sz="2800">
                <a:solidFill>
                  <a:schemeClr val="bg1"/>
                </a:solidFill>
              </a:defRPr>
            </a:lvl1pPr>
          </a:lstStyle>
          <a:p>
            <a:r>
              <a:rPr lang="en-US" smtClean="0"/>
              <a:t>Click to edit Master title style</a:t>
            </a:r>
            <a:endParaRPr lang="en-US" dirty="0"/>
          </a:p>
        </p:txBody>
      </p:sp>
      <p:sp>
        <p:nvSpPr>
          <p:cNvPr id="3" name="Content Placeholder 2"/>
          <p:cNvSpPr>
            <a:spLocks noGrp="1"/>
          </p:cNvSpPr>
          <p:nvPr>
            <p:ph sz="half" idx="1"/>
          </p:nvPr>
        </p:nvSpPr>
        <p:spPr>
          <a:xfrm>
            <a:off x="457200" y="1676402"/>
            <a:ext cx="4038600" cy="3971455"/>
          </a:xfrm>
        </p:spPr>
        <p:txBody>
          <a:bodyPr/>
          <a:lstStyle>
            <a:lvl1pPr>
              <a:defRPr sz="2800">
                <a:solidFill>
                  <a:schemeClr val="tx1">
                    <a:lumMod val="85000"/>
                    <a:lumOff val="15000"/>
                  </a:schemeClr>
                </a:solidFill>
              </a:defRPr>
            </a:lvl1pPr>
            <a:lvl2pPr>
              <a:defRPr sz="2400">
                <a:solidFill>
                  <a:schemeClr val="tx1">
                    <a:lumMod val="85000"/>
                    <a:lumOff val="15000"/>
                  </a:schemeClr>
                </a:solidFill>
              </a:defRPr>
            </a:lvl2pPr>
            <a:lvl3pPr>
              <a:defRPr sz="2000">
                <a:solidFill>
                  <a:schemeClr val="tx1">
                    <a:lumMod val="85000"/>
                    <a:lumOff val="15000"/>
                  </a:schemeClr>
                </a:solidFill>
              </a:defRPr>
            </a:lvl3pPr>
            <a:lvl4pPr>
              <a:defRPr sz="1800">
                <a:solidFill>
                  <a:schemeClr val="tx1">
                    <a:lumMod val="85000"/>
                    <a:lumOff val="15000"/>
                  </a:schemeClr>
                </a:solidFill>
              </a:defRPr>
            </a:lvl4pPr>
            <a:lvl5pPr>
              <a:defRPr sz="1800">
                <a:solidFill>
                  <a:schemeClr val="tx1">
                    <a:lumMod val="85000"/>
                    <a:lumOff val="15000"/>
                  </a:schemeClr>
                </a:solidFill>
              </a:defRPr>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48200" y="1676400"/>
            <a:ext cx="4038600" cy="3971454"/>
          </a:xfrm>
        </p:spPr>
        <p:txBody>
          <a:bodyPr/>
          <a:lstStyle>
            <a:lvl1pPr>
              <a:defRPr sz="2800">
                <a:solidFill>
                  <a:schemeClr val="tx1">
                    <a:lumMod val="85000"/>
                    <a:lumOff val="15000"/>
                  </a:schemeClr>
                </a:solidFill>
              </a:defRPr>
            </a:lvl1pPr>
            <a:lvl2pPr>
              <a:defRPr sz="2400">
                <a:solidFill>
                  <a:schemeClr val="tx1">
                    <a:lumMod val="85000"/>
                    <a:lumOff val="15000"/>
                  </a:schemeClr>
                </a:solidFill>
              </a:defRPr>
            </a:lvl2pPr>
            <a:lvl3pPr>
              <a:defRPr sz="2000">
                <a:solidFill>
                  <a:schemeClr val="tx1">
                    <a:lumMod val="85000"/>
                    <a:lumOff val="15000"/>
                  </a:schemeClr>
                </a:solidFill>
              </a:defRPr>
            </a:lvl3pPr>
            <a:lvl4pPr>
              <a:defRPr sz="1800">
                <a:solidFill>
                  <a:schemeClr val="tx1">
                    <a:lumMod val="85000"/>
                    <a:lumOff val="15000"/>
                  </a:schemeClr>
                </a:solidFill>
              </a:defRPr>
            </a:lvl4pPr>
            <a:lvl5pPr>
              <a:defRPr sz="1800">
                <a:solidFill>
                  <a:schemeClr val="tx1">
                    <a:lumMod val="85000"/>
                    <a:lumOff val="15000"/>
                  </a:schemeClr>
                </a:solidFill>
              </a:defRPr>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lvl1pPr>
              <a:defRPr/>
            </a:lvl1pPr>
          </a:lstStyle>
          <a:p>
            <a:pPr>
              <a:defRPr/>
            </a:pPr>
            <a:fld id="{EFCBD695-D189-4BFE-8708-19592293B0D4}" type="datetimeFigureOut">
              <a:rPr lang="en-US"/>
              <a:pPr>
                <a:defRPr/>
              </a:pPr>
              <a:t>3/19/2019</a:t>
            </a:fld>
            <a:endParaRPr lang="en-US"/>
          </a:p>
        </p:txBody>
      </p:sp>
      <p:sp>
        <p:nvSpPr>
          <p:cNvPr id="6" name="Footer Placeholder 5"/>
          <p:cNvSpPr>
            <a:spLocks noGrp="1"/>
          </p:cNvSpPr>
          <p:nvPr>
            <p:ph type="ftr" sz="quarter" idx="11"/>
          </p:nvPr>
        </p:nvSpPr>
        <p:spPr/>
        <p:txBody>
          <a:bodyPr/>
          <a:lstStyle>
            <a:lvl1pPr>
              <a:defRPr/>
            </a:lvl1pPr>
          </a:lstStyle>
          <a:p>
            <a:pPr>
              <a:defRPr/>
            </a:pPr>
            <a:endParaRPr lang="en-US"/>
          </a:p>
        </p:txBody>
      </p:sp>
      <p:sp>
        <p:nvSpPr>
          <p:cNvPr id="7" name="Slide Number Placeholder 6"/>
          <p:cNvSpPr>
            <a:spLocks noGrp="1"/>
          </p:cNvSpPr>
          <p:nvPr>
            <p:ph type="sldNum" sz="quarter" idx="12"/>
          </p:nvPr>
        </p:nvSpPr>
        <p:spPr/>
        <p:txBody>
          <a:bodyPr/>
          <a:lstStyle>
            <a:lvl1pPr>
              <a:defRPr/>
            </a:lvl1pPr>
          </a:lstStyle>
          <a:p>
            <a:pPr>
              <a:defRPr/>
            </a:pPr>
            <a:fld id="{A1597296-F1AB-457F-8452-57CDA85FBE58}" type="slidenum">
              <a:rPr lang="en-US"/>
              <a:pPr>
                <a:defRPr/>
              </a:pPr>
              <a:t>‹#›</a:t>
            </a:fld>
            <a:endParaRPr lang="en-US"/>
          </a:p>
        </p:txBody>
      </p:sp>
    </p:spTree>
    <p:extLst>
      <p:ext uri="{BB962C8B-B14F-4D97-AF65-F5344CB8AC3E}">
        <p14:creationId xmlns:p14="http://schemas.microsoft.com/office/powerpoint/2010/main" val="12362073"/>
      </p:ext>
    </p:extLst>
  </p:cSld>
  <p:clrMapOvr>
    <a:masterClrMapping/>
  </p:clrMapOvr>
  <p:transition spd="slow">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le Only">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0" y="762000"/>
            <a:ext cx="2444750" cy="228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1124400" y="2077200"/>
            <a:ext cx="7010400" cy="1143000"/>
          </a:xfrm>
        </p:spPr>
        <p:txBody>
          <a:bodyPr/>
          <a:lstStyle>
            <a:lvl1pPr algn="l">
              <a:defRPr/>
            </a:lvl1pPr>
          </a:lstStyle>
          <a:p>
            <a:r>
              <a:rPr lang="en-US" smtClean="0"/>
              <a:t>Click to edit Master title style</a:t>
            </a:r>
            <a:endParaRPr lang="en-US" dirty="0"/>
          </a:p>
        </p:txBody>
      </p:sp>
      <p:sp>
        <p:nvSpPr>
          <p:cNvPr id="4" name="Date Placeholder 2"/>
          <p:cNvSpPr>
            <a:spLocks noGrp="1"/>
          </p:cNvSpPr>
          <p:nvPr>
            <p:ph type="dt" sz="half" idx="10"/>
          </p:nvPr>
        </p:nvSpPr>
        <p:spPr/>
        <p:txBody>
          <a:bodyPr/>
          <a:lstStyle>
            <a:lvl1pPr>
              <a:defRPr>
                <a:solidFill>
                  <a:schemeClr val="bg1"/>
                </a:solidFill>
              </a:defRPr>
            </a:lvl1pPr>
          </a:lstStyle>
          <a:p>
            <a:pPr>
              <a:defRPr/>
            </a:pPr>
            <a:fld id="{4DB878D7-A6AB-47EA-9AD0-3FB5FFD43169}" type="datetimeFigureOut">
              <a:rPr lang="en-US"/>
              <a:pPr>
                <a:defRPr/>
              </a:pPr>
              <a:t>3/19/2019</a:t>
            </a:fld>
            <a:endParaRPr lang="en-US"/>
          </a:p>
        </p:txBody>
      </p:sp>
      <p:sp>
        <p:nvSpPr>
          <p:cNvPr id="5" name="Footer Placeholder 3"/>
          <p:cNvSpPr>
            <a:spLocks noGrp="1"/>
          </p:cNvSpPr>
          <p:nvPr>
            <p:ph type="ftr" sz="quarter" idx="11"/>
          </p:nvPr>
        </p:nvSpPr>
        <p:spPr/>
        <p:txBody>
          <a:bodyPr/>
          <a:lstStyle>
            <a:lvl1pPr>
              <a:defRPr>
                <a:solidFill>
                  <a:schemeClr val="bg1"/>
                </a:solidFill>
              </a:defRPr>
            </a:lvl1pPr>
          </a:lstStyle>
          <a:p>
            <a:pPr>
              <a:defRPr/>
            </a:pPr>
            <a:endParaRPr lang="en-US"/>
          </a:p>
        </p:txBody>
      </p:sp>
      <p:sp>
        <p:nvSpPr>
          <p:cNvPr id="6" name="Slide Number Placeholder 4"/>
          <p:cNvSpPr>
            <a:spLocks noGrp="1"/>
          </p:cNvSpPr>
          <p:nvPr>
            <p:ph type="sldNum" sz="quarter" idx="12"/>
          </p:nvPr>
        </p:nvSpPr>
        <p:spPr/>
        <p:txBody>
          <a:bodyPr/>
          <a:lstStyle>
            <a:lvl1pPr>
              <a:defRPr>
                <a:solidFill>
                  <a:schemeClr val="bg1"/>
                </a:solidFill>
              </a:defRPr>
            </a:lvl1pPr>
          </a:lstStyle>
          <a:p>
            <a:pPr>
              <a:defRPr/>
            </a:pPr>
            <a:fld id="{86184029-7190-41F1-95EF-16E3DDA7AFCB}" type="slidenum">
              <a:rPr lang="en-US"/>
              <a:pPr>
                <a:defRPr/>
              </a:pPr>
              <a:t>‹#›</a:t>
            </a:fld>
            <a:endParaRPr lang="en-US"/>
          </a:p>
        </p:txBody>
      </p:sp>
    </p:spTree>
    <p:extLst>
      <p:ext uri="{BB962C8B-B14F-4D97-AF65-F5344CB8AC3E}">
        <p14:creationId xmlns:p14="http://schemas.microsoft.com/office/powerpoint/2010/main" val="814571343"/>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50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preserve="1" userDrawn="1">
  <p:cSld name="Title Only: Emphasis">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6" name="Title 1"/>
          <p:cNvSpPr>
            <a:spLocks noGrp="1"/>
          </p:cNvSpPr>
          <p:nvPr>
            <p:ph type="title"/>
          </p:nvPr>
        </p:nvSpPr>
        <p:spPr>
          <a:xfrm>
            <a:off x="290400" y="3081000"/>
            <a:ext cx="8686800" cy="1095600"/>
          </a:xfrm>
        </p:spPr>
        <p:txBody>
          <a:bodyPr>
            <a:normAutofit/>
          </a:bodyPr>
          <a:lstStyle>
            <a:lvl1pPr algn="ctr">
              <a:defRPr lang="en-US" sz="4600" b="1" kern="1200" spc="-150" baseline="0" dirty="0" smtClean="0">
                <a:ln>
                  <a:gradFill>
                    <a:gsLst>
                      <a:gs pos="0">
                        <a:schemeClr val="bg1"/>
                      </a:gs>
                      <a:gs pos="50000">
                        <a:schemeClr val="bg1">
                          <a:lumMod val="75000"/>
                        </a:schemeClr>
                      </a:gs>
                    </a:gsLst>
                    <a:lin ang="5400000" scaled="0"/>
                  </a:gradFill>
                </a:ln>
                <a:gradFill>
                  <a:gsLst>
                    <a:gs pos="11000">
                      <a:schemeClr val="bg1">
                        <a:lumMod val="75000"/>
                      </a:schemeClr>
                    </a:gs>
                    <a:gs pos="91000">
                      <a:schemeClr val="bg1"/>
                    </a:gs>
                  </a:gsLst>
                  <a:lin ang="16200000" scaled="1"/>
                </a:gradFill>
                <a:effectLst>
                  <a:outerShdw blurRad="38100" algn="ctr" rotWithShape="0">
                    <a:prstClr val="black">
                      <a:alpha val="25000"/>
                    </a:prstClr>
                  </a:outerShdw>
                  <a:reflection blurRad="6350" stA="60000" endA="900" endPos="58000" dir="5400000" sy="-100000" algn="bl" rotWithShape="0"/>
                </a:effectLst>
                <a:latin typeface="+mn-lt"/>
                <a:ea typeface="+mn-ea"/>
                <a:cs typeface="+mn-cs"/>
              </a:defRPr>
            </a:lvl1pPr>
          </a:lstStyle>
          <a:p>
            <a:r>
              <a:rPr lang="en-US" smtClean="0"/>
              <a:t>Click to edit Master title style</a:t>
            </a:r>
            <a:endParaRPr lang="en-US" dirty="0"/>
          </a:p>
        </p:txBody>
      </p:sp>
      <p:sp>
        <p:nvSpPr>
          <p:cNvPr id="7" name="Text Placeholder 2"/>
          <p:cNvSpPr>
            <a:spLocks noGrp="1"/>
          </p:cNvSpPr>
          <p:nvPr>
            <p:ph type="body" idx="1"/>
          </p:nvPr>
        </p:nvSpPr>
        <p:spPr>
          <a:xfrm>
            <a:off x="283952" y="2424752"/>
            <a:ext cx="8694000" cy="639762"/>
          </a:xfrm>
        </p:spPr>
        <p:txBody>
          <a:bodyPr anchor="b">
            <a:normAutofit/>
          </a:bodyPr>
          <a:lstStyle>
            <a:lvl1pPr marL="0" indent="0" algn="ctr">
              <a:buNone/>
              <a:defRPr lang="en-US" sz="2800" kern="1200" dirty="0" smtClean="0">
                <a:solidFill>
                  <a:srgbClr val="2E507A">
                    <a:alpha val="81000"/>
                  </a:srgbClr>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Date Placeholder 1"/>
          <p:cNvSpPr>
            <a:spLocks noGrp="1"/>
          </p:cNvSpPr>
          <p:nvPr>
            <p:ph type="dt" sz="half" idx="10"/>
          </p:nvPr>
        </p:nvSpPr>
        <p:spPr/>
        <p:txBody>
          <a:bodyPr/>
          <a:lstStyle>
            <a:lvl1pPr>
              <a:defRPr/>
            </a:lvl1pPr>
          </a:lstStyle>
          <a:p>
            <a:pPr>
              <a:defRPr/>
            </a:pPr>
            <a:fld id="{18598CCF-8763-4AD8-9B99-63284FDA251F}" type="datetimeFigureOut">
              <a:rPr lang="en-US"/>
              <a:pPr>
                <a:defRPr/>
              </a:pPr>
              <a:t>3/19/2019</a:t>
            </a:fld>
            <a:endParaRPr lang="en-US"/>
          </a:p>
        </p:txBody>
      </p:sp>
      <p:sp>
        <p:nvSpPr>
          <p:cNvPr id="5" name="Footer Placeholder 2"/>
          <p:cNvSpPr>
            <a:spLocks noGrp="1"/>
          </p:cNvSpPr>
          <p:nvPr>
            <p:ph type="ftr" sz="quarter" idx="11"/>
          </p:nvPr>
        </p:nvSpPr>
        <p:spPr/>
        <p:txBody>
          <a:bodyPr/>
          <a:lstStyle>
            <a:lvl1pPr>
              <a:defRPr/>
            </a:lvl1pPr>
          </a:lstStyle>
          <a:p>
            <a:pPr>
              <a:defRPr/>
            </a:pPr>
            <a:endParaRPr lang="en-US"/>
          </a:p>
        </p:txBody>
      </p:sp>
      <p:sp>
        <p:nvSpPr>
          <p:cNvPr id="8" name="Slide Number Placeholder 3"/>
          <p:cNvSpPr>
            <a:spLocks noGrp="1"/>
          </p:cNvSpPr>
          <p:nvPr>
            <p:ph type="sldNum" sz="quarter" idx="12"/>
          </p:nvPr>
        </p:nvSpPr>
        <p:spPr/>
        <p:txBody>
          <a:bodyPr/>
          <a:lstStyle>
            <a:lvl1pPr>
              <a:defRPr/>
            </a:lvl1pPr>
          </a:lstStyle>
          <a:p>
            <a:pPr>
              <a:defRPr/>
            </a:pPr>
            <a:fld id="{2186634D-CBCB-4711-B066-4D95FF7D77BB}" type="slidenum">
              <a:rPr lang="en-US"/>
              <a:pPr>
                <a:defRPr/>
              </a:pPr>
              <a:t>‹#›</a:t>
            </a:fld>
            <a:endParaRPr lang="en-US"/>
          </a:p>
        </p:txBody>
      </p:sp>
    </p:spTree>
    <p:extLst>
      <p:ext uri="{BB962C8B-B14F-4D97-AF65-F5344CB8AC3E}">
        <p14:creationId xmlns:p14="http://schemas.microsoft.com/office/powerpoint/2010/main" val="2570841902"/>
      </p:ext>
    </p:extLst>
  </p:cSld>
  <p:clrMapOvr>
    <a:masterClrMapping/>
  </p:clrMapOvr>
  <p:transition spd="slow">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preserve="1" userDrawn="1">
  <p:cSld name="Title with Text ">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4" name="Rectangle 3"/>
          <p:cNvSpPr/>
          <p:nvPr userDrawn="1"/>
        </p:nvSpPr>
        <p:spPr>
          <a:xfrm>
            <a:off x="0" y="2895600"/>
            <a:ext cx="7543800" cy="2133600"/>
          </a:xfrm>
          <a:prstGeom prst="rect">
            <a:avLst/>
          </a:prstGeom>
          <a:gradFill flip="none" rotWithShape="1">
            <a:gsLst>
              <a:gs pos="63000">
                <a:schemeClr val="tx1">
                  <a:lumMod val="85000"/>
                  <a:lumOff val="15000"/>
                  <a:alpha val="49000"/>
                </a:schemeClr>
              </a:gs>
              <a:gs pos="100000">
                <a:schemeClr val="tx1">
                  <a:lumMod val="95000"/>
                  <a:lumOff val="5000"/>
                  <a:alpha val="56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sp>
        <p:nvSpPr>
          <p:cNvPr id="9" name="Title 1"/>
          <p:cNvSpPr>
            <a:spLocks noGrp="1"/>
          </p:cNvSpPr>
          <p:nvPr>
            <p:ph type="title"/>
          </p:nvPr>
        </p:nvSpPr>
        <p:spPr>
          <a:xfrm>
            <a:off x="414867" y="3200400"/>
            <a:ext cx="7010400" cy="1676400"/>
          </a:xfrm>
        </p:spPr>
        <p:txBody>
          <a:bodyPr>
            <a:normAutofit/>
          </a:bodyPr>
          <a:lstStyle>
            <a:lvl1pPr marL="0" algn="l" defTabSz="914400" rtl="0" eaLnBrk="1" latinLnBrk="0" hangingPunct="1">
              <a:defRPr lang="en-US" sz="4000" kern="1200" dirty="0">
                <a:solidFill>
                  <a:schemeClr val="bg1"/>
                </a:solidFill>
                <a:latin typeface="+mn-lt"/>
                <a:ea typeface="+mn-ea"/>
                <a:cs typeface="+mn-cs"/>
              </a:defRPr>
            </a:lvl1pPr>
          </a:lstStyle>
          <a:p>
            <a:r>
              <a:rPr lang="en-US" smtClean="0"/>
              <a:t>Click to edit Master title style</a:t>
            </a:r>
            <a:endParaRPr lang="en-US" dirty="0"/>
          </a:p>
        </p:txBody>
      </p:sp>
      <p:sp>
        <p:nvSpPr>
          <p:cNvPr id="10" name="Text Placeholder 15"/>
          <p:cNvSpPr>
            <a:spLocks noGrp="1"/>
          </p:cNvSpPr>
          <p:nvPr>
            <p:ph type="body" sz="quarter" idx="14"/>
          </p:nvPr>
        </p:nvSpPr>
        <p:spPr>
          <a:xfrm>
            <a:off x="4648200" y="664780"/>
            <a:ext cx="4191000" cy="381000"/>
          </a:xfrm>
        </p:spPr>
        <p:txBody>
          <a:bodyPr>
            <a:normAutofit/>
          </a:bodyPr>
          <a:lstStyle>
            <a:lvl1pPr algn="r">
              <a:buNone/>
              <a:defRPr lang="en-US" sz="1800" b="1" kern="1200" dirty="0" smtClean="0">
                <a:solidFill>
                  <a:schemeClr val="bg1">
                    <a:lumMod val="65000"/>
                  </a:schemeClr>
                </a:solidFill>
                <a:latin typeface="Calibri" pitchFamily="34" charset="0"/>
                <a:ea typeface="+mn-ea"/>
                <a:cs typeface="+mn-cs"/>
              </a:defRPr>
            </a:lvl1pPr>
          </a:lstStyle>
          <a:p>
            <a:pPr lvl="0"/>
            <a:r>
              <a:rPr lang="en-US" smtClean="0"/>
              <a:t>Click to edit Master text styles</a:t>
            </a:r>
          </a:p>
        </p:txBody>
      </p:sp>
      <p:sp>
        <p:nvSpPr>
          <p:cNvPr id="5" name="Date Placeholder 2"/>
          <p:cNvSpPr>
            <a:spLocks noGrp="1"/>
          </p:cNvSpPr>
          <p:nvPr>
            <p:ph type="dt" sz="half" idx="15"/>
          </p:nvPr>
        </p:nvSpPr>
        <p:spPr/>
        <p:txBody>
          <a:bodyPr/>
          <a:lstStyle>
            <a:lvl1pPr>
              <a:defRPr>
                <a:solidFill>
                  <a:schemeClr val="bg1"/>
                </a:solidFill>
              </a:defRPr>
            </a:lvl1pPr>
          </a:lstStyle>
          <a:p>
            <a:pPr>
              <a:defRPr/>
            </a:pPr>
            <a:fld id="{45081831-2FD1-4C03-8492-2D092788C234}" type="datetimeFigureOut">
              <a:rPr lang="en-US"/>
              <a:pPr>
                <a:defRPr/>
              </a:pPr>
              <a:t>3/19/2019</a:t>
            </a:fld>
            <a:endParaRPr lang="en-US"/>
          </a:p>
        </p:txBody>
      </p:sp>
      <p:sp>
        <p:nvSpPr>
          <p:cNvPr id="6" name="Footer Placeholder 3"/>
          <p:cNvSpPr>
            <a:spLocks noGrp="1"/>
          </p:cNvSpPr>
          <p:nvPr>
            <p:ph type="ftr" sz="quarter" idx="16"/>
          </p:nvPr>
        </p:nvSpPr>
        <p:spPr/>
        <p:txBody>
          <a:bodyPr/>
          <a:lstStyle>
            <a:lvl1pPr>
              <a:defRPr>
                <a:solidFill>
                  <a:schemeClr val="bg1"/>
                </a:solidFill>
              </a:defRPr>
            </a:lvl1pPr>
          </a:lstStyle>
          <a:p>
            <a:pPr>
              <a:defRPr/>
            </a:pPr>
            <a:endParaRPr lang="en-US"/>
          </a:p>
        </p:txBody>
      </p:sp>
      <p:sp>
        <p:nvSpPr>
          <p:cNvPr id="7" name="Slide Number Placeholder 4"/>
          <p:cNvSpPr>
            <a:spLocks noGrp="1"/>
          </p:cNvSpPr>
          <p:nvPr>
            <p:ph type="sldNum" sz="quarter" idx="17"/>
          </p:nvPr>
        </p:nvSpPr>
        <p:spPr/>
        <p:txBody>
          <a:bodyPr/>
          <a:lstStyle>
            <a:lvl1pPr>
              <a:defRPr>
                <a:solidFill>
                  <a:schemeClr val="bg1"/>
                </a:solidFill>
              </a:defRPr>
            </a:lvl1pPr>
          </a:lstStyle>
          <a:p>
            <a:pPr>
              <a:defRPr/>
            </a:pPr>
            <a:fld id="{D7820426-C209-4725-90FE-752980C787C0}" type="slidenum">
              <a:rPr lang="en-US"/>
              <a:pPr>
                <a:defRPr/>
              </a:pPr>
              <a:t>‹#›</a:t>
            </a:fld>
            <a:endParaRPr lang="en-US"/>
          </a:p>
        </p:txBody>
      </p:sp>
    </p:spTree>
    <p:extLst>
      <p:ext uri="{BB962C8B-B14F-4D97-AF65-F5344CB8AC3E}">
        <p14:creationId xmlns:p14="http://schemas.microsoft.com/office/powerpoint/2010/main" val="2297587825"/>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75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228600" y="609600"/>
            <a:ext cx="3008313" cy="825500"/>
          </a:xfrm>
        </p:spPr>
        <p:txBody>
          <a:bodyPr anchor="b"/>
          <a:lstStyle>
            <a:lvl1pPr algn="l">
              <a:defRPr sz="2000" b="1"/>
            </a:lvl1pPr>
          </a:lstStyle>
          <a:p>
            <a:r>
              <a:rPr lang="en-US" smtClean="0"/>
              <a:t>Click to edit Master title style</a:t>
            </a:r>
            <a:endParaRPr lang="en-US" dirty="0"/>
          </a:p>
        </p:txBody>
      </p:sp>
      <p:sp>
        <p:nvSpPr>
          <p:cNvPr id="3" name="Content Placeholder 2"/>
          <p:cNvSpPr>
            <a:spLocks noGrp="1"/>
          </p:cNvSpPr>
          <p:nvPr>
            <p:ph idx="1"/>
          </p:nvPr>
        </p:nvSpPr>
        <p:spPr>
          <a:xfrm>
            <a:off x="3803650" y="609600"/>
            <a:ext cx="5111750" cy="5334000"/>
          </a:xfrm>
        </p:spPr>
        <p:txBody>
          <a:bodyPr/>
          <a:lstStyle>
            <a:lvl1pPr>
              <a:defRPr sz="2800">
                <a:solidFill>
                  <a:schemeClr val="bg1"/>
                </a:solidFill>
              </a:defRPr>
            </a:lvl1pPr>
            <a:lvl2pPr>
              <a:defRPr sz="2800">
                <a:solidFill>
                  <a:schemeClr val="bg1"/>
                </a:solidFill>
              </a:defRPr>
            </a:lvl2pPr>
            <a:lvl3pPr>
              <a:defRPr sz="2400">
                <a:solidFill>
                  <a:schemeClr val="bg1"/>
                </a:solidFill>
              </a:defRPr>
            </a:lvl3pPr>
            <a:lvl4pPr>
              <a:defRPr sz="2000">
                <a:solidFill>
                  <a:schemeClr val="bg1"/>
                </a:solidFill>
              </a:defRPr>
            </a:lvl4pPr>
            <a:lvl5pPr>
              <a:defRPr sz="2000">
                <a:solidFill>
                  <a:schemeClr val="bg1"/>
                </a:solidFill>
              </a:defRPr>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228600" y="1435101"/>
            <a:ext cx="3008313" cy="3822699"/>
          </a:xfrm>
        </p:spPr>
        <p:txBody>
          <a:bodyPr/>
          <a:lstStyle>
            <a:lvl1pPr marL="0" indent="0">
              <a:buNone/>
              <a:defRPr sz="1400">
                <a:solidFill>
                  <a:schemeClr val="tx1">
                    <a:lumMod val="75000"/>
                    <a:lumOff val="2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solidFill>
                  <a:schemeClr val="bg1"/>
                </a:solidFill>
              </a:defRPr>
            </a:lvl1pPr>
          </a:lstStyle>
          <a:p>
            <a:pPr>
              <a:defRPr/>
            </a:pPr>
            <a:fld id="{13428B64-EA0A-45F0-9572-9D1B6BC4E019}" type="datetimeFigureOut">
              <a:rPr lang="en-US"/>
              <a:pPr>
                <a:defRPr/>
              </a:pPr>
              <a:t>3/19/2019</a:t>
            </a:fld>
            <a:endParaRPr lang="en-US"/>
          </a:p>
        </p:txBody>
      </p:sp>
      <p:sp>
        <p:nvSpPr>
          <p:cNvPr id="6" name="Footer Placeholder 5"/>
          <p:cNvSpPr>
            <a:spLocks noGrp="1"/>
          </p:cNvSpPr>
          <p:nvPr>
            <p:ph type="ftr" sz="quarter" idx="11"/>
          </p:nvPr>
        </p:nvSpPr>
        <p:spPr/>
        <p:txBody>
          <a:bodyPr/>
          <a:lstStyle>
            <a:lvl1pPr>
              <a:defRPr>
                <a:solidFill>
                  <a:schemeClr val="bg1"/>
                </a:solidFill>
              </a:defRPr>
            </a:lvl1pPr>
          </a:lstStyle>
          <a:p>
            <a:pPr>
              <a:defRPr/>
            </a:pPr>
            <a:endParaRPr lang="en-US"/>
          </a:p>
        </p:txBody>
      </p:sp>
      <p:sp>
        <p:nvSpPr>
          <p:cNvPr id="7" name="Slide Number Placeholder 6"/>
          <p:cNvSpPr>
            <a:spLocks noGrp="1"/>
          </p:cNvSpPr>
          <p:nvPr>
            <p:ph type="sldNum" sz="quarter" idx="12"/>
          </p:nvPr>
        </p:nvSpPr>
        <p:spPr/>
        <p:txBody>
          <a:bodyPr/>
          <a:lstStyle>
            <a:lvl1pPr>
              <a:defRPr>
                <a:solidFill>
                  <a:schemeClr val="bg1"/>
                </a:solidFill>
              </a:defRPr>
            </a:lvl1pPr>
          </a:lstStyle>
          <a:p>
            <a:pPr>
              <a:defRPr/>
            </a:pPr>
            <a:fld id="{68015EC0-8B9E-48E8-A89C-04EA0A8023D3}" type="slidenum">
              <a:rPr lang="en-US"/>
              <a:pPr>
                <a:defRPr/>
              </a:pPr>
              <a:t>‹#›</a:t>
            </a:fld>
            <a:endParaRPr lang="en-US"/>
          </a:p>
        </p:txBody>
      </p:sp>
    </p:spTree>
    <p:extLst>
      <p:ext uri="{BB962C8B-B14F-4D97-AF65-F5344CB8AC3E}">
        <p14:creationId xmlns:p14="http://schemas.microsoft.com/office/powerpoint/2010/main" val="1308313762"/>
      </p:ext>
    </p:extLst>
  </p:cSld>
  <p:clrMapOvr>
    <a:masterClrMapping/>
  </p:clrMapOvr>
  <p:transition spd="slow">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userDrawn="1">
  <p:cSld name="Media with Caption">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5" name="Rectangle 4"/>
          <p:cNvSpPr/>
          <p:nvPr userDrawn="1"/>
        </p:nvSpPr>
        <p:spPr>
          <a:xfrm>
            <a:off x="595313" y="4800600"/>
            <a:ext cx="4873625" cy="685800"/>
          </a:xfrm>
          <a:prstGeom prst="rect">
            <a:avLst/>
          </a:prstGeom>
          <a:solidFill>
            <a:schemeClr val="tx1">
              <a:lumMod val="95000"/>
              <a:lumOff val="5000"/>
              <a:alpha val="5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b="1" dirty="0">
              <a:latin typeface="Georgia" pitchFamily="18" charset="0"/>
            </a:endParaRPr>
          </a:p>
        </p:txBody>
      </p:sp>
      <p:sp>
        <p:nvSpPr>
          <p:cNvPr id="7" name="Title 1"/>
          <p:cNvSpPr>
            <a:spLocks noGrp="1"/>
          </p:cNvSpPr>
          <p:nvPr>
            <p:ph type="title"/>
          </p:nvPr>
        </p:nvSpPr>
        <p:spPr>
          <a:xfrm>
            <a:off x="606552" y="4800600"/>
            <a:ext cx="4809244" cy="566738"/>
          </a:xfrm>
        </p:spPr>
        <p:txBody>
          <a:bodyPr anchor="b">
            <a:normAutofit/>
          </a:bodyPr>
          <a:lstStyle>
            <a:lvl1pPr algn="ctr">
              <a:defRPr sz="1800" b="0" i="1">
                <a:solidFill>
                  <a:schemeClr val="bg1">
                    <a:lumMod val="85000"/>
                  </a:schemeClr>
                </a:solidFill>
                <a:latin typeface="Georgia" pitchFamily="18" charset="0"/>
              </a:defRPr>
            </a:lvl1pPr>
          </a:lstStyle>
          <a:p>
            <a:r>
              <a:rPr lang="en-US" smtClean="0"/>
              <a:t>Click to edit Master title style</a:t>
            </a:r>
            <a:endParaRPr lang="en-US" dirty="0"/>
          </a:p>
        </p:txBody>
      </p:sp>
      <p:sp>
        <p:nvSpPr>
          <p:cNvPr id="9" name="Media Placeholder 8"/>
          <p:cNvSpPr>
            <a:spLocks noGrp="1"/>
          </p:cNvSpPr>
          <p:nvPr>
            <p:ph type="media" sz="quarter" idx="13"/>
          </p:nvPr>
        </p:nvSpPr>
        <p:spPr>
          <a:xfrm>
            <a:off x="587022" y="838200"/>
            <a:ext cx="4873752" cy="3812822"/>
          </a:xfrm>
        </p:spPr>
        <p:txBody>
          <a:bodyPr rtlCol="0">
            <a:normAutofit/>
          </a:bodyPr>
          <a:lstStyle>
            <a:lvl1pPr>
              <a:buNone/>
              <a:defRPr/>
            </a:lvl1pPr>
          </a:lstStyle>
          <a:p>
            <a:pPr lvl="0"/>
            <a:r>
              <a:rPr lang="en-US" noProof="0" smtClean="0"/>
              <a:t>Click icon to add media</a:t>
            </a:r>
            <a:endParaRPr lang="en-US" noProof="0" dirty="0"/>
          </a:p>
        </p:txBody>
      </p:sp>
      <p:sp>
        <p:nvSpPr>
          <p:cNvPr id="11" name="Text Placeholder 10"/>
          <p:cNvSpPr>
            <a:spLocks noGrp="1"/>
          </p:cNvSpPr>
          <p:nvPr>
            <p:ph type="body" sz="quarter" idx="14"/>
          </p:nvPr>
        </p:nvSpPr>
        <p:spPr>
          <a:xfrm>
            <a:off x="5776863" y="838200"/>
            <a:ext cx="2819400" cy="4636911"/>
          </a:xfrm>
        </p:spPr>
        <p:txBody>
          <a:bodyPr>
            <a:normAutofit/>
          </a:bodyPr>
          <a:lstStyle>
            <a:lvl1pPr marL="0" indent="0" algn="l">
              <a:buNone/>
              <a:defRPr sz="2400">
                <a:solidFill>
                  <a:schemeClr val="bg1"/>
                </a:solidFill>
              </a:defRPr>
            </a:lvl1pPr>
          </a:lstStyle>
          <a:p>
            <a:pPr lvl="0"/>
            <a:r>
              <a:rPr lang="en-US" smtClean="0"/>
              <a:t>Click to edit Master text styles</a:t>
            </a:r>
          </a:p>
        </p:txBody>
      </p:sp>
      <p:sp>
        <p:nvSpPr>
          <p:cNvPr id="6" name="Date Placeholder 2"/>
          <p:cNvSpPr>
            <a:spLocks noGrp="1"/>
          </p:cNvSpPr>
          <p:nvPr>
            <p:ph type="dt" sz="half" idx="15"/>
          </p:nvPr>
        </p:nvSpPr>
        <p:spPr/>
        <p:txBody>
          <a:bodyPr/>
          <a:lstStyle>
            <a:lvl1pPr>
              <a:defRPr>
                <a:solidFill>
                  <a:schemeClr val="bg1"/>
                </a:solidFill>
              </a:defRPr>
            </a:lvl1pPr>
          </a:lstStyle>
          <a:p>
            <a:pPr>
              <a:defRPr/>
            </a:pPr>
            <a:fld id="{DCB228BA-BBA4-401D-9F49-E5B3F64FE4D2}" type="datetimeFigureOut">
              <a:rPr lang="en-US"/>
              <a:pPr>
                <a:defRPr/>
              </a:pPr>
              <a:t>3/19/2019</a:t>
            </a:fld>
            <a:endParaRPr lang="en-US"/>
          </a:p>
        </p:txBody>
      </p:sp>
      <p:sp>
        <p:nvSpPr>
          <p:cNvPr id="8" name="Footer Placeholder 3"/>
          <p:cNvSpPr>
            <a:spLocks noGrp="1"/>
          </p:cNvSpPr>
          <p:nvPr>
            <p:ph type="ftr" sz="quarter" idx="16"/>
          </p:nvPr>
        </p:nvSpPr>
        <p:spPr/>
        <p:txBody>
          <a:bodyPr/>
          <a:lstStyle>
            <a:lvl1pPr>
              <a:defRPr>
                <a:solidFill>
                  <a:schemeClr val="bg1"/>
                </a:solidFill>
              </a:defRPr>
            </a:lvl1pPr>
          </a:lstStyle>
          <a:p>
            <a:pPr>
              <a:defRPr/>
            </a:pPr>
            <a:endParaRPr lang="en-US"/>
          </a:p>
        </p:txBody>
      </p:sp>
      <p:sp>
        <p:nvSpPr>
          <p:cNvPr id="10" name="Slide Number Placeholder 4"/>
          <p:cNvSpPr>
            <a:spLocks noGrp="1"/>
          </p:cNvSpPr>
          <p:nvPr>
            <p:ph type="sldNum" sz="quarter" idx="17"/>
          </p:nvPr>
        </p:nvSpPr>
        <p:spPr/>
        <p:txBody>
          <a:bodyPr/>
          <a:lstStyle>
            <a:lvl1pPr>
              <a:defRPr>
                <a:solidFill>
                  <a:schemeClr val="bg1"/>
                </a:solidFill>
              </a:defRPr>
            </a:lvl1pPr>
          </a:lstStyle>
          <a:p>
            <a:pPr>
              <a:defRPr/>
            </a:pPr>
            <a:fld id="{A1DD7D29-9C24-4997-9E7E-4F1FCE8AF0FF}" type="slidenum">
              <a:rPr lang="en-US"/>
              <a:pPr>
                <a:defRPr/>
              </a:pPr>
              <a:t>‹#›</a:t>
            </a:fld>
            <a:endParaRPr lang="en-US"/>
          </a:p>
        </p:txBody>
      </p:sp>
    </p:spTree>
    <p:extLst>
      <p:ext uri="{BB962C8B-B14F-4D97-AF65-F5344CB8AC3E}">
        <p14:creationId xmlns:p14="http://schemas.microsoft.com/office/powerpoint/2010/main" val="4242496340"/>
      </p:ext>
    </p:extLst>
  </p:cSld>
  <p:clrMapOvr>
    <a:masterClrMapping/>
  </p:clrMapOvr>
  <p:transition spd="slow">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5" name="Rectangle 4"/>
          <p:cNvSpPr/>
          <p:nvPr userDrawn="1"/>
        </p:nvSpPr>
        <p:spPr>
          <a:xfrm>
            <a:off x="1792288" y="4800600"/>
            <a:ext cx="5500687" cy="685800"/>
          </a:xfrm>
          <a:prstGeom prst="rect">
            <a:avLst/>
          </a:prstGeom>
          <a:solidFill>
            <a:schemeClr val="tx1">
              <a:lumMod val="95000"/>
              <a:lumOff val="5000"/>
              <a:alpha val="5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b="1" dirty="0">
              <a:latin typeface="Georgia" pitchFamily="18" charset="0"/>
            </a:endParaRPr>
          </a:p>
        </p:txBody>
      </p:sp>
      <p:sp>
        <p:nvSpPr>
          <p:cNvPr id="2" name="Title 1"/>
          <p:cNvSpPr>
            <a:spLocks noGrp="1"/>
          </p:cNvSpPr>
          <p:nvPr>
            <p:ph type="title"/>
          </p:nvPr>
        </p:nvSpPr>
        <p:spPr>
          <a:xfrm>
            <a:off x="1792288" y="4800600"/>
            <a:ext cx="5486400" cy="566738"/>
          </a:xfrm>
        </p:spPr>
        <p:txBody>
          <a:bodyPr anchor="b">
            <a:normAutofit/>
          </a:bodyPr>
          <a:lstStyle>
            <a:lvl1pPr algn="ctr">
              <a:defRPr sz="1800" b="0" i="1">
                <a:solidFill>
                  <a:schemeClr val="bg1">
                    <a:lumMod val="85000"/>
                  </a:schemeClr>
                </a:solidFill>
                <a:latin typeface="Georgia" pitchFamily="18" charset="0"/>
              </a:defRPr>
            </a:lvl1pPr>
          </a:lstStyle>
          <a:p>
            <a:r>
              <a:rPr lang="en-US" smtClean="0"/>
              <a:t>Click to edit Master title style</a:t>
            </a:r>
            <a:endParaRPr lang="en-US" dirty="0"/>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Drag picture to placeholder or click icon to add</a:t>
            </a:r>
            <a:endParaRPr lang="en-US" noProof="0" dirty="0"/>
          </a:p>
        </p:txBody>
      </p:sp>
      <p:sp>
        <p:nvSpPr>
          <p:cNvPr id="4" name="Text Placeholder 3"/>
          <p:cNvSpPr>
            <a:spLocks noGrp="1"/>
          </p:cNvSpPr>
          <p:nvPr>
            <p:ph type="body" sz="half" idx="2"/>
          </p:nvPr>
        </p:nvSpPr>
        <p:spPr>
          <a:xfrm>
            <a:off x="1792288" y="5562600"/>
            <a:ext cx="5486400" cy="609600"/>
          </a:xfrm>
        </p:spPr>
        <p:txBody>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6" name="Date Placeholder 4"/>
          <p:cNvSpPr>
            <a:spLocks noGrp="1"/>
          </p:cNvSpPr>
          <p:nvPr>
            <p:ph type="dt" sz="half" idx="10"/>
          </p:nvPr>
        </p:nvSpPr>
        <p:spPr/>
        <p:txBody>
          <a:bodyPr/>
          <a:lstStyle>
            <a:lvl1pPr>
              <a:defRPr>
                <a:solidFill>
                  <a:schemeClr val="bg1"/>
                </a:solidFill>
              </a:defRPr>
            </a:lvl1pPr>
          </a:lstStyle>
          <a:p>
            <a:pPr>
              <a:defRPr/>
            </a:pPr>
            <a:fld id="{B87A61E8-0E65-4AEB-B0C6-59264F0D6290}" type="datetimeFigureOut">
              <a:rPr lang="en-US"/>
              <a:pPr>
                <a:defRPr/>
              </a:pPr>
              <a:t>3/19/2019</a:t>
            </a:fld>
            <a:endParaRPr lang="en-US"/>
          </a:p>
        </p:txBody>
      </p:sp>
      <p:sp>
        <p:nvSpPr>
          <p:cNvPr id="7" name="Footer Placeholder 5"/>
          <p:cNvSpPr>
            <a:spLocks noGrp="1"/>
          </p:cNvSpPr>
          <p:nvPr>
            <p:ph type="ftr" sz="quarter" idx="11"/>
          </p:nvPr>
        </p:nvSpPr>
        <p:spPr/>
        <p:txBody>
          <a:bodyPr/>
          <a:lstStyle>
            <a:lvl1pPr>
              <a:defRPr>
                <a:solidFill>
                  <a:schemeClr val="bg1"/>
                </a:solidFill>
              </a:defRPr>
            </a:lvl1pPr>
          </a:lstStyle>
          <a:p>
            <a:pPr>
              <a:defRPr/>
            </a:pPr>
            <a:endParaRPr lang="en-US"/>
          </a:p>
        </p:txBody>
      </p:sp>
      <p:sp>
        <p:nvSpPr>
          <p:cNvPr id="8" name="Slide Number Placeholder 6"/>
          <p:cNvSpPr>
            <a:spLocks noGrp="1"/>
          </p:cNvSpPr>
          <p:nvPr>
            <p:ph type="sldNum" sz="quarter" idx="12"/>
          </p:nvPr>
        </p:nvSpPr>
        <p:spPr/>
        <p:txBody>
          <a:bodyPr/>
          <a:lstStyle>
            <a:lvl1pPr>
              <a:defRPr>
                <a:solidFill>
                  <a:schemeClr val="bg1"/>
                </a:solidFill>
              </a:defRPr>
            </a:lvl1pPr>
          </a:lstStyle>
          <a:p>
            <a:pPr>
              <a:defRPr/>
            </a:pPr>
            <a:fld id="{C03BCD0D-8287-4E78-AAD6-B811A353483C}" type="slidenum">
              <a:rPr lang="en-US"/>
              <a:pPr>
                <a:defRPr/>
              </a:pPr>
              <a:t>‹#›</a:t>
            </a:fld>
            <a:endParaRPr lang="en-US"/>
          </a:p>
        </p:txBody>
      </p:sp>
    </p:spTree>
    <p:extLst>
      <p:ext uri="{BB962C8B-B14F-4D97-AF65-F5344CB8AC3E}">
        <p14:creationId xmlns:p14="http://schemas.microsoft.com/office/powerpoint/2010/main" val="1752804007"/>
      </p:ext>
    </p:extLst>
  </p:cSld>
  <p:clrMapOvr>
    <a:masterClrMapping/>
  </p:clrMapOvr>
  <p:transition spd="slow">
    <p:fad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userDrawn="1">
  <p:cSld name="Title and Vertical Text">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4" name="Title 1"/>
          <p:cNvSpPr>
            <a:spLocks noGrp="1"/>
          </p:cNvSpPr>
          <p:nvPr>
            <p:ph type="title"/>
          </p:nvPr>
        </p:nvSpPr>
        <p:spPr>
          <a:xfrm>
            <a:off x="0" y="414867"/>
            <a:ext cx="5029200" cy="457200"/>
          </a:xfrm>
          <a:solidFill>
            <a:schemeClr val="tx1">
              <a:lumMod val="50000"/>
              <a:lumOff val="50000"/>
            </a:schemeClr>
          </a:solidFill>
        </p:spPr>
        <p:txBody>
          <a:bodyPr>
            <a:normAutofit/>
          </a:bodyPr>
          <a:lstStyle>
            <a:lvl1pPr algn="l">
              <a:defRPr lang="en-US" sz="2800" b="1" kern="1200" baseline="0" dirty="0">
                <a:solidFill>
                  <a:schemeClr val="bg1"/>
                </a:solidFill>
                <a:latin typeface="+mn-lt"/>
                <a:ea typeface="+mn-ea"/>
                <a:cs typeface="+mn-cs"/>
              </a:defRPr>
            </a:lvl1pPr>
          </a:lstStyle>
          <a:p>
            <a:r>
              <a:rPr lang="en-US" smtClean="0"/>
              <a:t>Click to edit Master title style</a:t>
            </a:r>
            <a:endParaRPr lang="en-US" dirty="0"/>
          </a:p>
        </p:txBody>
      </p:sp>
      <p:sp>
        <p:nvSpPr>
          <p:cNvPr id="4" name="Date Placeholder 3"/>
          <p:cNvSpPr>
            <a:spLocks noGrp="1"/>
          </p:cNvSpPr>
          <p:nvPr>
            <p:ph type="dt" sz="half" idx="10"/>
          </p:nvPr>
        </p:nvSpPr>
        <p:spPr/>
        <p:txBody>
          <a:bodyPr/>
          <a:lstStyle>
            <a:lvl1pPr>
              <a:defRPr/>
            </a:lvl1pPr>
          </a:lstStyle>
          <a:p>
            <a:pPr>
              <a:defRPr/>
            </a:pPr>
            <a:fld id="{6FD8BCC4-FBD7-4819-A982-2E6E7E07441C}" type="datetimeFigureOut">
              <a:rPr lang="en-US"/>
              <a:pPr>
                <a:defRPr/>
              </a:pPr>
              <a:t>3/19/2019</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50D34B6C-4FD9-4BEF-9D69-7CD2AED9E3EC}" type="slidenum">
              <a:rPr lang="en-US"/>
              <a:pPr>
                <a:defRPr/>
              </a:pPr>
              <a:t>‹#›</a:t>
            </a:fld>
            <a:endParaRPr lang="en-US"/>
          </a:p>
        </p:txBody>
      </p:sp>
    </p:spTree>
    <p:extLst>
      <p:ext uri="{BB962C8B-B14F-4D97-AF65-F5344CB8AC3E}">
        <p14:creationId xmlns:p14="http://schemas.microsoft.com/office/powerpoint/2010/main" val="167029952"/>
      </p:ext>
    </p:extLst>
  </p:cSld>
  <p:clrMapOvr>
    <a:masterClrMapping/>
  </p:clrMapOvr>
  <p:transition spd="slow">
    <p:fade/>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715000" y="274638"/>
            <a:ext cx="2057400" cy="5851525"/>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457200" y="274638"/>
            <a:ext cx="51054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solidFill>
                  <a:srgbClr val="474747"/>
                </a:solidFill>
              </a:defRPr>
            </a:lvl1pPr>
          </a:lstStyle>
          <a:p>
            <a:pPr>
              <a:defRPr/>
            </a:pPr>
            <a:fld id="{2A5AE560-096F-400E-BDD8-C9FC79E3F9D5}" type="datetimeFigureOut">
              <a:rPr lang="en-US"/>
              <a:pPr>
                <a:defRPr/>
              </a:pPr>
              <a:t>3/19/2019</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solidFill>
                  <a:srgbClr val="474747"/>
                </a:solidFill>
              </a:defRPr>
            </a:lvl1pPr>
          </a:lstStyle>
          <a:p>
            <a:pPr>
              <a:defRPr/>
            </a:pPr>
            <a:fld id="{FB55757B-8B5D-44FC-810F-FF164879BAE7}" type="slidenum">
              <a:rPr lang="en-US"/>
              <a:pPr>
                <a:defRPr/>
              </a:pPr>
              <a:t>‹#›</a:t>
            </a:fld>
            <a:endParaRPr lang="en-US"/>
          </a:p>
        </p:txBody>
      </p:sp>
    </p:spTree>
    <p:extLst>
      <p:ext uri="{BB962C8B-B14F-4D97-AF65-F5344CB8AC3E}">
        <p14:creationId xmlns:p14="http://schemas.microsoft.com/office/powerpoint/2010/main" val="3894983564"/>
      </p:ext>
    </p:extLst>
  </p:cSld>
  <p:clrMapOvr>
    <a:masterClrMapping/>
  </p:clrMapOvr>
  <p:transition spd="slow">
    <p:fade/>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userDrawn="1">
  <p:cSld name="Blank">
    <p:spTree>
      <p:nvGrpSpPr>
        <p:cNvPr id="1" name=""/>
        <p:cNvGrpSpPr/>
        <p:nvPr/>
      </p:nvGrpSpPr>
      <p:grpSpPr>
        <a:xfrm>
          <a:off x="0" y="0"/>
          <a:ext cx="0" cy="0"/>
          <a:chOff x="0" y="0"/>
          <a:chExt cx="0" cy="0"/>
        </a:xfrm>
      </p:grpSpPr>
      <p:pic>
        <p:nvPicPr>
          <p:cNvPr id="2" name="Picture 1"/>
          <p:cNvPicPr>
            <a:picLocks noChangeAspect="1"/>
          </p:cNvPicPr>
          <p:nvPr userDrawn="1"/>
        </p:nvPicPr>
        <p:blipFill>
          <a:blip r:embed="rId2">
            <a:extLst>
              <a:ext uri="{28A0092B-C50C-407E-A947-70E740481C1C}">
                <a14:useLocalDpi xmlns:a14="http://schemas.microsoft.com/office/drawing/2010/main" val="0"/>
              </a:ext>
            </a:extLst>
          </a:blip>
          <a:srcRect l="2599" r="5875" b="5263"/>
          <a:stretch>
            <a:fillRect/>
          </a:stretch>
        </p:blipFill>
        <p:spPr bwMode="auto">
          <a:xfrm>
            <a:off x="3175" y="5867400"/>
            <a:ext cx="9144000" cy="1054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Date Placeholder 1"/>
          <p:cNvSpPr>
            <a:spLocks noGrp="1"/>
          </p:cNvSpPr>
          <p:nvPr>
            <p:ph type="dt" sz="half" idx="10"/>
          </p:nvPr>
        </p:nvSpPr>
        <p:spPr/>
        <p:txBody>
          <a:bodyPr/>
          <a:lstStyle>
            <a:lvl1pPr>
              <a:defRPr/>
            </a:lvl1pPr>
          </a:lstStyle>
          <a:p>
            <a:pPr>
              <a:defRPr/>
            </a:pPr>
            <a:fld id="{065D5C79-1171-4FC9-85DD-29D4ABF7C795}" type="datetimeFigureOut">
              <a:rPr lang="en-US"/>
              <a:pPr>
                <a:defRPr/>
              </a:pPr>
              <a:t>3/19/2019</a:t>
            </a:fld>
            <a:endParaRPr lang="en-US"/>
          </a:p>
        </p:txBody>
      </p:sp>
      <p:sp>
        <p:nvSpPr>
          <p:cNvPr id="4" name="Footer Placeholder 2"/>
          <p:cNvSpPr>
            <a:spLocks noGrp="1"/>
          </p:cNvSpPr>
          <p:nvPr>
            <p:ph type="ftr" sz="quarter" idx="11"/>
          </p:nvPr>
        </p:nvSpPr>
        <p:spPr/>
        <p:txBody>
          <a:bodyPr/>
          <a:lstStyle>
            <a:lvl1pPr>
              <a:defRPr/>
            </a:lvl1pPr>
          </a:lstStyle>
          <a:p>
            <a:pPr>
              <a:defRPr/>
            </a:pPr>
            <a:endParaRPr lang="en-US"/>
          </a:p>
        </p:txBody>
      </p:sp>
      <p:sp>
        <p:nvSpPr>
          <p:cNvPr id="5" name="Slide Number Placeholder 3"/>
          <p:cNvSpPr>
            <a:spLocks noGrp="1"/>
          </p:cNvSpPr>
          <p:nvPr>
            <p:ph type="sldNum" sz="quarter" idx="12"/>
          </p:nvPr>
        </p:nvSpPr>
        <p:spPr/>
        <p:txBody>
          <a:bodyPr/>
          <a:lstStyle>
            <a:lvl1pPr>
              <a:defRPr/>
            </a:lvl1pPr>
          </a:lstStyle>
          <a:p>
            <a:pPr>
              <a:defRPr/>
            </a:pPr>
            <a:fld id="{38990352-3575-42B2-B028-A6F2284909C8}" type="slidenum">
              <a:rPr lang="en-US"/>
              <a:pPr>
                <a:defRPr/>
              </a:pPr>
              <a:t>‹#›</a:t>
            </a:fld>
            <a:endParaRPr lang="en-US"/>
          </a:p>
        </p:txBody>
      </p:sp>
    </p:spTree>
    <p:extLst>
      <p:ext uri="{BB962C8B-B14F-4D97-AF65-F5344CB8AC3E}">
        <p14:creationId xmlns:p14="http://schemas.microsoft.com/office/powerpoint/2010/main" val="803847200"/>
      </p:ext>
    </p:extLst>
  </p:cSld>
  <p:clrMapOvr>
    <a:overrideClrMapping bg1="lt1" tx1="dk1" bg2="lt2" tx2="dk2" accent1="accent1" accent2="accent2" accent3="accent3" accent4="accent4" accent5="accent5" accent6="accent6" hlink="hlink" folHlink="folHlink"/>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1000" fill="hold"/>
                                        <p:tgtEl>
                                          <p:spTgt spid="2"/>
                                        </p:tgtEl>
                                        <p:attrNameLst>
                                          <p:attrName>ppt_x</p:attrName>
                                        </p:attrNameLst>
                                      </p:cBhvr>
                                      <p:tavLst>
                                        <p:tav tm="0">
                                          <p:val>
                                            <p:strVal val="#ppt_x"/>
                                          </p:val>
                                        </p:tav>
                                        <p:tav tm="100000">
                                          <p:val>
                                            <p:strVal val="#ppt_x"/>
                                          </p:val>
                                        </p:tav>
                                      </p:tavLst>
                                    </p:anim>
                                    <p:anim calcmode="lin" valueType="num">
                                      <p:cBhvr additive="base">
                                        <p:cTn id="8" dur="10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preserve="1" userDrawn="1">
  <p:cSld name="Title Slide">
    <p:spTree>
      <p:nvGrpSpPr>
        <p:cNvPr id="1" name=""/>
        <p:cNvGrpSpPr/>
        <p:nvPr/>
      </p:nvGrpSpPr>
      <p:grpSpPr>
        <a:xfrm>
          <a:off x="0" y="0"/>
          <a:ext cx="0" cy="0"/>
          <a:chOff x="0" y="0"/>
          <a:chExt cx="0" cy="0"/>
        </a:xfrm>
      </p:grpSpPr>
      <p:pic>
        <p:nvPicPr>
          <p:cNvPr id="4" name="Picture 3"/>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20638" y="20638"/>
            <a:ext cx="3498850" cy="2825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4"/>
          <p:cNvPicPr>
            <a:picLocks noChangeAspect="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3503613" y="20638"/>
            <a:ext cx="5624512" cy="2825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5"/>
          <p:cNvPicPr>
            <a:picLocks noChangeAspect="1"/>
          </p:cNvPicPr>
          <p:nvPr userDrawn="1"/>
        </p:nvPicPr>
        <p:blipFill>
          <a:blip r:embed="rId4">
            <a:extLst>
              <a:ext uri="{28A0092B-C50C-407E-A947-70E740481C1C}">
                <a14:useLocalDpi xmlns:a14="http://schemas.microsoft.com/office/drawing/2010/main" val="0"/>
              </a:ext>
            </a:extLst>
          </a:blip>
          <a:srcRect/>
          <a:stretch>
            <a:fillRect/>
          </a:stretch>
        </p:blipFill>
        <p:spPr bwMode="auto">
          <a:xfrm>
            <a:off x="20638" y="2817813"/>
            <a:ext cx="7669212" cy="2297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6"/>
          <p:cNvPicPr>
            <a:picLocks noChangeAspect="1"/>
          </p:cNvPicPr>
          <p:nvPr userDrawn="1"/>
        </p:nvPicPr>
        <p:blipFill>
          <a:blip r:embed="rId5">
            <a:extLst>
              <a:ext uri="{28A0092B-C50C-407E-A947-70E740481C1C}">
                <a14:useLocalDpi xmlns:a14="http://schemas.microsoft.com/office/drawing/2010/main" val="0"/>
              </a:ext>
            </a:extLst>
          </a:blip>
          <a:srcRect/>
          <a:stretch>
            <a:fillRect/>
          </a:stretch>
        </p:blipFill>
        <p:spPr bwMode="auto">
          <a:xfrm>
            <a:off x="7662863" y="2819400"/>
            <a:ext cx="1460500" cy="2293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7"/>
          <p:cNvPicPr>
            <a:picLocks/>
          </p:cNvPicPr>
          <p:nvPr userDrawn="1"/>
        </p:nvPicPr>
        <p:blipFill>
          <a:blip r:embed="rId6">
            <a:extLst>
              <a:ext uri="{28A0092B-C50C-407E-A947-70E740481C1C}">
                <a14:useLocalDpi xmlns:a14="http://schemas.microsoft.com/office/drawing/2010/main" val="0"/>
              </a:ext>
            </a:extLst>
          </a:blip>
          <a:srcRect/>
          <a:stretch>
            <a:fillRect/>
          </a:stretch>
        </p:blipFill>
        <p:spPr bwMode="auto">
          <a:xfrm>
            <a:off x="20638" y="5089525"/>
            <a:ext cx="9097962" cy="1738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ectangle 8"/>
          <p:cNvSpPr/>
          <p:nvPr userDrawn="1"/>
        </p:nvSpPr>
        <p:spPr>
          <a:xfrm>
            <a:off x="8755063" y="2470150"/>
            <a:ext cx="304800" cy="152400"/>
          </a:xfrm>
          <a:prstGeom prst="rect">
            <a:avLst/>
          </a:prstGeom>
          <a:solidFill>
            <a:srgbClr val="F2741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solidFill>
                <a:srgbClr val="F47F28"/>
              </a:solidFill>
            </a:endParaRPr>
          </a:p>
        </p:txBody>
      </p:sp>
      <p:sp>
        <p:nvSpPr>
          <p:cNvPr id="15" name="Text Placeholder 15"/>
          <p:cNvSpPr>
            <a:spLocks noGrp="1"/>
          </p:cNvSpPr>
          <p:nvPr>
            <p:ph type="body" sz="quarter" idx="14"/>
          </p:nvPr>
        </p:nvSpPr>
        <p:spPr>
          <a:xfrm>
            <a:off x="3581400" y="1295400"/>
            <a:ext cx="5105400" cy="1416269"/>
          </a:xfrm>
        </p:spPr>
        <p:txBody>
          <a:bodyPr anchor="b">
            <a:normAutofit/>
          </a:bodyPr>
          <a:lstStyle>
            <a:lvl1pPr algn="r">
              <a:buNone/>
              <a:defRPr lang="en-US" sz="2200" kern="1200" dirty="0" smtClean="0">
                <a:solidFill>
                  <a:schemeClr val="tx1">
                    <a:lumMod val="75000"/>
                    <a:lumOff val="25000"/>
                  </a:schemeClr>
                </a:solidFill>
                <a:latin typeface="Calibri" pitchFamily="34" charset="0"/>
                <a:ea typeface="+mn-ea"/>
                <a:cs typeface="+mn-cs"/>
              </a:defRPr>
            </a:lvl1pPr>
          </a:lstStyle>
          <a:p>
            <a:pPr lvl="0"/>
            <a:r>
              <a:rPr lang="en-US" smtClean="0"/>
              <a:t>Click to edit Master text styles</a:t>
            </a:r>
          </a:p>
        </p:txBody>
      </p:sp>
      <p:sp>
        <p:nvSpPr>
          <p:cNvPr id="2" name="Title 1"/>
          <p:cNvSpPr>
            <a:spLocks noGrp="1"/>
          </p:cNvSpPr>
          <p:nvPr>
            <p:ph type="title"/>
          </p:nvPr>
        </p:nvSpPr>
        <p:spPr>
          <a:xfrm>
            <a:off x="106344" y="4114800"/>
            <a:ext cx="7315200" cy="914400"/>
          </a:xfrm>
        </p:spPr>
        <p:txBody>
          <a:bodyPr anchor="b">
            <a:normAutofit/>
          </a:bodyPr>
          <a:lstStyle>
            <a:lvl1pPr marL="0" indent="0">
              <a:defRPr lang="en-US" sz="3600" b="1" kern="1200" baseline="0">
                <a:solidFill>
                  <a:schemeClr val="bg1"/>
                </a:solidFill>
                <a:latin typeface="Arial" pitchFamily="34" charset="0"/>
                <a:ea typeface="+mn-ea"/>
                <a:cs typeface="Arial" pitchFamily="34" charset="0"/>
              </a:defRPr>
            </a:lvl1pPr>
          </a:lstStyle>
          <a:p>
            <a:pPr lvl="0"/>
            <a:r>
              <a:rPr lang="en-US" smtClean="0"/>
              <a:t>Click to edit Master title style</a:t>
            </a:r>
            <a:endParaRPr lang="en-US" dirty="0"/>
          </a:p>
        </p:txBody>
      </p:sp>
      <p:sp>
        <p:nvSpPr>
          <p:cNvPr id="10" name="Date Placeholder 3"/>
          <p:cNvSpPr>
            <a:spLocks noGrp="1"/>
          </p:cNvSpPr>
          <p:nvPr>
            <p:ph type="dt" sz="half" idx="15"/>
          </p:nvPr>
        </p:nvSpPr>
        <p:spPr/>
        <p:txBody>
          <a:bodyPr/>
          <a:lstStyle>
            <a:lvl1pPr>
              <a:defRPr>
                <a:solidFill>
                  <a:srgbClr val="FFFFFF"/>
                </a:solidFill>
              </a:defRPr>
            </a:lvl1pPr>
          </a:lstStyle>
          <a:p>
            <a:pPr>
              <a:defRPr/>
            </a:pPr>
            <a:fld id="{3776218E-4C93-4C80-A081-49DF34D1404F}" type="datetimeFigureOut">
              <a:rPr lang="en-US"/>
              <a:pPr>
                <a:defRPr/>
              </a:pPr>
              <a:t>3/19/2019</a:t>
            </a:fld>
            <a:endParaRPr lang="en-US"/>
          </a:p>
        </p:txBody>
      </p:sp>
      <p:sp>
        <p:nvSpPr>
          <p:cNvPr id="11" name="Footer Placeholder 4"/>
          <p:cNvSpPr>
            <a:spLocks noGrp="1"/>
          </p:cNvSpPr>
          <p:nvPr>
            <p:ph type="ftr" sz="quarter" idx="16"/>
          </p:nvPr>
        </p:nvSpPr>
        <p:spPr/>
        <p:txBody>
          <a:bodyPr/>
          <a:lstStyle>
            <a:lvl1pPr>
              <a:defRPr>
                <a:solidFill>
                  <a:prstClr val="white"/>
                </a:solidFill>
              </a:defRPr>
            </a:lvl1pPr>
          </a:lstStyle>
          <a:p>
            <a:pPr>
              <a:defRPr/>
            </a:pPr>
            <a:endParaRPr lang="en-US"/>
          </a:p>
        </p:txBody>
      </p:sp>
      <p:sp>
        <p:nvSpPr>
          <p:cNvPr id="12" name="Slide Number Placeholder 5"/>
          <p:cNvSpPr>
            <a:spLocks noGrp="1"/>
          </p:cNvSpPr>
          <p:nvPr>
            <p:ph type="sldNum" sz="quarter" idx="17"/>
          </p:nvPr>
        </p:nvSpPr>
        <p:spPr/>
        <p:txBody>
          <a:bodyPr/>
          <a:lstStyle>
            <a:lvl1pPr>
              <a:defRPr>
                <a:solidFill>
                  <a:srgbClr val="FFFFFF"/>
                </a:solidFill>
              </a:defRPr>
            </a:lvl1pPr>
          </a:lstStyle>
          <a:p>
            <a:pPr>
              <a:defRPr/>
            </a:pPr>
            <a:fld id="{B209CD18-AD53-47DA-8A37-A4A403E23D53}" type="slidenum">
              <a:rPr lang="en-US"/>
              <a:pPr>
                <a:defRPr/>
              </a:pPr>
              <a:t>‹#›</a:t>
            </a:fld>
            <a:endParaRPr lang="en-US"/>
          </a:p>
        </p:txBody>
      </p:sp>
    </p:spTree>
    <p:extLst>
      <p:ext uri="{BB962C8B-B14F-4D97-AF65-F5344CB8AC3E}">
        <p14:creationId xmlns:p14="http://schemas.microsoft.com/office/powerpoint/2010/main" val="760443876"/>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0-#ppt_h/2"/>
                                          </p:val>
                                        </p:tav>
                                        <p:tav tm="100000">
                                          <p:val>
                                            <p:strVal val="#ppt_y"/>
                                          </p:val>
                                        </p:tav>
                                      </p:tavLst>
                                    </p:anim>
                                  </p:childTnLst>
                                </p:cTn>
                              </p:par>
                              <p:par>
                                <p:cTn id="9" presetID="2" presetClass="entr" presetSubtype="3"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1+#ppt_w/2"/>
                                          </p:val>
                                        </p:tav>
                                        <p:tav tm="100000">
                                          <p:val>
                                            <p:strVal val="#ppt_x"/>
                                          </p:val>
                                        </p:tav>
                                      </p:tavLst>
                                    </p:anim>
                                    <p:anim calcmode="lin" valueType="num">
                                      <p:cBhvr additive="base">
                                        <p:cTn id="12" dur="500" fill="hold"/>
                                        <p:tgtEl>
                                          <p:spTgt spid="5"/>
                                        </p:tgtEl>
                                        <p:attrNameLst>
                                          <p:attrName>ppt_y</p:attrName>
                                        </p:attrNameLst>
                                      </p:cBhvr>
                                      <p:tavLst>
                                        <p:tav tm="0">
                                          <p:val>
                                            <p:strVal val="0-#ppt_h/2"/>
                                          </p:val>
                                        </p:tav>
                                        <p:tav tm="100000">
                                          <p:val>
                                            <p:strVal val="#ppt_y"/>
                                          </p:val>
                                        </p:tav>
                                      </p:tavLst>
                                    </p:anim>
                                  </p:childTnLst>
                                </p:cTn>
                              </p:par>
                              <p:par>
                                <p:cTn id="13" presetID="42" presetClass="entr" presetSubtype="0" fill="hold" nodeType="with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fade">
                                      <p:cBhvr>
                                        <p:cTn id="15" dur="500"/>
                                        <p:tgtEl>
                                          <p:spTgt spid="8"/>
                                        </p:tgtEl>
                                      </p:cBhvr>
                                    </p:animEffect>
                                    <p:anim calcmode="lin" valueType="num">
                                      <p:cBhvr>
                                        <p:cTn id="16" dur="500" fill="hold"/>
                                        <p:tgtEl>
                                          <p:spTgt spid="8"/>
                                        </p:tgtEl>
                                        <p:attrNameLst>
                                          <p:attrName>ppt_x</p:attrName>
                                        </p:attrNameLst>
                                      </p:cBhvr>
                                      <p:tavLst>
                                        <p:tav tm="0">
                                          <p:val>
                                            <p:strVal val="#ppt_x"/>
                                          </p:val>
                                        </p:tav>
                                        <p:tav tm="100000">
                                          <p:val>
                                            <p:strVal val="#ppt_x"/>
                                          </p:val>
                                        </p:tav>
                                      </p:tavLst>
                                    </p:anim>
                                    <p:anim calcmode="lin" valueType="num">
                                      <p:cBhvr>
                                        <p:cTn id="17" dur="500" fill="hold"/>
                                        <p:tgtEl>
                                          <p:spTgt spid="8"/>
                                        </p:tgtEl>
                                        <p:attrNameLst>
                                          <p:attrName>ppt_y</p:attrName>
                                        </p:attrNameLst>
                                      </p:cBhvr>
                                      <p:tavLst>
                                        <p:tav tm="0">
                                          <p:val>
                                            <p:strVal val="#ppt_y+.1"/>
                                          </p:val>
                                        </p:tav>
                                        <p:tav tm="100000">
                                          <p:val>
                                            <p:strVal val="#ppt_y"/>
                                          </p:val>
                                        </p:tav>
                                      </p:tavLst>
                                    </p:anim>
                                  </p:childTnLst>
                                </p:cTn>
                              </p:par>
                              <p:par>
                                <p:cTn id="18" presetID="2" presetClass="entr" presetSubtype="8" fill="hold" nodeType="withEffect">
                                  <p:stCondLst>
                                    <p:cond delay="0"/>
                                  </p:stCondLst>
                                  <p:childTnLst>
                                    <p:set>
                                      <p:cBhvr>
                                        <p:cTn id="19" dur="1" fill="hold">
                                          <p:stCondLst>
                                            <p:cond delay="0"/>
                                          </p:stCondLst>
                                        </p:cTn>
                                        <p:tgtEl>
                                          <p:spTgt spid="6"/>
                                        </p:tgtEl>
                                        <p:attrNameLst>
                                          <p:attrName>style.visibility</p:attrName>
                                        </p:attrNameLst>
                                      </p:cBhvr>
                                      <p:to>
                                        <p:strVal val="visible"/>
                                      </p:to>
                                    </p:set>
                                    <p:anim calcmode="lin" valueType="num">
                                      <p:cBhvr additive="base">
                                        <p:cTn id="20" dur="500" fill="hold"/>
                                        <p:tgtEl>
                                          <p:spTgt spid="6"/>
                                        </p:tgtEl>
                                        <p:attrNameLst>
                                          <p:attrName>ppt_x</p:attrName>
                                        </p:attrNameLst>
                                      </p:cBhvr>
                                      <p:tavLst>
                                        <p:tav tm="0">
                                          <p:val>
                                            <p:strVal val="0-#ppt_w/2"/>
                                          </p:val>
                                        </p:tav>
                                        <p:tav tm="100000">
                                          <p:val>
                                            <p:strVal val="#ppt_x"/>
                                          </p:val>
                                        </p:tav>
                                      </p:tavLst>
                                    </p:anim>
                                    <p:anim calcmode="lin" valueType="num">
                                      <p:cBhvr additive="base">
                                        <p:cTn id="21" dur="500" fill="hold"/>
                                        <p:tgtEl>
                                          <p:spTgt spid="6"/>
                                        </p:tgtEl>
                                        <p:attrNameLst>
                                          <p:attrName>ppt_y</p:attrName>
                                        </p:attrNameLst>
                                      </p:cBhvr>
                                      <p:tavLst>
                                        <p:tav tm="0">
                                          <p:val>
                                            <p:strVal val="#ppt_y"/>
                                          </p:val>
                                        </p:tav>
                                        <p:tav tm="100000">
                                          <p:val>
                                            <p:strVal val="#ppt_y"/>
                                          </p:val>
                                        </p:tav>
                                      </p:tavLst>
                                    </p:anim>
                                  </p:childTnLst>
                                </p:cTn>
                              </p:par>
                              <p:par>
                                <p:cTn id="22" presetID="2" presetClass="entr" presetSubtype="2" fill="hold" nodeType="with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additive="base">
                                        <p:cTn id="24" dur="500" fill="hold"/>
                                        <p:tgtEl>
                                          <p:spTgt spid="7"/>
                                        </p:tgtEl>
                                        <p:attrNameLst>
                                          <p:attrName>ppt_x</p:attrName>
                                        </p:attrNameLst>
                                      </p:cBhvr>
                                      <p:tavLst>
                                        <p:tav tm="0">
                                          <p:val>
                                            <p:strVal val="1+#ppt_w/2"/>
                                          </p:val>
                                        </p:tav>
                                        <p:tav tm="100000">
                                          <p:val>
                                            <p:strVal val="#ppt_x"/>
                                          </p:val>
                                        </p:tav>
                                      </p:tavLst>
                                    </p:anim>
                                    <p:anim calcmode="lin" valueType="num">
                                      <p:cBhvr additive="base">
                                        <p:cTn id="25" dur="500" fill="hold"/>
                                        <p:tgtEl>
                                          <p:spTgt spid="7"/>
                                        </p:tgtEl>
                                        <p:attrNameLst>
                                          <p:attrName>ppt_y</p:attrName>
                                        </p:attrNameLst>
                                      </p:cBhvr>
                                      <p:tavLst>
                                        <p:tav tm="0">
                                          <p:val>
                                            <p:strVal val="#ppt_y"/>
                                          </p:val>
                                        </p:tav>
                                        <p:tav tm="100000">
                                          <p:val>
                                            <p:strVal val="#ppt_y"/>
                                          </p:val>
                                        </p:tav>
                                      </p:tavLst>
                                    </p:anim>
                                  </p:childTnLst>
                                </p:cTn>
                              </p:par>
                              <p:par>
                                <p:cTn id="26" presetID="10" presetClass="entr" presetSubtype="0" fill="hold" grpId="0" nodeType="withEffect">
                                  <p:stCondLst>
                                    <p:cond delay="500"/>
                                  </p:stCondLst>
                                  <p:childTnLst>
                                    <p:set>
                                      <p:cBhvr>
                                        <p:cTn id="27" dur="1" fill="hold">
                                          <p:stCondLst>
                                            <p:cond delay="0"/>
                                          </p:stCondLst>
                                        </p:cTn>
                                        <p:tgtEl>
                                          <p:spTgt spid="9"/>
                                        </p:tgtEl>
                                        <p:attrNameLst>
                                          <p:attrName>style.visibility</p:attrName>
                                        </p:attrNameLst>
                                      </p:cBhvr>
                                      <p:to>
                                        <p:strVal val="visible"/>
                                      </p:to>
                                    </p:set>
                                    <p:animEffect transition="in" filter="fade">
                                      <p:cBhvr>
                                        <p:cTn id="28" dur="75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4" name="Oval 3"/>
          <p:cNvSpPr/>
          <p:nvPr userDrawn="1"/>
        </p:nvSpPr>
        <p:spPr>
          <a:xfrm>
            <a:off x="762000" y="1946209"/>
            <a:ext cx="2057400" cy="2057400"/>
          </a:xfrm>
          <a:prstGeom prst="ellipse">
            <a:avLst/>
          </a:prstGeom>
          <a:gradFill flip="none" rotWithShape="1">
            <a:gsLst>
              <a:gs pos="0">
                <a:srgbClr val="F39C29"/>
              </a:gs>
              <a:gs pos="50000">
                <a:srgbClr val="F7931D"/>
              </a:gs>
              <a:gs pos="100000">
                <a:srgbClr val="FF6600"/>
              </a:gs>
            </a:gsLst>
            <a:path path="circle">
              <a:fillToRect l="50000" t="50000" r="50000" b="50000"/>
            </a:path>
            <a:tileRect/>
          </a:gradFill>
          <a:ln w="82550">
            <a:noFill/>
          </a:ln>
          <a:effectLst>
            <a:outerShdw blurRad="152400" dist="165100" dir="5400000" sx="90000" sy="-19000"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dirty="0">
                <a:solidFill>
                  <a:prstClr val="white"/>
                </a:solidFill>
              </a:rPr>
              <a:t>             </a:t>
            </a:r>
          </a:p>
        </p:txBody>
      </p:sp>
      <p:sp>
        <p:nvSpPr>
          <p:cNvPr id="5" name="Rectangle 4"/>
          <p:cNvSpPr/>
          <p:nvPr userDrawn="1"/>
        </p:nvSpPr>
        <p:spPr>
          <a:xfrm>
            <a:off x="8686800" y="5265738"/>
            <a:ext cx="457200" cy="96837"/>
          </a:xfrm>
          <a:prstGeom prst="rect">
            <a:avLst/>
          </a:prstGeom>
          <a:solidFill>
            <a:srgbClr val="FF66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dirty="0">
                <a:solidFill>
                  <a:srgbClr val="FF6600"/>
                </a:solidFill>
              </a:rPr>
              <a:t>           </a:t>
            </a:r>
          </a:p>
        </p:txBody>
      </p:sp>
      <p:sp>
        <p:nvSpPr>
          <p:cNvPr id="6" name="Oval 5"/>
          <p:cNvSpPr/>
          <p:nvPr userDrawn="1"/>
        </p:nvSpPr>
        <p:spPr>
          <a:xfrm>
            <a:off x="1007328" y="1992354"/>
            <a:ext cx="1583472" cy="1295400"/>
          </a:xfrm>
          <a:prstGeom prst="ellipse">
            <a:avLst/>
          </a:prstGeom>
          <a:gradFill flip="none" rotWithShape="1">
            <a:gsLst>
              <a:gs pos="63000">
                <a:schemeClr val="bg1">
                  <a:alpha val="7000"/>
                </a:schemeClr>
              </a:gs>
              <a:gs pos="72000">
                <a:schemeClr val="bg1">
                  <a:alpha val="15000"/>
                </a:schemeClr>
              </a:gs>
              <a:gs pos="91000">
                <a:schemeClr val="bg1">
                  <a:alpha val="28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dirty="0">
                <a:solidFill>
                  <a:prstClr val="white"/>
                </a:solidFill>
              </a:rPr>
              <a:t>       </a:t>
            </a:r>
          </a:p>
        </p:txBody>
      </p:sp>
      <p:sp>
        <p:nvSpPr>
          <p:cNvPr id="2" name="Title 1"/>
          <p:cNvSpPr>
            <a:spLocks noGrp="1"/>
          </p:cNvSpPr>
          <p:nvPr>
            <p:ph type="title"/>
          </p:nvPr>
        </p:nvSpPr>
        <p:spPr>
          <a:xfrm>
            <a:off x="2971800" y="1992354"/>
            <a:ext cx="5867400" cy="1970046"/>
          </a:xfrm>
        </p:spPr>
        <p:txBody>
          <a:bodyPr>
            <a:normAutofit/>
          </a:bodyPr>
          <a:lstStyle>
            <a:lvl1pPr algn="l">
              <a:defRPr sz="3000" b="1" cap="all"/>
            </a:lvl1pPr>
          </a:lstStyle>
          <a:p>
            <a:r>
              <a:rPr lang="en-US" smtClean="0"/>
              <a:t>Click to edit Master title style</a:t>
            </a:r>
            <a:endParaRPr lang="en-US" dirty="0"/>
          </a:p>
        </p:txBody>
      </p:sp>
      <p:sp>
        <p:nvSpPr>
          <p:cNvPr id="3" name="Text Placeholder 2"/>
          <p:cNvSpPr>
            <a:spLocks noGrp="1"/>
          </p:cNvSpPr>
          <p:nvPr>
            <p:ph type="body" idx="1"/>
          </p:nvPr>
        </p:nvSpPr>
        <p:spPr>
          <a:xfrm>
            <a:off x="381000" y="5105400"/>
            <a:ext cx="8229601" cy="375787"/>
          </a:xfrm>
        </p:spPr>
        <p:txBody>
          <a:bodyPr anchor="b">
            <a:normAutofit/>
          </a:bodyPr>
          <a:lstStyle>
            <a:lvl1pPr marL="0" indent="0" algn="r">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7" name="Footer Placeholder 4"/>
          <p:cNvSpPr>
            <a:spLocks noGrp="1"/>
          </p:cNvSpPr>
          <p:nvPr>
            <p:ph type="ftr" sz="quarter" idx="10"/>
          </p:nvPr>
        </p:nvSpPr>
        <p:spPr/>
        <p:txBody>
          <a:bodyPr/>
          <a:lstStyle>
            <a:lvl1pPr>
              <a:defRPr>
                <a:solidFill>
                  <a:srgbClr val="262626">
                    <a:lumMod val="85000"/>
                    <a:lumOff val="15000"/>
                  </a:srgbClr>
                </a:solidFill>
              </a:defRPr>
            </a:lvl1pPr>
          </a:lstStyle>
          <a:p>
            <a:pPr>
              <a:defRPr/>
            </a:pPr>
            <a:endParaRPr lang="en-US"/>
          </a:p>
        </p:txBody>
      </p:sp>
      <p:sp>
        <p:nvSpPr>
          <p:cNvPr id="8" name="Slide Number Placeholder 5"/>
          <p:cNvSpPr>
            <a:spLocks noGrp="1"/>
          </p:cNvSpPr>
          <p:nvPr>
            <p:ph type="sldNum" sz="quarter" idx="11"/>
          </p:nvPr>
        </p:nvSpPr>
        <p:spPr/>
        <p:txBody>
          <a:bodyPr/>
          <a:lstStyle>
            <a:lvl1pPr>
              <a:defRPr>
                <a:solidFill>
                  <a:srgbClr val="474747"/>
                </a:solidFill>
              </a:defRPr>
            </a:lvl1pPr>
          </a:lstStyle>
          <a:p>
            <a:pPr>
              <a:defRPr/>
            </a:pPr>
            <a:fld id="{4BA9AB41-F714-401C-ABC8-0F986266D3B6}" type="slidenum">
              <a:rPr lang="en-US"/>
              <a:pPr>
                <a:defRPr/>
              </a:pPr>
              <a:t>‹#›</a:t>
            </a:fld>
            <a:endParaRPr lang="en-US"/>
          </a:p>
        </p:txBody>
      </p:sp>
    </p:spTree>
    <p:extLst>
      <p:ext uri="{BB962C8B-B14F-4D97-AF65-F5344CB8AC3E}">
        <p14:creationId xmlns:p14="http://schemas.microsoft.com/office/powerpoint/2010/main" val="1907285136"/>
      </p:ext>
    </p:extLst>
  </p:cSld>
  <p:clrMapOvr>
    <a:masterClrMapping/>
  </p:clrMapOvr>
  <p:transition spd="slow">
    <p:fade/>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obj" preserve="1">
  <p:cSld name="Title and Content">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4" name="Picture 3"/>
          <p:cNvPicPr>
            <a:picLocks noChangeAspect="1"/>
          </p:cNvPicPr>
          <p:nvPr userDrawn="1"/>
        </p:nvPicPr>
        <p:blipFill>
          <a:blip r:embed="rId3">
            <a:extLst>
              <a:ext uri="{28A0092B-C50C-407E-A947-70E740481C1C}">
                <a14:useLocalDpi xmlns:a14="http://schemas.microsoft.com/office/drawing/2010/main" val="0"/>
              </a:ext>
            </a:extLst>
          </a:blip>
          <a:srcRect l="2599" r="5875" b="5263"/>
          <a:stretch>
            <a:fillRect/>
          </a:stretch>
        </p:blipFill>
        <p:spPr bwMode="auto">
          <a:xfrm>
            <a:off x="3175" y="5867400"/>
            <a:ext cx="9144000" cy="1054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436180" y="76200"/>
            <a:ext cx="8403020" cy="685800"/>
          </a:xfrm>
        </p:spPr>
        <p:txBody>
          <a:bodyPr>
            <a:normAutofit/>
          </a:bodyPr>
          <a:lstStyle>
            <a:lvl1pPr algn="l">
              <a:defRPr sz="3000" b="0">
                <a:solidFill>
                  <a:schemeClr val="tx1">
                    <a:lumMod val="85000"/>
                    <a:lumOff val="15000"/>
                  </a:schemeClr>
                </a:solidFill>
              </a:defRPr>
            </a:lvl1pPr>
          </a:lstStyle>
          <a:p>
            <a:r>
              <a:rPr lang="en-US" smtClean="0"/>
              <a:t>Click to edit Master title style</a:t>
            </a:r>
            <a:endParaRPr lang="en-US" dirty="0"/>
          </a:p>
        </p:txBody>
      </p:sp>
      <p:sp>
        <p:nvSpPr>
          <p:cNvPr id="3" name="Content Placeholder 2"/>
          <p:cNvSpPr>
            <a:spLocks noGrp="1"/>
          </p:cNvSpPr>
          <p:nvPr>
            <p:ph idx="1"/>
          </p:nvPr>
        </p:nvSpPr>
        <p:spPr/>
        <p:txBody>
          <a:bodyPr/>
          <a:lstStyle>
            <a:lvl1pPr>
              <a:defRPr>
                <a:solidFill>
                  <a:schemeClr val="tx1">
                    <a:lumMod val="85000"/>
                    <a:lumOff val="15000"/>
                  </a:schemeClr>
                </a:solidFill>
              </a:defRPr>
            </a:lvl1pPr>
            <a:lvl2pPr>
              <a:defRPr>
                <a:solidFill>
                  <a:schemeClr val="tx1">
                    <a:lumMod val="85000"/>
                    <a:lumOff val="15000"/>
                  </a:schemeClr>
                </a:solidFill>
              </a:defRPr>
            </a:lvl2pPr>
            <a:lvl3pPr>
              <a:defRPr>
                <a:solidFill>
                  <a:schemeClr val="tx1">
                    <a:lumMod val="85000"/>
                    <a:lumOff val="15000"/>
                  </a:schemeClr>
                </a:solidFill>
              </a:defRPr>
            </a:lvl3pPr>
            <a:lvl4pPr>
              <a:defRPr>
                <a:solidFill>
                  <a:schemeClr val="tx1">
                    <a:lumMod val="85000"/>
                    <a:lumOff val="15000"/>
                  </a:schemeClr>
                </a:solidFill>
              </a:defRPr>
            </a:lvl4pPr>
            <a:lvl5pPr>
              <a:defRPr>
                <a:solidFill>
                  <a:schemeClr val="tx1">
                    <a:lumMod val="85000"/>
                    <a:lumOff val="15000"/>
                  </a:schemeClr>
                </a:solidFill>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3"/>
          <p:cNvSpPr>
            <a:spLocks noGrp="1"/>
          </p:cNvSpPr>
          <p:nvPr>
            <p:ph type="dt" sz="half" idx="10"/>
          </p:nvPr>
        </p:nvSpPr>
        <p:spPr/>
        <p:txBody>
          <a:bodyPr/>
          <a:lstStyle>
            <a:lvl1pPr>
              <a:defRPr>
                <a:solidFill>
                  <a:srgbClr val="474747"/>
                </a:solidFill>
              </a:defRPr>
            </a:lvl1pPr>
          </a:lstStyle>
          <a:p>
            <a:pPr>
              <a:defRPr/>
            </a:pPr>
            <a:fld id="{087F157F-1B86-4810-A590-A1623EDDAC81}" type="datetimeFigureOut">
              <a:rPr lang="en-US"/>
              <a:pPr>
                <a:defRPr/>
              </a:pPr>
              <a:t>3/19/2019</a:t>
            </a:fld>
            <a:endParaRPr lang="en-US"/>
          </a:p>
        </p:txBody>
      </p:sp>
      <p:sp>
        <p:nvSpPr>
          <p:cNvPr id="6" name="Footer Placeholder 4"/>
          <p:cNvSpPr>
            <a:spLocks noGrp="1"/>
          </p:cNvSpPr>
          <p:nvPr>
            <p:ph type="ftr" sz="quarter" idx="11"/>
          </p:nvPr>
        </p:nvSpPr>
        <p:spPr/>
        <p:txBody>
          <a:bodyPr/>
          <a:lstStyle>
            <a:lvl1pPr>
              <a:defRPr>
                <a:solidFill>
                  <a:srgbClr val="262626">
                    <a:lumMod val="85000"/>
                    <a:lumOff val="15000"/>
                  </a:srgbClr>
                </a:solidFill>
              </a:defRPr>
            </a:lvl1pPr>
          </a:lstStyle>
          <a:p>
            <a:pPr>
              <a:defRPr/>
            </a:pPr>
            <a:endParaRPr lang="en-US"/>
          </a:p>
        </p:txBody>
      </p:sp>
      <p:sp>
        <p:nvSpPr>
          <p:cNvPr id="7" name="Slide Number Placeholder 5"/>
          <p:cNvSpPr>
            <a:spLocks noGrp="1"/>
          </p:cNvSpPr>
          <p:nvPr>
            <p:ph type="sldNum" sz="quarter" idx="12"/>
          </p:nvPr>
        </p:nvSpPr>
        <p:spPr/>
        <p:txBody>
          <a:bodyPr/>
          <a:lstStyle>
            <a:lvl1pPr>
              <a:defRPr>
                <a:solidFill>
                  <a:srgbClr val="474747"/>
                </a:solidFill>
              </a:defRPr>
            </a:lvl1pPr>
          </a:lstStyle>
          <a:p>
            <a:pPr>
              <a:defRPr/>
            </a:pPr>
            <a:fld id="{EBD4EBF2-74F7-497C-8749-0CF484B02540}" type="slidenum">
              <a:rPr lang="en-US"/>
              <a:pPr>
                <a:defRPr/>
              </a:pPr>
              <a:t>‹#›</a:t>
            </a:fld>
            <a:endParaRPr lang="en-US"/>
          </a:p>
        </p:txBody>
      </p:sp>
    </p:spTree>
    <p:extLst>
      <p:ext uri="{BB962C8B-B14F-4D97-AF65-F5344CB8AC3E}">
        <p14:creationId xmlns:p14="http://schemas.microsoft.com/office/powerpoint/2010/main" val="379488005"/>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1000" fill="hold"/>
                                        <p:tgtEl>
                                          <p:spTgt spid="4"/>
                                        </p:tgtEl>
                                        <p:attrNameLst>
                                          <p:attrName>ppt_x</p:attrName>
                                        </p:attrNameLst>
                                      </p:cBhvr>
                                      <p:tavLst>
                                        <p:tav tm="0">
                                          <p:val>
                                            <p:strVal val="#ppt_x"/>
                                          </p:val>
                                        </p:tav>
                                        <p:tav tm="100000">
                                          <p:val>
                                            <p:strVal val="#ppt_x"/>
                                          </p:val>
                                        </p:tav>
                                      </p:tavLst>
                                    </p:anim>
                                    <p:anim calcmode="lin" valueType="num">
                                      <p:cBhvr additive="base">
                                        <p:cTn id="8" dur="10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Title and Content: Emphasis">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6" name="Content Placeholder 2"/>
          <p:cNvSpPr>
            <a:spLocks noGrp="1"/>
          </p:cNvSpPr>
          <p:nvPr>
            <p:ph idx="1"/>
          </p:nvPr>
        </p:nvSpPr>
        <p:spPr>
          <a:xfrm>
            <a:off x="457200" y="1600200"/>
            <a:ext cx="8229600" cy="4525963"/>
          </a:xfrm>
        </p:spPr>
        <p:txBody>
          <a:bodyPr/>
          <a:lstStyle>
            <a:lvl1pPr>
              <a:defRPr>
                <a:solidFill>
                  <a:schemeClr val="tx1">
                    <a:lumMod val="85000"/>
                    <a:lumOff val="15000"/>
                  </a:schemeClr>
                </a:solidFill>
              </a:defRPr>
            </a:lvl1pPr>
            <a:lvl2pPr>
              <a:defRPr>
                <a:solidFill>
                  <a:schemeClr val="tx1">
                    <a:lumMod val="85000"/>
                    <a:lumOff val="15000"/>
                  </a:schemeClr>
                </a:solidFill>
              </a:defRPr>
            </a:lvl2pPr>
            <a:lvl3pPr>
              <a:defRPr>
                <a:solidFill>
                  <a:schemeClr val="tx1">
                    <a:lumMod val="85000"/>
                    <a:lumOff val="15000"/>
                  </a:schemeClr>
                </a:solidFill>
              </a:defRPr>
            </a:lvl3pPr>
            <a:lvl4pPr>
              <a:defRPr>
                <a:solidFill>
                  <a:schemeClr val="tx1">
                    <a:lumMod val="85000"/>
                    <a:lumOff val="15000"/>
                  </a:schemeClr>
                </a:solidFill>
              </a:defRPr>
            </a:lvl4pPr>
            <a:lvl5pPr>
              <a:defRPr>
                <a:solidFill>
                  <a:schemeClr val="tx1">
                    <a:lumMod val="85000"/>
                    <a:lumOff val="15000"/>
                  </a:schemeClr>
                </a:solidFill>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2"/>
          <p:cNvSpPr>
            <a:spLocks noGrp="1"/>
          </p:cNvSpPr>
          <p:nvPr>
            <p:ph type="dt" sz="half" idx="10"/>
          </p:nvPr>
        </p:nvSpPr>
        <p:spPr/>
        <p:txBody>
          <a:bodyPr/>
          <a:lstStyle>
            <a:lvl1pPr>
              <a:defRPr>
                <a:solidFill>
                  <a:srgbClr val="474747"/>
                </a:solidFill>
              </a:defRPr>
            </a:lvl1pPr>
          </a:lstStyle>
          <a:p>
            <a:pPr>
              <a:defRPr/>
            </a:pPr>
            <a:fld id="{F420AB73-5F53-4EB5-9D15-679E751BB98B}" type="datetimeFigureOut">
              <a:rPr lang="en-US"/>
              <a:pPr>
                <a:defRPr/>
              </a:pPr>
              <a:t>3/19/2019</a:t>
            </a:fld>
            <a:endParaRPr lang="en-US"/>
          </a:p>
        </p:txBody>
      </p:sp>
      <p:sp>
        <p:nvSpPr>
          <p:cNvPr id="5" name="Footer Placeholder 3"/>
          <p:cNvSpPr>
            <a:spLocks noGrp="1"/>
          </p:cNvSpPr>
          <p:nvPr>
            <p:ph type="ftr" sz="quarter" idx="11"/>
          </p:nvPr>
        </p:nvSpPr>
        <p:spPr/>
        <p:txBody>
          <a:bodyPr/>
          <a:lstStyle>
            <a:lvl1pPr>
              <a:defRPr>
                <a:solidFill>
                  <a:srgbClr val="262626">
                    <a:lumMod val="85000"/>
                    <a:lumOff val="15000"/>
                  </a:srgbClr>
                </a:solidFill>
              </a:defRPr>
            </a:lvl1pPr>
          </a:lstStyle>
          <a:p>
            <a:pPr>
              <a:defRPr/>
            </a:pPr>
            <a:endParaRPr lang="en-US"/>
          </a:p>
        </p:txBody>
      </p:sp>
      <p:sp>
        <p:nvSpPr>
          <p:cNvPr id="7" name="Slide Number Placeholder 4"/>
          <p:cNvSpPr>
            <a:spLocks noGrp="1"/>
          </p:cNvSpPr>
          <p:nvPr>
            <p:ph type="sldNum" sz="quarter" idx="12"/>
          </p:nvPr>
        </p:nvSpPr>
        <p:spPr/>
        <p:txBody>
          <a:bodyPr/>
          <a:lstStyle>
            <a:lvl1pPr>
              <a:defRPr>
                <a:solidFill>
                  <a:srgbClr val="474747"/>
                </a:solidFill>
              </a:defRPr>
            </a:lvl1pPr>
          </a:lstStyle>
          <a:p>
            <a:pPr>
              <a:defRPr/>
            </a:pPr>
            <a:fld id="{4EFA8CFC-2115-4AFE-B283-569CD70AE40C}" type="slidenum">
              <a:rPr lang="en-US"/>
              <a:pPr>
                <a:defRPr/>
              </a:pPr>
              <a:t>‹#›</a:t>
            </a:fld>
            <a:endParaRPr lang="en-US"/>
          </a:p>
        </p:txBody>
      </p:sp>
    </p:spTree>
    <p:extLst>
      <p:ext uri="{BB962C8B-B14F-4D97-AF65-F5344CB8AC3E}">
        <p14:creationId xmlns:p14="http://schemas.microsoft.com/office/powerpoint/2010/main" val="1390595433"/>
      </p:ext>
    </p:extLst>
  </p:cSld>
  <p:clrMapOvr>
    <a:masterClrMapping/>
  </p:clrMapOvr>
  <p:transition spd="slow">
    <p:fade/>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twoObj" preserve="1">
  <p:cSld name="Two Content">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380999" y="1"/>
            <a:ext cx="7068015" cy="838200"/>
          </a:xfrm>
        </p:spPr>
        <p:txBody>
          <a:bodyPr anchor="b">
            <a:normAutofit/>
          </a:bodyPr>
          <a:lstStyle>
            <a:lvl1pPr algn="l">
              <a:defRPr sz="2800">
                <a:solidFill>
                  <a:schemeClr val="bg1"/>
                </a:solidFill>
              </a:defRPr>
            </a:lvl1pPr>
          </a:lstStyle>
          <a:p>
            <a:r>
              <a:rPr lang="en-US" smtClean="0"/>
              <a:t>Click to edit Master title style</a:t>
            </a:r>
            <a:endParaRPr lang="en-US" dirty="0"/>
          </a:p>
        </p:txBody>
      </p:sp>
      <p:sp>
        <p:nvSpPr>
          <p:cNvPr id="3" name="Content Placeholder 2"/>
          <p:cNvSpPr>
            <a:spLocks noGrp="1"/>
          </p:cNvSpPr>
          <p:nvPr>
            <p:ph sz="half" idx="1"/>
          </p:nvPr>
        </p:nvSpPr>
        <p:spPr>
          <a:xfrm>
            <a:off x="457200" y="1676402"/>
            <a:ext cx="4038600" cy="3971455"/>
          </a:xfrm>
        </p:spPr>
        <p:txBody>
          <a:bodyPr/>
          <a:lstStyle>
            <a:lvl1pPr>
              <a:defRPr sz="2800">
                <a:solidFill>
                  <a:schemeClr val="tx1">
                    <a:lumMod val="85000"/>
                    <a:lumOff val="15000"/>
                  </a:schemeClr>
                </a:solidFill>
              </a:defRPr>
            </a:lvl1pPr>
            <a:lvl2pPr>
              <a:defRPr sz="2400">
                <a:solidFill>
                  <a:schemeClr val="tx1">
                    <a:lumMod val="85000"/>
                    <a:lumOff val="15000"/>
                  </a:schemeClr>
                </a:solidFill>
              </a:defRPr>
            </a:lvl2pPr>
            <a:lvl3pPr>
              <a:defRPr sz="2000">
                <a:solidFill>
                  <a:schemeClr val="tx1">
                    <a:lumMod val="85000"/>
                    <a:lumOff val="15000"/>
                  </a:schemeClr>
                </a:solidFill>
              </a:defRPr>
            </a:lvl3pPr>
            <a:lvl4pPr>
              <a:defRPr sz="1800">
                <a:solidFill>
                  <a:schemeClr val="tx1">
                    <a:lumMod val="85000"/>
                    <a:lumOff val="15000"/>
                  </a:schemeClr>
                </a:solidFill>
              </a:defRPr>
            </a:lvl4pPr>
            <a:lvl5pPr>
              <a:defRPr sz="1800">
                <a:solidFill>
                  <a:schemeClr val="tx1">
                    <a:lumMod val="85000"/>
                    <a:lumOff val="15000"/>
                  </a:schemeClr>
                </a:solidFill>
              </a:defRPr>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48200" y="1676400"/>
            <a:ext cx="4038600" cy="3971454"/>
          </a:xfrm>
        </p:spPr>
        <p:txBody>
          <a:bodyPr/>
          <a:lstStyle>
            <a:lvl1pPr>
              <a:defRPr sz="2800">
                <a:solidFill>
                  <a:schemeClr val="tx1">
                    <a:lumMod val="85000"/>
                    <a:lumOff val="15000"/>
                  </a:schemeClr>
                </a:solidFill>
              </a:defRPr>
            </a:lvl1pPr>
            <a:lvl2pPr>
              <a:defRPr sz="2400">
                <a:solidFill>
                  <a:schemeClr val="tx1">
                    <a:lumMod val="85000"/>
                    <a:lumOff val="15000"/>
                  </a:schemeClr>
                </a:solidFill>
              </a:defRPr>
            </a:lvl2pPr>
            <a:lvl3pPr>
              <a:defRPr sz="2000">
                <a:solidFill>
                  <a:schemeClr val="tx1">
                    <a:lumMod val="85000"/>
                    <a:lumOff val="15000"/>
                  </a:schemeClr>
                </a:solidFill>
              </a:defRPr>
            </a:lvl3pPr>
            <a:lvl4pPr>
              <a:defRPr sz="1800">
                <a:solidFill>
                  <a:schemeClr val="tx1">
                    <a:lumMod val="85000"/>
                    <a:lumOff val="15000"/>
                  </a:schemeClr>
                </a:solidFill>
              </a:defRPr>
            </a:lvl4pPr>
            <a:lvl5pPr>
              <a:defRPr sz="1800">
                <a:solidFill>
                  <a:schemeClr val="tx1">
                    <a:lumMod val="85000"/>
                    <a:lumOff val="15000"/>
                  </a:schemeClr>
                </a:solidFill>
              </a:defRPr>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lvl1pPr>
              <a:defRPr/>
            </a:lvl1pPr>
          </a:lstStyle>
          <a:p>
            <a:pPr>
              <a:defRPr/>
            </a:pPr>
            <a:fld id="{D3F0AF50-34BF-41CB-B1B7-3209F2F808C5}" type="datetimeFigureOut">
              <a:rPr lang="en-US"/>
              <a:pPr>
                <a:defRPr/>
              </a:pPr>
              <a:t>3/19/2019</a:t>
            </a:fld>
            <a:endParaRPr lang="en-US"/>
          </a:p>
        </p:txBody>
      </p:sp>
      <p:sp>
        <p:nvSpPr>
          <p:cNvPr id="6" name="Footer Placeholder 5"/>
          <p:cNvSpPr>
            <a:spLocks noGrp="1"/>
          </p:cNvSpPr>
          <p:nvPr>
            <p:ph type="ftr" sz="quarter" idx="11"/>
          </p:nvPr>
        </p:nvSpPr>
        <p:spPr/>
        <p:txBody>
          <a:bodyPr/>
          <a:lstStyle>
            <a:lvl1pPr>
              <a:defRPr/>
            </a:lvl1pPr>
          </a:lstStyle>
          <a:p>
            <a:pPr>
              <a:defRPr/>
            </a:pPr>
            <a:endParaRPr lang="en-US"/>
          </a:p>
        </p:txBody>
      </p:sp>
      <p:sp>
        <p:nvSpPr>
          <p:cNvPr id="7" name="Slide Number Placeholder 6"/>
          <p:cNvSpPr>
            <a:spLocks noGrp="1"/>
          </p:cNvSpPr>
          <p:nvPr>
            <p:ph type="sldNum" sz="quarter" idx="12"/>
          </p:nvPr>
        </p:nvSpPr>
        <p:spPr/>
        <p:txBody>
          <a:bodyPr/>
          <a:lstStyle>
            <a:lvl1pPr>
              <a:defRPr/>
            </a:lvl1pPr>
          </a:lstStyle>
          <a:p>
            <a:pPr>
              <a:defRPr/>
            </a:pPr>
            <a:fld id="{82B30DE1-0F54-4A36-A0BA-9B36C34D767C}" type="slidenum">
              <a:rPr lang="en-US"/>
              <a:pPr>
                <a:defRPr/>
              </a:pPr>
              <a:t>‹#›</a:t>
            </a:fld>
            <a:endParaRPr lang="en-US"/>
          </a:p>
        </p:txBody>
      </p:sp>
    </p:spTree>
    <p:extLst>
      <p:ext uri="{BB962C8B-B14F-4D97-AF65-F5344CB8AC3E}">
        <p14:creationId xmlns:p14="http://schemas.microsoft.com/office/powerpoint/2010/main" val="2344294123"/>
      </p:ext>
    </p:extLst>
  </p:cSld>
  <p:clrMapOvr>
    <a:masterClrMapping/>
  </p:clrMapOvr>
  <p:transition spd="slow">
    <p:fade/>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titleOnly" preserve="1">
  <p:cSld name="Title Only">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0" y="762000"/>
            <a:ext cx="2444750" cy="228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1124400" y="2077200"/>
            <a:ext cx="7010400" cy="1143000"/>
          </a:xfrm>
        </p:spPr>
        <p:txBody>
          <a:bodyPr/>
          <a:lstStyle>
            <a:lvl1pPr algn="l">
              <a:defRPr/>
            </a:lvl1pPr>
          </a:lstStyle>
          <a:p>
            <a:r>
              <a:rPr lang="en-US" smtClean="0"/>
              <a:t>Click to edit Master title style</a:t>
            </a:r>
            <a:endParaRPr lang="en-US" dirty="0"/>
          </a:p>
        </p:txBody>
      </p:sp>
      <p:sp>
        <p:nvSpPr>
          <p:cNvPr id="4" name="Date Placeholder 2"/>
          <p:cNvSpPr>
            <a:spLocks noGrp="1"/>
          </p:cNvSpPr>
          <p:nvPr>
            <p:ph type="dt" sz="half" idx="10"/>
          </p:nvPr>
        </p:nvSpPr>
        <p:spPr/>
        <p:txBody>
          <a:bodyPr/>
          <a:lstStyle>
            <a:lvl1pPr>
              <a:defRPr>
                <a:solidFill>
                  <a:srgbClr val="FFFFFF"/>
                </a:solidFill>
              </a:defRPr>
            </a:lvl1pPr>
          </a:lstStyle>
          <a:p>
            <a:pPr>
              <a:defRPr/>
            </a:pPr>
            <a:fld id="{005F0B2B-8CAB-4501-94A0-C51F465BEF3B}" type="datetimeFigureOut">
              <a:rPr lang="en-US"/>
              <a:pPr>
                <a:defRPr/>
              </a:pPr>
              <a:t>3/19/2019</a:t>
            </a:fld>
            <a:endParaRPr lang="en-US"/>
          </a:p>
        </p:txBody>
      </p:sp>
      <p:sp>
        <p:nvSpPr>
          <p:cNvPr id="5" name="Footer Placeholder 3"/>
          <p:cNvSpPr>
            <a:spLocks noGrp="1"/>
          </p:cNvSpPr>
          <p:nvPr>
            <p:ph type="ftr" sz="quarter" idx="11"/>
          </p:nvPr>
        </p:nvSpPr>
        <p:spPr/>
        <p:txBody>
          <a:bodyPr/>
          <a:lstStyle>
            <a:lvl1pPr>
              <a:defRPr>
                <a:solidFill>
                  <a:prstClr val="white"/>
                </a:solidFill>
              </a:defRPr>
            </a:lvl1pPr>
          </a:lstStyle>
          <a:p>
            <a:pPr>
              <a:defRPr/>
            </a:pPr>
            <a:endParaRPr lang="en-US"/>
          </a:p>
        </p:txBody>
      </p:sp>
      <p:sp>
        <p:nvSpPr>
          <p:cNvPr id="6" name="Slide Number Placeholder 4"/>
          <p:cNvSpPr>
            <a:spLocks noGrp="1"/>
          </p:cNvSpPr>
          <p:nvPr>
            <p:ph type="sldNum" sz="quarter" idx="12"/>
          </p:nvPr>
        </p:nvSpPr>
        <p:spPr/>
        <p:txBody>
          <a:bodyPr/>
          <a:lstStyle>
            <a:lvl1pPr>
              <a:defRPr>
                <a:solidFill>
                  <a:srgbClr val="FFFFFF"/>
                </a:solidFill>
              </a:defRPr>
            </a:lvl1pPr>
          </a:lstStyle>
          <a:p>
            <a:pPr>
              <a:defRPr/>
            </a:pPr>
            <a:fld id="{9C11D5E5-3DF3-4F71-8A8B-EFDABE306CEA}" type="slidenum">
              <a:rPr lang="en-US"/>
              <a:pPr>
                <a:defRPr/>
              </a:pPr>
              <a:t>‹#›</a:t>
            </a:fld>
            <a:endParaRPr lang="en-US"/>
          </a:p>
        </p:txBody>
      </p:sp>
    </p:spTree>
    <p:extLst>
      <p:ext uri="{BB962C8B-B14F-4D97-AF65-F5344CB8AC3E}">
        <p14:creationId xmlns:p14="http://schemas.microsoft.com/office/powerpoint/2010/main" val="963418615"/>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50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preserve="1" userDrawn="1">
  <p:cSld name="Title Only: Emphasis">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6" name="Title 1"/>
          <p:cNvSpPr>
            <a:spLocks noGrp="1"/>
          </p:cNvSpPr>
          <p:nvPr>
            <p:ph type="title"/>
          </p:nvPr>
        </p:nvSpPr>
        <p:spPr>
          <a:xfrm>
            <a:off x="290400" y="3081000"/>
            <a:ext cx="8686800" cy="1095600"/>
          </a:xfrm>
        </p:spPr>
        <p:txBody>
          <a:bodyPr>
            <a:normAutofit/>
          </a:bodyPr>
          <a:lstStyle>
            <a:lvl1pPr algn="ctr">
              <a:defRPr lang="en-US" sz="4600" b="1" kern="1200" spc="-150" baseline="0" dirty="0" smtClean="0">
                <a:ln>
                  <a:gradFill>
                    <a:gsLst>
                      <a:gs pos="0">
                        <a:schemeClr val="bg1"/>
                      </a:gs>
                      <a:gs pos="50000">
                        <a:schemeClr val="bg1">
                          <a:lumMod val="75000"/>
                        </a:schemeClr>
                      </a:gs>
                    </a:gsLst>
                    <a:lin ang="5400000" scaled="0"/>
                  </a:gradFill>
                </a:ln>
                <a:gradFill>
                  <a:gsLst>
                    <a:gs pos="11000">
                      <a:schemeClr val="bg1">
                        <a:lumMod val="75000"/>
                      </a:schemeClr>
                    </a:gs>
                    <a:gs pos="91000">
                      <a:schemeClr val="bg1"/>
                    </a:gs>
                  </a:gsLst>
                  <a:lin ang="16200000" scaled="1"/>
                </a:gradFill>
                <a:effectLst>
                  <a:outerShdw blurRad="38100" algn="ctr" rotWithShape="0">
                    <a:prstClr val="black">
                      <a:alpha val="25000"/>
                    </a:prstClr>
                  </a:outerShdw>
                  <a:reflection blurRad="6350" stA="60000" endA="900" endPos="58000" dir="5400000" sy="-100000" algn="bl" rotWithShape="0"/>
                </a:effectLst>
                <a:latin typeface="+mn-lt"/>
                <a:ea typeface="+mn-ea"/>
                <a:cs typeface="+mn-cs"/>
              </a:defRPr>
            </a:lvl1pPr>
          </a:lstStyle>
          <a:p>
            <a:r>
              <a:rPr lang="en-US" smtClean="0"/>
              <a:t>Click to edit Master title style</a:t>
            </a:r>
            <a:endParaRPr lang="en-US" dirty="0"/>
          </a:p>
        </p:txBody>
      </p:sp>
      <p:sp>
        <p:nvSpPr>
          <p:cNvPr id="7" name="Text Placeholder 2"/>
          <p:cNvSpPr>
            <a:spLocks noGrp="1"/>
          </p:cNvSpPr>
          <p:nvPr>
            <p:ph type="body" idx="1"/>
          </p:nvPr>
        </p:nvSpPr>
        <p:spPr>
          <a:xfrm>
            <a:off x="283952" y="2424752"/>
            <a:ext cx="8694000" cy="639762"/>
          </a:xfrm>
        </p:spPr>
        <p:txBody>
          <a:bodyPr anchor="b">
            <a:normAutofit/>
          </a:bodyPr>
          <a:lstStyle>
            <a:lvl1pPr marL="0" indent="0" algn="ctr">
              <a:buNone/>
              <a:defRPr lang="en-US" sz="2800" kern="1200" dirty="0" smtClean="0">
                <a:solidFill>
                  <a:srgbClr val="2E507A">
                    <a:alpha val="81000"/>
                  </a:srgbClr>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Date Placeholder 1"/>
          <p:cNvSpPr>
            <a:spLocks noGrp="1"/>
          </p:cNvSpPr>
          <p:nvPr>
            <p:ph type="dt" sz="half" idx="10"/>
          </p:nvPr>
        </p:nvSpPr>
        <p:spPr/>
        <p:txBody>
          <a:bodyPr/>
          <a:lstStyle>
            <a:lvl1pPr>
              <a:defRPr/>
            </a:lvl1pPr>
          </a:lstStyle>
          <a:p>
            <a:pPr>
              <a:defRPr/>
            </a:pPr>
            <a:fld id="{343B624C-1361-4514-BF24-E98B9D3B71F3}" type="datetimeFigureOut">
              <a:rPr lang="en-US"/>
              <a:pPr>
                <a:defRPr/>
              </a:pPr>
              <a:t>3/19/2019</a:t>
            </a:fld>
            <a:endParaRPr lang="en-US"/>
          </a:p>
        </p:txBody>
      </p:sp>
      <p:sp>
        <p:nvSpPr>
          <p:cNvPr id="5" name="Footer Placeholder 2"/>
          <p:cNvSpPr>
            <a:spLocks noGrp="1"/>
          </p:cNvSpPr>
          <p:nvPr>
            <p:ph type="ftr" sz="quarter" idx="11"/>
          </p:nvPr>
        </p:nvSpPr>
        <p:spPr/>
        <p:txBody>
          <a:bodyPr/>
          <a:lstStyle>
            <a:lvl1pPr>
              <a:defRPr/>
            </a:lvl1pPr>
          </a:lstStyle>
          <a:p>
            <a:pPr>
              <a:defRPr/>
            </a:pPr>
            <a:endParaRPr lang="en-US"/>
          </a:p>
        </p:txBody>
      </p:sp>
      <p:sp>
        <p:nvSpPr>
          <p:cNvPr id="8" name="Slide Number Placeholder 3"/>
          <p:cNvSpPr>
            <a:spLocks noGrp="1"/>
          </p:cNvSpPr>
          <p:nvPr>
            <p:ph type="sldNum" sz="quarter" idx="12"/>
          </p:nvPr>
        </p:nvSpPr>
        <p:spPr/>
        <p:txBody>
          <a:bodyPr/>
          <a:lstStyle>
            <a:lvl1pPr>
              <a:defRPr/>
            </a:lvl1pPr>
          </a:lstStyle>
          <a:p>
            <a:pPr>
              <a:defRPr/>
            </a:pPr>
            <a:fld id="{E0B7CBEB-3166-446C-A2DA-246404228AAD}" type="slidenum">
              <a:rPr lang="en-US"/>
              <a:pPr>
                <a:defRPr/>
              </a:pPr>
              <a:t>‹#›</a:t>
            </a:fld>
            <a:endParaRPr lang="en-US"/>
          </a:p>
        </p:txBody>
      </p:sp>
    </p:spTree>
    <p:extLst>
      <p:ext uri="{BB962C8B-B14F-4D97-AF65-F5344CB8AC3E}">
        <p14:creationId xmlns:p14="http://schemas.microsoft.com/office/powerpoint/2010/main" val="2086592737"/>
      </p:ext>
    </p:extLst>
  </p:cSld>
  <p:clrMapOvr>
    <a:masterClrMapping/>
  </p:clrMapOvr>
  <p:transition spd="slow">
    <p:fade/>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preserve="1" userDrawn="1">
  <p:cSld name="Title with Text ">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4" name="Rectangle 3"/>
          <p:cNvSpPr/>
          <p:nvPr userDrawn="1"/>
        </p:nvSpPr>
        <p:spPr>
          <a:xfrm>
            <a:off x="0" y="2895600"/>
            <a:ext cx="7543800" cy="2133600"/>
          </a:xfrm>
          <a:prstGeom prst="rect">
            <a:avLst/>
          </a:prstGeom>
          <a:gradFill flip="none" rotWithShape="1">
            <a:gsLst>
              <a:gs pos="63000">
                <a:schemeClr val="tx1">
                  <a:lumMod val="85000"/>
                  <a:lumOff val="15000"/>
                  <a:alpha val="49000"/>
                </a:schemeClr>
              </a:gs>
              <a:gs pos="100000">
                <a:schemeClr val="tx1">
                  <a:lumMod val="95000"/>
                  <a:lumOff val="5000"/>
                  <a:alpha val="56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solidFill>
                <a:prstClr val="white"/>
              </a:solidFill>
            </a:endParaRPr>
          </a:p>
        </p:txBody>
      </p:sp>
      <p:sp>
        <p:nvSpPr>
          <p:cNvPr id="9" name="Title 1"/>
          <p:cNvSpPr>
            <a:spLocks noGrp="1"/>
          </p:cNvSpPr>
          <p:nvPr>
            <p:ph type="title"/>
          </p:nvPr>
        </p:nvSpPr>
        <p:spPr>
          <a:xfrm>
            <a:off x="414867" y="3200400"/>
            <a:ext cx="7010400" cy="1676400"/>
          </a:xfrm>
        </p:spPr>
        <p:txBody>
          <a:bodyPr>
            <a:normAutofit/>
          </a:bodyPr>
          <a:lstStyle>
            <a:lvl1pPr marL="0" algn="l" defTabSz="914400" rtl="0" eaLnBrk="1" latinLnBrk="0" hangingPunct="1">
              <a:defRPr lang="en-US" sz="4000" kern="1200" dirty="0">
                <a:solidFill>
                  <a:schemeClr val="bg1"/>
                </a:solidFill>
                <a:latin typeface="+mn-lt"/>
                <a:ea typeface="+mn-ea"/>
                <a:cs typeface="+mn-cs"/>
              </a:defRPr>
            </a:lvl1pPr>
          </a:lstStyle>
          <a:p>
            <a:r>
              <a:rPr lang="en-US" smtClean="0"/>
              <a:t>Click to edit Master title style</a:t>
            </a:r>
            <a:endParaRPr lang="en-US" dirty="0"/>
          </a:p>
        </p:txBody>
      </p:sp>
      <p:sp>
        <p:nvSpPr>
          <p:cNvPr id="10" name="Text Placeholder 15"/>
          <p:cNvSpPr>
            <a:spLocks noGrp="1"/>
          </p:cNvSpPr>
          <p:nvPr>
            <p:ph type="body" sz="quarter" idx="14"/>
          </p:nvPr>
        </p:nvSpPr>
        <p:spPr>
          <a:xfrm>
            <a:off x="4648200" y="664780"/>
            <a:ext cx="4191000" cy="381000"/>
          </a:xfrm>
        </p:spPr>
        <p:txBody>
          <a:bodyPr>
            <a:normAutofit/>
          </a:bodyPr>
          <a:lstStyle>
            <a:lvl1pPr algn="r">
              <a:buNone/>
              <a:defRPr lang="en-US" sz="1800" b="1" kern="1200" dirty="0" smtClean="0">
                <a:solidFill>
                  <a:schemeClr val="bg1">
                    <a:lumMod val="65000"/>
                  </a:schemeClr>
                </a:solidFill>
                <a:latin typeface="Calibri" pitchFamily="34" charset="0"/>
                <a:ea typeface="+mn-ea"/>
                <a:cs typeface="+mn-cs"/>
              </a:defRPr>
            </a:lvl1pPr>
          </a:lstStyle>
          <a:p>
            <a:pPr lvl="0"/>
            <a:r>
              <a:rPr lang="en-US" smtClean="0"/>
              <a:t>Click to edit Master text styles</a:t>
            </a:r>
          </a:p>
        </p:txBody>
      </p:sp>
      <p:sp>
        <p:nvSpPr>
          <p:cNvPr id="5" name="Date Placeholder 2"/>
          <p:cNvSpPr>
            <a:spLocks noGrp="1"/>
          </p:cNvSpPr>
          <p:nvPr>
            <p:ph type="dt" sz="half" idx="15"/>
          </p:nvPr>
        </p:nvSpPr>
        <p:spPr/>
        <p:txBody>
          <a:bodyPr/>
          <a:lstStyle>
            <a:lvl1pPr>
              <a:defRPr>
                <a:solidFill>
                  <a:srgbClr val="FFFFFF"/>
                </a:solidFill>
              </a:defRPr>
            </a:lvl1pPr>
          </a:lstStyle>
          <a:p>
            <a:pPr>
              <a:defRPr/>
            </a:pPr>
            <a:fld id="{F9C2501D-AF3D-4351-99C3-CB3F08EFEB07}" type="datetimeFigureOut">
              <a:rPr lang="en-US"/>
              <a:pPr>
                <a:defRPr/>
              </a:pPr>
              <a:t>3/19/2019</a:t>
            </a:fld>
            <a:endParaRPr lang="en-US"/>
          </a:p>
        </p:txBody>
      </p:sp>
      <p:sp>
        <p:nvSpPr>
          <p:cNvPr id="6" name="Footer Placeholder 3"/>
          <p:cNvSpPr>
            <a:spLocks noGrp="1"/>
          </p:cNvSpPr>
          <p:nvPr>
            <p:ph type="ftr" sz="quarter" idx="16"/>
          </p:nvPr>
        </p:nvSpPr>
        <p:spPr/>
        <p:txBody>
          <a:bodyPr/>
          <a:lstStyle>
            <a:lvl1pPr>
              <a:defRPr>
                <a:solidFill>
                  <a:prstClr val="white"/>
                </a:solidFill>
              </a:defRPr>
            </a:lvl1pPr>
          </a:lstStyle>
          <a:p>
            <a:pPr>
              <a:defRPr/>
            </a:pPr>
            <a:endParaRPr lang="en-US"/>
          </a:p>
        </p:txBody>
      </p:sp>
      <p:sp>
        <p:nvSpPr>
          <p:cNvPr id="7" name="Slide Number Placeholder 4"/>
          <p:cNvSpPr>
            <a:spLocks noGrp="1"/>
          </p:cNvSpPr>
          <p:nvPr>
            <p:ph type="sldNum" sz="quarter" idx="17"/>
          </p:nvPr>
        </p:nvSpPr>
        <p:spPr/>
        <p:txBody>
          <a:bodyPr/>
          <a:lstStyle>
            <a:lvl1pPr>
              <a:defRPr>
                <a:solidFill>
                  <a:srgbClr val="FFFFFF"/>
                </a:solidFill>
              </a:defRPr>
            </a:lvl1pPr>
          </a:lstStyle>
          <a:p>
            <a:pPr>
              <a:defRPr/>
            </a:pPr>
            <a:fld id="{3172A505-4B21-4E60-B1F1-76BFCC1A0BD6}" type="slidenum">
              <a:rPr lang="en-US"/>
              <a:pPr>
                <a:defRPr/>
              </a:pPr>
              <a:t>‹#›</a:t>
            </a:fld>
            <a:endParaRPr lang="en-US"/>
          </a:p>
        </p:txBody>
      </p:sp>
    </p:spTree>
    <p:extLst>
      <p:ext uri="{BB962C8B-B14F-4D97-AF65-F5344CB8AC3E}">
        <p14:creationId xmlns:p14="http://schemas.microsoft.com/office/powerpoint/2010/main" val="3808446736"/>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75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228600" y="609600"/>
            <a:ext cx="3008313" cy="825500"/>
          </a:xfrm>
        </p:spPr>
        <p:txBody>
          <a:bodyPr anchor="b"/>
          <a:lstStyle>
            <a:lvl1pPr algn="l">
              <a:defRPr sz="2000" b="1"/>
            </a:lvl1pPr>
          </a:lstStyle>
          <a:p>
            <a:r>
              <a:rPr lang="en-US" smtClean="0"/>
              <a:t>Click to edit Master title style</a:t>
            </a:r>
            <a:endParaRPr lang="en-US" dirty="0"/>
          </a:p>
        </p:txBody>
      </p:sp>
      <p:sp>
        <p:nvSpPr>
          <p:cNvPr id="3" name="Content Placeholder 2"/>
          <p:cNvSpPr>
            <a:spLocks noGrp="1"/>
          </p:cNvSpPr>
          <p:nvPr>
            <p:ph idx="1"/>
          </p:nvPr>
        </p:nvSpPr>
        <p:spPr>
          <a:xfrm>
            <a:off x="3803650" y="609600"/>
            <a:ext cx="5111750" cy="5334000"/>
          </a:xfrm>
        </p:spPr>
        <p:txBody>
          <a:bodyPr/>
          <a:lstStyle>
            <a:lvl1pPr>
              <a:defRPr sz="2800">
                <a:solidFill>
                  <a:schemeClr val="bg1"/>
                </a:solidFill>
              </a:defRPr>
            </a:lvl1pPr>
            <a:lvl2pPr>
              <a:defRPr sz="2800">
                <a:solidFill>
                  <a:schemeClr val="bg1"/>
                </a:solidFill>
              </a:defRPr>
            </a:lvl2pPr>
            <a:lvl3pPr>
              <a:defRPr sz="2400">
                <a:solidFill>
                  <a:schemeClr val="bg1"/>
                </a:solidFill>
              </a:defRPr>
            </a:lvl3pPr>
            <a:lvl4pPr>
              <a:defRPr sz="2000">
                <a:solidFill>
                  <a:schemeClr val="bg1"/>
                </a:solidFill>
              </a:defRPr>
            </a:lvl4pPr>
            <a:lvl5pPr>
              <a:defRPr sz="2000">
                <a:solidFill>
                  <a:schemeClr val="bg1"/>
                </a:solidFill>
              </a:defRPr>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228600" y="1435101"/>
            <a:ext cx="3008313" cy="3822699"/>
          </a:xfrm>
        </p:spPr>
        <p:txBody>
          <a:bodyPr/>
          <a:lstStyle>
            <a:lvl1pPr marL="0" indent="0">
              <a:buNone/>
              <a:defRPr sz="1400">
                <a:solidFill>
                  <a:schemeClr val="tx1">
                    <a:lumMod val="75000"/>
                    <a:lumOff val="2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solidFill>
                  <a:srgbClr val="FFFFFF"/>
                </a:solidFill>
              </a:defRPr>
            </a:lvl1pPr>
          </a:lstStyle>
          <a:p>
            <a:pPr>
              <a:defRPr/>
            </a:pPr>
            <a:fld id="{D350C6D1-A28E-4DD0-8B6E-71790E210F80}" type="datetimeFigureOut">
              <a:rPr lang="en-US"/>
              <a:pPr>
                <a:defRPr/>
              </a:pPr>
              <a:t>3/19/2019</a:t>
            </a:fld>
            <a:endParaRPr lang="en-US"/>
          </a:p>
        </p:txBody>
      </p:sp>
      <p:sp>
        <p:nvSpPr>
          <p:cNvPr id="6" name="Footer Placeholder 5"/>
          <p:cNvSpPr>
            <a:spLocks noGrp="1"/>
          </p:cNvSpPr>
          <p:nvPr>
            <p:ph type="ftr" sz="quarter" idx="11"/>
          </p:nvPr>
        </p:nvSpPr>
        <p:spPr/>
        <p:txBody>
          <a:bodyPr/>
          <a:lstStyle>
            <a:lvl1pPr>
              <a:defRPr>
                <a:solidFill>
                  <a:prstClr val="white"/>
                </a:solidFill>
              </a:defRPr>
            </a:lvl1pPr>
          </a:lstStyle>
          <a:p>
            <a:pPr>
              <a:defRPr/>
            </a:pPr>
            <a:endParaRPr lang="en-US"/>
          </a:p>
        </p:txBody>
      </p:sp>
      <p:sp>
        <p:nvSpPr>
          <p:cNvPr id="7" name="Slide Number Placeholder 6"/>
          <p:cNvSpPr>
            <a:spLocks noGrp="1"/>
          </p:cNvSpPr>
          <p:nvPr>
            <p:ph type="sldNum" sz="quarter" idx="12"/>
          </p:nvPr>
        </p:nvSpPr>
        <p:spPr/>
        <p:txBody>
          <a:bodyPr/>
          <a:lstStyle>
            <a:lvl1pPr>
              <a:defRPr>
                <a:solidFill>
                  <a:srgbClr val="FFFFFF"/>
                </a:solidFill>
              </a:defRPr>
            </a:lvl1pPr>
          </a:lstStyle>
          <a:p>
            <a:pPr>
              <a:defRPr/>
            </a:pPr>
            <a:fld id="{EEFBAD5B-5D31-48F1-863F-588C9160B2D5}" type="slidenum">
              <a:rPr lang="en-US"/>
              <a:pPr>
                <a:defRPr/>
              </a:pPr>
              <a:t>‹#›</a:t>
            </a:fld>
            <a:endParaRPr lang="en-US"/>
          </a:p>
        </p:txBody>
      </p:sp>
    </p:spTree>
    <p:extLst>
      <p:ext uri="{BB962C8B-B14F-4D97-AF65-F5344CB8AC3E}">
        <p14:creationId xmlns:p14="http://schemas.microsoft.com/office/powerpoint/2010/main" val="1493032662"/>
      </p:ext>
    </p:extLst>
  </p:cSld>
  <p:clrMapOvr>
    <a:masterClrMapping/>
  </p:clrMapOvr>
  <p:transition spd="slow">
    <p:fade/>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preserve="1" userDrawn="1">
  <p:cSld name="Media with Caption">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5" name="Rectangle 4"/>
          <p:cNvSpPr/>
          <p:nvPr userDrawn="1"/>
        </p:nvSpPr>
        <p:spPr>
          <a:xfrm>
            <a:off x="595313" y="4800600"/>
            <a:ext cx="4873625" cy="685800"/>
          </a:xfrm>
          <a:prstGeom prst="rect">
            <a:avLst/>
          </a:prstGeom>
          <a:solidFill>
            <a:schemeClr val="tx1">
              <a:lumMod val="95000"/>
              <a:lumOff val="5000"/>
              <a:alpha val="5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b="1" dirty="0">
              <a:solidFill>
                <a:prstClr val="white"/>
              </a:solidFill>
              <a:latin typeface="Georgia" pitchFamily="18" charset="0"/>
            </a:endParaRPr>
          </a:p>
        </p:txBody>
      </p:sp>
      <p:sp>
        <p:nvSpPr>
          <p:cNvPr id="7" name="Title 1"/>
          <p:cNvSpPr>
            <a:spLocks noGrp="1"/>
          </p:cNvSpPr>
          <p:nvPr>
            <p:ph type="title"/>
          </p:nvPr>
        </p:nvSpPr>
        <p:spPr>
          <a:xfrm>
            <a:off x="606552" y="4800600"/>
            <a:ext cx="4809244" cy="566738"/>
          </a:xfrm>
        </p:spPr>
        <p:txBody>
          <a:bodyPr anchor="b">
            <a:normAutofit/>
          </a:bodyPr>
          <a:lstStyle>
            <a:lvl1pPr algn="ctr">
              <a:defRPr sz="1800" b="0" i="1">
                <a:solidFill>
                  <a:schemeClr val="bg1">
                    <a:lumMod val="85000"/>
                  </a:schemeClr>
                </a:solidFill>
                <a:latin typeface="Georgia" pitchFamily="18" charset="0"/>
              </a:defRPr>
            </a:lvl1pPr>
          </a:lstStyle>
          <a:p>
            <a:r>
              <a:rPr lang="en-US" smtClean="0"/>
              <a:t>Click to edit Master title style</a:t>
            </a:r>
            <a:endParaRPr lang="en-US" dirty="0"/>
          </a:p>
        </p:txBody>
      </p:sp>
      <p:sp>
        <p:nvSpPr>
          <p:cNvPr id="9" name="Media Placeholder 8"/>
          <p:cNvSpPr>
            <a:spLocks noGrp="1"/>
          </p:cNvSpPr>
          <p:nvPr>
            <p:ph type="media" sz="quarter" idx="13"/>
          </p:nvPr>
        </p:nvSpPr>
        <p:spPr>
          <a:xfrm>
            <a:off x="587022" y="838200"/>
            <a:ext cx="4873752" cy="3812822"/>
          </a:xfrm>
        </p:spPr>
        <p:txBody>
          <a:bodyPr rtlCol="0">
            <a:normAutofit/>
          </a:bodyPr>
          <a:lstStyle>
            <a:lvl1pPr>
              <a:buNone/>
              <a:defRPr/>
            </a:lvl1pPr>
          </a:lstStyle>
          <a:p>
            <a:pPr lvl="0"/>
            <a:r>
              <a:rPr lang="en-US" noProof="0" smtClean="0"/>
              <a:t>Click icon to add media</a:t>
            </a:r>
            <a:endParaRPr lang="en-US" noProof="0" dirty="0"/>
          </a:p>
        </p:txBody>
      </p:sp>
      <p:sp>
        <p:nvSpPr>
          <p:cNvPr id="11" name="Text Placeholder 10"/>
          <p:cNvSpPr>
            <a:spLocks noGrp="1"/>
          </p:cNvSpPr>
          <p:nvPr>
            <p:ph type="body" sz="quarter" idx="14"/>
          </p:nvPr>
        </p:nvSpPr>
        <p:spPr>
          <a:xfrm>
            <a:off x="5776863" y="838200"/>
            <a:ext cx="2819400" cy="4636911"/>
          </a:xfrm>
        </p:spPr>
        <p:txBody>
          <a:bodyPr>
            <a:normAutofit/>
          </a:bodyPr>
          <a:lstStyle>
            <a:lvl1pPr marL="0" indent="0" algn="l">
              <a:buNone/>
              <a:defRPr sz="2400">
                <a:solidFill>
                  <a:schemeClr val="bg1"/>
                </a:solidFill>
              </a:defRPr>
            </a:lvl1pPr>
          </a:lstStyle>
          <a:p>
            <a:pPr lvl="0"/>
            <a:r>
              <a:rPr lang="en-US" smtClean="0"/>
              <a:t>Click to edit Master text styles</a:t>
            </a:r>
          </a:p>
        </p:txBody>
      </p:sp>
      <p:sp>
        <p:nvSpPr>
          <p:cNvPr id="6" name="Date Placeholder 2"/>
          <p:cNvSpPr>
            <a:spLocks noGrp="1"/>
          </p:cNvSpPr>
          <p:nvPr>
            <p:ph type="dt" sz="half" idx="15"/>
          </p:nvPr>
        </p:nvSpPr>
        <p:spPr/>
        <p:txBody>
          <a:bodyPr/>
          <a:lstStyle>
            <a:lvl1pPr>
              <a:defRPr>
                <a:solidFill>
                  <a:srgbClr val="FFFFFF"/>
                </a:solidFill>
              </a:defRPr>
            </a:lvl1pPr>
          </a:lstStyle>
          <a:p>
            <a:pPr>
              <a:defRPr/>
            </a:pPr>
            <a:fld id="{6C6A624D-8198-48C0-8AE6-53E02C8F180E}" type="datetimeFigureOut">
              <a:rPr lang="en-US"/>
              <a:pPr>
                <a:defRPr/>
              </a:pPr>
              <a:t>3/19/2019</a:t>
            </a:fld>
            <a:endParaRPr lang="en-US"/>
          </a:p>
        </p:txBody>
      </p:sp>
      <p:sp>
        <p:nvSpPr>
          <p:cNvPr id="8" name="Footer Placeholder 3"/>
          <p:cNvSpPr>
            <a:spLocks noGrp="1"/>
          </p:cNvSpPr>
          <p:nvPr>
            <p:ph type="ftr" sz="quarter" idx="16"/>
          </p:nvPr>
        </p:nvSpPr>
        <p:spPr/>
        <p:txBody>
          <a:bodyPr/>
          <a:lstStyle>
            <a:lvl1pPr>
              <a:defRPr>
                <a:solidFill>
                  <a:prstClr val="white"/>
                </a:solidFill>
              </a:defRPr>
            </a:lvl1pPr>
          </a:lstStyle>
          <a:p>
            <a:pPr>
              <a:defRPr/>
            </a:pPr>
            <a:endParaRPr lang="en-US"/>
          </a:p>
        </p:txBody>
      </p:sp>
      <p:sp>
        <p:nvSpPr>
          <p:cNvPr id="10" name="Slide Number Placeholder 4"/>
          <p:cNvSpPr>
            <a:spLocks noGrp="1"/>
          </p:cNvSpPr>
          <p:nvPr>
            <p:ph type="sldNum" sz="quarter" idx="17"/>
          </p:nvPr>
        </p:nvSpPr>
        <p:spPr/>
        <p:txBody>
          <a:bodyPr/>
          <a:lstStyle>
            <a:lvl1pPr>
              <a:defRPr>
                <a:solidFill>
                  <a:srgbClr val="FFFFFF"/>
                </a:solidFill>
              </a:defRPr>
            </a:lvl1pPr>
          </a:lstStyle>
          <a:p>
            <a:pPr>
              <a:defRPr/>
            </a:pPr>
            <a:fld id="{C0157F9D-5642-45A8-9416-C6A629129052}" type="slidenum">
              <a:rPr lang="en-US"/>
              <a:pPr>
                <a:defRPr/>
              </a:pPr>
              <a:t>‹#›</a:t>
            </a:fld>
            <a:endParaRPr lang="en-US"/>
          </a:p>
        </p:txBody>
      </p:sp>
    </p:spTree>
    <p:extLst>
      <p:ext uri="{BB962C8B-B14F-4D97-AF65-F5344CB8AC3E}">
        <p14:creationId xmlns:p14="http://schemas.microsoft.com/office/powerpoint/2010/main" val="1532883532"/>
      </p:ext>
    </p:extLst>
  </p:cSld>
  <p:clrMapOvr>
    <a:masterClrMapping/>
  </p:clrMapOvr>
  <p:transition spd="slow">
    <p:fade/>
  </p:transition>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5" name="Rectangle 4"/>
          <p:cNvSpPr/>
          <p:nvPr userDrawn="1"/>
        </p:nvSpPr>
        <p:spPr>
          <a:xfrm>
            <a:off x="1792288" y="4800600"/>
            <a:ext cx="5500687" cy="685800"/>
          </a:xfrm>
          <a:prstGeom prst="rect">
            <a:avLst/>
          </a:prstGeom>
          <a:solidFill>
            <a:schemeClr val="tx1">
              <a:lumMod val="95000"/>
              <a:lumOff val="5000"/>
              <a:alpha val="5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b="1" dirty="0">
              <a:solidFill>
                <a:prstClr val="white"/>
              </a:solidFill>
              <a:latin typeface="Georgia" pitchFamily="18" charset="0"/>
            </a:endParaRPr>
          </a:p>
        </p:txBody>
      </p:sp>
      <p:sp>
        <p:nvSpPr>
          <p:cNvPr id="2" name="Title 1"/>
          <p:cNvSpPr>
            <a:spLocks noGrp="1"/>
          </p:cNvSpPr>
          <p:nvPr>
            <p:ph type="title"/>
          </p:nvPr>
        </p:nvSpPr>
        <p:spPr>
          <a:xfrm>
            <a:off x="1792288" y="4800600"/>
            <a:ext cx="5486400" cy="566738"/>
          </a:xfrm>
        </p:spPr>
        <p:txBody>
          <a:bodyPr anchor="b">
            <a:normAutofit/>
          </a:bodyPr>
          <a:lstStyle>
            <a:lvl1pPr algn="ctr">
              <a:defRPr sz="1800" b="0" i="1">
                <a:solidFill>
                  <a:schemeClr val="bg1">
                    <a:lumMod val="85000"/>
                  </a:schemeClr>
                </a:solidFill>
                <a:latin typeface="Georgia" pitchFamily="18" charset="0"/>
              </a:defRPr>
            </a:lvl1pPr>
          </a:lstStyle>
          <a:p>
            <a:r>
              <a:rPr lang="en-US" smtClean="0"/>
              <a:t>Click to edit Master title style</a:t>
            </a:r>
            <a:endParaRPr lang="en-US" dirty="0"/>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Drag picture to placeholder or click icon to add</a:t>
            </a:r>
            <a:endParaRPr lang="en-US" noProof="0" dirty="0"/>
          </a:p>
        </p:txBody>
      </p:sp>
      <p:sp>
        <p:nvSpPr>
          <p:cNvPr id="4" name="Text Placeholder 3"/>
          <p:cNvSpPr>
            <a:spLocks noGrp="1"/>
          </p:cNvSpPr>
          <p:nvPr>
            <p:ph type="body" sz="half" idx="2"/>
          </p:nvPr>
        </p:nvSpPr>
        <p:spPr>
          <a:xfrm>
            <a:off x="1792288" y="5562600"/>
            <a:ext cx="5486400" cy="609600"/>
          </a:xfrm>
        </p:spPr>
        <p:txBody>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6" name="Date Placeholder 4"/>
          <p:cNvSpPr>
            <a:spLocks noGrp="1"/>
          </p:cNvSpPr>
          <p:nvPr>
            <p:ph type="dt" sz="half" idx="10"/>
          </p:nvPr>
        </p:nvSpPr>
        <p:spPr/>
        <p:txBody>
          <a:bodyPr/>
          <a:lstStyle>
            <a:lvl1pPr>
              <a:defRPr>
                <a:solidFill>
                  <a:srgbClr val="FFFFFF"/>
                </a:solidFill>
              </a:defRPr>
            </a:lvl1pPr>
          </a:lstStyle>
          <a:p>
            <a:pPr>
              <a:defRPr/>
            </a:pPr>
            <a:fld id="{C2D642DB-EAF4-45BE-ACC1-3D409BE50CB4}" type="datetimeFigureOut">
              <a:rPr lang="en-US"/>
              <a:pPr>
                <a:defRPr/>
              </a:pPr>
              <a:t>3/19/2019</a:t>
            </a:fld>
            <a:endParaRPr lang="en-US"/>
          </a:p>
        </p:txBody>
      </p:sp>
      <p:sp>
        <p:nvSpPr>
          <p:cNvPr id="7" name="Footer Placeholder 5"/>
          <p:cNvSpPr>
            <a:spLocks noGrp="1"/>
          </p:cNvSpPr>
          <p:nvPr>
            <p:ph type="ftr" sz="quarter" idx="11"/>
          </p:nvPr>
        </p:nvSpPr>
        <p:spPr/>
        <p:txBody>
          <a:bodyPr/>
          <a:lstStyle>
            <a:lvl1pPr>
              <a:defRPr>
                <a:solidFill>
                  <a:prstClr val="white"/>
                </a:solidFill>
              </a:defRPr>
            </a:lvl1pPr>
          </a:lstStyle>
          <a:p>
            <a:pPr>
              <a:defRPr/>
            </a:pPr>
            <a:endParaRPr lang="en-US"/>
          </a:p>
        </p:txBody>
      </p:sp>
      <p:sp>
        <p:nvSpPr>
          <p:cNvPr id="8" name="Slide Number Placeholder 6"/>
          <p:cNvSpPr>
            <a:spLocks noGrp="1"/>
          </p:cNvSpPr>
          <p:nvPr>
            <p:ph type="sldNum" sz="quarter" idx="12"/>
          </p:nvPr>
        </p:nvSpPr>
        <p:spPr/>
        <p:txBody>
          <a:bodyPr/>
          <a:lstStyle>
            <a:lvl1pPr>
              <a:defRPr>
                <a:solidFill>
                  <a:srgbClr val="FFFFFF"/>
                </a:solidFill>
              </a:defRPr>
            </a:lvl1pPr>
          </a:lstStyle>
          <a:p>
            <a:pPr>
              <a:defRPr/>
            </a:pPr>
            <a:fld id="{880E05B4-C833-40E3-9635-79542768C706}" type="slidenum">
              <a:rPr lang="en-US"/>
              <a:pPr>
                <a:defRPr/>
              </a:pPr>
              <a:t>‹#›</a:t>
            </a:fld>
            <a:endParaRPr lang="en-US"/>
          </a:p>
        </p:txBody>
      </p:sp>
    </p:spTree>
    <p:extLst>
      <p:ext uri="{BB962C8B-B14F-4D97-AF65-F5344CB8AC3E}">
        <p14:creationId xmlns:p14="http://schemas.microsoft.com/office/powerpoint/2010/main" val="3229277134"/>
      </p:ext>
    </p:extLst>
  </p:cSld>
  <p:clrMapOvr>
    <a:masterClrMapping/>
  </p:clrMapOvr>
  <p:transition spd="slow">
    <p:fade/>
  </p:transition>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preserve="1" userDrawn="1">
  <p:cSld name="Title and Vertical Text">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4" name="Title 1"/>
          <p:cNvSpPr>
            <a:spLocks noGrp="1"/>
          </p:cNvSpPr>
          <p:nvPr>
            <p:ph type="title"/>
          </p:nvPr>
        </p:nvSpPr>
        <p:spPr>
          <a:xfrm>
            <a:off x="0" y="414867"/>
            <a:ext cx="5029200" cy="457200"/>
          </a:xfrm>
          <a:solidFill>
            <a:schemeClr val="tx1">
              <a:lumMod val="50000"/>
              <a:lumOff val="50000"/>
            </a:schemeClr>
          </a:solidFill>
        </p:spPr>
        <p:txBody>
          <a:bodyPr>
            <a:normAutofit/>
          </a:bodyPr>
          <a:lstStyle>
            <a:lvl1pPr algn="l">
              <a:defRPr lang="en-US" sz="2800" b="1" kern="1200" baseline="0" dirty="0">
                <a:solidFill>
                  <a:schemeClr val="bg1"/>
                </a:solidFill>
                <a:latin typeface="+mn-lt"/>
                <a:ea typeface="+mn-ea"/>
                <a:cs typeface="+mn-cs"/>
              </a:defRPr>
            </a:lvl1pPr>
          </a:lstStyle>
          <a:p>
            <a:r>
              <a:rPr lang="en-US" smtClean="0"/>
              <a:t>Click to edit Master title style</a:t>
            </a:r>
            <a:endParaRPr lang="en-US" dirty="0"/>
          </a:p>
        </p:txBody>
      </p:sp>
      <p:sp>
        <p:nvSpPr>
          <p:cNvPr id="4" name="Date Placeholder 3"/>
          <p:cNvSpPr>
            <a:spLocks noGrp="1"/>
          </p:cNvSpPr>
          <p:nvPr>
            <p:ph type="dt" sz="half" idx="10"/>
          </p:nvPr>
        </p:nvSpPr>
        <p:spPr/>
        <p:txBody>
          <a:bodyPr/>
          <a:lstStyle>
            <a:lvl1pPr>
              <a:defRPr/>
            </a:lvl1pPr>
          </a:lstStyle>
          <a:p>
            <a:pPr>
              <a:defRPr/>
            </a:pPr>
            <a:fld id="{CAE5C9BC-278A-4E54-A28A-28FC40475CE3}" type="datetimeFigureOut">
              <a:rPr lang="en-US"/>
              <a:pPr>
                <a:defRPr/>
              </a:pPr>
              <a:t>3/19/2019</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3D347630-7F34-4CF5-A9DC-C49AF938F2B3}" type="slidenum">
              <a:rPr lang="en-US"/>
              <a:pPr>
                <a:defRPr/>
              </a:pPr>
              <a:t>‹#›</a:t>
            </a:fld>
            <a:endParaRPr lang="en-US"/>
          </a:p>
        </p:txBody>
      </p:sp>
    </p:spTree>
    <p:extLst>
      <p:ext uri="{BB962C8B-B14F-4D97-AF65-F5344CB8AC3E}">
        <p14:creationId xmlns:p14="http://schemas.microsoft.com/office/powerpoint/2010/main" val="508753447"/>
      </p:ext>
    </p:extLst>
  </p:cSld>
  <p:clrMapOvr>
    <a:masterClrMapping/>
  </p:clrMapOvr>
  <p:transition spd="slow">
    <p:fade/>
  </p:transition>
</p:sldLayout>
</file>

<file path=ppt/slideLayouts/slideLayout2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715000" y="274638"/>
            <a:ext cx="2057400" cy="5851525"/>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457200" y="274638"/>
            <a:ext cx="51054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solidFill>
                  <a:srgbClr val="474747"/>
                </a:solidFill>
              </a:defRPr>
            </a:lvl1pPr>
          </a:lstStyle>
          <a:p>
            <a:pPr>
              <a:defRPr/>
            </a:pPr>
            <a:fld id="{4AB9E107-0E31-483B-B6AD-D765B304AC52}" type="datetimeFigureOut">
              <a:rPr lang="en-US"/>
              <a:pPr>
                <a:defRPr/>
              </a:pPr>
              <a:t>3/19/2019</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solidFill>
                  <a:srgbClr val="474747"/>
                </a:solidFill>
              </a:defRPr>
            </a:lvl1pPr>
          </a:lstStyle>
          <a:p>
            <a:pPr>
              <a:defRPr/>
            </a:pPr>
            <a:fld id="{2F54886C-3B6E-49B5-AA6A-4DC03A24DB10}" type="slidenum">
              <a:rPr lang="en-US"/>
              <a:pPr>
                <a:defRPr/>
              </a:pPr>
              <a:t>‹#›</a:t>
            </a:fld>
            <a:endParaRPr lang="en-US"/>
          </a:p>
        </p:txBody>
      </p:sp>
    </p:spTree>
    <p:extLst>
      <p:ext uri="{BB962C8B-B14F-4D97-AF65-F5344CB8AC3E}">
        <p14:creationId xmlns:p14="http://schemas.microsoft.com/office/powerpoint/2010/main" val="2483921026"/>
      </p:ext>
    </p:extLst>
  </p:cSld>
  <p:clrMapOvr>
    <a:masterClrMapping/>
  </p:clrMapOvr>
  <p:transition spd="slow">
    <p:fade/>
  </p:transition>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userDrawn="1">
  <p:cSld name="Blank">
    <p:spTree>
      <p:nvGrpSpPr>
        <p:cNvPr id="1" name=""/>
        <p:cNvGrpSpPr/>
        <p:nvPr/>
      </p:nvGrpSpPr>
      <p:grpSpPr>
        <a:xfrm>
          <a:off x="0" y="0"/>
          <a:ext cx="0" cy="0"/>
          <a:chOff x="0" y="0"/>
          <a:chExt cx="0" cy="0"/>
        </a:xfrm>
      </p:grpSpPr>
      <p:pic>
        <p:nvPicPr>
          <p:cNvPr id="2" name="Picture 1"/>
          <p:cNvPicPr>
            <a:picLocks noChangeAspect="1"/>
          </p:cNvPicPr>
          <p:nvPr userDrawn="1"/>
        </p:nvPicPr>
        <p:blipFill>
          <a:blip r:embed="rId2">
            <a:extLst>
              <a:ext uri="{28A0092B-C50C-407E-A947-70E740481C1C}">
                <a14:useLocalDpi xmlns:a14="http://schemas.microsoft.com/office/drawing/2010/main" val="0"/>
              </a:ext>
            </a:extLst>
          </a:blip>
          <a:srcRect l="2599" r="5875" b="5263"/>
          <a:stretch>
            <a:fillRect/>
          </a:stretch>
        </p:blipFill>
        <p:spPr bwMode="auto">
          <a:xfrm>
            <a:off x="3175" y="5867400"/>
            <a:ext cx="9144000" cy="1054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Date Placeholder 1"/>
          <p:cNvSpPr>
            <a:spLocks noGrp="1"/>
          </p:cNvSpPr>
          <p:nvPr>
            <p:ph type="dt" sz="half" idx="10"/>
          </p:nvPr>
        </p:nvSpPr>
        <p:spPr/>
        <p:txBody>
          <a:bodyPr/>
          <a:lstStyle>
            <a:lvl1pPr>
              <a:defRPr/>
            </a:lvl1pPr>
          </a:lstStyle>
          <a:p>
            <a:pPr>
              <a:defRPr/>
            </a:pPr>
            <a:fld id="{F5934B52-4BB7-4764-80CF-0A44F851DDC2}" type="datetimeFigureOut">
              <a:rPr lang="en-US"/>
              <a:pPr>
                <a:defRPr/>
              </a:pPr>
              <a:t>3/19/2019</a:t>
            </a:fld>
            <a:endParaRPr lang="en-US"/>
          </a:p>
        </p:txBody>
      </p:sp>
      <p:sp>
        <p:nvSpPr>
          <p:cNvPr id="4" name="Footer Placeholder 2"/>
          <p:cNvSpPr>
            <a:spLocks noGrp="1"/>
          </p:cNvSpPr>
          <p:nvPr>
            <p:ph type="ftr" sz="quarter" idx="11"/>
          </p:nvPr>
        </p:nvSpPr>
        <p:spPr/>
        <p:txBody>
          <a:bodyPr/>
          <a:lstStyle>
            <a:lvl1pPr>
              <a:defRPr/>
            </a:lvl1pPr>
          </a:lstStyle>
          <a:p>
            <a:pPr>
              <a:defRPr/>
            </a:pPr>
            <a:endParaRPr lang="en-US"/>
          </a:p>
        </p:txBody>
      </p:sp>
      <p:sp>
        <p:nvSpPr>
          <p:cNvPr id="5" name="Slide Number Placeholder 3"/>
          <p:cNvSpPr>
            <a:spLocks noGrp="1"/>
          </p:cNvSpPr>
          <p:nvPr>
            <p:ph type="sldNum" sz="quarter" idx="12"/>
          </p:nvPr>
        </p:nvSpPr>
        <p:spPr/>
        <p:txBody>
          <a:bodyPr/>
          <a:lstStyle>
            <a:lvl1pPr>
              <a:defRPr/>
            </a:lvl1pPr>
          </a:lstStyle>
          <a:p>
            <a:pPr>
              <a:defRPr/>
            </a:pPr>
            <a:fld id="{5B7EBA30-77F7-49D0-9702-65189468475F}" type="slidenum">
              <a:rPr lang="en-US"/>
              <a:pPr>
                <a:defRPr/>
              </a:pPr>
              <a:t>‹#›</a:t>
            </a:fld>
            <a:endParaRPr lang="en-US"/>
          </a:p>
        </p:txBody>
      </p:sp>
    </p:spTree>
    <p:extLst>
      <p:ext uri="{BB962C8B-B14F-4D97-AF65-F5344CB8AC3E}">
        <p14:creationId xmlns:p14="http://schemas.microsoft.com/office/powerpoint/2010/main" val="471373690"/>
      </p:ext>
    </p:extLst>
  </p:cSld>
  <p:clrMapOvr>
    <a:overrideClrMapping bg1="lt1" tx1="dk1" bg2="lt2" tx2="dk2" accent1="accent1" accent2="accent2" accent3="accent3" accent4="accent4" accent5="accent5" accent6="accent6" hlink="hlink" folHlink="folHlink"/>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1000" fill="hold"/>
                                        <p:tgtEl>
                                          <p:spTgt spid="2"/>
                                        </p:tgtEl>
                                        <p:attrNameLst>
                                          <p:attrName>ppt_x</p:attrName>
                                        </p:attrNameLst>
                                      </p:cBhvr>
                                      <p:tavLst>
                                        <p:tav tm="0">
                                          <p:val>
                                            <p:strVal val="#ppt_x"/>
                                          </p:val>
                                        </p:tav>
                                        <p:tav tm="100000">
                                          <p:val>
                                            <p:strVal val="#ppt_x"/>
                                          </p:val>
                                        </p:tav>
                                      </p:tavLst>
                                    </p:anim>
                                    <p:anim calcmode="lin" valueType="num">
                                      <p:cBhvr additive="base">
                                        <p:cTn id="8" dur="10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2.xml"/><Relationship Id="rId13" Type="http://schemas.openxmlformats.org/officeDocument/2006/relationships/slideLayout" Target="../slideLayouts/slideLayout27.xml"/><Relationship Id="rId3" Type="http://schemas.openxmlformats.org/officeDocument/2006/relationships/slideLayout" Target="../slideLayouts/slideLayout17.xml"/><Relationship Id="rId7" Type="http://schemas.openxmlformats.org/officeDocument/2006/relationships/slideLayout" Target="../slideLayouts/slideLayout21.xml"/><Relationship Id="rId12" Type="http://schemas.openxmlformats.org/officeDocument/2006/relationships/slideLayout" Target="../slideLayouts/slideLayout26.xml"/><Relationship Id="rId2" Type="http://schemas.openxmlformats.org/officeDocument/2006/relationships/slideLayout" Target="../slideLayouts/slideLayout16.xml"/><Relationship Id="rId16" Type="http://schemas.openxmlformats.org/officeDocument/2006/relationships/image" Target="../media/image1.jpeg"/><Relationship Id="rId1" Type="http://schemas.openxmlformats.org/officeDocument/2006/relationships/slideLayout" Target="../slideLayouts/slideLayout15.xml"/><Relationship Id="rId6" Type="http://schemas.openxmlformats.org/officeDocument/2006/relationships/slideLayout" Target="../slideLayouts/slideLayout20.xml"/><Relationship Id="rId11" Type="http://schemas.openxmlformats.org/officeDocument/2006/relationships/slideLayout" Target="../slideLayouts/slideLayout25.xml"/><Relationship Id="rId5" Type="http://schemas.openxmlformats.org/officeDocument/2006/relationships/slideLayout" Target="../slideLayouts/slideLayout19.xml"/><Relationship Id="rId15" Type="http://schemas.openxmlformats.org/officeDocument/2006/relationships/theme" Target="../theme/theme2.xml"/><Relationship Id="rId10" Type="http://schemas.openxmlformats.org/officeDocument/2006/relationships/slideLayout" Target="../slideLayouts/slideLayout24.xml"/><Relationship Id="rId4" Type="http://schemas.openxmlformats.org/officeDocument/2006/relationships/slideLayout" Target="../slideLayouts/slideLayout18.xml"/><Relationship Id="rId9" Type="http://schemas.openxmlformats.org/officeDocument/2006/relationships/slideLayout" Target="../slideLayouts/slideLayout23.xml"/><Relationship Id="rId14" Type="http://schemas.openxmlformats.org/officeDocument/2006/relationships/slideLayout" Target="../slideLayouts/slideLayout2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026" name="Picture 6"/>
          <p:cNvPicPr>
            <a:picLocks noChangeAspect="1"/>
          </p:cNvPicPr>
          <p:nvPr/>
        </p:nvPicPr>
        <p:blipFill>
          <a:blip r:embed="rId16">
            <a:extLst>
              <a:ext uri="{28A0092B-C50C-407E-A947-70E740481C1C}">
                <a14:useLocalDpi xmlns:a14="http://schemas.microsoft.com/office/drawing/2010/main" val="0"/>
              </a:ext>
            </a:extLst>
          </a:blip>
          <a:srcRect l="2599" r="5875" b="5263"/>
          <a:stretch>
            <a:fillRect/>
          </a:stretch>
        </p:blipFill>
        <p:spPr bwMode="auto">
          <a:xfrm>
            <a:off x="3175" y="5867400"/>
            <a:ext cx="9144000" cy="1054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7" name="Title Placeholder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vi-VN" smtClean="0"/>
              <a:t>Click to edit Master title style</a:t>
            </a:r>
          </a:p>
        </p:txBody>
      </p:sp>
      <p:sp>
        <p:nvSpPr>
          <p:cNvPr id="4" name="Date Placeholder 3"/>
          <p:cNvSpPr>
            <a:spLocks noGrp="1"/>
          </p:cNvSpPr>
          <p:nvPr>
            <p:ph type="dt" sz="half" idx="2"/>
          </p:nvPr>
        </p:nvSpPr>
        <p:spPr>
          <a:xfrm>
            <a:off x="457200" y="6356350"/>
            <a:ext cx="2133600" cy="365125"/>
          </a:xfrm>
          <a:prstGeom prst="rect">
            <a:avLst/>
          </a:prstGeom>
        </p:spPr>
        <p:txBody>
          <a:bodyPr vert="horz" wrap="square" lIns="91440" tIns="45720" rIns="91440" bIns="45720" numCol="1" anchor="ctr" anchorCtr="0" compatLnSpc="1">
            <a:prstTxWarp prst="textNoShape">
              <a:avLst/>
            </a:prstTxWarp>
          </a:bodyPr>
          <a:lstStyle>
            <a:lvl1pPr eaLnBrk="1" hangingPunct="1">
              <a:defRPr sz="1200">
                <a:solidFill>
                  <a:srgbClr val="8D8D8D"/>
                </a:solidFill>
              </a:defRPr>
            </a:lvl1pPr>
          </a:lstStyle>
          <a:p>
            <a:pPr>
              <a:defRPr/>
            </a:pPr>
            <a:fld id="{26DEFDCE-59AC-4680-9FB7-137B07C2FF2A}" type="datetimeFigureOut">
              <a:rPr lang="en-US"/>
              <a:pPr>
                <a:defRPr/>
              </a:pPr>
              <a:t>3/19/2019</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mn-lt"/>
                <a:ea typeface="+mn-ea"/>
                <a:cs typeface="+mn-cs"/>
              </a:defRPr>
            </a:lvl1pPr>
          </a:lstStyle>
          <a:p>
            <a:pPr>
              <a:defRPr/>
            </a:pPr>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D8D8D"/>
                </a:solidFill>
              </a:defRPr>
            </a:lvl1pPr>
          </a:lstStyle>
          <a:p>
            <a:pPr>
              <a:defRPr/>
            </a:pPr>
            <a:fld id="{FD65BEBB-EEB5-4ACE-91C2-D603A24D30C4}" type="slidenum">
              <a:rPr lang="en-US"/>
              <a:pPr>
                <a:defRPr/>
              </a:pPr>
              <a:t>‹#›</a:t>
            </a:fld>
            <a:endParaRPr lang="en-US"/>
          </a:p>
        </p:txBody>
      </p:sp>
      <p:sp>
        <p:nvSpPr>
          <p:cNvPr id="1031" name="Text Placeholder 2"/>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vi-VN" smtClean="0"/>
              <a:t>Click to edit Master text styles</a:t>
            </a:r>
          </a:p>
          <a:p>
            <a:pPr lvl="1"/>
            <a:r>
              <a:rPr lang="en-US" altLang="vi-VN" smtClean="0"/>
              <a:t>Second level</a:t>
            </a:r>
          </a:p>
          <a:p>
            <a:pPr lvl="2"/>
            <a:r>
              <a:rPr lang="en-US" altLang="vi-VN" smtClean="0"/>
              <a:t>Third level</a:t>
            </a:r>
          </a:p>
          <a:p>
            <a:pPr lvl="3"/>
            <a:r>
              <a:rPr lang="en-US" altLang="vi-VN" smtClean="0"/>
              <a:t>Fourth level</a:t>
            </a:r>
          </a:p>
          <a:p>
            <a:pPr lvl="4"/>
            <a:r>
              <a:rPr lang="en-US" altLang="vi-VN" smtClean="0"/>
              <a:t>Fifth level</a:t>
            </a:r>
          </a:p>
        </p:txBody>
      </p:sp>
    </p:spTree>
  </p:cSld>
  <p:clrMap bg1="lt1" tx1="dk1" bg2="lt2" tx2="dk2" accent1="accent1" accent2="accent2" accent3="accent3" accent4="accent4" accent5="accent5" accent6="accent6" hlink="hlink" folHlink="folHlink"/>
  <p:sldLayoutIdLst>
    <p:sldLayoutId id="2147484420" r:id="rId1"/>
    <p:sldLayoutId id="2147484421" r:id="rId2"/>
    <p:sldLayoutId id="2147484422" r:id="rId3"/>
    <p:sldLayoutId id="2147484423" r:id="rId4"/>
    <p:sldLayoutId id="2147484424" r:id="rId5"/>
    <p:sldLayoutId id="2147484425" r:id="rId6"/>
    <p:sldLayoutId id="2147484426" r:id="rId7"/>
    <p:sldLayoutId id="2147484427" r:id="rId8"/>
    <p:sldLayoutId id="2147484428" r:id="rId9"/>
    <p:sldLayoutId id="2147484429" r:id="rId10"/>
    <p:sldLayoutId id="2147484430" r:id="rId11"/>
    <p:sldLayoutId id="2147484431" r:id="rId12"/>
    <p:sldLayoutId id="2147484432" r:id="rId13"/>
    <p:sldLayoutId id="2147484433" r:id="rId14"/>
  </p:sldLayoutIdLst>
  <p:transition spd="slow"/>
  <p:timing>
    <p:tnLst>
      <p:par>
        <p:cTn id="1" dur="indefinite" restart="never" nodeType="tmRoot"/>
      </p:par>
    </p:tnLst>
  </p:timing>
  <p:txStyles>
    <p:titleStyle>
      <a:lvl1pPr algn="ctr" rtl="0" eaLnBrk="0" fontAlgn="base" hangingPunct="0">
        <a:spcBef>
          <a:spcPct val="0"/>
        </a:spcBef>
        <a:spcAft>
          <a:spcPct val="0"/>
        </a:spcAft>
        <a:defRPr sz="4400" kern="1200">
          <a:solidFill>
            <a:schemeClr val="tx1"/>
          </a:solidFill>
          <a:latin typeface="+mj-lt"/>
          <a:ea typeface="MS PGothic" pitchFamily="34" charset="-128"/>
          <a:cs typeface="MS PGothic" charset="0"/>
        </a:defRPr>
      </a:lvl1pPr>
      <a:lvl2pPr algn="ctr" rtl="0" eaLnBrk="0" fontAlgn="base" hangingPunct="0">
        <a:spcBef>
          <a:spcPct val="0"/>
        </a:spcBef>
        <a:spcAft>
          <a:spcPct val="0"/>
        </a:spcAft>
        <a:defRPr sz="4400">
          <a:solidFill>
            <a:schemeClr val="tx1"/>
          </a:solidFill>
          <a:latin typeface="Calibri" charset="0"/>
          <a:ea typeface="MS PGothic" pitchFamily="34" charset="-128"/>
          <a:cs typeface="MS PGothic" charset="0"/>
        </a:defRPr>
      </a:lvl2pPr>
      <a:lvl3pPr algn="ctr" rtl="0" eaLnBrk="0" fontAlgn="base" hangingPunct="0">
        <a:spcBef>
          <a:spcPct val="0"/>
        </a:spcBef>
        <a:spcAft>
          <a:spcPct val="0"/>
        </a:spcAft>
        <a:defRPr sz="4400">
          <a:solidFill>
            <a:schemeClr val="tx1"/>
          </a:solidFill>
          <a:latin typeface="Calibri" charset="0"/>
          <a:ea typeface="MS PGothic" pitchFamily="34" charset="-128"/>
          <a:cs typeface="MS PGothic" charset="0"/>
        </a:defRPr>
      </a:lvl3pPr>
      <a:lvl4pPr algn="ctr" rtl="0" eaLnBrk="0" fontAlgn="base" hangingPunct="0">
        <a:spcBef>
          <a:spcPct val="0"/>
        </a:spcBef>
        <a:spcAft>
          <a:spcPct val="0"/>
        </a:spcAft>
        <a:defRPr sz="4400">
          <a:solidFill>
            <a:schemeClr val="tx1"/>
          </a:solidFill>
          <a:latin typeface="Calibri" charset="0"/>
          <a:ea typeface="MS PGothic" pitchFamily="34" charset="-128"/>
          <a:cs typeface="MS PGothic" charset="0"/>
        </a:defRPr>
      </a:lvl4pPr>
      <a:lvl5pPr algn="ctr" rtl="0" eaLnBrk="0" fontAlgn="base" hangingPunct="0">
        <a:spcBef>
          <a:spcPct val="0"/>
        </a:spcBef>
        <a:spcAft>
          <a:spcPct val="0"/>
        </a:spcAft>
        <a:defRPr sz="4400">
          <a:solidFill>
            <a:schemeClr val="tx1"/>
          </a:solidFill>
          <a:latin typeface="Calibri" charset="0"/>
          <a:ea typeface="MS PGothic" pitchFamily="34" charset="-128"/>
          <a:cs typeface="MS PGothic" charset="0"/>
        </a:defRPr>
      </a:lvl5pPr>
      <a:lvl6pPr marL="457200" algn="ctr" rtl="0" fontAlgn="base">
        <a:spcBef>
          <a:spcPct val="0"/>
        </a:spcBef>
        <a:spcAft>
          <a:spcPct val="0"/>
        </a:spcAft>
        <a:defRPr sz="4400">
          <a:solidFill>
            <a:schemeClr val="tx1"/>
          </a:solidFill>
          <a:latin typeface="Calibri" charset="0"/>
          <a:ea typeface="ＭＳ Ｐゴシック" charset="0"/>
          <a:cs typeface="ＭＳ Ｐゴシック" charset="0"/>
        </a:defRPr>
      </a:lvl6pPr>
      <a:lvl7pPr marL="914400" algn="ctr" rtl="0" fontAlgn="base">
        <a:spcBef>
          <a:spcPct val="0"/>
        </a:spcBef>
        <a:spcAft>
          <a:spcPct val="0"/>
        </a:spcAft>
        <a:defRPr sz="4400">
          <a:solidFill>
            <a:schemeClr val="tx1"/>
          </a:solidFill>
          <a:latin typeface="Calibri" charset="0"/>
          <a:ea typeface="ＭＳ Ｐゴシック" charset="0"/>
          <a:cs typeface="ＭＳ Ｐゴシック" charset="0"/>
        </a:defRPr>
      </a:lvl7pPr>
      <a:lvl8pPr marL="1371600" algn="ctr" rtl="0" fontAlgn="base">
        <a:spcBef>
          <a:spcPct val="0"/>
        </a:spcBef>
        <a:spcAft>
          <a:spcPct val="0"/>
        </a:spcAft>
        <a:defRPr sz="4400">
          <a:solidFill>
            <a:schemeClr val="tx1"/>
          </a:solidFill>
          <a:latin typeface="Calibri" charset="0"/>
          <a:ea typeface="ＭＳ Ｐゴシック" charset="0"/>
          <a:cs typeface="ＭＳ Ｐゴシック" charset="0"/>
        </a:defRPr>
      </a:lvl8pPr>
      <a:lvl9pPr marL="1828800" algn="ctr" rtl="0" fontAlgn="base">
        <a:spcBef>
          <a:spcPct val="0"/>
        </a:spcBef>
        <a:spcAft>
          <a:spcPct val="0"/>
        </a:spcAft>
        <a:defRPr sz="4400">
          <a:solidFill>
            <a:schemeClr val="tx1"/>
          </a:solidFill>
          <a:latin typeface="Calibri" charset="0"/>
          <a:ea typeface="ＭＳ Ｐゴシック" charset="0"/>
          <a:cs typeface="ＭＳ Ｐゴシック"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S PGothic" pitchFamily="34" charset="-128"/>
          <a:cs typeface="MS PGothic" charset="0"/>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S PGothic" pitchFamily="34" charset="-128"/>
          <a:cs typeface="MS PGothic" charset="0"/>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S PGothic" pitchFamily="34" charset="-128"/>
          <a:cs typeface="MS PGothic" charset="0"/>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S PGothic" pitchFamily="34" charset="-128"/>
          <a:cs typeface="MS PGothic" charset="0"/>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S PGothic" pitchFamily="34" charset="-128"/>
          <a:cs typeface="MS PGothic"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050" name="Picture 6"/>
          <p:cNvPicPr>
            <a:picLocks noChangeAspect="1"/>
          </p:cNvPicPr>
          <p:nvPr/>
        </p:nvPicPr>
        <p:blipFill>
          <a:blip r:embed="rId16">
            <a:extLst>
              <a:ext uri="{28A0092B-C50C-407E-A947-70E740481C1C}">
                <a14:useLocalDpi xmlns:a14="http://schemas.microsoft.com/office/drawing/2010/main" val="0"/>
              </a:ext>
            </a:extLst>
          </a:blip>
          <a:srcRect l="2599" r="5875" b="5263"/>
          <a:stretch>
            <a:fillRect/>
          </a:stretch>
        </p:blipFill>
        <p:spPr bwMode="auto">
          <a:xfrm>
            <a:off x="3175" y="5867400"/>
            <a:ext cx="9144000" cy="1054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51" name="Title Placeholder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vi-VN" smtClean="0"/>
              <a:t>Click to edit Master title style</a:t>
            </a:r>
          </a:p>
        </p:txBody>
      </p:sp>
      <p:sp>
        <p:nvSpPr>
          <p:cNvPr id="4" name="Date Placeholder 3"/>
          <p:cNvSpPr>
            <a:spLocks noGrp="1"/>
          </p:cNvSpPr>
          <p:nvPr>
            <p:ph type="dt" sz="half" idx="2"/>
          </p:nvPr>
        </p:nvSpPr>
        <p:spPr>
          <a:xfrm>
            <a:off x="457200" y="6356350"/>
            <a:ext cx="2133600" cy="365125"/>
          </a:xfrm>
          <a:prstGeom prst="rect">
            <a:avLst/>
          </a:prstGeom>
        </p:spPr>
        <p:txBody>
          <a:bodyPr vert="horz" wrap="square" lIns="91440" tIns="45720" rIns="91440" bIns="45720" numCol="1" anchor="ctr" anchorCtr="0" compatLnSpc="1">
            <a:prstTxWarp prst="textNoShape">
              <a:avLst/>
            </a:prstTxWarp>
          </a:bodyPr>
          <a:lstStyle>
            <a:lvl1pPr eaLnBrk="1" hangingPunct="1">
              <a:defRPr sz="1200">
                <a:solidFill>
                  <a:srgbClr val="8D8D8D"/>
                </a:solidFill>
              </a:defRPr>
            </a:lvl1pPr>
          </a:lstStyle>
          <a:p>
            <a:pPr>
              <a:defRPr/>
            </a:pPr>
            <a:fld id="{79BE8D89-7965-489A-BAE8-62224B4A053E}" type="datetimeFigureOut">
              <a:rPr lang="en-US"/>
              <a:pPr>
                <a:defRPr/>
              </a:pPr>
              <a:t>3/19/2019</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rgbClr val="262626">
                    <a:tint val="75000"/>
                  </a:srgbClr>
                </a:solidFill>
                <a:latin typeface="Calibri"/>
                <a:ea typeface="+mn-ea"/>
                <a:cs typeface="+mn-cs"/>
              </a:defRPr>
            </a:lvl1pPr>
          </a:lstStyle>
          <a:p>
            <a:pPr>
              <a:defRPr/>
            </a:pPr>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D8D8D"/>
                </a:solidFill>
              </a:defRPr>
            </a:lvl1pPr>
          </a:lstStyle>
          <a:p>
            <a:pPr>
              <a:defRPr/>
            </a:pPr>
            <a:fld id="{D7362BDA-8885-4D4E-B44B-21C043D739EE}" type="slidenum">
              <a:rPr lang="en-US"/>
              <a:pPr>
                <a:defRPr/>
              </a:pPr>
              <a:t>‹#›</a:t>
            </a:fld>
            <a:endParaRPr lang="en-US"/>
          </a:p>
        </p:txBody>
      </p:sp>
      <p:sp>
        <p:nvSpPr>
          <p:cNvPr id="2055" name="Text Placeholder 2"/>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vi-VN" smtClean="0"/>
              <a:t>Click to edit Master text styles</a:t>
            </a:r>
          </a:p>
          <a:p>
            <a:pPr lvl="1"/>
            <a:r>
              <a:rPr lang="en-US" altLang="vi-VN" smtClean="0"/>
              <a:t>Second level</a:t>
            </a:r>
          </a:p>
          <a:p>
            <a:pPr lvl="2"/>
            <a:r>
              <a:rPr lang="en-US" altLang="vi-VN" smtClean="0"/>
              <a:t>Third level</a:t>
            </a:r>
          </a:p>
          <a:p>
            <a:pPr lvl="3"/>
            <a:r>
              <a:rPr lang="en-US" altLang="vi-VN" smtClean="0"/>
              <a:t>Fourth level</a:t>
            </a:r>
          </a:p>
          <a:p>
            <a:pPr lvl="4"/>
            <a:r>
              <a:rPr lang="en-US" altLang="vi-VN" smtClean="0"/>
              <a:t>Fifth level</a:t>
            </a:r>
          </a:p>
        </p:txBody>
      </p:sp>
    </p:spTree>
  </p:cSld>
  <p:clrMap bg1="lt1" tx1="dk1" bg2="lt2" tx2="dk2" accent1="accent1" accent2="accent2" accent3="accent3" accent4="accent4" accent5="accent5" accent6="accent6" hlink="hlink" folHlink="folHlink"/>
  <p:sldLayoutIdLst>
    <p:sldLayoutId id="2147484434" r:id="rId1"/>
    <p:sldLayoutId id="2147484435" r:id="rId2"/>
    <p:sldLayoutId id="2147484436" r:id="rId3"/>
    <p:sldLayoutId id="2147484437" r:id="rId4"/>
    <p:sldLayoutId id="2147484438" r:id="rId5"/>
    <p:sldLayoutId id="2147484439" r:id="rId6"/>
    <p:sldLayoutId id="2147484440" r:id="rId7"/>
    <p:sldLayoutId id="2147484441" r:id="rId8"/>
    <p:sldLayoutId id="2147484442" r:id="rId9"/>
    <p:sldLayoutId id="2147484443" r:id="rId10"/>
    <p:sldLayoutId id="2147484444" r:id="rId11"/>
    <p:sldLayoutId id="2147484445" r:id="rId12"/>
    <p:sldLayoutId id="2147484446" r:id="rId13"/>
    <p:sldLayoutId id="2147484447" r:id="rId14"/>
  </p:sldLayoutIdLst>
  <p:transition spd="slow"/>
  <p:timing>
    <p:tnLst>
      <p:par>
        <p:cTn id="1" dur="indefinite" restart="never" nodeType="tmRoot"/>
      </p:par>
    </p:tnLst>
  </p:timing>
  <p:txStyles>
    <p:titleStyle>
      <a:lvl1pPr algn="ctr" rtl="0" eaLnBrk="0" fontAlgn="base" hangingPunct="0">
        <a:spcBef>
          <a:spcPct val="0"/>
        </a:spcBef>
        <a:spcAft>
          <a:spcPct val="0"/>
        </a:spcAft>
        <a:defRPr sz="4400" kern="1200">
          <a:solidFill>
            <a:schemeClr val="tx1"/>
          </a:solidFill>
          <a:latin typeface="+mj-lt"/>
          <a:ea typeface="MS PGothic" pitchFamily="34" charset="-128"/>
          <a:cs typeface="MS PGothic" charset="0"/>
        </a:defRPr>
      </a:lvl1pPr>
      <a:lvl2pPr algn="ctr" rtl="0" eaLnBrk="0" fontAlgn="base" hangingPunct="0">
        <a:spcBef>
          <a:spcPct val="0"/>
        </a:spcBef>
        <a:spcAft>
          <a:spcPct val="0"/>
        </a:spcAft>
        <a:defRPr sz="4400">
          <a:solidFill>
            <a:schemeClr val="tx1"/>
          </a:solidFill>
          <a:latin typeface="Calibri" charset="0"/>
          <a:ea typeface="MS PGothic" pitchFamily="34" charset="-128"/>
          <a:cs typeface="MS PGothic" charset="0"/>
        </a:defRPr>
      </a:lvl2pPr>
      <a:lvl3pPr algn="ctr" rtl="0" eaLnBrk="0" fontAlgn="base" hangingPunct="0">
        <a:spcBef>
          <a:spcPct val="0"/>
        </a:spcBef>
        <a:spcAft>
          <a:spcPct val="0"/>
        </a:spcAft>
        <a:defRPr sz="4400">
          <a:solidFill>
            <a:schemeClr val="tx1"/>
          </a:solidFill>
          <a:latin typeface="Calibri" charset="0"/>
          <a:ea typeface="MS PGothic" pitchFamily="34" charset="-128"/>
          <a:cs typeface="MS PGothic" charset="0"/>
        </a:defRPr>
      </a:lvl3pPr>
      <a:lvl4pPr algn="ctr" rtl="0" eaLnBrk="0" fontAlgn="base" hangingPunct="0">
        <a:spcBef>
          <a:spcPct val="0"/>
        </a:spcBef>
        <a:spcAft>
          <a:spcPct val="0"/>
        </a:spcAft>
        <a:defRPr sz="4400">
          <a:solidFill>
            <a:schemeClr val="tx1"/>
          </a:solidFill>
          <a:latin typeface="Calibri" charset="0"/>
          <a:ea typeface="MS PGothic" pitchFamily="34" charset="-128"/>
          <a:cs typeface="MS PGothic" charset="0"/>
        </a:defRPr>
      </a:lvl4pPr>
      <a:lvl5pPr algn="ctr" rtl="0" eaLnBrk="0" fontAlgn="base" hangingPunct="0">
        <a:spcBef>
          <a:spcPct val="0"/>
        </a:spcBef>
        <a:spcAft>
          <a:spcPct val="0"/>
        </a:spcAft>
        <a:defRPr sz="4400">
          <a:solidFill>
            <a:schemeClr val="tx1"/>
          </a:solidFill>
          <a:latin typeface="Calibri" charset="0"/>
          <a:ea typeface="MS PGothic" pitchFamily="34" charset="-128"/>
          <a:cs typeface="MS PGothic" charset="0"/>
        </a:defRPr>
      </a:lvl5pPr>
      <a:lvl6pPr marL="457200" algn="ctr" rtl="0" fontAlgn="base">
        <a:spcBef>
          <a:spcPct val="0"/>
        </a:spcBef>
        <a:spcAft>
          <a:spcPct val="0"/>
        </a:spcAft>
        <a:defRPr sz="4400">
          <a:solidFill>
            <a:schemeClr val="tx1"/>
          </a:solidFill>
          <a:latin typeface="Calibri" charset="0"/>
          <a:ea typeface="ＭＳ Ｐゴシック" charset="0"/>
          <a:cs typeface="ＭＳ Ｐゴシック" charset="0"/>
        </a:defRPr>
      </a:lvl6pPr>
      <a:lvl7pPr marL="914400" algn="ctr" rtl="0" fontAlgn="base">
        <a:spcBef>
          <a:spcPct val="0"/>
        </a:spcBef>
        <a:spcAft>
          <a:spcPct val="0"/>
        </a:spcAft>
        <a:defRPr sz="4400">
          <a:solidFill>
            <a:schemeClr val="tx1"/>
          </a:solidFill>
          <a:latin typeface="Calibri" charset="0"/>
          <a:ea typeface="ＭＳ Ｐゴシック" charset="0"/>
          <a:cs typeface="ＭＳ Ｐゴシック" charset="0"/>
        </a:defRPr>
      </a:lvl7pPr>
      <a:lvl8pPr marL="1371600" algn="ctr" rtl="0" fontAlgn="base">
        <a:spcBef>
          <a:spcPct val="0"/>
        </a:spcBef>
        <a:spcAft>
          <a:spcPct val="0"/>
        </a:spcAft>
        <a:defRPr sz="4400">
          <a:solidFill>
            <a:schemeClr val="tx1"/>
          </a:solidFill>
          <a:latin typeface="Calibri" charset="0"/>
          <a:ea typeface="ＭＳ Ｐゴシック" charset="0"/>
          <a:cs typeface="ＭＳ Ｐゴシック" charset="0"/>
        </a:defRPr>
      </a:lvl8pPr>
      <a:lvl9pPr marL="1828800" algn="ctr" rtl="0" fontAlgn="base">
        <a:spcBef>
          <a:spcPct val="0"/>
        </a:spcBef>
        <a:spcAft>
          <a:spcPct val="0"/>
        </a:spcAft>
        <a:defRPr sz="4400">
          <a:solidFill>
            <a:schemeClr val="tx1"/>
          </a:solidFill>
          <a:latin typeface="Calibri" charset="0"/>
          <a:ea typeface="ＭＳ Ｐゴシック" charset="0"/>
          <a:cs typeface="ＭＳ Ｐゴシック"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S PGothic" pitchFamily="34" charset="-128"/>
          <a:cs typeface="MS PGothic" charset="0"/>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S PGothic" pitchFamily="34" charset="-128"/>
          <a:cs typeface="MS PGothic" charset="0"/>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S PGothic" pitchFamily="34" charset="-128"/>
          <a:cs typeface="MS PGothic" charset="0"/>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S PGothic" pitchFamily="34" charset="-128"/>
          <a:cs typeface="MS PGothic" charset="0"/>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S PGothic" pitchFamily="34" charset="-128"/>
          <a:cs typeface="MS PGothic"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2.xml"/><Relationship Id="rId1" Type="http://schemas.openxmlformats.org/officeDocument/2006/relationships/slideLayout" Target="../slideLayouts/slideLayout14.xml"/></Relationships>
</file>

<file path=ppt/slides/_rels/slide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9.xml"/><Relationship Id="rId1" Type="http://schemas.openxmlformats.org/officeDocument/2006/relationships/slideLayout" Target="../slideLayouts/slideLayout14.xml"/><Relationship Id="rId6" Type="http://schemas.openxmlformats.org/officeDocument/2006/relationships/image" Target="../media/image22.jpeg"/><Relationship Id="rId5" Type="http://schemas.openxmlformats.org/officeDocument/2006/relationships/image" Target="../media/image21.png"/><Relationship Id="rId4" Type="http://schemas.openxmlformats.org/officeDocument/2006/relationships/image" Target="../media/image20.png"/></Relationships>
</file>

<file path=ppt/slides/_rels/slide14.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10.xml"/><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11.xml"/><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2.xml"/><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13.xml"/><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14.xml"/><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15.xml"/><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16.xml"/><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17.xml"/><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18.xml"/><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19.xml"/><Relationship Id="rId1" Type="http://schemas.openxmlformats.org/officeDocument/2006/relationships/slideLayout" Target="../slideLayouts/slideLayout14.xml"/><Relationship Id="rId4" Type="http://schemas.openxmlformats.org/officeDocument/2006/relationships/image" Target="../media/image24.jpeg"/></Relationships>
</file>

<file path=ppt/slides/_rels/slide25.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20.xml"/><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21.xml"/><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22.xml"/><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23.xml"/><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24.xml"/><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26.xml"/><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27.xml"/><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28.xml"/><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29.xml"/><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30.xml"/><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31.xml"/><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32.xml"/><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33.xml"/><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17.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17.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16.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17.xml"/></Relationships>
</file>

<file path=ppt/slides/_rels/slide45.xml.rels><?xml version="1.0" encoding="UTF-8" standalone="yes"?>
<Relationships xmlns="http://schemas.openxmlformats.org/package/2006/relationships"><Relationship Id="rId3" Type="http://schemas.openxmlformats.org/officeDocument/2006/relationships/image" Target="../media/image27.emf"/><Relationship Id="rId2" Type="http://schemas.openxmlformats.org/officeDocument/2006/relationships/image" Target="../media/image26.emf"/><Relationship Id="rId1" Type="http://schemas.openxmlformats.org/officeDocument/2006/relationships/slideLayout" Target="../slideLayouts/slideLayout28.xml"/></Relationships>
</file>

<file path=ppt/slides/_rels/slide46.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38.xml"/><Relationship Id="rId1" Type="http://schemas.openxmlformats.org/officeDocument/2006/relationships/slideLayout" Target="../slideLayouts/slideLayout18.xml"/></Relationships>
</file>

<file path=ppt/slides/_rels/slide47.xml.rels><?xml version="1.0" encoding="UTF-8" standalone="yes"?>
<Relationships xmlns="http://schemas.openxmlformats.org/package/2006/relationships"><Relationship Id="rId3" Type="http://schemas.openxmlformats.org/officeDocument/2006/relationships/image" Target="../media/image29.emf"/><Relationship Id="rId2" Type="http://schemas.openxmlformats.org/officeDocument/2006/relationships/notesSlide" Target="../notesSlides/notesSlide39.xml"/><Relationship Id="rId1" Type="http://schemas.openxmlformats.org/officeDocument/2006/relationships/slideLayout" Target="../slideLayouts/slideLayout18.xml"/><Relationship Id="rId4" Type="http://schemas.openxmlformats.org/officeDocument/2006/relationships/image" Target="../media/image30.emf"/></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17.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17.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17.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sz="quarter" idx="14"/>
          </p:nvPr>
        </p:nvSpPr>
        <p:spPr>
          <a:xfrm>
            <a:off x="3733800" y="1316038"/>
            <a:ext cx="4953000" cy="1416050"/>
          </a:xfrm>
        </p:spPr>
        <p:txBody>
          <a:bodyPr/>
          <a:lstStyle/>
          <a:p>
            <a:pPr eaLnBrk="1" hangingPunct="1">
              <a:buFont typeface="Arial" charset="0"/>
              <a:buNone/>
              <a:defRPr/>
            </a:pPr>
            <a:r>
              <a:rPr/>
              <a:t>International Economics</a:t>
            </a:r>
          </a:p>
        </p:txBody>
      </p:sp>
      <p:sp>
        <p:nvSpPr>
          <p:cNvPr id="33795" name="Title 4"/>
          <p:cNvSpPr>
            <a:spLocks noGrp="1"/>
          </p:cNvSpPr>
          <p:nvPr>
            <p:ph type="title"/>
          </p:nvPr>
        </p:nvSpPr>
        <p:spPr>
          <a:xfrm>
            <a:off x="228600" y="2971800"/>
            <a:ext cx="8229600" cy="1828800"/>
          </a:xfrm>
        </p:spPr>
        <p:txBody>
          <a:bodyPr>
            <a:normAutofit/>
          </a:bodyPr>
          <a:lstStyle/>
          <a:p>
            <a:pPr algn="l" eaLnBrk="1" hangingPunct="1">
              <a:defRPr/>
            </a:pPr>
            <a:r>
              <a:rPr lang="vi-VN" sz="1800" b="0" dirty="0" smtClean="0">
                <a:latin typeface="Calibri" panose="020F0502020204030204" pitchFamily="34" charset="0"/>
                <a:ea typeface="MS PGothic" panose="020B0600070205080204" pitchFamily="34" charset="-128"/>
              </a:rPr>
              <a:t>I</a:t>
            </a:r>
            <a:r>
              <a:rPr sz="1800" b="0" dirty="0" smtClean="0">
                <a:latin typeface="Calibri" panose="020F0502020204030204" pitchFamily="34" charset="0"/>
                <a:ea typeface="MS PGothic" panose="020B0600070205080204" pitchFamily="34" charset="-128"/>
              </a:rPr>
              <a:t>NTERNATIONAL </a:t>
            </a:r>
            <a:r>
              <a:rPr sz="1800" b="0" dirty="0" smtClean="0">
                <a:latin typeface="Calibri" panose="020F0502020204030204" pitchFamily="34" charset="0"/>
                <a:ea typeface="MS PGothic" panose="020B0600070205080204" pitchFamily="34" charset="-128"/>
              </a:rPr>
              <a:t>MONETARY SYSTEM</a:t>
            </a:r>
            <a:r>
              <a:rPr sz="1800" b="0" dirty="0" smtClean="0">
                <a:solidFill>
                  <a:srgbClr val="7BCF27"/>
                </a:solidFill>
                <a:latin typeface="Calibri" panose="020F0502020204030204" pitchFamily="34" charset="0"/>
                <a:ea typeface="MS PGothic" panose="020B0600070205080204" pitchFamily="34" charset="-128"/>
              </a:rPr>
              <a:t/>
            </a:r>
            <a:br>
              <a:rPr sz="1800" b="0" dirty="0" smtClean="0">
                <a:solidFill>
                  <a:srgbClr val="7BCF27"/>
                </a:solidFill>
                <a:latin typeface="Calibri" panose="020F0502020204030204" pitchFamily="34" charset="0"/>
                <a:ea typeface="MS PGothic" panose="020B0600070205080204" pitchFamily="34" charset="-128"/>
              </a:rPr>
            </a:br>
            <a:r>
              <a:rPr sz="1800" b="0" dirty="0" smtClean="0">
                <a:solidFill>
                  <a:srgbClr val="FFFFFF"/>
                </a:solidFill>
                <a:ea typeface="MS PGothic" panose="020B0600070205080204" pitchFamily="34" charset="-128"/>
              </a:rPr>
              <a:t/>
            </a:r>
            <a:br>
              <a:rPr sz="1800" b="0" dirty="0" smtClean="0">
                <a:solidFill>
                  <a:srgbClr val="FFFFFF"/>
                </a:solidFill>
                <a:ea typeface="MS PGothic" panose="020B0600070205080204" pitchFamily="34" charset="-128"/>
              </a:rPr>
            </a:br>
            <a:r>
              <a:rPr sz="1800" b="0" dirty="0" smtClean="0">
                <a:solidFill>
                  <a:srgbClr val="FFFFFF"/>
                </a:solidFill>
                <a:ea typeface="MS PGothic" panose="020B0600070205080204" pitchFamily="34" charset="-128"/>
              </a:rPr>
              <a:t> 				</a:t>
            </a:r>
            <a:r>
              <a:rPr sz="1800" b="0" dirty="0" smtClean="0">
                <a:solidFill>
                  <a:srgbClr val="FFFFFF"/>
                </a:solidFill>
                <a:latin typeface="Calibri" panose="020F0502020204030204" pitchFamily="34" charset="0"/>
                <a:ea typeface="MS PGothic" panose="020B0600070205080204" pitchFamily="34" charset="-128"/>
              </a:rPr>
              <a:t>      </a:t>
            </a:r>
            <a:r>
              <a:rPr lang="vi-VN" sz="1800" b="0" dirty="0" smtClean="0">
                <a:solidFill>
                  <a:srgbClr val="FFFFFF"/>
                </a:solidFill>
                <a:latin typeface="Calibri" panose="020F0502020204030204" pitchFamily="34" charset="0"/>
                <a:ea typeface="MS PGothic" panose="020B0600070205080204" pitchFamily="34" charset="-128"/>
              </a:rPr>
              <a:t>            </a:t>
            </a:r>
            <a:r>
              <a:rPr sz="1800" b="0" dirty="0" smtClean="0">
                <a:solidFill>
                  <a:srgbClr val="FFFFFF"/>
                </a:solidFill>
                <a:latin typeface="Calibri" panose="020F0502020204030204" pitchFamily="34" charset="0"/>
                <a:ea typeface="MS PGothic" panose="020B0600070205080204" pitchFamily="34" charset="-128"/>
              </a:rPr>
              <a:t> </a:t>
            </a:r>
            <a:r>
              <a:rPr sz="1800" b="0" dirty="0" smtClean="0">
                <a:solidFill>
                  <a:srgbClr val="FFFFFF"/>
                </a:solidFill>
                <a:latin typeface="Calibri" panose="020F0502020204030204" pitchFamily="34" charset="0"/>
                <a:ea typeface="MS PGothic" panose="020B0600070205080204" pitchFamily="34" charset="-128"/>
              </a:rPr>
              <a:t>Nguyen </a:t>
            </a:r>
            <a:r>
              <a:rPr sz="1800" b="0" dirty="0" err="1" smtClean="0">
                <a:solidFill>
                  <a:srgbClr val="FFFFFF"/>
                </a:solidFill>
                <a:latin typeface="Calibri" panose="020F0502020204030204" pitchFamily="34" charset="0"/>
                <a:ea typeface="MS PGothic" panose="020B0600070205080204" pitchFamily="34" charset="-128"/>
              </a:rPr>
              <a:t>Thi</a:t>
            </a:r>
            <a:r>
              <a:rPr sz="1800" b="0" dirty="0" smtClean="0">
                <a:solidFill>
                  <a:srgbClr val="FFFFFF"/>
                </a:solidFill>
                <a:latin typeface="Calibri" panose="020F0502020204030204" pitchFamily="34" charset="0"/>
                <a:ea typeface="MS PGothic" panose="020B0600070205080204" pitchFamily="34" charset="-128"/>
              </a:rPr>
              <a:t> Minh Phuong</a:t>
            </a:r>
            <a:br>
              <a:rPr sz="1800" b="0" dirty="0" smtClean="0">
                <a:solidFill>
                  <a:srgbClr val="FFFFFF"/>
                </a:solidFill>
                <a:latin typeface="Calibri" panose="020F0502020204030204" pitchFamily="34" charset="0"/>
                <a:ea typeface="MS PGothic" panose="020B0600070205080204" pitchFamily="34" charset="-128"/>
              </a:rPr>
            </a:br>
            <a:r>
              <a:rPr sz="1800" b="0" dirty="0" smtClean="0">
                <a:solidFill>
                  <a:srgbClr val="FFFFFF"/>
                </a:solidFill>
                <a:latin typeface="Calibri" panose="020F0502020204030204" pitchFamily="34" charset="0"/>
                <a:ea typeface="MS PGothic" panose="020B0600070205080204" pitchFamily="34" charset="-128"/>
              </a:rPr>
              <a:t>  		     </a:t>
            </a:r>
            <a:r>
              <a:rPr lang="vi-VN" sz="1800" b="0" dirty="0" smtClean="0">
                <a:solidFill>
                  <a:srgbClr val="FFFFFF"/>
                </a:solidFill>
                <a:latin typeface="Calibri" panose="020F0502020204030204" pitchFamily="34" charset="0"/>
                <a:ea typeface="MS PGothic" panose="020B0600070205080204" pitchFamily="34" charset="-128"/>
              </a:rPr>
              <a:t>                </a:t>
            </a:r>
            <a:r>
              <a:rPr sz="1800" b="0" dirty="0" smtClean="0">
                <a:solidFill>
                  <a:srgbClr val="FFFFFF"/>
                </a:solidFill>
                <a:latin typeface="Calibri" panose="020F0502020204030204" pitchFamily="34" charset="0"/>
                <a:ea typeface="MS PGothic" panose="020B0600070205080204" pitchFamily="34" charset="-128"/>
              </a:rPr>
              <a:t>(</a:t>
            </a:r>
            <a:r>
              <a:rPr sz="1800" b="0" dirty="0" smtClean="0">
                <a:solidFill>
                  <a:srgbClr val="FFFFFF"/>
                </a:solidFill>
                <a:latin typeface="Calibri" panose="020F0502020204030204" pitchFamily="34" charset="0"/>
                <a:ea typeface="MS PGothic" panose="020B0600070205080204" pitchFamily="34" charset="-128"/>
              </a:rPr>
              <a:t>University of Economics and Business, VNU)</a:t>
            </a:r>
            <a:r>
              <a:rPr sz="1800" b="0" dirty="0" smtClean="0">
                <a:latin typeface="Calibri" panose="020F0502020204030204" pitchFamily="34" charset="0"/>
                <a:ea typeface="MS PGothic" panose="020B0600070205080204" pitchFamily="34" charset="-128"/>
              </a:rPr>
              <a:t> </a:t>
            </a:r>
            <a:endParaRPr sz="1200" b="0" dirty="0" smtClean="0">
              <a:ea typeface="MS PGothic" panose="020B0600070205080204" pitchFamily="34" charset="-128"/>
            </a:endParaRPr>
          </a:p>
        </p:txBody>
      </p:sp>
    </p:spTree>
  </p:cSld>
  <p:clrMapOvr>
    <a:masterClrMapping/>
  </p:clrMapOvr>
  <p:transition>
    <p:cut/>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showMasterSp="0">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35842" name="TextBox 1"/>
          <p:cNvSpPr txBox="1">
            <a:spLocks noChangeArrowheads="1"/>
          </p:cNvSpPr>
          <p:nvPr/>
        </p:nvSpPr>
        <p:spPr bwMode="auto">
          <a:xfrm rot="-5400000">
            <a:off x="-2146300" y="2451100"/>
            <a:ext cx="5486400" cy="1041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eaLnBrk="1" hangingPunct="1">
              <a:spcBef>
                <a:spcPct val="0"/>
              </a:spcBef>
              <a:buFontTx/>
              <a:buNone/>
            </a:pPr>
            <a:r>
              <a:rPr lang="en-US" altLang="vi-VN">
                <a:solidFill>
                  <a:srgbClr val="FFFFFF"/>
                </a:solidFill>
              </a:rPr>
              <a:t>Contents</a:t>
            </a:r>
          </a:p>
        </p:txBody>
      </p:sp>
      <p:sp>
        <p:nvSpPr>
          <p:cNvPr id="8" name="TextBox 7"/>
          <p:cNvSpPr txBox="1"/>
          <p:nvPr/>
        </p:nvSpPr>
        <p:spPr>
          <a:xfrm>
            <a:off x="1447800" y="304800"/>
            <a:ext cx="7543800" cy="6324600"/>
          </a:xfrm>
          <a:prstGeom prst="rect">
            <a:avLst/>
          </a:prstGeom>
          <a:noFill/>
        </p:spPr>
        <p:txBody>
          <a:bodyPr>
            <a:normAutofit/>
          </a:bodyPr>
          <a:lstStyle/>
          <a:p>
            <a:pPr algn="ctr" eaLnBrk="1" fontAlgn="auto" hangingPunct="1">
              <a:lnSpc>
                <a:spcPct val="130000"/>
              </a:lnSpc>
              <a:spcBef>
                <a:spcPts val="0"/>
              </a:spcBef>
              <a:spcAft>
                <a:spcPts val="0"/>
              </a:spcAft>
              <a:defRPr/>
            </a:pPr>
            <a:r>
              <a:rPr lang="en-US" sz="2400" b="1" dirty="0">
                <a:latin typeface="+mn-lt"/>
                <a:ea typeface="+mn-ea"/>
              </a:rPr>
              <a:t>PART III: </a:t>
            </a:r>
            <a:r>
              <a:rPr lang="en-US" sz="2400" b="1" dirty="0" smtClean="0">
                <a:latin typeface="+mn-lt"/>
                <a:ea typeface="+mn-ea"/>
              </a:rPr>
              <a:t>INTERNATIONAL FINANCE</a:t>
            </a:r>
            <a:endParaRPr lang="en-US" sz="2400" b="1" dirty="0">
              <a:latin typeface="+mn-lt"/>
              <a:ea typeface="+mn-ea"/>
            </a:endParaRPr>
          </a:p>
          <a:p>
            <a:pPr eaLnBrk="1" fontAlgn="auto" hangingPunct="1">
              <a:lnSpc>
                <a:spcPct val="130000"/>
              </a:lnSpc>
              <a:spcBef>
                <a:spcPts val="0"/>
              </a:spcBef>
              <a:spcAft>
                <a:spcPts val="0"/>
              </a:spcAft>
              <a:defRPr/>
            </a:pPr>
            <a:endParaRPr lang="en-US" sz="2000" dirty="0">
              <a:latin typeface="+mn-lt"/>
              <a:ea typeface="+mn-ea"/>
            </a:endParaRPr>
          </a:p>
          <a:p>
            <a:pPr marL="342900" indent="-342900" eaLnBrk="1" fontAlgn="auto" hangingPunct="1">
              <a:lnSpc>
                <a:spcPct val="150000"/>
              </a:lnSpc>
              <a:spcBef>
                <a:spcPts val="0"/>
              </a:spcBef>
              <a:spcAft>
                <a:spcPts val="0"/>
              </a:spcAft>
              <a:buFont typeface="Wingdings" charset="2"/>
              <a:buChar char="v"/>
              <a:defRPr/>
            </a:pPr>
            <a:r>
              <a:rPr lang="en-US" sz="2000" b="1" dirty="0" smtClean="0">
                <a:latin typeface="+mn-lt"/>
                <a:ea typeface="+mn-ea"/>
              </a:rPr>
              <a:t>3.1. Balance </a:t>
            </a:r>
            <a:r>
              <a:rPr lang="en-US" sz="2000" b="1" dirty="0">
                <a:latin typeface="+mn-lt"/>
                <a:ea typeface="+mn-ea"/>
              </a:rPr>
              <a:t>of Payments</a:t>
            </a:r>
            <a:endParaRPr lang="en-US" sz="2000" dirty="0">
              <a:latin typeface="+mn-lt"/>
              <a:ea typeface="+mn-ea"/>
            </a:endParaRPr>
          </a:p>
          <a:p>
            <a:pPr marL="342900" indent="-342900" eaLnBrk="1" fontAlgn="auto" hangingPunct="1">
              <a:lnSpc>
                <a:spcPct val="150000"/>
              </a:lnSpc>
              <a:spcBef>
                <a:spcPts val="0"/>
              </a:spcBef>
              <a:spcAft>
                <a:spcPts val="0"/>
              </a:spcAft>
              <a:buFont typeface="Wingdings" charset="2"/>
              <a:buChar char="v"/>
              <a:defRPr/>
            </a:pPr>
            <a:r>
              <a:rPr lang="en-US" sz="2000" b="1" dirty="0" smtClean="0">
                <a:latin typeface="+mn-lt"/>
                <a:ea typeface="+mn-ea"/>
              </a:rPr>
              <a:t>3.2. </a:t>
            </a:r>
            <a:r>
              <a:rPr lang="en-US" sz="2000" b="1" dirty="0">
                <a:latin typeface="+mn-lt"/>
                <a:ea typeface="+mn-ea"/>
              </a:rPr>
              <a:t>Foreign exchange markets and foreign exchange rates</a:t>
            </a:r>
          </a:p>
          <a:p>
            <a:pPr marL="342900" indent="-342900" eaLnBrk="1" fontAlgn="auto" hangingPunct="1">
              <a:lnSpc>
                <a:spcPct val="150000"/>
              </a:lnSpc>
              <a:spcBef>
                <a:spcPts val="0"/>
              </a:spcBef>
              <a:spcAft>
                <a:spcPts val="0"/>
              </a:spcAft>
              <a:buFont typeface="Wingdings" charset="2"/>
              <a:buChar char="v"/>
              <a:defRPr/>
            </a:pPr>
            <a:r>
              <a:rPr lang="en-US" sz="2000" b="1" dirty="0" smtClean="0">
                <a:latin typeface="+mn-lt"/>
                <a:ea typeface="+mn-ea"/>
              </a:rPr>
              <a:t>3.3. </a:t>
            </a:r>
            <a:r>
              <a:rPr lang="en-US" sz="2000" b="1" dirty="0">
                <a:latin typeface="+mn-lt"/>
                <a:ea typeface="+mn-ea"/>
              </a:rPr>
              <a:t>International Monetary System</a:t>
            </a:r>
          </a:p>
          <a:p>
            <a:pPr marL="800100" lvl="1" indent="-342900" eaLnBrk="1" fontAlgn="auto" hangingPunct="1">
              <a:lnSpc>
                <a:spcPct val="150000"/>
              </a:lnSpc>
              <a:spcBef>
                <a:spcPts val="0"/>
              </a:spcBef>
              <a:spcAft>
                <a:spcPts val="0"/>
              </a:spcAft>
              <a:buFont typeface="Wingdings" charset="2"/>
              <a:buChar char="ü"/>
              <a:defRPr/>
            </a:pPr>
            <a:r>
              <a:rPr lang="en-US" dirty="0">
                <a:latin typeface="+mn-lt"/>
                <a:ea typeface="+mn-ea"/>
              </a:rPr>
              <a:t>Overview of IMS</a:t>
            </a:r>
          </a:p>
          <a:p>
            <a:pPr marL="800100" lvl="1" indent="-342900" eaLnBrk="1" fontAlgn="auto" hangingPunct="1">
              <a:lnSpc>
                <a:spcPct val="150000"/>
              </a:lnSpc>
              <a:spcBef>
                <a:spcPts val="0"/>
              </a:spcBef>
              <a:spcAft>
                <a:spcPts val="0"/>
              </a:spcAft>
              <a:buFont typeface="Wingdings" charset="2"/>
              <a:buChar char="ü"/>
              <a:defRPr/>
            </a:pPr>
            <a:r>
              <a:rPr lang="en-US" dirty="0">
                <a:latin typeface="+mn-lt"/>
                <a:ea typeface="+mn-ea"/>
              </a:rPr>
              <a:t>Development of alternative IMS</a:t>
            </a:r>
          </a:p>
          <a:p>
            <a:pPr marL="1257300" lvl="2" indent="-342900" eaLnBrk="1" fontAlgn="auto" hangingPunct="1">
              <a:lnSpc>
                <a:spcPct val="150000"/>
              </a:lnSpc>
              <a:spcBef>
                <a:spcPts val="0"/>
              </a:spcBef>
              <a:spcAft>
                <a:spcPts val="0"/>
              </a:spcAft>
              <a:buFont typeface="Arial"/>
              <a:buChar char="•"/>
              <a:defRPr/>
            </a:pPr>
            <a:r>
              <a:rPr lang="en-US" dirty="0">
                <a:latin typeface="+mn-lt"/>
                <a:ea typeface="+mn-ea"/>
              </a:rPr>
              <a:t>The Gold standard period</a:t>
            </a:r>
          </a:p>
          <a:p>
            <a:pPr marL="1257300" lvl="2" indent="-342900" eaLnBrk="1" fontAlgn="auto" hangingPunct="1">
              <a:lnSpc>
                <a:spcPct val="150000"/>
              </a:lnSpc>
              <a:spcBef>
                <a:spcPts val="0"/>
              </a:spcBef>
              <a:spcAft>
                <a:spcPts val="0"/>
              </a:spcAft>
              <a:buFont typeface="Arial"/>
              <a:buChar char="•"/>
              <a:defRPr/>
            </a:pPr>
            <a:r>
              <a:rPr lang="en-US" dirty="0">
                <a:latin typeface="+mn-lt"/>
                <a:ea typeface="+mn-ea"/>
              </a:rPr>
              <a:t>The interwar period/Genoa system</a:t>
            </a:r>
          </a:p>
          <a:p>
            <a:pPr marL="1257300" lvl="2" indent="-342900" eaLnBrk="1" fontAlgn="auto" hangingPunct="1">
              <a:lnSpc>
                <a:spcPct val="150000"/>
              </a:lnSpc>
              <a:spcBef>
                <a:spcPts val="0"/>
              </a:spcBef>
              <a:spcAft>
                <a:spcPts val="0"/>
              </a:spcAft>
              <a:buFont typeface="Arial"/>
              <a:buChar char="•"/>
              <a:defRPr/>
            </a:pPr>
            <a:r>
              <a:rPr lang="en-US" dirty="0">
                <a:latin typeface="+mn-lt"/>
                <a:ea typeface="+mn-ea"/>
              </a:rPr>
              <a:t>The Bretton Woods system</a:t>
            </a:r>
          </a:p>
          <a:p>
            <a:pPr marL="1257300" lvl="2" indent="-342900" eaLnBrk="1" fontAlgn="auto" hangingPunct="1">
              <a:lnSpc>
                <a:spcPct val="150000"/>
              </a:lnSpc>
              <a:spcBef>
                <a:spcPts val="0"/>
              </a:spcBef>
              <a:spcAft>
                <a:spcPts val="0"/>
              </a:spcAft>
              <a:buFont typeface="Arial"/>
              <a:buChar char="•"/>
              <a:defRPr/>
            </a:pPr>
            <a:r>
              <a:rPr lang="en-US" dirty="0">
                <a:latin typeface="+mn-lt"/>
                <a:ea typeface="+mn-ea"/>
              </a:rPr>
              <a:t>Flexible exchange rate system</a:t>
            </a:r>
          </a:p>
          <a:p>
            <a:pPr marL="800100" lvl="1" indent="-342900" eaLnBrk="1" fontAlgn="auto" hangingPunct="1">
              <a:lnSpc>
                <a:spcPct val="150000"/>
              </a:lnSpc>
              <a:spcBef>
                <a:spcPts val="0"/>
              </a:spcBef>
              <a:spcAft>
                <a:spcPts val="0"/>
              </a:spcAft>
              <a:buFont typeface="Wingdings" charset="2"/>
              <a:buChar char="ü"/>
              <a:defRPr/>
            </a:pPr>
            <a:r>
              <a:rPr lang="en-US" dirty="0">
                <a:latin typeface="+mn-lt"/>
                <a:ea typeface="+mn-ea"/>
              </a:rPr>
              <a:t>Problems with present international monetary system</a:t>
            </a:r>
          </a:p>
          <a:p>
            <a:pPr marL="800100" lvl="1" indent="-342900" eaLnBrk="1" fontAlgn="auto" hangingPunct="1">
              <a:lnSpc>
                <a:spcPct val="150000"/>
              </a:lnSpc>
              <a:spcBef>
                <a:spcPts val="0"/>
              </a:spcBef>
              <a:spcAft>
                <a:spcPts val="0"/>
              </a:spcAft>
              <a:buFont typeface="Wingdings" charset="2"/>
              <a:buChar char="ü"/>
              <a:defRPr/>
            </a:pPr>
            <a:endParaRPr lang="en-US" dirty="0">
              <a:latin typeface="+mn-lt"/>
              <a:ea typeface="+mn-ea"/>
            </a:endParaRPr>
          </a:p>
          <a:p>
            <a:pPr marL="342900" indent="-342900" eaLnBrk="1" fontAlgn="auto" hangingPunct="1">
              <a:lnSpc>
                <a:spcPct val="150000"/>
              </a:lnSpc>
              <a:spcBef>
                <a:spcPts val="0"/>
              </a:spcBef>
              <a:spcAft>
                <a:spcPts val="0"/>
              </a:spcAft>
              <a:buFont typeface="Wingdings" charset="2"/>
              <a:buChar char="v"/>
              <a:defRPr/>
            </a:pPr>
            <a:endParaRPr lang="en-US" sz="2000" b="1" dirty="0">
              <a:latin typeface="+mn-lt"/>
              <a:ea typeface="+mn-ea"/>
            </a:endParaRPr>
          </a:p>
          <a:p>
            <a:pPr marL="342900" indent="-342900" eaLnBrk="1" fontAlgn="auto" hangingPunct="1">
              <a:lnSpc>
                <a:spcPct val="150000"/>
              </a:lnSpc>
              <a:spcBef>
                <a:spcPts val="0"/>
              </a:spcBef>
              <a:spcAft>
                <a:spcPts val="0"/>
              </a:spcAft>
              <a:buFont typeface="Wingdings" charset="2"/>
              <a:buChar char="v"/>
              <a:defRPr/>
            </a:pPr>
            <a:endParaRPr lang="en-US" dirty="0">
              <a:latin typeface="+mn-lt"/>
              <a:ea typeface="+mn-ea"/>
            </a:endParaRPr>
          </a:p>
        </p:txBody>
      </p:sp>
    </p:spTree>
  </p:cSld>
  <p:clrMapOvr>
    <a:masterClrMapping/>
  </p:clrMapOvr>
  <p:transition>
    <p:cut/>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showMasterSp="0">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11" name="TextBox 10"/>
          <p:cNvSpPr txBox="1"/>
          <p:nvPr/>
        </p:nvSpPr>
        <p:spPr>
          <a:xfrm>
            <a:off x="4267200" y="1752600"/>
            <a:ext cx="4343400" cy="4572000"/>
          </a:xfrm>
          <a:prstGeom prst="rect">
            <a:avLst/>
          </a:prstGeom>
          <a:noFill/>
        </p:spPr>
        <p:txBody>
          <a:bodyPr>
            <a:normAutofit/>
          </a:bodyPr>
          <a:lstStyle/>
          <a:p>
            <a:pPr algn="ctr" eaLnBrk="1" fontAlgn="auto" hangingPunct="1">
              <a:lnSpc>
                <a:spcPct val="120000"/>
              </a:lnSpc>
              <a:spcBef>
                <a:spcPts val="0"/>
              </a:spcBef>
              <a:spcAft>
                <a:spcPts val="0"/>
              </a:spcAft>
              <a:defRPr/>
            </a:pPr>
            <a:endParaRPr lang="en-US" b="1" u="sng" dirty="0">
              <a:latin typeface="+mn-lt"/>
              <a:ea typeface="+mn-ea"/>
            </a:endParaRPr>
          </a:p>
          <a:p>
            <a:pPr algn="ctr" eaLnBrk="1" fontAlgn="auto" hangingPunct="1">
              <a:lnSpc>
                <a:spcPct val="120000"/>
              </a:lnSpc>
              <a:spcBef>
                <a:spcPts val="0"/>
              </a:spcBef>
              <a:spcAft>
                <a:spcPts val="0"/>
              </a:spcAft>
              <a:defRPr/>
            </a:pPr>
            <a:endParaRPr lang="en-US" dirty="0">
              <a:latin typeface="+mn-lt"/>
              <a:ea typeface="+mn-ea"/>
            </a:endParaRPr>
          </a:p>
          <a:p>
            <a:pPr marL="342900" indent="-342900" eaLnBrk="1" fontAlgn="auto" hangingPunct="1">
              <a:lnSpc>
                <a:spcPct val="120000"/>
              </a:lnSpc>
              <a:spcBef>
                <a:spcPts val="0"/>
              </a:spcBef>
              <a:spcAft>
                <a:spcPts val="0"/>
              </a:spcAft>
              <a:buFont typeface="Wingdings" charset="2"/>
              <a:buChar char="Ø"/>
              <a:defRPr/>
            </a:pPr>
            <a:endParaRPr lang="en-US" dirty="0">
              <a:latin typeface="+mn-lt"/>
              <a:ea typeface="+mn-ea"/>
            </a:endParaRPr>
          </a:p>
          <a:p>
            <a:pPr marL="342900" indent="-342900" eaLnBrk="1" fontAlgn="auto" hangingPunct="1">
              <a:lnSpc>
                <a:spcPct val="120000"/>
              </a:lnSpc>
              <a:spcBef>
                <a:spcPts val="0"/>
              </a:spcBef>
              <a:spcAft>
                <a:spcPts val="0"/>
              </a:spcAft>
              <a:buFont typeface="Wingdings" charset="2"/>
              <a:buChar char="Ø"/>
              <a:defRPr/>
            </a:pPr>
            <a:endParaRPr lang="en-US" dirty="0">
              <a:latin typeface="+mn-lt"/>
              <a:ea typeface="+mn-ea"/>
            </a:endParaRPr>
          </a:p>
        </p:txBody>
      </p:sp>
      <p:sp>
        <p:nvSpPr>
          <p:cNvPr id="37891" name="TextBox 6"/>
          <p:cNvSpPr txBox="1">
            <a:spLocks noChangeArrowheads="1"/>
          </p:cNvSpPr>
          <p:nvPr/>
        </p:nvSpPr>
        <p:spPr bwMode="auto">
          <a:xfrm>
            <a:off x="304800" y="1981200"/>
            <a:ext cx="3962400" cy="426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lgn="ctr" eaLnBrk="1" hangingPunct="1">
              <a:lnSpc>
                <a:spcPct val="120000"/>
              </a:lnSpc>
              <a:spcBef>
                <a:spcPct val="0"/>
              </a:spcBef>
              <a:buFontTx/>
              <a:buNone/>
            </a:pPr>
            <a:endParaRPr lang="vi-VN" altLang="vi-VN" sz="1800"/>
          </a:p>
        </p:txBody>
      </p:sp>
      <p:sp>
        <p:nvSpPr>
          <p:cNvPr id="37892" name="Title 8"/>
          <p:cNvSpPr>
            <a:spLocks noGrp="1"/>
          </p:cNvSpPr>
          <p:nvPr>
            <p:ph type="title"/>
          </p:nvPr>
        </p:nvSpPr>
        <p:spPr>
          <a:xfrm>
            <a:off x="381000" y="0"/>
            <a:ext cx="7067550" cy="838200"/>
          </a:xfrm>
        </p:spPr>
        <p:txBody>
          <a:bodyPr/>
          <a:lstStyle/>
          <a:p>
            <a:pPr eaLnBrk="1" hangingPunct="1"/>
            <a:r>
              <a:rPr lang="en-US" altLang="vi-VN" sz="2500" b="1" smtClean="0">
                <a:solidFill>
                  <a:srgbClr val="262626"/>
                </a:solidFill>
              </a:rPr>
              <a:t>CHAPTER 7 – International monetary system (IMS)</a:t>
            </a:r>
            <a:endParaRPr lang="en-US" altLang="vi-VN" sz="2500" smtClean="0"/>
          </a:p>
        </p:txBody>
      </p:sp>
      <p:sp>
        <p:nvSpPr>
          <p:cNvPr id="3" name="Content Placeholder 2"/>
          <p:cNvSpPr>
            <a:spLocks noGrp="1"/>
          </p:cNvSpPr>
          <p:nvPr>
            <p:ph sz="half" idx="1"/>
          </p:nvPr>
        </p:nvSpPr>
        <p:spPr>
          <a:xfrm>
            <a:off x="609600" y="1295400"/>
            <a:ext cx="8001000" cy="4876800"/>
          </a:xfrm>
          <a:solidFill>
            <a:srgbClr val="FDE7D2"/>
          </a:solidFill>
          <a:ln cap="flat">
            <a:solidFill>
              <a:srgbClr val="F48618"/>
            </a:solidFill>
            <a:miter lim="800000"/>
            <a:headEnd/>
            <a:tailEnd/>
          </a:ln>
          <a:effectLst>
            <a:outerShdw blurRad="63500" dist="20000" dir="5400000" rotWithShape="0">
              <a:srgbClr val="000000">
                <a:alpha val="37999"/>
              </a:srgbClr>
            </a:outerShdw>
          </a:effectLst>
        </p:spPr>
        <p:txBody>
          <a:bodyPr/>
          <a:lstStyle/>
          <a:p>
            <a:pPr marL="0" indent="0" algn="ctr" eaLnBrk="1" fontAlgn="auto" hangingPunct="1">
              <a:spcAft>
                <a:spcPts val="0"/>
              </a:spcAft>
              <a:buFont typeface="Arial" panose="020B0604020202020204" pitchFamily="34" charset="0"/>
              <a:buNone/>
              <a:defRPr/>
            </a:pPr>
            <a:r>
              <a:rPr lang="en-US" sz="2400" b="1" u="sng" dirty="0" smtClean="0">
                <a:ea typeface="+mn-ea"/>
                <a:cs typeface="+mn-cs"/>
              </a:rPr>
              <a:t>LEARNING GOALS</a:t>
            </a:r>
          </a:p>
          <a:p>
            <a:pPr marL="0" indent="0" algn="ctr" eaLnBrk="1" fontAlgn="auto" hangingPunct="1">
              <a:spcAft>
                <a:spcPts val="0"/>
              </a:spcAft>
              <a:buFont typeface="Arial" panose="020B0604020202020204" pitchFamily="34" charset="0"/>
              <a:buNone/>
              <a:defRPr/>
            </a:pPr>
            <a:endParaRPr lang="en-US" sz="2400" b="1" u="sng" dirty="0" smtClean="0">
              <a:ea typeface="+mn-ea"/>
              <a:cs typeface="+mn-cs"/>
            </a:endParaRPr>
          </a:p>
          <a:p>
            <a:pPr marL="0" indent="0" eaLnBrk="1" fontAlgn="auto" hangingPunct="1">
              <a:spcAft>
                <a:spcPts val="0"/>
              </a:spcAft>
              <a:buFont typeface="Arial" panose="020B0604020202020204" pitchFamily="34" charset="0"/>
              <a:buNone/>
              <a:defRPr/>
            </a:pPr>
            <a:r>
              <a:rPr lang="en-US" sz="2400" dirty="0" smtClean="0">
                <a:ea typeface="+mn-ea"/>
                <a:cs typeface="+mn-cs"/>
              </a:rPr>
              <a:t>After learning this chapter, you should be able to:</a:t>
            </a:r>
          </a:p>
          <a:p>
            <a:pPr marL="0" indent="0" eaLnBrk="1" fontAlgn="auto" hangingPunct="1">
              <a:spcAft>
                <a:spcPts val="0"/>
              </a:spcAft>
              <a:buFont typeface="Arial" panose="020B0604020202020204" pitchFamily="34" charset="0"/>
              <a:buNone/>
              <a:defRPr/>
            </a:pPr>
            <a:endParaRPr lang="en-US" sz="2400" dirty="0">
              <a:ea typeface="+mn-ea"/>
              <a:cs typeface="+mn-cs"/>
            </a:endParaRPr>
          </a:p>
          <a:p>
            <a:pPr eaLnBrk="1" fontAlgn="auto" hangingPunct="1">
              <a:lnSpc>
                <a:spcPct val="120000"/>
              </a:lnSpc>
              <a:spcAft>
                <a:spcPts val="0"/>
              </a:spcAft>
              <a:buFont typeface="Wingdings" charset="2"/>
              <a:buChar char="Ø"/>
              <a:defRPr/>
            </a:pPr>
            <a:r>
              <a:rPr lang="en-US" sz="2400" dirty="0" smtClean="0">
                <a:ea typeface="+mn-ea"/>
                <a:cs typeface="+mn-cs"/>
              </a:rPr>
              <a:t>Describe how alternative IMS were operated, developed and collapsed in the past</a:t>
            </a:r>
          </a:p>
          <a:p>
            <a:pPr eaLnBrk="1" fontAlgn="auto" hangingPunct="1">
              <a:lnSpc>
                <a:spcPct val="120000"/>
              </a:lnSpc>
              <a:spcAft>
                <a:spcPts val="0"/>
              </a:spcAft>
              <a:buFont typeface="Wingdings" charset="2"/>
              <a:buChar char="Ø"/>
              <a:defRPr/>
            </a:pPr>
            <a:r>
              <a:rPr lang="en-US" sz="2400" dirty="0" smtClean="0">
                <a:ea typeface="+mn-ea"/>
                <a:cs typeface="+mn-cs"/>
              </a:rPr>
              <a:t>Know how the present international monetary system works</a:t>
            </a:r>
          </a:p>
          <a:p>
            <a:pPr eaLnBrk="1" fontAlgn="auto" hangingPunct="1">
              <a:lnSpc>
                <a:spcPct val="120000"/>
              </a:lnSpc>
              <a:spcAft>
                <a:spcPts val="0"/>
              </a:spcAft>
              <a:buFont typeface="Wingdings" charset="2"/>
              <a:buChar char="Ø"/>
              <a:defRPr/>
            </a:pPr>
            <a:r>
              <a:rPr lang="en-US" sz="2400" dirty="0" smtClean="0">
                <a:ea typeface="+mn-ea"/>
                <a:cs typeface="+mn-cs"/>
              </a:rPr>
              <a:t>Identify the major international monetary problems facing the world today</a:t>
            </a:r>
          </a:p>
          <a:p>
            <a:pPr eaLnBrk="1" fontAlgn="auto" hangingPunct="1">
              <a:lnSpc>
                <a:spcPct val="120000"/>
              </a:lnSpc>
              <a:spcAft>
                <a:spcPts val="0"/>
              </a:spcAft>
              <a:buFont typeface="Wingdings" charset="2"/>
              <a:buChar char="Ø"/>
              <a:defRPr/>
            </a:pPr>
            <a:endParaRPr lang="en-US" sz="2400" dirty="0" smtClean="0">
              <a:ea typeface="+mn-ea"/>
              <a:cs typeface="+mn-cs"/>
            </a:endParaRPr>
          </a:p>
          <a:p>
            <a:pPr algn="ctr" eaLnBrk="1" fontAlgn="auto" hangingPunct="1">
              <a:spcAft>
                <a:spcPts val="0"/>
              </a:spcAft>
              <a:defRPr/>
            </a:pPr>
            <a:endParaRPr lang="en-US" sz="2400" b="1" u="sng" dirty="0">
              <a:ea typeface="+mn-ea"/>
              <a:cs typeface="+mn-cs"/>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9"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dissolve">
                                      <p:cBhvr>
                                        <p:cTn id="7" dur="500"/>
                                        <p:tgtEl>
                                          <p:spTgt spid="3">
                                            <p:bg/>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3">
                                            <p:txEl>
                                              <p:pRg st="4" end="4"/>
                                            </p:txEl>
                                          </p:spTgt>
                                        </p:tgtEl>
                                        <p:attrNameLst>
                                          <p:attrName>style.visibility</p:attrName>
                                        </p:attrNameLst>
                                      </p:cBhvr>
                                      <p:to>
                                        <p:strVal val="visible"/>
                                      </p:to>
                                    </p:set>
                                    <p:animEffect transition="in" filter="dissolve">
                                      <p:cBhvr>
                                        <p:cTn id="12" dur="500"/>
                                        <p:tgtEl>
                                          <p:spTgt spid="3">
                                            <p:txEl>
                                              <p:pRg st="4" end="4"/>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3">
                                            <p:txEl>
                                              <p:pRg st="5" end="5"/>
                                            </p:txEl>
                                          </p:spTgt>
                                        </p:tgtEl>
                                        <p:attrNameLst>
                                          <p:attrName>style.visibility</p:attrName>
                                        </p:attrNameLst>
                                      </p:cBhvr>
                                      <p:to>
                                        <p:strVal val="visible"/>
                                      </p:to>
                                    </p:set>
                                    <p:animEffect transition="in" filter="dissolve">
                                      <p:cBhvr>
                                        <p:cTn id="17" dur="500"/>
                                        <p:tgtEl>
                                          <p:spTgt spid="3">
                                            <p:txEl>
                                              <p:pRg st="5" end="5"/>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9" presetClass="entr" presetSubtype="0" fill="hold" grpId="0" nodeType="clickEffect">
                                  <p:stCondLst>
                                    <p:cond delay="0"/>
                                  </p:stCondLst>
                                  <p:childTnLst>
                                    <p:set>
                                      <p:cBhvr>
                                        <p:cTn id="21" dur="1" fill="hold">
                                          <p:stCondLst>
                                            <p:cond delay="0"/>
                                          </p:stCondLst>
                                        </p:cTn>
                                        <p:tgtEl>
                                          <p:spTgt spid="3">
                                            <p:txEl>
                                              <p:pRg st="6" end="6"/>
                                            </p:txEl>
                                          </p:spTgt>
                                        </p:tgtEl>
                                        <p:attrNameLst>
                                          <p:attrName>style.visibility</p:attrName>
                                        </p:attrNameLst>
                                      </p:cBhvr>
                                      <p:to>
                                        <p:strVal val="visible"/>
                                      </p:to>
                                    </p:set>
                                    <p:animEffect transition="in" filter="dissolve">
                                      <p:cBhvr>
                                        <p:cTn id="22"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2895600" y="2057400"/>
            <a:ext cx="5943600" cy="1970088"/>
          </a:xfrm>
        </p:spPr>
        <p:txBody>
          <a:bodyPr rtlCol="0">
            <a:noAutofit/>
          </a:bodyPr>
          <a:lstStyle/>
          <a:p>
            <a:pPr eaLnBrk="1" fontAlgn="auto" hangingPunct="1">
              <a:spcBef>
                <a:spcPts val="0"/>
              </a:spcBef>
              <a:spcAft>
                <a:spcPts val="0"/>
              </a:spcAft>
              <a:defRPr/>
            </a:pPr>
            <a:r>
              <a:rPr lang="en-US" sz="4000" dirty="0" smtClean="0">
                <a:ea typeface="+mj-ea"/>
                <a:cs typeface="+mj-cs"/>
              </a:rPr>
              <a:t>Overview of IMS</a:t>
            </a:r>
            <a:endParaRPr lang="en-US" sz="4000" dirty="0">
              <a:ea typeface="+mj-ea"/>
              <a:cs typeface="+mj-cs"/>
            </a:endParaRPr>
          </a:p>
        </p:txBody>
      </p:sp>
      <p:sp>
        <p:nvSpPr>
          <p:cNvPr id="6" name="TextBox 5"/>
          <p:cNvSpPr txBox="1"/>
          <p:nvPr/>
        </p:nvSpPr>
        <p:spPr>
          <a:xfrm>
            <a:off x="1121392" y="1557456"/>
            <a:ext cx="1219200" cy="2708434"/>
          </a:xfrm>
          <a:prstGeom prst="rect">
            <a:avLst/>
          </a:prstGeom>
          <a:noFill/>
        </p:spPr>
        <p:txBody>
          <a:bodyPr>
            <a:spAutoFit/>
          </a:bodyPr>
          <a:lstStyle/>
          <a:p>
            <a:pPr eaLnBrk="1" fontAlgn="auto" hangingPunct="1">
              <a:spcBef>
                <a:spcPts val="0"/>
              </a:spcBef>
              <a:spcAft>
                <a:spcPts val="0"/>
              </a:spcAft>
              <a:defRPr/>
            </a:pPr>
            <a:r>
              <a:rPr lang="en-US" sz="17000" b="1" dirty="0">
                <a:solidFill>
                  <a:srgbClr val="F26200">
                    <a:alpha val="40000"/>
                  </a:srgbClr>
                </a:solidFill>
                <a:latin typeface="+mn-lt"/>
                <a:ea typeface="+mn-ea"/>
                <a:cs typeface="Arial" pitchFamily="34" charset="0"/>
              </a:rPr>
              <a:t>1</a:t>
            </a:r>
          </a:p>
        </p:txBody>
      </p:sp>
      <p:sp>
        <p:nvSpPr>
          <p:cNvPr id="39940" name="Text Placeholder 4"/>
          <p:cNvSpPr txBox="1">
            <a:spLocks/>
          </p:cNvSpPr>
          <p:nvPr/>
        </p:nvSpPr>
        <p:spPr bwMode="auto">
          <a:xfrm>
            <a:off x="3048000" y="5181600"/>
            <a:ext cx="3505200" cy="68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lgn="just" eaLnBrk="1" hangingPunct="1">
              <a:spcBef>
                <a:spcPct val="0"/>
              </a:spcBef>
              <a:buFont typeface="Arial" panose="020B0604020202020204" pitchFamily="34" charset="0"/>
              <a:buNone/>
            </a:pPr>
            <a:endParaRPr lang="vi-VN" altLang="vi-VN" sz="1400" i="1">
              <a:solidFill>
                <a:srgbClr val="404040"/>
              </a:solidFill>
            </a:endParaRPr>
          </a:p>
        </p:txBody>
      </p:sp>
      <p:sp>
        <p:nvSpPr>
          <p:cNvPr id="3" name="Text Placeholder 2"/>
          <p:cNvSpPr>
            <a:spLocks noGrp="1"/>
          </p:cNvSpPr>
          <p:nvPr>
            <p:ph type="body" idx="1"/>
          </p:nvPr>
        </p:nvSpPr>
        <p:spPr>
          <a:xfrm>
            <a:off x="381000" y="5105400"/>
            <a:ext cx="8229600" cy="376238"/>
          </a:xfrm>
        </p:spPr>
        <p:txBody>
          <a:bodyPr rtlCol="0"/>
          <a:lstStyle/>
          <a:p>
            <a:pPr eaLnBrk="1" fontAlgn="auto" hangingPunct="1">
              <a:spcAft>
                <a:spcPts val="0"/>
              </a:spcAft>
              <a:defRPr/>
            </a:pPr>
            <a:endParaRPr lang="en-US">
              <a:ea typeface="+mn-ea"/>
              <a:cs typeface="+mn-cs"/>
            </a:endParaRPr>
          </a:p>
        </p:txBody>
      </p:sp>
    </p:spTree>
  </p:cSld>
  <p:clrMapOvr>
    <a:masterClrMapping/>
  </p:clrMapOvr>
  <p:transition spd="slow">
    <p:fad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36563" y="76200"/>
            <a:ext cx="8402637" cy="685800"/>
          </a:xfrm>
        </p:spPr>
        <p:txBody>
          <a:bodyPr rtlCol="0"/>
          <a:lstStyle/>
          <a:p>
            <a:pPr eaLnBrk="1" fontAlgn="auto" hangingPunct="1">
              <a:spcAft>
                <a:spcPts val="0"/>
              </a:spcAft>
              <a:defRPr/>
            </a:pPr>
            <a:r>
              <a:rPr lang="en-US" dirty="0" smtClean="0">
                <a:ea typeface="+mj-ea"/>
                <a:cs typeface="+mj-cs"/>
              </a:rPr>
              <a:t>Definition - Characteristics</a:t>
            </a:r>
            <a:endParaRPr lang="en-US" dirty="0">
              <a:ea typeface="+mj-ea"/>
              <a:cs typeface="+mj-cs"/>
            </a:endParaRPr>
          </a:p>
        </p:txBody>
      </p:sp>
      <p:sp>
        <p:nvSpPr>
          <p:cNvPr id="3" name="Content Placeholder 2"/>
          <p:cNvSpPr>
            <a:spLocks noGrp="1"/>
          </p:cNvSpPr>
          <p:nvPr>
            <p:ph idx="1"/>
          </p:nvPr>
        </p:nvSpPr>
        <p:spPr>
          <a:xfrm>
            <a:off x="457200" y="1265238"/>
            <a:ext cx="8229600" cy="4983162"/>
          </a:xfrm>
        </p:spPr>
        <p:txBody>
          <a:bodyPr rtlCol="0">
            <a:normAutofit fontScale="92500" lnSpcReduction="10000"/>
          </a:bodyPr>
          <a:lstStyle/>
          <a:p>
            <a:pPr eaLnBrk="1" fontAlgn="auto" hangingPunct="1">
              <a:spcAft>
                <a:spcPts val="0"/>
              </a:spcAft>
              <a:buFont typeface="Wingdings" charset="2"/>
              <a:buChar char="ü"/>
              <a:defRPr/>
            </a:pPr>
            <a:r>
              <a:rPr lang="en-US" sz="2400" dirty="0">
                <a:ea typeface="+mn-ea"/>
                <a:cs typeface="+mn-cs"/>
              </a:rPr>
              <a:t> </a:t>
            </a:r>
            <a:r>
              <a:rPr lang="en-US" sz="2400" dirty="0" smtClean="0">
                <a:ea typeface="+mn-ea"/>
                <a:cs typeface="+mn-cs"/>
              </a:rPr>
              <a:t>Definition:</a:t>
            </a:r>
          </a:p>
          <a:p>
            <a:pPr marL="857250" lvl="1" indent="-457200" eaLnBrk="1" fontAlgn="auto" hangingPunct="1">
              <a:spcAft>
                <a:spcPts val="0"/>
              </a:spcAft>
              <a:buFont typeface="Arial"/>
              <a:buChar char="•"/>
              <a:defRPr/>
            </a:pPr>
            <a:r>
              <a:rPr lang="en-US" sz="2400" dirty="0" smtClean="0">
                <a:ea typeface="+mn-ea"/>
                <a:cs typeface="+mn-cs"/>
              </a:rPr>
              <a:t>International monetary system refers to the rules, customs, instruments, facilities and organizations for effecting international payments</a:t>
            </a:r>
          </a:p>
          <a:p>
            <a:pPr marL="857250" lvl="1" indent="-457200" eaLnBrk="1" fontAlgn="auto" hangingPunct="1">
              <a:spcAft>
                <a:spcPts val="0"/>
              </a:spcAft>
              <a:buFont typeface="Arial"/>
              <a:buChar char="•"/>
              <a:defRPr/>
            </a:pPr>
            <a:r>
              <a:rPr lang="en-US" sz="2400" dirty="0" smtClean="0">
                <a:ea typeface="+mn-ea"/>
                <a:cs typeface="+mn-cs"/>
              </a:rPr>
              <a:t>IMS is a system of institutional arrangement that countries adopt to govern exchange rate. </a:t>
            </a:r>
          </a:p>
          <a:p>
            <a:pPr marL="857250" lvl="1" indent="-457200" eaLnBrk="1" fontAlgn="auto" hangingPunct="1">
              <a:spcAft>
                <a:spcPts val="0"/>
              </a:spcAft>
              <a:buFont typeface="Arial"/>
              <a:buChar char="•"/>
              <a:defRPr/>
            </a:pPr>
            <a:endParaRPr lang="en-US" sz="2400" dirty="0" smtClean="0">
              <a:ea typeface="+mn-ea"/>
              <a:cs typeface="+mn-cs"/>
            </a:endParaRPr>
          </a:p>
          <a:p>
            <a:pPr eaLnBrk="1" fontAlgn="auto" hangingPunct="1">
              <a:spcAft>
                <a:spcPts val="0"/>
              </a:spcAft>
              <a:buFont typeface="Wingdings" charset="2"/>
              <a:buChar char="ü"/>
              <a:defRPr/>
            </a:pPr>
            <a:r>
              <a:rPr lang="en-US" sz="2400" dirty="0" smtClean="0">
                <a:ea typeface="+mn-ea"/>
                <a:cs typeface="+mn-cs"/>
              </a:rPr>
              <a:t> Characteristics</a:t>
            </a:r>
          </a:p>
          <a:p>
            <a:pPr marL="857250" lvl="1" indent="-457200" eaLnBrk="1" fontAlgn="auto" hangingPunct="1">
              <a:spcAft>
                <a:spcPts val="0"/>
              </a:spcAft>
              <a:buFont typeface="Arial"/>
              <a:buChar char="•"/>
              <a:defRPr/>
            </a:pPr>
            <a:r>
              <a:rPr lang="en-US" sz="2400" dirty="0" smtClean="0">
                <a:cs typeface="+mn-cs"/>
              </a:rPr>
              <a:t>IMS facilitate international economic relations through adjusting and ensuring the stability of monetary relations among countries. </a:t>
            </a:r>
            <a:endParaRPr lang="en-US" sz="2400" dirty="0" smtClean="0">
              <a:ea typeface="+mn-ea"/>
              <a:cs typeface="+mn-cs"/>
            </a:endParaRPr>
          </a:p>
          <a:p>
            <a:pPr marL="857250" lvl="1" indent="-457200" eaLnBrk="1" fontAlgn="auto" hangingPunct="1">
              <a:spcAft>
                <a:spcPts val="0"/>
              </a:spcAft>
              <a:buFont typeface="Arial"/>
              <a:buChar char="•"/>
              <a:defRPr/>
            </a:pPr>
            <a:r>
              <a:rPr lang="en-US" sz="2400" dirty="0" smtClean="0">
                <a:ea typeface="+mn-ea"/>
                <a:cs typeface="+mn-cs"/>
              </a:rPr>
              <a:t>In a specific period, there is a certain international monetary system in accordance with the specific conditions of that period.</a:t>
            </a:r>
            <a:endParaRPr lang="en-US" sz="2400" dirty="0">
              <a:ea typeface="+mn-ea"/>
              <a:cs typeface="+mn-cs"/>
            </a:endParaRPr>
          </a:p>
        </p:txBody>
      </p:sp>
    </p:spTree>
  </p:cSld>
  <p:clrMapOvr>
    <a:masterClrMapping/>
  </p:clrMapOvr>
  <p:transition spd="slow">
    <p:fad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436563" y="76200"/>
            <a:ext cx="8402637" cy="685800"/>
          </a:xfrm>
        </p:spPr>
        <p:txBody>
          <a:bodyPr rtlCol="0"/>
          <a:lstStyle/>
          <a:p>
            <a:pPr eaLnBrk="1" fontAlgn="auto" hangingPunct="1">
              <a:spcAft>
                <a:spcPts val="0"/>
              </a:spcAft>
              <a:defRPr/>
            </a:pPr>
            <a:r>
              <a:rPr lang="en-US" dirty="0" smtClean="0">
                <a:ea typeface="+mj-ea"/>
                <a:cs typeface="+mj-cs"/>
              </a:rPr>
              <a:t>Classification</a:t>
            </a:r>
            <a:endParaRPr lang="en-US" dirty="0">
              <a:ea typeface="+mj-ea"/>
              <a:cs typeface="+mj-cs"/>
            </a:endParaRPr>
          </a:p>
        </p:txBody>
      </p:sp>
      <p:sp>
        <p:nvSpPr>
          <p:cNvPr id="43011" name="Content Placeholder 2"/>
          <p:cNvSpPr>
            <a:spLocks noGrp="1"/>
          </p:cNvSpPr>
          <p:nvPr>
            <p:ph idx="1"/>
          </p:nvPr>
        </p:nvSpPr>
        <p:spPr>
          <a:xfrm>
            <a:off x="304800" y="1066800"/>
            <a:ext cx="8534400" cy="5562600"/>
          </a:xfrm>
        </p:spPr>
        <p:txBody>
          <a:bodyPr/>
          <a:lstStyle/>
          <a:p>
            <a:pPr eaLnBrk="1" hangingPunct="1">
              <a:lnSpc>
                <a:spcPct val="90000"/>
              </a:lnSpc>
            </a:pPr>
            <a:r>
              <a:rPr lang="en-US" altLang="vi-VN" sz="2600" b="1" u="sng" smtClean="0">
                <a:solidFill>
                  <a:srgbClr val="474747"/>
                </a:solidFill>
              </a:rPr>
              <a:t>Based on </a:t>
            </a:r>
            <a:r>
              <a:rPr lang="en-US" altLang="vi-VN" sz="2400" b="1" u="sng" smtClean="0">
                <a:solidFill>
                  <a:srgbClr val="474747"/>
                </a:solidFill>
              </a:rPr>
              <a:t>Exchange rate regime</a:t>
            </a:r>
          </a:p>
          <a:p>
            <a:pPr lvl="2" eaLnBrk="1" hangingPunct="1">
              <a:lnSpc>
                <a:spcPct val="90000"/>
              </a:lnSpc>
            </a:pPr>
            <a:r>
              <a:rPr lang="en-US" altLang="vi-VN" sz="2000" b="1" i="1" smtClean="0">
                <a:solidFill>
                  <a:srgbClr val="474747"/>
                </a:solidFill>
              </a:rPr>
              <a:t>Fixed exchange rate system: </a:t>
            </a:r>
            <a:r>
              <a:rPr lang="en-US" altLang="vi-VN" sz="2000" smtClean="0">
                <a:solidFill>
                  <a:srgbClr val="474747"/>
                </a:solidFill>
              </a:rPr>
              <a:t>The values of a set of currencies are fixed against each other at some mutually agreed on exchange rate</a:t>
            </a:r>
          </a:p>
          <a:p>
            <a:pPr lvl="2" eaLnBrk="1" hangingPunct="1">
              <a:lnSpc>
                <a:spcPct val="90000"/>
              </a:lnSpc>
            </a:pPr>
            <a:r>
              <a:rPr lang="en-US" altLang="vi-VN" sz="2000" b="1" i="1" smtClean="0">
                <a:solidFill>
                  <a:srgbClr val="474747"/>
                </a:solidFill>
              </a:rPr>
              <a:t>Fixed exchange rate system with bands : </a:t>
            </a:r>
            <a:r>
              <a:rPr lang="en-US" altLang="vi-VN" sz="2000" smtClean="0">
                <a:solidFill>
                  <a:srgbClr val="474747"/>
                </a:solidFill>
              </a:rPr>
              <a:t>the exchange rate can fluctuate slightly within a band of rates around the fixed rate.  </a:t>
            </a:r>
          </a:p>
          <a:p>
            <a:pPr lvl="2" eaLnBrk="1" hangingPunct="1">
              <a:lnSpc>
                <a:spcPct val="90000"/>
              </a:lnSpc>
            </a:pPr>
            <a:r>
              <a:rPr lang="en-US" altLang="vi-VN" sz="2000" b="1" i="1" smtClean="0">
                <a:solidFill>
                  <a:srgbClr val="474747"/>
                </a:solidFill>
              </a:rPr>
              <a:t>Pegged rate system: </a:t>
            </a:r>
            <a:r>
              <a:rPr lang="en-US" altLang="vi-VN" sz="2000" smtClean="0">
                <a:solidFill>
                  <a:srgbClr val="474747"/>
                </a:solidFill>
              </a:rPr>
              <a:t>the value of a currency is fixed relative to a reference currency (always major currency, e.g. USD, EUR)</a:t>
            </a:r>
          </a:p>
          <a:p>
            <a:pPr lvl="3" eaLnBrk="1" hangingPunct="1">
              <a:lnSpc>
                <a:spcPct val="90000"/>
              </a:lnSpc>
              <a:buFont typeface="Arial" panose="020B0604020202020204" pitchFamily="34" charset="0"/>
              <a:buChar char="•"/>
            </a:pPr>
            <a:r>
              <a:rPr lang="en-US" altLang="vi-VN" sz="1700" smtClean="0">
                <a:solidFill>
                  <a:srgbClr val="474747"/>
                </a:solidFill>
              </a:rPr>
              <a:t>Adjustable peg: a currency is largely pegged or fixed to a major currency, but can be readjusted from time to time within a narrow interval</a:t>
            </a:r>
          </a:p>
          <a:p>
            <a:pPr lvl="3" eaLnBrk="1" hangingPunct="1">
              <a:lnSpc>
                <a:spcPct val="90000"/>
              </a:lnSpc>
              <a:buFont typeface="Arial" panose="020B0604020202020204" pitchFamily="34" charset="0"/>
              <a:buChar char="•"/>
            </a:pPr>
            <a:r>
              <a:rPr lang="en-US" altLang="vi-VN" sz="1700" smtClean="0">
                <a:solidFill>
                  <a:srgbClr val="474747"/>
                </a:solidFill>
              </a:rPr>
              <a:t>Crawling peg : a fixed exchange rate is adjusted often according to a predetermined set of indicators. </a:t>
            </a:r>
          </a:p>
          <a:p>
            <a:pPr lvl="2" eaLnBrk="1" hangingPunct="1">
              <a:lnSpc>
                <a:spcPct val="90000"/>
              </a:lnSpc>
            </a:pPr>
            <a:r>
              <a:rPr lang="en-US" altLang="vi-VN" sz="2000" b="1" i="1" smtClean="0">
                <a:solidFill>
                  <a:srgbClr val="474747"/>
                </a:solidFill>
              </a:rPr>
              <a:t>Managed floating rate system:</a:t>
            </a:r>
            <a:r>
              <a:rPr lang="en-US" altLang="vi-VN" sz="2000" smtClean="0">
                <a:solidFill>
                  <a:srgbClr val="474747"/>
                </a:solidFill>
              </a:rPr>
              <a:t> a system of floating exchange rates with central bank intervention to reduce currency fluctuations</a:t>
            </a:r>
            <a:r>
              <a:rPr lang="en-US" altLang="vi-VN" sz="2000" b="1" i="1" smtClean="0">
                <a:solidFill>
                  <a:srgbClr val="474747"/>
                </a:solidFill>
              </a:rPr>
              <a:t> </a:t>
            </a:r>
            <a:r>
              <a:rPr lang="en-US" altLang="vi-VN" sz="2000" smtClean="0">
                <a:solidFill>
                  <a:srgbClr val="474747"/>
                </a:solidFill>
              </a:rPr>
              <a:t>-&gt; the exchange rate is determined by market forces and government</a:t>
            </a:r>
            <a:r>
              <a:rPr lang="en-US" altLang="en-US" sz="2000" smtClean="0">
                <a:solidFill>
                  <a:srgbClr val="474747"/>
                </a:solidFill>
              </a:rPr>
              <a:t>’</a:t>
            </a:r>
            <a:r>
              <a:rPr lang="en-US" altLang="vi-VN" sz="2000" smtClean="0">
                <a:solidFill>
                  <a:srgbClr val="474747"/>
                </a:solidFill>
              </a:rPr>
              <a:t>s intervention</a:t>
            </a:r>
            <a:r>
              <a:rPr lang="en-US" altLang="vi-VN" sz="2000" b="1" i="1" smtClean="0">
                <a:solidFill>
                  <a:srgbClr val="474747"/>
                </a:solidFill>
              </a:rPr>
              <a:t> </a:t>
            </a:r>
          </a:p>
          <a:p>
            <a:pPr lvl="2" eaLnBrk="1" hangingPunct="1">
              <a:lnSpc>
                <a:spcPct val="90000"/>
              </a:lnSpc>
            </a:pPr>
            <a:r>
              <a:rPr lang="en-US" altLang="vi-VN" sz="2000" b="1" i="1" smtClean="0">
                <a:solidFill>
                  <a:srgbClr val="474747"/>
                </a:solidFill>
              </a:rPr>
              <a:t>Freely floating system: </a:t>
            </a:r>
            <a:r>
              <a:rPr lang="en-US" altLang="vi-VN" sz="2000" smtClean="0">
                <a:solidFill>
                  <a:srgbClr val="474747"/>
                </a:solidFill>
              </a:rPr>
              <a:t>The exchange rate is determined by the foreign exchange market without the intervention of government</a:t>
            </a:r>
            <a:endParaRPr lang="en-US" altLang="vi-VN" sz="2200" smtClean="0">
              <a:solidFill>
                <a:srgbClr val="474747"/>
              </a:solidFill>
            </a:endParaRPr>
          </a:p>
          <a:p>
            <a:pPr lvl="2" eaLnBrk="1" hangingPunct="1">
              <a:lnSpc>
                <a:spcPct val="90000"/>
              </a:lnSpc>
            </a:pPr>
            <a:endParaRPr lang="en-US" altLang="vi-VN" sz="2200" smtClean="0">
              <a:solidFill>
                <a:srgbClr val="474747"/>
              </a:solidFill>
            </a:endParaRPr>
          </a:p>
          <a:p>
            <a:pPr lvl="2" eaLnBrk="1" hangingPunct="1">
              <a:lnSpc>
                <a:spcPct val="90000"/>
              </a:lnSpc>
            </a:pPr>
            <a:endParaRPr lang="en-US" altLang="vi-VN" sz="2200" smtClean="0">
              <a:solidFill>
                <a:srgbClr val="474747"/>
              </a:solidFill>
            </a:endParaRPr>
          </a:p>
        </p:txBody>
      </p:sp>
    </p:spTree>
  </p:cSld>
  <p:clrMapOvr>
    <a:masterClrMapping/>
  </p:clrMapOvr>
  <p:transition spd="slow">
    <p:fad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436563" y="76200"/>
            <a:ext cx="8402637" cy="685800"/>
          </a:xfrm>
        </p:spPr>
        <p:txBody>
          <a:bodyPr rtlCol="0"/>
          <a:lstStyle/>
          <a:p>
            <a:pPr eaLnBrk="1" fontAlgn="auto" hangingPunct="1">
              <a:spcAft>
                <a:spcPts val="0"/>
              </a:spcAft>
              <a:defRPr/>
            </a:pPr>
            <a:r>
              <a:rPr lang="en-US" dirty="0" smtClean="0">
                <a:ea typeface="+mj-ea"/>
                <a:cs typeface="+mj-cs"/>
              </a:rPr>
              <a:t>Classification</a:t>
            </a:r>
            <a:endParaRPr lang="en-US" dirty="0">
              <a:ea typeface="+mj-ea"/>
              <a:cs typeface="+mj-cs"/>
            </a:endParaRPr>
          </a:p>
        </p:txBody>
      </p:sp>
      <p:sp>
        <p:nvSpPr>
          <p:cNvPr id="3" name="Content Placeholder 2"/>
          <p:cNvSpPr>
            <a:spLocks noGrp="1"/>
          </p:cNvSpPr>
          <p:nvPr>
            <p:ph idx="1"/>
          </p:nvPr>
        </p:nvSpPr>
        <p:spPr>
          <a:xfrm>
            <a:off x="457200" y="1066800"/>
            <a:ext cx="8229600" cy="4830763"/>
          </a:xfrm>
        </p:spPr>
        <p:txBody>
          <a:bodyPr rtlCol="0">
            <a:normAutofit/>
          </a:bodyPr>
          <a:lstStyle/>
          <a:p>
            <a:pPr eaLnBrk="1" fontAlgn="auto" hangingPunct="1">
              <a:spcAft>
                <a:spcPts val="0"/>
              </a:spcAft>
              <a:defRPr/>
            </a:pPr>
            <a:r>
              <a:rPr lang="en-US" sz="2800" b="1" u="sng" dirty="0" smtClean="0">
                <a:ea typeface="+mn-ea"/>
                <a:cs typeface="+mn-cs"/>
              </a:rPr>
              <a:t>Based on </a:t>
            </a:r>
            <a:r>
              <a:rPr lang="en-US" sz="2600" b="1" u="sng" dirty="0" smtClean="0">
                <a:ea typeface="ＭＳ Ｐゴシック" charset="0"/>
                <a:cs typeface="ＭＳ Ｐゴシック" charset="0"/>
              </a:rPr>
              <a:t>Form </a:t>
            </a:r>
            <a:r>
              <a:rPr lang="en-US" sz="2600" b="1" u="sng" dirty="0">
                <a:ea typeface="ＭＳ Ｐゴシック" charset="0"/>
                <a:cs typeface="ＭＳ Ｐゴシック" charset="0"/>
              </a:rPr>
              <a:t>of international reserves</a:t>
            </a:r>
          </a:p>
          <a:p>
            <a:pPr lvl="2" eaLnBrk="1" fontAlgn="auto" hangingPunct="1">
              <a:spcAft>
                <a:spcPts val="0"/>
              </a:spcAft>
              <a:defRPr/>
            </a:pPr>
            <a:r>
              <a:rPr lang="en-US" sz="2200" b="1" i="1" dirty="0">
                <a:ea typeface="ＭＳ Ｐゴシック" charset="0"/>
                <a:cs typeface="+mn-cs"/>
              </a:rPr>
              <a:t>Gold standard: </a:t>
            </a:r>
            <a:r>
              <a:rPr lang="en-US" sz="2200" dirty="0">
                <a:ea typeface="ＭＳ Ｐゴシック" charset="0"/>
                <a:cs typeface="+mn-cs"/>
              </a:rPr>
              <a:t>gold is the only form of international </a:t>
            </a:r>
            <a:r>
              <a:rPr lang="en-US" sz="2200" dirty="0" smtClean="0">
                <a:ea typeface="ＭＳ Ｐゴシック" charset="0"/>
                <a:cs typeface="+mn-cs"/>
              </a:rPr>
              <a:t>reserves</a:t>
            </a:r>
          </a:p>
          <a:p>
            <a:pPr lvl="2" eaLnBrk="1" fontAlgn="auto" hangingPunct="1">
              <a:spcAft>
                <a:spcPts val="0"/>
              </a:spcAft>
              <a:defRPr/>
            </a:pPr>
            <a:r>
              <a:rPr lang="en-US" sz="2200" b="1" i="1" dirty="0" smtClean="0">
                <a:ea typeface="ＭＳ Ｐゴシック" charset="0"/>
                <a:cs typeface="+mn-cs"/>
              </a:rPr>
              <a:t>Exchange standard: </a:t>
            </a:r>
            <a:r>
              <a:rPr lang="en-US" sz="2200" dirty="0" smtClean="0">
                <a:ea typeface="ＭＳ Ｐゴシック" charset="0"/>
                <a:cs typeface="+mn-cs"/>
              </a:rPr>
              <a:t>foreign currencies are the form of international reserves</a:t>
            </a:r>
          </a:p>
          <a:p>
            <a:pPr lvl="2" eaLnBrk="1" fontAlgn="auto" hangingPunct="1">
              <a:spcAft>
                <a:spcPts val="0"/>
              </a:spcAft>
              <a:defRPr/>
            </a:pPr>
            <a:r>
              <a:rPr lang="en-US" sz="2200" b="1" i="1" dirty="0" smtClean="0">
                <a:ea typeface="ＭＳ Ｐゴシック" charset="0"/>
                <a:cs typeface="+mn-cs"/>
              </a:rPr>
              <a:t>Gold </a:t>
            </a:r>
            <a:r>
              <a:rPr lang="en-US" sz="2200" b="1" i="1" dirty="0">
                <a:ea typeface="ＭＳ Ｐゴシック" charset="0"/>
                <a:cs typeface="+mn-cs"/>
              </a:rPr>
              <a:t>exchange standard: </a:t>
            </a:r>
            <a:r>
              <a:rPr lang="en-US" sz="2200" dirty="0">
                <a:ea typeface="ＭＳ Ｐゴシック" charset="0"/>
                <a:cs typeface="+mn-cs"/>
              </a:rPr>
              <a:t>combination of both gold and foreign currencies as forms of international reserves  </a:t>
            </a:r>
          </a:p>
          <a:p>
            <a:pPr marL="457200" lvl="1" indent="0" eaLnBrk="1" fontAlgn="auto" hangingPunct="1">
              <a:spcAft>
                <a:spcPts val="0"/>
              </a:spcAft>
              <a:buFont typeface="Arial" panose="020B0604020202020204" pitchFamily="34" charset="0"/>
              <a:buNone/>
              <a:defRPr/>
            </a:pPr>
            <a:endParaRPr lang="en-US" sz="2600" dirty="0">
              <a:ea typeface="ＭＳ Ｐゴシック" charset="0"/>
              <a:cs typeface="+mn-cs"/>
            </a:endParaRPr>
          </a:p>
          <a:p>
            <a:pPr marL="914400" lvl="2" indent="0" eaLnBrk="1" fontAlgn="auto" hangingPunct="1">
              <a:spcAft>
                <a:spcPts val="0"/>
              </a:spcAft>
              <a:buFont typeface="Arial" charset="0"/>
              <a:buNone/>
              <a:defRPr/>
            </a:pPr>
            <a:endParaRPr lang="en-US" sz="2200" i="1" dirty="0" smtClean="0">
              <a:ea typeface="+mn-ea"/>
              <a:cs typeface="+mn-cs"/>
            </a:endParaRPr>
          </a:p>
          <a:p>
            <a:pPr lvl="2" eaLnBrk="1" fontAlgn="auto" hangingPunct="1">
              <a:spcAft>
                <a:spcPts val="0"/>
              </a:spcAft>
              <a:defRPr/>
            </a:pPr>
            <a:endParaRPr lang="en-US" sz="2200" i="1" dirty="0" smtClean="0">
              <a:ea typeface="+mn-ea"/>
              <a:cs typeface="+mn-cs"/>
            </a:endParaRPr>
          </a:p>
          <a:p>
            <a:pPr lvl="2" eaLnBrk="1" fontAlgn="auto" hangingPunct="1">
              <a:spcAft>
                <a:spcPts val="0"/>
              </a:spcAft>
              <a:defRPr/>
            </a:pPr>
            <a:endParaRPr lang="en-US" dirty="0" smtClean="0">
              <a:ea typeface="+mn-ea"/>
              <a:cs typeface="+mn-cs"/>
            </a:endParaRPr>
          </a:p>
          <a:p>
            <a:pPr lvl="2" eaLnBrk="1" fontAlgn="auto" hangingPunct="1">
              <a:spcAft>
                <a:spcPts val="0"/>
              </a:spcAft>
              <a:defRPr/>
            </a:pPr>
            <a:endParaRPr lang="en-US" dirty="0" smtClean="0">
              <a:ea typeface="+mn-ea"/>
              <a:cs typeface="+mn-cs"/>
            </a:endParaRPr>
          </a:p>
          <a:p>
            <a:pPr lvl="2" eaLnBrk="1" fontAlgn="auto" hangingPunct="1">
              <a:spcAft>
                <a:spcPts val="0"/>
              </a:spcAft>
              <a:defRPr/>
            </a:pPr>
            <a:endParaRPr lang="en-US" dirty="0">
              <a:ea typeface="+mn-ea"/>
              <a:cs typeface="+mn-cs"/>
            </a:endParaRPr>
          </a:p>
        </p:txBody>
      </p:sp>
    </p:spTree>
  </p:cSld>
  <p:clrMapOvr>
    <a:masterClrMapping/>
  </p:clrMapOvr>
  <p:transition spd="slow">
    <p:fad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36563" y="76200"/>
            <a:ext cx="8402637" cy="685800"/>
          </a:xfrm>
        </p:spPr>
        <p:txBody>
          <a:bodyPr/>
          <a:lstStyle/>
          <a:p>
            <a:pPr eaLnBrk="1" hangingPunct="1">
              <a:defRPr/>
            </a:pPr>
            <a:r>
              <a:rPr lang="en-US" dirty="0" smtClean="0">
                <a:ea typeface="ＭＳ Ｐゴシック" charset="0"/>
                <a:cs typeface="ＭＳ Ｐゴシック" charset="0"/>
              </a:rPr>
              <a:t>Convertible vs. Non-convertible currency</a:t>
            </a:r>
            <a:endParaRPr lang="en-US" dirty="0">
              <a:ea typeface="ＭＳ Ｐゴシック" charset="0"/>
              <a:cs typeface="ＭＳ Ｐゴシック" charset="0"/>
            </a:endParaRPr>
          </a:p>
        </p:txBody>
      </p:sp>
      <p:sp>
        <p:nvSpPr>
          <p:cNvPr id="3" name="Content Placeholder 2"/>
          <p:cNvSpPr>
            <a:spLocks noGrp="1"/>
          </p:cNvSpPr>
          <p:nvPr>
            <p:ph idx="1"/>
          </p:nvPr>
        </p:nvSpPr>
        <p:spPr>
          <a:xfrm>
            <a:off x="457200" y="1371600"/>
            <a:ext cx="8229600" cy="4525963"/>
          </a:xfrm>
        </p:spPr>
        <p:txBody>
          <a:bodyPr/>
          <a:lstStyle/>
          <a:p>
            <a:pPr eaLnBrk="1" hangingPunct="1">
              <a:buFont typeface="Arial" charset="0"/>
              <a:buChar char="•"/>
              <a:defRPr/>
            </a:pPr>
            <a:r>
              <a:rPr lang="en-US" dirty="0" smtClean="0">
                <a:ea typeface="ＭＳ Ｐゴシック" charset="0"/>
                <a:cs typeface="ＭＳ Ｐゴシック" charset="0"/>
              </a:rPr>
              <a:t>Convertible currency</a:t>
            </a:r>
          </a:p>
          <a:p>
            <a:pPr lvl="2" eaLnBrk="1" hangingPunct="1">
              <a:buFont typeface="Arial" charset="0"/>
              <a:buChar char="•"/>
              <a:defRPr/>
            </a:pPr>
            <a:r>
              <a:rPr lang="en-US" dirty="0" smtClean="0">
                <a:ea typeface="ＭＳ Ｐゴシック" charset="0"/>
                <a:cs typeface="+mn-cs"/>
              </a:rPr>
              <a:t>A currency is freely convertible when the government allows both residents and nonresidents to purchase unlimited amount of foreign currency with it. </a:t>
            </a:r>
          </a:p>
          <a:p>
            <a:pPr lvl="2" eaLnBrk="1" hangingPunct="1">
              <a:buFont typeface="Arial" charset="0"/>
              <a:buChar char="•"/>
              <a:defRPr/>
            </a:pPr>
            <a:endParaRPr lang="en-US" dirty="0">
              <a:ea typeface="ＭＳ Ｐゴシック" charset="0"/>
              <a:cs typeface="+mn-cs"/>
            </a:endParaRPr>
          </a:p>
          <a:p>
            <a:pPr eaLnBrk="1" hangingPunct="1">
              <a:buFont typeface="Arial" charset="0"/>
              <a:buChar char="•"/>
              <a:defRPr/>
            </a:pPr>
            <a:r>
              <a:rPr lang="en-US" dirty="0" smtClean="0">
                <a:ea typeface="ＭＳ Ｐゴシック" charset="0"/>
                <a:cs typeface="ＭＳ Ｐゴシック" charset="0"/>
              </a:rPr>
              <a:t>Nonconvertible currency</a:t>
            </a:r>
          </a:p>
          <a:p>
            <a:pPr marL="1257300" lvl="4" indent="-342900" eaLnBrk="1" hangingPunct="1">
              <a:buFont typeface="Arial"/>
              <a:buChar char="•"/>
              <a:defRPr/>
            </a:pPr>
            <a:r>
              <a:rPr lang="en-US" sz="2400" dirty="0">
                <a:ea typeface="ＭＳ Ｐゴシック" charset="0"/>
                <a:cs typeface="+mn-cs"/>
              </a:rPr>
              <a:t>A currency </a:t>
            </a:r>
            <a:r>
              <a:rPr lang="en-US" sz="2400" dirty="0" smtClean="0">
                <a:ea typeface="ＭＳ Ｐゴシック" charset="0"/>
                <a:cs typeface="+mn-cs"/>
              </a:rPr>
              <a:t>is non-convertible </a:t>
            </a:r>
            <a:r>
              <a:rPr lang="en-US" sz="2400" dirty="0">
                <a:ea typeface="ＭＳ Ｐゴシック" charset="0"/>
                <a:cs typeface="+mn-cs"/>
              </a:rPr>
              <a:t>when </a:t>
            </a:r>
            <a:r>
              <a:rPr lang="en-US" sz="2400" dirty="0" smtClean="0">
                <a:ea typeface="ＭＳ Ｐゴシック" charset="0"/>
                <a:cs typeface="+mn-cs"/>
              </a:rPr>
              <a:t>neither residents </a:t>
            </a:r>
            <a:r>
              <a:rPr lang="en-US" sz="2400" dirty="0">
                <a:ea typeface="ＭＳ Ｐゴシック" charset="0"/>
                <a:cs typeface="+mn-cs"/>
              </a:rPr>
              <a:t>and </a:t>
            </a:r>
            <a:r>
              <a:rPr lang="en-US" sz="2400" dirty="0" smtClean="0">
                <a:ea typeface="ＭＳ Ｐゴシック" charset="0"/>
                <a:cs typeface="+mn-cs"/>
              </a:rPr>
              <a:t>nor nonresidents are allowed to convert it into foreign currency. </a:t>
            </a:r>
            <a:endParaRPr lang="en-US" sz="2400" dirty="0">
              <a:ea typeface="ＭＳ Ｐゴシック" charset="0"/>
              <a:cs typeface="+mn-cs"/>
            </a:endParaRPr>
          </a:p>
          <a:p>
            <a:pPr eaLnBrk="1" hangingPunct="1">
              <a:buFont typeface="Arial" charset="0"/>
              <a:buChar char="•"/>
              <a:defRPr/>
            </a:pPr>
            <a:endParaRPr lang="en-US" dirty="0" smtClean="0">
              <a:ea typeface="ＭＳ Ｐゴシック" charset="0"/>
              <a:cs typeface="ＭＳ Ｐゴシック" charset="0"/>
            </a:endParaRPr>
          </a:p>
          <a:p>
            <a:pPr marL="0" indent="0" eaLnBrk="1" hangingPunct="1">
              <a:buFont typeface="Arial" charset="0"/>
              <a:buNone/>
              <a:defRPr/>
            </a:pPr>
            <a:endParaRPr lang="en-US" dirty="0">
              <a:ea typeface="ＭＳ Ｐゴシック" charset="0"/>
              <a:cs typeface="ＭＳ Ｐゴシック" charset="0"/>
            </a:endParaRPr>
          </a:p>
        </p:txBody>
      </p:sp>
    </p:spTree>
  </p:cSld>
  <p:clrMapOvr>
    <a:masterClrMapping/>
  </p:clrMapOvr>
  <p:transition spd="slow">
    <p:fad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Title 1"/>
          <p:cNvSpPr>
            <a:spLocks noGrp="1"/>
          </p:cNvSpPr>
          <p:nvPr>
            <p:ph type="title"/>
          </p:nvPr>
        </p:nvSpPr>
        <p:spPr>
          <a:xfrm>
            <a:off x="436563" y="76200"/>
            <a:ext cx="8402637" cy="685800"/>
          </a:xfrm>
        </p:spPr>
        <p:txBody>
          <a:bodyPr/>
          <a:lstStyle/>
          <a:p>
            <a:pPr eaLnBrk="1" hangingPunct="1"/>
            <a:r>
              <a:rPr lang="en-US" altLang="vi-VN" smtClean="0">
                <a:solidFill>
                  <a:srgbClr val="474747"/>
                </a:solidFill>
              </a:rPr>
              <a:t>What are the requirements of a good IMS?</a:t>
            </a:r>
          </a:p>
        </p:txBody>
      </p:sp>
      <p:graphicFrame>
        <p:nvGraphicFramePr>
          <p:cNvPr id="4" name="Table 3"/>
          <p:cNvGraphicFramePr>
            <a:graphicFrameLocks noGrp="1"/>
          </p:cNvGraphicFramePr>
          <p:nvPr/>
        </p:nvGraphicFramePr>
        <p:xfrm>
          <a:off x="381000" y="1295400"/>
          <a:ext cx="8458199" cy="4837114"/>
        </p:xfrm>
        <a:graphic>
          <a:graphicData uri="http://schemas.openxmlformats.org/drawingml/2006/table">
            <a:tbl>
              <a:tblPr firstRow="1" bandRow="1">
                <a:tableStyleId>{5C22544A-7EE6-4342-B048-85BDC9FD1C3A}</a:tableStyleId>
              </a:tblPr>
              <a:tblGrid>
                <a:gridCol w="1447799">
                  <a:extLst>
                    <a:ext uri="{9D8B030D-6E8A-4147-A177-3AD203B41FA5}">
                      <a16:colId xmlns:a16="http://schemas.microsoft.com/office/drawing/2014/main" val="20000"/>
                    </a:ext>
                  </a:extLst>
                </a:gridCol>
                <a:gridCol w="3505200">
                  <a:extLst>
                    <a:ext uri="{9D8B030D-6E8A-4147-A177-3AD203B41FA5}">
                      <a16:colId xmlns:a16="http://schemas.microsoft.com/office/drawing/2014/main" val="20001"/>
                    </a:ext>
                  </a:extLst>
                </a:gridCol>
                <a:gridCol w="3505200">
                  <a:extLst>
                    <a:ext uri="{9D8B030D-6E8A-4147-A177-3AD203B41FA5}">
                      <a16:colId xmlns:a16="http://schemas.microsoft.com/office/drawing/2014/main" val="20002"/>
                    </a:ext>
                  </a:extLst>
                </a:gridCol>
              </a:tblGrid>
              <a:tr h="418542">
                <a:tc>
                  <a:txBody>
                    <a:bodyPr/>
                    <a:lstStyle/>
                    <a:p>
                      <a:pPr algn="ctr"/>
                      <a:r>
                        <a:rPr lang="en-US" sz="2000" dirty="0" smtClean="0"/>
                        <a:t>Criteria</a:t>
                      </a:r>
                      <a:endParaRPr lang="en-US" sz="2000" dirty="0"/>
                    </a:p>
                  </a:txBody>
                  <a:tcPr marT="45718" marB="45718"/>
                </a:tc>
                <a:tc>
                  <a:txBody>
                    <a:bodyPr/>
                    <a:lstStyle/>
                    <a:p>
                      <a:pPr algn="ctr"/>
                      <a:r>
                        <a:rPr lang="en-US" sz="2000" dirty="0" smtClean="0"/>
                        <a:t>Definition</a:t>
                      </a:r>
                      <a:endParaRPr lang="en-US" sz="2000" dirty="0"/>
                    </a:p>
                  </a:txBody>
                  <a:tcPr marT="45718" marB="45718"/>
                </a:tc>
                <a:tc>
                  <a:txBody>
                    <a:bodyPr/>
                    <a:lstStyle/>
                    <a:p>
                      <a:pPr algn="ctr"/>
                      <a:r>
                        <a:rPr lang="en-US" sz="2000" baseline="0" dirty="0" smtClean="0"/>
                        <a:t>A good IMS</a:t>
                      </a:r>
                      <a:endParaRPr lang="en-US" sz="2000" dirty="0"/>
                    </a:p>
                  </a:txBody>
                  <a:tcPr marT="45718" marB="45718"/>
                </a:tc>
                <a:extLst>
                  <a:ext uri="{0D108BD9-81ED-4DB2-BD59-A6C34878D82A}">
                    <a16:rowId xmlns:a16="http://schemas.microsoft.com/office/drawing/2014/main" val="10000"/>
                  </a:ext>
                </a:extLst>
              </a:tr>
              <a:tr h="1005836">
                <a:tc>
                  <a:txBody>
                    <a:bodyPr/>
                    <a:lstStyle/>
                    <a:p>
                      <a:r>
                        <a:rPr lang="en-US" sz="2000" b="1" dirty="0" smtClean="0"/>
                        <a:t>Adjustment</a:t>
                      </a:r>
                      <a:endParaRPr lang="en-US" sz="2000" b="1" dirty="0"/>
                    </a:p>
                  </a:txBody>
                  <a:tcPr marT="45718" marB="45718"/>
                </a:tc>
                <a:tc>
                  <a:txBody>
                    <a:bodyPr/>
                    <a:lstStyle/>
                    <a:p>
                      <a:r>
                        <a:rPr lang="en-US" sz="2000" dirty="0" smtClean="0"/>
                        <a:t>The process by which</a:t>
                      </a:r>
                      <a:r>
                        <a:rPr lang="en-US" sz="2000" baseline="0" dirty="0" smtClean="0"/>
                        <a:t> BOP disequilibria are corrected</a:t>
                      </a:r>
                      <a:endParaRPr lang="en-US" sz="2000" dirty="0"/>
                    </a:p>
                  </a:txBody>
                  <a:tcPr marT="45718" marB="45718"/>
                </a:tc>
                <a:tc>
                  <a:txBody>
                    <a:bodyPr/>
                    <a:lstStyle/>
                    <a:p>
                      <a:r>
                        <a:rPr lang="en-US" sz="2000" baseline="0" dirty="0" smtClean="0"/>
                        <a:t> A good monetary system should minimize the cost and the time of the BOP adjustment</a:t>
                      </a:r>
                      <a:endParaRPr lang="en-US" sz="2000" dirty="0"/>
                    </a:p>
                  </a:txBody>
                  <a:tcPr marT="45718" marB="45718"/>
                </a:tc>
                <a:extLst>
                  <a:ext uri="{0D108BD9-81ED-4DB2-BD59-A6C34878D82A}">
                    <a16:rowId xmlns:a16="http://schemas.microsoft.com/office/drawing/2014/main" val="10001"/>
                  </a:ext>
                </a:extLst>
              </a:tr>
              <a:tr h="1384412">
                <a:tc>
                  <a:txBody>
                    <a:bodyPr/>
                    <a:lstStyle/>
                    <a:p>
                      <a:r>
                        <a:rPr lang="en-US" sz="2000" b="1" dirty="0" smtClean="0"/>
                        <a:t>Liquidity</a:t>
                      </a:r>
                      <a:endParaRPr lang="en-US" sz="2000" b="1" dirty="0"/>
                    </a:p>
                  </a:txBody>
                  <a:tcPr marT="45718" marB="45718"/>
                </a:tc>
                <a:tc>
                  <a:txBody>
                    <a:bodyPr/>
                    <a:lstStyle/>
                    <a:p>
                      <a:r>
                        <a:rPr lang="en-US" sz="2000" dirty="0" smtClean="0"/>
                        <a:t>The</a:t>
                      </a:r>
                      <a:r>
                        <a:rPr lang="en-US" sz="2000" baseline="0" dirty="0" smtClean="0"/>
                        <a:t> amount of international reserve assets available to settle temporary BOP disequilibria</a:t>
                      </a:r>
                      <a:endParaRPr lang="en-US" sz="2000" dirty="0"/>
                    </a:p>
                  </a:txBody>
                  <a:tcPr marT="45718" marB="45718"/>
                </a:tc>
                <a:tc>
                  <a:txBody>
                    <a:bodyPr/>
                    <a:lstStyle/>
                    <a:p>
                      <a:r>
                        <a:rPr lang="en-US" sz="2000" baseline="0" dirty="0" smtClean="0"/>
                        <a:t>A good monetary system should provide adequate international reserves to correct temporary deficits in the BOP</a:t>
                      </a:r>
                      <a:endParaRPr lang="en-US" sz="2000" dirty="0"/>
                    </a:p>
                  </a:txBody>
                  <a:tcPr marT="45718" marB="45718"/>
                </a:tc>
                <a:extLst>
                  <a:ext uri="{0D108BD9-81ED-4DB2-BD59-A6C34878D82A}">
                    <a16:rowId xmlns:a16="http://schemas.microsoft.com/office/drawing/2014/main" val="10002"/>
                  </a:ext>
                </a:extLst>
              </a:tr>
              <a:tr h="2028324">
                <a:tc>
                  <a:txBody>
                    <a:bodyPr/>
                    <a:lstStyle/>
                    <a:p>
                      <a:r>
                        <a:rPr lang="en-US" sz="2000" b="1" dirty="0" smtClean="0"/>
                        <a:t>Confidence</a:t>
                      </a:r>
                      <a:endParaRPr lang="en-US" sz="2000" b="1" dirty="0"/>
                    </a:p>
                  </a:txBody>
                  <a:tcPr marT="45718" marB="45718"/>
                </a:tc>
                <a:tc>
                  <a:txBody>
                    <a:bodyPr/>
                    <a:lstStyle/>
                    <a:p>
                      <a:r>
                        <a:rPr lang="en-US" sz="2000" dirty="0" smtClean="0"/>
                        <a:t>The belief that the adjustment mechanism is working adequately and that international</a:t>
                      </a:r>
                      <a:r>
                        <a:rPr lang="en-US" sz="2000" baseline="0" dirty="0" smtClean="0"/>
                        <a:t> reserves will retain their absolute and relative values. </a:t>
                      </a:r>
                      <a:endParaRPr lang="en-US" sz="2000" dirty="0"/>
                    </a:p>
                  </a:txBody>
                  <a:tcPr marT="45718" marB="45718"/>
                </a:tc>
                <a:tc>
                  <a:txBody>
                    <a:bodyPr/>
                    <a:lstStyle/>
                    <a:p>
                      <a:r>
                        <a:rPr lang="en-US" sz="2000" dirty="0" smtClean="0"/>
                        <a:t>The adjust</a:t>
                      </a:r>
                      <a:r>
                        <a:rPr lang="en-US" sz="2000" baseline="0" dirty="0" smtClean="0"/>
                        <a:t>ment mechanism is believed to work adequately and international reserves will retain their relative and absolute value. </a:t>
                      </a:r>
                      <a:endParaRPr lang="en-US" sz="2000" dirty="0"/>
                    </a:p>
                  </a:txBody>
                  <a:tcPr marT="45718" marB="45718"/>
                </a:tc>
                <a:extLst>
                  <a:ext uri="{0D108BD9-81ED-4DB2-BD59-A6C34878D82A}">
                    <a16:rowId xmlns:a16="http://schemas.microsoft.com/office/drawing/2014/main" val="10003"/>
                  </a:ext>
                </a:extLst>
              </a:tr>
            </a:tbl>
          </a:graphicData>
        </a:graphic>
      </p:graphicFrame>
    </p:spTree>
  </p:cSld>
  <p:clrMapOvr>
    <a:masterClrMapping/>
  </p:clrMapOvr>
  <p:transition spd="slow">
    <p:fad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4" name="Oval 3"/>
          <p:cNvSpPr/>
          <p:nvPr/>
        </p:nvSpPr>
        <p:spPr>
          <a:xfrm>
            <a:off x="762000" y="1946209"/>
            <a:ext cx="2057400" cy="2057400"/>
          </a:xfrm>
          <a:prstGeom prst="ellipse">
            <a:avLst/>
          </a:prstGeom>
          <a:gradFill>
            <a:gsLst>
              <a:gs pos="0">
                <a:srgbClr val="00B0F0"/>
              </a:gs>
              <a:gs pos="50000">
                <a:srgbClr val="399ECB"/>
              </a:gs>
              <a:gs pos="100000">
                <a:srgbClr val="0077D0"/>
              </a:gs>
            </a:gsLst>
            <a:path path="circle">
              <a:fillToRect l="50000" t="50000" r="50000" b="50000"/>
            </a:path>
          </a:gradFill>
          <a:ln w="82550">
            <a:noFill/>
          </a:ln>
          <a:effectLst>
            <a:outerShdw blurRad="127000" dist="165100" dir="5400000" sx="90000" sy="-19000"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dirty="0">
                <a:solidFill>
                  <a:prstClr val="white"/>
                </a:solidFill>
              </a:rPr>
              <a:t>             </a:t>
            </a:r>
          </a:p>
        </p:txBody>
      </p:sp>
      <p:sp>
        <p:nvSpPr>
          <p:cNvPr id="8" name="Oval 7"/>
          <p:cNvSpPr/>
          <p:nvPr/>
        </p:nvSpPr>
        <p:spPr>
          <a:xfrm>
            <a:off x="1007328" y="1992354"/>
            <a:ext cx="1583472" cy="1295400"/>
          </a:xfrm>
          <a:prstGeom prst="ellipse">
            <a:avLst/>
          </a:prstGeom>
          <a:gradFill flip="none" rotWithShape="1">
            <a:gsLst>
              <a:gs pos="63000">
                <a:schemeClr val="bg1">
                  <a:alpha val="7000"/>
                </a:schemeClr>
              </a:gs>
              <a:gs pos="72000">
                <a:schemeClr val="bg1">
                  <a:alpha val="15000"/>
                </a:schemeClr>
              </a:gs>
              <a:gs pos="91000">
                <a:schemeClr val="bg1">
                  <a:alpha val="28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dirty="0">
                <a:solidFill>
                  <a:prstClr val="white"/>
                </a:solidFill>
              </a:rPr>
              <a:t>       </a:t>
            </a:r>
          </a:p>
        </p:txBody>
      </p:sp>
      <p:sp>
        <p:nvSpPr>
          <p:cNvPr id="17" name="TextBox 16"/>
          <p:cNvSpPr txBox="1"/>
          <p:nvPr/>
        </p:nvSpPr>
        <p:spPr>
          <a:xfrm>
            <a:off x="1159728" y="1531434"/>
            <a:ext cx="1219200" cy="2708434"/>
          </a:xfrm>
          <a:prstGeom prst="rect">
            <a:avLst/>
          </a:prstGeom>
          <a:noFill/>
        </p:spPr>
        <p:txBody>
          <a:bodyPr>
            <a:spAutoFit/>
          </a:bodyPr>
          <a:lstStyle/>
          <a:p>
            <a:pPr eaLnBrk="1" fontAlgn="auto" hangingPunct="1">
              <a:spcBef>
                <a:spcPts val="0"/>
              </a:spcBef>
              <a:spcAft>
                <a:spcPts val="0"/>
              </a:spcAft>
              <a:defRPr/>
            </a:pPr>
            <a:r>
              <a:rPr lang="en-US" sz="17000" b="1" dirty="0">
                <a:solidFill>
                  <a:srgbClr val="2A7A9E">
                    <a:alpha val="40000"/>
                  </a:srgbClr>
                </a:solidFill>
                <a:latin typeface="+mn-lt"/>
                <a:ea typeface="+mn-ea"/>
                <a:cs typeface="Arial" pitchFamily="34" charset="0"/>
              </a:rPr>
              <a:t>2</a:t>
            </a:r>
          </a:p>
        </p:txBody>
      </p:sp>
      <p:sp>
        <p:nvSpPr>
          <p:cNvPr id="9" name="Title 8"/>
          <p:cNvSpPr>
            <a:spLocks noGrp="1"/>
          </p:cNvSpPr>
          <p:nvPr>
            <p:ph type="title"/>
          </p:nvPr>
        </p:nvSpPr>
        <p:spPr>
          <a:xfrm>
            <a:off x="2895600" y="2220913"/>
            <a:ext cx="5867400" cy="1970087"/>
          </a:xfrm>
        </p:spPr>
        <p:txBody>
          <a:bodyPr rtlCol="0">
            <a:noAutofit/>
          </a:bodyPr>
          <a:lstStyle/>
          <a:p>
            <a:pPr eaLnBrk="1" fontAlgn="auto" hangingPunct="1">
              <a:spcBef>
                <a:spcPts val="0"/>
              </a:spcBef>
              <a:spcAft>
                <a:spcPts val="0"/>
              </a:spcAft>
              <a:defRPr/>
            </a:pPr>
            <a:r>
              <a:rPr lang="en-US" sz="3400" dirty="0" smtClean="0">
                <a:ea typeface="+mj-ea"/>
                <a:cs typeface="+mj-cs"/>
              </a:rPr>
              <a:t>DEVELOPMENT OF alternative IMS</a:t>
            </a:r>
            <a:r>
              <a:rPr lang="en-US" sz="4000" dirty="0">
                <a:ea typeface="+mj-ea"/>
                <a:cs typeface="+mj-cs"/>
              </a:rPr>
              <a:t/>
            </a:r>
            <a:br>
              <a:rPr lang="en-US" sz="4000" dirty="0">
                <a:ea typeface="+mj-ea"/>
                <a:cs typeface="+mj-cs"/>
              </a:rPr>
            </a:br>
            <a:endParaRPr lang="en-US" sz="4000" b="0" cap="none" dirty="0">
              <a:solidFill>
                <a:prstClr val="black">
                  <a:lumMod val="50000"/>
                  <a:lumOff val="50000"/>
                </a:prstClr>
              </a:solidFill>
              <a:ea typeface="+mn-ea"/>
              <a:cs typeface="+mn-cs"/>
            </a:endParaRPr>
          </a:p>
        </p:txBody>
      </p:sp>
      <p:sp>
        <p:nvSpPr>
          <p:cNvPr id="2" name="Text Placeholder 1"/>
          <p:cNvSpPr>
            <a:spLocks noGrp="1"/>
          </p:cNvSpPr>
          <p:nvPr>
            <p:ph type="body" idx="1"/>
          </p:nvPr>
        </p:nvSpPr>
        <p:spPr>
          <a:xfrm>
            <a:off x="381000" y="5105400"/>
            <a:ext cx="8229600" cy="376238"/>
          </a:xfrm>
        </p:spPr>
        <p:txBody>
          <a:bodyPr rtlCol="0"/>
          <a:lstStyle/>
          <a:p>
            <a:pPr eaLnBrk="1" fontAlgn="auto" hangingPunct="1">
              <a:spcAft>
                <a:spcPts val="0"/>
              </a:spcAft>
              <a:defRPr/>
            </a:pPr>
            <a:endParaRPr lang="en-US">
              <a:ea typeface="+mn-ea"/>
              <a:cs typeface="+mn-cs"/>
            </a:endParaRPr>
          </a:p>
        </p:txBody>
      </p:sp>
    </p:spTree>
  </p:cSld>
  <p:clrMapOvr>
    <a:masterClrMapping/>
  </p:clrMapOvr>
  <p:transition spd="slow">
    <p:fad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
          <p:cNvSpPr>
            <a:spLocks noGrp="1"/>
          </p:cNvSpPr>
          <p:nvPr>
            <p:ph type="title"/>
          </p:nvPr>
        </p:nvSpPr>
        <p:spPr>
          <a:xfrm>
            <a:off x="436563" y="152400"/>
            <a:ext cx="8402637" cy="685800"/>
          </a:xfrm>
        </p:spPr>
        <p:txBody>
          <a:bodyPr rtlCol="0"/>
          <a:lstStyle/>
          <a:p>
            <a:pPr eaLnBrk="1" fontAlgn="auto" hangingPunct="1">
              <a:spcAft>
                <a:spcPts val="0"/>
              </a:spcAft>
              <a:defRPr/>
            </a:pPr>
            <a:r>
              <a:rPr lang="en-US" dirty="0" smtClean="0">
                <a:ea typeface="+mj-ea"/>
                <a:cs typeface="+mj-cs"/>
              </a:rPr>
              <a:t>Development of International Monetary Systems</a:t>
            </a:r>
            <a:endParaRPr lang="en-US" dirty="0">
              <a:ea typeface="+mj-ea"/>
              <a:cs typeface="+mj-cs"/>
            </a:endParaRPr>
          </a:p>
        </p:txBody>
      </p:sp>
      <p:grpSp>
        <p:nvGrpSpPr>
          <p:cNvPr id="52227" name="Group 25"/>
          <p:cNvGrpSpPr>
            <a:grpSpLocks/>
          </p:cNvGrpSpPr>
          <p:nvPr/>
        </p:nvGrpSpPr>
        <p:grpSpPr bwMode="auto">
          <a:xfrm>
            <a:off x="228600" y="1600200"/>
            <a:ext cx="8686800" cy="4038600"/>
            <a:chOff x="228600" y="1600200"/>
            <a:chExt cx="8686800" cy="4038600"/>
          </a:xfrm>
        </p:grpSpPr>
        <p:grpSp>
          <p:nvGrpSpPr>
            <p:cNvPr id="52228" name="Group 13"/>
            <p:cNvGrpSpPr>
              <a:grpSpLocks/>
            </p:cNvGrpSpPr>
            <p:nvPr/>
          </p:nvGrpSpPr>
          <p:grpSpPr bwMode="auto">
            <a:xfrm>
              <a:off x="228600" y="1600200"/>
              <a:ext cx="8686800" cy="4038600"/>
              <a:chOff x="381000" y="1295400"/>
              <a:chExt cx="8686800" cy="3581400"/>
            </a:xfrm>
          </p:grpSpPr>
          <p:sp>
            <p:nvSpPr>
              <p:cNvPr id="6" name="Rectangle 6"/>
              <p:cNvSpPr>
                <a:spLocks noChangeArrowheads="1"/>
              </p:cNvSpPr>
              <p:nvPr/>
            </p:nvSpPr>
            <p:spPr bwMode="auto">
              <a:xfrm>
                <a:off x="381000" y="4230469"/>
                <a:ext cx="1600200" cy="646331"/>
              </a:xfrm>
              <a:prstGeom prst="rect">
                <a:avLst/>
              </a:prstGeom>
              <a:solidFill>
                <a:schemeClr val="bg2"/>
              </a:solidFill>
              <a:ln>
                <a:noFill/>
              </a:ln>
              <a:effectLst>
                <a:glow rad="101600">
                  <a:schemeClr val="tx2">
                    <a:alpha val="75000"/>
                  </a:schemeClr>
                </a:glow>
              </a:effectLst>
              <a:extLst/>
            </p:spPr>
            <p:txBody>
              <a:bodyPr>
                <a:spAutoFit/>
              </a:bodyPr>
              <a:lstStyle/>
              <a:p>
                <a:pPr algn="ctr" eaLnBrk="1" fontAlgn="auto" hangingPunct="1">
                  <a:spcBef>
                    <a:spcPts val="0"/>
                  </a:spcBef>
                  <a:spcAft>
                    <a:spcPts val="0"/>
                  </a:spcAft>
                  <a:defRPr/>
                </a:pPr>
                <a:r>
                  <a:rPr lang="en-US" b="1" dirty="0">
                    <a:latin typeface="+mn-lt"/>
                    <a:ea typeface="+mn-ea"/>
                  </a:rPr>
                  <a:t>Gold Standard (1880-1914)</a:t>
                </a:r>
              </a:p>
            </p:txBody>
          </p:sp>
          <p:sp>
            <p:nvSpPr>
              <p:cNvPr id="7" name="Rectangle 7"/>
              <p:cNvSpPr>
                <a:spLocks noChangeArrowheads="1"/>
              </p:cNvSpPr>
              <p:nvPr/>
            </p:nvSpPr>
            <p:spPr bwMode="auto">
              <a:xfrm>
                <a:off x="2286000" y="3584983"/>
                <a:ext cx="2286000" cy="818802"/>
              </a:xfrm>
              <a:prstGeom prst="rect">
                <a:avLst/>
              </a:prstGeom>
              <a:solidFill>
                <a:schemeClr val="bg2"/>
              </a:solidFill>
              <a:ln>
                <a:noFill/>
              </a:ln>
              <a:effectLst>
                <a:glow rad="101600">
                  <a:schemeClr val="tx2">
                    <a:alpha val="75000"/>
                  </a:schemeClr>
                </a:glow>
                <a:outerShdw blurRad="63500" dist="38099" dir="2700000" algn="ctr" rotWithShape="0">
                  <a:schemeClr val="bg2">
                    <a:alpha val="74998"/>
                  </a:schemeClr>
                </a:outerShdw>
              </a:effectLst>
              <a:extLst/>
            </p:spPr>
            <p:txBody>
              <a:bodyPr>
                <a:spAutoFit/>
              </a:bodyPr>
              <a:lstStyle/>
              <a:p>
                <a:pPr algn="ctr" eaLnBrk="1" fontAlgn="auto" hangingPunct="1">
                  <a:spcBef>
                    <a:spcPts val="0"/>
                  </a:spcBef>
                  <a:spcAft>
                    <a:spcPts val="0"/>
                  </a:spcAft>
                  <a:defRPr/>
                </a:pPr>
                <a:r>
                  <a:rPr lang="fr-FR" b="1" dirty="0">
                    <a:latin typeface="+mn-lt"/>
                    <a:ea typeface="+mn-ea"/>
                  </a:rPr>
                  <a:t>Gold-Exchange Standard/ Inter-</a:t>
                </a:r>
                <a:r>
                  <a:rPr lang="fr-FR" b="1" dirty="0" err="1">
                    <a:latin typeface="+mn-lt"/>
                    <a:ea typeface="+mn-ea"/>
                  </a:rPr>
                  <a:t>war</a:t>
                </a:r>
                <a:r>
                  <a:rPr lang="fr-FR" b="1" dirty="0">
                    <a:latin typeface="+mn-lt"/>
                    <a:ea typeface="+mn-ea"/>
                  </a:rPr>
                  <a:t>-</a:t>
                </a:r>
                <a:r>
                  <a:rPr lang="fr-FR" b="1" dirty="0" err="1">
                    <a:latin typeface="+mn-lt"/>
                    <a:ea typeface="+mn-ea"/>
                  </a:rPr>
                  <a:t>period</a:t>
                </a:r>
                <a:r>
                  <a:rPr lang="fr-FR" b="1" dirty="0">
                    <a:latin typeface="+mn-lt"/>
                    <a:ea typeface="+mn-ea"/>
                  </a:rPr>
                  <a:t>  (1919-1939)</a:t>
                </a:r>
                <a:endParaRPr lang="en-US" b="1" dirty="0">
                  <a:latin typeface="+mn-lt"/>
                  <a:ea typeface="+mn-ea"/>
                </a:endParaRPr>
              </a:p>
            </p:txBody>
          </p:sp>
          <p:sp>
            <p:nvSpPr>
              <p:cNvPr id="8" name="Rectangle 8"/>
              <p:cNvSpPr>
                <a:spLocks noChangeArrowheads="1"/>
              </p:cNvSpPr>
              <p:nvPr/>
            </p:nvSpPr>
            <p:spPr bwMode="auto">
              <a:xfrm>
                <a:off x="4800600" y="2714445"/>
                <a:ext cx="1905000" cy="818802"/>
              </a:xfrm>
              <a:prstGeom prst="rect">
                <a:avLst/>
              </a:prstGeom>
              <a:solidFill>
                <a:schemeClr val="bg2"/>
              </a:solidFill>
              <a:ln>
                <a:noFill/>
              </a:ln>
              <a:effectLst>
                <a:glow rad="101600">
                  <a:schemeClr val="tx2">
                    <a:alpha val="75000"/>
                  </a:schemeClr>
                </a:glow>
              </a:effectLst>
              <a:extLst/>
            </p:spPr>
            <p:txBody>
              <a:bodyPr anchor="ctr">
                <a:spAutoFit/>
              </a:bodyPr>
              <a:lstStyle/>
              <a:p>
                <a:pPr algn="ctr" eaLnBrk="1" fontAlgn="auto" hangingPunct="1">
                  <a:spcBef>
                    <a:spcPts val="0"/>
                  </a:spcBef>
                  <a:spcAft>
                    <a:spcPts val="0"/>
                  </a:spcAft>
                  <a:defRPr/>
                </a:pPr>
                <a:r>
                  <a:rPr lang="en-US" b="1" dirty="0">
                    <a:latin typeface="+mn-lt"/>
                    <a:ea typeface="+mn-ea"/>
                  </a:rPr>
                  <a:t>Bretton Woods System</a:t>
                </a:r>
              </a:p>
              <a:p>
                <a:pPr algn="ctr" eaLnBrk="1" fontAlgn="auto" hangingPunct="1">
                  <a:spcBef>
                    <a:spcPts val="0"/>
                  </a:spcBef>
                  <a:spcAft>
                    <a:spcPts val="0"/>
                  </a:spcAft>
                  <a:defRPr/>
                </a:pPr>
                <a:r>
                  <a:rPr lang="en-US" b="1" dirty="0">
                    <a:latin typeface="+mn-lt"/>
                    <a:ea typeface="+mn-ea"/>
                  </a:rPr>
                  <a:t> (1944 - 1973)</a:t>
                </a:r>
              </a:p>
            </p:txBody>
          </p:sp>
          <p:sp>
            <p:nvSpPr>
              <p:cNvPr id="9" name="Rectangle 9"/>
              <p:cNvSpPr>
                <a:spLocks noChangeArrowheads="1"/>
              </p:cNvSpPr>
              <p:nvPr/>
            </p:nvSpPr>
            <p:spPr bwMode="auto">
              <a:xfrm>
                <a:off x="7010400" y="1963217"/>
                <a:ext cx="2057400" cy="818802"/>
              </a:xfrm>
              <a:prstGeom prst="rect">
                <a:avLst/>
              </a:prstGeom>
              <a:solidFill>
                <a:schemeClr val="bg2">
                  <a:alpha val="99000"/>
                </a:schemeClr>
              </a:solidFill>
              <a:ln>
                <a:noFill/>
              </a:ln>
              <a:effectLst>
                <a:glow rad="101600">
                  <a:schemeClr val="tx2">
                    <a:alpha val="75000"/>
                  </a:schemeClr>
                </a:glow>
                <a:outerShdw blurRad="63500" dist="38099" dir="2700000" algn="ctr" rotWithShape="0">
                  <a:schemeClr val="bg2">
                    <a:alpha val="74998"/>
                  </a:schemeClr>
                </a:outerShdw>
              </a:effectLst>
              <a:extLst/>
            </p:spPr>
            <p:txBody>
              <a:bodyPr anchor="ctr">
                <a:spAutoFit/>
              </a:bodyPr>
              <a:lstStyle/>
              <a:p>
                <a:pPr algn="ctr" eaLnBrk="1" fontAlgn="auto" hangingPunct="1">
                  <a:spcBef>
                    <a:spcPts val="0"/>
                  </a:spcBef>
                  <a:spcAft>
                    <a:spcPts val="0"/>
                  </a:spcAft>
                  <a:defRPr/>
                </a:pPr>
                <a:r>
                  <a:rPr lang="en-US" b="1" dirty="0">
                    <a:latin typeface="+mn-lt"/>
                    <a:ea typeface="+mn-ea"/>
                  </a:rPr>
                  <a:t>Present exchange rates regime</a:t>
                </a:r>
              </a:p>
              <a:p>
                <a:pPr algn="ctr" eaLnBrk="1" fontAlgn="auto" hangingPunct="1">
                  <a:spcBef>
                    <a:spcPts val="0"/>
                  </a:spcBef>
                  <a:spcAft>
                    <a:spcPts val="0"/>
                  </a:spcAft>
                  <a:defRPr/>
                </a:pPr>
                <a:r>
                  <a:rPr lang="en-US" b="1" dirty="0">
                    <a:latin typeface="+mn-lt"/>
                    <a:ea typeface="+mn-ea"/>
                  </a:rPr>
                  <a:t>(1973 - present )</a:t>
                </a:r>
                <a:r>
                  <a:rPr lang="en-US" dirty="0">
                    <a:latin typeface="+mn-lt"/>
                    <a:ea typeface="+mn-ea"/>
                  </a:rPr>
                  <a:t> </a:t>
                </a:r>
              </a:p>
            </p:txBody>
          </p:sp>
          <p:sp>
            <p:nvSpPr>
              <p:cNvPr id="11" name="Line 11"/>
              <p:cNvSpPr>
                <a:spLocks noChangeShapeType="1"/>
              </p:cNvSpPr>
              <p:nvPr/>
            </p:nvSpPr>
            <p:spPr bwMode="auto">
              <a:xfrm flipV="1">
                <a:off x="457200" y="1295400"/>
                <a:ext cx="8077200" cy="2702943"/>
              </a:xfrm>
              <a:prstGeom prst="line">
                <a:avLst/>
              </a:prstGeom>
              <a:noFill/>
              <a:ln w="57150">
                <a:solidFill>
                  <a:srgbClr val="996600"/>
                </a:solidFill>
                <a:round/>
                <a:headEnd/>
                <a:tailEnd type="triangle" w="med" len="med"/>
              </a:ln>
              <a:effectLst/>
              <a:extLst/>
            </p:spPr>
            <p:txBody>
              <a:bodyPr/>
              <a:lstStyle/>
              <a:p>
                <a:pPr eaLnBrk="1" fontAlgn="auto" hangingPunct="1">
                  <a:spcBef>
                    <a:spcPts val="0"/>
                  </a:spcBef>
                  <a:spcAft>
                    <a:spcPts val="0"/>
                  </a:spcAft>
                  <a:defRPr/>
                </a:pPr>
                <a:endParaRPr lang="en-US">
                  <a:latin typeface="+mn-lt"/>
                  <a:ea typeface="+mn-ea"/>
                </a:endParaRPr>
              </a:p>
            </p:txBody>
          </p:sp>
        </p:grpSp>
        <p:cxnSp>
          <p:nvCxnSpPr>
            <p:cNvPr id="52229" name="Straight Connector 15"/>
            <p:cNvCxnSpPr>
              <a:cxnSpLocks noChangeShapeType="1"/>
            </p:cNvCxnSpPr>
            <p:nvPr/>
          </p:nvCxnSpPr>
          <p:spPr bwMode="auto">
            <a:xfrm>
              <a:off x="990600" y="4114800"/>
              <a:ext cx="0" cy="381000"/>
            </a:xfrm>
            <a:prstGeom prst="line">
              <a:avLst/>
            </a:prstGeom>
            <a:noFill/>
            <a:ln w="25400">
              <a:solidFill>
                <a:schemeClr val="accent1"/>
              </a:solidFill>
              <a:round/>
              <a:headEnd/>
              <a:tailEnd/>
            </a:ln>
            <a:effectLst>
              <a:outerShdw dist="20000" dir="5400000" rotWithShape="0">
                <a:srgbClr val="808080">
                  <a:alpha val="37999"/>
                </a:srgbClr>
              </a:outerShdw>
            </a:effectLst>
            <a:extLst>
              <a:ext uri="{909E8E84-426E-40DD-AFC4-6F175D3DCCD1}">
                <a14:hiddenFill xmlns:a14="http://schemas.microsoft.com/office/drawing/2010/main">
                  <a:noFill/>
                </a14:hiddenFill>
              </a:ext>
            </a:extLst>
          </p:spPr>
        </p:cxnSp>
        <p:cxnSp>
          <p:nvCxnSpPr>
            <p:cNvPr id="52230" name="Straight Connector 16"/>
            <p:cNvCxnSpPr>
              <a:cxnSpLocks noChangeShapeType="1"/>
            </p:cNvCxnSpPr>
            <p:nvPr/>
          </p:nvCxnSpPr>
          <p:spPr bwMode="auto">
            <a:xfrm>
              <a:off x="3352800" y="3276600"/>
              <a:ext cx="0" cy="381000"/>
            </a:xfrm>
            <a:prstGeom prst="line">
              <a:avLst/>
            </a:prstGeom>
            <a:noFill/>
            <a:ln w="25400">
              <a:solidFill>
                <a:schemeClr val="accent1"/>
              </a:solidFill>
              <a:round/>
              <a:headEnd/>
              <a:tailEnd/>
            </a:ln>
            <a:effectLst>
              <a:outerShdw dist="20000" dir="5400000" rotWithShape="0">
                <a:srgbClr val="808080">
                  <a:alpha val="37999"/>
                </a:srgbClr>
              </a:outerShdw>
            </a:effectLst>
            <a:extLst>
              <a:ext uri="{909E8E84-426E-40DD-AFC4-6F175D3DCCD1}">
                <a14:hiddenFill xmlns:a14="http://schemas.microsoft.com/office/drawing/2010/main">
                  <a:noFill/>
                </a14:hiddenFill>
              </a:ext>
            </a:extLst>
          </p:spPr>
        </p:cxnSp>
        <p:cxnSp>
          <p:nvCxnSpPr>
            <p:cNvPr id="52231" name="Straight Connector 17"/>
            <p:cNvCxnSpPr>
              <a:cxnSpLocks noChangeShapeType="1"/>
            </p:cNvCxnSpPr>
            <p:nvPr/>
          </p:nvCxnSpPr>
          <p:spPr bwMode="auto">
            <a:xfrm>
              <a:off x="5638800" y="2438400"/>
              <a:ext cx="0" cy="381000"/>
            </a:xfrm>
            <a:prstGeom prst="line">
              <a:avLst/>
            </a:prstGeom>
            <a:noFill/>
            <a:ln w="25400">
              <a:solidFill>
                <a:schemeClr val="accent1"/>
              </a:solidFill>
              <a:round/>
              <a:headEnd/>
              <a:tailEnd/>
            </a:ln>
            <a:effectLst>
              <a:outerShdw dist="20000" dir="5400000" rotWithShape="0">
                <a:srgbClr val="808080">
                  <a:alpha val="37999"/>
                </a:srgbClr>
              </a:outerShdw>
            </a:effectLst>
            <a:extLst>
              <a:ext uri="{909E8E84-426E-40DD-AFC4-6F175D3DCCD1}">
                <a14:hiddenFill xmlns:a14="http://schemas.microsoft.com/office/drawing/2010/main">
                  <a:noFill/>
                </a14:hiddenFill>
              </a:ext>
            </a:extLst>
          </p:spPr>
        </p:cxnSp>
        <p:cxnSp>
          <p:nvCxnSpPr>
            <p:cNvPr id="52232" name="Straight Connector 18"/>
            <p:cNvCxnSpPr>
              <a:cxnSpLocks noChangeShapeType="1"/>
            </p:cNvCxnSpPr>
            <p:nvPr/>
          </p:nvCxnSpPr>
          <p:spPr bwMode="auto">
            <a:xfrm>
              <a:off x="7696200" y="1676400"/>
              <a:ext cx="0" cy="381000"/>
            </a:xfrm>
            <a:prstGeom prst="line">
              <a:avLst/>
            </a:prstGeom>
            <a:noFill/>
            <a:ln w="25400">
              <a:solidFill>
                <a:schemeClr val="accent1"/>
              </a:solidFill>
              <a:round/>
              <a:headEnd/>
              <a:tailEnd/>
            </a:ln>
            <a:effectLst>
              <a:outerShdw dist="20000" dir="5400000" rotWithShape="0">
                <a:srgbClr val="808080">
                  <a:alpha val="37999"/>
                </a:srgbClr>
              </a:outerShdw>
            </a:effectLst>
            <a:extLst>
              <a:ext uri="{909E8E84-426E-40DD-AFC4-6F175D3DCCD1}">
                <a14:hiddenFill xmlns:a14="http://schemas.microsoft.com/office/drawing/2010/main">
                  <a:noFill/>
                </a14:hiddenFill>
              </a:ext>
            </a:extLst>
          </p:spPr>
        </p:cxnSp>
      </p:grpSp>
    </p:spTree>
  </p:cSld>
  <p:clrMapOvr>
    <a:masterClrMapping/>
  </p:clrMapOvr>
  <p:transition spd="slow">
    <p:fad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3250" name="Rectangle 1"/>
          <p:cNvSpPr>
            <a:spLocks noChangeArrowheads="1"/>
          </p:cNvSpPr>
          <p:nvPr/>
        </p:nvSpPr>
        <p:spPr bwMode="auto">
          <a:xfrm>
            <a:off x="1774825" y="2362200"/>
            <a:ext cx="5881688" cy="1446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lgn="ctr" eaLnBrk="1" hangingPunct="1">
              <a:spcBef>
                <a:spcPct val="0"/>
              </a:spcBef>
              <a:buFontTx/>
              <a:buNone/>
            </a:pPr>
            <a:r>
              <a:rPr lang="en-US" altLang="vi-VN" sz="4400" b="1"/>
              <a:t>1. THE GOLD STANDARD </a:t>
            </a:r>
          </a:p>
          <a:p>
            <a:pPr algn="ctr" eaLnBrk="1" hangingPunct="1">
              <a:spcBef>
                <a:spcPct val="0"/>
              </a:spcBef>
              <a:buFontTx/>
              <a:buNone/>
            </a:pPr>
            <a:r>
              <a:rPr lang="en-US" altLang="vi-VN" sz="4400" b="1"/>
              <a:t>(1880-1914)</a:t>
            </a:r>
          </a:p>
        </p:txBody>
      </p:sp>
    </p:spTree>
  </p:cSld>
  <p:clrMapOvr>
    <a:masterClrMapping/>
  </p:clrMapOvr>
  <p:transition spd="slow">
    <p:fad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showMasterSp="0">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54274" name="TextBox 1"/>
          <p:cNvSpPr txBox="1">
            <a:spLocks noChangeArrowheads="1"/>
          </p:cNvSpPr>
          <p:nvPr/>
        </p:nvSpPr>
        <p:spPr bwMode="auto">
          <a:xfrm rot="-5400000">
            <a:off x="-2146300" y="2451100"/>
            <a:ext cx="5486400" cy="1041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eaLnBrk="1" hangingPunct="1">
              <a:spcBef>
                <a:spcPct val="0"/>
              </a:spcBef>
              <a:buFontTx/>
              <a:buNone/>
            </a:pPr>
            <a:r>
              <a:rPr lang="en-US" altLang="vi-VN" sz="2800">
                <a:solidFill>
                  <a:srgbClr val="FFFFFF"/>
                </a:solidFill>
              </a:rPr>
              <a:t>THE GOLD STANDARD</a:t>
            </a:r>
          </a:p>
        </p:txBody>
      </p:sp>
      <p:sp>
        <p:nvSpPr>
          <p:cNvPr id="8" name="TextBox 7"/>
          <p:cNvSpPr txBox="1"/>
          <p:nvPr/>
        </p:nvSpPr>
        <p:spPr>
          <a:xfrm>
            <a:off x="1295400" y="152400"/>
            <a:ext cx="7848600" cy="6705600"/>
          </a:xfrm>
          <a:prstGeom prst="rect">
            <a:avLst/>
          </a:prstGeom>
          <a:noFill/>
        </p:spPr>
        <p:txBody>
          <a:bodyPr>
            <a:normAutofit fontScale="92500" lnSpcReduction="20000"/>
          </a:bodyPr>
          <a:lstStyle/>
          <a:p>
            <a:pPr algn="ctr" eaLnBrk="1" fontAlgn="auto" hangingPunct="1">
              <a:spcBef>
                <a:spcPts val="0"/>
              </a:spcBef>
              <a:spcAft>
                <a:spcPts val="0"/>
              </a:spcAft>
              <a:defRPr/>
            </a:pPr>
            <a:r>
              <a:rPr lang="en-US" sz="3000" b="1" u="sng" dirty="0">
                <a:latin typeface="+mn-lt"/>
                <a:ea typeface="+mn-ea"/>
              </a:rPr>
              <a:t>ORIGINS</a:t>
            </a:r>
            <a:endParaRPr lang="en-US" sz="2000" dirty="0">
              <a:latin typeface="+mn-lt"/>
              <a:ea typeface="+mn-ea"/>
            </a:endParaRPr>
          </a:p>
          <a:p>
            <a:pPr marL="342900" indent="-342900" eaLnBrk="1" fontAlgn="auto" hangingPunct="1">
              <a:lnSpc>
                <a:spcPct val="150000"/>
              </a:lnSpc>
              <a:spcBef>
                <a:spcPts val="0"/>
              </a:spcBef>
              <a:spcAft>
                <a:spcPts val="0"/>
              </a:spcAft>
              <a:buFont typeface="Wingdings" charset="2"/>
              <a:buChar char="v"/>
              <a:defRPr/>
            </a:pPr>
            <a:r>
              <a:rPr lang="en-US" sz="2100" b="1" dirty="0">
                <a:latin typeface="+mn-lt"/>
                <a:ea typeface="+mn-ea"/>
              </a:rPr>
              <a:t>The gold standard has it origin in the use of gold coins/ gold bullion as a medium of exchange, 1880-1914 (before WWI)</a:t>
            </a:r>
          </a:p>
          <a:p>
            <a:pPr marL="342900" indent="-342900" eaLnBrk="1" fontAlgn="auto" hangingPunct="1">
              <a:lnSpc>
                <a:spcPct val="150000"/>
              </a:lnSpc>
              <a:spcBef>
                <a:spcPts val="0"/>
              </a:spcBef>
              <a:spcAft>
                <a:spcPts val="0"/>
              </a:spcAft>
              <a:buFont typeface="Wingdings" charset="2"/>
              <a:buChar char="v"/>
              <a:defRPr/>
            </a:pPr>
            <a:r>
              <a:rPr lang="en-US" sz="2100" b="1" dirty="0">
                <a:latin typeface="+mn-lt"/>
                <a:ea typeface="+mn-ea"/>
              </a:rPr>
              <a:t>Gold was used as a medium of </a:t>
            </a:r>
          </a:p>
          <a:p>
            <a:pPr marL="342900" indent="-342900" eaLnBrk="1" fontAlgn="auto" hangingPunct="1">
              <a:lnSpc>
                <a:spcPct val="150000"/>
              </a:lnSpc>
              <a:spcBef>
                <a:spcPts val="0"/>
              </a:spcBef>
              <a:spcAft>
                <a:spcPts val="0"/>
              </a:spcAft>
              <a:defRPr/>
            </a:pPr>
            <a:r>
              <a:rPr lang="en-US" sz="2100" b="1" dirty="0">
                <a:latin typeface="+mn-lt"/>
                <a:ea typeface="+mn-ea"/>
              </a:rPr>
              <a:t>       exchange because of its:</a:t>
            </a:r>
            <a:endParaRPr lang="en-US" sz="2100" dirty="0">
              <a:latin typeface="+mn-lt"/>
              <a:ea typeface="+mn-ea"/>
            </a:endParaRPr>
          </a:p>
          <a:p>
            <a:pPr marL="800100" lvl="1" indent="-342900" eaLnBrk="1" fontAlgn="auto" hangingPunct="1">
              <a:lnSpc>
                <a:spcPct val="150000"/>
              </a:lnSpc>
              <a:spcBef>
                <a:spcPts val="0"/>
              </a:spcBef>
              <a:spcAft>
                <a:spcPts val="0"/>
              </a:spcAft>
              <a:buFont typeface="Wingdings" charset="2"/>
              <a:buChar char="ü"/>
              <a:defRPr/>
            </a:pPr>
            <a:r>
              <a:rPr lang="en-US" sz="2100" dirty="0">
                <a:latin typeface="+mn-lt"/>
                <a:ea typeface="+mn-ea"/>
              </a:rPr>
              <a:t>Scarcity</a:t>
            </a:r>
          </a:p>
          <a:p>
            <a:pPr marL="800100" lvl="1" indent="-342900" eaLnBrk="1" fontAlgn="auto" hangingPunct="1">
              <a:lnSpc>
                <a:spcPct val="150000"/>
              </a:lnSpc>
              <a:spcBef>
                <a:spcPts val="0"/>
              </a:spcBef>
              <a:spcAft>
                <a:spcPts val="0"/>
              </a:spcAft>
              <a:buFont typeface="Wingdings" charset="2"/>
              <a:buChar char="ü"/>
              <a:defRPr/>
            </a:pPr>
            <a:r>
              <a:rPr lang="en-US" sz="2100" dirty="0">
                <a:latin typeface="+mn-lt"/>
                <a:ea typeface="+mn-ea"/>
              </a:rPr>
              <a:t>Durability</a:t>
            </a:r>
          </a:p>
          <a:p>
            <a:pPr marL="800100" lvl="1" indent="-342900" eaLnBrk="1" fontAlgn="auto" hangingPunct="1">
              <a:lnSpc>
                <a:spcPct val="150000"/>
              </a:lnSpc>
              <a:spcBef>
                <a:spcPts val="0"/>
              </a:spcBef>
              <a:spcAft>
                <a:spcPts val="0"/>
              </a:spcAft>
              <a:buFont typeface="Wingdings" charset="2"/>
              <a:buChar char="ü"/>
              <a:defRPr/>
            </a:pPr>
            <a:r>
              <a:rPr lang="en-US" sz="2100" dirty="0">
                <a:latin typeface="+mn-lt"/>
                <a:ea typeface="+mn-ea"/>
              </a:rPr>
              <a:t>Transportability</a:t>
            </a:r>
          </a:p>
          <a:p>
            <a:pPr marL="800100" lvl="1" indent="-342900" eaLnBrk="1" fontAlgn="auto" hangingPunct="1">
              <a:lnSpc>
                <a:spcPct val="150000"/>
              </a:lnSpc>
              <a:spcBef>
                <a:spcPts val="0"/>
              </a:spcBef>
              <a:spcAft>
                <a:spcPts val="0"/>
              </a:spcAft>
              <a:buFont typeface="Wingdings" charset="2"/>
              <a:buChar char="ü"/>
              <a:defRPr/>
            </a:pPr>
            <a:r>
              <a:rPr lang="en-US" sz="2100" dirty="0">
                <a:latin typeface="+mn-lt"/>
                <a:ea typeface="+mn-ea"/>
              </a:rPr>
              <a:t>Divisibility</a:t>
            </a:r>
          </a:p>
          <a:p>
            <a:pPr marL="800100" lvl="1" indent="-342900" eaLnBrk="1" fontAlgn="auto" hangingPunct="1">
              <a:lnSpc>
                <a:spcPct val="150000"/>
              </a:lnSpc>
              <a:spcBef>
                <a:spcPts val="0"/>
              </a:spcBef>
              <a:spcAft>
                <a:spcPts val="0"/>
              </a:spcAft>
              <a:buFont typeface="Wingdings" charset="2"/>
              <a:buChar char="ü"/>
              <a:defRPr/>
            </a:pPr>
            <a:r>
              <a:rPr lang="en-US" sz="2100" dirty="0">
                <a:latin typeface="+mn-lt"/>
                <a:ea typeface="+mn-ea"/>
              </a:rPr>
              <a:t>Homogeneous</a:t>
            </a:r>
          </a:p>
          <a:p>
            <a:pPr lvl="1" eaLnBrk="1" fontAlgn="auto" hangingPunct="1">
              <a:lnSpc>
                <a:spcPct val="150000"/>
              </a:lnSpc>
              <a:spcBef>
                <a:spcPts val="0"/>
              </a:spcBef>
              <a:spcAft>
                <a:spcPts val="0"/>
              </a:spcAft>
              <a:defRPr/>
            </a:pPr>
            <a:endParaRPr lang="en-US" sz="2100" dirty="0">
              <a:latin typeface="+mn-lt"/>
              <a:ea typeface="+mn-ea"/>
            </a:endParaRPr>
          </a:p>
          <a:p>
            <a:pPr marL="342900" indent="-342900" eaLnBrk="1" fontAlgn="auto" hangingPunct="1">
              <a:lnSpc>
                <a:spcPct val="150000"/>
              </a:lnSpc>
              <a:spcBef>
                <a:spcPts val="0"/>
              </a:spcBef>
              <a:spcAft>
                <a:spcPts val="0"/>
              </a:spcAft>
              <a:buFont typeface="Wingdings" charset="2"/>
              <a:buChar char="v"/>
              <a:defRPr/>
            </a:pPr>
            <a:r>
              <a:rPr lang="en-US" sz="2100" b="1" dirty="0">
                <a:latin typeface="+mn-lt"/>
                <a:ea typeface="+mn-ea"/>
              </a:rPr>
              <a:t>Process of Gold standard</a:t>
            </a:r>
          </a:p>
          <a:p>
            <a:pPr marL="800100" lvl="1" indent="-342900" eaLnBrk="1" fontAlgn="auto" hangingPunct="1">
              <a:lnSpc>
                <a:spcPct val="150000"/>
              </a:lnSpc>
              <a:spcBef>
                <a:spcPts val="0"/>
              </a:spcBef>
              <a:spcAft>
                <a:spcPts val="0"/>
              </a:spcAft>
              <a:buFont typeface="Wingdings" charset="2"/>
              <a:buChar char="ü"/>
              <a:defRPr/>
            </a:pPr>
            <a:r>
              <a:rPr lang="en-US" sz="2100" dirty="0">
                <a:latin typeface="+mn-lt"/>
                <a:ea typeface="+mn-ea"/>
              </a:rPr>
              <a:t>1819 :  Great Britain (de jure in 1819 and de facto in 1717) </a:t>
            </a:r>
          </a:p>
          <a:p>
            <a:pPr marL="800100" lvl="1" indent="-342900" eaLnBrk="1" fontAlgn="auto" hangingPunct="1">
              <a:lnSpc>
                <a:spcPct val="150000"/>
              </a:lnSpc>
              <a:spcBef>
                <a:spcPts val="0"/>
              </a:spcBef>
              <a:spcAft>
                <a:spcPts val="0"/>
              </a:spcAft>
              <a:buFont typeface="Wingdings" charset="2"/>
              <a:buChar char="ü"/>
              <a:defRPr/>
            </a:pPr>
            <a:r>
              <a:rPr lang="en-US" sz="2100" dirty="0">
                <a:latin typeface="+mn-lt"/>
                <a:ea typeface="+mn-ea"/>
              </a:rPr>
              <a:t>1870s: Germany and other European countries</a:t>
            </a:r>
          </a:p>
          <a:p>
            <a:pPr marL="800100" lvl="1" indent="-342900" eaLnBrk="1" fontAlgn="auto" hangingPunct="1">
              <a:lnSpc>
                <a:spcPct val="150000"/>
              </a:lnSpc>
              <a:spcBef>
                <a:spcPts val="0"/>
              </a:spcBef>
              <a:spcAft>
                <a:spcPts val="0"/>
              </a:spcAft>
              <a:buFont typeface="Wingdings" charset="2"/>
              <a:buChar char="ü"/>
              <a:defRPr/>
            </a:pPr>
            <a:r>
              <a:rPr lang="en-US" sz="2100" dirty="0">
                <a:latin typeface="+mn-lt"/>
                <a:ea typeface="+mn-ea"/>
              </a:rPr>
              <a:t>1879 :  Japan</a:t>
            </a:r>
          </a:p>
          <a:p>
            <a:pPr marL="800100" lvl="1" indent="-342900" eaLnBrk="1" fontAlgn="auto" hangingPunct="1">
              <a:lnSpc>
                <a:spcPct val="150000"/>
              </a:lnSpc>
              <a:spcBef>
                <a:spcPts val="0"/>
              </a:spcBef>
              <a:spcAft>
                <a:spcPts val="0"/>
              </a:spcAft>
              <a:buFont typeface="Wingdings" charset="2"/>
              <a:buChar char="ü"/>
              <a:defRPr/>
            </a:pPr>
            <a:r>
              <a:rPr lang="en-US" sz="2100" dirty="0">
                <a:latin typeface="+mn-lt"/>
                <a:ea typeface="+mn-ea"/>
              </a:rPr>
              <a:t>1900: U.S (de jure in 1900 and de facto in 1834)</a:t>
            </a:r>
          </a:p>
          <a:p>
            <a:pPr lvl="1" eaLnBrk="1" fontAlgn="auto" hangingPunct="1">
              <a:lnSpc>
                <a:spcPct val="150000"/>
              </a:lnSpc>
              <a:spcBef>
                <a:spcPts val="0"/>
              </a:spcBef>
              <a:spcAft>
                <a:spcPts val="0"/>
              </a:spcAft>
              <a:defRPr/>
            </a:pPr>
            <a:r>
              <a:rPr lang="en-US" sz="2100" dirty="0">
                <a:latin typeface="+mn-lt"/>
                <a:ea typeface="+mn-ea"/>
              </a:rPr>
              <a:t>-&gt; Gold standard as an International Monetary System</a:t>
            </a:r>
          </a:p>
          <a:p>
            <a:pPr marL="342900" indent="-342900" eaLnBrk="1" fontAlgn="auto" hangingPunct="1">
              <a:lnSpc>
                <a:spcPct val="150000"/>
              </a:lnSpc>
              <a:spcBef>
                <a:spcPts val="0"/>
              </a:spcBef>
              <a:spcAft>
                <a:spcPts val="0"/>
              </a:spcAft>
              <a:buFont typeface="Wingdings" charset="2"/>
              <a:buChar char="v"/>
              <a:defRPr/>
            </a:pPr>
            <a:endParaRPr lang="en-US" sz="2100" b="1" dirty="0">
              <a:latin typeface="+mn-lt"/>
              <a:ea typeface="+mn-ea"/>
            </a:endParaRPr>
          </a:p>
          <a:p>
            <a:pPr marL="342900" indent="-342900" eaLnBrk="1" fontAlgn="auto" hangingPunct="1">
              <a:lnSpc>
                <a:spcPct val="150000"/>
              </a:lnSpc>
              <a:spcBef>
                <a:spcPts val="0"/>
              </a:spcBef>
              <a:spcAft>
                <a:spcPts val="0"/>
              </a:spcAft>
              <a:buFont typeface="Wingdings" charset="2"/>
              <a:buChar char="v"/>
              <a:defRPr/>
            </a:pPr>
            <a:endParaRPr lang="en-US" sz="2100" dirty="0">
              <a:latin typeface="+mn-lt"/>
              <a:ea typeface="+mn-ea"/>
            </a:endParaRPr>
          </a:p>
        </p:txBody>
      </p:sp>
      <p:sp>
        <p:nvSpPr>
          <p:cNvPr id="54276" name="Title 1"/>
          <p:cNvSpPr txBox="1">
            <a:spLocks/>
          </p:cNvSpPr>
          <p:nvPr/>
        </p:nvSpPr>
        <p:spPr bwMode="auto">
          <a:xfrm>
            <a:off x="436563" y="152400"/>
            <a:ext cx="8402637" cy="68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lgn="ctr" eaLnBrk="1" hangingPunct="1">
              <a:spcBef>
                <a:spcPct val="0"/>
              </a:spcBef>
              <a:buFontTx/>
              <a:buNone/>
            </a:pPr>
            <a:endParaRPr lang="vi-VN" altLang="vi-VN" sz="4400" b="1"/>
          </a:p>
        </p:txBody>
      </p:sp>
      <p:pic>
        <p:nvPicPr>
          <p:cNvPr id="54277" name="Picture 2"/>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035800" y="1447800"/>
            <a:ext cx="1727200" cy="167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4278" name="Picture 5"/>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5029200" y="1447800"/>
            <a:ext cx="1714500" cy="171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4279" name="Picture 6" descr="2479 1 big DSC07218.jpg"/>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5867400" y="3429000"/>
            <a:ext cx="2362200" cy="1181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cut/>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showMasterSp="0">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56322" name="TextBox 1"/>
          <p:cNvSpPr txBox="1">
            <a:spLocks noChangeArrowheads="1"/>
          </p:cNvSpPr>
          <p:nvPr/>
        </p:nvSpPr>
        <p:spPr bwMode="auto">
          <a:xfrm rot="-5400000">
            <a:off x="-2146300" y="2451100"/>
            <a:ext cx="5486400" cy="1041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eaLnBrk="1" hangingPunct="1">
              <a:spcBef>
                <a:spcPct val="0"/>
              </a:spcBef>
              <a:buFontTx/>
              <a:buNone/>
            </a:pPr>
            <a:r>
              <a:rPr lang="en-US" altLang="vi-VN" sz="2800">
                <a:solidFill>
                  <a:srgbClr val="FFFFFF"/>
                </a:solidFill>
              </a:rPr>
              <a:t>THE GOLD STANDARD</a:t>
            </a:r>
          </a:p>
        </p:txBody>
      </p:sp>
      <p:sp>
        <p:nvSpPr>
          <p:cNvPr id="56323" name="Title 1"/>
          <p:cNvSpPr txBox="1">
            <a:spLocks/>
          </p:cNvSpPr>
          <p:nvPr/>
        </p:nvSpPr>
        <p:spPr bwMode="auto">
          <a:xfrm>
            <a:off x="436563" y="152400"/>
            <a:ext cx="8402637" cy="68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lgn="ctr" eaLnBrk="1" hangingPunct="1">
              <a:spcBef>
                <a:spcPct val="0"/>
              </a:spcBef>
              <a:buFontTx/>
              <a:buNone/>
            </a:pPr>
            <a:endParaRPr lang="vi-VN" altLang="vi-VN" sz="4400" b="1"/>
          </a:p>
        </p:txBody>
      </p:sp>
      <p:grpSp>
        <p:nvGrpSpPr>
          <p:cNvPr id="56324" name="Group 2"/>
          <p:cNvGrpSpPr>
            <a:grpSpLocks/>
          </p:cNvGrpSpPr>
          <p:nvPr/>
        </p:nvGrpSpPr>
        <p:grpSpPr bwMode="auto">
          <a:xfrm>
            <a:off x="1219200" y="76200"/>
            <a:ext cx="7772400" cy="6553200"/>
            <a:chOff x="1295400" y="304800"/>
            <a:chExt cx="7772400" cy="6324600"/>
          </a:xfrm>
        </p:grpSpPr>
        <p:sp>
          <p:nvSpPr>
            <p:cNvPr id="8" name="TextBox 7"/>
            <p:cNvSpPr txBox="1"/>
            <p:nvPr/>
          </p:nvSpPr>
          <p:spPr>
            <a:xfrm>
              <a:off x="1295400" y="304800"/>
              <a:ext cx="7772400" cy="6324600"/>
            </a:xfrm>
            <a:prstGeom prst="rect">
              <a:avLst/>
            </a:prstGeom>
            <a:noFill/>
          </p:spPr>
          <p:txBody>
            <a:bodyPr>
              <a:normAutofit lnSpcReduction="10000"/>
            </a:bodyPr>
            <a:lstStyle/>
            <a:p>
              <a:pPr algn="ctr" eaLnBrk="1" fontAlgn="auto" hangingPunct="1">
                <a:spcBef>
                  <a:spcPts val="0"/>
                </a:spcBef>
                <a:spcAft>
                  <a:spcPts val="0"/>
                </a:spcAft>
                <a:defRPr/>
              </a:pPr>
              <a:r>
                <a:rPr lang="en-US" sz="2800" b="1" u="sng" dirty="0">
                  <a:latin typeface="+mn-lt"/>
                  <a:ea typeface="+mn-ea"/>
                </a:rPr>
                <a:t>PRINCIPLES</a:t>
              </a:r>
            </a:p>
            <a:p>
              <a:pPr eaLnBrk="1" fontAlgn="auto" hangingPunct="1">
                <a:spcBef>
                  <a:spcPts val="0"/>
                </a:spcBef>
                <a:spcAft>
                  <a:spcPts val="0"/>
                </a:spcAft>
                <a:defRPr/>
              </a:pPr>
              <a:endParaRPr lang="en-US" sz="2000" dirty="0">
                <a:latin typeface="+mn-lt"/>
                <a:ea typeface="+mn-ea"/>
              </a:endParaRPr>
            </a:p>
            <a:p>
              <a:pPr marL="342900" indent="-342900" eaLnBrk="1" fontAlgn="auto" hangingPunct="1">
                <a:spcBef>
                  <a:spcPts val="0"/>
                </a:spcBef>
                <a:spcAft>
                  <a:spcPts val="0"/>
                </a:spcAft>
                <a:buFont typeface="Wingdings" charset="2"/>
                <a:buChar char="v"/>
                <a:defRPr/>
              </a:pPr>
              <a:r>
                <a:rPr lang="en-US" sz="2200" dirty="0">
                  <a:latin typeface="+mn-lt"/>
                  <a:ea typeface="+mn-ea"/>
                </a:rPr>
                <a:t>The gold standard was a commitment by participating countries to fix the prices of their domestic currencies in terms of a specified amount of gold</a:t>
              </a:r>
            </a:p>
            <a:p>
              <a:pPr marL="342900" indent="-342900" eaLnBrk="1" fontAlgn="auto" hangingPunct="1">
                <a:spcBef>
                  <a:spcPts val="0"/>
                </a:spcBef>
                <a:spcAft>
                  <a:spcPts val="0"/>
                </a:spcAft>
                <a:buFont typeface="Wingdings" charset="2"/>
                <a:buChar char="v"/>
                <a:defRPr/>
              </a:pPr>
              <a:endParaRPr lang="en-US" sz="2200" dirty="0">
                <a:latin typeface="+mn-lt"/>
                <a:ea typeface="+mn-ea"/>
              </a:endParaRPr>
            </a:p>
            <a:p>
              <a:pPr marL="342900" indent="-342900" eaLnBrk="1" fontAlgn="auto" hangingPunct="1">
                <a:spcBef>
                  <a:spcPts val="0"/>
                </a:spcBef>
                <a:spcAft>
                  <a:spcPts val="0"/>
                </a:spcAft>
                <a:buFont typeface="Wingdings" charset="2"/>
                <a:buChar char="v"/>
                <a:defRPr/>
              </a:pPr>
              <a:endParaRPr lang="en-US" sz="2200" dirty="0">
                <a:latin typeface="+mn-lt"/>
                <a:ea typeface="+mn-ea"/>
              </a:endParaRPr>
            </a:p>
            <a:p>
              <a:pPr marL="342900" indent="-342900" eaLnBrk="1" fontAlgn="auto" hangingPunct="1">
                <a:spcBef>
                  <a:spcPts val="0"/>
                </a:spcBef>
                <a:spcAft>
                  <a:spcPts val="0"/>
                </a:spcAft>
                <a:buFont typeface="Wingdings" charset="2"/>
                <a:buChar char="v"/>
                <a:defRPr/>
              </a:pPr>
              <a:endParaRPr lang="en-US" sz="2200" dirty="0">
                <a:latin typeface="+mn-lt"/>
                <a:ea typeface="+mn-ea"/>
              </a:endParaRPr>
            </a:p>
            <a:p>
              <a:pPr marL="342900" indent="-342900" eaLnBrk="1" fontAlgn="auto" hangingPunct="1">
                <a:spcBef>
                  <a:spcPts val="0"/>
                </a:spcBef>
                <a:spcAft>
                  <a:spcPts val="0"/>
                </a:spcAft>
                <a:buFont typeface="Wingdings" charset="2"/>
                <a:buChar char="v"/>
                <a:defRPr/>
              </a:pPr>
              <a:endParaRPr lang="en-US" sz="2200" dirty="0">
                <a:latin typeface="+mn-lt"/>
                <a:ea typeface="+mn-ea"/>
              </a:endParaRPr>
            </a:p>
            <a:p>
              <a:pPr eaLnBrk="1" fontAlgn="auto" hangingPunct="1">
                <a:spcBef>
                  <a:spcPts val="0"/>
                </a:spcBef>
                <a:spcAft>
                  <a:spcPts val="0"/>
                </a:spcAft>
                <a:defRPr/>
              </a:pPr>
              <a:endParaRPr lang="en-US" sz="2200" b="1" dirty="0">
                <a:latin typeface="+mn-lt"/>
                <a:ea typeface="+mn-ea"/>
              </a:endParaRPr>
            </a:p>
            <a:p>
              <a:pPr marL="342900" indent="-342900" eaLnBrk="1" fontAlgn="auto" hangingPunct="1">
                <a:spcBef>
                  <a:spcPts val="0"/>
                </a:spcBef>
                <a:spcAft>
                  <a:spcPts val="0"/>
                </a:spcAft>
                <a:buFont typeface="Wingdings" charset="2"/>
                <a:buChar char="v"/>
                <a:defRPr/>
              </a:pPr>
              <a:r>
                <a:rPr lang="en-US" sz="2200" dirty="0">
                  <a:latin typeface="+mn-lt"/>
                  <a:ea typeface="+mn-ea"/>
                </a:rPr>
                <a:t>National money were freely converted into gold at the fixed price (Government ensured the convertibility from domestic currency into gold -&gt; passively buy or sell any amount of gold at the promised price.) </a:t>
              </a:r>
            </a:p>
            <a:p>
              <a:pPr eaLnBrk="1" fontAlgn="auto" hangingPunct="1">
                <a:spcBef>
                  <a:spcPts val="0"/>
                </a:spcBef>
                <a:spcAft>
                  <a:spcPts val="0"/>
                </a:spcAft>
                <a:defRPr/>
              </a:pPr>
              <a:endParaRPr lang="en-US" sz="2200" dirty="0">
                <a:latin typeface="+mn-lt"/>
                <a:ea typeface="+mn-ea"/>
              </a:endParaRPr>
            </a:p>
            <a:p>
              <a:pPr marL="342900" indent="-342900" eaLnBrk="1" fontAlgn="auto" hangingPunct="1">
                <a:spcBef>
                  <a:spcPts val="0"/>
                </a:spcBef>
                <a:spcAft>
                  <a:spcPts val="0"/>
                </a:spcAft>
                <a:buFont typeface="Wingdings" charset="2"/>
                <a:buChar char="v"/>
                <a:defRPr/>
              </a:pPr>
              <a:r>
                <a:rPr lang="en-US" sz="2200" dirty="0">
                  <a:latin typeface="+mn-lt"/>
                  <a:ea typeface="+mn-ea"/>
                </a:rPr>
                <a:t>Gold was allowed to freely move between countries and became source of official international reserves.</a:t>
              </a:r>
            </a:p>
            <a:p>
              <a:pPr marL="342900" indent="-342900" eaLnBrk="1" fontAlgn="auto" hangingPunct="1">
                <a:spcBef>
                  <a:spcPts val="0"/>
                </a:spcBef>
                <a:spcAft>
                  <a:spcPts val="0"/>
                </a:spcAft>
                <a:buFont typeface="Wingdings" charset="2"/>
                <a:buChar char="v"/>
                <a:defRPr/>
              </a:pPr>
              <a:endParaRPr lang="en-US" sz="2200" dirty="0">
                <a:latin typeface="+mn-lt"/>
                <a:ea typeface="+mn-ea"/>
              </a:endParaRPr>
            </a:p>
            <a:p>
              <a:pPr marL="342900" indent="-342900" eaLnBrk="1" fontAlgn="auto" hangingPunct="1">
                <a:spcBef>
                  <a:spcPts val="0"/>
                </a:spcBef>
                <a:spcAft>
                  <a:spcPts val="0"/>
                </a:spcAft>
                <a:buFont typeface="Wingdings" charset="2"/>
                <a:buChar char="v"/>
                <a:defRPr/>
              </a:pPr>
              <a:r>
                <a:rPr lang="en-US" sz="2200" dirty="0">
                  <a:latin typeface="+mn-lt"/>
                  <a:ea typeface="+mn-ea"/>
                </a:rPr>
                <a:t>The central bank could not print more money unless it got more gold reserves. -&gt; the role of central bank under gold standard was limited </a:t>
              </a:r>
            </a:p>
          </p:txBody>
        </p:sp>
        <p:sp>
          <p:nvSpPr>
            <p:cNvPr id="56326" name="Rectangle 13"/>
            <p:cNvSpPr>
              <a:spLocks noChangeArrowheads="1"/>
            </p:cNvSpPr>
            <p:nvPr/>
          </p:nvSpPr>
          <p:spPr bwMode="auto">
            <a:xfrm>
              <a:off x="2971800" y="2134154"/>
              <a:ext cx="4038600" cy="1066357"/>
            </a:xfrm>
            <a:prstGeom prst="rect">
              <a:avLst/>
            </a:prstGeom>
            <a:noFill/>
            <a:ln w="19050">
              <a:solidFill>
                <a:srgbClr val="008000"/>
              </a:solidFill>
              <a:miter lim="800000"/>
              <a:headEnd/>
              <a:tailEnd/>
            </a:ln>
            <a:effectLst>
              <a:outerShdw dist="23000" dir="5400000" rotWithShape="0">
                <a:srgbClr val="808080">
                  <a:alpha val="34998"/>
                </a:srgbClr>
              </a:outerShdw>
            </a:effectLst>
            <a:extLst>
              <a:ext uri="{909E8E84-426E-40DD-AFC4-6F175D3DCCD1}">
                <a14:hiddenFill xmlns:a14="http://schemas.microsoft.com/office/drawing/2010/main">
                  <a:solidFill>
                    <a:srgbClr val="FFFFFF"/>
                  </a:solidFill>
                </a14:hiddenFill>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eaLnBrk="1" hangingPunct="1">
                <a:lnSpc>
                  <a:spcPct val="150000"/>
                </a:lnSpc>
                <a:spcBef>
                  <a:spcPct val="0"/>
                </a:spcBef>
                <a:buFontTx/>
                <a:buNone/>
              </a:pPr>
              <a:r>
                <a:rPr lang="en-US" altLang="vi-VN" sz="2000"/>
                <a:t>        In USA: 1 ounce of gold = $20.67 </a:t>
              </a:r>
            </a:p>
            <a:p>
              <a:pPr eaLnBrk="1" hangingPunct="1">
                <a:lnSpc>
                  <a:spcPct val="150000"/>
                </a:lnSpc>
                <a:spcBef>
                  <a:spcPct val="0"/>
                </a:spcBef>
                <a:buFontTx/>
                <a:buNone/>
              </a:pPr>
              <a:r>
                <a:rPr lang="en-US" altLang="vi-VN" sz="2000"/>
                <a:t>        In GB:   1 ounce of gold = £4.24</a:t>
              </a:r>
            </a:p>
          </p:txBody>
        </p:sp>
      </p:grpSp>
    </p:spTree>
  </p:cSld>
  <p:clrMapOvr>
    <a:masterClrMapping/>
  </p:clrMapOvr>
  <p:transition>
    <p:cut/>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showMasterSp="0">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58370" name="TextBox 1"/>
          <p:cNvSpPr txBox="1">
            <a:spLocks noChangeArrowheads="1"/>
          </p:cNvSpPr>
          <p:nvPr/>
        </p:nvSpPr>
        <p:spPr bwMode="auto">
          <a:xfrm rot="-5400000">
            <a:off x="-2146300" y="2451100"/>
            <a:ext cx="5486400" cy="1041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eaLnBrk="1" hangingPunct="1">
              <a:spcBef>
                <a:spcPct val="0"/>
              </a:spcBef>
              <a:buFontTx/>
              <a:buNone/>
            </a:pPr>
            <a:r>
              <a:rPr lang="en-US" altLang="vi-VN" sz="2800">
                <a:solidFill>
                  <a:srgbClr val="FFFFFF"/>
                </a:solidFill>
              </a:rPr>
              <a:t>THE GOLD STANDARD</a:t>
            </a:r>
          </a:p>
        </p:txBody>
      </p:sp>
      <p:sp>
        <p:nvSpPr>
          <p:cNvPr id="58371" name="Title 1"/>
          <p:cNvSpPr txBox="1">
            <a:spLocks/>
          </p:cNvSpPr>
          <p:nvPr/>
        </p:nvSpPr>
        <p:spPr bwMode="auto">
          <a:xfrm>
            <a:off x="436563" y="152400"/>
            <a:ext cx="8402637" cy="68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lgn="ctr" eaLnBrk="1" hangingPunct="1">
              <a:spcBef>
                <a:spcPct val="0"/>
              </a:spcBef>
              <a:buFontTx/>
              <a:buNone/>
            </a:pPr>
            <a:endParaRPr lang="vi-VN" altLang="vi-VN" sz="4400" b="1"/>
          </a:p>
        </p:txBody>
      </p:sp>
      <p:sp>
        <p:nvSpPr>
          <p:cNvPr id="8" name="TextBox 7"/>
          <p:cNvSpPr txBox="1"/>
          <p:nvPr/>
        </p:nvSpPr>
        <p:spPr>
          <a:xfrm>
            <a:off x="1295400" y="304800"/>
            <a:ext cx="7772400" cy="6324600"/>
          </a:xfrm>
          <a:prstGeom prst="rect">
            <a:avLst/>
          </a:prstGeom>
          <a:noFill/>
        </p:spPr>
        <p:txBody>
          <a:bodyPr>
            <a:normAutofit/>
          </a:bodyPr>
          <a:lstStyle/>
          <a:p>
            <a:pPr algn="ctr" eaLnBrk="1" fontAlgn="auto" hangingPunct="1">
              <a:spcBef>
                <a:spcPts val="0"/>
              </a:spcBef>
              <a:spcAft>
                <a:spcPts val="0"/>
              </a:spcAft>
              <a:defRPr/>
            </a:pPr>
            <a:r>
              <a:rPr lang="en-US" sz="2800" b="1" u="sng" dirty="0">
                <a:latin typeface="+mn-lt"/>
                <a:ea typeface="+mn-ea"/>
              </a:rPr>
              <a:t>ADJUSTMENT MECHANISM OF EXCHANGE RATE</a:t>
            </a:r>
          </a:p>
          <a:p>
            <a:pPr eaLnBrk="1" fontAlgn="auto" hangingPunct="1">
              <a:spcBef>
                <a:spcPts val="0"/>
              </a:spcBef>
              <a:spcAft>
                <a:spcPts val="0"/>
              </a:spcAft>
              <a:defRPr/>
            </a:pPr>
            <a:endParaRPr lang="en-US" sz="2400" dirty="0">
              <a:latin typeface="+mn-lt"/>
              <a:ea typeface="+mn-ea"/>
            </a:endParaRPr>
          </a:p>
          <a:p>
            <a:pPr marL="342900" indent="-342900" eaLnBrk="1" fontAlgn="auto" hangingPunct="1">
              <a:spcBef>
                <a:spcPts val="300"/>
              </a:spcBef>
              <a:spcAft>
                <a:spcPts val="300"/>
              </a:spcAft>
              <a:buFont typeface="Wingdings" charset="2"/>
              <a:buChar char="v"/>
              <a:defRPr/>
            </a:pPr>
            <a:r>
              <a:rPr lang="en-US" sz="2400" dirty="0">
                <a:latin typeface="+mn-lt"/>
                <a:ea typeface="+mn-ea"/>
              </a:rPr>
              <a:t>The official exchange rate between two currencies was calculated as the ratio of their prices in terms of gold</a:t>
            </a:r>
          </a:p>
          <a:p>
            <a:pPr eaLnBrk="1" fontAlgn="auto" hangingPunct="1">
              <a:spcBef>
                <a:spcPts val="300"/>
              </a:spcBef>
              <a:spcAft>
                <a:spcPts val="300"/>
              </a:spcAft>
              <a:defRPr/>
            </a:pPr>
            <a:r>
              <a:rPr lang="en-US" sz="2400" dirty="0">
                <a:latin typeface="+mn-lt"/>
                <a:ea typeface="+mn-ea"/>
              </a:rPr>
              <a:t>         </a:t>
            </a:r>
            <a:endParaRPr lang="en-US" sz="2200" dirty="0">
              <a:latin typeface="+mn-lt"/>
              <a:ea typeface="+mn-ea"/>
            </a:endParaRPr>
          </a:p>
          <a:p>
            <a:pPr marL="342900" indent="-342900" eaLnBrk="1" fontAlgn="auto" hangingPunct="1">
              <a:spcBef>
                <a:spcPts val="0"/>
              </a:spcBef>
              <a:spcAft>
                <a:spcPts val="0"/>
              </a:spcAft>
              <a:buFont typeface="Wingdings" charset="2"/>
              <a:buChar char="v"/>
              <a:defRPr/>
            </a:pPr>
            <a:endParaRPr lang="en-US" sz="2200" dirty="0">
              <a:latin typeface="+mn-lt"/>
              <a:ea typeface="+mn-ea"/>
            </a:endParaRPr>
          </a:p>
          <a:p>
            <a:pPr marL="342900" indent="-342900" eaLnBrk="1" fontAlgn="auto" hangingPunct="1">
              <a:spcBef>
                <a:spcPts val="0"/>
              </a:spcBef>
              <a:spcAft>
                <a:spcPts val="0"/>
              </a:spcAft>
              <a:buFont typeface="Wingdings" charset="2"/>
              <a:buChar char="v"/>
              <a:defRPr/>
            </a:pPr>
            <a:endParaRPr lang="en-US" sz="2200" dirty="0">
              <a:latin typeface="+mn-lt"/>
              <a:ea typeface="+mn-ea"/>
            </a:endParaRPr>
          </a:p>
          <a:p>
            <a:pPr marL="342900" indent="-342900" eaLnBrk="1" fontAlgn="auto" hangingPunct="1">
              <a:spcBef>
                <a:spcPts val="0"/>
              </a:spcBef>
              <a:spcAft>
                <a:spcPts val="0"/>
              </a:spcAft>
              <a:buFont typeface="Wingdings" charset="2"/>
              <a:buChar char="v"/>
              <a:defRPr/>
            </a:pPr>
            <a:endParaRPr lang="en-US" sz="2200" dirty="0">
              <a:latin typeface="+mn-lt"/>
              <a:ea typeface="+mn-ea"/>
            </a:endParaRPr>
          </a:p>
          <a:p>
            <a:pPr marL="342900" indent="-342900" eaLnBrk="1" fontAlgn="auto" hangingPunct="1">
              <a:spcBef>
                <a:spcPts val="0"/>
              </a:spcBef>
              <a:spcAft>
                <a:spcPts val="0"/>
              </a:spcAft>
              <a:buFont typeface="Wingdings" charset="2"/>
              <a:buChar char="v"/>
              <a:defRPr/>
            </a:pPr>
            <a:endParaRPr lang="en-US" sz="2200" dirty="0">
              <a:latin typeface="+mn-lt"/>
              <a:ea typeface="+mn-ea"/>
            </a:endParaRPr>
          </a:p>
          <a:p>
            <a:pPr marL="342900" indent="-342900" eaLnBrk="1" fontAlgn="auto" hangingPunct="1">
              <a:spcBef>
                <a:spcPts val="0"/>
              </a:spcBef>
              <a:spcAft>
                <a:spcPts val="0"/>
              </a:spcAft>
              <a:buFont typeface="Wingdings" charset="2"/>
              <a:buChar char="v"/>
              <a:defRPr/>
            </a:pPr>
            <a:endParaRPr lang="en-US" sz="2200" dirty="0">
              <a:latin typeface="+mn-lt"/>
              <a:ea typeface="+mn-ea"/>
            </a:endParaRPr>
          </a:p>
          <a:p>
            <a:pPr marL="800100" lvl="1" indent="-342900" eaLnBrk="1" fontAlgn="auto" hangingPunct="1">
              <a:spcBef>
                <a:spcPts val="0"/>
              </a:spcBef>
              <a:spcAft>
                <a:spcPts val="0"/>
              </a:spcAft>
              <a:buFont typeface="Wingdings" charset="2"/>
              <a:buChar char="ü"/>
              <a:defRPr/>
            </a:pPr>
            <a:endParaRPr lang="en-US" sz="2200" dirty="0">
              <a:latin typeface="+mn-lt"/>
              <a:ea typeface="+mn-ea"/>
            </a:endParaRPr>
          </a:p>
          <a:p>
            <a:pPr marL="800100" lvl="1" indent="-342900" eaLnBrk="1" fontAlgn="auto" hangingPunct="1">
              <a:spcBef>
                <a:spcPts val="0"/>
              </a:spcBef>
              <a:spcAft>
                <a:spcPts val="0"/>
              </a:spcAft>
              <a:buFont typeface="Wingdings" charset="2"/>
              <a:buChar char="ü"/>
              <a:defRPr/>
            </a:pPr>
            <a:endParaRPr lang="en-US" sz="2200" dirty="0">
              <a:latin typeface="+mn-lt"/>
              <a:ea typeface="+mn-ea"/>
            </a:endParaRPr>
          </a:p>
        </p:txBody>
      </p:sp>
      <p:sp>
        <p:nvSpPr>
          <p:cNvPr id="58373" name="Rectangle 6"/>
          <p:cNvSpPr>
            <a:spLocks noChangeArrowheads="1"/>
          </p:cNvSpPr>
          <p:nvPr/>
        </p:nvSpPr>
        <p:spPr bwMode="auto">
          <a:xfrm>
            <a:off x="2438400" y="2286000"/>
            <a:ext cx="5715000" cy="1524000"/>
          </a:xfrm>
          <a:prstGeom prst="rect">
            <a:avLst/>
          </a:prstGeom>
          <a:noFill/>
          <a:ln w="19050">
            <a:solidFill>
              <a:srgbClr val="008000"/>
            </a:solidFill>
            <a:miter lim="800000"/>
            <a:headEnd/>
            <a:tailEnd/>
          </a:ln>
          <a:effectLst>
            <a:outerShdw dist="23000" dir="5400000" rotWithShape="0">
              <a:srgbClr val="808080">
                <a:alpha val="34998"/>
              </a:srgbClr>
            </a:outerShdw>
          </a:effectLst>
          <a:extLst>
            <a:ext uri="{909E8E84-426E-40DD-AFC4-6F175D3DCCD1}">
              <a14:hiddenFill xmlns:a14="http://schemas.microsoft.com/office/drawing/2010/main">
                <a:solidFill>
                  <a:srgbClr val="FFFFFF"/>
                </a:solidFill>
              </a14:hiddenFill>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eaLnBrk="1" hangingPunct="1">
              <a:lnSpc>
                <a:spcPct val="150000"/>
              </a:lnSpc>
              <a:spcBef>
                <a:spcPct val="0"/>
              </a:spcBef>
              <a:buFontTx/>
              <a:buNone/>
            </a:pPr>
            <a:r>
              <a:rPr lang="en-US" altLang="vi-VN" sz="2000" b="1" i="1" u="sng"/>
              <a:t>E.g. </a:t>
            </a:r>
            <a:r>
              <a:rPr lang="en-US" altLang="vi-VN" sz="2000"/>
              <a:t>In USA: the price of 1 ounce was $20.67 </a:t>
            </a:r>
          </a:p>
          <a:p>
            <a:pPr eaLnBrk="1" hangingPunct="1">
              <a:lnSpc>
                <a:spcPct val="150000"/>
              </a:lnSpc>
              <a:spcBef>
                <a:spcPct val="0"/>
              </a:spcBef>
              <a:buFontTx/>
              <a:buNone/>
            </a:pPr>
            <a:r>
              <a:rPr lang="en-US" altLang="vi-VN" sz="2000"/>
              <a:t>        In GB   : the price of 1 ounce was £4.24</a:t>
            </a:r>
          </a:p>
          <a:p>
            <a:pPr eaLnBrk="1" hangingPunct="1">
              <a:lnSpc>
                <a:spcPct val="150000"/>
              </a:lnSpc>
              <a:spcBef>
                <a:spcPct val="0"/>
              </a:spcBef>
              <a:buFontTx/>
              <a:buNone/>
            </a:pPr>
            <a:r>
              <a:rPr lang="en-US" altLang="vi-VN" sz="2000"/>
              <a:t>        -&gt; Exchange rate = $20.67/£4.24 = 4.87$/£</a:t>
            </a:r>
          </a:p>
        </p:txBody>
      </p:sp>
    </p:spTree>
  </p:cSld>
  <p:clrMapOvr>
    <a:masterClrMapping/>
  </p:clrMapOvr>
  <p:transition>
    <p:cut/>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60418" name="Picture 2"/>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62000" y="1219200"/>
            <a:ext cx="7505700" cy="4724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0419" name="Rectangle 3"/>
          <p:cNvSpPr>
            <a:spLocks noChangeArrowheads="1"/>
          </p:cNvSpPr>
          <p:nvPr/>
        </p:nvSpPr>
        <p:spPr bwMode="auto">
          <a:xfrm>
            <a:off x="1911350" y="466725"/>
            <a:ext cx="53213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lgn="ctr" eaLnBrk="1" hangingPunct="1">
              <a:spcBef>
                <a:spcPct val="0"/>
              </a:spcBef>
              <a:buFontTx/>
              <a:buNone/>
            </a:pPr>
            <a:r>
              <a:rPr lang="en-US" altLang="vi-VN" sz="2800" b="1" u="sng"/>
              <a:t>THE GOLD STANDARD (1880-1914)</a:t>
            </a:r>
          </a:p>
        </p:txBody>
      </p:sp>
      <p:sp>
        <p:nvSpPr>
          <p:cNvPr id="2" name="TextBox 1"/>
          <p:cNvSpPr txBox="1"/>
          <p:nvPr/>
        </p:nvSpPr>
        <p:spPr>
          <a:xfrm>
            <a:off x="152400" y="1639888"/>
            <a:ext cx="2590800" cy="646112"/>
          </a:xfrm>
          <a:prstGeom prst="rect">
            <a:avLst/>
          </a:prstGeom>
          <a:solidFill>
            <a:srgbClr val="FDEADA"/>
          </a:solidFill>
        </p:spPr>
        <p:style>
          <a:lnRef idx="2">
            <a:schemeClr val="dk1"/>
          </a:lnRef>
          <a:fillRef idx="1">
            <a:schemeClr val="lt1"/>
          </a:fillRef>
          <a:effectRef idx="0">
            <a:schemeClr val="dk1"/>
          </a:effectRef>
          <a:fontRef idx="minor">
            <a:schemeClr val="dk1"/>
          </a:fontRef>
        </p:style>
        <p:txBody>
          <a:bodyPr>
            <a:spAutoFit/>
          </a:bodyPr>
          <a:lstStyle/>
          <a:p>
            <a:pPr eaLnBrk="1" hangingPunct="1">
              <a:defRPr/>
            </a:pPr>
            <a:r>
              <a:rPr lang="en-US" b="1" dirty="0"/>
              <a:t>Export (surplus in BOP) </a:t>
            </a:r>
          </a:p>
          <a:p>
            <a:pPr eaLnBrk="1" hangingPunct="1">
              <a:defRPr/>
            </a:pPr>
            <a:r>
              <a:rPr lang="en-US" b="1" dirty="0"/>
              <a:t>&lt;-&gt; Inflows of gold</a:t>
            </a:r>
          </a:p>
        </p:txBody>
      </p:sp>
      <p:sp>
        <p:nvSpPr>
          <p:cNvPr id="5" name="TextBox 4"/>
          <p:cNvSpPr txBox="1"/>
          <p:nvPr/>
        </p:nvSpPr>
        <p:spPr>
          <a:xfrm>
            <a:off x="4876800" y="6059488"/>
            <a:ext cx="2590800" cy="646112"/>
          </a:xfrm>
          <a:prstGeom prst="rect">
            <a:avLst/>
          </a:prstGeom>
          <a:solidFill>
            <a:schemeClr val="accent6">
              <a:lumMod val="20000"/>
              <a:lumOff val="80000"/>
            </a:schemeClr>
          </a:solidFill>
        </p:spPr>
        <p:style>
          <a:lnRef idx="2">
            <a:schemeClr val="dk1"/>
          </a:lnRef>
          <a:fillRef idx="1">
            <a:schemeClr val="lt1"/>
          </a:fillRef>
          <a:effectRef idx="0">
            <a:schemeClr val="dk1"/>
          </a:effectRef>
          <a:fontRef idx="minor">
            <a:schemeClr val="dk1"/>
          </a:fontRef>
        </p:style>
        <p:txBody>
          <a:bodyPr>
            <a:spAutoFit/>
          </a:bodyPr>
          <a:lstStyle/>
          <a:p>
            <a:pPr eaLnBrk="1" hangingPunct="1">
              <a:defRPr/>
            </a:pPr>
            <a:r>
              <a:rPr lang="en-US" b="1" dirty="0"/>
              <a:t>Import (deficit in BOP) </a:t>
            </a:r>
          </a:p>
          <a:p>
            <a:pPr eaLnBrk="1" hangingPunct="1">
              <a:defRPr/>
            </a:pPr>
            <a:r>
              <a:rPr lang="en-US" b="1" dirty="0"/>
              <a:t>&lt;-&gt; Outflows of gold</a:t>
            </a:r>
          </a:p>
        </p:txBody>
      </p:sp>
    </p:spTree>
  </p:cSld>
  <p:clrMapOvr>
    <a:masterClrMapping/>
  </p:clrMapOvr>
  <p:transition spd="slow">
    <p:fade/>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showMasterSp="0">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62466" name="TextBox 1"/>
          <p:cNvSpPr txBox="1">
            <a:spLocks noChangeArrowheads="1"/>
          </p:cNvSpPr>
          <p:nvPr/>
        </p:nvSpPr>
        <p:spPr bwMode="auto">
          <a:xfrm rot="-5400000">
            <a:off x="-2146300" y="2451100"/>
            <a:ext cx="5486400" cy="1041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eaLnBrk="1" hangingPunct="1">
              <a:spcBef>
                <a:spcPct val="0"/>
              </a:spcBef>
              <a:buFontTx/>
              <a:buNone/>
            </a:pPr>
            <a:r>
              <a:rPr lang="en-US" altLang="vi-VN" sz="2800">
                <a:solidFill>
                  <a:srgbClr val="FFFFFF"/>
                </a:solidFill>
              </a:rPr>
              <a:t>THE GOLD STANDARD</a:t>
            </a:r>
          </a:p>
        </p:txBody>
      </p:sp>
      <p:sp>
        <p:nvSpPr>
          <p:cNvPr id="62467" name="Title 1"/>
          <p:cNvSpPr txBox="1">
            <a:spLocks/>
          </p:cNvSpPr>
          <p:nvPr/>
        </p:nvSpPr>
        <p:spPr bwMode="auto">
          <a:xfrm>
            <a:off x="436563" y="152400"/>
            <a:ext cx="8402637" cy="68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lgn="ctr" eaLnBrk="1" hangingPunct="1">
              <a:spcBef>
                <a:spcPct val="0"/>
              </a:spcBef>
              <a:buFontTx/>
              <a:buNone/>
            </a:pPr>
            <a:endParaRPr lang="vi-VN" altLang="vi-VN" sz="4400" b="1"/>
          </a:p>
        </p:txBody>
      </p:sp>
      <p:sp>
        <p:nvSpPr>
          <p:cNvPr id="62468" name="TextBox 7"/>
          <p:cNvSpPr txBox="1">
            <a:spLocks noChangeArrowheads="1"/>
          </p:cNvSpPr>
          <p:nvPr/>
        </p:nvSpPr>
        <p:spPr bwMode="auto">
          <a:xfrm>
            <a:off x="1219200" y="304800"/>
            <a:ext cx="7772400" cy="6553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800100" indent="-34290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lgn="ctr" eaLnBrk="1" hangingPunct="1">
              <a:lnSpc>
                <a:spcPct val="90000"/>
              </a:lnSpc>
              <a:spcBef>
                <a:spcPct val="0"/>
              </a:spcBef>
              <a:buFontTx/>
              <a:buNone/>
            </a:pPr>
            <a:r>
              <a:rPr lang="en-US" altLang="vi-VN" sz="2600" b="1" u="sng"/>
              <a:t>ADJUSTMENT MECHANISM OF BOP</a:t>
            </a:r>
          </a:p>
          <a:p>
            <a:pPr algn="ctr" eaLnBrk="1" hangingPunct="1">
              <a:lnSpc>
                <a:spcPct val="90000"/>
              </a:lnSpc>
              <a:spcBef>
                <a:spcPct val="0"/>
              </a:spcBef>
              <a:buFontTx/>
              <a:buNone/>
            </a:pPr>
            <a:endParaRPr lang="en-US" altLang="vi-VN" sz="2600" b="1" u="sng"/>
          </a:p>
          <a:p>
            <a:pPr algn="ctr" eaLnBrk="1" hangingPunct="1">
              <a:lnSpc>
                <a:spcPct val="90000"/>
              </a:lnSpc>
              <a:spcBef>
                <a:spcPct val="0"/>
              </a:spcBef>
              <a:buFontTx/>
              <a:buNone/>
            </a:pPr>
            <a:r>
              <a:rPr lang="en-US" altLang="vi-VN" sz="2200" b="1" i="1"/>
              <a:t>Price – specie – flow mechanism (Hume)</a:t>
            </a:r>
          </a:p>
          <a:p>
            <a:pPr algn="ctr" eaLnBrk="1" hangingPunct="1">
              <a:lnSpc>
                <a:spcPct val="90000"/>
              </a:lnSpc>
              <a:spcBef>
                <a:spcPct val="0"/>
              </a:spcBef>
              <a:buFontTx/>
              <a:buNone/>
            </a:pPr>
            <a:endParaRPr lang="en-US" altLang="vi-VN" sz="2200" b="1" i="1"/>
          </a:p>
          <a:p>
            <a:pPr eaLnBrk="1" hangingPunct="1">
              <a:lnSpc>
                <a:spcPct val="90000"/>
              </a:lnSpc>
              <a:spcBef>
                <a:spcPct val="0"/>
              </a:spcBef>
              <a:buFontTx/>
              <a:buNone/>
            </a:pPr>
            <a:r>
              <a:rPr lang="en-US" altLang="vi-VN" sz="2000">
                <a:latin typeface="Times New Roman" panose="02020603050405020304" pitchFamily="18" charset="0"/>
                <a:cs typeface="Times New Roman" panose="02020603050405020304" pitchFamily="18" charset="0"/>
              </a:rPr>
              <a:t>The price-specie-flow is an automatic adjustment mechanism, in which prices will adjust to restore the balance-of-payment in both deficit and surplus countries</a:t>
            </a:r>
          </a:p>
          <a:p>
            <a:pPr eaLnBrk="1" hangingPunct="1">
              <a:lnSpc>
                <a:spcPct val="90000"/>
              </a:lnSpc>
              <a:spcBef>
                <a:spcPct val="0"/>
              </a:spcBef>
              <a:buFontTx/>
              <a:buNone/>
            </a:pPr>
            <a:endParaRPr lang="en-US" altLang="vi-VN" sz="2000" b="1" i="1">
              <a:cs typeface="Times New Roman" panose="02020603050405020304" pitchFamily="18" charset="0"/>
            </a:endParaRPr>
          </a:p>
          <a:p>
            <a:pPr lvl="1" eaLnBrk="1" hangingPunct="1">
              <a:lnSpc>
                <a:spcPct val="90000"/>
              </a:lnSpc>
              <a:spcBef>
                <a:spcPct val="0"/>
              </a:spcBef>
              <a:buFont typeface="Wingdings" panose="05000000000000000000" pitchFamily="2" charset="2"/>
              <a:buChar char="v"/>
            </a:pPr>
            <a:r>
              <a:rPr lang="en-US" altLang="vi-VN" sz="2000" b="1" u="sng">
                <a:cs typeface="Times New Roman" panose="02020603050405020304" pitchFamily="18" charset="0"/>
              </a:rPr>
              <a:t> </a:t>
            </a:r>
            <a:r>
              <a:rPr lang="en-US" altLang="vi-VN" sz="2000">
                <a:cs typeface="Times New Roman" panose="02020603050405020304" pitchFamily="18" charset="0"/>
              </a:rPr>
              <a:t>In deficit countries, gold flows out and the supply of money decreases. The resulting decrease in prices stimulates exports and discourages imports, leading to the improvement in the balance of payments.   </a:t>
            </a:r>
          </a:p>
          <a:p>
            <a:pPr lvl="1" eaLnBrk="1" hangingPunct="1">
              <a:lnSpc>
                <a:spcPct val="140000"/>
              </a:lnSpc>
              <a:spcBef>
                <a:spcPct val="0"/>
              </a:spcBef>
              <a:buFont typeface="Wingdings" panose="05000000000000000000" pitchFamily="2" charset="2"/>
              <a:buChar char="v"/>
            </a:pPr>
            <a:endParaRPr lang="en-US" altLang="vi-VN" sz="2000">
              <a:cs typeface="Times New Roman" panose="02020603050405020304" pitchFamily="18" charset="0"/>
            </a:endParaRPr>
          </a:p>
          <a:p>
            <a:pPr lvl="1" eaLnBrk="1" hangingPunct="1">
              <a:lnSpc>
                <a:spcPct val="90000"/>
              </a:lnSpc>
              <a:spcBef>
                <a:spcPct val="0"/>
              </a:spcBef>
              <a:buFont typeface="Wingdings" panose="05000000000000000000" pitchFamily="2" charset="2"/>
              <a:buChar char="v"/>
            </a:pPr>
            <a:r>
              <a:rPr lang="en-US" altLang="vi-VN" sz="2000">
                <a:cs typeface="Times New Roman" panose="02020603050405020304" pitchFamily="18" charset="0"/>
              </a:rPr>
              <a:t>There is an inflow of gold in surplus countries, and the supply of money increases. The resulting increase in prices stimulates imports and discourages exports, reducing the surplus in the balance of payments.</a:t>
            </a:r>
          </a:p>
          <a:p>
            <a:pPr lvl="1" eaLnBrk="1" hangingPunct="1">
              <a:lnSpc>
                <a:spcPct val="90000"/>
              </a:lnSpc>
              <a:spcBef>
                <a:spcPct val="0"/>
              </a:spcBef>
              <a:buFontTx/>
              <a:buNone/>
            </a:pPr>
            <a:endParaRPr lang="en-US" altLang="vi-VN" sz="2000">
              <a:latin typeface="Times New Roman" panose="02020603050405020304" pitchFamily="18" charset="0"/>
              <a:cs typeface="Times New Roman" panose="02020603050405020304" pitchFamily="18" charset="0"/>
            </a:endParaRPr>
          </a:p>
          <a:p>
            <a:pPr lvl="1" eaLnBrk="1" hangingPunct="1">
              <a:lnSpc>
                <a:spcPct val="90000"/>
              </a:lnSpc>
              <a:spcBef>
                <a:spcPct val="0"/>
              </a:spcBef>
              <a:buFontTx/>
              <a:buNone/>
            </a:pPr>
            <a:r>
              <a:rPr lang="en-US" altLang="vi-VN" sz="2000">
                <a:latin typeface="Times New Roman" panose="02020603050405020304" pitchFamily="18" charset="0"/>
                <a:cs typeface="Times New Roman" panose="02020603050405020304" pitchFamily="18" charset="0"/>
              </a:rPr>
              <a:t> -&gt; a perpetual deficit or surplus is impossible under the gold standard.</a:t>
            </a:r>
          </a:p>
          <a:p>
            <a:pPr lvl="1" eaLnBrk="1" hangingPunct="1">
              <a:lnSpc>
                <a:spcPct val="90000"/>
              </a:lnSpc>
              <a:spcBef>
                <a:spcPct val="0"/>
              </a:spcBef>
              <a:buFont typeface="Wingdings" panose="05000000000000000000" pitchFamily="2" charset="2"/>
              <a:buChar char="v"/>
            </a:pPr>
            <a:endParaRPr lang="en-US" altLang="vi-VN" sz="2000">
              <a:cs typeface="Times New Roman" panose="02020603050405020304" pitchFamily="18" charset="0"/>
            </a:endParaRPr>
          </a:p>
          <a:p>
            <a:pPr algn="ctr" eaLnBrk="1" hangingPunct="1">
              <a:lnSpc>
                <a:spcPct val="90000"/>
              </a:lnSpc>
              <a:spcBef>
                <a:spcPct val="0"/>
              </a:spcBef>
              <a:buFontTx/>
              <a:buNone/>
            </a:pPr>
            <a:endParaRPr lang="en-US" altLang="vi-VN" sz="2200" b="1" i="1">
              <a:cs typeface="Times New Roman" panose="02020603050405020304" pitchFamily="18" charset="0"/>
            </a:endParaRPr>
          </a:p>
          <a:p>
            <a:pPr eaLnBrk="1" hangingPunct="1">
              <a:lnSpc>
                <a:spcPct val="90000"/>
              </a:lnSpc>
              <a:spcBef>
                <a:spcPct val="0"/>
              </a:spcBef>
              <a:buFontTx/>
              <a:buNone/>
            </a:pPr>
            <a:endParaRPr lang="en-US" altLang="vi-VN" sz="2200">
              <a:cs typeface="Times New Roman" panose="02020603050405020304" pitchFamily="18" charset="0"/>
            </a:endParaRPr>
          </a:p>
        </p:txBody>
      </p:sp>
    </p:spTree>
  </p:cSld>
  <p:clrMapOvr>
    <a:masterClrMapping/>
  </p:clrMapOvr>
  <p:transition>
    <p:cut/>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showMasterSp="0">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64514" name="TextBox 1"/>
          <p:cNvSpPr txBox="1">
            <a:spLocks noChangeArrowheads="1"/>
          </p:cNvSpPr>
          <p:nvPr/>
        </p:nvSpPr>
        <p:spPr bwMode="auto">
          <a:xfrm rot="-5400000">
            <a:off x="-2146300" y="2451100"/>
            <a:ext cx="5486400" cy="1041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eaLnBrk="1" hangingPunct="1">
              <a:spcBef>
                <a:spcPct val="0"/>
              </a:spcBef>
              <a:buFontTx/>
              <a:buNone/>
            </a:pPr>
            <a:r>
              <a:rPr lang="en-US" altLang="vi-VN" sz="2800">
                <a:solidFill>
                  <a:srgbClr val="FFFFFF"/>
                </a:solidFill>
              </a:rPr>
              <a:t>THE GOLD STANDARD</a:t>
            </a:r>
          </a:p>
        </p:txBody>
      </p:sp>
      <p:sp>
        <p:nvSpPr>
          <p:cNvPr id="64515" name="Title 1"/>
          <p:cNvSpPr txBox="1">
            <a:spLocks/>
          </p:cNvSpPr>
          <p:nvPr/>
        </p:nvSpPr>
        <p:spPr bwMode="auto">
          <a:xfrm>
            <a:off x="436563" y="152400"/>
            <a:ext cx="8402637" cy="68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lgn="ctr" eaLnBrk="1" hangingPunct="1">
              <a:spcBef>
                <a:spcPct val="0"/>
              </a:spcBef>
              <a:buFontTx/>
              <a:buNone/>
            </a:pPr>
            <a:endParaRPr lang="vi-VN" altLang="vi-VN" sz="4400" b="1"/>
          </a:p>
        </p:txBody>
      </p:sp>
      <p:sp>
        <p:nvSpPr>
          <p:cNvPr id="64516" name="TextBox 7"/>
          <p:cNvSpPr txBox="1">
            <a:spLocks noChangeArrowheads="1"/>
          </p:cNvSpPr>
          <p:nvPr/>
        </p:nvSpPr>
        <p:spPr bwMode="auto">
          <a:xfrm>
            <a:off x="1219200" y="304800"/>
            <a:ext cx="7772400" cy="6324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257300" indent="-3429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lgn="ctr" eaLnBrk="1" hangingPunct="1">
              <a:spcBef>
                <a:spcPct val="0"/>
              </a:spcBef>
              <a:buFontTx/>
              <a:buNone/>
            </a:pPr>
            <a:r>
              <a:rPr lang="en-US" altLang="vi-VN" sz="2800" b="1" u="sng"/>
              <a:t>ADJUSTMENT MECHANISM OF BOP</a:t>
            </a:r>
          </a:p>
          <a:p>
            <a:pPr algn="ctr" eaLnBrk="1" hangingPunct="1">
              <a:spcBef>
                <a:spcPct val="0"/>
              </a:spcBef>
              <a:buFontTx/>
              <a:buNone/>
            </a:pPr>
            <a:endParaRPr lang="en-US" altLang="vi-VN" sz="2800" b="1" u="sng"/>
          </a:p>
          <a:p>
            <a:pPr algn="ctr" eaLnBrk="1" hangingPunct="1">
              <a:spcBef>
                <a:spcPct val="0"/>
              </a:spcBef>
              <a:buFontTx/>
              <a:buNone/>
            </a:pPr>
            <a:r>
              <a:rPr lang="en-US" altLang="vi-VN" sz="2400" b="1" i="1"/>
              <a:t>Price – specie – flow mechanism (Hume)</a:t>
            </a:r>
          </a:p>
          <a:p>
            <a:pPr algn="ctr" eaLnBrk="1" hangingPunct="1">
              <a:spcBef>
                <a:spcPct val="0"/>
              </a:spcBef>
              <a:buFontTx/>
              <a:buNone/>
            </a:pPr>
            <a:endParaRPr lang="en-US" altLang="vi-VN" sz="2400" b="1" i="1"/>
          </a:p>
          <a:p>
            <a:pPr lvl="2" eaLnBrk="1" hangingPunct="1">
              <a:lnSpc>
                <a:spcPct val="150000"/>
              </a:lnSpc>
              <a:spcBef>
                <a:spcPct val="0"/>
              </a:spcBef>
              <a:buFont typeface="Wingdings" panose="05000000000000000000" pitchFamily="2" charset="2"/>
              <a:buChar char="v"/>
            </a:pPr>
            <a:r>
              <a:rPr lang="en-US" altLang="vi-VN" sz="2200" b="1" u="sng"/>
              <a:t>BOP deficit </a:t>
            </a:r>
            <a:r>
              <a:rPr lang="en-US" altLang="vi-VN" sz="2200"/>
              <a:t>-&gt; Outflow of gold -&gt; Money supply</a:t>
            </a:r>
            <a:r>
              <a:rPr lang="en-US" altLang="vi-VN" sz="2200">
                <a:latin typeface="Wingdings" panose="05000000000000000000" pitchFamily="2" charset="2"/>
                <a:sym typeface="Wingdings" panose="05000000000000000000" pitchFamily="2" charset="2"/>
              </a:rPr>
              <a:t></a:t>
            </a:r>
            <a:endParaRPr lang="en-US" altLang="vi-VN" sz="2200"/>
          </a:p>
          <a:p>
            <a:pPr lvl="2" eaLnBrk="1" hangingPunct="1">
              <a:lnSpc>
                <a:spcPct val="150000"/>
              </a:lnSpc>
              <a:spcBef>
                <a:spcPct val="0"/>
              </a:spcBef>
              <a:buFontTx/>
              <a:buNone/>
            </a:pPr>
            <a:r>
              <a:rPr lang="en-US" altLang="vi-VN" sz="2200"/>
              <a:t>      -&gt; Internal prices</a:t>
            </a:r>
            <a:r>
              <a:rPr lang="en-US" altLang="vi-VN" sz="2200">
                <a:latin typeface="Wingdings" panose="05000000000000000000" pitchFamily="2" charset="2"/>
                <a:sym typeface="Wingdings" panose="05000000000000000000" pitchFamily="2" charset="2"/>
              </a:rPr>
              <a:t></a:t>
            </a:r>
          </a:p>
          <a:p>
            <a:pPr lvl="2" eaLnBrk="1" hangingPunct="1">
              <a:lnSpc>
                <a:spcPct val="150000"/>
              </a:lnSpc>
              <a:spcBef>
                <a:spcPct val="0"/>
              </a:spcBef>
              <a:buFontTx/>
              <a:buNone/>
            </a:pPr>
            <a:r>
              <a:rPr lang="en-US" altLang="vi-VN" sz="2200"/>
              <a:t>      -&gt; Export</a:t>
            </a:r>
            <a:r>
              <a:rPr lang="en-US" altLang="vi-VN" sz="2200">
                <a:latin typeface="Wingdings" panose="05000000000000000000" pitchFamily="2" charset="2"/>
                <a:sym typeface="Wingdings" panose="05000000000000000000" pitchFamily="2" charset="2"/>
              </a:rPr>
              <a:t></a:t>
            </a:r>
            <a:r>
              <a:rPr lang="en-US" altLang="vi-VN" sz="2200"/>
              <a:t>; Import</a:t>
            </a:r>
            <a:r>
              <a:rPr lang="en-US" altLang="vi-VN" sz="2200">
                <a:latin typeface="Wingdings" panose="05000000000000000000" pitchFamily="2" charset="2"/>
                <a:sym typeface="Wingdings" panose="05000000000000000000" pitchFamily="2" charset="2"/>
              </a:rPr>
              <a:t></a:t>
            </a:r>
            <a:endParaRPr lang="en-US" altLang="vi-VN" sz="2200">
              <a:sym typeface="Wingdings" panose="05000000000000000000" pitchFamily="2" charset="2"/>
            </a:endParaRPr>
          </a:p>
          <a:p>
            <a:pPr lvl="2" eaLnBrk="1" hangingPunct="1">
              <a:lnSpc>
                <a:spcPct val="150000"/>
              </a:lnSpc>
              <a:spcBef>
                <a:spcPct val="0"/>
              </a:spcBef>
              <a:buFontTx/>
              <a:buNone/>
            </a:pPr>
            <a:r>
              <a:rPr lang="en-US" altLang="vi-VN" sz="2200">
                <a:sym typeface="Wingdings" panose="05000000000000000000" pitchFamily="2" charset="2"/>
              </a:rPr>
              <a:t>      -&gt; U</a:t>
            </a:r>
            <a:r>
              <a:rPr lang="en-US" altLang="vi-VN" sz="2200"/>
              <a:t>ntil BOP deficit eliminated</a:t>
            </a:r>
          </a:p>
          <a:p>
            <a:pPr lvl="1" eaLnBrk="1" hangingPunct="1">
              <a:lnSpc>
                <a:spcPct val="150000"/>
              </a:lnSpc>
              <a:spcBef>
                <a:spcPct val="0"/>
              </a:spcBef>
              <a:buFontTx/>
              <a:buNone/>
            </a:pPr>
            <a:endParaRPr lang="en-US" altLang="vi-VN" sz="2200"/>
          </a:p>
          <a:p>
            <a:pPr lvl="2" eaLnBrk="1" hangingPunct="1">
              <a:lnSpc>
                <a:spcPct val="150000"/>
              </a:lnSpc>
              <a:spcBef>
                <a:spcPct val="0"/>
              </a:spcBef>
              <a:buFont typeface="Wingdings" panose="05000000000000000000" pitchFamily="2" charset="2"/>
              <a:buChar char="v"/>
            </a:pPr>
            <a:r>
              <a:rPr lang="en-US" altLang="vi-VN" sz="2200" b="1" u="sng"/>
              <a:t>BOP surplus </a:t>
            </a:r>
            <a:r>
              <a:rPr lang="en-US" altLang="vi-VN" sz="2200"/>
              <a:t>-&gt; Inflow of gold -&gt; Money supply</a:t>
            </a:r>
            <a:r>
              <a:rPr lang="en-US" altLang="vi-VN" sz="2200">
                <a:latin typeface="Wingdings" panose="05000000000000000000" pitchFamily="2" charset="2"/>
                <a:sym typeface="Wingdings" panose="05000000000000000000" pitchFamily="2" charset="2"/>
              </a:rPr>
              <a:t></a:t>
            </a:r>
          </a:p>
          <a:p>
            <a:pPr lvl="2" eaLnBrk="1" hangingPunct="1">
              <a:lnSpc>
                <a:spcPct val="150000"/>
              </a:lnSpc>
              <a:spcBef>
                <a:spcPct val="0"/>
              </a:spcBef>
              <a:buFontTx/>
              <a:buNone/>
            </a:pPr>
            <a:r>
              <a:rPr lang="en-US" altLang="vi-VN" sz="2200">
                <a:latin typeface="Wingdings" panose="05000000000000000000" pitchFamily="2" charset="2"/>
                <a:sym typeface="Wingdings" panose="05000000000000000000" pitchFamily="2" charset="2"/>
              </a:rPr>
              <a:t> </a:t>
            </a:r>
            <a:r>
              <a:rPr lang="en-US" altLang="vi-VN" sz="2200"/>
              <a:t>-&gt; Internal prices</a:t>
            </a:r>
            <a:r>
              <a:rPr lang="en-US" altLang="vi-VN" sz="2200">
                <a:latin typeface="Wingdings" panose="05000000000000000000" pitchFamily="2" charset="2"/>
                <a:sym typeface="Wingdings" panose="05000000000000000000" pitchFamily="2" charset="2"/>
              </a:rPr>
              <a:t></a:t>
            </a:r>
          </a:p>
          <a:p>
            <a:pPr lvl="2" eaLnBrk="1" hangingPunct="1">
              <a:lnSpc>
                <a:spcPct val="150000"/>
              </a:lnSpc>
              <a:spcBef>
                <a:spcPct val="0"/>
              </a:spcBef>
              <a:buFontTx/>
              <a:buNone/>
            </a:pPr>
            <a:r>
              <a:rPr lang="en-US" altLang="vi-VN" sz="2200">
                <a:latin typeface="Wingdings" panose="05000000000000000000" pitchFamily="2" charset="2"/>
                <a:sym typeface="Wingdings" panose="05000000000000000000" pitchFamily="2" charset="2"/>
              </a:rPr>
              <a:t> </a:t>
            </a:r>
            <a:r>
              <a:rPr lang="en-US" altLang="vi-VN" sz="2200"/>
              <a:t>-&gt; Export</a:t>
            </a:r>
            <a:r>
              <a:rPr lang="en-US" altLang="vi-VN" sz="2200">
                <a:latin typeface="Wingdings" panose="05000000000000000000" pitchFamily="2" charset="2"/>
                <a:sym typeface="Wingdings" panose="05000000000000000000" pitchFamily="2" charset="2"/>
              </a:rPr>
              <a:t></a:t>
            </a:r>
            <a:r>
              <a:rPr lang="en-US" altLang="vi-VN" sz="2200">
                <a:sym typeface="Wingdings" panose="05000000000000000000" pitchFamily="2" charset="2"/>
              </a:rPr>
              <a:t>; </a:t>
            </a:r>
            <a:r>
              <a:rPr lang="en-US" altLang="vi-VN" sz="2200"/>
              <a:t> Import</a:t>
            </a:r>
            <a:r>
              <a:rPr lang="en-US" altLang="vi-VN" sz="2200">
                <a:latin typeface="Wingdings" panose="05000000000000000000" pitchFamily="2" charset="2"/>
                <a:sym typeface="Wingdings" panose="05000000000000000000" pitchFamily="2" charset="2"/>
              </a:rPr>
              <a:t></a:t>
            </a:r>
            <a:endParaRPr lang="en-US" altLang="vi-VN" sz="2200">
              <a:sym typeface="Wingdings" panose="05000000000000000000" pitchFamily="2" charset="2"/>
            </a:endParaRPr>
          </a:p>
          <a:p>
            <a:pPr lvl="2" eaLnBrk="1" hangingPunct="1">
              <a:lnSpc>
                <a:spcPct val="150000"/>
              </a:lnSpc>
              <a:spcBef>
                <a:spcPct val="0"/>
              </a:spcBef>
              <a:buFontTx/>
              <a:buNone/>
            </a:pPr>
            <a:r>
              <a:rPr lang="en-US" altLang="vi-VN" sz="2200">
                <a:sym typeface="Wingdings" panose="05000000000000000000" pitchFamily="2" charset="2"/>
              </a:rPr>
              <a:t>    -&gt;</a:t>
            </a:r>
            <a:r>
              <a:rPr lang="en-US" altLang="vi-VN" sz="2200"/>
              <a:t> Until BOP surplus eliminated</a:t>
            </a:r>
          </a:p>
          <a:p>
            <a:pPr algn="ctr" eaLnBrk="1" hangingPunct="1">
              <a:spcBef>
                <a:spcPct val="0"/>
              </a:spcBef>
              <a:buFontTx/>
              <a:buNone/>
            </a:pPr>
            <a:endParaRPr lang="en-US" altLang="vi-VN" sz="2400" b="1" i="1"/>
          </a:p>
          <a:p>
            <a:pPr eaLnBrk="1" hangingPunct="1">
              <a:spcBef>
                <a:spcPct val="0"/>
              </a:spcBef>
              <a:buFontTx/>
              <a:buNone/>
            </a:pPr>
            <a:endParaRPr lang="en-US" altLang="vi-VN" sz="2400"/>
          </a:p>
        </p:txBody>
      </p:sp>
      <p:sp>
        <p:nvSpPr>
          <p:cNvPr id="5" name="Rounded Rectangle 4"/>
          <p:cNvSpPr>
            <a:spLocks noChangeArrowheads="1"/>
          </p:cNvSpPr>
          <p:nvPr/>
        </p:nvSpPr>
        <p:spPr bwMode="auto">
          <a:xfrm>
            <a:off x="2133600" y="1828800"/>
            <a:ext cx="6248400" cy="2286000"/>
          </a:xfrm>
          <a:prstGeom prst="roundRect">
            <a:avLst>
              <a:gd name="adj" fmla="val 16667"/>
            </a:avLst>
          </a:prstGeom>
          <a:noFill/>
          <a:ln w="19050">
            <a:solidFill>
              <a:schemeClr val="accent2"/>
            </a:solidFill>
            <a:round/>
            <a:headEnd/>
            <a:tailEnd/>
          </a:ln>
          <a:effectLst>
            <a:outerShdw dist="23000" dir="5400000" rotWithShape="0">
              <a:srgbClr val="808080">
                <a:alpha val="34998"/>
              </a:srgbClr>
            </a:outerShdw>
          </a:effectLst>
          <a:extLst>
            <a:ext uri="{909E8E84-426E-40DD-AFC4-6F175D3DCCD1}">
              <a14:hiddenFill xmlns:a14="http://schemas.microsoft.com/office/drawing/2010/main">
                <a:solidFill>
                  <a:srgbClr val="FFFFFF"/>
                </a:solidFill>
              </a14:hiddenFill>
            </a:ext>
          </a:extLst>
        </p:spPr>
        <p:txBody>
          <a:bodyPr anchor="ctr"/>
          <a:lstStyle/>
          <a:p>
            <a:pPr algn="ctr" eaLnBrk="1" fontAlgn="auto" hangingPunct="1">
              <a:spcBef>
                <a:spcPts val="0"/>
              </a:spcBef>
              <a:spcAft>
                <a:spcPts val="0"/>
              </a:spcAft>
              <a:defRPr/>
            </a:pPr>
            <a:endParaRPr lang="en-US">
              <a:solidFill>
                <a:schemeClr val="lt1"/>
              </a:solidFill>
              <a:latin typeface="+mn-lt"/>
              <a:ea typeface="+mn-ea"/>
            </a:endParaRPr>
          </a:p>
        </p:txBody>
      </p:sp>
      <p:sp>
        <p:nvSpPr>
          <p:cNvPr id="21" name="Rounded Rectangle 20"/>
          <p:cNvSpPr>
            <a:spLocks noChangeArrowheads="1"/>
          </p:cNvSpPr>
          <p:nvPr/>
        </p:nvSpPr>
        <p:spPr bwMode="auto">
          <a:xfrm>
            <a:off x="2133600" y="4343400"/>
            <a:ext cx="6248400" cy="2286000"/>
          </a:xfrm>
          <a:prstGeom prst="roundRect">
            <a:avLst>
              <a:gd name="adj" fmla="val 16667"/>
            </a:avLst>
          </a:prstGeom>
          <a:noFill/>
          <a:ln w="19050">
            <a:solidFill>
              <a:schemeClr val="accent2"/>
            </a:solidFill>
            <a:round/>
            <a:headEnd/>
            <a:tailEnd/>
          </a:ln>
          <a:effectLst>
            <a:outerShdw dist="23000" dir="5400000" rotWithShape="0">
              <a:srgbClr val="808080">
                <a:alpha val="34998"/>
              </a:srgbClr>
            </a:outerShdw>
          </a:effectLst>
          <a:extLst>
            <a:ext uri="{909E8E84-426E-40DD-AFC4-6F175D3DCCD1}">
              <a14:hiddenFill xmlns:a14="http://schemas.microsoft.com/office/drawing/2010/main">
                <a:solidFill>
                  <a:srgbClr val="FFFFFF"/>
                </a:solidFill>
              </a14:hiddenFill>
            </a:ext>
          </a:extLst>
        </p:spPr>
        <p:txBody>
          <a:bodyPr anchor="ctr"/>
          <a:lstStyle/>
          <a:p>
            <a:pPr algn="ctr" eaLnBrk="1" fontAlgn="auto" hangingPunct="1">
              <a:spcBef>
                <a:spcPts val="0"/>
              </a:spcBef>
              <a:spcAft>
                <a:spcPts val="0"/>
              </a:spcAft>
              <a:defRPr/>
            </a:pPr>
            <a:endParaRPr lang="en-US">
              <a:solidFill>
                <a:schemeClr val="lt1"/>
              </a:solidFill>
              <a:latin typeface="+mn-lt"/>
              <a:ea typeface="+mn-ea"/>
            </a:endParaRPr>
          </a:p>
        </p:txBody>
      </p:sp>
    </p:spTree>
  </p:cSld>
  <p:clrMapOvr>
    <a:masterClrMapping/>
  </p:clrMapOvr>
  <p:transition>
    <p:cut/>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showMasterSp="0">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66562" name="TextBox 1"/>
          <p:cNvSpPr txBox="1">
            <a:spLocks noChangeArrowheads="1"/>
          </p:cNvSpPr>
          <p:nvPr/>
        </p:nvSpPr>
        <p:spPr bwMode="auto">
          <a:xfrm rot="-5400000">
            <a:off x="-2146300" y="2451100"/>
            <a:ext cx="5486400" cy="1041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eaLnBrk="1" hangingPunct="1">
              <a:spcBef>
                <a:spcPct val="0"/>
              </a:spcBef>
              <a:buFontTx/>
              <a:buNone/>
            </a:pPr>
            <a:r>
              <a:rPr lang="en-US" altLang="vi-VN" sz="2800">
                <a:solidFill>
                  <a:srgbClr val="FFFFFF"/>
                </a:solidFill>
              </a:rPr>
              <a:t>THE GOLD STANDARD</a:t>
            </a:r>
          </a:p>
        </p:txBody>
      </p:sp>
      <p:sp>
        <p:nvSpPr>
          <p:cNvPr id="66563" name="Title 1"/>
          <p:cNvSpPr txBox="1">
            <a:spLocks/>
          </p:cNvSpPr>
          <p:nvPr/>
        </p:nvSpPr>
        <p:spPr bwMode="auto">
          <a:xfrm>
            <a:off x="436563" y="152400"/>
            <a:ext cx="8402637" cy="68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lgn="ctr" eaLnBrk="1" hangingPunct="1">
              <a:spcBef>
                <a:spcPct val="0"/>
              </a:spcBef>
              <a:buFontTx/>
              <a:buNone/>
            </a:pPr>
            <a:endParaRPr lang="vi-VN" altLang="vi-VN" sz="4400" b="1"/>
          </a:p>
        </p:txBody>
      </p:sp>
      <p:sp>
        <p:nvSpPr>
          <p:cNvPr id="66564" name="TextBox 7"/>
          <p:cNvSpPr txBox="1">
            <a:spLocks noChangeArrowheads="1"/>
          </p:cNvSpPr>
          <p:nvPr/>
        </p:nvSpPr>
        <p:spPr bwMode="auto">
          <a:xfrm>
            <a:off x="1219200" y="304800"/>
            <a:ext cx="7772400" cy="6324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800100" indent="-34290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lgn="ctr" eaLnBrk="1" hangingPunct="1">
              <a:spcBef>
                <a:spcPct val="0"/>
              </a:spcBef>
              <a:buFontTx/>
              <a:buNone/>
            </a:pPr>
            <a:r>
              <a:rPr lang="en-US" altLang="vi-VN" sz="2600" b="1" u="sng"/>
              <a:t>ADJUSTMENT MECHANISM OF BOP</a:t>
            </a:r>
          </a:p>
          <a:p>
            <a:pPr algn="ctr" eaLnBrk="1" hangingPunct="1">
              <a:spcBef>
                <a:spcPct val="0"/>
              </a:spcBef>
              <a:buFontTx/>
              <a:buNone/>
            </a:pPr>
            <a:endParaRPr lang="en-US" altLang="vi-VN" sz="2600" b="1" u="sng"/>
          </a:p>
          <a:p>
            <a:pPr algn="ctr" eaLnBrk="1" hangingPunct="1">
              <a:spcBef>
                <a:spcPct val="0"/>
              </a:spcBef>
              <a:buFontTx/>
              <a:buNone/>
            </a:pPr>
            <a:r>
              <a:rPr lang="en-US" altLang="vi-VN" sz="2200" b="1" i="1"/>
              <a:t>Rules-of-game mechanism</a:t>
            </a:r>
          </a:p>
          <a:p>
            <a:pPr algn="ctr" eaLnBrk="1" hangingPunct="1">
              <a:spcBef>
                <a:spcPct val="0"/>
              </a:spcBef>
              <a:buFontTx/>
              <a:buNone/>
            </a:pPr>
            <a:endParaRPr lang="en-US" altLang="vi-VN" sz="2200" b="1" i="1"/>
          </a:p>
          <a:p>
            <a:pPr eaLnBrk="1" hangingPunct="1">
              <a:spcBef>
                <a:spcPct val="0"/>
              </a:spcBef>
              <a:buFontTx/>
              <a:buChar char="-"/>
            </a:pPr>
            <a:r>
              <a:rPr lang="en-US" altLang="vi-VN" sz="2200">
                <a:latin typeface="Times New Roman" panose="02020603050405020304" pitchFamily="18" charset="0"/>
                <a:cs typeface="Times New Roman" panose="02020603050405020304" pitchFamily="18" charset="0"/>
              </a:rPr>
              <a:t>Under the rule of game of the gold standard the adjustment process was reinforced by restricting credit in deficit countries and expanding credit in surplus countries.</a:t>
            </a:r>
          </a:p>
          <a:p>
            <a:pPr eaLnBrk="1" hangingPunct="1">
              <a:spcBef>
                <a:spcPct val="0"/>
              </a:spcBef>
              <a:buFontTx/>
              <a:buChar char="-"/>
            </a:pPr>
            <a:endParaRPr lang="en-US" altLang="vi-VN" sz="2200">
              <a:latin typeface="Times New Roman" panose="02020603050405020304" pitchFamily="18" charset="0"/>
              <a:cs typeface="Times New Roman" panose="02020603050405020304" pitchFamily="18" charset="0"/>
            </a:endParaRPr>
          </a:p>
          <a:p>
            <a:pPr lvl="1" eaLnBrk="1" hangingPunct="1">
              <a:spcBef>
                <a:spcPct val="0"/>
              </a:spcBef>
              <a:buFont typeface="Wingdings" panose="05000000000000000000" pitchFamily="2" charset="2"/>
              <a:buChar char="v"/>
            </a:pPr>
            <a:r>
              <a:rPr lang="en-US" altLang="vi-VN" sz="2200">
                <a:latin typeface="Times New Roman" panose="02020603050405020304" pitchFamily="18" charset="0"/>
                <a:cs typeface="Times New Roman" panose="02020603050405020304" pitchFamily="18" charset="0"/>
              </a:rPr>
              <a:t> </a:t>
            </a:r>
            <a:r>
              <a:rPr lang="en-US" altLang="vi-VN" sz="2000" b="1" u="sng">
                <a:cs typeface="Times New Roman" panose="02020603050405020304" pitchFamily="18" charset="0"/>
              </a:rPr>
              <a:t>In a deficit nation,</a:t>
            </a:r>
            <a:endParaRPr lang="en-US" altLang="vi-VN" sz="2000">
              <a:latin typeface="Wingdings" panose="05000000000000000000" pitchFamily="2" charset="2"/>
              <a:cs typeface="Times New Roman" panose="02020603050405020304" pitchFamily="18" charset="0"/>
              <a:sym typeface="Wingdings" panose="05000000000000000000" pitchFamily="2" charset="2"/>
            </a:endParaRPr>
          </a:p>
          <a:p>
            <a:pPr lvl="1" eaLnBrk="1" hangingPunct="1">
              <a:lnSpc>
                <a:spcPct val="150000"/>
              </a:lnSpc>
              <a:spcBef>
                <a:spcPct val="0"/>
              </a:spcBef>
              <a:buFontTx/>
              <a:buNone/>
            </a:pPr>
            <a:r>
              <a:rPr lang="en-US" altLang="vi-VN" sz="2000">
                <a:cs typeface="Times New Roman" panose="02020603050405020304" pitchFamily="18" charset="0"/>
              </a:rPr>
              <a:t>      </a:t>
            </a:r>
            <a:r>
              <a:rPr lang="en-US" altLang="vi-VN" sz="2000" i="1">
                <a:cs typeface="Times New Roman" panose="02020603050405020304" pitchFamily="18" charset="0"/>
              </a:rPr>
              <a:t>-&gt; Central bank raises interest rate (restrict credits) to attract capital inflows to cover the deficit, thus restoring the BOP equilibrium</a:t>
            </a:r>
            <a:endParaRPr lang="en-US" altLang="vi-VN" sz="2000">
              <a:cs typeface="Times New Roman" panose="02020603050405020304" pitchFamily="18" charset="0"/>
            </a:endParaRPr>
          </a:p>
          <a:p>
            <a:pPr lvl="1" eaLnBrk="1" hangingPunct="1">
              <a:lnSpc>
                <a:spcPct val="150000"/>
              </a:lnSpc>
              <a:spcBef>
                <a:spcPct val="0"/>
              </a:spcBef>
              <a:buFont typeface="Wingdings" panose="05000000000000000000" pitchFamily="2" charset="2"/>
              <a:buChar char="v"/>
            </a:pPr>
            <a:r>
              <a:rPr lang="en-US" altLang="vi-VN" sz="2000" b="1" u="sng">
                <a:cs typeface="Times New Roman" panose="02020603050405020304" pitchFamily="18" charset="0"/>
              </a:rPr>
              <a:t>In a surplus nation </a:t>
            </a:r>
            <a:r>
              <a:rPr lang="en-US" altLang="vi-VN" sz="2000">
                <a:latin typeface="Wingdings" panose="05000000000000000000" pitchFamily="2" charset="2"/>
                <a:cs typeface="Times New Roman" panose="02020603050405020304" pitchFamily="18" charset="0"/>
                <a:sym typeface="Wingdings" panose="05000000000000000000" pitchFamily="2" charset="2"/>
              </a:rPr>
              <a:t> </a:t>
            </a:r>
          </a:p>
          <a:p>
            <a:pPr lvl="1" eaLnBrk="1" hangingPunct="1">
              <a:lnSpc>
                <a:spcPct val="150000"/>
              </a:lnSpc>
              <a:spcBef>
                <a:spcPct val="0"/>
              </a:spcBef>
              <a:buFontTx/>
              <a:buNone/>
            </a:pPr>
            <a:r>
              <a:rPr lang="en-US" altLang="vi-VN" sz="2000">
                <a:latin typeface="Wingdings" panose="05000000000000000000" pitchFamily="2" charset="2"/>
                <a:cs typeface="Times New Roman" panose="02020603050405020304" pitchFamily="18" charset="0"/>
                <a:sym typeface="Wingdings" panose="05000000000000000000" pitchFamily="2" charset="2"/>
              </a:rPr>
              <a:t> </a:t>
            </a:r>
            <a:r>
              <a:rPr lang="en-US" altLang="vi-VN" sz="2000" i="1">
                <a:cs typeface="Times New Roman" panose="02020603050405020304" pitchFamily="18" charset="0"/>
              </a:rPr>
              <a:t>-&gt; Central bank decrease interest rate (expand credit) leading to capital outflows to offset the surplus in the current account</a:t>
            </a:r>
            <a:endParaRPr lang="en-US" altLang="vi-VN" sz="2200" b="1" i="1">
              <a:cs typeface="Times New Roman" panose="02020603050405020304" pitchFamily="18" charset="0"/>
            </a:endParaRPr>
          </a:p>
          <a:p>
            <a:pPr eaLnBrk="1" hangingPunct="1">
              <a:spcBef>
                <a:spcPct val="0"/>
              </a:spcBef>
              <a:buFontTx/>
              <a:buNone/>
            </a:pPr>
            <a:endParaRPr lang="en-US" altLang="vi-VN" sz="2200">
              <a:cs typeface="Times New Roman" panose="02020603050405020304" pitchFamily="18" charset="0"/>
            </a:endParaRPr>
          </a:p>
        </p:txBody>
      </p:sp>
    </p:spTree>
  </p:cSld>
  <p:clrMapOvr>
    <a:masterClrMapping/>
  </p:clrMapOvr>
  <p:transition>
    <p:cut/>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showMasterSp="0">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68610" name="TextBox 1"/>
          <p:cNvSpPr txBox="1">
            <a:spLocks noChangeArrowheads="1"/>
          </p:cNvSpPr>
          <p:nvPr/>
        </p:nvSpPr>
        <p:spPr bwMode="auto">
          <a:xfrm rot="-5400000">
            <a:off x="-2146300" y="2451100"/>
            <a:ext cx="5486400" cy="1041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eaLnBrk="1" hangingPunct="1">
              <a:spcBef>
                <a:spcPct val="0"/>
              </a:spcBef>
              <a:buFontTx/>
              <a:buNone/>
            </a:pPr>
            <a:r>
              <a:rPr lang="en-US" altLang="vi-VN" sz="2800">
                <a:solidFill>
                  <a:srgbClr val="FFFFFF"/>
                </a:solidFill>
              </a:rPr>
              <a:t>THE GOLD STANDARD</a:t>
            </a:r>
          </a:p>
        </p:txBody>
      </p:sp>
      <p:sp>
        <p:nvSpPr>
          <p:cNvPr id="68611" name="Title 1"/>
          <p:cNvSpPr txBox="1">
            <a:spLocks/>
          </p:cNvSpPr>
          <p:nvPr/>
        </p:nvSpPr>
        <p:spPr bwMode="auto">
          <a:xfrm>
            <a:off x="436563" y="152400"/>
            <a:ext cx="8402637" cy="68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lgn="ctr" eaLnBrk="1" hangingPunct="1">
              <a:spcBef>
                <a:spcPct val="0"/>
              </a:spcBef>
              <a:buFontTx/>
              <a:buNone/>
            </a:pPr>
            <a:endParaRPr lang="vi-VN" altLang="vi-VN" sz="4400" b="1"/>
          </a:p>
        </p:txBody>
      </p:sp>
      <p:sp>
        <p:nvSpPr>
          <p:cNvPr id="68612" name="TextBox 7"/>
          <p:cNvSpPr txBox="1">
            <a:spLocks noChangeArrowheads="1"/>
          </p:cNvSpPr>
          <p:nvPr/>
        </p:nvSpPr>
        <p:spPr bwMode="auto">
          <a:xfrm>
            <a:off x="1219200" y="76200"/>
            <a:ext cx="7696200" cy="6553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257300" indent="-3429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714500" indent="-3429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lgn="ctr" eaLnBrk="1" hangingPunct="1">
              <a:spcBef>
                <a:spcPct val="0"/>
              </a:spcBef>
              <a:buFontTx/>
              <a:buNone/>
            </a:pPr>
            <a:r>
              <a:rPr lang="en-US" altLang="vi-VN" sz="2800" b="1" u="sng"/>
              <a:t>GOLD STANDARD IN PRACTICE</a:t>
            </a:r>
          </a:p>
          <a:p>
            <a:pPr algn="ctr" eaLnBrk="1" hangingPunct="1">
              <a:spcBef>
                <a:spcPct val="0"/>
              </a:spcBef>
              <a:buFontTx/>
              <a:buNone/>
            </a:pPr>
            <a:endParaRPr lang="en-US" altLang="vi-VN" sz="2400" b="1" i="1"/>
          </a:p>
          <a:p>
            <a:pPr eaLnBrk="1" hangingPunct="1">
              <a:spcBef>
                <a:spcPct val="0"/>
              </a:spcBef>
              <a:buFont typeface="Wingdings" panose="05000000000000000000" pitchFamily="2" charset="2"/>
              <a:buChar char="v"/>
            </a:pPr>
            <a:r>
              <a:rPr lang="en-US" altLang="vi-VN" sz="2400"/>
              <a:t>During gold standard period, the world economy developed quickly and smoothly; BOP of countries adjusted efficiently; virtually no conflicts between countries</a:t>
            </a:r>
            <a:r>
              <a:rPr lang="en-US" altLang="en-US" sz="2400"/>
              <a:t>’</a:t>
            </a:r>
            <a:r>
              <a:rPr lang="en-US" altLang="vi-VN" sz="2400"/>
              <a:t> policies. </a:t>
            </a:r>
          </a:p>
          <a:p>
            <a:pPr eaLnBrk="1" hangingPunct="1">
              <a:spcBef>
                <a:spcPct val="0"/>
              </a:spcBef>
              <a:buFont typeface="Wingdings" panose="05000000000000000000" pitchFamily="2" charset="2"/>
              <a:buChar char="v"/>
            </a:pPr>
            <a:endParaRPr lang="en-US" altLang="vi-VN" sz="2400"/>
          </a:p>
          <a:p>
            <a:pPr eaLnBrk="1" hangingPunct="1">
              <a:spcBef>
                <a:spcPct val="0"/>
              </a:spcBef>
              <a:buFont typeface="Wingdings" panose="05000000000000000000" pitchFamily="2" charset="2"/>
              <a:buChar char="v"/>
            </a:pPr>
            <a:r>
              <a:rPr lang="en-US" altLang="vi-VN" sz="2400"/>
              <a:t>However, most of the adjustment did not take place as described by the price-specie-flow mechanism</a:t>
            </a:r>
          </a:p>
          <a:p>
            <a:pPr lvl="2" eaLnBrk="1" hangingPunct="1">
              <a:spcBef>
                <a:spcPct val="0"/>
              </a:spcBef>
            </a:pPr>
            <a:r>
              <a:rPr lang="en-US" altLang="vi-VN"/>
              <a:t>Very little actual transfers of gold among nations</a:t>
            </a:r>
          </a:p>
          <a:p>
            <a:pPr lvl="2" eaLnBrk="1" hangingPunct="1">
              <a:spcBef>
                <a:spcPct val="0"/>
              </a:spcBef>
            </a:pPr>
            <a:r>
              <a:rPr lang="en-US" altLang="vi-VN"/>
              <a:t>BOP disequilibria were settled mostly through the international capital flows rather than through gold transfer</a:t>
            </a:r>
          </a:p>
          <a:p>
            <a:pPr lvl="3" eaLnBrk="1" hangingPunct="1">
              <a:spcBef>
                <a:spcPct val="0"/>
              </a:spcBef>
              <a:buFont typeface="Courier New" panose="02070309020205020404" pitchFamily="49" charset="0"/>
              <a:buChar char="o"/>
            </a:pPr>
            <a:r>
              <a:rPr lang="en-US" altLang="vi-VN" sz="1800"/>
              <a:t>In the deficit nation, the money supply falls and interest rates rise. This attracted short-term capital inflows to cover the deficit.</a:t>
            </a:r>
          </a:p>
          <a:p>
            <a:pPr lvl="3" eaLnBrk="1" hangingPunct="1">
              <a:spcBef>
                <a:spcPct val="0"/>
              </a:spcBef>
              <a:buFont typeface="Courier New" panose="02070309020205020404" pitchFamily="49" charset="0"/>
              <a:buChar char="o"/>
            </a:pPr>
            <a:r>
              <a:rPr lang="en-US" altLang="vi-VN" sz="1800"/>
              <a:t>The government can reinforce this adjustment by deliberately raising interest rates to attract even more capital inflows. </a:t>
            </a:r>
          </a:p>
          <a:p>
            <a:pPr lvl="3" eaLnBrk="1" hangingPunct="1">
              <a:spcBef>
                <a:spcPct val="0"/>
              </a:spcBef>
              <a:buFont typeface="Courier New" panose="02070309020205020404" pitchFamily="49" charset="0"/>
              <a:buChar char="o"/>
            </a:pPr>
            <a:endParaRPr lang="en-US" altLang="vi-VN" sz="1800"/>
          </a:p>
          <a:p>
            <a:pPr lvl="2" eaLnBrk="1" hangingPunct="1">
              <a:spcBef>
                <a:spcPct val="0"/>
              </a:spcBef>
              <a:buFontTx/>
              <a:buNone/>
            </a:pPr>
            <a:endParaRPr lang="en-US" altLang="vi-VN" sz="2200"/>
          </a:p>
          <a:p>
            <a:pPr lvl="2" eaLnBrk="1" hangingPunct="1">
              <a:spcBef>
                <a:spcPct val="0"/>
              </a:spcBef>
            </a:pPr>
            <a:endParaRPr lang="en-US" altLang="vi-VN"/>
          </a:p>
          <a:p>
            <a:pPr algn="ctr" eaLnBrk="1" hangingPunct="1">
              <a:spcBef>
                <a:spcPct val="0"/>
              </a:spcBef>
              <a:buFontTx/>
              <a:buNone/>
            </a:pPr>
            <a:endParaRPr lang="en-US" altLang="vi-VN" sz="2400" b="1" i="1"/>
          </a:p>
          <a:p>
            <a:pPr eaLnBrk="1" hangingPunct="1">
              <a:spcBef>
                <a:spcPct val="0"/>
              </a:spcBef>
              <a:buFontTx/>
              <a:buNone/>
            </a:pPr>
            <a:endParaRPr lang="en-US" altLang="vi-VN" sz="2400"/>
          </a:p>
        </p:txBody>
      </p:sp>
    </p:spTree>
  </p:cSld>
  <p:clrMapOvr>
    <a:masterClrMapping/>
  </p:clrMapOvr>
  <p:transition>
    <p:cut/>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showMasterSp="0">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70658" name="TextBox 1"/>
          <p:cNvSpPr txBox="1">
            <a:spLocks noChangeArrowheads="1"/>
          </p:cNvSpPr>
          <p:nvPr/>
        </p:nvSpPr>
        <p:spPr bwMode="auto">
          <a:xfrm rot="-5400000">
            <a:off x="-2146300" y="2451100"/>
            <a:ext cx="5486400" cy="1041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eaLnBrk="1" hangingPunct="1">
              <a:spcBef>
                <a:spcPct val="0"/>
              </a:spcBef>
              <a:buFontTx/>
              <a:buNone/>
            </a:pPr>
            <a:r>
              <a:rPr lang="en-US" altLang="vi-VN" sz="2800">
                <a:solidFill>
                  <a:srgbClr val="FFFFFF"/>
                </a:solidFill>
              </a:rPr>
              <a:t>THE GOLD STANDARD</a:t>
            </a:r>
          </a:p>
        </p:txBody>
      </p:sp>
      <p:sp>
        <p:nvSpPr>
          <p:cNvPr id="70659" name="Title 1"/>
          <p:cNvSpPr txBox="1">
            <a:spLocks/>
          </p:cNvSpPr>
          <p:nvPr/>
        </p:nvSpPr>
        <p:spPr bwMode="auto">
          <a:xfrm>
            <a:off x="436563" y="152400"/>
            <a:ext cx="8402637" cy="68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lgn="ctr" eaLnBrk="1" hangingPunct="1">
              <a:spcBef>
                <a:spcPct val="0"/>
              </a:spcBef>
              <a:buFontTx/>
              <a:buNone/>
            </a:pPr>
            <a:endParaRPr lang="vi-VN" altLang="vi-VN" sz="4400" b="1"/>
          </a:p>
        </p:txBody>
      </p:sp>
      <p:sp>
        <p:nvSpPr>
          <p:cNvPr id="8" name="TextBox 7"/>
          <p:cNvSpPr txBox="1"/>
          <p:nvPr/>
        </p:nvSpPr>
        <p:spPr>
          <a:xfrm>
            <a:off x="1219200" y="304800"/>
            <a:ext cx="7696200" cy="6324600"/>
          </a:xfrm>
          <a:prstGeom prst="rect">
            <a:avLst/>
          </a:prstGeom>
          <a:noFill/>
        </p:spPr>
        <p:txBody>
          <a:bodyPr>
            <a:normAutofit/>
          </a:bodyPr>
          <a:lstStyle/>
          <a:p>
            <a:pPr algn="ctr" eaLnBrk="1" fontAlgn="auto" hangingPunct="1">
              <a:spcBef>
                <a:spcPts val="0"/>
              </a:spcBef>
              <a:spcAft>
                <a:spcPts val="0"/>
              </a:spcAft>
              <a:defRPr/>
            </a:pPr>
            <a:r>
              <a:rPr lang="en-US" sz="2800" b="1" u="sng" dirty="0">
                <a:latin typeface="+mn-lt"/>
                <a:ea typeface="+mn-ea"/>
              </a:rPr>
              <a:t>GOLD STANDARD IN PRACTICE</a:t>
            </a:r>
          </a:p>
          <a:p>
            <a:pPr eaLnBrk="1" fontAlgn="auto" hangingPunct="1">
              <a:spcBef>
                <a:spcPts val="0"/>
              </a:spcBef>
              <a:spcAft>
                <a:spcPts val="0"/>
              </a:spcAft>
              <a:defRPr/>
            </a:pPr>
            <a:endParaRPr lang="en-US" sz="2400" dirty="0">
              <a:latin typeface="+mn-lt"/>
              <a:ea typeface="+mn-ea"/>
            </a:endParaRPr>
          </a:p>
          <a:p>
            <a:pPr marL="342900" indent="-342900" eaLnBrk="1" fontAlgn="auto" hangingPunct="1">
              <a:spcBef>
                <a:spcPts val="0"/>
              </a:spcBef>
              <a:spcAft>
                <a:spcPts val="0"/>
              </a:spcAft>
              <a:buFont typeface="Wingdings" charset="2"/>
              <a:buChar char="v"/>
              <a:defRPr/>
            </a:pPr>
            <a:r>
              <a:rPr lang="en-US" sz="2400" b="1" dirty="0">
                <a:latin typeface="+mn-lt"/>
                <a:ea typeface="+mn-ea"/>
              </a:rPr>
              <a:t>Reasons of quick and smooth economic development: </a:t>
            </a:r>
            <a:r>
              <a:rPr lang="en-US" sz="2400" i="1" dirty="0">
                <a:latin typeface="+mn-lt"/>
                <a:ea typeface="+mn-ea"/>
              </a:rPr>
              <a:t>Special conditions of the world economy during the period of the gold standard</a:t>
            </a:r>
          </a:p>
          <a:p>
            <a:pPr marL="342900" indent="-342900" eaLnBrk="1" fontAlgn="auto" hangingPunct="1">
              <a:spcBef>
                <a:spcPts val="0"/>
              </a:spcBef>
              <a:spcAft>
                <a:spcPts val="0"/>
              </a:spcAft>
              <a:buFont typeface="Wingdings" charset="2"/>
              <a:buChar char="v"/>
              <a:defRPr/>
            </a:pPr>
            <a:endParaRPr lang="en-US" sz="2400" i="1" dirty="0">
              <a:latin typeface="+mn-lt"/>
              <a:ea typeface="+mn-ea"/>
            </a:endParaRPr>
          </a:p>
          <a:p>
            <a:pPr marL="342900" indent="-342900" eaLnBrk="1" fontAlgn="auto" hangingPunct="1">
              <a:spcBef>
                <a:spcPts val="0"/>
              </a:spcBef>
              <a:spcAft>
                <a:spcPts val="0"/>
              </a:spcAft>
              <a:buFont typeface="Wingdings" charset="2"/>
              <a:buChar char="ü"/>
              <a:defRPr/>
            </a:pPr>
            <a:r>
              <a:rPr lang="en-US" sz="2400" dirty="0">
                <a:latin typeface="+mn-lt"/>
                <a:ea typeface="+mn-ea"/>
              </a:rPr>
              <a:t>A period of economic expansion and stability  </a:t>
            </a:r>
          </a:p>
          <a:p>
            <a:pPr marL="342900" indent="-342900" eaLnBrk="1" fontAlgn="auto" hangingPunct="1">
              <a:spcBef>
                <a:spcPts val="0"/>
              </a:spcBef>
              <a:spcAft>
                <a:spcPts val="0"/>
              </a:spcAft>
              <a:buFont typeface="Wingdings" charset="2"/>
              <a:buChar char="ü"/>
              <a:defRPr/>
            </a:pPr>
            <a:r>
              <a:rPr lang="en-US" sz="2400" dirty="0">
                <a:latin typeface="+mn-lt"/>
                <a:ea typeface="+mn-ea"/>
              </a:rPr>
              <a:t>Applied in only some main industrialized countries (strictly followed the fixed </a:t>
            </a:r>
            <a:r>
              <a:rPr lang="vi-VN" sz="2400" dirty="0">
                <a:ea typeface="+mn-ea"/>
                <a:cs typeface="Calibri" panose="020F0502020204030204" pitchFamily="34" charset="0"/>
              </a:rPr>
              <a:t>exchange </a:t>
            </a:r>
            <a:r>
              <a:rPr lang="en-US" sz="2400" dirty="0">
                <a:latin typeface="+mn-lt"/>
                <a:ea typeface="+mn-ea"/>
              </a:rPr>
              <a:t>rate; similar growth level and cycle) </a:t>
            </a:r>
          </a:p>
          <a:p>
            <a:pPr marL="342900" indent="-342900" eaLnBrk="1" fontAlgn="auto" hangingPunct="1">
              <a:spcBef>
                <a:spcPts val="0"/>
              </a:spcBef>
              <a:spcAft>
                <a:spcPts val="0"/>
              </a:spcAft>
              <a:buFont typeface="Wingdings" charset="2"/>
              <a:buChar char="ü"/>
              <a:defRPr/>
            </a:pPr>
            <a:r>
              <a:rPr lang="en-US" sz="2400" dirty="0">
                <a:latin typeface="+mn-lt"/>
                <a:ea typeface="+mn-ea"/>
              </a:rPr>
              <a:t>The preeminence of Britain -&gt; high confidence on the regime</a:t>
            </a:r>
          </a:p>
          <a:p>
            <a:pPr algn="ctr" eaLnBrk="1" fontAlgn="auto" hangingPunct="1">
              <a:spcBef>
                <a:spcPts val="0"/>
              </a:spcBef>
              <a:spcAft>
                <a:spcPts val="0"/>
              </a:spcAft>
              <a:defRPr/>
            </a:pPr>
            <a:endParaRPr lang="en-US" sz="2400" b="1" i="1" dirty="0">
              <a:latin typeface="+mn-lt"/>
              <a:ea typeface="+mn-ea"/>
            </a:endParaRPr>
          </a:p>
          <a:p>
            <a:pPr eaLnBrk="1" fontAlgn="auto" hangingPunct="1">
              <a:spcBef>
                <a:spcPts val="0"/>
              </a:spcBef>
              <a:spcAft>
                <a:spcPts val="0"/>
              </a:spcAft>
              <a:defRPr/>
            </a:pPr>
            <a:endParaRPr lang="en-US" sz="2400" dirty="0">
              <a:latin typeface="+mn-lt"/>
              <a:ea typeface="+mn-ea"/>
            </a:endParaRPr>
          </a:p>
        </p:txBody>
      </p:sp>
    </p:spTree>
  </p:cSld>
  <p:clrMapOvr>
    <a:masterClrMapping/>
  </p:clrMapOvr>
  <p:transition>
    <p:cut/>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showMasterSp="0">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72706" name="TextBox 1"/>
          <p:cNvSpPr txBox="1">
            <a:spLocks noChangeArrowheads="1"/>
          </p:cNvSpPr>
          <p:nvPr/>
        </p:nvSpPr>
        <p:spPr bwMode="auto">
          <a:xfrm rot="-5400000">
            <a:off x="-2146300" y="2451100"/>
            <a:ext cx="5486400" cy="1041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eaLnBrk="1" hangingPunct="1">
              <a:spcBef>
                <a:spcPct val="0"/>
              </a:spcBef>
              <a:buFontTx/>
              <a:buNone/>
            </a:pPr>
            <a:r>
              <a:rPr lang="en-US" altLang="vi-VN" sz="2800">
                <a:solidFill>
                  <a:srgbClr val="FFFFFF"/>
                </a:solidFill>
              </a:rPr>
              <a:t>THE GOLD STANDARD</a:t>
            </a:r>
          </a:p>
        </p:txBody>
      </p:sp>
      <p:sp>
        <p:nvSpPr>
          <p:cNvPr id="72707" name="Title 1"/>
          <p:cNvSpPr txBox="1">
            <a:spLocks/>
          </p:cNvSpPr>
          <p:nvPr/>
        </p:nvSpPr>
        <p:spPr bwMode="auto">
          <a:xfrm>
            <a:off x="436563" y="152400"/>
            <a:ext cx="8402637" cy="68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lgn="ctr" eaLnBrk="1" hangingPunct="1">
              <a:spcBef>
                <a:spcPct val="0"/>
              </a:spcBef>
              <a:buFontTx/>
              <a:buNone/>
            </a:pPr>
            <a:endParaRPr lang="vi-VN" altLang="vi-VN" sz="4400" b="1"/>
          </a:p>
        </p:txBody>
      </p:sp>
      <p:sp>
        <p:nvSpPr>
          <p:cNvPr id="8" name="TextBox 7"/>
          <p:cNvSpPr txBox="1"/>
          <p:nvPr/>
        </p:nvSpPr>
        <p:spPr>
          <a:xfrm>
            <a:off x="1219200" y="304800"/>
            <a:ext cx="7696200" cy="6324600"/>
          </a:xfrm>
          <a:prstGeom prst="rect">
            <a:avLst/>
          </a:prstGeom>
          <a:noFill/>
        </p:spPr>
        <p:txBody>
          <a:bodyPr>
            <a:normAutofit/>
          </a:bodyPr>
          <a:lstStyle/>
          <a:p>
            <a:pPr algn="ctr" eaLnBrk="1" fontAlgn="auto" hangingPunct="1">
              <a:spcBef>
                <a:spcPts val="0"/>
              </a:spcBef>
              <a:spcAft>
                <a:spcPts val="0"/>
              </a:spcAft>
              <a:defRPr/>
            </a:pPr>
            <a:r>
              <a:rPr lang="en-US" sz="2800" b="1" u="sng" dirty="0">
                <a:latin typeface="+mn-lt"/>
                <a:ea typeface="+mn-ea"/>
              </a:rPr>
              <a:t>COLLAPSE OF THE GOLD STANDARD</a:t>
            </a:r>
          </a:p>
          <a:p>
            <a:pPr eaLnBrk="1" fontAlgn="auto" hangingPunct="1">
              <a:spcBef>
                <a:spcPts val="0"/>
              </a:spcBef>
              <a:spcAft>
                <a:spcPts val="0"/>
              </a:spcAft>
              <a:defRPr/>
            </a:pPr>
            <a:endParaRPr lang="en-US" sz="2400" dirty="0">
              <a:latin typeface="+mn-lt"/>
              <a:ea typeface="+mn-ea"/>
            </a:endParaRPr>
          </a:p>
          <a:p>
            <a:pPr marL="342900" indent="-342900" eaLnBrk="1" fontAlgn="auto" hangingPunct="1">
              <a:spcBef>
                <a:spcPts val="0"/>
              </a:spcBef>
              <a:spcAft>
                <a:spcPts val="0"/>
              </a:spcAft>
              <a:buFont typeface="Wingdings" charset="2"/>
              <a:buChar char="v"/>
              <a:defRPr/>
            </a:pPr>
            <a:r>
              <a:rPr lang="en-US" sz="2400" dirty="0">
                <a:latin typeface="+mn-lt"/>
                <a:ea typeface="+mn-ea"/>
              </a:rPr>
              <a:t>Outbreak of World War I 1914:</a:t>
            </a:r>
          </a:p>
          <a:p>
            <a:pPr marL="800100" lvl="1" indent="-342900" eaLnBrk="1" fontAlgn="auto" hangingPunct="1">
              <a:spcBef>
                <a:spcPts val="0"/>
              </a:spcBef>
              <a:spcAft>
                <a:spcPts val="0"/>
              </a:spcAft>
              <a:buFont typeface="Arial"/>
              <a:buChar char="•"/>
              <a:defRPr/>
            </a:pPr>
            <a:r>
              <a:rPr lang="en-US" sz="2400" dirty="0">
                <a:latin typeface="+mn-lt"/>
                <a:ea typeface="+mn-ea"/>
              </a:rPr>
              <a:t>Countries made it illegal for citizens to cash in their certificates to take the gold from the central bank</a:t>
            </a:r>
          </a:p>
          <a:p>
            <a:pPr marL="800100" lvl="1" indent="-342900" eaLnBrk="1" fontAlgn="auto" hangingPunct="1">
              <a:spcBef>
                <a:spcPts val="0"/>
              </a:spcBef>
              <a:spcAft>
                <a:spcPts val="0"/>
              </a:spcAft>
              <a:buFont typeface="Arial"/>
              <a:buChar char="•"/>
              <a:defRPr/>
            </a:pPr>
            <a:r>
              <a:rPr lang="en-US" sz="2400" dirty="0">
                <a:latin typeface="+mn-lt"/>
                <a:ea typeface="+mn-ea"/>
              </a:rPr>
              <a:t>Countries stopped exporting gold to maintain the gold reserve</a:t>
            </a:r>
          </a:p>
          <a:p>
            <a:pPr lvl="1" eaLnBrk="1" fontAlgn="auto" hangingPunct="1">
              <a:spcBef>
                <a:spcPts val="0"/>
              </a:spcBef>
              <a:spcAft>
                <a:spcPts val="0"/>
              </a:spcAft>
              <a:defRPr/>
            </a:pPr>
            <a:endParaRPr lang="en-US" sz="2400" dirty="0">
              <a:latin typeface="+mn-lt"/>
              <a:ea typeface="+mn-ea"/>
            </a:endParaRPr>
          </a:p>
          <a:p>
            <a:pPr lvl="1" eaLnBrk="1" fontAlgn="auto" hangingPunct="1">
              <a:spcBef>
                <a:spcPts val="0"/>
              </a:spcBef>
              <a:spcAft>
                <a:spcPts val="0"/>
              </a:spcAft>
              <a:defRPr/>
            </a:pPr>
            <a:r>
              <a:rPr lang="en-US" sz="2400" dirty="0">
                <a:latin typeface="+mn-lt"/>
                <a:ea typeface="+mn-ea"/>
              </a:rPr>
              <a:t>-&gt; THE END OF THE GOLD STANDARD </a:t>
            </a:r>
          </a:p>
          <a:p>
            <a:pPr marL="342900" indent="-342900" eaLnBrk="1" fontAlgn="auto" hangingPunct="1">
              <a:spcBef>
                <a:spcPts val="0"/>
              </a:spcBef>
              <a:spcAft>
                <a:spcPts val="0"/>
              </a:spcAft>
              <a:buFont typeface="Wingdings" charset="2"/>
              <a:buChar char="v"/>
              <a:defRPr/>
            </a:pPr>
            <a:endParaRPr lang="en-US" sz="2400" i="1" dirty="0">
              <a:latin typeface="+mn-lt"/>
              <a:ea typeface="+mn-ea"/>
            </a:endParaRPr>
          </a:p>
          <a:p>
            <a:pPr eaLnBrk="1" fontAlgn="auto" hangingPunct="1">
              <a:spcBef>
                <a:spcPts val="0"/>
              </a:spcBef>
              <a:spcAft>
                <a:spcPts val="0"/>
              </a:spcAft>
              <a:defRPr/>
            </a:pPr>
            <a:endParaRPr lang="en-US" sz="2400" dirty="0">
              <a:latin typeface="+mn-lt"/>
              <a:ea typeface="+mn-ea"/>
            </a:endParaRPr>
          </a:p>
        </p:txBody>
      </p:sp>
    </p:spTree>
  </p:cSld>
  <p:clrMapOvr>
    <a:masterClrMapping/>
  </p:clrMapOvr>
  <p:transition>
    <p:cut/>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4754" name="Rectangle 1"/>
          <p:cNvSpPr>
            <a:spLocks noChangeArrowheads="1"/>
          </p:cNvSpPr>
          <p:nvPr/>
        </p:nvSpPr>
        <p:spPr bwMode="auto">
          <a:xfrm>
            <a:off x="1217613" y="2362200"/>
            <a:ext cx="6996112" cy="2124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lgn="ctr" eaLnBrk="1" hangingPunct="1">
              <a:spcBef>
                <a:spcPct val="0"/>
              </a:spcBef>
              <a:buFontTx/>
              <a:buNone/>
            </a:pPr>
            <a:r>
              <a:rPr lang="en-US" altLang="vi-VN" sz="4400" b="1"/>
              <a:t>2. THE INTER-WAR PERIOD/</a:t>
            </a:r>
          </a:p>
          <a:p>
            <a:pPr algn="ctr" eaLnBrk="1" hangingPunct="1">
              <a:spcBef>
                <a:spcPct val="0"/>
              </a:spcBef>
              <a:buFontTx/>
              <a:buNone/>
            </a:pPr>
            <a:r>
              <a:rPr lang="en-US" altLang="vi-VN" sz="4400" b="1"/>
              <a:t>GOLD EXCHANGE STANDARD </a:t>
            </a:r>
          </a:p>
          <a:p>
            <a:pPr algn="ctr" eaLnBrk="1" hangingPunct="1">
              <a:spcBef>
                <a:spcPct val="0"/>
              </a:spcBef>
              <a:buFontTx/>
              <a:buNone/>
            </a:pPr>
            <a:r>
              <a:rPr lang="en-US" altLang="vi-VN" sz="4400" b="1"/>
              <a:t>(1919-1939)</a:t>
            </a:r>
          </a:p>
        </p:txBody>
      </p:sp>
    </p:spTree>
  </p:cSld>
  <p:clrMapOvr>
    <a:masterClrMapping/>
  </p:clrMapOvr>
  <p:transition spd="slow">
    <p:fade/>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showMasterSp="0">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75778" name="TextBox 1"/>
          <p:cNvSpPr txBox="1">
            <a:spLocks noChangeArrowheads="1"/>
          </p:cNvSpPr>
          <p:nvPr/>
        </p:nvSpPr>
        <p:spPr bwMode="auto">
          <a:xfrm rot="-5400000">
            <a:off x="-2146300" y="2451100"/>
            <a:ext cx="5486400" cy="1041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eaLnBrk="1" hangingPunct="1">
              <a:spcBef>
                <a:spcPct val="0"/>
              </a:spcBef>
              <a:buFontTx/>
              <a:buNone/>
            </a:pPr>
            <a:r>
              <a:rPr lang="en-US" altLang="vi-VN" sz="2800">
                <a:solidFill>
                  <a:srgbClr val="FFFFFF"/>
                </a:solidFill>
              </a:rPr>
              <a:t>THE INTER-WAR PERIOD </a:t>
            </a:r>
          </a:p>
        </p:txBody>
      </p:sp>
      <p:sp>
        <p:nvSpPr>
          <p:cNvPr id="75779" name="Title 1"/>
          <p:cNvSpPr txBox="1">
            <a:spLocks/>
          </p:cNvSpPr>
          <p:nvPr/>
        </p:nvSpPr>
        <p:spPr bwMode="auto">
          <a:xfrm>
            <a:off x="436563" y="152400"/>
            <a:ext cx="8402637" cy="68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lgn="ctr" eaLnBrk="1" hangingPunct="1">
              <a:spcBef>
                <a:spcPct val="0"/>
              </a:spcBef>
              <a:buFontTx/>
              <a:buNone/>
            </a:pPr>
            <a:endParaRPr lang="vi-VN" altLang="vi-VN" sz="4400" b="1"/>
          </a:p>
        </p:txBody>
      </p:sp>
      <p:sp>
        <p:nvSpPr>
          <p:cNvPr id="8" name="TextBox 7"/>
          <p:cNvSpPr txBox="1"/>
          <p:nvPr/>
        </p:nvSpPr>
        <p:spPr>
          <a:xfrm>
            <a:off x="1219200" y="0"/>
            <a:ext cx="7696200" cy="6324600"/>
          </a:xfrm>
          <a:prstGeom prst="rect">
            <a:avLst/>
          </a:prstGeom>
          <a:noFill/>
        </p:spPr>
        <p:txBody>
          <a:bodyPr>
            <a:normAutofit/>
          </a:bodyPr>
          <a:lstStyle/>
          <a:p>
            <a:pPr algn="ctr" eaLnBrk="1" fontAlgn="auto" hangingPunct="1">
              <a:spcBef>
                <a:spcPts val="0"/>
              </a:spcBef>
              <a:spcAft>
                <a:spcPts val="0"/>
              </a:spcAft>
              <a:defRPr/>
            </a:pPr>
            <a:r>
              <a:rPr lang="en-US" sz="2800" b="1" u="sng" dirty="0">
                <a:latin typeface="+mn-lt"/>
                <a:ea typeface="+mn-ea"/>
              </a:rPr>
              <a:t>GOLD-EXCHANGE STANDARD/ GENOA SYSTEM</a:t>
            </a:r>
          </a:p>
          <a:p>
            <a:pPr algn="ctr" eaLnBrk="1" fontAlgn="auto" hangingPunct="1">
              <a:spcBef>
                <a:spcPts val="0"/>
              </a:spcBef>
              <a:spcAft>
                <a:spcPts val="0"/>
              </a:spcAft>
              <a:defRPr/>
            </a:pPr>
            <a:endParaRPr lang="en-US" sz="2400" dirty="0">
              <a:latin typeface="+mn-lt"/>
              <a:ea typeface="+mn-ea"/>
            </a:endParaRPr>
          </a:p>
          <a:p>
            <a:pPr marL="342900" indent="-342900" eaLnBrk="1" fontAlgn="auto" hangingPunct="1">
              <a:spcBef>
                <a:spcPts val="0"/>
              </a:spcBef>
              <a:spcAft>
                <a:spcPts val="0"/>
              </a:spcAft>
              <a:buFont typeface="Wingdings" charset="2"/>
              <a:buChar char="v"/>
              <a:defRPr/>
            </a:pPr>
            <a:r>
              <a:rPr lang="en-US" sz="2200" dirty="0">
                <a:latin typeface="+mn-lt"/>
                <a:ea typeface="+mn-ea"/>
              </a:rPr>
              <a:t>1919-1924: exchange rates fluctuated wildly, monetary instability -&gt; A desire to return to the gold standard. </a:t>
            </a:r>
          </a:p>
          <a:p>
            <a:pPr marL="342900" indent="-342900" eaLnBrk="1" fontAlgn="auto" hangingPunct="1">
              <a:spcBef>
                <a:spcPts val="0"/>
              </a:spcBef>
              <a:spcAft>
                <a:spcPts val="0"/>
              </a:spcAft>
              <a:buFont typeface="Wingdings" charset="2"/>
              <a:buChar char="v"/>
              <a:defRPr/>
            </a:pPr>
            <a:endParaRPr lang="en-US" sz="2200" dirty="0">
              <a:latin typeface="+mn-lt"/>
              <a:ea typeface="+mn-ea"/>
            </a:endParaRPr>
          </a:p>
          <a:p>
            <a:pPr marL="342900" indent="-342900" eaLnBrk="1" fontAlgn="auto" hangingPunct="1">
              <a:spcBef>
                <a:spcPts val="0"/>
              </a:spcBef>
              <a:spcAft>
                <a:spcPts val="0"/>
              </a:spcAft>
              <a:buFont typeface="Wingdings" charset="2"/>
              <a:buChar char="v"/>
              <a:defRPr/>
            </a:pPr>
            <a:r>
              <a:rPr lang="en-US" sz="2200" dirty="0">
                <a:latin typeface="+mn-lt"/>
                <a:ea typeface="+mn-ea"/>
              </a:rPr>
              <a:t>04/1925: the GB reestablished the convertibility of the pound into gold</a:t>
            </a:r>
            <a:r>
              <a:rPr lang="en-US" sz="2200" i="1" dirty="0">
                <a:latin typeface="+mn-lt"/>
                <a:ea typeface="+mn-ea"/>
              </a:rPr>
              <a:t> </a:t>
            </a:r>
            <a:r>
              <a:rPr lang="en-US" sz="2200" b="1" i="1" u="sng" dirty="0">
                <a:latin typeface="+mn-lt"/>
                <a:ea typeface="+mn-ea"/>
              </a:rPr>
              <a:t>at the prewar price</a:t>
            </a:r>
            <a:r>
              <a:rPr lang="en-US" sz="2200" i="1" u="sng" dirty="0">
                <a:latin typeface="+mn-lt"/>
                <a:ea typeface="+mn-ea"/>
              </a:rPr>
              <a:t>. </a:t>
            </a:r>
            <a:r>
              <a:rPr lang="en-US" sz="2200" dirty="0">
                <a:latin typeface="+mn-lt"/>
                <a:ea typeface="+mn-ea"/>
              </a:rPr>
              <a:t>Other nations followed GB and went back to gold standard (US had already returned to gold in 1919)</a:t>
            </a:r>
            <a:endParaRPr lang="en-US" sz="2200" i="1" u="sng" dirty="0">
              <a:latin typeface="+mn-lt"/>
              <a:ea typeface="+mn-ea"/>
            </a:endParaRPr>
          </a:p>
          <a:p>
            <a:pPr marL="342900" indent="-342900" eaLnBrk="1" fontAlgn="auto" hangingPunct="1">
              <a:spcBef>
                <a:spcPts val="0"/>
              </a:spcBef>
              <a:spcAft>
                <a:spcPts val="0"/>
              </a:spcAft>
              <a:buFont typeface="Wingdings" charset="2"/>
              <a:buChar char="v"/>
              <a:defRPr/>
            </a:pPr>
            <a:endParaRPr lang="en-US" sz="2200" i="1" u="sng" dirty="0">
              <a:latin typeface="+mn-lt"/>
              <a:ea typeface="+mn-ea"/>
            </a:endParaRPr>
          </a:p>
          <a:p>
            <a:pPr marL="342900" indent="-342900" eaLnBrk="1" fontAlgn="auto" hangingPunct="1">
              <a:spcBef>
                <a:spcPts val="0"/>
              </a:spcBef>
              <a:spcAft>
                <a:spcPts val="0"/>
              </a:spcAft>
              <a:buFont typeface="Wingdings" charset="2"/>
              <a:buChar char="v"/>
              <a:defRPr/>
            </a:pPr>
            <a:r>
              <a:rPr lang="en-US" sz="2200" b="1" i="1" dirty="0">
                <a:latin typeface="+mn-lt"/>
                <a:ea typeface="+mn-ea"/>
              </a:rPr>
              <a:t>Gold-exchange standard</a:t>
            </a:r>
            <a:r>
              <a:rPr lang="en-US" sz="2200" dirty="0">
                <a:latin typeface="+mn-lt"/>
                <a:ea typeface="+mn-ea"/>
              </a:rPr>
              <a:t> (Genoa Conference 1922)</a:t>
            </a:r>
            <a:endParaRPr lang="en-US" sz="2200" b="1" i="1" dirty="0">
              <a:latin typeface="+mn-lt"/>
              <a:ea typeface="+mn-ea"/>
            </a:endParaRPr>
          </a:p>
          <a:p>
            <a:pPr marL="800100" lvl="1" indent="-342900" eaLnBrk="1" fontAlgn="auto" hangingPunct="1">
              <a:spcBef>
                <a:spcPts val="0"/>
              </a:spcBef>
              <a:spcAft>
                <a:spcPts val="0"/>
              </a:spcAft>
              <a:buFont typeface="Arial"/>
              <a:buChar char="•"/>
              <a:defRPr/>
            </a:pPr>
            <a:r>
              <a:rPr lang="en-US" sz="2200" dirty="0">
                <a:latin typeface="+mn-lt"/>
                <a:ea typeface="+mn-ea"/>
              </a:rPr>
              <a:t>International reserves: Both gold and currencies convertible into gold (GBP, USD and FRF)</a:t>
            </a:r>
          </a:p>
          <a:p>
            <a:pPr marL="342900" indent="-342900" eaLnBrk="1" fontAlgn="auto" hangingPunct="1">
              <a:spcBef>
                <a:spcPts val="0"/>
              </a:spcBef>
              <a:spcAft>
                <a:spcPts val="0"/>
              </a:spcAft>
              <a:buFont typeface="Wingdings" charset="2"/>
              <a:buChar char="v"/>
              <a:defRPr/>
            </a:pPr>
            <a:endParaRPr lang="en-US" sz="2400" dirty="0">
              <a:latin typeface="+mn-lt"/>
              <a:ea typeface="+mn-ea"/>
            </a:endParaRPr>
          </a:p>
          <a:p>
            <a:pPr marL="342900" indent="-342900" eaLnBrk="1" fontAlgn="auto" hangingPunct="1">
              <a:spcBef>
                <a:spcPts val="0"/>
              </a:spcBef>
              <a:spcAft>
                <a:spcPts val="0"/>
              </a:spcAft>
              <a:buFont typeface="Wingdings" charset="2"/>
              <a:buChar char="v"/>
              <a:defRPr/>
            </a:pPr>
            <a:endParaRPr lang="en-US" sz="2400" i="1" dirty="0">
              <a:latin typeface="+mn-lt"/>
              <a:ea typeface="+mn-ea"/>
            </a:endParaRPr>
          </a:p>
          <a:p>
            <a:pPr eaLnBrk="1" fontAlgn="auto" hangingPunct="1">
              <a:spcBef>
                <a:spcPts val="0"/>
              </a:spcBef>
              <a:spcAft>
                <a:spcPts val="0"/>
              </a:spcAft>
              <a:defRPr/>
            </a:pPr>
            <a:endParaRPr lang="en-US" sz="2400" dirty="0">
              <a:latin typeface="+mn-lt"/>
              <a:ea typeface="+mn-ea"/>
            </a:endParaRPr>
          </a:p>
        </p:txBody>
      </p:sp>
      <p:pic>
        <p:nvPicPr>
          <p:cNvPr id="75781" name="Picture 2" descr="Us-gold-certificate-1922.jpg"/>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2667000" y="4572000"/>
            <a:ext cx="4975225" cy="2246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cut/>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showMasterSp="0">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77826" name="TextBox 1"/>
          <p:cNvSpPr txBox="1">
            <a:spLocks noChangeArrowheads="1"/>
          </p:cNvSpPr>
          <p:nvPr/>
        </p:nvSpPr>
        <p:spPr bwMode="auto">
          <a:xfrm rot="-5400000">
            <a:off x="-2146300" y="2451100"/>
            <a:ext cx="5486400" cy="1041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eaLnBrk="1" hangingPunct="1">
              <a:spcBef>
                <a:spcPct val="0"/>
              </a:spcBef>
              <a:buFontTx/>
              <a:buNone/>
            </a:pPr>
            <a:r>
              <a:rPr lang="en-US" altLang="vi-VN" sz="2800">
                <a:solidFill>
                  <a:srgbClr val="FFFFFF"/>
                </a:solidFill>
              </a:rPr>
              <a:t>THE INTER-WAR PERIOD </a:t>
            </a:r>
          </a:p>
        </p:txBody>
      </p:sp>
      <p:sp>
        <p:nvSpPr>
          <p:cNvPr id="77827" name="TextBox 7"/>
          <p:cNvSpPr txBox="1">
            <a:spLocks noChangeArrowheads="1"/>
          </p:cNvSpPr>
          <p:nvPr/>
        </p:nvSpPr>
        <p:spPr bwMode="auto">
          <a:xfrm>
            <a:off x="1219200" y="152400"/>
            <a:ext cx="7696200" cy="6553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800100" indent="-34290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lgn="ctr" eaLnBrk="1" hangingPunct="1">
              <a:spcBef>
                <a:spcPct val="0"/>
              </a:spcBef>
              <a:buFontTx/>
              <a:buNone/>
            </a:pPr>
            <a:r>
              <a:rPr lang="en-US" altLang="vi-VN" sz="2600" b="1" u="sng"/>
              <a:t>GOLD-EXCHANGE STANDARD/ GENOA SYSTEM</a:t>
            </a:r>
          </a:p>
          <a:p>
            <a:pPr algn="ctr" eaLnBrk="1" hangingPunct="1">
              <a:spcBef>
                <a:spcPct val="0"/>
              </a:spcBef>
              <a:buFontTx/>
              <a:buNone/>
            </a:pPr>
            <a:endParaRPr lang="en-US" altLang="vi-VN" sz="2200"/>
          </a:p>
          <a:p>
            <a:pPr eaLnBrk="1" hangingPunct="1">
              <a:spcBef>
                <a:spcPct val="0"/>
              </a:spcBef>
              <a:buFont typeface="Wingdings" panose="05000000000000000000" pitchFamily="2" charset="2"/>
              <a:buChar char="v"/>
            </a:pPr>
            <a:r>
              <a:rPr lang="en-US" altLang="vi-VN" sz="2000"/>
              <a:t>Applying prewar price of convertible currencies in terms of gold led to overvaluation and undervaluation of currencies</a:t>
            </a:r>
          </a:p>
          <a:p>
            <a:pPr lvl="1" eaLnBrk="1" hangingPunct="1">
              <a:spcBef>
                <a:spcPct val="0"/>
              </a:spcBef>
              <a:buFont typeface="Arial" panose="020B0604020202020204" pitchFamily="34" charset="0"/>
              <a:buChar char="•"/>
            </a:pPr>
            <a:r>
              <a:rPr lang="en-US" altLang="vi-VN" sz="2000"/>
              <a:t>Overvaluation of GBP -&gt; British BOP deficits </a:t>
            </a:r>
          </a:p>
          <a:p>
            <a:pPr lvl="1" eaLnBrk="1" hangingPunct="1">
              <a:spcBef>
                <a:spcPct val="0"/>
              </a:spcBef>
              <a:buFont typeface="Arial" panose="020B0604020202020204" pitchFamily="34" charset="0"/>
              <a:buChar char="•"/>
            </a:pPr>
            <a:r>
              <a:rPr lang="en-US" altLang="vi-VN" sz="2000"/>
              <a:t>Undervaluation of FRF -&gt; France</a:t>
            </a:r>
            <a:r>
              <a:rPr lang="en-US" altLang="en-US" sz="2000"/>
              <a:t>’</a:t>
            </a:r>
            <a:r>
              <a:rPr lang="en-US" altLang="vi-VN" sz="2000"/>
              <a:t>s large BOP surpluses</a:t>
            </a:r>
          </a:p>
          <a:p>
            <a:pPr eaLnBrk="1" hangingPunct="1">
              <a:spcBef>
                <a:spcPct val="0"/>
              </a:spcBef>
              <a:buFont typeface="Wingdings" panose="05000000000000000000" pitchFamily="2" charset="2"/>
              <a:buChar char="v"/>
            </a:pPr>
            <a:endParaRPr lang="en-US" altLang="vi-VN" sz="2000"/>
          </a:p>
          <a:p>
            <a:pPr eaLnBrk="1" hangingPunct="1">
              <a:spcBef>
                <a:spcPct val="0"/>
              </a:spcBef>
              <a:buFont typeface="Wingdings" panose="05000000000000000000" pitchFamily="2" charset="2"/>
              <a:buChar char="v"/>
            </a:pPr>
            <a:r>
              <a:rPr lang="en-US" altLang="vi-VN" sz="2000"/>
              <a:t>1928: French government promoting Franc as international currency by accumulating gold</a:t>
            </a:r>
          </a:p>
          <a:p>
            <a:pPr lvl="1" eaLnBrk="1" hangingPunct="1">
              <a:spcBef>
                <a:spcPct val="0"/>
              </a:spcBef>
              <a:buFont typeface="Arial" panose="020B0604020202020204" pitchFamily="34" charset="0"/>
              <a:buChar char="•"/>
            </a:pPr>
            <a:r>
              <a:rPr lang="en-US" altLang="vi-VN" sz="2000"/>
              <a:t>Requiring settlement of BOP surpluses in gold, not in GBP or other currencies</a:t>
            </a:r>
          </a:p>
          <a:p>
            <a:pPr lvl="1" eaLnBrk="1" hangingPunct="1">
              <a:spcBef>
                <a:spcPct val="0"/>
              </a:spcBef>
              <a:buFont typeface="Arial" panose="020B0604020202020204" pitchFamily="34" charset="0"/>
              <a:buChar char="•"/>
            </a:pPr>
            <a:r>
              <a:rPr lang="en-US" altLang="vi-VN" sz="2000"/>
              <a:t>Converting all of its previously accumulated GBP into gold</a:t>
            </a:r>
          </a:p>
          <a:p>
            <a:pPr eaLnBrk="1" hangingPunct="1">
              <a:spcBef>
                <a:spcPct val="0"/>
              </a:spcBef>
              <a:buFontTx/>
              <a:buNone/>
            </a:pPr>
            <a:r>
              <a:rPr lang="en-US" altLang="vi-VN" sz="2000"/>
              <a:t>-&gt; A serious drain on GB gold reserves -&gt; a lack of confidence on GBP </a:t>
            </a:r>
          </a:p>
          <a:p>
            <a:pPr eaLnBrk="1" hangingPunct="1">
              <a:spcBef>
                <a:spcPct val="0"/>
              </a:spcBef>
              <a:buFontTx/>
              <a:buNone/>
            </a:pPr>
            <a:r>
              <a:rPr lang="en-US" altLang="vi-VN" sz="2000"/>
              <a:t>-&gt; a shift of short-term  capital from London to Paris and New York</a:t>
            </a:r>
          </a:p>
          <a:p>
            <a:pPr eaLnBrk="1" hangingPunct="1">
              <a:spcBef>
                <a:spcPct val="0"/>
              </a:spcBef>
              <a:buFontTx/>
              <a:buNone/>
            </a:pPr>
            <a:endParaRPr lang="en-US" altLang="vi-VN" sz="2000"/>
          </a:p>
          <a:p>
            <a:pPr eaLnBrk="1" hangingPunct="1">
              <a:spcBef>
                <a:spcPct val="0"/>
              </a:spcBef>
              <a:buFont typeface="Wingdings" panose="05000000000000000000" pitchFamily="2" charset="2"/>
              <a:buChar char="v"/>
            </a:pPr>
            <a:r>
              <a:rPr lang="en-US" altLang="vi-VN" sz="2000"/>
              <a:t>1931: </a:t>
            </a:r>
            <a:r>
              <a:rPr lang="en-US" altLang="vi-VN" sz="2000" i="1"/>
              <a:t>Britain suspended convertibility of pound for gold and devalued pound by 30% -&gt; gold exchange standard came to an end. </a:t>
            </a:r>
            <a:endParaRPr lang="en-US" altLang="vi-VN" sz="2000"/>
          </a:p>
          <a:p>
            <a:pPr eaLnBrk="1" hangingPunct="1">
              <a:spcBef>
                <a:spcPct val="0"/>
              </a:spcBef>
              <a:buFont typeface="Wingdings" panose="05000000000000000000" pitchFamily="2" charset="2"/>
              <a:buChar char="v"/>
            </a:pPr>
            <a:endParaRPr lang="en-US" altLang="vi-VN" sz="2000" i="1"/>
          </a:p>
          <a:p>
            <a:pPr eaLnBrk="1" hangingPunct="1">
              <a:spcBef>
                <a:spcPct val="0"/>
              </a:spcBef>
              <a:buFont typeface="Wingdings" panose="05000000000000000000" pitchFamily="2" charset="2"/>
              <a:buChar char="v"/>
            </a:pPr>
            <a:r>
              <a:rPr lang="en-US" altLang="vi-VN" sz="2000" i="1"/>
              <a:t>1933-1934: US left gold standard; $ devaluated 40% (from $20.67/ounce to $35/ounce)  </a:t>
            </a:r>
            <a:endParaRPr lang="en-US" altLang="vi-VN" sz="2000"/>
          </a:p>
          <a:p>
            <a:pPr eaLnBrk="1" hangingPunct="1">
              <a:spcBef>
                <a:spcPct val="0"/>
              </a:spcBef>
              <a:buFont typeface="Wingdings" panose="05000000000000000000" pitchFamily="2" charset="2"/>
              <a:buChar char="v"/>
            </a:pPr>
            <a:endParaRPr lang="en-US" altLang="vi-VN" sz="2000"/>
          </a:p>
          <a:p>
            <a:pPr eaLnBrk="1" hangingPunct="1">
              <a:spcBef>
                <a:spcPct val="0"/>
              </a:spcBef>
              <a:buFont typeface="Wingdings" panose="05000000000000000000" pitchFamily="2" charset="2"/>
              <a:buChar char="v"/>
            </a:pPr>
            <a:endParaRPr lang="en-US" altLang="vi-VN" sz="2000" i="1"/>
          </a:p>
        </p:txBody>
      </p:sp>
    </p:spTree>
  </p:cSld>
  <p:clrMapOvr>
    <a:masterClrMapping/>
  </p:clrMapOvr>
  <p:transition>
    <p:cut/>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79874" name="Picture 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981200" y="381000"/>
            <a:ext cx="4826000" cy="6057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fade/>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showMasterSp="0">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81922" name="TextBox 1"/>
          <p:cNvSpPr txBox="1">
            <a:spLocks noChangeArrowheads="1"/>
          </p:cNvSpPr>
          <p:nvPr/>
        </p:nvSpPr>
        <p:spPr bwMode="auto">
          <a:xfrm rot="-5400000">
            <a:off x="-2146300" y="2451100"/>
            <a:ext cx="5486400" cy="1041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eaLnBrk="1" hangingPunct="1">
              <a:spcBef>
                <a:spcPct val="0"/>
              </a:spcBef>
              <a:buFontTx/>
              <a:buNone/>
            </a:pPr>
            <a:r>
              <a:rPr lang="en-US" altLang="vi-VN" sz="2800">
                <a:solidFill>
                  <a:srgbClr val="FFFFFF"/>
                </a:solidFill>
              </a:rPr>
              <a:t>THE INTER-WAR PERIOD </a:t>
            </a:r>
          </a:p>
        </p:txBody>
      </p:sp>
      <p:sp>
        <p:nvSpPr>
          <p:cNvPr id="81923" name="Title 1"/>
          <p:cNvSpPr txBox="1">
            <a:spLocks/>
          </p:cNvSpPr>
          <p:nvPr/>
        </p:nvSpPr>
        <p:spPr bwMode="auto">
          <a:xfrm>
            <a:off x="436563" y="152400"/>
            <a:ext cx="8402637" cy="68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lgn="ctr" eaLnBrk="1" hangingPunct="1">
              <a:spcBef>
                <a:spcPct val="0"/>
              </a:spcBef>
              <a:buFontTx/>
              <a:buNone/>
            </a:pPr>
            <a:endParaRPr lang="vi-VN" altLang="vi-VN" sz="4400" b="1"/>
          </a:p>
        </p:txBody>
      </p:sp>
      <p:sp>
        <p:nvSpPr>
          <p:cNvPr id="8" name="TextBox 7"/>
          <p:cNvSpPr txBox="1"/>
          <p:nvPr/>
        </p:nvSpPr>
        <p:spPr>
          <a:xfrm>
            <a:off x="1219200" y="152400"/>
            <a:ext cx="7696200" cy="6324600"/>
          </a:xfrm>
          <a:prstGeom prst="rect">
            <a:avLst/>
          </a:prstGeom>
          <a:noFill/>
        </p:spPr>
        <p:txBody>
          <a:bodyPr>
            <a:normAutofit/>
          </a:bodyPr>
          <a:lstStyle/>
          <a:p>
            <a:pPr algn="ctr" eaLnBrk="1" fontAlgn="auto" hangingPunct="1">
              <a:spcBef>
                <a:spcPts val="0"/>
              </a:spcBef>
              <a:spcAft>
                <a:spcPts val="0"/>
              </a:spcAft>
              <a:defRPr/>
            </a:pPr>
            <a:r>
              <a:rPr lang="en-US" sz="2800" b="1" u="sng" dirty="0">
                <a:latin typeface="+mn-lt"/>
                <a:ea typeface="+mn-ea"/>
              </a:rPr>
              <a:t>GOLD-EXCHANGE STANDARD/ GENOA SYSTEM</a:t>
            </a:r>
          </a:p>
          <a:p>
            <a:pPr eaLnBrk="1" fontAlgn="auto" hangingPunct="1">
              <a:spcBef>
                <a:spcPts val="0"/>
              </a:spcBef>
              <a:spcAft>
                <a:spcPts val="0"/>
              </a:spcAft>
              <a:defRPr/>
            </a:pPr>
            <a:endParaRPr lang="en-US" sz="2400" i="1" dirty="0">
              <a:latin typeface="+mn-lt"/>
              <a:ea typeface="+mn-ea"/>
            </a:endParaRPr>
          </a:p>
          <a:p>
            <a:pPr marL="342900" indent="-342900" eaLnBrk="1" fontAlgn="auto" hangingPunct="1">
              <a:spcBef>
                <a:spcPts val="0"/>
              </a:spcBef>
              <a:spcAft>
                <a:spcPts val="0"/>
              </a:spcAft>
              <a:buFont typeface="Wingdings" charset="2"/>
              <a:buChar char="v"/>
              <a:defRPr/>
            </a:pPr>
            <a:r>
              <a:rPr lang="en-US" sz="2400" i="1" dirty="0">
                <a:latin typeface="+mn-lt"/>
                <a:ea typeface="+mn-ea"/>
              </a:rPr>
              <a:t>1931-1936: </a:t>
            </a:r>
          </a:p>
          <a:p>
            <a:pPr marL="800100" lvl="1" indent="-342900" eaLnBrk="1" fontAlgn="auto" hangingPunct="1">
              <a:spcBef>
                <a:spcPts val="0"/>
              </a:spcBef>
              <a:spcAft>
                <a:spcPts val="0"/>
              </a:spcAft>
              <a:buFont typeface="Arial"/>
              <a:buChar char="•"/>
              <a:defRPr/>
            </a:pPr>
            <a:r>
              <a:rPr lang="en-US" sz="2400" dirty="0">
                <a:latin typeface="+mn-lt"/>
                <a:ea typeface="+mn-ea"/>
              </a:rPr>
              <a:t>A period of great instability and competitive devaluations (to stimulate export) -&gt; exchange rates among major currencies did not change much with those in 1930 but the value of gold reserves was increased. -&gt; Accumulation of gold. </a:t>
            </a:r>
          </a:p>
          <a:p>
            <a:pPr marL="800100" lvl="1" indent="-342900" eaLnBrk="1" fontAlgn="auto" hangingPunct="1">
              <a:spcBef>
                <a:spcPts val="0"/>
              </a:spcBef>
              <a:spcAft>
                <a:spcPts val="0"/>
              </a:spcAft>
              <a:buFont typeface="Arial"/>
              <a:buChar char="•"/>
              <a:defRPr/>
            </a:pPr>
            <a:r>
              <a:rPr lang="en-US" sz="2400" dirty="0">
                <a:latin typeface="+mn-lt"/>
                <a:ea typeface="+mn-ea"/>
              </a:rPr>
              <a:t>Growth of high tariff and other serious import restrictions    -&gt; 50% of decline in world trade</a:t>
            </a:r>
          </a:p>
          <a:p>
            <a:pPr marL="800100" lvl="1" indent="-342900" eaLnBrk="1" fontAlgn="auto" hangingPunct="1">
              <a:spcBef>
                <a:spcPts val="0"/>
              </a:spcBef>
              <a:spcAft>
                <a:spcPts val="0"/>
              </a:spcAft>
              <a:buFont typeface="Arial"/>
              <a:buChar char="•"/>
              <a:defRPr/>
            </a:pPr>
            <a:r>
              <a:rPr lang="en-US" sz="2400" dirty="0">
                <a:latin typeface="+mn-lt"/>
                <a:ea typeface="+mn-ea"/>
              </a:rPr>
              <a:t>Strict control on the foreign exchange</a:t>
            </a:r>
          </a:p>
          <a:p>
            <a:pPr marL="800100" lvl="1" indent="-342900" eaLnBrk="1" fontAlgn="auto" hangingPunct="1">
              <a:spcBef>
                <a:spcPts val="0"/>
              </a:spcBef>
              <a:spcAft>
                <a:spcPts val="0"/>
              </a:spcAft>
              <a:buFont typeface="Arial"/>
              <a:buChar char="•"/>
              <a:defRPr/>
            </a:pPr>
            <a:endParaRPr lang="en-US" sz="2400" dirty="0">
              <a:latin typeface="+mn-lt"/>
              <a:ea typeface="+mn-ea"/>
            </a:endParaRPr>
          </a:p>
          <a:p>
            <a:pPr eaLnBrk="1" fontAlgn="auto" hangingPunct="1">
              <a:spcBef>
                <a:spcPts val="0"/>
              </a:spcBef>
              <a:spcAft>
                <a:spcPts val="0"/>
              </a:spcAft>
              <a:defRPr/>
            </a:pPr>
            <a:r>
              <a:rPr lang="en-US" sz="2400" dirty="0">
                <a:latin typeface="+mn-lt"/>
                <a:ea typeface="+mn-ea"/>
              </a:rPr>
              <a:t>-&gt; Chaotic conditions in international trade and finance</a:t>
            </a:r>
          </a:p>
        </p:txBody>
      </p:sp>
    </p:spTree>
  </p:cSld>
  <p:clrMapOvr>
    <a:masterClrMapping/>
  </p:clrMapOvr>
  <p:transition>
    <p:cut/>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showMasterSp="0">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83970" name="TextBox 1"/>
          <p:cNvSpPr txBox="1">
            <a:spLocks noChangeArrowheads="1"/>
          </p:cNvSpPr>
          <p:nvPr/>
        </p:nvSpPr>
        <p:spPr bwMode="auto">
          <a:xfrm rot="-5400000">
            <a:off x="-2146300" y="2451100"/>
            <a:ext cx="5486400" cy="1041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eaLnBrk="1" hangingPunct="1">
              <a:spcBef>
                <a:spcPct val="0"/>
              </a:spcBef>
              <a:buFontTx/>
              <a:buNone/>
            </a:pPr>
            <a:r>
              <a:rPr lang="en-US" altLang="vi-VN" sz="2800">
                <a:solidFill>
                  <a:srgbClr val="FFFFFF"/>
                </a:solidFill>
              </a:rPr>
              <a:t>THE INTER-WAR PERIOD </a:t>
            </a:r>
          </a:p>
        </p:txBody>
      </p:sp>
      <p:sp>
        <p:nvSpPr>
          <p:cNvPr id="83971" name="Title 1"/>
          <p:cNvSpPr txBox="1">
            <a:spLocks/>
          </p:cNvSpPr>
          <p:nvPr/>
        </p:nvSpPr>
        <p:spPr bwMode="auto">
          <a:xfrm>
            <a:off x="436563" y="152400"/>
            <a:ext cx="8402637" cy="68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lgn="ctr" eaLnBrk="1" hangingPunct="1">
              <a:spcBef>
                <a:spcPct val="0"/>
              </a:spcBef>
              <a:buFontTx/>
              <a:buNone/>
            </a:pPr>
            <a:endParaRPr lang="vi-VN" altLang="vi-VN" sz="4400" b="1"/>
          </a:p>
        </p:txBody>
      </p:sp>
      <p:sp>
        <p:nvSpPr>
          <p:cNvPr id="8" name="TextBox 7"/>
          <p:cNvSpPr txBox="1"/>
          <p:nvPr/>
        </p:nvSpPr>
        <p:spPr>
          <a:xfrm>
            <a:off x="1219200" y="152400"/>
            <a:ext cx="7696200" cy="6324600"/>
          </a:xfrm>
          <a:prstGeom prst="rect">
            <a:avLst/>
          </a:prstGeom>
          <a:noFill/>
        </p:spPr>
        <p:txBody>
          <a:bodyPr>
            <a:normAutofit/>
          </a:bodyPr>
          <a:lstStyle/>
          <a:p>
            <a:pPr algn="ctr" eaLnBrk="1" fontAlgn="auto" hangingPunct="1">
              <a:spcBef>
                <a:spcPts val="0"/>
              </a:spcBef>
              <a:spcAft>
                <a:spcPts val="0"/>
              </a:spcAft>
              <a:defRPr/>
            </a:pPr>
            <a:r>
              <a:rPr lang="en-US" sz="2800" b="1" u="sng" dirty="0">
                <a:latin typeface="+mn-lt"/>
                <a:ea typeface="+mn-ea"/>
              </a:rPr>
              <a:t>REASONS OF COLLAPSE</a:t>
            </a:r>
          </a:p>
          <a:p>
            <a:pPr marL="342900" indent="-342900" eaLnBrk="1" fontAlgn="auto" hangingPunct="1">
              <a:spcBef>
                <a:spcPts val="0"/>
              </a:spcBef>
              <a:spcAft>
                <a:spcPts val="0"/>
              </a:spcAft>
              <a:buFont typeface="Wingdings" charset="2"/>
              <a:buChar char="v"/>
              <a:defRPr/>
            </a:pPr>
            <a:endParaRPr lang="en-US" sz="2400" b="1" i="1" u="sng" dirty="0">
              <a:latin typeface="+mn-lt"/>
              <a:ea typeface="+mn-ea"/>
            </a:endParaRPr>
          </a:p>
          <a:p>
            <a:pPr marL="342900" indent="-342900" eaLnBrk="1" fontAlgn="auto" hangingPunct="1">
              <a:spcBef>
                <a:spcPts val="0"/>
              </a:spcBef>
              <a:spcAft>
                <a:spcPts val="0"/>
              </a:spcAft>
              <a:buFont typeface="Wingdings" charset="2"/>
              <a:buChar char="v"/>
              <a:defRPr/>
            </a:pPr>
            <a:r>
              <a:rPr lang="en-US" sz="2400" dirty="0">
                <a:latin typeface="+mn-lt"/>
                <a:ea typeface="+mn-ea"/>
              </a:rPr>
              <a:t>The lack of an adequate adjustment mechanism in the face of grossly inappropriate parities</a:t>
            </a:r>
          </a:p>
          <a:p>
            <a:pPr marL="342900" indent="-342900" eaLnBrk="1" fontAlgn="auto" hangingPunct="1">
              <a:spcBef>
                <a:spcPts val="0"/>
              </a:spcBef>
              <a:spcAft>
                <a:spcPts val="0"/>
              </a:spcAft>
              <a:buFont typeface="Wingdings" charset="2"/>
              <a:buChar char="v"/>
              <a:defRPr/>
            </a:pPr>
            <a:endParaRPr lang="en-US" sz="2400" dirty="0">
              <a:latin typeface="+mn-lt"/>
              <a:ea typeface="+mn-ea"/>
            </a:endParaRPr>
          </a:p>
          <a:p>
            <a:pPr marL="342900" indent="-342900" eaLnBrk="1" fontAlgn="auto" hangingPunct="1">
              <a:spcBef>
                <a:spcPts val="0"/>
              </a:spcBef>
              <a:spcAft>
                <a:spcPts val="0"/>
              </a:spcAft>
              <a:buFont typeface="Wingdings" charset="2"/>
              <a:buChar char="v"/>
              <a:defRPr/>
            </a:pPr>
            <a:r>
              <a:rPr lang="en-US" sz="2400" dirty="0">
                <a:latin typeface="+mn-lt"/>
                <a:ea typeface="+mn-ea"/>
              </a:rPr>
              <a:t>The hug</a:t>
            </a:r>
            <a:r>
              <a:rPr lang="vi-VN" sz="2400" dirty="0">
                <a:latin typeface="+mn-lt"/>
                <a:ea typeface="+mn-ea"/>
              </a:rPr>
              <a:t>e</a:t>
            </a:r>
            <a:r>
              <a:rPr lang="en-US" sz="2400" dirty="0">
                <a:latin typeface="+mn-lt"/>
                <a:ea typeface="+mn-ea"/>
              </a:rPr>
              <a:t> destabilizing capital flows from London to the emerging international monetary centers of New York and Paris. </a:t>
            </a:r>
          </a:p>
          <a:p>
            <a:pPr marL="342900" indent="-342900" eaLnBrk="1" fontAlgn="auto" hangingPunct="1">
              <a:spcBef>
                <a:spcPts val="0"/>
              </a:spcBef>
              <a:spcAft>
                <a:spcPts val="0"/>
              </a:spcAft>
              <a:buFont typeface="Wingdings" charset="2"/>
              <a:buChar char="v"/>
              <a:defRPr/>
            </a:pPr>
            <a:endParaRPr lang="en-US" sz="2400" dirty="0">
              <a:latin typeface="+mn-lt"/>
              <a:ea typeface="+mn-ea"/>
            </a:endParaRPr>
          </a:p>
          <a:p>
            <a:pPr marL="342900" indent="-342900" eaLnBrk="1" fontAlgn="auto" hangingPunct="1">
              <a:spcBef>
                <a:spcPts val="0"/>
              </a:spcBef>
              <a:spcAft>
                <a:spcPts val="0"/>
              </a:spcAft>
              <a:buFont typeface="Wingdings" charset="2"/>
              <a:buChar char="v"/>
              <a:defRPr/>
            </a:pPr>
            <a:r>
              <a:rPr lang="en-US" sz="2400" dirty="0">
                <a:latin typeface="+mn-lt"/>
                <a:ea typeface="+mn-ea"/>
              </a:rPr>
              <a:t>The outbreak of the Great Depression (1929-1933) forced countries to promote exports and protect domestic industries through competitive devaluation and tariffs</a:t>
            </a:r>
          </a:p>
          <a:p>
            <a:pPr marL="342900" indent="-342900" eaLnBrk="1" fontAlgn="auto" hangingPunct="1">
              <a:spcBef>
                <a:spcPts val="0"/>
              </a:spcBef>
              <a:spcAft>
                <a:spcPts val="0"/>
              </a:spcAft>
              <a:buFont typeface="Wingdings" charset="2"/>
              <a:buChar char="v"/>
              <a:defRPr/>
            </a:pPr>
            <a:endParaRPr lang="en-US" sz="2400" dirty="0">
              <a:latin typeface="+mn-lt"/>
              <a:ea typeface="+mn-ea"/>
            </a:endParaRPr>
          </a:p>
        </p:txBody>
      </p:sp>
    </p:spTree>
  </p:cSld>
  <p:clrMapOvr>
    <a:masterClrMapping/>
  </p:clrMapOvr>
  <p:transition>
    <p:cut/>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6018" name="Rectangle 1"/>
          <p:cNvSpPr>
            <a:spLocks noChangeArrowheads="1"/>
          </p:cNvSpPr>
          <p:nvPr/>
        </p:nvSpPr>
        <p:spPr bwMode="auto">
          <a:xfrm>
            <a:off x="239713" y="2362200"/>
            <a:ext cx="8951912" cy="2124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lgn="ctr" eaLnBrk="1" hangingPunct="1">
              <a:spcBef>
                <a:spcPct val="0"/>
              </a:spcBef>
              <a:buFontTx/>
              <a:buNone/>
            </a:pPr>
            <a:r>
              <a:rPr lang="en-US" altLang="vi-VN" sz="4400" b="1"/>
              <a:t>3. THE BRETTON WOODS SYSTEM/</a:t>
            </a:r>
          </a:p>
          <a:p>
            <a:pPr algn="ctr" eaLnBrk="1" hangingPunct="1">
              <a:spcBef>
                <a:spcPct val="0"/>
              </a:spcBef>
              <a:buFontTx/>
              <a:buNone/>
            </a:pPr>
            <a:r>
              <a:rPr lang="en-US" altLang="vi-VN" sz="4400" b="1"/>
              <a:t>FIXED EXCHANGE RATE AGAINST USD </a:t>
            </a:r>
          </a:p>
          <a:p>
            <a:pPr algn="ctr" eaLnBrk="1" hangingPunct="1">
              <a:spcBef>
                <a:spcPct val="0"/>
              </a:spcBef>
              <a:buFontTx/>
              <a:buNone/>
            </a:pPr>
            <a:r>
              <a:rPr lang="en-US" altLang="vi-VN" sz="4400" b="1"/>
              <a:t>(1944-1973)</a:t>
            </a:r>
          </a:p>
        </p:txBody>
      </p:sp>
    </p:spTree>
  </p:cSld>
  <p:clrMapOvr>
    <a:masterClrMapping/>
  </p:clrMapOvr>
  <p:transition spd="slow">
    <p:fade/>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showMasterSp="0">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87042" name="TextBox 1"/>
          <p:cNvSpPr txBox="1">
            <a:spLocks noChangeArrowheads="1"/>
          </p:cNvSpPr>
          <p:nvPr/>
        </p:nvSpPr>
        <p:spPr bwMode="auto">
          <a:xfrm rot="-5400000">
            <a:off x="-2146300" y="2451100"/>
            <a:ext cx="5486400" cy="1041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eaLnBrk="1" hangingPunct="1">
              <a:spcBef>
                <a:spcPct val="0"/>
              </a:spcBef>
              <a:buFontTx/>
              <a:buNone/>
            </a:pPr>
            <a:r>
              <a:rPr lang="en-US" altLang="vi-VN" sz="2800">
                <a:solidFill>
                  <a:srgbClr val="FFFFFF"/>
                </a:solidFill>
              </a:rPr>
              <a:t>BRETTON WOODS SYSTEM </a:t>
            </a:r>
          </a:p>
        </p:txBody>
      </p:sp>
      <p:sp>
        <p:nvSpPr>
          <p:cNvPr id="87043" name="Title 1"/>
          <p:cNvSpPr txBox="1">
            <a:spLocks/>
          </p:cNvSpPr>
          <p:nvPr/>
        </p:nvSpPr>
        <p:spPr bwMode="auto">
          <a:xfrm>
            <a:off x="436563" y="152400"/>
            <a:ext cx="8402637" cy="68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lgn="ctr" eaLnBrk="1" hangingPunct="1">
              <a:spcBef>
                <a:spcPct val="0"/>
              </a:spcBef>
              <a:buFontTx/>
              <a:buNone/>
            </a:pPr>
            <a:endParaRPr lang="vi-VN" altLang="vi-VN" sz="4400" b="1"/>
          </a:p>
        </p:txBody>
      </p:sp>
      <p:sp>
        <p:nvSpPr>
          <p:cNvPr id="8" name="TextBox 7"/>
          <p:cNvSpPr txBox="1"/>
          <p:nvPr/>
        </p:nvSpPr>
        <p:spPr>
          <a:xfrm>
            <a:off x="1219200" y="152400"/>
            <a:ext cx="7696200" cy="6324600"/>
          </a:xfrm>
          <a:prstGeom prst="rect">
            <a:avLst/>
          </a:prstGeom>
          <a:noFill/>
        </p:spPr>
        <p:txBody>
          <a:bodyPr>
            <a:normAutofit/>
          </a:bodyPr>
          <a:lstStyle/>
          <a:p>
            <a:pPr algn="ctr" eaLnBrk="1" fontAlgn="auto" hangingPunct="1">
              <a:spcBef>
                <a:spcPts val="0"/>
              </a:spcBef>
              <a:spcAft>
                <a:spcPts val="0"/>
              </a:spcAft>
              <a:defRPr/>
            </a:pPr>
            <a:r>
              <a:rPr lang="en-US" sz="2800" b="1" u="sng" dirty="0">
                <a:latin typeface="+mn-lt"/>
                <a:ea typeface="+mn-ea"/>
              </a:rPr>
              <a:t>ORIGINS</a:t>
            </a:r>
          </a:p>
          <a:p>
            <a:pPr marL="342900" indent="-342900" eaLnBrk="1" fontAlgn="auto" hangingPunct="1">
              <a:spcBef>
                <a:spcPts val="0"/>
              </a:spcBef>
              <a:spcAft>
                <a:spcPts val="0"/>
              </a:spcAft>
              <a:buFont typeface="Wingdings" charset="2"/>
              <a:buChar char="v"/>
              <a:defRPr/>
            </a:pPr>
            <a:endParaRPr lang="en-US" sz="2400" b="1" i="1" u="sng" dirty="0">
              <a:latin typeface="+mn-lt"/>
              <a:ea typeface="+mn-ea"/>
            </a:endParaRPr>
          </a:p>
          <a:p>
            <a:pPr marL="342900" indent="-342900" eaLnBrk="1" fontAlgn="auto" hangingPunct="1">
              <a:spcBef>
                <a:spcPts val="0"/>
              </a:spcBef>
              <a:spcAft>
                <a:spcPts val="0"/>
              </a:spcAft>
              <a:buFont typeface="Wingdings" charset="2"/>
              <a:buChar char="v"/>
              <a:defRPr/>
            </a:pPr>
            <a:r>
              <a:rPr lang="en-US" sz="2400" dirty="0">
                <a:latin typeface="+mn-lt"/>
                <a:ea typeface="+mn-ea"/>
              </a:rPr>
              <a:t>After WWII: Europe was devastated; British Empire was gone -&gt; The need of recovery with a new international financial and political system. </a:t>
            </a:r>
          </a:p>
          <a:p>
            <a:pPr lvl="2" eaLnBrk="1" fontAlgn="auto" hangingPunct="1">
              <a:spcBef>
                <a:spcPts val="0"/>
              </a:spcBef>
              <a:spcAft>
                <a:spcPts val="0"/>
              </a:spcAft>
              <a:defRPr/>
            </a:pPr>
            <a:endParaRPr lang="en-US" sz="2400" dirty="0">
              <a:latin typeface="+mn-lt"/>
              <a:ea typeface="+mn-ea"/>
            </a:endParaRPr>
          </a:p>
          <a:p>
            <a:pPr marL="342900" indent="-342900" eaLnBrk="1" fontAlgn="auto" hangingPunct="1">
              <a:spcBef>
                <a:spcPts val="0"/>
              </a:spcBef>
              <a:spcAft>
                <a:spcPts val="0"/>
              </a:spcAft>
              <a:buFont typeface="Wingdings" charset="2"/>
              <a:buChar char="v"/>
              <a:defRPr/>
            </a:pPr>
            <a:r>
              <a:rPr lang="en-US" sz="2400" dirty="0">
                <a:latin typeface="+mn-lt"/>
                <a:ea typeface="+mn-ea"/>
              </a:rPr>
              <a:t>US became the strongest country in international trade and finance with largest gold reserve (70%)</a:t>
            </a:r>
          </a:p>
          <a:p>
            <a:pPr eaLnBrk="1" fontAlgn="auto" hangingPunct="1">
              <a:spcBef>
                <a:spcPts val="0"/>
              </a:spcBef>
              <a:spcAft>
                <a:spcPts val="0"/>
              </a:spcAft>
              <a:defRPr/>
            </a:pPr>
            <a:r>
              <a:rPr lang="en-US" sz="2400" dirty="0">
                <a:latin typeface="+mn-lt"/>
                <a:ea typeface="+mn-ea"/>
              </a:rPr>
              <a:t>-&gt; USD was used as international reserve (replacing gold)</a:t>
            </a:r>
          </a:p>
          <a:p>
            <a:pPr marL="342900" indent="-342900" eaLnBrk="1" fontAlgn="auto" hangingPunct="1">
              <a:spcBef>
                <a:spcPts val="0"/>
              </a:spcBef>
              <a:spcAft>
                <a:spcPts val="0"/>
              </a:spcAft>
              <a:buFont typeface="Wingdings" charset="2"/>
              <a:buChar char="v"/>
              <a:defRPr/>
            </a:pPr>
            <a:endParaRPr lang="en-US" sz="2400" dirty="0">
              <a:latin typeface="+mn-lt"/>
              <a:ea typeface="+mn-ea"/>
            </a:endParaRPr>
          </a:p>
          <a:p>
            <a:pPr marL="342900" indent="-342900" eaLnBrk="1" fontAlgn="auto" hangingPunct="1">
              <a:spcBef>
                <a:spcPts val="0"/>
              </a:spcBef>
              <a:spcAft>
                <a:spcPts val="0"/>
              </a:spcAft>
              <a:buFont typeface="Wingdings" charset="2"/>
              <a:buChar char="v"/>
              <a:defRPr/>
            </a:pPr>
            <a:r>
              <a:rPr lang="en-US" sz="2400" dirty="0">
                <a:latin typeface="+mn-lt"/>
                <a:ea typeface="+mn-ea"/>
              </a:rPr>
              <a:t>In 1944, 44 nations met at Bretton Woods to establish the basic framework for the post-WII international monetary system </a:t>
            </a:r>
          </a:p>
          <a:p>
            <a:pPr marL="1257300" lvl="2" indent="-342900" eaLnBrk="1" fontAlgn="auto" hangingPunct="1">
              <a:spcBef>
                <a:spcPts val="0"/>
              </a:spcBef>
              <a:spcAft>
                <a:spcPts val="0"/>
              </a:spcAft>
              <a:buFont typeface="Arial"/>
              <a:buChar char="•"/>
              <a:defRPr/>
            </a:pPr>
            <a:r>
              <a:rPr lang="en-US" sz="2400" dirty="0">
                <a:latin typeface="+mn-lt"/>
                <a:ea typeface="+mn-ea"/>
              </a:rPr>
              <a:t>Establishment of IMF + WB</a:t>
            </a:r>
          </a:p>
          <a:p>
            <a:pPr marL="1257300" lvl="2" indent="-342900" eaLnBrk="1" fontAlgn="auto" hangingPunct="1">
              <a:spcBef>
                <a:spcPts val="0"/>
              </a:spcBef>
              <a:spcAft>
                <a:spcPts val="0"/>
              </a:spcAft>
              <a:buFont typeface="Arial"/>
              <a:buChar char="•"/>
              <a:defRPr/>
            </a:pPr>
            <a:r>
              <a:rPr lang="en-US" sz="2400" dirty="0">
                <a:latin typeface="+mn-lt"/>
                <a:ea typeface="+mn-ea"/>
              </a:rPr>
              <a:t>Establishment of Bretton Woods exchange rate system</a:t>
            </a:r>
          </a:p>
          <a:p>
            <a:pPr eaLnBrk="1" fontAlgn="auto" hangingPunct="1">
              <a:spcBef>
                <a:spcPts val="0"/>
              </a:spcBef>
              <a:spcAft>
                <a:spcPts val="0"/>
              </a:spcAft>
              <a:defRPr/>
            </a:pPr>
            <a:endParaRPr lang="en-US" sz="2400" dirty="0">
              <a:latin typeface="+mn-lt"/>
              <a:ea typeface="+mn-ea"/>
            </a:endParaRPr>
          </a:p>
        </p:txBody>
      </p:sp>
    </p:spTree>
  </p:cSld>
  <p:clrMapOvr>
    <a:masterClrMapping/>
  </p:clrMapOvr>
  <p:transition>
    <p:cut/>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436563" y="76200"/>
            <a:ext cx="8402637" cy="685800"/>
          </a:xfrm>
        </p:spPr>
        <p:txBody>
          <a:bodyPr rtlCol="0"/>
          <a:lstStyle/>
          <a:p>
            <a:pPr eaLnBrk="1" fontAlgn="auto" hangingPunct="1">
              <a:spcAft>
                <a:spcPts val="0"/>
              </a:spcAft>
              <a:defRPr/>
            </a:pPr>
            <a:r>
              <a:rPr lang="en-US" dirty="0" smtClean="0">
                <a:ea typeface="+mj-ea"/>
                <a:cs typeface="+mj-cs"/>
              </a:rPr>
              <a:t>IMF vs. WB</a:t>
            </a:r>
            <a:endParaRPr lang="en-US" dirty="0">
              <a:ea typeface="+mj-ea"/>
              <a:cs typeface="+mj-cs"/>
            </a:endParaRPr>
          </a:p>
        </p:txBody>
      </p:sp>
      <p:sp>
        <p:nvSpPr>
          <p:cNvPr id="89091" name="Content Placeholder 2"/>
          <p:cNvSpPr>
            <a:spLocks noGrp="1"/>
          </p:cNvSpPr>
          <p:nvPr>
            <p:ph idx="1"/>
          </p:nvPr>
        </p:nvSpPr>
        <p:spPr>
          <a:xfrm>
            <a:off x="457200" y="1066800"/>
            <a:ext cx="8229600" cy="5059363"/>
          </a:xfrm>
        </p:spPr>
        <p:txBody>
          <a:bodyPr/>
          <a:lstStyle/>
          <a:p>
            <a:pPr eaLnBrk="1" hangingPunct="1">
              <a:buFont typeface="Wingdings" panose="05000000000000000000" pitchFamily="2" charset="2"/>
              <a:buChar char="v"/>
            </a:pPr>
            <a:r>
              <a:rPr lang="en-US" altLang="vi-VN" sz="2400" smtClean="0">
                <a:solidFill>
                  <a:srgbClr val="474747"/>
                </a:solidFill>
              </a:rPr>
              <a:t>IMF _ 2 functions:</a:t>
            </a:r>
          </a:p>
          <a:p>
            <a:pPr lvl="1" eaLnBrk="1" hangingPunct="1">
              <a:buFont typeface="Arial" panose="020B0604020202020204" pitchFamily="34" charset="0"/>
              <a:buChar char="•"/>
            </a:pPr>
            <a:r>
              <a:rPr lang="en-US" altLang="vi-VN" sz="2400" smtClean="0">
                <a:solidFill>
                  <a:srgbClr val="474747"/>
                </a:solidFill>
              </a:rPr>
              <a:t>Overseeing that nations followed a set of agreed upon rules of conduct in international trade and finance.</a:t>
            </a:r>
          </a:p>
          <a:p>
            <a:pPr lvl="1" eaLnBrk="1" hangingPunct="1">
              <a:buFont typeface="Arial" panose="020B0604020202020204" pitchFamily="34" charset="0"/>
              <a:buChar char="•"/>
            </a:pPr>
            <a:r>
              <a:rPr lang="en-US" altLang="vi-VN" sz="2400" smtClean="0">
                <a:solidFill>
                  <a:srgbClr val="474747"/>
                </a:solidFill>
              </a:rPr>
              <a:t>Providing credit to member countries facing temporary deficit in BOP </a:t>
            </a:r>
          </a:p>
          <a:p>
            <a:pPr lvl="2" eaLnBrk="1" hangingPunct="1">
              <a:buFont typeface="Courier New" panose="02070309020205020404" pitchFamily="49" charset="0"/>
              <a:buChar char="o"/>
            </a:pPr>
            <a:r>
              <a:rPr lang="en-US" altLang="vi-VN" smtClean="0">
                <a:solidFill>
                  <a:srgbClr val="474747"/>
                </a:solidFill>
              </a:rPr>
              <a:t>Short-term loans (repaid within 3-5 years)</a:t>
            </a:r>
          </a:p>
          <a:p>
            <a:pPr lvl="2" eaLnBrk="1" hangingPunct="1">
              <a:buFont typeface="Courier New" panose="02070309020205020404" pitchFamily="49" charset="0"/>
              <a:buChar char="o"/>
            </a:pPr>
            <a:r>
              <a:rPr lang="en-US" altLang="vi-VN" sz="2000" smtClean="0">
                <a:solidFill>
                  <a:srgbClr val="474747"/>
                </a:solidFill>
              </a:rPr>
              <a:t> </a:t>
            </a:r>
            <a:r>
              <a:rPr lang="en-US" altLang="vi-VN" smtClean="0">
                <a:solidFill>
                  <a:srgbClr val="474747"/>
                </a:solidFill>
              </a:rPr>
              <a:t>Borrowings were often attached by conditions, e.g. controls on government spending, in growth of money supply, wage increases,…)</a:t>
            </a:r>
          </a:p>
          <a:p>
            <a:pPr lvl="1" eaLnBrk="1" hangingPunct="1">
              <a:buFont typeface="Arial" panose="020B0604020202020204" pitchFamily="34" charset="0"/>
              <a:buChar char="•"/>
            </a:pPr>
            <a:endParaRPr lang="en-US" altLang="vi-VN" sz="2400" smtClean="0">
              <a:solidFill>
                <a:srgbClr val="474747"/>
              </a:solidFill>
            </a:endParaRPr>
          </a:p>
          <a:p>
            <a:pPr eaLnBrk="1" hangingPunct="1">
              <a:buFont typeface="Wingdings" panose="05000000000000000000" pitchFamily="2" charset="2"/>
              <a:buChar char="v"/>
            </a:pPr>
            <a:r>
              <a:rPr lang="en-US" altLang="vi-VN" sz="2400" smtClean="0">
                <a:solidFill>
                  <a:srgbClr val="474747"/>
                </a:solidFill>
              </a:rPr>
              <a:t>WB: Providing concessional loans to finance long-term development projects. </a:t>
            </a:r>
          </a:p>
        </p:txBody>
      </p:sp>
    </p:spTree>
  </p:cSld>
  <p:clrMapOvr>
    <a:masterClrMapping/>
  </p:clrMapOvr>
  <p:transition spd="slow">
    <p:fade/>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showMasterSp="0">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91138" name="TextBox 1"/>
          <p:cNvSpPr txBox="1">
            <a:spLocks noChangeArrowheads="1"/>
          </p:cNvSpPr>
          <p:nvPr/>
        </p:nvSpPr>
        <p:spPr bwMode="auto">
          <a:xfrm rot="-5400000">
            <a:off x="-2146300" y="2451100"/>
            <a:ext cx="5486400" cy="1041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eaLnBrk="1" hangingPunct="1">
              <a:spcBef>
                <a:spcPct val="0"/>
              </a:spcBef>
              <a:buFontTx/>
              <a:buNone/>
            </a:pPr>
            <a:r>
              <a:rPr lang="en-US" altLang="vi-VN" sz="2800">
                <a:solidFill>
                  <a:srgbClr val="FFFFFF"/>
                </a:solidFill>
              </a:rPr>
              <a:t>BRETTON WOODS SYSTEM </a:t>
            </a:r>
          </a:p>
        </p:txBody>
      </p:sp>
      <p:sp>
        <p:nvSpPr>
          <p:cNvPr id="91139" name="Title 1"/>
          <p:cNvSpPr txBox="1">
            <a:spLocks/>
          </p:cNvSpPr>
          <p:nvPr/>
        </p:nvSpPr>
        <p:spPr bwMode="auto">
          <a:xfrm>
            <a:off x="436563" y="152400"/>
            <a:ext cx="8402637" cy="68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lgn="ctr" eaLnBrk="1" hangingPunct="1">
              <a:spcBef>
                <a:spcPct val="0"/>
              </a:spcBef>
              <a:buFontTx/>
              <a:buNone/>
            </a:pPr>
            <a:endParaRPr lang="vi-VN" altLang="vi-VN" sz="4400" b="1"/>
          </a:p>
        </p:txBody>
      </p:sp>
      <p:sp>
        <p:nvSpPr>
          <p:cNvPr id="91140" name="TextBox 7"/>
          <p:cNvSpPr txBox="1">
            <a:spLocks noChangeArrowheads="1"/>
          </p:cNvSpPr>
          <p:nvPr/>
        </p:nvSpPr>
        <p:spPr bwMode="auto">
          <a:xfrm>
            <a:off x="1143000" y="76200"/>
            <a:ext cx="7924800" cy="3657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257300" indent="-3429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lgn="ctr" eaLnBrk="1" hangingPunct="1">
              <a:lnSpc>
                <a:spcPct val="90000"/>
              </a:lnSpc>
              <a:spcBef>
                <a:spcPct val="0"/>
              </a:spcBef>
              <a:buFontTx/>
              <a:buNone/>
            </a:pPr>
            <a:r>
              <a:rPr lang="en-US" altLang="vi-VN" sz="2200" b="1" u="sng"/>
              <a:t>MAIN FEATURES OF BWS</a:t>
            </a:r>
          </a:p>
          <a:p>
            <a:pPr algn="ctr" eaLnBrk="1" hangingPunct="1">
              <a:lnSpc>
                <a:spcPct val="90000"/>
              </a:lnSpc>
              <a:spcBef>
                <a:spcPct val="0"/>
              </a:spcBef>
              <a:buFontTx/>
              <a:buNone/>
            </a:pPr>
            <a:endParaRPr lang="en-US" altLang="vi-VN" sz="2200" b="1" i="1" u="sng"/>
          </a:p>
          <a:p>
            <a:pPr eaLnBrk="1" hangingPunct="1">
              <a:lnSpc>
                <a:spcPct val="90000"/>
              </a:lnSpc>
              <a:spcBef>
                <a:spcPct val="0"/>
              </a:spcBef>
              <a:buFont typeface="Wingdings" panose="05000000000000000000" pitchFamily="2" charset="2"/>
              <a:buChar char="v"/>
            </a:pPr>
            <a:r>
              <a:rPr lang="en-US" altLang="vi-VN" sz="2200" b="1" i="1"/>
              <a:t>Gold exchange standard/ Fixed exchange rate against USD</a:t>
            </a:r>
          </a:p>
          <a:p>
            <a:pPr lvl="2" eaLnBrk="1" hangingPunct="1">
              <a:lnSpc>
                <a:spcPct val="90000"/>
              </a:lnSpc>
              <a:spcBef>
                <a:spcPct val="0"/>
              </a:spcBef>
            </a:pPr>
            <a:r>
              <a:rPr lang="en-US" altLang="vi-VN" sz="2200"/>
              <a:t>USD is served as the base currency (only USD remained convertible to gold)</a:t>
            </a:r>
          </a:p>
          <a:p>
            <a:pPr lvl="2" eaLnBrk="1" hangingPunct="1">
              <a:lnSpc>
                <a:spcPct val="90000"/>
              </a:lnSpc>
              <a:spcBef>
                <a:spcPct val="0"/>
              </a:spcBef>
            </a:pPr>
            <a:r>
              <a:rPr lang="en-US" altLang="vi-VN" sz="2200"/>
              <a:t>The price of gold was fixed at $35/oz.</a:t>
            </a:r>
          </a:p>
          <a:p>
            <a:pPr lvl="2" eaLnBrk="1" hangingPunct="1">
              <a:lnSpc>
                <a:spcPct val="90000"/>
              </a:lnSpc>
              <a:spcBef>
                <a:spcPct val="0"/>
              </a:spcBef>
            </a:pPr>
            <a:r>
              <a:rPr lang="en-US" altLang="vi-VN" sz="2200"/>
              <a:t>US guaranteed to exchange on demand dollars for gold at that price.</a:t>
            </a:r>
          </a:p>
          <a:p>
            <a:pPr lvl="2" eaLnBrk="1" hangingPunct="1">
              <a:lnSpc>
                <a:spcPct val="90000"/>
              </a:lnSpc>
              <a:spcBef>
                <a:spcPct val="0"/>
              </a:spcBef>
            </a:pPr>
            <a:r>
              <a:rPr lang="en-US" altLang="vi-VN" sz="2200"/>
              <a:t>Other nations were to fix the price of their currencies in terms of dollars (par value) and keep the x-rate from moving by more than</a:t>
            </a:r>
            <a:r>
              <a:rPr lang="en-US" altLang="vi-VN" sz="2200" b="1"/>
              <a:t> 1% </a:t>
            </a:r>
            <a:r>
              <a:rPr lang="en-US" altLang="vi-VN" sz="2200"/>
              <a:t>above or below the par value. </a:t>
            </a:r>
          </a:p>
          <a:p>
            <a:pPr lvl="2" eaLnBrk="1" hangingPunct="1">
              <a:lnSpc>
                <a:spcPct val="90000"/>
              </a:lnSpc>
              <a:spcBef>
                <a:spcPct val="0"/>
              </a:spcBef>
              <a:buFontTx/>
              <a:buNone/>
            </a:pPr>
            <a:endParaRPr lang="en-US" altLang="vi-VN" sz="2200"/>
          </a:p>
          <a:p>
            <a:pPr eaLnBrk="1" hangingPunct="1">
              <a:lnSpc>
                <a:spcPct val="90000"/>
              </a:lnSpc>
              <a:spcBef>
                <a:spcPct val="0"/>
              </a:spcBef>
              <a:buFontTx/>
              <a:buNone/>
            </a:pPr>
            <a:endParaRPr lang="en-US" altLang="vi-VN" sz="2200"/>
          </a:p>
        </p:txBody>
      </p:sp>
      <p:grpSp>
        <p:nvGrpSpPr>
          <p:cNvPr id="91141" name="Group 4"/>
          <p:cNvGrpSpPr>
            <a:grpSpLocks/>
          </p:cNvGrpSpPr>
          <p:nvPr/>
        </p:nvGrpSpPr>
        <p:grpSpPr bwMode="auto">
          <a:xfrm>
            <a:off x="2667000" y="3733800"/>
            <a:ext cx="5181600" cy="3048000"/>
            <a:chOff x="1371600" y="1524000"/>
            <a:chExt cx="5486400" cy="4026932"/>
          </a:xfrm>
        </p:grpSpPr>
        <p:sp>
          <p:nvSpPr>
            <p:cNvPr id="6" name="Rectangle 4"/>
            <p:cNvSpPr>
              <a:spLocks noChangeArrowheads="1"/>
            </p:cNvSpPr>
            <p:nvPr/>
          </p:nvSpPr>
          <p:spPr bwMode="auto">
            <a:xfrm>
              <a:off x="3124761" y="3808026"/>
              <a:ext cx="1980079" cy="841041"/>
            </a:xfrm>
            <a:prstGeom prst="rect">
              <a:avLst/>
            </a:prstGeom>
            <a:gradFill rotWithShape="1">
              <a:gsLst>
                <a:gs pos="0">
                  <a:schemeClr val="bg1"/>
                </a:gs>
                <a:gs pos="100000">
                  <a:srgbClr val="006600"/>
                </a:gs>
              </a:gsLst>
              <a:path path="shape">
                <a:fillToRect l="50000" t="50000" r="50000" b="50000"/>
              </a:path>
            </a:gradFill>
            <a:ln w="9525">
              <a:solidFill>
                <a:schemeClr val="tx1"/>
              </a:solidFill>
              <a:miter lim="800000"/>
              <a:headEnd/>
              <a:tailEnd/>
            </a:ln>
            <a:effectLst/>
            <a:extLst/>
          </p:spPr>
          <p:txBody>
            <a:bodyPr wrap="none" anchor="ctr"/>
            <a:lstStyle/>
            <a:p>
              <a:pPr algn="ctr" eaLnBrk="1" fontAlgn="auto" hangingPunct="1">
                <a:spcBef>
                  <a:spcPts val="0"/>
                </a:spcBef>
                <a:spcAft>
                  <a:spcPts val="0"/>
                </a:spcAft>
                <a:defRPr/>
              </a:pPr>
              <a:r>
                <a:rPr lang="en-US" dirty="0">
                  <a:latin typeface="+mn-lt"/>
                  <a:ea typeface="+mn-ea"/>
                </a:rPr>
                <a:t>US dollar</a:t>
              </a:r>
            </a:p>
          </p:txBody>
        </p:sp>
        <p:grpSp>
          <p:nvGrpSpPr>
            <p:cNvPr id="91144" name="Group 6"/>
            <p:cNvGrpSpPr>
              <a:grpSpLocks/>
            </p:cNvGrpSpPr>
            <p:nvPr/>
          </p:nvGrpSpPr>
          <p:grpSpPr bwMode="auto">
            <a:xfrm>
              <a:off x="3429000" y="1524000"/>
              <a:ext cx="1371600" cy="1219200"/>
              <a:chOff x="2160" y="960"/>
              <a:chExt cx="864" cy="768"/>
            </a:xfrm>
          </p:grpSpPr>
          <p:sp>
            <p:nvSpPr>
              <p:cNvPr id="27" name="Oval 7"/>
              <p:cNvSpPr>
                <a:spLocks noChangeArrowheads="1"/>
              </p:cNvSpPr>
              <p:nvPr/>
            </p:nvSpPr>
            <p:spPr bwMode="auto">
              <a:xfrm>
                <a:off x="2160" y="960"/>
                <a:ext cx="864" cy="768"/>
              </a:xfrm>
              <a:prstGeom prst="ellipse">
                <a:avLst/>
              </a:prstGeom>
              <a:gradFill rotWithShape="1">
                <a:gsLst>
                  <a:gs pos="0">
                    <a:schemeClr val="accent2"/>
                  </a:gs>
                  <a:gs pos="100000">
                    <a:schemeClr val="bg1"/>
                  </a:gs>
                </a:gsLst>
                <a:path path="rect">
                  <a:fillToRect r="100000" b="100000"/>
                </a:path>
              </a:gradFill>
              <a:ln w="9525">
                <a:solidFill>
                  <a:schemeClr val="tx1"/>
                </a:solidFill>
                <a:round/>
                <a:headEnd/>
                <a:tailEnd/>
              </a:ln>
              <a:effectLst/>
              <a:extLst/>
            </p:spPr>
            <p:txBody>
              <a:bodyPr wrap="none" anchor="ctr"/>
              <a:lstStyle/>
              <a:p>
                <a:pPr eaLnBrk="1" fontAlgn="auto" hangingPunct="1">
                  <a:spcBef>
                    <a:spcPts val="0"/>
                  </a:spcBef>
                  <a:spcAft>
                    <a:spcPts val="0"/>
                  </a:spcAft>
                  <a:defRPr/>
                </a:pPr>
                <a:endParaRPr lang="en-US">
                  <a:latin typeface="+mn-lt"/>
                  <a:ea typeface="+mn-ea"/>
                </a:endParaRPr>
              </a:p>
            </p:txBody>
          </p:sp>
          <p:sp>
            <p:nvSpPr>
              <p:cNvPr id="28" name="Text Box 8"/>
              <p:cNvSpPr txBox="1">
                <a:spLocks noChangeArrowheads="1"/>
              </p:cNvSpPr>
              <p:nvPr/>
            </p:nvSpPr>
            <p:spPr bwMode="auto">
              <a:xfrm>
                <a:off x="2221" y="1086"/>
                <a:ext cx="740" cy="406"/>
              </a:xfrm>
              <a:prstGeom prst="rect">
                <a:avLst/>
              </a:prstGeom>
              <a:noFill/>
              <a:ln>
                <a:noFill/>
              </a:ln>
              <a:effectLst/>
              <a:extLst/>
            </p:spPr>
            <p:txBody>
              <a:bodyPr>
                <a:spAutoFit/>
              </a:bodyPr>
              <a:lstStyle/>
              <a:p>
                <a:pPr algn="ctr" fontAlgn="auto">
                  <a:spcBef>
                    <a:spcPct val="50000"/>
                  </a:spcBef>
                  <a:spcAft>
                    <a:spcPts val="0"/>
                  </a:spcAft>
                  <a:defRPr/>
                </a:pPr>
                <a:r>
                  <a:rPr lang="en-US" dirty="0">
                    <a:latin typeface="Times New Roman" charset="0"/>
                    <a:ea typeface="+mn-ea"/>
                  </a:rPr>
                  <a:t>German mark</a:t>
                </a:r>
              </a:p>
            </p:txBody>
          </p:sp>
        </p:grpSp>
        <p:grpSp>
          <p:nvGrpSpPr>
            <p:cNvPr id="91145" name="Group 9"/>
            <p:cNvGrpSpPr>
              <a:grpSpLocks/>
            </p:cNvGrpSpPr>
            <p:nvPr/>
          </p:nvGrpSpPr>
          <p:grpSpPr bwMode="auto">
            <a:xfrm>
              <a:off x="1371600" y="1905000"/>
              <a:ext cx="1371600" cy="1219200"/>
              <a:chOff x="1008" y="1344"/>
              <a:chExt cx="864" cy="768"/>
            </a:xfrm>
          </p:grpSpPr>
          <p:sp>
            <p:nvSpPr>
              <p:cNvPr id="25" name="Oval 10"/>
              <p:cNvSpPr>
                <a:spLocks noChangeArrowheads="1"/>
              </p:cNvSpPr>
              <p:nvPr/>
            </p:nvSpPr>
            <p:spPr bwMode="auto">
              <a:xfrm>
                <a:off x="1008" y="1344"/>
                <a:ext cx="864" cy="768"/>
              </a:xfrm>
              <a:prstGeom prst="ellipse">
                <a:avLst/>
              </a:prstGeom>
              <a:gradFill rotWithShape="1">
                <a:gsLst>
                  <a:gs pos="0">
                    <a:schemeClr val="accent1"/>
                  </a:gs>
                  <a:gs pos="100000">
                    <a:schemeClr val="bg1"/>
                  </a:gs>
                </a:gsLst>
                <a:path path="rect">
                  <a:fillToRect r="100000" b="100000"/>
                </a:path>
              </a:gradFill>
              <a:ln w="9525">
                <a:solidFill>
                  <a:schemeClr val="tx1"/>
                </a:solidFill>
                <a:round/>
                <a:headEnd/>
                <a:tailEnd/>
              </a:ln>
              <a:effectLst/>
              <a:extLst/>
            </p:spPr>
            <p:txBody>
              <a:bodyPr wrap="none" anchor="ctr"/>
              <a:lstStyle/>
              <a:p>
                <a:pPr eaLnBrk="1" fontAlgn="auto" hangingPunct="1">
                  <a:spcBef>
                    <a:spcPts val="0"/>
                  </a:spcBef>
                  <a:spcAft>
                    <a:spcPts val="0"/>
                  </a:spcAft>
                  <a:defRPr/>
                </a:pPr>
                <a:endParaRPr lang="en-US">
                  <a:latin typeface="+mn-lt"/>
                  <a:ea typeface="+mn-ea"/>
                </a:endParaRPr>
              </a:p>
            </p:txBody>
          </p:sp>
          <p:sp>
            <p:nvSpPr>
              <p:cNvPr id="26" name="Text Box 11"/>
              <p:cNvSpPr txBox="1">
                <a:spLocks noChangeArrowheads="1"/>
              </p:cNvSpPr>
              <p:nvPr/>
            </p:nvSpPr>
            <p:spPr bwMode="auto">
              <a:xfrm>
                <a:off x="1080" y="1470"/>
                <a:ext cx="720" cy="406"/>
              </a:xfrm>
              <a:prstGeom prst="rect">
                <a:avLst/>
              </a:prstGeom>
              <a:noFill/>
              <a:ln>
                <a:noFill/>
              </a:ln>
              <a:effectLst/>
              <a:extLst/>
            </p:spPr>
            <p:txBody>
              <a:bodyPr>
                <a:spAutoFit/>
              </a:bodyPr>
              <a:lstStyle/>
              <a:p>
                <a:pPr algn="ctr" fontAlgn="auto">
                  <a:spcBef>
                    <a:spcPct val="50000"/>
                  </a:spcBef>
                  <a:spcAft>
                    <a:spcPts val="0"/>
                  </a:spcAft>
                  <a:defRPr/>
                </a:pPr>
                <a:r>
                  <a:rPr lang="en-US" dirty="0">
                    <a:latin typeface="Times New Roman" charset="0"/>
                    <a:ea typeface="+mn-ea"/>
                  </a:rPr>
                  <a:t>British pound</a:t>
                </a:r>
              </a:p>
            </p:txBody>
          </p:sp>
        </p:grpSp>
        <p:grpSp>
          <p:nvGrpSpPr>
            <p:cNvPr id="91146" name="Group 12"/>
            <p:cNvGrpSpPr>
              <a:grpSpLocks/>
            </p:cNvGrpSpPr>
            <p:nvPr/>
          </p:nvGrpSpPr>
          <p:grpSpPr bwMode="auto">
            <a:xfrm>
              <a:off x="5486400" y="1905000"/>
              <a:ext cx="1371600" cy="1219200"/>
              <a:chOff x="3312" y="1344"/>
              <a:chExt cx="864" cy="768"/>
            </a:xfrm>
          </p:grpSpPr>
          <p:sp>
            <p:nvSpPr>
              <p:cNvPr id="23" name="Oval 13"/>
              <p:cNvSpPr>
                <a:spLocks noChangeArrowheads="1"/>
              </p:cNvSpPr>
              <p:nvPr/>
            </p:nvSpPr>
            <p:spPr bwMode="auto">
              <a:xfrm>
                <a:off x="3312" y="1344"/>
                <a:ext cx="864" cy="768"/>
              </a:xfrm>
              <a:prstGeom prst="ellipse">
                <a:avLst/>
              </a:prstGeom>
              <a:gradFill rotWithShape="1">
                <a:gsLst>
                  <a:gs pos="0">
                    <a:schemeClr val="folHlink"/>
                  </a:gs>
                  <a:gs pos="100000">
                    <a:schemeClr val="bg1"/>
                  </a:gs>
                </a:gsLst>
                <a:path path="shape">
                  <a:fillToRect l="50000" t="50000" r="50000" b="50000"/>
                </a:path>
              </a:gradFill>
              <a:ln w="9525">
                <a:solidFill>
                  <a:schemeClr val="tx1"/>
                </a:solidFill>
                <a:round/>
                <a:headEnd/>
                <a:tailEnd/>
              </a:ln>
              <a:effectLst/>
              <a:extLst/>
            </p:spPr>
            <p:txBody>
              <a:bodyPr wrap="none" anchor="ctr"/>
              <a:lstStyle/>
              <a:p>
                <a:pPr eaLnBrk="1" fontAlgn="auto" hangingPunct="1">
                  <a:spcBef>
                    <a:spcPts val="0"/>
                  </a:spcBef>
                  <a:spcAft>
                    <a:spcPts val="0"/>
                  </a:spcAft>
                  <a:defRPr/>
                </a:pPr>
                <a:endParaRPr lang="en-US">
                  <a:latin typeface="+mn-lt"/>
                  <a:ea typeface="+mn-ea"/>
                </a:endParaRPr>
              </a:p>
            </p:txBody>
          </p:sp>
          <p:sp>
            <p:nvSpPr>
              <p:cNvPr id="24" name="Text Box 14"/>
              <p:cNvSpPr txBox="1">
                <a:spLocks noChangeArrowheads="1"/>
              </p:cNvSpPr>
              <p:nvPr/>
            </p:nvSpPr>
            <p:spPr bwMode="auto">
              <a:xfrm>
                <a:off x="3384" y="1470"/>
                <a:ext cx="720" cy="406"/>
              </a:xfrm>
              <a:prstGeom prst="rect">
                <a:avLst/>
              </a:prstGeom>
              <a:noFill/>
              <a:ln>
                <a:noFill/>
              </a:ln>
              <a:effectLst/>
              <a:extLst/>
            </p:spPr>
            <p:txBody>
              <a:bodyPr>
                <a:spAutoFit/>
              </a:bodyPr>
              <a:lstStyle/>
              <a:p>
                <a:pPr algn="ctr" fontAlgn="auto">
                  <a:spcBef>
                    <a:spcPct val="50000"/>
                  </a:spcBef>
                  <a:spcAft>
                    <a:spcPts val="0"/>
                  </a:spcAft>
                  <a:defRPr/>
                </a:pPr>
                <a:r>
                  <a:rPr lang="en-US" dirty="0">
                    <a:latin typeface="Times New Roman" charset="0"/>
                    <a:ea typeface="+mn-ea"/>
                  </a:rPr>
                  <a:t>French franc</a:t>
                </a:r>
              </a:p>
            </p:txBody>
          </p:sp>
        </p:grpSp>
        <p:sp>
          <p:nvSpPr>
            <p:cNvPr id="11" name="Text Box 16"/>
            <p:cNvSpPr txBox="1">
              <a:spLocks noChangeArrowheads="1"/>
            </p:cNvSpPr>
            <p:nvPr/>
          </p:nvSpPr>
          <p:spPr bwMode="auto">
            <a:xfrm>
              <a:off x="3200400" y="5181797"/>
              <a:ext cx="1828800" cy="369135"/>
            </a:xfrm>
            <a:prstGeom prst="rect">
              <a:avLst/>
            </a:prstGeom>
            <a:solidFill>
              <a:srgbClr val="CC9900"/>
            </a:solidFill>
            <a:ln>
              <a:noFill/>
            </a:ln>
            <a:effectLst/>
            <a:extLst/>
          </p:spPr>
          <p:txBody>
            <a:bodyPr>
              <a:spAutoFit/>
            </a:bodyPr>
            <a:lstStyle/>
            <a:p>
              <a:pPr algn="ctr" fontAlgn="auto">
                <a:spcBef>
                  <a:spcPct val="50000"/>
                </a:spcBef>
                <a:spcAft>
                  <a:spcPts val="0"/>
                </a:spcAft>
                <a:defRPr/>
              </a:pPr>
              <a:r>
                <a:rPr lang="en-US" dirty="0">
                  <a:latin typeface="Times New Roman" charset="0"/>
                  <a:ea typeface="+mn-ea"/>
                </a:rPr>
                <a:t>Gold</a:t>
              </a:r>
            </a:p>
          </p:txBody>
        </p:sp>
        <p:sp>
          <p:nvSpPr>
            <p:cNvPr id="12" name="AutoShape 17"/>
            <p:cNvSpPr>
              <a:spLocks noChangeArrowheads="1"/>
            </p:cNvSpPr>
            <p:nvPr/>
          </p:nvSpPr>
          <p:spPr bwMode="auto">
            <a:xfrm>
              <a:off x="3867711" y="4649067"/>
              <a:ext cx="532839" cy="532730"/>
            </a:xfrm>
            <a:prstGeom prst="upDownArrow">
              <a:avLst>
                <a:gd name="adj1" fmla="val 50000"/>
                <a:gd name="adj2" fmla="val 20000"/>
              </a:avLst>
            </a:prstGeom>
            <a:solidFill>
              <a:schemeClr val="accent1"/>
            </a:solidFill>
            <a:ln w="9525">
              <a:solidFill>
                <a:schemeClr val="tx1"/>
              </a:solidFill>
              <a:miter lim="800000"/>
              <a:headEnd/>
              <a:tailEnd/>
            </a:ln>
            <a:effectLst/>
            <a:extLst/>
          </p:spPr>
          <p:txBody>
            <a:bodyPr wrap="none" anchor="ctr"/>
            <a:lstStyle/>
            <a:p>
              <a:pPr eaLnBrk="1" fontAlgn="auto" hangingPunct="1">
                <a:spcBef>
                  <a:spcPts val="0"/>
                </a:spcBef>
                <a:spcAft>
                  <a:spcPts val="0"/>
                </a:spcAft>
                <a:defRPr/>
              </a:pPr>
              <a:endParaRPr lang="en-US">
                <a:latin typeface="+mn-lt"/>
                <a:ea typeface="+mn-ea"/>
              </a:endParaRPr>
            </a:p>
          </p:txBody>
        </p:sp>
        <p:sp>
          <p:nvSpPr>
            <p:cNvPr id="13" name="Text Box 18"/>
            <p:cNvSpPr txBox="1">
              <a:spLocks noChangeArrowheads="1"/>
            </p:cNvSpPr>
            <p:nvPr/>
          </p:nvSpPr>
          <p:spPr bwMode="auto">
            <a:xfrm>
              <a:off x="4496361" y="4596634"/>
              <a:ext cx="2057400" cy="369135"/>
            </a:xfrm>
            <a:prstGeom prst="rect">
              <a:avLst/>
            </a:prstGeom>
            <a:noFill/>
            <a:ln>
              <a:noFill/>
            </a:ln>
            <a:effectLst/>
            <a:extLst/>
          </p:spPr>
          <p:txBody>
            <a:bodyPr>
              <a:spAutoFit/>
            </a:bodyPr>
            <a:lstStyle/>
            <a:p>
              <a:pPr fontAlgn="auto">
                <a:spcBef>
                  <a:spcPct val="50000"/>
                </a:spcBef>
                <a:spcAft>
                  <a:spcPts val="0"/>
                </a:spcAft>
                <a:defRPr/>
              </a:pPr>
              <a:r>
                <a:rPr lang="en-US" dirty="0">
                  <a:latin typeface="Times New Roman" charset="0"/>
                  <a:ea typeface="+mn-ea"/>
                </a:rPr>
                <a:t>Pegged at $35/oz.</a:t>
              </a:r>
            </a:p>
          </p:txBody>
        </p:sp>
        <p:grpSp>
          <p:nvGrpSpPr>
            <p:cNvPr id="91150" name="Group 19"/>
            <p:cNvGrpSpPr>
              <a:grpSpLocks/>
            </p:cNvGrpSpPr>
            <p:nvPr/>
          </p:nvGrpSpPr>
          <p:grpSpPr bwMode="auto">
            <a:xfrm>
              <a:off x="3505200" y="2819400"/>
              <a:ext cx="1219200" cy="990600"/>
              <a:chOff x="2208" y="1728"/>
              <a:chExt cx="768" cy="624"/>
            </a:xfrm>
          </p:grpSpPr>
          <p:sp>
            <p:nvSpPr>
              <p:cNvPr id="21" name="AutoShape 20"/>
              <p:cNvSpPr>
                <a:spLocks noChangeArrowheads="1"/>
              </p:cNvSpPr>
              <p:nvPr/>
            </p:nvSpPr>
            <p:spPr bwMode="auto">
              <a:xfrm>
                <a:off x="2208" y="1728"/>
                <a:ext cx="778" cy="624"/>
              </a:xfrm>
              <a:prstGeom prst="upDownArrow">
                <a:avLst>
                  <a:gd name="adj1" fmla="val 50000"/>
                  <a:gd name="adj2" fmla="val 20000"/>
                </a:avLst>
              </a:prstGeom>
              <a:solidFill>
                <a:srgbClr val="EAEAEA"/>
              </a:solidFill>
              <a:ln w="9525">
                <a:solidFill>
                  <a:schemeClr val="tx1"/>
                </a:solidFill>
                <a:miter lim="800000"/>
                <a:headEnd/>
                <a:tailEnd/>
              </a:ln>
              <a:effectLst/>
              <a:extLst/>
            </p:spPr>
            <p:txBody>
              <a:bodyPr wrap="none" anchor="ctr"/>
              <a:lstStyle/>
              <a:p>
                <a:pPr eaLnBrk="1" fontAlgn="auto" hangingPunct="1">
                  <a:spcBef>
                    <a:spcPts val="0"/>
                  </a:spcBef>
                  <a:spcAft>
                    <a:spcPts val="0"/>
                  </a:spcAft>
                  <a:defRPr/>
                </a:pPr>
                <a:endParaRPr lang="en-US">
                  <a:latin typeface="+mn-lt"/>
                  <a:ea typeface="+mn-ea"/>
                </a:endParaRPr>
              </a:p>
            </p:txBody>
          </p:sp>
          <p:sp>
            <p:nvSpPr>
              <p:cNvPr id="22" name="Rectangle 21"/>
              <p:cNvSpPr>
                <a:spLocks noChangeArrowheads="1"/>
              </p:cNvSpPr>
              <p:nvPr/>
            </p:nvSpPr>
            <p:spPr bwMode="auto">
              <a:xfrm>
                <a:off x="2304" y="1872"/>
                <a:ext cx="572" cy="270"/>
              </a:xfrm>
              <a:prstGeom prst="rect">
                <a:avLst/>
              </a:prstGeom>
              <a:noFill/>
              <a:ln>
                <a:noFill/>
              </a:ln>
              <a:effectLst/>
              <a:extLst/>
            </p:spPr>
            <p:txBody>
              <a:bodyPr>
                <a:spAutoFit/>
              </a:bodyPr>
              <a:lstStyle/>
              <a:p>
                <a:pPr algn="ctr" fontAlgn="auto">
                  <a:spcBef>
                    <a:spcPct val="50000"/>
                  </a:spcBef>
                  <a:spcAft>
                    <a:spcPts val="0"/>
                  </a:spcAft>
                  <a:defRPr/>
                </a:pPr>
                <a:endParaRPr lang="en-US" sz="1400" dirty="0">
                  <a:latin typeface="Times New Roman" charset="0"/>
                  <a:ea typeface="+mn-ea"/>
                </a:endParaRPr>
              </a:p>
            </p:txBody>
          </p:sp>
        </p:grpSp>
        <p:grpSp>
          <p:nvGrpSpPr>
            <p:cNvPr id="91151" name="Group 22"/>
            <p:cNvGrpSpPr>
              <a:grpSpLocks/>
            </p:cNvGrpSpPr>
            <p:nvPr/>
          </p:nvGrpSpPr>
          <p:grpSpPr bwMode="auto">
            <a:xfrm rot="2309255">
              <a:off x="4800600" y="2895600"/>
              <a:ext cx="1219200" cy="990600"/>
              <a:chOff x="2208" y="1728"/>
              <a:chExt cx="768" cy="624"/>
            </a:xfrm>
          </p:grpSpPr>
          <p:sp>
            <p:nvSpPr>
              <p:cNvPr id="19" name="AutoShape 23"/>
              <p:cNvSpPr>
                <a:spLocks noChangeArrowheads="1"/>
              </p:cNvSpPr>
              <p:nvPr/>
            </p:nvSpPr>
            <p:spPr bwMode="auto">
              <a:xfrm>
                <a:off x="2208" y="1728"/>
                <a:ext cx="768" cy="624"/>
              </a:xfrm>
              <a:prstGeom prst="upDownArrow">
                <a:avLst>
                  <a:gd name="adj1" fmla="val 50000"/>
                  <a:gd name="adj2" fmla="val 20000"/>
                </a:avLst>
              </a:prstGeom>
              <a:solidFill>
                <a:srgbClr val="EAEAEA"/>
              </a:solidFill>
              <a:ln w="9525">
                <a:solidFill>
                  <a:schemeClr val="tx1"/>
                </a:solidFill>
                <a:miter lim="800000"/>
                <a:headEnd/>
                <a:tailEnd/>
              </a:ln>
              <a:effectLst/>
              <a:extLst/>
            </p:spPr>
            <p:txBody>
              <a:bodyPr wrap="none" anchor="ctr"/>
              <a:lstStyle/>
              <a:p>
                <a:pPr eaLnBrk="1" fontAlgn="auto" hangingPunct="1">
                  <a:spcBef>
                    <a:spcPts val="0"/>
                  </a:spcBef>
                  <a:spcAft>
                    <a:spcPts val="0"/>
                  </a:spcAft>
                  <a:defRPr/>
                </a:pPr>
                <a:endParaRPr lang="en-US">
                  <a:latin typeface="+mn-lt"/>
                  <a:ea typeface="+mn-ea"/>
                </a:endParaRPr>
              </a:p>
            </p:txBody>
          </p:sp>
          <p:sp>
            <p:nvSpPr>
              <p:cNvPr id="20" name="Rectangle 24"/>
              <p:cNvSpPr>
                <a:spLocks noChangeArrowheads="1"/>
              </p:cNvSpPr>
              <p:nvPr/>
            </p:nvSpPr>
            <p:spPr bwMode="auto">
              <a:xfrm>
                <a:off x="2288" y="1931"/>
                <a:ext cx="561" cy="324"/>
              </a:xfrm>
              <a:prstGeom prst="rect">
                <a:avLst/>
              </a:prstGeom>
              <a:noFill/>
              <a:ln>
                <a:noFill/>
              </a:ln>
              <a:effectLst/>
              <a:extLst/>
            </p:spPr>
            <p:txBody>
              <a:bodyPr>
                <a:spAutoFit/>
              </a:bodyPr>
              <a:lstStyle/>
              <a:p>
                <a:pPr algn="ctr" fontAlgn="auto">
                  <a:spcBef>
                    <a:spcPct val="50000"/>
                  </a:spcBef>
                  <a:spcAft>
                    <a:spcPts val="0"/>
                  </a:spcAft>
                  <a:defRPr/>
                </a:pPr>
                <a:endParaRPr lang="en-US" dirty="0">
                  <a:latin typeface="Times New Roman" charset="0"/>
                  <a:ea typeface="+mn-ea"/>
                </a:endParaRPr>
              </a:p>
            </p:txBody>
          </p:sp>
        </p:grpSp>
        <p:grpSp>
          <p:nvGrpSpPr>
            <p:cNvPr id="91152" name="Group 25"/>
            <p:cNvGrpSpPr>
              <a:grpSpLocks/>
            </p:cNvGrpSpPr>
            <p:nvPr/>
          </p:nvGrpSpPr>
          <p:grpSpPr bwMode="auto">
            <a:xfrm rot="-2474260">
              <a:off x="2209800" y="2895600"/>
              <a:ext cx="1219200" cy="990600"/>
              <a:chOff x="2208" y="1728"/>
              <a:chExt cx="768" cy="624"/>
            </a:xfrm>
          </p:grpSpPr>
          <p:sp>
            <p:nvSpPr>
              <p:cNvPr id="17" name="AutoShape 26"/>
              <p:cNvSpPr>
                <a:spLocks noChangeArrowheads="1"/>
              </p:cNvSpPr>
              <p:nvPr/>
            </p:nvSpPr>
            <p:spPr bwMode="auto">
              <a:xfrm>
                <a:off x="2208" y="1728"/>
                <a:ext cx="768" cy="624"/>
              </a:xfrm>
              <a:prstGeom prst="upDownArrow">
                <a:avLst>
                  <a:gd name="adj1" fmla="val 50000"/>
                  <a:gd name="adj2" fmla="val 20000"/>
                </a:avLst>
              </a:prstGeom>
              <a:solidFill>
                <a:srgbClr val="EAEAEA"/>
              </a:solidFill>
              <a:ln w="9525">
                <a:solidFill>
                  <a:schemeClr val="tx1"/>
                </a:solidFill>
                <a:miter lim="800000"/>
                <a:headEnd/>
                <a:tailEnd/>
              </a:ln>
              <a:effectLst/>
              <a:extLst/>
            </p:spPr>
            <p:txBody>
              <a:bodyPr wrap="none" anchor="ctr"/>
              <a:lstStyle/>
              <a:p>
                <a:pPr eaLnBrk="1" fontAlgn="auto" hangingPunct="1">
                  <a:spcBef>
                    <a:spcPts val="0"/>
                  </a:spcBef>
                  <a:spcAft>
                    <a:spcPts val="0"/>
                  </a:spcAft>
                  <a:defRPr/>
                </a:pPr>
                <a:endParaRPr lang="en-US">
                  <a:latin typeface="+mn-lt"/>
                  <a:ea typeface="+mn-ea"/>
                </a:endParaRPr>
              </a:p>
            </p:txBody>
          </p:sp>
          <p:sp>
            <p:nvSpPr>
              <p:cNvPr id="18" name="Rectangle 27"/>
              <p:cNvSpPr>
                <a:spLocks noChangeArrowheads="1"/>
              </p:cNvSpPr>
              <p:nvPr/>
            </p:nvSpPr>
            <p:spPr bwMode="auto">
              <a:xfrm>
                <a:off x="2307" y="1927"/>
                <a:ext cx="564" cy="324"/>
              </a:xfrm>
              <a:prstGeom prst="rect">
                <a:avLst/>
              </a:prstGeom>
              <a:noFill/>
              <a:ln>
                <a:noFill/>
              </a:ln>
              <a:effectLst/>
              <a:extLst/>
            </p:spPr>
            <p:txBody>
              <a:bodyPr>
                <a:spAutoFit/>
              </a:bodyPr>
              <a:lstStyle/>
              <a:p>
                <a:pPr algn="ctr" fontAlgn="auto">
                  <a:spcBef>
                    <a:spcPct val="50000"/>
                  </a:spcBef>
                  <a:spcAft>
                    <a:spcPts val="0"/>
                  </a:spcAft>
                  <a:defRPr/>
                </a:pPr>
                <a:endParaRPr lang="en-US" dirty="0">
                  <a:latin typeface="Times New Roman" charset="0"/>
                  <a:ea typeface="+mn-ea"/>
                </a:endParaRPr>
              </a:p>
            </p:txBody>
          </p:sp>
        </p:grpSp>
      </p:grpSp>
      <p:sp>
        <p:nvSpPr>
          <p:cNvPr id="91142" name="TextBox 1"/>
          <p:cNvSpPr txBox="1">
            <a:spLocks noChangeArrowheads="1"/>
          </p:cNvSpPr>
          <p:nvPr/>
        </p:nvSpPr>
        <p:spPr bwMode="auto">
          <a:xfrm>
            <a:off x="1371600" y="5257800"/>
            <a:ext cx="2438400"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eaLnBrk="1" hangingPunct="1">
              <a:spcBef>
                <a:spcPct val="0"/>
              </a:spcBef>
              <a:buFontTx/>
              <a:buNone/>
            </a:pPr>
            <a:r>
              <a:rPr lang="en-US" altLang="vi-VN" sz="1800" b="1"/>
              <a:t>1950s-1960s:</a:t>
            </a:r>
          </a:p>
          <a:p>
            <a:pPr eaLnBrk="1" hangingPunct="1">
              <a:spcBef>
                <a:spcPct val="0"/>
              </a:spcBef>
              <a:buFontTx/>
              <a:buNone/>
            </a:pPr>
            <a:r>
              <a:rPr lang="en-US" altLang="vi-VN" sz="1800" b="1"/>
              <a:t>Gold-dollar standard</a:t>
            </a:r>
          </a:p>
        </p:txBody>
      </p:sp>
    </p:spTree>
  </p:cSld>
  <p:clrMapOvr>
    <a:masterClrMapping/>
  </p:clrMapOvr>
  <p:transition>
    <p:cut/>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showMasterSp="0">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93186" name="TextBox 1"/>
          <p:cNvSpPr txBox="1">
            <a:spLocks noChangeArrowheads="1"/>
          </p:cNvSpPr>
          <p:nvPr/>
        </p:nvSpPr>
        <p:spPr bwMode="auto">
          <a:xfrm rot="-5400000">
            <a:off x="-2146300" y="2451100"/>
            <a:ext cx="5486400" cy="1041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eaLnBrk="1" hangingPunct="1">
              <a:spcBef>
                <a:spcPct val="0"/>
              </a:spcBef>
              <a:buFontTx/>
              <a:buNone/>
            </a:pPr>
            <a:r>
              <a:rPr lang="en-US" altLang="vi-VN" sz="2800">
                <a:solidFill>
                  <a:srgbClr val="FFFFFF"/>
                </a:solidFill>
              </a:rPr>
              <a:t>BRETTON WOODS SYSTEM </a:t>
            </a:r>
          </a:p>
        </p:txBody>
      </p:sp>
      <p:sp>
        <p:nvSpPr>
          <p:cNvPr id="93187" name="Title 1"/>
          <p:cNvSpPr txBox="1">
            <a:spLocks/>
          </p:cNvSpPr>
          <p:nvPr/>
        </p:nvSpPr>
        <p:spPr bwMode="auto">
          <a:xfrm>
            <a:off x="436563" y="152400"/>
            <a:ext cx="8402637" cy="68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lgn="ctr" eaLnBrk="1" hangingPunct="1">
              <a:spcBef>
                <a:spcPct val="0"/>
              </a:spcBef>
              <a:buFontTx/>
              <a:buNone/>
            </a:pPr>
            <a:endParaRPr lang="vi-VN" altLang="vi-VN" sz="4400" b="1"/>
          </a:p>
        </p:txBody>
      </p:sp>
      <p:sp>
        <p:nvSpPr>
          <p:cNvPr id="93188" name="TextBox 7"/>
          <p:cNvSpPr txBox="1">
            <a:spLocks noChangeArrowheads="1"/>
          </p:cNvSpPr>
          <p:nvPr/>
        </p:nvSpPr>
        <p:spPr bwMode="auto">
          <a:xfrm>
            <a:off x="1219200" y="152400"/>
            <a:ext cx="7620000" cy="6705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800100" indent="-34290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257300" indent="-3429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lgn="ctr" eaLnBrk="1" hangingPunct="1">
              <a:spcBef>
                <a:spcPct val="0"/>
              </a:spcBef>
              <a:buFontTx/>
              <a:buNone/>
            </a:pPr>
            <a:r>
              <a:rPr lang="en-US" altLang="vi-VN" sz="2600" b="1" u="sng"/>
              <a:t>MAIN FEATURES OF BWS</a:t>
            </a:r>
          </a:p>
          <a:p>
            <a:pPr algn="ctr" eaLnBrk="1" hangingPunct="1">
              <a:spcBef>
                <a:spcPct val="0"/>
              </a:spcBef>
              <a:buFontTx/>
              <a:buNone/>
            </a:pPr>
            <a:endParaRPr lang="en-US" altLang="vi-VN" sz="2600" b="1" u="sng"/>
          </a:p>
          <a:p>
            <a:pPr eaLnBrk="1" hangingPunct="1">
              <a:spcBef>
                <a:spcPct val="0"/>
              </a:spcBef>
              <a:buFont typeface="Wingdings" panose="05000000000000000000" pitchFamily="2" charset="2"/>
              <a:buChar char="v"/>
            </a:pPr>
            <a:r>
              <a:rPr lang="en-US" altLang="vi-VN" sz="2000"/>
              <a:t>To keep the exchange rate within the agreed par value </a:t>
            </a:r>
            <a:r>
              <a:rPr lang="en-US" altLang="vi-VN" sz="2000" b="1">
                <a:sym typeface="Symbol" panose="05050102010706020507" pitchFamily="18" charset="2"/>
              </a:rPr>
              <a:t></a:t>
            </a:r>
            <a:r>
              <a:rPr lang="en-US" altLang="vi-VN" sz="2000" b="1"/>
              <a:t>  1% </a:t>
            </a:r>
          </a:p>
          <a:p>
            <a:pPr lvl="1" eaLnBrk="1" hangingPunct="1">
              <a:spcBef>
                <a:spcPct val="0"/>
              </a:spcBef>
              <a:buFont typeface="Arial" panose="020B0604020202020204" pitchFamily="34" charset="0"/>
              <a:buChar char="•"/>
            </a:pPr>
            <a:r>
              <a:rPr lang="en-US" altLang="vi-VN" sz="2000"/>
              <a:t>A nation would purchase dollars with its own currency to prevent an appreciation of its currency by &gt;1% from the par value</a:t>
            </a:r>
          </a:p>
          <a:p>
            <a:pPr lvl="1" eaLnBrk="1" hangingPunct="1">
              <a:spcBef>
                <a:spcPct val="0"/>
              </a:spcBef>
              <a:buFont typeface="Arial" panose="020B0604020202020204" pitchFamily="34" charset="0"/>
              <a:buChar char="•"/>
            </a:pPr>
            <a:r>
              <a:rPr lang="en-US" altLang="vi-VN" sz="2000"/>
              <a:t>A nation would sell dollars to purchase its own currency to prevent an depreciation of its currency by &gt;1% from the par value</a:t>
            </a:r>
          </a:p>
          <a:p>
            <a:pPr lvl="1" eaLnBrk="1" hangingPunct="1">
              <a:spcBef>
                <a:spcPct val="0"/>
              </a:spcBef>
              <a:buFont typeface="Arial" panose="020B0604020202020204" pitchFamily="34" charset="0"/>
              <a:buChar char="•"/>
            </a:pPr>
            <a:endParaRPr lang="en-US" altLang="vi-VN" sz="2000"/>
          </a:p>
          <a:p>
            <a:pPr eaLnBrk="1" hangingPunct="1">
              <a:spcBef>
                <a:spcPct val="0"/>
              </a:spcBef>
              <a:buFont typeface="Wingdings" panose="05000000000000000000" pitchFamily="2" charset="2"/>
              <a:buChar char="v"/>
            </a:pPr>
            <a:r>
              <a:rPr lang="en-US" altLang="vi-VN" sz="2000"/>
              <a:t>Nations could borrow from the IMF to finance temporary BOP deficits</a:t>
            </a:r>
          </a:p>
          <a:p>
            <a:pPr eaLnBrk="1" hangingPunct="1">
              <a:spcBef>
                <a:spcPct val="0"/>
              </a:spcBef>
              <a:buFont typeface="Wingdings" panose="05000000000000000000" pitchFamily="2" charset="2"/>
              <a:buChar char="v"/>
            </a:pPr>
            <a:endParaRPr lang="en-US" altLang="vi-VN" sz="2000"/>
          </a:p>
          <a:p>
            <a:pPr eaLnBrk="1" hangingPunct="1">
              <a:spcBef>
                <a:spcPct val="0"/>
              </a:spcBef>
              <a:buFont typeface="Wingdings" panose="05000000000000000000" pitchFamily="2" charset="2"/>
              <a:buChar char="v"/>
            </a:pPr>
            <a:r>
              <a:rPr lang="en-US" altLang="vi-VN" sz="2000"/>
              <a:t>Only in a case of fundamental BOP disequilibrium (large and persistent BOP deficits or surpluses) was a nation allowed to change the par value of its currency</a:t>
            </a:r>
          </a:p>
          <a:p>
            <a:pPr lvl="1" eaLnBrk="1" hangingPunct="1">
              <a:spcBef>
                <a:spcPct val="0"/>
              </a:spcBef>
              <a:buFont typeface="Arial" panose="020B0604020202020204" pitchFamily="34" charset="0"/>
              <a:buChar char="•"/>
            </a:pPr>
            <a:r>
              <a:rPr lang="en-US" altLang="vi-VN" sz="2000"/>
              <a:t>Exchange rate changes &lt; 10%: allowed without the Fund approval</a:t>
            </a:r>
          </a:p>
          <a:p>
            <a:pPr lvl="1" eaLnBrk="1" hangingPunct="1">
              <a:spcBef>
                <a:spcPct val="0"/>
              </a:spcBef>
              <a:buFont typeface="Arial" panose="020B0604020202020204" pitchFamily="34" charset="0"/>
              <a:buChar char="•"/>
            </a:pPr>
            <a:r>
              <a:rPr lang="en-US" altLang="vi-VN" sz="2000"/>
              <a:t>Exchange rate changes ≥ 10%: approval of the Fund needed</a:t>
            </a:r>
          </a:p>
          <a:p>
            <a:pPr lvl="1" eaLnBrk="1" hangingPunct="1">
              <a:spcBef>
                <a:spcPct val="0"/>
              </a:spcBef>
              <a:buFont typeface="Arial" panose="020B0604020202020204" pitchFamily="34" charset="0"/>
              <a:buChar char="•"/>
            </a:pPr>
            <a:endParaRPr lang="en-US" altLang="vi-VN" sz="2000"/>
          </a:p>
          <a:p>
            <a:pPr eaLnBrk="1" hangingPunct="1">
              <a:spcBef>
                <a:spcPct val="0"/>
              </a:spcBef>
              <a:buFontTx/>
              <a:buNone/>
            </a:pPr>
            <a:r>
              <a:rPr lang="en-US" altLang="vi-VN" sz="2000" b="1" i="1"/>
              <a:t>-&gt; Adjustable peg system -&gt; Flexibility of BWS</a:t>
            </a:r>
            <a:endParaRPr lang="en-US" altLang="vi-VN" sz="2200" b="1" i="1" u="sng"/>
          </a:p>
          <a:p>
            <a:pPr eaLnBrk="1" hangingPunct="1">
              <a:spcBef>
                <a:spcPct val="0"/>
              </a:spcBef>
              <a:buFontTx/>
              <a:buNone/>
            </a:pPr>
            <a:endParaRPr lang="en-US" altLang="vi-VN" sz="2200"/>
          </a:p>
          <a:p>
            <a:pPr lvl="2" eaLnBrk="1" hangingPunct="1">
              <a:spcBef>
                <a:spcPct val="0"/>
              </a:spcBef>
            </a:pPr>
            <a:endParaRPr lang="en-US" altLang="vi-VN" sz="2200"/>
          </a:p>
          <a:p>
            <a:pPr lvl="2" eaLnBrk="1" hangingPunct="1">
              <a:spcBef>
                <a:spcPct val="0"/>
              </a:spcBef>
              <a:buFontTx/>
              <a:buNone/>
            </a:pPr>
            <a:endParaRPr lang="en-US" altLang="vi-VN" sz="2200"/>
          </a:p>
          <a:p>
            <a:pPr eaLnBrk="1" hangingPunct="1">
              <a:spcBef>
                <a:spcPct val="0"/>
              </a:spcBef>
              <a:buFontTx/>
              <a:buNone/>
            </a:pPr>
            <a:endParaRPr lang="en-US" altLang="vi-VN" sz="2200"/>
          </a:p>
        </p:txBody>
      </p:sp>
    </p:spTree>
  </p:cSld>
  <p:clrMapOvr>
    <a:masterClrMapping/>
  </p:clrMapOvr>
  <p:transition>
    <p:cut/>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showMasterSp="0">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95234" name="TextBox 1"/>
          <p:cNvSpPr txBox="1">
            <a:spLocks noChangeArrowheads="1"/>
          </p:cNvSpPr>
          <p:nvPr/>
        </p:nvSpPr>
        <p:spPr bwMode="auto">
          <a:xfrm rot="-5400000">
            <a:off x="-2146300" y="2451100"/>
            <a:ext cx="5486400" cy="1041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eaLnBrk="1" hangingPunct="1">
              <a:spcBef>
                <a:spcPct val="0"/>
              </a:spcBef>
              <a:buFontTx/>
              <a:buNone/>
            </a:pPr>
            <a:r>
              <a:rPr lang="en-US" altLang="vi-VN" sz="2800">
                <a:solidFill>
                  <a:srgbClr val="FFFFFF"/>
                </a:solidFill>
              </a:rPr>
              <a:t>BRETTON WOODS SYSTEM </a:t>
            </a:r>
          </a:p>
        </p:txBody>
      </p:sp>
      <p:sp>
        <p:nvSpPr>
          <p:cNvPr id="95235" name="Title 1"/>
          <p:cNvSpPr txBox="1">
            <a:spLocks/>
          </p:cNvSpPr>
          <p:nvPr/>
        </p:nvSpPr>
        <p:spPr bwMode="auto">
          <a:xfrm>
            <a:off x="436563" y="152400"/>
            <a:ext cx="8402637" cy="68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lgn="ctr" eaLnBrk="1" hangingPunct="1">
              <a:spcBef>
                <a:spcPct val="0"/>
              </a:spcBef>
              <a:buFontTx/>
              <a:buNone/>
            </a:pPr>
            <a:endParaRPr lang="vi-VN" altLang="vi-VN" sz="4400" b="1"/>
          </a:p>
        </p:txBody>
      </p:sp>
      <p:sp>
        <p:nvSpPr>
          <p:cNvPr id="8" name="TextBox 7"/>
          <p:cNvSpPr txBox="1"/>
          <p:nvPr/>
        </p:nvSpPr>
        <p:spPr>
          <a:xfrm>
            <a:off x="1219200" y="304800"/>
            <a:ext cx="7620000" cy="6400800"/>
          </a:xfrm>
          <a:prstGeom prst="rect">
            <a:avLst/>
          </a:prstGeom>
          <a:noFill/>
        </p:spPr>
        <p:txBody>
          <a:bodyPr>
            <a:normAutofit/>
          </a:bodyPr>
          <a:lstStyle/>
          <a:p>
            <a:pPr algn="ctr" eaLnBrk="1" fontAlgn="auto" hangingPunct="1">
              <a:spcBef>
                <a:spcPts val="0"/>
              </a:spcBef>
              <a:spcAft>
                <a:spcPts val="0"/>
              </a:spcAft>
              <a:defRPr/>
            </a:pPr>
            <a:r>
              <a:rPr lang="en-US" sz="2800" b="1" u="sng" dirty="0">
                <a:latin typeface="+mn-lt"/>
                <a:ea typeface="+mn-ea"/>
              </a:rPr>
              <a:t>MAIN FEATURES OF BWS</a:t>
            </a:r>
          </a:p>
          <a:p>
            <a:pPr algn="ctr" eaLnBrk="1" fontAlgn="auto" hangingPunct="1">
              <a:spcBef>
                <a:spcPts val="0"/>
              </a:spcBef>
              <a:spcAft>
                <a:spcPts val="0"/>
              </a:spcAft>
              <a:defRPr/>
            </a:pPr>
            <a:endParaRPr lang="en-US" sz="2800" b="1" u="sng" dirty="0">
              <a:latin typeface="+mn-lt"/>
              <a:ea typeface="+mn-ea"/>
            </a:endParaRPr>
          </a:p>
          <a:p>
            <a:pPr marL="342900" indent="-342900" eaLnBrk="1" fontAlgn="auto" hangingPunct="1">
              <a:spcBef>
                <a:spcPts val="0"/>
              </a:spcBef>
              <a:spcAft>
                <a:spcPts val="0"/>
              </a:spcAft>
              <a:buFont typeface="Wingdings" charset="2"/>
              <a:buChar char="v"/>
              <a:defRPr/>
            </a:pPr>
            <a:r>
              <a:rPr lang="en-US" sz="2200" dirty="0">
                <a:latin typeface="+mn-lt"/>
                <a:ea typeface="+mn-ea"/>
              </a:rPr>
              <a:t>Nations were to remove all restrictions on the full convertibility of their currencies into other currencies and into the US dollar</a:t>
            </a:r>
          </a:p>
          <a:p>
            <a:pPr marL="342900" indent="-342900" eaLnBrk="1" fontAlgn="auto" hangingPunct="1">
              <a:spcBef>
                <a:spcPts val="0"/>
              </a:spcBef>
              <a:spcAft>
                <a:spcPts val="0"/>
              </a:spcAft>
              <a:buFont typeface="Wingdings" charset="2"/>
              <a:buChar char="v"/>
              <a:defRPr/>
            </a:pPr>
            <a:endParaRPr lang="en-US" sz="2200" dirty="0">
              <a:latin typeface="+mn-lt"/>
              <a:ea typeface="+mn-ea"/>
            </a:endParaRPr>
          </a:p>
          <a:p>
            <a:pPr marL="342900" indent="-342900" eaLnBrk="1" fontAlgn="auto" hangingPunct="1">
              <a:spcBef>
                <a:spcPts val="0"/>
              </a:spcBef>
              <a:spcAft>
                <a:spcPts val="0"/>
              </a:spcAft>
              <a:buFont typeface="Wingdings" charset="2"/>
              <a:buChar char="v"/>
              <a:defRPr/>
            </a:pPr>
            <a:r>
              <a:rPr lang="en-US" sz="2200" dirty="0">
                <a:latin typeface="+mn-lt"/>
                <a:ea typeface="+mn-ea"/>
              </a:rPr>
              <a:t>Nations were forbidden to impose additional trade restrictions and existing trade restrictions were to be removed gradually in multilateral negotiations under GATT</a:t>
            </a:r>
          </a:p>
          <a:p>
            <a:pPr marL="342900" indent="-342900" eaLnBrk="1" fontAlgn="auto" hangingPunct="1">
              <a:spcBef>
                <a:spcPts val="0"/>
              </a:spcBef>
              <a:spcAft>
                <a:spcPts val="0"/>
              </a:spcAft>
              <a:buFont typeface="Wingdings" charset="2"/>
              <a:buChar char="v"/>
              <a:defRPr/>
            </a:pPr>
            <a:endParaRPr lang="en-US" sz="2200" dirty="0">
              <a:latin typeface="+mn-lt"/>
              <a:ea typeface="+mn-ea"/>
            </a:endParaRPr>
          </a:p>
          <a:p>
            <a:pPr marL="342900" indent="-342900" eaLnBrk="1" fontAlgn="auto" hangingPunct="1">
              <a:spcBef>
                <a:spcPts val="0"/>
              </a:spcBef>
              <a:spcAft>
                <a:spcPts val="0"/>
              </a:spcAft>
              <a:buFont typeface="Wingdings" charset="2"/>
              <a:buChar char="v"/>
              <a:defRPr/>
            </a:pPr>
            <a:r>
              <a:rPr lang="en-US" sz="2200" b="1" i="1" dirty="0">
                <a:latin typeface="+mn-lt"/>
                <a:ea typeface="+mn-ea"/>
              </a:rPr>
              <a:t>However, restrictions on international liquid capital flows were permitted </a:t>
            </a:r>
            <a:r>
              <a:rPr lang="en-US" sz="2200" dirty="0">
                <a:latin typeface="+mn-lt"/>
                <a:ea typeface="+mn-ea"/>
              </a:rPr>
              <a:t>to allow nations to protect their currencies against destabilizing/ hot international money flows. </a:t>
            </a:r>
            <a:endParaRPr lang="en-US" sz="2400" dirty="0">
              <a:latin typeface="+mn-lt"/>
              <a:ea typeface="+mn-ea"/>
            </a:endParaRPr>
          </a:p>
          <a:p>
            <a:pPr marL="1257300" lvl="2" indent="-342900" eaLnBrk="1" fontAlgn="auto" hangingPunct="1">
              <a:spcBef>
                <a:spcPts val="0"/>
              </a:spcBef>
              <a:spcAft>
                <a:spcPts val="0"/>
              </a:spcAft>
              <a:buFont typeface="Arial"/>
              <a:buChar char="•"/>
              <a:defRPr/>
            </a:pPr>
            <a:endParaRPr lang="en-US" sz="2400" dirty="0">
              <a:latin typeface="+mn-lt"/>
              <a:ea typeface="+mn-ea"/>
            </a:endParaRPr>
          </a:p>
          <a:p>
            <a:pPr lvl="2" eaLnBrk="1" fontAlgn="auto" hangingPunct="1">
              <a:spcBef>
                <a:spcPts val="0"/>
              </a:spcBef>
              <a:spcAft>
                <a:spcPts val="0"/>
              </a:spcAft>
              <a:defRPr/>
            </a:pPr>
            <a:endParaRPr lang="en-US" sz="2400" dirty="0">
              <a:latin typeface="+mn-lt"/>
              <a:ea typeface="+mn-ea"/>
            </a:endParaRPr>
          </a:p>
          <a:p>
            <a:pPr eaLnBrk="1" fontAlgn="auto" hangingPunct="1">
              <a:spcBef>
                <a:spcPts val="0"/>
              </a:spcBef>
              <a:spcAft>
                <a:spcPts val="0"/>
              </a:spcAft>
              <a:defRPr/>
            </a:pPr>
            <a:endParaRPr lang="en-US" sz="2400" dirty="0">
              <a:latin typeface="+mn-lt"/>
              <a:ea typeface="+mn-ea"/>
            </a:endParaRPr>
          </a:p>
        </p:txBody>
      </p:sp>
    </p:spTree>
  </p:cSld>
  <p:clrMapOvr>
    <a:masterClrMapping/>
  </p:clrMapOvr>
  <p:transition>
    <p:cut/>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showMasterSp="0">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97282" name="TextBox 1"/>
          <p:cNvSpPr txBox="1">
            <a:spLocks noChangeArrowheads="1"/>
          </p:cNvSpPr>
          <p:nvPr/>
        </p:nvSpPr>
        <p:spPr bwMode="auto">
          <a:xfrm rot="-5400000">
            <a:off x="-2146300" y="2451100"/>
            <a:ext cx="5486400" cy="1041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eaLnBrk="1" hangingPunct="1">
              <a:spcBef>
                <a:spcPct val="0"/>
              </a:spcBef>
              <a:buFontTx/>
              <a:buNone/>
            </a:pPr>
            <a:r>
              <a:rPr lang="en-US" altLang="vi-VN" sz="2800">
                <a:solidFill>
                  <a:srgbClr val="FFFFFF"/>
                </a:solidFill>
              </a:rPr>
              <a:t>BRETTON WOODS SYSTEM </a:t>
            </a:r>
          </a:p>
        </p:txBody>
      </p:sp>
      <p:sp>
        <p:nvSpPr>
          <p:cNvPr id="97283" name="Title 1"/>
          <p:cNvSpPr txBox="1">
            <a:spLocks/>
          </p:cNvSpPr>
          <p:nvPr/>
        </p:nvSpPr>
        <p:spPr bwMode="auto">
          <a:xfrm>
            <a:off x="436563" y="152400"/>
            <a:ext cx="8402637" cy="68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lgn="ctr" eaLnBrk="1" hangingPunct="1">
              <a:spcBef>
                <a:spcPct val="0"/>
              </a:spcBef>
              <a:buFontTx/>
              <a:buNone/>
            </a:pPr>
            <a:endParaRPr lang="vi-VN" altLang="vi-VN" sz="4400" b="1"/>
          </a:p>
        </p:txBody>
      </p:sp>
      <p:sp>
        <p:nvSpPr>
          <p:cNvPr id="8" name="TextBox 7"/>
          <p:cNvSpPr txBox="1"/>
          <p:nvPr/>
        </p:nvSpPr>
        <p:spPr>
          <a:xfrm>
            <a:off x="1219200" y="152400"/>
            <a:ext cx="7620000" cy="6400800"/>
          </a:xfrm>
          <a:prstGeom prst="rect">
            <a:avLst/>
          </a:prstGeom>
          <a:noFill/>
        </p:spPr>
        <p:txBody>
          <a:bodyPr>
            <a:normAutofit/>
          </a:bodyPr>
          <a:lstStyle/>
          <a:p>
            <a:pPr algn="ctr" eaLnBrk="1" fontAlgn="auto" hangingPunct="1">
              <a:spcBef>
                <a:spcPts val="0"/>
              </a:spcBef>
              <a:spcAft>
                <a:spcPts val="0"/>
              </a:spcAft>
              <a:defRPr/>
            </a:pPr>
            <a:r>
              <a:rPr lang="en-US" sz="2800" b="1" u="sng" dirty="0">
                <a:latin typeface="+mn-lt"/>
                <a:ea typeface="+mn-ea"/>
              </a:rPr>
              <a:t>BWS IN PRACTICE</a:t>
            </a:r>
          </a:p>
          <a:p>
            <a:pPr algn="ctr" eaLnBrk="1" fontAlgn="auto" hangingPunct="1">
              <a:spcBef>
                <a:spcPts val="0"/>
              </a:spcBef>
              <a:spcAft>
                <a:spcPts val="0"/>
              </a:spcAft>
              <a:defRPr/>
            </a:pPr>
            <a:endParaRPr lang="en-US" sz="2800" b="1" u="sng" dirty="0">
              <a:latin typeface="+mn-lt"/>
              <a:ea typeface="+mn-ea"/>
            </a:endParaRPr>
          </a:p>
          <a:p>
            <a:pPr marL="457200" indent="-457200" eaLnBrk="1" fontAlgn="auto" hangingPunct="1">
              <a:spcBef>
                <a:spcPts val="0"/>
              </a:spcBef>
              <a:spcAft>
                <a:spcPts val="0"/>
              </a:spcAft>
              <a:buFont typeface="Wingdings" charset="2"/>
              <a:buChar char="v"/>
              <a:defRPr/>
            </a:pPr>
            <a:r>
              <a:rPr lang="en-US" sz="2200" dirty="0">
                <a:latin typeface="+mn-lt"/>
                <a:ea typeface="+mn-ea"/>
              </a:rPr>
              <a:t>Infrequent changes in par values during 1950-1971</a:t>
            </a:r>
          </a:p>
          <a:p>
            <a:pPr marL="914400" lvl="1" indent="-457200" eaLnBrk="1" fontAlgn="auto" hangingPunct="1">
              <a:spcBef>
                <a:spcPts val="0"/>
              </a:spcBef>
              <a:spcAft>
                <a:spcPts val="0"/>
              </a:spcAft>
              <a:buFont typeface="Wingdings" charset="2"/>
              <a:buChar char="ü"/>
              <a:defRPr/>
            </a:pPr>
            <a:r>
              <a:rPr lang="en-US" sz="2200" dirty="0">
                <a:latin typeface="+mn-lt"/>
                <a:ea typeface="+mn-ea"/>
              </a:rPr>
              <a:t>U.K devalued only in 1967</a:t>
            </a:r>
          </a:p>
          <a:p>
            <a:pPr marL="914400" lvl="1" indent="-457200" eaLnBrk="1" fontAlgn="auto" hangingPunct="1">
              <a:spcBef>
                <a:spcPts val="0"/>
              </a:spcBef>
              <a:spcAft>
                <a:spcPts val="0"/>
              </a:spcAft>
              <a:buFont typeface="Wingdings" charset="2"/>
              <a:buChar char="ü"/>
              <a:defRPr/>
            </a:pPr>
            <a:r>
              <a:rPr lang="en-US" sz="2200" dirty="0">
                <a:latin typeface="+mn-lt"/>
                <a:ea typeface="+mn-ea"/>
              </a:rPr>
              <a:t>France devaluated in 1957, 1969</a:t>
            </a:r>
          </a:p>
          <a:p>
            <a:pPr marL="914400" lvl="1" indent="-457200" eaLnBrk="1" fontAlgn="auto" hangingPunct="1">
              <a:spcBef>
                <a:spcPts val="0"/>
              </a:spcBef>
              <a:spcAft>
                <a:spcPts val="0"/>
              </a:spcAft>
              <a:buFont typeface="Wingdings" charset="2"/>
              <a:buChar char="ü"/>
              <a:defRPr/>
            </a:pPr>
            <a:r>
              <a:rPr lang="en-US" sz="2200" dirty="0">
                <a:latin typeface="+mn-lt"/>
                <a:ea typeface="+mn-ea"/>
              </a:rPr>
              <a:t>West Germany revalued in 1961, 1969</a:t>
            </a:r>
          </a:p>
          <a:p>
            <a:pPr marL="914400" lvl="1" indent="-457200" eaLnBrk="1" fontAlgn="auto" hangingPunct="1">
              <a:spcBef>
                <a:spcPts val="0"/>
              </a:spcBef>
              <a:spcAft>
                <a:spcPts val="0"/>
              </a:spcAft>
              <a:buFont typeface="Wingdings" charset="2"/>
              <a:buChar char="ü"/>
              <a:defRPr/>
            </a:pPr>
            <a:r>
              <a:rPr lang="en-US" sz="2200" dirty="0">
                <a:latin typeface="+mn-lt"/>
                <a:ea typeface="+mn-ea"/>
              </a:rPr>
              <a:t>United States, Italy, Japan never changed their par values</a:t>
            </a:r>
          </a:p>
          <a:p>
            <a:pPr marL="914400" lvl="1" indent="-457200" eaLnBrk="1" fontAlgn="auto" hangingPunct="1">
              <a:spcBef>
                <a:spcPts val="0"/>
              </a:spcBef>
              <a:spcAft>
                <a:spcPts val="0"/>
              </a:spcAft>
              <a:buFont typeface="Wingdings" charset="2"/>
              <a:buChar char="ü"/>
              <a:defRPr/>
            </a:pPr>
            <a:endParaRPr lang="en-US" sz="2200" dirty="0">
              <a:latin typeface="+mn-lt"/>
              <a:ea typeface="+mn-ea"/>
            </a:endParaRPr>
          </a:p>
          <a:p>
            <a:pPr marL="342900" indent="-342900" eaLnBrk="1" fontAlgn="auto" hangingPunct="1">
              <a:spcBef>
                <a:spcPts val="0"/>
              </a:spcBef>
              <a:spcAft>
                <a:spcPts val="0"/>
              </a:spcAft>
              <a:buFont typeface="Wingdings" charset="2"/>
              <a:buChar char="v"/>
              <a:defRPr/>
            </a:pPr>
            <a:r>
              <a:rPr lang="en-US" sz="2200" dirty="0">
                <a:latin typeface="+mn-lt"/>
                <a:ea typeface="+mn-ea"/>
              </a:rPr>
              <a:t>Effects of the unwillingness of industrial nations to change their par values: </a:t>
            </a:r>
          </a:p>
          <a:p>
            <a:pPr marL="800100" lvl="1" indent="-342900" eaLnBrk="1" fontAlgn="auto" hangingPunct="1">
              <a:spcBef>
                <a:spcPts val="0"/>
              </a:spcBef>
              <a:spcAft>
                <a:spcPts val="0"/>
              </a:spcAft>
              <a:buFont typeface="Wingdings" charset="2"/>
              <a:buChar char="ü"/>
              <a:defRPr/>
            </a:pPr>
            <a:r>
              <a:rPr lang="en-US" sz="2200" dirty="0">
                <a:latin typeface="+mn-lt"/>
                <a:ea typeface="+mn-ea"/>
              </a:rPr>
              <a:t>Gave rise to hug destabilizing international capital flows</a:t>
            </a:r>
          </a:p>
          <a:p>
            <a:pPr marL="800100" lvl="1" indent="-342900" eaLnBrk="1" fontAlgn="auto" hangingPunct="1">
              <a:spcBef>
                <a:spcPts val="0"/>
              </a:spcBef>
              <a:spcAft>
                <a:spcPts val="0"/>
              </a:spcAft>
              <a:buFont typeface="Wingdings" charset="2"/>
              <a:buChar char="ü"/>
              <a:defRPr/>
            </a:pPr>
            <a:r>
              <a:rPr lang="en-US" sz="2200" dirty="0">
                <a:latin typeface="+mn-lt"/>
                <a:ea typeface="+mn-ea"/>
              </a:rPr>
              <a:t>Rob the flexibility of BWS and therefore the mechanism for adjusting BOP disequilibria. </a:t>
            </a:r>
          </a:p>
          <a:p>
            <a:pPr lvl="1" eaLnBrk="1" fontAlgn="auto" hangingPunct="1">
              <a:spcBef>
                <a:spcPts val="0"/>
              </a:spcBef>
              <a:spcAft>
                <a:spcPts val="0"/>
              </a:spcAft>
              <a:defRPr/>
            </a:pPr>
            <a:endParaRPr lang="en-US" sz="2200" dirty="0">
              <a:latin typeface="+mn-lt"/>
              <a:ea typeface="+mn-ea"/>
            </a:endParaRPr>
          </a:p>
          <a:p>
            <a:pPr marL="342900" indent="-342900" eaLnBrk="1" fontAlgn="auto" hangingPunct="1">
              <a:spcBef>
                <a:spcPts val="0"/>
              </a:spcBef>
              <a:spcAft>
                <a:spcPts val="0"/>
              </a:spcAft>
              <a:buFont typeface="Wingdings" charset="2"/>
              <a:buChar char="v"/>
              <a:defRPr/>
            </a:pPr>
            <a:endParaRPr lang="en-US" sz="2200" dirty="0">
              <a:latin typeface="+mn-lt"/>
              <a:ea typeface="+mn-ea"/>
            </a:endParaRPr>
          </a:p>
          <a:p>
            <a:pPr marL="342900" indent="-342900" eaLnBrk="1" fontAlgn="auto" hangingPunct="1">
              <a:spcBef>
                <a:spcPts val="0"/>
              </a:spcBef>
              <a:spcAft>
                <a:spcPts val="0"/>
              </a:spcAft>
              <a:buFont typeface="Wingdings" charset="2"/>
              <a:buChar char="v"/>
              <a:defRPr/>
            </a:pPr>
            <a:endParaRPr lang="en-US" sz="2200" dirty="0">
              <a:latin typeface="+mn-lt"/>
              <a:ea typeface="+mn-ea"/>
            </a:endParaRPr>
          </a:p>
          <a:p>
            <a:pPr algn="ctr" eaLnBrk="1" fontAlgn="auto" hangingPunct="1">
              <a:spcBef>
                <a:spcPts val="0"/>
              </a:spcBef>
              <a:spcAft>
                <a:spcPts val="0"/>
              </a:spcAft>
              <a:defRPr/>
            </a:pPr>
            <a:endParaRPr lang="en-US" sz="2400" b="1" i="1" u="sng" dirty="0">
              <a:latin typeface="+mn-lt"/>
              <a:ea typeface="+mn-ea"/>
            </a:endParaRPr>
          </a:p>
          <a:p>
            <a:pPr eaLnBrk="1" fontAlgn="auto" hangingPunct="1">
              <a:spcBef>
                <a:spcPts val="0"/>
              </a:spcBef>
              <a:spcAft>
                <a:spcPts val="0"/>
              </a:spcAft>
              <a:defRPr/>
            </a:pPr>
            <a:endParaRPr lang="en-US" sz="2400" dirty="0">
              <a:latin typeface="+mn-lt"/>
              <a:ea typeface="+mn-ea"/>
            </a:endParaRPr>
          </a:p>
          <a:p>
            <a:pPr marL="1257300" lvl="2" indent="-342900" eaLnBrk="1" fontAlgn="auto" hangingPunct="1">
              <a:spcBef>
                <a:spcPts val="0"/>
              </a:spcBef>
              <a:spcAft>
                <a:spcPts val="0"/>
              </a:spcAft>
              <a:buFont typeface="Arial"/>
              <a:buChar char="•"/>
              <a:defRPr/>
            </a:pPr>
            <a:endParaRPr lang="en-US" sz="2400" dirty="0">
              <a:latin typeface="+mn-lt"/>
              <a:ea typeface="+mn-ea"/>
            </a:endParaRPr>
          </a:p>
          <a:p>
            <a:pPr lvl="2" eaLnBrk="1" fontAlgn="auto" hangingPunct="1">
              <a:spcBef>
                <a:spcPts val="0"/>
              </a:spcBef>
              <a:spcAft>
                <a:spcPts val="0"/>
              </a:spcAft>
              <a:defRPr/>
            </a:pPr>
            <a:endParaRPr lang="en-US" sz="2400" dirty="0">
              <a:latin typeface="+mn-lt"/>
              <a:ea typeface="+mn-ea"/>
            </a:endParaRPr>
          </a:p>
          <a:p>
            <a:pPr eaLnBrk="1" fontAlgn="auto" hangingPunct="1">
              <a:spcBef>
                <a:spcPts val="0"/>
              </a:spcBef>
              <a:spcAft>
                <a:spcPts val="0"/>
              </a:spcAft>
              <a:defRPr/>
            </a:pPr>
            <a:endParaRPr lang="en-US" sz="2400" dirty="0">
              <a:latin typeface="+mn-lt"/>
              <a:ea typeface="+mn-ea"/>
            </a:endParaRPr>
          </a:p>
        </p:txBody>
      </p:sp>
    </p:spTree>
  </p:cSld>
  <p:clrMapOvr>
    <a:masterClrMapping/>
  </p:clrMapOvr>
  <p:transition>
    <p:cut/>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showMasterSp="0">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99330" name="TextBox 1"/>
          <p:cNvSpPr txBox="1">
            <a:spLocks noChangeArrowheads="1"/>
          </p:cNvSpPr>
          <p:nvPr/>
        </p:nvSpPr>
        <p:spPr bwMode="auto">
          <a:xfrm rot="-5400000">
            <a:off x="-2146300" y="2451100"/>
            <a:ext cx="5486400" cy="1041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eaLnBrk="1" hangingPunct="1">
              <a:spcBef>
                <a:spcPct val="0"/>
              </a:spcBef>
              <a:buFontTx/>
              <a:buNone/>
            </a:pPr>
            <a:r>
              <a:rPr lang="en-US" altLang="vi-VN" sz="2800">
                <a:solidFill>
                  <a:srgbClr val="FFFFFF"/>
                </a:solidFill>
              </a:rPr>
              <a:t>BRETTON WOODS SYSTEM </a:t>
            </a:r>
          </a:p>
        </p:txBody>
      </p:sp>
      <p:sp>
        <p:nvSpPr>
          <p:cNvPr id="99331" name="Title 1"/>
          <p:cNvSpPr txBox="1">
            <a:spLocks/>
          </p:cNvSpPr>
          <p:nvPr/>
        </p:nvSpPr>
        <p:spPr bwMode="auto">
          <a:xfrm>
            <a:off x="436563" y="152400"/>
            <a:ext cx="8402637" cy="68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lgn="ctr" eaLnBrk="1" hangingPunct="1">
              <a:spcBef>
                <a:spcPct val="0"/>
              </a:spcBef>
              <a:buFontTx/>
              <a:buNone/>
            </a:pPr>
            <a:endParaRPr lang="vi-VN" altLang="vi-VN" sz="4400" b="1"/>
          </a:p>
        </p:txBody>
      </p:sp>
      <p:sp>
        <p:nvSpPr>
          <p:cNvPr id="99332" name="TextBox 7"/>
          <p:cNvSpPr txBox="1">
            <a:spLocks noChangeArrowheads="1"/>
          </p:cNvSpPr>
          <p:nvPr/>
        </p:nvSpPr>
        <p:spPr bwMode="auto">
          <a:xfrm>
            <a:off x="1219200" y="152400"/>
            <a:ext cx="7620000" cy="6400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lgn="ctr" eaLnBrk="1" hangingPunct="1">
              <a:spcBef>
                <a:spcPct val="0"/>
              </a:spcBef>
              <a:buFontTx/>
              <a:buNone/>
            </a:pPr>
            <a:r>
              <a:rPr lang="en-US" altLang="vi-VN" sz="2800" b="1" u="sng">
                <a:latin typeface="Times New Roman" panose="02020603050405020304" pitchFamily="18" charset="0"/>
                <a:cs typeface="Times New Roman" panose="02020603050405020304" pitchFamily="18" charset="0"/>
              </a:rPr>
              <a:t>BWS IN PRACTICE</a:t>
            </a:r>
          </a:p>
          <a:p>
            <a:pPr algn="ctr" eaLnBrk="1" hangingPunct="1">
              <a:spcBef>
                <a:spcPct val="0"/>
              </a:spcBef>
              <a:buFontTx/>
              <a:buNone/>
            </a:pPr>
            <a:endParaRPr lang="en-US" altLang="vi-VN" sz="2800" b="1" u="sng">
              <a:latin typeface="Times New Roman" panose="02020603050405020304" pitchFamily="18" charset="0"/>
              <a:cs typeface="Times New Roman" panose="02020603050405020304" pitchFamily="18" charset="0"/>
            </a:endParaRPr>
          </a:p>
          <a:p>
            <a:pPr eaLnBrk="1" hangingPunct="1">
              <a:spcBef>
                <a:spcPct val="0"/>
              </a:spcBef>
              <a:buFont typeface="Wingdings" panose="05000000000000000000" pitchFamily="2" charset="2"/>
              <a:buChar char="v"/>
            </a:pPr>
            <a:r>
              <a:rPr lang="en-US" altLang="vi-VN" sz="2200">
                <a:latin typeface="Times New Roman" panose="02020603050405020304" pitchFamily="18" charset="0"/>
                <a:cs typeface="Times New Roman" panose="02020603050405020304" pitchFamily="18" charset="0"/>
              </a:rPr>
              <a:t>1944-1957: Dollar shortage (large US trade surplus)</a:t>
            </a:r>
          </a:p>
          <a:p>
            <a:pPr eaLnBrk="1" hangingPunct="1">
              <a:spcBef>
                <a:spcPct val="0"/>
              </a:spcBef>
              <a:buFont typeface="Wingdings" panose="05000000000000000000" pitchFamily="2" charset="2"/>
              <a:buChar char="v"/>
            </a:pPr>
            <a:r>
              <a:rPr lang="en-US" altLang="vi-VN" sz="2200">
                <a:latin typeface="Times New Roman" panose="02020603050405020304" pitchFamily="18" charset="0"/>
                <a:cs typeface="Times New Roman" panose="02020603050405020304" pitchFamily="18" charset="0"/>
              </a:rPr>
              <a:t>1958-1971: Dollar </a:t>
            </a:r>
            <a:r>
              <a:rPr lang="en-US" altLang="en-US" sz="2200">
                <a:latin typeface="Times New Roman" panose="02020603050405020304" pitchFamily="18" charset="0"/>
                <a:cs typeface="Times New Roman" panose="02020603050405020304" pitchFamily="18" charset="0"/>
              </a:rPr>
              <a:t>“</a:t>
            </a:r>
            <a:r>
              <a:rPr lang="en-US" altLang="vi-VN" sz="2200">
                <a:latin typeface="Times New Roman" panose="02020603050405020304" pitchFamily="18" charset="0"/>
                <a:cs typeface="Times New Roman" panose="02020603050405020304" pitchFamily="18" charset="0"/>
              </a:rPr>
              <a:t>glut</a:t>
            </a:r>
            <a:r>
              <a:rPr lang="en-US" altLang="en-US" sz="2200">
                <a:latin typeface="Times New Roman" panose="02020603050405020304" pitchFamily="18" charset="0"/>
                <a:cs typeface="Times New Roman" panose="02020603050405020304" pitchFamily="18" charset="0"/>
              </a:rPr>
              <a:t>”</a:t>
            </a:r>
            <a:r>
              <a:rPr lang="en-US" altLang="vi-VN" sz="2200">
                <a:latin typeface="Times New Roman" panose="02020603050405020304" pitchFamily="18" charset="0"/>
                <a:cs typeface="Times New Roman" panose="02020603050405020304" pitchFamily="18" charset="0"/>
              </a:rPr>
              <a:t> (US large and persistent deficits due to increased expenditure on VN war and growing overseas direct investment (mainly in Europe)</a:t>
            </a:r>
          </a:p>
          <a:p>
            <a:pPr eaLnBrk="1" hangingPunct="1">
              <a:spcBef>
                <a:spcPct val="0"/>
              </a:spcBef>
              <a:buFontTx/>
              <a:buNone/>
            </a:pPr>
            <a:endParaRPr lang="en-US" altLang="vi-VN" sz="2200">
              <a:latin typeface="Times New Roman" panose="02020603050405020304" pitchFamily="18" charset="0"/>
              <a:cs typeface="Times New Roman" panose="02020603050405020304" pitchFamily="18" charset="0"/>
            </a:endParaRPr>
          </a:p>
          <a:p>
            <a:pPr eaLnBrk="1" hangingPunct="1">
              <a:spcBef>
                <a:spcPct val="0"/>
              </a:spcBef>
              <a:buFontTx/>
              <a:buNone/>
            </a:pPr>
            <a:r>
              <a:rPr lang="en-US" altLang="vi-VN" sz="2200">
                <a:latin typeface="Times New Roman" panose="02020603050405020304" pitchFamily="18" charset="0"/>
                <a:cs typeface="Times New Roman" panose="02020603050405020304" pitchFamily="18" charset="0"/>
              </a:rPr>
              <a:t>-&gt; During the late of 1950s and 1960s: the US suffered from a large and increasing deficit in BOP, which was mainly settled in dollars. Surplus countries were willing to accept dollars, so foreign-held dollar reserves increased.</a:t>
            </a:r>
          </a:p>
          <a:p>
            <a:pPr eaLnBrk="1" hangingPunct="1">
              <a:spcBef>
                <a:spcPct val="0"/>
              </a:spcBef>
              <a:buFontTx/>
              <a:buNone/>
            </a:pPr>
            <a:endParaRPr lang="en-US" altLang="vi-VN" sz="2200">
              <a:latin typeface="Times New Roman" panose="02020603050405020304" pitchFamily="18" charset="0"/>
              <a:cs typeface="Times New Roman" panose="02020603050405020304" pitchFamily="18" charset="0"/>
            </a:endParaRPr>
          </a:p>
          <a:p>
            <a:pPr eaLnBrk="1" hangingPunct="1">
              <a:spcBef>
                <a:spcPct val="0"/>
              </a:spcBef>
              <a:buFontTx/>
              <a:buNone/>
            </a:pPr>
            <a:r>
              <a:rPr lang="en-US" altLang="vi-VN" sz="2200">
                <a:latin typeface="Times New Roman" panose="02020603050405020304" pitchFamily="18" charset="0"/>
                <a:cs typeface="Times New Roman" panose="02020603050405020304" pitchFamily="18" charset="0"/>
              </a:rPr>
              <a:t>-&gt; In the early 1960s, foreign-held dollar reserves exceeded the U.S. gold reserves -&gt; other countries to convert their excess dollar reserves into gold and further reduced the U.S. gold reserves.</a:t>
            </a:r>
          </a:p>
          <a:p>
            <a:pPr eaLnBrk="1" hangingPunct="1">
              <a:spcBef>
                <a:spcPct val="0"/>
              </a:spcBef>
              <a:buFontTx/>
              <a:buNone/>
            </a:pPr>
            <a:endParaRPr lang="en-US" altLang="vi-VN" sz="2200">
              <a:latin typeface="Times New Roman" panose="02020603050405020304" pitchFamily="18" charset="0"/>
              <a:cs typeface="Times New Roman" panose="02020603050405020304" pitchFamily="18" charset="0"/>
            </a:endParaRPr>
          </a:p>
          <a:p>
            <a:pPr eaLnBrk="1" hangingPunct="1">
              <a:spcBef>
                <a:spcPct val="0"/>
              </a:spcBef>
              <a:buFontTx/>
              <a:buNone/>
            </a:pPr>
            <a:r>
              <a:rPr lang="en-US" altLang="vi-VN" sz="2200">
                <a:latin typeface="Times New Roman" panose="02020603050405020304" pitchFamily="18" charset="0"/>
                <a:cs typeface="Times New Roman" panose="02020603050405020304" pitchFamily="18" charset="0"/>
              </a:rPr>
              <a:t>-&gt; A sharp decline in the US gold reserves</a:t>
            </a:r>
          </a:p>
          <a:p>
            <a:pPr lvl="2" eaLnBrk="1" hangingPunct="1">
              <a:spcBef>
                <a:spcPct val="0"/>
              </a:spcBef>
              <a:buFontTx/>
              <a:buNone/>
            </a:pPr>
            <a:endParaRPr lang="en-US" altLang="vi-VN" sz="2200">
              <a:latin typeface="Times New Roman" panose="02020603050405020304" pitchFamily="18" charset="0"/>
              <a:cs typeface="Times New Roman" panose="02020603050405020304" pitchFamily="18" charset="0"/>
            </a:endParaRPr>
          </a:p>
          <a:p>
            <a:pPr eaLnBrk="1" hangingPunct="1">
              <a:spcBef>
                <a:spcPct val="0"/>
              </a:spcBef>
              <a:buFont typeface="Wingdings" panose="05000000000000000000" pitchFamily="2" charset="2"/>
              <a:buChar char="v"/>
            </a:pPr>
            <a:endParaRPr lang="en-US" altLang="vi-VN" sz="2200">
              <a:latin typeface="Times New Roman" panose="02020603050405020304" pitchFamily="18" charset="0"/>
              <a:cs typeface="Times New Roman" panose="02020603050405020304" pitchFamily="18" charset="0"/>
            </a:endParaRPr>
          </a:p>
          <a:p>
            <a:pPr eaLnBrk="1" hangingPunct="1">
              <a:spcBef>
                <a:spcPct val="0"/>
              </a:spcBef>
              <a:buFont typeface="Wingdings" panose="05000000000000000000" pitchFamily="2" charset="2"/>
              <a:buChar char="v"/>
            </a:pPr>
            <a:endParaRPr lang="en-US" altLang="vi-VN" sz="2200">
              <a:latin typeface="Times New Roman" panose="02020603050405020304" pitchFamily="18" charset="0"/>
              <a:cs typeface="Times New Roman" panose="02020603050405020304" pitchFamily="18" charset="0"/>
            </a:endParaRPr>
          </a:p>
          <a:p>
            <a:pPr algn="ctr" eaLnBrk="1" hangingPunct="1">
              <a:spcBef>
                <a:spcPct val="0"/>
              </a:spcBef>
              <a:buFontTx/>
              <a:buNone/>
            </a:pPr>
            <a:endParaRPr lang="en-US" altLang="vi-VN" sz="2400" b="1" i="1" u="sng">
              <a:latin typeface="Times New Roman" panose="02020603050405020304" pitchFamily="18" charset="0"/>
              <a:cs typeface="Times New Roman" panose="02020603050405020304" pitchFamily="18" charset="0"/>
            </a:endParaRPr>
          </a:p>
          <a:p>
            <a:pPr eaLnBrk="1" hangingPunct="1">
              <a:spcBef>
                <a:spcPct val="0"/>
              </a:spcBef>
              <a:buFontTx/>
              <a:buNone/>
            </a:pPr>
            <a:endParaRPr lang="en-US" altLang="vi-VN" sz="2400">
              <a:latin typeface="Times New Roman" panose="02020603050405020304" pitchFamily="18" charset="0"/>
              <a:cs typeface="Times New Roman" panose="02020603050405020304" pitchFamily="18" charset="0"/>
            </a:endParaRPr>
          </a:p>
          <a:p>
            <a:pPr lvl="2" eaLnBrk="1" hangingPunct="1">
              <a:spcBef>
                <a:spcPct val="0"/>
              </a:spcBef>
            </a:pPr>
            <a:endParaRPr lang="en-US" altLang="vi-VN">
              <a:latin typeface="Times New Roman" panose="02020603050405020304" pitchFamily="18" charset="0"/>
              <a:cs typeface="Times New Roman" panose="02020603050405020304" pitchFamily="18" charset="0"/>
            </a:endParaRPr>
          </a:p>
          <a:p>
            <a:pPr lvl="2" eaLnBrk="1" hangingPunct="1">
              <a:spcBef>
                <a:spcPct val="0"/>
              </a:spcBef>
              <a:buFontTx/>
              <a:buNone/>
            </a:pPr>
            <a:endParaRPr lang="en-US" altLang="vi-VN">
              <a:latin typeface="Times New Roman" panose="02020603050405020304" pitchFamily="18" charset="0"/>
              <a:cs typeface="Times New Roman" panose="02020603050405020304" pitchFamily="18" charset="0"/>
            </a:endParaRPr>
          </a:p>
          <a:p>
            <a:pPr eaLnBrk="1" hangingPunct="1">
              <a:spcBef>
                <a:spcPct val="0"/>
              </a:spcBef>
              <a:buFontTx/>
              <a:buNone/>
            </a:pPr>
            <a:endParaRPr lang="en-US" altLang="vi-VN" sz="2400">
              <a:latin typeface="Times New Roman" panose="02020603050405020304" pitchFamily="18" charset="0"/>
              <a:cs typeface="Times New Roman" panose="02020603050405020304" pitchFamily="18" charset="0"/>
            </a:endParaRPr>
          </a:p>
        </p:txBody>
      </p:sp>
    </p:spTree>
  </p:cSld>
  <p:clrMapOvr>
    <a:masterClrMapping/>
  </p:clrMapOvr>
  <p:transition>
    <p:cut/>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showMasterSp="0">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101378" name="TextBox 1"/>
          <p:cNvSpPr txBox="1">
            <a:spLocks noChangeArrowheads="1"/>
          </p:cNvSpPr>
          <p:nvPr/>
        </p:nvSpPr>
        <p:spPr bwMode="auto">
          <a:xfrm rot="-5400000">
            <a:off x="-2146300" y="2451100"/>
            <a:ext cx="5486400" cy="1041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eaLnBrk="1" hangingPunct="1">
              <a:spcBef>
                <a:spcPct val="0"/>
              </a:spcBef>
              <a:buFontTx/>
              <a:buNone/>
            </a:pPr>
            <a:r>
              <a:rPr lang="en-US" altLang="vi-VN" sz="2800">
                <a:solidFill>
                  <a:srgbClr val="FFFFFF"/>
                </a:solidFill>
              </a:rPr>
              <a:t>BRETTON WOODS SYSTEM </a:t>
            </a:r>
          </a:p>
        </p:txBody>
      </p:sp>
      <p:sp>
        <p:nvSpPr>
          <p:cNvPr id="101379" name="Title 1"/>
          <p:cNvSpPr txBox="1">
            <a:spLocks/>
          </p:cNvSpPr>
          <p:nvPr/>
        </p:nvSpPr>
        <p:spPr bwMode="auto">
          <a:xfrm>
            <a:off x="436563" y="152400"/>
            <a:ext cx="8402637" cy="68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lgn="ctr" eaLnBrk="1" hangingPunct="1">
              <a:spcBef>
                <a:spcPct val="0"/>
              </a:spcBef>
              <a:buFontTx/>
              <a:buNone/>
            </a:pPr>
            <a:endParaRPr lang="vi-VN" altLang="vi-VN" sz="4400" b="1"/>
          </a:p>
        </p:txBody>
      </p:sp>
      <p:sp>
        <p:nvSpPr>
          <p:cNvPr id="8" name="TextBox 7"/>
          <p:cNvSpPr txBox="1"/>
          <p:nvPr/>
        </p:nvSpPr>
        <p:spPr>
          <a:xfrm>
            <a:off x="1219200" y="152400"/>
            <a:ext cx="7620000" cy="6400800"/>
          </a:xfrm>
          <a:prstGeom prst="rect">
            <a:avLst/>
          </a:prstGeom>
          <a:noFill/>
        </p:spPr>
        <p:txBody>
          <a:bodyPr>
            <a:normAutofit lnSpcReduction="10000"/>
          </a:bodyPr>
          <a:lstStyle/>
          <a:p>
            <a:pPr algn="ctr" eaLnBrk="1" fontAlgn="auto" hangingPunct="1">
              <a:spcBef>
                <a:spcPts val="0"/>
              </a:spcBef>
              <a:spcAft>
                <a:spcPts val="0"/>
              </a:spcAft>
              <a:defRPr/>
            </a:pPr>
            <a:r>
              <a:rPr lang="en-US" sz="2800" b="1" u="sng" dirty="0">
                <a:latin typeface="+mn-lt"/>
                <a:ea typeface="+mn-ea"/>
              </a:rPr>
              <a:t>BWS IN PRACTICE</a:t>
            </a:r>
          </a:p>
          <a:p>
            <a:pPr algn="ctr" eaLnBrk="1" fontAlgn="auto" hangingPunct="1">
              <a:spcBef>
                <a:spcPts val="0"/>
              </a:spcBef>
              <a:spcAft>
                <a:spcPts val="0"/>
              </a:spcAft>
              <a:defRPr/>
            </a:pPr>
            <a:endParaRPr lang="en-US" sz="2800" b="1" u="sng" dirty="0">
              <a:latin typeface="+mn-lt"/>
              <a:ea typeface="+mn-ea"/>
            </a:endParaRPr>
          </a:p>
          <a:p>
            <a:pPr marL="342900" indent="-342900" eaLnBrk="1" fontAlgn="auto" hangingPunct="1">
              <a:spcBef>
                <a:spcPts val="0"/>
              </a:spcBef>
              <a:spcAft>
                <a:spcPts val="0"/>
              </a:spcAft>
              <a:buFont typeface="Wingdings" charset="2"/>
              <a:buChar char="v"/>
              <a:defRPr/>
            </a:pPr>
            <a:r>
              <a:rPr lang="en-US" sz="2200" b="1" i="1" dirty="0">
                <a:latin typeface="+mn-lt"/>
                <a:ea typeface="+mn-ea"/>
              </a:rPr>
              <a:t>US responses: </a:t>
            </a:r>
            <a:r>
              <a:rPr lang="en-US" sz="2200" dirty="0">
                <a:latin typeface="+mn-lt"/>
                <a:ea typeface="+mn-ea"/>
              </a:rPr>
              <a:t>The US was not willing to devaluate USD, instead, a number of policies were adopted with limited success, including:</a:t>
            </a:r>
          </a:p>
          <a:p>
            <a:pPr marL="1257300" lvl="2" indent="-342900" eaLnBrk="1" fontAlgn="auto" hangingPunct="1">
              <a:spcBef>
                <a:spcPts val="0"/>
              </a:spcBef>
              <a:spcAft>
                <a:spcPts val="0"/>
              </a:spcAft>
              <a:buFont typeface="Courier New"/>
              <a:buChar char="o"/>
              <a:defRPr/>
            </a:pPr>
            <a:r>
              <a:rPr lang="en-US" sz="2200" dirty="0">
                <a:latin typeface="+mn-lt"/>
                <a:ea typeface="+mn-ea"/>
              </a:rPr>
              <a:t>Keeping short-term interest rates high to discourage short-term capital outflows. </a:t>
            </a:r>
          </a:p>
          <a:p>
            <a:pPr marL="1257300" lvl="2" indent="-342900" eaLnBrk="1" fontAlgn="auto" hangingPunct="1">
              <a:spcBef>
                <a:spcPts val="0"/>
              </a:spcBef>
              <a:spcAft>
                <a:spcPts val="0"/>
              </a:spcAft>
              <a:buFont typeface="Courier New"/>
              <a:buChar char="o"/>
              <a:defRPr/>
            </a:pPr>
            <a:r>
              <a:rPr lang="en-US" sz="2200" dirty="0">
                <a:latin typeface="+mn-lt"/>
                <a:ea typeface="+mn-ea"/>
              </a:rPr>
              <a:t>Selling forward strong currencies to increase forward discount and discourage liquid capital outflows.</a:t>
            </a:r>
          </a:p>
          <a:p>
            <a:pPr marL="1257300" lvl="2" indent="-342900" eaLnBrk="1" fontAlgn="auto" hangingPunct="1">
              <a:spcBef>
                <a:spcPts val="0"/>
              </a:spcBef>
              <a:spcAft>
                <a:spcPts val="0"/>
              </a:spcAft>
              <a:buFont typeface="Courier New"/>
              <a:buChar char="o"/>
              <a:defRPr/>
            </a:pPr>
            <a:r>
              <a:rPr lang="en-US" sz="2200" dirty="0">
                <a:latin typeface="+mn-lt"/>
                <a:ea typeface="+mn-ea"/>
              </a:rPr>
              <a:t>Intervening in the spot market to support the dollar</a:t>
            </a:r>
          </a:p>
          <a:p>
            <a:pPr marL="1257300" lvl="2" indent="-342900" eaLnBrk="1" fontAlgn="auto" hangingPunct="1">
              <a:spcBef>
                <a:spcPts val="0"/>
              </a:spcBef>
              <a:spcAft>
                <a:spcPts val="0"/>
              </a:spcAft>
              <a:buFont typeface="Courier New"/>
              <a:buChar char="o"/>
              <a:defRPr/>
            </a:pPr>
            <a:r>
              <a:rPr lang="en-US" sz="2200" dirty="0">
                <a:latin typeface="+mn-lt"/>
                <a:ea typeface="+mn-ea"/>
              </a:rPr>
              <a:t>Imposing direct controls on capital outflows</a:t>
            </a:r>
          </a:p>
          <a:p>
            <a:pPr marL="1257300" lvl="2" indent="-342900" eaLnBrk="1" fontAlgn="auto" hangingPunct="1">
              <a:spcBef>
                <a:spcPts val="0"/>
              </a:spcBef>
              <a:spcAft>
                <a:spcPts val="0"/>
              </a:spcAft>
              <a:buFont typeface="Courier New"/>
              <a:buChar char="o"/>
              <a:defRPr/>
            </a:pPr>
            <a:r>
              <a:rPr lang="en-US" sz="2200" dirty="0">
                <a:latin typeface="+mn-lt"/>
                <a:ea typeface="+mn-ea"/>
              </a:rPr>
              <a:t>Taking measures to encourage exports and reduce military expenditures</a:t>
            </a:r>
          </a:p>
          <a:p>
            <a:pPr marL="1257300" lvl="2" indent="-342900" eaLnBrk="1" fontAlgn="auto" hangingPunct="1">
              <a:spcBef>
                <a:spcPts val="0"/>
              </a:spcBef>
              <a:spcAft>
                <a:spcPts val="0"/>
              </a:spcAft>
              <a:buFont typeface="Courier New"/>
              <a:buChar char="o"/>
              <a:defRPr/>
            </a:pPr>
            <a:r>
              <a:rPr lang="en-US" sz="2200" dirty="0">
                <a:latin typeface="+mn-lt"/>
                <a:ea typeface="+mn-ea"/>
              </a:rPr>
              <a:t>Persuade surplus nations, particular West Germany and Japan to revaluate their currencies -&gt; unsuccessful</a:t>
            </a:r>
          </a:p>
          <a:p>
            <a:pPr marL="1257300" lvl="2" indent="-342900" eaLnBrk="1" fontAlgn="auto" hangingPunct="1">
              <a:spcBef>
                <a:spcPts val="0"/>
              </a:spcBef>
              <a:spcAft>
                <a:spcPts val="0"/>
              </a:spcAft>
              <a:buFont typeface="Courier New"/>
              <a:buChar char="o"/>
              <a:defRPr/>
            </a:pPr>
            <a:endParaRPr lang="en-US" sz="2200" dirty="0">
              <a:latin typeface="+mn-lt"/>
              <a:ea typeface="+mn-ea"/>
            </a:endParaRPr>
          </a:p>
          <a:p>
            <a:pPr eaLnBrk="1" fontAlgn="auto" hangingPunct="1">
              <a:spcBef>
                <a:spcPts val="0"/>
              </a:spcBef>
              <a:spcAft>
                <a:spcPts val="0"/>
              </a:spcAft>
              <a:defRPr/>
            </a:pPr>
            <a:r>
              <a:rPr lang="en-US" sz="2200" dirty="0">
                <a:latin typeface="+mn-lt"/>
                <a:ea typeface="+mn-ea"/>
              </a:rPr>
              <a:t>-&gt; Expectation of USD devaluation -&gt; led to huge destabilizing capital movements out of dollars and into stronger currencies (German mark, Japanese yen, Swiss franc)</a:t>
            </a:r>
          </a:p>
          <a:p>
            <a:pPr marL="1257300" lvl="2" indent="-342900" eaLnBrk="1" fontAlgn="auto" hangingPunct="1">
              <a:spcBef>
                <a:spcPts val="0"/>
              </a:spcBef>
              <a:spcAft>
                <a:spcPts val="0"/>
              </a:spcAft>
              <a:buFont typeface="Courier New"/>
              <a:buChar char="o"/>
              <a:defRPr/>
            </a:pPr>
            <a:endParaRPr lang="en-US" sz="2200" dirty="0">
              <a:latin typeface="+mn-lt"/>
              <a:ea typeface="+mn-ea"/>
            </a:endParaRPr>
          </a:p>
          <a:p>
            <a:pPr marL="342900" indent="-342900" eaLnBrk="1" fontAlgn="auto" hangingPunct="1">
              <a:spcBef>
                <a:spcPts val="0"/>
              </a:spcBef>
              <a:spcAft>
                <a:spcPts val="0"/>
              </a:spcAft>
              <a:buFont typeface="Wingdings" charset="2"/>
              <a:buChar char="v"/>
              <a:defRPr/>
            </a:pPr>
            <a:endParaRPr lang="en-US" sz="2200" dirty="0">
              <a:latin typeface="+mn-lt"/>
              <a:ea typeface="+mn-ea"/>
            </a:endParaRPr>
          </a:p>
          <a:p>
            <a:pPr marL="342900" indent="-342900" eaLnBrk="1" fontAlgn="auto" hangingPunct="1">
              <a:spcBef>
                <a:spcPts val="0"/>
              </a:spcBef>
              <a:spcAft>
                <a:spcPts val="0"/>
              </a:spcAft>
              <a:buFont typeface="Wingdings" charset="2"/>
              <a:buChar char="v"/>
              <a:defRPr/>
            </a:pPr>
            <a:endParaRPr lang="en-US" sz="2200" dirty="0">
              <a:latin typeface="+mn-lt"/>
              <a:ea typeface="+mn-ea"/>
            </a:endParaRPr>
          </a:p>
          <a:p>
            <a:pPr algn="ctr" eaLnBrk="1" fontAlgn="auto" hangingPunct="1">
              <a:spcBef>
                <a:spcPts val="0"/>
              </a:spcBef>
              <a:spcAft>
                <a:spcPts val="0"/>
              </a:spcAft>
              <a:defRPr/>
            </a:pPr>
            <a:endParaRPr lang="en-US" sz="2400" b="1" i="1" u="sng" dirty="0">
              <a:latin typeface="+mn-lt"/>
              <a:ea typeface="+mn-ea"/>
            </a:endParaRPr>
          </a:p>
          <a:p>
            <a:pPr eaLnBrk="1" fontAlgn="auto" hangingPunct="1">
              <a:spcBef>
                <a:spcPts val="0"/>
              </a:spcBef>
              <a:spcAft>
                <a:spcPts val="0"/>
              </a:spcAft>
              <a:defRPr/>
            </a:pPr>
            <a:endParaRPr lang="en-US" sz="2400" dirty="0">
              <a:latin typeface="+mn-lt"/>
              <a:ea typeface="+mn-ea"/>
            </a:endParaRPr>
          </a:p>
          <a:p>
            <a:pPr marL="1257300" lvl="2" indent="-342900" eaLnBrk="1" fontAlgn="auto" hangingPunct="1">
              <a:spcBef>
                <a:spcPts val="0"/>
              </a:spcBef>
              <a:spcAft>
                <a:spcPts val="0"/>
              </a:spcAft>
              <a:buFont typeface="Arial"/>
              <a:buChar char="•"/>
              <a:defRPr/>
            </a:pPr>
            <a:endParaRPr lang="en-US" sz="2400" dirty="0">
              <a:latin typeface="+mn-lt"/>
              <a:ea typeface="+mn-ea"/>
            </a:endParaRPr>
          </a:p>
          <a:p>
            <a:pPr lvl="2" eaLnBrk="1" fontAlgn="auto" hangingPunct="1">
              <a:spcBef>
                <a:spcPts val="0"/>
              </a:spcBef>
              <a:spcAft>
                <a:spcPts val="0"/>
              </a:spcAft>
              <a:defRPr/>
            </a:pPr>
            <a:endParaRPr lang="en-US" sz="2400" dirty="0">
              <a:latin typeface="+mn-lt"/>
              <a:ea typeface="+mn-ea"/>
            </a:endParaRPr>
          </a:p>
          <a:p>
            <a:pPr eaLnBrk="1" fontAlgn="auto" hangingPunct="1">
              <a:spcBef>
                <a:spcPts val="0"/>
              </a:spcBef>
              <a:spcAft>
                <a:spcPts val="0"/>
              </a:spcAft>
              <a:defRPr/>
            </a:pPr>
            <a:endParaRPr lang="en-US" sz="2400" dirty="0">
              <a:latin typeface="+mn-lt"/>
              <a:ea typeface="+mn-ea"/>
            </a:endParaRPr>
          </a:p>
        </p:txBody>
      </p:sp>
    </p:spTree>
  </p:cSld>
  <p:clrMapOvr>
    <a:masterClrMapping/>
  </p:clrMapOvr>
  <p:transition>
    <p:cut/>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showMasterSp="0">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103426" name="TextBox 1"/>
          <p:cNvSpPr txBox="1">
            <a:spLocks noChangeArrowheads="1"/>
          </p:cNvSpPr>
          <p:nvPr/>
        </p:nvSpPr>
        <p:spPr bwMode="auto">
          <a:xfrm rot="-5400000">
            <a:off x="-2146300" y="2451100"/>
            <a:ext cx="5486400" cy="1041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eaLnBrk="1" hangingPunct="1">
              <a:spcBef>
                <a:spcPct val="0"/>
              </a:spcBef>
              <a:buFontTx/>
              <a:buNone/>
            </a:pPr>
            <a:r>
              <a:rPr lang="en-US" altLang="vi-VN" sz="2800">
                <a:solidFill>
                  <a:srgbClr val="FFFFFF"/>
                </a:solidFill>
              </a:rPr>
              <a:t>BRETTON WOODS SYSTEM </a:t>
            </a:r>
          </a:p>
        </p:txBody>
      </p:sp>
      <p:sp>
        <p:nvSpPr>
          <p:cNvPr id="103427" name="Title 1"/>
          <p:cNvSpPr txBox="1">
            <a:spLocks/>
          </p:cNvSpPr>
          <p:nvPr/>
        </p:nvSpPr>
        <p:spPr bwMode="auto">
          <a:xfrm>
            <a:off x="436563" y="152400"/>
            <a:ext cx="8402637" cy="68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lgn="ctr" eaLnBrk="1" hangingPunct="1">
              <a:spcBef>
                <a:spcPct val="0"/>
              </a:spcBef>
              <a:buFontTx/>
              <a:buNone/>
            </a:pPr>
            <a:endParaRPr lang="vi-VN" altLang="vi-VN" sz="4400" b="1"/>
          </a:p>
        </p:txBody>
      </p:sp>
      <p:sp>
        <p:nvSpPr>
          <p:cNvPr id="103428" name="TextBox 7"/>
          <p:cNvSpPr txBox="1">
            <a:spLocks noChangeArrowheads="1"/>
          </p:cNvSpPr>
          <p:nvPr/>
        </p:nvSpPr>
        <p:spPr bwMode="auto">
          <a:xfrm>
            <a:off x="1219200" y="152400"/>
            <a:ext cx="7620000" cy="6400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800100" indent="-34290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257300" indent="-3429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lgn="ctr" eaLnBrk="1" hangingPunct="1">
              <a:lnSpc>
                <a:spcPct val="90000"/>
              </a:lnSpc>
              <a:spcBef>
                <a:spcPct val="0"/>
              </a:spcBef>
              <a:buFontTx/>
              <a:buNone/>
            </a:pPr>
            <a:r>
              <a:rPr lang="en-US" altLang="vi-VN" sz="2800" b="1" u="sng"/>
              <a:t>COLLAPSE OF BWS</a:t>
            </a:r>
          </a:p>
          <a:p>
            <a:pPr algn="ctr" eaLnBrk="1" hangingPunct="1">
              <a:lnSpc>
                <a:spcPct val="90000"/>
              </a:lnSpc>
              <a:spcBef>
                <a:spcPct val="0"/>
              </a:spcBef>
              <a:buFontTx/>
              <a:buNone/>
            </a:pPr>
            <a:endParaRPr lang="en-US" altLang="vi-VN" sz="2800" b="1" u="sng"/>
          </a:p>
          <a:p>
            <a:pPr eaLnBrk="1" hangingPunct="1">
              <a:lnSpc>
                <a:spcPct val="90000"/>
              </a:lnSpc>
              <a:spcBef>
                <a:spcPct val="0"/>
              </a:spcBef>
              <a:buFont typeface="Wingdings" panose="05000000000000000000" pitchFamily="2" charset="2"/>
              <a:buChar char="v"/>
            </a:pPr>
            <a:r>
              <a:rPr lang="en-US" altLang="vi-VN" sz="2200"/>
              <a:t>15/08/1971: US President Nixon was forced to suspend the convertibility of dollars into gold -&gt; the end of BWS</a:t>
            </a:r>
          </a:p>
          <a:p>
            <a:pPr eaLnBrk="1" hangingPunct="1">
              <a:lnSpc>
                <a:spcPct val="90000"/>
              </a:lnSpc>
              <a:spcBef>
                <a:spcPct val="0"/>
              </a:spcBef>
              <a:buFont typeface="Wingdings" panose="05000000000000000000" pitchFamily="2" charset="2"/>
              <a:buChar char="v"/>
            </a:pPr>
            <a:endParaRPr lang="en-US" altLang="vi-VN" sz="2200"/>
          </a:p>
          <a:p>
            <a:pPr eaLnBrk="1" hangingPunct="1">
              <a:lnSpc>
                <a:spcPct val="90000"/>
              </a:lnSpc>
              <a:spcBef>
                <a:spcPct val="0"/>
              </a:spcBef>
              <a:buFont typeface="Wingdings" panose="05000000000000000000" pitchFamily="2" charset="2"/>
              <a:buChar char="v"/>
            </a:pPr>
            <a:r>
              <a:rPr lang="en-US" altLang="vi-VN" sz="2200"/>
              <a:t>12/1971: Group of Ten nations met at Smithsonian Institution in Washington, D.C. agreed to devaluate of USD (from $35 to $38 per ounce of gold); revaluate of DM, yen and other currencies -&gt; Nixon regarded Smithsonian Agreement as </a:t>
            </a:r>
            <a:r>
              <a:rPr lang="en-US" altLang="en-US" sz="2200"/>
              <a:t>“</a:t>
            </a:r>
            <a:r>
              <a:rPr lang="en-US" altLang="vi-VN" sz="2200"/>
              <a:t>the most significant monetary agreement in the history of the world</a:t>
            </a:r>
            <a:r>
              <a:rPr lang="en-US" altLang="en-US" sz="2200"/>
              <a:t>”</a:t>
            </a:r>
            <a:r>
              <a:rPr lang="en-US" altLang="vi-VN" sz="2200"/>
              <a:t> and promised that the dollar </a:t>
            </a:r>
            <a:r>
              <a:rPr lang="en-US" altLang="en-US" sz="2200"/>
              <a:t>“</a:t>
            </a:r>
            <a:r>
              <a:rPr lang="en-US" altLang="vi-VN" sz="2200"/>
              <a:t>would never again be devaluated</a:t>
            </a:r>
            <a:r>
              <a:rPr lang="en-US" altLang="en-US" sz="2200"/>
              <a:t>”</a:t>
            </a:r>
            <a:endParaRPr lang="en-US" altLang="vi-VN" sz="2200"/>
          </a:p>
          <a:p>
            <a:pPr eaLnBrk="1" hangingPunct="1">
              <a:lnSpc>
                <a:spcPct val="90000"/>
              </a:lnSpc>
              <a:spcBef>
                <a:spcPct val="0"/>
              </a:spcBef>
              <a:buFont typeface="Wingdings" panose="05000000000000000000" pitchFamily="2" charset="2"/>
              <a:buChar char="v"/>
            </a:pPr>
            <a:endParaRPr lang="en-US" altLang="vi-VN" sz="2200"/>
          </a:p>
          <a:p>
            <a:pPr eaLnBrk="1" hangingPunct="1">
              <a:lnSpc>
                <a:spcPct val="90000"/>
              </a:lnSpc>
              <a:spcBef>
                <a:spcPct val="0"/>
              </a:spcBef>
              <a:buFont typeface="Wingdings" panose="05000000000000000000" pitchFamily="2" charset="2"/>
              <a:buChar char="v"/>
            </a:pPr>
            <a:r>
              <a:rPr lang="en-US" altLang="vi-VN" sz="2200"/>
              <a:t>However, with another hug</a:t>
            </a:r>
            <a:r>
              <a:rPr lang="vi-VN" altLang="vi-VN" sz="2200"/>
              <a:t>e</a:t>
            </a:r>
            <a:r>
              <a:rPr lang="en-US" altLang="vi-VN" sz="2200"/>
              <a:t> US BOP deficit in 1972 -&gt; another devaluation of USD -&gt; 03/1973 major industrial nations decided to let their currencies float </a:t>
            </a:r>
          </a:p>
          <a:p>
            <a:pPr eaLnBrk="1" hangingPunct="1">
              <a:lnSpc>
                <a:spcPct val="90000"/>
              </a:lnSpc>
              <a:spcBef>
                <a:spcPct val="0"/>
              </a:spcBef>
              <a:buFont typeface="Wingdings" panose="05000000000000000000" pitchFamily="2" charset="2"/>
              <a:buChar char="v"/>
            </a:pPr>
            <a:endParaRPr lang="en-US" altLang="vi-VN" sz="2200"/>
          </a:p>
          <a:p>
            <a:pPr eaLnBrk="1" hangingPunct="1">
              <a:lnSpc>
                <a:spcPct val="90000"/>
              </a:lnSpc>
              <a:spcBef>
                <a:spcPct val="0"/>
              </a:spcBef>
              <a:buFontTx/>
              <a:buNone/>
            </a:pPr>
            <a:r>
              <a:rPr lang="en-US" altLang="vi-VN" sz="2200"/>
              <a:t>-&gt; The end of fixed exchange rates and a move to floating exchange rates</a:t>
            </a:r>
          </a:p>
          <a:p>
            <a:pPr lvl="1" eaLnBrk="1" hangingPunct="1">
              <a:lnSpc>
                <a:spcPct val="90000"/>
              </a:lnSpc>
              <a:spcBef>
                <a:spcPct val="0"/>
              </a:spcBef>
              <a:buFont typeface="Arial" panose="020B0604020202020204" pitchFamily="34" charset="0"/>
              <a:buChar char="•"/>
            </a:pPr>
            <a:endParaRPr lang="en-US" altLang="vi-VN" sz="2200"/>
          </a:p>
          <a:p>
            <a:pPr lvl="1" eaLnBrk="1" hangingPunct="1">
              <a:lnSpc>
                <a:spcPct val="90000"/>
              </a:lnSpc>
              <a:spcBef>
                <a:spcPct val="0"/>
              </a:spcBef>
              <a:buFontTx/>
              <a:buNone/>
            </a:pPr>
            <a:endParaRPr lang="en-US" altLang="vi-VN" sz="2200"/>
          </a:p>
          <a:p>
            <a:pPr eaLnBrk="1" hangingPunct="1">
              <a:lnSpc>
                <a:spcPct val="90000"/>
              </a:lnSpc>
              <a:spcBef>
                <a:spcPct val="0"/>
              </a:spcBef>
              <a:buFont typeface="Wingdings" panose="05000000000000000000" pitchFamily="2" charset="2"/>
              <a:buChar char="v"/>
            </a:pPr>
            <a:endParaRPr lang="en-US" altLang="vi-VN" sz="2200"/>
          </a:p>
          <a:p>
            <a:pPr eaLnBrk="1" hangingPunct="1">
              <a:lnSpc>
                <a:spcPct val="90000"/>
              </a:lnSpc>
              <a:spcBef>
                <a:spcPct val="0"/>
              </a:spcBef>
              <a:buFont typeface="Wingdings" panose="05000000000000000000" pitchFamily="2" charset="2"/>
              <a:buChar char="v"/>
            </a:pPr>
            <a:endParaRPr lang="en-US" altLang="vi-VN" sz="2200"/>
          </a:p>
          <a:p>
            <a:pPr algn="ctr" eaLnBrk="1" hangingPunct="1">
              <a:lnSpc>
                <a:spcPct val="90000"/>
              </a:lnSpc>
              <a:spcBef>
                <a:spcPct val="0"/>
              </a:spcBef>
              <a:buFontTx/>
              <a:buNone/>
            </a:pPr>
            <a:endParaRPr lang="en-US" altLang="vi-VN" sz="2400" b="1" i="1" u="sng"/>
          </a:p>
          <a:p>
            <a:pPr eaLnBrk="1" hangingPunct="1">
              <a:lnSpc>
                <a:spcPct val="90000"/>
              </a:lnSpc>
              <a:spcBef>
                <a:spcPct val="0"/>
              </a:spcBef>
              <a:buFontTx/>
              <a:buNone/>
            </a:pPr>
            <a:endParaRPr lang="en-US" altLang="vi-VN" sz="2400"/>
          </a:p>
          <a:p>
            <a:pPr lvl="2" eaLnBrk="1" hangingPunct="1">
              <a:lnSpc>
                <a:spcPct val="90000"/>
              </a:lnSpc>
              <a:spcBef>
                <a:spcPct val="0"/>
              </a:spcBef>
            </a:pPr>
            <a:endParaRPr lang="en-US" altLang="vi-VN"/>
          </a:p>
          <a:p>
            <a:pPr lvl="2" eaLnBrk="1" hangingPunct="1">
              <a:lnSpc>
                <a:spcPct val="90000"/>
              </a:lnSpc>
              <a:spcBef>
                <a:spcPct val="0"/>
              </a:spcBef>
              <a:buFontTx/>
              <a:buNone/>
            </a:pPr>
            <a:endParaRPr lang="en-US" altLang="vi-VN"/>
          </a:p>
          <a:p>
            <a:pPr eaLnBrk="1" hangingPunct="1">
              <a:lnSpc>
                <a:spcPct val="90000"/>
              </a:lnSpc>
              <a:spcBef>
                <a:spcPct val="0"/>
              </a:spcBef>
              <a:buFontTx/>
              <a:buNone/>
            </a:pPr>
            <a:endParaRPr lang="en-US" altLang="vi-VN" sz="2400"/>
          </a:p>
        </p:txBody>
      </p:sp>
    </p:spTree>
  </p:cSld>
  <p:clrMapOvr>
    <a:masterClrMapping/>
  </p:clrMapOvr>
  <p:transition>
    <p:cut/>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showMasterSp="0">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105474" name="TextBox 1"/>
          <p:cNvSpPr txBox="1">
            <a:spLocks noChangeArrowheads="1"/>
          </p:cNvSpPr>
          <p:nvPr/>
        </p:nvSpPr>
        <p:spPr bwMode="auto">
          <a:xfrm rot="-5400000">
            <a:off x="-2146300" y="2451100"/>
            <a:ext cx="5486400" cy="1041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eaLnBrk="1" hangingPunct="1">
              <a:spcBef>
                <a:spcPct val="0"/>
              </a:spcBef>
              <a:buFontTx/>
              <a:buNone/>
            </a:pPr>
            <a:r>
              <a:rPr lang="en-US" altLang="vi-VN" sz="2800">
                <a:solidFill>
                  <a:srgbClr val="FFFFFF"/>
                </a:solidFill>
              </a:rPr>
              <a:t>BRETTON WOODS SYSTEM </a:t>
            </a:r>
          </a:p>
        </p:txBody>
      </p:sp>
      <p:sp>
        <p:nvSpPr>
          <p:cNvPr id="105475" name="Title 1"/>
          <p:cNvSpPr txBox="1">
            <a:spLocks/>
          </p:cNvSpPr>
          <p:nvPr/>
        </p:nvSpPr>
        <p:spPr bwMode="auto">
          <a:xfrm>
            <a:off x="436563" y="152400"/>
            <a:ext cx="8402637" cy="68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lgn="ctr" eaLnBrk="1" hangingPunct="1">
              <a:spcBef>
                <a:spcPct val="0"/>
              </a:spcBef>
              <a:buFontTx/>
              <a:buNone/>
            </a:pPr>
            <a:endParaRPr lang="vi-VN" altLang="vi-VN" sz="4400" b="1"/>
          </a:p>
        </p:txBody>
      </p:sp>
      <p:sp>
        <p:nvSpPr>
          <p:cNvPr id="8" name="TextBox 7"/>
          <p:cNvSpPr txBox="1"/>
          <p:nvPr/>
        </p:nvSpPr>
        <p:spPr>
          <a:xfrm>
            <a:off x="1219200" y="152400"/>
            <a:ext cx="7620000" cy="6400800"/>
          </a:xfrm>
          <a:prstGeom prst="rect">
            <a:avLst/>
          </a:prstGeom>
          <a:noFill/>
        </p:spPr>
        <p:txBody>
          <a:bodyPr>
            <a:normAutofit lnSpcReduction="10000"/>
          </a:bodyPr>
          <a:lstStyle/>
          <a:p>
            <a:pPr algn="ctr" eaLnBrk="1" fontAlgn="auto" hangingPunct="1">
              <a:spcBef>
                <a:spcPts val="0"/>
              </a:spcBef>
              <a:spcAft>
                <a:spcPts val="0"/>
              </a:spcAft>
              <a:defRPr/>
            </a:pPr>
            <a:r>
              <a:rPr lang="en-US" sz="2800" b="1" u="sng" dirty="0">
                <a:latin typeface="+mn-lt"/>
                <a:ea typeface="+mn-ea"/>
              </a:rPr>
              <a:t>COLLAPSE OF BWS</a:t>
            </a:r>
          </a:p>
          <a:p>
            <a:pPr algn="ctr" eaLnBrk="1" fontAlgn="auto" hangingPunct="1">
              <a:spcBef>
                <a:spcPts val="0"/>
              </a:spcBef>
              <a:spcAft>
                <a:spcPts val="0"/>
              </a:spcAft>
              <a:defRPr/>
            </a:pPr>
            <a:endParaRPr lang="en-US" sz="2800" b="1" u="sng" dirty="0">
              <a:latin typeface="+mn-lt"/>
              <a:ea typeface="+mn-ea"/>
            </a:endParaRPr>
          </a:p>
          <a:p>
            <a:pPr marL="342900" indent="-342900" eaLnBrk="1" fontAlgn="auto" hangingPunct="1">
              <a:spcBef>
                <a:spcPts val="0"/>
              </a:spcBef>
              <a:spcAft>
                <a:spcPts val="0"/>
              </a:spcAft>
              <a:buFont typeface="Wingdings" charset="2"/>
              <a:buChar char="v"/>
              <a:defRPr/>
            </a:pPr>
            <a:r>
              <a:rPr lang="en-US" sz="2200" dirty="0">
                <a:latin typeface="Calibri" charset="0"/>
                <a:ea typeface="ＭＳ Ｐゴシック" charset="0"/>
                <a:cs typeface="ＭＳ Ｐゴシック" charset="0"/>
              </a:rPr>
              <a:t>Explanations for collapse of Bretton Woods System  </a:t>
            </a:r>
          </a:p>
          <a:p>
            <a:pPr eaLnBrk="1" fontAlgn="auto" hangingPunct="1">
              <a:spcBef>
                <a:spcPts val="0"/>
              </a:spcBef>
              <a:spcAft>
                <a:spcPts val="0"/>
              </a:spcAft>
              <a:defRPr/>
            </a:pPr>
            <a:r>
              <a:rPr lang="en-US" sz="2200" dirty="0">
                <a:latin typeface="Calibri" charset="0"/>
                <a:ea typeface="ＭＳ Ｐゴシック" charset="0"/>
                <a:cs typeface="ＭＳ Ｐゴシック" charset="0"/>
              </a:rPr>
              <a:t>The immediate cause of the collapse of the Bretton-Woods system is the huge U.S. balance-of payment deficits in early 1970s. </a:t>
            </a:r>
          </a:p>
          <a:p>
            <a:pPr eaLnBrk="1" fontAlgn="auto" hangingPunct="1">
              <a:spcBef>
                <a:spcPts val="0"/>
              </a:spcBef>
              <a:spcAft>
                <a:spcPts val="0"/>
              </a:spcAft>
              <a:defRPr/>
            </a:pPr>
            <a:r>
              <a:rPr lang="en-US" sz="2200" dirty="0">
                <a:latin typeface="Calibri" charset="0"/>
                <a:ea typeface="ＭＳ Ｐゴシック" charset="0"/>
                <a:cs typeface="ＭＳ Ｐゴシック" charset="0"/>
              </a:rPr>
              <a:t>The fundamental causes includes:</a:t>
            </a:r>
          </a:p>
          <a:p>
            <a:pPr marL="800100" lvl="1" indent="-342900" eaLnBrk="1" fontAlgn="auto" hangingPunct="1">
              <a:spcBef>
                <a:spcPts val="0"/>
              </a:spcBef>
              <a:spcAft>
                <a:spcPts val="0"/>
              </a:spcAft>
              <a:buFont typeface="Arial"/>
              <a:buChar char="•"/>
              <a:defRPr/>
            </a:pPr>
            <a:r>
              <a:rPr lang="en-US" sz="2200" dirty="0">
                <a:latin typeface="Calibri" charset="0"/>
                <a:ea typeface="ＭＳ Ｐゴシック" charset="0"/>
                <a:cs typeface="ＭＳ Ｐゴシック" charset="0"/>
              </a:rPr>
              <a:t>Liquidity: foreign-hold dollars far exceeded US gold reserves</a:t>
            </a:r>
          </a:p>
          <a:p>
            <a:pPr marL="742950" lvl="1" indent="-285750" eaLnBrk="1" hangingPunct="1">
              <a:buFont typeface="Arial"/>
              <a:buChar char="•"/>
              <a:defRPr/>
            </a:pPr>
            <a:r>
              <a:rPr lang="en-US" sz="2200" dirty="0">
                <a:latin typeface="Calibri" charset="0"/>
                <a:ea typeface="ＭＳ Ｐゴシック" charset="0"/>
                <a:cs typeface="ＭＳ Ｐゴシック" charset="0"/>
              </a:rPr>
              <a:t>Adjustment: the lack of adjustment mechanism for correcting the balance-of-payment deficits </a:t>
            </a:r>
          </a:p>
          <a:p>
            <a:pPr marL="1200150" lvl="2" indent="-285750" eaLnBrk="1" hangingPunct="1">
              <a:buFont typeface="Wingdings" charset="2"/>
              <a:buChar char="ü"/>
              <a:defRPr/>
            </a:pPr>
            <a:r>
              <a:rPr lang="en-US" dirty="0">
                <a:latin typeface="Calibri" charset="0"/>
                <a:ea typeface="ＭＳ Ｐゴシック" charset="0"/>
                <a:cs typeface="ＭＳ Ｐゴシック" charset="0"/>
              </a:rPr>
              <a:t>Countries were allowed to adjust exchange rates when they faced a persistent disequilibrium in the BOP. In reality, however, currency devaluation/revaluation was difficult.</a:t>
            </a:r>
          </a:p>
          <a:p>
            <a:pPr marL="1200150" lvl="2" indent="-285750" eaLnBrk="1" hangingPunct="1">
              <a:buFont typeface="Wingdings" charset="2"/>
              <a:buChar char="ü"/>
              <a:defRPr/>
            </a:pPr>
            <a:r>
              <a:rPr lang="en-US" dirty="0">
                <a:latin typeface="Calibri" charset="0"/>
                <a:ea typeface="ＭＳ Ｐゴシック" charset="0"/>
                <a:cs typeface="ＭＳ Ｐゴシック" charset="0"/>
              </a:rPr>
              <a:t>The inability to devaluate the dollar left the U.S. with persistent deficits in the BOP. Meanwhile, surplus countries like Germany or Japan were not willing to revaluate their currencies.  </a:t>
            </a:r>
            <a:endParaRPr lang="en-US" sz="2200" dirty="0">
              <a:latin typeface="Calibri" charset="0"/>
              <a:ea typeface="ＭＳ Ｐゴシック" charset="0"/>
              <a:cs typeface="ＭＳ Ｐゴシック" charset="0"/>
            </a:endParaRPr>
          </a:p>
          <a:p>
            <a:pPr marL="742950" lvl="1" indent="-285750" eaLnBrk="1" hangingPunct="1">
              <a:buFont typeface="Arial"/>
              <a:buChar char="•"/>
              <a:defRPr/>
            </a:pPr>
            <a:r>
              <a:rPr lang="en-US" sz="2200" dirty="0">
                <a:latin typeface="Calibri" charset="0"/>
                <a:ea typeface="ＭＳ Ｐゴシック" charset="0"/>
                <a:cs typeface="ＭＳ Ｐゴシック" charset="0"/>
              </a:rPr>
              <a:t>Confidence: the lack of adequate adjustment mechanism undermined the confidence on the dollar _ people expected that dollar would be devaluated</a:t>
            </a:r>
          </a:p>
          <a:p>
            <a:pPr marL="800100" lvl="1" indent="-342900" eaLnBrk="1" fontAlgn="auto" hangingPunct="1">
              <a:spcBef>
                <a:spcPts val="0"/>
              </a:spcBef>
              <a:spcAft>
                <a:spcPts val="0"/>
              </a:spcAft>
              <a:buFont typeface="Arial"/>
              <a:buChar char="•"/>
              <a:defRPr/>
            </a:pPr>
            <a:endParaRPr lang="en-US" sz="2200" dirty="0">
              <a:latin typeface="+mn-lt"/>
              <a:ea typeface="+mn-ea"/>
            </a:endParaRPr>
          </a:p>
          <a:p>
            <a:pPr lvl="1" eaLnBrk="1" fontAlgn="auto" hangingPunct="1">
              <a:spcBef>
                <a:spcPts val="0"/>
              </a:spcBef>
              <a:spcAft>
                <a:spcPts val="0"/>
              </a:spcAft>
              <a:defRPr/>
            </a:pPr>
            <a:endParaRPr lang="en-US" sz="2200" dirty="0">
              <a:latin typeface="+mn-lt"/>
              <a:ea typeface="+mn-ea"/>
            </a:endParaRPr>
          </a:p>
          <a:p>
            <a:pPr marL="342900" indent="-342900" eaLnBrk="1" fontAlgn="auto" hangingPunct="1">
              <a:spcBef>
                <a:spcPts val="0"/>
              </a:spcBef>
              <a:spcAft>
                <a:spcPts val="0"/>
              </a:spcAft>
              <a:buFont typeface="Wingdings" charset="2"/>
              <a:buChar char="v"/>
              <a:defRPr/>
            </a:pPr>
            <a:endParaRPr lang="en-US" sz="2200" dirty="0">
              <a:latin typeface="+mn-lt"/>
              <a:ea typeface="+mn-ea"/>
            </a:endParaRPr>
          </a:p>
          <a:p>
            <a:pPr marL="342900" indent="-342900" eaLnBrk="1" fontAlgn="auto" hangingPunct="1">
              <a:spcBef>
                <a:spcPts val="0"/>
              </a:spcBef>
              <a:spcAft>
                <a:spcPts val="0"/>
              </a:spcAft>
              <a:buFont typeface="Wingdings" charset="2"/>
              <a:buChar char="v"/>
              <a:defRPr/>
            </a:pPr>
            <a:endParaRPr lang="en-US" sz="2200" dirty="0">
              <a:latin typeface="+mn-lt"/>
              <a:ea typeface="+mn-ea"/>
            </a:endParaRPr>
          </a:p>
          <a:p>
            <a:pPr algn="ctr" eaLnBrk="1" fontAlgn="auto" hangingPunct="1">
              <a:spcBef>
                <a:spcPts val="0"/>
              </a:spcBef>
              <a:spcAft>
                <a:spcPts val="0"/>
              </a:spcAft>
              <a:defRPr/>
            </a:pPr>
            <a:endParaRPr lang="en-US" sz="2400" b="1" i="1" u="sng" dirty="0">
              <a:latin typeface="+mn-lt"/>
              <a:ea typeface="+mn-ea"/>
            </a:endParaRPr>
          </a:p>
          <a:p>
            <a:pPr eaLnBrk="1" fontAlgn="auto" hangingPunct="1">
              <a:spcBef>
                <a:spcPts val="0"/>
              </a:spcBef>
              <a:spcAft>
                <a:spcPts val="0"/>
              </a:spcAft>
              <a:defRPr/>
            </a:pPr>
            <a:endParaRPr lang="en-US" sz="2400" dirty="0">
              <a:latin typeface="+mn-lt"/>
              <a:ea typeface="+mn-ea"/>
            </a:endParaRPr>
          </a:p>
          <a:p>
            <a:pPr marL="1257300" lvl="2" indent="-342900" eaLnBrk="1" fontAlgn="auto" hangingPunct="1">
              <a:spcBef>
                <a:spcPts val="0"/>
              </a:spcBef>
              <a:spcAft>
                <a:spcPts val="0"/>
              </a:spcAft>
              <a:buFont typeface="Arial"/>
              <a:buChar char="•"/>
              <a:defRPr/>
            </a:pPr>
            <a:endParaRPr lang="en-US" sz="2400" dirty="0">
              <a:latin typeface="+mn-lt"/>
              <a:ea typeface="+mn-ea"/>
            </a:endParaRPr>
          </a:p>
          <a:p>
            <a:pPr lvl="2" eaLnBrk="1" fontAlgn="auto" hangingPunct="1">
              <a:spcBef>
                <a:spcPts val="0"/>
              </a:spcBef>
              <a:spcAft>
                <a:spcPts val="0"/>
              </a:spcAft>
              <a:defRPr/>
            </a:pPr>
            <a:endParaRPr lang="en-US" sz="2400" dirty="0">
              <a:latin typeface="+mn-lt"/>
              <a:ea typeface="+mn-ea"/>
            </a:endParaRPr>
          </a:p>
          <a:p>
            <a:pPr eaLnBrk="1" fontAlgn="auto" hangingPunct="1">
              <a:spcBef>
                <a:spcPts val="0"/>
              </a:spcBef>
              <a:spcAft>
                <a:spcPts val="0"/>
              </a:spcAft>
              <a:defRPr/>
            </a:pPr>
            <a:endParaRPr lang="en-US" sz="2400" dirty="0">
              <a:latin typeface="+mn-lt"/>
              <a:ea typeface="+mn-ea"/>
            </a:endParaRPr>
          </a:p>
        </p:txBody>
      </p:sp>
    </p:spTree>
  </p:cSld>
  <p:clrMapOvr>
    <a:masterClrMapping/>
  </p:clrMapOvr>
  <p:transition>
    <p:cut/>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07522" name="Rectangle 1"/>
          <p:cNvSpPr>
            <a:spLocks noChangeArrowheads="1"/>
          </p:cNvSpPr>
          <p:nvPr/>
        </p:nvSpPr>
        <p:spPr bwMode="auto">
          <a:xfrm>
            <a:off x="2260600" y="2362200"/>
            <a:ext cx="4910138" cy="1446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lgn="ctr" eaLnBrk="1" hangingPunct="1">
              <a:spcBef>
                <a:spcPct val="0"/>
              </a:spcBef>
              <a:buFontTx/>
              <a:buNone/>
            </a:pPr>
            <a:r>
              <a:rPr lang="en-US" altLang="vi-VN" sz="4400" b="1">
                <a:solidFill>
                  <a:srgbClr val="262626"/>
                </a:solidFill>
              </a:rPr>
              <a:t>4. THE PRESENT IMS</a:t>
            </a:r>
          </a:p>
          <a:p>
            <a:pPr algn="ctr" eaLnBrk="1" hangingPunct="1">
              <a:spcBef>
                <a:spcPct val="0"/>
              </a:spcBef>
              <a:buFontTx/>
              <a:buNone/>
            </a:pPr>
            <a:r>
              <a:rPr lang="en-US" altLang="vi-VN" sz="4400" b="1">
                <a:solidFill>
                  <a:srgbClr val="262626"/>
                </a:solidFill>
              </a:rPr>
              <a:t>(1973-present)</a:t>
            </a:r>
          </a:p>
        </p:txBody>
      </p:sp>
    </p:spTree>
  </p:cSld>
  <p:clrMapOvr>
    <a:masterClrMapping/>
  </p:clrMapOvr>
  <p:transition spd="slow">
    <p:fade/>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36563" y="76200"/>
            <a:ext cx="8402637" cy="685800"/>
          </a:xfrm>
        </p:spPr>
        <p:txBody>
          <a:bodyPr rtlCol="0"/>
          <a:lstStyle/>
          <a:p>
            <a:pPr eaLnBrk="1" fontAlgn="auto" hangingPunct="1">
              <a:spcAft>
                <a:spcPts val="0"/>
              </a:spcAft>
              <a:defRPr/>
            </a:pPr>
            <a:r>
              <a:rPr lang="en-US" dirty="0" smtClean="0">
                <a:ea typeface="+mj-ea"/>
                <a:cs typeface="+mj-cs"/>
              </a:rPr>
              <a:t>Jamaica Accords </a:t>
            </a:r>
            <a:endParaRPr lang="en-US" dirty="0">
              <a:ea typeface="+mj-ea"/>
              <a:cs typeface="+mj-cs"/>
            </a:endParaRPr>
          </a:p>
        </p:txBody>
      </p:sp>
      <p:sp>
        <p:nvSpPr>
          <p:cNvPr id="3" name="Content Placeholder 2"/>
          <p:cNvSpPr>
            <a:spLocks noGrp="1"/>
          </p:cNvSpPr>
          <p:nvPr>
            <p:ph idx="1"/>
          </p:nvPr>
        </p:nvSpPr>
        <p:spPr>
          <a:xfrm>
            <a:off x="457200" y="1570038"/>
            <a:ext cx="8229600" cy="4525962"/>
          </a:xfrm>
        </p:spPr>
        <p:txBody>
          <a:bodyPr/>
          <a:lstStyle/>
          <a:p>
            <a:pPr eaLnBrk="1" hangingPunct="1">
              <a:buFont typeface="Wingdings" panose="05000000000000000000" pitchFamily="2" charset="2"/>
              <a:buChar char="v"/>
            </a:pPr>
            <a:r>
              <a:rPr lang="en-US" altLang="vi-VN" sz="2400" smtClean="0">
                <a:solidFill>
                  <a:srgbClr val="474747"/>
                </a:solidFill>
              </a:rPr>
              <a:t> After BWS</a:t>
            </a:r>
            <a:r>
              <a:rPr lang="en-US" altLang="en-US" sz="2400" smtClean="0">
                <a:solidFill>
                  <a:srgbClr val="474747"/>
                </a:solidFill>
              </a:rPr>
              <a:t>’</a:t>
            </a:r>
            <a:r>
              <a:rPr lang="en-US" altLang="vi-VN" sz="2400" smtClean="0">
                <a:solidFill>
                  <a:srgbClr val="474747"/>
                </a:solidFill>
              </a:rPr>
              <a:t>s collapse (03/1973) -&gt; </a:t>
            </a:r>
            <a:r>
              <a:rPr lang="en-US" altLang="vi-VN" sz="2400" b="1" i="1" smtClean="0">
                <a:solidFill>
                  <a:srgbClr val="474747"/>
                </a:solidFill>
              </a:rPr>
              <a:t>Managed floating exchange rate system  </a:t>
            </a:r>
          </a:p>
          <a:p>
            <a:pPr lvl="1" eaLnBrk="1" hangingPunct="1">
              <a:buFont typeface="Arial" panose="020B0604020202020204" pitchFamily="34" charset="0"/>
              <a:buChar char="•"/>
            </a:pPr>
            <a:r>
              <a:rPr lang="en-US" altLang="vi-VN" sz="2000" smtClean="0">
                <a:solidFill>
                  <a:srgbClr val="474747"/>
                </a:solidFill>
              </a:rPr>
              <a:t>Exchange rates determined by supply and demand in foreign exchange market -&gt; automatic adjustment mechanism. </a:t>
            </a:r>
          </a:p>
          <a:p>
            <a:pPr lvl="1" eaLnBrk="1" hangingPunct="1">
              <a:buFont typeface="Arial" panose="020B0604020202020204" pitchFamily="34" charset="0"/>
              <a:buChar char="•"/>
            </a:pPr>
            <a:r>
              <a:rPr lang="en-US" altLang="vi-VN" sz="2000" smtClean="0">
                <a:solidFill>
                  <a:srgbClr val="474747"/>
                </a:solidFill>
              </a:rPr>
              <a:t>Central banks may intervene in foreign exchange markets to smooth short-run fluctuations in exchange rates</a:t>
            </a:r>
          </a:p>
          <a:p>
            <a:pPr eaLnBrk="1" hangingPunct="1">
              <a:buFont typeface="Wingdings" panose="05000000000000000000" pitchFamily="2" charset="2"/>
              <a:buChar char="v"/>
            </a:pPr>
            <a:r>
              <a:rPr lang="en-US" altLang="vi-VN" sz="2400" smtClean="0">
                <a:solidFill>
                  <a:srgbClr val="474747"/>
                </a:solidFill>
              </a:rPr>
              <a:t>1976: Jamaica Accords formally recognizing managed floating exchange rate system; ratified and took effect in 04/1978</a:t>
            </a:r>
          </a:p>
          <a:p>
            <a:pPr eaLnBrk="1" hangingPunct="1"/>
            <a:endParaRPr lang="en-US" altLang="vi-VN" smtClean="0">
              <a:solidFill>
                <a:srgbClr val="474747"/>
              </a:solidFill>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5" presetClass="entr" presetSubtype="10"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animEffect transition="in" filter="checkerboard(across)">
                                      <p:cBhvr>
                                        <p:cTn id="15"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36563" y="76200"/>
            <a:ext cx="8402637" cy="685800"/>
          </a:xfrm>
        </p:spPr>
        <p:txBody>
          <a:bodyPr/>
          <a:lstStyle/>
          <a:p>
            <a:pPr eaLnBrk="1" hangingPunct="1">
              <a:defRPr/>
            </a:pPr>
            <a:r>
              <a:rPr lang="en-US" dirty="0">
                <a:ea typeface="ＭＳ Ｐゴシック" charset="0"/>
                <a:cs typeface="ＭＳ Ｐゴシック" charset="0"/>
              </a:rPr>
              <a:t>P</a:t>
            </a:r>
            <a:r>
              <a:rPr lang="en-US" dirty="0" smtClean="0">
                <a:ea typeface="ＭＳ Ｐゴシック" charset="0"/>
                <a:cs typeface="ＭＳ Ｐゴシック" charset="0"/>
              </a:rPr>
              <a:t>rinciples</a:t>
            </a:r>
            <a:endParaRPr lang="en-US" dirty="0">
              <a:ea typeface="ＭＳ Ｐゴシック" charset="0"/>
              <a:cs typeface="ＭＳ Ｐゴシック" charset="0"/>
            </a:endParaRPr>
          </a:p>
        </p:txBody>
      </p:sp>
      <p:sp>
        <p:nvSpPr>
          <p:cNvPr id="3" name="Content Placeholder 2"/>
          <p:cNvSpPr>
            <a:spLocks noGrp="1"/>
          </p:cNvSpPr>
          <p:nvPr>
            <p:ph idx="1"/>
          </p:nvPr>
        </p:nvSpPr>
        <p:spPr>
          <a:xfrm>
            <a:off x="457200" y="1219200"/>
            <a:ext cx="8229600" cy="4525963"/>
          </a:xfrm>
        </p:spPr>
        <p:txBody>
          <a:bodyPr/>
          <a:lstStyle/>
          <a:p>
            <a:pPr eaLnBrk="1" hangingPunct="1">
              <a:buFont typeface="Wingdings" charset="2"/>
              <a:buChar char="v"/>
              <a:defRPr/>
            </a:pPr>
            <a:r>
              <a:rPr lang="en-US" sz="2400" dirty="0" smtClean="0">
                <a:ea typeface="ＭＳ Ｐゴシック" charset="0"/>
                <a:cs typeface="ＭＳ Ｐゴシック" charset="0"/>
              </a:rPr>
              <a:t>Nations are allowed to choose exchange rate regimes</a:t>
            </a:r>
          </a:p>
          <a:p>
            <a:pPr lvl="1">
              <a:buFont typeface="Arial"/>
              <a:buChar char="•"/>
              <a:defRPr/>
            </a:pPr>
            <a:r>
              <a:rPr lang="en-US" sz="2200" dirty="0">
                <a:ea typeface="ＭＳ Ｐゴシック" charset="0"/>
                <a:cs typeface="+mn-cs"/>
              </a:rPr>
              <a:t>Industrial countries and large developing countries tend to adopt managed floating exchange rate </a:t>
            </a:r>
            <a:r>
              <a:rPr lang="en-US" sz="2200" dirty="0" smtClean="0">
                <a:ea typeface="ＭＳ Ｐゴシック" charset="0"/>
                <a:cs typeface="+mn-cs"/>
              </a:rPr>
              <a:t>regimes</a:t>
            </a:r>
          </a:p>
          <a:p>
            <a:pPr lvl="1">
              <a:buFont typeface="Arial"/>
              <a:buChar char="•"/>
              <a:defRPr/>
            </a:pPr>
            <a:r>
              <a:rPr lang="en-US" sz="2200" dirty="0" smtClean="0">
                <a:ea typeface="ＭＳ Ｐゴシック" charset="0"/>
                <a:cs typeface="+mn-cs"/>
              </a:rPr>
              <a:t>Other </a:t>
            </a:r>
            <a:r>
              <a:rPr lang="en-US" sz="2200" dirty="0">
                <a:ea typeface="ＭＳ Ｐゴシック" charset="0"/>
                <a:cs typeface="+mn-cs"/>
              </a:rPr>
              <a:t>countries adopt </a:t>
            </a:r>
            <a:r>
              <a:rPr lang="en-US" sz="2200" dirty="0" smtClean="0">
                <a:ea typeface="ＭＳ Ｐゴシック" charset="0"/>
                <a:cs typeface="+mn-cs"/>
              </a:rPr>
              <a:t>more-inclined fixed </a:t>
            </a:r>
            <a:r>
              <a:rPr lang="en-US" sz="2200" dirty="0">
                <a:ea typeface="ＭＳ Ｐゴシック" charset="0"/>
                <a:cs typeface="+mn-cs"/>
              </a:rPr>
              <a:t>exchange rate regimes with different degrees of fixity.</a:t>
            </a:r>
          </a:p>
          <a:p>
            <a:pPr eaLnBrk="1" hangingPunct="1">
              <a:buFont typeface="Wingdings" charset="2"/>
              <a:buChar char="v"/>
              <a:defRPr/>
            </a:pPr>
            <a:r>
              <a:rPr lang="en-US" sz="2400" dirty="0" smtClean="0">
                <a:ea typeface="ＭＳ Ｐゴシック" charset="0"/>
                <a:cs typeface="ＭＳ Ｐゴシック" charset="0"/>
              </a:rPr>
              <a:t>Gold is abandoned as an international reserve asset</a:t>
            </a:r>
          </a:p>
          <a:p>
            <a:pPr lvl="1" eaLnBrk="1" hangingPunct="1">
              <a:buFont typeface="Arial"/>
              <a:buChar char="•"/>
              <a:defRPr/>
            </a:pPr>
            <a:r>
              <a:rPr lang="en-US" sz="2200" dirty="0" smtClean="0">
                <a:ea typeface="ＭＳ Ｐゴシック" charset="0"/>
                <a:cs typeface="+mn-cs"/>
              </a:rPr>
              <a:t>The official price of gold was abolished</a:t>
            </a:r>
          </a:p>
          <a:p>
            <a:pPr lvl="1" eaLnBrk="1" hangingPunct="1">
              <a:buFont typeface="Arial"/>
              <a:buChar char="•"/>
              <a:defRPr/>
            </a:pPr>
            <a:r>
              <a:rPr lang="en-US" sz="2200" dirty="0" smtClean="0">
                <a:ea typeface="ＭＳ Ｐゴシック" charset="0"/>
                <a:cs typeface="+mn-cs"/>
              </a:rPr>
              <a:t>No gold transactions between IMF and member nations</a:t>
            </a:r>
          </a:p>
          <a:p>
            <a:pPr lvl="1" eaLnBrk="1" hangingPunct="1">
              <a:buFont typeface="Arial"/>
              <a:buChar char="•"/>
              <a:defRPr/>
            </a:pPr>
            <a:r>
              <a:rPr lang="en-US" sz="2200" dirty="0" smtClean="0">
                <a:ea typeface="ＭＳ Ｐゴシック" charset="0"/>
                <a:cs typeface="+mn-cs"/>
              </a:rPr>
              <a:t>IMF has gradually sold its gold holdings on the free market</a:t>
            </a:r>
          </a:p>
          <a:p>
            <a:pPr eaLnBrk="1" hangingPunct="1">
              <a:buFont typeface="Wingdings" charset="2"/>
              <a:buChar char="v"/>
              <a:defRPr/>
            </a:pPr>
            <a:r>
              <a:rPr lang="en-US" sz="2400" dirty="0" smtClean="0">
                <a:ea typeface="ＭＳ Ｐゴシック" charset="0"/>
                <a:cs typeface="ＭＳ Ｐゴシック" charset="0"/>
              </a:rPr>
              <a:t>USD still plays as principal reserve currency</a:t>
            </a:r>
          </a:p>
          <a:p>
            <a:pPr lvl="1" eaLnBrk="1" hangingPunct="1">
              <a:buFont typeface="Arial"/>
              <a:buChar char="•"/>
              <a:defRPr/>
            </a:pPr>
            <a:endParaRPr lang="en-US" sz="2000" dirty="0" smtClean="0">
              <a:ea typeface="ＭＳ Ｐゴシック" charset="0"/>
              <a:cs typeface="+mn-cs"/>
            </a:endParaRPr>
          </a:p>
          <a:p>
            <a:pPr eaLnBrk="1" hangingPunct="1">
              <a:buFont typeface="Wingdings" charset="2"/>
              <a:buChar char="v"/>
              <a:defRPr/>
            </a:pPr>
            <a:endParaRPr lang="en-US" sz="2400" dirty="0">
              <a:ea typeface="ＭＳ Ｐゴシック" charset="0"/>
              <a:cs typeface="ＭＳ Ｐゴシック" charset="0"/>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anim calcmode="lin" valueType="num">
                                      <p:cBhvr additive="base">
                                        <p:cTn id="13"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 calcmode="lin" valueType="num">
                                      <p:cBhvr additive="base">
                                        <p:cTn id="19"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2" end="2"/>
                                            </p:txEl>
                                          </p:spTgt>
                                        </p:tgtEl>
                                        <p:attrNameLst>
                                          <p:attrName>style.visibility</p:attrName>
                                        </p:attrNameLst>
                                      </p:cBhvr>
                                      <p:to>
                                        <p:strVal val="visible"/>
                                      </p:to>
                                    </p:set>
                                    <p:anim calcmode="lin" valueType="num">
                                      <p:cBhvr additive="base">
                                        <p:cTn id="2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2" end="2"/>
                                            </p:txEl>
                                          </p:spTgt>
                                        </p:tgtEl>
                                        <p:attrNameLst>
                                          <p:attrName>ppt_y</p:attrName>
                                        </p:attrNameLst>
                                      </p:cBhvr>
                                      <p:tavLst>
                                        <p:tav tm="0">
                                          <p:val>
                                            <p:strVal val="1+#ppt_h/2"/>
                                          </p:val>
                                        </p:tav>
                                        <p:tav tm="100000">
                                          <p:val>
                                            <p:strVal val="#ppt_y"/>
                                          </p:val>
                                        </p:tav>
                                      </p:tavLst>
                                    </p:anim>
                                  </p:childTnLst>
                                </p:cTn>
                              </p:par>
                              <p:par>
                                <p:cTn id="27" presetID="12" presetClass="entr" presetSubtype="4" fill="hold" nodeType="withEffect">
                                  <p:stCondLst>
                                    <p:cond delay="0"/>
                                  </p:stCondLst>
                                  <p:childTnLst>
                                    <p:set>
                                      <p:cBhvr>
                                        <p:cTn id="28" dur="1" fill="hold">
                                          <p:stCondLst>
                                            <p:cond delay="0"/>
                                          </p:stCondLst>
                                        </p:cTn>
                                        <p:tgtEl>
                                          <p:spTgt spid="3">
                                            <p:txEl>
                                              <p:pRg st="4" end="4"/>
                                            </p:txEl>
                                          </p:spTgt>
                                        </p:tgtEl>
                                        <p:attrNameLst>
                                          <p:attrName>style.visibility</p:attrName>
                                        </p:attrNameLst>
                                      </p:cBhvr>
                                      <p:to>
                                        <p:strVal val="visible"/>
                                      </p:to>
                                    </p:set>
                                    <p:anim calcmode="lin" valueType="num">
                                      <p:cBhvr additive="base">
                                        <p:cTn id="29" dur="500"/>
                                        <p:tgtEl>
                                          <p:spTgt spid="3">
                                            <p:txEl>
                                              <p:pRg st="4" end="4"/>
                                            </p:txEl>
                                          </p:spTgt>
                                        </p:tgtEl>
                                        <p:attrNameLst>
                                          <p:attrName>ppt_y</p:attrName>
                                        </p:attrNameLst>
                                      </p:cBhvr>
                                      <p:tavLst>
                                        <p:tav tm="0">
                                          <p:val>
                                            <p:strVal val="#ppt_y+#ppt_h*1.125000"/>
                                          </p:val>
                                        </p:tav>
                                        <p:tav tm="100000">
                                          <p:val>
                                            <p:strVal val="#ppt_y"/>
                                          </p:val>
                                        </p:tav>
                                      </p:tavLst>
                                    </p:anim>
                                    <p:animEffect transition="in" filter="wipe(up)">
                                      <p:cBhvr>
                                        <p:cTn id="30" dur="500"/>
                                        <p:tgtEl>
                                          <p:spTgt spid="3">
                                            <p:txEl>
                                              <p:pRg st="4" end="4"/>
                                            </p:txEl>
                                          </p:spTgt>
                                        </p:tgtEl>
                                      </p:cBhvr>
                                    </p:animEffect>
                                  </p:childTnLst>
                                </p:cTn>
                              </p:par>
                              <p:par>
                                <p:cTn id="31" presetID="12" presetClass="entr" presetSubtype="4" fill="hold" nodeType="withEffect">
                                  <p:stCondLst>
                                    <p:cond delay="0"/>
                                  </p:stCondLst>
                                  <p:childTnLst>
                                    <p:set>
                                      <p:cBhvr>
                                        <p:cTn id="32" dur="1" fill="hold">
                                          <p:stCondLst>
                                            <p:cond delay="0"/>
                                          </p:stCondLst>
                                        </p:cTn>
                                        <p:tgtEl>
                                          <p:spTgt spid="3">
                                            <p:txEl>
                                              <p:pRg st="5" end="5"/>
                                            </p:txEl>
                                          </p:spTgt>
                                        </p:tgtEl>
                                        <p:attrNameLst>
                                          <p:attrName>style.visibility</p:attrName>
                                        </p:attrNameLst>
                                      </p:cBhvr>
                                      <p:to>
                                        <p:strVal val="visible"/>
                                      </p:to>
                                    </p:set>
                                    <p:anim calcmode="lin" valueType="num">
                                      <p:cBhvr additive="base">
                                        <p:cTn id="33" dur="500"/>
                                        <p:tgtEl>
                                          <p:spTgt spid="3">
                                            <p:txEl>
                                              <p:pRg st="5" end="5"/>
                                            </p:txEl>
                                          </p:spTgt>
                                        </p:tgtEl>
                                        <p:attrNameLst>
                                          <p:attrName>ppt_y</p:attrName>
                                        </p:attrNameLst>
                                      </p:cBhvr>
                                      <p:tavLst>
                                        <p:tav tm="0">
                                          <p:val>
                                            <p:strVal val="#ppt_y+#ppt_h*1.125000"/>
                                          </p:val>
                                        </p:tav>
                                        <p:tav tm="100000">
                                          <p:val>
                                            <p:strVal val="#ppt_y"/>
                                          </p:val>
                                        </p:tav>
                                      </p:tavLst>
                                    </p:anim>
                                    <p:animEffect transition="in" filter="wipe(up)">
                                      <p:cBhvr>
                                        <p:cTn id="34" dur="500"/>
                                        <p:tgtEl>
                                          <p:spTgt spid="3">
                                            <p:txEl>
                                              <p:pRg st="5" end="5"/>
                                            </p:txEl>
                                          </p:spTgt>
                                        </p:tgtEl>
                                      </p:cBhvr>
                                    </p:animEffect>
                                  </p:childTnLst>
                                </p:cTn>
                              </p:par>
                              <p:par>
                                <p:cTn id="35" presetID="12" presetClass="entr" presetSubtype="4" fill="hold" nodeType="with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 calcmode="lin" valueType="num">
                                      <p:cBhvr additive="base">
                                        <p:cTn id="37" dur="500"/>
                                        <p:tgtEl>
                                          <p:spTgt spid="3">
                                            <p:txEl>
                                              <p:pRg st="6" end="6"/>
                                            </p:txEl>
                                          </p:spTgt>
                                        </p:tgtEl>
                                        <p:attrNameLst>
                                          <p:attrName>ppt_y</p:attrName>
                                        </p:attrNameLst>
                                      </p:cBhvr>
                                      <p:tavLst>
                                        <p:tav tm="0">
                                          <p:val>
                                            <p:strVal val="#ppt_y+#ppt_h*1.125000"/>
                                          </p:val>
                                        </p:tav>
                                        <p:tav tm="100000">
                                          <p:val>
                                            <p:strVal val="#ppt_y"/>
                                          </p:val>
                                        </p:tav>
                                      </p:tavLst>
                                    </p:anim>
                                    <p:animEffect transition="in" filter="wipe(up)">
                                      <p:cBhvr>
                                        <p:cTn id="38" dur="500"/>
                                        <p:tgtEl>
                                          <p:spTgt spid="3">
                                            <p:txEl>
                                              <p:pRg st="6" end="6"/>
                                            </p:txEl>
                                          </p:spTgt>
                                        </p:tgtEl>
                                      </p:cBhvr>
                                    </p:animEffect>
                                  </p:childTnLst>
                                </p:cTn>
                              </p:par>
                            </p:childTnLst>
                          </p:cTn>
                        </p:par>
                      </p:childTnLst>
                    </p:cTn>
                  </p:par>
                  <p:par>
                    <p:cTn id="39" fill="hold" nodeType="clickPar">
                      <p:stCondLst>
                        <p:cond delay="indefinite"/>
                      </p:stCondLst>
                      <p:childTnLst>
                        <p:par>
                          <p:cTn id="40" fill="hold" nodeType="withGroup">
                            <p:stCondLst>
                              <p:cond delay="0"/>
                            </p:stCondLst>
                            <p:childTnLst>
                              <p:par>
                                <p:cTn id="41" presetID="6" presetClass="entr" presetSubtype="16" fill="hold" nodeType="clickEffect">
                                  <p:stCondLst>
                                    <p:cond delay="0"/>
                                  </p:stCondLst>
                                  <p:childTnLst>
                                    <p:set>
                                      <p:cBhvr>
                                        <p:cTn id="42" dur="1" fill="hold">
                                          <p:stCondLst>
                                            <p:cond delay="0"/>
                                          </p:stCondLst>
                                        </p:cTn>
                                        <p:tgtEl>
                                          <p:spTgt spid="3">
                                            <p:txEl>
                                              <p:pRg st="7" end="7"/>
                                            </p:txEl>
                                          </p:spTgt>
                                        </p:tgtEl>
                                        <p:attrNameLst>
                                          <p:attrName>style.visibility</p:attrName>
                                        </p:attrNameLst>
                                      </p:cBhvr>
                                      <p:to>
                                        <p:strVal val="visible"/>
                                      </p:to>
                                    </p:set>
                                    <p:animEffect transition="in" filter="circle(in)">
                                      <p:cBhvr>
                                        <p:cTn id="43" dur="20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2895600" y="2057400"/>
            <a:ext cx="5943600" cy="1970088"/>
          </a:xfrm>
        </p:spPr>
        <p:txBody>
          <a:bodyPr rtlCol="0">
            <a:noAutofit/>
          </a:bodyPr>
          <a:lstStyle/>
          <a:p>
            <a:pPr eaLnBrk="1" fontAlgn="auto" hangingPunct="1">
              <a:spcBef>
                <a:spcPts val="0"/>
              </a:spcBef>
              <a:spcAft>
                <a:spcPts val="0"/>
              </a:spcAft>
              <a:defRPr/>
            </a:pPr>
            <a:r>
              <a:rPr lang="en-US" sz="4000" dirty="0" smtClean="0">
                <a:ea typeface="+mj-ea"/>
                <a:cs typeface="+mj-cs"/>
              </a:rPr>
              <a:t>Problems with </a:t>
            </a:r>
            <a:br>
              <a:rPr lang="en-US" sz="4000" dirty="0" smtClean="0">
                <a:ea typeface="+mj-ea"/>
                <a:cs typeface="+mj-cs"/>
              </a:rPr>
            </a:br>
            <a:r>
              <a:rPr lang="en-US" sz="4000" dirty="0" smtClean="0">
                <a:ea typeface="+mj-ea"/>
                <a:cs typeface="+mj-cs"/>
              </a:rPr>
              <a:t>the present </a:t>
            </a:r>
            <a:r>
              <a:rPr lang="en-US" sz="4000" dirty="0" err="1" smtClean="0">
                <a:ea typeface="+mj-ea"/>
                <a:cs typeface="+mj-cs"/>
              </a:rPr>
              <a:t>ims</a:t>
            </a:r>
            <a:r>
              <a:rPr lang="en-US" sz="4000" dirty="0" smtClean="0">
                <a:ea typeface="+mj-ea"/>
                <a:cs typeface="+mj-cs"/>
              </a:rPr>
              <a:t> </a:t>
            </a:r>
            <a:endParaRPr lang="en-US" sz="4000" dirty="0">
              <a:ea typeface="+mj-ea"/>
              <a:cs typeface="+mj-cs"/>
            </a:endParaRPr>
          </a:p>
        </p:txBody>
      </p:sp>
      <p:sp>
        <p:nvSpPr>
          <p:cNvPr id="6" name="TextBox 5"/>
          <p:cNvSpPr txBox="1"/>
          <p:nvPr/>
        </p:nvSpPr>
        <p:spPr>
          <a:xfrm>
            <a:off x="1121392" y="1557456"/>
            <a:ext cx="1219200" cy="2708434"/>
          </a:xfrm>
          <a:prstGeom prst="rect">
            <a:avLst/>
          </a:prstGeom>
          <a:noFill/>
        </p:spPr>
        <p:txBody>
          <a:bodyPr>
            <a:spAutoFit/>
          </a:bodyPr>
          <a:lstStyle/>
          <a:p>
            <a:pPr eaLnBrk="1" fontAlgn="auto" hangingPunct="1">
              <a:spcBef>
                <a:spcPts val="0"/>
              </a:spcBef>
              <a:spcAft>
                <a:spcPts val="0"/>
              </a:spcAft>
              <a:defRPr/>
            </a:pPr>
            <a:r>
              <a:rPr lang="en-US" sz="17000" b="1" dirty="0">
                <a:solidFill>
                  <a:srgbClr val="F26200">
                    <a:alpha val="40000"/>
                  </a:srgbClr>
                </a:solidFill>
                <a:latin typeface="Calibri"/>
                <a:ea typeface="ＭＳ Ｐゴシック" charset="0"/>
                <a:cs typeface="Arial" pitchFamily="34" charset="0"/>
              </a:rPr>
              <a:t>3</a:t>
            </a:r>
          </a:p>
        </p:txBody>
      </p:sp>
      <p:sp>
        <p:nvSpPr>
          <p:cNvPr id="112644" name="Text Placeholder 4"/>
          <p:cNvSpPr txBox="1">
            <a:spLocks/>
          </p:cNvSpPr>
          <p:nvPr/>
        </p:nvSpPr>
        <p:spPr bwMode="auto">
          <a:xfrm>
            <a:off x="3048000" y="5181600"/>
            <a:ext cx="3505200" cy="68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lgn="just" eaLnBrk="1" hangingPunct="1">
              <a:spcBef>
                <a:spcPct val="0"/>
              </a:spcBef>
              <a:buFont typeface="Arial" panose="020B0604020202020204" pitchFamily="34" charset="0"/>
              <a:buNone/>
            </a:pPr>
            <a:endParaRPr lang="vi-VN" altLang="vi-VN" sz="1400" i="1">
              <a:solidFill>
                <a:srgbClr val="404040"/>
              </a:solidFill>
            </a:endParaRPr>
          </a:p>
        </p:txBody>
      </p:sp>
      <p:sp>
        <p:nvSpPr>
          <p:cNvPr id="3" name="Text Placeholder 2"/>
          <p:cNvSpPr>
            <a:spLocks noGrp="1"/>
          </p:cNvSpPr>
          <p:nvPr>
            <p:ph type="body" idx="1"/>
          </p:nvPr>
        </p:nvSpPr>
        <p:spPr>
          <a:xfrm>
            <a:off x="381000" y="5105400"/>
            <a:ext cx="8229600" cy="376238"/>
          </a:xfrm>
        </p:spPr>
        <p:txBody>
          <a:bodyPr rtlCol="0"/>
          <a:lstStyle/>
          <a:p>
            <a:pPr eaLnBrk="1" fontAlgn="auto" hangingPunct="1">
              <a:spcAft>
                <a:spcPts val="0"/>
              </a:spcAft>
              <a:defRPr/>
            </a:pPr>
            <a:endParaRPr lang="en-US">
              <a:ea typeface="+mn-ea"/>
              <a:cs typeface="+mn-cs"/>
            </a:endParaRPr>
          </a:p>
        </p:txBody>
      </p:sp>
    </p:spTree>
  </p:cSld>
  <p:clrMapOvr>
    <a:masterClrMapping/>
  </p:clrMapOvr>
  <p:transition spd="slow">
    <p:fade/>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436563" y="76200"/>
            <a:ext cx="8402637" cy="685800"/>
          </a:xfrm>
        </p:spPr>
        <p:txBody>
          <a:bodyPr rtlCol="0"/>
          <a:lstStyle/>
          <a:p>
            <a:pPr eaLnBrk="1" fontAlgn="auto" hangingPunct="1">
              <a:spcAft>
                <a:spcPts val="0"/>
              </a:spcAft>
              <a:defRPr/>
            </a:pPr>
            <a:r>
              <a:rPr lang="en-US" dirty="0" smtClean="0">
                <a:ea typeface="+mj-ea"/>
                <a:cs typeface="+mj-cs"/>
              </a:rPr>
              <a:t>Problems of the present IMS</a:t>
            </a:r>
            <a:endParaRPr lang="en-US" dirty="0">
              <a:ea typeface="+mj-ea"/>
              <a:cs typeface="+mj-cs"/>
            </a:endParaRPr>
          </a:p>
        </p:txBody>
      </p:sp>
      <p:sp>
        <p:nvSpPr>
          <p:cNvPr id="3" name="Content Placeholder 2"/>
          <p:cNvSpPr>
            <a:spLocks noGrp="1"/>
          </p:cNvSpPr>
          <p:nvPr>
            <p:ph idx="1"/>
          </p:nvPr>
        </p:nvSpPr>
        <p:spPr>
          <a:xfrm>
            <a:off x="533400" y="1219200"/>
            <a:ext cx="7924800" cy="4953000"/>
          </a:xfrm>
        </p:spPr>
        <p:txBody>
          <a:bodyPr rtlCol="0">
            <a:normAutofit fontScale="92500"/>
          </a:bodyPr>
          <a:lstStyle/>
          <a:p>
            <a:pPr eaLnBrk="1" fontAlgn="auto" hangingPunct="1">
              <a:spcAft>
                <a:spcPts val="0"/>
              </a:spcAft>
              <a:buFont typeface="Wingdings" charset="2"/>
              <a:buChar char="ü"/>
              <a:defRPr/>
            </a:pPr>
            <a:r>
              <a:rPr lang="en-US" sz="2200" dirty="0" smtClean="0">
                <a:ea typeface="+mn-ea"/>
                <a:cs typeface="+mn-cs"/>
              </a:rPr>
              <a:t>The large volatility of exchange rate </a:t>
            </a:r>
          </a:p>
          <a:p>
            <a:pPr lvl="1" eaLnBrk="1" fontAlgn="auto" hangingPunct="1">
              <a:spcAft>
                <a:spcPts val="0"/>
              </a:spcAft>
              <a:buFont typeface="Courier New"/>
              <a:buChar char="o"/>
              <a:defRPr/>
            </a:pPr>
            <a:r>
              <a:rPr lang="en-US" sz="1800" dirty="0" smtClean="0">
                <a:ea typeface="+mn-ea"/>
                <a:cs typeface="+mn-cs"/>
              </a:rPr>
              <a:t>Recently, the increasingly integrated global capital market leads to an increasingly wave of volatile international capital flows, particularly short-term speculative capital flows -&gt; the major cause for exchange and macroeconomic instability. </a:t>
            </a:r>
          </a:p>
          <a:p>
            <a:pPr lvl="1" eaLnBrk="1" fontAlgn="auto" hangingPunct="1">
              <a:spcAft>
                <a:spcPts val="0"/>
              </a:spcAft>
              <a:buFont typeface="Courier New"/>
              <a:buChar char="o"/>
              <a:defRPr/>
            </a:pPr>
            <a:r>
              <a:rPr lang="en-US" sz="1800" dirty="0" smtClean="0">
                <a:ea typeface="+mn-ea"/>
                <a:cs typeface="+mn-cs"/>
              </a:rPr>
              <a:t>Large capital inflows will cause the appreciation of domestic currency and/or domestic inflation. By contrast, a massive capital withdrawal lead to huge currency depreciation or even currency and financial crises. </a:t>
            </a:r>
          </a:p>
          <a:p>
            <a:pPr eaLnBrk="1" fontAlgn="auto" hangingPunct="1">
              <a:spcAft>
                <a:spcPts val="0"/>
              </a:spcAft>
              <a:buFont typeface="Wingdings" charset="2"/>
              <a:buChar char="ü"/>
              <a:defRPr/>
            </a:pPr>
            <a:r>
              <a:rPr lang="en-US" sz="2200" dirty="0" smtClean="0">
                <a:ea typeface="+mn-ea"/>
                <a:cs typeface="+mn-cs"/>
              </a:rPr>
              <a:t>Wide and persistent misalignments of exchange rates: Exchange rates are not kept at the equilibrium level, with domestic currency being undervalued in some countries and overvalued in other countries</a:t>
            </a:r>
          </a:p>
          <a:p>
            <a:pPr eaLnBrk="1" fontAlgn="auto" hangingPunct="1">
              <a:spcAft>
                <a:spcPts val="0"/>
              </a:spcAft>
              <a:buFont typeface="Wingdings" charset="2"/>
              <a:buChar char="ü"/>
              <a:defRPr/>
            </a:pPr>
            <a:r>
              <a:rPr lang="en-US" sz="2200" dirty="0" smtClean="0">
                <a:ea typeface="+mn-ea"/>
                <a:cs typeface="+mn-cs"/>
              </a:rPr>
              <a:t>The failure to promote greater coordination of economic policies among the leading nations </a:t>
            </a:r>
          </a:p>
          <a:p>
            <a:pPr eaLnBrk="1" fontAlgn="auto" hangingPunct="1">
              <a:spcAft>
                <a:spcPts val="0"/>
              </a:spcAft>
              <a:buFont typeface="Wingdings" charset="2"/>
              <a:buChar char="ü"/>
              <a:defRPr/>
            </a:pPr>
            <a:r>
              <a:rPr lang="en-US" sz="2200" dirty="0" smtClean="0">
                <a:ea typeface="+mn-ea"/>
                <a:cs typeface="+mn-cs"/>
              </a:rPr>
              <a:t>The inability to prevent international financial crises in emerging market economies or to deal with them adequately when they arise</a:t>
            </a:r>
          </a:p>
          <a:p>
            <a:pPr eaLnBrk="1" fontAlgn="auto" hangingPunct="1">
              <a:spcAft>
                <a:spcPts val="0"/>
              </a:spcAft>
              <a:buFont typeface="Wingdings" charset="2"/>
              <a:buChar char="ü"/>
              <a:defRPr/>
            </a:pPr>
            <a:endParaRPr lang="en-US" sz="2200" dirty="0" smtClean="0">
              <a:ea typeface="+mn-ea"/>
              <a:cs typeface="+mn-cs"/>
            </a:endParaRPr>
          </a:p>
        </p:txBody>
      </p:sp>
    </p:spTree>
  </p:cSld>
  <p:clrMapOvr>
    <a:masterClrMapping/>
  </p:clrMapOvr>
  <p:transition spd="slow">
    <p:fade/>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16738" name="Picture 4"/>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371600" y="635000"/>
            <a:ext cx="6248400" cy="5994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6739" name="Picture 5"/>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62000" y="266700"/>
            <a:ext cx="7523163" cy="419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fade/>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7762" name="Picture 5" descr="fig190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90600" y="1371600"/>
            <a:ext cx="7213600" cy="449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7763" name="Rectangle 2"/>
          <p:cNvSpPr txBox="1">
            <a:spLocks noChangeArrowheads="1"/>
          </p:cNvSpPr>
          <p:nvPr/>
        </p:nvSpPr>
        <p:spPr bwMode="auto">
          <a:xfrm>
            <a:off x="304800" y="304800"/>
            <a:ext cx="8237538"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lgn="ctr" eaLnBrk="1" hangingPunct="1">
              <a:spcBef>
                <a:spcPct val="0"/>
              </a:spcBef>
              <a:buFontTx/>
              <a:buNone/>
            </a:pPr>
            <a:r>
              <a:rPr lang="en-US" altLang="vi-VN" sz="2600">
                <a:solidFill>
                  <a:srgbClr val="474747"/>
                </a:solidFill>
              </a:rPr>
              <a:t>Nominal and Real Effective Dollar Exchange Rate Indexes, (1975–2006)</a:t>
            </a:r>
          </a:p>
        </p:txBody>
      </p:sp>
      <p:grpSp>
        <p:nvGrpSpPr>
          <p:cNvPr id="117764" name="Group 4"/>
          <p:cNvGrpSpPr>
            <a:grpSpLocks/>
          </p:cNvGrpSpPr>
          <p:nvPr/>
        </p:nvGrpSpPr>
        <p:grpSpPr bwMode="auto">
          <a:xfrm>
            <a:off x="1039813" y="1828800"/>
            <a:ext cx="7570787" cy="4389438"/>
            <a:chOff x="1420812" y="2146300"/>
            <a:chExt cx="7570788" cy="4389437"/>
          </a:xfrm>
        </p:grpSpPr>
        <p:sp>
          <p:nvSpPr>
            <p:cNvPr id="117766" name="Text Box 9"/>
            <p:cNvSpPr txBox="1">
              <a:spLocks noChangeArrowheads="1"/>
            </p:cNvSpPr>
            <p:nvPr/>
          </p:nvSpPr>
          <p:spPr bwMode="auto">
            <a:xfrm>
              <a:off x="1420812" y="6261099"/>
              <a:ext cx="7570788" cy="274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lgn="ctr" eaLnBrk="1" hangingPunct="1">
                <a:spcBef>
                  <a:spcPct val="50000"/>
                </a:spcBef>
                <a:buFontTx/>
                <a:buNone/>
              </a:pPr>
              <a:r>
                <a:rPr lang="en-US" altLang="vi-VN" sz="1200" b="1">
                  <a:solidFill>
                    <a:srgbClr val="262626"/>
                  </a:solidFill>
                </a:rPr>
                <a:t>Source: </a:t>
              </a:r>
              <a:r>
                <a:rPr lang="en-US" altLang="vi-VN" sz="1200">
                  <a:solidFill>
                    <a:srgbClr val="262626"/>
                  </a:solidFill>
                </a:rPr>
                <a:t>International Monetary Fund, </a:t>
              </a:r>
              <a:r>
                <a:rPr lang="en-US" altLang="vi-VN" sz="1200" i="1">
                  <a:solidFill>
                    <a:srgbClr val="262626"/>
                  </a:solidFill>
                </a:rPr>
                <a:t>International Financial Studies</a:t>
              </a:r>
              <a:r>
                <a:rPr lang="en-US" altLang="vi-VN" sz="1200">
                  <a:solidFill>
                    <a:srgbClr val="262626"/>
                  </a:solidFill>
                </a:rPr>
                <a:t>.</a:t>
              </a:r>
              <a:endParaRPr lang="en-US" altLang="vi-VN" sz="1200" b="1" i="1">
                <a:solidFill>
                  <a:srgbClr val="262626"/>
                </a:solidFill>
              </a:endParaRPr>
            </a:p>
          </p:txBody>
        </p:sp>
        <p:grpSp>
          <p:nvGrpSpPr>
            <p:cNvPr id="117767" name="Group 6"/>
            <p:cNvGrpSpPr>
              <a:grpSpLocks/>
            </p:cNvGrpSpPr>
            <p:nvPr/>
          </p:nvGrpSpPr>
          <p:grpSpPr bwMode="auto">
            <a:xfrm>
              <a:off x="2955925" y="2146300"/>
              <a:ext cx="4511675" cy="3733800"/>
              <a:chOff x="2955925" y="2146300"/>
              <a:chExt cx="4511675" cy="3733800"/>
            </a:xfrm>
          </p:grpSpPr>
          <p:sp>
            <p:nvSpPr>
              <p:cNvPr id="117768" name="Line 6"/>
              <p:cNvSpPr>
                <a:spLocks noChangeShapeType="1"/>
              </p:cNvSpPr>
              <p:nvPr/>
            </p:nvSpPr>
            <p:spPr bwMode="auto">
              <a:xfrm flipH="1" flipV="1">
                <a:off x="2955924" y="2146300"/>
                <a:ext cx="15875" cy="3733799"/>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vi-VN"/>
              </a:p>
            </p:txBody>
          </p:sp>
          <p:sp>
            <p:nvSpPr>
              <p:cNvPr id="117769" name="Line 7"/>
              <p:cNvSpPr>
                <a:spLocks noChangeShapeType="1"/>
              </p:cNvSpPr>
              <p:nvPr/>
            </p:nvSpPr>
            <p:spPr bwMode="auto">
              <a:xfrm flipH="1" flipV="1">
                <a:off x="4033837" y="2146300"/>
                <a:ext cx="4762" cy="3733799"/>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vi-VN"/>
              </a:p>
            </p:txBody>
          </p:sp>
          <p:sp>
            <p:nvSpPr>
              <p:cNvPr id="117770" name="Line 8"/>
              <p:cNvSpPr>
                <a:spLocks noChangeShapeType="1"/>
              </p:cNvSpPr>
              <p:nvPr/>
            </p:nvSpPr>
            <p:spPr bwMode="auto">
              <a:xfrm flipV="1">
                <a:off x="6170613" y="2146300"/>
                <a:ext cx="1587" cy="3687762"/>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vi-VN"/>
              </a:p>
            </p:txBody>
          </p:sp>
          <p:sp>
            <p:nvSpPr>
              <p:cNvPr id="117771" name="Line 8"/>
              <p:cNvSpPr>
                <a:spLocks noChangeShapeType="1"/>
              </p:cNvSpPr>
              <p:nvPr/>
            </p:nvSpPr>
            <p:spPr bwMode="auto">
              <a:xfrm flipV="1">
                <a:off x="7467600" y="2146300"/>
                <a:ext cx="0" cy="3733799"/>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vi-VN"/>
              </a:p>
            </p:txBody>
          </p:sp>
        </p:grpSp>
      </p:grpSp>
      <p:pic>
        <p:nvPicPr>
          <p:cNvPr id="117765" name="Picture 5" descr="fig1903"/>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t="1799" b="1799"/>
          <a:stretch>
            <a:fillRect/>
          </a:stretch>
        </p:blipFill>
        <p:spPr>
          <a:xfrm>
            <a:off x="1572577500" y="2147483647"/>
            <a:ext cx="2147483647" cy="2147482688"/>
          </a:xfrm>
        </p:spPr>
      </p:pic>
    </p:spTree>
  </p:cSld>
  <p:clrMapOvr>
    <a:masterClrMapping/>
  </p:clrMapOvr>
  <p:transition spd="slow">
    <p:fade/>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9810" name="Content Placeholder 5"/>
          <p:cNvPicPr>
            <a:picLocks noGrp="1" noChangeAspect="1"/>
          </p:cNvPicPr>
          <p:nvPr>
            <p:ph idx="1"/>
          </p:nvPr>
        </p:nvPicPr>
        <p:blipFill>
          <a:blip r:embed="rId3">
            <a:extLst>
              <a:ext uri="{28A0092B-C50C-407E-A947-70E740481C1C}">
                <a14:useLocalDpi xmlns:a14="http://schemas.microsoft.com/office/drawing/2010/main" val="0"/>
              </a:ext>
            </a:extLst>
          </a:blip>
          <a:srcRect t="1031" b="1031"/>
          <a:stretch>
            <a:fillRect/>
          </a:stretch>
        </p:blipFill>
        <p:spPr>
          <a:xfrm>
            <a:off x="457200" y="381000"/>
            <a:ext cx="8229600" cy="4525963"/>
          </a:xfrm>
        </p:spPr>
      </p:pic>
      <p:pic>
        <p:nvPicPr>
          <p:cNvPr id="119811" name="Picture 6"/>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533400" y="5029200"/>
            <a:ext cx="81534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fade/>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Title 3"/>
          <p:cNvSpPr>
            <a:spLocks noGrp="1"/>
          </p:cNvSpPr>
          <p:nvPr>
            <p:ph type="title"/>
          </p:nvPr>
        </p:nvSpPr>
        <p:spPr>
          <a:xfrm>
            <a:off x="436563" y="76200"/>
            <a:ext cx="8402637" cy="685800"/>
          </a:xfrm>
        </p:spPr>
        <p:txBody>
          <a:bodyPr/>
          <a:lstStyle/>
          <a:p>
            <a:pPr eaLnBrk="1" hangingPunct="1">
              <a:defRPr/>
            </a:pPr>
            <a:r>
              <a:rPr lang="en-US" dirty="0" smtClean="0">
                <a:ea typeface="ＭＳ Ｐゴシック" charset="0"/>
                <a:cs typeface="ＭＳ Ｐゴシック" charset="0"/>
              </a:rPr>
              <a:t>Proposals for Reform</a:t>
            </a:r>
            <a:endParaRPr lang="en-US" dirty="0">
              <a:ea typeface="ＭＳ Ｐゴシック" charset="0"/>
              <a:cs typeface="ＭＳ Ｐゴシック" charset="0"/>
            </a:endParaRPr>
          </a:p>
        </p:txBody>
      </p:sp>
      <p:sp>
        <p:nvSpPr>
          <p:cNvPr id="121859" name="Content Placeholder 4"/>
          <p:cNvSpPr>
            <a:spLocks noGrp="1"/>
          </p:cNvSpPr>
          <p:nvPr>
            <p:ph idx="1"/>
          </p:nvPr>
        </p:nvSpPr>
        <p:spPr>
          <a:xfrm>
            <a:off x="457200" y="960438"/>
            <a:ext cx="8229600" cy="4525962"/>
          </a:xfrm>
        </p:spPr>
        <p:txBody>
          <a:bodyPr/>
          <a:lstStyle/>
          <a:p>
            <a:pPr marL="0" indent="0" eaLnBrk="1" hangingPunct="1">
              <a:buFont typeface="Arial" panose="020B0604020202020204" pitchFamily="34" charset="0"/>
              <a:buNone/>
            </a:pPr>
            <a:r>
              <a:rPr lang="en-US" altLang="en-US" sz="2200" b="1" i="1" u="sng" smtClean="0">
                <a:solidFill>
                  <a:srgbClr val="474747"/>
                </a:solidFill>
              </a:rPr>
              <a:t>‘</a:t>
            </a:r>
            <a:r>
              <a:rPr lang="en-US" altLang="vi-VN" sz="2200" b="1" i="1" u="sng" smtClean="0">
                <a:solidFill>
                  <a:srgbClr val="474747"/>
                </a:solidFill>
              </a:rPr>
              <a:t>Target zones</a:t>
            </a:r>
            <a:r>
              <a:rPr lang="en-US" altLang="en-US" sz="2200" b="1" i="1" u="sng" smtClean="0">
                <a:solidFill>
                  <a:srgbClr val="474747"/>
                </a:solidFill>
              </a:rPr>
              <a:t>’</a:t>
            </a:r>
            <a:r>
              <a:rPr lang="en-US" altLang="vi-VN" sz="2200" b="1" i="1" u="sng" smtClean="0">
                <a:solidFill>
                  <a:srgbClr val="474747"/>
                </a:solidFill>
              </a:rPr>
              <a:t>  for exchange rate (Williamson, 1986)</a:t>
            </a:r>
          </a:p>
          <a:p>
            <a:pPr marL="0" indent="0"/>
            <a:r>
              <a:rPr lang="en-US" altLang="vi-VN" sz="2200" smtClean="0">
                <a:solidFill>
                  <a:srgbClr val="474747"/>
                </a:solidFill>
              </a:rPr>
              <a:t>Leading industrial nations estimate the equilibrium exchange rate and agree on the band of fluctuations (10% suggested) -&gt; allow for a large range of fluctuations. </a:t>
            </a:r>
          </a:p>
          <a:p>
            <a:pPr marL="0" indent="0"/>
            <a:r>
              <a:rPr lang="en-US" altLang="vi-VN" sz="2200" smtClean="0">
                <a:solidFill>
                  <a:srgbClr val="474747"/>
                </a:solidFill>
              </a:rPr>
              <a:t>The exchange rate is determined by the forces of demand and supply within the allowed band of fluctuation and is prevented from moving outside the target zones by official intervention in foreign exchange markets. </a:t>
            </a:r>
          </a:p>
          <a:p>
            <a:pPr marL="0" indent="0">
              <a:buFont typeface="Arial" panose="020B0604020202020204" pitchFamily="34" charset="0"/>
              <a:buNone/>
            </a:pPr>
            <a:r>
              <a:rPr lang="en-US" altLang="vi-VN" sz="2200" b="1" i="1" smtClean="0">
                <a:solidFill>
                  <a:srgbClr val="474747"/>
                </a:solidFill>
              </a:rPr>
              <a:t>-&gt; Help to reduce exchange rate fluctuations and avoid exchange rate misalignment. </a:t>
            </a:r>
          </a:p>
          <a:p>
            <a:pPr marL="0" indent="0">
              <a:buFont typeface="Arial" panose="020B0604020202020204" pitchFamily="34" charset="0"/>
              <a:buNone/>
            </a:pPr>
            <a:endParaRPr lang="en-US" altLang="vi-VN" sz="2200" smtClean="0">
              <a:solidFill>
                <a:srgbClr val="474747"/>
              </a:solidFill>
            </a:endParaRPr>
          </a:p>
        </p:txBody>
      </p:sp>
    </p:spTree>
  </p:cSld>
  <p:clrMapOvr>
    <a:masterClrMapping/>
  </p:clrMapOvr>
  <p:transition spd="slow">
    <p:fade/>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36563" y="76200"/>
            <a:ext cx="8402637" cy="685800"/>
          </a:xfrm>
        </p:spPr>
        <p:txBody>
          <a:bodyPr/>
          <a:lstStyle/>
          <a:p>
            <a:pPr>
              <a:defRPr/>
            </a:pPr>
            <a:endParaRPr lang="en-US"/>
          </a:p>
        </p:txBody>
      </p:sp>
      <p:sp>
        <p:nvSpPr>
          <p:cNvPr id="3" name="Content Placeholder 2"/>
          <p:cNvSpPr>
            <a:spLocks noGrp="1"/>
          </p:cNvSpPr>
          <p:nvPr>
            <p:ph idx="1"/>
          </p:nvPr>
        </p:nvSpPr>
        <p:spPr>
          <a:xfrm>
            <a:off x="457200" y="1112838"/>
            <a:ext cx="8229600" cy="4525962"/>
          </a:xfrm>
        </p:spPr>
        <p:txBody>
          <a:bodyPr/>
          <a:lstStyle/>
          <a:p>
            <a:pPr>
              <a:defRPr/>
            </a:pPr>
            <a:r>
              <a:rPr lang="vi-VN" sz="2800" dirty="0" smtClean="0"/>
              <a:t>Suppose the spot exchange rate and the 3 month fwd rate between the dong and dollar are 20.000đ/dollar and 20.500 đ/dollar respectively. The annual interest rates paid on dong and dollar deposits are 10% and 4% respectively. Suppose you have 20 million dong to invest.</a:t>
            </a:r>
          </a:p>
          <a:p>
            <a:pPr>
              <a:defRPr/>
            </a:pPr>
            <a:r>
              <a:rPr lang="vi-VN" sz="2800" dirty="0" smtClean="0"/>
              <a:t>A. Calculate the profit of investing in dong and dollar deposits</a:t>
            </a:r>
          </a:p>
          <a:p>
            <a:pPr>
              <a:defRPr/>
            </a:pPr>
            <a:r>
              <a:rPr lang="vi-VN" sz="2800" dirty="0" smtClean="0"/>
              <a:t>B. Explain why investing in dollar deposits is more profitable than investing in dong deposits. </a:t>
            </a:r>
            <a:endParaRPr lang="en-US" sz="2800" dirty="0"/>
          </a:p>
        </p:txBody>
      </p:sp>
    </p:spTree>
  </p:cSld>
  <p:clrMapOvr>
    <a:masterClrMapping/>
  </p:clrMapOvr>
  <p:transition spd="slow">
    <p:fade/>
  </p:transition>
</p:sld>
</file>

<file path=ppt/slides/slide5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Title 3"/>
          <p:cNvSpPr>
            <a:spLocks noGrp="1"/>
          </p:cNvSpPr>
          <p:nvPr>
            <p:ph type="title"/>
          </p:nvPr>
        </p:nvSpPr>
        <p:spPr>
          <a:xfrm>
            <a:off x="436563" y="76200"/>
            <a:ext cx="8402637" cy="685800"/>
          </a:xfrm>
        </p:spPr>
        <p:txBody>
          <a:bodyPr/>
          <a:lstStyle/>
          <a:p>
            <a:pPr eaLnBrk="1" hangingPunct="1">
              <a:defRPr/>
            </a:pPr>
            <a:r>
              <a:rPr lang="en-US" dirty="0" smtClean="0">
                <a:ea typeface="ＭＳ Ｐゴシック" charset="0"/>
                <a:cs typeface="ＭＳ Ｐゴシック" charset="0"/>
              </a:rPr>
              <a:t>Proposals for Reform</a:t>
            </a:r>
            <a:endParaRPr lang="en-US" dirty="0">
              <a:ea typeface="ＭＳ Ｐゴシック" charset="0"/>
              <a:cs typeface="ＭＳ Ｐゴシック" charset="0"/>
            </a:endParaRPr>
          </a:p>
        </p:txBody>
      </p:sp>
      <p:sp>
        <p:nvSpPr>
          <p:cNvPr id="124931" name="Content Placeholder 4"/>
          <p:cNvSpPr>
            <a:spLocks noGrp="1"/>
          </p:cNvSpPr>
          <p:nvPr>
            <p:ph idx="1"/>
          </p:nvPr>
        </p:nvSpPr>
        <p:spPr>
          <a:xfrm>
            <a:off x="457200" y="960438"/>
            <a:ext cx="8229600" cy="4525962"/>
          </a:xfrm>
        </p:spPr>
        <p:txBody>
          <a:bodyPr/>
          <a:lstStyle/>
          <a:p>
            <a:pPr marL="0" indent="0" eaLnBrk="1" hangingPunct="1">
              <a:buFont typeface="Arial" panose="020B0604020202020204" pitchFamily="34" charset="0"/>
              <a:buNone/>
            </a:pPr>
            <a:r>
              <a:rPr lang="en-US" altLang="en-US" sz="2200" b="1" i="1" u="sng" smtClean="0">
                <a:solidFill>
                  <a:srgbClr val="474747"/>
                </a:solidFill>
              </a:rPr>
              <a:t>‘</a:t>
            </a:r>
            <a:r>
              <a:rPr lang="en-US" altLang="vi-VN" sz="2200" b="1" i="1" u="sng" smtClean="0">
                <a:solidFill>
                  <a:srgbClr val="474747"/>
                </a:solidFill>
              </a:rPr>
              <a:t>Dual exchange rate</a:t>
            </a:r>
            <a:r>
              <a:rPr lang="en-US" altLang="en-US" sz="2200" b="1" i="1" u="sng" smtClean="0">
                <a:solidFill>
                  <a:srgbClr val="474747"/>
                </a:solidFill>
              </a:rPr>
              <a:t>’</a:t>
            </a:r>
            <a:r>
              <a:rPr lang="en-US" altLang="vi-VN" sz="2200" b="1" i="1" u="sng" smtClean="0">
                <a:solidFill>
                  <a:srgbClr val="474747"/>
                </a:solidFill>
              </a:rPr>
              <a:t> (Dornbush and Frankel, 1987)</a:t>
            </a:r>
          </a:p>
          <a:p>
            <a:pPr marL="0" indent="0"/>
            <a:r>
              <a:rPr lang="en-US" altLang="vi-VN" sz="2400" smtClean="0">
                <a:solidFill>
                  <a:srgbClr val="474747"/>
                </a:solidFill>
              </a:rPr>
              <a:t>In the proposal of dual exchange rates, less flexible rates are applied to trade and investment transactions. This would increase the exchange rate stability for international trade and investment.</a:t>
            </a:r>
          </a:p>
          <a:p>
            <a:pPr marL="0" indent="0"/>
            <a:r>
              <a:rPr lang="en-US" altLang="vi-VN" sz="2400" smtClean="0">
                <a:solidFill>
                  <a:srgbClr val="474747"/>
                </a:solidFill>
              </a:rPr>
              <a:t>More flexible exchange rates will be applied to purely financial transactions not related to international trade and investment to discourage these transactions.</a:t>
            </a:r>
          </a:p>
          <a:p>
            <a:pPr marL="0" indent="0"/>
            <a:endParaRPr lang="en-US" altLang="vi-VN" sz="2400" smtClean="0">
              <a:solidFill>
                <a:srgbClr val="474747"/>
              </a:solidFill>
            </a:endParaRPr>
          </a:p>
          <a:p>
            <a:pPr marL="0" indent="0" eaLnBrk="1" hangingPunct="1">
              <a:buFont typeface="Arial" panose="020B0604020202020204" pitchFamily="34" charset="0"/>
              <a:buNone/>
            </a:pPr>
            <a:r>
              <a:rPr lang="en-US" altLang="en-US" sz="2200" b="1" i="1" u="sng" smtClean="0">
                <a:solidFill>
                  <a:srgbClr val="474747"/>
                </a:solidFill>
              </a:rPr>
              <a:t>‘</a:t>
            </a:r>
            <a:r>
              <a:rPr lang="en-US" altLang="vi-VN" sz="2200" b="1" i="1" u="sng" smtClean="0">
                <a:solidFill>
                  <a:srgbClr val="474747"/>
                </a:solidFill>
              </a:rPr>
              <a:t>Tobin Tax</a:t>
            </a:r>
            <a:r>
              <a:rPr lang="en-US" altLang="en-US" sz="2200" b="1" i="1" u="sng" smtClean="0">
                <a:solidFill>
                  <a:srgbClr val="474747"/>
                </a:solidFill>
              </a:rPr>
              <a:t>’</a:t>
            </a:r>
            <a:r>
              <a:rPr lang="en-US" altLang="vi-VN" sz="2200" b="1" i="1" u="sng" smtClean="0">
                <a:solidFill>
                  <a:srgbClr val="474747"/>
                </a:solidFill>
              </a:rPr>
              <a:t> (Tobin, 1978)</a:t>
            </a:r>
          </a:p>
          <a:p>
            <a:pPr marL="0" indent="0"/>
            <a:r>
              <a:rPr lang="en-US" altLang="vi-VN" sz="2400" smtClean="0">
                <a:solidFill>
                  <a:srgbClr val="474747"/>
                </a:solidFill>
              </a:rPr>
              <a:t>A transaction tax imposed, in which the progressively higher the tax becomes, the shorter the duration of transaction.</a:t>
            </a:r>
          </a:p>
          <a:p>
            <a:pPr marL="0" indent="0">
              <a:buFont typeface="Arial" panose="020B0604020202020204" pitchFamily="34" charset="0"/>
              <a:buNone/>
            </a:pPr>
            <a:r>
              <a:rPr lang="en-US" altLang="vi-VN" sz="2400" smtClean="0">
                <a:solidFill>
                  <a:srgbClr val="474747"/>
                </a:solidFill>
              </a:rPr>
              <a:t>-&gt; </a:t>
            </a:r>
            <a:r>
              <a:rPr lang="en-US" altLang="vi-VN" sz="2400" b="1" i="1" smtClean="0">
                <a:solidFill>
                  <a:srgbClr val="474747"/>
                </a:solidFill>
              </a:rPr>
              <a:t>Both proposals are to restrict international </a:t>
            </a:r>
            <a:r>
              <a:rPr lang="en-US" altLang="en-US" sz="2400" b="1" i="1" smtClean="0">
                <a:solidFill>
                  <a:srgbClr val="474747"/>
                </a:solidFill>
              </a:rPr>
              <a:t>“</a:t>
            </a:r>
            <a:r>
              <a:rPr lang="en-US" altLang="vi-VN" sz="2400" b="1" i="1" smtClean="0">
                <a:solidFill>
                  <a:srgbClr val="474747"/>
                </a:solidFill>
              </a:rPr>
              <a:t>hot money</a:t>
            </a:r>
            <a:r>
              <a:rPr lang="en-US" altLang="en-US" sz="2400" b="1" i="1" smtClean="0">
                <a:solidFill>
                  <a:srgbClr val="474747"/>
                </a:solidFill>
              </a:rPr>
              <a:t>”</a:t>
            </a:r>
            <a:r>
              <a:rPr lang="en-US" altLang="vi-VN" sz="2400" b="1" i="1" smtClean="0">
                <a:solidFill>
                  <a:srgbClr val="474747"/>
                </a:solidFill>
              </a:rPr>
              <a:t>/speculative capital flows </a:t>
            </a:r>
          </a:p>
          <a:p>
            <a:pPr marL="0" indent="0" eaLnBrk="1" hangingPunct="1">
              <a:buFont typeface="Wingdings" panose="05000000000000000000" pitchFamily="2" charset="2"/>
              <a:buChar char="ü"/>
            </a:pPr>
            <a:endParaRPr lang="en-US" altLang="vi-VN" sz="2200" smtClean="0">
              <a:solidFill>
                <a:srgbClr val="474747"/>
              </a:solidFill>
            </a:endParaRPr>
          </a:p>
        </p:txBody>
      </p:sp>
    </p:spTree>
  </p:cSld>
  <p:clrMapOvr>
    <a:masterClrMapping/>
  </p:clrMapOvr>
  <p:transition spd="slow">
    <p:fade/>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Title 3"/>
          <p:cNvSpPr>
            <a:spLocks noGrp="1"/>
          </p:cNvSpPr>
          <p:nvPr>
            <p:ph type="title"/>
          </p:nvPr>
        </p:nvSpPr>
        <p:spPr>
          <a:xfrm>
            <a:off x="436563" y="76200"/>
            <a:ext cx="8402637" cy="685800"/>
          </a:xfrm>
        </p:spPr>
        <p:txBody>
          <a:bodyPr/>
          <a:lstStyle/>
          <a:p>
            <a:pPr eaLnBrk="1" hangingPunct="1">
              <a:defRPr/>
            </a:pPr>
            <a:r>
              <a:rPr lang="en-US" dirty="0" smtClean="0">
                <a:ea typeface="ＭＳ Ｐゴシック" charset="0"/>
                <a:cs typeface="ＭＳ Ｐゴシック" charset="0"/>
              </a:rPr>
              <a:t>Proposals for Reform</a:t>
            </a:r>
            <a:endParaRPr lang="en-US" dirty="0">
              <a:ea typeface="ＭＳ Ｐゴシック" charset="0"/>
              <a:cs typeface="ＭＳ Ｐゴシック" charset="0"/>
            </a:endParaRPr>
          </a:p>
        </p:txBody>
      </p:sp>
      <p:sp>
        <p:nvSpPr>
          <p:cNvPr id="5" name="Content Placeholder 4"/>
          <p:cNvSpPr>
            <a:spLocks noGrp="1"/>
          </p:cNvSpPr>
          <p:nvPr>
            <p:ph idx="1"/>
          </p:nvPr>
        </p:nvSpPr>
        <p:spPr>
          <a:xfrm>
            <a:off x="457200" y="960438"/>
            <a:ext cx="8229600" cy="4525962"/>
          </a:xfrm>
        </p:spPr>
        <p:txBody>
          <a:bodyPr/>
          <a:lstStyle/>
          <a:p>
            <a:pPr>
              <a:buFont typeface="Arial" charset="0"/>
              <a:buChar char="•"/>
              <a:defRPr/>
            </a:pPr>
            <a:r>
              <a:rPr lang="en-US" sz="2200" b="1" i="1" dirty="0" smtClean="0">
                <a:latin typeface="Times New Roman"/>
                <a:ea typeface="ＭＳ Ｐゴシック" charset="0"/>
                <a:cs typeface="Times New Roman"/>
              </a:rPr>
              <a:t>Measures to prevent or minimize the cost of financial crises</a:t>
            </a:r>
          </a:p>
          <a:p>
            <a:pPr lvl="1">
              <a:buFont typeface="Courier New"/>
              <a:buChar char="o"/>
              <a:defRPr/>
            </a:pPr>
            <a:r>
              <a:rPr lang="en-US" sz="2200" dirty="0">
                <a:latin typeface="Times New Roman"/>
                <a:ea typeface="ＭＳ Ｐゴシック" charset="0"/>
                <a:cs typeface="Times New Roman"/>
              </a:rPr>
              <a:t>Increasing transparency in the international monetary system: adequate, reliable and timely information and analysis help investors to know potential problems in the country where they invest. </a:t>
            </a:r>
          </a:p>
          <a:p>
            <a:pPr lvl="1">
              <a:buFont typeface="Courier New"/>
              <a:buChar char="o"/>
              <a:defRPr/>
            </a:pPr>
            <a:r>
              <a:rPr lang="en-US" sz="2200" dirty="0">
                <a:latin typeface="Times New Roman"/>
                <a:ea typeface="ＭＳ Ｐゴシック" charset="0"/>
                <a:cs typeface="Times New Roman"/>
              </a:rPr>
              <a:t>Strengthening the banking and financial system: a sound financial system prevents funds to be channeled into nonproductive and risky investment.</a:t>
            </a:r>
          </a:p>
          <a:p>
            <a:pPr lvl="1">
              <a:buFont typeface="Courier New"/>
              <a:buChar char="o"/>
              <a:defRPr/>
            </a:pPr>
            <a:r>
              <a:rPr lang="en-US" sz="2200" dirty="0">
                <a:latin typeface="Times New Roman"/>
                <a:ea typeface="ＭＳ Ｐゴシック" charset="0"/>
                <a:cs typeface="Times New Roman"/>
              </a:rPr>
              <a:t>Promoting a greater involvement of the private sector: the private sector should take their responsibility for the crisis  </a:t>
            </a:r>
          </a:p>
          <a:p>
            <a:pPr lvl="1" eaLnBrk="1" hangingPunct="1">
              <a:buFont typeface="Courier New"/>
              <a:buChar char="o"/>
              <a:defRPr/>
            </a:pPr>
            <a:endParaRPr lang="en-US" sz="2200" dirty="0" smtClean="0">
              <a:latin typeface="Times New Roman"/>
              <a:ea typeface="ＭＳ Ｐゴシック" charset="0"/>
              <a:cs typeface="Times New Roman"/>
            </a:endParaRPr>
          </a:p>
        </p:txBody>
      </p:sp>
    </p:spTree>
  </p:cSld>
  <p:clrMapOvr>
    <a:masterClrMapping/>
  </p:clrMapOvr>
  <p:transition spd="slow">
    <p:fade/>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p:cNvSpPr>
            <a:spLocks noGrp="1"/>
          </p:cNvSpPr>
          <p:nvPr>
            <p:ph type="body" sz="quarter" idx="14"/>
          </p:nvPr>
        </p:nvSpPr>
        <p:spPr>
          <a:xfrm>
            <a:off x="3581400" y="1295400"/>
            <a:ext cx="5105400" cy="1416050"/>
          </a:xfrm>
        </p:spPr>
        <p:txBody>
          <a:bodyPr rtlCol="0"/>
          <a:lstStyle/>
          <a:p>
            <a:pPr eaLnBrk="1" fontAlgn="auto" hangingPunct="1">
              <a:spcAft>
                <a:spcPts val="0"/>
              </a:spcAft>
              <a:defRPr/>
            </a:pPr>
            <a:endParaRPr/>
          </a:p>
        </p:txBody>
      </p:sp>
      <p:sp>
        <p:nvSpPr>
          <p:cNvPr id="4" name="Title 3"/>
          <p:cNvSpPr>
            <a:spLocks noGrp="1"/>
          </p:cNvSpPr>
          <p:nvPr>
            <p:ph type="title"/>
          </p:nvPr>
        </p:nvSpPr>
        <p:spPr>
          <a:xfrm>
            <a:off x="106363" y="4114800"/>
            <a:ext cx="7315200" cy="914400"/>
          </a:xfrm>
        </p:spPr>
        <p:txBody>
          <a:bodyPr rtlCol="0"/>
          <a:lstStyle/>
          <a:p>
            <a:pPr eaLnBrk="1" fontAlgn="auto" hangingPunct="1">
              <a:spcAft>
                <a:spcPts val="0"/>
              </a:spcAft>
              <a:defRPr/>
            </a:pPr>
            <a:r>
              <a:rPr dirty="0" smtClean="0"/>
              <a:t>THANK YOU!</a:t>
            </a:r>
            <a:endParaRPr dirty="0"/>
          </a:p>
        </p:txBody>
      </p:sp>
    </p:spTree>
  </p:cSld>
  <p:clrMapOvr>
    <a:masterClrMapping/>
  </p:clrMapOvr>
  <p:transition spd="slow">
    <p:fade/>
  </p:transition>
  <p:timing>
    <p:tnLst>
      <p:par>
        <p:cTn id="1" dur="indefinite" restart="never" nodeType="tmRoot"/>
      </p:par>
    </p:tnLst>
  </p:timing>
</p:sld>
</file>

<file path=ppt/theme/theme1.xml><?xml version="1.0" encoding="utf-8"?>
<a:theme xmlns:a="http://schemas.openxmlformats.org/drawingml/2006/main" name="Introducing PowerPoint 2011">
  <a:themeElements>
    <a:clrScheme name="Fresh">
      <a:dk1>
        <a:srgbClr val="262626"/>
      </a:dk1>
      <a:lt1>
        <a:sysClr val="window" lastClr="FFFFFF"/>
      </a:lt1>
      <a:dk2>
        <a:srgbClr val="595959"/>
      </a:dk2>
      <a:lt2>
        <a:srgbClr val="EEECE1"/>
      </a:lt2>
      <a:accent1>
        <a:srgbClr val="F4891E"/>
      </a:accent1>
      <a:accent2>
        <a:srgbClr val="7BCF27"/>
      </a:accent2>
      <a:accent3>
        <a:srgbClr val="9BBB59"/>
      </a:accent3>
      <a:accent4>
        <a:srgbClr val="00B0F0"/>
      </a:accent4>
      <a:accent5>
        <a:srgbClr val="4BACC6"/>
      </a:accent5>
      <a:accent6>
        <a:srgbClr val="F79646"/>
      </a:accent6>
      <a:hlink>
        <a:srgbClr val="00B0F0"/>
      </a:hlink>
      <a:folHlink>
        <a:srgbClr val="F4891E"/>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noFill/>
        <a:ln w="19050">
          <a:solidFill>
            <a:srgbClr val="FF0000"/>
          </a:solidFill>
        </a:ln>
      </a:spPr>
      <a:bodyPr rtlCol="0" anchor="ctr"/>
      <a:lstStyle>
        <a:defPPr algn="ctr">
          <a:defRPr/>
        </a:defPPr>
      </a:lstStyle>
      <a:style>
        <a:lnRef idx="1">
          <a:schemeClr val="accent1"/>
        </a:lnRef>
        <a:fillRef idx="3">
          <a:schemeClr val="accent1"/>
        </a:fillRef>
        <a:effectRef idx="2">
          <a:schemeClr val="accent1"/>
        </a:effectRef>
        <a:fontRef idx="minor">
          <a:schemeClr val="lt1"/>
        </a:fontRef>
      </a:style>
    </a:spDef>
  </a:objectDefaults>
  <a:extraClrSchemeLst/>
</a:theme>
</file>

<file path=ppt/theme/theme2.xml><?xml version="1.0" encoding="utf-8"?>
<a:theme xmlns:a="http://schemas.openxmlformats.org/drawingml/2006/main" name="1_Introducing PowerPoint 2011">
  <a:themeElements>
    <a:clrScheme name="Fresh">
      <a:dk1>
        <a:srgbClr val="262626"/>
      </a:dk1>
      <a:lt1>
        <a:sysClr val="window" lastClr="FFFFFF"/>
      </a:lt1>
      <a:dk2>
        <a:srgbClr val="595959"/>
      </a:dk2>
      <a:lt2>
        <a:srgbClr val="EEECE1"/>
      </a:lt2>
      <a:accent1>
        <a:srgbClr val="F4891E"/>
      </a:accent1>
      <a:accent2>
        <a:srgbClr val="7BCF27"/>
      </a:accent2>
      <a:accent3>
        <a:srgbClr val="9BBB59"/>
      </a:accent3>
      <a:accent4>
        <a:srgbClr val="00B0F0"/>
      </a:accent4>
      <a:accent5>
        <a:srgbClr val="4BACC6"/>
      </a:accent5>
      <a:accent6>
        <a:srgbClr val="F79646"/>
      </a:accent6>
      <a:hlink>
        <a:srgbClr val="00B0F0"/>
      </a:hlink>
      <a:folHlink>
        <a:srgbClr val="F4891E"/>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noFill/>
        <a:ln w="19050">
          <a:solidFill>
            <a:srgbClr val="FF0000"/>
          </a:solidFill>
        </a:ln>
      </a:spPr>
      <a:bodyPr rtlCol="0" anchor="ctr"/>
      <a:lstStyle>
        <a:defPPr algn="ctr">
          <a:defRPr/>
        </a:defPPr>
      </a:lstStyle>
      <a:style>
        <a:lnRef idx="1">
          <a:schemeClr val="accent1"/>
        </a:lnRef>
        <a:fillRef idx="3">
          <a:schemeClr val="accent1"/>
        </a:fillRef>
        <a:effectRef idx="2">
          <a:schemeClr val="accent1"/>
        </a:effectRef>
        <a:fontRef idx="minor">
          <a:schemeClr val="lt1"/>
        </a:fontRef>
      </a:style>
    </a:sp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Introducing PowerPoint 2011.potx</Template>
  <TotalTime>0</TotalTime>
  <Words>5788</Words>
  <Application>Microsoft Office PowerPoint</Application>
  <PresentationFormat>On-screen Show (4:3)</PresentationFormat>
  <Paragraphs>553</Paragraphs>
  <Slides>52</Slides>
  <Notes>42</Notes>
  <HiddenSlides>0</HiddenSlides>
  <MMClips>0</MMClips>
  <ScaleCrop>false</ScaleCrop>
  <HeadingPairs>
    <vt:vector size="6" baseType="variant">
      <vt:variant>
        <vt:lpstr>Fonts Used</vt:lpstr>
      </vt:variant>
      <vt:variant>
        <vt:i4>8</vt:i4>
      </vt:variant>
      <vt:variant>
        <vt:lpstr>Theme</vt:lpstr>
      </vt:variant>
      <vt:variant>
        <vt:i4>2</vt:i4>
      </vt:variant>
      <vt:variant>
        <vt:lpstr>Slide Titles</vt:lpstr>
      </vt:variant>
      <vt:variant>
        <vt:i4>52</vt:i4>
      </vt:variant>
    </vt:vector>
  </HeadingPairs>
  <TitlesOfParts>
    <vt:vector size="62" baseType="lpstr">
      <vt:lpstr>Calibri</vt:lpstr>
      <vt:lpstr>MS PGothic</vt:lpstr>
      <vt:lpstr>Arial</vt:lpstr>
      <vt:lpstr>Georgia</vt:lpstr>
      <vt:lpstr>Wingdings</vt:lpstr>
      <vt:lpstr>Times New Roman</vt:lpstr>
      <vt:lpstr>Courier New</vt:lpstr>
      <vt:lpstr>Symbol</vt:lpstr>
      <vt:lpstr>Introducing PowerPoint 2011</vt:lpstr>
      <vt:lpstr>1_Introducing PowerPoint 2011</vt:lpstr>
      <vt:lpstr>INTERNATIONAL MONETARY SYSTEM                          Nguyen Thi Minh Phuong                          (University of Economics and Business, VNU) </vt:lpstr>
      <vt:lpstr>PowerPoint Presentation</vt:lpstr>
      <vt:lpstr>CHAPTER 7 – International monetary system (IMS)</vt:lpstr>
      <vt:lpstr>Overview of IMS</vt:lpstr>
      <vt:lpstr>Definition - Characteristics</vt:lpstr>
      <vt:lpstr>Classification</vt:lpstr>
      <vt:lpstr>Classification</vt:lpstr>
      <vt:lpstr>Convertible vs. Non-convertible currency</vt:lpstr>
      <vt:lpstr>What are the requirements of a good IMS?</vt:lpstr>
      <vt:lpstr>DEVELOPMENT OF alternative IMS </vt:lpstr>
      <vt:lpstr>Development of International Monetary Systems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IMF vs. WB</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Jamaica Accords </vt:lpstr>
      <vt:lpstr>Principles</vt:lpstr>
      <vt:lpstr>Problems with  the present ims </vt:lpstr>
      <vt:lpstr>Problems of the present IMS</vt:lpstr>
      <vt:lpstr>PowerPoint Presentation</vt:lpstr>
      <vt:lpstr>PowerPoint Presentation</vt:lpstr>
      <vt:lpstr>PowerPoint Presentation</vt:lpstr>
      <vt:lpstr>Proposals for Reform</vt:lpstr>
      <vt:lpstr>PowerPoint Presentation</vt:lpstr>
      <vt:lpstr>Proposals for Reform</vt:lpstr>
      <vt:lpstr>Proposals for Reform</vt:lpstr>
      <vt:lpstr>THANK YOU!</vt:lpstr>
    </vt:vector>
  </TitlesOfParts>
  <Manager/>
  <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International Monetary System</dc:title>
  <dc:subject>International Economics</dc:subject>
  <dc:creator/>
  <cp:keywords/>
  <dc:description/>
  <cp:lastModifiedBy/>
  <cp:revision>1</cp:revision>
  <dcterms:created xsi:type="dcterms:W3CDTF">2010-05-03T20:57:59Z</dcterms:created>
  <dcterms:modified xsi:type="dcterms:W3CDTF">2019-03-19T02:08:07Z</dcterms:modified>
  <cp:category/>
</cp:coreProperties>
</file>