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2" r:id="rId1"/>
  </p:sldMasterIdLst>
  <p:notesMasterIdLst>
    <p:notesMasterId r:id="rId37"/>
  </p:notes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00"/>
    <a:srgbClr val="CC3300"/>
    <a:srgbClr val="800000"/>
    <a:srgbClr val="0000CC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6537E074-299D-458F-AB6E-E462658FB3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2377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0D8A9590-56F6-4E1C-8428-8AA0B657FBA4}" type="slidenum">
              <a:rPr lang="en-US" smtClean="0">
                <a:latin typeface="Arial" charset="0"/>
              </a:rPr>
              <a:pPr/>
              <a:t>1</a:t>
            </a:fld>
            <a:endParaRPr lang="en-US" smtClean="0">
              <a:latin typeface="Arial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3C2A7B5D-771D-4398-94CC-3695F189CC46}" type="slidenum">
              <a:rPr lang="en-US" smtClean="0">
                <a:latin typeface="Arial" charset="0"/>
              </a:rPr>
              <a:pPr/>
              <a:t>2</a:t>
            </a:fld>
            <a:endParaRPr lang="en-US" smtClean="0">
              <a:latin typeface="Arial" charset="0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9D3802B7-E9E5-46A4-84A2-DBEEE71DCAF7}" type="slidenum">
              <a:rPr lang="en-US" smtClean="0">
                <a:latin typeface="Arial" charset="0"/>
              </a:rPr>
              <a:pPr/>
              <a:t>3</a:t>
            </a:fld>
            <a:endParaRPr lang="en-US" smtClean="0">
              <a:latin typeface="Arial" charset="0"/>
            </a:endParaRPr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2E3DFD3E-3885-4F78-A796-2C5D475D4ED2}" type="slidenum">
              <a:rPr lang="en-US" smtClean="0">
                <a:latin typeface="Arial" charset="0"/>
              </a:rPr>
              <a:pPr/>
              <a:t>4</a:t>
            </a:fld>
            <a:endParaRPr lang="en-US" smtClean="0">
              <a:latin typeface="Arial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DD324E24-C5DE-4E96-B893-5D1198E58C9C}" type="slidenum">
              <a:rPr lang="en-US" smtClean="0">
                <a:latin typeface="Arial" charset="0"/>
              </a:rPr>
              <a:pPr/>
              <a:t>5</a:t>
            </a:fld>
            <a:endParaRPr lang="en-US" smtClean="0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8770B093-13C3-4242-897E-1F9BFDCB5116}" type="slidenum">
              <a:rPr lang="en-US" smtClean="0">
                <a:latin typeface="Arial" charset="0"/>
              </a:rPr>
              <a:pPr/>
              <a:t>6</a:t>
            </a:fld>
            <a:endParaRPr lang="en-US" smtClean="0">
              <a:latin typeface="Arial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9C52E704-EAD1-4634-84F2-E1378243D06D}" type="slidenum">
              <a:rPr lang="en-US" smtClean="0">
                <a:latin typeface="Arial" charset="0"/>
              </a:rPr>
              <a:pPr/>
              <a:t>7</a:t>
            </a:fld>
            <a:endParaRPr lang="en-US" smtClean="0">
              <a:latin typeface="Arial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FE780A31-48C6-4057-AF8B-FA5DFE591AA7}" type="slidenum">
              <a:rPr lang="en-US" smtClean="0">
                <a:latin typeface="Arial" charset="0"/>
              </a:rPr>
              <a:pPr/>
              <a:t>8</a:t>
            </a:fld>
            <a:endParaRPr lang="en-US" smtClean="0">
              <a:latin typeface="Arial" charset="0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3C47C5DB-0EE7-4858-AE57-82D1B18245FC}" type="slidenum">
              <a:rPr lang="en-US" smtClean="0">
                <a:latin typeface="Arial" charset="0"/>
              </a:rPr>
              <a:pPr/>
              <a:t>9</a:t>
            </a:fld>
            <a:endParaRPr lang="en-US" smtClean="0">
              <a:latin typeface="Arial" charset="0"/>
            </a:endParaRPr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6368F0FA-44E1-46CF-8A21-EA1F6B2C6A19}" type="slidenum">
              <a:rPr lang="en-US" smtClean="0">
                <a:latin typeface="Arial" charset="0"/>
              </a:rPr>
              <a:pPr/>
              <a:t>10</a:t>
            </a:fld>
            <a:endParaRPr lang="en-US" smtClean="0">
              <a:latin typeface="Arial" charset="0"/>
            </a:endParaRPr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ED2E3437-A92F-4557-9463-FCB242F7908D}" type="slidenum">
              <a:rPr lang="en-US" smtClean="0">
                <a:latin typeface="Arial" charset="0"/>
              </a:rPr>
              <a:pPr/>
              <a:t>11</a:t>
            </a:fld>
            <a:endParaRPr lang="en-US" smtClean="0">
              <a:latin typeface="Arial" charset="0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46E1B8F5-F11E-4147-85C6-7D56D4FCAA5D}" type="slidenum">
              <a:rPr lang="en-US" smtClean="0">
                <a:latin typeface="Arial" charset="0"/>
              </a:rPr>
              <a:pPr/>
              <a:t>12</a:t>
            </a:fld>
            <a:endParaRPr lang="en-US" smtClean="0">
              <a:latin typeface="Arial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AEF7BF54-93D3-4B0E-9C40-CD5620DC6AB5}" type="slidenum">
              <a:rPr lang="en-US" smtClean="0">
                <a:latin typeface="Arial" charset="0"/>
              </a:rPr>
              <a:pPr/>
              <a:t>13</a:t>
            </a:fld>
            <a:endParaRPr lang="en-US" smtClean="0">
              <a:latin typeface="Arial" charset="0"/>
            </a:endParaRPr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63886197-BFFC-43BE-A380-7DFD35B412F6}" type="slidenum">
              <a:rPr lang="en-US" smtClean="0">
                <a:latin typeface="Arial" charset="0"/>
              </a:rPr>
              <a:pPr/>
              <a:t>14</a:t>
            </a:fld>
            <a:endParaRPr lang="en-US" smtClean="0">
              <a:latin typeface="Arial" charset="0"/>
            </a:endParaRPr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74966B74-C71D-47AD-888A-5BEEA548C87F}" type="slidenum">
              <a:rPr lang="en-US" smtClean="0">
                <a:latin typeface="Arial" charset="0"/>
              </a:rPr>
              <a:pPr/>
              <a:t>15</a:t>
            </a:fld>
            <a:endParaRPr lang="en-US" smtClean="0">
              <a:latin typeface="Arial" charset="0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234ACB4C-3F61-457B-A02A-81475F256B3C}" type="slidenum">
              <a:rPr lang="en-US" smtClean="0">
                <a:latin typeface="Arial" charset="0"/>
              </a:rPr>
              <a:pPr/>
              <a:t>16</a:t>
            </a:fld>
            <a:endParaRPr lang="en-US" smtClean="0">
              <a:latin typeface="Arial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FBFF14D9-4B57-45ED-9CDD-31783263FE4C}" type="slidenum">
              <a:rPr lang="en-US" smtClean="0">
                <a:latin typeface="Arial" charset="0"/>
              </a:rPr>
              <a:pPr/>
              <a:t>17</a:t>
            </a:fld>
            <a:endParaRPr lang="en-US" smtClean="0">
              <a:latin typeface="Arial" charset="0"/>
            </a:endParaRPr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65793C81-932D-4D4D-B8F1-DF6B5D9C27B9}" type="slidenum">
              <a:rPr lang="en-US" smtClean="0">
                <a:latin typeface="Arial" charset="0"/>
              </a:rPr>
              <a:pPr/>
              <a:t>18</a:t>
            </a:fld>
            <a:endParaRPr lang="en-US" smtClean="0">
              <a:latin typeface="Arial" charset="0"/>
            </a:endParaRPr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2D9FD45F-45DA-4DB9-85D7-52CFD4F0DB09}" type="slidenum">
              <a:rPr lang="en-US" smtClean="0">
                <a:latin typeface="Arial" charset="0"/>
              </a:rPr>
              <a:pPr/>
              <a:t>19</a:t>
            </a:fld>
            <a:endParaRPr lang="en-US" smtClean="0">
              <a:latin typeface="Arial" charset="0"/>
            </a:endParaRPr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649D7225-2F83-4A8E-94D7-B83D392EC689}" type="slidenum">
              <a:rPr lang="en-US" smtClean="0">
                <a:latin typeface="Arial" charset="0"/>
              </a:rPr>
              <a:pPr/>
              <a:t>20</a:t>
            </a:fld>
            <a:endParaRPr lang="en-US" smtClean="0">
              <a:latin typeface="Arial" charset="0"/>
            </a:endParaRPr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DB0553C9-5300-4563-9755-7845A61D9969}" type="slidenum">
              <a:rPr lang="en-US" smtClean="0">
                <a:latin typeface="Arial" charset="0"/>
              </a:rPr>
              <a:pPr/>
              <a:t>21</a:t>
            </a:fld>
            <a:endParaRPr lang="en-US" smtClean="0">
              <a:latin typeface="Arial" charset="0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B11DCA44-B2D8-4DF4-B7E0-0BB270E4A286}" type="slidenum">
              <a:rPr lang="en-US" smtClean="0">
                <a:latin typeface="Arial" charset="0"/>
              </a:rPr>
              <a:pPr/>
              <a:t>22</a:t>
            </a:fld>
            <a:endParaRPr lang="en-US" smtClean="0">
              <a:latin typeface="Arial" charset="0"/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3CC99EB4-130C-4748-A7E8-CC729960BC93}" type="slidenum">
              <a:rPr lang="en-US" smtClean="0">
                <a:latin typeface="Arial" charset="0"/>
              </a:rPr>
              <a:pPr/>
              <a:t>23</a:t>
            </a:fld>
            <a:endParaRPr lang="en-US" smtClean="0">
              <a:latin typeface="Arial" charset="0"/>
            </a:endParaRPr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D2678177-2D0A-4966-8F0E-07FEC91CB026}" type="slidenum">
              <a:rPr lang="en-US" smtClean="0">
                <a:latin typeface="Arial" charset="0"/>
              </a:rPr>
              <a:pPr/>
              <a:t>24</a:t>
            </a:fld>
            <a:endParaRPr lang="en-US" smtClean="0">
              <a:latin typeface="Arial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ED3A04F1-4DA4-4425-B16C-03CE234C2884}" type="slidenum">
              <a:rPr lang="en-US" smtClean="0">
                <a:latin typeface="Arial" charset="0"/>
              </a:rPr>
              <a:pPr/>
              <a:t>25</a:t>
            </a:fld>
            <a:endParaRPr lang="en-US" smtClean="0">
              <a:latin typeface="Arial" charset="0"/>
            </a:endParaRPr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EA50893B-892D-4E86-B494-EB526A95A4FE}" type="slidenum">
              <a:rPr lang="en-US" smtClean="0">
                <a:latin typeface="Arial" charset="0"/>
              </a:rPr>
              <a:pPr/>
              <a:t>26</a:t>
            </a:fld>
            <a:endParaRPr lang="en-US" smtClean="0">
              <a:latin typeface="Arial" charset="0"/>
            </a:endParaRPr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9A73FC8F-FF29-414B-A57E-898BF02A9AF0}" type="slidenum">
              <a:rPr lang="en-US" smtClean="0">
                <a:latin typeface="Arial" charset="0"/>
              </a:rPr>
              <a:pPr/>
              <a:t>27</a:t>
            </a:fld>
            <a:endParaRPr lang="en-US" smtClean="0">
              <a:latin typeface="Arial" charset="0"/>
            </a:endParaRPr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AFBA0F07-00F0-45CB-B0EC-FBAB755029F2}" type="slidenum">
              <a:rPr lang="en-US" smtClean="0">
                <a:latin typeface="Arial" charset="0"/>
              </a:rPr>
              <a:pPr/>
              <a:t>28</a:t>
            </a:fld>
            <a:endParaRPr lang="en-US" smtClean="0">
              <a:latin typeface="Arial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2DF11-BFA5-4AF1-96FB-80F62EACF6B8}" type="datetime1">
              <a:rPr lang="en-US"/>
              <a:pPr>
                <a:defRPr/>
              </a:pPr>
              <a:t>Sat 24.03.18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Chuong 4: Lua chon thiet bi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338B82-F68A-49BD-A977-13C433D4F2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585574"/>
      </p:ext>
    </p:extLst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FF9BFD-E887-49D9-B639-89E4E8A2454E}" type="datetime1">
              <a:rPr lang="en-US"/>
              <a:pPr>
                <a:defRPr/>
              </a:pPr>
              <a:t>Sat 24.03.18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Chuong 4: Lua chon thiet bi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69B38E-B5F2-4560-AD6A-36654B554B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543798"/>
      </p:ext>
    </p:extLst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7B030-9EF0-45C3-9807-185663174AD5}" type="datetime1">
              <a:rPr lang="en-US"/>
              <a:pPr>
                <a:defRPr/>
              </a:pPr>
              <a:t>Sat 24.03.18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Chuong 4: Lua chon thiet bi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A67A4-437E-4A15-9A15-D32F3EB747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299378"/>
      </p:ext>
    </p:extLst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3B9858-CA76-4ADD-80EA-E264E7F88C2D}" type="datetime1">
              <a:rPr lang="en-US"/>
              <a:pPr>
                <a:defRPr/>
              </a:pPr>
              <a:t>Sat 24.03.18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Chuong 4: Lua chon thiet bi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5B0DC-AA80-4089-84A6-8F8DDF7497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637316"/>
      </p:ext>
    </p:extLst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708115-4560-4DD6-A9AB-B23EB63C1A59}" type="datetime1">
              <a:rPr lang="en-US"/>
              <a:pPr>
                <a:defRPr/>
              </a:pPr>
              <a:t>Sat 24.03.18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Chuong 4: Lua chon thiet bi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80091-2BD0-4796-AAB8-15E22A7E65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455133"/>
      </p:ext>
    </p:extLst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B48A79-3FEF-4D44-8273-5EC27DA944D8}" type="datetime1">
              <a:rPr lang="en-US"/>
              <a:pPr>
                <a:defRPr/>
              </a:pPr>
              <a:t>Sat 24.03.18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Chuong 4: Lua chon thiet bi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D2A38-E0A6-4EE2-9E32-E41D999CC6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513244"/>
      </p:ext>
    </p:extLst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775320-21B4-4E28-88E7-67F6D8BB8206}" type="datetime1">
              <a:rPr lang="en-US"/>
              <a:pPr>
                <a:defRPr/>
              </a:pPr>
              <a:t>Sat 24.03.18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Chuong 4: Lua chon thiet bi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FB8ED8-2D44-4352-93FF-7DFE9F4FD1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350359"/>
      </p:ext>
    </p:extLst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913D10-D70D-46B8-B960-7225C1C87574}" type="datetime1">
              <a:rPr lang="en-US"/>
              <a:pPr>
                <a:defRPr/>
              </a:pPr>
              <a:t>Sat 24.03.18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Chuong 4: Lua chon thiet bi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1FF21-6295-4A1D-A3CD-395422D0FC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818795"/>
      </p:ext>
    </p:extLst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D35DA5-D804-41C6-AD2A-2BE689E6AD47}" type="datetime1">
              <a:rPr lang="en-US"/>
              <a:pPr>
                <a:defRPr/>
              </a:pPr>
              <a:t>Sat 24.03.18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Chuong 4: Lua chon thiet bi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7E8B7-08B5-4183-8FE5-0854234E87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890021"/>
      </p:ext>
    </p:extLst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C89E00-4EF3-4F5B-B325-86DC5FB4BD2E}" type="datetime1">
              <a:rPr lang="en-US"/>
              <a:pPr>
                <a:defRPr/>
              </a:pPr>
              <a:t>Sat 24.03.18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Chuong 4: Lua chon thiet bi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3FC43-8041-473A-B26D-4F0344E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50543"/>
      </p:ext>
    </p:extLst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468276-CFC8-4CA4-B208-D74FDB6E2575}" type="datetime1">
              <a:rPr lang="en-US"/>
              <a:pPr>
                <a:defRPr/>
              </a:pPr>
              <a:t>Sat 24.03.18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Chuong 4: Lua chon thiet bi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575DA9-D8FD-498B-9F15-4D16F94AD3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182098"/>
      </p:ext>
    </p:extLst>
  </p:cSld>
  <p:clrMapOvr>
    <a:masterClrMapping/>
  </p:clrMapOvr>
  <p:transition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066800" y="304800"/>
            <a:ext cx="7543800" cy="579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1066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789F02-E957-478E-BE7B-2C46F60D754B}" type="datetime1">
              <a:rPr lang="en-US"/>
              <a:pPr>
                <a:defRPr/>
              </a:pPr>
              <a:t>Sat 24.03.18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Chuong 4: Lua chon thiet bi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705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0E56F3-96B4-45BC-81B0-A0FD453AC3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131575"/>
      </p:ext>
    </p:extLst>
  </p:cSld>
  <p:clrMapOvr>
    <a:masterClrMapping/>
  </p:clrMapOvr>
  <p:transition spd="slow">
    <p:strips dir="r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370013" y="1827213"/>
            <a:ext cx="7313612" cy="4114800"/>
          </a:xfrm>
        </p:spPr>
        <p:txBody>
          <a:bodyPr rtlCol="0">
            <a:normAutofit/>
          </a:bodyPr>
          <a:lstStyle/>
          <a:p>
            <a:pPr lvl="0"/>
            <a:endParaRPr lang="en-US" noProof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49485-0A73-4DC3-AFFF-8E1D6720670A}" type="datetime1">
              <a:rPr lang="en-US"/>
              <a:pPr>
                <a:defRPr/>
              </a:pPr>
              <a:t>Sat 24.03.18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Chuong 4: Lua chon thiet bi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01674-3D6F-4732-9052-8E0FDF72E8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323726"/>
      </p:ext>
    </p:extLst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0DAFF66-8C8C-479B-9415-F2BEEE1506EB}" type="datetime1">
              <a:rPr lang="en-US"/>
              <a:pPr>
                <a:defRPr/>
              </a:pPr>
              <a:t>Sat 24.03.18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Chuong 4: Lua chon thiet bi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E38F61B-23DC-48EB-999F-2814616728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2" r:id="rId1"/>
    <p:sldLayoutId id="2147483813" r:id="rId2"/>
    <p:sldLayoutId id="2147483814" r:id="rId3"/>
    <p:sldLayoutId id="2147483815" r:id="rId4"/>
    <p:sldLayoutId id="2147483816" r:id="rId5"/>
    <p:sldLayoutId id="2147483817" r:id="rId6"/>
    <p:sldLayoutId id="2147483818" r:id="rId7"/>
    <p:sldLayoutId id="2147483819" r:id="rId8"/>
    <p:sldLayoutId id="2147483820" r:id="rId9"/>
    <p:sldLayoutId id="2147483821" r:id="rId10"/>
    <p:sldLayoutId id="2147483822" r:id="rId11"/>
    <p:sldLayoutId id="2147483824" r:id="rId12"/>
    <p:sldLayoutId id="2147483823" r:id="rId13"/>
  </p:sldLayoutIdLst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98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98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98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98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37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898" decel="100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1"/>
                          </p:val>
                        </p:tav>
                        <p:tav tm="100000">
                          <p:val>
                            <p:strVal val="#ppt_y-.03"/>
                          </p:val>
                        </p:tav>
                      </p:tavLst>
                    </p:anim>
                    <p:anim calcmode="lin" valueType="num">
                      <p:cBhvr>
                        <p:cTn dur="100" accel="100000" fill="hold">
                          <p:stCondLst>
                            <p:cond delay="898"/>
                          </p:stCondLst>
                        </p:cTn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03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3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898" decel="100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1"/>
                          </p:val>
                        </p:tav>
                        <p:tav tm="100000">
                          <p:val>
                            <p:strVal val="#ppt_y-.03"/>
                          </p:val>
                        </p:tav>
                      </p:tavLst>
                    </p:anim>
                    <p:anim calcmode="lin" valueType="num">
                      <p:cBhvr>
                        <p:cTn dur="100" accel="100000" fill="hold">
                          <p:stCondLst>
                            <p:cond delay="898"/>
                          </p:stCondLst>
                        </p:cTn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03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3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898" decel="100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1"/>
                          </p:val>
                        </p:tav>
                        <p:tav tm="100000">
                          <p:val>
                            <p:strVal val="#ppt_y-.03"/>
                          </p:val>
                        </p:tav>
                      </p:tavLst>
                    </p:anim>
                    <p:anim calcmode="lin" valueType="num">
                      <p:cBhvr>
                        <p:cTn dur="100" accel="100000" fill="hold">
                          <p:stCondLst>
                            <p:cond delay="898"/>
                          </p:stCondLst>
                        </p:cTn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03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3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898" decel="100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1"/>
                          </p:val>
                        </p:tav>
                        <p:tav tm="100000">
                          <p:val>
                            <p:strVal val="#ppt_y-.03"/>
                          </p:val>
                        </p:tav>
                      </p:tavLst>
                    </p:anim>
                    <p:anim calcmode="lin" valueType="num">
                      <p:cBhvr>
                        <p:cTn dur="100" accel="100000" fill="hold">
                          <p:stCondLst>
                            <p:cond delay="898"/>
                          </p:stCondLst>
                        </p:cTn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03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3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898" decel="100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1"/>
                          </p:val>
                        </p:tav>
                        <p:tav tm="100000">
                          <p:val>
                            <p:strVal val="#ppt_y-.03"/>
                          </p:val>
                        </p:tav>
                      </p:tavLst>
                    </p:anim>
                    <p:anim calcmode="lin" valueType="num">
                      <p:cBhvr>
                        <p:cTn dur="100" accel="100000" fill="hold">
                          <p:stCondLst>
                            <p:cond delay="898"/>
                          </p:stCondLst>
                        </p:cTn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03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8382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latin typeface="VNI-Times" pitchFamily="2" charset="0"/>
              </a:rPr>
              <a:t/>
            </a:r>
            <a:br>
              <a:rPr lang="en-US" smtClean="0">
                <a:latin typeface="VNI-Times" pitchFamily="2" charset="0"/>
              </a:rPr>
            </a:br>
            <a:endParaRPr lang="en-US" smtClean="0">
              <a:solidFill>
                <a:srgbClr val="FFFF00"/>
              </a:solidFill>
              <a:latin typeface="VNI-Times" pitchFamily="2" charset="0"/>
            </a:endParaRPr>
          </a:p>
        </p:txBody>
      </p:sp>
      <p:sp>
        <p:nvSpPr>
          <p:cNvPr id="4100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144BE8-A172-423E-8501-6CDD419CE585}" type="slidenum">
              <a:rPr lang="en-US"/>
              <a:pPr>
                <a:defRPr/>
              </a:pPr>
              <a:t>1</a:t>
            </a:fld>
            <a:endParaRPr lang="en-US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914400" y="2057400"/>
            <a:ext cx="7696200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vi-VN" sz="3600" b="1"/>
              <a:t>Ch</a:t>
            </a:r>
            <a:r>
              <a:rPr lang="en-US" sz="3600" b="1"/>
              <a:t>ương</a:t>
            </a:r>
            <a:r>
              <a:rPr lang="vi-VN" sz="3600" b="1"/>
              <a:t> 4: </a:t>
            </a:r>
          </a:p>
          <a:p>
            <a:pPr algn="ctr"/>
            <a:r>
              <a:rPr lang="en-US" sz="4800" b="1">
                <a:latin typeface="VNI-Awchon" pitchFamily="2" charset="0"/>
              </a:rPr>
              <a:t>LÖÏA CHOÏN THIEÁT BÒ VAØ </a:t>
            </a:r>
          </a:p>
          <a:p>
            <a:pPr algn="ctr"/>
            <a:r>
              <a:rPr lang="en-US" sz="4800" b="1">
                <a:latin typeface="VNI-Awchon" pitchFamily="2" charset="0"/>
              </a:rPr>
              <a:t>VAÄT LIEÄU CHEÁ TAÏO</a:t>
            </a:r>
          </a:p>
          <a:p>
            <a:pPr algn="ctr"/>
            <a:endParaRPr lang="en-US" sz="4800" b="1">
              <a:solidFill>
                <a:srgbClr val="FFFF00"/>
              </a:solidFill>
              <a:latin typeface="VNI-Awchon" pitchFamily="2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8382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latin typeface="VNI-Times" pitchFamily="2" charset="0"/>
              </a:rPr>
              <a:t/>
            </a:r>
            <a:br>
              <a:rPr lang="en-US" smtClean="0">
                <a:latin typeface="VNI-Times" pitchFamily="2" charset="0"/>
              </a:rPr>
            </a:br>
            <a:endParaRPr lang="en-US" smtClean="0">
              <a:solidFill>
                <a:srgbClr val="FFFF00"/>
              </a:solidFill>
              <a:latin typeface="VNI-Times" pitchFamily="2" charset="0"/>
            </a:endParaRPr>
          </a:p>
        </p:txBody>
      </p:sp>
      <p:sp>
        <p:nvSpPr>
          <p:cNvPr id="512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F49659-DC1D-42E0-A4FC-F6AE4844EEA5}" type="slidenum">
              <a:rPr lang="en-US"/>
              <a:pPr>
                <a:defRPr/>
              </a:pPr>
              <a:t>2</a:t>
            </a:fld>
            <a:endParaRPr lang="en-US"/>
          </a:p>
        </p:txBody>
      </p:sp>
      <p:sp>
        <p:nvSpPr>
          <p:cNvPr id="2887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1447800"/>
            <a:ext cx="8686800" cy="54102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ü"/>
            </a:pPr>
            <a:r>
              <a:rPr lang="en-US" sz="2800" dirty="0" err="1" smtClean="0">
                <a:latin typeface="VNI-Times" pitchFamily="2" charset="0"/>
              </a:rPr>
              <a:t>Thieát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bò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phaûi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ñoàng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boä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ñeå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ñaûm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baûo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naêng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suaát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cho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daây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chuyeàn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coâng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ngheä</a:t>
            </a:r>
            <a:r>
              <a:rPr lang="en-US" sz="2800" dirty="0" smtClean="0">
                <a:latin typeface="VNI-Times" pitchFamily="2" charset="0"/>
              </a:rPr>
              <a:t>.</a:t>
            </a:r>
          </a:p>
          <a:p>
            <a:pPr marL="609600" indent="-609600" eaLnBrk="1" hangingPunct="1">
              <a:buFont typeface="Wingdings" pitchFamily="2" charset="2"/>
              <a:buChar char="ü"/>
            </a:pPr>
            <a:r>
              <a:rPr lang="en-US" sz="2800" dirty="0" err="1" smtClean="0">
                <a:latin typeface="VNI-Times" pitchFamily="2" charset="0"/>
              </a:rPr>
              <a:t>Caùc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thieát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bò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phaûi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coù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khoaûng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ñieàu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chænh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ñöôïc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thoâng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soá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kæ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thuaät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ñeå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daây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chuyeàn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coâng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ngheä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coù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khaû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naêng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thích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öùng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khi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caàn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thay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ñoåi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nguyeân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lieäu</a:t>
            </a:r>
            <a:r>
              <a:rPr lang="en-US" sz="2800" dirty="0" smtClean="0">
                <a:latin typeface="VNI-Times" pitchFamily="2" charset="0"/>
              </a:rPr>
              <a:t> hay </a:t>
            </a:r>
            <a:r>
              <a:rPr lang="en-US" sz="2800" dirty="0" err="1" smtClean="0">
                <a:latin typeface="VNI-Times" pitchFamily="2" charset="0"/>
              </a:rPr>
              <a:t>saûn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phaåm</a:t>
            </a:r>
            <a:r>
              <a:rPr lang="en-US" sz="2800" dirty="0" smtClean="0">
                <a:latin typeface="VNI-Times" pitchFamily="2" charset="0"/>
              </a:rPr>
              <a:t>.</a:t>
            </a:r>
          </a:p>
          <a:p>
            <a:pPr marL="609600" indent="-609600" eaLnBrk="1" hangingPunct="1">
              <a:buFont typeface="Wingdings" pitchFamily="2" charset="2"/>
              <a:buChar char="ü"/>
            </a:pPr>
            <a:r>
              <a:rPr lang="en-US" sz="2800" dirty="0" err="1" smtClean="0">
                <a:latin typeface="VNI-Times" pitchFamily="2" charset="0"/>
              </a:rPr>
              <a:t>Thieát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bò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phaûi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deã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thay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theá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vaø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söõa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chöõa</a:t>
            </a:r>
            <a:r>
              <a:rPr lang="en-US" sz="2800" dirty="0" smtClean="0">
                <a:latin typeface="VNI-Times" pitchFamily="2" charset="0"/>
              </a:rPr>
              <a:t>. </a:t>
            </a:r>
            <a:r>
              <a:rPr lang="en-US" sz="2800" dirty="0" err="1" smtClean="0">
                <a:latin typeface="VNI-Times" pitchFamily="2" charset="0"/>
              </a:rPr>
              <a:t>Khoâng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choïn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loaïi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thieát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bò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khoâng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thoâng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duïng</a:t>
            </a:r>
            <a:r>
              <a:rPr lang="en-US" sz="2800" dirty="0" smtClean="0">
                <a:latin typeface="VNI-Times" pitchFamily="2" charset="0"/>
              </a:rPr>
              <a:t>.</a:t>
            </a:r>
          </a:p>
          <a:p>
            <a:pPr marL="609600" indent="-609600" eaLnBrk="1" hangingPunct="1">
              <a:buFont typeface="Wingdings" pitchFamily="2" charset="2"/>
              <a:buChar char="ü"/>
            </a:pPr>
            <a:r>
              <a:rPr lang="en-US" sz="2800" dirty="0" err="1" smtClean="0">
                <a:latin typeface="VNI-Times" pitchFamily="2" charset="0"/>
              </a:rPr>
              <a:t>Thieát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bò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phaûi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deã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veä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sinh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vaø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an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toaøn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.</a:t>
            </a:r>
          </a:p>
        </p:txBody>
      </p:sp>
      <p:sp>
        <p:nvSpPr>
          <p:cNvPr id="6149" name="Rectangle 4"/>
          <p:cNvSpPr>
            <a:spLocks noChangeArrowheads="1"/>
          </p:cNvSpPr>
          <p:nvPr/>
        </p:nvSpPr>
        <p:spPr bwMode="auto">
          <a:xfrm>
            <a:off x="914400" y="403225"/>
            <a:ext cx="7467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3600" b="1">
                <a:latin typeface="VNI-Times" pitchFamily="2" charset="0"/>
              </a:rPr>
              <a:t>I. Yeâu caàu chung ñoái vôùi thieát bò: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887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88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288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88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88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8770" grpId="0"/>
      <p:bldP spid="2887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/>
            <a:r>
              <a:rPr lang="en-US" sz="3200" b="1" smtClean="0">
                <a:latin typeface="VNI-Times" pitchFamily="2" charset="0"/>
              </a:rPr>
              <a:t>II. Löïa choïn thieát bò chính trong daây chuyeàn coâng ngheä:</a:t>
            </a:r>
          </a:p>
        </p:txBody>
      </p:sp>
      <p:sp>
        <p:nvSpPr>
          <p:cNvPr id="6150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981200"/>
            <a:ext cx="8153400" cy="4114800"/>
          </a:xfrm>
        </p:spPr>
        <p:txBody>
          <a:bodyPr rtlCol="0">
            <a:normAutofit/>
          </a:bodyPr>
          <a:lstStyle/>
          <a:p>
            <a:pPr marL="1524000" lvl="2" indent="-609600"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n-US" sz="2800" dirty="0" err="1" smtClean="0">
                <a:solidFill>
                  <a:srgbClr val="FFFF00"/>
                </a:solidFill>
                <a:latin typeface="VNI-Times" pitchFamily="2" charset="0"/>
              </a:rPr>
              <a:t>Ñònh</a:t>
            </a:r>
            <a:r>
              <a:rPr lang="en-US" sz="2800" dirty="0" smtClean="0">
                <a:solidFill>
                  <a:srgbClr val="FFFF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VNI-Times" pitchFamily="2" charset="0"/>
              </a:rPr>
              <a:t>nghóa</a:t>
            </a:r>
            <a:r>
              <a:rPr lang="en-US" sz="2800" dirty="0" smtClean="0">
                <a:solidFill>
                  <a:srgbClr val="FFFF00"/>
                </a:solidFill>
                <a:latin typeface="VNI-Times" pitchFamily="2" charset="0"/>
              </a:rPr>
              <a:t>:</a:t>
            </a:r>
            <a:r>
              <a:rPr lang="en-US" sz="2800" dirty="0" smtClean="0">
                <a:latin typeface="VNI-Times" pitchFamily="2" charset="0"/>
              </a:rPr>
              <a:t> </a:t>
            </a:r>
          </a:p>
          <a:p>
            <a:pPr marL="0" lvl="2" indent="625475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dirty="0" err="1" smtClean="0">
                <a:latin typeface="VNI-Times" pitchFamily="2" charset="0"/>
              </a:rPr>
              <a:t>Thieát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bò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chính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trong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daây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chuyeàn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coâng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ngheä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laø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thieát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bò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quyeát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ñònh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:</a:t>
            </a:r>
          </a:p>
          <a:p>
            <a:pPr marL="1524000" lvl="2" indent="-60960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en-US" sz="2800" dirty="0" smtClean="0">
              <a:latin typeface="VNI-Times" pitchFamily="2" charset="0"/>
            </a:endParaRPr>
          </a:p>
          <a:p>
            <a:pPr marL="1524000" lvl="2" indent="-609600" eaLnBrk="1" fontAlgn="auto" hangingPunct="1">
              <a:spcAft>
                <a:spcPts val="0"/>
              </a:spcAft>
              <a:buFont typeface="Symbol" pitchFamily="18" charset="2"/>
              <a:buChar char="-"/>
              <a:defRPr/>
            </a:pP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Naêng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suaát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cuûa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daây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chuyeàn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coâng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ngheä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.</a:t>
            </a:r>
          </a:p>
          <a:p>
            <a:pPr marL="1524000" lvl="2" indent="-60960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endParaRPr lang="en-US" sz="2800" dirty="0" smtClean="0">
              <a:solidFill>
                <a:srgbClr val="FF0000"/>
              </a:solidFill>
              <a:latin typeface="VNI-Times" pitchFamily="2" charset="0"/>
            </a:endParaRPr>
          </a:p>
          <a:p>
            <a:pPr marL="1524000" lvl="2" indent="-609600" eaLnBrk="1" fontAlgn="auto" hangingPunct="1">
              <a:spcAft>
                <a:spcPts val="0"/>
              </a:spcAft>
              <a:buFont typeface="Symbol" pitchFamily="18" charset="2"/>
              <a:buChar char="-"/>
              <a:defRPr/>
            </a:pP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Chaát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löôïng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cuûa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saûn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phaåm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.</a:t>
            </a:r>
          </a:p>
          <a:p>
            <a:pPr marL="812800" indent="-81280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en-US" sz="2800" dirty="0" smtClean="0"/>
          </a:p>
        </p:txBody>
      </p:sp>
      <p:sp>
        <p:nvSpPr>
          <p:cNvPr id="614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DA38F5-399E-4F67-B861-F3D0B432FC83}" type="slidenum">
              <a:rPr lang="en-US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52400"/>
            <a:ext cx="8686800" cy="6477000"/>
          </a:xfrm>
        </p:spPr>
        <p:txBody>
          <a:bodyPr/>
          <a:lstStyle/>
          <a:p>
            <a:pPr marL="1524000" lvl="2" indent="-609600" eaLnBrk="1" hangingPunct="1">
              <a:buFont typeface="Wingdings" pitchFamily="2" charset="2"/>
              <a:buChar char="v"/>
            </a:pPr>
            <a:r>
              <a:rPr lang="en-US" sz="2500" u="sng" smtClean="0">
                <a:latin typeface="VNI-Times" pitchFamily="2" charset="0"/>
              </a:rPr>
              <a:t>Thí duï</a:t>
            </a:r>
            <a:r>
              <a:rPr lang="en-US" sz="2500" smtClean="0">
                <a:latin typeface="VNI-Times" pitchFamily="2" charset="0"/>
              </a:rPr>
              <a:t>:</a:t>
            </a:r>
          </a:p>
          <a:p>
            <a:pPr marL="1524000" lvl="2" indent="-609600" eaLnBrk="1" hangingPunct="1">
              <a:buFont typeface="Wingdings" pitchFamily="2" charset="2"/>
              <a:buAutoNum type="alphaLcPeriod"/>
            </a:pPr>
            <a:r>
              <a:rPr lang="en-US" sz="2500" smtClean="0">
                <a:latin typeface="VNI-Times" pitchFamily="2" charset="0"/>
              </a:rPr>
              <a:t>Daây chuyeàn coâng ngheä saûn xuaát H</a:t>
            </a:r>
            <a:r>
              <a:rPr lang="en-US" sz="2500" baseline="-25000" smtClean="0">
                <a:latin typeface="VNI-Times" pitchFamily="2" charset="0"/>
              </a:rPr>
              <a:t>2</a:t>
            </a:r>
            <a:r>
              <a:rPr lang="en-US" sz="2500" smtClean="0">
                <a:latin typeface="VNI-Times" pitchFamily="2" charset="0"/>
              </a:rPr>
              <a:t>SO</a:t>
            </a:r>
            <a:r>
              <a:rPr lang="en-US" sz="2500" baseline="-25000" smtClean="0">
                <a:latin typeface="VNI-Times" pitchFamily="2" charset="0"/>
              </a:rPr>
              <a:t>4</a:t>
            </a:r>
            <a:r>
              <a:rPr lang="en-US" sz="2500" smtClean="0">
                <a:latin typeface="VNI-Times" pitchFamily="2" charset="0"/>
              </a:rPr>
              <a:t>:</a:t>
            </a:r>
          </a:p>
          <a:p>
            <a:pPr marL="812800" indent="-812800" eaLnBrk="1" hangingPunct="1">
              <a:buFont typeface="Wingdings" pitchFamily="2" charset="2"/>
              <a:buNone/>
            </a:pPr>
            <a:r>
              <a:rPr lang="en-US" sz="2500" smtClean="0">
                <a:latin typeface="VNI-Times" pitchFamily="2" charset="0"/>
              </a:rPr>
              <a:t>     		          </a:t>
            </a:r>
          </a:p>
          <a:p>
            <a:pPr marL="812800" indent="-812800" eaLnBrk="1" hangingPunct="1">
              <a:buFont typeface="Wingdings" pitchFamily="2" charset="2"/>
              <a:buNone/>
            </a:pPr>
            <a:r>
              <a:rPr lang="en-US" sz="2500" smtClean="0">
                <a:latin typeface="VNI-Times" pitchFamily="2" charset="0"/>
              </a:rPr>
              <a:t>			    O</a:t>
            </a:r>
            <a:r>
              <a:rPr lang="en-US" sz="2500" baseline="-25000" smtClean="0">
                <a:latin typeface="VNI-Times" pitchFamily="2" charset="0"/>
              </a:rPr>
              <a:t>2</a:t>
            </a:r>
            <a:r>
              <a:rPr lang="en-US" sz="2500" smtClean="0">
                <a:latin typeface="VNI-Times" pitchFamily="2" charset="0"/>
              </a:rPr>
              <a:t>	                       t</a:t>
            </a:r>
            <a:r>
              <a:rPr lang="en-US" sz="2500" baseline="30000" smtClean="0">
                <a:latin typeface="VNI-Times" pitchFamily="2" charset="0"/>
              </a:rPr>
              <a:t>0</a:t>
            </a:r>
          </a:p>
          <a:p>
            <a:pPr marL="812800" indent="-812800" eaLnBrk="1" hangingPunct="1">
              <a:buFont typeface="Wingdings" pitchFamily="2" charset="2"/>
              <a:buNone/>
            </a:pPr>
            <a:r>
              <a:rPr lang="en-US" sz="2500" smtClean="0">
                <a:latin typeface="VNI-Times" pitchFamily="2" charset="0"/>
              </a:rPr>
              <a:t>	   	S  </a:t>
            </a:r>
            <a:r>
              <a:rPr lang="en-US" sz="2500" smtClean="0">
                <a:latin typeface="VNI-Times" pitchFamily="2" charset="0"/>
                <a:sym typeface="Symbol" pitchFamily="18" charset="2"/>
              </a:rPr>
              <a:t></a:t>
            </a:r>
            <a:r>
              <a:rPr lang="en-US" sz="2500" smtClean="0">
                <a:latin typeface="VNI-Times" pitchFamily="2" charset="0"/>
              </a:rPr>
              <a:t>	 Ñoát  </a:t>
            </a:r>
            <a:r>
              <a:rPr lang="en-US" sz="2500" smtClean="0">
                <a:latin typeface="VNI-Times" pitchFamily="2" charset="0"/>
                <a:sym typeface="Symbol" pitchFamily="18" charset="2"/>
              </a:rPr>
              <a:t></a:t>
            </a:r>
            <a:r>
              <a:rPr lang="en-US" sz="2500" smtClean="0">
                <a:latin typeface="VNI-Times" pitchFamily="2" charset="0"/>
              </a:rPr>
              <a:t> SO</a:t>
            </a:r>
            <a:r>
              <a:rPr lang="en-US" sz="2500" baseline="-25000" smtClean="0">
                <a:latin typeface="VNI-Times" pitchFamily="2" charset="0"/>
              </a:rPr>
              <a:t>2</a:t>
            </a:r>
            <a:r>
              <a:rPr lang="en-US" sz="2500" smtClean="0">
                <a:latin typeface="VNI-Times" pitchFamily="2" charset="0"/>
              </a:rPr>
              <a:t> </a:t>
            </a:r>
            <a:r>
              <a:rPr lang="en-US" sz="2500" smtClean="0">
                <a:latin typeface="VNI-Times" pitchFamily="2" charset="0"/>
                <a:sym typeface="Symbol" pitchFamily="18" charset="2"/>
              </a:rPr>
              <a:t></a:t>
            </a:r>
            <a:r>
              <a:rPr lang="en-US" sz="2500" smtClean="0">
                <a:latin typeface="VNI-Times" pitchFamily="2" charset="0"/>
              </a:rPr>
              <a:t> SO</a:t>
            </a:r>
            <a:r>
              <a:rPr lang="en-US" sz="2500" baseline="-25000" smtClean="0">
                <a:latin typeface="VNI-Times" pitchFamily="2" charset="0"/>
              </a:rPr>
              <a:t>3 </a:t>
            </a:r>
            <a:r>
              <a:rPr lang="en-US" sz="2500" smtClean="0">
                <a:latin typeface="VNI-Times" pitchFamily="2" charset="0"/>
                <a:sym typeface="Symbol" pitchFamily="18" charset="2"/>
              </a:rPr>
              <a:t></a:t>
            </a:r>
            <a:r>
              <a:rPr lang="en-US" sz="2500" smtClean="0">
                <a:latin typeface="VNI-Times" pitchFamily="2" charset="0"/>
              </a:rPr>
              <a:t> Haáp thuï </a:t>
            </a:r>
            <a:r>
              <a:rPr lang="en-US" sz="2500" smtClean="0">
                <a:latin typeface="VNI-Times" pitchFamily="2" charset="0"/>
                <a:sym typeface="Symbol" pitchFamily="18" charset="2"/>
              </a:rPr>
              <a:t></a:t>
            </a:r>
            <a:r>
              <a:rPr lang="en-US" sz="2500" smtClean="0">
                <a:latin typeface="VNI-Times" pitchFamily="2" charset="0"/>
              </a:rPr>
              <a:t> Oleum</a:t>
            </a:r>
          </a:p>
          <a:p>
            <a:pPr marL="812800" indent="-812800" eaLnBrk="1" hangingPunct="1">
              <a:buFont typeface="Wingdings" pitchFamily="2" charset="2"/>
              <a:buNone/>
            </a:pPr>
            <a:r>
              <a:rPr lang="en-US" sz="2500" smtClean="0">
                <a:latin typeface="VNI-Times" pitchFamily="2" charset="0"/>
              </a:rPr>
              <a:t>                                                     </a:t>
            </a:r>
            <a:r>
              <a:rPr lang="en-US" sz="2000" smtClean="0">
                <a:latin typeface="VNI-Times" pitchFamily="2" charset="0"/>
              </a:rPr>
              <a:t>Xuùc taùc</a:t>
            </a:r>
          </a:p>
          <a:p>
            <a:pPr marL="1524000" lvl="2" indent="-609600" eaLnBrk="1" hangingPunct="1">
              <a:buFont typeface="Symbol" pitchFamily="18" charset="2"/>
              <a:buChar char="-"/>
            </a:pPr>
            <a:r>
              <a:rPr lang="en-US" sz="2500" smtClean="0">
                <a:latin typeface="VNI-Times" pitchFamily="2" charset="0"/>
              </a:rPr>
              <a:t>ÔÛ ñaây thieát bò phaûn öùng chuyeån hoùa SO</a:t>
            </a:r>
            <a:r>
              <a:rPr lang="en-US" sz="2500" baseline="-25000" smtClean="0">
                <a:latin typeface="VNI-Times" pitchFamily="2" charset="0"/>
              </a:rPr>
              <a:t>2 </a:t>
            </a:r>
            <a:r>
              <a:rPr lang="en-US" sz="1900" smtClean="0">
                <a:latin typeface="VNI-Times" pitchFamily="2" charset="0"/>
                <a:sym typeface="Symbol" pitchFamily="18" charset="2"/>
              </a:rPr>
              <a:t></a:t>
            </a:r>
            <a:r>
              <a:rPr lang="en-US" sz="2500" smtClean="0">
                <a:latin typeface="VNI-Times" pitchFamily="2" charset="0"/>
              </a:rPr>
              <a:t> SO</a:t>
            </a:r>
            <a:r>
              <a:rPr lang="en-US" sz="2500" baseline="-25000" smtClean="0">
                <a:latin typeface="VNI-Times" pitchFamily="2" charset="0"/>
              </a:rPr>
              <a:t>3</a:t>
            </a:r>
            <a:r>
              <a:rPr lang="en-US" sz="2500" smtClean="0">
                <a:latin typeface="VNI-Times" pitchFamily="2" charset="0"/>
              </a:rPr>
              <a:t> laø quyeát ñònh naêng</a:t>
            </a:r>
            <a:r>
              <a:rPr lang="en-US" sz="1900" smtClean="0">
                <a:latin typeface="VNI-Times" pitchFamily="2" charset="0"/>
              </a:rPr>
              <a:t> </a:t>
            </a:r>
            <a:r>
              <a:rPr lang="en-US" sz="2500" smtClean="0">
                <a:latin typeface="VNI-Times" pitchFamily="2" charset="0"/>
              </a:rPr>
              <a:t>suaát vaø chaát löôïng cuûa daây chuyeàn.</a:t>
            </a:r>
          </a:p>
          <a:p>
            <a:pPr marL="1524000" lvl="2" indent="-609600" eaLnBrk="1" hangingPunct="1">
              <a:buFont typeface="Symbol" pitchFamily="18" charset="2"/>
              <a:buNone/>
            </a:pPr>
            <a:endParaRPr lang="en-US" sz="2500" smtClean="0">
              <a:latin typeface="VNI-Times" pitchFamily="2" charset="0"/>
            </a:endParaRPr>
          </a:p>
          <a:p>
            <a:pPr marL="1524000" lvl="2" indent="-609600" eaLnBrk="1" hangingPunct="1">
              <a:buFont typeface="Wingdings" pitchFamily="2" charset="2"/>
              <a:buAutoNum type="alphaLcPeriod" startAt="2"/>
            </a:pPr>
            <a:r>
              <a:rPr lang="en-US" sz="2500" smtClean="0">
                <a:latin typeface="VNI-Times" pitchFamily="2" charset="0"/>
              </a:rPr>
              <a:t>Daây chuyeàn coâng ngheä saûn xuaát daàu aên:</a:t>
            </a:r>
          </a:p>
          <a:p>
            <a:pPr marL="812800" indent="-812800" eaLnBrk="1" hangingPunct="1">
              <a:buFont typeface="Wingdings" pitchFamily="2" charset="2"/>
              <a:buNone/>
            </a:pPr>
            <a:r>
              <a:rPr lang="en-US" sz="2200" smtClean="0">
                <a:latin typeface="VNI-Times" pitchFamily="2" charset="0"/>
              </a:rPr>
              <a:t>		       Daàu thoâ </a:t>
            </a:r>
            <a:r>
              <a:rPr lang="en-US" sz="2500" smtClean="0">
                <a:latin typeface="VNI-Times" pitchFamily="2" charset="0"/>
                <a:sym typeface="Symbol" pitchFamily="18" charset="2"/>
              </a:rPr>
              <a:t></a:t>
            </a:r>
            <a:r>
              <a:rPr lang="en-US" sz="2200" smtClean="0">
                <a:latin typeface="VNI-Times" pitchFamily="2" charset="0"/>
              </a:rPr>
              <a:t> Trung hoøa</a:t>
            </a:r>
            <a:r>
              <a:rPr lang="en-US" sz="2500" smtClean="0">
                <a:latin typeface="VNI-Times" pitchFamily="2" charset="0"/>
                <a:sym typeface="Symbol" pitchFamily="18" charset="2"/>
              </a:rPr>
              <a:t></a:t>
            </a:r>
            <a:r>
              <a:rPr lang="en-US" sz="2200" smtClean="0">
                <a:latin typeface="VNI-Times" pitchFamily="2" charset="0"/>
              </a:rPr>
              <a:t> Röûa </a:t>
            </a:r>
            <a:r>
              <a:rPr lang="en-US" sz="2500" smtClean="0">
                <a:latin typeface="VNI-Times" pitchFamily="2" charset="0"/>
                <a:sym typeface="Symbol" pitchFamily="18" charset="2"/>
              </a:rPr>
              <a:t></a:t>
            </a:r>
            <a:r>
              <a:rPr lang="en-US" sz="2200" smtClean="0">
                <a:latin typeface="VNI-Times" pitchFamily="2" charset="0"/>
              </a:rPr>
              <a:t> Taåy maøu</a:t>
            </a:r>
            <a:r>
              <a:rPr lang="en-US" sz="2500" smtClean="0">
                <a:latin typeface="VNI-Times" pitchFamily="2" charset="0"/>
                <a:sym typeface="Symbol" pitchFamily="18" charset="2"/>
              </a:rPr>
              <a:t></a:t>
            </a:r>
            <a:r>
              <a:rPr lang="en-US" sz="2200" smtClean="0">
                <a:latin typeface="VNI-Times" pitchFamily="2" charset="0"/>
              </a:rPr>
              <a:t> Loïc </a:t>
            </a:r>
            <a:r>
              <a:rPr lang="en-US" sz="2500" smtClean="0">
                <a:latin typeface="VNI-Times" pitchFamily="2" charset="0"/>
                <a:sym typeface="Symbol" pitchFamily="18" charset="2"/>
              </a:rPr>
              <a:t></a:t>
            </a:r>
            <a:r>
              <a:rPr lang="en-US" sz="2200" smtClean="0">
                <a:latin typeface="VNI-Times" pitchFamily="2" charset="0"/>
              </a:rPr>
              <a:t> Taåy muøi</a:t>
            </a:r>
          </a:p>
          <a:p>
            <a:pPr marL="1524000" lvl="2" indent="-609600" eaLnBrk="1" hangingPunct="1">
              <a:buFont typeface="Symbol" pitchFamily="18" charset="2"/>
              <a:buChar char="-"/>
            </a:pPr>
            <a:r>
              <a:rPr lang="en-US" sz="2500" smtClean="0">
                <a:latin typeface="VNI-Times" pitchFamily="2" charset="0"/>
              </a:rPr>
              <a:t>Ôû ñaây caùc thieát bò Trung hoøa, Taåy maøu, Taåy muøi laø thieát bò quyeát ñònh naêng suaát vaø chaát löôïng cuûa daàu.</a:t>
            </a:r>
          </a:p>
        </p:txBody>
      </p:sp>
      <p:sp>
        <p:nvSpPr>
          <p:cNvPr id="717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F83604-7F75-46A0-A5FA-E7A409ADF6BE}" type="slidenum">
              <a:rPr lang="en-US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2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2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2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2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229600" cy="685800"/>
          </a:xfrm>
        </p:spPr>
        <p:txBody>
          <a:bodyPr/>
          <a:lstStyle/>
          <a:p>
            <a:pPr eaLnBrk="1" hangingPunct="1"/>
            <a:r>
              <a:rPr lang="en-US" sz="3600" b="1" smtClean="0">
                <a:latin typeface="VNI-Times" pitchFamily="2" charset="0"/>
              </a:rPr>
              <a:t>III. Löïa choïn vaät lieäu cheá taïo Thieát bò</a:t>
            </a:r>
          </a:p>
        </p:txBody>
      </p:sp>
      <p:sp>
        <p:nvSpPr>
          <p:cNvPr id="819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E27092-832D-46D0-AD04-761A0FFBFDF0}" type="slidenum">
              <a:rPr lang="en-US"/>
              <a:pPr>
                <a:defRPr/>
              </a:pPr>
              <a:t>5</a:t>
            </a:fld>
            <a:endParaRPr 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219200"/>
            <a:ext cx="9144000" cy="5638800"/>
          </a:xfrm>
        </p:spPr>
        <p:txBody>
          <a:bodyPr rtlCol="0">
            <a:normAutofit/>
          </a:bodyPr>
          <a:lstStyle/>
          <a:p>
            <a:pPr marL="990600" lvl="1" indent="-533400" eaLnBrk="1" fontAlgn="auto" hangingPunct="1">
              <a:spcAft>
                <a:spcPts val="0"/>
              </a:spcAft>
              <a:buSzPct val="110000"/>
              <a:buFont typeface="Wingdings" pitchFamily="2" charset="2"/>
              <a:buAutoNum type="arabicPeriod"/>
              <a:defRPr/>
            </a:pPr>
            <a:r>
              <a:rPr lang="en-US" sz="3000" b="1" dirty="0" err="1" smtClean="0">
                <a:latin typeface="VNI-Times" pitchFamily="2" charset="0"/>
              </a:rPr>
              <a:t>Yeâu</a:t>
            </a:r>
            <a:r>
              <a:rPr lang="en-US" sz="3000" b="1" dirty="0" smtClean="0">
                <a:latin typeface="VNI-Times" pitchFamily="2" charset="0"/>
              </a:rPr>
              <a:t> </a:t>
            </a:r>
            <a:r>
              <a:rPr lang="en-US" sz="3000" b="1" dirty="0" err="1" smtClean="0">
                <a:latin typeface="VNI-Times" pitchFamily="2" charset="0"/>
              </a:rPr>
              <a:t>caàu</a:t>
            </a:r>
            <a:r>
              <a:rPr lang="en-US" sz="3000" b="1" dirty="0" smtClean="0">
                <a:latin typeface="VNI-Times" pitchFamily="2" charset="0"/>
              </a:rPr>
              <a:t> </a:t>
            </a:r>
            <a:r>
              <a:rPr lang="en-US" sz="3000" b="1" dirty="0" err="1" smtClean="0">
                <a:latin typeface="VNI-Times" pitchFamily="2" charset="0"/>
              </a:rPr>
              <a:t>chung</a:t>
            </a:r>
            <a:r>
              <a:rPr lang="en-US" sz="3000" b="1" dirty="0" smtClean="0">
                <a:latin typeface="VNI-Times" pitchFamily="2" charset="0"/>
              </a:rPr>
              <a:t> </a:t>
            </a:r>
            <a:r>
              <a:rPr lang="en-US" sz="3000" b="1" dirty="0" err="1" smtClean="0">
                <a:latin typeface="VNI-Times" pitchFamily="2" charset="0"/>
              </a:rPr>
              <a:t>ñoái</a:t>
            </a:r>
            <a:r>
              <a:rPr lang="en-US" sz="3000" b="1" dirty="0" smtClean="0">
                <a:latin typeface="VNI-Times" pitchFamily="2" charset="0"/>
              </a:rPr>
              <a:t> </a:t>
            </a:r>
            <a:r>
              <a:rPr lang="en-US" sz="3000" b="1" dirty="0" err="1" smtClean="0">
                <a:latin typeface="VNI-Times" pitchFamily="2" charset="0"/>
              </a:rPr>
              <a:t>vôùi</a:t>
            </a:r>
            <a:r>
              <a:rPr lang="en-US" sz="3000" b="1" dirty="0" smtClean="0">
                <a:latin typeface="VNI-Times" pitchFamily="2" charset="0"/>
              </a:rPr>
              <a:t> </a:t>
            </a:r>
            <a:r>
              <a:rPr lang="en-US" sz="3000" b="1" dirty="0" err="1" smtClean="0">
                <a:latin typeface="VNI-Times" pitchFamily="2" charset="0"/>
              </a:rPr>
              <a:t>vaät</a:t>
            </a:r>
            <a:r>
              <a:rPr lang="en-US" sz="3000" b="1" dirty="0" smtClean="0">
                <a:latin typeface="VNI-Times" pitchFamily="2" charset="0"/>
              </a:rPr>
              <a:t> </a:t>
            </a:r>
            <a:r>
              <a:rPr lang="en-US" sz="3000" b="1" dirty="0" err="1" smtClean="0">
                <a:latin typeface="VNI-Times" pitchFamily="2" charset="0"/>
              </a:rPr>
              <a:t>lieäu</a:t>
            </a:r>
            <a:r>
              <a:rPr lang="en-US" sz="3000" b="1" dirty="0" smtClean="0">
                <a:latin typeface="VNI-Times" pitchFamily="2" charset="0"/>
              </a:rPr>
              <a:t>:</a:t>
            </a:r>
          </a:p>
          <a:p>
            <a:pPr marL="1371600" lvl="2" indent="-457200" eaLnBrk="1" fontAlgn="auto" hangingPunct="1">
              <a:spcAft>
                <a:spcPts val="0"/>
              </a:spcAft>
              <a:buFont typeface="Wingdings" pitchFamily="2" charset="2"/>
              <a:buAutoNum type="alphaLcPeriod"/>
              <a:defRPr/>
            </a:pPr>
            <a:r>
              <a:rPr lang="en-US" sz="2800" b="1" dirty="0" err="1" smtClean="0">
                <a:latin typeface="VNI-Times" pitchFamily="2" charset="0"/>
              </a:rPr>
              <a:t>Ñaëc</a:t>
            </a:r>
            <a:r>
              <a:rPr lang="en-US" sz="2800" b="1" dirty="0" smtClean="0">
                <a:latin typeface="VNI-Times" pitchFamily="2" charset="0"/>
              </a:rPr>
              <a:t> </a:t>
            </a:r>
            <a:r>
              <a:rPr lang="en-US" sz="2800" b="1" dirty="0" err="1" smtClean="0">
                <a:latin typeface="VNI-Times" pitchFamily="2" charset="0"/>
              </a:rPr>
              <a:t>ñieåm</a:t>
            </a:r>
            <a:r>
              <a:rPr lang="en-US" sz="2800" b="1" dirty="0" smtClean="0">
                <a:latin typeface="VNI-Times" pitchFamily="2" charset="0"/>
              </a:rPr>
              <a:t> </a:t>
            </a:r>
            <a:r>
              <a:rPr lang="en-US" sz="2800" b="1" dirty="0" err="1" smtClean="0">
                <a:latin typeface="VNI-Times" pitchFamily="2" charset="0"/>
              </a:rPr>
              <a:t>cuûa</a:t>
            </a:r>
            <a:r>
              <a:rPr lang="en-US" sz="2800" b="1" dirty="0" smtClean="0">
                <a:latin typeface="VNI-Times" pitchFamily="2" charset="0"/>
              </a:rPr>
              <a:t> </a:t>
            </a:r>
            <a:r>
              <a:rPr lang="en-US" sz="2800" b="1" dirty="0" err="1" smtClean="0">
                <a:latin typeface="VNI-Times" pitchFamily="2" charset="0"/>
              </a:rPr>
              <a:t>caùc</a:t>
            </a:r>
            <a:r>
              <a:rPr lang="en-US" sz="2800" b="1" dirty="0" smtClean="0">
                <a:latin typeface="VNI-Times" pitchFamily="2" charset="0"/>
              </a:rPr>
              <a:t> </a:t>
            </a:r>
            <a:r>
              <a:rPr lang="en-US" sz="2800" b="1" dirty="0" err="1" smtClean="0">
                <a:latin typeface="VNI-Times" pitchFamily="2" charset="0"/>
              </a:rPr>
              <a:t>thieát</a:t>
            </a:r>
            <a:r>
              <a:rPr lang="en-US" sz="2800" b="1" dirty="0" smtClean="0">
                <a:latin typeface="VNI-Times" pitchFamily="2" charset="0"/>
              </a:rPr>
              <a:t> </a:t>
            </a:r>
            <a:r>
              <a:rPr lang="en-US" sz="2800" b="1" dirty="0" err="1" smtClean="0">
                <a:latin typeface="VNI-Times" pitchFamily="2" charset="0"/>
              </a:rPr>
              <a:t>bò</a:t>
            </a:r>
            <a:r>
              <a:rPr lang="en-US" sz="2800" b="1" dirty="0" smtClean="0">
                <a:latin typeface="VNI-Times" pitchFamily="2" charset="0"/>
              </a:rPr>
              <a:t> </a:t>
            </a:r>
            <a:r>
              <a:rPr lang="en-US" sz="2800" b="1" dirty="0" err="1" smtClean="0">
                <a:latin typeface="VNI-Times" pitchFamily="2" charset="0"/>
              </a:rPr>
              <a:t>saûn</a:t>
            </a:r>
            <a:r>
              <a:rPr lang="en-US" sz="2800" b="1" dirty="0" smtClean="0">
                <a:latin typeface="VNI-Times" pitchFamily="2" charset="0"/>
              </a:rPr>
              <a:t> </a:t>
            </a:r>
            <a:r>
              <a:rPr lang="en-US" sz="2800" b="1" dirty="0" err="1" smtClean="0">
                <a:latin typeface="VNI-Times" pitchFamily="2" charset="0"/>
              </a:rPr>
              <a:t>xuaát</a:t>
            </a:r>
            <a:r>
              <a:rPr lang="en-US" sz="2800" b="1" dirty="0" smtClean="0">
                <a:latin typeface="VNI-Times" pitchFamily="2" charset="0"/>
              </a:rPr>
              <a:t> </a:t>
            </a:r>
            <a:r>
              <a:rPr lang="en-US" sz="2800" b="1" dirty="0" err="1" smtClean="0">
                <a:latin typeface="VNI-Times" pitchFamily="2" charset="0"/>
              </a:rPr>
              <a:t>hoùa</a:t>
            </a:r>
            <a:r>
              <a:rPr lang="en-US" sz="2800" b="1" dirty="0" smtClean="0">
                <a:latin typeface="VNI-Times" pitchFamily="2" charset="0"/>
              </a:rPr>
              <a:t> </a:t>
            </a:r>
            <a:r>
              <a:rPr lang="en-US" sz="2800" b="1" dirty="0" err="1" smtClean="0">
                <a:latin typeface="VNI-Times" pitchFamily="2" charset="0"/>
              </a:rPr>
              <a:t>chaát</a:t>
            </a:r>
            <a:r>
              <a:rPr lang="en-US" sz="2800" b="1" dirty="0" smtClean="0">
                <a:latin typeface="VNI-Times" pitchFamily="2" charset="0"/>
              </a:rPr>
              <a:t> </a:t>
            </a:r>
            <a:r>
              <a:rPr lang="en-US" sz="2800" b="1" dirty="0" err="1" smtClean="0">
                <a:latin typeface="VNI-Times" pitchFamily="2" charset="0"/>
              </a:rPr>
              <a:t>vaø</a:t>
            </a:r>
            <a:r>
              <a:rPr lang="en-US" sz="2800" b="1" dirty="0" smtClean="0">
                <a:latin typeface="VNI-Times" pitchFamily="2" charset="0"/>
              </a:rPr>
              <a:t> </a:t>
            </a:r>
            <a:r>
              <a:rPr lang="en-US" sz="2800" b="1" dirty="0" err="1" smtClean="0">
                <a:latin typeface="VNI-Times" pitchFamily="2" charset="0"/>
              </a:rPr>
              <a:t>thöïc</a:t>
            </a:r>
            <a:r>
              <a:rPr lang="en-US" sz="2800" b="1" dirty="0" smtClean="0">
                <a:latin typeface="VNI-Times" pitchFamily="2" charset="0"/>
              </a:rPr>
              <a:t> </a:t>
            </a:r>
            <a:r>
              <a:rPr lang="en-US" sz="2800" b="1" dirty="0" err="1" smtClean="0">
                <a:latin typeface="VNI-Times" pitchFamily="2" charset="0"/>
              </a:rPr>
              <a:t>phaåm</a:t>
            </a:r>
            <a:r>
              <a:rPr lang="en-US" sz="2800" b="1" dirty="0" smtClean="0">
                <a:latin typeface="VNI-Times" pitchFamily="2" charset="0"/>
              </a:rPr>
              <a:t>:</a:t>
            </a:r>
          </a:p>
          <a:p>
            <a:pPr marL="1752600" lvl="3" indent="-381000" eaLnBrk="1" fontAlgn="auto" hangingPunct="1">
              <a:spcAft>
                <a:spcPts val="0"/>
              </a:spcAft>
              <a:buFont typeface="Symbol" pitchFamily="18" charset="2"/>
              <a:buChar char="-"/>
              <a:defRPr/>
            </a:pP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Laøm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vieäc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ôû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moâi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tröôøng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khaéc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nghieät</a:t>
            </a:r>
            <a:r>
              <a:rPr lang="en-US" sz="2800" dirty="0" smtClean="0">
                <a:latin typeface="VNI-Times" pitchFamily="2" charset="0"/>
              </a:rPr>
              <a:t> (</a:t>
            </a:r>
            <a:r>
              <a:rPr lang="en-US" sz="2800" dirty="0" err="1" smtClean="0">
                <a:latin typeface="VNI-Times" pitchFamily="2" charset="0"/>
              </a:rPr>
              <a:t>aùp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suaát</a:t>
            </a:r>
            <a:r>
              <a:rPr lang="en-US" sz="2800" dirty="0" smtClean="0">
                <a:latin typeface="VNI-Times" pitchFamily="2" charset="0"/>
              </a:rPr>
              <a:t>, </a:t>
            </a:r>
            <a:r>
              <a:rPr lang="en-US" sz="2800" dirty="0" err="1" smtClean="0">
                <a:latin typeface="VNI-Times" pitchFamily="2" charset="0"/>
              </a:rPr>
              <a:t>nhieät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ñoä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cao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vaø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thöôøng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xuyeân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thay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ñoåi</a:t>
            </a:r>
            <a:r>
              <a:rPr lang="en-US" sz="2800" dirty="0" smtClean="0">
                <a:latin typeface="VNI-Times" pitchFamily="2" charset="0"/>
              </a:rPr>
              <a:t>).</a:t>
            </a:r>
          </a:p>
          <a:p>
            <a:pPr marL="1752600" lvl="3" indent="-381000" eaLnBrk="1" fontAlgn="auto" hangingPunct="1">
              <a:spcAft>
                <a:spcPts val="0"/>
              </a:spcAft>
              <a:buFont typeface="Symbol" pitchFamily="18" charset="2"/>
              <a:buChar char="-"/>
              <a:defRPr/>
            </a:pP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Moâi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tröôøng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aên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moøn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hoùa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hoïc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cao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.</a:t>
            </a:r>
          </a:p>
          <a:p>
            <a:pPr marL="1752600" lvl="3" indent="-381000" eaLnBrk="1" fontAlgn="auto" hangingPunct="1">
              <a:spcAft>
                <a:spcPts val="0"/>
              </a:spcAft>
              <a:buFont typeface="Symbol" pitchFamily="18" charset="2"/>
              <a:buChar char="-"/>
              <a:defRPr/>
            </a:pP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Yeâu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caàu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veä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sinh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deã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daøng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vaø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nhanh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choùng</a:t>
            </a:r>
            <a:r>
              <a:rPr lang="en-US" sz="2800" dirty="0" smtClean="0">
                <a:latin typeface="VNI-Times" pitchFamily="2" charset="0"/>
              </a:rPr>
              <a:t>.</a:t>
            </a:r>
          </a:p>
          <a:p>
            <a:pPr marL="1752600" lvl="3" indent="-898525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b="1" dirty="0" smtClean="0">
                <a:latin typeface="VNI-Times" pitchFamily="2" charset="0"/>
              </a:rPr>
              <a:t>b. </a:t>
            </a:r>
            <a:r>
              <a:rPr lang="en-US" sz="2800" b="1" dirty="0" err="1" smtClean="0">
                <a:latin typeface="VNI-Times" pitchFamily="2" charset="0"/>
              </a:rPr>
              <a:t>Yeâu</a:t>
            </a:r>
            <a:r>
              <a:rPr lang="en-US" sz="2800" b="1" dirty="0" smtClean="0">
                <a:latin typeface="VNI-Times" pitchFamily="2" charset="0"/>
              </a:rPr>
              <a:t> </a:t>
            </a:r>
            <a:r>
              <a:rPr lang="en-US" sz="2800" b="1" dirty="0" err="1" smtClean="0">
                <a:latin typeface="VNI-Times" pitchFamily="2" charset="0"/>
              </a:rPr>
              <a:t>caàu</a:t>
            </a:r>
            <a:r>
              <a:rPr lang="en-US" sz="2800" b="1" dirty="0" smtClean="0">
                <a:latin typeface="VNI-Times" pitchFamily="2" charset="0"/>
              </a:rPr>
              <a:t> </a:t>
            </a:r>
            <a:r>
              <a:rPr lang="en-US" sz="2800" b="1" dirty="0" err="1" smtClean="0">
                <a:latin typeface="VNI-Times" pitchFamily="2" charset="0"/>
              </a:rPr>
              <a:t>ñoái</a:t>
            </a:r>
            <a:r>
              <a:rPr lang="en-US" sz="2800" b="1" dirty="0" smtClean="0">
                <a:latin typeface="VNI-Times" pitchFamily="2" charset="0"/>
              </a:rPr>
              <a:t> </a:t>
            </a:r>
            <a:r>
              <a:rPr lang="en-US" sz="2800" b="1" dirty="0" err="1" smtClean="0">
                <a:latin typeface="VNI-Times" pitchFamily="2" charset="0"/>
              </a:rPr>
              <a:t>vôùi</a:t>
            </a:r>
            <a:r>
              <a:rPr lang="en-US" sz="2800" b="1" dirty="0" smtClean="0">
                <a:latin typeface="VNI-Times" pitchFamily="2" charset="0"/>
              </a:rPr>
              <a:t> </a:t>
            </a:r>
            <a:r>
              <a:rPr lang="en-US" sz="2800" b="1" dirty="0" err="1" smtClean="0">
                <a:latin typeface="VNI-Times" pitchFamily="2" charset="0"/>
              </a:rPr>
              <a:t>vaät</a:t>
            </a:r>
            <a:r>
              <a:rPr lang="en-US" sz="2800" b="1" dirty="0" smtClean="0">
                <a:latin typeface="VNI-Times" pitchFamily="2" charset="0"/>
              </a:rPr>
              <a:t> </a:t>
            </a:r>
            <a:r>
              <a:rPr lang="en-US" sz="2800" b="1" dirty="0" err="1" smtClean="0">
                <a:latin typeface="VNI-Times" pitchFamily="2" charset="0"/>
              </a:rPr>
              <a:t>lieäu</a:t>
            </a:r>
            <a:endParaRPr lang="en-US" sz="2800" b="1" dirty="0" smtClean="0">
              <a:latin typeface="VNI-Times" pitchFamily="2" charset="0"/>
            </a:endParaRPr>
          </a:p>
          <a:p>
            <a:pPr marL="990600" lvl="1" indent="-533400" eaLnBrk="1" fontAlgn="auto" hangingPunct="1">
              <a:spcAft>
                <a:spcPts val="0"/>
              </a:spcAft>
              <a:buFont typeface="Symbol" pitchFamily="18" charset="2"/>
              <a:buChar char="-"/>
              <a:defRPr/>
            </a:pPr>
            <a:r>
              <a:rPr lang="en-US" dirty="0" err="1" smtClean="0">
                <a:solidFill>
                  <a:srgbClr val="FF0000"/>
                </a:solidFill>
                <a:latin typeface="VNI-Times" pitchFamily="2" charset="0"/>
              </a:rPr>
              <a:t>Coù</a:t>
            </a:r>
            <a:r>
              <a:rPr lang="en-US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VNI-Times" pitchFamily="2" charset="0"/>
              </a:rPr>
              <a:t>ñoä</a:t>
            </a:r>
            <a:r>
              <a:rPr lang="en-US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VNI-Times" pitchFamily="2" charset="0"/>
              </a:rPr>
              <a:t>beàn</a:t>
            </a:r>
            <a:r>
              <a:rPr lang="en-US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VNI-Times" pitchFamily="2" charset="0"/>
              </a:rPr>
              <a:t>cô</a:t>
            </a:r>
            <a:r>
              <a:rPr lang="en-US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VNI-Times" pitchFamily="2" charset="0"/>
              </a:rPr>
              <a:t>hoïc</a:t>
            </a:r>
            <a:r>
              <a:rPr lang="en-US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VNI-Times" pitchFamily="2" charset="0"/>
              </a:rPr>
              <a:t>toát</a:t>
            </a:r>
            <a:r>
              <a:rPr lang="en-US" dirty="0" smtClean="0">
                <a:solidFill>
                  <a:srgbClr val="FF0000"/>
                </a:solidFill>
                <a:latin typeface="VNI-Times" pitchFamily="2" charset="0"/>
              </a:rPr>
              <a:t>.</a:t>
            </a:r>
          </a:p>
          <a:p>
            <a:pPr marL="990600" lvl="1" indent="-533400" eaLnBrk="1" fontAlgn="auto" hangingPunct="1">
              <a:spcAft>
                <a:spcPts val="0"/>
              </a:spcAft>
              <a:buFont typeface="Symbol" pitchFamily="18" charset="2"/>
              <a:buChar char="-"/>
              <a:defRPr/>
            </a:pPr>
            <a:r>
              <a:rPr lang="en-US" dirty="0" err="1" smtClean="0">
                <a:solidFill>
                  <a:srgbClr val="FF0000"/>
                </a:solidFill>
                <a:latin typeface="VNI-Times" pitchFamily="2" charset="0"/>
              </a:rPr>
              <a:t>Coù</a:t>
            </a:r>
            <a:r>
              <a:rPr lang="en-US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VNI-Times" pitchFamily="2" charset="0"/>
              </a:rPr>
              <a:t>khaû</a:t>
            </a:r>
            <a:r>
              <a:rPr lang="en-US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VNI-Times" pitchFamily="2" charset="0"/>
              </a:rPr>
              <a:t>naêng</a:t>
            </a:r>
            <a:r>
              <a:rPr lang="en-US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VNI-Times" pitchFamily="2" charset="0"/>
              </a:rPr>
              <a:t>choáng</a:t>
            </a:r>
            <a:r>
              <a:rPr lang="en-US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VNI-Times" pitchFamily="2" charset="0"/>
              </a:rPr>
              <a:t>aên</a:t>
            </a:r>
            <a:r>
              <a:rPr lang="en-US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VNI-Times" pitchFamily="2" charset="0"/>
              </a:rPr>
              <a:t>moøn</a:t>
            </a:r>
            <a:r>
              <a:rPr lang="en-US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VNI-Times" pitchFamily="2" charset="0"/>
              </a:rPr>
              <a:t>hoùa</a:t>
            </a:r>
            <a:r>
              <a:rPr lang="en-US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VNI-Times" pitchFamily="2" charset="0"/>
              </a:rPr>
              <a:t>hoïc</a:t>
            </a:r>
            <a:r>
              <a:rPr lang="en-US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VNI-Times" pitchFamily="2" charset="0"/>
              </a:rPr>
              <a:t>cao</a:t>
            </a:r>
            <a:r>
              <a:rPr lang="en-US" dirty="0" smtClean="0">
                <a:latin typeface="VNI-Times" pitchFamily="2" charset="0"/>
              </a:rPr>
              <a:t>.</a:t>
            </a:r>
          </a:p>
          <a:p>
            <a:pPr marL="990600" lvl="1" indent="-533400" eaLnBrk="1" fontAlgn="auto" hangingPunct="1">
              <a:spcAft>
                <a:spcPts val="0"/>
              </a:spcAft>
              <a:buFont typeface="Symbol" pitchFamily="18" charset="2"/>
              <a:buChar char="-"/>
              <a:defRPr/>
            </a:pPr>
            <a:r>
              <a:rPr lang="en-US" dirty="0" err="1" smtClean="0">
                <a:solidFill>
                  <a:srgbClr val="FF0000"/>
                </a:solidFill>
                <a:latin typeface="VNI-Times" pitchFamily="2" charset="0"/>
              </a:rPr>
              <a:t>Beà</a:t>
            </a:r>
            <a:r>
              <a:rPr lang="en-US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VNI-Times" pitchFamily="2" charset="0"/>
              </a:rPr>
              <a:t>maët</a:t>
            </a:r>
            <a:r>
              <a:rPr lang="en-US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VNI-Times" pitchFamily="2" charset="0"/>
              </a:rPr>
              <a:t>nhaün</a:t>
            </a:r>
            <a:r>
              <a:rPr lang="en-US" dirty="0" smtClean="0">
                <a:solidFill>
                  <a:srgbClr val="FF0000"/>
                </a:solidFill>
                <a:latin typeface="VNI-Times" pitchFamily="2" charset="0"/>
              </a:rPr>
              <a:t>, </a:t>
            </a:r>
            <a:r>
              <a:rPr lang="en-US" dirty="0" err="1" smtClean="0">
                <a:solidFill>
                  <a:srgbClr val="FF0000"/>
                </a:solidFill>
                <a:latin typeface="VNI-Times" pitchFamily="2" charset="0"/>
              </a:rPr>
              <a:t>deã</a:t>
            </a:r>
            <a:r>
              <a:rPr lang="en-US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VNI-Times" pitchFamily="2" charset="0"/>
              </a:rPr>
              <a:t>gia</a:t>
            </a:r>
            <a:r>
              <a:rPr lang="en-US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VNI-Times" pitchFamily="2" charset="0"/>
              </a:rPr>
              <a:t>coâng</a:t>
            </a:r>
            <a:r>
              <a:rPr lang="en-US" dirty="0" smtClean="0">
                <a:latin typeface="VNI-Times" pitchFamily="2" charset="0"/>
              </a:rPr>
              <a:t>.</a:t>
            </a:r>
          </a:p>
          <a:p>
            <a:pPr marL="1752600" lvl="3" indent="-381000" eaLnBrk="1" fontAlgn="auto" hangingPunct="1">
              <a:spcAft>
                <a:spcPts val="0"/>
              </a:spcAft>
              <a:buFont typeface="Symbol" pitchFamily="18" charset="2"/>
              <a:buChar char="-"/>
              <a:defRPr/>
            </a:pPr>
            <a:endParaRPr lang="en-US" sz="2800" dirty="0" smtClean="0">
              <a:latin typeface="VNI-Times" pitchFamily="2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98" decel="100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98" decel="100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98" decel="100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98" decel="1000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98" decel="1000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98" decel="1000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98" decel="100000" fill="hold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98" decel="100000" fill="hold"/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1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70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0" grpId="1"/>
      <p:bldP spid="1229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AutoShape 3"/>
          <p:cNvSpPr>
            <a:spLocks noGrp="1" noChangeAspect="1" noChangeArrowheads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marL="990600" lvl="1" indent="-533400" eaLnBrk="1" hangingPunct="1">
              <a:buFont typeface="Wingdings" pitchFamily="2" charset="2"/>
              <a:buNone/>
            </a:pPr>
            <a:endParaRPr lang="en-US" sz="3200" b="1" smtClean="0">
              <a:latin typeface="VNI-Times" pitchFamily="2" charset="0"/>
            </a:endParaRPr>
          </a:p>
          <a:p>
            <a:pPr marL="990600" lvl="1" indent="-533400" eaLnBrk="1" hangingPunct="1">
              <a:buFont typeface="Wingdings" pitchFamily="2" charset="2"/>
              <a:buNone/>
            </a:pPr>
            <a:r>
              <a:rPr lang="en-US" sz="3200" b="1" smtClean="0">
                <a:latin typeface="VNI-Times" pitchFamily="2" charset="0"/>
              </a:rPr>
              <a:t>2.Tính chaát cô hoïc vaät lieäu:</a:t>
            </a:r>
          </a:p>
          <a:p>
            <a:pPr marL="990600" lvl="1" indent="-533400" eaLnBrk="1" hangingPunct="1">
              <a:buFont typeface="Wingdings" pitchFamily="2" charset="2"/>
              <a:buNone/>
            </a:pPr>
            <a:endParaRPr lang="en-US" sz="3200" smtClean="0">
              <a:latin typeface="VNI-Times" pitchFamily="2" charset="0"/>
            </a:endParaRPr>
          </a:p>
          <a:p>
            <a:pPr marL="990600" lvl="1" indent="-533400" eaLnBrk="1" hangingPunct="1">
              <a:buFont typeface="Wingdings" pitchFamily="2" charset="2"/>
              <a:buAutoNum type="alphaLcPeriod"/>
            </a:pPr>
            <a:r>
              <a:rPr lang="en-US" smtClean="0">
                <a:latin typeface="VNI-Times" pitchFamily="2" charset="0"/>
              </a:rPr>
              <a:t>Vaät lieäu caàn phaûi ñaûm baûo caùc tính chaát cô lyù sau:</a:t>
            </a:r>
          </a:p>
          <a:p>
            <a:pPr marL="1371600" lvl="2" indent="-457200" eaLnBrk="1" hangingPunct="1">
              <a:buFont typeface="Symbol" pitchFamily="18" charset="2"/>
              <a:buChar char="-"/>
            </a:pPr>
            <a:r>
              <a:rPr lang="en-US" sz="2800" smtClean="0">
                <a:latin typeface="VNI-Times" pitchFamily="2" charset="0"/>
              </a:rPr>
              <a:t>Ñoä beàn keùo – [</a:t>
            </a:r>
            <a:r>
              <a:rPr lang="en-US" sz="2800" smtClean="0">
                <a:latin typeface="VNI-Times" pitchFamily="2" charset="0"/>
                <a:sym typeface="Symbol" pitchFamily="18" charset="2"/>
              </a:rPr>
              <a:t></a:t>
            </a:r>
            <a:r>
              <a:rPr lang="en-US" sz="2800" smtClean="0">
                <a:latin typeface="VNI-Times" pitchFamily="2" charset="0"/>
              </a:rPr>
              <a:t>] keùo.</a:t>
            </a:r>
          </a:p>
          <a:p>
            <a:pPr marL="1371600" lvl="2" indent="-457200" eaLnBrk="1" hangingPunct="1">
              <a:buFont typeface="Symbol" pitchFamily="18" charset="2"/>
              <a:buChar char="-"/>
            </a:pPr>
            <a:r>
              <a:rPr lang="en-US" sz="2800" smtClean="0">
                <a:latin typeface="VNI-Times" pitchFamily="2" charset="0"/>
              </a:rPr>
              <a:t>Ñoä beàn uoán – E – moâñun ñaøn hoài.</a:t>
            </a:r>
          </a:p>
          <a:p>
            <a:pPr marL="1371600" lvl="2" indent="-457200" eaLnBrk="1" hangingPunct="1">
              <a:buFont typeface="Symbol" pitchFamily="18" charset="2"/>
              <a:buChar char="-"/>
            </a:pPr>
            <a:r>
              <a:rPr lang="en-US" sz="2800" smtClean="0">
                <a:latin typeface="VNI-Times" pitchFamily="2" charset="0"/>
              </a:rPr>
              <a:t>Ñoä beàn neùn – Ñoä cöùng cuûa vaät lieäu.</a:t>
            </a:r>
          </a:p>
          <a:p>
            <a:pPr marL="1371600" lvl="2" indent="-457200" eaLnBrk="1" hangingPunct="1">
              <a:buFont typeface="Symbol" pitchFamily="18" charset="2"/>
              <a:buChar char="-"/>
            </a:pPr>
            <a:r>
              <a:rPr lang="en-US" sz="2800" smtClean="0">
                <a:latin typeface="VNI-Times" pitchFamily="2" charset="0"/>
              </a:rPr>
              <a:t>Ñoä beàn moûi – Khaû naêng chòu taùc ñoäng chu kì.</a:t>
            </a:r>
          </a:p>
          <a:p>
            <a:pPr marL="1371600" lvl="2" indent="-457200" eaLnBrk="1" hangingPunct="1">
              <a:buFont typeface="Symbol" pitchFamily="18" charset="2"/>
              <a:buChar char="-"/>
            </a:pPr>
            <a:r>
              <a:rPr lang="en-US" sz="2800" smtClean="0">
                <a:latin typeface="VNI-Times" pitchFamily="2" charset="0"/>
              </a:rPr>
              <a:t>Ñoä beàn va ñaäp.</a:t>
            </a:r>
          </a:p>
        </p:txBody>
      </p:sp>
      <p:sp>
        <p:nvSpPr>
          <p:cNvPr id="1024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70DDD3-AA6F-4588-9B48-92107F584043}" type="slidenum">
              <a:rPr lang="en-US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10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1000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1000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6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1000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0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1000"/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5DFE1E-2F5E-4FCD-9A04-96E302A33054}" type="slidenum">
              <a:rPr lang="en-US"/>
              <a:pPr>
                <a:defRPr/>
              </a:pPr>
              <a:t>7</a:t>
            </a:fld>
            <a:endParaRPr lang="en-US"/>
          </a:p>
        </p:txBody>
      </p:sp>
      <p:sp>
        <p:nvSpPr>
          <p:cNvPr id="155652" name="Rectangle 4"/>
          <p:cNvSpPr>
            <a:spLocks noChangeArrowheads="1"/>
          </p:cNvSpPr>
          <p:nvPr/>
        </p:nvSpPr>
        <p:spPr bwMode="auto">
          <a:xfrm>
            <a:off x="228600" y="119063"/>
            <a:ext cx="8686800" cy="538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>
              <a:tabLst>
                <a:tab pos="7886700" algn="l"/>
              </a:tabLst>
            </a:pPr>
            <a:r>
              <a:rPr lang="en-US" sz="2800" b="1">
                <a:latin typeface="VNI-Times" pitchFamily="2" charset="0"/>
              </a:rPr>
              <a:t> 	AÛnh höôûng cuûa nhieät ñoä tôùi tính chaát vaät lieäu:</a:t>
            </a:r>
          </a:p>
          <a:p>
            <a:pPr marL="342900" indent="-342900">
              <a:tabLst>
                <a:tab pos="7886700" algn="l"/>
              </a:tabLst>
            </a:pPr>
            <a:endParaRPr lang="en-US" sz="3200">
              <a:solidFill>
                <a:srgbClr val="FFFF00"/>
              </a:solidFill>
              <a:latin typeface="VNI-Times" pitchFamily="2" charset="0"/>
            </a:endParaRPr>
          </a:p>
          <a:p>
            <a:pPr marL="342900" indent="-342900">
              <a:tabLst>
                <a:tab pos="7886700" algn="l"/>
              </a:tabLst>
            </a:pPr>
            <a:r>
              <a:rPr lang="en-US" sz="3200" b="1">
                <a:latin typeface="VNI-Times" pitchFamily="2" charset="0"/>
              </a:rPr>
              <a:t>- 	</a:t>
            </a:r>
            <a:r>
              <a:rPr lang="en-US" sz="2800" b="1">
                <a:latin typeface="VNI-Times" pitchFamily="2" charset="0"/>
              </a:rPr>
              <a:t>AÛnh höôûng cuûa nhieät ñoä:</a:t>
            </a:r>
          </a:p>
          <a:p>
            <a:pPr marL="342900" indent="-342900">
              <a:tabLst>
                <a:tab pos="7886700" algn="l"/>
              </a:tabLst>
            </a:pPr>
            <a:r>
              <a:rPr lang="en-US" sz="2800">
                <a:latin typeface="VNI-Times" pitchFamily="2" charset="0"/>
              </a:rPr>
              <a:t>   	Khi nhieät ñoä taêng thì cô tính vaät lieäu giaûm</a:t>
            </a:r>
          </a:p>
          <a:p>
            <a:pPr marL="342900" indent="-342900">
              <a:tabLst>
                <a:tab pos="7886700" algn="l"/>
              </a:tabLst>
            </a:pPr>
            <a:r>
              <a:rPr lang="en-US" sz="2800" b="1">
                <a:latin typeface="VNI-Times" pitchFamily="2" charset="0"/>
              </a:rPr>
              <a:t>- 	Giôùi haïn laøm vieäc cuûa vaät lieäu theùp ôû t</a:t>
            </a:r>
            <a:r>
              <a:rPr lang="en-US" sz="2800" b="1" baseline="30000">
                <a:latin typeface="VNI-Times" pitchFamily="2" charset="0"/>
              </a:rPr>
              <a:t>0</a:t>
            </a:r>
            <a:r>
              <a:rPr lang="en-US" sz="2800" b="1">
                <a:latin typeface="VNI-Times" pitchFamily="2" charset="0"/>
              </a:rPr>
              <a:t>:</a:t>
            </a:r>
          </a:p>
          <a:p>
            <a:pPr marL="342900" indent="-342900">
              <a:tabLst>
                <a:tab pos="7886700" algn="l"/>
              </a:tabLst>
            </a:pPr>
            <a:r>
              <a:rPr lang="en-US" sz="2800">
                <a:latin typeface="VNI-Times" pitchFamily="2" charset="0"/>
              </a:rPr>
              <a:t>  	Theùp thöôøng t</a:t>
            </a:r>
            <a:r>
              <a:rPr lang="en-US" sz="2800" baseline="30000">
                <a:latin typeface="VNI-Times" pitchFamily="2" charset="0"/>
              </a:rPr>
              <a:t>0</a:t>
            </a:r>
            <a:r>
              <a:rPr lang="en-US" sz="2800">
                <a:latin typeface="VNI-Times" pitchFamily="2" charset="0"/>
              </a:rPr>
              <a:t> laøm vieäc </a:t>
            </a:r>
            <a:r>
              <a:rPr lang="en-US" sz="2800">
                <a:latin typeface="VNI-Times" pitchFamily="2" charset="0"/>
                <a:sym typeface="Symbol" pitchFamily="18" charset="2"/>
              </a:rPr>
              <a:t></a:t>
            </a:r>
            <a:r>
              <a:rPr lang="en-US" sz="2800">
                <a:latin typeface="VNI-Times" pitchFamily="2" charset="0"/>
              </a:rPr>
              <a:t> 375 </a:t>
            </a:r>
            <a:r>
              <a:rPr lang="en-US" sz="2800" baseline="30000">
                <a:latin typeface="VNI-Times" pitchFamily="2" charset="0"/>
              </a:rPr>
              <a:t>O</a:t>
            </a:r>
            <a:r>
              <a:rPr lang="en-US" sz="2800">
                <a:latin typeface="VNI-Times" pitchFamily="2" charset="0"/>
              </a:rPr>
              <a:t>C.</a:t>
            </a:r>
          </a:p>
          <a:p>
            <a:pPr marL="342900" indent="-342900">
              <a:tabLst>
                <a:tab pos="7886700" algn="l"/>
              </a:tabLst>
            </a:pPr>
            <a:r>
              <a:rPr lang="en-US" sz="2800">
                <a:latin typeface="VNI-Times" pitchFamily="2" charset="0"/>
              </a:rPr>
              <a:t>   	Theùp hôïp kim t</a:t>
            </a:r>
            <a:r>
              <a:rPr lang="en-US" sz="2800" baseline="30000">
                <a:latin typeface="VNI-Times" pitchFamily="2" charset="0"/>
              </a:rPr>
              <a:t>0</a:t>
            </a:r>
            <a:r>
              <a:rPr lang="en-US" sz="2800">
                <a:latin typeface="VNI-Times" pitchFamily="2" charset="0"/>
              </a:rPr>
              <a:t> laøm vieäc </a:t>
            </a:r>
            <a:r>
              <a:rPr lang="en-US" sz="2800">
                <a:latin typeface="VNI-Times" pitchFamily="2" charset="0"/>
                <a:sym typeface="Symbol" pitchFamily="18" charset="2"/>
              </a:rPr>
              <a:t></a:t>
            </a:r>
            <a:r>
              <a:rPr lang="en-US" sz="2800">
                <a:latin typeface="VNI-Times" pitchFamily="2" charset="0"/>
              </a:rPr>
              <a:t> 525 </a:t>
            </a:r>
            <a:r>
              <a:rPr lang="en-US" sz="2800" baseline="30000">
                <a:latin typeface="VNI-Times" pitchFamily="2" charset="0"/>
              </a:rPr>
              <a:t>O</a:t>
            </a:r>
            <a:r>
              <a:rPr lang="en-US" sz="2800">
                <a:latin typeface="VNI-Times" pitchFamily="2" charset="0"/>
              </a:rPr>
              <a:t>C.</a:t>
            </a:r>
          </a:p>
          <a:p>
            <a:pPr marL="342900" indent="-342900">
              <a:tabLst>
                <a:tab pos="7886700" algn="l"/>
              </a:tabLst>
            </a:pPr>
            <a:r>
              <a:rPr lang="en-US" sz="2800">
                <a:latin typeface="VNI-Times" pitchFamily="2" charset="0"/>
              </a:rPr>
              <a:t>   	Khi nhieät ñoä giaûm  thì cô tính vaät lieäu taêng: </a:t>
            </a:r>
          </a:p>
          <a:p>
            <a:pPr marL="342900" indent="-342900">
              <a:tabLst>
                <a:tab pos="7886700" algn="l"/>
              </a:tabLst>
            </a:pPr>
            <a:r>
              <a:rPr lang="en-US" sz="2800" b="1">
                <a:latin typeface="VNI-Times" pitchFamily="2" charset="0"/>
              </a:rPr>
              <a:t>- 	Giôùi haïn beàn keùo cuûa vaät lieäu khi laøm vieäc  ôû t</a:t>
            </a:r>
            <a:r>
              <a:rPr lang="en-US" sz="2800" b="1" baseline="30000">
                <a:latin typeface="VNI-Times" pitchFamily="2" charset="0"/>
              </a:rPr>
              <a:t>0</a:t>
            </a:r>
            <a:r>
              <a:rPr lang="en-US" sz="2800" b="1">
                <a:latin typeface="VNI-Times" pitchFamily="2" charset="0"/>
              </a:rPr>
              <a:t> thaáp.</a:t>
            </a:r>
          </a:p>
          <a:p>
            <a:pPr marL="342900" indent="-342900">
              <a:tabLst>
                <a:tab pos="7886700" algn="l"/>
              </a:tabLst>
            </a:pPr>
            <a:r>
              <a:rPr lang="en-US" sz="2800">
                <a:latin typeface="VNI-Times" pitchFamily="2" charset="0"/>
              </a:rPr>
              <a:t>   	[</a:t>
            </a:r>
            <a:r>
              <a:rPr lang="en-US" sz="2800">
                <a:latin typeface="VNI-Times" pitchFamily="2" charset="0"/>
                <a:sym typeface="Symbol" pitchFamily="18" charset="2"/>
              </a:rPr>
              <a:t></a:t>
            </a:r>
            <a:r>
              <a:rPr lang="en-US" sz="2800">
                <a:latin typeface="VNI-Times" pitchFamily="2" charset="0"/>
              </a:rPr>
              <a:t>] keùo </a:t>
            </a:r>
            <a:r>
              <a:rPr lang="en-US" sz="2800">
                <a:latin typeface="VNI-Times" pitchFamily="2" charset="0"/>
                <a:sym typeface="Symbol" pitchFamily="18" charset="2"/>
              </a:rPr>
              <a:t></a:t>
            </a:r>
            <a:r>
              <a:rPr lang="en-US" sz="2800">
                <a:latin typeface="VNI-Times" pitchFamily="2" charset="0"/>
              </a:rPr>
              <a:t> 0,2.106 N/m2 – ôû öùng suaát thöôøng.</a:t>
            </a:r>
          </a:p>
          <a:p>
            <a:pPr marL="342900" indent="-342900">
              <a:tabLst>
                <a:tab pos="7886700" algn="l"/>
              </a:tabLst>
            </a:pPr>
            <a:r>
              <a:rPr lang="en-US" sz="2800">
                <a:latin typeface="VNI-Times" pitchFamily="2" charset="0"/>
                <a:sym typeface="Symbol" pitchFamily="18" charset="2"/>
              </a:rPr>
              <a:t>   	[</a:t>
            </a:r>
            <a:r>
              <a:rPr lang="en-US" sz="2800">
                <a:latin typeface="VNI-Times" pitchFamily="2" charset="0"/>
              </a:rPr>
              <a:t>] keùo </a:t>
            </a:r>
            <a:r>
              <a:rPr lang="en-US" sz="2800">
                <a:latin typeface="VNI-Times" pitchFamily="2" charset="0"/>
                <a:sym typeface="Symbol" pitchFamily="18" charset="2"/>
              </a:rPr>
              <a:t></a:t>
            </a:r>
            <a:r>
              <a:rPr lang="en-US" sz="2800">
                <a:latin typeface="VNI-Times" pitchFamily="2" charset="0"/>
              </a:rPr>
              <a:t> 0,4.106 N/m2 – ôû öùng suaát cao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5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56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56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56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56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565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565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565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565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565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AutoShape 3"/>
          <p:cNvSpPr>
            <a:spLocks noGrp="1" noChangeAspect="1" noChangeArrowheads="1"/>
          </p:cNvSpPr>
          <p:nvPr>
            <p:ph idx="1"/>
          </p:nvPr>
        </p:nvSpPr>
        <p:spPr>
          <a:xfrm>
            <a:off x="304800" y="228600"/>
            <a:ext cx="8839200" cy="51054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AutoNum type="arabicPeriod" startAt="3"/>
            </a:pPr>
            <a:r>
              <a:rPr lang="en-US" sz="2800" b="1" smtClean="0">
                <a:latin typeface="VNI-Times" pitchFamily="2" charset="0"/>
              </a:rPr>
              <a:t>Khaû naêng choáng aên moøn hoùa hoïc cuûa vaät lieäu:</a:t>
            </a:r>
          </a:p>
          <a:p>
            <a:pPr marL="990600" lvl="1" indent="-533400" eaLnBrk="1" hangingPunct="1">
              <a:buFont typeface="Wingdings" pitchFamily="2" charset="2"/>
              <a:buAutoNum type="alphaLcPeriod"/>
            </a:pPr>
            <a:r>
              <a:rPr lang="en-US" smtClean="0">
                <a:latin typeface="VNI-Times" pitchFamily="2" charset="0"/>
              </a:rPr>
              <a:t>Caùc hieän töôïng aên moøn hoùa hoïc:</a:t>
            </a:r>
          </a:p>
          <a:p>
            <a:pPr marL="1371600" lvl="2" indent="-457200" eaLnBrk="1" hangingPunct="1">
              <a:buFont typeface="Symbol" pitchFamily="18" charset="2"/>
              <a:buChar char="-"/>
            </a:pPr>
            <a:r>
              <a:rPr lang="en-US" sz="2800" smtClean="0">
                <a:latin typeface="VNI-Times" pitchFamily="2" charset="0"/>
              </a:rPr>
              <a:t>AÊn moøn beà maët (Deã kieåm soaùt).</a:t>
            </a:r>
          </a:p>
          <a:p>
            <a:pPr marL="1371600" lvl="2" indent="-457200" eaLnBrk="1" hangingPunct="1">
              <a:buFont typeface="Symbol" pitchFamily="18" charset="2"/>
              <a:buChar char="-"/>
            </a:pPr>
            <a:r>
              <a:rPr lang="en-US" sz="2800" smtClean="0">
                <a:latin typeface="VNI-Times" pitchFamily="2" charset="0"/>
              </a:rPr>
              <a:t>AÊn moøn ñieän hoùa (Khoù kieåm soaùt).</a:t>
            </a:r>
          </a:p>
          <a:p>
            <a:pPr marL="990600" lvl="1" indent="-533400" eaLnBrk="1" hangingPunct="1">
              <a:buFont typeface="Wingdings" pitchFamily="2" charset="2"/>
              <a:buAutoNum type="alphaLcPeriod"/>
            </a:pPr>
            <a:r>
              <a:rPr lang="en-US" smtClean="0">
                <a:latin typeface="VNI-Times" pitchFamily="2" charset="0"/>
              </a:rPr>
              <a:t>Moâi tröôøng aên moøn maïnh:</a:t>
            </a:r>
          </a:p>
          <a:p>
            <a:pPr marL="1371600" lvl="2" indent="-457200" eaLnBrk="1" hangingPunct="1">
              <a:buFont typeface="Symbol" pitchFamily="18" charset="2"/>
              <a:buChar char="-"/>
            </a:pPr>
            <a:r>
              <a:rPr lang="en-US" sz="2800" smtClean="0">
                <a:latin typeface="VNI-Times" pitchFamily="2" charset="0"/>
              </a:rPr>
              <a:t>Caùc dung dòch coù chöùa ion Cl</a:t>
            </a:r>
            <a:r>
              <a:rPr lang="en-US" sz="2800" baseline="30000" smtClean="0">
                <a:latin typeface="VNI-Times" pitchFamily="2" charset="0"/>
              </a:rPr>
              <a:t>-</a:t>
            </a:r>
            <a:r>
              <a:rPr lang="en-US" sz="2800" smtClean="0">
                <a:latin typeface="VNI-Times" pitchFamily="2" charset="0"/>
              </a:rPr>
              <a:t>: NaCl, MgCl</a:t>
            </a:r>
            <a:r>
              <a:rPr lang="en-US" sz="2800" baseline="-25000" smtClean="0">
                <a:latin typeface="VNI-Times" pitchFamily="2" charset="0"/>
              </a:rPr>
              <a:t>2</a:t>
            </a:r>
            <a:r>
              <a:rPr lang="en-US" sz="2800" smtClean="0">
                <a:latin typeface="VNI-Times" pitchFamily="2" charset="0"/>
              </a:rPr>
              <a:t>…</a:t>
            </a:r>
          </a:p>
          <a:p>
            <a:pPr marL="1371600" lvl="2" indent="-457200" eaLnBrk="1" hangingPunct="1">
              <a:buFont typeface="Symbol" pitchFamily="18" charset="2"/>
              <a:buChar char="-"/>
            </a:pPr>
            <a:r>
              <a:rPr lang="en-US" sz="2800" smtClean="0">
                <a:latin typeface="VNI-Times" pitchFamily="2" charset="0"/>
              </a:rPr>
              <a:t>Dung dòch coù chöùa löu huyønh: H</a:t>
            </a:r>
            <a:r>
              <a:rPr lang="en-US" sz="2800" baseline="-25000" smtClean="0">
                <a:latin typeface="VNI-Times" pitchFamily="2" charset="0"/>
              </a:rPr>
              <a:t>2</a:t>
            </a:r>
            <a:r>
              <a:rPr lang="en-US" sz="2800" smtClean="0">
                <a:latin typeface="VNI-Times" pitchFamily="2" charset="0"/>
              </a:rPr>
              <a:t>S, SO</a:t>
            </a:r>
            <a:r>
              <a:rPr lang="en-US" sz="2800" baseline="-25000" smtClean="0">
                <a:latin typeface="VNI-Times" pitchFamily="2" charset="0"/>
              </a:rPr>
              <a:t>2</a:t>
            </a:r>
            <a:r>
              <a:rPr lang="en-US" sz="2800" smtClean="0">
                <a:latin typeface="VNI-Times" pitchFamily="2" charset="0"/>
              </a:rPr>
              <a:t>, SO</a:t>
            </a:r>
            <a:r>
              <a:rPr lang="en-US" sz="2800" baseline="-25000" smtClean="0">
                <a:latin typeface="VNI-Times" pitchFamily="2" charset="0"/>
              </a:rPr>
              <a:t>3</a:t>
            </a:r>
            <a:r>
              <a:rPr lang="en-US" sz="2800" smtClean="0">
                <a:latin typeface="VNI-Times" pitchFamily="2" charset="0"/>
              </a:rPr>
              <a:t>…</a:t>
            </a:r>
          </a:p>
          <a:p>
            <a:pPr marL="1371600" lvl="2" indent="-457200" eaLnBrk="1" hangingPunct="1">
              <a:buFont typeface="Symbol" pitchFamily="18" charset="2"/>
              <a:buChar char="-"/>
            </a:pPr>
            <a:r>
              <a:rPr lang="en-US" sz="2800" smtClean="0">
                <a:latin typeface="VNI-Times" pitchFamily="2" charset="0"/>
              </a:rPr>
              <a:t>Dung dòch acid: HCl, H</a:t>
            </a:r>
            <a:r>
              <a:rPr lang="en-US" sz="2800" baseline="-25000" smtClean="0">
                <a:latin typeface="VNI-Times" pitchFamily="2" charset="0"/>
              </a:rPr>
              <a:t>2</a:t>
            </a:r>
            <a:r>
              <a:rPr lang="en-US" sz="2800" smtClean="0">
                <a:latin typeface="VNI-Times" pitchFamily="2" charset="0"/>
              </a:rPr>
              <a:t>SO</a:t>
            </a:r>
            <a:r>
              <a:rPr lang="en-US" sz="2800" baseline="-25000" smtClean="0">
                <a:latin typeface="VNI-Times" pitchFamily="2" charset="0"/>
              </a:rPr>
              <a:t>4</a:t>
            </a:r>
            <a:r>
              <a:rPr lang="en-US" sz="2800" smtClean="0">
                <a:latin typeface="VNI-Times" pitchFamily="2" charset="0"/>
              </a:rPr>
              <a:t>, HF.</a:t>
            </a:r>
          </a:p>
        </p:txBody>
      </p:sp>
      <p:sp>
        <p:nvSpPr>
          <p:cNvPr id="1229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71D2D-602B-4BA0-8323-518D6A46CD2A}" type="slidenum">
              <a:rPr lang="en-US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" dur="500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26260B-B9CD-4920-A222-E397AD910317}" type="slidenum">
              <a:rPr lang="en-US"/>
              <a:pPr>
                <a:defRPr/>
              </a:pPr>
              <a:t>9</a:t>
            </a:fld>
            <a:endParaRPr lang="en-US"/>
          </a:p>
        </p:txBody>
      </p:sp>
      <p:sp>
        <p:nvSpPr>
          <p:cNvPr id="22531" name="AutoShape 3"/>
          <p:cNvSpPr>
            <a:spLocks noGrp="1" noChangeAspect="1" noChangeArrowheads="1"/>
          </p:cNvSpPr>
          <p:nvPr>
            <p:ph type="body" idx="4294967295"/>
          </p:nvPr>
        </p:nvSpPr>
        <p:spPr>
          <a:xfrm>
            <a:off x="304800" y="228600"/>
            <a:ext cx="8534400" cy="60198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AutoNum type="alphaLcPeriod" startAt="3"/>
            </a:pPr>
            <a:r>
              <a:rPr lang="en-US" b="1" smtClean="0">
                <a:latin typeface="VNI-Times" pitchFamily="2" charset="0"/>
              </a:rPr>
              <a:t>Toác ñoä aên moøn vaät lieäu: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en-US" smtClean="0">
              <a:latin typeface="VNI-Times" pitchFamily="2" charset="0"/>
            </a:endParaRPr>
          </a:p>
          <a:p>
            <a:pPr marL="609600" indent="-609600" algn="r" eaLnBrk="1" hangingPunct="1">
              <a:buFont typeface="Wingdings" pitchFamily="2" charset="2"/>
              <a:buNone/>
            </a:pPr>
            <a:r>
              <a:rPr lang="en-US" smtClean="0">
                <a:latin typeface="VNI-Times" pitchFamily="2" charset="0"/>
              </a:rPr>
              <a:t>(mm/naêm)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en-US" sz="2800" smtClean="0">
              <a:latin typeface="VNI-Times" pitchFamily="2" charset="0"/>
            </a:endParaRP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z="2800" smtClean="0">
                <a:latin typeface="VNI-Times" pitchFamily="2" charset="0"/>
              </a:rPr>
              <a:t>m : Khoái löôïng vaät lieäu bò aên moøn (kg).</a:t>
            </a:r>
          </a:p>
          <a:p>
            <a:pPr marL="609600" indent="-609600" eaLnBrk="1" hangingPunct="1">
              <a:buSzPct val="130000"/>
              <a:buFont typeface="Symbol" pitchFamily="18" charset="2"/>
              <a:buChar char="t"/>
            </a:pPr>
            <a:r>
              <a:rPr lang="en-US" sz="2800" smtClean="0">
                <a:latin typeface="VNI-Times" pitchFamily="2" charset="0"/>
              </a:rPr>
              <a:t>: Thôøi gian aên moøn – (naêm).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z="2800" smtClean="0">
                <a:latin typeface="VNI-Times" pitchFamily="2" charset="0"/>
              </a:rPr>
              <a:t>A: Dieän tích beà maët aên moøn – mm</a:t>
            </a:r>
            <a:r>
              <a:rPr lang="en-US" sz="2800" baseline="30000" smtClean="0">
                <a:latin typeface="VNI-Times" pitchFamily="2" charset="0"/>
              </a:rPr>
              <a:t>2</a:t>
            </a:r>
            <a:r>
              <a:rPr lang="en-US" sz="2800" smtClean="0">
                <a:latin typeface="VNI-Times" pitchFamily="2" charset="0"/>
              </a:rPr>
              <a:t>.</a:t>
            </a:r>
            <a:endParaRPr lang="en-US" sz="2800" smtClean="0">
              <a:latin typeface="VNI-Times" pitchFamily="2" charset="0"/>
              <a:sym typeface="Symbol" pitchFamily="18" charset="2"/>
            </a:endParaRP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z="2800" smtClean="0">
                <a:latin typeface="VNI-Times" pitchFamily="2" charset="0"/>
                <a:sym typeface="Symbol" pitchFamily="18" charset="2"/>
              </a:rPr>
              <a:t></a:t>
            </a:r>
            <a:r>
              <a:rPr lang="en-US" sz="2800" smtClean="0">
                <a:latin typeface="VNI-Times" pitchFamily="2" charset="0"/>
              </a:rPr>
              <a:t>: Khoái löôïng rieâng vaät lieäu bò aên moøn – kg/mm</a:t>
            </a:r>
            <a:r>
              <a:rPr lang="en-US" sz="2800" baseline="30000" smtClean="0">
                <a:latin typeface="VNI-Times" pitchFamily="2" charset="0"/>
              </a:rPr>
              <a:t>2</a:t>
            </a:r>
            <a:r>
              <a:rPr lang="en-US" smtClean="0">
                <a:latin typeface="VNI-Times" pitchFamily="2" charset="0"/>
              </a:rPr>
              <a:t>.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en-US" smtClean="0">
              <a:latin typeface="VNI-Times" pitchFamily="2" charset="0"/>
            </a:endParaRPr>
          </a:p>
        </p:txBody>
      </p:sp>
      <p:sp>
        <p:nvSpPr>
          <p:cNvPr id="1029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1026" name="Object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2800" y="1219200"/>
            <a:ext cx="1600200" cy="1020763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83" name="Rectangle 35"/>
          <p:cNvSpPr>
            <a:spLocks noGrp="1" noChangeArrowheads="1"/>
          </p:cNvSpPr>
          <p:nvPr>
            <p:ph type="title"/>
          </p:nvPr>
        </p:nvSpPr>
        <p:spPr>
          <a:xfrm>
            <a:off x="381000" y="304800"/>
            <a:ext cx="8534400" cy="8382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400" b="1" smtClean="0">
                <a:latin typeface="VNI-Times" pitchFamily="2" charset="0"/>
              </a:rPr>
              <a:t/>
            </a:r>
            <a:br>
              <a:rPr lang="en-US" sz="2400" b="1" smtClean="0">
                <a:latin typeface="VNI-Times" pitchFamily="2" charset="0"/>
              </a:rPr>
            </a:br>
            <a:r>
              <a:rPr lang="en-US" sz="3200" b="1" smtClean="0">
                <a:latin typeface="VNI-Times" pitchFamily="2" charset="0"/>
              </a:rPr>
              <a:t>d. Söï phuï thuoäc cuûa toác ñoä aên moøn vaøo caùc bieän phaùp baûo veä:</a:t>
            </a:r>
            <a:endParaRPr lang="en-US" sz="4000" b="1" smtClean="0">
              <a:latin typeface="VNI-Times" pitchFamily="2" charset="0"/>
            </a:endParaRPr>
          </a:p>
        </p:txBody>
      </p:sp>
      <p:sp>
        <p:nvSpPr>
          <p:cNvPr id="14340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95CBC5-844B-49A5-B955-2501D8E899B8}" type="slidenum">
              <a:rPr lang="en-US"/>
              <a:pPr>
                <a:defRPr/>
              </a:pPr>
              <a:t>10</a:t>
            </a:fld>
            <a:endParaRPr lang="en-US"/>
          </a:p>
        </p:txBody>
      </p:sp>
      <p:graphicFrame>
        <p:nvGraphicFramePr>
          <p:cNvPr id="27682" name="Group 34"/>
          <p:cNvGraphicFramePr>
            <a:graphicFrameLocks noGrp="1"/>
          </p:cNvGraphicFramePr>
          <p:nvPr>
            <p:ph idx="4294967295"/>
          </p:nvPr>
        </p:nvGraphicFramePr>
        <p:xfrm>
          <a:off x="457200" y="1714500"/>
          <a:ext cx="8458200" cy="2781300"/>
        </p:xfrm>
        <a:graphic>
          <a:graphicData uri="http://schemas.openxmlformats.org/drawingml/2006/table">
            <a:tbl>
              <a:tblPr/>
              <a:tblGrid>
                <a:gridCol w="5788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94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9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Bieän phaùp baûo veä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C – mm/naêm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- Söû duïng ñaày ñuû caùc bieän phaùp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0,25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2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- Chæ söû duïng caùc bieän phaùp ñôn leû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0,75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42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- Khoâng söû duïng caùc bieän phaùp naøo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1,5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7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7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8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AutoShape 3"/>
          <p:cNvSpPr>
            <a:spLocks noGrp="1" noChangeAspect="1" noChangeArrowheads="1"/>
          </p:cNvSpPr>
          <p:nvPr>
            <p:ph idx="1"/>
          </p:nvPr>
        </p:nvSpPr>
        <p:spPr>
          <a:xfrm>
            <a:off x="381000" y="304800"/>
            <a:ext cx="8763000" cy="5821363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AutoNum type="alphaLcPeriod" startAt="5"/>
            </a:pPr>
            <a:r>
              <a:rPr lang="en-US" sz="2800" b="1" smtClean="0">
                <a:latin typeface="VNI-Times" pitchFamily="2" charset="0"/>
              </a:rPr>
              <a:t>Xeáp loaïi vaät lieäu coù khaû naêng choáng aên moøn theo thöù töï töø cao xuoáng thaáp: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en-US" sz="2800" smtClean="0">
              <a:latin typeface="VNI-Times" pitchFamily="2" charset="0"/>
            </a:endParaRP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z="2800" smtClean="0">
                <a:latin typeface="VNI-Times" pitchFamily="2" charset="0"/>
              </a:rPr>
              <a:t>	1. Theùp hôïp kim.			5. Theùp thöôøng.</a:t>
            </a:r>
            <a:endParaRPr lang="fr-FR" sz="2800" smtClean="0">
              <a:latin typeface="VNI-Times" pitchFamily="2" charset="0"/>
            </a:endParaRP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fr-FR" sz="2800" smtClean="0">
                <a:latin typeface="VNI-Times" pitchFamily="2" charset="0"/>
              </a:rPr>
              <a:t>	2. Ni vaø hôïp kim Ni.		6.  </a:t>
            </a:r>
            <a:r>
              <a:rPr lang="en-US" sz="2800" smtClean="0">
                <a:latin typeface="VNI-Times" pitchFamily="2" charset="0"/>
              </a:rPr>
              <a:t>Nhoâm.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z="2800" smtClean="0">
                <a:latin typeface="VNI-Times" pitchFamily="2" charset="0"/>
              </a:rPr>
              <a:t>	3. Ñoàng vaø hôïp kim Ñoàng.	7. Keõm.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z="2800" smtClean="0">
                <a:latin typeface="VNI-Times" pitchFamily="2" charset="0"/>
              </a:rPr>
              <a:t>	4. Chì.					8. Manhe.</a:t>
            </a:r>
          </a:p>
        </p:txBody>
      </p:sp>
      <p:sp>
        <p:nvSpPr>
          <p:cNvPr id="1536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706BF2-9B0A-4968-AADF-EBB64F1846A1}" type="slidenum">
              <a:rPr lang="en-US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1F095D-C0E0-4496-8BDA-82A0B4589943}" type="slidenum">
              <a:rPr lang="en-US"/>
              <a:pPr>
                <a:defRPr/>
              </a:pPr>
              <a:t>12</a:t>
            </a:fld>
            <a:endParaRPr lang="en-US"/>
          </a:p>
        </p:txBody>
      </p:sp>
      <p:graphicFrame>
        <p:nvGraphicFramePr>
          <p:cNvPr id="30789" name="Group 69"/>
          <p:cNvGraphicFramePr>
            <a:graphicFrameLocks noGrp="1"/>
          </p:cNvGraphicFramePr>
          <p:nvPr/>
        </p:nvGraphicFramePr>
        <p:xfrm>
          <a:off x="304800" y="1143000"/>
          <a:ext cx="8610600" cy="5541965"/>
        </p:xfrm>
        <a:graphic>
          <a:graphicData uri="http://schemas.openxmlformats.org/drawingml/2006/table">
            <a:tbl>
              <a:tblPr/>
              <a:tblGrid>
                <a:gridCol w="4305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0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9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Vaät lieäu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Baûng Anh/ Taán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2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Theùp Cac bon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300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4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Theùp hôïp kim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NI-Times" pitchFamily="2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2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304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1600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8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316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2400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4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320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3000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70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Cu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800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4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Al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900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42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Ni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3000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44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Ti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20000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30788" name="Rectangle 68"/>
          <p:cNvSpPr>
            <a:spLocks noChangeArrowheads="1"/>
          </p:cNvSpPr>
          <p:nvPr/>
        </p:nvSpPr>
        <p:spPr bwMode="auto">
          <a:xfrm>
            <a:off x="533400" y="304800"/>
            <a:ext cx="830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 eaLnBrk="1" hangingPunct="1">
              <a:buSzPct val="110000"/>
              <a:buFontTx/>
              <a:buAutoNum type="alphaLcPeriod" startAt="6"/>
            </a:pPr>
            <a:r>
              <a:rPr lang="en-US" sz="3200" b="1">
                <a:latin typeface="VNI-Times" pitchFamily="2" charset="0"/>
              </a:rPr>
              <a:t>Giaù vaät lieäu kim loaïi (coù tính tham khaûo):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0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304800"/>
            <a:ext cx="8305800" cy="62484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AutoNum type="alphaLcPeriod" startAt="7"/>
            </a:pPr>
            <a:r>
              <a:rPr lang="en-US" b="1" smtClean="0">
                <a:latin typeface="VNI-Times" pitchFamily="2" charset="0"/>
              </a:rPr>
              <a:t>Tæ leä giaù: Coâng thöùc Moore.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en-US" smtClean="0">
              <a:latin typeface="VNI-Times" pitchFamily="2" charset="0"/>
            </a:endParaRP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mtClean="0">
                <a:latin typeface="VNI-Times" pitchFamily="2" charset="0"/>
              </a:rPr>
              <a:t>			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b="1" smtClean="0">
                <a:latin typeface="VNI-Times" pitchFamily="2" charset="0"/>
              </a:rPr>
              <a:t>	</a:t>
            </a:r>
            <a:endParaRPr lang="en-US" smtClean="0">
              <a:latin typeface="VNI-Times" pitchFamily="2" charset="0"/>
            </a:endParaRP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mtClean="0">
                <a:latin typeface="VNI-Times" pitchFamily="2" charset="0"/>
              </a:rPr>
              <a:t>	</a:t>
            </a:r>
            <a:r>
              <a:rPr lang="en-US" sz="2800" b="1" smtClean="0">
                <a:latin typeface="VNI-Times" pitchFamily="2" charset="0"/>
              </a:rPr>
              <a:t>G: Giaù 1 kg vaät lieäu.</a:t>
            </a:r>
            <a:endParaRPr lang="en-US" sz="2800" b="1" smtClean="0">
              <a:latin typeface="VNI-Times" pitchFamily="2" charset="0"/>
              <a:sym typeface="Symbol" pitchFamily="18" charset="2"/>
            </a:endParaRP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z="2800" b="1" smtClean="0">
                <a:latin typeface="VNI-Times" pitchFamily="2" charset="0"/>
                <a:sym typeface="Symbol" pitchFamily="18" charset="2"/>
              </a:rPr>
              <a:t>	</a:t>
            </a:r>
            <a:r>
              <a:rPr lang="en-US" sz="2800" b="1" smtClean="0">
                <a:latin typeface="VNI-Times" pitchFamily="2" charset="0"/>
              </a:rPr>
              <a:t>: Khoái löôïng rieâng cuûa vaät lieäu kg/m</a:t>
            </a:r>
            <a:r>
              <a:rPr lang="en-US" sz="2800" b="1" baseline="30000" smtClean="0">
                <a:latin typeface="VNI-Times" pitchFamily="2" charset="0"/>
              </a:rPr>
              <a:t>3</a:t>
            </a:r>
            <a:r>
              <a:rPr lang="en-US" sz="2800" b="1" smtClean="0">
                <a:latin typeface="VNI-Times" pitchFamily="2" charset="0"/>
              </a:rPr>
              <a:t>.</a:t>
            </a:r>
            <a:endParaRPr lang="en-US" sz="2800" b="1" smtClean="0">
              <a:latin typeface="VNI-Times" pitchFamily="2" charset="0"/>
              <a:sym typeface="Symbol" pitchFamily="18" charset="2"/>
            </a:endParaRP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z="2800" b="1" smtClean="0">
                <a:latin typeface="VNI-Times" pitchFamily="2" charset="0"/>
                <a:sym typeface="Symbol" pitchFamily="18" charset="2"/>
              </a:rPr>
              <a:t>	</a:t>
            </a:r>
            <a:r>
              <a:rPr lang="en-US" sz="2800" b="1" smtClean="0">
                <a:latin typeface="VNI-Times" pitchFamily="2" charset="0"/>
              </a:rPr>
              <a:t>: ÖÙng suaát thieát keá    N/mm</a:t>
            </a:r>
            <a:r>
              <a:rPr lang="en-US" sz="2800" b="1" baseline="30000" smtClean="0">
                <a:latin typeface="VNI-Times" pitchFamily="2" charset="0"/>
              </a:rPr>
              <a:t>2</a:t>
            </a:r>
            <a:r>
              <a:rPr lang="en-US" sz="2800" b="1" smtClean="0">
                <a:latin typeface="VNI-Times" pitchFamily="2" charset="0"/>
              </a:rPr>
              <a:t>.</a:t>
            </a:r>
          </a:p>
        </p:txBody>
      </p:sp>
      <p:sp>
        <p:nvSpPr>
          <p:cNvPr id="205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3C000279-C895-4E8B-A9C0-41AD9DA6FFF7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2053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2050" name="Object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9400" y="1447800"/>
            <a:ext cx="2667000" cy="1062038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835" name="Group 43"/>
          <p:cNvGraphicFramePr>
            <a:graphicFrameLocks noGrp="1"/>
          </p:cNvGraphicFramePr>
          <p:nvPr>
            <p:ph/>
          </p:nvPr>
        </p:nvGraphicFramePr>
        <p:xfrm>
          <a:off x="762000" y="990600"/>
          <a:ext cx="8077200" cy="5105397"/>
        </p:xfrm>
        <a:graphic>
          <a:graphicData uri="http://schemas.openxmlformats.org/drawingml/2006/table">
            <a:tbl>
              <a:tblPr/>
              <a:tblGrid>
                <a:gridCol w="25962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962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847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299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Teân kim loaïi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Tæ leä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sym typeface="Symbol" pitchFamily="18" charset="2"/>
                        </a:rPr>
                        <a:t></a:t>
                      </a: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 tính toaùn N/mm</a:t>
                      </a:r>
                      <a:r>
                        <a:rPr kumimoji="0" lang="en-US" sz="26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85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Theùp thöôøng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99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Theùp hôïp kim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130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85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Hôïp kim Ñoàng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76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99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Nhoâm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18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84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285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Cu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27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76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299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Ni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35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843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A837F6-D02D-45B3-B4B0-D01DF9E2B1E7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8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8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3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228600"/>
            <a:ext cx="8077200" cy="5897563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AutoNum type="alphaLcPeriod" startAt="8"/>
            </a:pPr>
            <a:r>
              <a:rPr lang="en-US" sz="2800" b="1" smtClean="0">
                <a:latin typeface="VNI-Times" pitchFamily="2" charset="0"/>
              </a:rPr>
              <a:t>Phöông aùn löïa choïn vaät lieäu choáng aên moøn: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en-US" b="1" smtClean="0">
              <a:solidFill>
                <a:srgbClr val="FFFF00"/>
              </a:solidFill>
              <a:latin typeface="VNI-Times" pitchFamily="2" charset="0"/>
            </a:endParaRPr>
          </a:p>
          <a:p>
            <a:pPr marL="990600" lvl="1" indent="-533400" eaLnBrk="1" hangingPunct="1">
              <a:buFont typeface="Symbol" pitchFamily="18" charset="2"/>
              <a:buChar char="-"/>
            </a:pPr>
            <a:r>
              <a:rPr lang="en-US" smtClean="0">
                <a:latin typeface="VNI-Times" pitchFamily="2" charset="0"/>
              </a:rPr>
              <a:t>Löïa choïn vaät lieäu coù khaû naêng choáng aên moøn cao.</a:t>
            </a:r>
          </a:p>
          <a:p>
            <a:pPr marL="990600" lvl="1" indent="-533400" eaLnBrk="1" hangingPunct="1">
              <a:buFont typeface="Symbol" pitchFamily="18" charset="2"/>
              <a:buNone/>
            </a:pPr>
            <a:endParaRPr lang="en-US" smtClean="0">
              <a:latin typeface="VNI-Times" pitchFamily="2" charset="0"/>
            </a:endParaRPr>
          </a:p>
          <a:p>
            <a:pPr marL="990600" lvl="1" indent="-533400" eaLnBrk="1" hangingPunct="1">
              <a:buFont typeface="Symbol" pitchFamily="18" charset="2"/>
              <a:buChar char="-"/>
            </a:pPr>
            <a:r>
              <a:rPr lang="en-US" smtClean="0">
                <a:latin typeface="VNI-Times" pitchFamily="2" charset="0"/>
              </a:rPr>
              <a:t>Löïa choïn phöông aùn laøm vaät lieäu nhieàu lôùp.</a:t>
            </a:r>
          </a:p>
          <a:p>
            <a:pPr marL="990600" lvl="1" indent="-533400" eaLnBrk="1" hangingPunct="1">
              <a:buFont typeface="Symbol" pitchFamily="18" charset="2"/>
              <a:buNone/>
            </a:pPr>
            <a:endParaRPr lang="en-US" smtClean="0">
              <a:latin typeface="VNI-Times" pitchFamily="2" charset="0"/>
            </a:endParaRPr>
          </a:p>
          <a:p>
            <a:pPr marL="990600" lvl="1" indent="-533400" eaLnBrk="1" hangingPunct="1">
              <a:buFont typeface="Symbol" pitchFamily="18" charset="2"/>
              <a:buChar char="-"/>
            </a:pPr>
            <a:r>
              <a:rPr lang="en-US" smtClean="0">
                <a:latin typeface="VNI-Times" pitchFamily="2" charset="0"/>
              </a:rPr>
              <a:t>Löïa choïn vaät lieäu reû tieàn.</a:t>
            </a:r>
          </a:p>
          <a:p>
            <a:pPr marL="990600" lvl="1" indent="-533400" eaLnBrk="1" hangingPunct="1">
              <a:buFont typeface="Symbol" pitchFamily="18" charset="2"/>
              <a:buNone/>
            </a:pPr>
            <a:endParaRPr lang="en-US" smtClean="0">
              <a:latin typeface="VNI-Times" pitchFamily="2" charset="0"/>
            </a:endParaRPr>
          </a:p>
          <a:p>
            <a:pPr marL="990600" lvl="1" indent="-533400" eaLnBrk="1" hangingPunct="1">
              <a:buFont typeface="Symbol" pitchFamily="18" charset="2"/>
              <a:buChar char="-"/>
            </a:pPr>
            <a:r>
              <a:rPr lang="en-US" smtClean="0">
                <a:latin typeface="VNI-Times" pitchFamily="2" charset="0"/>
              </a:rPr>
              <a:t>Thay baèng vaät lieäu phi kim loaïi.</a:t>
            </a:r>
          </a:p>
        </p:txBody>
      </p:sp>
      <p:sp>
        <p:nvSpPr>
          <p:cNvPr id="1946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EF85AF-748B-4239-BEF2-601EB0A8A5B4}" type="slidenum">
              <a:rPr lang="en-US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304800"/>
            <a:ext cx="8534400" cy="63246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AutoNum type="arabicPeriod" startAt="4"/>
            </a:pPr>
            <a:r>
              <a:rPr lang="en-US" sz="2800" b="1" smtClean="0">
                <a:latin typeface="VNI-Times" pitchFamily="2" charset="0"/>
              </a:rPr>
              <a:t>Giôùi thieäu vaät lieäu:</a:t>
            </a:r>
          </a:p>
          <a:p>
            <a:pPr marL="1371600" lvl="2" indent="-457200" eaLnBrk="1" hangingPunct="1">
              <a:buFont typeface="Wingdings" pitchFamily="2" charset="2"/>
              <a:buAutoNum type="alphaLcPeriod"/>
            </a:pPr>
            <a:r>
              <a:rPr lang="en-US" sz="2800" b="1" smtClean="0">
                <a:latin typeface="VNI-Times" pitchFamily="2" charset="0"/>
              </a:rPr>
              <a:t>Vaät lieäu kim loaïi:</a:t>
            </a:r>
          </a:p>
          <a:p>
            <a:pPr marL="1371600" lvl="2" indent="-457200" eaLnBrk="1" hangingPunct="1">
              <a:buFont typeface="Wingdings" pitchFamily="2" charset="2"/>
              <a:buNone/>
            </a:pPr>
            <a:endParaRPr lang="en-US" sz="2800" u="sng" smtClean="0">
              <a:latin typeface="VNI-Times" pitchFamily="2" charset="0"/>
            </a:endParaRPr>
          </a:p>
          <a:p>
            <a:pPr marL="1752600" lvl="3" indent="-381000" eaLnBrk="1" hangingPunct="1">
              <a:buSzPct val="80000"/>
              <a:buFont typeface="Wingdings" pitchFamily="2" charset="2"/>
              <a:buChar char="v"/>
            </a:pPr>
            <a:r>
              <a:rPr lang="en-US" sz="2800" u="sng" smtClean="0">
                <a:latin typeface="VNI-Times" pitchFamily="2" charset="0"/>
              </a:rPr>
              <a:t>Theùp thöôøn</a:t>
            </a:r>
            <a:r>
              <a:rPr lang="en-US" sz="2800" smtClean="0">
                <a:latin typeface="VNI-Times" pitchFamily="2" charset="0"/>
              </a:rPr>
              <a:t>g ( Theùp Cac bon)</a:t>
            </a:r>
          </a:p>
          <a:p>
            <a:pPr marL="1752600" lvl="3" indent="-381000" eaLnBrk="1" hangingPunct="1">
              <a:buSzPct val="80000"/>
              <a:buFont typeface="Wingdings" pitchFamily="2" charset="2"/>
              <a:buChar char="v"/>
            </a:pPr>
            <a:r>
              <a:rPr lang="fr-FR" sz="2800" smtClean="0">
                <a:latin typeface="VNI-Times" pitchFamily="2" charset="0"/>
              </a:rPr>
              <a:t>Gang (Thaønh phaàn: C = (3 – 3,6)%: Si = (1,6 </a:t>
            </a:r>
            <a:r>
              <a:rPr lang="en-US" sz="2800" smtClean="0">
                <a:latin typeface="VNI-Times" pitchFamily="2" charset="0"/>
                <a:sym typeface="Symbol" pitchFamily="18" charset="2"/>
              </a:rPr>
              <a:t></a:t>
            </a:r>
            <a:r>
              <a:rPr lang="fr-FR" sz="2800" smtClean="0">
                <a:latin typeface="VNI-Times" pitchFamily="2" charset="0"/>
              </a:rPr>
              <a:t> 2,4)%)</a:t>
            </a:r>
          </a:p>
          <a:p>
            <a:pPr marL="1752600" lvl="3" indent="-381000" eaLnBrk="1" hangingPunct="1">
              <a:buFont typeface="Symbol" pitchFamily="18" charset="2"/>
              <a:buNone/>
            </a:pPr>
            <a:r>
              <a:rPr lang="en-US" sz="2800" smtClean="0">
                <a:latin typeface="VNI-Times" pitchFamily="2" charset="0"/>
              </a:rPr>
              <a:t>		</a:t>
            </a:r>
            <a:r>
              <a:rPr lang="en-US" sz="2800" u="sng" smtClean="0">
                <a:latin typeface="VNI-Times" pitchFamily="2" charset="0"/>
              </a:rPr>
              <a:t>Tính chaát</a:t>
            </a:r>
            <a:r>
              <a:rPr lang="en-US" sz="2800" smtClean="0">
                <a:latin typeface="VNI-Times" pitchFamily="2" charset="0"/>
              </a:rPr>
              <a:t>: Cöùng, naëng, deã gia coâng ñuùc.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z="2800" smtClean="0">
                <a:latin typeface="VNI-Times" pitchFamily="2" charset="0"/>
              </a:rPr>
              <a:t>			</a:t>
            </a:r>
            <a:r>
              <a:rPr lang="en-US" sz="2800" u="sng" smtClean="0">
                <a:latin typeface="VNI-Times" pitchFamily="2" charset="0"/>
              </a:rPr>
              <a:t>Nhöôïc ñieåm</a:t>
            </a:r>
            <a:r>
              <a:rPr lang="en-US" sz="2800" smtClean="0">
                <a:latin typeface="VNI-Times" pitchFamily="2" charset="0"/>
              </a:rPr>
              <a:t>: gioøn, beà maët thoâ nhaùm.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z="2800" smtClean="0">
                <a:latin typeface="VNI-Times" pitchFamily="2" charset="0"/>
              </a:rPr>
              <a:t>			</a:t>
            </a:r>
            <a:r>
              <a:rPr lang="en-US" sz="2800" u="sng" smtClean="0">
                <a:latin typeface="VNI-Times" pitchFamily="2" charset="0"/>
              </a:rPr>
              <a:t>ÖÙng duïng</a:t>
            </a:r>
            <a:r>
              <a:rPr lang="en-US" sz="2800" smtClean="0">
                <a:latin typeface="VNI-Times" pitchFamily="2" charset="0"/>
              </a:rPr>
              <a:t>: Laøm chaân ñôõ thieát bò.</a:t>
            </a:r>
          </a:p>
        </p:txBody>
      </p:sp>
      <p:sp>
        <p:nvSpPr>
          <p:cNvPr id="2048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36AD17-8F95-4578-88EA-6C56ECBF9D45}" type="slidenum">
              <a:rPr lang="en-US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378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378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5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609600"/>
            <a:ext cx="8610600" cy="5486400"/>
          </a:xfrm>
        </p:spPr>
        <p:txBody>
          <a:bodyPr/>
          <a:lstStyle/>
          <a:p>
            <a:pPr marL="1643063" lvl="3" eaLnBrk="1" hangingPunct="1">
              <a:buFont typeface="Symbol" pitchFamily="18" charset="2"/>
              <a:buNone/>
            </a:pPr>
            <a:r>
              <a:rPr lang="en-US" sz="2800" b="1" smtClean="0">
                <a:latin typeface="VNI-Times" pitchFamily="2" charset="0"/>
              </a:rPr>
              <a:t>Theùp thöôøng (Thaønh phaàn C &lt; 1,53)%.</a:t>
            </a:r>
          </a:p>
          <a:p>
            <a:pPr marL="1643063" lvl="3" eaLnBrk="1" hangingPunct="1">
              <a:buFont typeface="Symbol" pitchFamily="18" charset="2"/>
              <a:buNone/>
            </a:pPr>
            <a:endParaRPr lang="en-US" sz="2800" b="1" smtClean="0">
              <a:latin typeface="VNI-Times" pitchFamily="2" charset="0"/>
            </a:endParaRPr>
          </a:p>
          <a:p>
            <a:pPr marL="0" indent="0" eaLnBrk="1" hangingPunct="1">
              <a:buFontTx/>
              <a:buChar char="-"/>
            </a:pPr>
            <a:r>
              <a:rPr lang="en-US" sz="2800" smtClean="0">
                <a:latin typeface="VNI-Times" pitchFamily="2" charset="0"/>
              </a:rPr>
              <a:t> </a:t>
            </a:r>
            <a:r>
              <a:rPr lang="en-US" sz="2800" b="1" u="sng" smtClean="0">
                <a:latin typeface="VNI-Times" pitchFamily="2" charset="0"/>
              </a:rPr>
              <a:t>Tính chaát</a:t>
            </a:r>
            <a:r>
              <a:rPr lang="en-US" sz="2800" b="1" smtClean="0">
                <a:latin typeface="VNI-Times" pitchFamily="2" charset="0"/>
              </a:rPr>
              <a:t>: Deã gia coâng, deã cheá taïo, thoâng duïng.</a:t>
            </a:r>
          </a:p>
          <a:p>
            <a:pPr marL="0" indent="0" eaLnBrk="1" hangingPunct="1">
              <a:buFontTx/>
              <a:buNone/>
            </a:pPr>
            <a:endParaRPr lang="en-US" sz="2800" b="1" smtClean="0">
              <a:latin typeface="VNI-Times" pitchFamily="2" charset="0"/>
            </a:endParaRPr>
          </a:p>
          <a:p>
            <a:pPr marL="0" indent="0" eaLnBrk="1" hangingPunct="1">
              <a:buFontTx/>
              <a:buChar char="-"/>
            </a:pPr>
            <a:r>
              <a:rPr lang="en-US" sz="2800" b="1" smtClean="0">
                <a:latin typeface="VNI-Times" pitchFamily="2" charset="0"/>
              </a:rPr>
              <a:t> </a:t>
            </a:r>
            <a:r>
              <a:rPr lang="en-US" sz="2800" b="1" u="sng" smtClean="0">
                <a:latin typeface="VNI-Times" pitchFamily="2" charset="0"/>
              </a:rPr>
              <a:t>Nhöôïc ñieåm</a:t>
            </a:r>
            <a:r>
              <a:rPr lang="en-US" sz="2800" b="1" smtClean="0">
                <a:latin typeface="VNI-Times" pitchFamily="2" charset="0"/>
              </a:rPr>
              <a:t>: Khaû naêng choáng aên moøn hoùa hoïc 	</a:t>
            </a:r>
          </a:p>
          <a:p>
            <a:pPr marL="0" indent="0" eaLnBrk="1" hangingPunct="1">
              <a:buFontTx/>
              <a:buNone/>
            </a:pPr>
            <a:r>
              <a:rPr lang="en-US" sz="2800" b="1" smtClean="0">
                <a:latin typeface="VNI-Times" pitchFamily="2" charset="0"/>
              </a:rPr>
              <a:t>	                keùm (Tröø H</a:t>
            </a:r>
            <a:r>
              <a:rPr lang="en-US" sz="2800" b="1" baseline="-25000" smtClean="0">
                <a:latin typeface="VNI-Times" pitchFamily="2" charset="0"/>
              </a:rPr>
              <a:t>2</a:t>
            </a:r>
            <a:r>
              <a:rPr lang="en-US" sz="2800" b="1" smtClean="0">
                <a:latin typeface="VNI-Times" pitchFamily="2" charset="0"/>
              </a:rPr>
              <a:t>SO</a:t>
            </a:r>
            <a:r>
              <a:rPr lang="en-US" sz="2800" b="1" baseline="-25000" smtClean="0">
                <a:latin typeface="VNI-Times" pitchFamily="2" charset="0"/>
              </a:rPr>
              <a:t>4</a:t>
            </a:r>
            <a:r>
              <a:rPr lang="en-US" sz="2800" b="1" smtClean="0">
                <a:latin typeface="VNI-Times" pitchFamily="2" charset="0"/>
              </a:rPr>
              <a:t> ñaëc).</a:t>
            </a:r>
          </a:p>
          <a:p>
            <a:pPr marL="0" indent="0" eaLnBrk="1" hangingPunct="1">
              <a:buFontTx/>
              <a:buNone/>
            </a:pPr>
            <a:endParaRPr lang="en-US" sz="2800" b="1" smtClean="0">
              <a:latin typeface="VNI-Times" pitchFamily="2" charset="0"/>
            </a:endParaRPr>
          </a:p>
          <a:p>
            <a:pPr marL="0" indent="0" eaLnBrk="1" hangingPunct="1">
              <a:buFont typeface="Wingdings" pitchFamily="2" charset="2"/>
              <a:buNone/>
            </a:pPr>
            <a:r>
              <a:rPr lang="en-US" sz="2800" b="1" smtClean="0">
                <a:latin typeface="VNI-Times" pitchFamily="2" charset="0"/>
              </a:rPr>
              <a:t>- </a:t>
            </a:r>
            <a:r>
              <a:rPr lang="en-US" sz="2800" b="1" u="sng" smtClean="0">
                <a:latin typeface="VNI-Times" pitchFamily="2" charset="0"/>
              </a:rPr>
              <a:t>ÖÙng duïng</a:t>
            </a:r>
            <a:r>
              <a:rPr lang="en-US" sz="2800" b="1" smtClean="0">
                <a:latin typeface="VNI-Times" pitchFamily="2" charset="0"/>
              </a:rPr>
              <a:t>: Cheá taïo caùc chi tieát maùy – chi tieát 			   chòu löïïc.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en-US" sz="2800" b="1" smtClean="0"/>
          </a:p>
        </p:txBody>
      </p:sp>
      <p:sp>
        <p:nvSpPr>
          <p:cNvPr id="2150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5471BC-D1A3-48AB-AD41-267DEE865246}" type="slidenum">
              <a:rPr lang="en-US"/>
              <a:pPr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156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6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56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56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0"/>
            <a:ext cx="8763000" cy="6858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SzPct val="80000"/>
              <a:buFont typeface="Wingdings" pitchFamily="2" charset="2"/>
              <a:buNone/>
            </a:pPr>
            <a:endParaRPr lang="en-US" b="1" u="sng" smtClean="0">
              <a:latin typeface="VNI-Times" pitchFamily="2" charset="0"/>
            </a:endParaRPr>
          </a:p>
          <a:p>
            <a:pPr eaLnBrk="1" hangingPunct="1">
              <a:lnSpc>
                <a:spcPct val="90000"/>
              </a:lnSpc>
              <a:buSzPct val="80000"/>
              <a:buFont typeface="Wingdings" pitchFamily="2" charset="2"/>
              <a:buChar char="v"/>
            </a:pPr>
            <a:r>
              <a:rPr lang="en-US" b="1" u="sng" smtClean="0">
                <a:latin typeface="VNI-Times" pitchFamily="2" charset="0"/>
              </a:rPr>
              <a:t>Theùp hôïp kim  (laø theùp cac bon coù pha theâm caùc kim loaïi khaùc ñeå taêng khaû naêng cô lyù).</a:t>
            </a:r>
          </a:p>
          <a:p>
            <a:pPr eaLnBrk="1" hangingPunct="1">
              <a:lnSpc>
                <a:spcPct val="90000"/>
              </a:lnSpc>
              <a:buSzPct val="80000"/>
              <a:buFont typeface="Wingdings" pitchFamily="2" charset="2"/>
              <a:buNone/>
            </a:pPr>
            <a:endParaRPr lang="en-US" sz="3500" smtClean="0">
              <a:latin typeface="VNI-Times" pitchFamily="2" charset="0"/>
            </a:endParaRPr>
          </a:p>
          <a:p>
            <a:pPr lvl="1" eaLnBrk="1" hangingPunct="1">
              <a:lnSpc>
                <a:spcPct val="90000"/>
              </a:lnSpc>
              <a:buFont typeface="Symbol" pitchFamily="18" charset="2"/>
              <a:buChar char="-"/>
            </a:pPr>
            <a:r>
              <a:rPr lang="en-US" sz="3200" smtClean="0">
                <a:latin typeface="VNI-Times" pitchFamily="2" charset="0"/>
              </a:rPr>
              <a:t>Ni 	– Taêng ñoä beàn deûo.</a:t>
            </a:r>
          </a:p>
          <a:p>
            <a:pPr lvl="1" eaLnBrk="1" hangingPunct="1">
              <a:lnSpc>
                <a:spcPct val="90000"/>
              </a:lnSpc>
              <a:buFont typeface="Symbol" pitchFamily="18" charset="2"/>
              <a:buChar char="-"/>
            </a:pPr>
            <a:r>
              <a:rPr lang="en-US" sz="3200" smtClean="0">
                <a:latin typeface="VNI-Times" pitchFamily="2" charset="0"/>
              </a:rPr>
              <a:t>Cr 	– Taêng khaû naêng maøi moøn vaø beàn nhieät.</a:t>
            </a:r>
          </a:p>
          <a:p>
            <a:pPr lvl="1" eaLnBrk="1" hangingPunct="1">
              <a:lnSpc>
                <a:spcPct val="90000"/>
              </a:lnSpc>
              <a:buFont typeface="Symbol" pitchFamily="18" charset="2"/>
              <a:buChar char="-"/>
            </a:pPr>
            <a:r>
              <a:rPr lang="en-US" sz="3200" smtClean="0">
                <a:latin typeface="VNI-Times" pitchFamily="2" charset="0"/>
              </a:rPr>
              <a:t>Mo	– Taêng ñoä beàn ôû nhieät ñoä cao.</a:t>
            </a:r>
          </a:p>
          <a:p>
            <a:pPr lvl="1" eaLnBrk="1" hangingPunct="1">
              <a:lnSpc>
                <a:spcPct val="90000"/>
              </a:lnSpc>
              <a:buFont typeface="Symbol" pitchFamily="18" charset="2"/>
              <a:buChar char="-"/>
            </a:pPr>
            <a:r>
              <a:rPr lang="en-US" sz="3200" smtClean="0">
                <a:latin typeface="VNI-Times" pitchFamily="2" charset="0"/>
              </a:rPr>
              <a:t>Mn 	– Choáng aên moøn hoùa hoïc.</a:t>
            </a:r>
          </a:p>
          <a:p>
            <a:pPr lvl="1" eaLnBrk="1" hangingPunct="1">
              <a:lnSpc>
                <a:spcPct val="90000"/>
              </a:lnSpc>
              <a:buFont typeface="Symbol" pitchFamily="18" charset="2"/>
              <a:buChar char="-"/>
            </a:pPr>
            <a:r>
              <a:rPr lang="en-US" sz="3200" smtClean="0">
                <a:latin typeface="VNI-Times" pitchFamily="2" charset="0"/>
              </a:rPr>
              <a:t>Si 	– Taêng ñoä cöùng vaø choáng aên moøn.</a:t>
            </a:r>
          </a:p>
          <a:p>
            <a:pPr lvl="1" eaLnBrk="1" hangingPunct="1">
              <a:lnSpc>
                <a:spcPct val="90000"/>
              </a:lnSpc>
              <a:buFont typeface="Symbol" pitchFamily="18" charset="2"/>
              <a:buChar char="-"/>
            </a:pPr>
            <a:r>
              <a:rPr lang="en-US" sz="3200" smtClean="0">
                <a:latin typeface="VNI-Times" pitchFamily="2" charset="0"/>
              </a:rPr>
              <a:t>Ti – W – Taêng ñoä cöùng vaø aên moøn ôû nhieät ñoä cao.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3500" smtClean="0">
                <a:latin typeface="VNI-Times" pitchFamily="2" charset="0"/>
              </a:rPr>
              <a:t>		</a:t>
            </a:r>
            <a:r>
              <a:rPr lang="fr-FR" sz="3500" smtClean="0">
                <a:latin typeface="VNI-Times" pitchFamily="2" charset="0"/>
              </a:rPr>
              <a:t>	</a:t>
            </a:r>
            <a:r>
              <a:rPr lang="en-US" sz="3500" smtClean="0">
                <a:latin typeface="VNI-Times" pitchFamily="2" charset="0"/>
              </a:rPr>
              <a:t>			</a:t>
            </a:r>
          </a:p>
        </p:txBody>
      </p:sp>
      <p:sp>
        <p:nvSpPr>
          <p:cNvPr id="2253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E8AE95-2D6D-44CA-9000-0DA048A307F2}" type="slidenum">
              <a:rPr lang="en-US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3000"/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7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2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3000"/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2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3000"/>
                                        <p:tgtEl>
                                          <p:spTgt spid="389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2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389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3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3000"/>
                                        <p:tgtEl>
                                          <p:spTgt spid="389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u="sng" smtClean="0">
                <a:solidFill>
                  <a:srgbClr val="FFFF00"/>
                </a:solidFill>
                <a:latin typeface="VNI-Times" pitchFamily="2" charset="0"/>
              </a:rPr>
              <a:t>Kí hieäu</a:t>
            </a:r>
            <a:r>
              <a:rPr lang="en-US" smtClean="0">
                <a:solidFill>
                  <a:srgbClr val="FFFF00"/>
                </a:solidFill>
                <a:latin typeface="VNI-Times" pitchFamily="2" charset="0"/>
              </a:rPr>
              <a:t>:</a:t>
            </a:r>
            <a:r>
              <a:rPr lang="en-US" smtClean="0">
                <a:latin typeface="VNI-Times" pitchFamily="2" charset="0"/>
              </a:rPr>
              <a:t> 	</a:t>
            </a:r>
            <a:br>
              <a:rPr lang="en-US" smtClean="0">
                <a:latin typeface="VNI-Times" pitchFamily="2" charset="0"/>
              </a:rPr>
            </a:br>
            <a:endParaRPr lang="en-US" smtClean="0">
              <a:latin typeface="VNI-Times" pitchFamily="2" charset="0"/>
            </a:endParaRPr>
          </a:p>
        </p:txBody>
      </p:sp>
      <p:sp>
        <p:nvSpPr>
          <p:cNvPr id="1587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3500" smtClean="0">
                <a:latin typeface="VNI-Times" pitchFamily="2" charset="0"/>
              </a:rPr>
              <a:t>H – Niken.		</a:t>
            </a:r>
            <a:r>
              <a:rPr lang="en-US" sz="3500" smtClean="0">
                <a:latin typeface="VNI-Times" pitchFamily="2" charset="0"/>
                <a:sym typeface="Symbol" pitchFamily="18" charset="2"/>
              </a:rPr>
              <a:t></a:t>
            </a:r>
            <a:r>
              <a:rPr lang="en-US" sz="3500" smtClean="0">
                <a:latin typeface="VNI-Times" pitchFamily="2" charset="0"/>
              </a:rPr>
              <a:t> - Mangan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3500" smtClean="0">
                <a:latin typeface="VNI-Times" pitchFamily="2" charset="0"/>
              </a:rPr>
              <a:t>X – Croâm.		C - Silic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3500" smtClean="0">
                <a:latin typeface="VNI-Times" pitchFamily="2" charset="0"/>
              </a:rPr>
              <a:t>M – Molipñen.		</a:t>
            </a:r>
            <a:r>
              <a:rPr lang="fr-FR" sz="3500" smtClean="0">
                <a:latin typeface="VNI-Times" pitchFamily="2" charset="0"/>
              </a:rPr>
              <a:t>T - Titan</a:t>
            </a:r>
          </a:p>
          <a:p>
            <a:pPr eaLnBrk="1" hangingPunct="1">
              <a:buFont typeface="Wingdings" pitchFamily="2" charset="2"/>
              <a:buNone/>
            </a:pPr>
            <a:r>
              <a:rPr lang="fr-FR" sz="3500" smtClean="0">
                <a:latin typeface="VNI-Times" pitchFamily="2" charset="0"/>
              </a:rPr>
              <a:t>B – Vonfram.</a:t>
            </a:r>
          </a:p>
          <a:p>
            <a:pPr eaLnBrk="1" hangingPunct="1">
              <a:buFont typeface="Wingdings" pitchFamily="2" charset="2"/>
              <a:buNone/>
            </a:pPr>
            <a:endParaRPr lang="en-US" smtClean="0"/>
          </a:p>
        </p:txBody>
      </p:sp>
      <p:sp>
        <p:nvSpPr>
          <p:cNvPr id="2355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A2910C-3E87-4BF5-82B1-26DE5B7F55DA}" type="slidenum">
              <a:rPr lang="en-US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158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722" grpId="0"/>
      <p:bldP spid="15872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304800"/>
            <a:ext cx="8229600" cy="1431925"/>
          </a:xfrm>
        </p:spPr>
        <p:txBody>
          <a:bodyPr/>
          <a:lstStyle/>
          <a:p>
            <a:pPr marL="1619250" indent="-1619250" algn="l" eaLnBrk="1" hangingPunct="1"/>
            <a:r>
              <a:rPr lang="fr-FR" sz="3600" u="sng" smtClean="0">
                <a:latin typeface="VNI-Times" pitchFamily="2" charset="0"/>
              </a:rPr>
              <a:t>Thí duï</a:t>
            </a:r>
            <a:r>
              <a:rPr lang="fr-FR" sz="3600" smtClean="0">
                <a:latin typeface="VNI-Times" pitchFamily="2" charset="0"/>
              </a:rPr>
              <a:t>: Theùp hôïp kim: 1 X 18H9T: 1%             Croâm; 18% Ni; 8% Ti.</a:t>
            </a:r>
            <a:r>
              <a:rPr lang="en-US" sz="3600" smtClean="0">
                <a:latin typeface="VNI-Times" pitchFamily="2" charset="0"/>
              </a:rPr>
              <a:t/>
            </a:r>
            <a:br>
              <a:rPr lang="en-US" sz="3600" smtClean="0">
                <a:latin typeface="VNI-Times" pitchFamily="2" charset="0"/>
              </a:rPr>
            </a:br>
            <a:endParaRPr lang="en-US" sz="3600" smtClean="0">
              <a:latin typeface="VNI-Times" pitchFamily="2" charset="0"/>
            </a:endParaRPr>
          </a:p>
        </p:txBody>
      </p:sp>
      <p:sp>
        <p:nvSpPr>
          <p:cNvPr id="1576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2800" b="1" smtClean="0">
                <a:latin typeface="VNI-Times" pitchFamily="2" charset="0"/>
              </a:rPr>
              <a:t>- Tính chaát: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b="1" smtClean="0">
                <a:latin typeface="VNI-Times" pitchFamily="2" charset="0"/>
              </a:rPr>
              <a:t>	Coù khaû naêng laøm vieäc ôû to cao.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b="1" smtClean="0">
                <a:latin typeface="VNI-Times" pitchFamily="2" charset="0"/>
              </a:rPr>
              <a:t>	Coù khaû naêng choáng aên moøn.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b="1" smtClean="0">
                <a:latin typeface="VNI-Times" pitchFamily="2" charset="0"/>
              </a:rPr>
              <a:t>- ÖÙng duïng: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b="1" smtClean="0">
                <a:latin typeface="VNI-Times" pitchFamily="2" charset="0"/>
              </a:rPr>
              <a:t>	Laøm caùc chi tieát trong thieát bò.</a:t>
            </a:r>
          </a:p>
          <a:p>
            <a:pPr eaLnBrk="1" hangingPunct="1">
              <a:buFont typeface="Wingdings" pitchFamily="2" charset="2"/>
              <a:buNone/>
            </a:pPr>
            <a:endParaRPr lang="en-US" sz="2400" b="1" smtClean="0"/>
          </a:p>
        </p:txBody>
      </p:sp>
      <p:sp>
        <p:nvSpPr>
          <p:cNvPr id="2458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2B812E-3580-456B-B79D-8CA4F845CEE3}" type="slidenum">
              <a:rPr lang="en-US"/>
              <a:pPr>
                <a:defRPr/>
              </a:pPr>
              <a:t>20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157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1000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57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69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0" y="0"/>
            <a:ext cx="8839200" cy="6172200"/>
          </a:xfrm>
        </p:spPr>
        <p:txBody>
          <a:bodyPr/>
          <a:lstStyle/>
          <a:p>
            <a:pPr marL="723900" indent="-723900" eaLnBrk="1" hangingPunct="1">
              <a:lnSpc>
                <a:spcPct val="90000"/>
              </a:lnSpc>
              <a:buSzPct val="80000"/>
              <a:buFont typeface="Wingdings" pitchFamily="2" charset="2"/>
              <a:buChar char="v"/>
            </a:pPr>
            <a:endParaRPr lang="fr-FR" sz="3600" b="1" u="sng" smtClean="0">
              <a:latin typeface="VNI-Times" pitchFamily="2" charset="0"/>
            </a:endParaRPr>
          </a:p>
          <a:p>
            <a:pPr marL="723900" indent="-723900" eaLnBrk="1" hangingPunct="1">
              <a:lnSpc>
                <a:spcPct val="90000"/>
              </a:lnSpc>
              <a:buSzPct val="80000"/>
              <a:buFont typeface="Wingdings" pitchFamily="2" charset="2"/>
              <a:buChar char="v"/>
            </a:pPr>
            <a:r>
              <a:rPr lang="fr-FR" sz="3600" b="1" u="sng" smtClean="0">
                <a:latin typeface="VNI-Times" pitchFamily="2" charset="0"/>
              </a:rPr>
              <a:t>Ni vaø hôïp kim cuûa Ni</a:t>
            </a:r>
            <a:r>
              <a:rPr lang="fr-FR" sz="3600" b="1" smtClean="0">
                <a:latin typeface="VNI-Times" pitchFamily="2" charset="0"/>
              </a:rPr>
              <a:t>:</a:t>
            </a:r>
          </a:p>
          <a:p>
            <a:pPr marL="723900" indent="-723900" eaLnBrk="1" hangingPunct="1">
              <a:lnSpc>
                <a:spcPct val="90000"/>
              </a:lnSpc>
              <a:buSzPct val="80000"/>
              <a:buFont typeface="Wingdings" pitchFamily="2" charset="2"/>
              <a:buNone/>
            </a:pPr>
            <a:endParaRPr lang="fr-FR" sz="3600" b="1" smtClean="0">
              <a:latin typeface="VNI-Times" pitchFamily="2" charset="0"/>
            </a:endParaRPr>
          </a:p>
          <a:p>
            <a:pPr marL="723900" indent="-7239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fr-FR" sz="2800" b="1" smtClean="0">
                <a:latin typeface="VNI-Times" pitchFamily="2" charset="0"/>
              </a:rPr>
              <a:t>	</a:t>
            </a:r>
            <a:r>
              <a:rPr lang="fr-FR" sz="2800" smtClean="0">
                <a:latin typeface="VNI-Times" pitchFamily="2" charset="0"/>
              </a:rPr>
              <a:t>Tính chaát:  </a:t>
            </a:r>
          </a:p>
          <a:p>
            <a:pPr marL="723900" indent="-7239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fr-FR" sz="2800" smtClean="0">
                <a:latin typeface="VNI-Times" pitchFamily="2" charset="0"/>
              </a:rPr>
              <a:t>	 - </a:t>
            </a:r>
            <a:r>
              <a:rPr lang="fr-FR" smtClean="0">
                <a:latin typeface="VNI-Times" pitchFamily="2" charset="0"/>
              </a:rPr>
              <a:t>Coù cô tính toát, deã gia coâng, coù khaû naêng  choáng aên moøn hoùa hoïc cao nhaát laø ôû nhieät ñoä cao.</a:t>
            </a:r>
          </a:p>
          <a:p>
            <a:pPr marL="723900" indent="-723900" eaLnBrk="1" hangingPunct="1">
              <a:lnSpc>
                <a:spcPct val="90000"/>
              </a:lnSpc>
              <a:buFont typeface="Wingdings" pitchFamily="2" charset="2"/>
              <a:buNone/>
            </a:pPr>
            <a:endParaRPr lang="fr-FR" smtClean="0">
              <a:latin typeface="VNI-Times" pitchFamily="2" charset="0"/>
            </a:endParaRPr>
          </a:p>
          <a:p>
            <a:pPr marL="723900" indent="-7239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fr-FR" smtClean="0">
                <a:latin typeface="VNI-Times" pitchFamily="2" charset="0"/>
              </a:rPr>
              <a:t>	-  Ít söû duïng ôû daïng nguyeân chaát vì ñaét 		  tieàn.</a:t>
            </a:r>
          </a:p>
        </p:txBody>
      </p:sp>
      <p:sp>
        <p:nvSpPr>
          <p:cNvPr id="2560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E9D66A-BE7E-4BD4-AA49-B9695741BC9D}" type="slidenum">
              <a:rPr lang="en-US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1967F6-30BD-4B7B-B1EF-93987B3FDA4F}" type="slidenum">
              <a:rPr lang="en-US"/>
              <a:pPr>
                <a:defRPr/>
              </a:pPr>
              <a:t>22</a:t>
            </a:fld>
            <a:endParaRPr lang="en-US"/>
          </a:p>
        </p:txBody>
      </p:sp>
      <p:sp>
        <p:nvSpPr>
          <p:cNvPr id="159748" name="Rectangle 4"/>
          <p:cNvSpPr>
            <a:spLocks noChangeArrowheads="1"/>
          </p:cNvSpPr>
          <p:nvPr/>
        </p:nvSpPr>
        <p:spPr bwMode="auto">
          <a:xfrm>
            <a:off x="533400" y="838200"/>
            <a:ext cx="8153400" cy="483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66700" indent="-266700" algn="just">
              <a:buFontTx/>
              <a:buChar char="-"/>
            </a:pPr>
            <a:r>
              <a:rPr lang="fr-FR" sz="2800" b="1">
                <a:latin typeface="VNI-Times" pitchFamily="2" charset="0"/>
              </a:rPr>
              <a:t>Hôïp kim Inconel </a:t>
            </a:r>
            <a:r>
              <a:rPr lang="fr-FR" sz="2800">
                <a:latin typeface="VNI-Times" pitchFamily="2" charset="0"/>
              </a:rPr>
              <a:t>(Hôïp kim Ni: Fe: Cr = 76:7:15). Hoaït ñoäng toát ôû nhieät ñoä cao.</a:t>
            </a:r>
          </a:p>
          <a:p>
            <a:pPr marL="266700" indent="-266700" algn="just">
              <a:buFontTx/>
              <a:buChar char="-"/>
            </a:pPr>
            <a:endParaRPr lang="fr-FR" sz="2800">
              <a:latin typeface="VNI-Times" pitchFamily="2" charset="0"/>
            </a:endParaRPr>
          </a:p>
          <a:p>
            <a:pPr marL="266700" indent="-266700" algn="just">
              <a:buFontTx/>
              <a:buChar char="-"/>
            </a:pPr>
            <a:r>
              <a:rPr lang="fr-FR" sz="2800" b="1">
                <a:latin typeface="VNI-Times" pitchFamily="2" charset="0"/>
              </a:rPr>
              <a:t>Hôïp kim Monel </a:t>
            </a:r>
            <a:r>
              <a:rPr lang="fr-FR" sz="2800">
                <a:latin typeface="VNI-Times" pitchFamily="2" charset="0"/>
              </a:rPr>
              <a:t>( Hôïp kim Ni – Cu Tæ leä 2:1):   coù cô tính toát, truyeàn nhieät toát, hoaït ñoäng toát ôû moâi tröôøng coù chöùa Cl ‑ vaø ôû t</a:t>
            </a:r>
            <a:r>
              <a:rPr lang="fr-FR" sz="2800" baseline="30000">
                <a:latin typeface="VNI-Times" pitchFamily="2" charset="0"/>
              </a:rPr>
              <a:t>0</a:t>
            </a:r>
            <a:r>
              <a:rPr lang="fr-FR" sz="2800">
                <a:latin typeface="VNI-Times" pitchFamily="2" charset="0"/>
              </a:rPr>
              <a:t> &lt; 500</a:t>
            </a:r>
            <a:r>
              <a:rPr lang="fr-FR" sz="2800" baseline="30000">
                <a:latin typeface="VNI-Times" pitchFamily="2" charset="0"/>
              </a:rPr>
              <a:t>0</a:t>
            </a:r>
            <a:r>
              <a:rPr lang="fr-FR" sz="2800">
                <a:latin typeface="VNI-Times" pitchFamily="2" charset="0"/>
              </a:rPr>
              <a:t>C.</a:t>
            </a:r>
          </a:p>
          <a:p>
            <a:pPr marL="266700" indent="-266700" algn="just"/>
            <a:r>
              <a:rPr lang="es-ES" sz="2800">
                <a:latin typeface="VNI-Times" pitchFamily="2" charset="0"/>
              </a:rPr>
              <a:t>- </a:t>
            </a:r>
            <a:r>
              <a:rPr lang="es-ES" sz="2800" b="1">
                <a:latin typeface="VNI-Times" pitchFamily="2" charset="0"/>
              </a:rPr>
              <a:t>Hôïp kim Hastelloys </a:t>
            </a:r>
            <a:r>
              <a:rPr lang="es-ES" sz="2800">
                <a:latin typeface="VNI-Times" pitchFamily="2" charset="0"/>
              </a:rPr>
              <a:t>(Ni – Cr – Mo – Fe).</a:t>
            </a:r>
          </a:p>
          <a:p>
            <a:pPr marL="266700" indent="-266700" algn="just"/>
            <a:r>
              <a:rPr lang="es-ES" sz="2800">
                <a:latin typeface="VNI-Times" pitchFamily="2" charset="0"/>
              </a:rPr>
              <a:t>	+ Hastelloys B (Ni:Mo:Fe = 65:25:6).</a:t>
            </a:r>
          </a:p>
          <a:p>
            <a:pPr marL="266700" indent="-266700" algn="just"/>
            <a:r>
              <a:rPr lang="es-ES" sz="2800">
                <a:latin typeface="VNI-Times" pitchFamily="2" charset="0"/>
              </a:rPr>
              <a:t>	+ Hastelloys C (Ni:Mo:Cr:Fe = 54:17:15:5).</a:t>
            </a:r>
          </a:p>
          <a:p>
            <a:pPr marL="266700" indent="-266700" algn="just"/>
            <a:r>
              <a:rPr lang="en-US" sz="2800">
                <a:latin typeface="VNI-Times" pitchFamily="2" charset="0"/>
              </a:rPr>
              <a:t>	Coù khaû naêng choáng aên moøn ñoái vôùi caùc acid voâ cô (tröø HCl).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159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2000"/>
                                        <p:tgtEl>
                                          <p:spTgt spid="1597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1597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1597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1597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1597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304800"/>
            <a:ext cx="8382000" cy="6172200"/>
          </a:xfrm>
        </p:spPr>
        <p:txBody>
          <a:bodyPr/>
          <a:lstStyle/>
          <a:p>
            <a:pPr eaLnBrk="1" hangingPunct="1">
              <a:buSzPct val="80000"/>
              <a:buFont typeface="Wingdings" pitchFamily="2" charset="2"/>
              <a:buChar char="v"/>
            </a:pPr>
            <a:r>
              <a:rPr lang="en-US" sz="2800" b="1" u="sng" smtClean="0">
                <a:latin typeface="VNI-Times" pitchFamily="2" charset="0"/>
              </a:rPr>
              <a:t>Cu vaø hôïp kim ñoàng</a:t>
            </a:r>
            <a:r>
              <a:rPr lang="en-US" sz="2800" b="1" smtClean="0">
                <a:latin typeface="VNI-Times" pitchFamily="2" charset="0"/>
              </a:rPr>
              <a:t>: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smtClean="0">
                <a:latin typeface="VNI-Times" pitchFamily="2" charset="0"/>
              </a:rPr>
              <a:t>	</a:t>
            </a:r>
            <a:r>
              <a:rPr lang="en-US" sz="2800" u="sng" smtClean="0">
                <a:latin typeface="VNI-Times" pitchFamily="2" charset="0"/>
              </a:rPr>
              <a:t>Tính chaát</a:t>
            </a:r>
            <a:r>
              <a:rPr lang="en-US" sz="2800" smtClean="0">
                <a:latin typeface="VNI-Times" pitchFamily="2" charset="0"/>
              </a:rPr>
              <a:t>: meàm, deã gia coâng, daãn nhieät toát. Deã bò aên moøn trong moâi tröôøng acid, ñaëc bieät laø moâi tröôøng coù chöùa Cl.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smtClean="0">
                <a:latin typeface="VNI-Times" pitchFamily="2" charset="0"/>
              </a:rPr>
              <a:t>			  Thuï ñoäng ôû nhieät ñoä thaáp.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smtClean="0">
                <a:latin typeface="VNI-Times" pitchFamily="2" charset="0"/>
              </a:rPr>
              <a:t>	</a:t>
            </a:r>
            <a:r>
              <a:rPr lang="en-US" sz="2800" u="sng" smtClean="0">
                <a:latin typeface="VNI-Times" pitchFamily="2" charset="0"/>
              </a:rPr>
              <a:t>ÖÙng duïng</a:t>
            </a:r>
            <a:r>
              <a:rPr lang="en-US" sz="2800" smtClean="0">
                <a:latin typeface="VNI-Times" pitchFamily="2" charset="0"/>
              </a:rPr>
              <a:t>: Laøm caùc thieát bò truyeàn nhieät, van, 			    ñöôøng oáng.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smtClean="0">
                <a:latin typeface="VNI-Times" pitchFamily="2" charset="0"/>
              </a:rPr>
              <a:t>	Ñeå taêng ñoä cöùng vaø deã gia coâng thöôøng söû duïng caùc loaïi hôïp kim:</a:t>
            </a:r>
          </a:p>
          <a:p>
            <a:pPr lvl="1" eaLnBrk="1" hangingPunct="1">
              <a:buSzPct val="80000"/>
              <a:buFont typeface="Symbol" pitchFamily="18" charset="2"/>
              <a:buChar char="-"/>
            </a:pPr>
            <a:r>
              <a:rPr lang="en-US" sz="2400" smtClean="0">
                <a:latin typeface="VNI-Times" pitchFamily="2" charset="0"/>
              </a:rPr>
              <a:t>Ñoàng thau (Cu – Zn).</a:t>
            </a:r>
          </a:p>
          <a:p>
            <a:pPr lvl="1" eaLnBrk="1" hangingPunct="1">
              <a:buSzPct val="80000"/>
              <a:buFont typeface="Symbol" pitchFamily="18" charset="2"/>
              <a:buChar char="-"/>
            </a:pPr>
            <a:r>
              <a:rPr lang="en-US" sz="2400" smtClean="0">
                <a:latin typeface="VNI-Times" pitchFamily="2" charset="0"/>
              </a:rPr>
              <a:t>Ñoàng thieác (Cu – Sn).</a:t>
            </a:r>
          </a:p>
          <a:p>
            <a:pPr lvl="1" eaLnBrk="1" hangingPunct="1">
              <a:buSzPct val="80000"/>
              <a:buFont typeface="Symbol" pitchFamily="18" charset="2"/>
              <a:buChar char="-"/>
            </a:pPr>
            <a:r>
              <a:rPr lang="en-US" sz="2400" smtClean="0">
                <a:latin typeface="VNI-Times" pitchFamily="2" charset="0"/>
              </a:rPr>
              <a:t>Ñoàng nhoâm (Cu – Al).</a:t>
            </a:r>
          </a:p>
        </p:txBody>
      </p:sp>
      <p:sp>
        <p:nvSpPr>
          <p:cNvPr id="2765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56A0E5-6146-4CBA-95AC-2551B11792BE}" type="slidenum">
              <a:rPr lang="en-US"/>
              <a:pPr>
                <a:defRPr/>
              </a:pPr>
              <a:t>23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3000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3000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3000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2000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2000"/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0"/>
            <a:ext cx="8839200" cy="6858000"/>
          </a:xfrm>
        </p:spPr>
        <p:txBody>
          <a:bodyPr/>
          <a:lstStyle/>
          <a:p>
            <a:pPr indent="552450" eaLnBrk="1" hangingPunct="1">
              <a:buSzPct val="80000"/>
              <a:buFont typeface="Wingdings" pitchFamily="2" charset="2"/>
              <a:buChar char="v"/>
            </a:pPr>
            <a:r>
              <a:rPr lang="en-US" b="1" u="sng" smtClean="0">
                <a:latin typeface="VNI-Times" pitchFamily="2" charset="0"/>
              </a:rPr>
              <a:t>Nhoâm vaø hôïp kim nhoâm</a:t>
            </a:r>
            <a:r>
              <a:rPr lang="en-US" b="1" smtClean="0">
                <a:latin typeface="VNI-Times" pitchFamily="2" charset="0"/>
              </a:rPr>
              <a:t>:</a:t>
            </a:r>
          </a:p>
          <a:p>
            <a:pPr indent="552450" eaLnBrk="1" hangingPunct="1">
              <a:buFont typeface="Wingdings" pitchFamily="2" charset="2"/>
              <a:buChar char="§"/>
            </a:pPr>
            <a:r>
              <a:rPr lang="en-US" smtClean="0">
                <a:latin typeface="VNI-Times" pitchFamily="2" charset="0"/>
              </a:rPr>
              <a:t>	</a:t>
            </a:r>
            <a:r>
              <a:rPr lang="en-US" u="sng" smtClean="0">
                <a:latin typeface="VNI-Times" pitchFamily="2" charset="0"/>
              </a:rPr>
              <a:t>Tính chaát</a:t>
            </a:r>
            <a:r>
              <a:rPr lang="en-US" smtClean="0">
                <a:latin typeface="VNI-Times" pitchFamily="2" charset="0"/>
              </a:rPr>
              <a:t>: Cô tính toát, deûo deã gia coâng, truyeàn 	nhieät toát, nheï. Khaû naêng choáng aên moøn toát ôû t</a:t>
            </a:r>
            <a:r>
              <a:rPr lang="en-US" baseline="30000" smtClean="0">
                <a:latin typeface="VNI-Times" pitchFamily="2" charset="0"/>
              </a:rPr>
              <a:t>0</a:t>
            </a:r>
            <a:r>
              <a:rPr lang="en-US" smtClean="0">
                <a:latin typeface="VNI-Times" pitchFamily="2" charset="0"/>
              </a:rPr>
              <a:t> 	thaáp.</a:t>
            </a:r>
          </a:p>
          <a:p>
            <a:pPr indent="552450" eaLnBrk="1" hangingPunct="1">
              <a:buFont typeface="Wingdings" pitchFamily="2" charset="2"/>
              <a:buChar char="§"/>
            </a:pPr>
            <a:r>
              <a:rPr lang="en-US" smtClean="0">
                <a:latin typeface="VNI-Times" pitchFamily="2" charset="0"/>
              </a:rPr>
              <a:t>	</a:t>
            </a:r>
            <a:r>
              <a:rPr lang="en-US" u="sng" smtClean="0">
                <a:latin typeface="VNI-Times" pitchFamily="2" charset="0"/>
              </a:rPr>
              <a:t>ÖÙng duïng</a:t>
            </a:r>
            <a:r>
              <a:rPr lang="en-US" smtClean="0">
                <a:latin typeface="VNI-Times" pitchFamily="2" charset="0"/>
              </a:rPr>
              <a:t>: Laøm caùc boàn chöùa, voû boïc, chi tieát.</a:t>
            </a:r>
            <a:endParaRPr lang="fr-FR" u="sng" smtClean="0">
              <a:latin typeface="VNI-Times" pitchFamily="2" charset="0"/>
            </a:endParaRPr>
          </a:p>
          <a:p>
            <a:pPr indent="552450" eaLnBrk="1" hangingPunct="1">
              <a:buSzPct val="80000"/>
              <a:buFont typeface="Wingdings" pitchFamily="2" charset="2"/>
              <a:buChar char="v"/>
            </a:pPr>
            <a:endParaRPr lang="fr-FR" u="sng" smtClean="0">
              <a:latin typeface="VNI-Times" pitchFamily="2" charset="0"/>
            </a:endParaRPr>
          </a:p>
          <a:p>
            <a:pPr indent="552450" eaLnBrk="1" hangingPunct="1">
              <a:buSzPct val="80000"/>
              <a:buFont typeface="Wingdings" pitchFamily="2" charset="2"/>
              <a:buChar char="v"/>
            </a:pPr>
            <a:r>
              <a:rPr lang="fr-FR" b="1" u="sng" smtClean="0">
                <a:latin typeface="VNI-Times" pitchFamily="2" charset="0"/>
              </a:rPr>
              <a:t>Hôïp kim Dura</a:t>
            </a:r>
            <a:r>
              <a:rPr lang="fr-FR" b="1" smtClean="0">
                <a:latin typeface="VNI-Times" pitchFamily="2" charset="0"/>
              </a:rPr>
              <a:t> </a:t>
            </a:r>
            <a:r>
              <a:rPr lang="fr-FR" smtClean="0">
                <a:latin typeface="VNI-Times" pitchFamily="2" charset="0"/>
              </a:rPr>
              <a:t>(Cu:Mg:Al = 4:0,5:95).</a:t>
            </a:r>
          </a:p>
          <a:p>
            <a:pPr indent="552450" eaLnBrk="1" hangingPunct="1">
              <a:buFont typeface="Wingdings" pitchFamily="2" charset="2"/>
              <a:buChar char="§"/>
            </a:pPr>
            <a:r>
              <a:rPr lang="fr-FR" smtClean="0">
                <a:latin typeface="VNI-Times" pitchFamily="2" charset="0"/>
              </a:rPr>
              <a:t>	</a:t>
            </a:r>
            <a:r>
              <a:rPr lang="fr-FR" u="sng" smtClean="0">
                <a:latin typeface="VNI-Times" pitchFamily="2" charset="0"/>
              </a:rPr>
              <a:t>Tính chaát</a:t>
            </a:r>
            <a:r>
              <a:rPr lang="fr-FR" smtClean="0">
                <a:latin typeface="VNI-Times" pitchFamily="2" charset="0"/>
              </a:rPr>
              <a:t>: cöùng, nheï, beàn ôû t</a:t>
            </a:r>
            <a:r>
              <a:rPr lang="fr-FR" baseline="30000" smtClean="0">
                <a:latin typeface="VNI-Times" pitchFamily="2" charset="0"/>
              </a:rPr>
              <a:t>0</a:t>
            </a:r>
            <a:r>
              <a:rPr lang="fr-FR" smtClean="0">
                <a:latin typeface="VNI-Times" pitchFamily="2" charset="0"/>
              </a:rPr>
              <a:t> cao.</a:t>
            </a:r>
          </a:p>
          <a:p>
            <a:pPr indent="552450" eaLnBrk="1" hangingPunct="1">
              <a:buFont typeface="Wingdings" pitchFamily="2" charset="2"/>
              <a:buChar char="§"/>
            </a:pPr>
            <a:r>
              <a:rPr lang="fr-FR" smtClean="0">
                <a:latin typeface="VNI-Times" pitchFamily="2" charset="0"/>
              </a:rPr>
              <a:t>	</a:t>
            </a:r>
            <a:r>
              <a:rPr lang="fr-FR" u="sng" smtClean="0">
                <a:latin typeface="VNI-Times" pitchFamily="2" charset="0"/>
              </a:rPr>
              <a:t>ÖÙng duïng</a:t>
            </a:r>
            <a:r>
              <a:rPr lang="fr-FR" smtClean="0">
                <a:latin typeface="VNI-Times" pitchFamily="2" charset="0"/>
              </a:rPr>
              <a:t>: kó thuaät haøng khoâng, oâtoâ, taøu thuûy.</a:t>
            </a:r>
            <a:endParaRPr lang="en-US" smtClean="0">
              <a:latin typeface="VNI-Times" pitchFamily="2" charset="0"/>
            </a:endParaRPr>
          </a:p>
        </p:txBody>
      </p:sp>
      <p:sp>
        <p:nvSpPr>
          <p:cNvPr id="2867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ED1F46-8FF0-404A-8AD9-65AB87EC25C4}" type="slidenum">
              <a:rPr lang="en-US"/>
              <a:pPr>
                <a:defRPr/>
              </a:pPr>
              <a:t>24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3000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3000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304800"/>
            <a:ext cx="8915400" cy="6248400"/>
          </a:xfrm>
        </p:spPr>
        <p:txBody>
          <a:bodyPr/>
          <a:lstStyle/>
          <a:p>
            <a:pPr marL="533400" indent="-533400" eaLnBrk="1" hangingPunct="1">
              <a:lnSpc>
                <a:spcPct val="80000"/>
              </a:lnSpc>
              <a:buSzPct val="110000"/>
              <a:buFont typeface="Wingdings" pitchFamily="2" charset="2"/>
              <a:buAutoNum type="alphaLcPeriod" startAt="2"/>
            </a:pPr>
            <a:r>
              <a:rPr lang="fr-FR" sz="2500" b="1" smtClean="0">
                <a:latin typeface="VNI-Times" pitchFamily="2" charset="0"/>
              </a:rPr>
              <a:t>Vaät lieäu Höõu cô:</a:t>
            </a:r>
            <a:endParaRPr lang="fr-FR" sz="2500" b="1" u="sng" smtClean="0">
              <a:latin typeface="VNI-Times" pitchFamily="2" charset="0"/>
            </a:endParaRPr>
          </a:p>
          <a:p>
            <a:pPr marL="533400" indent="-533400" eaLnBrk="1" hangingPunct="1">
              <a:lnSpc>
                <a:spcPct val="80000"/>
              </a:lnSpc>
              <a:buSzPct val="80000"/>
              <a:buFont typeface="Symbol" pitchFamily="18" charset="2"/>
              <a:buChar char="-"/>
            </a:pPr>
            <a:r>
              <a:rPr lang="fr-FR" sz="2500" u="sng" smtClean="0">
                <a:latin typeface="VNI-Times" pitchFamily="2" charset="0"/>
              </a:rPr>
              <a:t>Tính chaát chung</a:t>
            </a:r>
            <a:r>
              <a:rPr lang="fr-FR" sz="2500" smtClean="0">
                <a:latin typeface="VNI-Times" pitchFamily="2" charset="0"/>
              </a:rPr>
              <a:t>:  </a:t>
            </a:r>
          </a:p>
          <a:p>
            <a:pPr marL="533400" indent="-533400" eaLnBrk="1" hangingPunct="1">
              <a:lnSpc>
                <a:spcPct val="80000"/>
              </a:lnSpc>
              <a:buSzPct val="80000"/>
              <a:buFont typeface="Symbol" pitchFamily="18" charset="2"/>
              <a:buNone/>
            </a:pPr>
            <a:r>
              <a:rPr lang="fr-FR" sz="2500" smtClean="0">
                <a:latin typeface="VNI-Times" pitchFamily="2" charset="0"/>
              </a:rPr>
              <a:t>	+ Nheï, deã gia coâng, coù tính choáng aên moøn hoùa hoïc cao, reû tieàn.</a:t>
            </a:r>
          </a:p>
          <a:p>
            <a:pPr marL="533400" indent="-533400" eaLnBrk="1" hangingPunct="1">
              <a:lnSpc>
                <a:spcPct val="80000"/>
              </a:lnSpc>
              <a:buSzPct val="80000"/>
              <a:buFont typeface="Symbol" pitchFamily="18" charset="2"/>
              <a:buNone/>
            </a:pPr>
            <a:r>
              <a:rPr lang="fr-FR" sz="2500" smtClean="0">
                <a:latin typeface="VNI-Times" pitchFamily="2" charset="0"/>
              </a:rPr>
              <a:t>	+ Khoâng laøm vieäc ñöôïc ôû nhieät ñoä cao, deã bieán daïng khi nhieät ñoä taêng, ñoä beàn cô hoïc thaáp.</a:t>
            </a:r>
            <a:endParaRPr lang="en-US" sz="2500" u="sng" smtClean="0">
              <a:latin typeface="VNI-Times" pitchFamily="2" charset="0"/>
            </a:endParaRPr>
          </a:p>
          <a:p>
            <a:pPr marL="533400" indent="-533400" eaLnBrk="1" hangingPunct="1">
              <a:lnSpc>
                <a:spcPct val="80000"/>
              </a:lnSpc>
              <a:buSzPct val="80000"/>
              <a:buFont typeface="Wingdings" pitchFamily="2" charset="2"/>
              <a:buChar char="v"/>
            </a:pPr>
            <a:r>
              <a:rPr lang="en-US" sz="2500" b="1" u="sng" smtClean="0">
                <a:latin typeface="VNI-Times" pitchFamily="2" charset="0"/>
              </a:rPr>
              <a:t>Nhöïa</a:t>
            </a:r>
            <a:r>
              <a:rPr lang="en-US" sz="2500" b="1" smtClean="0">
                <a:latin typeface="VNI-Times" pitchFamily="2" charset="0"/>
              </a:rPr>
              <a:t>: </a:t>
            </a:r>
            <a:endParaRPr lang="fr-FR" sz="2500" b="1" smtClean="0">
              <a:latin typeface="VNI-Times" pitchFamily="2" charset="0"/>
            </a:endParaRPr>
          </a:p>
          <a:p>
            <a:pPr marL="914400" lvl="1" indent="-457200" eaLnBrk="1" hangingPunct="1">
              <a:lnSpc>
                <a:spcPct val="80000"/>
              </a:lnSpc>
              <a:buSzPct val="80000"/>
              <a:buFont typeface="Symbol" pitchFamily="18" charset="2"/>
              <a:buChar char="-"/>
            </a:pPr>
            <a:r>
              <a:rPr lang="fr-FR" sz="2500" smtClean="0">
                <a:latin typeface="VNI-Times" pitchFamily="2" charset="0"/>
              </a:rPr>
              <a:t>Nhöïa nhieät deûo (bò meàm ôû nhieät ñoä cao): PVC, PE, PP…</a:t>
            </a:r>
          </a:p>
          <a:p>
            <a:pPr marL="533400" indent="-5334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fr-FR" sz="2500" smtClean="0">
                <a:latin typeface="VNI-Times" pitchFamily="2" charset="0"/>
              </a:rPr>
              <a:t>		+ Nhieät ñoä laøm vieäc t</a:t>
            </a:r>
            <a:r>
              <a:rPr lang="fr-FR" sz="2500" baseline="30000" smtClean="0">
                <a:latin typeface="VNI-Times" pitchFamily="2" charset="0"/>
              </a:rPr>
              <a:t>0 </a:t>
            </a:r>
            <a:r>
              <a:rPr lang="en-US" sz="2500" smtClean="0">
                <a:latin typeface="VNI-Times" pitchFamily="2" charset="0"/>
                <a:sym typeface="Symbol" pitchFamily="18" charset="2"/>
              </a:rPr>
              <a:t></a:t>
            </a:r>
            <a:r>
              <a:rPr lang="fr-FR" sz="2500" smtClean="0">
                <a:latin typeface="VNI-Times" pitchFamily="2" charset="0"/>
              </a:rPr>
              <a:t> 60 </a:t>
            </a:r>
            <a:r>
              <a:rPr lang="fr-FR" sz="2500" baseline="30000" smtClean="0">
                <a:latin typeface="VNI-Times" pitchFamily="2" charset="0"/>
              </a:rPr>
              <a:t>0</a:t>
            </a:r>
            <a:r>
              <a:rPr lang="fr-FR" sz="2500" smtClean="0">
                <a:latin typeface="VNI-Times" pitchFamily="2" charset="0"/>
              </a:rPr>
              <a:t>C.</a:t>
            </a:r>
          </a:p>
          <a:p>
            <a:pPr marL="533400" indent="-5334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fr-FR" sz="2500" smtClean="0">
                <a:latin typeface="VNI-Times" pitchFamily="2" charset="0"/>
              </a:rPr>
              <a:t>		+ Haïn cheá söû duïng ôû coâng nghieäp thöïc phaåm.</a:t>
            </a:r>
          </a:p>
          <a:p>
            <a:pPr marL="914400" lvl="1" indent="-457200" eaLnBrk="1" hangingPunct="1">
              <a:lnSpc>
                <a:spcPct val="80000"/>
              </a:lnSpc>
              <a:buSzPct val="80000"/>
              <a:buFont typeface="Symbol" pitchFamily="18" charset="2"/>
              <a:buChar char="-"/>
            </a:pPr>
            <a:r>
              <a:rPr lang="fr-FR" sz="2500" smtClean="0">
                <a:latin typeface="VNI-Times" pitchFamily="2" charset="0"/>
              </a:rPr>
              <a:t>Nhöïa nhieät cöùng (cöùng laïi khi t</a:t>
            </a:r>
            <a:r>
              <a:rPr lang="fr-FR" sz="2500" baseline="30000" smtClean="0">
                <a:latin typeface="VNI-Times" pitchFamily="2" charset="0"/>
              </a:rPr>
              <a:t>0</a:t>
            </a:r>
            <a:r>
              <a:rPr lang="fr-FR" sz="2500" smtClean="0">
                <a:latin typeface="VNI-Times" pitchFamily="2" charset="0"/>
              </a:rPr>
              <a:t> taêng): Polyester, Epoxyresin.</a:t>
            </a:r>
          </a:p>
          <a:p>
            <a:pPr marL="533400" indent="-5334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fr-FR" sz="2500" smtClean="0">
                <a:latin typeface="VNI-Times" pitchFamily="2" charset="0"/>
              </a:rPr>
              <a:t>		+ Nhieät ñoä laøm vieäc t</a:t>
            </a:r>
            <a:r>
              <a:rPr lang="fr-FR" sz="2500" baseline="30000" smtClean="0">
                <a:latin typeface="VNI-Times" pitchFamily="2" charset="0"/>
              </a:rPr>
              <a:t>0</a:t>
            </a:r>
            <a:r>
              <a:rPr lang="fr-FR" sz="2500" smtClean="0">
                <a:latin typeface="VNI-Times" pitchFamily="2" charset="0"/>
              </a:rPr>
              <a:t> </a:t>
            </a:r>
            <a:r>
              <a:rPr lang="en-US" sz="2500" smtClean="0">
                <a:latin typeface="VNI-Times" pitchFamily="2" charset="0"/>
                <a:sym typeface="Symbol" pitchFamily="18" charset="2"/>
              </a:rPr>
              <a:t></a:t>
            </a:r>
            <a:r>
              <a:rPr lang="fr-FR" sz="2500" smtClean="0">
                <a:latin typeface="VNI-Times" pitchFamily="2" charset="0"/>
              </a:rPr>
              <a:t> 120 </a:t>
            </a:r>
            <a:r>
              <a:rPr lang="fr-FR" sz="2500" baseline="30000" smtClean="0">
                <a:latin typeface="VNI-Times" pitchFamily="2" charset="0"/>
              </a:rPr>
              <a:t>0</a:t>
            </a:r>
            <a:r>
              <a:rPr lang="fr-FR" sz="2500" smtClean="0">
                <a:latin typeface="VNI-Times" pitchFamily="2" charset="0"/>
              </a:rPr>
              <a:t>C.</a:t>
            </a:r>
          </a:p>
          <a:p>
            <a:pPr marL="914400" lvl="1" indent="-457200" eaLnBrk="1" hangingPunct="1">
              <a:lnSpc>
                <a:spcPct val="80000"/>
              </a:lnSpc>
              <a:buSzPct val="80000"/>
              <a:buFont typeface="Symbol" pitchFamily="18" charset="2"/>
              <a:buChar char="-"/>
            </a:pPr>
            <a:r>
              <a:rPr lang="fr-FR" sz="2500" smtClean="0">
                <a:latin typeface="VNI-Times" pitchFamily="2" charset="0"/>
              </a:rPr>
              <a:t>PTFE (Polytetrafluoetylen) – Teân thöông maïi Teflon.</a:t>
            </a:r>
          </a:p>
          <a:p>
            <a:pPr marL="533400" indent="-5334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fr-FR" sz="2500" smtClean="0">
                <a:latin typeface="VNI-Times" pitchFamily="2" charset="0"/>
              </a:rPr>
              <a:t>		+ Ñoä beàn cô hoïc cao.</a:t>
            </a:r>
          </a:p>
          <a:p>
            <a:pPr marL="533400" indent="-5334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fr-FR" sz="2500" smtClean="0">
                <a:latin typeface="VNI-Times" pitchFamily="2" charset="0"/>
              </a:rPr>
              <a:t>		+ Choáng aên moøn vôùi haàu heát caùc loaïi hoùa chaát.</a:t>
            </a:r>
          </a:p>
          <a:p>
            <a:pPr marL="533400" indent="-5334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fr-FR" sz="2500" smtClean="0">
                <a:latin typeface="VNI-Times" pitchFamily="2" charset="0"/>
              </a:rPr>
              <a:t>		+ Nhieät ñoä laøm vieäc t</a:t>
            </a:r>
            <a:r>
              <a:rPr lang="fr-FR" sz="2500" baseline="30000" smtClean="0">
                <a:latin typeface="VNI-Times" pitchFamily="2" charset="0"/>
              </a:rPr>
              <a:t>0</a:t>
            </a:r>
            <a:r>
              <a:rPr lang="fr-FR" sz="2500" smtClean="0">
                <a:latin typeface="VNI-Times" pitchFamily="2" charset="0"/>
              </a:rPr>
              <a:t> </a:t>
            </a:r>
            <a:r>
              <a:rPr lang="en-US" sz="2500" smtClean="0">
                <a:latin typeface="VNI-Times" pitchFamily="2" charset="0"/>
                <a:sym typeface="Symbol" pitchFamily="18" charset="2"/>
              </a:rPr>
              <a:t></a:t>
            </a:r>
            <a:r>
              <a:rPr lang="fr-FR" sz="2500" smtClean="0">
                <a:latin typeface="VNI-Times" pitchFamily="2" charset="0"/>
              </a:rPr>
              <a:t> 250 </a:t>
            </a:r>
            <a:r>
              <a:rPr lang="fr-FR" sz="2500" baseline="30000" smtClean="0">
                <a:latin typeface="VNI-Times" pitchFamily="2" charset="0"/>
              </a:rPr>
              <a:t>0</a:t>
            </a:r>
            <a:r>
              <a:rPr lang="fr-FR" sz="2500" smtClean="0">
                <a:latin typeface="VNI-Times" pitchFamily="2" charset="0"/>
              </a:rPr>
              <a:t>C</a:t>
            </a:r>
            <a:endParaRPr lang="en-US" sz="2500" smtClean="0">
              <a:latin typeface="VNI-Times" pitchFamily="2" charset="0"/>
            </a:endParaRPr>
          </a:p>
        </p:txBody>
      </p:sp>
      <p:sp>
        <p:nvSpPr>
          <p:cNvPr id="2970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3132BA-73FE-413B-B34B-2E9AF6A08601}" type="slidenum">
              <a:rPr lang="en-US"/>
              <a:pPr>
                <a:defRPr/>
              </a:pPr>
              <a:t>25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3000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3000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3000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3000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3000"/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3000"/>
                                        <p:tgtEl>
                                          <p:spTgt spid="430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3000"/>
                                        <p:tgtEl>
                                          <p:spTgt spid="430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3000"/>
                                        <p:tgtEl>
                                          <p:spTgt spid="430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3000"/>
                                        <p:tgtEl>
                                          <p:spTgt spid="430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3000"/>
                                        <p:tgtEl>
                                          <p:spTgt spid="430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3000"/>
                                        <p:tgtEl>
                                          <p:spTgt spid="430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3000"/>
                                        <p:tgtEl>
                                          <p:spTgt spid="430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0"/>
            <a:ext cx="8915400" cy="6629400"/>
          </a:xfrm>
        </p:spPr>
        <p:txBody>
          <a:bodyPr/>
          <a:lstStyle/>
          <a:p>
            <a:pPr eaLnBrk="1" hangingPunct="1">
              <a:buSzPct val="80000"/>
              <a:buFont typeface="Symbol" pitchFamily="18" charset="2"/>
              <a:buChar char="-"/>
            </a:pPr>
            <a:endParaRPr lang="fr-FR" sz="3000" b="1" smtClean="0">
              <a:latin typeface="VNI-Times" pitchFamily="2" charset="0"/>
            </a:endParaRPr>
          </a:p>
          <a:p>
            <a:pPr eaLnBrk="1" hangingPunct="1">
              <a:buSzPct val="80000"/>
              <a:buFont typeface="Symbol" pitchFamily="18" charset="2"/>
              <a:buChar char="-"/>
            </a:pPr>
            <a:r>
              <a:rPr lang="fr-FR" sz="3000" b="1" smtClean="0">
                <a:latin typeface="VNI-Times" pitchFamily="2" charset="0"/>
              </a:rPr>
              <a:t>Vaät lieäu Composite:</a:t>
            </a:r>
          </a:p>
          <a:p>
            <a:pPr eaLnBrk="1" hangingPunct="1">
              <a:buSzPct val="80000"/>
              <a:buFont typeface="Arial" charset="0"/>
              <a:buNone/>
            </a:pPr>
            <a:endParaRPr lang="fr-FR" sz="3000" b="1" smtClean="0">
              <a:latin typeface="VNI-Times" pitchFamily="2" charset="0"/>
            </a:endParaRPr>
          </a:p>
          <a:p>
            <a:pPr lvl="1" eaLnBrk="1" hangingPunct="1">
              <a:buSzPct val="80000"/>
              <a:buFont typeface="Wingdings" pitchFamily="2" charset="2"/>
              <a:buChar char="§"/>
            </a:pPr>
            <a:r>
              <a:rPr lang="fr-FR" b="1" smtClean="0">
                <a:latin typeface="VNI-Times" pitchFamily="2" charset="0"/>
              </a:rPr>
              <a:t>Laø caùc loaïi nhöïa nhieät cöùng ñöôïc taêng cöôøng baèng caùc sôïi: Thuûy tinh, Cacbon, Bazan, Amiang…</a:t>
            </a:r>
          </a:p>
          <a:p>
            <a:pPr eaLnBrk="1" hangingPunct="1">
              <a:buFont typeface="Wingdings" pitchFamily="2" charset="2"/>
              <a:buNone/>
            </a:pPr>
            <a:r>
              <a:rPr lang="fr-FR" sz="2800" b="1" smtClean="0">
                <a:latin typeface="VNI-Times" pitchFamily="2" charset="0"/>
              </a:rPr>
              <a:t>	+ Coù ñoä cöùng cao (coù theå töông ñöông theùp).</a:t>
            </a:r>
          </a:p>
          <a:p>
            <a:pPr eaLnBrk="1" hangingPunct="1">
              <a:buFont typeface="Wingdings" pitchFamily="2" charset="2"/>
              <a:buNone/>
            </a:pPr>
            <a:r>
              <a:rPr lang="fr-FR" sz="2800" b="1" smtClean="0">
                <a:latin typeface="VNI-Times" pitchFamily="2" charset="0"/>
              </a:rPr>
              <a:t>	+ Choáng aên moøn cao.</a:t>
            </a:r>
          </a:p>
          <a:p>
            <a:pPr eaLnBrk="1" hangingPunct="1">
              <a:buFont typeface="Wingdings" pitchFamily="2" charset="2"/>
              <a:buNone/>
            </a:pPr>
            <a:r>
              <a:rPr lang="fr-FR" sz="2800" b="1" smtClean="0">
                <a:latin typeface="VNI-Times" pitchFamily="2" charset="0"/>
              </a:rPr>
              <a:t>	+ Deã gia coâng, taïo hình.</a:t>
            </a:r>
          </a:p>
          <a:p>
            <a:pPr eaLnBrk="1" hangingPunct="1">
              <a:buFont typeface="Wingdings" pitchFamily="2" charset="2"/>
              <a:buNone/>
            </a:pPr>
            <a:r>
              <a:rPr lang="fr-FR" sz="2800" b="1" smtClean="0">
                <a:latin typeface="VNI-Times" pitchFamily="2" charset="0"/>
              </a:rPr>
              <a:t>	+ Duøng ñeå cheá taïo Thieát bò, ñöôøng oáng, boïc loùt.</a:t>
            </a:r>
            <a:endParaRPr lang="en-US" sz="2800" b="1" smtClean="0">
              <a:latin typeface="VNI-Times" pitchFamily="2" charset="0"/>
            </a:endParaRPr>
          </a:p>
        </p:txBody>
      </p:sp>
      <p:sp>
        <p:nvSpPr>
          <p:cNvPr id="3072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548E59-1CA0-4CB5-BD1B-A3FD7F4D65A2}" type="slidenum">
              <a:rPr lang="en-US"/>
              <a:pPr>
                <a:defRPr/>
              </a:pPr>
              <a:t>26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40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40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40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40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23" name="Rectangle 43"/>
          <p:cNvSpPr>
            <a:spLocks noGrp="1" noChangeArrowheads="1"/>
          </p:cNvSpPr>
          <p:nvPr>
            <p:ph type="title"/>
          </p:nvPr>
        </p:nvSpPr>
        <p:spPr>
          <a:xfrm>
            <a:off x="1274763" y="304800"/>
            <a:ext cx="7267575" cy="803275"/>
          </a:xfrm>
        </p:spPr>
        <p:txBody>
          <a:bodyPr/>
          <a:lstStyle/>
          <a:p>
            <a:pPr eaLnBrk="1" hangingPunct="1"/>
            <a:r>
              <a:rPr lang="fr-FR" sz="3600" b="1" smtClean="0">
                <a:latin typeface="VNI-Times" pitchFamily="2" charset="0"/>
              </a:rPr>
              <a:t>Tính cô lyù vaø tæ leä giaù caû cuûa nhöïa</a:t>
            </a:r>
            <a:endParaRPr lang="en-US" sz="3600" b="1" smtClean="0">
              <a:latin typeface="VNI-Times" pitchFamily="2" charset="0"/>
            </a:endParaRPr>
          </a:p>
        </p:txBody>
      </p:sp>
      <p:graphicFrame>
        <p:nvGraphicFramePr>
          <p:cNvPr id="46147" name="Group 67"/>
          <p:cNvGraphicFramePr>
            <a:graphicFrameLocks noGrp="1"/>
          </p:cNvGraphicFramePr>
          <p:nvPr>
            <p:ph type="tbl" idx="1"/>
          </p:nvPr>
        </p:nvGraphicFramePr>
        <p:xfrm>
          <a:off x="381000" y="2057400"/>
          <a:ext cx="8458199" cy="4052888"/>
        </p:xfrm>
        <a:graphic>
          <a:graphicData uri="http://schemas.openxmlformats.org/drawingml/2006/table">
            <a:tbl>
              <a:tblPr/>
              <a:tblGrid>
                <a:gridCol w="18228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170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935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935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312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839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Vaät lieäu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[</a:t>
                      </a: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sym typeface="Symbol" pitchFamily="18" charset="2"/>
                        </a:rPr>
                        <a:t></a:t>
                      </a: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]keùo N/m</a:t>
                      </a:r>
                      <a:r>
                        <a:rPr kumimoji="0" lang="en-US" sz="2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2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E – N/m</a:t>
                      </a:r>
                      <a:r>
                        <a:rPr kumimoji="0" lang="en-US" sz="2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2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sym typeface="Symbol" pitchFamily="18" charset="2"/>
                        </a:rPr>
                        <a:t></a:t>
                      </a: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 - kg/m</a:t>
                      </a:r>
                      <a:r>
                        <a:rPr kumimoji="0" lang="en-US" sz="2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3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Tæ leä giaù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56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PVC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55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3,5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1.400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1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58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PE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35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1,5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900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1,5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58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PTFE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21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1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2.100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1,5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415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Vaät lieäu Composite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250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14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1.800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</a:rPr>
                        <a:t>5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174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550C83-2287-4C30-948A-69A87E716045}" type="slidenum">
              <a:rPr lang="en-US" smtClean="0"/>
              <a:pPr>
                <a:defRPr/>
              </a:pPr>
              <a:t>27</a:t>
            </a:fld>
            <a:endParaRPr lang="en-US" smtClean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6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123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228600"/>
            <a:ext cx="8305800" cy="6248400"/>
          </a:xfrm>
        </p:spPr>
        <p:txBody>
          <a:bodyPr/>
          <a:lstStyle/>
          <a:p>
            <a:pPr eaLnBrk="1" hangingPunct="1">
              <a:buSzPct val="80000"/>
              <a:buFont typeface="Wingdings" pitchFamily="2" charset="2"/>
              <a:buChar char="v"/>
            </a:pPr>
            <a:endParaRPr lang="en-US" sz="2800" smtClean="0">
              <a:latin typeface="VNI-Times" pitchFamily="2" charset="0"/>
            </a:endParaRPr>
          </a:p>
          <a:p>
            <a:pPr eaLnBrk="1" hangingPunct="1">
              <a:buSzPct val="80000"/>
              <a:buFont typeface="Wingdings" pitchFamily="2" charset="2"/>
              <a:buChar char="v"/>
            </a:pPr>
            <a:r>
              <a:rPr lang="en-US" sz="2800" b="1" smtClean="0">
                <a:latin typeface="VNI-Times" pitchFamily="2" charset="0"/>
              </a:rPr>
              <a:t> Cao su:</a:t>
            </a:r>
          </a:p>
          <a:p>
            <a:pPr lvl="1" indent="-220663" eaLnBrk="1" hangingPunct="1">
              <a:buSzPct val="80000"/>
              <a:buFont typeface="Symbol" pitchFamily="18" charset="2"/>
              <a:buChar char="-"/>
            </a:pPr>
            <a:endParaRPr lang="en-US" smtClean="0">
              <a:latin typeface="VNI-Times" pitchFamily="2" charset="0"/>
            </a:endParaRPr>
          </a:p>
          <a:p>
            <a:pPr lvl="1" indent="-220663" eaLnBrk="1" hangingPunct="1">
              <a:buSzPct val="80000"/>
              <a:buFont typeface="Symbol" pitchFamily="18" charset="2"/>
              <a:buChar char="-"/>
            </a:pPr>
            <a:r>
              <a:rPr lang="en-US" smtClean="0">
                <a:latin typeface="VNI-Times" pitchFamily="2" charset="0"/>
              </a:rPr>
              <a:t>Coù tính ñaøn hoài cao.</a:t>
            </a:r>
          </a:p>
          <a:p>
            <a:pPr lvl="1" indent="-220663" eaLnBrk="1" hangingPunct="1">
              <a:buSzPct val="80000"/>
              <a:buFont typeface="Symbol" pitchFamily="18" charset="2"/>
              <a:buChar char="-"/>
            </a:pPr>
            <a:r>
              <a:rPr lang="en-US" smtClean="0">
                <a:latin typeface="VNI-Times" pitchFamily="2" charset="0"/>
              </a:rPr>
              <a:t>Thöôøng duøng ñeå laøm taám loùt, oáng, lôùp ñeäm.</a:t>
            </a:r>
          </a:p>
          <a:p>
            <a:pPr marL="1265238" lvl="2" indent="-342900" eaLnBrk="1" hangingPunct="1">
              <a:buSzPct val="80000"/>
              <a:buFont typeface="Wingdings" pitchFamily="2" charset="2"/>
              <a:buChar char="§"/>
            </a:pPr>
            <a:r>
              <a:rPr lang="en-US" sz="2800" smtClean="0">
                <a:latin typeface="VNI-Times" pitchFamily="2" charset="0"/>
              </a:rPr>
              <a:t> </a:t>
            </a:r>
            <a:r>
              <a:rPr lang="en-US" sz="2800" u="sng" smtClean="0">
                <a:latin typeface="VNI-Times" pitchFamily="2" charset="0"/>
              </a:rPr>
              <a:t>Cao su töï nhieân</a:t>
            </a:r>
            <a:r>
              <a:rPr lang="en-US" sz="2800" smtClean="0">
                <a:latin typeface="VNI-Times" pitchFamily="2" charset="0"/>
              </a:rPr>
              <a:t>: coù tính ñaøn hoài cao,                    choáng laõo hoùa (khoâng söû duïng ñoái vôùi  caùc loaïi dung moâi vaø acid höõu cô).</a:t>
            </a:r>
          </a:p>
          <a:p>
            <a:pPr marL="1265238" lvl="2" indent="-342900" eaLnBrk="1" hangingPunct="1">
              <a:buSzPct val="80000"/>
              <a:buFont typeface="Wingdings" pitchFamily="2" charset="2"/>
              <a:buChar char="§"/>
            </a:pPr>
            <a:r>
              <a:rPr lang="en-US" sz="2800" smtClean="0">
                <a:latin typeface="VNI-Times" pitchFamily="2" charset="0"/>
              </a:rPr>
              <a:t> </a:t>
            </a:r>
            <a:r>
              <a:rPr lang="en-US" sz="2800" u="sng" smtClean="0">
                <a:latin typeface="VNI-Times" pitchFamily="2" charset="0"/>
              </a:rPr>
              <a:t>Cao su nhaân taïo</a:t>
            </a:r>
            <a:r>
              <a:rPr lang="en-US" sz="2800" smtClean="0">
                <a:latin typeface="VNI-Times" pitchFamily="2" charset="0"/>
              </a:rPr>
              <a:t>: duøng ñöôïc vôùi caùc loaïi dung moâi höõu cô, nhöng ñoä ñaøn hoài khoâng cao.</a:t>
            </a:r>
          </a:p>
        </p:txBody>
      </p:sp>
      <p:sp>
        <p:nvSpPr>
          <p:cNvPr id="3277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4F783-9721-409A-A2DB-B018FEA246FB}" type="slidenum">
              <a:rPr lang="en-US"/>
              <a:pPr>
                <a:defRPr/>
              </a:pPr>
              <a:t>28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3000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3000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228600"/>
            <a:ext cx="8839200" cy="6629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SzPct val="80000"/>
              <a:buFont typeface="Wingdings" pitchFamily="2" charset="2"/>
              <a:buChar char="v"/>
            </a:pPr>
            <a:r>
              <a:rPr lang="en-US" sz="3600" smtClean="0">
                <a:latin typeface="VNI-Times" pitchFamily="2" charset="0"/>
              </a:rPr>
              <a:t>Sôn:</a:t>
            </a:r>
          </a:p>
          <a:p>
            <a:pPr lvl="1" eaLnBrk="1" hangingPunct="1">
              <a:lnSpc>
                <a:spcPct val="90000"/>
              </a:lnSpc>
              <a:buSzPct val="80000"/>
              <a:buFont typeface="Wingdings" pitchFamily="2" charset="2"/>
              <a:buChar char="§"/>
            </a:pPr>
            <a:r>
              <a:rPr lang="en-US" sz="2900" smtClean="0">
                <a:latin typeface="VNI-Times" pitchFamily="2" charset="0"/>
              </a:rPr>
              <a:t>Duøng ñeå taïo lôùp phuû baûo veä choáng aên moøn.</a:t>
            </a:r>
          </a:p>
          <a:p>
            <a:pPr lvl="1" eaLnBrk="1" hangingPunct="1">
              <a:lnSpc>
                <a:spcPct val="90000"/>
              </a:lnSpc>
              <a:buSzPct val="80000"/>
              <a:buFont typeface="Wingdings" pitchFamily="2" charset="2"/>
              <a:buChar char="§"/>
            </a:pPr>
            <a:r>
              <a:rPr lang="en-US" sz="2900" smtClean="0">
                <a:latin typeface="VNI-Times" pitchFamily="2" charset="0"/>
              </a:rPr>
              <a:t>Duøng ñeå trang trí, caûnh baùo.</a:t>
            </a:r>
          </a:p>
          <a:p>
            <a:pPr lvl="1" eaLnBrk="1" hangingPunct="1">
              <a:lnSpc>
                <a:spcPct val="90000"/>
              </a:lnSpc>
              <a:buSzPct val="80000"/>
              <a:buFontTx/>
              <a:buNone/>
            </a:pPr>
            <a:endParaRPr lang="en-US" sz="2900" smtClean="0">
              <a:latin typeface="VNI-Times" pitchFamily="2" charset="0"/>
            </a:endParaRPr>
          </a:p>
          <a:p>
            <a:pPr lvl="2" eaLnBrk="1" hangingPunct="1">
              <a:lnSpc>
                <a:spcPct val="90000"/>
              </a:lnSpc>
              <a:buSzPct val="80000"/>
              <a:buFont typeface="Symbol" pitchFamily="18" charset="2"/>
              <a:buChar char="-"/>
            </a:pPr>
            <a:r>
              <a:rPr lang="en-US" sz="2900" smtClean="0">
                <a:latin typeface="VNI-Times" pitchFamily="2" charset="0"/>
              </a:rPr>
              <a:t>Sôn moät thaønh phaàn (Dung moâi + chaát maøu): sôn daàu, sôn nöôùc.</a:t>
            </a:r>
          </a:p>
          <a:p>
            <a:pPr lvl="2" eaLnBrk="1" hangingPunct="1">
              <a:lnSpc>
                <a:spcPct val="90000"/>
              </a:lnSpc>
              <a:buSzPct val="80000"/>
              <a:buFont typeface="Symbol" pitchFamily="18" charset="2"/>
              <a:buNone/>
            </a:pPr>
            <a:r>
              <a:rPr lang="en-US" sz="2900" smtClean="0">
                <a:latin typeface="VNI-Times" pitchFamily="2" charset="0"/>
              </a:rPr>
              <a:t>	+ Khaû naêng baûo veä thaáp.</a:t>
            </a:r>
          </a:p>
          <a:p>
            <a:pPr lvl="2" eaLnBrk="1" hangingPunct="1">
              <a:lnSpc>
                <a:spcPct val="90000"/>
              </a:lnSpc>
              <a:buSzPct val="80000"/>
              <a:buFont typeface="Symbol" pitchFamily="18" charset="2"/>
              <a:buNone/>
            </a:pPr>
            <a:endParaRPr lang="en-US" sz="2900" smtClean="0">
              <a:latin typeface="VNI-Times" pitchFamily="2" charset="0"/>
            </a:endParaRPr>
          </a:p>
          <a:p>
            <a:pPr lvl="2" eaLnBrk="1" hangingPunct="1">
              <a:lnSpc>
                <a:spcPct val="90000"/>
              </a:lnSpc>
              <a:buSzPct val="80000"/>
              <a:buFont typeface="Symbol" pitchFamily="18" charset="2"/>
              <a:buChar char="-"/>
            </a:pPr>
            <a:r>
              <a:rPr lang="en-US" sz="2900" smtClean="0">
                <a:latin typeface="VNI-Times" pitchFamily="2" charset="0"/>
              </a:rPr>
              <a:t>Sôn hai thaønh phaàn (Nhöïa Epoxy + chaát ñoùng raén) coù khaû naêng baûo veä choáng aên moøn cao, ñoä baùm dính toát.</a:t>
            </a:r>
          </a:p>
        </p:txBody>
      </p:sp>
      <p:sp>
        <p:nvSpPr>
          <p:cNvPr id="3379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0567AC-3C5E-45CB-B264-E87231887C4C}" type="slidenum">
              <a:rPr lang="en-US"/>
              <a:pPr>
                <a:defRPr/>
              </a:pPr>
              <a:t>29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01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01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1" name="Rectangle 3"/>
          <p:cNvSpPr>
            <a:spLocks noGrp="1" noChangeArrowheads="1"/>
          </p:cNvSpPr>
          <p:nvPr>
            <p:ph idx="1"/>
          </p:nvPr>
        </p:nvSpPr>
        <p:spPr>
          <a:xfrm>
            <a:off x="0" y="457200"/>
            <a:ext cx="9144000" cy="5638800"/>
          </a:xfrm>
        </p:spPr>
        <p:txBody>
          <a:bodyPr/>
          <a:lstStyle/>
          <a:p>
            <a:pPr lvl="2" eaLnBrk="1" hangingPunct="1">
              <a:buSzPct val="80000"/>
              <a:buFont typeface="Symbol" pitchFamily="18" charset="2"/>
              <a:buNone/>
            </a:pPr>
            <a:r>
              <a:rPr lang="en-US" sz="3200" b="1" dirty="0" err="1" smtClean="0">
                <a:latin typeface="VNI-Times" pitchFamily="2" charset="0"/>
              </a:rPr>
              <a:t>Caùc</a:t>
            </a:r>
            <a:r>
              <a:rPr lang="en-US" sz="3200" b="1" dirty="0" smtClean="0">
                <a:latin typeface="VNI-Times" pitchFamily="2" charset="0"/>
              </a:rPr>
              <a:t> </a:t>
            </a:r>
            <a:r>
              <a:rPr lang="en-US" sz="3200" b="1" dirty="0" err="1" smtClean="0">
                <a:latin typeface="VNI-Times" pitchFamily="2" charset="0"/>
              </a:rPr>
              <a:t>loaïi</a:t>
            </a:r>
            <a:r>
              <a:rPr lang="en-US" sz="3200" b="1" dirty="0" smtClean="0">
                <a:latin typeface="VNI-Times" pitchFamily="2" charset="0"/>
              </a:rPr>
              <a:t> </a:t>
            </a:r>
            <a:r>
              <a:rPr lang="en-US" sz="3200" b="1" dirty="0" err="1" smtClean="0">
                <a:latin typeface="VNI-Times" pitchFamily="2" charset="0"/>
              </a:rPr>
              <a:t>maøu</a:t>
            </a:r>
            <a:r>
              <a:rPr lang="en-US" sz="3200" b="1" dirty="0" smtClean="0">
                <a:latin typeface="VNI-Times" pitchFamily="2" charset="0"/>
              </a:rPr>
              <a:t> </a:t>
            </a:r>
            <a:r>
              <a:rPr lang="en-US" sz="3200" b="1" dirty="0" err="1" smtClean="0">
                <a:latin typeface="VNI-Times" pitchFamily="2" charset="0"/>
              </a:rPr>
              <a:t>söû</a:t>
            </a:r>
            <a:r>
              <a:rPr lang="en-US" sz="3200" b="1" dirty="0" smtClean="0">
                <a:latin typeface="VNI-Times" pitchFamily="2" charset="0"/>
              </a:rPr>
              <a:t> </a:t>
            </a:r>
            <a:r>
              <a:rPr lang="en-US" sz="3200" b="1" dirty="0" err="1" smtClean="0">
                <a:latin typeface="VNI-Times" pitchFamily="2" charset="0"/>
              </a:rPr>
              <a:t>duïng</a:t>
            </a:r>
            <a:r>
              <a:rPr lang="en-US" sz="3200" b="1" dirty="0" smtClean="0">
                <a:latin typeface="VNI-Times" pitchFamily="2" charset="0"/>
              </a:rPr>
              <a:t> </a:t>
            </a:r>
            <a:r>
              <a:rPr lang="en-US" sz="3200" b="1" dirty="0" err="1" smtClean="0">
                <a:latin typeface="VNI-Times" pitchFamily="2" charset="0"/>
              </a:rPr>
              <a:t>trong</a:t>
            </a:r>
            <a:r>
              <a:rPr lang="en-US" sz="3200" b="1" dirty="0" smtClean="0">
                <a:latin typeface="VNI-Times" pitchFamily="2" charset="0"/>
              </a:rPr>
              <a:t> </a:t>
            </a:r>
            <a:r>
              <a:rPr lang="en-US" sz="3200" b="1" dirty="0" err="1" smtClean="0">
                <a:latin typeface="VNI-Times" pitchFamily="2" charset="0"/>
              </a:rPr>
              <a:t>thieát</a:t>
            </a:r>
            <a:r>
              <a:rPr lang="en-US" sz="3200" b="1" dirty="0" smtClean="0">
                <a:latin typeface="VNI-Times" pitchFamily="2" charset="0"/>
              </a:rPr>
              <a:t> </a:t>
            </a:r>
            <a:r>
              <a:rPr lang="en-US" sz="3200" b="1" dirty="0" err="1" smtClean="0">
                <a:latin typeface="VNI-Times" pitchFamily="2" charset="0"/>
              </a:rPr>
              <a:t>bò</a:t>
            </a:r>
            <a:r>
              <a:rPr lang="en-US" sz="3200" b="1" dirty="0" smtClean="0">
                <a:latin typeface="VNI-Times" pitchFamily="2" charset="0"/>
              </a:rPr>
              <a:t> </a:t>
            </a:r>
            <a:r>
              <a:rPr lang="en-US" sz="3200" b="1" dirty="0" err="1" smtClean="0">
                <a:latin typeface="VNI-Times" pitchFamily="2" charset="0"/>
              </a:rPr>
              <a:t>hoùa</a:t>
            </a:r>
            <a:r>
              <a:rPr lang="en-US" sz="3200" b="1" dirty="0" smtClean="0">
                <a:latin typeface="VNI-Times" pitchFamily="2" charset="0"/>
              </a:rPr>
              <a:t> </a:t>
            </a:r>
            <a:r>
              <a:rPr lang="en-US" sz="3200" b="1" dirty="0" err="1" smtClean="0">
                <a:latin typeface="VNI-Times" pitchFamily="2" charset="0"/>
              </a:rPr>
              <a:t>hoïc</a:t>
            </a:r>
            <a:r>
              <a:rPr lang="en-US" sz="3200" b="1" dirty="0" smtClean="0">
                <a:latin typeface="VNI-Times" pitchFamily="2" charset="0"/>
              </a:rPr>
              <a:t>:</a:t>
            </a:r>
          </a:p>
          <a:p>
            <a:pPr lvl="2" eaLnBrk="1" hangingPunct="1">
              <a:buSzPct val="80000"/>
              <a:buFont typeface="Symbol" pitchFamily="18" charset="2"/>
              <a:buNone/>
            </a:pPr>
            <a:endParaRPr lang="en-US" sz="3200" b="1" dirty="0" smtClean="0">
              <a:latin typeface="VNI-Times" pitchFamily="2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sz="3300" dirty="0" smtClean="0">
                <a:latin typeface="VNI-Times" pitchFamily="2" charset="0"/>
              </a:rPr>
              <a:t>		  + </a:t>
            </a:r>
            <a:r>
              <a:rPr lang="en-US" sz="2800" dirty="0" err="1" smtClean="0">
                <a:solidFill>
                  <a:schemeClr val="bg1">
                    <a:lumMod val="50000"/>
                  </a:schemeClr>
                </a:solidFill>
                <a:latin typeface="VNI-Times" pitchFamily="2" charset="0"/>
              </a:rPr>
              <a:t>Maøu</a:t>
            </a: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chemeClr val="bg1">
                    <a:lumMod val="50000"/>
                  </a:schemeClr>
                </a:solidFill>
                <a:latin typeface="VNI-Times" pitchFamily="2" charset="0"/>
              </a:rPr>
              <a:t>baïc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: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ñeå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sôn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caùc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thieát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bò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coù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t</a:t>
            </a:r>
            <a:r>
              <a:rPr lang="en-US" sz="2800" baseline="30000" dirty="0" smtClean="0">
                <a:solidFill>
                  <a:srgbClr val="FF0000"/>
                </a:solidFill>
                <a:latin typeface="VNI-Times" pitchFamily="2" charset="0"/>
              </a:rPr>
              <a:t>0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VNI-Times" pitchFamily="2" charset="0"/>
              </a:rPr>
              <a:t>cao</a:t>
            </a:r>
            <a:r>
              <a:rPr lang="en-US" sz="2800" dirty="0" smtClean="0">
                <a:solidFill>
                  <a:srgbClr val="FF0000"/>
                </a:solidFill>
                <a:latin typeface="VNI-Times" pitchFamily="2" charset="0"/>
              </a:rPr>
              <a:t>.</a:t>
            </a:r>
          </a:p>
          <a:p>
            <a:pPr eaLnBrk="1" hangingPunct="1">
              <a:buFont typeface="Wingdings" pitchFamily="2" charset="2"/>
              <a:buNone/>
            </a:pPr>
            <a:endParaRPr lang="en-US" sz="2800" dirty="0" smtClean="0">
              <a:latin typeface="VNI-Times" pitchFamily="2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sz="2800" dirty="0" smtClean="0">
                <a:latin typeface="VNI-Times" pitchFamily="2" charset="0"/>
              </a:rPr>
              <a:t>		  + Gam </a:t>
            </a:r>
            <a:r>
              <a:rPr lang="en-US" sz="2800" dirty="0" err="1" smtClean="0">
                <a:latin typeface="VNI-Times" pitchFamily="2" charset="0"/>
              </a:rPr>
              <a:t>maøu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töø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vaøng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nhaït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ñeán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smtClean="0">
                <a:solidFill>
                  <a:schemeClr val="accent6"/>
                </a:solidFill>
                <a:latin typeface="VNI-Times" pitchFamily="2" charset="0"/>
              </a:rPr>
              <a:t>da cam</a:t>
            </a:r>
            <a:r>
              <a:rPr lang="en-US" sz="2800" dirty="0" smtClean="0">
                <a:latin typeface="VNI-Times" pitchFamily="2" charset="0"/>
              </a:rPr>
              <a:t>: </a:t>
            </a:r>
            <a:r>
              <a:rPr lang="en-US" sz="2800" dirty="0" err="1" smtClean="0">
                <a:latin typeface="VNI-Times" pitchFamily="2" charset="0"/>
              </a:rPr>
              <a:t>chæ</a:t>
            </a:r>
            <a:r>
              <a:rPr lang="en-US" sz="2800" dirty="0" smtClean="0">
                <a:latin typeface="VNI-Times" pitchFamily="2" charset="0"/>
              </a:rPr>
              <a:t>  </a:t>
            </a:r>
            <a:r>
              <a:rPr lang="en-US" sz="2800" dirty="0" err="1" smtClean="0">
                <a:latin typeface="VNI-Times" pitchFamily="2" charset="0"/>
              </a:rPr>
              <a:t>möùc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ñoä</a:t>
            </a:r>
            <a:r>
              <a:rPr lang="en-US" sz="2800" dirty="0" smtClean="0">
                <a:latin typeface="VNI-Times" pitchFamily="2" charset="0"/>
              </a:rPr>
              <a:t>  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dirty="0" smtClean="0">
                <a:latin typeface="VNI-Times" pitchFamily="2" charset="0"/>
              </a:rPr>
              <a:t>                </a:t>
            </a:r>
            <a:r>
              <a:rPr lang="en-US" sz="2800" dirty="0" err="1" smtClean="0">
                <a:latin typeface="VNI-Times" pitchFamily="2" charset="0"/>
              </a:rPr>
              <a:t>nguy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hieåm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taêng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daàn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cuûa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caùc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thieát</a:t>
            </a:r>
            <a:r>
              <a:rPr lang="en-US" sz="2800" dirty="0" smtClean="0">
                <a:latin typeface="VNI-Times" pitchFamily="2" charset="0"/>
              </a:rPr>
              <a:t>  </a:t>
            </a:r>
            <a:r>
              <a:rPr lang="en-US" sz="2800" dirty="0" err="1" smtClean="0">
                <a:latin typeface="VNI-Times" pitchFamily="2" charset="0"/>
              </a:rPr>
              <a:t>bò</a:t>
            </a:r>
            <a:r>
              <a:rPr lang="en-US" sz="2800" dirty="0" smtClean="0">
                <a:latin typeface="VNI-Times" pitchFamily="2" charset="0"/>
              </a:rPr>
              <a:t>.</a:t>
            </a:r>
          </a:p>
          <a:p>
            <a:pPr eaLnBrk="1" hangingPunct="1">
              <a:buFont typeface="Wingdings" pitchFamily="2" charset="2"/>
              <a:buNone/>
            </a:pPr>
            <a:endParaRPr lang="en-US" sz="2800" dirty="0" smtClean="0">
              <a:latin typeface="VNI-Times" pitchFamily="2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sz="2800" dirty="0" smtClean="0">
                <a:latin typeface="VNI-Times" pitchFamily="2" charset="0"/>
              </a:rPr>
              <a:t>		  </a:t>
            </a:r>
            <a:r>
              <a:rPr lang="en-US" sz="2800" dirty="0" smtClean="0">
                <a:solidFill>
                  <a:schemeClr val="accent6">
                    <a:lumMod val="50000"/>
                  </a:schemeClr>
                </a:solidFill>
                <a:latin typeface="VNI-Times" pitchFamily="2" charset="0"/>
              </a:rPr>
              <a:t>+ </a:t>
            </a:r>
            <a:r>
              <a:rPr lang="en-US" sz="2800" dirty="0" err="1" smtClean="0">
                <a:solidFill>
                  <a:schemeClr val="accent6">
                    <a:lumMod val="50000"/>
                  </a:schemeClr>
                </a:solidFill>
                <a:latin typeface="VNI-Times" pitchFamily="2" charset="0"/>
              </a:rPr>
              <a:t>Maøu</a:t>
            </a:r>
            <a:r>
              <a:rPr lang="en-US" sz="2800" dirty="0" smtClean="0">
                <a:solidFill>
                  <a:schemeClr val="accent6">
                    <a:lumMod val="50000"/>
                  </a:schemeClr>
                </a:solidFill>
                <a:latin typeface="VNI-Times" pitchFamily="2" charset="0"/>
              </a:rPr>
              <a:t> </a:t>
            </a:r>
            <a:r>
              <a:rPr lang="en-US" sz="2800" dirty="0" err="1" smtClean="0">
                <a:solidFill>
                  <a:schemeClr val="accent6">
                    <a:lumMod val="50000"/>
                  </a:schemeClr>
                </a:solidFill>
                <a:latin typeface="VNI-Times" pitchFamily="2" charset="0"/>
              </a:rPr>
              <a:t>naâu</a:t>
            </a:r>
            <a:r>
              <a:rPr lang="en-US" sz="2800" dirty="0" smtClean="0">
                <a:latin typeface="VNI-Times" pitchFamily="2" charset="0"/>
              </a:rPr>
              <a:t>: </a:t>
            </a:r>
            <a:r>
              <a:rPr lang="en-US" sz="2800" dirty="0" err="1" smtClean="0">
                <a:latin typeface="VNI-Times" pitchFamily="2" charset="0"/>
              </a:rPr>
              <a:t>caùc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boàn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chöùa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hoùa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chaát</a:t>
            </a:r>
            <a:r>
              <a:rPr lang="en-US" sz="2800" dirty="0" smtClean="0">
                <a:latin typeface="VNI-Times" pitchFamily="2" charset="0"/>
              </a:rPr>
              <a:t>.</a:t>
            </a:r>
          </a:p>
          <a:p>
            <a:pPr eaLnBrk="1" hangingPunct="1">
              <a:buFont typeface="Wingdings" pitchFamily="2" charset="2"/>
              <a:buNone/>
            </a:pPr>
            <a:endParaRPr lang="en-US" sz="2800" dirty="0" smtClean="0">
              <a:latin typeface="VNI-Times" pitchFamily="2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sz="2800" dirty="0" smtClean="0">
                <a:latin typeface="VNI-Times" pitchFamily="2" charset="0"/>
              </a:rPr>
              <a:t>		  + </a:t>
            </a:r>
            <a:r>
              <a:rPr lang="en-US" sz="2800" dirty="0" err="1" smtClean="0">
                <a:latin typeface="VNI-Times" pitchFamily="2" charset="0"/>
              </a:rPr>
              <a:t>Maøu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ñen</a:t>
            </a:r>
            <a:r>
              <a:rPr lang="en-US" sz="2800" dirty="0" smtClean="0">
                <a:latin typeface="VNI-Times" pitchFamily="2" charset="0"/>
              </a:rPr>
              <a:t>: </a:t>
            </a:r>
            <a:r>
              <a:rPr lang="en-US" sz="2800" dirty="0" err="1" smtClean="0">
                <a:latin typeface="VNI-Times" pitchFamily="2" charset="0"/>
              </a:rPr>
              <a:t>chaân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ñeá</a:t>
            </a:r>
            <a:r>
              <a:rPr lang="en-US" sz="2800" dirty="0" smtClean="0">
                <a:latin typeface="VNI-Times" pitchFamily="2" charset="0"/>
              </a:rPr>
              <a:t>, </a:t>
            </a:r>
            <a:r>
              <a:rPr lang="en-US" sz="2800" dirty="0" err="1" smtClean="0">
                <a:latin typeface="VNI-Times" pitchFamily="2" charset="0"/>
              </a:rPr>
              <a:t>maët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saøn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thieát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bò</a:t>
            </a:r>
            <a:r>
              <a:rPr lang="en-US" sz="2800" dirty="0" smtClean="0">
                <a:latin typeface="VNI-Times" pitchFamily="2" charset="0"/>
              </a:rPr>
              <a:t>.</a:t>
            </a:r>
          </a:p>
          <a:p>
            <a:pPr eaLnBrk="1" hangingPunct="1">
              <a:buFont typeface="Wingdings" pitchFamily="2" charset="2"/>
              <a:buNone/>
            </a:pPr>
            <a:endParaRPr lang="en-US" sz="2800" b="1" dirty="0" smtClean="0"/>
          </a:p>
        </p:txBody>
      </p:sp>
      <p:sp>
        <p:nvSpPr>
          <p:cNvPr id="3482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9CCFA3-74DB-4455-8C57-4816BE413FFD}" type="slidenum">
              <a:rPr lang="en-US"/>
              <a:pPr>
                <a:defRPr/>
              </a:pPr>
              <a:t>30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60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60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60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60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60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60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60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60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607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607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0"/>
            <a:ext cx="8610600" cy="6858000"/>
          </a:xfrm>
        </p:spPr>
        <p:txBody>
          <a:bodyPr/>
          <a:lstStyle/>
          <a:p>
            <a:pPr marL="533400" indent="-533400" eaLnBrk="1" hangingPunct="1">
              <a:buFont typeface="Wingdings" pitchFamily="2" charset="2"/>
              <a:buAutoNum type="alphaLcPeriod" startAt="3"/>
            </a:pPr>
            <a:r>
              <a:rPr lang="en-US" sz="3600" b="1" smtClean="0">
                <a:latin typeface="VNI-Times" pitchFamily="2" charset="0"/>
              </a:rPr>
              <a:t>Vaät lieäu voâ cô:</a:t>
            </a:r>
          </a:p>
          <a:p>
            <a:pPr marL="533400" indent="-533400" eaLnBrk="1" hangingPunct="1">
              <a:buFont typeface="Wingdings" pitchFamily="2" charset="2"/>
              <a:buNone/>
            </a:pPr>
            <a:endParaRPr lang="en-US" sz="3600" smtClean="0">
              <a:latin typeface="VNI-Times" pitchFamily="2" charset="0"/>
            </a:endParaRPr>
          </a:p>
          <a:p>
            <a:pPr marL="914400" lvl="1" indent="-457200" eaLnBrk="1" hangingPunct="1">
              <a:buSzPct val="80000"/>
              <a:buFont typeface="Symbol" pitchFamily="18" charset="2"/>
              <a:buChar char="-"/>
            </a:pPr>
            <a:endParaRPr lang="en-US" b="1" u="sng" smtClean="0">
              <a:latin typeface="VNI-Times" pitchFamily="2" charset="0"/>
            </a:endParaRPr>
          </a:p>
          <a:p>
            <a:pPr marL="914400" lvl="1" indent="-457200" eaLnBrk="1" hangingPunct="1">
              <a:buSzPct val="80000"/>
              <a:buFont typeface="Symbol" pitchFamily="18" charset="2"/>
              <a:buChar char="-"/>
            </a:pPr>
            <a:r>
              <a:rPr lang="en-US" u="sng" smtClean="0">
                <a:latin typeface="VNI-Times" pitchFamily="2" charset="0"/>
              </a:rPr>
              <a:t>Bao goàm</a:t>
            </a:r>
            <a:r>
              <a:rPr lang="en-US" smtClean="0">
                <a:latin typeface="VNI-Times" pitchFamily="2" charset="0"/>
              </a:rPr>
              <a:t>: Thuûy tinh, Goám – Söù – Men, vaät lieäu chòu nhieät, Xi maêng – Gaïch.</a:t>
            </a:r>
          </a:p>
          <a:p>
            <a:pPr marL="914400" lvl="1" indent="-457200" eaLnBrk="1" hangingPunct="1">
              <a:buSzPct val="80000"/>
              <a:buFont typeface="Symbol" pitchFamily="18" charset="2"/>
              <a:buNone/>
            </a:pPr>
            <a:endParaRPr lang="en-US" smtClean="0">
              <a:latin typeface="VNI-Times" pitchFamily="2" charset="0"/>
            </a:endParaRPr>
          </a:p>
          <a:p>
            <a:pPr marL="914400" lvl="1" indent="-457200" eaLnBrk="1" hangingPunct="1">
              <a:buSzPct val="80000"/>
              <a:buFont typeface="Symbol" pitchFamily="18" charset="2"/>
              <a:buChar char="-"/>
            </a:pPr>
            <a:r>
              <a:rPr lang="en-US" u="sng" smtClean="0">
                <a:latin typeface="VNI-Times" pitchFamily="2" charset="0"/>
              </a:rPr>
              <a:t>Tính chaát</a:t>
            </a:r>
            <a:r>
              <a:rPr lang="en-US" smtClean="0">
                <a:latin typeface="VNI-Times" pitchFamily="2" charset="0"/>
              </a:rPr>
              <a:t>: 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sz="2800" smtClean="0">
                <a:latin typeface="VNI-Times" pitchFamily="2" charset="0"/>
              </a:rPr>
              <a:t>		+ Choáng aên moøn cao.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sz="2800" smtClean="0">
                <a:latin typeface="VNI-Times" pitchFamily="2" charset="0"/>
              </a:rPr>
              <a:t>		+ Beàn vôùi moâi tröôøng.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sz="2800" smtClean="0">
                <a:latin typeface="VNI-Times" pitchFamily="2" charset="0"/>
              </a:rPr>
              <a:t>		+ Reû tieàn.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sz="2800" smtClean="0">
                <a:latin typeface="VNI-Times" pitchFamily="2" charset="0"/>
              </a:rPr>
              <a:t>		+ Naëng, chòu va ñaäp keùm, khoù taïo hình.</a:t>
            </a:r>
            <a:endParaRPr lang="en-US" sz="2800" u="sng" smtClean="0">
              <a:latin typeface="VNI-Times" pitchFamily="2" charset="0"/>
            </a:endParaRPr>
          </a:p>
        </p:txBody>
      </p:sp>
      <p:sp>
        <p:nvSpPr>
          <p:cNvPr id="3584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FCD47D-2084-4827-BE1F-6B6C7E5D2617}" type="slidenum">
              <a:rPr lang="en-US"/>
              <a:pPr>
                <a:defRPr/>
              </a:pPr>
              <a:t>31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51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3000"/>
                                        <p:tgtEl>
                                          <p:spTgt spid="51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3000"/>
                                        <p:tgtEl>
                                          <p:spTgt spid="512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3000"/>
                                        <p:tgtEl>
                                          <p:spTgt spid="51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3000"/>
                                        <p:tgtEl>
                                          <p:spTgt spid="512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609600"/>
            <a:ext cx="8153400" cy="5867400"/>
          </a:xfrm>
        </p:spPr>
        <p:txBody>
          <a:bodyPr/>
          <a:lstStyle/>
          <a:p>
            <a:pPr eaLnBrk="1" hangingPunct="1">
              <a:buFont typeface="Wingdings" pitchFamily="2" charset="2"/>
              <a:buChar char="v"/>
            </a:pPr>
            <a:r>
              <a:rPr lang="en-US" sz="3000" b="1" u="sng" smtClean="0">
                <a:latin typeface="VNI-Times" pitchFamily="2" charset="0"/>
              </a:rPr>
              <a:t>Thuûy tinh</a:t>
            </a:r>
            <a:r>
              <a:rPr lang="en-US" sz="3000" b="1" smtClean="0">
                <a:latin typeface="VNI-Times" pitchFamily="2" charset="0"/>
              </a:rPr>
              <a:t>: (thaønh phaàn chính laø SiO</a:t>
            </a:r>
            <a:r>
              <a:rPr lang="en-US" sz="3000" b="1" baseline="-25000" smtClean="0">
                <a:latin typeface="VNI-Times" pitchFamily="2" charset="0"/>
              </a:rPr>
              <a:t>2</a:t>
            </a:r>
            <a:r>
              <a:rPr lang="en-US" sz="3000" b="1" smtClean="0">
                <a:latin typeface="VNI-Times" pitchFamily="2" charset="0"/>
              </a:rPr>
              <a:t>).</a:t>
            </a:r>
          </a:p>
          <a:p>
            <a:pPr eaLnBrk="1" hangingPunct="1">
              <a:buFont typeface="Wingdings" pitchFamily="2" charset="2"/>
              <a:buNone/>
            </a:pPr>
            <a:endParaRPr lang="en-US" sz="3000" b="1" smtClean="0">
              <a:solidFill>
                <a:srgbClr val="FFFF00"/>
              </a:solidFill>
              <a:latin typeface="VNI-Times" pitchFamily="2" charset="0"/>
            </a:endParaRPr>
          </a:p>
          <a:p>
            <a:pPr lvl="1" eaLnBrk="1" hangingPunct="1">
              <a:buSzPct val="80000"/>
              <a:buFont typeface="Symbol" pitchFamily="18" charset="2"/>
              <a:buChar char="-"/>
            </a:pPr>
            <a:r>
              <a:rPr lang="en-US" smtClean="0">
                <a:latin typeface="VNI-Times" pitchFamily="2" charset="0"/>
              </a:rPr>
              <a:t>Trong suoát, beàn vôùi hoùa chaát (tröø HF), beà maët nhaün deã veä sinh, nheï.</a:t>
            </a:r>
          </a:p>
          <a:p>
            <a:pPr lvl="1" eaLnBrk="1" hangingPunct="1">
              <a:buSzPct val="80000"/>
              <a:buFont typeface="Symbol" pitchFamily="18" charset="2"/>
              <a:buChar char="-"/>
            </a:pPr>
            <a:r>
              <a:rPr lang="en-US" smtClean="0">
                <a:latin typeface="VNI-Times" pitchFamily="2" charset="0"/>
              </a:rPr>
              <a:t>Deã vôõ, khoâng chòu ñöôïc söï thay ñoåi t</a:t>
            </a:r>
            <a:r>
              <a:rPr lang="en-US" baseline="30000" smtClean="0">
                <a:latin typeface="VNI-Times" pitchFamily="2" charset="0"/>
              </a:rPr>
              <a:t>0</a:t>
            </a:r>
            <a:r>
              <a:rPr lang="en-US" smtClean="0">
                <a:latin typeface="VNI-Times" pitchFamily="2" charset="0"/>
              </a:rPr>
              <a:t> ñoät ngoät.</a:t>
            </a:r>
          </a:p>
          <a:p>
            <a:pPr lvl="1" eaLnBrk="1" hangingPunct="1">
              <a:buSzPct val="80000"/>
              <a:buFont typeface="Symbol" pitchFamily="18" charset="2"/>
              <a:buChar char="-"/>
            </a:pPr>
            <a:r>
              <a:rPr lang="en-US" smtClean="0">
                <a:latin typeface="VNI-Times" pitchFamily="2" charset="0"/>
              </a:rPr>
              <a:t>Khoù gia coâng taïo hình.</a:t>
            </a:r>
          </a:p>
          <a:p>
            <a:pPr lvl="1" eaLnBrk="1" hangingPunct="1">
              <a:buSzPct val="80000"/>
              <a:buFont typeface="Symbol" pitchFamily="18" charset="2"/>
              <a:buChar char="-"/>
            </a:pPr>
            <a:r>
              <a:rPr lang="en-US" smtClean="0">
                <a:latin typeface="VNI-Times" pitchFamily="2" charset="0"/>
              </a:rPr>
              <a:t>Söû duïng nhieàu trong thieát bò hoùa hoïc, thöïc phaåm</a:t>
            </a:r>
            <a:r>
              <a:rPr lang="en-US" b="1" smtClean="0">
                <a:latin typeface="VNI-Times" pitchFamily="2" charset="0"/>
              </a:rPr>
              <a:t>.</a:t>
            </a:r>
          </a:p>
          <a:p>
            <a:pPr eaLnBrk="1" hangingPunct="1">
              <a:buFont typeface="Wingdings" pitchFamily="2" charset="2"/>
              <a:buNone/>
            </a:pPr>
            <a:endParaRPr lang="en-US" sz="2800" b="1" smtClean="0"/>
          </a:p>
        </p:txBody>
      </p:sp>
      <p:sp>
        <p:nvSpPr>
          <p:cNvPr id="3686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487009-3D25-452C-9FDC-58C03B93215F}" type="slidenum">
              <a:rPr lang="en-US"/>
              <a:pPr>
                <a:defRPr/>
              </a:pPr>
              <a:t>32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52400"/>
            <a:ext cx="8458200" cy="6705600"/>
          </a:xfrm>
        </p:spPr>
        <p:txBody>
          <a:bodyPr/>
          <a:lstStyle/>
          <a:p>
            <a:pPr eaLnBrk="1" hangingPunct="1">
              <a:buSzPct val="80000"/>
              <a:buFont typeface="Wingdings" pitchFamily="2" charset="2"/>
              <a:buChar char="v"/>
            </a:pPr>
            <a:r>
              <a:rPr lang="en-US" sz="2800" b="1" smtClean="0">
                <a:latin typeface="VNI-Times" pitchFamily="2" charset="0"/>
              </a:rPr>
              <a:t> </a:t>
            </a:r>
            <a:r>
              <a:rPr lang="en-US" sz="3000" b="1" u="sng" smtClean="0">
                <a:latin typeface="VNI-Times" pitchFamily="2" charset="0"/>
              </a:rPr>
              <a:t>Goám – Söù</a:t>
            </a:r>
            <a:r>
              <a:rPr lang="en-US" sz="3000" b="1" smtClean="0">
                <a:latin typeface="VNI-Times" pitchFamily="2" charset="0"/>
              </a:rPr>
              <a:t>: (Thaønh phaàn chính laø Al</a:t>
            </a:r>
            <a:r>
              <a:rPr lang="en-US" sz="3000" b="1" baseline="-25000" smtClean="0">
                <a:latin typeface="VNI-Times" pitchFamily="2" charset="0"/>
              </a:rPr>
              <a:t>2</a:t>
            </a:r>
            <a:r>
              <a:rPr lang="en-US" sz="3000" b="1" smtClean="0">
                <a:latin typeface="VNI-Times" pitchFamily="2" charset="0"/>
              </a:rPr>
              <a:t>O</a:t>
            </a:r>
            <a:r>
              <a:rPr lang="en-US" sz="3000" b="1" baseline="-25000" smtClean="0">
                <a:latin typeface="VNI-Times" pitchFamily="2" charset="0"/>
              </a:rPr>
              <a:t>3</a:t>
            </a:r>
            <a:r>
              <a:rPr lang="en-US" sz="3000" b="1" smtClean="0">
                <a:latin typeface="VNI-Times" pitchFamily="2" charset="0"/>
              </a:rPr>
              <a:t>):</a:t>
            </a:r>
          </a:p>
          <a:p>
            <a:pPr lvl="1" eaLnBrk="1" hangingPunct="1">
              <a:buSzPct val="80000"/>
              <a:buFont typeface="Wingdings" pitchFamily="2" charset="2"/>
              <a:buChar char="§"/>
            </a:pPr>
            <a:r>
              <a:rPr lang="en-US" smtClean="0">
                <a:latin typeface="VNI-Times" pitchFamily="2" charset="0"/>
              </a:rPr>
              <a:t>Goám laø saûn phaåm ñöôïc taïo ra ôû t</a:t>
            </a:r>
            <a:r>
              <a:rPr lang="en-US" baseline="30000" smtClean="0">
                <a:latin typeface="VNI-Times" pitchFamily="2" charset="0"/>
              </a:rPr>
              <a:t>0 </a:t>
            </a:r>
            <a:r>
              <a:rPr lang="en-US" smtClean="0">
                <a:latin typeface="VNI-Times" pitchFamily="2" charset="0"/>
              </a:rPr>
              <a:t>&lt; 900</a:t>
            </a:r>
            <a:r>
              <a:rPr lang="en-US" baseline="30000" smtClean="0">
                <a:latin typeface="VNI-Times" pitchFamily="2" charset="0"/>
              </a:rPr>
              <a:t>0</a:t>
            </a:r>
            <a:r>
              <a:rPr lang="en-US" smtClean="0">
                <a:latin typeface="VNI-Times" pitchFamily="2" charset="0"/>
              </a:rPr>
              <a:t>C, naëng, deã thaám nöôùc.</a:t>
            </a:r>
          </a:p>
          <a:p>
            <a:pPr lvl="1" eaLnBrk="1" hangingPunct="1">
              <a:buSzPct val="80000"/>
              <a:buFont typeface="Wingdings" pitchFamily="2" charset="2"/>
              <a:buChar char="§"/>
            </a:pPr>
            <a:r>
              <a:rPr lang="en-US" smtClean="0">
                <a:latin typeface="VNI-Times" pitchFamily="2" charset="0"/>
              </a:rPr>
              <a:t>Söù laø saûn phaåm ñöôïc taïo ra ôû t</a:t>
            </a:r>
            <a:r>
              <a:rPr lang="en-US" baseline="30000" smtClean="0">
                <a:latin typeface="VNI-Times" pitchFamily="2" charset="0"/>
              </a:rPr>
              <a:t>0</a:t>
            </a:r>
            <a:r>
              <a:rPr lang="en-US" smtClean="0">
                <a:latin typeface="VNI-Times" pitchFamily="2" charset="0"/>
              </a:rPr>
              <a:t> </a:t>
            </a:r>
            <a:r>
              <a:rPr lang="en-US" smtClean="0">
                <a:latin typeface="VNI-Times" pitchFamily="2" charset="0"/>
                <a:sym typeface="Symbol" pitchFamily="18" charset="2"/>
              </a:rPr>
              <a:t></a:t>
            </a:r>
            <a:r>
              <a:rPr lang="en-US" smtClean="0">
                <a:latin typeface="VNI-Times" pitchFamily="2" charset="0"/>
              </a:rPr>
              <a:t> 1000</a:t>
            </a:r>
            <a:r>
              <a:rPr lang="en-US" baseline="30000" smtClean="0">
                <a:latin typeface="VNI-Times" pitchFamily="2" charset="0"/>
              </a:rPr>
              <a:t>0</a:t>
            </a:r>
            <a:r>
              <a:rPr lang="en-US" smtClean="0">
                <a:latin typeface="VNI-Times" pitchFamily="2" charset="0"/>
              </a:rPr>
              <a:t>C, nheï, khoâng thaám nöôùc.</a:t>
            </a:r>
          </a:p>
          <a:p>
            <a:pPr lvl="1" eaLnBrk="1" hangingPunct="1">
              <a:buSzPct val="80000"/>
              <a:buFont typeface="Symbol" pitchFamily="18" charset="2"/>
              <a:buChar char="-"/>
            </a:pPr>
            <a:r>
              <a:rPr lang="en-US" u="sng" smtClean="0">
                <a:latin typeface="VNI-Times" pitchFamily="2" charset="0"/>
              </a:rPr>
              <a:t>Tính chaát</a:t>
            </a:r>
            <a:r>
              <a:rPr lang="en-US" smtClean="0">
                <a:latin typeface="VNI-Times" pitchFamily="2" charset="0"/>
              </a:rPr>
              <a:t>: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smtClean="0">
                <a:latin typeface="VNI-Times" pitchFamily="2" charset="0"/>
              </a:rPr>
              <a:t>		+ Raát beàn vôùi moâi tröôøng hoùa hoïc vaø chòu maøi 	   moøn toát.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smtClean="0">
                <a:latin typeface="VNI-Times" pitchFamily="2" charset="0"/>
              </a:rPr>
              <a:t>		+ Reû tieàn.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smtClean="0">
                <a:latin typeface="VNI-Times" pitchFamily="2" charset="0"/>
              </a:rPr>
              <a:t>		+ Naëng vaø ñoä beàn va ñaäp thaáp.</a:t>
            </a:r>
          </a:p>
          <a:p>
            <a:pPr lvl="1" eaLnBrk="1" hangingPunct="1">
              <a:buSzPct val="80000"/>
              <a:buFont typeface="Symbol" pitchFamily="18" charset="2"/>
              <a:buChar char="-"/>
            </a:pPr>
            <a:r>
              <a:rPr lang="en-US" u="sng" smtClean="0">
                <a:latin typeface="VNI-Times" pitchFamily="2" charset="0"/>
              </a:rPr>
              <a:t>ÖÙùng duïng</a:t>
            </a:r>
            <a:r>
              <a:rPr lang="en-US" smtClean="0">
                <a:latin typeface="VNI-Times" pitchFamily="2" charset="0"/>
              </a:rPr>
              <a:t>: Laøm caùc chi tieát hoaït ñoäng ôû nhieät ñoä cao (t</a:t>
            </a:r>
            <a:r>
              <a:rPr lang="en-US" baseline="30000" smtClean="0">
                <a:latin typeface="VNI-Times" pitchFamily="2" charset="0"/>
              </a:rPr>
              <a:t>0</a:t>
            </a:r>
            <a:r>
              <a:rPr lang="en-US" smtClean="0">
                <a:latin typeface="VNI-Times" pitchFamily="2" charset="0"/>
              </a:rPr>
              <a:t> &gt; 500</a:t>
            </a:r>
            <a:r>
              <a:rPr lang="en-US" baseline="30000" smtClean="0">
                <a:latin typeface="VNI-Times" pitchFamily="2" charset="0"/>
              </a:rPr>
              <a:t>0</a:t>
            </a:r>
            <a:r>
              <a:rPr lang="en-US" smtClean="0">
                <a:latin typeface="VNI-Times" pitchFamily="2" charset="0"/>
              </a:rPr>
              <a:t>C), tieáp xuùc vôùi moâi tröôøng aên moøn maïnh.</a:t>
            </a:r>
          </a:p>
        </p:txBody>
      </p:sp>
      <p:sp>
        <p:nvSpPr>
          <p:cNvPr id="3789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FCBF4B-1E87-4DC6-BB92-E492C0CE7111}" type="slidenum">
              <a:rPr lang="en-US"/>
              <a:pPr>
                <a:defRPr/>
              </a:pPr>
              <a:t>33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2000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2000"/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0"/>
            <a:ext cx="8839200" cy="6858000"/>
          </a:xfrm>
        </p:spPr>
        <p:txBody>
          <a:bodyPr/>
          <a:lstStyle/>
          <a:p>
            <a:pPr indent="-76200" eaLnBrk="1" hangingPunct="1">
              <a:buSzPct val="80000"/>
              <a:buFont typeface="Wingdings" pitchFamily="2" charset="2"/>
              <a:buChar char="q"/>
            </a:pPr>
            <a:r>
              <a:rPr lang="en-US" sz="3800" b="1" smtClean="0">
                <a:latin typeface="VNI-Times" pitchFamily="2" charset="0"/>
              </a:rPr>
              <a:t> </a:t>
            </a:r>
            <a:r>
              <a:rPr lang="en-US" sz="3800" b="1" u="sng" smtClean="0">
                <a:latin typeface="VNI-Times" pitchFamily="2" charset="0"/>
              </a:rPr>
              <a:t>Men</a:t>
            </a:r>
            <a:r>
              <a:rPr lang="en-US" sz="3800" b="1" smtClean="0">
                <a:latin typeface="VNI-Times" pitchFamily="2" charset="0"/>
              </a:rPr>
              <a:t>: </a:t>
            </a:r>
          </a:p>
          <a:p>
            <a:pPr indent="-76200" eaLnBrk="1" hangingPunct="1">
              <a:buSzPct val="80000"/>
              <a:buFont typeface="Wingdings" pitchFamily="2" charset="2"/>
              <a:buNone/>
            </a:pPr>
            <a:r>
              <a:rPr lang="en-US" sz="2800" smtClean="0">
                <a:latin typeface="VNI-Times" pitchFamily="2" charset="0"/>
              </a:rPr>
              <a:t>Laø hôïp chaát coù thaønh phaàn cô baûn laø SiO</a:t>
            </a:r>
            <a:r>
              <a:rPr lang="en-US" sz="2800" baseline="-25000" smtClean="0">
                <a:latin typeface="VNI-Times" pitchFamily="2" charset="0"/>
              </a:rPr>
              <a:t>2 </a:t>
            </a:r>
            <a:r>
              <a:rPr lang="en-US" sz="2800" smtClean="0">
                <a:latin typeface="VNI-Times" pitchFamily="2" charset="0"/>
              </a:rPr>
              <a:t>vaø caùc chaát maøu.</a:t>
            </a:r>
          </a:p>
          <a:p>
            <a:pPr indent="-76200" eaLnBrk="1" hangingPunct="1">
              <a:buFont typeface="Wingdings" pitchFamily="2" charset="2"/>
              <a:buChar char="§"/>
            </a:pPr>
            <a:r>
              <a:rPr lang="en-US" sz="2800" smtClean="0">
                <a:latin typeface="VNI-Times" pitchFamily="2" charset="0"/>
              </a:rPr>
              <a:t>	</a:t>
            </a:r>
            <a:r>
              <a:rPr lang="en-US" sz="2800" u="sng" smtClean="0">
                <a:latin typeface="VNI-Times" pitchFamily="2" charset="0"/>
              </a:rPr>
              <a:t>ÖÙùng duïng</a:t>
            </a:r>
            <a:r>
              <a:rPr lang="en-US" sz="2800" smtClean="0">
                <a:latin typeface="VNI-Times" pitchFamily="2" charset="0"/>
              </a:rPr>
              <a:t>: taïo lôùp phuû baûo veä choáng aên 		      	   moøn vaø duøng ñeå trang trí.</a:t>
            </a:r>
          </a:p>
          <a:p>
            <a:pPr indent="-76200" eaLnBrk="1" hangingPunct="1">
              <a:buFont typeface="Wingdings" pitchFamily="2" charset="2"/>
              <a:buNone/>
            </a:pPr>
            <a:endParaRPr lang="en-US" sz="2800" smtClean="0">
              <a:latin typeface="VNI-Times" pitchFamily="2" charset="0"/>
            </a:endParaRPr>
          </a:p>
          <a:p>
            <a:pPr indent="-76200" eaLnBrk="1" hangingPunct="1">
              <a:buFont typeface="Symbol" pitchFamily="18" charset="2"/>
              <a:buChar char="-"/>
            </a:pPr>
            <a:r>
              <a:rPr lang="en-US" sz="2800" smtClean="0">
                <a:latin typeface="VNI-Times" pitchFamily="2" charset="0"/>
              </a:rPr>
              <a:t>   </a:t>
            </a:r>
            <a:r>
              <a:rPr lang="en-US" sz="2800" u="sng" smtClean="0">
                <a:latin typeface="VNI-Times" pitchFamily="2" charset="0"/>
              </a:rPr>
              <a:t>Vaät lieäu saét traùng men</a:t>
            </a:r>
            <a:r>
              <a:rPr lang="en-US" sz="2800" smtClean="0">
                <a:latin typeface="VNI-Times" pitchFamily="2" charset="0"/>
              </a:rPr>
              <a:t>:</a:t>
            </a:r>
          </a:p>
          <a:p>
            <a:pPr indent="-76200" eaLnBrk="1" hangingPunct="1">
              <a:buFont typeface="Wingdings" pitchFamily="2" charset="2"/>
              <a:buNone/>
            </a:pPr>
            <a:r>
              <a:rPr lang="en-US" sz="2800" smtClean="0">
                <a:latin typeface="VNI-Times" pitchFamily="2" charset="0"/>
              </a:rPr>
              <a:t>		+ Ñoä cöùng cao, deã gia coâng, daãn ñieän, daãn nhieät toát.</a:t>
            </a:r>
          </a:p>
          <a:p>
            <a:pPr indent="-76200" eaLnBrk="1" hangingPunct="1">
              <a:buFont typeface="Wingdings" pitchFamily="2" charset="2"/>
              <a:buNone/>
            </a:pPr>
            <a:r>
              <a:rPr lang="en-US" sz="2800" smtClean="0">
                <a:latin typeface="VNI-Times" pitchFamily="2" charset="0"/>
              </a:rPr>
              <a:t>		+ Khaû naêng choáng aên moøn cao.</a:t>
            </a:r>
          </a:p>
          <a:p>
            <a:pPr indent="-76200" eaLnBrk="1" hangingPunct="1">
              <a:buFont typeface="Wingdings" pitchFamily="2" charset="2"/>
              <a:buNone/>
            </a:pPr>
            <a:r>
              <a:rPr lang="en-US" sz="2800" smtClean="0">
                <a:latin typeface="VNI-Times" pitchFamily="2" charset="0"/>
              </a:rPr>
              <a:t>		+ Ñöôïc öùng duïng nhieàu trong coâng nghieäp thöïc phaåm.</a:t>
            </a:r>
          </a:p>
        </p:txBody>
      </p:sp>
      <p:sp>
        <p:nvSpPr>
          <p:cNvPr id="3891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44BF0F-4E14-46D6-AC1B-2CB4EA3D15F0}" type="slidenum">
              <a:rPr lang="en-US"/>
              <a:pPr>
                <a:defRPr/>
              </a:pPr>
              <a:t>34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3000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1000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1000"/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532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2000"/>
                                        <p:tgtEl>
                                          <p:spTgt spid="532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2000"/>
                                        <p:tgtEl>
                                          <p:spTgt spid="532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0"/>
            <a:ext cx="8686800" cy="6858000"/>
          </a:xfrm>
        </p:spPr>
        <p:txBody>
          <a:bodyPr/>
          <a:lstStyle/>
          <a:p>
            <a:pPr eaLnBrk="1" hangingPunct="1">
              <a:buSzPct val="80000"/>
              <a:buFont typeface="Wingdings" pitchFamily="2" charset="2"/>
              <a:buChar char="v"/>
            </a:pPr>
            <a:endParaRPr lang="en-US" sz="2800" b="1" smtClean="0">
              <a:latin typeface="VNI-Times" pitchFamily="2" charset="0"/>
            </a:endParaRPr>
          </a:p>
          <a:p>
            <a:pPr eaLnBrk="1" hangingPunct="1">
              <a:buSzPct val="80000"/>
              <a:buFont typeface="Wingdings" pitchFamily="2" charset="2"/>
              <a:buChar char="v"/>
            </a:pPr>
            <a:r>
              <a:rPr lang="en-US" sz="2800" b="1" u="sng" smtClean="0">
                <a:solidFill>
                  <a:srgbClr val="FFFF00"/>
                </a:solidFill>
                <a:latin typeface="VNI-Times" pitchFamily="2" charset="0"/>
              </a:rPr>
              <a:t>Vaät lieäu chòu löûa</a:t>
            </a:r>
            <a:r>
              <a:rPr lang="en-US" sz="2800" b="1" smtClean="0">
                <a:solidFill>
                  <a:srgbClr val="FFFF00"/>
                </a:solidFill>
                <a:latin typeface="VNI-Times" pitchFamily="2" charset="0"/>
              </a:rPr>
              <a:t>:</a:t>
            </a:r>
            <a:endParaRPr lang="es-ES" sz="2800" b="1" smtClean="0">
              <a:solidFill>
                <a:srgbClr val="FFFF00"/>
              </a:solidFill>
              <a:latin typeface="VNI-Times" pitchFamily="2" charset="0"/>
            </a:endParaRPr>
          </a:p>
          <a:p>
            <a:pPr lvl="1" eaLnBrk="1" hangingPunct="1">
              <a:buFont typeface="Wingdings" pitchFamily="2" charset="2"/>
              <a:buChar char="§"/>
            </a:pPr>
            <a:r>
              <a:rPr lang="es-ES" smtClean="0">
                <a:latin typeface="VNI-Times" pitchFamily="2" charset="0"/>
              </a:rPr>
              <a:t>Laø hoãn hôïp cuûa Al</a:t>
            </a:r>
            <a:r>
              <a:rPr lang="es-ES" baseline="-25000" smtClean="0">
                <a:latin typeface="VNI-Times" pitchFamily="2" charset="0"/>
              </a:rPr>
              <a:t>2</a:t>
            </a:r>
            <a:r>
              <a:rPr lang="es-ES" smtClean="0">
                <a:latin typeface="VNI-Times" pitchFamily="2" charset="0"/>
              </a:rPr>
              <a:t>O</a:t>
            </a:r>
            <a:r>
              <a:rPr lang="es-ES" baseline="-25000" smtClean="0">
                <a:latin typeface="VNI-Times" pitchFamily="2" charset="0"/>
              </a:rPr>
              <a:t>3</a:t>
            </a:r>
            <a:r>
              <a:rPr lang="es-ES" smtClean="0">
                <a:latin typeface="VNI-Times" pitchFamily="2" charset="0"/>
              </a:rPr>
              <a:t> vaø SiO</a:t>
            </a:r>
            <a:r>
              <a:rPr lang="es-ES" baseline="-25000" smtClean="0">
                <a:latin typeface="VNI-Times" pitchFamily="2" charset="0"/>
              </a:rPr>
              <a:t>2</a:t>
            </a:r>
            <a:r>
              <a:rPr lang="es-ES" smtClean="0">
                <a:latin typeface="VNI-Times" pitchFamily="2" charset="0"/>
              </a:rPr>
              <a:t> (Samot).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es-ES" smtClean="0">
                <a:latin typeface="VNI-Times" pitchFamily="2" charset="0"/>
              </a:rPr>
              <a:t>Coù khaû naêng chòu ñöôïc t</a:t>
            </a:r>
            <a:r>
              <a:rPr lang="es-ES" baseline="30000" smtClean="0">
                <a:latin typeface="VNI-Times" pitchFamily="2" charset="0"/>
              </a:rPr>
              <a:t>0</a:t>
            </a:r>
            <a:r>
              <a:rPr lang="es-ES" smtClean="0">
                <a:latin typeface="VNI-Times" pitchFamily="2" charset="0"/>
              </a:rPr>
              <a:t> cao (t</a:t>
            </a:r>
            <a:r>
              <a:rPr lang="es-ES" baseline="30000" smtClean="0">
                <a:latin typeface="VNI-Times" pitchFamily="2" charset="0"/>
              </a:rPr>
              <a:t>0 </a:t>
            </a:r>
            <a:r>
              <a:rPr lang="es-ES" smtClean="0">
                <a:latin typeface="VNI-Times" pitchFamily="2" charset="0"/>
              </a:rPr>
              <a:t>&gt; 700</a:t>
            </a:r>
            <a:r>
              <a:rPr lang="es-ES" baseline="30000" smtClean="0">
                <a:latin typeface="VNI-Times" pitchFamily="2" charset="0"/>
              </a:rPr>
              <a:t>0</a:t>
            </a:r>
            <a:r>
              <a:rPr lang="es-ES" smtClean="0">
                <a:latin typeface="VNI-Times" pitchFamily="2" charset="0"/>
              </a:rPr>
              <a:t>C).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es-ES" smtClean="0">
                <a:latin typeface="VNI-Times" pitchFamily="2" charset="0"/>
              </a:rPr>
              <a:t>Duøng ñeå laøm caùc thieát bò chòu nhieät (loø nung, loø ñoát…)</a:t>
            </a:r>
          </a:p>
          <a:p>
            <a:pPr lvl="1" eaLnBrk="1" hangingPunct="1">
              <a:buFont typeface="Wingdings" pitchFamily="2" charset="2"/>
              <a:buNone/>
            </a:pPr>
            <a:endParaRPr lang="en-US" u="sng" smtClean="0">
              <a:latin typeface="VNI-Times" pitchFamily="2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en-US" sz="2800" b="1" smtClean="0">
                <a:latin typeface="VNI-Times" pitchFamily="2" charset="0"/>
              </a:rPr>
              <a:t> </a:t>
            </a:r>
            <a:r>
              <a:rPr lang="en-US" sz="2800" b="1" u="sng" smtClean="0">
                <a:solidFill>
                  <a:srgbClr val="FFFF00"/>
                </a:solidFill>
                <a:latin typeface="VNI-Times" pitchFamily="2" charset="0"/>
              </a:rPr>
              <a:t>Xi maêng – Gaïch</a:t>
            </a:r>
            <a:r>
              <a:rPr lang="en-US" sz="2800" b="1" smtClean="0">
                <a:solidFill>
                  <a:srgbClr val="FFFF00"/>
                </a:solidFill>
                <a:latin typeface="VNI-Times" pitchFamily="2" charset="0"/>
              </a:rPr>
              <a:t>: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en-US" smtClean="0">
                <a:latin typeface="VNI-Times" pitchFamily="2" charset="0"/>
              </a:rPr>
              <a:t>Duøng ñeå xaây döïng caùc keát caáu bao che.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en-US" smtClean="0">
                <a:latin typeface="VNI-Times" pitchFamily="2" charset="0"/>
              </a:rPr>
              <a:t>Khaû naêng choáng aên moøn hoùa hoïc khoâng cao.</a:t>
            </a:r>
          </a:p>
        </p:txBody>
      </p:sp>
      <p:sp>
        <p:nvSpPr>
          <p:cNvPr id="3994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EF514E-8FA8-4C46-A26D-BBF5DD6DEBBF}" type="slidenum">
              <a:rPr lang="en-US"/>
              <a:pPr>
                <a:defRPr/>
              </a:pPr>
              <a:t>35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3000"/>
                                        <p:tgtEl>
                                          <p:spTgt spid="54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542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542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825</TotalTime>
  <Words>1356</Words>
  <Application>Microsoft Office PowerPoint</Application>
  <PresentationFormat>On-screen Show (4:3)</PresentationFormat>
  <Paragraphs>389</Paragraphs>
  <Slides>35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4" baseType="lpstr">
      <vt:lpstr>Arial</vt:lpstr>
      <vt:lpstr>Calibri</vt:lpstr>
      <vt:lpstr>Symbol</vt:lpstr>
      <vt:lpstr>Times New Roman</vt:lpstr>
      <vt:lpstr>Verdana</vt:lpstr>
      <vt:lpstr>VNI-Awchon</vt:lpstr>
      <vt:lpstr>VNI-Times</vt:lpstr>
      <vt:lpstr>Wingdings</vt:lpstr>
      <vt:lpstr>Office Theme</vt:lpstr>
      <vt:lpstr> </vt:lpstr>
      <vt:lpstr> </vt:lpstr>
      <vt:lpstr>II. Löïa choïn thieát bò chính trong daây chuyeàn coâng ngheä:</vt:lpstr>
      <vt:lpstr>PowerPoint Presentation</vt:lpstr>
      <vt:lpstr>III. Löïa choïn vaät lieäu cheá taïo Thieát bò</vt:lpstr>
      <vt:lpstr>PowerPoint Presentation</vt:lpstr>
      <vt:lpstr>PowerPoint Presentation</vt:lpstr>
      <vt:lpstr>PowerPoint Presentation</vt:lpstr>
      <vt:lpstr>PowerPoint Presentation</vt:lpstr>
      <vt:lpstr> d. Söï phuï thuoäc cuûa toác ñoä aên moøn vaøo caùc bieän phaùp baûo veä: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Kí hieäu:   </vt:lpstr>
      <vt:lpstr>Thí duï: Theùp hôïp kim: 1 X 18H9T: 1%             Croâm; 18% Ni; 8% Ti.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Tính cô lyù vaø tæ leä giaù caû cuûa nhöïa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Chöông 9: CAÙC NHU CAÀU HOÅ TRÔÏ (Utilities)</dc:title>
  <dc:creator>ThanhTruoc</dc:creator>
  <cp:lastModifiedBy>User</cp:lastModifiedBy>
  <cp:revision>40</cp:revision>
  <dcterms:created xsi:type="dcterms:W3CDTF">2006-09-25T02:48:41Z</dcterms:created>
  <dcterms:modified xsi:type="dcterms:W3CDTF">2018-03-24T14:40:39Z</dcterms:modified>
</cp:coreProperties>
</file>