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8409B-CBDF-4E70-81C0-C139C7619C3A}" type="datetimeFigureOut">
              <a:rPr lang="en-US" smtClean="0"/>
              <a:t>17-Mar-16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923F-2ED7-4FEE-AFF4-07ACC9DEC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09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C50C-A260-474F-BA18-7E1AB7BD15A8}" type="slidenum">
              <a:rPr lang="vi-VN" smtClean="0">
                <a:solidFill>
                  <a:prstClr val="black"/>
                </a:solidFill>
              </a:rPr>
              <a:pPr/>
              <a:t>1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51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C50C-A260-474F-BA18-7E1AB7BD15A8}" type="slidenum">
              <a:rPr lang="vi-VN" smtClean="0">
                <a:solidFill>
                  <a:prstClr val="black"/>
                </a:solidFill>
              </a:rPr>
              <a:pPr/>
              <a:t>2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5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12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12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  <p:sp>
            <p:nvSpPr>
              <p:cNvPr id="512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12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12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  <p:sp>
            <p:nvSpPr>
              <p:cNvPr id="512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5334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9D0FE6F-628C-45AC-A3AC-46ABEFDF007A}" type="datetime1">
              <a:rPr lang="en-US" smtClean="0">
                <a:solidFill>
                  <a:srgbClr val="1C1C1C"/>
                </a:solidFill>
              </a:rPr>
              <a:pPr/>
              <a:t>17-Mar-16</a:t>
            </a:fld>
            <a:endParaRPr lang="vi-VN">
              <a:solidFill>
                <a:srgbClr val="1C1C1C"/>
              </a:solidFill>
            </a:endParaRP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00800"/>
            <a:ext cx="4191000" cy="3048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smtClean="0">
                <a:solidFill>
                  <a:srgbClr val="1C1C1C"/>
                </a:solidFill>
              </a:rPr>
              <a:t>Faculty of Computer Science &amp; Engineering</a:t>
            </a:r>
            <a:endParaRPr lang="vi-VN">
              <a:solidFill>
                <a:srgbClr val="1C1C1C"/>
              </a:solidFill>
            </a:endParaRPr>
          </a:p>
        </p:txBody>
      </p:sp>
      <p:sp>
        <p:nvSpPr>
          <p:cNvPr id="513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391400" y="6248400"/>
            <a:ext cx="1371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6A07923-D547-466D-8151-D5B6058EAB81}" type="slidenum">
              <a:rPr lang="vi-VN" smtClean="0">
                <a:solidFill>
                  <a:srgbClr val="1C1C1C"/>
                </a:solidFill>
              </a:rPr>
              <a:pPr/>
              <a:t>‹#›</a:t>
            </a:fld>
            <a:endParaRPr lang="vi-VN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695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478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fld id="{6C8AC6A2-6863-41BA-AA15-8688ACBFAAF3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19400" y="6400800"/>
            <a:ext cx="4419600" cy="304800"/>
          </a:xfrm>
        </p:spPr>
        <p:txBody>
          <a:bodyPr/>
          <a:lstStyle>
            <a:lvl1pPr>
              <a:defRPr b="1" i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243638"/>
            <a:ext cx="1327150" cy="457200"/>
          </a:xfrm>
        </p:spPr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  <p:grpSp>
        <p:nvGrpSpPr>
          <p:cNvPr id="7" name="Group 30"/>
          <p:cNvGrpSpPr>
            <a:grpSpLocks/>
          </p:cNvGrpSpPr>
          <p:nvPr userDrawn="1"/>
        </p:nvGrpSpPr>
        <p:grpSpPr bwMode="auto">
          <a:xfrm>
            <a:off x="63871" y="5673069"/>
            <a:ext cx="1034562" cy="1033463"/>
            <a:chOff x="125" y="2614"/>
            <a:chExt cx="706" cy="651"/>
          </a:xfrm>
        </p:grpSpPr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299" y="2614"/>
              <a:ext cx="178" cy="283"/>
            </a:xfrm>
            <a:custGeom>
              <a:avLst/>
              <a:gdLst>
                <a:gd name="T0" fmla="*/ 0 w 1327"/>
                <a:gd name="T1" fmla="*/ 283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8 h 2290"/>
                <a:gd name="T8" fmla="*/ 0 w 1327"/>
                <a:gd name="T9" fmla="*/ 283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7" y="2614"/>
              <a:ext cx="177" cy="285"/>
            </a:xfrm>
            <a:custGeom>
              <a:avLst/>
              <a:gdLst>
                <a:gd name="T0" fmla="*/ 177 w 1497"/>
                <a:gd name="T1" fmla="*/ 285 h 2589"/>
                <a:gd name="T2" fmla="*/ 177 w 1497"/>
                <a:gd name="T3" fmla="*/ 94 h 2589"/>
                <a:gd name="T4" fmla="*/ 0 w 1497"/>
                <a:gd name="T5" fmla="*/ 0 h 2589"/>
                <a:gd name="T6" fmla="*/ 0 w 1497"/>
                <a:gd name="T7" fmla="*/ 189 h 2589"/>
                <a:gd name="T8" fmla="*/ 177 w 1497"/>
                <a:gd name="T9" fmla="*/ 285 h 25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7" h="2589">
                  <a:moveTo>
                    <a:pt x="1496" y="2589"/>
                  </a:moveTo>
                  <a:lnTo>
                    <a:pt x="1497" y="856"/>
                  </a:lnTo>
                  <a:lnTo>
                    <a:pt x="0" y="0"/>
                  </a:lnTo>
                  <a:lnTo>
                    <a:pt x="0" y="1717"/>
                  </a:lnTo>
                  <a:lnTo>
                    <a:pt x="1496" y="2589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125" y="2897"/>
              <a:ext cx="178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 flipH="1">
              <a:off x="652" y="2896"/>
              <a:ext cx="179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9 w 1327"/>
                <a:gd name="T5" fmla="*/ 0 h 2290"/>
                <a:gd name="T6" fmla="*/ 179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 rot="3690139">
              <a:off x="216" y="3029"/>
              <a:ext cx="165" cy="307"/>
            </a:xfrm>
            <a:custGeom>
              <a:avLst/>
              <a:gdLst>
                <a:gd name="T0" fmla="*/ 0 w 1327"/>
                <a:gd name="T1" fmla="*/ 307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7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 rot="3600000">
              <a:off x="570" y="3024"/>
              <a:ext cx="165" cy="306"/>
            </a:xfrm>
            <a:custGeom>
              <a:avLst/>
              <a:gdLst>
                <a:gd name="T0" fmla="*/ 0 w 1327"/>
                <a:gd name="T1" fmla="*/ 306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6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274" y="2847"/>
              <a:ext cx="392" cy="25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66751" tIns="33376" rIns="66751" bIns="33376">
              <a:spAutoFit/>
            </a:bodyPr>
            <a:lstStyle>
              <a:lvl1pPr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1pPr>
              <a:lvl2pPr marL="742950" indent="-28575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2pPr>
              <a:lvl3pPr marL="11430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3pPr>
              <a:lvl4pPr marL="16002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4pPr>
              <a:lvl5pPr marL="20574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ct val="10000"/>
                </a:spcAft>
                <a:defRPr/>
              </a:pPr>
              <a:r>
                <a:rPr lang="en-US" sz="1200" b="1" kern="0" smtClean="0">
                  <a:solidFill>
                    <a:srgbClr val="032B91"/>
                  </a:solidFill>
                </a:rPr>
                <a:t>BK</a:t>
              </a:r>
            </a:p>
            <a:p>
              <a:pPr algn="ctr" eaLnBrk="1" hangingPunct="1">
                <a:defRPr/>
              </a:pPr>
              <a:r>
                <a:rPr lang="en-US" sz="900" b="1" kern="0" smtClean="0">
                  <a:solidFill>
                    <a:srgbClr val="1488DB"/>
                  </a:solidFill>
                </a:rPr>
                <a:t>TP.HCM</a:t>
              </a:r>
              <a:endParaRPr lang="en-US" sz="900" kern="0" smtClean="0">
                <a:solidFill>
                  <a:srgbClr val="1488D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47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843FD5-0826-4577-A2F7-176763AB83B4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524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3CCB9E-6A8D-46DB-96F2-317AC2904A7D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2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07186A-20AB-4527-ABEE-C0FCAB051F4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033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596821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504950" cy="457200"/>
          </a:xfrm>
        </p:spPr>
        <p:txBody>
          <a:bodyPr/>
          <a:lstStyle>
            <a:lvl1pPr>
              <a:defRPr/>
            </a:lvl1pPr>
          </a:lstStyle>
          <a:p>
            <a:fld id="{534A3E8C-8E17-4F58-BD79-5509E1D1D5AA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243638"/>
            <a:ext cx="1022350" cy="457200"/>
          </a:xfrm>
        </p:spPr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  <p:grpSp>
        <p:nvGrpSpPr>
          <p:cNvPr id="5" name="Group 30"/>
          <p:cNvGrpSpPr>
            <a:grpSpLocks/>
          </p:cNvGrpSpPr>
          <p:nvPr userDrawn="1"/>
        </p:nvGrpSpPr>
        <p:grpSpPr bwMode="auto">
          <a:xfrm>
            <a:off x="63871" y="5673069"/>
            <a:ext cx="1034562" cy="1033463"/>
            <a:chOff x="125" y="2614"/>
            <a:chExt cx="706" cy="651"/>
          </a:xfrm>
        </p:grpSpPr>
        <p:sp>
          <p:nvSpPr>
            <p:cNvPr id="6" name="Freeform 15"/>
            <p:cNvSpPr>
              <a:spLocks/>
            </p:cNvSpPr>
            <p:nvPr/>
          </p:nvSpPr>
          <p:spPr bwMode="auto">
            <a:xfrm>
              <a:off x="299" y="2614"/>
              <a:ext cx="178" cy="283"/>
            </a:xfrm>
            <a:custGeom>
              <a:avLst/>
              <a:gdLst>
                <a:gd name="T0" fmla="*/ 0 w 1327"/>
                <a:gd name="T1" fmla="*/ 283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8 h 2290"/>
                <a:gd name="T8" fmla="*/ 0 w 1327"/>
                <a:gd name="T9" fmla="*/ 283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Freeform 16"/>
            <p:cNvSpPr>
              <a:spLocks/>
            </p:cNvSpPr>
            <p:nvPr/>
          </p:nvSpPr>
          <p:spPr bwMode="auto">
            <a:xfrm>
              <a:off x="477" y="2614"/>
              <a:ext cx="177" cy="285"/>
            </a:xfrm>
            <a:custGeom>
              <a:avLst/>
              <a:gdLst>
                <a:gd name="T0" fmla="*/ 177 w 1497"/>
                <a:gd name="T1" fmla="*/ 285 h 2589"/>
                <a:gd name="T2" fmla="*/ 177 w 1497"/>
                <a:gd name="T3" fmla="*/ 94 h 2589"/>
                <a:gd name="T4" fmla="*/ 0 w 1497"/>
                <a:gd name="T5" fmla="*/ 0 h 2589"/>
                <a:gd name="T6" fmla="*/ 0 w 1497"/>
                <a:gd name="T7" fmla="*/ 189 h 2589"/>
                <a:gd name="T8" fmla="*/ 177 w 1497"/>
                <a:gd name="T9" fmla="*/ 285 h 25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7" h="2589">
                  <a:moveTo>
                    <a:pt x="1496" y="2589"/>
                  </a:moveTo>
                  <a:lnTo>
                    <a:pt x="1497" y="856"/>
                  </a:lnTo>
                  <a:lnTo>
                    <a:pt x="0" y="0"/>
                  </a:lnTo>
                  <a:lnTo>
                    <a:pt x="0" y="1717"/>
                  </a:lnTo>
                  <a:lnTo>
                    <a:pt x="1496" y="2589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125" y="2897"/>
              <a:ext cx="178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 flipH="1">
              <a:off x="652" y="2896"/>
              <a:ext cx="179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9 w 1327"/>
                <a:gd name="T5" fmla="*/ 0 h 2290"/>
                <a:gd name="T6" fmla="*/ 179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 rot="3690139">
              <a:off x="216" y="3029"/>
              <a:ext cx="165" cy="307"/>
            </a:xfrm>
            <a:custGeom>
              <a:avLst/>
              <a:gdLst>
                <a:gd name="T0" fmla="*/ 0 w 1327"/>
                <a:gd name="T1" fmla="*/ 307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7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Freeform 20"/>
            <p:cNvSpPr>
              <a:spLocks/>
            </p:cNvSpPr>
            <p:nvPr/>
          </p:nvSpPr>
          <p:spPr bwMode="auto">
            <a:xfrm rot="3600000">
              <a:off x="570" y="3024"/>
              <a:ext cx="165" cy="306"/>
            </a:xfrm>
            <a:custGeom>
              <a:avLst/>
              <a:gdLst>
                <a:gd name="T0" fmla="*/ 0 w 1327"/>
                <a:gd name="T1" fmla="*/ 306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6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Text Box 22"/>
            <p:cNvSpPr txBox="1">
              <a:spLocks noChangeArrowheads="1"/>
            </p:cNvSpPr>
            <p:nvPr/>
          </p:nvSpPr>
          <p:spPr bwMode="auto">
            <a:xfrm>
              <a:off x="274" y="2847"/>
              <a:ext cx="392" cy="25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66751" tIns="33376" rIns="66751" bIns="33376">
              <a:spAutoFit/>
            </a:bodyPr>
            <a:lstStyle>
              <a:lvl1pPr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1pPr>
              <a:lvl2pPr marL="742950" indent="-28575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2pPr>
              <a:lvl3pPr marL="11430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3pPr>
              <a:lvl4pPr marL="16002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4pPr>
              <a:lvl5pPr marL="20574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ct val="10000"/>
                </a:spcAft>
                <a:defRPr/>
              </a:pPr>
              <a:r>
                <a:rPr lang="en-US" sz="1200" b="1" kern="0" smtClean="0">
                  <a:solidFill>
                    <a:srgbClr val="032B91"/>
                  </a:solidFill>
                </a:rPr>
                <a:t>BK</a:t>
              </a:r>
            </a:p>
            <a:p>
              <a:pPr algn="ctr" eaLnBrk="1" hangingPunct="1">
                <a:defRPr/>
              </a:pPr>
              <a:r>
                <a:rPr lang="en-US" sz="900" b="1" kern="0" smtClean="0">
                  <a:solidFill>
                    <a:srgbClr val="1488DB"/>
                  </a:solidFill>
                </a:rPr>
                <a:t>TP.HCM</a:t>
              </a:r>
              <a:endParaRPr lang="en-US" sz="900" kern="0" smtClean="0">
                <a:solidFill>
                  <a:srgbClr val="1488DB"/>
                </a:solidFill>
              </a:endParaRPr>
            </a:p>
          </p:txBody>
        </p:sp>
      </p:grpSp>
      <p:sp>
        <p:nvSpPr>
          <p:cNvPr id="13" name="Footer Placeholder 4"/>
          <p:cNvSpPr txBox="1">
            <a:spLocks/>
          </p:cNvSpPr>
          <p:nvPr userDrawn="1"/>
        </p:nvSpPr>
        <p:spPr bwMode="auto">
          <a:xfrm>
            <a:off x="2819400" y="6400800"/>
            <a:ext cx="441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ctr" defTabSz="914400" rtl="0" eaLnBrk="1" latinLnBrk="0" hangingPunct="1">
              <a:defRPr sz="1400" b="1" i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228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A843D0-5383-40AF-B31E-0BF82019598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83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1B935F-EB2A-4AD5-8E8A-6EEE50527196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87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8AA14B-D6DE-445C-838A-2F5F10AE6EA1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5883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613BD6-F022-4B4C-B538-AF8869BE0FD9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560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17-Mar-16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381794" y="497991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764381" y="497991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505619" y="920266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875506" y="920266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91281" y="847241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726281" y="390041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407194" y="1180616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1470991"/>
            <a:ext cx="7772400" cy="466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fld id="{8DBD4175-44EF-4B52-AD4D-4AB9E04445E3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750E144F-35F2-4001-89DB-4F67F07C56F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073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494D-5898-463E-B7AB-C16D07135D8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1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Exercise 2.13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1295400"/>
            <a:ext cx="8269288" cy="5029200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sz="1800"/>
              <a:t>In the following problems, the data table contains the values for registers $t0 </a:t>
            </a:r>
            <a:r>
              <a:rPr lang="en-US" sz="1800" smtClean="0"/>
              <a:t>and $t1</a:t>
            </a:r>
            <a:r>
              <a:rPr lang="en-US" sz="1800"/>
              <a:t>. You will be asked to perform several MIPS logical </a:t>
            </a:r>
            <a:r>
              <a:rPr lang="en-US" sz="1800" smtClean="0"/>
              <a:t>operations </a:t>
            </a:r>
            <a:r>
              <a:rPr lang="en-US" sz="1800"/>
              <a:t>on these registers</a:t>
            </a:r>
            <a:r>
              <a:rPr lang="en-US" sz="1800" smtClean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000" smtClean="0"/>
          </a:p>
          <a:p>
            <a:pPr marL="0" indent="0" algn="just">
              <a:spcBef>
                <a:spcPts val="0"/>
              </a:spcBef>
              <a:buNone/>
            </a:pPr>
            <a:endParaRPr lang="en-US" sz="2000" smtClean="0"/>
          </a:p>
          <a:p>
            <a:pPr marL="0" indent="0" algn="just">
              <a:spcBef>
                <a:spcPts val="0"/>
              </a:spcBef>
              <a:buNone/>
            </a:pPr>
            <a:endParaRPr lang="en-US" sz="2000"/>
          </a:p>
          <a:p>
            <a:pPr>
              <a:spcBef>
                <a:spcPts val="0"/>
              </a:spcBef>
            </a:pPr>
            <a:r>
              <a:rPr lang="en-US" sz="1600">
                <a:latin typeface="FranklinGothic-Heavy"/>
              </a:rPr>
              <a:t>2.13.1 </a:t>
            </a:r>
            <a:r>
              <a:rPr lang="en-US" sz="1600">
                <a:latin typeface="Minion-Regular"/>
              </a:rPr>
              <a:t>[5] &lt;2.6&gt; For the lines above, what is the value of </a:t>
            </a:r>
            <a:r>
              <a:rPr lang="en-US" sz="1600">
                <a:latin typeface="LetterGothic"/>
              </a:rPr>
              <a:t>$t2 </a:t>
            </a:r>
            <a:r>
              <a:rPr lang="en-US" sz="1600">
                <a:latin typeface="Minion-Regular"/>
              </a:rPr>
              <a:t>for the </a:t>
            </a:r>
            <a:r>
              <a:rPr lang="en-US" sz="1600" smtClean="0">
                <a:latin typeface="Minion-Regular"/>
              </a:rPr>
              <a:t>following sequence </a:t>
            </a:r>
            <a:r>
              <a:rPr lang="en-US" sz="1600">
                <a:latin typeface="Minion-Regular"/>
              </a:rPr>
              <a:t>of instructions?</a:t>
            </a:r>
          </a:p>
          <a:p>
            <a:pPr marL="400050" lvl="1" indent="0">
              <a:spcBef>
                <a:spcPts val="0"/>
              </a:spcBef>
              <a:buNone/>
            </a:pPr>
            <a:r>
              <a:rPr lang="en-US" sz="1600" smtClean="0">
                <a:latin typeface="LetterGothic"/>
              </a:rPr>
              <a:t>		sll $t2, $t0, </a:t>
            </a:r>
            <a:r>
              <a:rPr lang="en-US" sz="1600" smtClean="0">
                <a:latin typeface="LetterGothic"/>
              </a:rPr>
              <a:t>4</a:t>
            </a:r>
            <a:endParaRPr lang="en-US" sz="1600" smtClean="0">
              <a:latin typeface="LetterGothic"/>
            </a:endParaRPr>
          </a:p>
          <a:p>
            <a:pPr marL="400050" lvl="1" indent="0">
              <a:spcBef>
                <a:spcPts val="0"/>
              </a:spcBef>
              <a:buNone/>
            </a:pPr>
            <a:r>
              <a:rPr lang="en-US" sz="1600" smtClean="0">
                <a:latin typeface="LetterGothic"/>
              </a:rPr>
              <a:t>		or $t2, $t2, $t1</a:t>
            </a:r>
          </a:p>
          <a:p>
            <a:pPr>
              <a:spcBef>
                <a:spcPts val="0"/>
              </a:spcBef>
            </a:pPr>
            <a:r>
              <a:rPr lang="en-US" sz="1600" smtClean="0">
                <a:latin typeface="FranklinGothic-Heavy"/>
              </a:rPr>
              <a:t>2.13.2 </a:t>
            </a:r>
            <a:r>
              <a:rPr lang="en-US" sz="1600">
                <a:latin typeface="Minion-Regular"/>
              </a:rPr>
              <a:t>[5] &lt;2.6&gt; For the values in the table above, what is the value of </a:t>
            </a:r>
            <a:r>
              <a:rPr lang="en-US" sz="1600">
                <a:latin typeface="LetterGothic"/>
              </a:rPr>
              <a:t>$t2 </a:t>
            </a:r>
            <a:r>
              <a:rPr lang="en-US" sz="1600">
                <a:latin typeface="Minion-Regular"/>
              </a:rPr>
              <a:t>for </a:t>
            </a:r>
            <a:r>
              <a:rPr lang="en-US" sz="1600" smtClean="0">
                <a:latin typeface="Minion-Regular"/>
              </a:rPr>
              <a:t>the following </a:t>
            </a:r>
            <a:r>
              <a:rPr lang="en-US" sz="1600">
                <a:latin typeface="Minion-Regular"/>
              </a:rPr>
              <a:t>sequence of instructions?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smtClean="0">
                <a:latin typeface="LetterGothic"/>
              </a:rPr>
              <a:t>		sll </a:t>
            </a:r>
            <a:r>
              <a:rPr lang="en-US" sz="1600">
                <a:latin typeface="LetterGothic"/>
              </a:rPr>
              <a:t>$t2, $t0, 4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smtClean="0">
                <a:latin typeface="LetterGothic"/>
              </a:rPr>
              <a:t>		andi </a:t>
            </a:r>
            <a:r>
              <a:rPr lang="en-US" sz="1600">
                <a:latin typeface="LetterGothic"/>
              </a:rPr>
              <a:t>$t2, $t2, –1</a:t>
            </a:r>
            <a:endParaRPr lang="en-US" sz="1600" smtClean="0"/>
          </a:p>
          <a:p>
            <a:r>
              <a:rPr lang="en-US" sz="1600">
                <a:latin typeface="FranklinGothic-Heavy"/>
              </a:rPr>
              <a:t>2.13.3 </a:t>
            </a:r>
            <a:r>
              <a:rPr lang="en-US" sz="1600">
                <a:latin typeface="Minion-Regular"/>
              </a:rPr>
              <a:t>[5] &lt;2.6&gt; For the lines above, what is the value of </a:t>
            </a:r>
            <a:r>
              <a:rPr lang="en-US" sz="1600">
                <a:latin typeface="LetterGothic"/>
              </a:rPr>
              <a:t>$t2 </a:t>
            </a:r>
            <a:r>
              <a:rPr lang="en-US" sz="1600">
                <a:latin typeface="Minion-Regular"/>
              </a:rPr>
              <a:t>for the </a:t>
            </a:r>
            <a:r>
              <a:rPr lang="en-US" sz="1600" smtClean="0">
                <a:latin typeface="Minion-Regular"/>
              </a:rPr>
              <a:t>following sequence </a:t>
            </a:r>
            <a:r>
              <a:rPr lang="en-US" sz="1600">
                <a:latin typeface="Minion-Regular"/>
              </a:rPr>
              <a:t>of instructions?</a:t>
            </a:r>
          </a:p>
          <a:p>
            <a:pPr marL="0" indent="0">
              <a:buNone/>
            </a:pPr>
            <a:r>
              <a:rPr lang="en-US" sz="1600" smtClean="0">
                <a:latin typeface="LetterGothic"/>
              </a:rPr>
              <a:t>		srl </a:t>
            </a:r>
            <a:r>
              <a:rPr lang="en-US" sz="1600">
                <a:latin typeface="LetterGothic"/>
              </a:rPr>
              <a:t>$t2, $t0, 3</a:t>
            </a:r>
          </a:p>
          <a:p>
            <a:pPr marL="0" indent="0">
              <a:buNone/>
            </a:pPr>
            <a:r>
              <a:rPr lang="en-US" sz="1600" smtClean="0">
                <a:latin typeface="LetterGothic"/>
              </a:rPr>
              <a:t>		andi </a:t>
            </a:r>
            <a:r>
              <a:rPr lang="en-US" sz="1600">
                <a:latin typeface="LetterGothic"/>
              </a:rPr>
              <a:t>$t2, $t2, 0xFFEF</a:t>
            </a:r>
            <a:endParaRPr lang="en-US" sz="160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699514"/>
              </p:ext>
            </p:extLst>
          </p:nvPr>
        </p:nvGraphicFramePr>
        <p:xfrm>
          <a:off x="1981200" y="2057400"/>
          <a:ext cx="6096000" cy="741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7200"/>
                <a:gridCol w="5638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a.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smtClean="0"/>
                        <a:t>$t0 = 0xAAAAAAAA, $t1 = 0x12345678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smtClean="0"/>
                        <a:t>$t0 = 0xF00DD00D, $t1 = 0x11111111</a:t>
                      </a: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609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494D-5898-463E-B7AB-C16D07135D8F}" type="datetime1">
              <a:rPr lang="en-US" smtClean="0">
                <a:solidFill>
                  <a:srgbClr val="000000"/>
                </a:solidFill>
              </a:rPr>
              <a:pPr/>
              <a:t>17-Mar-16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2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Exercise 2.13 (cont.)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2400" y="1295400"/>
            <a:ext cx="8915400" cy="4813921"/>
          </a:xfrm>
        </p:spPr>
        <p:txBody>
          <a:bodyPr/>
          <a:lstStyle/>
          <a:p>
            <a:pPr marL="0" indent="0" algn="just">
              <a:buNone/>
            </a:pPr>
            <a:r>
              <a:rPr lang="en-US" sz="1800"/>
              <a:t>In the following exercise, the data table contains various MIPS logical </a:t>
            </a:r>
            <a:r>
              <a:rPr lang="en-US" sz="1800" smtClean="0"/>
              <a:t>operations. You </a:t>
            </a:r>
            <a:r>
              <a:rPr lang="en-US" sz="1800"/>
              <a:t>will be asked to find the result of these operations given values for </a:t>
            </a:r>
            <a:r>
              <a:rPr lang="en-US" sz="1800" smtClean="0"/>
              <a:t>registers $t0 </a:t>
            </a:r>
            <a:r>
              <a:rPr lang="en-US" sz="1800"/>
              <a:t>and $t1.</a:t>
            </a:r>
            <a:endParaRPr lang="en-US" sz="1800" smtClean="0"/>
          </a:p>
          <a:p>
            <a:pPr marL="0" indent="0">
              <a:buNone/>
            </a:pPr>
            <a:endParaRPr lang="en-US" sz="2000"/>
          </a:p>
          <a:p>
            <a:pPr marL="0" indent="0">
              <a:buNone/>
            </a:pPr>
            <a:endParaRPr lang="en-US" sz="2000" smtClean="0"/>
          </a:p>
          <a:p>
            <a:pPr marL="0" indent="0">
              <a:buNone/>
            </a:pPr>
            <a:endParaRPr lang="en-US" sz="2000" smtClean="0"/>
          </a:p>
          <a:p>
            <a:pPr marL="0" indent="0">
              <a:buNone/>
            </a:pPr>
            <a:endParaRPr lang="en-US" sz="2000"/>
          </a:p>
          <a:p>
            <a:pPr>
              <a:spcAft>
                <a:spcPts val="600"/>
              </a:spcAft>
            </a:pPr>
            <a:r>
              <a:rPr lang="en-US" sz="2000"/>
              <a:t>2.13.4 [5] &lt;2.6&gt; Assume that $t0 = 0x0000A5A5 and $t1 </a:t>
            </a:r>
            <a:r>
              <a:rPr lang="en-US" sz="2000" smtClean="0"/>
              <a:t>= 00005A5A</a:t>
            </a:r>
            <a:r>
              <a:rPr lang="en-US" sz="2000"/>
              <a:t>. What </a:t>
            </a:r>
            <a:r>
              <a:rPr lang="en-US" sz="2000" smtClean="0"/>
              <a:t>is the </a:t>
            </a:r>
            <a:r>
              <a:rPr lang="en-US" sz="2000"/>
              <a:t>value of $t2 after the two instructions in the table?</a:t>
            </a:r>
          </a:p>
          <a:p>
            <a:pPr>
              <a:spcAft>
                <a:spcPts val="600"/>
              </a:spcAft>
            </a:pPr>
            <a:r>
              <a:rPr lang="en-US" sz="2000"/>
              <a:t>2.13.5 [5] &lt;2.6&gt; Assume that $t0 = 0xA5A50000 and $t1 = A5A50000. What </a:t>
            </a:r>
            <a:r>
              <a:rPr lang="en-US" sz="2000" smtClean="0"/>
              <a:t>is the </a:t>
            </a:r>
            <a:r>
              <a:rPr lang="en-US" sz="2000"/>
              <a:t>value of $t2 after the two instructions in the table?</a:t>
            </a:r>
          </a:p>
          <a:p>
            <a:pPr>
              <a:spcAft>
                <a:spcPts val="600"/>
              </a:spcAft>
            </a:pPr>
            <a:r>
              <a:rPr lang="en-US" sz="2000"/>
              <a:t>2.13.6 [5] &lt;2.6&gt; Assume that $t0 = 0xA5A5FFFF and $t1 = A5A5FFFF. What </a:t>
            </a:r>
            <a:r>
              <a:rPr lang="en-US" sz="2000" smtClean="0"/>
              <a:t>is the </a:t>
            </a:r>
            <a:r>
              <a:rPr lang="en-US" sz="2000"/>
              <a:t>value of $t2 after the two instructions in the table?</a:t>
            </a:r>
            <a:endParaRPr lang="en-US" sz="2000" smtClean="0"/>
          </a:p>
          <a:p>
            <a:pPr marL="0" indent="0" algn="just">
              <a:buNone/>
            </a:pPr>
            <a:endParaRPr lang="en-US" sz="180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2284559"/>
              </p:ext>
            </p:extLst>
          </p:nvPr>
        </p:nvGraphicFramePr>
        <p:xfrm>
          <a:off x="3810000" y="2057400"/>
          <a:ext cx="3200400" cy="1280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33400"/>
                <a:gridCol w="2667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a.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smtClean="0"/>
                        <a:t>sll $t2, $t0, 1</a:t>
                      </a:r>
                    </a:p>
                    <a:p>
                      <a:r>
                        <a:rPr lang="en-US" sz="1800" u="none" strike="noStrike" kern="1200" baseline="0" smtClean="0"/>
                        <a:t>andi $t2, $t2, –1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smtClean="0"/>
                        <a:t>andi $t2, $t1, 0x00F0</a:t>
                      </a:r>
                    </a:p>
                    <a:p>
                      <a:r>
                        <a:rPr lang="en-US" sz="1800" u="none" strike="noStrike" kern="1200" baseline="0" smtClean="0"/>
                        <a:t>srl $t2, 2</a:t>
                      </a: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23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eme1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277</Words>
  <Application>Microsoft Office PowerPoint</Application>
  <PresentationFormat>On-screen Show (4:3)</PresentationFormat>
  <Paragraphs>41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Office Theme</vt:lpstr>
      <vt:lpstr>1_Theme1</vt:lpstr>
      <vt:lpstr>Exercise 2.13</vt:lpstr>
      <vt:lpstr>Exercise 2.13 (cont.)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Exercise 2.10</dc:title>
  <dc:creator>Thanh-Son</dc:creator>
  <cp:lastModifiedBy>Thanh-Son Nguyen</cp:lastModifiedBy>
  <cp:revision>8</cp:revision>
  <dcterms:created xsi:type="dcterms:W3CDTF">2006-08-16T00:00:00Z</dcterms:created>
  <dcterms:modified xsi:type="dcterms:W3CDTF">2016-03-17T07:13:20Z</dcterms:modified>
</cp:coreProperties>
</file>