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"/>
  </p:notesMasterIdLst>
  <p:sldIdLst>
    <p:sldId id="256" r:id="rId3"/>
    <p:sldId id="257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68409B-CBDF-4E70-81C0-C139C7619C3A}" type="datetimeFigureOut">
              <a:rPr lang="en-US" smtClean="0"/>
              <a:t>17-Mar-16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923F-2ED7-4FEE-AFF4-07ACC9DECF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1099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3DC50C-A260-474F-BA18-7E1AB7BD15A8}" type="slidenum">
              <a:rPr lang="vi-VN" smtClean="0">
                <a:solidFill>
                  <a:prstClr val="black"/>
                </a:solidFill>
              </a:rPr>
              <a:pPr/>
              <a:t>1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40511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3DC50C-A260-474F-BA18-7E1AB7BD15A8}" type="slidenum">
              <a:rPr lang="vi-VN" smtClean="0">
                <a:solidFill>
                  <a:prstClr val="black"/>
                </a:solidFill>
              </a:rPr>
              <a:pPr/>
              <a:t>2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40511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17-Mar-16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17-Mar-16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17-Mar-16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17-Mar-16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17-Mar-16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17-Mar-16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17-Mar-16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17-Mar-16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17-Mar-16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17-Mar-16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17-Mar-16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123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5124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vi-VN">
                  <a:solidFill>
                    <a:srgbClr val="000000"/>
                  </a:solidFill>
                </a:endParaRPr>
              </a:p>
            </p:txBody>
          </p:sp>
          <p:sp>
            <p:nvSpPr>
              <p:cNvPr id="5125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vi-VN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12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5127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vi-VN">
                  <a:solidFill>
                    <a:srgbClr val="000000"/>
                  </a:solidFill>
                </a:endParaRPr>
              </a:p>
            </p:txBody>
          </p:sp>
          <p:sp>
            <p:nvSpPr>
              <p:cNvPr id="5128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vi-VN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5129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vi-VN">
                <a:solidFill>
                  <a:srgbClr val="000000"/>
                </a:solidFill>
              </a:endParaRPr>
            </a:p>
          </p:txBody>
        </p:sp>
        <p:sp>
          <p:nvSpPr>
            <p:cNvPr id="5130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vi-VN">
                <a:solidFill>
                  <a:srgbClr val="000000"/>
                </a:solidFill>
              </a:endParaRPr>
            </a:p>
          </p:txBody>
        </p:sp>
        <p:sp>
          <p:nvSpPr>
            <p:cNvPr id="5131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vi-VN">
                <a:solidFill>
                  <a:srgbClr val="000000"/>
                </a:solidFill>
              </a:endParaRPr>
            </a:p>
          </p:txBody>
        </p:sp>
      </p:grpSp>
      <p:sp>
        <p:nvSpPr>
          <p:cNvPr id="513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13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5134" name="Rectangle 14"/>
          <p:cNvSpPr>
            <a:spLocks noGrp="1" noChangeArrowheads="1"/>
          </p:cNvSpPr>
          <p:nvPr>
            <p:ph type="dt" sz="half" idx="2"/>
          </p:nvPr>
        </p:nvSpPr>
        <p:spPr>
          <a:xfrm>
            <a:off x="5334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59D0FE6F-628C-45AC-A3AC-46ABEFDF007A}" type="datetime1">
              <a:rPr lang="en-US" smtClean="0">
                <a:solidFill>
                  <a:srgbClr val="1C1C1C"/>
                </a:solidFill>
              </a:rPr>
              <a:pPr/>
              <a:t>17-Mar-16</a:t>
            </a:fld>
            <a:endParaRPr lang="vi-VN">
              <a:solidFill>
                <a:srgbClr val="1C1C1C"/>
              </a:solidFill>
            </a:endParaRPr>
          </a:p>
        </p:txBody>
      </p:sp>
      <p:sp>
        <p:nvSpPr>
          <p:cNvPr id="5135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400800"/>
            <a:ext cx="4191000" cy="3048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 smtClean="0">
                <a:solidFill>
                  <a:srgbClr val="1C1C1C"/>
                </a:solidFill>
              </a:rPr>
              <a:t>Faculty of Computer Science &amp; Engineering</a:t>
            </a:r>
            <a:endParaRPr lang="vi-VN">
              <a:solidFill>
                <a:srgbClr val="1C1C1C"/>
              </a:solidFill>
            </a:endParaRPr>
          </a:p>
        </p:txBody>
      </p:sp>
      <p:sp>
        <p:nvSpPr>
          <p:cNvPr id="5136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391400" y="6248400"/>
            <a:ext cx="1371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16A07923-D547-466D-8151-D5B6058EAB81}" type="slidenum">
              <a:rPr lang="vi-VN" smtClean="0">
                <a:solidFill>
                  <a:srgbClr val="1C1C1C"/>
                </a:solidFill>
              </a:rPr>
              <a:pPr/>
              <a:t>‹#›</a:t>
            </a:fld>
            <a:endParaRPr lang="vi-VN">
              <a:solidFill>
                <a:srgbClr val="1C1C1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76956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447800" y="6248400"/>
            <a:ext cx="1295400" cy="457200"/>
          </a:xfrm>
        </p:spPr>
        <p:txBody>
          <a:bodyPr/>
          <a:lstStyle>
            <a:lvl1pPr>
              <a:defRPr/>
            </a:lvl1pPr>
          </a:lstStyle>
          <a:p>
            <a:fld id="{6C8AC6A2-6863-41BA-AA15-8688ACBFAAF3}" type="datetime1">
              <a:rPr lang="en-US" smtClean="0">
                <a:solidFill>
                  <a:srgbClr val="000000"/>
                </a:solidFill>
              </a:rPr>
              <a:pPr/>
              <a:t>17-Mar-16</a:t>
            </a:fld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19400" y="6400800"/>
            <a:ext cx="4419600" cy="304800"/>
          </a:xfrm>
        </p:spPr>
        <p:txBody>
          <a:bodyPr/>
          <a:lstStyle>
            <a:lvl1pPr>
              <a:defRPr b="1" i="1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 smtClean="0">
                <a:solidFill>
                  <a:srgbClr val="333399">
                    <a:lumMod val="60000"/>
                    <a:lumOff val="40000"/>
                  </a:srgbClr>
                </a:solidFill>
              </a:rPr>
              <a:t>Faculty of Computer Science &amp; Engineering</a:t>
            </a:r>
            <a:endParaRPr lang="vi-VN">
              <a:solidFill>
                <a:srgbClr val="33339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20000" y="6243638"/>
            <a:ext cx="1327150" cy="457200"/>
          </a:xfrm>
        </p:spPr>
        <p:txBody>
          <a:bodyPr/>
          <a:lstStyle>
            <a:lvl1pPr>
              <a:defRPr/>
            </a:lvl1pPr>
          </a:lstStyle>
          <a:p>
            <a:fld id="{16A07923-D547-466D-8151-D5B6058EAB81}" type="slidenum">
              <a:rPr lang="vi-VN" smtClean="0">
                <a:solidFill>
                  <a:srgbClr val="000000"/>
                </a:solidFill>
              </a:rPr>
              <a:pPr/>
              <a:t>‹#›</a:t>
            </a:fld>
            <a:endParaRPr lang="vi-VN">
              <a:solidFill>
                <a:srgbClr val="000000"/>
              </a:solidFill>
            </a:endParaRPr>
          </a:p>
        </p:txBody>
      </p:sp>
      <p:grpSp>
        <p:nvGrpSpPr>
          <p:cNvPr id="7" name="Group 30"/>
          <p:cNvGrpSpPr>
            <a:grpSpLocks/>
          </p:cNvGrpSpPr>
          <p:nvPr userDrawn="1"/>
        </p:nvGrpSpPr>
        <p:grpSpPr bwMode="auto">
          <a:xfrm>
            <a:off x="63871" y="5673069"/>
            <a:ext cx="1034562" cy="1033463"/>
            <a:chOff x="125" y="2614"/>
            <a:chExt cx="706" cy="651"/>
          </a:xfrm>
        </p:grpSpPr>
        <p:sp>
          <p:nvSpPr>
            <p:cNvPr id="8" name="Freeform 15"/>
            <p:cNvSpPr>
              <a:spLocks/>
            </p:cNvSpPr>
            <p:nvPr/>
          </p:nvSpPr>
          <p:spPr bwMode="auto">
            <a:xfrm>
              <a:off x="299" y="2614"/>
              <a:ext cx="178" cy="283"/>
            </a:xfrm>
            <a:custGeom>
              <a:avLst/>
              <a:gdLst>
                <a:gd name="T0" fmla="*/ 0 w 1327"/>
                <a:gd name="T1" fmla="*/ 283 h 2290"/>
                <a:gd name="T2" fmla="*/ 0 w 1327"/>
                <a:gd name="T3" fmla="*/ 94 h 2290"/>
                <a:gd name="T4" fmla="*/ 178 w 1327"/>
                <a:gd name="T5" fmla="*/ 0 h 2290"/>
                <a:gd name="T6" fmla="*/ 178 w 1327"/>
                <a:gd name="T7" fmla="*/ 188 h 2290"/>
                <a:gd name="T8" fmla="*/ 0 w 1327"/>
                <a:gd name="T9" fmla="*/ 283 h 22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27" h="2290">
                  <a:moveTo>
                    <a:pt x="0" y="2290"/>
                  </a:moveTo>
                  <a:lnTo>
                    <a:pt x="0" y="760"/>
                  </a:lnTo>
                  <a:lnTo>
                    <a:pt x="1327" y="0"/>
                  </a:lnTo>
                  <a:lnTo>
                    <a:pt x="1327" y="1525"/>
                  </a:lnTo>
                  <a:lnTo>
                    <a:pt x="0" y="2290"/>
                  </a:lnTo>
                  <a:close/>
                </a:path>
              </a:pathLst>
            </a:custGeom>
            <a:solidFill>
              <a:srgbClr val="032B91"/>
            </a:solidFill>
            <a:ln w="6350" cmpd="sng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vi-VN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9" name="Freeform 16"/>
            <p:cNvSpPr>
              <a:spLocks/>
            </p:cNvSpPr>
            <p:nvPr/>
          </p:nvSpPr>
          <p:spPr bwMode="auto">
            <a:xfrm>
              <a:off x="477" y="2614"/>
              <a:ext cx="177" cy="285"/>
            </a:xfrm>
            <a:custGeom>
              <a:avLst/>
              <a:gdLst>
                <a:gd name="T0" fmla="*/ 177 w 1497"/>
                <a:gd name="T1" fmla="*/ 285 h 2589"/>
                <a:gd name="T2" fmla="*/ 177 w 1497"/>
                <a:gd name="T3" fmla="*/ 94 h 2589"/>
                <a:gd name="T4" fmla="*/ 0 w 1497"/>
                <a:gd name="T5" fmla="*/ 0 h 2589"/>
                <a:gd name="T6" fmla="*/ 0 w 1497"/>
                <a:gd name="T7" fmla="*/ 189 h 2589"/>
                <a:gd name="T8" fmla="*/ 177 w 1497"/>
                <a:gd name="T9" fmla="*/ 285 h 258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497" h="2589">
                  <a:moveTo>
                    <a:pt x="1496" y="2589"/>
                  </a:moveTo>
                  <a:lnTo>
                    <a:pt x="1497" y="856"/>
                  </a:lnTo>
                  <a:lnTo>
                    <a:pt x="0" y="0"/>
                  </a:lnTo>
                  <a:lnTo>
                    <a:pt x="0" y="1717"/>
                  </a:lnTo>
                  <a:lnTo>
                    <a:pt x="1496" y="2589"/>
                  </a:lnTo>
                  <a:close/>
                </a:path>
              </a:pathLst>
            </a:custGeom>
            <a:solidFill>
              <a:srgbClr val="1488DB"/>
            </a:solidFill>
            <a:ln w="6350" cmpd="sng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vi-VN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" name="Freeform 17"/>
            <p:cNvSpPr>
              <a:spLocks/>
            </p:cNvSpPr>
            <p:nvPr/>
          </p:nvSpPr>
          <p:spPr bwMode="auto">
            <a:xfrm>
              <a:off x="125" y="2897"/>
              <a:ext cx="178" cy="284"/>
            </a:xfrm>
            <a:custGeom>
              <a:avLst/>
              <a:gdLst>
                <a:gd name="T0" fmla="*/ 0 w 1327"/>
                <a:gd name="T1" fmla="*/ 284 h 2290"/>
                <a:gd name="T2" fmla="*/ 0 w 1327"/>
                <a:gd name="T3" fmla="*/ 94 h 2290"/>
                <a:gd name="T4" fmla="*/ 178 w 1327"/>
                <a:gd name="T5" fmla="*/ 0 h 2290"/>
                <a:gd name="T6" fmla="*/ 178 w 1327"/>
                <a:gd name="T7" fmla="*/ 189 h 2290"/>
                <a:gd name="T8" fmla="*/ 0 w 1327"/>
                <a:gd name="T9" fmla="*/ 284 h 22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27" h="2290">
                  <a:moveTo>
                    <a:pt x="0" y="2290"/>
                  </a:moveTo>
                  <a:lnTo>
                    <a:pt x="0" y="760"/>
                  </a:lnTo>
                  <a:lnTo>
                    <a:pt x="1327" y="0"/>
                  </a:lnTo>
                  <a:lnTo>
                    <a:pt x="1327" y="1525"/>
                  </a:lnTo>
                  <a:lnTo>
                    <a:pt x="0" y="2290"/>
                  </a:lnTo>
                  <a:close/>
                </a:path>
              </a:pathLst>
            </a:custGeom>
            <a:solidFill>
              <a:srgbClr val="1488DB"/>
            </a:solidFill>
            <a:ln w="6350" cmpd="sng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vi-VN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auto">
            <a:xfrm flipH="1">
              <a:off x="652" y="2896"/>
              <a:ext cx="179" cy="284"/>
            </a:xfrm>
            <a:custGeom>
              <a:avLst/>
              <a:gdLst>
                <a:gd name="T0" fmla="*/ 0 w 1327"/>
                <a:gd name="T1" fmla="*/ 284 h 2290"/>
                <a:gd name="T2" fmla="*/ 0 w 1327"/>
                <a:gd name="T3" fmla="*/ 94 h 2290"/>
                <a:gd name="T4" fmla="*/ 179 w 1327"/>
                <a:gd name="T5" fmla="*/ 0 h 2290"/>
                <a:gd name="T6" fmla="*/ 179 w 1327"/>
                <a:gd name="T7" fmla="*/ 189 h 2290"/>
                <a:gd name="T8" fmla="*/ 0 w 1327"/>
                <a:gd name="T9" fmla="*/ 284 h 22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27" h="2290">
                  <a:moveTo>
                    <a:pt x="0" y="2290"/>
                  </a:moveTo>
                  <a:lnTo>
                    <a:pt x="0" y="760"/>
                  </a:lnTo>
                  <a:lnTo>
                    <a:pt x="1327" y="0"/>
                  </a:lnTo>
                  <a:lnTo>
                    <a:pt x="1327" y="1525"/>
                  </a:lnTo>
                  <a:lnTo>
                    <a:pt x="0" y="2290"/>
                  </a:lnTo>
                  <a:close/>
                </a:path>
              </a:pathLst>
            </a:custGeom>
            <a:solidFill>
              <a:srgbClr val="032B91"/>
            </a:solidFill>
            <a:ln w="6350" cmpd="sng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vi-VN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2" name="Freeform 19"/>
            <p:cNvSpPr>
              <a:spLocks/>
            </p:cNvSpPr>
            <p:nvPr/>
          </p:nvSpPr>
          <p:spPr bwMode="auto">
            <a:xfrm rot="3690139">
              <a:off x="216" y="3029"/>
              <a:ext cx="165" cy="307"/>
            </a:xfrm>
            <a:custGeom>
              <a:avLst/>
              <a:gdLst>
                <a:gd name="T0" fmla="*/ 0 w 1327"/>
                <a:gd name="T1" fmla="*/ 307 h 2290"/>
                <a:gd name="T2" fmla="*/ 0 w 1327"/>
                <a:gd name="T3" fmla="*/ 102 h 2290"/>
                <a:gd name="T4" fmla="*/ 165 w 1327"/>
                <a:gd name="T5" fmla="*/ 0 h 2290"/>
                <a:gd name="T6" fmla="*/ 165 w 1327"/>
                <a:gd name="T7" fmla="*/ 204 h 2290"/>
                <a:gd name="T8" fmla="*/ 0 w 1327"/>
                <a:gd name="T9" fmla="*/ 307 h 22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27" h="2290">
                  <a:moveTo>
                    <a:pt x="0" y="2290"/>
                  </a:moveTo>
                  <a:lnTo>
                    <a:pt x="0" y="760"/>
                  </a:lnTo>
                  <a:lnTo>
                    <a:pt x="1327" y="0"/>
                  </a:lnTo>
                  <a:lnTo>
                    <a:pt x="1327" y="1525"/>
                  </a:lnTo>
                  <a:lnTo>
                    <a:pt x="0" y="2290"/>
                  </a:lnTo>
                  <a:close/>
                </a:path>
              </a:pathLst>
            </a:custGeom>
            <a:solidFill>
              <a:srgbClr val="032B91"/>
            </a:solidFill>
            <a:ln w="6350" cmpd="sng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vi-VN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3" name="Freeform 20"/>
            <p:cNvSpPr>
              <a:spLocks/>
            </p:cNvSpPr>
            <p:nvPr/>
          </p:nvSpPr>
          <p:spPr bwMode="auto">
            <a:xfrm rot="3600000">
              <a:off x="570" y="3024"/>
              <a:ext cx="165" cy="306"/>
            </a:xfrm>
            <a:custGeom>
              <a:avLst/>
              <a:gdLst>
                <a:gd name="T0" fmla="*/ 0 w 1327"/>
                <a:gd name="T1" fmla="*/ 306 h 2290"/>
                <a:gd name="T2" fmla="*/ 0 w 1327"/>
                <a:gd name="T3" fmla="*/ 102 h 2290"/>
                <a:gd name="T4" fmla="*/ 165 w 1327"/>
                <a:gd name="T5" fmla="*/ 0 h 2290"/>
                <a:gd name="T6" fmla="*/ 165 w 1327"/>
                <a:gd name="T7" fmla="*/ 204 h 2290"/>
                <a:gd name="T8" fmla="*/ 0 w 1327"/>
                <a:gd name="T9" fmla="*/ 306 h 22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27" h="2290">
                  <a:moveTo>
                    <a:pt x="0" y="2290"/>
                  </a:moveTo>
                  <a:lnTo>
                    <a:pt x="0" y="760"/>
                  </a:lnTo>
                  <a:lnTo>
                    <a:pt x="1327" y="0"/>
                  </a:lnTo>
                  <a:lnTo>
                    <a:pt x="1327" y="1525"/>
                  </a:lnTo>
                  <a:lnTo>
                    <a:pt x="0" y="2290"/>
                  </a:lnTo>
                  <a:close/>
                </a:path>
              </a:pathLst>
            </a:custGeom>
            <a:solidFill>
              <a:srgbClr val="1488DB"/>
            </a:solidFill>
            <a:ln w="6350" cmpd="sng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vi-VN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4" name="Text Box 22"/>
            <p:cNvSpPr txBox="1">
              <a:spLocks noChangeArrowheads="1"/>
            </p:cNvSpPr>
            <p:nvPr/>
          </p:nvSpPr>
          <p:spPr bwMode="auto">
            <a:xfrm>
              <a:off x="274" y="2847"/>
              <a:ext cx="392" cy="25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lIns="66751" tIns="33376" rIns="66751" bIns="33376">
              <a:spAutoFit/>
            </a:bodyPr>
            <a:lstStyle>
              <a:lvl1pPr eaLnBrk="0" hangingPunct="0">
                <a:defRPr sz="4400">
                  <a:solidFill>
                    <a:srgbClr val="6E797F"/>
                  </a:solidFill>
                  <a:latin typeface="Arial" charset="0"/>
                </a:defRPr>
              </a:lvl1pPr>
              <a:lvl2pPr marL="742950" indent="-285750" eaLnBrk="0" hangingPunct="0">
                <a:defRPr sz="4400">
                  <a:solidFill>
                    <a:srgbClr val="6E797F"/>
                  </a:solidFill>
                  <a:latin typeface="Arial" charset="0"/>
                </a:defRPr>
              </a:lvl2pPr>
              <a:lvl3pPr marL="1143000" indent="-228600" eaLnBrk="0" hangingPunct="0">
                <a:defRPr sz="4400">
                  <a:solidFill>
                    <a:srgbClr val="6E797F"/>
                  </a:solidFill>
                  <a:latin typeface="Arial" charset="0"/>
                </a:defRPr>
              </a:lvl3pPr>
              <a:lvl4pPr marL="1600200" indent="-228600" eaLnBrk="0" hangingPunct="0">
                <a:defRPr sz="4400">
                  <a:solidFill>
                    <a:srgbClr val="6E797F"/>
                  </a:solidFill>
                  <a:latin typeface="Arial" charset="0"/>
                </a:defRPr>
              </a:lvl4pPr>
              <a:lvl5pPr marL="2057400" indent="-228600" eaLnBrk="0" hangingPunct="0">
                <a:defRPr sz="4400">
                  <a:solidFill>
                    <a:srgbClr val="6E797F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rgbClr val="6E797F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rgbClr val="6E797F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rgbClr val="6E797F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rgbClr val="6E797F"/>
                  </a:solidFill>
                  <a:latin typeface="Arial" charset="0"/>
                </a:defRPr>
              </a:lvl9pPr>
            </a:lstStyle>
            <a:p>
              <a:pPr algn="ctr" eaLnBrk="1" hangingPunct="1">
                <a:spcAft>
                  <a:spcPct val="10000"/>
                </a:spcAft>
                <a:defRPr/>
              </a:pPr>
              <a:r>
                <a:rPr lang="en-US" sz="1200" b="1" kern="0" smtClean="0">
                  <a:solidFill>
                    <a:srgbClr val="032B91"/>
                  </a:solidFill>
                </a:rPr>
                <a:t>BK</a:t>
              </a:r>
            </a:p>
            <a:p>
              <a:pPr algn="ctr" eaLnBrk="1" hangingPunct="1">
                <a:defRPr/>
              </a:pPr>
              <a:r>
                <a:rPr lang="en-US" sz="900" b="1" kern="0" smtClean="0">
                  <a:solidFill>
                    <a:srgbClr val="1488DB"/>
                  </a:solidFill>
                </a:rPr>
                <a:t>TP.HCM</a:t>
              </a:r>
              <a:endParaRPr lang="en-US" sz="900" kern="0" smtClean="0">
                <a:solidFill>
                  <a:srgbClr val="1488DB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4474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9843FD5-0826-4577-A2F7-176763AB83B4}" type="datetime1">
              <a:rPr lang="en-US" smtClean="0">
                <a:solidFill>
                  <a:srgbClr val="000000"/>
                </a:solidFill>
              </a:rPr>
              <a:pPr/>
              <a:t>17-Mar-16</a:t>
            </a:fld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Faculty of Computer Science &amp; Engineering</a:t>
            </a: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A07923-D547-466D-8151-D5B6058EAB81}" type="slidenum">
              <a:rPr lang="vi-VN" smtClean="0">
                <a:solidFill>
                  <a:srgbClr val="000000"/>
                </a:solidFill>
              </a:rPr>
              <a:pPr/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55242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73CCB9E-6A8D-46DB-96F2-317AC2904A7D}" type="datetime1">
              <a:rPr lang="en-US" smtClean="0">
                <a:solidFill>
                  <a:srgbClr val="000000"/>
                </a:solidFill>
              </a:rPr>
              <a:pPr/>
              <a:t>17-Mar-16</a:t>
            </a:fld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Faculty of Computer Science &amp; Engineering</a:t>
            </a:r>
            <a:endParaRPr lang="vi-VN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A07923-D547-466D-8151-D5B6058EAB81}" type="slidenum">
              <a:rPr lang="vi-VN" smtClean="0">
                <a:solidFill>
                  <a:srgbClr val="000000"/>
                </a:solidFill>
              </a:rPr>
              <a:pPr/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0328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607186A-20AB-4527-ABEE-C0FCAB051F4F}" type="datetime1">
              <a:rPr lang="en-US" smtClean="0">
                <a:solidFill>
                  <a:srgbClr val="000000"/>
                </a:solidFill>
              </a:rPr>
              <a:pPr/>
              <a:t>17-Mar-16</a:t>
            </a:fld>
            <a:endParaRPr lang="vi-VN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Faculty of Computer Science &amp; Engineering</a:t>
            </a:r>
            <a:endParaRPr lang="vi-VN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A07923-D547-466D-8151-D5B6058EAB81}" type="slidenum">
              <a:rPr lang="vi-VN" smtClean="0">
                <a:solidFill>
                  <a:srgbClr val="000000"/>
                </a:solidFill>
              </a:rPr>
              <a:pPr/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50332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3596821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1162050" y="6243638"/>
            <a:ext cx="1504950" cy="457200"/>
          </a:xfrm>
        </p:spPr>
        <p:txBody>
          <a:bodyPr/>
          <a:lstStyle>
            <a:lvl1pPr>
              <a:defRPr/>
            </a:lvl1pPr>
          </a:lstStyle>
          <a:p>
            <a:fld id="{534A3E8C-8E17-4F58-BD79-5509E1D1D5AA}" type="datetime1">
              <a:rPr lang="en-US" smtClean="0">
                <a:solidFill>
                  <a:srgbClr val="000000"/>
                </a:solidFill>
              </a:rPr>
              <a:pPr/>
              <a:t>17-Mar-16</a:t>
            </a:fld>
            <a:endParaRPr lang="vi-VN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924800" y="6243638"/>
            <a:ext cx="1022350" cy="457200"/>
          </a:xfrm>
        </p:spPr>
        <p:txBody>
          <a:bodyPr/>
          <a:lstStyle>
            <a:lvl1pPr>
              <a:defRPr/>
            </a:lvl1pPr>
          </a:lstStyle>
          <a:p>
            <a:fld id="{16A07923-D547-466D-8151-D5B6058EAB81}" type="slidenum">
              <a:rPr lang="vi-VN" smtClean="0">
                <a:solidFill>
                  <a:srgbClr val="000000"/>
                </a:solidFill>
              </a:rPr>
              <a:pPr/>
              <a:t>‹#›</a:t>
            </a:fld>
            <a:endParaRPr lang="vi-VN">
              <a:solidFill>
                <a:srgbClr val="000000"/>
              </a:solidFill>
            </a:endParaRPr>
          </a:p>
        </p:txBody>
      </p:sp>
      <p:grpSp>
        <p:nvGrpSpPr>
          <p:cNvPr id="5" name="Group 30"/>
          <p:cNvGrpSpPr>
            <a:grpSpLocks/>
          </p:cNvGrpSpPr>
          <p:nvPr userDrawn="1"/>
        </p:nvGrpSpPr>
        <p:grpSpPr bwMode="auto">
          <a:xfrm>
            <a:off x="63871" y="5673069"/>
            <a:ext cx="1034562" cy="1033463"/>
            <a:chOff x="125" y="2614"/>
            <a:chExt cx="706" cy="651"/>
          </a:xfrm>
        </p:grpSpPr>
        <p:sp>
          <p:nvSpPr>
            <p:cNvPr id="6" name="Freeform 15"/>
            <p:cNvSpPr>
              <a:spLocks/>
            </p:cNvSpPr>
            <p:nvPr/>
          </p:nvSpPr>
          <p:spPr bwMode="auto">
            <a:xfrm>
              <a:off x="299" y="2614"/>
              <a:ext cx="178" cy="283"/>
            </a:xfrm>
            <a:custGeom>
              <a:avLst/>
              <a:gdLst>
                <a:gd name="T0" fmla="*/ 0 w 1327"/>
                <a:gd name="T1" fmla="*/ 283 h 2290"/>
                <a:gd name="T2" fmla="*/ 0 w 1327"/>
                <a:gd name="T3" fmla="*/ 94 h 2290"/>
                <a:gd name="T4" fmla="*/ 178 w 1327"/>
                <a:gd name="T5" fmla="*/ 0 h 2290"/>
                <a:gd name="T6" fmla="*/ 178 w 1327"/>
                <a:gd name="T7" fmla="*/ 188 h 2290"/>
                <a:gd name="T8" fmla="*/ 0 w 1327"/>
                <a:gd name="T9" fmla="*/ 283 h 22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27" h="2290">
                  <a:moveTo>
                    <a:pt x="0" y="2290"/>
                  </a:moveTo>
                  <a:lnTo>
                    <a:pt x="0" y="760"/>
                  </a:lnTo>
                  <a:lnTo>
                    <a:pt x="1327" y="0"/>
                  </a:lnTo>
                  <a:lnTo>
                    <a:pt x="1327" y="1525"/>
                  </a:lnTo>
                  <a:lnTo>
                    <a:pt x="0" y="2290"/>
                  </a:lnTo>
                  <a:close/>
                </a:path>
              </a:pathLst>
            </a:custGeom>
            <a:solidFill>
              <a:srgbClr val="032B91"/>
            </a:solidFill>
            <a:ln w="6350" cmpd="sng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vi-VN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7" name="Freeform 16"/>
            <p:cNvSpPr>
              <a:spLocks/>
            </p:cNvSpPr>
            <p:nvPr/>
          </p:nvSpPr>
          <p:spPr bwMode="auto">
            <a:xfrm>
              <a:off x="477" y="2614"/>
              <a:ext cx="177" cy="285"/>
            </a:xfrm>
            <a:custGeom>
              <a:avLst/>
              <a:gdLst>
                <a:gd name="T0" fmla="*/ 177 w 1497"/>
                <a:gd name="T1" fmla="*/ 285 h 2589"/>
                <a:gd name="T2" fmla="*/ 177 w 1497"/>
                <a:gd name="T3" fmla="*/ 94 h 2589"/>
                <a:gd name="T4" fmla="*/ 0 w 1497"/>
                <a:gd name="T5" fmla="*/ 0 h 2589"/>
                <a:gd name="T6" fmla="*/ 0 w 1497"/>
                <a:gd name="T7" fmla="*/ 189 h 2589"/>
                <a:gd name="T8" fmla="*/ 177 w 1497"/>
                <a:gd name="T9" fmla="*/ 285 h 258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497" h="2589">
                  <a:moveTo>
                    <a:pt x="1496" y="2589"/>
                  </a:moveTo>
                  <a:lnTo>
                    <a:pt x="1497" y="856"/>
                  </a:lnTo>
                  <a:lnTo>
                    <a:pt x="0" y="0"/>
                  </a:lnTo>
                  <a:lnTo>
                    <a:pt x="0" y="1717"/>
                  </a:lnTo>
                  <a:lnTo>
                    <a:pt x="1496" y="2589"/>
                  </a:lnTo>
                  <a:close/>
                </a:path>
              </a:pathLst>
            </a:custGeom>
            <a:solidFill>
              <a:srgbClr val="1488DB"/>
            </a:solidFill>
            <a:ln w="6350" cmpd="sng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vi-VN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8" name="Freeform 17"/>
            <p:cNvSpPr>
              <a:spLocks/>
            </p:cNvSpPr>
            <p:nvPr/>
          </p:nvSpPr>
          <p:spPr bwMode="auto">
            <a:xfrm>
              <a:off x="125" y="2897"/>
              <a:ext cx="178" cy="284"/>
            </a:xfrm>
            <a:custGeom>
              <a:avLst/>
              <a:gdLst>
                <a:gd name="T0" fmla="*/ 0 w 1327"/>
                <a:gd name="T1" fmla="*/ 284 h 2290"/>
                <a:gd name="T2" fmla="*/ 0 w 1327"/>
                <a:gd name="T3" fmla="*/ 94 h 2290"/>
                <a:gd name="T4" fmla="*/ 178 w 1327"/>
                <a:gd name="T5" fmla="*/ 0 h 2290"/>
                <a:gd name="T6" fmla="*/ 178 w 1327"/>
                <a:gd name="T7" fmla="*/ 189 h 2290"/>
                <a:gd name="T8" fmla="*/ 0 w 1327"/>
                <a:gd name="T9" fmla="*/ 284 h 22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27" h="2290">
                  <a:moveTo>
                    <a:pt x="0" y="2290"/>
                  </a:moveTo>
                  <a:lnTo>
                    <a:pt x="0" y="760"/>
                  </a:lnTo>
                  <a:lnTo>
                    <a:pt x="1327" y="0"/>
                  </a:lnTo>
                  <a:lnTo>
                    <a:pt x="1327" y="1525"/>
                  </a:lnTo>
                  <a:lnTo>
                    <a:pt x="0" y="2290"/>
                  </a:lnTo>
                  <a:close/>
                </a:path>
              </a:pathLst>
            </a:custGeom>
            <a:solidFill>
              <a:srgbClr val="1488DB"/>
            </a:solidFill>
            <a:ln w="6350" cmpd="sng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vi-VN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9" name="Freeform 18"/>
            <p:cNvSpPr>
              <a:spLocks/>
            </p:cNvSpPr>
            <p:nvPr/>
          </p:nvSpPr>
          <p:spPr bwMode="auto">
            <a:xfrm flipH="1">
              <a:off x="652" y="2896"/>
              <a:ext cx="179" cy="284"/>
            </a:xfrm>
            <a:custGeom>
              <a:avLst/>
              <a:gdLst>
                <a:gd name="T0" fmla="*/ 0 w 1327"/>
                <a:gd name="T1" fmla="*/ 284 h 2290"/>
                <a:gd name="T2" fmla="*/ 0 w 1327"/>
                <a:gd name="T3" fmla="*/ 94 h 2290"/>
                <a:gd name="T4" fmla="*/ 179 w 1327"/>
                <a:gd name="T5" fmla="*/ 0 h 2290"/>
                <a:gd name="T6" fmla="*/ 179 w 1327"/>
                <a:gd name="T7" fmla="*/ 189 h 2290"/>
                <a:gd name="T8" fmla="*/ 0 w 1327"/>
                <a:gd name="T9" fmla="*/ 284 h 22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27" h="2290">
                  <a:moveTo>
                    <a:pt x="0" y="2290"/>
                  </a:moveTo>
                  <a:lnTo>
                    <a:pt x="0" y="760"/>
                  </a:lnTo>
                  <a:lnTo>
                    <a:pt x="1327" y="0"/>
                  </a:lnTo>
                  <a:lnTo>
                    <a:pt x="1327" y="1525"/>
                  </a:lnTo>
                  <a:lnTo>
                    <a:pt x="0" y="2290"/>
                  </a:lnTo>
                  <a:close/>
                </a:path>
              </a:pathLst>
            </a:custGeom>
            <a:solidFill>
              <a:srgbClr val="032B91"/>
            </a:solidFill>
            <a:ln w="6350" cmpd="sng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vi-VN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" name="Freeform 19"/>
            <p:cNvSpPr>
              <a:spLocks/>
            </p:cNvSpPr>
            <p:nvPr/>
          </p:nvSpPr>
          <p:spPr bwMode="auto">
            <a:xfrm rot="3690139">
              <a:off x="216" y="3029"/>
              <a:ext cx="165" cy="307"/>
            </a:xfrm>
            <a:custGeom>
              <a:avLst/>
              <a:gdLst>
                <a:gd name="T0" fmla="*/ 0 w 1327"/>
                <a:gd name="T1" fmla="*/ 307 h 2290"/>
                <a:gd name="T2" fmla="*/ 0 w 1327"/>
                <a:gd name="T3" fmla="*/ 102 h 2290"/>
                <a:gd name="T4" fmla="*/ 165 w 1327"/>
                <a:gd name="T5" fmla="*/ 0 h 2290"/>
                <a:gd name="T6" fmla="*/ 165 w 1327"/>
                <a:gd name="T7" fmla="*/ 204 h 2290"/>
                <a:gd name="T8" fmla="*/ 0 w 1327"/>
                <a:gd name="T9" fmla="*/ 307 h 22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27" h="2290">
                  <a:moveTo>
                    <a:pt x="0" y="2290"/>
                  </a:moveTo>
                  <a:lnTo>
                    <a:pt x="0" y="760"/>
                  </a:lnTo>
                  <a:lnTo>
                    <a:pt x="1327" y="0"/>
                  </a:lnTo>
                  <a:lnTo>
                    <a:pt x="1327" y="1525"/>
                  </a:lnTo>
                  <a:lnTo>
                    <a:pt x="0" y="2290"/>
                  </a:lnTo>
                  <a:close/>
                </a:path>
              </a:pathLst>
            </a:custGeom>
            <a:solidFill>
              <a:srgbClr val="032B91"/>
            </a:solidFill>
            <a:ln w="6350" cmpd="sng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vi-VN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1" name="Freeform 20"/>
            <p:cNvSpPr>
              <a:spLocks/>
            </p:cNvSpPr>
            <p:nvPr/>
          </p:nvSpPr>
          <p:spPr bwMode="auto">
            <a:xfrm rot="3600000">
              <a:off x="570" y="3024"/>
              <a:ext cx="165" cy="306"/>
            </a:xfrm>
            <a:custGeom>
              <a:avLst/>
              <a:gdLst>
                <a:gd name="T0" fmla="*/ 0 w 1327"/>
                <a:gd name="T1" fmla="*/ 306 h 2290"/>
                <a:gd name="T2" fmla="*/ 0 w 1327"/>
                <a:gd name="T3" fmla="*/ 102 h 2290"/>
                <a:gd name="T4" fmla="*/ 165 w 1327"/>
                <a:gd name="T5" fmla="*/ 0 h 2290"/>
                <a:gd name="T6" fmla="*/ 165 w 1327"/>
                <a:gd name="T7" fmla="*/ 204 h 2290"/>
                <a:gd name="T8" fmla="*/ 0 w 1327"/>
                <a:gd name="T9" fmla="*/ 306 h 22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27" h="2290">
                  <a:moveTo>
                    <a:pt x="0" y="2290"/>
                  </a:moveTo>
                  <a:lnTo>
                    <a:pt x="0" y="760"/>
                  </a:lnTo>
                  <a:lnTo>
                    <a:pt x="1327" y="0"/>
                  </a:lnTo>
                  <a:lnTo>
                    <a:pt x="1327" y="1525"/>
                  </a:lnTo>
                  <a:lnTo>
                    <a:pt x="0" y="2290"/>
                  </a:lnTo>
                  <a:close/>
                </a:path>
              </a:pathLst>
            </a:custGeom>
            <a:solidFill>
              <a:srgbClr val="1488DB"/>
            </a:solidFill>
            <a:ln w="6350" cmpd="sng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vi-VN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2" name="Text Box 22"/>
            <p:cNvSpPr txBox="1">
              <a:spLocks noChangeArrowheads="1"/>
            </p:cNvSpPr>
            <p:nvPr/>
          </p:nvSpPr>
          <p:spPr bwMode="auto">
            <a:xfrm>
              <a:off x="274" y="2847"/>
              <a:ext cx="392" cy="25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lIns="66751" tIns="33376" rIns="66751" bIns="33376">
              <a:spAutoFit/>
            </a:bodyPr>
            <a:lstStyle>
              <a:lvl1pPr eaLnBrk="0" hangingPunct="0">
                <a:defRPr sz="4400">
                  <a:solidFill>
                    <a:srgbClr val="6E797F"/>
                  </a:solidFill>
                  <a:latin typeface="Arial" charset="0"/>
                </a:defRPr>
              </a:lvl1pPr>
              <a:lvl2pPr marL="742950" indent="-285750" eaLnBrk="0" hangingPunct="0">
                <a:defRPr sz="4400">
                  <a:solidFill>
                    <a:srgbClr val="6E797F"/>
                  </a:solidFill>
                  <a:latin typeface="Arial" charset="0"/>
                </a:defRPr>
              </a:lvl2pPr>
              <a:lvl3pPr marL="1143000" indent="-228600" eaLnBrk="0" hangingPunct="0">
                <a:defRPr sz="4400">
                  <a:solidFill>
                    <a:srgbClr val="6E797F"/>
                  </a:solidFill>
                  <a:latin typeface="Arial" charset="0"/>
                </a:defRPr>
              </a:lvl3pPr>
              <a:lvl4pPr marL="1600200" indent="-228600" eaLnBrk="0" hangingPunct="0">
                <a:defRPr sz="4400">
                  <a:solidFill>
                    <a:srgbClr val="6E797F"/>
                  </a:solidFill>
                  <a:latin typeface="Arial" charset="0"/>
                </a:defRPr>
              </a:lvl4pPr>
              <a:lvl5pPr marL="2057400" indent="-228600" eaLnBrk="0" hangingPunct="0">
                <a:defRPr sz="4400">
                  <a:solidFill>
                    <a:srgbClr val="6E797F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rgbClr val="6E797F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rgbClr val="6E797F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rgbClr val="6E797F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rgbClr val="6E797F"/>
                  </a:solidFill>
                  <a:latin typeface="Arial" charset="0"/>
                </a:defRPr>
              </a:lvl9pPr>
            </a:lstStyle>
            <a:p>
              <a:pPr algn="ctr" eaLnBrk="1" hangingPunct="1">
                <a:spcAft>
                  <a:spcPct val="10000"/>
                </a:spcAft>
                <a:defRPr/>
              </a:pPr>
              <a:r>
                <a:rPr lang="en-US" sz="1200" b="1" kern="0" smtClean="0">
                  <a:solidFill>
                    <a:srgbClr val="032B91"/>
                  </a:solidFill>
                </a:rPr>
                <a:t>BK</a:t>
              </a:r>
            </a:p>
            <a:p>
              <a:pPr algn="ctr" eaLnBrk="1" hangingPunct="1">
                <a:defRPr/>
              </a:pPr>
              <a:r>
                <a:rPr lang="en-US" sz="900" b="1" kern="0" smtClean="0">
                  <a:solidFill>
                    <a:srgbClr val="1488DB"/>
                  </a:solidFill>
                </a:rPr>
                <a:t>TP.HCM</a:t>
              </a:r>
              <a:endParaRPr lang="en-US" sz="900" kern="0" smtClean="0">
                <a:solidFill>
                  <a:srgbClr val="1488DB"/>
                </a:solidFill>
              </a:endParaRPr>
            </a:p>
          </p:txBody>
        </p:sp>
      </p:grpSp>
      <p:sp>
        <p:nvSpPr>
          <p:cNvPr id="13" name="Footer Placeholder 4"/>
          <p:cNvSpPr txBox="1">
            <a:spLocks/>
          </p:cNvSpPr>
          <p:nvPr userDrawn="1"/>
        </p:nvSpPr>
        <p:spPr bwMode="auto">
          <a:xfrm>
            <a:off x="2819400" y="6400800"/>
            <a:ext cx="4419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ctr" defTabSz="914400" rtl="0" eaLnBrk="1" latinLnBrk="0" hangingPunct="1">
              <a:defRPr sz="1400" b="1" i="1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mtClean="0">
                <a:solidFill>
                  <a:srgbClr val="333399">
                    <a:lumMod val="60000"/>
                    <a:lumOff val="40000"/>
                  </a:srgbClr>
                </a:solidFill>
              </a:rPr>
              <a:t>Faculty of Computer Science &amp; Engineering</a:t>
            </a:r>
            <a:endParaRPr lang="vi-VN">
              <a:solidFill>
                <a:srgbClr val="333399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02286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4A843D0-5383-40AF-B31E-0BF82019598F}" type="datetime1">
              <a:rPr lang="en-US" smtClean="0">
                <a:solidFill>
                  <a:srgbClr val="000000"/>
                </a:solidFill>
              </a:rPr>
              <a:pPr/>
              <a:t>17-Mar-16</a:t>
            </a:fld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Faculty of Computer Science &amp; Engineering</a:t>
            </a:r>
            <a:endParaRPr lang="vi-VN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A07923-D547-466D-8151-D5B6058EAB81}" type="slidenum">
              <a:rPr lang="vi-VN" smtClean="0">
                <a:solidFill>
                  <a:srgbClr val="000000"/>
                </a:solidFill>
              </a:rPr>
              <a:pPr/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128332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71B935F-EB2A-4AD5-8E8A-6EEE50527196}" type="datetime1">
              <a:rPr lang="en-US" smtClean="0">
                <a:solidFill>
                  <a:srgbClr val="000000"/>
                </a:solidFill>
              </a:rPr>
              <a:pPr/>
              <a:t>17-Mar-16</a:t>
            </a:fld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Faculty of Computer Science &amp; Engineering</a:t>
            </a:r>
            <a:endParaRPr lang="vi-VN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A07923-D547-466D-8151-D5B6058EAB81}" type="slidenum">
              <a:rPr lang="vi-VN" smtClean="0">
                <a:solidFill>
                  <a:srgbClr val="000000"/>
                </a:solidFill>
              </a:rPr>
              <a:pPr/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876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F8AA14B-D6DE-445C-838A-2F5F10AE6EA1}" type="datetime1">
              <a:rPr lang="en-US" smtClean="0">
                <a:solidFill>
                  <a:srgbClr val="000000"/>
                </a:solidFill>
              </a:rPr>
              <a:pPr/>
              <a:t>17-Mar-16</a:t>
            </a:fld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Faculty of Computer Science &amp; Engineering</a:t>
            </a: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A07923-D547-466D-8151-D5B6058EAB81}" type="slidenum">
              <a:rPr lang="vi-VN" smtClean="0">
                <a:solidFill>
                  <a:srgbClr val="000000"/>
                </a:solidFill>
              </a:rPr>
              <a:pPr/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858831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613BD6-F022-4B4C-B538-AF8869BE0FD9}" type="datetime1">
              <a:rPr lang="en-US" smtClean="0">
                <a:solidFill>
                  <a:srgbClr val="000000"/>
                </a:solidFill>
              </a:rPr>
              <a:pPr/>
              <a:t>17-Mar-16</a:t>
            </a:fld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Faculty of Computer Science &amp; Engineering</a:t>
            </a: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A07923-D547-466D-8151-D5B6058EAB81}" type="slidenum">
              <a:rPr lang="vi-VN" smtClean="0">
                <a:solidFill>
                  <a:srgbClr val="000000"/>
                </a:solidFill>
              </a:rPr>
              <a:pPr/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3560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17-Mar-16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ltGray">
          <a:xfrm>
            <a:off x="381794" y="497991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vi-VN" sz="2400">
              <a:solidFill>
                <a:srgbClr val="000000"/>
              </a:solidFill>
            </a:endParaRPr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ltGray">
          <a:xfrm>
            <a:off x="764381" y="497991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vi-VN" sz="2400">
              <a:solidFill>
                <a:srgbClr val="000000"/>
              </a:solidFill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ltGray">
          <a:xfrm>
            <a:off x="505619" y="920266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vi-VN" sz="240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ltGray">
          <a:xfrm>
            <a:off x="875506" y="920266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vi-VN" sz="2400">
              <a:solidFill>
                <a:srgbClr val="000000"/>
              </a:solidFill>
            </a:endParaRP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ltGray">
          <a:xfrm>
            <a:off x="91281" y="847241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vi-VN" sz="2400">
              <a:solidFill>
                <a:srgbClr val="000000"/>
              </a:solidFill>
            </a:endParaRPr>
          </a:p>
        </p:txBody>
      </p:sp>
      <p:sp>
        <p:nvSpPr>
          <p:cNvPr id="4103" name="Rectangle 7"/>
          <p:cNvSpPr>
            <a:spLocks noChangeArrowheads="1"/>
          </p:cNvSpPr>
          <p:nvPr/>
        </p:nvSpPr>
        <p:spPr bwMode="gray">
          <a:xfrm>
            <a:off x="726281" y="390041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vi-VN" sz="2400">
              <a:solidFill>
                <a:srgbClr val="000000"/>
              </a:solidFill>
            </a:endParaRPr>
          </a:p>
        </p:txBody>
      </p:sp>
      <p:sp>
        <p:nvSpPr>
          <p:cNvPr id="4104" name="Rectangle 8"/>
          <p:cNvSpPr>
            <a:spLocks noChangeArrowheads="1"/>
          </p:cNvSpPr>
          <p:nvPr/>
        </p:nvSpPr>
        <p:spPr bwMode="gray">
          <a:xfrm>
            <a:off x="407194" y="1180616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vi-VN" sz="2400">
              <a:solidFill>
                <a:srgbClr val="000000"/>
              </a:solidFill>
            </a:endParaRPr>
          </a:p>
        </p:txBody>
      </p:sp>
      <p:sp>
        <p:nvSpPr>
          <p:cNvPr id="4105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776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06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1470991"/>
            <a:ext cx="7772400" cy="46615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10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fld id="{8DBD4175-44EF-4B52-AD4D-4AB9E04445E3}" type="datetime1">
              <a:rPr lang="en-US" smtClean="0">
                <a:solidFill>
                  <a:srgbClr val="000000"/>
                </a:solidFill>
              </a:rPr>
              <a:pPr/>
              <a:t>17-Mar-16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410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Faculty of Computer Science &amp; Engineering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410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750E144F-35F2-4001-89DB-4F67F07C56F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1073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2494D-5898-463E-B7AB-C16D07135D8F}" type="datetime1">
              <a:rPr lang="en-US" smtClean="0">
                <a:solidFill>
                  <a:srgbClr val="000000"/>
                </a:solidFill>
              </a:rPr>
              <a:pPr/>
              <a:t>17-Mar-16</a:t>
            </a:fld>
            <a:endParaRPr lang="vi-VN">
              <a:solidFill>
                <a:srgbClr val="000000"/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333399">
                    <a:lumMod val="60000"/>
                    <a:lumOff val="40000"/>
                  </a:srgbClr>
                </a:solidFill>
              </a:rPr>
              <a:t>Faculty of Computer Science &amp; Engineering</a:t>
            </a:r>
            <a:endParaRPr lang="vi-VN">
              <a:solidFill>
                <a:srgbClr val="33339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07923-D547-466D-8151-D5B6058EAB81}" type="slidenum">
              <a:rPr lang="vi-VN" smtClean="0">
                <a:solidFill>
                  <a:srgbClr val="000000"/>
                </a:solidFill>
              </a:rPr>
              <a:pPr/>
              <a:t>1</a:t>
            </a:fld>
            <a:endParaRPr lang="vi-VN">
              <a:solidFill>
                <a:srgbClr val="000000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/>
              <a:t>Exercise 2.15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914400" y="1447800"/>
            <a:ext cx="7888288" cy="4572000"/>
          </a:xfrm>
        </p:spPr>
        <p:txBody>
          <a:bodyPr/>
          <a:lstStyle/>
          <a:p>
            <a:pPr marL="0" indent="0" algn="just">
              <a:buNone/>
            </a:pPr>
            <a:r>
              <a:rPr lang="en-US" sz="1600"/>
              <a:t>For these problems, the table holds some logical operations that are not included </a:t>
            </a:r>
            <a:r>
              <a:rPr lang="en-US" sz="1600" smtClean="0"/>
              <a:t>in the </a:t>
            </a:r>
            <a:r>
              <a:rPr lang="en-US" sz="1600"/>
              <a:t>MIPS instruction set. How can these instructions be implemented</a:t>
            </a:r>
            <a:r>
              <a:rPr lang="en-US" sz="1600" smtClean="0"/>
              <a:t>?</a:t>
            </a:r>
          </a:p>
          <a:p>
            <a:pPr marL="0" indent="0" algn="just">
              <a:buNone/>
            </a:pPr>
            <a:endParaRPr lang="en-US" sz="1600"/>
          </a:p>
          <a:p>
            <a:pPr marL="0" indent="0" algn="just">
              <a:buNone/>
            </a:pPr>
            <a:endParaRPr lang="en-US" sz="1600" smtClean="0"/>
          </a:p>
          <a:p>
            <a:pPr marL="0" indent="0" algn="just">
              <a:buNone/>
            </a:pPr>
            <a:endParaRPr lang="en-US" sz="1600"/>
          </a:p>
          <a:p>
            <a:pPr marL="0" indent="0" algn="just">
              <a:buNone/>
            </a:pPr>
            <a:endParaRPr lang="en-US" sz="1600" smtClean="0"/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sz="1600"/>
              <a:t>2.15.1 [5] &lt;2.6&gt; The logical instructions above are not included in the </a:t>
            </a:r>
            <a:r>
              <a:rPr lang="en-US" sz="1600" smtClean="0"/>
              <a:t>MIPS instruction </a:t>
            </a:r>
            <a:r>
              <a:rPr lang="en-US" sz="1600"/>
              <a:t>set, but are described above. If the value of $t2 = 0x00FFA5A5 and </a:t>
            </a:r>
            <a:r>
              <a:rPr lang="en-US" sz="1600" smtClean="0"/>
              <a:t>the value </a:t>
            </a:r>
            <a:r>
              <a:rPr lang="en-US" sz="1600"/>
              <a:t>of $t3 = 0xFFFF003C, what is the result in $t1?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sz="1600"/>
              <a:t>2.15.2 [10] &lt;2.6&gt; The logical instructions above are not included in the </a:t>
            </a:r>
            <a:r>
              <a:rPr lang="en-US" sz="1600" smtClean="0"/>
              <a:t>MIPS instruction </a:t>
            </a:r>
            <a:r>
              <a:rPr lang="en-US" sz="1600"/>
              <a:t>set, but can be synthesized using one or more MIPS assembly </a:t>
            </a:r>
            <a:r>
              <a:rPr lang="en-US" sz="1600" smtClean="0"/>
              <a:t>instructions. Provide </a:t>
            </a:r>
            <a:r>
              <a:rPr lang="en-US" sz="1600"/>
              <a:t>a minimal set of MIPS instructions that may be used in place of </a:t>
            </a:r>
            <a:r>
              <a:rPr lang="en-US" sz="1600" smtClean="0"/>
              <a:t>the instructions </a:t>
            </a:r>
            <a:r>
              <a:rPr lang="en-US" sz="1600"/>
              <a:t>in the table above.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sz="1600"/>
              <a:t>2.15.3 [5] &lt;2.6&gt; For your sequence of instructions in 2.15.2, show the </a:t>
            </a:r>
            <a:r>
              <a:rPr lang="en-US" sz="1600" smtClean="0"/>
              <a:t>bit-level representation </a:t>
            </a:r>
            <a:r>
              <a:rPr lang="en-US" sz="1600"/>
              <a:t>of each instruction.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4063619"/>
              </p:ext>
            </p:extLst>
          </p:nvPr>
        </p:nvGraphicFramePr>
        <p:xfrm>
          <a:off x="1981200" y="2057400"/>
          <a:ext cx="6096000" cy="7416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57200"/>
                <a:gridCol w="56388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a.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800" u="none" strike="noStrike" kern="1200" baseline="0" smtClean="0"/>
                        <a:t>not $t1, $t2 // bit-wise invert</a:t>
                      </a:r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b.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u="none" strike="noStrike" kern="1200" baseline="0" smtClean="0"/>
                        <a:t>orn $t1, $t2, $t3 // bit-wise OR of $t2, !$t3</a:t>
                      </a:r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46097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2494D-5898-463E-B7AB-C16D07135D8F}" type="datetime1">
              <a:rPr lang="en-US" smtClean="0">
                <a:solidFill>
                  <a:srgbClr val="000000"/>
                </a:solidFill>
              </a:rPr>
              <a:pPr/>
              <a:t>17-Mar-16</a:t>
            </a:fld>
            <a:endParaRPr lang="vi-VN">
              <a:solidFill>
                <a:srgbClr val="000000"/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333399">
                    <a:lumMod val="60000"/>
                    <a:lumOff val="40000"/>
                  </a:srgbClr>
                </a:solidFill>
              </a:rPr>
              <a:t>Faculty of Computer Science &amp; Engineering</a:t>
            </a:r>
            <a:endParaRPr lang="vi-VN">
              <a:solidFill>
                <a:srgbClr val="33339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07923-D547-466D-8151-D5B6058EAB81}" type="slidenum">
              <a:rPr lang="vi-VN" smtClean="0">
                <a:solidFill>
                  <a:srgbClr val="000000"/>
                </a:solidFill>
              </a:rPr>
              <a:pPr/>
              <a:t>2</a:t>
            </a:fld>
            <a:endParaRPr lang="vi-VN">
              <a:solidFill>
                <a:srgbClr val="000000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/>
              <a:t>Exercise 2.15 (cont.)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685800" y="1295400"/>
            <a:ext cx="8382000" cy="4813921"/>
          </a:xfrm>
        </p:spPr>
        <p:txBody>
          <a:bodyPr/>
          <a:lstStyle/>
          <a:p>
            <a:pPr algn="just"/>
            <a:r>
              <a:rPr lang="en-US" sz="1800"/>
              <a:t>Various C-level logical statements are shown in the table below. In this exercise, </a:t>
            </a:r>
            <a:r>
              <a:rPr lang="en-US" sz="1800" smtClean="0"/>
              <a:t>you will </a:t>
            </a:r>
            <a:r>
              <a:rPr lang="en-US" sz="1800"/>
              <a:t>be asked to evaluate the statements and implement these C statements </a:t>
            </a:r>
            <a:r>
              <a:rPr lang="en-US" sz="1800" smtClean="0"/>
              <a:t>using MIPS </a:t>
            </a:r>
            <a:r>
              <a:rPr lang="en-US" sz="1800"/>
              <a:t>assembly instructions.</a:t>
            </a:r>
          </a:p>
          <a:p>
            <a:pPr marL="0" indent="0" algn="just">
              <a:buNone/>
            </a:pPr>
            <a:endParaRPr lang="en-US" sz="1800" smtClean="0"/>
          </a:p>
          <a:p>
            <a:pPr marL="0" indent="0">
              <a:buNone/>
            </a:pPr>
            <a:endParaRPr lang="en-US" sz="2000" smtClean="0"/>
          </a:p>
          <a:p>
            <a:pPr marL="0" indent="0">
              <a:buNone/>
            </a:pPr>
            <a:endParaRPr lang="en-US" sz="2000"/>
          </a:p>
          <a:p>
            <a:pPr algn="just"/>
            <a:r>
              <a:rPr lang="en-US" sz="1800"/>
              <a:t>2.15.4 [5] &lt;2.6&gt; The table above shows different C statements that use </a:t>
            </a:r>
            <a:r>
              <a:rPr lang="en-US" sz="1800" smtClean="0"/>
              <a:t>logical operators</a:t>
            </a:r>
            <a:r>
              <a:rPr lang="en-US" sz="1800"/>
              <a:t>. If the memory location at C[0] contains the integer values </a:t>
            </a:r>
            <a:r>
              <a:rPr lang="en-US" sz="1800" smtClean="0"/>
              <a:t>0x00001234, and </a:t>
            </a:r>
            <a:r>
              <a:rPr lang="en-US" sz="1800"/>
              <a:t>the initial integer values of A and B are 0x00000000 and 0x00002222, what </a:t>
            </a:r>
            <a:r>
              <a:rPr lang="en-US" sz="1800" smtClean="0"/>
              <a:t>is the </a:t>
            </a:r>
            <a:r>
              <a:rPr lang="en-US" sz="1800"/>
              <a:t>result value of A?</a:t>
            </a:r>
          </a:p>
          <a:p>
            <a:pPr algn="just"/>
            <a:r>
              <a:rPr lang="en-US" sz="1800"/>
              <a:t>2.15.5 [5] &lt;2.6&gt; For the C statements in the table above, write a </a:t>
            </a:r>
            <a:r>
              <a:rPr lang="en-US" sz="1800" smtClean="0"/>
              <a:t>minimal sequence </a:t>
            </a:r>
            <a:r>
              <a:rPr lang="en-US" sz="1800"/>
              <a:t>of MIPS assembly instructions that does the identical operation. </a:t>
            </a:r>
            <a:r>
              <a:rPr lang="en-US" sz="1800" smtClean="0"/>
              <a:t>Assume $t1 </a:t>
            </a:r>
            <a:r>
              <a:rPr lang="en-US" sz="1800"/>
              <a:t>= A, $t2 = B, and $s1 is the base address of C.</a:t>
            </a:r>
          </a:p>
          <a:p>
            <a:pPr algn="just"/>
            <a:r>
              <a:rPr lang="en-US" sz="1800"/>
              <a:t>2.15.6 [5] &lt;2.6&gt; For your sequence of instructions in 2.15.5, show the </a:t>
            </a:r>
            <a:r>
              <a:rPr lang="en-US" sz="1800" smtClean="0"/>
              <a:t>bit-level representation </a:t>
            </a:r>
            <a:r>
              <a:rPr lang="en-US" sz="1800"/>
              <a:t>of each instruction.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7607083"/>
              </p:ext>
            </p:extLst>
          </p:nvPr>
        </p:nvGraphicFramePr>
        <p:xfrm>
          <a:off x="2971800" y="2286000"/>
          <a:ext cx="32004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3400"/>
                <a:gridCol w="26670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a.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A = B | !A;</a:t>
                      </a:r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b.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 = C[0] &lt;&lt; 4;</a:t>
                      </a:r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9923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eme1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charset="0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388</Words>
  <Application>Microsoft Office PowerPoint</Application>
  <PresentationFormat>On-screen Show (4:3)</PresentationFormat>
  <Paragraphs>33</Paragraphs>
  <Slides>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</vt:i4>
      </vt:variant>
    </vt:vector>
  </HeadingPairs>
  <TitlesOfParts>
    <vt:vector size="4" baseType="lpstr">
      <vt:lpstr>Office Theme</vt:lpstr>
      <vt:lpstr>1_Theme1</vt:lpstr>
      <vt:lpstr>Exercise 2.15</vt:lpstr>
      <vt:lpstr>Exercise 2.15 (cont.)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Exercise 2.10</dc:title>
  <dc:creator>Thanh-Son</dc:creator>
  <cp:lastModifiedBy>Thanh-Son Nguyen</cp:lastModifiedBy>
  <cp:revision>9</cp:revision>
  <dcterms:created xsi:type="dcterms:W3CDTF">2006-08-16T00:00:00Z</dcterms:created>
  <dcterms:modified xsi:type="dcterms:W3CDTF">2016-03-17T07:16:55Z</dcterms:modified>
</cp:coreProperties>
</file>