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68409B-CBDF-4E70-81C0-C139C7619C3A}" type="datetimeFigureOut">
              <a:rPr lang="en-US" smtClean="0"/>
              <a:t>18-Mar-16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923F-2ED7-4FEE-AFF4-07ACC9DECF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109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DC50C-A260-474F-BA18-7E1AB7BD15A8}" type="slidenum">
              <a:rPr lang="vi-VN" smtClean="0">
                <a:solidFill>
                  <a:prstClr val="black"/>
                </a:solidFill>
              </a:rPr>
              <a:pPr/>
              <a:t>1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40511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DC50C-A260-474F-BA18-7E1AB7BD15A8}" type="slidenum">
              <a:rPr lang="vi-VN" smtClean="0">
                <a:solidFill>
                  <a:prstClr val="black"/>
                </a:solidFill>
              </a:rPr>
              <a:pPr/>
              <a:t>2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40511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DC50C-A260-474F-BA18-7E1AB7BD15A8}" type="slidenum">
              <a:rPr lang="vi-VN" smtClean="0">
                <a:solidFill>
                  <a:prstClr val="black"/>
                </a:solidFill>
              </a:rPr>
              <a:pPr/>
              <a:t>3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40511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123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5124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vi-VN">
                  <a:solidFill>
                    <a:srgbClr val="000000"/>
                  </a:solidFill>
                </a:endParaRPr>
              </a:p>
            </p:txBody>
          </p:sp>
          <p:sp>
            <p:nvSpPr>
              <p:cNvPr id="5125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vi-VN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12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5127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vi-VN">
                  <a:solidFill>
                    <a:srgbClr val="000000"/>
                  </a:solidFill>
                </a:endParaRPr>
              </a:p>
            </p:txBody>
          </p:sp>
          <p:sp>
            <p:nvSpPr>
              <p:cNvPr id="5128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vi-VN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5129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>
                <a:solidFill>
                  <a:srgbClr val="000000"/>
                </a:solidFill>
              </a:endParaRPr>
            </a:p>
          </p:txBody>
        </p:sp>
        <p:sp>
          <p:nvSpPr>
            <p:cNvPr id="5130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>
                <a:solidFill>
                  <a:srgbClr val="000000"/>
                </a:solidFill>
              </a:endParaRPr>
            </a:p>
          </p:txBody>
        </p:sp>
        <p:sp>
          <p:nvSpPr>
            <p:cNvPr id="5131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>
                <a:solidFill>
                  <a:srgbClr val="000000"/>
                </a:solidFill>
              </a:endParaRPr>
            </a:p>
          </p:txBody>
        </p:sp>
      </p:grpSp>
      <p:sp>
        <p:nvSpPr>
          <p:cNvPr id="51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134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5334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59D0FE6F-628C-45AC-A3AC-46ABEFDF007A}" type="datetime1">
              <a:rPr lang="en-US" smtClean="0">
                <a:solidFill>
                  <a:srgbClr val="1C1C1C"/>
                </a:solidFill>
              </a:rPr>
              <a:pPr/>
              <a:t>18-Mar-16</a:t>
            </a:fld>
            <a:endParaRPr lang="vi-VN">
              <a:solidFill>
                <a:srgbClr val="1C1C1C"/>
              </a:solidFill>
            </a:endParaRPr>
          </a:p>
        </p:txBody>
      </p:sp>
      <p:sp>
        <p:nvSpPr>
          <p:cNvPr id="5135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400800"/>
            <a:ext cx="4191000" cy="3048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 smtClean="0">
                <a:solidFill>
                  <a:srgbClr val="1C1C1C"/>
                </a:solidFill>
              </a:rPr>
              <a:t>Faculty of Computer Science &amp; Engineering</a:t>
            </a:r>
            <a:endParaRPr lang="vi-VN">
              <a:solidFill>
                <a:srgbClr val="1C1C1C"/>
              </a:solidFill>
            </a:endParaRPr>
          </a:p>
        </p:txBody>
      </p:sp>
      <p:sp>
        <p:nvSpPr>
          <p:cNvPr id="5136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391400" y="6248400"/>
            <a:ext cx="1371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6A07923-D547-466D-8151-D5B6058EAB81}" type="slidenum">
              <a:rPr lang="vi-VN" smtClean="0">
                <a:solidFill>
                  <a:srgbClr val="1C1C1C"/>
                </a:solidFill>
              </a:rPr>
              <a:pPr/>
              <a:t>‹#›</a:t>
            </a:fld>
            <a:endParaRPr lang="vi-VN">
              <a:solidFill>
                <a:srgbClr val="1C1C1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7695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447800" y="6248400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fld id="{6C8AC6A2-6863-41BA-AA15-8688ACBFAAF3}" type="datetime1">
              <a:rPr lang="en-US" smtClean="0">
                <a:solidFill>
                  <a:srgbClr val="000000"/>
                </a:solidFill>
              </a:rPr>
              <a:pPr/>
              <a:t>18-Mar-16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19400" y="6400800"/>
            <a:ext cx="4419600" cy="304800"/>
          </a:xfrm>
        </p:spPr>
        <p:txBody>
          <a:bodyPr/>
          <a:lstStyle>
            <a:lvl1pPr>
              <a:defRPr b="1" i="1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 smtClean="0">
                <a:solidFill>
                  <a:srgbClr val="333399">
                    <a:lumMod val="60000"/>
                    <a:lumOff val="40000"/>
                  </a:srgbClr>
                </a:solidFill>
              </a:rPr>
              <a:t>Faculty of Computer Science &amp; Engineering</a:t>
            </a:r>
            <a:endParaRPr lang="vi-VN">
              <a:solidFill>
                <a:srgbClr val="33339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6243638"/>
            <a:ext cx="1327150" cy="457200"/>
          </a:xfrm>
        </p:spPr>
        <p:txBody>
          <a:bodyPr/>
          <a:lstStyle>
            <a:lvl1pPr>
              <a:defRPr/>
            </a:lvl1pPr>
          </a:lstStyle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‹#›</a:t>
            </a:fld>
            <a:endParaRPr lang="vi-VN">
              <a:solidFill>
                <a:srgbClr val="000000"/>
              </a:solidFill>
            </a:endParaRPr>
          </a:p>
        </p:txBody>
      </p:sp>
      <p:grpSp>
        <p:nvGrpSpPr>
          <p:cNvPr id="7" name="Group 30"/>
          <p:cNvGrpSpPr>
            <a:grpSpLocks/>
          </p:cNvGrpSpPr>
          <p:nvPr userDrawn="1"/>
        </p:nvGrpSpPr>
        <p:grpSpPr bwMode="auto">
          <a:xfrm>
            <a:off x="63871" y="5673069"/>
            <a:ext cx="1034562" cy="1033463"/>
            <a:chOff x="125" y="2614"/>
            <a:chExt cx="706" cy="651"/>
          </a:xfrm>
        </p:grpSpPr>
        <p:sp>
          <p:nvSpPr>
            <p:cNvPr id="8" name="Freeform 15"/>
            <p:cNvSpPr>
              <a:spLocks/>
            </p:cNvSpPr>
            <p:nvPr/>
          </p:nvSpPr>
          <p:spPr bwMode="auto">
            <a:xfrm>
              <a:off x="299" y="2614"/>
              <a:ext cx="178" cy="283"/>
            </a:xfrm>
            <a:custGeom>
              <a:avLst/>
              <a:gdLst>
                <a:gd name="T0" fmla="*/ 0 w 1327"/>
                <a:gd name="T1" fmla="*/ 283 h 2290"/>
                <a:gd name="T2" fmla="*/ 0 w 1327"/>
                <a:gd name="T3" fmla="*/ 94 h 2290"/>
                <a:gd name="T4" fmla="*/ 178 w 1327"/>
                <a:gd name="T5" fmla="*/ 0 h 2290"/>
                <a:gd name="T6" fmla="*/ 178 w 1327"/>
                <a:gd name="T7" fmla="*/ 188 h 2290"/>
                <a:gd name="T8" fmla="*/ 0 w 1327"/>
                <a:gd name="T9" fmla="*/ 283 h 2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7" h="2290">
                  <a:moveTo>
                    <a:pt x="0" y="2290"/>
                  </a:moveTo>
                  <a:lnTo>
                    <a:pt x="0" y="760"/>
                  </a:lnTo>
                  <a:lnTo>
                    <a:pt x="1327" y="0"/>
                  </a:lnTo>
                  <a:lnTo>
                    <a:pt x="1327" y="1525"/>
                  </a:lnTo>
                  <a:lnTo>
                    <a:pt x="0" y="2290"/>
                  </a:lnTo>
                  <a:close/>
                </a:path>
              </a:pathLst>
            </a:custGeom>
            <a:solidFill>
              <a:srgbClr val="032B91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9" name="Freeform 16"/>
            <p:cNvSpPr>
              <a:spLocks/>
            </p:cNvSpPr>
            <p:nvPr/>
          </p:nvSpPr>
          <p:spPr bwMode="auto">
            <a:xfrm>
              <a:off x="477" y="2614"/>
              <a:ext cx="177" cy="285"/>
            </a:xfrm>
            <a:custGeom>
              <a:avLst/>
              <a:gdLst>
                <a:gd name="T0" fmla="*/ 177 w 1497"/>
                <a:gd name="T1" fmla="*/ 285 h 2589"/>
                <a:gd name="T2" fmla="*/ 177 w 1497"/>
                <a:gd name="T3" fmla="*/ 94 h 2589"/>
                <a:gd name="T4" fmla="*/ 0 w 1497"/>
                <a:gd name="T5" fmla="*/ 0 h 2589"/>
                <a:gd name="T6" fmla="*/ 0 w 1497"/>
                <a:gd name="T7" fmla="*/ 189 h 2589"/>
                <a:gd name="T8" fmla="*/ 177 w 1497"/>
                <a:gd name="T9" fmla="*/ 285 h 25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497" h="2589">
                  <a:moveTo>
                    <a:pt x="1496" y="2589"/>
                  </a:moveTo>
                  <a:lnTo>
                    <a:pt x="1497" y="856"/>
                  </a:lnTo>
                  <a:lnTo>
                    <a:pt x="0" y="0"/>
                  </a:lnTo>
                  <a:lnTo>
                    <a:pt x="0" y="1717"/>
                  </a:lnTo>
                  <a:lnTo>
                    <a:pt x="1496" y="2589"/>
                  </a:lnTo>
                  <a:close/>
                </a:path>
              </a:pathLst>
            </a:custGeom>
            <a:solidFill>
              <a:srgbClr val="1488DB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" name="Freeform 17"/>
            <p:cNvSpPr>
              <a:spLocks/>
            </p:cNvSpPr>
            <p:nvPr/>
          </p:nvSpPr>
          <p:spPr bwMode="auto">
            <a:xfrm>
              <a:off x="125" y="2897"/>
              <a:ext cx="178" cy="284"/>
            </a:xfrm>
            <a:custGeom>
              <a:avLst/>
              <a:gdLst>
                <a:gd name="T0" fmla="*/ 0 w 1327"/>
                <a:gd name="T1" fmla="*/ 284 h 2290"/>
                <a:gd name="T2" fmla="*/ 0 w 1327"/>
                <a:gd name="T3" fmla="*/ 94 h 2290"/>
                <a:gd name="T4" fmla="*/ 178 w 1327"/>
                <a:gd name="T5" fmla="*/ 0 h 2290"/>
                <a:gd name="T6" fmla="*/ 178 w 1327"/>
                <a:gd name="T7" fmla="*/ 189 h 2290"/>
                <a:gd name="T8" fmla="*/ 0 w 1327"/>
                <a:gd name="T9" fmla="*/ 284 h 2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7" h="2290">
                  <a:moveTo>
                    <a:pt x="0" y="2290"/>
                  </a:moveTo>
                  <a:lnTo>
                    <a:pt x="0" y="760"/>
                  </a:lnTo>
                  <a:lnTo>
                    <a:pt x="1327" y="0"/>
                  </a:lnTo>
                  <a:lnTo>
                    <a:pt x="1327" y="1525"/>
                  </a:lnTo>
                  <a:lnTo>
                    <a:pt x="0" y="2290"/>
                  </a:lnTo>
                  <a:close/>
                </a:path>
              </a:pathLst>
            </a:custGeom>
            <a:solidFill>
              <a:srgbClr val="1488DB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auto">
            <a:xfrm flipH="1">
              <a:off x="652" y="2896"/>
              <a:ext cx="179" cy="284"/>
            </a:xfrm>
            <a:custGeom>
              <a:avLst/>
              <a:gdLst>
                <a:gd name="T0" fmla="*/ 0 w 1327"/>
                <a:gd name="T1" fmla="*/ 284 h 2290"/>
                <a:gd name="T2" fmla="*/ 0 w 1327"/>
                <a:gd name="T3" fmla="*/ 94 h 2290"/>
                <a:gd name="T4" fmla="*/ 179 w 1327"/>
                <a:gd name="T5" fmla="*/ 0 h 2290"/>
                <a:gd name="T6" fmla="*/ 179 w 1327"/>
                <a:gd name="T7" fmla="*/ 189 h 2290"/>
                <a:gd name="T8" fmla="*/ 0 w 1327"/>
                <a:gd name="T9" fmla="*/ 284 h 2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7" h="2290">
                  <a:moveTo>
                    <a:pt x="0" y="2290"/>
                  </a:moveTo>
                  <a:lnTo>
                    <a:pt x="0" y="760"/>
                  </a:lnTo>
                  <a:lnTo>
                    <a:pt x="1327" y="0"/>
                  </a:lnTo>
                  <a:lnTo>
                    <a:pt x="1327" y="1525"/>
                  </a:lnTo>
                  <a:lnTo>
                    <a:pt x="0" y="2290"/>
                  </a:lnTo>
                  <a:close/>
                </a:path>
              </a:pathLst>
            </a:custGeom>
            <a:solidFill>
              <a:srgbClr val="032B91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" name="Freeform 19"/>
            <p:cNvSpPr>
              <a:spLocks/>
            </p:cNvSpPr>
            <p:nvPr/>
          </p:nvSpPr>
          <p:spPr bwMode="auto">
            <a:xfrm rot="3690139">
              <a:off x="216" y="3029"/>
              <a:ext cx="165" cy="307"/>
            </a:xfrm>
            <a:custGeom>
              <a:avLst/>
              <a:gdLst>
                <a:gd name="T0" fmla="*/ 0 w 1327"/>
                <a:gd name="T1" fmla="*/ 307 h 2290"/>
                <a:gd name="T2" fmla="*/ 0 w 1327"/>
                <a:gd name="T3" fmla="*/ 102 h 2290"/>
                <a:gd name="T4" fmla="*/ 165 w 1327"/>
                <a:gd name="T5" fmla="*/ 0 h 2290"/>
                <a:gd name="T6" fmla="*/ 165 w 1327"/>
                <a:gd name="T7" fmla="*/ 204 h 2290"/>
                <a:gd name="T8" fmla="*/ 0 w 1327"/>
                <a:gd name="T9" fmla="*/ 307 h 2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7" h="2290">
                  <a:moveTo>
                    <a:pt x="0" y="2290"/>
                  </a:moveTo>
                  <a:lnTo>
                    <a:pt x="0" y="760"/>
                  </a:lnTo>
                  <a:lnTo>
                    <a:pt x="1327" y="0"/>
                  </a:lnTo>
                  <a:lnTo>
                    <a:pt x="1327" y="1525"/>
                  </a:lnTo>
                  <a:lnTo>
                    <a:pt x="0" y="2290"/>
                  </a:lnTo>
                  <a:close/>
                </a:path>
              </a:pathLst>
            </a:custGeom>
            <a:solidFill>
              <a:srgbClr val="032B91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Freeform 20"/>
            <p:cNvSpPr>
              <a:spLocks/>
            </p:cNvSpPr>
            <p:nvPr/>
          </p:nvSpPr>
          <p:spPr bwMode="auto">
            <a:xfrm rot="3600000">
              <a:off x="570" y="3024"/>
              <a:ext cx="165" cy="306"/>
            </a:xfrm>
            <a:custGeom>
              <a:avLst/>
              <a:gdLst>
                <a:gd name="T0" fmla="*/ 0 w 1327"/>
                <a:gd name="T1" fmla="*/ 306 h 2290"/>
                <a:gd name="T2" fmla="*/ 0 w 1327"/>
                <a:gd name="T3" fmla="*/ 102 h 2290"/>
                <a:gd name="T4" fmla="*/ 165 w 1327"/>
                <a:gd name="T5" fmla="*/ 0 h 2290"/>
                <a:gd name="T6" fmla="*/ 165 w 1327"/>
                <a:gd name="T7" fmla="*/ 204 h 2290"/>
                <a:gd name="T8" fmla="*/ 0 w 1327"/>
                <a:gd name="T9" fmla="*/ 306 h 2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7" h="2290">
                  <a:moveTo>
                    <a:pt x="0" y="2290"/>
                  </a:moveTo>
                  <a:lnTo>
                    <a:pt x="0" y="760"/>
                  </a:lnTo>
                  <a:lnTo>
                    <a:pt x="1327" y="0"/>
                  </a:lnTo>
                  <a:lnTo>
                    <a:pt x="1327" y="1525"/>
                  </a:lnTo>
                  <a:lnTo>
                    <a:pt x="0" y="2290"/>
                  </a:lnTo>
                  <a:close/>
                </a:path>
              </a:pathLst>
            </a:custGeom>
            <a:solidFill>
              <a:srgbClr val="1488DB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4" name="Text Box 22"/>
            <p:cNvSpPr txBox="1">
              <a:spLocks noChangeArrowheads="1"/>
            </p:cNvSpPr>
            <p:nvPr/>
          </p:nvSpPr>
          <p:spPr bwMode="auto">
            <a:xfrm>
              <a:off x="274" y="2847"/>
              <a:ext cx="392" cy="25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66751" tIns="33376" rIns="66751" bIns="33376">
              <a:spAutoFit/>
            </a:bodyPr>
            <a:lstStyle>
              <a:lvl1pPr eaLnBrk="0" hangingPunct="0">
                <a:defRPr sz="4400">
                  <a:solidFill>
                    <a:srgbClr val="6E797F"/>
                  </a:solidFill>
                  <a:latin typeface="Arial" charset="0"/>
                </a:defRPr>
              </a:lvl1pPr>
              <a:lvl2pPr marL="742950" indent="-285750" eaLnBrk="0" hangingPunct="0">
                <a:defRPr sz="4400">
                  <a:solidFill>
                    <a:srgbClr val="6E797F"/>
                  </a:solidFill>
                  <a:latin typeface="Arial" charset="0"/>
                </a:defRPr>
              </a:lvl2pPr>
              <a:lvl3pPr marL="1143000" indent="-228600" eaLnBrk="0" hangingPunct="0">
                <a:defRPr sz="4400">
                  <a:solidFill>
                    <a:srgbClr val="6E797F"/>
                  </a:solidFill>
                  <a:latin typeface="Arial" charset="0"/>
                </a:defRPr>
              </a:lvl3pPr>
              <a:lvl4pPr marL="1600200" indent="-228600" eaLnBrk="0" hangingPunct="0">
                <a:defRPr sz="4400">
                  <a:solidFill>
                    <a:srgbClr val="6E797F"/>
                  </a:solidFill>
                  <a:latin typeface="Arial" charset="0"/>
                </a:defRPr>
              </a:lvl4pPr>
              <a:lvl5pPr marL="2057400" indent="-228600" eaLnBrk="0" hangingPunct="0">
                <a:defRPr sz="4400">
                  <a:solidFill>
                    <a:srgbClr val="6E797F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rgbClr val="6E797F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rgbClr val="6E797F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rgbClr val="6E797F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rgbClr val="6E797F"/>
                  </a:solidFill>
                  <a:latin typeface="Arial" charset="0"/>
                </a:defRPr>
              </a:lvl9pPr>
            </a:lstStyle>
            <a:p>
              <a:pPr algn="ctr" eaLnBrk="1" hangingPunct="1">
                <a:spcAft>
                  <a:spcPct val="10000"/>
                </a:spcAft>
                <a:defRPr/>
              </a:pPr>
              <a:r>
                <a:rPr lang="en-US" sz="1200" b="1" kern="0" smtClean="0">
                  <a:solidFill>
                    <a:srgbClr val="032B91"/>
                  </a:solidFill>
                </a:rPr>
                <a:t>BK</a:t>
              </a:r>
            </a:p>
            <a:p>
              <a:pPr algn="ctr" eaLnBrk="1" hangingPunct="1">
                <a:defRPr/>
              </a:pPr>
              <a:r>
                <a:rPr lang="en-US" sz="900" b="1" kern="0" smtClean="0">
                  <a:solidFill>
                    <a:srgbClr val="1488DB"/>
                  </a:solidFill>
                </a:rPr>
                <a:t>TP.HCM</a:t>
              </a:r>
              <a:endParaRPr lang="en-US" sz="900" kern="0" smtClean="0">
                <a:solidFill>
                  <a:srgbClr val="1488DB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4474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9843FD5-0826-4577-A2F7-176763AB83B4}" type="datetime1">
              <a:rPr lang="en-US" smtClean="0">
                <a:solidFill>
                  <a:srgbClr val="000000"/>
                </a:solidFill>
              </a:rPr>
              <a:pPr/>
              <a:t>18-Mar-16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Faculty of Computer Science &amp; Engineering</a:t>
            </a: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5524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73CCB9E-6A8D-46DB-96F2-317AC2904A7D}" type="datetime1">
              <a:rPr lang="en-US" smtClean="0">
                <a:solidFill>
                  <a:srgbClr val="000000"/>
                </a:solidFill>
              </a:rPr>
              <a:pPr/>
              <a:t>18-Mar-16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Faculty of Computer Science &amp; Engineering</a:t>
            </a: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32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607186A-20AB-4527-ABEE-C0FCAB051F4F}" type="datetime1">
              <a:rPr lang="en-US" smtClean="0">
                <a:solidFill>
                  <a:srgbClr val="000000"/>
                </a:solidFill>
              </a:rPr>
              <a:pPr/>
              <a:t>18-Mar-16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Faculty of Computer Science &amp; Engineering</a:t>
            </a:r>
            <a:endParaRPr lang="vi-VN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0332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359682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162050" y="6243638"/>
            <a:ext cx="1504950" cy="457200"/>
          </a:xfrm>
        </p:spPr>
        <p:txBody>
          <a:bodyPr/>
          <a:lstStyle>
            <a:lvl1pPr>
              <a:defRPr/>
            </a:lvl1pPr>
          </a:lstStyle>
          <a:p>
            <a:fld id="{534A3E8C-8E17-4F58-BD79-5509E1D1D5AA}" type="datetime1">
              <a:rPr lang="en-US" smtClean="0">
                <a:solidFill>
                  <a:srgbClr val="000000"/>
                </a:solidFill>
              </a:rPr>
              <a:pPr/>
              <a:t>18-Mar-16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924800" y="6243638"/>
            <a:ext cx="1022350" cy="457200"/>
          </a:xfrm>
        </p:spPr>
        <p:txBody>
          <a:bodyPr/>
          <a:lstStyle>
            <a:lvl1pPr>
              <a:defRPr/>
            </a:lvl1pPr>
          </a:lstStyle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‹#›</a:t>
            </a:fld>
            <a:endParaRPr lang="vi-VN">
              <a:solidFill>
                <a:srgbClr val="000000"/>
              </a:solidFill>
            </a:endParaRPr>
          </a:p>
        </p:txBody>
      </p:sp>
      <p:grpSp>
        <p:nvGrpSpPr>
          <p:cNvPr id="5" name="Group 30"/>
          <p:cNvGrpSpPr>
            <a:grpSpLocks/>
          </p:cNvGrpSpPr>
          <p:nvPr userDrawn="1"/>
        </p:nvGrpSpPr>
        <p:grpSpPr bwMode="auto">
          <a:xfrm>
            <a:off x="63871" y="5673069"/>
            <a:ext cx="1034562" cy="1033463"/>
            <a:chOff x="125" y="2614"/>
            <a:chExt cx="706" cy="651"/>
          </a:xfrm>
        </p:grpSpPr>
        <p:sp>
          <p:nvSpPr>
            <p:cNvPr id="6" name="Freeform 15"/>
            <p:cNvSpPr>
              <a:spLocks/>
            </p:cNvSpPr>
            <p:nvPr/>
          </p:nvSpPr>
          <p:spPr bwMode="auto">
            <a:xfrm>
              <a:off x="299" y="2614"/>
              <a:ext cx="178" cy="283"/>
            </a:xfrm>
            <a:custGeom>
              <a:avLst/>
              <a:gdLst>
                <a:gd name="T0" fmla="*/ 0 w 1327"/>
                <a:gd name="T1" fmla="*/ 283 h 2290"/>
                <a:gd name="T2" fmla="*/ 0 w 1327"/>
                <a:gd name="T3" fmla="*/ 94 h 2290"/>
                <a:gd name="T4" fmla="*/ 178 w 1327"/>
                <a:gd name="T5" fmla="*/ 0 h 2290"/>
                <a:gd name="T6" fmla="*/ 178 w 1327"/>
                <a:gd name="T7" fmla="*/ 188 h 2290"/>
                <a:gd name="T8" fmla="*/ 0 w 1327"/>
                <a:gd name="T9" fmla="*/ 283 h 2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7" h="2290">
                  <a:moveTo>
                    <a:pt x="0" y="2290"/>
                  </a:moveTo>
                  <a:lnTo>
                    <a:pt x="0" y="760"/>
                  </a:lnTo>
                  <a:lnTo>
                    <a:pt x="1327" y="0"/>
                  </a:lnTo>
                  <a:lnTo>
                    <a:pt x="1327" y="1525"/>
                  </a:lnTo>
                  <a:lnTo>
                    <a:pt x="0" y="2290"/>
                  </a:lnTo>
                  <a:close/>
                </a:path>
              </a:pathLst>
            </a:custGeom>
            <a:solidFill>
              <a:srgbClr val="032B91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7" name="Freeform 16"/>
            <p:cNvSpPr>
              <a:spLocks/>
            </p:cNvSpPr>
            <p:nvPr/>
          </p:nvSpPr>
          <p:spPr bwMode="auto">
            <a:xfrm>
              <a:off x="477" y="2614"/>
              <a:ext cx="177" cy="285"/>
            </a:xfrm>
            <a:custGeom>
              <a:avLst/>
              <a:gdLst>
                <a:gd name="T0" fmla="*/ 177 w 1497"/>
                <a:gd name="T1" fmla="*/ 285 h 2589"/>
                <a:gd name="T2" fmla="*/ 177 w 1497"/>
                <a:gd name="T3" fmla="*/ 94 h 2589"/>
                <a:gd name="T4" fmla="*/ 0 w 1497"/>
                <a:gd name="T5" fmla="*/ 0 h 2589"/>
                <a:gd name="T6" fmla="*/ 0 w 1497"/>
                <a:gd name="T7" fmla="*/ 189 h 2589"/>
                <a:gd name="T8" fmla="*/ 177 w 1497"/>
                <a:gd name="T9" fmla="*/ 285 h 25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497" h="2589">
                  <a:moveTo>
                    <a:pt x="1496" y="2589"/>
                  </a:moveTo>
                  <a:lnTo>
                    <a:pt x="1497" y="856"/>
                  </a:lnTo>
                  <a:lnTo>
                    <a:pt x="0" y="0"/>
                  </a:lnTo>
                  <a:lnTo>
                    <a:pt x="0" y="1717"/>
                  </a:lnTo>
                  <a:lnTo>
                    <a:pt x="1496" y="2589"/>
                  </a:lnTo>
                  <a:close/>
                </a:path>
              </a:pathLst>
            </a:custGeom>
            <a:solidFill>
              <a:srgbClr val="1488DB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8" name="Freeform 17"/>
            <p:cNvSpPr>
              <a:spLocks/>
            </p:cNvSpPr>
            <p:nvPr/>
          </p:nvSpPr>
          <p:spPr bwMode="auto">
            <a:xfrm>
              <a:off x="125" y="2897"/>
              <a:ext cx="178" cy="284"/>
            </a:xfrm>
            <a:custGeom>
              <a:avLst/>
              <a:gdLst>
                <a:gd name="T0" fmla="*/ 0 w 1327"/>
                <a:gd name="T1" fmla="*/ 284 h 2290"/>
                <a:gd name="T2" fmla="*/ 0 w 1327"/>
                <a:gd name="T3" fmla="*/ 94 h 2290"/>
                <a:gd name="T4" fmla="*/ 178 w 1327"/>
                <a:gd name="T5" fmla="*/ 0 h 2290"/>
                <a:gd name="T6" fmla="*/ 178 w 1327"/>
                <a:gd name="T7" fmla="*/ 189 h 2290"/>
                <a:gd name="T8" fmla="*/ 0 w 1327"/>
                <a:gd name="T9" fmla="*/ 284 h 2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7" h="2290">
                  <a:moveTo>
                    <a:pt x="0" y="2290"/>
                  </a:moveTo>
                  <a:lnTo>
                    <a:pt x="0" y="760"/>
                  </a:lnTo>
                  <a:lnTo>
                    <a:pt x="1327" y="0"/>
                  </a:lnTo>
                  <a:lnTo>
                    <a:pt x="1327" y="1525"/>
                  </a:lnTo>
                  <a:lnTo>
                    <a:pt x="0" y="2290"/>
                  </a:lnTo>
                  <a:close/>
                </a:path>
              </a:pathLst>
            </a:custGeom>
            <a:solidFill>
              <a:srgbClr val="1488DB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9" name="Freeform 18"/>
            <p:cNvSpPr>
              <a:spLocks/>
            </p:cNvSpPr>
            <p:nvPr/>
          </p:nvSpPr>
          <p:spPr bwMode="auto">
            <a:xfrm flipH="1">
              <a:off x="652" y="2896"/>
              <a:ext cx="179" cy="284"/>
            </a:xfrm>
            <a:custGeom>
              <a:avLst/>
              <a:gdLst>
                <a:gd name="T0" fmla="*/ 0 w 1327"/>
                <a:gd name="T1" fmla="*/ 284 h 2290"/>
                <a:gd name="T2" fmla="*/ 0 w 1327"/>
                <a:gd name="T3" fmla="*/ 94 h 2290"/>
                <a:gd name="T4" fmla="*/ 179 w 1327"/>
                <a:gd name="T5" fmla="*/ 0 h 2290"/>
                <a:gd name="T6" fmla="*/ 179 w 1327"/>
                <a:gd name="T7" fmla="*/ 189 h 2290"/>
                <a:gd name="T8" fmla="*/ 0 w 1327"/>
                <a:gd name="T9" fmla="*/ 284 h 2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7" h="2290">
                  <a:moveTo>
                    <a:pt x="0" y="2290"/>
                  </a:moveTo>
                  <a:lnTo>
                    <a:pt x="0" y="760"/>
                  </a:lnTo>
                  <a:lnTo>
                    <a:pt x="1327" y="0"/>
                  </a:lnTo>
                  <a:lnTo>
                    <a:pt x="1327" y="1525"/>
                  </a:lnTo>
                  <a:lnTo>
                    <a:pt x="0" y="2290"/>
                  </a:lnTo>
                  <a:close/>
                </a:path>
              </a:pathLst>
            </a:custGeom>
            <a:solidFill>
              <a:srgbClr val="032B91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" name="Freeform 19"/>
            <p:cNvSpPr>
              <a:spLocks/>
            </p:cNvSpPr>
            <p:nvPr/>
          </p:nvSpPr>
          <p:spPr bwMode="auto">
            <a:xfrm rot="3690139">
              <a:off x="216" y="3029"/>
              <a:ext cx="165" cy="307"/>
            </a:xfrm>
            <a:custGeom>
              <a:avLst/>
              <a:gdLst>
                <a:gd name="T0" fmla="*/ 0 w 1327"/>
                <a:gd name="T1" fmla="*/ 307 h 2290"/>
                <a:gd name="T2" fmla="*/ 0 w 1327"/>
                <a:gd name="T3" fmla="*/ 102 h 2290"/>
                <a:gd name="T4" fmla="*/ 165 w 1327"/>
                <a:gd name="T5" fmla="*/ 0 h 2290"/>
                <a:gd name="T6" fmla="*/ 165 w 1327"/>
                <a:gd name="T7" fmla="*/ 204 h 2290"/>
                <a:gd name="T8" fmla="*/ 0 w 1327"/>
                <a:gd name="T9" fmla="*/ 307 h 2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7" h="2290">
                  <a:moveTo>
                    <a:pt x="0" y="2290"/>
                  </a:moveTo>
                  <a:lnTo>
                    <a:pt x="0" y="760"/>
                  </a:lnTo>
                  <a:lnTo>
                    <a:pt x="1327" y="0"/>
                  </a:lnTo>
                  <a:lnTo>
                    <a:pt x="1327" y="1525"/>
                  </a:lnTo>
                  <a:lnTo>
                    <a:pt x="0" y="2290"/>
                  </a:lnTo>
                  <a:close/>
                </a:path>
              </a:pathLst>
            </a:custGeom>
            <a:solidFill>
              <a:srgbClr val="032B91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" name="Freeform 20"/>
            <p:cNvSpPr>
              <a:spLocks/>
            </p:cNvSpPr>
            <p:nvPr/>
          </p:nvSpPr>
          <p:spPr bwMode="auto">
            <a:xfrm rot="3600000">
              <a:off x="570" y="3024"/>
              <a:ext cx="165" cy="306"/>
            </a:xfrm>
            <a:custGeom>
              <a:avLst/>
              <a:gdLst>
                <a:gd name="T0" fmla="*/ 0 w 1327"/>
                <a:gd name="T1" fmla="*/ 306 h 2290"/>
                <a:gd name="T2" fmla="*/ 0 w 1327"/>
                <a:gd name="T3" fmla="*/ 102 h 2290"/>
                <a:gd name="T4" fmla="*/ 165 w 1327"/>
                <a:gd name="T5" fmla="*/ 0 h 2290"/>
                <a:gd name="T6" fmla="*/ 165 w 1327"/>
                <a:gd name="T7" fmla="*/ 204 h 2290"/>
                <a:gd name="T8" fmla="*/ 0 w 1327"/>
                <a:gd name="T9" fmla="*/ 306 h 22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7" h="2290">
                  <a:moveTo>
                    <a:pt x="0" y="2290"/>
                  </a:moveTo>
                  <a:lnTo>
                    <a:pt x="0" y="760"/>
                  </a:lnTo>
                  <a:lnTo>
                    <a:pt x="1327" y="0"/>
                  </a:lnTo>
                  <a:lnTo>
                    <a:pt x="1327" y="1525"/>
                  </a:lnTo>
                  <a:lnTo>
                    <a:pt x="0" y="2290"/>
                  </a:lnTo>
                  <a:close/>
                </a:path>
              </a:pathLst>
            </a:custGeom>
            <a:solidFill>
              <a:srgbClr val="1488DB"/>
            </a:solidFill>
            <a:ln w="635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vi-VN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" name="Text Box 22"/>
            <p:cNvSpPr txBox="1">
              <a:spLocks noChangeArrowheads="1"/>
            </p:cNvSpPr>
            <p:nvPr/>
          </p:nvSpPr>
          <p:spPr bwMode="auto">
            <a:xfrm>
              <a:off x="274" y="2847"/>
              <a:ext cx="392" cy="25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66751" tIns="33376" rIns="66751" bIns="33376">
              <a:spAutoFit/>
            </a:bodyPr>
            <a:lstStyle>
              <a:lvl1pPr eaLnBrk="0" hangingPunct="0">
                <a:defRPr sz="4400">
                  <a:solidFill>
                    <a:srgbClr val="6E797F"/>
                  </a:solidFill>
                  <a:latin typeface="Arial" charset="0"/>
                </a:defRPr>
              </a:lvl1pPr>
              <a:lvl2pPr marL="742950" indent="-285750" eaLnBrk="0" hangingPunct="0">
                <a:defRPr sz="4400">
                  <a:solidFill>
                    <a:srgbClr val="6E797F"/>
                  </a:solidFill>
                  <a:latin typeface="Arial" charset="0"/>
                </a:defRPr>
              </a:lvl2pPr>
              <a:lvl3pPr marL="1143000" indent="-228600" eaLnBrk="0" hangingPunct="0">
                <a:defRPr sz="4400">
                  <a:solidFill>
                    <a:srgbClr val="6E797F"/>
                  </a:solidFill>
                  <a:latin typeface="Arial" charset="0"/>
                </a:defRPr>
              </a:lvl3pPr>
              <a:lvl4pPr marL="1600200" indent="-228600" eaLnBrk="0" hangingPunct="0">
                <a:defRPr sz="4400">
                  <a:solidFill>
                    <a:srgbClr val="6E797F"/>
                  </a:solidFill>
                  <a:latin typeface="Arial" charset="0"/>
                </a:defRPr>
              </a:lvl4pPr>
              <a:lvl5pPr marL="2057400" indent="-228600" eaLnBrk="0" hangingPunct="0">
                <a:defRPr sz="4400">
                  <a:solidFill>
                    <a:srgbClr val="6E797F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rgbClr val="6E797F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rgbClr val="6E797F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rgbClr val="6E797F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rgbClr val="6E797F"/>
                  </a:solidFill>
                  <a:latin typeface="Arial" charset="0"/>
                </a:defRPr>
              </a:lvl9pPr>
            </a:lstStyle>
            <a:p>
              <a:pPr algn="ctr" eaLnBrk="1" hangingPunct="1">
                <a:spcAft>
                  <a:spcPct val="10000"/>
                </a:spcAft>
                <a:defRPr/>
              </a:pPr>
              <a:r>
                <a:rPr lang="en-US" sz="1200" b="1" kern="0" smtClean="0">
                  <a:solidFill>
                    <a:srgbClr val="032B91"/>
                  </a:solidFill>
                </a:rPr>
                <a:t>BK</a:t>
              </a:r>
            </a:p>
            <a:p>
              <a:pPr algn="ctr" eaLnBrk="1" hangingPunct="1">
                <a:defRPr/>
              </a:pPr>
              <a:r>
                <a:rPr lang="en-US" sz="900" b="1" kern="0" smtClean="0">
                  <a:solidFill>
                    <a:srgbClr val="1488DB"/>
                  </a:solidFill>
                </a:rPr>
                <a:t>TP.HCM</a:t>
              </a:r>
              <a:endParaRPr lang="en-US" sz="900" kern="0" smtClean="0">
                <a:solidFill>
                  <a:srgbClr val="1488DB"/>
                </a:solidFill>
              </a:endParaRPr>
            </a:p>
          </p:txBody>
        </p:sp>
      </p:grpSp>
      <p:sp>
        <p:nvSpPr>
          <p:cNvPr id="13" name="Footer Placeholder 4"/>
          <p:cNvSpPr txBox="1">
            <a:spLocks/>
          </p:cNvSpPr>
          <p:nvPr userDrawn="1"/>
        </p:nvSpPr>
        <p:spPr bwMode="auto">
          <a:xfrm>
            <a:off x="2819400" y="6400800"/>
            <a:ext cx="4419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ctr" defTabSz="914400" rtl="0" eaLnBrk="1" latinLnBrk="0" hangingPunct="1">
              <a:defRPr sz="1400" b="1" i="1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mtClean="0">
                <a:solidFill>
                  <a:srgbClr val="333399">
                    <a:lumMod val="60000"/>
                    <a:lumOff val="40000"/>
                  </a:srgbClr>
                </a:solidFill>
              </a:rPr>
              <a:t>Faculty of Computer Science &amp; Engineering</a:t>
            </a:r>
            <a:endParaRPr lang="vi-VN">
              <a:solidFill>
                <a:srgbClr val="33339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228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A843D0-5383-40AF-B31E-0BF82019598F}" type="datetime1">
              <a:rPr lang="en-US" smtClean="0">
                <a:solidFill>
                  <a:srgbClr val="000000"/>
                </a:solidFill>
              </a:rPr>
              <a:pPr/>
              <a:t>18-Mar-16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Faculty of Computer Science &amp; Engineering</a:t>
            </a: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2833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1B935F-EB2A-4AD5-8E8A-6EEE50527196}" type="datetime1">
              <a:rPr lang="en-US" smtClean="0">
                <a:solidFill>
                  <a:srgbClr val="000000"/>
                </a:solidFill>
              </a:rPr>
              <a:pPr/>
              <a:t>18-Mar-16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Faculty of Computer Science &amp; Engineering</a:t>
            </a: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87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8AA14B-D6DE-445C-838A-2F5F10AE6EA1}" type="datetime1">
              <a:rPr lang="en-US" smtClean="0">
                <a:solidFill>
                  <a:srgbClr val="000000"/>
                </a:solidFill>
              </a:rPr>
              <a:pPr/>
              <a:t>18-Mar-16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Faculty of Computer Science &amp; Engineering</a:t>
            </a: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8588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613BD6-F022-4B4C-B538-AF8869BE0FD9}" type="datetime1">
              <a:rPr lang="en-US" smtClean="0">
                <a:solidFill>
                  <a:srgbClr val="000000"/>
                </a:solidFill>
              </a:rPr>
              <a:pPr/>
              <a:t>18-Mar-16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Faculty of Computer Science &amp; Engineering</a:t>
            </a: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560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ltGray">
          <a:xfrm>
            <a:off x="381794" y="497991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vi-VN" sz="2400">
              <a:solidFill>
                <a:srgbClr val="000000"/>
              </a:solidFill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ltGray">
          <a:xfrm>
            <a:off x="764381" y="497991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vi-VN" sz="2400">
              <a:solidFill>
                <a:srgbClr val="000000"/>
              </a:solidFill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ltGray">
          <a:xfrm>
            <a:off x="505619" y="920266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vi-VN" sz="240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ltGray">
          <a:xfrm>
            <a:off x="875506" y="920266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vi-VN" sz="2400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ltGray">
          <a:xfrm>
            <a:off x="91281" y="847241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vi-VN" sz="2400">
              <a:solidFill>
                <a:srgbClr val="000000"/>
              </a:solidFill>
            </a:endParaRPr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gray">
          <a:xfrm>
            <a:off x="726281" y="390041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vi-VN" sz="2400">
              <a:solidFill>
                <a:srgbClr val="000000"/>
              </a:solidFill>
            </a:endParaRPr>
          </a:p>
        </p:txBody>
      </p:sp>
      <p:sp>
        <p:nvSpPr>
          <p:cNvPr id="4104" name="Rectangle 8"/>
          <p:cNvSpPr>
            <a:spLocks noChangeArrowheads="1"/>
          </p:cNvSpPr>
          <p:nvPr/>
        </p:nvSpPr>
        <p:spPr bwMode="gray">
          <a:xfrm>
            <a:off x="407194" y="1180616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vi-VN" sz="2400">
              <a:solidFill>
                <a:srgbClr val="000000"/>
              </a:solidFill>
            </a:endParaRPr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77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1470991"/>
            <a:ext cx="7772400" cy="4661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10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fld id="{8DBD4175-44EF-4B52-AD4D-4AB9E04445E3}" type="datetime1">
              <a:rPr lang="en-US" smtClean="0">
                <a:solidFill>
                  <a:srgbClr val="000000"/>
                </a:solidFill>
              </a:rPr>
              <a:pPr/>
              <a:t>18-Mar-16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410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Faculty of Computer Science &amp; Engineering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750E144F-35F2-4001-89DB-4F67F07C56F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073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2494D-5898-463E-B7AB-C16D07135D8F}" type="datetime1">
              <a:rPr lang="en-US" smtClean="0">
                <a:solidFill>
                  <a:srgbClr val="000000"/>
                </a:solidFill>
              </a:rPr>
              <a:pPr/>
              <a:t>18-Mar-16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333399">
                    <a:lumMod val="60000"/>
                    <a:lumOff val="40000"/>
                  </a:srgbClr>
                </a:solidFill>
              </a:rPr>
              <a:t>Faculty of Computer Science &amp; Engineering</a:t>
            </a:r>
            <a:endParaRPr lang="vi-VN">
              <a:solidFill>
                <a:srgbClr val="33339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1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/>
              <a:t>Exercise 2.18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14400" y="1447800"/>
            <a:ext cx="7888288" cy="4800600"/>
          </a:xfrm>
        </p:spPr>
        <p:txBody>
          <a:bodyPr/>
          <a:lstStyle/>
          <a:p>
            <a:pPr algn="just"/>
            <a:r>
              <a:rPr lang="en-US" sz="1600"/>
              <a:t>For these problems, the table holds some C code. You will be asked to evaluate </a:t>
            </a:r>
            <a:r>
              <a:rPr lang="en-US" sz="1600" smtClean="0"/>
              <a:t>these C </a:t>
            </a:r>
            <a:r>
              <a:rPr lang="en-US" sz="1600"/>
              <a:t>code statements in MIPS assembly code.</a:t>
            </a:r>
          </a:p>
          <a:p>
            <a:pPr marL="0" indent="0" algn="just">
              <a:buNone/>
            </a:pPr>
            <a:endParaRPr lang="en-US" sz="1600" smtClean="0"/>
          </a:p>
          <a:p>
            <a:pPr marL="0" indent="0" algn="just">
              <a:buNone/>
            </a:pPr>
            <a:endParaRPr lang="en-US" sz="1600"/>
          </a:p>
          <a:p>
            <a:pPr marL="0" indent="0" algn="just">
              <a:buNone/>
            </a:pPr>
            <a:endParaRPr lang="en-US" sz="1600" smtClean="0"/>
          </a:p>
          <a:p>
            <a:pPr marL="0" indent="0" algn="just">
              <a:buNone/>
            </a:pPr>
            <a:endParaRPr lang="en-US" sz="1600"/>
          </a:p>
          <a:p>
            <a:pPr marL="0" indent="0" algn="just">
              <a:buNone/>
            </a:pPr>
            <a:endParaRPr lang="en-US" sz="1600" smtClean="0"/>
          </a:p>
          <a:p>
            <a:endParaRPr lang="en-US" sz="1600" smtClean="0"/>
          </a:p>
          <a:p>
            <a:pPr algn="just"/>
            <a:r>
              <a:rPr lang="en-US" sz="1600" smtClean="0"/>
              <a:t>2.18.1 </a:t>
            </a:r>
            <a:r>
              <a:rPr lang="en-US" sz="1600"/>
              <a:t>[5] &lt;2.7&gt; For the table above, draw a control-flow graph of the C code.</a:t>
            </a:r>
          </a:p>
          <a:p>
            <a:pPr algn="just"/>
            <a:r>
              <a:rPr lang="en-US" sz="1600"/>
              <a:t>2.18.2 [5] &lt;2.7&gt; For the table above, translate the C code to MIPS assembly </a:t>
            </a:r>
            <a:r>
              <a:rPr lang="en-US" sz="1600" smtClean="0"/>
              <a:t>code. Use </a:t>
            </a:r>
            <a:r>
              <a:rPr lang="en-US" sz="1600"/>
              <a:t>a minimum number of instructions. Assume that the values of a, b, i, and </a:t>
            </a:r>
            <a:r>
              <a:rPr lang="en-US" sz="1600" smtClean="0"/>
              <a:t>j are </a:t>
            </a:r>
            <a:r>
              <a:rPr lang="en-US" sz="1600"/>
              <a:t>in registers $s0, $s1, $t0, and $t1, respectively. Also, assume that register $</a:t>
            </a:r>
            <a:r>
              <a:rPr lang="en-US" sz="1600" smtClean="0"/>
              <a:t>s2 holds </a:t>
            </a:r>
            <a:r>
              <a:rPr lang="en-US" sz="1600"/>
              <a:t>the base address of the array D.</a:t>
            </a:r>
          </a:p>
          <a:p>
            <a:pPr algn="just"/>
            <a:r>
              <a:rPr lang="en-US" sz="1600"/>
              <a:t>2.18.3 [5] &lt;2.7&gt; How many MIPS instructions does it take to implement </a:t>
            </a:r>
            <a:r>
              <a:rPr lang="en-US" sz="1600" smtClean="0"/>
              <a:t>the C </a:t>
            </a:r>
            <a:r>
              <a:rPr lang="en-US" sz="1600"/>
              <a:t>code? If the variables a and b are initialized to 10 and 1 and all elements of </a:t>
            </a:r>
            <a:r>
              <a:rPr lang="en-US" sz="1600" smtClean="0"/>
              <a:t>D are </a:t>
            </a:r>
            <a:r>
              <a:rPr lang="en-US" sz="1600"/>
              <a:t>initially 0, what is the total number of MIPS instructions that is executed </a:t>
            </a:r>
            <a:r>
              <a:rPr lang="en-US" sz="1600" smtClean="0"/>
              <a:t>to complete </a:t>
            </a:r>
            <a:r>
              <a:rPr lang="en-US" sz="1600"/>
              <a:t>the loop?</a:t>
            </a:r>
            <a:endParaRPr lang="en-US" sz="1600" smtClean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9611132"/>
              </p:ext>
            </p:extLst>
          </p:nvPr>
        </p:nvGraphicFramePr>
        <p:xfrm>
          <a:off x="1981200" y="2057400"/>
          <a:ext cx="6096000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"/>
                <a:gridCol w="56388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a.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for(i=0; i&lt;a; i++)</a:t>
                      </a:r>
                    </a:p>
                    <a:p>
                      <a:r>
                        <a:rPr lang="en-US" sz="1800" b="0" i="0" u="none" strike="noStrike" kern="1200" baseline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            a += b;</a:t>
                      </a:r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b.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for(i=0; i&lt;a; i++)</a:t>
                      </a:r>
                    </a:p>
                    <a:p>
                      <a:r>
                        <a:rPr lang="en-US" sz="1800" b="0" i="0" u="none" strike="noStrike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for(j=0; j&lt;b; j++)</a:t>
                      </a:r>
                    </a:p>
                    <a:p>
                      <a:r>
                        <a:rPr lang="en-US" sz="1800" b="0" i="0" u="none" strike="noStrike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  D[4*j] = i + j;</a:t>
                      </a:r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6097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2494D-5898-463E-B7AB-C16D07135D8F}" type="datetime1">
              <a:rPr lang="en-US" smtClean="0">
                <a:solidFill>
                  <a:srgbClr val="000000"/>
                </a:solidFill>
              </a:rPr>
              <a:pPr/>
              <a:t>18-Mar-16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333399">
                    <a:lumMod val="60000"/>
                    <a:lumOff val="40000"/>
                  </a:srgbClr>
                </a:solidFill>
              </a:rPr>
              <a:t>Faculty of Computer Science &amp; Engineering</a:t>
            </a:r>
            <a:endParaRPr lang="vi-VN">
              <a:solidFill>
                <a:srgbClr val="33339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2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/>
              <a:t>Exercise 2.18 (cont.)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85800" y="1295400"/>
            <a:ext cx="8382000" cy="4813921"/>
          </a:xfrm>
        </p:spPr>
        <p:txBody>
          <a:bodyPr/>
          <a:lstStyle/>
          <a:p>
            <a:pPr algn="just"/>
            <a:r>
              <a:rPr lang="en-US" sz="1800"/>
              <a:t>For these problems, the table holds MIPS assembly code fragments. You will </a:t>
            </a:r>
            <a:r>
              <a:rPr lang="en-US" sz="1800" smtClean="0"/>
              <a:t>be asked </a:t>
            </a:r>
            <a:r>
              <a:rPr lang="en-US" sz="1800"/>
              <a:t>to evaluate each of the code fragments, familiarizing you with the </a:t>
            </a:r>
            <a:r>
              <a:rPr lang="en-US" sz="1800" smtClean="0"/>
              <a:t>different MIPS </a:t>
            </a:r>
            <a:r>
              <a:rPr lang="en-US" sz="1800"/>
              <a:t>branch instructions.</a:t>
            </a:r>
            <a:endParaRPr lang="en-US" sz="1800" smtClean="0"/>
          </a:p>
          <a:p>
            <a:pPr marL="0" indent="0">
              <a:buNone/>
            </a:pPr>
            <a:endParaRPr lang="en-US" sz="2000" smtClean="0"/>
          </a:p>
          <a:p>
            <a:pPr marL="0" indent="0">
              <a:buNone/>
            </a:pPr>
            <a:endParaRPr lang="en-US" sz="200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7168254"/>
              </p:ext>
            </p:extLst>
          </p:nvPr>
        </p:nvGraphicFramePr>
        <p:xfrm>
          <a:off x="5181600" y="1905000"/>
          <a:ext cx="3733800" cy="449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2300"/>
                <a:gridCol w="3111500"/>
              </a:tblGrid>
              <a:tr h="2391383">
                <a:tc>
                  <a:txBody>
                    <a:bodyPr/>
                    <a:lstStyle/>
                    <a:p>
                      <a:r>
                        <a:rPr lang="en-US" smtClean="0"/>
                        <a:t>a.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         addi $t1, $0, 50</a:t>
                      </a:r>
                    </a:p>
                    <a:p>
                      <a:r>
                        <a:rPr lang="nl-NL" sz="1800" b="0" i="0" u="none" strike="noStrike" kern="1200" baseline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LOOP: lw $s1, 0($s0)</a:t>
                      </a:r>
                    </a:p>
                    <a:p>
                      <a:r>
                        <a:rPr lang="en-US" sz="1800" b="0" i="0" u="none" strike="noStrike" kern="1200" baseline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         add $s2, $s2, $s1</a:t>
                      </a:r>
                    </a:p>
                    <a:p>
                      <a:r>
                        <a:rPr lang="en-US" sz="1800" b="0" i="0" u="none" strike="noStrike" kern="1200" baseline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         lw $s1, 4($s0)</a:t>
                      </a:r>
                    </a:p>
                    <a:p>
                      <a:r>
                        <a:rPr lang="en-US" sz="1800" b="0" i="0" u="none" strike="noStrike" kern="1200" baseline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         add $s2, $s2, $s1</a:t>
                      </a:r>
                    </a:p>
                    <a:p>
                      <a:r>
                        <a:rPr lang="en-US" sz="1800" b="0" i="0" u="none" strike="noStrike" kern="1200" baseline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         addi $s0, $s0, 8</a:t>
                      </a:r>
                    </a:p>
                    <a:p>
                      <a:r>
                        <a:rPr lang="en-US" sz="1800" b="0" i="0" u="none" strike="noStrike" kern="1200" baseline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         subi $t1, $t1, 1</a:t>
                      </a:r>
                    </a:p>
                    <a:p>
                      <a:r>
                        <a:rPr lang="en-US" sz="1800" b="0" i="0" u="none" strike="noStrike" kern="1200" baseline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         bne $t1, $0, LOOP</a:t>
                      </a:r>
                      <a:endParaRPr lang="en-US"/>
                    </a:p>
                  </a:txBody>
                  <a:tcPr/>
                </a:tc>
              </a:tr>
              <a:tr h="2104417">
                <a:tc>
                  <a:txBody>
                    <a:bodyPr/>
                    <a:lstStyle/>
                    <a:p>
                      <a:r>
                        <a:rPr lang="en-US" smtClean="0"/>
                        <a:t>b.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addi $t1, $0, $0</a:t>
                      </a:r>
                    </a:p>
                    <a:p>
                      <a:r>
                        <a:rPr lang="nl-NL" sz="1800" b="0" i="0" u="none" strike="noStrike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LOOP: lw $s1, 0($s0)</a:t>
                      </a:r>
                    </a:p>
                    <a:p>
                      <a:r>
                        <a:rPr lang="en-US" sz="1800" b="0" i="0" u="none" strike="noStrike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add $s2, $s2, $s1</a:t>
                      </a:r>
                    </a:p>
                    <a:p>
                      <a:r>
                        <a:rPr lang="en-US" sz="1800" b="0" i="0" u="none" strike="noStrike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addi $s0, $s0, 4</a:t>
                      </a:r>
                    </a:p>
                    <a:p>
                      <a:r>
                        <a:rPr lang="en-US" sz="1800" b="0" i="0" u="none" strike="noStrike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addi $t1, $t1, 1</a:t>
                      </a:r>
                    </a:p>
                    <a:p>
                      <a:r>
                        <a:rPr lang="en-US" sz="1800" b="0" i="0" u="none" strike="noStrike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slti $t2, $t1, 100</a:t>
                      </a:r>
                    </a:p>
                    <a:p>
                      <a:r>
                        <a:rPr lang="en-US" sz="1800" b="0" i="0" u="none" strike="noStrike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  bne $t2, $s0, LOOP</a:t>
                      </a:r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52400" y="2514600"/>
            <a:ext cx="4953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/>
              <a:t>2.18.4 [5] &lt;2.7&gt; What is the total number of </a:t>
            </a:r>
            <a:r>
              <a:rPr lang="en-US" smtClean="0"/>
              <a:t>  	MIPS </a:t>
            </a:r>
            <a:r>
              <a:rPr lang="en-US"/>
              <a:t>instructions executed</a:t>
            </a:r>
            <a:r>
              <a:rPr lang="en-US" smtClean="0"/>
              <a:t>?</a:t>
            </a:r>
          </a:p>
          <a:p>
            <a:pPr algn="just"/>
            <a:r>
              <a:rPr lang="en-US"/>
              <a:t>2.18.5 [5] &lt;2.7&gt; Translate the loops </a:t>
            </a:r>
            <a:r>
              <a:rPr lang="en-US" smtClean="0"/>
              <a:t>above 	into </a:t>
            </a:r>
            <a:r>
              <a:rPr lang="en-US"/>
              <a:t>C. Assume that the C-level </a:t>
            </a:r>
            <a:r>
              <a:rPr lang="en-US" smtClean="0"/>
              <a:t>	integer i </a:t>
            </a:r>
            <a:r>
              <a:rPr lang="en-US"/>
              <a:t>is </a:t>
            </a:r>
            <a:r>
              <a:rPr lang="en-US" smtClean="0"/>
              <a:t>held in </a:t>
            </a:r>
            <a:r>
              <a:rPr lang="en-US"/>
              <a:t>register $t1, $s2 </a:t>
            </a:r>
            <a:r>
              <a:rPr lang="en-US" smtClean="0"/>
              <a:t>	holds </a:t>
            </a:r>
            <a:r>
              <a:rPr lang="en-US"/>
              <a:t>the C-level </a:t>
            </a:r>
            <a:r>
              <a:rPr lang="en-US" smtClean="0"/>
              <a:t>integer called </a:t>
            </a:r>
            <a:r>
              <a:rPr lang="en-US"/>
              <a:t>result, </a:t>
            </a:r>
            <a:r>
              <a:rPr lang="en-US" smtClean="0"/>
              <a:t>	and </a:t>
            </a:r>
            <a:r>
              <a:rPr lang="en-US"/>
              <a:t>$</a:t>
            </a:r>
            <a:r>
              <a:rPr lang="en-US" smtClean="0"/>
              <a:t>s0 holds </a:t>
            </a:r>
            <a:r>
              <a:rPr lang="en-US"/>
              <a:t>the base </a:t>
            </a:r>
            <a:r>
              <a:rPr lang="en-US" smtClean="0"/>
              <a:t>address of </a:t>
            </a:r>
            <a:r>
              <a:rPr lang="en-US"/>
              <a:t>the </a:t>
            </a:r>
            <a:r>
              <a:rPr lang="en-US" smtClean="0"/>
              <a:t>	integer </a:t>
            </a:r>
            <a:r>
              <a:rPr lang="en-US"/>
              <a:t>MemArray</a:t>
            </a:r>
            <a:r>
              <a:rPr lang="en-US" smtClean="0"/>
              <a:t>.</a:t>
            </a:r>
          </a:p>
          <a:p>
            <a:pPr algn="just"/>
            <a:r>
              <a:rPr lang="en-US"/>
              <a:t>2.18.6 [5] &lt;2.7&gt; Rewrite the loop to </a:t>
            </a:r>
            <a:r>
              <a:rPr lang="en-US" smtClean="0"/>
              <a:t>reduce 	the </a:t>
            </a:r>
            <a:r>
              <a:rPr lang="en-US"/>
              <a:t>number of MIPS </a:t>
            </a:r>
            <a:r>
              <a:rPr lang="en-US" smtClean="0"/>
              <a:t>instructions 	executed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9923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/>
              <a:t>Exercise 2.18 (cont.)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smtClean="0"/>
              <a:t>Home work: The Class is divided into groups (Given Student list). Upper half do the part 1 (2.18.1-2.18.3) and Lower half do the part 2 (2.18.4-2.18-6).</a:t>
            </a:r>
          </a:p>
          <a:p>
            <a:pPr algn="just"/>
            <a:r>
              <a:rPr lang="en-US" smtClean="0"/>
              <a:t>Sent by Email with file attched: “Name-Student code” as file name.</a:t>
            </a:r>
          </a:p>
          <a:p>
            <a:pPr algn="just"/>
            <a:r>
              <a:rPr lang="en-US" smtClean="0"/>
              <a:t>Deadline: til Midnight Tuesday (22</a:t>
            </a:r>
            <a:r>
              <a:rPr lang="en-US" baseline="30000" smtClean="0"/>
              <a:t>nd</a:t>
            </a:r>
            <a:r>
              <a:rPr lang="en-US" smtClean="0"/>
              <a:t> March 2016)</a:t>
            </a:r>
          </a:p>
          <a:p>
            <a:pPr algn="just"/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2494D-5898-463E-B7AB-C16D07135D8F}" type="datetime1">
              <a:rPr lang="en-US" smtClean="0">
                <a:solidFill>
                  <a:srgbClr val="000000"/>
                </a:solidFill>
              </a:rPr>
              <a:pPr/>
              <a:t>18-Mar-16</a:t>
            </a:fld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333399">
                    <a:lumMod val="60000"/>
                    <a:lumOff val="40000"/>
                  </a:srgbClr>
                </a:solidFill>
              </a:rPr>
              <a:t>Faculty of Computer Science &amp; Engineering</a:t>
            </a:r>
            <a:endParaRPr lang="vi-VN">
              <a:solidFill>
                <a:srgbClr val="33339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07923-D547-466D-8151-D5B6058EAB81}" type="slidenum">
              <a:rPr lang="vi-VN" smtClean="0">
                <a:solidFill>
                  <a:srgbClr val="000000"/>
                </a:solidFill>
              </a:rPr>
              <a:pPr/>
              <a:t>3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261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heme1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503</Words>
  <Application>Microsoft Office PowerPoint</Application>
  <PresentationFormat>On-screen Show (4:3)</PresentationFormat>
  <Paragraphs>56</Paragraphs>
  <Slides>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1_Theme1</vt:lpstr>
      <vt:lpstr>Exercise 2.18</vt:lpstr>
      <vt:lpstr>Exercise 2.18 (cont.)</vt:lpstr>
      <vt:lpstr>Exercise 2.18 (cont.)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Exercise 2.10</dc:title>
  <dc:creator>Thanh-Son</dc:creator>
  <cp:lastModifiedBy>Thanh-Son Nguyen</cp:lastModifiedBy>
  <cp:revision>12</cp:revision>
  <dcterms:created xsi:type="dcterms:W3CDTF">2006-08-16T00:00:00Z</dcterms:created>
  <dcterms:modified xsi:type="dcterms:W3CDTF">2016-03-18T03:07:16Z</dcterms:modified>
</cp:coreProperties>
</file>