
<file path=[Content_Types].xml><?xml version="1.0" encoding="utf-8"?>
<Types xmlns="http://schemas.openxmlformats.org/package/2006/content-types">
  <Default ContentType="image/jpeg" Extension="jpg"/>
  <Default ContentType="application/vnd.openxmlformats-officedocument.vmlDrawing" Extension="vml"/>
  <Default ContentType="application/x-fontdata" Extension="fntdata"/>
  <Default ContentType="application/vnd.openxmlformats-officedocument.oleObject" Extension="bin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oleObject" PartName="/ppt/embeddings/oleObject3.bin"/>
  <Override ContentType="application/vnd.openxmlformats-officedocument.oleObject" PartName="/ppt/embeddings/oleObject2.bin"/>
  <Override ContentType="application/vnd.openxmlformats-officedocument.oleObject" PartName="/ppt/embeddings/oleObject1.bin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</p:sldIdLst>
  <p:sldSz cy="6858000" cx="9144000"/>
  <p:notesSz cx="6772275" cy="9902825"/>
  <p:embeddedFontLst>
    <p:embeddedFont>
      <p:font typeface="Arial Narrow"/>
      <p:regular r:id="rId33"/>
      <p:bold r:id="rId34"/>
      <p:italic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37" roundtripDataSignature="AMtx7mjFLJFLCGNH6sbDXvqeLheZcBr3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ABCA212-9D6B-4D6D-8B25-EB26A7E616A1}">
  <a:tblStyle styleId="{1ABCA212-9D6B-4D6D-8B25-EB26A7E616A1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font" Target="fonts/ArialNarrow-regular.fntdata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font" Target="fonts/ArialNarrow-italic.fntdata"/><Relationship Id="rId12" Type="http://schemas.openxmlformats.org/officeDocument/2006/relationships/slide" Target="slides/slide6.xml"/><Relationship Id="rId34" Type="http://schemas.openxmlformats.org/officeDocument/2006/relationships/font" Target="fonts/ArialNarrow-bold.fntdata"/><Relationship Id="rId15" Type="http://schemas.openxmlformats.org/officeDocument/2006/relationships/slide" Target="slides/slide9.xml"/><Relationship Id="rId37" Type="http://customschemas.google.com/relationships/presentationmetadata" Target="metadata"/><Relationship Id="rId14" Type="http://schemas.openxmlformats.org/officeDocument/2006/relationships/slide" Target="slides/slide8.xml"/><Relationship Id="rId36" Type="http://schemas.openxmlformats.org/officeDocument/2006/relationships/font" Target="fonts/ArialNarrow-boldItalic.fntdata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drawings/_rels/vmlDrawing1.vml.rels><?xml version="1.0" encoding="UTF-8" standalone="yes"?>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<Relationships xmlns="http://schemas.openxmlformats.org/package/2006/relationships"><Relationship Id="rId1" Type="http://schemas.openxmlformats.org/officeDocument/2006/relationships/image" Target="../media/image26.png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12" type="sldNum"/>
          </p:nvPr>
        </p:nvSpPr>
        <p:spPr>
          <a:xfrm>
            <a:off x="3836987" y="9407525"/>
            <a:ext cx="2935287" cy="49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4" name="Google Shape;4;n"/>
          <p:cNvSpPr txBox="1"/>
          <p:nvPr>
            <p:ph idx="2" type="hdr"/>
          </p:nvPr>
        </p:nvSpPr>
        <p:spPr>
          <a:xfrm>
            <a:off x="0" y="0"/>
            <a:ext cx="2935287" cy="49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 txBox="1"/>
          <p:nvPr>
            <p:ph idx="10" type="dt"/>
          </p:nvPr>
        </p:nvSpPr>
        <p:spPr>
          <a:xfrm>
            <a:off x="3836987" y="0"/>
            <a:ext cx="2935287" cy="49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" name="Google Shape;6;n"/>
          <p:cNvSpPr/>
          <p:nvPr>
            <p:ph idx="3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7" name="Google Shape;7;n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8" name="Google Shape;8;n"/>
          <p:cNvSpPr txBox="1"/>
          <p:nvPr>
            <p:ph idx="11" type="ftr"/>
          </p:nvPr>
        </p:nvSpPr>
        <p:spPr>
          <a:xfrm>
            <a:off x="0" y="9407525"/>
            <a:ext cx="2935287" cy="49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n"/>
          <p:cNvSpPr txBox="1"/>
          <p:nvPr>
            <p:ph idx="4" type="sldNum"/>
          </p:nvPr>
        </p:nvSpPr>
        <p:spPr>
          <a:xfrm>
            <a:off x="3836987" y="9407525"/>
            <a:ext cx="2935287" cy="49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1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2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3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4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5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6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6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7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7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2" type="sldNum"/>
          </p:nvPr>
        </p:nvSpPr>
        <p:spPr>
          <a:xfrm>
            <a:off x="3836987" y="9407525"/>
            <a:ext cx="2935287" cy="49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19" name="Google Shape;119;p8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9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0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0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1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1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2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2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3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3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4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5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5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6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6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7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7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8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8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9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9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0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0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1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21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2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2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3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3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4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4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5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5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6:notes"/>
          <p:cNvSpPr txBox="1"/>
          <p:nvPr>
            <p:ph idx="1" type="body"/>
          </p:nvPr>
        </p:nvSpPr>
        <p:spPr>
          <a:xfrm>
            <a:off x="903287" y="4703762"/>
            <a:ext cx="4965700" cy="4456112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6:notes"/>
          <p:cNvSpPr/>
          <p:nvPr>
            <p:ph idx="2" type="sldImg"/>
          </p:nvPr>
        </p:nvSpPr>
        <p:spPr>
          <a:xfrm>
            <a:off x="911225" y="742950"/>
            <a:ext cx="4951412" cy="37131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layout with centered title and subtitle placeholders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3" name="Google Shape;23;p2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 type="tx">
  <p:cSld name="TITLE_AND_BOD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0"/>
          <p:cNvSpPr txBox="1"/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0"/>
          <p:cNvSpPr txBox="1"/>
          <p:nvPr>
            <p:ph idx="1" type="body"/>
          </p:nvPr>
        </p:nvSpPr>
        <p:spPr>
          <a:xfrm>
            <a:off x="457200" y="2057400"/>
            <a:ext cx="8229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9" name="Google Shape;29;p3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1"/>
          <p:cNvSpPr txBox="1"/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3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 on left, text on right" type="twoColTx">
  <p:cSld name="TITLE_AND_TWO_COLUMN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3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8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7"/>
          <p:cNvSpPr txBox="1"/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27"/>
          <p:cNvSpPr txBox="1"/>
          <p:nvPr>
            <p:ph idx="1" type="body"/>
          </p:nvPr>
        </p:nvSpPr>
        <p:spPr>
          <a:xfrm>
            <a:off x="457200" y="2057400"/>
            <a:ext cx="8229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2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Google Shape;15;p2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jpg"/><Relationship Id="rId4" Type="http://schemas.openxmlformats.org/officeDocument/2006/relationships/image" Target="../media/image9.jpg"/><Relationship Id="rId5" Type="http://schemas.openxmlformats.org/officeDocument/2006/relationships/image" Target="../media/image11.jpg"/><Relationship Id="rId6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vmlDrawing" Target="../drawings/vmlDrawing1.vml"/><Relationship Id="rId4" Type="http://schemas.openxmlformats.org/officeDocument/2006/relationships/image" Target="../media/image18.jpg"/><Relationship Id="rId5" Type="http://schemas.openxmlformats.org/officeDocument/2006/relationships/oleObject" Target="../embeddings/oleObject1.bin"/><Relationship Id="rId6" Type="http://schemas.openxmlformats.org/officeDocument/2006/relationships/oleObject" Target="../embeddings/oleObject1.bin"/><Relationship Id="rId7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jpg"/><Relationship Id="rId4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jpg"/><Relationship Id="rId4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jpg"/><Relationship Id="rId4" Type="http://schemas.openxmlformats.org/officeDocument/2006/relationships/image" Target="../media/image27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jpg"/><Relationship Id="rId4" Type="http://schemas.openxmlformats.org/officeDocument/2006/relationships/image" Target="../media/image14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jpg"/><Relationship Id="rId4" Type="http://schemas.openxmlformats.org/officeDocument/2006/relationships/image" Target="../media/image1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jpg"/><Relationship Id="rId4" Type="http://schemas.openxmlformats.org/officeDocument/2006/relationships/image" Target="../media/image2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jpg"/><Relationship Id="rId4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jpg"/><Relationship Id="rId4" Type="http://schemas.openxmlformats.org/officeDocument/2006/relationships/image" Target="../media/image2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jpg"/><Relationship Id="rId4" Type="http://schemas.openxmlformats.org/officeDocument/2006/relationships/image" Target="../media/image29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vmlDrawing" Target="../drawings/vmlDrawing2.vml"/><Relationship Id="rId4" Type="http://schemas.openxmlformats.org/officeDocument/2006/relationships/image" Target="../media/image18.jpg"/><Relationship Id="rId5" Type="http://schemas.openxmlformats.org/officeDocument/2006/relationships/oleObject" Target="../embeddings/oleObject2.bin"/><Relationship Id="rId6" Type="http://schemas.openxmlformats.org/officeDocument/2006/relationships/oleObject" Target="../embeddings/oleObject2.bin"/><Relationship Id="rId7" Type="http://schemas.openxmlformats.org/officeDocument/2006/relationships/image" Target="../media/image1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jpg"/><Relationship Id="rId4" Type="http://schemas.openxmlformats.org/officeDocument/2006/relationships/image" Target="../media/image2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jpg"/><Relationship Id="rId4" Type="http://schemas.openxmlformats.org/officeDocument/2006/relationships/image" Target="../media/image23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jpg"/><Relationship Id="rId4" Type="http://schemas.openxmlformats.org/officeDocument/2006/relationships/image" Target="../media/image30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jpg"/><Relationship Id="rId4" Type="http://schemas.openxmlformats.org/officeDocument/2006/relationships/image" Target="../media/image3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jpg"/><Relationship Id="rId4" Type="http://schemas.openxmlformats.org/officeDocument/2006/relationships/image" Target="../media/image2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8.jpg"/><Relationship Id="rId4" Type="http://schemas.openxmlformats.org/officeDocument/2006/relationships/image" Target="../media/image24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vmlDrawing" Target="../drawings/vmlDrawing3.vml"/><Relationship Id="rId4" Type="http://schemas.openxmlformats.org/officeDocument/2006/relationships/image" Target="../media/image18.jpg"/><Relationship Id="rId5" Type="http://schemas.openxmlformats.org/officeDocument/2006/relationships/oleObject" Target="../embeddings/oleObject3.bin"/><Relationship Id="rId6" Type="http://schemas.openxmlformats.org/officeDocument/2006/relationships/oleObject" Target="../embeddings/oleObject3.bin"/><Relationship Id="rId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46" name="Google Shape;4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48000" y="990600"/>
            <a:ext cx="6096000" cy="51054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1"/>
          <p:cNvSpPr txBox="1"/>
          <p:nvPr/>
        </p:nvSpPr>
        <p:spPr>
          <a:xfrm>
            <a:off x="2667000" y="38100"/>
            <a:ext cx="409575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b="0" i="0" lang="en-US" sz="5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TRANSIT </a:t>
            </a:r>
            <a:endParaRPr/>
          </a:p>
        </p:txBody>
      </p:sp>
      <p:pic>
        <p:nvPicPr>
          <p:cNvPr id="48" name="Google Shape;48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1905000" cy="912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81000" y="990600"/>
            <a:ext cx="762000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1"/>
          <p:cNvSpPr txBox="1"/>
          <p:nvPr/>
        </p:nvSpPr>
        <p:spPr>
          <a:xfrm>
            <a:off x="381000" y="1752600"/>
            <a:ext cx="82296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§Æc ®iÓm cña V184: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VËn hµnh æn ®Þnh vµ nh¹y c¶m.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An toµn vµ tÝnh chèng trém cao.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TiÖn nghi vµ lîi Ých.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HiÖu qu¶ kinh tÕ cao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56" name="Google Shape;56;p2"/>
          <p:cNvSpPr txBox="1"/>
          <p:nvPr>
            <p:ph type="ctrTitle"/>
          </p:nvPr>
        </p:nvSpPr>
        <p:spPr>
          <a:xfrm>
            <a:off x="685800" y="838200"/>
            <a:ext cx="77724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Môc Tiªu Kho¸ Häc:</a:t>
            </a:r>
            <a:endParaRPr/>
          </a:p>
        </p:txBody>
      </p:sp>
      <p:sp>
        <p:nvSpPr>
          <p:cNvPr id="57" name="Google Shape;57;p2"/>
          <p:cNvSpPr txBox="1"/>
          <p:nvPr>
            <p:ph idx="1" type="subTitle"/>
          </p:nvPr>
        </p:nvSpPr>
        <p:spPr>
          <a:xfrm>
            <a:off x="1219200" y="1447800"/>
            <a:ext cx="6705600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Sau khi tham dù kho¸ häc nµy, c¸c häc viªn sÏ: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§­îc giíi thiÖu vÒ hÖ thèng th©n (vá) xe.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HiÓu ®­îc c¸c c¶I tiÕn míi cña hÖ thèng Ch¸t-si.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§­îc giíi thiÖu vÒ hÖ thèng phanh thuû lùc.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§­îc trang bÞ mét kiÕn thøc tæng qu¸t cña ®éng c¬ dÇu 2.4L DuraTorq trang bÞ turbo.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§­îc trang bÞ mét kiÕn thøc tæng qu¸t cña ®éng x¨ng 2.3L DOHC.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§­îc giíi thiÖu tæng qu¸t vÒ hÖ thèng ®IÖn vµ ®IÒu hoµ kh«ng khÝ trªn xe Transit.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63" name="Google Shape;63;p3"/>
          <p:cNvSpPr txBox="1"/>
          <p:nvPr>
            <p:ph type="ctrTitle"/>
          </p:nvPr>
        </p:nvSpPr>
        <p:spPr>
          <a:xfrm>
            <a:off x="685800" y="838200"/>
            <a:ext cx="77724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Thêi gian:</a:t>
            </a:r>
            <a:endParaRPr/>
          </a:p>
        </p:txBody>
      </p:sp>
      <p:sp>
        <p:nvSpPr>
          <p:cNvPr id="64" name="Google Shape;64;p3"/>
          <p:cNvSpPr txBox="1"/>
          <p:nvPr>
            <p:ph idx="1" type="subTitle"/>
          </p:nvPr>
        </p:nvSpPr>
        <p:spPr>
          <a:xfrm>
            <a:off x="1219200" y="1447800"/>
            <a:ext cx="6705600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B¾t ®Çu      : 8:30</a:t>
            </a:r>
            <a:endParaRPr/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-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Th©n (vá) xe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-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Ch¸t-si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-"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Phanh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NghØ gi¶I lao: 10:00’ – 10:15’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10:15’ – 11:45’</a:t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3581400" y="1524000"/>
            <a:ext cx="2667000" cy="137160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l"/>
            <a:r>
              <a:rPr b="0" i="0">
                <a:ln>
                  <a:noFill/>
                </a:ln>
                <a:gradFill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Arial"/>
              </a:rPr>
              <a:t>phÇn I</a:t>
            </a:r>
          </a:p>
        </p:txBody>
      </p:sp>
      <p:sp>
        <p:nvSpPr>
          <p:cNvPr id="71" name="Google Shape;71;p4"/>
          <p:cNvSpPr/>
          <p:nvPr/>
        </p:nvSpPr>
        <p:spPr>
          <a:xfrm>
            <a:off x="1905000" y="3733800"/>
            <a:ext cx="5943600" cy="152400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l"/>
            <a:r>
              <a:rPr b="0" i="0">
                <a:ln cap="flat" cmpd="sng" w="9525">
                  <a:solidFill>
                    <a:srgbClr val="FFFFFF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solidFill>
                  <a:srgbClr val="FFFF00"/>
                </a:solidFill>
                <a:latin typeface="Arial"/>
              </a:rPr>
              <a:t>hÖ thèng th©n (vá) xe </a:t>
            </a:r>
            <a:br>
              <a:rPr b="0" i="0">
                <a:ln cap="flat" cmpd="sng" w="9525">
                  <a:solidFill>
                    <a:srgbClr val="FFFFFF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solidFill>
                  <a:srgbClr val="FFFF00"/>
                </a:solidFill>
                <a:latin typeface="Arial"/>
              </a:rPr>
            </a:br>
            <a:r>
              <a:rPr b="0" i="0">
                <a:ln cap="flat" cmpd="sng" w="9525">
                  <a:solidFill>
                    <a:srgbClr val="FFFFFF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solidFill>
                  <a:srgbClr val="FFFF00"/>
                </a:solidFill>
                <a:latin typeface="Arial"/>
              </a:rPr>
              <a:t>(body)</a:t>
            </a:r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77" name="Google Shape;77;p5"/>
          <p:cNvSpPr txBox="1"/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Môc Tiªu Kho¸ Häc:</a:t>
            </a:r>
            <a:endParaRPr/>
          </a:p>
        </p:txBody>
      </p:sp>
      <p:sp>
        <p:nvSpPr>
          <p:cNvPr id="78" name="Google Shape;78;p5"/>
          <p:cNvSpPr txBox="1"/>
          <p:nvPr>
            <p:ph idx="1" type="body"/>
          </p:nvPr>
        </p:nvSpPr>
        <p:spPr>
          <a:xfrm>
            <a:off x="457200" y="2057400"/>
            <a:ext cx="8229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Sau khi tham dù kho¸ häc nµy, c¸c häc viªn sÏ: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HiÓu ®­îc thay ®æi thiÕt kÕ vÒ phÇn chÞu lùc va ®Ëp ë phÝa tr­íc.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Líp b¶o vÖ bÒ mÆt cña th©n xe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HiÓu ®­îc c¸c chi tiÕt cã thÓ thay thÕ ®Ó söa ch÷a khi tai n¹n.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BiÕt vÞ trÝ míi ®Ó më n¾p ca-b«.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HiÓu ®­îc mét sè b­íc th¸o l¾p ®Ìn ®Çu, tai (vÌ), mÆt n¹ …vv.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cxnSp>
        <p:nvCxnSpPr>
          <p:cNvPr id="84" name="Google Shape;84;p6"/>
          <p:cNvCxnSpPr/>
          <p:nvPr/>
        </p:nvCxnSpPr>
        <p:spPr>
          <a:xfrm rot="10800000">
            <a:off x="1905000" y="6248400"/>
            <a:ext cx="1600200" cy="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85" name="Google Shape;85;p6"/>
          <p:cNvCxnSpPr/>
          <p:nvPr/>
        </p:nvCxnSpPr>
        <p:spPr>
          <a:xfrm>
            <a:off x="1828800" y="4267200"/>
            <a:ext cx="0" cy="20574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86" name="Google Shape;86;p6"/>
          <p:cNvCxnSpPr/>
          <p:nvPr/>
        </p:nvCxnSpPr>
        <p:spPr>
          <a:xfrm>
            <a:off x="7239000" y="4114800"/>
            <a:ext cx="0" cy="22098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87" name="Google Shape;87;p6"/>
          <p:cNvCxnSpPr/>
          <p:nvPr/>
        </p:nvCxnSpPr>
        <p:spPr>
          <a:xfrm>
            <a:off x="5410200" y="6248400"/>
            <a:ext cx="1752600" cy="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88" name="Google Shape;88;p6"/>
          <p:cNvSpPr txBox="1"/>
          <p:nvPr/>
        </p:nvSpPr>
        <p:spPr>
          <a:xfrm>
            <a:off x="3810000" y="5989637"/>
            <a:ext cx="1490662" cy="669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5651 mm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i="0" lang="en-US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(5368)</a:t>
            </a:r>
            <a:endParaRPr/>
          </a:p>
        </p:txBody>
      </p:sp>
      <p:cxnSp>
        <p:nvCxnSpPr>
          <p:cNvPr id="89" name="Google Shape;89;p6"/>
          <p:cNvCxnSpPr/>
          <p:nvPr/>
        </p:nvCxnSpPr>
        <p:spPr>
          <a:xfrm rot="10800000">
            <a:off x="2590800" y="5867400"/>
            <a:ext cx="1219200" cy="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0" name="Google Shape;90;p6"/>
          <p:cNvCxnSpPr/>
          <p:nvPr/>
        </p:nvCxnSpPr>
        <p:spPr>
          <a:xfrm>
            <a:off x="2514600" y="4724400"/>
            <a:ext cx="0" cy="13716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91" name="Google Shape;91;p6"/>
          <p:cNvCxnSpPr/>
          <p:nvPr/>
        </p:nvCxnSpPr>
        <p:spPr>
          <a:xfrm>
            <a:off x="6324600" y="4724400"/>
            <a:ext cx="0" cy="13716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92" name="Google Shape;92;p6"/>
          <p:cNvCxnSpPr/>
          <p:nvPr/>
        </p:nvCxnSpPr>
        <p:spPr>
          <a:xfrm>
            <a:off x="5105400" y="5867400"/>
            <a:ext cx="1219200" cy="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93" name="Google Shape;93;p6"/>
          <p:cNvSpPr txBox="1"/>
          <p:nvPr/>
        </p:nvSpPr>
        <p:spPr>
          <a:xfrm>
            <a:off x="3733800" y="5334000"/>
            <a:ext cx="1490662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3750 mm</a:t>
            </a:r>
            <a:endParaRPr/>
          </a:p>
        </p:txBody>
      </p:sp>
      <p:graphicFrame>
        <p:nvGraphicFramePr>
          <p:cNvPr id="94" name="Google Shape;94;p6"/>
          <p:cNvGraphicFramePr/>
          <p:nvPr/>
        </p:nvGraphicFramePr>
        <p:xfrm>
          <a:off x="1566862" y="1295400"/>
          <a:ext cx="6010275" cy="3700462"/>
        </p:xfrm>
        <a:graphic>
          <a:graphicData uri="http://schemas.openxmlformats.org/presentationml/2006/ole">
            <mc:AlternateContent>
              <mc:Choice Requires="v">
                <p:oleObj r:id="rId5" imgH="3700462" imgW="6010275" progId="Paint.Picture" spid="_x0000_s1">
                  <p:embed/>
                </p:oleObj>
              </mc:Choice>
              <mc:Fallback>
                <p:oleObj r:id="rId6" imgH="3700462" imgW="6010275" progId="Paint.Picture">
                  <p:embed/>
                  <p:pic>
                    <p:nvPicPr>
                      <p:cNvPr id="94" name="Google Shape;94;p6"/>
                      <p:cNvPicPr preferRelativeResize="0"/>
                      <p:nvPr/>
                    </p:nvPicPr>
                    <p:blipFill rotWithShape="1">
                      <a:blip r:embed="rId7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1566862" y="1295400"/>
                        <a:ext cx="6010275" cy="370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5" name="Google Shape;95;p6"/>
          <p:cNvCxnSpPr/>
          <p:nvPr/>
        </p:nvCxnSpPr>
        <p:spPr>
          <a:xfrm>
            <a:off x="533400" y="2209800"/>
            <a:ext cx="31242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96" name="Google Shape;96;p6"/>
          <p:cNvCxnSpPr/>
          <p:nvPr/>
        </p:nvCxnSpPr>
        <p:spPr>
          <a:xfrm>
            <a:off x="609600" y="4953000"/>
            <a:ext cx="19050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97" name="Google Shape;97;p6"/>
          <p:cNvCxnSpPr/>
          <p:nvPr/>
        </p:nvCxnSpPr>
        <p:spPr>
          <a:xfrm rot="10800000">
            <a:off x="838200" y="2209800"/>
            <a:ext cx="0" cy="10668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8" name="Google Shape;98;p6"/>
          <p:cNvCxnSpPr/>
          <p:nvPr/>
        </p:nvCxnSpPr>
        <p:spPr>
          <a:xfrm>
            <a:off x="838200" y="4038600"/>
            <a:ext cx="0" cy="9144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99" name="Google Shape;99;p6"/>
          <p:cNvSpPr txBox="1"/>
          <p:nvPr/>
        </p:nvSpPr>
        <p:spPr>
          <a:xfrm>
            <a:off x="0" y="3276600"/>
            <a:ext cx="1490662" cy="669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2395 mm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i="0" lang="en-US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(2244)</a:t>
            </a:r>
            <a:endParaRPr/>
          </a:p>
        </p:txBody>
      </p:sp>
      <p:sp>
        <p:nvSpPr>
          <p:cNvPr id="100" name="Google Shape;100;p6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106" name="Google Shape;10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4800" y="1143000"/>
            <a:ext cx="6781800" cy="4953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7" name="Google Shape;107;p7"/>
          <p:cNvCxnSpPr/>
          <p:nvPr/>
        </p:nvCxnSpPr>
        <p:spPr>
          <a:xfrm>
            <a:off x="5257800" y="5715000"/>
            <a:ext cx="0" cy="8382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8" name="Google Shape;108;p7"/>
          <p:cNvCxnSpPr/>
          <p:nvPr/>
        </p:nvCxnSpPr>
        <p:spPr>
          <a:xfrm>
            <a:off x="1905000" y="5715000"/>
            <a:ext cx="0" cy="83820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9" name="Google Shape;109;p7"/>
          <p:cNvCxnSpPr/>
          <p:nvPr/>
        </p:nvCxnSpPr>
        <p:spPr>
          <a:xfrm>
            <a:off x="4495800" y="6400800"/>
            <a:ext cx="8382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110" name="Google Shape;110;p7"/>
          <p:cNvCxnSpPr/>
          <p:nvPr/>
        </p:nvCxnSpPr>
        <p:spPr>
          <a:xfrm rot="10800000">
            <a:off x="1905000" y="6400800"/>
            <a:ext cx="9144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111" name="Google Shape;111;p7"/>
          <p:cNvSpPr txBox="1"/>
          <p:nvPr/>
        </p:nvSpPr>
        <p:spPr>
          <a:xfrm>
            <a:off x="3048000" y="6172200"/>
            <a:ext cx="149066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1737 mm</a:t>
            </a:r>
            <a:endParaRPr/>
          </a:p>
        </p:txBody>
      </p:sp>
      <p:sp>
        <p:nvSpPr>
          <p:cNvPr id="112" name="Google Shape;112;p7"/>
          <p:cNvSpPr txBox="1"/>
          <p:nvPr/>
        </p:nvSpPr>
        <p:spPr>
          <a:xfrm>
            <a:off x="6705600" y="990600"/>
            <a:ext cx="2438400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Gross weight    </a:t>
            </a:r>
            <a:r>
              <a:rPr b="1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3500</a:t>
            </a: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kg</a:t>
            </a:r>
            <a:endParaRPr/>
          </a:p>
        </p:txBody>
      </p:sp>
      <p:sp>
        <p:nvSpPr>
          <p:cNvPr id="113" name="Google Shape;113;p7"/>
          <p:cNvSpPr txBox="1"/>
          <p:nvPr/>
        </p:nvSpPr>
        <p:spPr>
          <a:xfrm>
            <a:off x="6629400" y="2209800"/>
            <a:ext cx="2514600" cy="1141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None/>
            </a:pPr>
            <a:r>
              <a:rPr b="1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Kerb weight    2284 kg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i="0" lang="en-US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(2075)</a:t>
            </a:r>
            <a:endParaRPr/>
          </a:p>
        </p:txBody>
      </p:sp>
      <p:sp>
        <p:nvSpPr>
          <p:cNvPr id="114" name="Google Shape;114;p7"/>
          <p:cNvSpPr txBox="1"/>
          <p:nvPr/>
        </p:nvSpPr>
        <p:spPr>
          <a:xfrm>
            <a:off x="3124200" y="6553200"/>
            <a:ext cx="69532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i="0" lang="en-US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(1700)</a:t>
            </a:r>
            <a:endParaRPr/>
          </a:p>
        </p:txBody>
      </p:sp>
      <p:sp>
        <p:nvSpPr>
          <p:cNvPr id="115" name="Google Shape;115;p7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122" name="Google Shape;12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6800" y="914400"/>
            <a:ext cx="7315200" cy="52578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3" name="Google Shape;123;p8"/>
          <p:cNvCxnSpPr/>
          <p:nvPr/>
        </p:nvCxnSpPr>
        <p:spPr>
          <a:xfrm>
            <a:off x="2667000" y="4419600"/>
            <a:ext cx="0" cy="21336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24" name="Google Shape;124;p8"/>
          <p:cNvCxnSpPr/>
          <p:nvPr/>
        </p:nvCxnSpPr>
        <p:spPr>
          <a:xfrm>
            <a:off x="6477000" y="4572000"/>
            <a:ext cx="0" cy="20574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25" name="Google Shape;125;p8"/>
          <p:cNvCxnSpPr/>
          <p:nvPr/>
        </p:nvCxnSpPr>
        <p:spPr>
          <a:xfrm rot="10800000">
            <a:off x="2667000" y="6553200"/>
            <a:ext cx="9144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126" name="Google Shape;126;p8"/>
          <p:cNvCxnSpPr/>
          <p:nvPr/>
        </p:nvCxnSpPr>
        <p:spPr>
          <a:xfrm>
            <a:off x="5410200" y="6553200"/>
            <a:ext cx="9906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127" name="Google Shape;127;p8"/>
          <p:cNvSpPr txBox="1"/>
          <p:nvPr/>
        </p:nvSpPr>
        <p:spPr>
          <a:xfrm>
            <a:off x="3810000" y="6400800"/>
            <a:ext cx="149066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1974 mm</a:t>
            </a:r>
            <a:endParaRPr/>
          </a:p>
        </p:txBody>
      </p:sp>
      <p:cxnSp>
        <p:nvCxnSpPr>
          <p:cNvPr id="128" name="Google Shape;128;p8"/>
          <p:cNvCxnSpPr/>
          <p:nvPr/>
        </p:nvCxnSpPr>
        <p:spPr>
          <a:xfrm>
            <a:off x="3048000" y="5638800"/>
            <a:ext cx="0" cy="6096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29" name="Google Shape;129;p8"/>
          <p:cNvCxnSpPr/>
          <p:nvPr/>
        </p:nvCxnSpPr>
        <p:spPr>
          <a:xfrm>
            <a:off x="6096000" y="5638800"/>
            <a:ext cx="0" cy="685800"/>
          </a:xfrm>
          <a:prstGeom prst="straightConnector1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30" name="Google Shape;130;p8"/>
          <p:cNvCxnSpPr/>
          <p:nvPr/>
        </p:nvCxnSpPr>
        <p:spPr>
          <a:xfrm>
            <a:off x="5181600" y="6019800"/>
            <a:ext cx="8382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131" name="Google Shape;131;p8"/>
          <p:cNvCxnSpPr/>
          <p:nvPr/>
        </p:nvCxnSpPr>
        <p:spPr>
          <a:xfrm rot="10800000">
            <a:off x="3124200" y="6019800"/>
            <a:ext cx="914400" cy="0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132" name="Google Shape;132;p8"/>
          <p:cNvSpPr txBox="1"/>
          <p:nvPr/>
        </p:nvSpPr>
        <p:spPr>
          <a:xfrm>
            <a:off x="3886200" y="5486400"/>
            <a:ext cx="149066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1700 mm</a:t>
            </a:r>
            <a:endParaRPr/>
          </a:p>
        </p:txBody>
      </p:sp>
      <p:sp>
        <p:nvSpPr>
          <p:cNvPr id="133" name="Google Shape;133;p8"/>
          <p:cNvSpPr txBox="1"/>
          <p:nvPr/>
        </p:nvSpPr>
        <p:spPr>
          <a:xfrm>
            <a:off x="3962400" y="6172200"/>
            <a:ext cx="69532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i="0" lang="en-US" sz="1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(1972)</a:t>
            </a:r>
            <a:endParaRPr/>
          </a:p>
        </p:txBody>
      </p:sp>
      <p:sp>
        <p:nvSpPr>
          <p:cNvPr id="134" name="Google Shape;134;p8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140" name="Google Shape;140;p9"/>
          <p:cNvSpPr txBox="1"/>
          <p:nvPr>
            <p:ph type="title"/>
          </p:nvPr>
        </p:nvSpPr>
        <p:spPr>
          <a:xfrm>
            <a:off x="1981200" y="0"/>
            <a:ext cx="54864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 S¸nh KÝch Th­íc</a:t>
            </a:r>
            <a:endParaRPr/>
          </a:p>
        </p:txBody>
      </p:sp>
      <p:graphicFrame>
        <p:nvGraphicFramePr>
          <p:cNvPr id="141" name="Google Shape;141;p9"/>
          <p:cNvGraphicFramePr/>
          <p:nvPr/>
        </p:nvGraphicFramePr>
        <p:xfrm>
          <a:off x="304800" y="1066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{1ABCA212-9D6B-4D6D-8B25-EB26A7E616A1}</a:tableStyleId>
              </a:tblPr>
              <a:tblGrid>
                <a:gridCol w="2743200"/>
                <a:gridCol w="1447800"/>
                <a:gridCol w="1600200"/>
                <a:gridCol w="1447800"/>
                <a:gridCol w="1295400"/>
              </a:tblGrid>
              <a:tr h="9699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Th«ng sè kü thuËt</a:t>
                      </a:r>
                      <a:endParaRPr/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Ford Transit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36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Cò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Ford Transit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36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Míi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Mercesdes Benz MB 140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Toyota Hiace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667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42" name="Google Shape;142;p9"/>
          <p:cNvGraphicFramePr/>
          <p:nvPr/>
        </p:nvGraphicFramePr>
        <p:xfrm>
          <a:off x="304800" y="2057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{1ABCA212-9D6B-4D6D-8B25-EB26A7E616A1}</a:tableStyleId>
              </a:tblPr>
              <a:tblGrid>
                <a:gridCol w="2719375"/>
                <a:gridCol w="1471600"/>
                <a:gridCol w="1600200"/>
                <a:gridCol w="1447800"/>
                <a:gridCol w="1295400"/>
              </a:tblGrid>
              <a:tr h="838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ChiÒu DµI Toµn ThÓ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5368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5651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5340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4900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43" name="Google Shape;143;p9"/>
          <p:cNvGraphicFramePr/>
          <p:nvPr/>
        </p:nvGraphicFramePr>
        <p:xfrm>
          <a:off x="304800" y="3124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{1ABCA212-9D6B-4D6D-8B25-EB26A7E616A1}</a:tableStyleId>
              </a:tblPr>
              <a:tblGrid>
                <a:gridCol w="2719375"/>
                <a:gridCol w="1471600"/>
                <a:gridCol w="1600200"/>
                <a:gridCol w="1447800"/>
                <a:gridCol w="1295400"/>
              </a:tblGrid>
              <a:tr h="838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ChiÒu Réng Toµn ThÓ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1972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1974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1855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1935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44" name="Google Shape;144;p9"/>
          <p:cNvGraphicFramePr/>
          <p:nvPr/>
        </p:nvGraphicFramePr>
        <p:xfrm>
          <a:off x="304800" y="4038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{1ABCA212-9D6B-4D6D-8B25-EB26A7E616A1}</a:tableStyleId>
              </a:tblPr>
              <a:tblGrid>
                <a:gridCol w="2719375"/>
                <a:gridCol w="1471600"/>
                <a:gridCol w="1600200"/>
                <a:gridCol w="1447800"/>
                <a:gridCol w="1295400"/>
              </a:tblGrid>
              <a:tr h="838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ChiÒu Cao Toµn ThÓ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2244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2395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2105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1935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45" name="Google Shape;145;p9"/>
          <p:cNvGraphicFramePr/>
          <p:nvPr/>
        </p:nvGraphicFramePr>
        <p:xfrm>
          <a:off x="304800" y="5029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{1ABCA212-9D6B-4D6D-8B25-EB26A7E616A1}</a:tableStyleId>
              </a:tblPr>
              <a:tblGrid>
                <a:gridCol w="2719375"/>
                <a:gridCol w="1471600"/>
                <a:gridCol w="1600200"/>
                <a:gridCol w="1447800"/>
                <a:gridCol w="1295400"/>
              </a:tblGrid>
              <a:tr h="838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ChiÒu Dµi C¬ Së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3570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3750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2680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2590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800" u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151" name="Google Shape;151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8200" y="990600"/>
            <a:ext cx="7391400" cy="5543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0"/>
          <p:cNvSpPr txBox="1"/>
          <p:nvPr/>
        </p:nvSpPr>
        <p:spPr>
          <a:xfrm>
            <a:off x="1066800" y="1066800"/>
            <a:ext cx="4876800" cy="822325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Sè VIN ®­îc ®ãng c¹nh gi¶m xèc bªn ph¶i</a:t>
            </a:r>
            <a:endParaRPr/>
          </a:p>
        </p:txBody>
      </p:sp>
      <p:cxnSp>
        <p:nvCxnSpPr>
          <p:cNvPr id="153" name="Google Shape;153;p10"/>
          <p:cNvCxnSpPr/>
          <p:nvPr/>
        </p:nvCxnSpPr>
        <p:spPr>
          <a:xfrm>
            <a:off x="3733800" y="1981200"/>
            <a:ext cx="2514600" cy="1676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154" name="Google Shape;154;p10"/>
          <p:cNvSpPr txBox="1"/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Sè VIN ®­îc ®ãng c¹nh gi¶m xèc bªn ph¶i</a:t>
            </a:r>
            <a:endParaRPr/>
          </a:p>
        </p:txBody>
      </p:sp>
      <p:sp>
        <p:nvSpPr>
          <p:cNvPr id="155" name="Google Shape;155;p10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161" name="Google Shape;161;p11"/>
          <p:cNvSpPr txBox="1"/>
          <p:nvPr>
            <p:ph idx="1" type="body"/>
          </p:nvPr>
        </p:nvSpPr>
        <p:spPr>
          <a:xfrm>
            <a:off x="457200" y="2057400"/>
            <a:ext cx="8229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TÊt c¶ c¸c tÊm kim lo¹i ®Òu ®­îc m¹ kÏm ®Ó b¶o vÖ bÒ mÆt.</a:t>
            </a:r>
            <a:endParaRPr/>
          </a:p>
        </p:txBody>
      </p:sp>
      <p:sp>
        <p:nvSpPr>
          <p:cNvPr id="162" name="Google Shape;162;p11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168" name="Google Shape;16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29000" y="1066800"/>
            <a:ext cx="5715000" cy="510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2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170" name="Google Shape;170;p12"/>
          <p:cNvSpPr txBox="1"/>
          <p:nvPr/>
        </p:nvSpPr>
        <p:spPr>
          <a:xfrm>
            <a:off x="0" y="990600"/>
            <a:ext cx="6096000" cy="23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§ãng vµ më n¾p khoang ®éng c¬ b»ng hÖ thèng khãa cïng ch×a víi hÖ thèng khãa cña xe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1. Cho ch×a vµo æ khãa “nhÊn nÆng tay”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176" name="Google Shape;176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00200" y="990600"/>
            <a:ext cx="7543800" cy="52578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3"/>
          <p:cNvSpPr txBox="1"/>
          <p:nvPr/>
        </p:nvSpPr>
        <p:spPr>
          <a:xfrm>
            <a:off x="0" y="3505200"/>
            <a:ext cx="57912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2. Xoay ch×a khãa vÒ phÝa bªn tr¸i, n¾p khoang ®éng c¬ sÏ bËt nhÑ lªn</a:t>
            </a:r>
            <a:endParaRPr/>
          </a:p>
        </p:txBody>
      </p:sp>
      <p:sp>
        <p:nvSpPr>
          <p:cNvPr id="178" name="Google Shape;178;p13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184" name="Google Shape;184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6800" y="1066800"/>
            <a:ext cx="8077200" cy="5257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4"/>
          <p:cNvSpPr txBox="1"/>
          <p:nvPr/>
        </p:nvSpPr>
        <p:spPr>
          <a:xfrm>
            <a:off x="381000" y="4953000"/>
            <a:ext cx="80772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2. Xoay ch×a khãa vÒ hÕt bªn ph¶i, råi lÊy tay tr¸i n©ng n¾p khoang ®éng c¬ lªn</a:t>
            </a:r>
            <a:endParaRPr/>
          </a:p>
        </p:txBody>
      </p:sp>
      <p:sp>
        <p:nvSpPr>
          <p:cNvPr id="186" name="Google Shape;186;p14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192" name="Google Shape;192;p15"/>
          <p:cNvSpPr txBox="1"/>
          <p:nvPr>
            <p:ph idx="4294967295"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C¸c Khung DÇm ChÞu Lùc Va §Ëp ë PhÝa Tr­íc §Çu Xe</a:t>
            </a:r>
            <a:endParaRPr/>
          </a:p>
        </p:txBody>
      </p:sp>
      <p:pic>
        <p:nvPicPr>
          <p:cNvPr id="193" name="Google Shape;193;p15"/>
          <p:cNvPicPr preferRelativeResize="0"/>
          <p:nvPr>
            <p:ph idx="2" type="clipArt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2057400"/>
            <a:ext cx="4038600" cy="4068762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15"/>
          <p:cNvSpPr txBox="1"/>
          <p:nvPr>
            <p:ph idx="4294967295" type="body"/>
          </p:nvPr>
        </p:nvSpPr>
        <p:spPr>
          <a:xfrm>
            <a:off x="4648200" y="2057400"/>
            <a:ext cx="4038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0" i="0" lang="en-US" sz="2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C¸c Va §Ëp PhÝa Tr­íc ë tèc ®é 15 Km/h.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-"/>
            </a:pPr>
            <a:r>
              <a:rPr b="0" i="0" lang="en-US" sz="2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§­îc hÊp thô vµ ph©n t¸n nhê khung dÇm ngang vµ </a:t>
            </a:r>
            <a:r>
              <a:rPr b="0" i="0" lang="en-US" sz="2600" u="none">
                <a:solidFill>
                  <a:srgbClr val="FFCC66"/>
                </a:solidFill>
                <a:latin typeface="Arial"/>
                <a:ea typeface="Arial"/>
                <a:cs typeface="Arial"/>
                <a:sym typeface="Arial"/>
              </a:rPr>
              <a:t>c¶n</a:t>
            </a:r>
            <a:r>
              <a:rPr b="0" i="0" lang="en-US" sz="2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tr­íc, nªn khung dÇm däc Ýt bÞ biÕn d¹ng.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-"/>
            </a:pPr>
            <a:r>
              <a:rPr b="0" i="0" lang="en-US" sz="2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DÇm däc cã c¸c r·nh däc ®Ó hÊp thô va ®Ëp (2)</a:t>
            </a:r>
            <a:endParaRPr/>
          </a:p>
          <a:p>
            <a:pPr indent="-177800" lvl="0" marL="34290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15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201" name="Google Shape;201;p16"/>
          <p:cNvSpPr txBox="1"/>
          <p:nvPr>
            <p:ph idx="4294967295"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Khung DÇm Ngang</a:t>
            </a:r>
            <a:endParaRPr/>
          </a:p>
        </p:txBody>
      </p:sp>
      <p:sp>
        <p:nvSpPr>
          <p:cNvPr id="202" name="Google Shape;202;p16"/>
          <p:cNvSpPr txBox="1"/>
          <p:nvPr>
            <p:ph idx="4294967295" type="body"/>
          </p:nvPr>
        </p:nvSpPr>
        <p:spPr>
          <a:xfrm>
            <a:off x="4648200" y="2057400"/>
            <a:ext cx="4038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DÇm ngang lµm b»ng nhùa, l¾p vµo dÇm däc. DÔ söa ch÷a, kinh tÕ.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®Çu cã l¾p vËt liÖu chÞu biÕn d¹ng.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16"/>
          <p:cNvPicPr preferRelativeResize="0"/>
          <p:nvPr>
            <p:ph idx="2" type="clipArt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2057400"/>
            <a:ext cx="4038600" cy="4068762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6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10" name="Google Shape;210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19200" y="990600"/>
            <a:ext cx="7391400" cy="533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7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212" name="Google Shape;212;p17"/>
          <p:cNvSpPr txBox="1"/>
          <p:nvPr/>
        </p:nvSpPr>
        <p:spPr>
          <a:xfrm>
            <a:off x="0" y="4495800"/>
            <a:ext cx="9144000" cy="12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PhÇn vá ba ®¬ xèc tr­íc chÕ t¹o b»ng nhùa vµ chia lµm 3 m¶h, víi c¸ch cÊu t¹o nh­ vËy sÏ lµm gi¶m gi¸ thµnh söa ch÷a ba ®¬ xèc khi ph¶i thay thÕ.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18" name="Google Shape;218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97187" y="1516062"/>
            <a:ext cx="6246812" cy="468630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8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220" name="Google Shape;220;p18"/>
          <p:cNvSpPr txBox="1"/>
          <p:nvPr/>
        </p:nvSpPr>
        <p:spPr>
          <a:xfrm>
            <a:off x="0" y="1066800"/>
            <a:ext cx="4495800" cy="30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PhÇn vá ba ®¬ xèc sau chÕ t¹o b»ng nhùa vµ chia lµm 5 m¶h, víi c¸ch cÊu t¹o nh­ vËy sÏ lµm gi¶m gi¸ thµnh söa ch÷a ba ®¬ xèc khi ph¶i thay thÕ.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graphicFrame>
        <p:nvGraphicFramePr>
          <p:cNvPr id="226" name="Google Shape;226;p19"/>
          <p:cNvGraphicFramePr/>
          <p:nvPr/>
        </p:nvGraphicFramePr>
        <p:xfrm>
          <a:off x="304800" y="2438400"/>
          <a:ext cx="8458200" cy="3668712"/>
        </p:xfrm>
        <a:graphic>
          <a:graphicData uri="http://schemas.openxmlformats.org/presentationml/2006/ole">
            <mc:AlternateContent>
              <mc:Choice Requires="v">
                <p:oleObj r:id="rId5" imgH="3668712" imgW="8458200" progId="Paint.Picture" spid="_x0000_s1">
                  <p:embed/>
                </p:oleObj>
              </mc:Choice>
              <mc:Fallback>
                <p:oleObj r:id="rId6" imgH="3668712" imgW="8458200" progId="Paint.Picture">
                  <p:embed/>
                  <p:pic>
                    <p:nvPicPr>
                      <p:cNvPr id="226" name="Google Shape;226;p19"/>
                      <p:cNvPicPr preferRelativeResize="0"/>
                      <p:nvPr/>
                    </p:nvPicPr>
                    <p:blipFill rotWithShape="1">
                      <a:blip r:embed="rId7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304800" y="2438400"/>
                        <a:ext cx="8458200" cy="3668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7" name="Google Shape;227;p19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228" name="Google Shape;228;p19"/>
          <p:cNvSpPr txBox="1"/>
          <p:nvPr/>
        </p:nvSpPr>
        <p:spPr>
          <a:xfrm>
            <a:off x="0" y="838200"/>
            <a:ext cx="201295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Tai xe (vÌ xe)</a:t>
            </a:r>
            <a:endParaRPr/>
          </a:p>
        </p:txBody>
      </p:sp>
      <p:sp>
        <p:nvSpPr>
          <p:cNvPr id="229" name="Google Shape;229;p19"/>
          <p:cNvSpPr txBox="1"/>
          <p:nvPr/>
        </p:nvSpPr>
        <p:spPr>
          <a:xfrm>
            <a:off x="0" y="1447800"/>
            <a:ext cx="88392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1 §iÓm l¾p ghÐp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n-US" sz="20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2 Tr­íc khi th¸o tai xe cÇn ph¶i th¸o g­¬ng chiÕu hËu, th¸o ba ®¬ xèc vµ th¸o ®Ìn pha  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sp>
        <p:nvSpPr>
          <p:cNvPr id="235" name="Google Shape;235;p20"/>
          <p:cNvSpPr txBox="1"/>
          <p:nvPr>
            <p:ph idx="4294967295" type="body"/>
          </p:nvPr>
        </p:nvSpPr>
        <p:spPr>
          <a:xfrm>
            <a:off x="4648200" y="2057400"/>
            <a:ext cx="4038600" cy="406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TÊt c¶ c¸c chi tiÕt ë h×nh bªn ®Òu cã thÓ thay rêi. Tham kh¶o TµI liÖu “Söa ch÷a th©n xe”.</a:t>
            </a:r>
            <a:endParaRPr/>
          </a:p>
        </p:txBody>
      </p:sp>
      <p:pic>
        <p:nvPicPr>
          <p:cNvPr id="236" name="Google Shape;236;p20"/>
          <p:cNvPicPr preferRelativeResize="0"/>
          <p:nvPr>
            <p:ph idx="2" type="clipArt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" y="1828800"/>
            <a:ext cx="4191000" cy="4297362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0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43" name="Google Shape;243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71800" y="990600"/>
            <a:ext cx="6172200" cy="5181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1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245" name="Google Shape;245;p21"/>
          <p:cNvSpPr txBox="1"/>
          <p:nvPr/>
        </p:nvSpPr>
        <p:spPr>
          <a:xfrm>
            <a:off x="0" y="990600"/>
            <a:ext cx="4495800" cy="14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HÖ thèng ghÕ ®iÒu chØnh ®­îc tùa l­ng theo nh÷ng gãc kh¸c nhau 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51" name="Google Shape;25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52600" y="914400"/>
            <a:ext cx="7391400" cy="502920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2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253" name="Google Shape;253;p22"/>
          <p:cNvSpPr txBox="1"/>
          <p:nvPr/>
        </p:nvSpPr>
        <p:spPr>
          <a:xfrm>
            <a:off x="0" y="990600"/>
            <a:ext cx="40386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rgbClr val="FFCC00"/>
                </a:solidFill>
                <a:latin typeface="Arial"/>
                <a:ea typeface="Arial"/>
                <a:cs typeface="Arial"/>
                <a:sym typeface="Arial"/>
              </a:rPr>
              <a:t>HÖ thèng kÝnh s­ên l¾p r¸p víi vá xe b»ng ph­¬ng ph¸p r¸n trùc tiÕp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59" name="Google Shape;25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95400" y="1143000"/>
            <a:ext cx="7848600" cy="510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23"/>
          <p:cNvSpPr txBox="1"/>
          <p:nvPr/>
        </p:nvSpPr>
        <p:spPr>
          <a:xfrm>
            <a:off x="0" y="990600"/>
            <a:ext cx="40386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rgbClr val="FFCC00"/>
                </a:solidFill>
                <a:latin typeface="Arial"/>
                <a:ea typeface="Arial"/>
                <a:cs typeface="Arial"/>
                <a:sym typeface="Arial"/>
              </a:rPr>
              <a:t>HÖ thèng kÝnh hËu l¾p r¸p víi vá xe b»ng ph­¬ng ph¸p r¸n trùc tiÕp</a:t>
            </a:r>
            <a:endParaRPr/>
          </a:p>
        </p:txBody>
      </p:sp>
      <p:sp>
        <p:nvSpPr>
          <p:cNvPr id="261" name="Google Shape;261;p23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67" name="Google Shape;26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86175" y="1697037"/>
            <a:ext cx="5457825" cy="4094162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4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  <p:sp>
        <p:nvSpPr>
          <p:cNvPr id="269" name="Google Shape;269;p24"/>
          <p:cNvSpPr txBox="1"/>
          <p:nvPr/>
        </p:nvSpPr>
        <p:spPr>
          <a:xfrm>
            <a:off x="0" y="990600"/>
            <a:ext cx="4038600" cy="14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§­êng kÝnh laz¨ng t¨ng tõ 15’’ (inch) lªn 16’’ (inch) 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pic>
        <p:nvPicPr>
          <p:cNvPr id="275" name="Google Shape;275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0600" y="990600"/>
            <a:ext cx="7924800" cy="52578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6" name="Google Shape;276;p25"/>
          <p:cNvCxnSpPr/>
          <p:nvPr/>
        </p:nvCxnSpPr>
        <p:spPr>
          <a:xfrm flipH="1">
            <a:off x="4267200" y="2971800"/>
            <a:ext cx="1447800" cy="19050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277" name="Google Shape;277;p25"/>
          <p:cNvSpPr txBox="1"/>
          <p:nvPr/>
        </p:nvSpPr>
        <p:spPr>
          <a:xfrm>
            <a:off x="4419600" y="2514600"/>
            <a:ext cx="2514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Narrow"/>
              <a:buNone/>
            </a:pPr>
            <a:r>
              <a:rPr b="1" i="0" lang="en-US" sz="24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 Hép ®å </a:t>
            </a:r>
            <a:endParaRPr/>
          </a:p>
        </p:txBody>
      </p:sp>
      <p:sp>
        <p:nvSpPr>
          <p:cNvPr id="278" name="Google Shape;278;p25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§Æc ®IÓm phÇn vá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4">
            <a:alphaModFix/>
          </a:blip>
          <a:stretch>
            <a:fillRect/>
          </a:stretch>
        </a:blipFill>
      </p:bgPr>
    </p:bg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V184 Overview</a:t>
            </a:r>
            <a:endParaRPr/>
          </a:p>
        </p:txBody>
      </p:sp>
      <p:graphicFrame>
        <p:nvGraphicFramePr>
          <p:cNvPr id="284" name="Google Shape;284;p26"/>
          <p:cNvGraphicFramePr/>
          <p:nvPr/>
        </p:nvGraphicFramePr>
        <p:xfrm>
          <a:off x="3048000" y="1371600"/>
          <a:ext cx="6096000" cy="4257675"/>
        </p:xfrm>
        <a:graphic>
          <a:graphicData uri="http://schemas.openxmlformats.org/presentationml/2006/ole">
            <mc:AlternateContent>
              <mc:Choice Requires="v">
                <p:oleObj r:id="rId5" imgH="4257675" imgW="6096000" progId="Paint.Picture" spid="_x0000_s1">
                  <p:embed/>
                </p:oleObj>
              </mc:Choice>
              <mc:Fallback>
                <p:oleObj r:id="rId6" imgH="4257675" imgW="6096000" progId="Paint.Picture">
                  <p:embed/>
                  <p:pic>
                    <p:nvPicPr>
                      <p:cNvPr id="284" name="Google Shape;284;p26"/>
                      <p:cNvPicPr preferRelativeResize="0"/>
                      <p:nvPr/>
                    </p:nvPicPr>
                    <p:blipFill rotWithShape="1">
                      <a:blip r:embed="rId7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3048000" y="1371600"/>
                        <a:ext cx="6096000" cy="425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5" name="Google Shape;285;p26"/>
          <p:cNvSpPr txBox="1"/>
          <p:nvPr/>
        </p:nvSpPr>
        <p:spPr>
          <a:xfrm>
            <a:off x="381000" y="1752600"/>
            <a:ext cx="33528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Kª kÝch xe: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1 KÝch.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2 Ch©n ®ì.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Narrow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3 CÇu n©ng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86" name="Google Shape;286;p26"/>
          <p:cNvSpPr txBox="1"/>
          <p:nvPr/>
        </p:nvSpPr>
        <p:spPr>
          <a:xfrm>
            <a:off x="2362200" y="228600"/>
            <a:ext cx="4572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®IÓm kª kÝch xe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inal">
  <a:themeElements>
    <a:clrScheme name="Final">
      <a:dk1>
        <a:srgbClr val="FFFFFF"/>
      </a:dk1>
      <a:lt1>
        <a:srgbClr val="000000"/>
      </a:lt1>
      <a:dk2>
        <a:srgbClr val="E3EBF1"/>
      </a:dk2>
      <a:lt2>
        <a:srgbClr val="336699"/>
      </a:lt2>
      <a:accent1>
        <a:srgbClr val="003399"/>
      </a:accent1>
      <a:accent2>
        <a:srgbClr val="468A4B"/>
      </a:accent2>
      <a:accent3>
        <a:srgbClr val="000000"/>
      </a:accent3>
      <a:accent4>
        <a:srgbClr val="003399"/>
      </a:accent4>
      <a:accent5>
        <a:srgbClr val="468A4B"/>
      </a:accent5>
      <a:accent6>
        <a:srgbClr val="000000"/>
      </a:accent6>
      <a:hlink>
        <a:srgbClr val="66CCFF"/>
      </a:hlink>
      <a:folHlink>
        <a:srgbClr val="F0E5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2003-01-18T12:19:28Z</dcterms:created>
  <dc:creator>nphong</dc:creator>
</cp:coreProperties>
</file>