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9">
  <p:sldMasterIdLst>
    <p:sldMasterId id="2147483660" r:id="rId1"/>
  </p:sldMasterIdLst>
  <p:notesMasterIdLst>
    <p:notesMasterId r:id="rId74"/>
  </p:notesMasterIdLst>
  <p:sldIdLst>
    <p:sldId id="257" r:id="rId2"/>
    <p:sldId id="258" r:id="rId3"/>
    <p:sldId id="275" r:id="rId4"/>
    <p:sldId id="274" r:id="rId5"/>
    <p:sldId id="259" r:id="rId6"/>
    <p:sldId id="270" r:id="rId7"/>
    <p:sldId id="277" r:id="rId8"/>
    <p:sldId id="278" r:id="rId9"/>
    <p:sldId id="260" r:id="rId10"/>
    <p:sldId id="271" r:id="rId11"/>
    <p:sldId id="276" r:id="rId12"/>
    <p:sldId id="279" r:id="rId13"/>
    <p:sldId id="280" r:id="rId14"/>
    <p:sldId id="281" r:id="rId15"/>
    <p:sldId id="261" r:id="rId16"/>
    <p:sldId id="282" r:id="rId17"/>
    <p:sldId id="283" r:id="rId18"/>
    <p:sldId id="295" r:id="rId19"/>
    <p:sldId id="262" r:id="rId20"/>
    <p:sldId id="272" r:id="rId21"/>
    <p:sldId id="284" r:id="rId22"/>
    <p:sldId id="294" r:id="rId23"/>
    <p:sldId id="285" r:id="rId24"/>
    <p:sldId id="286" r:id="rId25"/>
    <p:sldId id="287" r:id="rId26"/>
    <p:sldId id="297" r:id="rId27"/>
    <p:sldId id="298" r:id="rId28"/>
    <p:sldId id="299" r:id="rId29"/>
    <p:sldId id="300" r:id="rId30"/>
    <p:sldId id="301" r:id="rId31"/>
    <p:sldId id="263" r:id="rId32"/>
    <p:sldId id="288" r:id="rId33"/>
    <p:sldId id="289" r:id="rId34"/>
    <p:sldId id="264" r:id="rId35"/>
    <p:sldId id="273" r:id="rId36"/>
    <p:sldId id="293" r:id="rId37"/>
    <p:sldId id="290" r:id="rId38"/>
    <p:sldId id="291" r:id="rId39"/>
    <p:sldId id="292" r:id="rId40"/>
    <p:sldId id="265" r:id="rId41"/>
    <p:sldId id="302" r:id="rId42"/>
    <p:sldId id="303" r:id="rId43"/>
    <p:sldId id="305" r:id="rId44"/>
    <p:sldId id="304" r:id="rId45"/>
    <p:sldId id="266" r:id="rId46"/>
    <p:sldId id="306" r:id="rId47"/>
    <p:sldId id="307" r:id="rId48"/>
    <p:sldId id="316" r:id="rId49"/>
    <p:sldId id="308" r:id="rId50"/>
    <p:sldId id="309" r:id="rId51"/>
    <p:sldId id="328" r:id="rId52"/>
    <p:sldId id="329" r:id="rId53"/>
    <p:sldId id="318" r:id="rId54"/>
    <p:sldId id="267" r:id="rId55"/>
    <p:sldId id="317" r:id="rId56"/>
    <p:sldId id="314" r:id="rId57"/>
    <p:sldId id="310" r:id="rId58"/>
    <p:sldId id="319" r:id="rId59"/>
    <p:sldId id="320" r:id="rId60"/>
    <p:sldId id="311" r:id="rId61"/>
    <p:sldId id="312" r:id="rId62"/>
    <p:sldId id="313" r:id="rId63"/>
    <p:sldId id="321" r:id="rId64"/>
    <p:sldId id="268" r:id="rId65"/>
    <p:sldId id="322" r:id="rId66"/>
    <p:sldId id="269" r:id="rId67"/>
    <p:sldId id="324" r:id="rId68"/>
    <p:sldId id="323" r:id="rId69"/>
    <p:sldId id="325" r:id="rId70"/>
    <p:sldId id="326" r:id="rId71"/>
    <p:sldId id="327" r:id="rId72"/>
    <p:sldId id="330" r:id="rId73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2" autoAdjust="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00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007DC4-6F7B-493B-89E8-3E24BD3EFFDB}" type="datetimeFigureOut">
              <a:rPr kumimoji="1" lang="ja-JP" altLang="en-US" smtClean="0"/>
              <a:pPr/>
              <a:t>2015/3/26</a:t>
            </a:fld>
            <a:endParaRPr kumimoji="1" lang="ja-JP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en-US" altLang="ja-JP" smtClean="0"/>
              <a:t>Click to edit Master text styles</a:t>
            </a:r>
          </a:p>
          <a:p>
            <a:pPr lvl="1"/>
            <a:r>
              <a:rPr kumimoji="1" lang="en-US" altLang="ja-JP" smtClean="0"/>
              <a:t>Second level</a:t>
            </a:r>
          </a:p>
          <a:p>
            <a:pPr lvl="2"/>
            <a:r>
              <a:rPr kumimoji="1" lang="en-US" altLang="ja-JP" smtClean="0"/>
              <a:t>Third level</a:t>
            </a:r>
          </a:p>
          <a:p>
            <a:pPr lvl="3"/>
            <a:r>
              <a:rPr kumimoji="1" lang="en-US" altLang="ja-JP" smtClean="0"/>
              <a:t>Fourth level</a:t>
            </a:r>
          </a:p>
          <a:p>
            <a:pPr lvl="4"/>
            <a:r>
              <a:rPr kumimoji="1" lang="en-US" altLang="ja-JP" smtClean="0"/>
              <a:t>Fifth level</a:t>
            </a:r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78559C-24BD-4BA7-8412-4057222B5444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err="1" smtClean="0"/>
              <a:t>Mặt</a:t>
            </a:r>
            <a:r>
              <a:rPr kumimoji="1" lang="en-US" altLang="ja-JP" baseline="0" dirty="0" smtClean="0"/>
              <a:t> </a:t>
            </a:r>
            <a:r>
              <a:rPr kumimoji="1" lang="en-US" altLang="ja-JP" baseline="0" dirty="0" err="1" smtClean="0"/>
              <a:t>lưng</a:t>
            </a:r>
            <a:r>
              <a:rPr kumimoji="1" lang="en-US" altLang="ja-JP" baseline="0" dirty="0" smtClean="0"/>
              <a:t> </a:t>
            </a:r>
            <a:r>
              <a:rPr kumimoji="1" lang="en-US" altLang="ja-JP" baseline="0" dirty="0" err="1" smtClean="0"/>
              <a:t>có</a:t>
            </a:r>
            <a:r>
              <a:rPr kumimoji="1" lang="en-US" altLang="ja-JP" baseline="0" dirty="0" smtClean="0"/>
              <a:t> </a:t>
            </a:r>
            <a:r>
              <a:rPr kumimoji="1" lang="en-US" altLang="ja-JP" baseline="0" dirty="0" err="1" smtClean="0"/>
              <a:t>vân</a:t>
            </a:r>
            <a:r>
              <a:rPr kumimoji="1" lang="en-US" altLang="ja-JP" baseline="0" dirty="0" smtClean="0"/>
              <a:t>, </a:t>
            </a:r>
            <a:r>
              <a:rPr kumimoji="1" lang="en-US" altLang="ja-JP" baseline="0" dirty="0" err="1" smtClean="0"/>
              <a:t>gai</a:t>
            </a:r>
            <a:r>
              <a:rPr kumimoji="1" lang="en-US" altLang="ja-JP" baseline="0" dirty="0" smtClean="0"/>
              <a:t> </a:t>
            </a:r>
            <a:r>
              <a:rPr kumimoji="1" lang="en-US" altLang="ja-JP" baseline="0" dirty="0" err="1" smtClean="0"/>
              <a:t>và</a:t>
            </a:r>
            <a:r>
              <a:rPr kumimoji="1" lang="en-US" altLang="ja-JP" baseline="0" dirty="0" smtClean="0"/>
              <a:t> </a:t>
            </a:r>
            <a:r>
              <a:rPr kumimoji="1" lang="en-US" altLang="ja-JP" baseline="0" dirty="0" err="1" smtClean="0"/>
              <a:t>vẩy</a:t>
            </a:r>
            <a:r>
              <a:rPr kumimoji="1" lang="en-US" altLang="ja-JP" baseline="0" dirty="0" smtClean="0"/>
              <a:t> tam </a:t>
            </a:r>
            <a:r>
              <a:rPr kumimoji="1" lang="en-US" altLang="ja-JP" baseline="0" dirty="0" err="1" smtClean="0"/>
              <a:t>giác</a:t>
            </a:r>
            <a:r>
              <a:rPr kumimoji="1" lang="en-US" altLang="ja-JP" baseline="0" dirty="0" smtClean="0"/>
              <a:t> </a:t>
            </a:r>
            <a:r>
              <a:rPr kumimoji="1" lang="en-US" altLang="ja-JP" baseline="0" dirty="0" err="1" smtClean="0"/>
              <a:t>và</a:t>
            </a:r>
            <a:r>
              <a:rPr kumimoji="1" lang="en-US" altLang="ja-JP" baseline="0" dirty="0" smtClean="0"/>
              <a:t> </a:t>
            </a:r>
            <a:r>
              <a:rPr kumimoji="1" lang="en-US" altLang="ja-JP" baseline="0" dirty="0" err="1" smtClean="0"/>
              <a:t>tơ</a:t>
            </a:r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7B54D-032F-4652-A584-001327A3B05F}" type="slidenum">
              <a:rPr kumimoji="1" lang="ja-JP" altLang="en-US" smtClean="0"/>
              <a:pPr/>
              <a:t>66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altLang="ja-JP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E1910-170C-4166-8AA1-7637D5B317FD}" type="datetimeFigureOut">
              <a:rPr kumimoji="1" lang="ja-JP" altLang="en-US" smtClean="0"/>
              <a:pPr/>
              <a:t>2015/3/26</a:t>
            </a:fld>
            <a:endParaRPr kumimoji="1" lang="ja-JP" alt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8AD9E-A8A8-40E6-9F1B-23ABD50920CF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altLang="ja-JP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altLang="ja-JP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altLang="ja-JP" smtClean="0"/>
              <a:t>Click to edit Master text styles</a:t>
            </a:r>
          </a:p>
          <a:p>
            <a:pPr lvl="1" eaLnBrk="1" latinLnBrk="0" hangingPunct="1"/>
            <a:r>
              <a:rPr lang="en-US" altLang="ja-JP" smtClean="0"/>
              <a:t>Second level</a:t>
            </a:r>
          </a:p>
          <a:p>
            <a:pPr lvl="2" eaLnBrk="1" latinLnBrk="0" hangingPunct="1"/>
            <a:r>
              <a:rPr lang="en-US" altLang="ja-JP" smtClean="0"/>
              <a:t>Third level</a:t>
            </a:r>
          </a:p>
          <a:p>
            <a:pPr lvl="3" eaLnBrk="1" latinLnBrk="0" hangingPunct="1"/>
            <a:r>
              <a:rPr lang="en-US" altLang="ja-JP" smtClean="0"/>
              <a:t>Fourth level</a:t>
            </a:r>
          </a:p>
          <a:p>
            <a:pPr lvl="4" eaLnBrk="1" latinLnBrk="0" hangingPunct="1"/>
            <a:r>
              <a:rPr lang="en-US" altLang="ja-JP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E1910-170C-4166-8AA1-7637D5B317FD}" type="datetimeFigureOut">
              <a:rPr kumimoji="1" lang="ja-JP" altLang="en-US" smtClean="0"/>
              <a:pPr/>
              <a:t>2015/3/26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8AD9E-A8A8-40E6-9F1B-23ABD50920CF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altLang="ja-JP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altLang="ja-JP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E1910-170C-4166-8AA1-7637D5B317FD}" type="datetimeFigureOut">
              <a:rPr kumimoji="1" lang="ja-JP" altLang="en-US" smtClean="0"/>
              <a:pPr/>
              <a:t>2015/3/26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E3A8AD9E-A8A8-40E6-9F1B-23ABD50920CF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altLang="ja-JP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altLang="ja-JP" smtClean="0"/>
              <a:t>Click to edit Master text styles</a:t>
            </a:r>
          </a:p>
          <a:p>
            <a:pPr lvl="1" eaLnBrk="1" latinLnBrk="0" hangingPunct="1"/>
            <a:r>
              <a:rPr lang="en-US" altLang="ja-JP" smtClean="0"/>
              <a:t>Second level</a:t>
            </a:r>
          </a:p>
          <a:p>
            <a:pPr lvl="2" eaLnBrk="1" latinLnBrk="0" hangingPunct="1"/>
            <a:r>
              <a:rPr lang="en-US" altLang="ja-JP" smtClean="0"/>
              <a:t>Third level</a:t>
            </a:r>
          </a:p>
          <a:p>
            <a:pPr lvl="3" eaLnBrk="1" latinLnBrk="0" hangingPunct="1"/>
            <a:r>
              <a:rPr lang="en-US" altLang="ja-JP" smtClean="0"/>
              <a:t>Fourth level</a:t>
            </a:r>
          </a:p>
          <a:p>
            <a:pPr lvl="4" eaLnBrk="1" latinLnBrk="0" hangingPunct="1"/>
            <a:r>
              <a:rPr lang="en-US" altLang="ja-JP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altLang="ja-JP" smtClean="0"/>
              <a:t>Click to edit Master text styles</a:t>
            </a:r>
          </a:p>
          <a:p>
            <a:pPr lvl="1" eaLnBrk="1" latinLnBrk="0" hangingPunct="1"/>
            <a:r>
              <a:rPr lang="en-US" altLang="ja-JP" smtClean="0"/>
              <a:t>Second level</a:t>
            </a:r>
          </a:p>
          <a:p>
            <a:pPr lvl="2" eaLnBrk="1" latinLnBrk="0" hangingPunct="1"/>
            <a:r>
              <a:rPr lang="en-US" altLang="ja-JP" smtClean="0"/>
              <a:t>Third level</a:t>
            </a:r>
          </a:p>
          <a:p>
            <a:pPr lvl="3" eaLnBrk="1" latinLnBrk="0" hangingPunct="1"/>
            <a:r>
              <a:rPr lang="en-US" altLang="ja-JP" smtClean="0"/>
              <a:t>Fourth level</a:t>
            </a:r>
          </a:p>
          <a:p>
            <a:pPr lvl="4" eaLnBrk="1" latinLnBrk="0" hangingPunct="1"/>
            <a:r>
              <a:rPr lang="en-US" altLang="ja-JP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E1910-170C-4166-8AA1-7637D5B317FD}" type="datetimeFigureOut">
              <a:rPr kumimoji="1" lang="ja-JP" altLang="en-US" smtClean="0"/>
              <a:pPr/>
              <a:t>2015/3/26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8AD9E-A8A8-40E6-9F1B-23ABD50920CF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altLang="ja-JP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altLang="ja-JP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altLang="ja-JP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altLang="ja-JP" smtClean="0"/>
              <a:t>Click to edit Master text styles</a:t>
            </a:r>
          </a:p>
          <a:p>
            <a:pPr lvl="1" eaLnBrk="1" latinLnBrk="0" hangingPunct="1"/>
            <a:r>
              <a:rPr lang="en-US" altLang="ja-JP" smtClean="0"/>
              <a:t>Second level</a:t>
            </a:r>
          </a:p>
          <a:p>
            <a:pPr lvl="2" eaLnBrk="1" latinLnBrk="0" hangingPunct="1"/>
            <a:r>
              <a:rPr lang="en-US" altLang="ja-JP" smtClean="0"/>
              <a:t>Third level</a:t>
            </a:r>
          </a:p>
          <a:p>
            <a:pPr lvl="3" eaLnBrk="1" latinLnBrk="0" hangingPunct="1"/>
            <a:r>
              <a:rPr lang="en-US" altLang="ja-JP" smtClean="0"/>
              <a:t>Fourth level</a:t>
            </a:r>
          </a:p>
          <a:p>
            <a:pPr lvl="4" eaLnBrk="1" latinLnBrk="0" hangingPunct="1"/>
            <a:r>
              <a:rPr lang="en-US" altLang="ja-JP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altLang="ja-JP" smtClean="0"/>
              <a:t>Click to edit Master text styles</a:t>
            </a:r>
          </a:p>
          <a:p>
            <a:pPr lvl="1" eaLnBrk="1" latinLnBrk="0" hangingPunct="1"/>
            <a:r>
              <a:rPr lang="en-US" altLang="ja-JP" smtClean="0"/>
              <a:t>Second level</a:t>
            </a:r>
          </a:p>
          <a:p>
            <a:pPr lvl="2" eaLnBrk="1" latinLnBrk="0" hangingPunct="1"/>
            <a:r>
              <a:rPr lang="en-US" altLang="ja-JP" smtClean="0"/>
              <a:t>Third level</a:t>
            </a:r>
          </a:p>
          <a:p>
            <a:pPr lvl="3" eaLnBrk="1" latinLnBrk="0" hangingPunct="1"/>
            <a:r>
              <a:rPr lang="en-US" altLang="ja-JP" smtClean="0"/>
              <a:t>Fourth level</a:t>
            </a:r>
          </a:p>
          <a:p>
            <a:pPr lvl="4" eaLnBrk="1" latinLnBrk="0" hangingPunct="1"/>
            <a:r>
              <a:rPr lang="en-US" altLang="ja-JP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E1910-170C-4166-8AA1-7637D5B317FD}" type="datetimeFigureOut">
              <a:rPr kumimoji="1" lang="ja-JP" altLang="en-US" smtClean="0"/>
              <a:pPr/>
              <a:t>2015/3/26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8AD9E-A8A8-40E6-9F1B-23ABD50920CF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altLang="ja-JP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E1910-170C-4166-8AA1-7637D5B317FD}" type="datetimeFigureOut">
              <a:rPr kumimoji="1" lang="ja-JP" altLang="en-US" smtClean="0"/>
              <a:pPr/>
              <a:t>2015/3/26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8AD9E-A8A8-40E6-9F1B-23ABD50920CF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E1910-170C-4166-8AA1-7637D5B317FD}" type="datetimeFigureOut">
              <a:rPr kumimoji="1" lang="ja-JP" altLang="en-US" smtClean="0"/>
              <a:pPr/>
              <a:t>2015/3/26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8AD9E-A8A8-40E6-9F1B-23ABD50920CF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altLang="ja-JP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altLang="ja-JP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altLang="ja-JP" smtClean="0"/>
              <a:t>Click to edit Master text styles</a:t>
            </a:r>
          </a:p>
          <a:p>
            <a:pPr lvl="1" eaLnBrk="1" latinLnBrk="0" hangingPunct="1"/>
            <a:r>
              <a:rPr lang="en-US" altLang="ja-JP" smtClean="0"/>
              <a:t>Second level</a:t>
            </a:r>
          </a:p>
          <a:p>
            <a:pPr lvl="2" eaLnBrk="1" latinLnBrk="0" hangingPunct="1"/>
            <a:r>
              <a:rPr lang="en-US" altLang="ja-JP" smtClean="0"/>
              <a:t>Third level</a:t>
            </a:r>
          </a:p>
          <a:p>
            <a:pPr lvl="3" eaLnBrk="1" latinLnBrk="0" hangingPunct="1"/>
            <a:r>
              <a:rPr lang="en-US" altLang="ja-JP" smtClean="0"/>
              <a:t>Fourth level</a:t>
            </a:r>
          </a:p>
          <a:p>
            <a:pPr lvl="4" eaLnBrk="1" latinLnBrk="0" hangingPunct="1"/>
            <a:r>
              <a:rPr lang="en-US" altLang="ja-JP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E1910-170C-4166-8AA1-7637D5B317FD}" type="datetimeFigureOut">
              <a:rPr kumimoji="1" lang="ja-JP" altLang="en-US" smtClean="0"/>
              <a:pPr/>
              <a:t>2015/3/26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8AD9E-A8A8-40E6-9F1B-23ABD50920CF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altLang="ja-JP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altLang="ja-JP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altLang="ja-JP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E1910-170C-4166-8AA1-7637D5B317FD}" type="datetimeFigureOut">
              <a:rPr kumimoji="1" lang="ja-JP" altLang="en-US" smtClean="0"/>
              <a:pPr/>
              <a:t>2015/3/26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8AD9E-A8A8-40E6-9F1B-23ABD50920CF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altLang="ja-JP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altLang="ja-JP" smtClean="0"/>
              <a:t>Click to edit Master text styles</a:t>
            </a:r>
          </a:p>
          <a:p>
            <a:pPr lvl="1" eaLnBrk="1" latinLnBrk="0" hangingPunct="1"/>
            <a:r>
              <a:rPr lang="en-US" altLang="ja-JP" smtClean="0"/>
              <a:t>Second level</a:t>
            </a:r>
          </a:p>
          <a:p>
            <a:pPr lvl="2" eaLnBrk="1" latinLnBrk="0" hangingPunct="1"/>
            <a:r>
              <a:rPr lang="en-US" altLang="ja-JP" smtClean="0"/>
              <a:t>Third level</a:t>
            </a:r>
          </a:p>
          <a:p>
            <a:pPr lvl="3" eaLnBrk="1" latinLnBrk="0" hangingPunct="1"/>
            <a:r>
              <a:rPr lang="en-US" altLang="ja-JP" smtClean="0"/>
              <a:t>Fourth level</a:t>
            </a:r>
          </a:p>
          <a:p>
            <a:pPr lvl="4" eaLnBrk="1" latinLnBrk="0" hangingPunct="1"/>
            <a:r>
              <a:rPr lang="en-US" altLang="ja-JP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E1910-170C-4166-8AA1-7637D5B317FD}" type="datetimeFigureOut">
              <a:rPr kumimoji="1" lang="ja-JP" altLang="en-US" smtClean="0"/>
              <a:pPr/>
              <a:t>2015/3/26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8AD9E-A8A8-40E6-9F1B-23ABD50920CF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altLang="ja-JP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altLang="ja-JP" smtClean="0"/>
              <a:t>Click to edit Master text styles</a:t>
            </a:r>
          </a:p>
          <a:p>
            <a:pPr lvl="1" eaLnBrk="1" latinLnBrk="0" hangingPunct="1"/>
            <a:r>
              <a:rPr lang="en-US" altLang="ja-JP" smtClean="0"/>
              <a:t>Second level</a:t>
            </a:r>
          </a:p>
          <a:p>
            <a:pPr lvl="2" eaLnBrk="1" latinLnBrk="0" hangingPunct="1"/>
            <a:r>
              <a:rPr lang="en-US" altLang="ja-JP" smtClean="0"/>
              <a:t>Third level</a:t>
            </a:r>
          </a:p>
          <a:p>
            <a:pPr lvl="3" eaLnBrk="1" latinLnBrk="0" hangingPunct="1"/>
            <a:r>
              <a:rPr lang="en-US" altLang="ja-JP" smtClean="0"/>
              <a:t>Fourth level</a:t>
            </a:r>
          </a:p>
          <a:p>
            <a:pPr lvl="4" eaLnBrk="1" latinLnBrk="0" hangingPunct="1"/>
            <a:r>
              <a:rPr lang="en-US" altLang="ja-JP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E1910-170C-4166-8AA1-7637D5B317FD}" type="datetimeFigureOut">
              <a:rPr kumimoji="1" lang="ja-JP" altLang="en-US" smtClean="0"/>
              <a:pPr/>
              <a:t>2015/3/26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8AD9E-A8A8-40E6-9F1B-23ABD50920CF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altLang="ja-JP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altLang="ja-JP" smtClean="0"/>
              <a:t>Click to edit Master text styles</a:t>
            </a:r>
          </a:p>
          <a:p>
            <a:pPr lvl="1" eaLnBrk="1" latinLnBrk="0" hangingPunct="1"/>
            <a:r>
              <a:rPr kumimoji="0" lang="en-US" altLang="ja-JP" smtClean="0"/>
              <a:t>Second level</a:t>
            </a:r>
          </a:p>
          <a:p>
            <a:pPr lvl="2" eaLnBrk="1" latinLnBrk="0" hangingPunct="1"/>
            <a:r>
              <a:rPr kumimoji="0" lang="en-US" altLang="ja-JP" smtClean="0"/>
              <a:t>Third level</a:t>
            </a:r>
          </a:p>
          <a:p>
            <a:pPr lvl="3" eaLnBrk="1" latinLnBrk="0" hangingPunct="1"/>
            <a:r>
              <a:rPr kumimoji="0" lang="en-US" altLang="ja-JP" smtClean="0"/>
              <a:t>Fourth level</a:t>
            </a:r>
          </a:p>
          <a:p>
            <a:pPr lvl="4" eaLnBrk="1" latinLnBrk="0" hangingPunct="1"/>
            <a:r>
              <a:rPr kumimoji="0" lang="en-US" altLang="ja-JP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10E1910-170C-4166-8AA1-7637D5B317FD}" type="datetimeFigureOut">
              <a:rPr kumimoji="1" lang="ja-JP" altLang="en-US" smtClean="0"/>
              <a:pPr/>
              <a:t>2015/3/26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3A8AD9E-A8A8-40E6-9F1B-23ABD50920CF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1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1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1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emf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Administrator\Downloads\Life%20Cycle%20of%20Eimeria%20tenella%20-%20Part%201.mp4" TargetMode="External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6.xml"/><Relationship Id="rId1" Type="http://schemas.openxmlformats.org/officeDocument/2006/relationships/video" Target="file:///C:\Users\Administrator\Downloads\Expo%20Sarna%20Animacion%20(1).mp4" TargetMode="Externa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6.xml"/><Relationship Id="rId1" Type="http://schemas.openxmlformats.org/officeDocument/2006/relationships/video" Target="file:///C:\Users\Administrator\Desktop\MAH01262.MP4" TargetMode="Externa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699792" y="548680"/>
            <a:ext cx="3744416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Parasitology</a:t>
            </a:r>
            <a:endParaRPr lang="en-US" altLang="ja-JP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kumimoji="1" lang="en-US" altLang="ja-JP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Ký</a:t>
            </a:r>
            <a:r>
              <a:rPr kumimoji="1" lang="en-US" altLang="ja-JP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kumimoji="1" lang="en-US" altLang="ja-JP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sinh</a:t>
            </a:r>
            <a:r>
              <a:rPr kumimoji="1" lang="en-US" altLang="ja-JP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kumimoji="1" lang="en-US" altLang="ja-JP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trùng</a:t>
            </a:r>
            <a:endParaRPr kumimoji="1" lang="ja-JP" altLang="en-US" sz="28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259632" y="2348880"/>
            <a:ext cx="2088232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b="1" dirty="0" err="1" smtClean="0"/>
              <a:t>Helminthology</a:t>
            </a:r>
            <a:endParaRPr kumimoji="1" lang="en-US" altLang="ja-JP" sz="2000" b="1" dirty="0" smtClean="0"/>
          </a:p>
          <a:p>
            <a:pPr algn="ctr"/>
            <a:r>
              <a:rPr lang="en-US" altLang="ja-JP" sz="2000" b="1" dirty="0" err="1" smtClean="0"/>
              <a:t>Giun</a:t>
            </a:r>
            <a:r>
              <a:rPr lang="en-US" altLang="ja-JP" sz="2000" b="1" dirty="0" smtClean="0"/>
              <a:t> </a:t>
            </a:r>
            <a:r>
              <a:rPr lang="en-US" altLang="ja-JP" sz="2000" b="1" dirty="0" err="1" smtClean="0"/>
              <a:t>sán</a:t>
            </a:r>
            <a:r>
              <a:rPr lang="en-US" altLang="ja-JP" sz="2000" b="1" dirty="0" smtClean="0"/>
              <a:t> </a:t>
            </a:r>
            <a:r>
              <a:rPr lang="en-US" altLang="ja-JP" sz="2000" b="1" dirty="0" err="1" smtClean="0"/>
              <a:t>học</a:t>
            </a:r>
            <a:endParaRPr kumimoji="1" lang="ja-JP" altLang="en-US" sz="2000" b="1"/>
          </a:p>
        </p:txBody>
      </p:sp>
      <p:sp>
        <p:nvSpPr>
          <p:cNvPr id="4" name="Rounded Rectangle 3"/>
          <p:cNvSpPr/>
          <p:nvPr/>
        </p:nvSpPr>
        <p:spPr>
          <a:xfrm>
            <a:off x="4499992" y="2276872"/>
            <a:ext cx="2016224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b="1" dirty="0" smtClean="0"/>
              <a:t>Protozoa</a:t>
            </a:r>
          </a:p>
          <a:p>
            <a:pPr algn="ctr"/>
            <a:r>
              <a:rPr lang="en-US" altLang="ja-JP" sz="2000" b="1" dirty="0" err="1" smtClean="0"/>
              <a:t>Đơn</a:t>
            </a:r>
            <a:r>
              <a:rPr lang="en-US" altLang="ja-JP" sz="2000" b="1" dirty="0" smtClean="0"/>
              <a:t> </a:t>
            </a:r>
            <a:r>
              <a:rPr lang="en-US" altLang="ja-JP" sz="2000" b="1" dirty="0" err="1" smtClean="0"/>
              <a:t>bào</a:t>
            </a:r>
            <a:endParaRPr kumimoji="1" lang="ja-JP" altLang="en-US" sz="2000" b="1"/>
          </a:p>
        </p:txBody>
      </p:sp>
      <p:sp>
        <p:nvSpPr>
          <p:cNvPr id="5" name="Rounded Rectangle 4"/>
          <p:cNvSpPr/>
          <p:nvPr/>
        </p:nvSpPr>
        <p:spPr>
          <a:xfrm>
            <a:off x="6840760" y="2276872"/>
            <a:ext cx="2195736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b="1" dirty="0" err="1" smtClean="0"/>
              <a:t>Arthropoda</a:t>
            </a:r>
            <a:endParaRPr kumimoji="1" lang="en-US" altLang="ja-JP" sz="2000" b="1" dirty="0" smtClean="0"/>
          </a:p>
          <a:p>
            <a:pPr algn="ctr"/>
            <a:r>
              <a:rPr lang="en-US" altLang="ja-JP" sz="2000" b="1" dirty="0" err="1" smtClean="0"/>
              <a:t>Động</a:t>
            </a:r>
            <a:r>
              <a:rPr lang="en-US" altLang="ja-JP" sz="2000" b="1" dirty="0" smtClean="0"/>
              <a:t> </a:t>
            </a:r>
            <a:r>
              <a:rPr lang="en-US" altLang="ja-JP" sz="2000" b="1" dirty="0" err="1" smtClean="0"/>
              <a:t>vật</a:t>
            </a:r>
            <a:r>
              <a:rPr lang="en-US" altLang="ja-JP" sz="2000" b="1" dirty="0" smtClean="0"/>
              <a:t> </a:t>
            </a:r>
            <a:r>
              <a:rPr lang="en-US" altLang="ja-JP" sz="2000" b="1" dirty="0" err="1" smtClean="0"/>
              <a:t>tiết</a:t>
            </a:r>
            <a:r>
              <a:rPr lang="en-US" altLang="ja-JP" sz="2000" b="1" dirty="0" smtClean="0"/>
              <a:t> </a:t>
            </a:r>
            <a:r>
              <a:rPr lang="en-US" altLang="ja-JP" sz="2000" b="1" dirty="0" err="1" smtClean="0"/>
              <a:t>túc</a:t>
            </a:r>
            <a:endParaRPr kumimoji="1" lang="ja-JP" altLang="en-US" sz="2000" b="1"/>
          </a:p>
        </p:txBody>
      </p:sp>
      <p:sp>
        <p:nvSpPr>
          <p:cNvPr id="6" name="Rounded Rectangle 5"/>
          <p:cNvSpPr/>
          <p:nvPr/>
        </p:nvSpPr>
        <p:spPr>
          <a:xfrm>
            <a:off x="179512" y="3933056"/>
            <a:ext cx="144016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en-US" altLang="ja-JP" dirty="0" smtClean="0"/>
          </a:p>
          <a:p>
            <a:pPr algn="ctr"/>
            <a:r>
              <a:rPr kumimoji="1" lang="en-US" altLang="ja-JP" dirty="0" err="1" smtClean="0"/>
              <a:t>Trematoda</a:t>
            </a:r>
            <a:endParaRPr kumimoji="1" lang="en-US" altLang="ja-JP" dirty="0" smtClean="0"/>
          </a:p>
          <a:p>
            <a:pPr algn="ctr"/>
            <a:r>
              <a:rPr lang="en-US" altLang="ja-JP" dirty="0" err="1" smtClean="0"/>
              <a:t>Sán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lá</a:t>
            </a:r>
            <a:endParaRPr kumimoji="1" lang="en-US" altLang="ja-JP" dirty="0" smtClean="0"/>
          </a:p>
          <a:p>
            <a:pPr algn="ctr"/>
            <a:endParaRPr kumimoji="1" lang="ja-JP" altLang="en-US"/>
          </a:p>
        </p:txBody>
      </p:sp>
      <p:sp>
        <p:nvSpPr>
          <p:cNvPr id="7" name="Rounded Rectangle 6"/>
          <p:cNvSpPr/>
          <p:nvPr/>
        </p:nvSpPr>
        <p:spPr>
          <a:xfrm>
            <a:off x="1735552" y="3933056"/>
            <a:ext cx="144016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err="1" smtClean="0"/>
              <a:t>Cestoda</a:t>
            </a:r>
            <a:endParaRPr kumimoji="1" lang="en-US" altLang="ja-JP" dirty="0" smtClean="0"/>
          </a:p>
          <a:p>
            <a:pPr algn="ctr"/>
            <a:r>
              <a:rPr lang="en-US" altLang="ja-JP" dirty="0" err="1" smtClean="0"/>
              <a:t>Sán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dây</a:t>
            </a:r>
            <a:endParaRPr kumimoji="1" lang="ja-JP" altLang="en-US"/>
          </a:p>
        </p:txBody>
      </p:sp>
      <p:sp>
        <p:nvSpPr>
          <p:cNvPr id="8" name="Rounded Rectangle 7"/>
          <p:cNvSpPr/>
          <p:nvPr/>
        </p:nvSpPr>
        <p:spPr>
          <a:xfrm>
            <a:off x="3275856" y="3933056"/>
            <a:ext cx="144016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err="1" smtClean="0"/>
              <a:t>Nematoda</a:t>
            </a:r>
            <a:endParaRPr kumimoji="1" lang="en-US" altLang="ja-JP" dirty="0" smtClean="0"/>
          </a:p>
          <a:p>
            <a:pPr algn="ctr"/>
            <a:r>
              <a:rPr lang="en-US" altLang="ja-JP" dirty="0" err="1" smtClean="0"/>
              <a:t>Giun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tròn</a:t>
            </a:r>
            <a:endParaRPr kumimoji="1" lang="ja-JP" altLang="en-US"/>
          </a:p>
        </p:txBody>
      </p:sp>
      <p:sp>
        <p:nvSpPr>
          <p:cNvPr id="9" name="Down Arrow 8"/>
          <p:cNvSpPr/>
          <p:nvPr/>
        </p:nvSpPr>
        <p:spPr>
          <a:xfrm>
            <a:off x="2267744" y="3284984"/>
            <a:ext cx="216024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Down Arrow 10"/>
          <p:cNvSpPr/>
          <p:nvPr/>
        </p:nvSpPr>
        <p:spPr>
          <a:xfrm rot="19008238">
            <a:off x="3036238" y="3187571"/>
            <a:ext cx="237463" cy="7314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Down Arrow 11"/>
          <p:cNvSpPr/>
          <p:nvPr/>
        </p:nvSpPr>
        <p:spPr>
          <a:xfrm rot="2908493">
            <a:off x="1263258" y="3229140"/>
            <a:ext cx="184777" cy="6699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Down Arrow 12"/>
          <p:cNvSpPr/>
          <p:nvPr/>
        </p:nvSpPr>
        <p:spPr>
          <a:xfrm rot="2379119">
            <a:off x="2898536" y="1636779"/>
            <a:ext cx="185307" cy="6686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Down Arrow 13"/>
          <p:cNvSpPr/>
          <p:nvPr/>
        </p:nvSpPr>
        <p:spPr>
          <a:xfrm>
            <a:off x="5292080" y="1700808"/>
            <a:ext cx="144016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Down Arrow 14"/>
          <p:cNvSpPr/>
          <p:nvPr/>
        </p:nvSpPr>
        <p:spPr>
          <a:xfrm rot="18563380">
            <a:off x="6459808" y="1557248"/>
            <a:ext cx="204555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Rounded Rectangle 17"/>
          <p:cNvSpPr/>
          <p:nvPr/>
        </p:nvSpPr>
        <p:spPr>
          <a:xfrm>
            <a:off x="0" y="4797152"/>
            <a:ext cx="1763688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en-US" altLang="ja-JP" dirty="0" smtClean="0"/>
          </a:p>
          <a:p>
            <a:pPr algn="ctr"/>
            <a:r>
              <a:rPr kumimoji="1" lang="en-US" altLang="ja-JP" dirty="0" err="1" smtClean="0"/>
              <a:t>Sán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lá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gan</a:t>
            </a:r>
            <a:endParaRPr kumimoji="1" lang="en-US" altLang="ja-JP" dirty="0" smtClean="0"/>
          </a:p>
          <a:p>
            <a:pPr algn="ctr"/>
            <a:r>
              <a:rPr lang="en-US" altLang="ja-JP" dirty="0" err="1" smtClean="0"/>
              <a:t>Sán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lá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ruột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lợn</a:t>
            </a:r>
            <a:endParaRPr kumimoji="1" lang="en-US" altLang="ja-JP" dirty="0" smtClean="0"/>
          </a:p>
          <a:p>
            <a:pPr algn="ctr"/>
            <a:endParaRPr kumimoji="1" lang="ja-JP" altLang="en-US"/>
          </a:p>
        </p:txBody>
      </p:sp>
      <p:sp>
        <p:nvSpPr>
          <p:cNvPr id="19" name="Rounded Rectangle 18"/>
          <p:cNvSpPr/>
          <p:nvPr/>
        </p:nvSpPr>
        <p:spPr>
          <a:xfrm>
            <a:off x="1793492" y="4797152"/>
            <a:ext cx="1872208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err="1" smtClean="0"/>
              <a:t>Bệnh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ấu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trùng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sán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lợn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và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bò</a:t>
            </a:r>
            <a:endParaRPr kumimoji="1" lang="ja-JP" altLang="en-US"/>
          </a:p>
        </p:txBody>
      </p:sp>
      <p:sp>
        <p:nvSpPr>
          <p:cNvPr id="20" name="Rounded Rectangle 19"/>
          <p:cNvSpPr/>
          <p:nvPr/>
        </p:nvSpPr>
        <p:spPr>
          <a:xfrm>
            <a:off x="3707904" y="4797152"/>
            <a:ext cx="144016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err="1" smtClean="0"/>
              <a:t>Bệnh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giun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đũa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lợn</a:t>
            </a:r>
            <a:endParaRPr kumimoji="1" lang="ja-JP" altLang="en-US"/>
          </a:p>
        </p:txBody>
      </p:sp>
      <p:sp>
        <p:nvSpPr>
          <p:cNvPr id="21" name="Rounded Rectangle 20"/>
          <p:cNvSpPr/>
          <p:nvPr/>
        </p:nvSpPr>
        <p:spPr>
          <a:xfrm>
            <a:off x="4426316" y="3184840"/>
            <a:ext cx="2232248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err="1" smtClean="0"/>
              <a:t>Bệnh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cầu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trùng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gà</a:t>
            </a:r>
            <a:endParaRPr lang="en-US" altLang="ja-JP" dirty="0" smtClean="0"/>
          </a:p>
          <a:p>
            <a:pPr algn="ctr"/>
            <a:r>
              <a:rPr kumimoji="1" lang="en-US" altLang="ja-JP" dirty="0" err="1" smtClean="0"/>
              <a:t>Bệnh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lê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dạng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trùng</a:t>
            </a:r>
            <a:endParaRPr kumimoji="1" lang="ja-JP" altLang="en-US"/>
          </a:p>
        </p:txBody>
      </p:sp>
      <p:sp>
        <p:nvSpPr>
          <p:cNvPr id="22" name="Rounded Rectangle 21"/>
          <p:cNvSpPr/>
          <p:nvPr/>
        </p:nvSpPr>
        <p:spPr>
          <a:xfrm>
            <a:off x="7092280" y="3212976"/>
            <a:ext cx="1800200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err="1" smtClean="0"/>
              <a:t>Bệnh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ghẻ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ngầm</a:t>
            </a:r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203848" y="1484784"/>
            <a:ext cx="2520280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b="1" dirty="0" err="1" smtClean="0"/>
              <a:t>Trematoda</a:t>
            </a:r>
            <a:endParaRPr kumimoji="1" lang="en-US" altLang="ja-JP" sz="2400" b="1" dirty="0" smtClean="0"/>
          </a:p>
          <a:p>
            <a:pPr algn="ctr"/>
            <a:r>
              <a:rPr lang="en-US" altLang="ja-JP" sz="2400" b="1" dirty="0" err="1" smtClean="0"/>
              <a:t>Lớp</a:t>
            </a:r>
            <a:r>
              <a:rPr lang="en-US" altLang="ja-JP" sz="2400" b="1" dirty="0" smtClean="0"/>
              <a:t> </a:t>
            </a:r>
            <a:r>
              <a:rPr lang="en-US" altLang="ja-JP" sz="2400" b="1" dirty="0" err="1" smtClean="0"/>
              <a:t>sán</a:t>
            </a:r>
            <a:r>
              <a:rPr lang="en-US" altLang="ja-JP" sz="2400" b="1" dirty="0" smtClean="0"/>
              <a:t> </a:t>
            </a:r>
            <a:r>
              <a:rPr lang="en-US" altLang="ja-JP" sz="2400" b="1" dirty="0" err="1" smtClean="0"/>
              <a:t>lá</a:t>
            </a:r>
            <a:endParaRPr kumimoji="1" lang="ja-JP" altLang="en-US" sz="2400" b="1"/>
          </a:p>
        </p:txBody>
      </p:sp>
      <p:sp>
        <p:nvSpPr>
          <p:cNvPr id="4" name="Rounded Rectangle 3"/>
          <p:cNvSpPr/>
          <p:nvPr/>
        </p:nvSpPr>
        <p:spPr>
          <a:xfrm>
            <a:off x="1115616" y="3284984"/>
            <a:ext cx="2808312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400" b="1" dirty="0" err="1" smtClean="0"/>
              <a:t>Sán</a:t>
            </a:r>
            <a:r>
              <a:rPr lang="en-US" altLang="ja-JP" sz="2400" b="1" dirty="0" smtClean="0"/>
              <a:t> </a:t>
            </a:r>
            <a:r>
              <a:rPr lang="en-US" altLang="ja-JP" sz="2400" b="1" dirty="0" err="1" smtClean="0"/>
              <a:t>lá</a:t>
            </a:r>
            <a:r>
              <a:rPr lang="en-US" altLang="ja-JP" sz="2400" b="1" dirty="0" smtClean="0"/>
              <a:t> </a:t>
            </a:r>
            <a:r>
              <a:rPr lang="en-US" altLang="ja-JP" sz="2400" b="1" dirty="0" err="1" smtClean="0"/>
              <a:t>gan</a:t>
            </a:r>
            <a:endParaRPr lang="en-US" altLang="ja-JP" sz="2400" b="1" dirty="0" smtClean="0"/>
          </a:p>
          <a:p>
            <a:pPr algn="ctr"/>
            <a:r>
              <a:rPr kumimoji="1" lang="en-US" altLang="ja-JP" sz="2400" b="1" dirty="0" err="1" smtClean="0"/>
              <a:t>Fasciola</a:t>
            </a:r>
            <a:r>
              <a:rPr kumimoji="1" lang="en-US" altLang="ja-JP" sz="2400" b="1" dirty="0" smtClean="0"/>
              <a:t> </a:t>
            </a:r>
            <a:r>
              <a:rPr kumimoji="1" lang="en-US" altLang="ja-JP" sz="2400" b="1" dirty="0" err="1" smtClean="0"/>
              <a:t>spp</a:t>
            </a:r>
            <a:endParaRPr kumimoji="1" lang="ja-JP" altLang="en-US" sz="2400" b="1"/>
          </a:p>
        </p:txBody>
      </p:sp>
      <p:sp>
        <p:nvSpPr>
          <p:cNvPr id="5" name="Rounded Rectangle 4"/>
          <p:cNvSpPr/>
          <p:nvPr/>
        </p:nvSpPr>
        <p:spPr>
          <a:xfrm>
            <a:off x="5004048" y="3284984"/>
            <a:ext cx="309634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b="1" dirty="0" err="1" smtClean="0"/>
              <a:t>Sán</a:t>
            </a:r>
            <a:r>
              <a:rPr kumimoji="1" lang="en-US" altLang="ja-JP" sz="2400" b="1" dirty="0" smtClean="0"/>
              <a:t> </a:t>
            </a:r>
            <a:r>
              <a:rPr kumimoji="1" lang="en-US" altLang="ja-JP" sz="2400" b="1" dirty="0" err="1" smtClean="0"/>
              <a:t>las</a:t>
            </a:r>
            <a:r>
              <a:rPr kumimoji="1" lang="en-US" altLang="ja-JP" sz="2400" b="1" dirty="0" smtClean="0"/>
              <a:t> </a:t>
            </a:r>
            <a:r>
              <a:rPr kumimoji="1" lang="en-US" altLang="ja-JP" sz="2400" b="1" dirty="0" err="1" smtClean="0"/>
              <a:t>ruột</a:t>
            </a:r>
            <a:r>
              <a:rPr kumimoji="1" lang="en-US" altLang="ja-JP" sz="2400" b="1" dirty="0" smtClean="0"/>
              <a:t> </a:t>
            </a:r>
            <a:r>
              <a:rPr kumimoji="1" lang="en-US" altLang="ja-JP" sz="2400" b="1" dirty="0" err="1" smtClean="0"/>
              <a:t>lợn</a:t>
            </a:r>
            <a:endParaRPr kumimoji="1" lang="en-US" altLang="ja-JP" sz="2400" b="1" dirty="0" smtClean="0"/>
          </a:p>
          <a:p>
            <a:pPr algn="ctr"/>
            <a:r>
              <a:rPr lang="en-US" altLang="ja-JP" sz="2400" b="1" dirty="0" err="1" smtClean="0"/>
              <a:t>Fasciolopsis</a:t>
            </a:r>
            <a:r>
              <a:rPr lang="en-US" altLang="ja-JP" sz="2400" b="1" dirty="0" smtClean="0"/>
              <a:t> </a:t>
            </a:r>
            <a:r>
              <a:rPr lang="en-US" altLang="ja-JP" sz="2400" b="1" dirty="0" err="1" smtClean="0"/>
              <a:t>buski</a:t>
            </a:r>
            <a:endParaRPr kumimoji="1" lang="ja-JP" altLang="en-US" sz="2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Phân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loại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và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hình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thái</a:t>
            </a:r>
            <a:endParaRPr kumimoji="1" lang="ja-JP" altLang="en-US"/>
          </a:p>
        </p:txBody>
      </p:sp>
      <p:sp>
        <p:nvSpPr>
          <p:cNvPr id="3" name="Rounded Rectangle 2"/>
          <p:cNvSpPr/>
          <p:nvPr/>
        </p:nvSpPr>
        <p:spPr>
          <a:xfrm>
            <a:off x="1043608" y="1988840"/>
            <a:ext cx="165618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b="1" dirty="0" err="1" smtClean="0"/>
              <a:t>Sán</a:t>
            </a:r>
            <a:r>
              <a:rPr kumimoji="1" lang="en-US" altLang="ja-JP" sz="2400" b="1" dirty="0" smtClean="0"/>
              <a:t> </a:t>
            </a:r>
            <a:r>
              <a:rPr kumimoji="1" lang="en-US" altLang="ja-JP" sz="2400" b="1" dirty="0" err="1" smtClean="0"/>
              <a:t>lá</a:t>
            </a:r>
            <a:endParaRPr kumimoji="1" lang="ja-JP" altLang="en-US" sz="2400" b="1"/>
          </a:p>
        </p:txBody>
      </p:sp>
      <p:sp>
        <p:nvSpPr>
          <p:cNvPr id="4" name="Down Arrow 3"/>
          <p:cNvSpPr/>
          <p:nvPr/>
        </p:nvSpPr>
        <p:spPr>
          <a:xfrm>
            <a:off x="1763688" y="2708920"/>
            <a:ext cx="216024" cy="1440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Rounded Rectangle 4"/>
          <p:cNvSpPr/>
          <p:nvPr/>
        </p:nvSpPr>
        <p:spPr>
          <a:xfrm>
            <a:off x="971600" y="2924944"/>
            <a:ext cx="1872208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b="1" dirty="0" err="1" smtClean="0"/>
              <a:t>Trematoda</a:t>
            </a:r>
            <a:endParaRPr kumimoji="1" lang="ja-JP" altLang="en-US" b="1"/>
          </a:p>
        </p:txBody>
      </p:sp>
      <p:sp>
        <p:nvSpPr>
          <p:cNvPr id="6" name="Down Arrow 5"/>
          <p:cNvSpPr/>
          <p:nvPr/>
        </p:nvSpPr>
        <p:spPr>
          <a:xfrm>
            <a:off x="1763688" y="3717032"/>
            <a:ext cx="216024" cy="1440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Rounded Rectangle 6"/>
          <p:cNvSpPr/>
          <p:nvPr/>
        </p:nvSpPr>
        <p:spPr>
          <a:xfrm>
            <a:off x="539552" y="4005064"/>
            <a:ext cx="288032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b="1" dirty="0" err="1" smtClean="0"/>
              <a:t>Nemathelminthes</a:t>
            </a:r>
            <a:endParaRPr kumimoji="1" lang="ja-JP" altLang="en-US" sz="2400" b="1"/>
          </a:p>
        </p:txBody>
      </p:sp>
      <p:sp>
        <p:nvSpPr>
          <p:cNvPr id="8" name="TextBox 7"/>
          <p:cNvSpPr txBox="1"/>
          <p:nvPr/>
        </p:nvSpPr>
        <p:spPr>
          <a:xfrm>
            <a:off x="4716017" y="1988840"/>
            <a:ext cx="417646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kumimoji="1" lang="en-US" altLang="ja-JP" dirty="0" err="1" smtClean="0"/>
              <a:t>Hình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thái</a:t>
            </a:r>
            <a:r>
              <a:rPr kumimoji="1" lang="en-US" altLang="ja-JP" dirty="0" smtClean="0"/>
              <a:t>: </a:t>
            </a:r>
            <a:r>
              <a:rPr lang="en-US" altLang="ja-JP" dirty="0" err="1" smtClean="0"/>
              <a:t>thường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d</a:t>
            </a:r>
            <a:r>
              <a:rPr kumimoji="1" lang="en-US" altLang="ja-JP" dirty="0" err="1" smtClean="0"/>
              <a:t>ẹp</a:t>
            </a:r>
            <a:r>
              <a:rPr kumimoji="1" lang="en-US" altLang="ja-JP" dirty="0" smtClean="0"/>
              <a:t>, </a:t>
            </a:r>
            <a:r>
              <a:rPr kumimoji="1" lang="en-US" altLang="ja-JP" dirty="0" err="1" smtClean="0"/>
              <a:t>hình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lá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đôin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khi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có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hình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trụ</a:t>
            </a:r>
            <a:r>
              <a:rPr kumimoji="1" lang="en-US" altLang="ja-JP" dirty="0" smtClean="0"/>
              <a:t>, </a:t>
            </a:r>
            <a:r>
              <a:rPr kumimoji="1" lang="en-US" altLang="ja-JP" dirty="0" err="1" smtClean="0"/>
              <a:t>chóp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hoặc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lòng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máng</a:t>
            </a:r>
            <a:endParaRPr kumimoji="1" lang="en-US" altLang="ja-JP" dirty="0" smtClean="0"/>
          </a:p>
          <a:p>
            <a:pPr>
              <a:buFontTx/>
              <a:buChar char="-"/>
            </a:pPr>
            <a:r>
              <a:rPr lang="en-US" altLang="ja-JP" dirty="0"/>
              <a:t> </a:t>
            </a:r>
            <a:r>
              <a:rPr lang="en-US" altLang="ja-JP" dirty="0" err="1" smtClean="0"/>
              <a:t>Hai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giác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bám</a:t>
            </a:r>
            <a:r>
              <a:rPr lang="en-US" altLang="ja-JP" dirty="0" smtClean="0"/>
              <a:t>: </a:t>
            </a:r>
            <a:r>
              <a:rPr lang="en-US" altLang="ja-JP" dirty="0" err="1" smtClean="0"/>
              <a:t>giác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miệng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và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giác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bụng</a:t>
            </a:r>
            <a:endParaRPr lang="en-US" altLang="ja-JP" dirty="0" smtClean="0"/>
          </a:p>
          <a:p>
            <a:pPr>
              <a:buFontTx/>
              <a:buChar char="-"/>
            </a:pPr>
            <a:r>
              <a:rPr kumimoji="1" lang="en-US" altLang="ja-JP" dirty="0"/>
              <a:t> </a:t>
            </a:r>
            <a:r>
              <a:rPr kumimoji="1" lang="en-US" altLang="ja-JP" dirty="0" err="1" smtClean="0"/>
              <a:t>Hệ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tiêu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hóa</a:t>
            </a:r>
            <a:r>
              <a:rPr kumimoji="1" lang="en-US" altLang="ja-JP" dirty="0" smtClean="0"/>
              <a:t>: </a:t>
            </a:r>
            <a:r>
              <a:rPr kumimoji="1" lang="en-US" altLang="ja-JP" dirty="0" err="1" smtClean="0"/>
              <a:t>Lỗ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miệng</a:t>
            </a:r>
            <a:r>
              <a:rPr kumimoji="1" lang="en-US" altLang="ja-JP" dirty="0" smtClean="0"/>
              <a:t>, </a:t>
            </a:r>
            <a:r>
              <a:rPr kumimoji="1" lang="en-US" altLang="ja-JP" dirty="0" err="1" smtClean="0"/>
              <a:t>hầu</a:t>
            </a:r>
            <a:r>
              <a:rPr kumimoji="1" lang="en-US" altLang="ja-JP" dirty="0" smtClean="0"/>
              <a:t>, </a:t>
            </a:r>
            <a:r>
              <a:rPr kumimoji="1" lang="en-US" altLang="ja-JP" dirty="0" err="1" smtClean="0"/>
              <a:t>thực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quản</a:t>
            </a:r>
            <a:r>
              <a:rPr kumimoji="1" lang="en-US" altLang="ja-JP" dirty="0" smtClean="0"/>
              <a:t>, </a:t>
            </a:r>
            <a:r>
              <a:rPr kumimoji="1" lang="en-US" altLang="ja-JP" dirty="0" err="1" smtClean="0"/>
              <a:t>ruột</a:t>
            </a:r>
            <a:r>
              <a:rPr kumimoji="1" lang="en-US" altLang="ja-JP" dirty="0" smtClean="0"/>
              <a:t>.</a:t>
            </a:r>
          </a:p>
          <a:p>
            <a:pPr>
              <a:buFontTx/>
              <a:buChar char="-"/>
            </a:pPr>
            <a:r>
              <a:rPr lang="en-US" altLang="ja-JP" dirty="0"/>
              <a:t> </a:t>
            </a:r>
            <a:r>
              <a:rPr lang="en-US" altLang="ja-JP" dirty="0" err="1" smtClean="0"/>
              <a:t>Hệ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bài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tiết</a:t>
            </a:r>
            <a:r>
              <a:rPr lang="en-US" altLang="ja-JP" dirty="0" smtClean="0"/>
              <a:t>: </a:t>
            </a:r>
            <a:r>
              <a:rPr lang="en-US" altLang="ja-JP" dirty="0" err="1" smtClean="0"/>
              <a:t>Phân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bố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đối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xứng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hai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bên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thân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và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thông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ra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ngoài</a:t>
            </a:r>
            <a:r>
              <a:rPr lang="en-US" altLang="ja-JP" dirty="0" smtClean="0"/>
              <a:t> qua </a:t>
            </a:r>
            <a:r>
              <a:rPr lang="en-US" altLang="ja-JP" dirty="0" err="1" smtClean="0"/>
              <a:t>lỗ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bài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tiết</a:t>
            </a:r>
            <a:endParaRPr lang="en-US" altLang="ja-JP" dirty="0" smtClean="0"/>
          </a:p>
          <a:p>
            <a:pPr>
              <a:buFontTx/>
              <a:buChar char="-"/>
            </a:pPr>
            <a:r>
              <a:rPr kumimoji="1" lang="en-US" altLang="ja-JP" dirty="0"/>
              <a:t> </a:t>
            </a:r>
            <a:r>
              <a:rPr kumimoji="1" lang="en-US" altLang="ja-JP" dirty="0" err="1" smtClean="0"/>
              <a:t>Hệ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thần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kinh</a:t>
            </a:r>
            <a:r>
              <a:rPr kumimoji="1" lang="en-US" altLang="ja-JP" dirty="0" smtClean="0"/>
              <a:t>: </a:t>
            </a:r>
            <a:r>
              <a:rPr kumimoji="1" lang="en-US" altLang="ja-JP" dirty="0" err="1" smtClean="0"/>
              <a:t>kém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phát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triển</a:t>
            </a:r>
            <a:endParaRPr kumimoji="1" lang="en-US" altLang="ja-JP" dirty="0" smtClean="0"/>
          </a:p>
          <a:p>
            <a:pPr>
              <a:buFontTx/>
              <a:buChar char="-"/>
            </a:pPr>
            <a:r>
              <a:rPr lang="en-US" altLang="ja-JP" dirty="0"/>
              <a:t> </a:t>
            </a:r>
            <a:r>
              <a:rPr lang="en-US" altLang="ja-JP" dirty="0" err="1" smtClean="0"/>
              <a:t>Hệ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tuần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hoàn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và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hô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hấp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tiêu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giảm</a:t>
            </a:r>
            <a:endParaRPr lang="en-US" altLang="ja-JP" dirty="0" smtClean="0"/>
          </a:p>
          <a:p>
            <a:pPr>
              <a:buFontTx/>
              <a:buChar char="-"/>
            </a:pPr>
            <a:r>
              <a:rPr kumimoji="1" lang="en-US" altLang="ja-JP" dirty="0"/>
              <a:t> </a:t>
            </a:r>
            <a:r>
              <a:rPr kumimoji="1" lang="en-US" altLang="ja-JP" dirty="0" err="1" smtClean="0"/>
              <a:t>Hệ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sinh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dục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phát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triển</a:t>
            </a:r>
            <a:r>
              <a:rPr kumimoji="1" lang="en-US" altLang="ja-JP" dirty="0" smtClean="0"/>
              <a:t>, </a:t>
            </a:r>
            <a:r>
              <a:rPr kumimoji="1" lang="en-US" altLang="ja-JP" dirty="0" err="1" smtClean="0"/>
              <a:t>hầu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hết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lưỡng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tính</a:t>
            </a:r>
            <a:r>
              <a:rPr kumimoji="1" lang="en-US" altLang="ja-JP" dirty="0" smtClean="0"/>
              <a:t>.</a:t>
            </a:r>
          </a:p>
          <a:p>
            <a:pPr>
              <a:buFontTx/>
              <a:buChar char="-"/>
            </a:pPr>
            <a:r>
              <a:rPr lang="en-US" altLang="ja-JP" dirty="0"/>
              <a:t> </a:t>
            </a:r>
            <a:r>
              <a:rPr lang="en-US" altLang="ja-JP" dirty="0" err="1" smtClean="0"/>
              <a:t>Tuyến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noãn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hoàng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phân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bố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dọc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hai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bên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thân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tạo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ra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chất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dinh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dưỡng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nuôi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trứng</a:t>
            </a:r>
            <a:r>
              <a:rPr lang="en-US" altLang="ja-JP" dirty="0" smtClean="0"/>
              <a:t>.</a:t>
            </a:r>
          </a:p>
          <a:p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err="1" smtClean="0"/>
              <a:t>Vòng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đời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chung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của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lớp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sán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lá</a:t>
            </a:r>
            <a:endParaRPr kumimoji="1" lang="ja-JP" altLang="en-US"/>
          </a:p>
        </p:txBody>
      </p:sp>
      <p:sp>
        <p:nvSpPr>
          <p:cNvPr id="3" name="Rounded Rectangle 2"/>
          <p:cNvSpPr/>
          <p:nvPr/>
        </p:nvSpPr>
        <p:spPr>
          <a:xfrm>
            <a:off x="2987824" y="2306287"/>
            <a:ext cx="1872208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err="1" smtClean="0"/>
              <a:t>Vật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chủ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cuối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cùng</a:t>
            </a:r>
            <a:endParaRPr kumimoji="1" lang="ja-JP" altLang="en-US"/>
          </a:p>
        </p:txBody>
      </p:sp>
      <p:sp>
        <p:nvSpPr>
          <p:cNvPr id="4" name="Right Arrow 3"/>
          <p:cNvSpPr/>
          <p:nvPr/>
        </p:nvSpPr>
        <p:spPr>
          <a:xfrm>
            <a:off x="4932040" y="2594319"/>
            <a:ext cx="28803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Rounded Rectangle 4"/>
          <p:cNvSpPr/>
          <p:nvPr/>
        </p:nvSpPr>
        <p:spPr>
          <a:xfrm>
            <a:off x="5652120" y="2450303"/>
            <a:ext cx="108012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err="1" smtClean="0"/>
              <a:t>Trứng</a:t>
            </a:r>
            <a:endParaRPr kumimoji="1" lang="ja-JP" altLang="en-US"/>
          </a:p>
        </p:txBody>
      </p:sp>
      <p:sp>
        <p:nvSpPr>
          <p:cNvPr id="6" name="Down Arrow 5"/>
          <p:cNvSpPr/>
          <p:nvPr/>
        </p:nvSpPr>
        <p:spPr>
          <a:xfrm>
            <a:off x="6228184" y="3386407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Rounded Rectangle 6"/>
          <p:cNvSpPr/>
          <p:nvPr/>
        </p:nvSpPr>
        <p:spPr>
          <a:xfrm>
            <a:off x="5580112" y="3818455"/>
            <a:ext cx="1656184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err="1" smtClean="0"/>
              <a:t>Miracidium</a:t>
            </a:r>
            <a:endParaRPr kumimoji="1" lang="ja-JP" altLang="en-US"/>
          </a:p>
        </p:txBody>
      </p:sp>
      <p:sp>
        <p:nvSpPr>
          <p:cNvPr id="8" name="Down Arrow 7"/>
          <p:cNvSpPr/>
          <p:nvPr/>
        </p:nvSpPr>
        <p:spPr>
          <a:xfrm>
            <a:off x="6228184" y="4826567"/>
            <a:ext cx="14401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Rounded Rectangle 8"/>
          <p:cNvSpPr/>
          <p:nvPr/>
        </p:nvSpPr>
        <p:spPr>
          <a:xfrm>
            <a:off x="3707904" y="5258615"/>
            <a:ext cx="2952328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err="1" smtClean="0"/>
              <a:t>Vật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chủ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trung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gian</a:t>
            </a:r>
            <a:endParaRPr kumimoji="1" lang="en-US" altLang="ja-JP" dirty="0" smtClean="0"/>
          </a:p>
          <a:p>
            <a:pPr algn="ctr"/>
            <a:r>
              <a:rPr lang="en-US" altLang="ja-JP" dirty="0" err="1" smtClean="0"/>
              <a:t>Sprorocyst-Redia-Cercaria</a:t>
            </a:r>
            <a:endParaRPr kumimoji="1" lang="ja-JP" altLang="en-US"/>
          </a:p>
        </p:txBody>
      </p:sp>
      <p:sp>
        <p:nvSpPr>
          <p:cNvPr id="10" name="Right Arrow 9"/>
          <p:cNvSpPr/>
          <p:nvPr/>
        </p:nvSpPr>
        <p:spPr>
          <a:xfrm rot="1659887" flipH="1">
            <a:off x="3087785" y="5325482"/>
            <a:ext cx="338182" cy="2036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Rounded Rectangle 10"/>
          <p:cNvSpPr/>
          <p:nvPr/>
        </p:nvSpPr>
        <p:spPr>
          <a:xfrm>
            <a:off x="1475656" y="4106487"/>
            <a:ext cx="194421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err="1" smtClean="0"/>
              <a:t>Metacercaria</a:t>
            </a:r>
            <a:endParaRPr kumimoji="1" lang="en-US" altLang="ja-JP" dirty="0" smtClean="0"/>
          </a:p>
          <a:p>
            <a:pPr algn="ctr"/>
            <a:r>
              <a:rPr lang="en-US" altLang="ja-JP" dirty="0" smtClean="0"/>
              <a:t>(</a:t>
            </a:r>
            <a:r>
              <a:rPr lang="en-US" altLang="ja-JP" dirty="0" err="1" smtClean="0"/>
              <a:t>Aldocercaria</a:t>
            </a:r>
            <a:r>
              <a:rPr lang="en-US" altLang="ja-JP" dirty="0" smtClean="0"/>
              <a:t>)</a:t>
            </a:r>
            <a:endParaRPr kumimoji="1" lang="ja-JP" altLang="en-US"/>
          </a:p>
        </p:txBody>
      </p:sp>
      <p:sp>
        <p:nvSpPr>
          <p:cNvPr id="12" name="Right Arrow 11"/>
          <p:cNvSpPr/>
          <p:nvPr/>
        </p:nvSpPr>
        <p:spPr>
          <a:xfrm rot="17177331">
            <a:off x="2621493" y="3419195"/>
            <a:ext cx="470285" cy="13592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3707904" y="3717032"/>
            <a:ext cx="14911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b="1" dirty="0" err="1" smtClean="0">
                <a:solidFill>
                  <a:srgbClr val="FFFF00"/>
                </a:solidFill>
              </a:rPr>
              <a:t>Vòng</a:t>
            </a:r>
            <a:r>
              <a:rPr kumimoji="1" lang="en-US" altLang="ja-JP" sz="2400" b="1" dirty="0" smtClean="0">
                <a:solidFill>
                  <a:srgbClr val="FFFF00"/>
                </a:solidFill>
              </a:rPr>
              <a:t> </a:t>
            </a:r>
            <a:r>
              <a:rPr kumimoji="1" lang="en-US" altLang="ja-JP" sz="2400" b="1" dirty="0" err="1" smtClean="0">
                <a:solidFill>
                  <a:srgbClr val="FFFF00"/>
                </a:solidFill>
              </a:rPr>
              <a:t>đời</a:t>
            </a:r>
            <a:endParaRPr kumimoji="1" lang="ja-JP" altLang="en-US" sz="2400" b="1">
              <a:solidFill>
                <a:srgbClr val="FFFF00"/>
              </a:solidFill>
            </a:endParaRPr>
          </a:p>
        </p:txBody>
      </p:sp>
      <p:pic>
        <p:nvPicPr>
          <p:cNvPr id="14" name="Picture 2" descr="https://encrypted-tbn0.gstatic.com/images?q=tbn:ANd9GcS6KJfvh4-5sgoNFi0BPhB3FTEqVZ2sZ4YzVQcWLNRq6VI3vRkVS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1946246"/>
            <a:ext cx="864096" cy="831087"/>
          </a:xfrm>
          <a:prstGeom prst="rect">
            <a:avLst/>
          </a:prstGeom>
          <a:noFill/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4466527"/>
            <a:ext cx="1008112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7" descr="http://serverbau.bio.uniroma1.it/webacc/Cercaria_Fasciola_hepatic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6050703"/>
            <a:ext cx="861073" cy="504056"/>
          </a:xfrm>
          <a:prstGeom prst="rect">
            <a:avLst/>
          </a:prstGeom>
          <a:noFill/>
        </p:spPr>
      </p:pic>
      <p:pic>
        <p:nvPicPr>
          <p:cNvPr id="17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6050703"/>
            <a:ext cx="731143" cy="546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6050703"/>
            <a:ext cx="806081" cy="518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2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672" y="3170383"/>
            <a:ext cx="1021482" cy="843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0" name="Group 19"/>
          <p:cNvGrpSpPr/>
          <p:nvPr/>
        </p:nvGrpSpPr>
        <p:grpSpPr>
          <a:xfrm>
            <a:off x="2123728" y="1442191"/>
            <a:ext cx="3600401" cy="679948"/>
            <a:chOff x="2123728" y="1124744"/>
            <a:chExt cx="3600401" cy="679948"/>
          </a:xfrm>
        </p:grpSpPr>
        <p:pic>
          <p:nvPicPr>
            <p:cNvPr id="21" name="Picture 22" descr="http://chicucthuyhcm.org.vn/Download/pictures/giongvatnuoi/BoTa2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123728" y="1124745"/>
              <a:ext cx="936104" cy="648071"/>
            </a:xfrm>
            <a:prstGeom prst="rect">
              <a:avLst/>
            </a:prstGeom>
            <a:noFill/>
          </p:spPr>
        </p:pic>
        <p:pic>
          <p:nvPicPr>
            <p:cNvPr id="22" name="Picture 25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059832" y="1124744"/>
              <a:ext cx="923038" cy="6799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3" name="Picture 28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3995936" y="1124744"/>
              <a:ext cx="874647" cy="661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4" name="Picture 31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60032" y="1124744"/>
              <a:ext cx="864097" cy="648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9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AutoShape 6" descr="data:image/jpeg;base64,/9j/4AAQSkZJRgABAQAAAQABAAD/2wCEAAkGBxISEhUTERQWFhUVGBIVFxgWFxYUHxUWGBYWHBUYGBcZHCkgHRwlIBcYIj0hJSktLi4vFyAzODMuNygtLjcBCgoKBQUFDgUFDisZExkrKysrKysrKysrKysrKysrKysrKysrKysrKysrKysrKysrKysrKysrKysrKysrKysrK//AABEIANcA6gMBIgACEQEDEQH/xAAcAAACAgMBAQAAAAAAAAAAAAAABQQGAgMHAQj/xABHEAACAQMCBAIECggFAwMFAAABAgMEERIAIQUTIjEGQSMyUZIUFVJVYXKxs9LUBzQ1QnF0gZEzc5OhtCRT0RZiwUNEhNPi/8QAFAEBAAAAAAAAAAAAAAAAAAAAAP/EABQRAQAAAAAAAAAAAAAAAAAAAAD/2gAMAwEAAhEDEQA/AOpmtq5J544OQFhaNbyCQli0aOT0kD962tuPEPlUvuzfi1jwX9arv8yD/jRad6BNjxD5VL7s34tGPEPlUvuzfi1G4tSSvWxYtIsQgl5mLTBS3NiwAwcLniJNyCf7jSXhPiGoR6eCUOCIkaROTUSMxELlkErAjmFwtgz7i+5JGgsePEPlUvuzfi0Y8Q+VS+7N+LWniqyGpgaLm+jYFlvIkbxuGV7kdBZPXxcEkhQpW50/0CbHiHyqX3ZvxaMeIfKpfdm/Fpzo0CbHiHyqX3ZvxaMeIfKpfdm/Fpzo0CbHiHyqX3ZvxaMeIfKpfdm/Fpzo0CbHiHyqX3ZvxaMeIfKpfdm/Fpzo0CbHiHyqX3ZvxaMeIfKpfdm/FpvlrLQJseIfKpfdm/Fox4h8ql92b8WnOjQJseIfKpfdm/Fox4h8ql92b8WnOjQJseIfKpfdm/FrXNLXrbJqUZEKOmbcnsPW091Hq6fPHcjF0fa2+JvbfyOgXY8Q+VS+7N+LRbiHyqX3ZvxanS8PViSTJc+yaVR/RVcAf01h8WJ8qX/Xn/HoIduIfKpfdm/FqPVVlZHbmSUa32FxLufYoyuT9A31nx3lU0LSs0gAxALVE4GTMFFznsLm5PsB1UHhp5TtKxqo5YQZHMjh45ZUUFcjbl3a6qrA3UG+9yFopOKVUpKxzUbMO62mDDYHdC2Q2YHt5jUy3EPlUvuzfi0mo+EhI3nGHwnNsZFSNCcHKrGCRciQLvcknLvstrLwys50SSWtkLkfJYbMpv5ggj+mghSfGABN6XYE+rN+LUvgFcailgnYYmaGGUgdgXRWIH0C+plR6jfVb7NKPBH7Oov5Wl+5TQHBf1qu/wAyD/jRad6ScF/Wq7/Mg/40WnegNYmMXvYX9tt/76QcX8UJHKKeALNUE2Kl8Fj9UnmOAxDYnIIFJI32G+lZ45XrMyO0AAK2X4HVEPcXxWYSkEgb3w/oPILpbXuq3w3xajER1EbwzElQuEsiyEAk8l+WC9lFyCoI8x56Y1XFsVZlQkLFLKMg0ZOFrrZluL3G9tAz0aNGgNQuJ1ojRmDICoUkMewLAXO/8f66m6UVrFJhI6ryyOWCpGWcjRi7KwAO6qAASfoPkE2avRTiRJcfJilYf3VSNYfGafJl/wBCf8Go87qGN6t1t3HoNv7xk6wWpjH/AN4x/iYP/iPQTPjFPZL/AKM34NKj4iLswhVQFLKTKTEclNiMHxP03v5i9r6geKfEkNLA7fDVEuLGJWamuzbAWUquQBIJFxt5jvqtxeIaaSOGaN5WUmxNR8FVpI2LFnwiRpWswJJxFhzDtoLrSeIFaQQS4LI26Yurhv7dj9G/+4u6iby1z7h/iehnWsRQjw3BLQMjERgKFk5ZKy5hrnJVO4FibDVo8LcUFRTRyBsjigZuxYlFZXK/u5oyyYncCQA2IOgfaNYo19ZaA0aNGgNGjRoDWOo09Zi6oVNmDnL6VFwoA3ZiMjYeSnWpuJofKX/Qn/8A16CsePuKLktJa3MALubARxyloM9/MNIDvta++kPg/wAPLJUMHdpYaZY+W6gxo0mwVkdfXIVFuQ1/Vvqf4olaWpV4uYbFYhGsTxuSqNL/AIjxNdb4nDHyvfbS/wAO8Tklj+DI88JAaoy5cpL5TWCHFSwSwNmHtX2WIecU4VNHUuUblRrK7KZGVypxLh1yG4JviDdchY776uPhCuWSK+bsXCS+kCB7OMWLLGAvro5NhYFjbVc43w66LHUSNJLgZUmIUOqCQAwZFQSCzJ3F7jfsLT/CpAnBViqIhpAjEFy49IDIQACRjIARt3/joLtUeo31W+zSjwR+zqL+VpfuU03qPUb6rfZpR4I/Z1F/K0v3KaA4L+tV3+ZB/wAaLWfiTiZhVFXYyM65DcxqsUkjSBcGDWwAs1h1De9gcOC/rVd/mQf8aLVY8TSTS1z8p8Fgi5N7HZpAjyW2tfqh3uDdfoIIV2o8KVMmaR1WDO7tkqIrOM7kuyIG6g1ywI3bzvrVSUdbSRok1XO2T4Bw8bLGxbpLZxsfWN7gm219u22Oompy0BnKytk0blyxlLHZWJKhguQsO9hYZY6Z0MsjzGllN84qeRsmYYt6VSRifWJiy2IGx3vYkEdN4bSTiMkU1RLzMYZI3AjSUWZy0iycn93oG297+RF+n8EdamNxUIjTRZ0s91Fm9UsQN/RyAo4U+TAHcaq1NTsZmNRZsMWUjmFkP76gruyldw1t7EEbW004JjDWxiMtyp6fl9ZPVJT48tlue5jZ8j54p9OguQFtte6NGgNaammEgAa9r3sDa/0H2jW7UCONzPkcseXieroyuCMFB77sCWF9lt56DCqimM8bi3LUtcZle6OLlbWbqw89t9KuJcbrEASOnjkqWW6xJK7Ku9s3kaJQEB9tibEAE6dztML2EeO+7Fht9O22qBVcaQc2d5YcpOW5Qh3VogLQwZZKgZgeZy3BNpWIHTcB7x+avnkSCaWngAu9hHVSI4WK7tLJ0osS5Fdz1EeXbVe4rwavnpuUKqmiVxFAQsLQ5UUfNwckuQqsxayKAXAUkgAgXHiXhaV0eVKiJWs72SDJTIAmDYvKUJQRqqllIUAkAEk6qfhGvnqkgmnZHVhjNKyZMxaNPQlYnBYXTNk6QRhcPYhQjUPgOmp6XGolMyLVCeWJMyscSCSN8MOvILJHI3mRCOmwvq4+FOKTWknZS0EjxhUTKVoF5YwcERrzInXlkYBscr3Ivis8V8bgpw1TSNDGESN0Dh16iZSLRqQQrGZSVtk1w2JBy0l8H+K4ZaJ56fGlqKPNpVcKyTxSySy/B0JsbFrhR6ydgSC1w6pwnjdPUFuRIHKWDpurx3vbONgGW9j3AvpsDrlkPEqmplir4I0SnmeKMSSoObTzMDCYlxAZoDMsauDvcvaygMOh8Gr1nijlTs6g2uDif3luNrg3H9NAx0aNR56xEZEJ6nJCi4ubdzuew0EjRo0aDSaZcs972sLkkD+C3sDv3AvrNxrPUDjNXyoJJN+hGbbc7C+w/wDjQcrq+IQNVZZNK3Mc7DAgtM7KqyY3DKSqBdwbA3BNw48OX+GRRuhJNMjBuY4aNgpGFlNrGzfxJt2tpM9FEFaKbGoxfNl5kkVrkcxFUsqg7t1XKknvvtZeF8MK1NPLGoEQEsShrmyAyPFgcTv1nckAhBY37hv41HZ5PRGSNWgyEkpW9w1yCQSy7gXO18wO2tHCqwM6R7RASRSxxrGFRVEoTolFizOrea9mb2akV/Eo/TLKzWEoIQsLNGBgyhl6QLsWxuT3vpBwmsphWRpEiJeRApvmzjmdSpYWABF9wO2x7aDqVR6jfVb7NKPBH7Oov5Wl+5TTao9Rvqn7NKfBH7Oov5Wl+5TQHBf1qu/zIP8AjRaq1DxC7VBZ16qmsUg44oVneCLub5MIux7km1rgatPBf1qu/wAyD/jRaplOj/8AURMCn/U1pzU4leZVTuva+V0kDDa2/kRfQYUlJG0rCZScXSKN+k3BU2NjcXxN9wO4IAJBM3jKImZVi/JxcpcKybEhs2I8sj9O976AEQworI3UhvG3LyWO3kLs1gBcXN1Wx1MoYwayfYnIIxZmFrC6xqgUdgVkJBubsdyNgFaoeOxxy5COblu7WdxKFAYKAc2GNy1gBfe47knTaOYGWjKtdo5lkN1CseYOR1Ktsdp2O4uMQD56rXG5pOdaGozSdigDEXi2APLQFdgRc7fvA+WpfhijWOaMZM8r1NPESxLFjEkUh3Psjhckne+3suHYRo0DRoDXml1PWu08iEdKjpsfoTdtrgnI23sQjezW7nzf9pf9T/8AnQLPG0DS0csKymIzYwhlXM3kYLYDzuCQfovuO45/4klpIZIImnlXkyxzSui1FQXaJXaAyrgUU5qHKrbbKwANw38dy1k1VBDTpEeQOfMslQUUhmxiBKWYObPYnpvY2uNVzjkomRfhCwokuDoyTphHzIyafNmhYyFlkqEuY7dYFunIhd/E/C5YeHzfF45bBZHEajBQ7XMhVRa5JJ2YlB7Dtr5p4PxKop0cxK3UFa5RZEC3YMTG6MhuV9bywOvpzxDBxH4G0dDy45kVRGxlMxYKB0+kiALED1mPfvr5f41BUxzSrV5pNe7o4ZWYtck7C1je9/PK4voOr/pW4GzNBVxzNUUTxlpA8qqitigjkupX1yytiosCNrA2C79BfBFqEr2mUtFhEuN7AuM2DbdQZbAggixN+4BHL2YxkYvdlLDbdewF1N977+XkPbt1/wDQbwuSllWokdOTWU9QUs56eRKmRkBAUW6h3NrntvoInhbidDNSyLVZiZg3IdmrKqP4RZ5HewBxGbZPGw3ADHINfXUeFUtKtQYBHHJlHFKzmIY5FAqct2vkrrE7AAnHltvvbVF47x2kiqTPQywTrzs5UDAuXZo1meBVBuRGYsWQEYrUXyJ21+E6RadQ8Uj9UoESxnnc+SPMRoirnGUtGC06bjmSocbbB2NeEU3/AGIf9NP/ABrx+ExXUqoUIbhVAUHqVhcAeTKrbW7b3FxqTSzB1DKbqQGB9oIuDrdoPBr3Ro0BpX4iXKmlXbdSOqxG+249mmmk/iUn4NJiiuSAArXxdmYBVNvIk20HMeLNlVVE4jkCRgJdATzsJIxswuO4BxAsUTcG5OrVwCtLCJFVy0YmmdSUJBc+puQRtJ7B2t5G1c4rwWd505ipAJDHipksVe3qqMmexIO+2/8ADTXgo5dXGsben5QikV9wxjDZB2AuD0hgwvcAAgaDTVnmTSB7RwsZCHQKOVUE2iSQG/VZZCwJC9QPmNZeHIFVoImhRZhUrk4W2UaQyFd7nquliBYW31G42Y1aUFw8hmzdD6oADiQpCTuEyQZNtsTvpp4cmWSWAI0JweQnHNXPopQCwJKk9rkd9iLA20F/qPUb6rfZpR4I/Z1F/K0v3Kab1HqN9Vvs0o8Efs6i/laX7lNAcF/Wq7/Mg/40WqZ4k4Mx4hNg4HMVJcWAKlGARyeoGytFle+xlFhtvc+C/rVd/mQf8aLULx7wgzQ8xSwKB1k5alnkppBaeNLb5bJILAkmEDz0FGSFRVGOoCooQYMCwSoZyAvoybF1IG5yve+1tMOA0Zpw0XLd3XJklChVFkxRQC3YAdrkXOxHlnxfhlG7Qs6GWIQqIyDI2alQ1xv1grifM/21U+DPEKpnknkyLMvJeYqLGRlVgxYI+KMnSCbWPmbaC1cR4VHeWoALyesVjbEWVSrhmtY37na9xsDqR4L4UiTU8aj/AAlmqnJcMc2yjiZgLevz6rtt6M7bg6kTVfwZiowWKTmOXJa6CNCXYixLXF2v379ydWLwnQlUeZ1KvOQ1mUq0cSi0MTXPrAEsRt1yyG1ydA+0aNB0HltB1Ehr7u6sjJhicmKWYMXAtZjb1b2NjZh/DW74XH8tfeGgpXidXyYRSFJnqlKXVJr8mhMoRY3ddrg2xYWZgTsW1T4+LlJ5xVItYJDFNFCYVjdxCkz1DwHIhZIn5g5bHMqBYksLsPGUZaoIaSm+Dual+WUNW8zKyLIeViMCBgQVbvEo2LnS/wAIRyz1xharuVWokb0NMOXlDHGYqcjIwyIWOaKbYhd7sToLN+jXxRLxF2lc7ciEFepbSK75s0dyoLZGzKRkE3AxAHPv028EIrHmkqmKyRh1Q9Yj5alUjKh7jJ2azYgekk9hu+4bSPwCsQyJK8E5WF5bu6IhktCV2JRlLMzKxN8+jsdMPFvHuG8O4gZJIIuZJAGD2BzcySG7lEZgegLkQcs1HZSQFErP0Ys1AlZQTrLG6M8qgFW5eYYhc3xbDHcHA3Q97gCB4Z8B1NabVlSKeCA8smZ7mNyoYRJG7AAlcWuDaxHcggX3wlLLDUVEfDFpH5wlkenStZo4GRkjzjHKBALFwRaxBjxIC78/4FScFgp5l4pz2rEkli5UQcFALKHBJVCVYMeph7CDoOneNOC8M4bwyVIsIWf4P1K9ppxHLGzKrd8mAO4Fhe520g8J8dSGqimqIJuckU8V44RequkIQlEmYLLeNkuelwBYgiwpQ+IjHGFSsMmDiQmSKIKwIs+4a9xfpW/8CbavfguaGZaimpacyGOzRAmaBiojzRgJXKgGRAqguW7MbBTYOt+HWYwrkS1jKoJGJxWR1S6+Rso00Oqz4UpFeA3eVmSaqiZjLMuZjnkQtZXsLlb/ANdO14ag3vL/AFmmP+xffQbIaxHZlU3K99iPMg2JFjYgja9iLakai01EEd3yJzsSDba3b/x/ADUrQGlvFpAAgIvlLCP65gg/7axyk5zYZEYi+YdVDXFgCRvt8j2Nl3XUHjPOKoDy19Iu4Z7j1jcbeVvp0HO+JVrRTlw7MA8k6xu7v1iVsNurBwbKBb2XsGOrTwrlJVRtDG55nNHQQoVCkUqllvuAZrb73t9GqlVu6zYRAskjlowsGTvIt7j90mMmNmy9W1h7NMuB1b01VGtQHEhBYJnzPRS4rGAhHTIMNwC3Sl/PQZy15imkqGEnNRqgIzEqQuUaRwGMXS2cmWX/ALR7b62eBq55KhGlAklY5NKGjv8A4T2UqpuAd9u22knGK6RxzohIacuJX2UEy8+R1jkYAlXCslxuAB2uNP8AwO6GVBGgxLq6yEozhTBMGidl36WX1TbuDoOk1HqN9Vvs0o8Efs6i/laX7lNNqj1G+qfs0p8Efs6i/laX7lNAcG/Wq7/Mg/40WnWqdxFJmNeKfPmc+htgSpxwp+Z2ZTbDK4uCR23tpfU+KqmL4SiBQYcBGJYKqQ3LAM7uGOSbiwU3swvax0Dyv8PSIWNLgUdnaSCQkLk5ZnaKQAmNmYglSGQ79IJJNQ414Yqar0T01SIwgQEPRDKTJS0ssgl3Q2OwhGzHoOyi0eIK3iLIRRxqyvSuyygYsJzDMUxR26esQABgf8U3PQdbIKWoSpZzzngjpoGVc2vJOGnMiqGkCklTEOu4O3Vsx0Gjw74UlTqrJ2mxdZI4+i0ZUAIXdI05hWxIGIUFibFgG1b9UOLiXFII3zjQRRipk5s2TFYwcogx5u5sX3NrBAO51tHGeKSQZRwITJDM6MqgjLJ+QReb99AhxIFi43O4AXe+vTqnUVVxNVlvEOkzFAUaQyZVMuBu1QMFEWBw3tlt6uOrRw2V3ijaVMJGRC6d8HKjJb+djcf00GaUyjLYdZya+9zZRff6FH9tHwWP5C+6NbteHQcl8Q1cwmqIYaQyO0riP0yRlVzpeuNFIYgSNCd2Aa5FrFjpdQeGHqKqWmqpIESSaodZIYkhnZ/XIhlJcixEqFCS2KE7glhYP0h0qzw1WbQCOKVOa8mQaItBTMhRg6jqIVMb78wG/SVZPQ1Dc9xBDjCUklSQF4PQTRmVwEEZKI5DMDcvaF7BS4OgU8f8G0zSulBNVy8h4zOxqIpIoAWXYgsjEqLsTmLcvuPWC6i/RzT1aB6OdxITURnmpGY3cBuSyYoLJIA1mGRBU2uVOrdwjjcsSSRpWwwk2lVKtVdogCsj5GLEMrRSxkEXCqlht1aUcV+F0zmuipKflxzN8J+DVIMTVCZKJCkqAxujtuw2N7H5Wgk/ol8PvwySVqmCp+EOqx4rBdUGRYhJw+MmQVSQvbH6NLoJ6OetK/B0+FyVctQg5TSFgyyAQzxSBcbbO3XiSCwO+rbxbw7xLikkL1DR0tMpdhEpfnKrYi7OLAOylwRsAGIIJNxQqDhNDFM8c9G8kkMdV6OH4SCXd2aDnNgOVZDgDcqAudzcaB14h8JYMhqKKnioFN5HpzGWvJJcsrMwkAHnc4Kp7AJrX4dSPkVKK81bNEDyZ6dpImflxRGJRNlkSpqZEIU9CI2QAIBtFXwCmpqdKqnbqjAWivzeXSq27koqsWJs5ZmUFr43UnLVY8MgyCjpZ4HnYvDXxtE0kKoJIUERe6lBGgR1sjKCY1XHcnQdT8DMho4TE8kiHmlXluXkUyyWaS4BLkbm476sWlPAHyjDFSuT1DAHY2aaQj+4IP8AXTbQGjRo0BpH4qmRIg0hIjDEvYMTgEctYL1Xt7N9PNV7xcsnJ9CpeTPpQNgWujhgGsbHG57aDntHxVI6iSohRmVIpIaZpZA9yBkTyx18oKH3O4IKmx21o8PUKzcUIYygm0gYK6ZBQ5bEGxUGxXe+zEA30y4XwNZKwQzJGiqmcwjJIBY4CAyt1EnJLi9yx2G+t+0dZ6VssYpo7r0oipHIFuxNwAq7k9tjc99AsngiEwgRnJCVB5TsQC6ySWL72d+WAoYgnqU+WnH6PeGAOkgRhYuS4kYoxKuCOWOkNZl6gLeWxNtV+OWNVEcZ5RMyOM8sE2R8zIQyBblRY7gH2X1ePB0aZhzgZHVyHjJwlj9Cc4+ojEs53Hnfta2guFR6jfVP2aUeCP2dRfytL9ymm9R6jfVP2aUeCP2dRfytL9ymgOC/rVd/mQf8aLTq2kvBf1qu/wAyD/jRad6A0aNGg8I0W17o0BqNXVqxC7X3JAsL3srMf7KrH+nt1J1Gr6FJlwkAZT3UgEMPYbjt/Cx0GEnFIFJDTRqR3BdQR/EE31ieMU3/AH4f9RP/ADqaBr3QUPitRE1TIkdTColSKosWjxkkgODCRhvazU57gnlAA2DaqFPx6REDySRllRA5MkSIJKVJQY43jOTMY5DctkqtEwvIt9dG8ZSSx8iSKATWkCOrGyhHty2JAJFp1pzcKbAMbWFxznjvhyqjp5lnrXp4yJXwQS1CtJOaoyIzOxbFutQQqluaoOTaCTxCj4fSrHXLIjrMQs0EtRHvFUC0qqqOYz1M8oS4UM7kMAANOKekpUo6qip8XpvgcEsHMYWfnLVHay3yJg5mVibt2soGq7xPhHPkhhqInepdn9MZWrkiSIHBXpQFAFzYgKLZdyWscPC0YTiqUsjwtEw5kaqJI+UirXBIDDOodSfhMmwJZcbX6raC28OirauJJJ5fgNGEhaNYmTnShcSGmlYFY1IA6Fv6xBO26Lg8crwVcPDKEMs0tWjVM5SIGJ8RZBfmS3U3BawsASSdY8K4cnwemhqQ9dUiScwUzO4hQRzcvmyg3GEYNuvNupwA3lO4NwOsjSpk54+FzzGIujER08TEGXkxSOFuuDENYtYDY7ghp8Y1yzRx0bU0Yhhkk5ixuzcqKGJcVtAoxkZJHAiBt6gz3trHh8VfGhMU0M/KItKhikmWEQlgpmL+o7wxK10y6mPfcSqjhEEFWIKZWEsUcK0262ErB5HY7HqIgyaSQG91AtvfXwIRvLHTtzIpSlIzwkzxJILtcpHJaRwqU5u8l7mUXswA0HR+G0iwxxxJssaLGuwHSqgDYdu2p2tUQ31t0Bo0aNAapv6S+JinpQ2WLM5C7E5HB9tiLfx+3Vy1TPH1RIj0/KNOL88MKlzGjKyWZcwdmN9v4HQVbw2xqQsIPop5OdIpujWQDKQOO1pEAA/gLeevayqfOrSB7pFHLzGkcSHBCAzEeZDKTjYErtc+qFcUzTLHSLKryNJYQRLG8a5FjI5kS26XbcEnBAb31szV1qYZEdvgiANIxLLComRSURgCSFzdfIjH2XASKPiSfBzLUKokd0HMW6uq26CFKlWQgbrkLke3cWX9H7qZDYsSIQesAE5yuSws7AAhU2B8r+eqVT13oHpjTmaEYzGZSkLR5BGDJkN8g4sGIPURYWOnv6Ma4SV9RaMxh4FZASTkqSYZkHYN5EDa4PnfQdSqPUb6rfZpR4I/Z1F/K0v3Kab1HqN9Vvs0o8Efs6i/laX7lNBEhhZ56wKLkVFE3fHZI6dm/wBgdtT6iikZ8iFLXXFxsYgG6gt9+oezvex20sZGaWuCIzMZYLYMqlf+mj67swBt5D221Kq4KgzmRU7R2Ugh1zHPAveRD2ZLjHc2FxbLQYpT1h5QkYOoEJckoCJFkQu3SoBFg4tb5P023VEVZ6Qow7uI1JRQO+DE8snyHt7nba+tNVPVxoGJt/hAkiNhZnUG+NjzNzvbADfuNESVamSwbrN7lo2xtFEMlBawbpbpAC5XPZstB7LSVfMDq+9pgSSthkYuWAAo6AUYkG7b+t5an8JjnBbntlsmOyDffI2UXB7eZHs0rp62reWzBlKqpaMcmxJVMrE3K2LG1yQ1tu1iz4Oai7GoAG0VgCtssTzLY72vbcnffYAbgz1HrarlqGKlrvEnTbbmSKgO5GwyufOwNrnbUjWmqplkGLXtdW2JXdWDKbqQdiB/bQaqKuEhIAIsARe26ksAdvpU7al6ix8PjAYY7Na9yT2uQBc7C5Ow2FztvrH4sh+QP7n/AM6DPiFGs0bxPfF1ZTbYi47g+0d9cy4xLyGWrZKiWoBdGaNXcRyQQzLUSCORlRQVSN1Vyb3yRTe+ulfFkPyB/c/+dU7xtwUrl8EWNJZ7MjuHYLURIbMFHSCYwepri0QuDYAgmg4Patikl5ISTmVjPcwkKsalZIw/qhRyka+/RmVXYnTH4T4bJJ8FlraqXCGKaAyTxMrowl5UkTxKHflnmEKTbe4BB1D4TBz2RI56iqlR4aozTM9KvIKJmYIY2zYyAOCxHkwuTcNq4RwUS8llqmYTRihClbtR1Ea1EkMmxC9AWRQqWWz7Eg30Fi8LiWFaiCij59RHLJHJU1UsZXuMb8ocy1jkIrC1mGWy3U0XBnip55+IMlQ8tTUBuYWQmKBKgSrTxkgKzYz2IK9EmRK2I1YuO0bxTrFHJIorkSnZky9GyTKWdTkFjYxSTDp3BAIBAaynxXXTVYmSyNQCGR8hFNnEFVbM8vMWxYJUC42C2yDZhSCfh9dRpM8TLBHHVsxzjnAFPy+uCQVBNyp5IvgVwKIe7KTbvAENQLJNy2jpkVYpUV1EyzRxOCRKS4dbOWvb/FX+Aphp5p6wRwGG8kxmMLRSQyQ06yPHJikhs7ugVGIIFoUsdrjrHAQxi5retOecR8kMqhE7kdKKguO5BPnoG8Q21nrxde6A0aNGgNct/SzU2qIEKROOVITzkMirdsQ5Wx9W4PY+e2upa51+kXhZqKlUspvSyAFpOUFYTxlWLfJBsbedrdzoKHw7iuFQHHwenMcTqGhhe6gho2kWMEEMMi/q3stu3TqTFKVoa9JEbnSGAtOzPedhIZCmLdJxRXJtsQLG/bXtZXpFCvDwxIieV52C4F5laTKNHa4wAA3xu2F7C9tMuJKo4VAI3uzTzAIVviWyjYdJF2QMCGHckbXI0FUqnXp5cosYabnIwnQK6pFEWuqWYKwQXBPrC3YnV7/RhGGrWk5gkIpFUlXLqpM7DFSVBt6MNZrkFzck6rySsFihqo1dpE50c0kpUCGRGAjvYlQSoIv6pAuPbdP0VQsedK7s5AiiVmw9RVyQDC4sA3tNzc+egv1R6jfVb7NKPBH7Oov5Wl+5TTeo9Rvqt9mlHgj9nUX8rS/cpoIODmWvEeWfNp8cSV3+DRdzkNv43F7XBG2pdWaoTFo0NiIwd+Yth8JJxUulmJ5IJt523tcQZmmz4h8HBLl4rFcbr/0iG6htibgD+t97W0xrJJiwKrIDlHgoIC4hxzc2XJQbC/URcbLuToNcM9aB/h3/AFljfG/dmgUWe1t1Xc+R/jrTza4EdF8mj3xUqikQh9hKpNvSncHe1vYfX4rVheuHfDcIkzdZE9rNYEDoiHbYy9xbRLW1Xo1KtYshZ0jYHaoGQxswC8sEEmxN7j6AYcNnqGY82MKuK27Xy2yvZj55bb7AaaaRAzK0rgtjmygMsklh0nIJsSB1ABO+X/t1tpK6pZ0DRKqlpQ987oFAwANrNck9Ww22voHGjRo0Bo0aNAaSeLOEmqppIlZkkK5ROjFGjlXdGVgbjfbbyJHnp3rXKNByfxHzJnMsUIipZYYudUtIVaJIldiHiyEdr5RhfWWRGJtdCY1RjH8FlL82OI09SiEtG6u/NIvBDA3WzIFFwttxe8jEtvH3DazGeCmkHKnAmWElEVrSKK1HcDPEhkfZl/xJrnZRpFSQpOky8hCqcymNWbz3IwjiQ4u4lWzIxdmDIpksFtfQX+urY6k0IQgh5zJcAmzU6OWXrxZTkLXxvsRYXuKt4+kyqBARI0ZeMi9PJKsUkdLI8QhURkMNmZmjbMWC+qDqJwfi5pw1EvIgWI1aoyAh43xkmljVpGKLkpDq/WgAAbfEaU+Fi6yNPEYJ54SXlM8glZ5ZmgikiSqya0cUThTIGa577EABPhdWqFhqoHE6M/wXOI2SR1p1RiyR2b0+JyVwFUWY7kHrlPCEVUXZVAUfQALDVO8IzTzxU5kj5Z2P+JK9oEwYFizsrSNMDY3JCX3vcavMS6DZo0aNAaNGjQGudfpZoFc07FSWbOIWBa22QOKgk7jt5/Rrouqt49bGJH5jxWZlzRWdlDIxYgKQRshF7jvoOascYJVhVXkwUSyzWjmjUCOLlILlgm0agb3yO2+n9QHSi4aDgpSaKRQgb0mEkarH2HU2RJPnhte+kvFCBdY81vhPHzA2bkWLzsXv3OZ9a5AAse+m/F4kkgo4JGeJkwdlQcwDNiFlFmuzXIOIuQHPyToIZVZmnkY4GTnAwmMs4QqOuJWIBCsWv29UnbVq/RNvTSMBYGZgOwNlRLEgXsSCNrn+OqX8Wc8tILyiJjEJOQHEsno+mSMkOHN8cmHbfuL66d4NgZYCXjSNndiY09VCqrHiNh25fs27eWgd1HqN9Vvs0o8Efs6i/laX7lNN6j1G+q32aUeCP2dRfytL9ymghK7iWu5ZYOZaa2K5kkU8Rx7EKGtjmRYXvphOZzMhUyLGQSyWisMOYDdgD65aI2yvZPraVyVbxzVhjW5aaBSR3UfBEa63UgsSoUAi13GmVXVScyysy3+D4qVXq9MwntdSSAgB+gG+ggzccqcTanZW5ZItHPJaTGoKggRgf/SQWv3lUey+VZxqfAkQyDI1KqUimcry8+UxUxX6sB3FvSCxPfWyn49KVS8HWywXORReZIyqwF1LWBJ3I3xb2a2UfHXd1UwlcmCm5fb0UTt3jGRDOy7bDlm5B2Aey1UyzNbmMi2BXlkKAWiBKkJdyFLkWY33FtgdaJOLTlY35Ui7xllEUjFsoWLXGBIUN5CzXjA/eA1pm43UKkxKi5MoiIycDEzqDiIwSBy4ibtb0vcCwLCLirYobZ5STLkOkYrKVUCwN2K2IHmFY30GVFxGZpgjQlVvP1ESdoygQ+pj1ZE7t2Xa9jZxpBRcTlEULSLk0wLsVIAiGIOIuoJ7nYi4Aa5ONzri8SM2No4+o7emPqdO9uX625sptfpserQWPRqJwuqMsSuy4k5bXLWsxA3IF7gXva2+1xvqXoDXhGvdGgQeMOALWUzwm2V1eMsAwWRDdcgysCp3BBUghjcHtrl3FVHKl5iPjeOWqj5Jc8PqE9HFKzPGclWJlJCgl+UGBCMxPbzqtca4HSVbnrC1CqVEkMmEqKGuAcT1KGN8HBW/loOZYTFKSKppkhEMaE5RtHksAqowjuAZFzQOFvcHIEEMRfCnrDUxZ0wMIolp4UfeZbqeWJI8YywkMQkBjcZhjCR1AX6vHwaWy8yZZHXD0jxAM2DFkyMbqpsxva1r+WtPDeAQRlJJJOYxZTGSVRAcRhy4kshNlvkQzbncDYBu8OUT/wCPMoSWVYgYwQRBGinGJTiOxZ2Nx3cjsBp/rFRrLQGjRo0Bo0aNAarnjzh5mprAqMGMnUQoOMclhmSAu5HVfYX1Y9JPF8sawBpgDGHTLJcwAbgMV87Eg/00FL4PwoMrM00L3WcOytzWVxHJ3c74KAB07Hy731lxuERCB6rqpljTKLIq10BYejkI2LKo73ORHnrKohieN8DiWEiB/lE3UIF7KpOxG+2W+jjEKVLwxxoMmhgVUDhs1S7MjK2yrYsOZ59t+2gRU1RRxyR1CYhefGyLK0OKQ9utsriQbkXPyfMnXVPDLlqZGP7+cgPtV3ZkP9QwP9dUCqkkXiCQTARosLLHElmjsckjsi3sxZgLnfYe22un08QRVQdlAUfwAsNAVPqN9Vvs0o8Efs6i/laX7lNN6n1G+q32aUeCP2dRfytL9ymgiwzOkvEGTHJZID1Atf8A6aLawYbk2Hfz1OqeJMuWOPo0DsLH0huwKR7ixBXvY+suoENQY5q5goY86nsP/wAeLsPMjv8A0+jTSarVhGUEbszlQbhgjBGZtxfeykbaCPUcfVSQI5Gtne3LBOIktiC++RjZQDY7b2BGsf8A1LGCwKSDFWf9xslHOxKhHLdQgkI29nYm2vJOJRMGVo3DEMxKEAk+qWRlYNuegNsbkdtYU1fT5ho45DksUSnEqpUY4qiuRbaZTsLEX3ONgDqknEiK4BAYBgCLEXHYjyOtttCqBsNe6DwjWsUyfJX29h3FrfYP7a26NAaNGjQGjRo0BqpVfhyc/DGgnEctRMsiMC9ogsKR9gR1XQMe4NlBG19W3VLl8O1wnqHhqFiinm5pCEZAcqOO4vCRkSgY3uOkL2YnQTIOBVXMykqGZbzHl8yYbuYipLqwuFxkUKFChZR3KXMKj8LVaoiPVCQp8EtlnYGGNlZwL9JNwbC17XJvrLhlFxJlRjLYc1yUkZ1YQ9K2vhcsQHO/bIWN9xq8P+HeIwn0k0dii5YO13mFPTRiR2MV2GUUmx7CRfkAaCz+H6SaKBUnk5rhpDndjdWdmRbtucVIW5JJxv56Y6W+HYKhIAtW6vKGluyEkYGRjGLsAbhCq779N7nvploDRo0aA0aNGgNQOPX+DyELkVXML2uV6gL/ANNT9eML6Dm9Q5Ru0Sry0RVblhhlZkJOVyOxN7rcn+OvOPSDKMyxlW5cYYxHBkyBHLW91C73IG5zI0r8TwIk0gdHLqsqqGcsChyEViwIACMrWIvcGx1vrG7LGDCDHSR02DA9T8tWDsRliMscr9vLa+gb+DqGLMso2eXJRZLMijIOLIpNnVeobG4v1a6Bqt+GIXdmkqEUT04+DXRrixCSMQAbbgx/T0+V7asmg11HqN9Vvs0o8Efs6i/laX7lNN6j1G+q32aUeCP2dRfytL9ymggmdElrzIqMnNgy5hCooFNEcnYggAW72720xqavmctRFHJHIVUh3HSwDMylMGF1C9iRvt9OodO6rNXsy5AS0xsLf9iEX3Ntr3/pplS1Ecsh6OqJmKk2PdpIiwt2N43H8CPbbQRqjjVKI8vXUpLYLGWyWNSzL2taw89twPPXkUtIjKI7LjLywkcdl5zDC5Cr3ABF+wF79r6iy1tMFYywgKglXYZkkLPzI1VRu2ERNvkuNSJ6ylVwqorlZEVscBynzRQTcjsWJ280b94W0D7RpX/6gpghdpVCgAkm4AvbsSN7ZLf2ZC9rjW6u4rHEQpyLEqAFUnv7W9UbAtYm9lNr6Cdo1AXjNOTiJFvcg99iDY5G229hc9yRbuNeUnF45GwFwxLAAg7hVDFj8kb/AL1v76Bho0aNAaNGjQGjRo0Bo0aNAaNGjQGjRo0Bo0aNAaNGtVS1kY3tsd9ttjvvoKn4q8OSzVMc8LlLGMOVGZ6STcKQVI9Xy/21BrOBTT1bTOLqAUjQo6i42jlc9IxHrEBsjjYd7a38P8UVMdPStUQtJLURcxhcRiN+UzBWPLCqpZLdRyUyAG/fUibxTMULLTsoElGvd83WVqcuyxtD6gSVxckG8UnbG4CzcOpeWgUkFt2dgMcnY3dreVyTqVqjy+MJlXnmnfHku/IAYksspAKOI7ksBsCAL+Y7m7qwO47aDCp9Rvqt9mlHgj9nUX8rS/cppvU+o31W+zSjwR+zqL+VpfuU0EWIpzeIcwMV5lPcKSD/AIEPYgj7dMIxArSuI7NG9iSAxyZQ3Rc7A836N2b2k6icPp1knr0a9jJBexKn9Xi81II01PDYiWJW5dsyWJYhsFS6Eno6VA6bdr99AvkamkPLlGDszHls+DMxRUJ6GsQVkUbE+uPPWEooT3kXp9J0zOthkOqysLDJb+y9z3JOpbcHXmI9zZMyQS5LMWiKsWy3tyhsQR/bWcfBYVFlVgLKoAeQWCsWW1m2IJO43tt20C4R0aFVFz6y/wCI7CMWcm+T7D/pmXb5BHa+tldSwNIszybOgAAZhmg6hYqe1yp+khd/LUqXgNOzF2ViTe45kmJuJL9GWP8A9WTy/e/hrfLwyJgoINkGK9TDYWIvY72Kqd/MA6BGklGFV2jdM+WwVna2JmRImxEhQLcR2Ub2xFvLTGnp6RWLqUyj9ITmWxyjtzDc2uUFsjvjfex1Jk4TE2AIb0YQLaSQbIysuVm6rFQeq/8AvrGDgsCI6KnS6CNwWZslCYAEsST0gC/fbQbDxSHYcxdxcb3uNu307jb6R7dSIJldQyG6kXBHmNJanw6GZirkKyqtiGY2XGyFs/8ADJUEgWYknqsbab0UBRFQm+It2tt5AC52AsNyTtuSdBv0aNGgNGjRoDRo0aA0aNGgNGjRoDRo0aA1oragRxvIRcIrORcC4UE92IA7eZA1v1jJGGBVgCCCCDuCDsQR5jQUuq8dYCNzGMZIqh1QPHd2jmRF9IWAFxkQtifbhi2tvFvHkdO0ytEzPAquyoy7gxTOQt7ZW5JvbydD3OIsfxRBy+Xh03y7tfL5Wd8r22vftt221LiiVVCqAFUAADYADYAD2aCof+tPTFMFPVIiqrruVYgO7mwRWxsNjcum4vp7wTjaVLzooIMEhja/ntsR/uPZcHc6a6NBrqfUb6rfZpR4I/Z1F/K0v3Kab1PqN9Vvs0o8Efs6i/laX7lNAVHAGMsksVXUQmUoXWMUrKSqBQRzYHYbKPPWPxFUfOVZ7lB+U0aNAfEVR85VnuUH5TR8RVHzlWe5QflNGjQHxFUfOVZ7lB+U0fEVR85VnuUH5TRo0B8RVHzlWe5QflNHxFUfOVZ7lB+U0aNAfEVR85VnuUH5TR8RVHzlWe5QflNGjQHxFUfOVZ7lB+U0fEVR85VnuUH5TRo0B8RVHzlWe5QflNHxFUfOVZ7lB+U0aNAfEVR85VnuUH5TR8RVHzlWe5QflNGjQHxFUfOVZ7lB+U0fEVR85VnuUH5TRo0B8RVHzlWe5QflNHxFUfOVZ7lB+U0aNAfEVR85VnuUH5TR8RVHzlWe5QflNGjQHxFUfOVZ7lB+U0fEVR85VnuUH5TRo0B8RVHzlWe5QflNHxFUfOVZ7lB+U0aNAfEVR85VnuUH5TR8RVHzlWe5QflNGjQeNwCcgg8RrLHb1KD8pppwqhWnhigQkrDHHEpaxJVFCgmwAvYeQGjRo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763688" y="332656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600" b="1" dirty="0" err="1" smtClean="0"/>
              <a:t>Sán</a:t>
            </a:r>
            <a:r>
              <a:rPr kumimoji="1" lang="en-US" altLang="ja-JP" sz="3600" b="1" dirty="0" smtClean="0"/>
              <a:t> </a:t>
            </a:r>
            <a:r>
              <a:rPr kumimoji="1" lang="en-US" altLang="ja-JP" sz="3600" b="1" dirty="0" err="1" smtClean="0"/>
              <a:t>lá</a:t>
            </a:r>
            <a:r>
              <a:rPr kumimoji="1" lang="en-US" altLang="ja-JP" sz="3600" b="1" dirty="0" smtClean="0"/>
              <a:t> </a:t>
            </a:r>
            <a:r>
              <a:rPr kumimoji="1" lang="en-US" altLang="ja-JP" sz="3600" b="1" dirty="0" err="1" smtClean="0"/>
              <a:t>gan</a:t>
            </a:r>
            <a:r>
              <a:rPr kumimoji="1" lang="en-US" altLang="ja-JP" sz="3600" b="1" dirty="0" smtClean="0"/>
              <a:t> </a:t>
            </a:r>
            <a:r>
              <a:rPr kumimoji="1" lang="en-US" altLang="ja-JP" sz="3600" b="1" dirty="0" err="1" smtClean="0"/>
              <a:t>lớn</a:t>
            </a:r>
            <a:r>
              <a:rPr kumimoji="1" lang="en-US" altLang="ja-JP" sz="3600" b="1" dirty="0" smtClean="0"/>
              <a:t> </a:t>
            </a:r>
            <a:r>
              <a:rPr lang="en-US" altLang="ja-JP" sz="3600" b="1" dirty="0" smtClean="0"/>
              <a:t> </a:t>
            </a:r>
            <a:r>
              <a:rPr lang="en-US" altLang="ja-JP" sz="3600" b="1" i="1" dirty="0" err="1" smtClean="0"/>
              <a:t>Fasciola</a:t>
            </a:r>
            <a:r>
              <a:rPr lang="en-US" altLang="ja-JP" sz="3600" b="1" i="1" dirty="0" smtClean="0"/>
              <a:t> </a:t>
            </a:r>
            <a:r>
              <a:rPr lang="en-US" altLang="ja-JP" sz="3600" b="1" i="1" dirty="0" err="1" smtClean="0"/>
              <a:t>spp</a:t>
            </a:r>
            <a:endParaRPr kumimoji="1" lang="ja-JP" altLang="en-US" b="1" i="1"/>
          </a:p>
        </p:txBody>
      </p:sp>
      <p:grpSp>
        <p:nvGrpSpPr>
          <p:cNvPr id="18" name="Group 17"/>
          <p:cNvGrpSpPr/>
          <p:nvPr/>
        </p:nvGrpSpPr>
        <p:grpSpPr>
          <a:xfrm>
            <a:off x="2051720" y="980728"/>
            <a:ext cx="5112568" cy="5616624"/>
            <a:chOff x="-396552" y="1340768"/>
            <a:chExt cx="4320480" cy="4968552"/>
          </a:xfrm>
        </p:grpSpPr>
        <p:pic>
          <p:nvPicPr>
            <p:cNvPr id="11272" name="Picture 8" descr="C:\Users\Administrator\Desktop\Structure of fasciola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7504" y="1899245"/>
              <a:ext cx="3390900" cy="4410075"/>
            </a:xfrm>
            <a:prstGeom prst="rect">
              <a:avLst/>
            </a:prstGeom>
            <a:noFill/>
          </p:spPr>
        </p:pic>
        <p:sp>
          <p:nvSpPr>
            <p:cNvPr id="6" name="TextBox 5"/>
            <p:cNvSpPr txBox="1"/>
            <p:nvPr/>
          </p:nvSpPr>
          <p:spPr>
            <a:xfrm>
              <a:off x="0" y="1835532"/>
              <a:ext cx="1440160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ja-JP" dirty="0" err="1" smtClean="0">
                  <a:solidFill>
                    <a:schemeClr val="bg1"/>
                  </a:solidFill>
                </a:rPr>
                <a:t>Giác</a:t>
              </a:r>
              <a:r>
                <a:rPr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lang="en-US" altLang="ja-JP" dirty="0" err="1" smtClean="0">
                  <a:solidFill>
                    <a:schemeClr val="bg1"/>
                  </a:solidFill>
                </a:rPr>
                <a:t>m</a:t>
              </a:r>
              <a:r>
                <a:rPr kumimoji="1" lang="en-US" altLang="ja-JP" dirty="0" err="1" smtClean="0">
                  <a:solidFill>
                    <a:schemeClr val="bg1"/>
                  </a:solidFill>
                </a:rPr>
                <a:t>iệng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52400" y="2195572"/>
              <a:ext cx="1179240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ja-JP" dirty="0" err="1" smtClean="0">
                  <a:solidFill>
                    <a:schemeClr val="bg1"/>
                  </a:solidFill>
                </a:rPr>
                <a:t>Ruột</a:t>
              </a:r>
              <a:r>
                <a:rPr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lang="en-US" altLang="ja-JP" dirty="0" err="1" smtClean="0">
                  <a:solidFill>
                    <a:schemeClr val="bg1"/>
                  </a:solidFill>
                </a:rPr>
                <a:t>tịt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0" y="2636912"/>
              <a:ext cx="1422376" cy="646331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ja-JP" dirty="0" err="1" smtClean="0">
                  <a:solidFill>
                    <a:schemeClr val="bg1"/>
                  </a:solidFill>
                </a:rPr>
                <a:t>Lỗ</a:t>
              </a:r>
              <a:r>
                <a:rPr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lang="en-US" altLang="ja-JP" dirty="0" err="1" smtClean="0">
                  <a:solidFill>
                    <a:schemeClr val="bg1"/>
                  </a:solidFill>
                </a:rPr>
                <a:t>sinh</a:t>
              </a:r>
              <a:r>
                <a:rPr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lang="en-US" altLang="ja-JP" dirty="0" err="1" smtClean="0">
                  <a:solidFill>
                    <a:schemeClr val="bg1"/>
                  </a:solidFill>
                </a:rPr>
                <a:t>dục</a:t>
              </a:r>
              <a:r>
                <a:rPr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lang="en-US" altLang="ja-JP" dirty="0" err="1" smtClean="0"/>
                <a:t>dục</a:t>
              </a:r>
              <a:endParaRPr kumimoji="1" lang="ja-JP" alt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 flipV="1">
              <a:off x="2483768" y="1700808"/>
              <a:ext cx="648072" cy="115212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2600672" y="1340768"/>
              <a:ext cx="1323256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ja-JP" dirty="0" err="1" smtClean="0">
                  <a:solidFill>
                    <a:schemeClr val="bg1"/>
                  </a:solidFill>
                </a:rPr>
                <a:t>Giác</a:t>
              </a:r>
              <a:r>
                <a:rPr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lang="en-US" altLang="ja-JP" dirty="0" err="1" smtClean="0">
                  <a:solidFill>
                    <a:schemeClr val="bg1"/>
                  </a:solidFill>
                </a:rPr>
                <a:t>bụng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07504" y="2987660"/>
              <a:ext cx="1080120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ja-JP" dirty="0" err="1" smtClean="0">
                  <a:solidFill>
                    <a:schemeClr val="bg1"/>
                  </a:solidFill>
                </a:rPr>
                <a:t>Tử</a:t>
              </a:r>
              <a:r>
                <a:rPr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lang="en-US" altLang="ja-JP" dirty="0" err="1" smtClean="0">
                  <a:solidFill>
                    <a:schemeClr val="bg1"/>
                  </a:solidFill>
                </a:rPr>
                <a:t>cung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-252536" y="3563724"/>
              <a:ext cx="1512168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ja-JP" dirty="0" err="1" smtClean="0">
                  <a:solidFill>
                    <a:schemeClr val="bg1"/>
                  </a:solidFill>
                </a:rPr>
                <a:t>Buồng</a:t>
              </a:r>
              <a:r>
                <a:rPr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lang="en-US" altLang="ja-JP" dirty="0" err="1" smtClean="0">
                  <a:solidFill>
                    <a:schemeClr val="bg1"/>
                  </a:solidFill>
                </a:rPr>
                <a:t>trứng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-180528" y="4221088"/>
              <a:ext cx="1395264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ja-JP" dirty="0" err="1" smtClean="0">
                  <a:solidFill>
                    <a:schemeClr val="bg1"/>
                  </a:solidFill>
                </a:rPr>
                <a:t>Tinh</a:t>
              </a:r>
              <a:r>
                <a:rPr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lang="en-US" altLang="ja-JP" dirty="0" err="1" smtClean="0">
                  <a:solidFill>
                    <a:schemeClr val="bg1"/>
                  </a:solidFill>
                </a:rPr>
                <a:t>hoàn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-396552" y="5507940"/>
              <a:ext cx="2088232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ja-JP" dirty="0" err="1" smtClean="0">
                  <a:solidFill>
                    <a:schemeClr val="bg1"/>
                  </a:solidFill>
                </a:rPr>
                <a:t>Tuyến</a:t>
              </a:r>
              <a:r>
                <a:rPr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lang="en-US" altLang="ja-JP" dirty="0" err="1" smtClean="0">
                  <a:solidFill>
                    <a:schemeClr val="bg1"/>
                  </a:solidFill>
                </a:rPr>
                <a:t>noãn</a:t>
              </a:r>
              <a:r>
                <a:rPr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lang="en-US" altLang="ja-JP" dirty="0" err="1" smtClean="0">
                  <a:solidFill>
                    <a:schemeClr val="bg1"/>
                  </a:solidFill>
                </a:rPr>
                <a:t>hoàng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Vòng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đời</a:t>
            </a:r>
            <a:endParaRPr kumimoji="1" lang="ja-JP" altLang="en-US"/>
          </a:p>
        </p:txBody>
      </p:sp>
      <p:pic>
        <p:nvPicPr>
          <p:cNvPr id="3" name="Picture 4" descr="http://parasite.org.au/para-site/images/fasciola-clinic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556792"/>
            <a:ext cx="6408712" cy="5037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err="1" smtClean="0"/>
              <a:t>Bệnh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sán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lá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ruột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lợn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lang="en-US" altLang="ja-JP" dirty="0" smtClean="0"/>
              <a:t>(</a:t>
            </a:r>
            <a:r>
              <a:rPr lang="en-US" altLang="ja-JP" dirty="0" err="1" smtClean="0"/>
              <a:t>Fasciolopsiosis</a:t>
            </a:r>
            <a:r>
              <a:rPr lang="en-US" altLang="ja-JP" dirty="0" smtClean="0"/>
              <a:t>)</a:t>
            </a:r>
            <a:endParaRPr kumimoji="1" lang="ja-JP" altLang="en-US"/>
          </a:p>
        </p:txBody>
      </p:sp>
      <p:sp>
        <p:nvSpPr>
          <p:cNvPr id="3" name="Rectangle 2"/>
          <p:cNvSpPr/>
          <p:nvPr/>
        </p:nvSpPr>
        <p:spPr>
          <a:xfrm>
            <a:off x="1043608" y="1988840"/>
            <a:ext cx="363432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3200" b="1" i="1" dirty="0" err="1" smtClean="0"/>
              <a:t>Tên</a:t>
            </a:r>
            <a:r>
              <a:rPr lang="en-US" altLang="ja-JP" sz="3200" b="1" i="1" dirty="0" smtClean="0"/>
              <a:t> </a:t>
            </a:r>
            <a:r>
              <a:rPr lang="en-US" altLang="ja-JP" sz="3200" b="1" i="1" dirty="0" err="1" smtClean="0"/>
              <a:t>căn</a:t>
            </a:r>
            <a:r>
              <a:rPr lang="en-US" altLang="ja-JP" sz="3200" b="1" i="1" dirty="0" smtClean="0"/>
              <a:t> </a:t>
            </a:r>
            <a:r>
              <a:rPr lang="en-US" altLang="ja-JP" sz="3200" b="1" i="1" dirty="0" err="1" smtClean="0"/>
              <a:t>bệnh</a:t>
            </a:r>
            <a:endParaRPr lang="en-US" altLang="ja-JP" sz="3200" b="1" i="1" dirty="0" smtClean="0"/>
          </a:p>
          <a:p>
            <a:r>
              <a:rPr lang="en-US" altLang="ja-JP" sz="3200" b="1" dirty="0" err="1" smtClean="0"/>
              <a:t>Fasciolopsis</a:t>
            </a:r>
            <a:r>
              <a:rPr lang="en-US" altLang="ja-JP" sz="3200" b="1" dirty="0" smtClean="0"/>
              <a:t> </a:t>
            </a:r>
            <a:r>
              <a:rPr lang="en-US" altLang="ja-JP" sz="3200" b="1" dirty="0" err="1" smtClean="0"/>
              <a:t>buski</a:t>
            </a:r>
            <a:endParaRPr lang="ja-JP" altLang="en-US" sz="3200"/>
          </a:p>
        </p:txBody>
      </p:sp>
      <p:sp>
        <p:nvSpPr>
          <p:cNvPr id="4" name="TextBox 3"/>
          <p:cNvSpPr txBox="1"/>
          <p:nvPr/>
        </p:nvSpPr>
        <p:spPr>
          <a:xfrm>
            <a:off x="1115616" y="3212976"/>
            <a:ext cx="44181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b="1" i="1" dirty="0" err="1" smtClean="0">
                <a:solidFill>
                  <a:srgbClr val="FFFF00"/>
                </a:solidFill>
              </a:rPr>
              <a:t>Nơi</a:t>
            </a:r>
            <a:r>
              <a:rPr kumimoji="1" lang="en-US" altLang="ja-JP" sz="3200" b="1" i="1" dirty="0" smtClean="0">
                <a:solidFill>
                  <a:srgbClr val="FFFF00"/>
                </a:solidFill>
              </a:rPr>
              <a:t> </a:t>
            </a:r>
            <a:r>
              <a:rPr kumimoji="1" lang="en-US" altLang="ja-JP" sz="3200" b="1" i="1" dirty="0" err="1" smtClean="0">
                <a:solidFill>
                  <a:srgbClr val="FFFF00"/>
                </a:solidFill>
              </a:rPr>
              <a:t>ký</a:t>
            </a:r>
            <a:r>
              <a:rPr kumimoji="1" lang="en-US" altLang="ja-JP" sz="3200" b="1" i="1" dirty="0" smtClean="0">
                <a:solidFill>
                  <a:srgbClr val="FFFF00"/>
                </a:solidFill>
              </a:rPr>
              <a:t> </a:t>
            </a:r>
            <a:r>
              <a:rPr kumimoji="1" lang="en-US" altLang="ja-JP" sz="3200" b="1" i="1" dirty="0" err="1" smtClean="0">
                <a:solidFill>
                  <a:srgbClr val="FFFF00"/>
                </a:solidFill>
              </a:rPr>
              <a:t>sinh</a:t>
            </a:r>
            <a:r>
              <a:rPr kumimoji="1" lang="en-US" altLang="ja-JP" sz="3200" b="1" dirty="0" smtClean="0">
                <a:solidFill>
                  <a:srgbClr val="FFFF00"/>
                </a:solidFill>
              </a:rPr>
              <a:t>: </a:t>
            </a:r>
            <a:r>
              <a:rPr kumimoji="1" lang="en-US" altLang="ja-JP" sz="3200" b="1" dirty="0" err="1" smtClean="0">
                <a:solidFill>
                  <a:srgbClr val="FFFF00"/>
                </a:solidFill>
              </a:rPr>
              <a:t>Ruột</a:t>
            </a:r>
            <a:r>
              <a:rPr kumimoji="1" lang="en-US" altLang="ja-JP" sz="3200" b="1" dirty="0" smtClean="0">
                <a:solidFill>
                  <a:srgbClr val="FFFF00"/>
                </a:solidFill>
              </a:rPr>
              <a:t> non </a:t>
            </a:r>
            <a:endParaRPr kumimoji="1" lang="ja-JP" altLang="en-US" sz="3200" b="1">
              <a:solidFill>
                <a:srgbClr val="FFFF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43608" y="4005064"/>
            <a:ext cx="34515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3200" b="1" i="1" dirty="0" err="1" smtClean="0"/>
              <a:t>Phân</a:t>
            </a:r>
            <a:r>
              <a:rPr lang="en-US" altLang="ja-JP" sz="3200" b="1" i="1" dirty="0" smtClean="0"/>
              <a:t> </a:t>
            </a:r>
            <a:r>
              <a:rPr lang="en-US" altLang="ja-JP" sz="3200" b="1" i="1" dirty="0" err="1" smtClean="0"/>
              <a:t>bố</a:t>
            </a:r>
            <a:r>
              <a:rPr lang="en-US" altLang="ja-JP" sz="3200" b="1" i="1" dirty="0" smtClean="0"/>
              <a:t> </a:t>
            </a:r>
            <a:r>
              <a:rPr lang="en-US" altLang="ja-JP" sz="3200" b="1" i="1" dirty="0" err="1" smtClean="0"/>
              <a:t>của</a:t>
            </a:r>
            <a:r>
              <a:rPr lang="en-US" altLang="ja-JP" sz="3200" b="1" i="1" dirty="0" smtClean="0"/>
              <a:t> </a:t>
            </a:r>
            <a:r>
              <a:rPr lang="en-US" altLang="ja-JP" sz="3200" b="1" i="1" dirty="0" err="1" smtClean="0"/>
              <a:t>bệnh</a:t>
            </a:r>
            <a:endParaRPr lang="ja-JP" altLang="en-US" sz="3200" i="1"/>
          </a:p>
        </p:txBody>
      </p:sp>
      <p:sp>
        <p:nvSpPr>
          <p:cNvPr id="6" name="Rectangle 5"/>
          <p:cNvSpPr/>
          <p:nvPr/>
        </p:nvSpPr>
        <p:spPr>
          <a:xfrm>
            <a:off x="971600" y="4653136"/>
            <a:ext cx="817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sz="2400" dirty="0" err="1" smtClean="0"/>
              <a:t>Trên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thế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giới</a:t>
            </a:r>
            <a:r>
              <a:rPr lang="en-US" altLang="ja-JP" sz="2400" dirty="0" smtClean="0"/>
              <a:t>: </a:t>
            </a:r>
            <a:r>
              <a:rPr lang="en-US" altLang="ja-JP" sz="2400" dirty="0" err="1" smtClean="0"/>
              <a:t>bệnh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sán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lá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ruột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lợn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phân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bố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rộng</a:t>
            </a:r>
            <a:r>
              <a:rPr lang="en-US" altLang="ja-JP" sz="2400" dirty="0" smtClean="0"/>
              <a:t> ở </a:t>
            </a:r>
            <a:r>
              <a:rPr lang="en-US" altLang="ja-JP" sz="2400" dirty="0" err="1" smtClean="0"/>
              <a:t>các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nước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trên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thế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giới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và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chủ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yếu</a:t>
            </a:r>
            <a:r>
              <a:rPr lang="en-US" altLang="ja-JP" sz="2400" dirty="0" smtClean="0"/>
              <a:t> ở </a:t>
            </a:r>
            <a:r>
              <a:rPr lang="en-US" altLang="ja-JP" sz="2400" dirty="0" err="1" smtClean="0"/>
              <a:t>các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nước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nhiệt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đới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Châu</a:t>
            </a:r>
            <a:r>
              <a:rPr lang="en-US" altLang="ja-JP" sz="2400" dirty="0" smtClean="0"/>
              <a:t> Á</a:t>
            </a:r>
            <a:endParaRPr lang="ja-JP" altLang="en-US" sz="2400"/>
          </a:p>
        </p:txBody>
      </p:sp>
      <p:sp>
        <p:nvSpPr>
          <p:cNvPr id="7" name="Rectangle 6"/>
          <p:cNvSpPr/>
          <p:nvPr/>
        </p:nvSpPr>
        <p:spPr>
          <a:xfrm>
            <a:off x="1043608" y="5517232"/>
            <a:ext cx="78488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sz="2400" dirty="0" smtClean="0"/>
              <a:t>Ở </a:t>
            </a:r>
            <a:r>
              <a:rPr lang="en-US" altLang="ja-JP" sz="2400" dirty="0" err="1" smtClean="0"/>
              <a:t>Việt</a:t>
            </a:r>
            <a:r>
              <a:rPr lang="en-US" altLang="ja-JP" sz="2400" dirty="0" smtClean="0"/>
              <a:t> Nam, </a:t>
            </a:r>
            <a:r>
              <a:rPr lang="en-US" altLang="ja-JP" sz="2400" dirty="0" err="1" smtClean="0"/>
              <a:t>bệnh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sán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lá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ruột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lợn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đã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có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từ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lâu</a:t>
            </a:r>
            <a:r>
              <a:rPr lang="en-US" altLang="ja-JP" sz="2400" dirty="0" smtClean="0"/>
              <a:t>, </a:t>
            </a:r>
            <a:r>
              <a:rPr lang="en-US" altLang="ja-JP" sz="2400" dirty="0" err="1" smtClean="0"/>
              <a:t>phân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bố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rộng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khắp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trên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cả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nước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với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tỷ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lệ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nhiễm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cao</a:t>
            </a:r>
            <a:r>
              <a:rPr lang="en-US" altLang="ja-JP" sz="2400" dirty="0" smtClean="0"/>
              <a:t>.</a:t>
            </a:r>
            <a:endParaRPr lang="ja-JP" altLang="en-US" sz="24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Vị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trí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phân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loại</a:t>
            </a:r>
            <a:endParaRPr kumimoji="1" lang="ja-JP" altLang="en-US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640989"/>
            <a:ext cx="7007046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Vị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trong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hệ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thống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loại</a:t>
            </a:r>
            <a:endParaRPr kumimoji="1" lang="en-US" altLang="ja-JP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động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vật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như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sau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</a:t>
            </a:r>
            <a:endParaRPr kumimoji="1" lang="en-US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057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Lớp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trematoda</a:t>
            </a:r>
            <a:endParaRPr kumimoji="1" lang="en-US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057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lớp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Protozotomatidea</a:t>
            </a:r>
            <a:endParaRPr kumimoji="1" lang="en-US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057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Bộ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Fascolata</a:t>
            </a:r>
            <a:endParaRPr kumimoji="1" lang="en-US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057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Họ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Fascolidae</a:t>
            </a:r>
            <a:endParaRPr kumimoji="1" lang="en-US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057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họ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Fasciolinae</a:t>
            </a:r>
            <a:endParaRPr kumimoji="1" lang="en-US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057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Giống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Fasciolopsis</a:t>
            </a:r>
            <a:endParaRPr kumimoji="1" lang="en-US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057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Fasciolopsis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buski</a:t>
            </a:r>
            <a:endParaRPr kumimoji="1" lang="en-US" altLang="ja-JP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Users\Administrator\Desktop\Faciolops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3" y="987905"/>
            <a:ext cx="3216992" cy="474535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971600" y="5877272"/>
            <a:ext cx="64139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b="1" dirty="0" err="1" smtClean="0"/>
              <a:t>Sán</a:t>
            </a:r>
            <a:r>
              <a:rPr kumimoji="1" lang="en-US" altLang="ja-JP" sz="3200" b="1" dirty="0" smtClean="0"/>
              <a:t> </a:t>
            </a:r>
            <a:r>
              <a:rPr kumimoji="1" lang="en-US" altLang="ja-JP" sz="3200" b="1" dirty="0" err="1" smtClean="0"/>
              <a:t>lá</a:t>
            </a:r>
            <a:r>
              <a:rPr kumimoji="1" lang="en-US" altLang="ja-JP" sz="3200" b="1" dirty="0" smtClean="0"/>
              <a:t> </a:t>
            </a:r>
            <a:r>
              <a:rPr kumimoji="1" lang="en-US" altLang="ja-JP" sz="3200" b="1" dirty="0" err="1" smtClean="0"/>
              <a:t>ruột</a:t>
            </a:r>
            <a:r>
              <a:rPr kumimoji="1" lang="en-US" altLang="ja-JP" sz="3200" b="1" dirty="0" smtClean="0"/>
              <a:t> </a:t>
            </a:r>
            <a:r>
              <a:rPr kumimoji="1" lang="en-US" altLang="ja-JP" sz="3200" b="1" dirty="0" err="1" smtClean="0"/>
              <a:t>lợn</a:t>
            </a:r>
            <a:r>
              <a:rPr kumimoji="1" lang="en-US" altLang="ja-JP" sz="3200" b="1" dirty="0" smtClean="0"/>
              <a:t> (</a:t>
            </a:r>
            <a:r>
              <a:rPr kumimoji="1" lang="en-US" altLang="ja-JP" sz="3200" b="1" i="1" dirty="0" err="1" smtClean="0"/>
              <a:t>Faciolopsis</a:t>
            </a:r>
            <a:r>
              <a:rPr kumimoji="1" lang="en-US" altLang="ja-JP" sz="3200" b="1" i="1" dirty="0" smtClean="0"/>
              <a:t> </a:t>
            </a:r>
            <a:r>
              <a:rPr kumimoji="1" lang="en-US" altLang="ja-JP" sz="3200" b="1" i="1" dirty="0" err="1" smtClean="0"/>
              <a:t>buski</a:t>
            </a:r>
            <a:r>
              <a:rPr kumimoji="1" lang="en-US" altLang="ja-JP" dirty="0" smtClean="0"/>
              <a:t>)</a:t>
            </a:r>
            <a:endParaRPr kumimoji="1" lang="ja-JP" altLang="en-US"/>
          </a:p>
        </p:txBody>
      </p:sp>
      <p:grpSp>
        <p:nvGrpSpPr>
          <p:cNvPr id="2" name="Group 15"/>
          <p:cNvGrpSpPr/>
          <p:nvPr/>
        </p:nvGrpSpPr>
        <p:grpSpPr>
          <a:xfrm>
            <a:off x="4484256" y="850780"/>
            <a:ext cx="3544128" cy="3163576"/>
            <a:chOff x="7004536" y="850780"/>
            <a:chExt cx="3544128" cy="3163576"/>
          </a:xfrm>
        </p:grpSpPr>
        <p:sp>
          <p:nvSpPr>
            <p:cNvPr id="6" name="TextBox 5"/>
            <p:cNvSpPr txBox="1"/>
            <p:nvPr/>
          </p:nvSpPr>
          <p:spPr>
            <a:xfrm>
              <a:off x="8172400" y="1115452"/>
              <a:ext cx="1350050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kumimoji="1" lang="en-US" altLang="ja-JP" dirty="0" err="1" smtClean="0">
                  <a:solidFill>
                    <a:schemeClr val="bg1"/>
                  </a:solidFill>
                </a:rPr>
                <a:t>Lỗ</a:t>
              </a:r>
              <a:r>
                <a:rPr kumimoji="1"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ja-JP" dirty="0" err="1" smtClean="0">
                  <a:solidFill>
                    <a:schemeClr val="bg1"/>
                  </a:solidFill>
                </a:rPr>
                <a:t>sinh</a:t>
              </a:r>
              <a:r>
                <a:rPr kumimoji="1"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ja-JP" dirty="0" err="1" smtClean="0">
                  <a:solidFill>
                    <a:schemeClr val="bg1"/>
                  </a:solidFill>
                </a:rPr>
                <a:t>dục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785248" y="1484784"/>
              <a:ext cx="1358752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ja-JP" dirty="0" err="1" smtClean="0">
                  <a:solidFill>
                    <a:schemeClr val="bg1"/>
                  </a:solidFill>
                </a:rPr>
                <a:t>Giác</a:t>
              </a:r>
              <a:r>
                <a:rPr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lang="en-US" altLang="ja-JP" dirty="0" err="1" smtClean="0">
                  <a:solidFill>
                    <a:schemeClr val="bg1"/>
                  </a:solidFill>
                </a:rPr>
                <a:t>bụng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56376" y="2060848"/>
              <a:ext cx="1179240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ja-JP" dirty="0" err="1" smtClean="0">
                  <a:solidFill>
                    <a:schemeClr val="bg1"/>
                  </a:solidFill>
                </a:rPr>
                <a:t>Tử</a:t>
              </a:r>
              <a:r>
                <a:rPr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lang="en-US" altLang="ja-JP" dirty="0" err="1" smtClean="0">
                  <a:solidFill>
                    <a:schemeClr val="bg1"/>
                  </a:solidFill>
                </a:rPr>
                <a:t>cung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8073280" y="2483604"/>
              <a:ext cx="1611288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ja-JP" dirty="0" err="1" smtClean="0">
                  <a:solidFill>
                    <a:schemeClr val="bg1"/>
                  </a:solidFill>
                </a:rPr>
                <a:t>Manh</a:t>
              </a:r>
              <a:r>
                <a:rPr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lang="en-US" altLang="ja-JP" dirty="0" err="1" smtClean="0">
                  <a:solidFill>
                    <a:schemeClr val="bg1"/>
                  </a:solidFill>
                </a:rPr>
                <a:t>tràng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145288" y="2852936"/>
              <a:ext cx="1539280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ja-JP" dirty="0" err="1" smtClean="0">
                  <a:solidFill>
                    <a:schemeClr val="bg1"/>
                  </a:solidFill>
                </a:rPr>
                <a:t>Buồng</a:t>
              </a:r>
              <a:r>
                <a:rPr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lang="en-US" altLang="ja-JP" dirty="0" err="1" smtClean="0">
                  <a:solidFill>
                    <a:schemeClr val="bg1"/>
                  </a:solidFill>
                </a:rPr>
                <a:t>trứng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217295" y="3212976"/>
              <a:ext cx="2331369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ja-JP" dirty="0" err="1" smtClean="0">
                  <a:solidFill>
                    <a:schemeClr val="bg1"/>
                  </a:solidFill>
                </a:rPr>
                <a:t>Tuyến</a:t>
              </a:r>
              <a:r>
                <a:rPr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lang="en-US" altLang="ja-JP" dirty="0" err="1" smtClean="0">
                  <a:solidFill>
                    <a:schemeClr val="bg1"/>
                  </a:solidFill>
                </a:rPr>
                <a:t>noãn</a:t>
              </a:r>
              <a:r>
                <a:rPr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lang="en-US" altLang="ja-JP" dirty="0" err="1" smtClean="0">
                  <a:solidFill>
                    <a:schemeClr val="bg1"/>
                  </a:solidFill>
                </a:rPr>
                <a:t>hoàng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073279" y="3645024"/>
              <a:ext cx="1899321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ja-JP" dirty="0" err="1" smtClean="0">
                  <a:solidFill>
                    <a:schemeClr val="bg1"/>
                  </a:solidFill>
                </a:rPr>
                <a:t>Tinh</a:t>
              </a:r>
              <a:r>
                <a:rPr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lang="en-US" altLang="ja-JP" dirty="0" err="1" smtClean="0">
                  <a:solidFill>
                    <a:schemeClr val="bg1"/>
                  </a:solidFill>
                </a:rPr>
                <a:t>hoàn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flipV="1">
              <a:off x="7004536" y="850780"/>
              <a:ext cx="576064" cy="2880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4760912" y="467380"/>
            <a:ext cx="1862808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ja-JP" dirty="0" err="1" smtClean="0">
                <a:solidFill>
                  <a:schemeClr val="bg1"/>
                </a:solidFill>
              </a:rPr>
              <a:t>Giác</a:t>
            </a:r>
            <a:r>
              <a:rPr lang="en-US" altLang="ja-JP" dirty="0" smtClean="0">
                <a:solidFill>
                  <a:schemeClr val="bg1"/>
                </a:solidFill>
              </a:rPr>
              <a:t> </a:t>
            </a:r>
            <a:r>
              <a:rPr lang="en-US" altLang="ja-JP" dirty="0" err="1" smtClean="0">
                <a:solidFill>
                  <a:schemeClr val="bg1"/>
                </a:solidFill>
              </a:rPr>
              <a:t>miệng</a:t>
            </a:r>
            <a:endParaRPr kumimoji="1" lang="ja-JP" altLang="en-US">
              <a:solidFill>
                <a:schemeClr val="bg1"/>
              </a:solidFill>
            </a:endParaRPr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kumimoji="1" lang="en-US" altLang="ja-JP" dirty="0" err="1" smtClean="0"/>
              <a:t>Hình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thái</a:t>
            </a:r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Vòng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đời</a:t>
            </a:r>
            <a:endParaRPr kumimoji="1" lang="ja-JP" altLang="en-US"/>
          </a:p>
        </p:txBody>
      </p:sp>
      <p:pic>
        <p:nvPicPr>
          <p:cNvPr id="3" name="Picture 2" descr="Life cycle of Fasciolopsis busk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628800"/>
            <a:ext cx="5698761" cy="4896544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0" y="3140968"/>
            <a:ext cx="25635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i="1" dirty="0" err="1" smtClean="0">
                <a:solidFill>
                  <a:schemeClr val="bg1"/>
                </a:solidFill>
              </a:rPr>
              <a:t>Polypylis</a:t>
            </a:r>
            <a:r>
              <a:rPr lang="en-US" altLang="ja-JP" i="1" dirty="0" smtClean="0">
                <a:solidFill>
                  <a:schemeClr val="bg1"/>
                </a:solidFill>
              </a:rPr>
              <a:t> </a:t>
            </a:r>
            <a:r>
              <a:rPr lang="en-US" altLang="ja-JP" i="1" dirty="0" err="1" smtClean="0">
                <a:solidFill>
                  <a:schemeClr val="bg1"/>
                </a:solidFill>
              </a:rPr>
              <a:t>haemisphaerula</a:t>
            </a:r>
            <a:endParaRPr lang="ja-JP" altLang="en-US" i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Dịch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tễ</a:t>
            </a:r>
            <a:endParaRPr kumimoji="1" lang="ja-JP" altLang="en-US"/>
          </a:p>
        </p:txBody>
      </p:sp>
      <p:sp>
        <p:nvSpPr>
          <p:cNvPr id="3" name="Rectangle 2"/>
          <p:cNvSpPr/>
          <p:nvPr/>
        </p:nvSpPr>
        <p:spPr>
          <a:xfrm>
            <a:off x="755576" y="1772816"/>
            <a:ext cx="703269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b="1" dirty="0" err="1" smtClean="0">
                <a:solidFill>
                  <a:srgbClr val="FFFF00"/>
                </a:solidFill>
              </a:rPr>
              <a:t>Động</a:t>
            </a:r>
            <a:r>
              <a:rPr lang="en-US" altLang="ja-JP" b="1" dirty="0" smtClean="0">
                <a:solidFill>
                  <a:srgbClr val="FFFF00"/>
                </a:solidFill>
              </a:rPr>
              <a:t> </a:t>
            </a:r>
            <a:r>
              <a:rPr lang="en-US" altLang="ja-JP" b="1" dirty="0" err="1" smtClean="0">
                <a:solidFill>
                  <a:srgbClr val="FFFF00"/>
                </a:solidFill>
              </a:rPr>
              <a:t>vật</a:t>
            </a:r>
            <a:r>
              <a:rPr lang="en-US" altLang="ja-JP" b="1" dirty="0" smtClean="0">
                <a:solidFill>
                  <a:srgbClr val="FFFF00"/>
                </a:solidFill>
              </a:rPr>
              <a:t> </a:t>
            </a:r>
            <a:r>
              <a:rPr lang="en-US" altLang="ja-JP" b="1" dirty="0" err="1" smtClean="0">
                <a:solidFill>
                  <a:srgbClr val="FFFF00"/>
                </a:solidFill>
              </a:rPr>
              <a:t>cảm</a:t>
            </a:r>
            <a:r>
              <a:rPr lang="en-US" altLang="ja-JP" b="1" dirty="0" smtClean="0">
                <a:solidFill>
                  <a:srgbClr val="FFFF00"/>
                </a:solidFill>
              </a:rPr>
              <a:t> </a:t>
            </a:r>
            <a:r>
              <a:rPr lang="en-US" altLang="ja-JP" b="1" dirty="0" err="1" smtClean="0">
                <a:solidFill>
                  <a:srgbClr val="FFFF00"/>
                </a:solidFill>
              </a:rPr>
              <a:t>nhiễm</a:t>
            </a:r>
            <a:r>
              <a:rPr lang="en-US" altLang="ja-JP" b="1" dirty="0" smtClean="0">
                <a:solidFill>
                  <a:srgbClr val="FFFF00"/>
                </a:solidFill>
              </a:rPr>
              <a:t>: </a:t>
            </a:r>
          </a:p>
          <a:p>
            <a:r>
              <a:rPr lang="en-US" altLang="ja-JP" b="1" dirty="0" err="1" smtClean="0"/>
              <a:t>L</a:t>
            </a:r>
            <a:r>
              <a:rPr lang="en-US" altLang="ja-JP" dirty="0" err="1" smtClean="0"/>
              <a:t>ợn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lợn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rừng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chó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hổ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thỏ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và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người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sống</a:t>
            </a:r>
            <a:r>
              <a:rPr lang="en-US" altLang="ja-JP" dirty="0" smtClean="0"/>
              <a:t> ở </a:t>
            </a:r>
            <a:r>
              <a:rPr lang="en-US" altLang="ja-JP" dirty="0" err="1" smtClean="0"/>
              <a:t>các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nước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nhiệt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đới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ẩm</a:t>
            </a:r>
            <a:r>
              <a:rPr lang="en-US" altLang="ja-JP" dirty="0" smtClean="0"/>
              <a:t>.</a:t>
            </a:r>
          </a:p>
          <a:p>
            <a:r>
              <a:rPr lang="en-US" altLang="ja-JP" dirty="0" smtClean="0"/>
              <a:t>Ở </a:t>
            </a:r>
            <a:r>
              <a:rPr lang="en-US" altLang="ja-JP" dirty="0" err="1" smtClean="0"/>
              <a:t>Việt</a:t>
            </a:r>
            <a:r>
              <a:rPr lang="en-US" altLang="ja-JP" dirty="0" smtClean="0"/>
              <a:t> Nam </a:t>
            </a:r>
            <a:r>
              <a:rPr lang="en-US" altLang="ja-JP" dirty="0" err="1" smtClean="0"/>
              <a:t>cũng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phát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hiện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một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số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bệnh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nhân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nhiễm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sán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lá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ruột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với</a:t>
            </a:r>
            <a:endParaRPr lang="en-US" altLang="ja-JP" dirty="0" smtClean="0"/>
          </a:p>
          <a:p>
            <a:r>
              <a:rPr lang="en-US" altLang="ja-JP" dirty="0" smtClean="0"/>
              <a:t> </a:t>
            </a:r>
            <a:r>
              <a:rPr lang="en-US" altLang="ja-JP" dirty="0" err="1" smtClean="0"/>
              <a:t>hội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chứng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nôn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mửa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rối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loạn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tiêu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hóa</a:t>
            </a:r>
            <a:r>
              <a:rPr lang="en-US" altLang="ja-JP" dirty="0" smtClean="0"/>
              <a:t> ( </a:t>
            </a:r>
            <a:r>
              <a:rPr lang="en-US" altLang="ja-JP" dirty="0" err="1" smtClean="0"/>
              <a:t>Đỗ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Văn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Thái</a:t>
            </a:r>
            <a:r>
              <a:rPr lang="en-US" altLang="ja-JP" dirty="0" smtClean="0"/>
              <a:t>, 1978) </a:t>
            </a:r>
            <a:endParaRPr lang="ja-JP" altLang="en-US"/>
          </a:p>
        </p:txBody>
      </p:sp>
      <p:sp>
        <p:nvSpPr>
          <p:cNvPr id="4" name="Rectangle 3"/>
          <p:cNvSpPr/>
          <p:nvPr/>
        </p:nvSpPr>
        <p:spPr>
          <a:xfrm>
            <a:off x="827584" y="3068960"/>
            <a:ext cx="765946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b="1" dirty="0" err="1" smtClean="0">
                <a:solidFill>
                  <a:srgbClr val="FFFF00"/>
                </a:solidFill>
              </a:rPr>
              <a:t>Điều</a:t>
            </a:r>
            <a:r>
              <a:rPr lang="en-US" altLang="ja-JP" b="1" dirty="0" smtClean="0">
                <a:solidFill>
                  <a:srgbClr val="FFFF00"/>
                </a:solidFill>
              </a:rPr>
              <a:t> </a:t>
            </a:r>
            <a:r>
              <a:rPr lang="en-US" altLang="ja-JP" b="1" dirty="0" err="1" smtClean="0">
                <a:solidFill>
                  <a:srgbClr val="FFFF00"/>
                </a:solidFill>
              </a:rPr>
              <a:t>kiện</a:t>
            </a:r>
            <a:r>
              <a:rPr lang="en-US" altLang="ja-JP" b="1" dirty="0" smtClean="0">
                <a:solidFill>
                  <a:srgbClr val="FFFF00"/>
                </a:solidFill>
              </a:rPr>
              <a:t> </a:t>
            </a:r>
            <a:r>
              <a:rPr lang="en-US" altLang="ja-JP" b="1" dirty="0" err="1" smtClean="0">
                <a:solidFill>
                  <a:srgbClr val="FFFF00"/>
                </a:solidFill>
              </a:rPr>
              <a:t>lây</a:t>
            </a:r>
            <a:r>
              <a:rPr lang="en-US" altLang="ja-JP" b="1" dirty="0" smtClean="0">
                <a:solidFill>
                  <a:srgbClr val="FFFF00"/>
                </a:solidFill>
              </a:rPr>
              <a:t> </a:t>
            </a:r>
            <a:r>
              <a:rPr lang="en-US" altLang="ja-JP" b="1" dirty="0" err="1" smtClean="0">
                <a:solidFill>
                  <a:srgbClr val="FFFF00"/>
                </a:solidFill>
              </a:rPr>
              <a:t>truyền</a:t>
            </a:r>
            <a:r>
              <a:rPr lang="en-US" altLang="ja-JP" b="1" dirty="0" smtClean="0">
                <a:solidFill>
                  <a:srgbClr val="FFFF00"/>
                </a:solidFill>
              </a:rPr>
              <a:t> </a:t>
            </a:r>
            <a:r>
              <a:rPr lang="en-US" altLang="ja-JP" b="1" dirty="0" err="1" smtClean="0">
                <a:solidFill>
                  <a:srgbClr val="FFFF00"/>
                </a:solidFill>
              </a:rPr>
              <a:t>bệnh</a:t>
            </a:r>
            <a:r>
              <a:rPr lang="en-US" altLang="ja-JP" b="1" dirty="0" smtClean="0"/>
              <a:t>: </a:t>
            </a:r>
            <a:r>
              <a:rPr lang="en-US" altLang="ja-JP" dirty="0" err="1" smtClean="0"/>
              <a:t>Lợn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và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người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nhiễm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sán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chính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là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nguồn</a:t>
            </a:r>
            <a:r>
              <a:rPr lang="en-US" altLang="ja-JP" dirty="0" smtClean="0"/>
              <a:t> </a:t>
            </a:r>
          </a:p>
          <a:p>
            <a:r>
              <a:rPr lang="en-US" altLang="ja-JP" dirty="0" err="1" smtClean="0"/>
              <a:t>tàng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trữ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và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gieo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rắc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mầm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bệnh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trong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tự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nhiên</a:t>
            </a:r>
            <a:r>
              <a:rPr lang="en-US" altLang="ja-JP" dirty="0" smtClean="0"/>
              <a:t>.</a:t>
            </a:r>
          </a:p>
          <a:p>
            <a:r>
              <a:rPr lang="en-US" altLang="ja-JP" dirty="0" err="1" smtClean="0"/>
              <a:t>Tỷ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lệ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nhiễm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bệnh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phụ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thuộc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vào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sự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phát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triển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của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loài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ốc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ký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chủ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trung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gian</a:t>
            </a:r>
            <a:endParaRPr lang="ja-JP" altLang="ja-JP" smtClean="0"/>
          </a:p>
          <a:p>
            <a:endParaRPr lang="ja-JP" altLang="en-US"/>
          </a:p>
        </p:txBody>
      </p:sp>
      <p:sp>
        <p:nvSpPr>
          <p:cNvPr id="5" name="Rectangle 4"/>
          <p:cNvSpPr/>
          <p:nvPr/>
        </p:nvSpPr>
        <p:spPr>
          <a:xfrm>
            <a:off x="780456" y="4077072"/>
            <a:ext cx="8400056" cy="2031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b="1" dirty="0" err="1" smtClean="0">
                <a:solidFill>
                  <a:srgbClr val="FFFF00"/>
                </a:solidFill>
              </a:rPr>
              <a:t>Mùa</a:t>
            </a:r>
            <a:r>
              <a:rPr lang="en-US" altLang="ja-JP" b="1" dirty="0" smtClean="0">
                <a:solidFill>
                  <a:srgbClr val="FFFF00"/>
                </a:solidFill>
              </a:rPr>
              <a:t> </a:t>
            </a:r>
            <a:r>
              <a:rPr lang="en-US" altLang="ja-JP" b="1" dirty="0" err="1" smtClean="0">
                <a:solidFill>
                  <a:srgbClr val="FFFF00"/>
                </a:solidFill>
              </a:rPr>
              <a:t>vụ</a:t>
            </a:r>
            <a:r>
              <a:rPr lang="en-US" altLang="ja-JP" b="1" dirty="0" smtClean="0">
                <a:solidFill>
                  <a:srgbClr val="FFFF00"/>
                </a:solidFill>
              </a:rPr>
              <a:t> </a:t>
            </a:r>
            <a:r>
              <a:rPr lang="en-US" altLang="ja-JP" b="1" dirty="0" err="1" smtClean="0">
                <a:solidFill>
                  <a:srgbClr val="FFFF00"/>
                </a:solidFill>
              </a:rPr>
              <a:t>phát</a:t>
            </a:r>
            <a:r>
              <a:rPr lang="en-US" altLang="ja-JP" b="1" dirty="0" smtClean="0">
                <a:solidFill>
                  <a:srgbClr val="FFFF00"/>
                </a:solidFill>
              </a:rPr>
              <a:t> </a:t>
            </a:r>
            <a:r>
              <a:rPr lang="en-US" altLang="ja-JP" b="1" dirty="0" err="1" smtClean="0">
                <a:solidFill>
                  <a:srgbClr val="FFFF00"/>
                </a:solidFill>
              </a:rPr>
              <a:t>bệnh</a:t>
            </a:r>
            <a:r>
              <a:rPr lang="en-US" altLang="ja-JP" b="1" dirty="0" smtClean="0"/>
              <a:t>: </a:t>
            </a:r>
            <a:r>
              <a:rPr lang="en-US" altLang="ja-JP" dirty="0" err="1" smtClean="0"/>
              <a:t>Ốc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ký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chủ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cũng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hoạt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động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gần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như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suốt</a:t>
            </a:r>
            <a:r>
              <a:rPr lang="en-US" altLang="ja-JP" dirty="0" smtClean="0"/>
              <a:t> 12 </a:t>
            </a:r>
            <a:r>
              <a:rPr lang="en-US" altLang="ja-JP" dirty="0" err="1" smtClean="0"/>
              <a:t>tháng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trong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năm</a:t>
            </a:r>
            <a:r>
              <a:rPr lang="en-US" altLang="ja-JP" dirty="0" smtClean="0"/>
              <a:t>,</a:t>
            </a:r>
          </a:p>
          <a:p>
            <a:r>
              <a:rPr lang="en-US" altLang="ja-JP" dirty="0" smtClean="0"/>
              <a:t> </a:t>
            </a:r>
            <a:r>
              <a:rPr lang="en-US" altLang="ja-JP" dirty="0" err="1" smtClean="0"/>
              <a:t>nhưng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tập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trung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vào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các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tháng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nóng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của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mùa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hè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và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mùa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thu</a:t>
            </a:r>
            <a:r>
              <a:rPr lang="en-US" altLang="ja-JP" b="1" dirty="0" smtClean="0"/>
              <a:t> </a:t>
            </a:r>
          </a:p>
          <a:p>
            <a:r>
              <a:rPr lang="en-US" altLang="ja-JP" dirty="0" err="1" smtClean="0"/>
              <a:t>tỷ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lệ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nhiễm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của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lợn</a:t>
            </a:r>
            <a:r>
              <a:rPr lang="en-US" altLang="ja-JP" dirty="0" smtClean="0"/>
              <a:t> 6 -12% </a:t>
            </a:r>
            <a:r>
              <a:rPr lang="en-US" altLang="ja-JP" dirty="0" err="1" smtClean="0"/>
              <a:t>vào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tháng</a:t>
            </a:r>
            <a:r>
              <a:rPr lang="en-US" altLang="ja-JP" dirty="0" smtClean="0"/>
              <a:t> 3 </a:t>
            </a:r>
            <a:r>
              <a:rPr lang="en-US" altLang="ja-JP" dirty="0" err="1" smtClean="0"/>
              <a:t>và</a:t>
            </a:r>
            <a:r>
              <a:rPr lang="en-US" altLang="ja-JP" dirty="0" smtClean="0"/>
              <a:t> 47% </a:t>
            </a:r>
            <a:r>
              <a:rPr lang="en-US" altLang="ja-JP" dirty="0" err="1" smtClean="0"/>
              <a:t>vào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tháng</a:t>
            </a:r>
            <a:r>
              <a:rPr lang="en-US" altLang="ja-JP" dirty="0" smtClean="0"/>
              <a:t> 12. </a:t>
            </a:r>
            <a:r>
              <a:rPr lang="en-US" altLang="ja-JP" dirty="0" err="1" smtClean="0"/>
              <a:t>Hai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tác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giả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cũng</a:t>
            </a:r>
            <a:r>
              <a:rPr lang="en-US" altLang="ja-JP" dirty="0" smtClean="0"/>
              <a:t> </a:t>
            </a:r>
          </a:p>
          <a:p>
            <a:r>
              <a:rPr lang="en-US" altLang="ja-JP" dirty="0" err="1" smtClean="0"/>
              <a:t>thấy</a:t>
            </a:r>
            <a:r>
              <a:rPr lang="en-US" altLang="ja-JP" dirty="0" smtClean="0"/>
              <a:t> 5 </a:t>
            </a:r>
            <a:r>
              <a:rPr lang="en-US" altLang="ja-JP" dirty="0" err="1" smtClean="0"/>
              <a:t>người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nhiễm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sán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lá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ruột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lợn</a:t>
            </a:r>
            <a:r>
              <a:rPr lang="en-US" altLang="ja-JP" dirty="0" smtClean="0"/>
              <a:t>. </a:t>
            </a:r>
            <a:r>
              <a:rPr lang="en-US" altLang="ja-JP" dirty="0" err="1" smtClean="0"/>
              <a:t>Những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năm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gần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đây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một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số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kết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quả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cho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thấy</a:t>
            </a:r>
            <a:r>
              <a:rPr lang="en-US" altLang="ja-JP" dirty="0" smtClean="0"/>
              <a:t>,</a:t>
            </a:r>
          </a:p>
          <a:p>
            <a:r>
              <a:rPr lang="en-US" altLang="ja-JP" dirty="0" smtClean="0"/>
              <a:t> </a:t>
            </a:r>
            <a:r>
              <a:rPr lang="en-US" altLang="ja-JP" dirty="0" err="1" smtClean="0"/>
              <a:t>lợn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nhiễm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sán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lá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ruột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với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tỷ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lệ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rất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cao</a:t>
            </a:r>
            <a:r>
              <a:rPr lang="en-US" altLang="ja-JP" dirty="0" smtClean="0"/>
              <a:t>: 41% ((</a:t>
            </a:r>
            <a:r>
              <a:rPr lang="en-US" altLang="ja-JP" dirty="0" err="1" smtClean="0"/>
              <a:t>Bùi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Lập</a:t>
            </a:r>
            <a:r>
              <a:rPr lang="en-US" altLang="ja-JP" dirty="0" smtClean="0"/>
              <a:t>, 1965); 50 – 60%</a:t>
            </a:r>
          </a:p>
          <a:p>
            <a:r>
              <a:rPr lang="en-US" altLang="ja-JP" dirty="0" smtClean="0"/>
              <a:t> (</a:t>
            </a:r>
            <a:r>
              <a:rPr lang="en-US" altLang="ja-JP" dirty="0" err="1" smtClean="0"/>
              <a:t>Phạm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Văn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Khuê</a:t>
            </a:r>
            <a:r>
              <a:rPr lang="en-US" altLang="ja-JP" dirty="0" smtClean="0"/>
              <a:t>, 1982), 40% (</a:t>
            </a:r>
            <a:r>
              <a:rPr lang="en-US" altLang="ja-JP" dirty="0" err="1" smtClean="0"/>
              <a:t>Nguyễn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Văn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Tho</a:t>
            </a:r>
            <a:r>
              <a:rPr lang="en-US" altLang="ja-JP" dirty="0" smtClean="0"/>
              <a:t>, 2002).</a:t>
            </a:r>
            <a:endParaRPr lang="ja-JP" altLang="ja-JP" smtClean="0"/>
          </a:p>
          <a:p>
            <a:endParaRPr lang="ja-JP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Triệu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chứng</a:t>
            </a:r>
            <a:r>
              <a:rPr kumimoji="1" lang="en-US" altLang="ja-JP" dirty="0" smtClean="0"/>
              <a:t>, </a:t>
            </a:r>
            <a:r>
              <a:rPr kumimoji="1" lang="en-US" altLang="ja-JP" dirty="0" err="1" smtClean="0"/>
              <a:t>bệnh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tích</a:t>
            </a:r>
            <a:endParaRPr kumimoji="1" lang="ja-JP" altLang="en-US"/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294188" y="1418000"/>
            <a:ext cx="8454559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Triệu</a:t>
            </a:r>
            <a:r>
              <a:rPr kumimoji="1" lang="en-US" altLang="ja-JP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chứng</a:t>
            </a:r>
            <a:endParaRPr kumimoji="1" lang="en-US" altLang="ja-JP" sz="2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Biểu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rõ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nhất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còi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cọc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thiếu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suy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nhược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do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chiếm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đoạt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dinh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dưỡng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r>
              <a:rPr kumimoji="1" lang="en-US" altLang="ja-JP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50" charset="-128"/>
                <a:cs typeface="ＭＳ Ｐゴシック" pitchFamily="50" charset="-128"/>
              </a:rPr>
              <a:t> </a:t>
            </a:r>
            <a:r>
              <a:rPr lang="en-US" altLang="ja-JP" sz="2400" dirty="0" err="1" smtClean="0"/>
              <a:t>lợn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nhiễm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sán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giảm</a:t>
            </a:r>
            <a:r>
              <a:rPr lang="en-US" altLang="ja-JP" sz="2400" dirty="0" smtClean="0"/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2400" dirty="0" err="1" smtClean="0"/>
              <a:t>Thể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trọng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từ</a:t>
            </a:r>
            <a:r>
              <a:rPr lang="en-US" altLang="ja-JP" sz="2400" dirty="0" smtClean="0"/>
              <a:t> 8 -10kg </a:t>
            </a:r>
            <a:r>
              <a:rPr lang="en-US" altLang="ja-JP" sz="2400" dirty="0" err="1" smtClean="0"/>
              <a:t>trong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thời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gian</a:t>
            </a:r>
            <a:r>
              <a:rPr lang="en-US" altLang="ja-JP" sz="2400" dirty="0" smtClean="0"/>
              <a:t> 3 </a:t>
            </a:r>
            <a:r>
              <a:rPr lang="en-US" altLang="ja-JP" sz="2400" dirty="0" err="1" smtClean="0"/>
              <a:t>tháng</a:t>
            </a:r>
            <a:r>
              <a:rPr lang="en-US" altLang="ja-JP" sz="2400" dirty="0" smtClean="0"/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ja-JP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5536" y="3068960"/>
            <a:ext cx="8208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sz="2400" dirty="0" smtClean="0"/>
              <a:t>- </a:t>
            </a:r>
            <a:r>
              <a:rPr lang="en-US" altLang="ja-JP" sz="2400" dirty="0" err="1" smtClean="0"/>
              <a:t>Lợn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nái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nuôi</a:t>
            </a:r>
            <a:r>
              <a:rPr lang="en-US" altLang="ja-JP" sz="2400" dirty="0" smtClean="0"/>
              <a:t> con </a:t>
            </a:r>
            <a:r>
              <a:rPr lang="en-US" altLang="ja-JP" sz="2400" dirty="0" err="1" smtClean="0"/>
              <a:t>nhiễm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sán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không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những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gầy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mà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còn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giảm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lượng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sữa</a:t>
            </a:r>
            <a:r>
              <a:rPr lang="en-US" altLang="ja-JP" sz="2400" dirty="0" smtClean="0"/>
              <a:t>, </a:t>
            </a:r>
            <a:r>
              <a:rPr lang="en-US" altLang="ja-JP" sz="2400" dirty="0" err="1" smtClean="0"/>
              <a:t>ảnh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hưởng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đến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sự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phát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triển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của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lợn</a:t>
            </a:r>
            <a:r>
              <a:rPr lang="en-US" altLang="ja-JP" sz="2400" dirty="0" smtClean="0"/>
              <a:t> con</a:t>
            </a:r>
          </a:p>
          <a:p>
            <a:endParaRPr lang="ja-JP" altLang="en-US" sz="2400"/>
          </a:p>
        </p:txBody>
      </p:sp>
      <p:sp>
        <p:nvSpPr>
          <p:cNvPr id="5" name="Rectangle 4"/>
          <p:cNvSpPr/>
          <p:nvPr/>
        </p:nvSpPr>
        <p:spPr>
          <a:xfrm>
            <a:off x="467544" y="4005064"/>
            <a:ext cx="61670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2400" dirty="0" smtClean="0"/>
              <a:t>- </a:t>
            </a:r>
            <a:r>
              <a:rPr lang="en-US" altLang="ja-JP" sz="2400" dirty="0" err="1" smtClean="0"/>
              <a:t>Ỉa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chảy</a:t>
            </a:r>
            <a:r>
              <a:rPr lang="en-US" altLang="ja-JP" sz="2400" dirty="0" smtClean="0"/>
              <a:t>, </a:t>
            </a:r>
            <a:r>
              <a:rPr lang="en-US" altLang="ja-JP" sz="2400" dirty="0" err="1" smtClean="0"/>
              <a:t>phân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tanh</a:t>
            </a:r>
            <a:r>
              <a:rPr lang="en-US" altLang="ja-JP" sz="2400" dirty="0" smtClean="0"/>
              <a:t>, </a:t>
            </a:r>
            <a:r>
              <a:rPr lang="en-US" altLang="ja-JP" sz="2400" dirty="0" err="1" smtClean="0"/>
              <a:t>có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thể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dẫn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đến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tử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vong</a:t>
            </a:r>
            <a:r>
              <a:rPr lang="en-US" altLang="ja-JP" sz="2400" dirty="0" smtClean="0"/>
              <a:t>.</a:t>
            </a:r>
            <a:endParaRPr lang="ja-JP" altLang="en-US" sz="2400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392275" y="4460919"/>
            <a:ext cx="893225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endParaRPr kumimoji="1" lang="en-US" altLang="ja-JP" sz="2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Niêm</a:t>
            </a:r>
            <a:r>
              <a:rPr kumimoji="1" lang="en-US" altLang="ja-JP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mạc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ruột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non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é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tụ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do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viêm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ruột</a:t>
            </a:r>
            <a:r>
              <a:rPr lang="en-US" altLang="ja-JP" sz="2400" dirty="0" smtClean="0"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những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endParaRPr kumimoji="1" lang="en-US" altLang="ja-JP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trưởng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6 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8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tuổi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thường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thấy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ruột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non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tăng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lên</a:t>
            </a:r>
            <a:r>
              <a:rPr kumimoji="1" lang="en-US" altLang="ja-JP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50" charset="-128"/>
                <a:cs typeface="ＭＳ Ｐゴシック" pitchFamily="50" charset="-128"/>
              </a:rPr>
              <a:t> </a:t>
            </a:r>
            <a:endParaRPr kumimoji="1" lang="en-US" altLang="ja-JP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Chẩn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đoán</a:t>
            </a:r>
            <a:endParaRPr kumimoji="1" lang="ja-JP" altLang="en-US"/>
          </a:p>
        </p:txBody>
      </p:sp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-180528" y="1678156"/>
            <a:ext cx="940994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Kiểm</a:t>
            </a:r>
            <a:r>
              <a:rPr kumimoji="1" lang="en-US" altLang="ja-JP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tra</a:t>
            </a:r>
            <a:r>
              <a:rPr kumimoji="1" lang="en-US" altLang="ja-JP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trứng</a:t>
            </a:r>
            <a:r>
              <a:rPr kumimoji="1" lang="en-US" altLang="ja-JP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endParaRPr kumimoji="1" lang="en-US" altLang="ja-JP" sz="11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Chẩn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đo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chủ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yếu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phương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lắng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căn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Benedek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để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trứng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trong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Phương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đã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đang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được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dụng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rộng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rãi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để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chẩn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đo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ruột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đơn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giản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dễ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thực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ja-JP" sz="2400" dirty="0" smtClean="0"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Phương</a:t>
            </a:r>
            <a:r>
              <a:rPr kumimoji="1" lang="en-US" altLang="ja-JP" sz="24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pháp</a:t>
            </a:r>
            <a:r>
              <a:rPr kumimoji="1" lang="en-US" altLang="ja-JP" sz="24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chẩn</a:t>
            </a:r>
            <a:r>
              <a:rPr kumimoji="1" lang="en-US" altLang="ja-JP" sz="24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đoán</a:t>
            </a:r>
            <a:r>
              <a:rPr kumimoji="1" lang="en-US" altLang="ja-JP" sz="24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nội</a:t>
            </a:r>
            <a:r>
              <a:rPr kumimoji="1" lang="en-US" altLang="ja-JP" sz="24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bì</a:t>
            </a:r>
            <a:endParaRPr kumimoji="1" lang="en-US" altLang="ja-JP" sz="2400" b="0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ja-JP" sz="2400" baseline="0" dirty="0" smtClean="0"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Phương</a:t>
            </a:r>
            <a:r>
              <a:rPr kumimoji="1" lang="en-US" altLang="ja-JP" sz="24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pháp</a:t>
            </a:r>
            <a:r>
              <a:rPr kumimoji="1" lang="en-US" altLang="ja-JP" sz="24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ELISA</a:t>
            </a:r>
            <a:endParaRPr kumimoji="1" lang="en-US" altLang="ja-JP" sz="32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29600" cy="1143000"/>
          </a:xfrm>
        </p:spPr>
        <p:txBody>
          <a:bodyPr/>
          <a:lstStyle/>
          <a:p>
            <a:r>
              <a:rPr lang="en-US" altLang="ja-JP" dirty="0" err="1" smtClean="0"/>
              <a:t>Điều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trị</a:t>
            </a:r>
            <a:endParaRPr kumimoji="1" lang="ja-JP" altLang="en-US"/>
          </a:p>
        </p:txBody>
      </p:sp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2459" y="1289080"/>
            <a:ext cx="9121921" cy="372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ja-JP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loại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dược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sau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</a:t>
            </a:r>
            <a:endParaRPr kumimoji="1" lang="en-US" altLang="ja-JP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ù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Trichlabendazol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liều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lượng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10mg/kg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thể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trọng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tẩy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được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tuy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nhiên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hiệu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lực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không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cao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(60%).</a:t>
            </a:r>
            <a:endParaRPr kumimoji="1" lang="en-US" altLang="ja-JP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ù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Tolzan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F: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liều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lượng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10mg/kg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thể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trọng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thuốc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trộng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với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thức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ăn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cho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lợn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ăn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Han 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–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Dertyl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B: 1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viên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/50 kg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thể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trọng</a:t>
            </a:r>
            <a:endParaRPr kumimoji="1" lang="en-US" altLang="ja-JP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ù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Praziquentel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liều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lượng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10mg/kg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thể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trọng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Hiệu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lực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tẩy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san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tốt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hơn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90 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–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100%</a:t>
            </a:r>
            <a:endParaRPr kumimoji="1" lang="en-US" altLang="ja-JP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059832" y="1268760"/>
            <a:ext cx="273630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800" b="1" dirty="0" err="1" smtClean="0"/>
              <a:t>Cestoda</a:t>
            </a:r>
            <a:endParaRPr lang="en-US" altLang="ja-JP" sz="2800" b="1" dirty="0" smtClean="0"/>
          </a:p>
          <a:p>
            <a:pPr algn="ctr"/>
            <a:r>
              <a:rPr kumimoji="1" lang="en-US" altLang="ja-JP" sz="2800" b="1" dirty="0" err="1" smtClean="0"/>
              <a:t>Lớp</a:t>
            </a:r>
            <a:r>
              <a:rPr kumimoji="1" lang="en-US" altLang="ja-JP" sz="2800" b="1" dirty="0" smtClean="0"/>
              <a:t> </a:t>
            </a:r>
            <a:r>
              <a:rPr kumimoji="1" lang="en-US" altLang="ja-JP" sz="2800" b="1" dirty="0" err="1" smtClean="0"/>
              <a:t>sán</a:t>
            </a:r>
            <a:r>
              <a:rPr kumimoji="1" lang="en-US" altLang="ja-JP" sz="2800" b="1" dirty="0" smtClean="0"/>
              <a:t> </a:t>
            </a:r>
            <a:r>
              <a:rPr kumimoji="1" lang="en-US" altLang="ja-JP" sz="2800" b="1" dirty="0" err="1" smtClean="0"/>
              <a:t>dây</a:t>
            </a:r>
            <a:endParaRPr kumimoji="1" lang="ja-JP" altLang="en-US" sz="2800" b="1"/>
          </a:p>
        </p:txBody>
      </p:sp>
      <p:sp>
        <p:nvSpPr>
          <p:cNvPr id="3" name="Rounded Rectangle 2"/>
          <p:cNvSpPr/>
          <p:nvPr/>
        </p:nvSpPr>
        <p:spPr>
          <a:xfrm>
            <a:off x="1331640" y="2924944"/>
            <a:ext cx="2232248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err="1" smtClean="0"/>
              <a:t>Sán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dây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lợn</a:t>
            </a:r>
            <a:endParaRPr kumimoji="1" lang="en-US" altLang="ja-JP" dirty="0" smtClean="0"/>
          </a:p>
          <a:p>
            <a:pPr algn="ctr"/>
            <a:r>
              <a:rPr lang="en-US" altLang="ja-JP" dirty="0" err="1" smtClean="0"/>
              <a:t>Teania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solium</a:t>
            </a:r>
            <a:endParaRPr kumimoji="1" lang="ja-JP" altLang="en-US"/>
          </a:p>
        </p:txBody>
      </p:sp>
      <p:sp>
        <p:nvSpPr>
          <p:cNvPr id="4" name="Rounded Rectangle 3"/>
          <p:cNvSpPr/>
          <p:nvPr/>
        </p:nvSpPr>
        <p:spPr>
          <a:xfrm>
            <a:off x="5292080" y="2924944"/>
            <a:ext cx="237626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err="1" smtClean="0"/>
              <a:t>Sán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dây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bò</a:t>
            </a:r>
            <a:endParaRPr kumimoji="1" lang="en-US" altLang="ja-JP" dirty="0" smtClean="0"/>
          </a:p>
          <a:p>
            <a:pPr algn="ctr"/>
            <a:r>
              <a:rPr lang="en-US" altLang="ja-JP" dirty="0" err="1" smtClean="0"/>
              <a:t>Taenia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saginata</a:t>
            </a:r>
            <a:endParaRPr kumimoji="1" lang="ja-JP" altLang="en-US"/>
          </a:p>
        </p:txBody>
      </p:sp>
      <p:sp>
        <p:nvSpPr>
          <p:cNvPr id="5" name="Rounded Rectangle 4"/>
          <p:cNvSpPr/>
          <p:nvPr/>
        </p:nvSpPr>
        <p:spPr>
          <a:xfrm>
            <a:off x="1115616" y="4293096"/>
            <a:ext cx="2592288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err="1" smtClean="0"/>
              <a:t>Ấu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trùng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sán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dây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lợn</a:t>
            </a:r>
            <a:endParaRPr lang="en-US" altLang="ja-JP" dirty="0" smtClean="0"/>
          </a:p>
          <a:p>
            <a:pPr algn="ctr"/>
            <a:r>
              <a:rPr kumimoji="1" lang="en-US" altLang="ja-JP" dirty="0" err="1" smtClean="0"/>
              <a:t>Cysticercus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cellulosae</a:t>
            </a:r>
            <a:endParaRPr kumimoji="1" lang="ja-JP" altLang="en-US"/>
          </a:p>
        </p:txBody>
      </p:sp>
      <p:sp>
        <p:nvSpPr>
          <p:cNvPr id="6" name="Rounded Rectangle 5"/>
          <p:cNvSpPr/>
          <p:nvPr/>
        </p:nvSpPr>
        <p:spPr>
          <a:xfrm>
            <a:off x="5148064" y="4293096"/>
            <a:ext cx="2736304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err="1" smtClean="0"/>
              <a:t>Ấu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trùng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sán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dây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bò</a:t>
            </a:r>
            <a:endParaRPr lang="en-US" altLang="ja-JP" dirty="0" smtClean="0"/>
          </a:p>
          <a:p>
            <a:pPr algn="ctr"/>
            <a:r>
              <a:rPr kumimoji="1" lang="en-US" altLang="ja-JP" dirty="0" err="1" smtClean="0"/>
              <a:t>Cysticercus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bovis</a:t>
            </a:r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err="1" smtClean="0"/>
              <a:t>Bệnh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sán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dây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và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ấu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trùng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sán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dây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lợn</a:t>
            </a:r>
            <a:endParaRPr kumimoji="1" lang="ja-JP" altLang="en-US"/>
          </a:p>
        </p:txBody>
      </p:sp>
      <p:sp>
        <p:nvSpPr>
          <p:cNvPr id="3" name="TextBox 2"/>
          <p:cNvSpPr txBox="1"/>
          <p:nvPr/>
        </p:nvSpPr>
        <p:spPr>
          <a:xfrm>
            <a:off x="539552" y="1988840"/>
            <a:ext cx="772038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b="1" i="1" dirty="0" err="1" smtClean="0">
                <a:solidFill>
                  <a:srgbClr val="FFFF00"/>
                </a:solidFill>
              </a:rPr>
              <a:t>Tên</a:t>
            </a:r>
            <a:r>
              <a:rPr kumimoji="1" lang="en-US" altLang="ja-JP" sz="2800" b="1" i="1" dirty="0" smtClean="0">
                <a:solidFill>
                  <a:srgbClr val="FFFF00"/>
                </a:solidFill>
              </a:rPr>
              <a:t> </a:t>
            </a:r>
            <a:r>
              <a:rPr kumimoji="1" lang="en-US" altLang="ja-JP" sz="2800" b="1" i="1" dirty="0" err="1" smtClean="0">
                <a:solidFill>
                  <a:srgbClr val="FFFF00"/>
                </a:solidFill>
              </a:rPr>
              <a:t>căn</a:t>
            </a:r>
            <a:r>
              <a:rPr kumimoji="1" lang="en-US" altLang="ja-JP" sz="2800" b="1" i="1" dirty="0" smtClean="0">
                <a:solidFill>
                  <a:srgbClr val="FFFF00"/>
                </a:solidFill>
              </a:rPr>
              <a:t> </a:t>
            </a:r>
            <a:r>
              <a:rPr kumimoji="1" lang="en-US" altLang="ja-JP" sz="2800" b="1" i="1" dirty="0" err="1" smtClean="0">
                <a:solidFill>
                  <a:srgbClr val="FFFF00"/>
                </a:solidFill>
              </a:rPr>
              <a:t>bệnh</a:t>
            </a:r>
            <a:r>
              <a:rPr kumimoji="1" lang="en-US" altLang="ja-JP" sz="2400" dirty="0" smtClean="0">
                <a:solidFill>
                  <a:srgbClr val="FFFF00"/>
                </a:solidFill>
              </a:rPr>
              <a:t>:</a:t>
            </a:r>
          </a:p>
          <a:p>
            <a:r>
              <a:rPr lang="en-US" altLang="ja-JP" sz="2400" dirty="0" err="1" smtClean="0"/>
              <a:t>Bệnh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sán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dây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lợn</a:t>
            </a:r>
            <a:r>
              <a:rPr lang="en-US" altLang="ja-JP" sz="2400" dirty="0" smtClean="0"/>
              <a:t> do </a:t>
            </a:r>
            <a:r>
              <a:rPr lang="en-US" altLang="ja-JP" sz="2400" i="1" dirty="0" err="1" smtClean="0"/>
              <a:t>Teania</a:t>
            </a:r>
            <a:r>
              <a:rPr lang="en-US" altLang="ja-JP" sz="2400" i="1" dirty="0" smtClean="0"/>
              <a:t> </a:t>
            </a:r>
            <a:r>
              <a:rPr lang="en-US" altLang="ja-JP" sz="2400" i="1" dirty="0" err="1" smtClean="0"/>
              <a:t>solium</a:t>
            </a:r>
            <a:endParaRPr lang="en-US" altLang="ja-JP" sz="2400" i="1" dirty="0" smtClean="0"/>
          </a:p>
          <a:p>
            <a:r>
              <a:rPr lang="en-US" altLang="ja-JP" sz="2400" dirty="0" err="1" smtClean="0"/>
              <a:t>Bệnh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ấu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trùng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sán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dây</a:t>
            </a:r>
            <a:r>
              <a:rPr lang="en-US" altLang="ja-JP" sz="2400" dirty="0" smtClean="0"/>
              <a:t> do</a:t>
            </a:r>
            <a:r>
              <a:rPr lang="en-US" altLang="ja-JP" sz="2400" i="1" dirty="0" smtClean="0"/>
              <a:t> </a:t>
            </a:r>
            <a:r>
              <a:rPr lang="en-US" altLang="ja-JP" sz="2400" i="1" dirty="0" err="1" smtClean="0"/>
              <a:t>Cysticercus</a:t>
            </a:r>
            <a:r>
              <a:rPr lang="en-US" altLang="ja-JP" sz="2400" i="1" dirty="0" smtClean="0"/>
              <a:t> </a:t>
            </a:r>
            <a:r>
              <a:rPr lang="en-US" altLang="ja-JP" sz="2400" i="1" dirty="0" err="1" smtClean="0"/>
              <a:t>cellulosae</a:t>
            </a:r>
            <a:r>
              <a:rPr lang="en-US" altLang="ja-JP" sz="2400" dirty="0" smtClean="0"/>
              <a:t> (</a:t>
            </a:r>
            <a:r>
              <a:rPr lang="en-US" altLang="ja-JP" sz="2400" dirty="0" err="1" smtClean="0"/>
              <a:t>Gạo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lợn</a:t>
            </a:r>
            <a:r>
              <a:rPr lang="en-US" altLang="ja-JP" sz="2400" dirty="0" smtClean="0"/>
              <a:t>)</a:t>
            </a:r>
            <a:endParaRPr lang="ja-JP" altLang="en-US" sz="2400" smtClean="0"/>
          </a:p>
          <a:p>
            <a:r>
              <a:rPr lang="en-US" altLang="ja-JP" sz="2400" dirty="0" smtClean="0"/>
              <a:t>  </a:t>
            </a:r>
            <a:endParaRPr kumimoji="1" lang="ja-JP" altLang="en-US" sz="2400"/>
          </a:p>
        </p:txBody>
      </p:sp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539552" y="2561417"/>
            <a:ext cx="8064259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ja-JP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ja-JP" sz="2400" dirty="0" smtClean="0"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2800" b="1" i="1" dirty="0" err="1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lang="en-US" altLang="ja-JP" sz="2800" b="1" i="1" dirty="0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2800" b="1" i="1" dirty="0" err="1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bố</a:t>
            </a:r>
            <a:r>
              <a:rPr lang="en-US" altLang="ja-JP" sz="2800" b="1" i="1" dirty="0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2800" b="1" i="1" dirty="0" err="1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lang="en-US" altLang="ja-JP" sz="2800" b="1" i="1" dirty="0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2800" b="1" i="1" dirty="0" err="1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endParaRPr lang="en-US" altLang="ja-JP" sz="2800" b="1" i="1" dirty="0" smtClean="0">
              <a:solidFill>
                <a:srgbClr val="FFFF00"/>
              </a:solidFill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hầu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hết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nước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trên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Thế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giới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đặc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biệt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nước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Châu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Châu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Phi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Châu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Mỹ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Ở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nước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dây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do </a:t>
            </a:r>
            <a:r>
              <a:rPr kumimoji="1" lang="en-US" altLang="ja-JP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Taenia</a:t>
            </a:r>
            <a:r>
              <a:rPr kumimoji="1" lang="en-US" altLang="ja-JP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solium</a:t>
            </a:r>
            <a:r>
              <a:rPr kumimoji="1" lang="en-US" altLang="ja-JP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ấu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endParaRPr kumimoji="1" lang="en-US" altLang="ja-JP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Cysticercus</a:t>
            </a:r>
            <a:r>
              <a:rPr kumimoji="1" lang="en-US" altLang="ja-JP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cellulosae</a:t>
            </a:r>
            <a:r>
              <a:rPr kumimoji="1" lang="en-US" altLang="ja-JP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đã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được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người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ở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tất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cả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endParaRPr kumimoji="1" lang="en-US" altLang="ja-JP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Hệ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thống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phân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loại</a:t>
            </a:r>
            <a:endParaRPr kumimoji="1" lang="ja-JP" altLang="en-US"/>
          </a:p>
        </p:txBody>
      </p:sp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755576" y="1434843"/>
            <a:ext cx="584006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Thuộc</a:t>
            </a:r>
            <a:r>
              <a:rPr kumimoji="1" lang="en-US" altLang="ja-JP" sz="36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hệ</a:t>
            </a:r>
            <a:r>
              <a:rPr kumimoji="1" lang="en-US" altLang="ja-JP" sz="36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thống</a:t>
            </a:r>
            <a:r>
              <a:rPr kumimoji="1" lang="en-US" altLang="ja-JP" sz="36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36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loại</a:t>
            </a:r>
            <a:r>
              <a:rPr kumimoji="1" lang="en-US" altLang="ja-JP" sz="36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sau</a:t>
            </a:r>
            <a:r>
              <a:rPr kumimoji="1" lang="en-US" altLang="ja-JP" sz="36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endParaRPr kumimoji="1" lang="en-US" altLang="ja-JP" sz="3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Lớp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dây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Cestoda</a:t>
            </a:r>
            <a:endParaRPr kumimoji="1" lang="en-US" altLang="ja-JP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lớp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Cestoda</a:t>
            </a:r>
            <a:endParaRPr kumimoji="1" lang="en-US" altLang="ja-JP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Bộ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Cyclophyllidae</a:t>
            </a:r>
            <a:endParaRPr kumimoji="1" lang="en-US" altLang="ja-JP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Họ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Taeniidae</a:t>
            </a:r>
            <a:endParaRPr kumimoji="1" lang="en-US" altLang="ja-JP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Giống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Taenia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solium</a:t>
            </a:r>
            <a:endParaRPr kumimoji="1" lang="en-US" altLang="ja-JP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Taenia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solium</a:t>
            </a:r>
            <a:endParaRPr kumimoji="1" lang="en-US" altLang="ja-JP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673475" y="250825"/>
            <a:ext cx="1582738" cy="868363"/>
            <a:chOff x="1788308" y="3379097"/>
            <a:chExt cx="1583679" cy="869053"/>
          </a:xfrm>
        </p:grpSpPr>
        <p:sp>
          <p:nvSpPr>
            <p:cNvPr id="5" name="Rounded Rectangle 4"/>
            <p:cNvSpPr/>
            <p:nvPr/>
          </p:nvSpPr>
          <p:spPr>
            <a:xfrm>
              <a:off x="1788308" y="3379097"/>
              <a:ext cx="1583679" cy="869053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1813723" y="3404517"/>
              <a:ext cx="1532849" cy="818213"/>
            </a:xfrm>
            <a:prstGeom prst="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lIns="76200" tIns="76200" rIns="76200" bIns="7620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000" b="1">
                  <a:solidFill>
                    <a:srgbClr val="000000"/>
                  </a:solidFill>
                  <a:latin typeface="Calibri" charset="0"/>
                  <a:ea typeface="ＭＳ Ｐゴシック" charset="0"/>
                  <a:cs typeface="ＭＳ Ｐゴシック" charset="0"/>
                </a:rPr>
                <a:t>SÁN DÂY </a:t>
              </a:r>
              <a:r>
                <a:rPr lang="en-US" sz="2000" b="1" i="1">
                  <a:solidFill>
                    <a:srgbClr val="000000"/>
                  </a:solidFill>
                  <a:latin typeface="Calibri" charset="0"/>
                  <a:ea typeface="ＭＳ Ｐゴシック" charset="0"/>
                  <a:cs typeface="ＭＳ Ｐゴシック" charset="0"/>
                </a:rPr>
                <a:t>Cestoda</a:t>
              </a:r>
              <a:r>
                <a:rPr lang="en-US" sz="2000" b="1">
                  <a:solidFill>
                    <a:srgbClr val="000000"/>
                  </a:solidFill>
                  <a:latin typeface="Calibri" charset="0"/>
                  <a:ea typeface="ＭＳ Ｐゴシック" charset="0"/>
                  <a:cs typeface="ＭＳ Ｐゴシック" charset="0"/>
                </a:rPr>
                <a:t> </a:t>
              </a:r>
            </a:p>
          </p:txBody>
        </p:sp>
      </p:grpSp>
      <p:cxnSp>
        <p:nvCxnSpPr>
          <p:cNvPr id="7" name="Straight Arrow Connector 6"/>
          <p:cNvCxnSpPr>
            <a:stCxn id="5" idx="1"/>
          </p:cNvCxnSpPr>
          <p:nvPr/>
        </p:nvCxnSpPr>
        <p:spPr>
          <a:xfrm flipH="1">
            <a:off x="2522538" y="685007"/>
            <a:ext cx="1150937" cy="60483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cxnSp>
      <p:sp>
        <p:nvSpPr>
          <p:cNvPr id="8" name="Rectangle 7"/>
          <p:cNvSpPr/>
          <p:nvPr/>
        </p:nvSpPr>
        <p:spPr>
          <a:xfrm>
            <a:off x="1203325" y="1289844"/>
            <a:ext cx="2058988" cy="73818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 smtClean="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rPr>
              <a:t>BỘ VIÊN </a:t>
            </a:r>
            <a:r>
              <a:rPr lang="en-US" sz="2000" b="1" dirty="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rPr>
              <a:t>DIỆP</a:t>
            </a:r>
          </a:p>
          <a:p>
            <a:pPr algn="ctr">
              <a:defRPr/>
            </a:pPr>
            <a:r>
              <a:rPr lang="en-US" sz="2000" b="1" dirty="0" err="1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rPr>
              <a:t>Cyclophyllidea</a:t>
            </a:r>
            <a:endParaRPr lang="en-US" sz="2000" b="1" dirty="0">
              <a:solidFill>
                <a:schemeClr val="tx1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35696" y="2852936"/>
            <a:ext cx="1872209" cy="57626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b="1" i="1" dirty="0" err="1" smtClean="0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</a:rPr>
              <a:t>Anoplocephalilae</a:t>
            </a:r>
            <a:endParaRPr lang="en-US" b="1" dirty="0">
              <a:solidFill>
                <a:srgbClr val="000000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95536" y="2852936"/>
            <a:ext cx="1247899" cy="57606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i="1" dirty="0" err="1" smtClean="0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</a:rPr>
              <a:t>Taeniidae</a:t>
            </a:r>
            <a:r>
              <a:rPr lang="en-US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endParaRPr lang="en-US" dirty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1401786" y="2028031"/>
            <a:ext cx="1862" cy="8249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2948621" y="2028031"/>
            <a:ext cx="0" cy="80803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cxnSp>
      <p:sp>
        <p:nvSpPr>
          <p:cNvPr id="22" name="TextBox 21"/>
          <p:cNvSpPr txBox="1"/>
          <p:nvPr/>
        </p:nvSpPr>
        <p:spPr>
          <a:xfrm>
            <a:off x="323528" y="3573016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err="1" smtClean="0">
                <a:solidFill>
                  <a:schemeClr val="bg1"/>
                </a:solidFill>
                <a:latin typeface="Times New Roman" charset="0"/>
                <a:cs typeface="Times New Roman" charset="0"/>
              </a:rPr>
              <a:t>Taenia</a:t>
            </a:r>
            <a:r>
              <a:rPr lang="en-US" b="1" i="1" dirty="0" smtClean="0">
                <a:solidFill>
                  <a:schemeClr val="bg1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b="1" i="1" dirty="0" err="1" smtClean="0">
                <a:solidFill>
                  <a:schemeClr val="bg1"/>
                </a:solidFill>
                <a:latin typeface="Times New Roman" charset="0"/>
                <a:cs typeface="Times New Roman" charset="0"/>
              </a:rPr>
              <a:t>solium</a:t>
            </a:r>
            <a:endParaRPr lang="en-US" b="1" i="1" dirty="0">
              <a:solidFill>
                <a:schemeClr val="bg1"/>
              </a:solidFill>
              <a:latin typeface="Times New Roman" charset="0"/>
              <a:cs typeface="Times New Roman" charset="0"/>
            </a:endParaRPr>
          </a:p>
          <a:p>
            <a:endParaRPr lang="en-US" dirty="0">
              <a:solidFill>
                <a:schemeClr val="accent6"/>
              </a:solidFill>
            </a:endParaRPr>
          </a:p>
        </p:txBody>
      </p:sp>
      <p:cxnSp>
        <p:nvCxnSpPr>
          <p:cNvPr id="27" name="Straight Arrow Connector 26"/>
          <p:cNvCxnSpPr>
            <a:stCxn id="5" idx="3"/>
          </p:cNvCxnSpPr>
          <p:nvPr/>
        </p:nvCxnSpPr>
        <p:spPr>
          <a:xfrm>
            <a:off x="5256213" y="685007"/>
            <a:ext cx="1431856" cy="59541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cxnSp>
      <p:sp>
        <p:nvSpPr>
          <p:cNvPr id="28" name="Rectangle 27"/>
          <p:cNvSpPr/>
          <p:nvPr/>
        </p:nvSpPr>
        <p:spPr>
          <a:xfrm>
            <a:off x="5995480" y="1280418"/>
            <a:ext cx="2058988" cy="73818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 smtClean="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rPr>
              <a:t>BỘ GIẢ </a:t>
            </a:r>
            <a:r>
              <a:rPr lang="en-US" sz="2000" b="1" dirty="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rPr>
              <a:t>DIỆP</a:t>
            </a:r>
          </a:p>
          <a:p>
            <a:pPr algn="ctr">
              <a:defRPr/>
            </a:pPr>
            <a:r>
              <a:rPr lang="en-US" sz="2000" b="1" dirty="0" err="1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rPr>
              <a:t>Pseuudophyllidea</a:t>
            </a:r>
            <a:endParaRPr lang="en-US" sz="2000" b="1" dirty="0">
              <a:solidFill>
                <a:schemeClr val="tx1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369584" y="2852936"/>
            <a:ext cx="2108200" cy="57626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</a:rPr>
              <a:t>SÁN DÂY 2 RÃNH</a:t>
            </a:r>
          </a:p>
          <a:p>
            <a:pPr algn="ctr">
              <a:defRPr/>
            </a:pPr>
            <a:r>
              <a:rPr lang="en-US" b="1" dirty="0" err="1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</a:rPr>
              <a:t>Diphyllobothriidae</a:t>
            </a:r>
            <a:r>
              <a:rPr lang="en-US" b="1" dirty="0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7450672" y="2018605"/>
            <a:ext cx="1648" cy="83433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cxnSp>
      <p:sp>
        <p:nvSpPr>
          <p:cNvPr id="21" name="Rectangle 20"/>
          <p:cNvSpPr/>
          <p:nvPr/>
        </p:nvSpPr>
        <p:spPr>
          <a:xfrm>
            <a:off x="3995936" y="2852936"/>
            <a:ext cx="1347503" cy="57626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b="1" i="1" dirty="0" err="1" smtClean="0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</a:rPr>
              <a:t>Dilepididae</a:t>
            </a:r>
            <a:r>
              <a:rPr lang="en-US" b="1" dirty="0" smtClean="0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endParaRPr lang="en-US" b="1" dirty="0">
              <a:solidFill>
                <a:srgbClr val="000000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cxnSp>
        <p:nvCxnSpPr>
          <p:cNvPr id="35" name="Straight Connector 34"/>
          <p:cNvCxnSpPr>
            <a:stCxn id="8" idx="3"/>
          </p:cNvCxnSpPr>
          <p:nvPr/>
        </p:nvCxnSpPr>
        <p:spPr>
          <a:xfrm flipV="1">
            <a:off x="3262313" y="1628800"/>
            <a:ext cx="1165671" cy="30138"/>
          </a:xfrm>
          <a:prstGeom prst="line">
            <a:avLst/>
          </a:prstGeom>
          <a:ln w="127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4427984" y="1628800"/>
            <a:ext cx="0" cy="1080120"/>
          </a:xfrm>
          <a:prstGeom prst="straightConnector1">
            <a:avLst/>
          </a:prstGeom>
          <a:ln w="12700"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237023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260648"/>
            <a:ext cx="33055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err="1" smtClean="0"/>
              <a:t>Gạo</a:t>
            </a:r>
            <a:r>
              <a:rPr lang="en-US" altLang="ja-JP" sz="3200" dirty="0" smtClean="0"/>
              <a:t> (</a:t>
            </a:r>
            <a:r>
              <a:rPr lang="en-US" altLang="ja-JP" sz="3200" dirty="0" err="1" smtClean="0"/>
              <a:t>Cysticercosis</a:t>
            </a:r>
            <a:r>
              <a:rPr lang="en-US" altLang="ja-JP" sz="3200" dirty="0" smtClean="0"/>
              <a:t>)</a:t>
            </a:r>
            <a:endParaRPr kumimoji="1" lang="ja-JP" altLang="en-US" sz="3200"/>
          </a:p>
        </p:txBody>
      </p:sp>
      <p:pic>
        <p:nvPicPr>
          <p:cNvPr id="21505" name="Picture 1" descr="C:\Users\Administrator\Desktop\Gạo bò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4293096"/>
            <a:ext cx="2448272" cy="2331181"/>
          </a:xfrm>
          <a:prstGeom prst="rect">
            <a:avLst/>
          </a:prstGeom>
          <a:noFill/>
        </p:spPr>
      </p:pic>
      <p:sp>
        <p:nvSpPr>
          <p:cNvPr id="4098" name="AutoShape 2" descr="data:image/jpeg;base64,/9j/4AAQSkZJRgABAQAAAQABAAD/2wCEAAkGBxQTEhQUEhQUFhUVFRgVFBYXFxUWFBQVFRcWFhQWGBcYHSggGBwlGxYWIjEhJSkrLi4uFx81ODUsNykvLisBCgoKBQUFDgUFDisZExkrKysrKysrKysrKysrKysrKysrKysrKysrKysrKysrKysrKysrKysrKysrKysrKysrK//AABEIAMABAAMBIgACEQEDEQH/xAAbAAEAAgMBAQAAAAAAAAAAAAAABAUBAwYCB//EAEAQAAICAQMCBAMGAQoFBQEAAAECAAMRBBIhEzEFIkFRBjJhFCNCcYGRoRUzUlNicpOxwdKCkqKy0SRDwuHwFv/EABQBAQAAAAAAAAAAAAAAAAAAAAD/xAAUEQEAAAAAAAAAAAAAAAAAAAAA/9oADAMBAAIRAxEAPwD7hETBgZied495nMDMRmICImMwMxPO6ZzAzEZjMBERmAiMzGYGYmMxAzETGYGYnndM5gZiMzGYGYmMxmBmIjMBERAREQEw0zED5B4oqGzxroAfaevp/svT/nev0xjYV579/TGc8ZlvqfH7KbdcK+kLuuiYVNzOw0T24JzjOUxk+gIHJE+j7RGIHA6b4qvuuoRbNOnUr0dm3cm5heHOo4c5yAqhQoOc/t68F+JL7NLXqHtqPVuGnVVr5D9ayvO7JAJXYORgEHvnE6nVeBU2WdSysMx2k5GeazlO/bB54lkBA+Vaj4+1Q0y3bqVYeHJq3Qpw1wv6bJ82VBHpyRLbU/F9wruCvW1qavUaeshCS4qoa9BwSqnj17hTjkz6BiMQPk3jfj9tlGvstdGr/k/RXJQ6g0sbuobODywDADv7D0nbfD/jD33XhnRelZbWaNv3gCv9zbvz8r1+bt+Lg8GdHiMQOB1HxPqVXX2q1bJpNS1OwV5YVsunYWlg3ATdaSMc49Mc6PHvijV1HyWUH/0d2oTanUW1q7VWlQRjllYA7fXtPopEgv4XWb11B3dVazUp3HGxiGI29jyBz9IHIt8SavHiToEY6I+WjZudt+nSwKWU58rluw5wRxib6/iO7qaXDV203tjfVh3w7qKnZcDKY3glflOCeJ2oEEQPnNfxfqW0q3lqa2a/TUtWRueh7b+nfXYpxjCFSOc5BPYzx4Z8Tai67SM1oCY8QDhUBS1tLYq1kgZOSmTtH6T6TiMQPlzfFmovQDqCtRqNAeoqjLU6oEnIPAUumB64ODzN9fxHZULxUKwv2nX77AuR1KFRqq2GcF7CW9idhxzPpWI2wPnVPxlqPtiVOa1VtRpqXqK+evr6W251LZzlXRR29Za/EHxDqKdSa0TKgaYoNpJ1BuvNdwU+mxMHjtuyeJ2GI2wOG+FCoPiWoLq9qai9OoVyVrRVdUITllBHYc8HEmfB3xBdqRqN4DdPpNVtG0ultC2j6DLbgPp35E63EEQOAq+I9U2hXWK9b7GqfUUJUeoi5xqqRk5DqeRkZ8pB7giZ4j4zqq7rKfm/9O7VuiKzC1K3sKWJ3Xum1hkHBB5InU6vQrYULbs1tvXDMBnBXzAHDDBPB4kkCB8r03xG9Iotyl7nwyiyy0qOqqPqEW5yV+ZUUs+MdxOk/l28amjTiyhhZWLFtIKpqB1ttipjPmWrB4Pcg9p2OIxA+e6D4p1H2SrVW21Guy4Uu618acC21WuY5wQQKxjACkkkkTHi/wAVanT3Cp7Kj5dAQwr2rYb9QadSybieAMHvxke8+h4jEDnPhfxi263U12jHScbCoBqdHazYVfvnaoDKRlSPUMJ0kxiZgIiICIiAiIgIiICIiAiIgIiICIiAiIgIiICIiAiIgIkXxLXJRW9thIRFLMQCcKO5wOZAPxFT92SXUWGsVsa3Ct1jivBxjk/5iBcxI+s1S1o1j5CopZsAk4HJ4HJmjV+KV19LeSOs4rr4PLsCwB444B7+0CfEqvFvHqdOQLXIJUthVZ22qQC2FBIGSBn3M8P8R0Byhc7hZXURtbh7l3Vjt2I9YFxE87pE8J8Sr1FYtqbchJGSCDlSVYEHkYIMCbERATzvHvMmRbicmBJ6g9xHUHvIQMcwJm8e8zvHvIYiBM3j3guPeQoJAGScD1JOB+5gTBYPeOoPeUl3jdKnl8+uVDMvH9oDH8ZF/l8Eblo1BXON2xVXJ4HzsO59e0DpeoPcR1R7iQNLcrqHXswyM8H8iPQjsZjVXrWu5s4GBwMkknCqB6kkgQLDqD3EdQe4lN/KigEsti44OVzj0/CTM6Hxai7+atrb3AYAj24PMC46g9xHUHuJGxjvGPaBJ6o9xHUHuJGJ4mq65UA3sF9snGfyHr+kCeHEzmVtWpJ+RGP1PkH/AFc/sJvFNjfM4UeyD/5N/wCBA26zVpUhex1RF5ZmIVVH1Y8CbUcEAjkHkH0Mi/ybWfmUPnvv8/8A3ZksQKn4s0r26PU11jc9lLoo45ZgQO57cyh1Hgl32XSIBY7JqNJbYrFfu1pCCwA5xgbf4zrtXqUrRnsYKijLMTgAe5Mrh8SaXyjrJlm2YPBDdTo4YY8v3mU5/FxA4W/4e8QAtVepzRrq0YXHBe6/qaUjzZG1OM9xyJZWeDat9RW7qzqmq096sbBhKV07VvXjPLCwsx99+cmdD4h8TUrTdZWys1XUUht6ItlShmV2CnYACOces8f/ANfpxY9bsVNfRDNtc177x92qvtwT29s5ECl+NPAr7b7LdOjbz4fdQlivtK3O6mvB3AjAB5mizwPUG536TYbV6G3JKZ2UJi4nzeh/ed7p7w4JXPDMpyCOVOD3+om3EDgdH4PrRWpsa17FvrOoXqLs1FaWOxerBBUkMuQxGQgXEvvgXw6zT6QV3LtcWWnG4Nw9jMvI+hnQYgCBmIiBgyJf3MlmRrjyYGnInqYOIJgZ3SJq/EkTIOSVGWAx5R3G5jhUz6ZIz6ZkW3XNa2yjsPms9PoFPoOD5v2B7jfo/DUTk+ZgcgkcA+rAEnzf2iSx94EcX6izG1Qi+vcYPvvZct+QQevMwvgStg2uzkEkHlcZ9iSW/UES3zGYGqjTIuSqAH3xlj+p5/jIvjF3k28bnPsTwuCxwO/oP+ISbZYACTwACST6AdzKG7UtY+FyLHwFX+rUeZMj353t+QHqMhY+B56CkjG4u2Pbc7Nj+M16/WBido3ilt9hB4Dp8lQPYuWxkDtjnuJv1+9NPZ0vmSpun75VDt/XiaLwgGnqQAoSGXHK9NAuD/zOh+vMDX4ZpAzMzBSEIVR+EuB97Zg8DzEge3m/pSTq/BaLc9SmpsjBJUZP5kR4IT0hnuWs3f3uo+4SfgwOdfwoUsPs+psrI56LffoV/ohPmX8xM0eN3qQl9CoTwtm47HPP4AC3YZwDn8p0CVgDy4GeTgYyfUn3niykMCrAFT3B7QNVNRcBjbuVhkGvCoQfUEEkj65m2nTInKqAT3P4j+bdzKPUVvoyXTL0E5deM1+7kk8j6+/zZzuF3RarqHRsq3IPuP8ASBJqHP7yQJHp7yQIGYiIFb8QeErqqLKHZlDjG5cblIIKsM8cEAyn8Z+E21RrN2pYlBWcCtQnVruS3qBc8Z27SCTx2I5z6+K9ZYmp8OWuxkW7UtXaBjDoKbHAOQceZR2kOn43LsyJpnZ9urNaixfvG0VgqsX5eN2cjj6QJ/ifwklo1212Q62ta34yqEKUNirkeZlKgn+wvtIXiPwr5NSnNq6yumm0DanS6aMnWUknPO07fT6zZqPjVV0q6oVF63r6ibXUlttXUdeR8w8yjAPKnO0T3b8X5vSiqhnLtUuWbZgXVWWh9u1soBXgt23ECB02mq2qq5JwAMnknHqT6k95tnz3RfHoTT0M9dtgOkTVNYz19TabRUcqqgFuc8YB+kt/E/jAVXPT0WZlr1DqdyhWOnrrtYHGdoYWDGeeDkAYJDq5jM5Hwn4vZxStlJNrUU33dM7lrS8kK3YZHDMe2APxGa/hn4hfVaxWG5aLdCmorrYqSC1zKGOBwSoGRkiB2cQIgYMi3YzJRkW/uYHgmVHiF7WsaK+AP51u4wfw/l6Hnk8ejSX4tqjXWWHzdh9M5JbHrgAnHriY8I0PSrCn5j5nJxncecE+uM4/f3gSNPQEGFHHf6kn1P8A+9JuBmIxAbozCmMQKrxy3Ksg7Khsfj0X5F/VgT+S/WbPCdMqNcAAGFmwn8RUAMmW7nJZmz6kkyt1RNm7YCzOr3hf6QrZKq1x7Y82PU4z3lv4aaypaty4LHcxJLFuAQ2exGAMYGIG/UXitWduFRS5/JRmUip03rrs6aK1ICqSQobexetDwDjfVxxkDjtL50DKVYAgggg9iCMEGVmt0ypWAXdlDVoFcq6nc6oA25fN37k5+sDXp7ClhUPhLG4JAbbae69x8/DDPqSPUSz6b/1g/wAMf7pQNZtRlwgQlwRYruHwWzWVX5EXOMnPbt2kvwvxEghHPHlCkuHZS+dis3/uK2Dts7kggjPJC0NT/wBYP+Qf7o2P/WD/AAx/um6a3chhxwf4H/7/ANIGOk/9Mf4Y/X8U57SK2k1C6feBTfnoYQYSxQN1eN3sMj9PrOmlZ8R6XfQSMBqyLFJ/CV4LD9CYE+qp8j7wf8g/3SR0rP6wf8g/8zR4XeXVGIwWXLD2b8Q/Q5lgIEB9Pf1K2Fy9Nd3UTpAmzIGzD7vJg59DnPpJ4mYgQdf4XVc9T2LlqW31HLDYx4LDB744/In3mjSfD+nrsFqVgOpsIbLHBubdb3P4m5Mg/E2v1FV2l6ILVs+25VH3mGetVdSQVIXLbl4ODkfLKirxfVlGdi6t9oWq6rpfzFXXKtaj48wNW3nn1b6QOiu8F0jbKmqq+7R1rTgFa7fLYAoOdrcZ9OBK9/hT78WpfdWAa8Ij2KoStQnTK79jAgckrnn6AjldZ4hqxZXqOi51CaHUBcVsSR9oTYSoX5zWpbZ378S28V8U1FQ09nXZ0Z2Fy1VHeKLHxTeMrncmVDcYYEtgYgXx+ENGUCGkbRV0QuWwKt2/Z3+XdziST8O6bebOim8s7Fuck2otdpPP4lRAffaJZocieoFZR4Dp0apkqAalOnWQWyKxyEPPmUEDAOcYjw7wDT0MGpqVGCdMEZ4rzu2AZ4XJzgcCWcQEREDBkTUDkyWZEv7mBT+NV7rNMnGDYWIwedpT/Qt+8tsSm8as2X6Qk8NY9ZPsXVdo/cS42wAEziYxAWBnE8XWbVZv6ILfsCf9J74nmyoOCp/ECp+gYY/1gUZ4poYDzr0yvuNyhnUAd9yhlx+UkeB6ut8t1a3ttC2WBCPKAoAUDv5c4yec98cCeNIOpUhYFW2qeG8yvUNvBxjgg+nrNHhviI+7svJLmqvpkIduLVRns3AY8zlVPttHvAsfF/FE06FmGT+FcgFiTgAFiBnJ7Z9DOQ1vxOzqUY7XKneikEpsIY7RtJDsPlDcDnvxJvxd4g69JF2jjrPuBsJCnaVNQIyBkY55JAlVrrNxQ6epa7ALCempBXUMxO0+U5OMNyFJySCMcBc+Iq1g2DctmCwZSFdgcE4HqdwB2kc+nbEh+A13FeiV38OC3KAKcYYbs5bIrODyCD+csdPcxStWKs4rVWY/eguMM+05G8A7QWJAHByTJvhVgDOOd42ebzbmALgK2WPysG8oYjn0zAm6LxEvWrMjgleSF3Dd2bG3J7gyQNQj5UOue2M4YfoeZG8Ez0vTG+0D6jqvgydagYYZQw9mwf8AOBo0lzEEOpV14bPY+zD3Bm+2rerIezgqf+IEf6zQNGo+Xcv91iB+3b+EyKrARtsz9HQH+Klf8oEb4UdjUN3cMwP58Ej9yZeicx8KatzUX6e4F3IKMDkcc7WxLhfFE6q1EOHdWcAo23CEA5bG0HkcZ55gWETE1XahVxuZVycDJAyfYZ9YG6J5Vpr1GoVBudlUZAyxCjJ4AyeO8DdExmMwMxMCZgIiICIiBgyLaPMZKMi3HkwKrx/Tb6TjGVO8fTGQSPqASf0kzR39RA/GT82OQGHDAH8wZu3fSU+jc0XGo/zdhzUfbGBtx+oH6L7wLfEyYOY5geQJnEyRAECvuzXZ/ZsbKn+hb6qfZWxkfXd7iVWvRKvKxsrrA6ibFa4KyFi/lIKphWyPTv3xOispDAqwBUjBB7ESB0Laz5cWpn1bZauP7R8tnvk7T9TAovEW3oaLxW6sxxaWZyQjl2OAATtGwFtwAJ7n016Lxit72ZNhbCC0Kuyxx5hUrHqMHO4sAGx+Ker9GGZgqvUqr01OzBr3MXcDA2934Kn3BB7yL4R4LTQdtTIowozgkjHdVRB9AckgA84JzA966o21nY+OUJOcOUG8syAeYncz8Hjgexllo+pUpsyptu4rGwHcRkqM7hlRuJJ9AM+s2UaJjgLyM4O6t66gAeDtdjvIAHoc+8sdN4YQ3Ue13tIwXARQF7lUXB2qTyRk545gbtJpXStE6inaoGen3Pqfn9Tk/rNwqsP41/wj/vmPso4y1h/42Hf8sTydDWe6A8fiJb/MwM2Fh3tQfmgH+dkrPFvEwlTldRVuKkLhc8kd+HOccn9JbJpqx8taA/RF7/tKyxhfeAOa6ucgkLknk8cHO3aPor/0hAx4GDVVWikjCjgUucFuSM55PuZM1etuRcqllh3BcLUoOCQC3ntAwO/6SfSfMP8AWScQI3htdi1qLnWywDzOqdNWPuEycfvOa+NNDY9lVlFjVXU1W7Gao3ae1bCgeixRyCxRCCPY951+IxA+carxTW12Iuy2pCvhpFaV766w1pTWoHCnhU2g5PHBnnxy7UXaHU9YW9QXKho6RwuzU5V62C5dTXjtntnifSdsYgcA/jGtc1ovUqLWalLmatrUpvRk+zqu1BvoK7yGwN3GSDxNx1OtY61ktZTTqSlCPXiuytkoYZcLuChhaA4zjcc5wMdziMQIHw/qXs09NliOjugZksxvUnuGwAM/oJYTAEzAREQEREDBka48ySZGtPMDXukbxDRi5Cjdj2OOVPoR+8k8zG6BVeGeJNu6F/FqgYPpapzhgcd+D+f55AthIuv0CWgbhyOVYDzKcgnH0JC5Hrge0gjVW0D777xP6wcFQByWJPb+8Rj3aBccwRNGm1Sv8p5xkryGA9yp5x9ZvEDG2ebmCKWbsoJP5AZnoiaNXyUQfiO4/wB2vBP/AFFB+sD1pKiqAMfN3c/2mJLfxP8ACb93HczEYgNsGCIxAzxBkfV6tKxmxscZA/EQO5A9QPftzK7dZqRgDp0kdzyzg/TjII9Bxz3PaB61utNh6dRG3BL2Z8oUcNyOy9+cgnGF9SN/hoClkRcIgQ9Q4zazjOQB8oAAH7AYxFnhoJTa2EXf1EwD1dyhRuP0AI/I4GJNppVFCoAqjgAekDdQeZJEj0nmSBAzERAREQEREBERAREQEREDBka48yVNFlOTA0mecibvs/5TPQ/KBpBmMzd9nP0megfpAqtT4XW3YbD6bew+oX0PbkY7TS32hM42v2255OPrkqw/dpd9A/SDSYFOPEbAMvQR9VLN+4ZVx+8j6PxypndmJU8IobGcLycYJ7s3/SJdaolFZu5A4Hu3ZR+pxM6bSFUVc5wOSfU/iP6nJ/WBCHidZPBJ/wCFv/Exb4qi98/TgD/uIlh9l+i/sJ6FB9MD8uIFUniLMMpWT/eyP+1Tn9DG3UNjkL78BR+mCzH91ls1J9/85joH3ECt0vhKKdx8ze7c+ueQScn6kmTis2mk+8x0PrA8BfrMBZs+zn3mRp/rA809/wB5JE0104OZvEBERAREQEREBERAREQEREBERAREQEREBEq/F/Gk070I4cm+zpV7QCN+C2DzxwGP6R4P42moa9UDj7PYarNwAG8AMQOTnhlOfrA961mN1KCtjX5nezK7VKY2IQeTuLZBH9CWAmMyB4L4vXqa+pXnG96yGGDuqdkfj81PMCxiYBmYCIiAiIgIiICIiAiIgIiICIiAiIgIiICIiAiIgIiICIiBzPxd4PZqLNEUUMtGp61uX2HZ03TC8cnz59O0p9H8K3q9rFU2HxE6sV79wupNHRFb5HBDYfnI4HrzO+iB898N+DNVWad94couhBsJbdX9kexrlUHkiwOF7jjOZq8N+ENSosS1UdLhqVOLFS3TdbUNaDTYEJ86sNwPrWvpPo8QKv4c0llWnSu5laxc7mVQobLEgkDgMQeccZziWkRAREQEREBERAREQEREBERAREQEREBERAREQ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4100" name="AutoShape 4" descr="data:image/jpeg;base64,/9j/4AAQSkZJRgABAQAAAQABAAD/2wCEAAkGBxQTEhQUEhQUFhUVFRgVFBYXFxUWFBQVFRcWFhQWGBcYHSggGBwlGxYWIjEhJSkrLi4uFx81ODUsNykvLisBCgoKBQUFDgUFDisZExkrKysrKysrKysrKysrKysrKysrKysrKysrKysrKysrKysrKysrKysrKysrKysrKysrK//AABEIAMABAAMBIgACEQEDEQH/xAAbAAEAAgMBAQAAAAAAAAAAAAAABAUBAwYCB//EAEAQAAICAQMCBAMGAQoFBQEAAAECAAMRBBIhEzEFIkFRBjJhFCNCcYGRoRUzUlNicpOxwdKCkqKy0SRDwuHwFv/EABQBAQAAAAAAAAAAAAAAAAAAAAD/xAAUEQEAAAAAAAAAAAAAAAAAAAAA/9oADAMBAAIRAxEAPwD7hETBgZied495nMDMRmICImMwMxPO6ZzAzEZjMBERmAiMzGYGYmMxAzETGYGYnndM5gZiMzGYGYmMxmBmIjMBERAREQEw0zED5B4oqGzxroAfaevp/svT/nev0xjYV579/TGc8ZlvqfH7KbdcK+kLuuiYVNzOw0T24JzjOUxk+gIHJE+j7RGIHA6b4qvuuoRbNOnUr0dm3cm5heHOo4c5yAqhQoOc/t68F+JL7NLXqHtqPVuGnVVr5D9ayvO7JAJXYORgEHvnE6nVeBU2WdSysMx2k5GeazlO/bB54lkBA+Vaj4+1Q0y3bqVYeHJq3Qpw1wv6bJ82VBHpyRLbU/F9wruCvW1qavUaeshCS4qoa9BwSqnj17hTjkz6BiMQPk3jfj9tlGvstdGr/k/RXJQ6g0sbuobODywDADv7D0nbfD/jD33XhnRelZbWaNv3gCv9zbvz8r1+bt+Lg8GdHiMQOB1HxPqVXX2q1bJpNS1OwV5YVsunYWlg3ATdaSMc49Mc6PHvijV1HyWUH/0d2oTanUW1q7VWlQRjllYA7fXtPopEgv4XWb11B3dVazUp3HGxiGI29jyBz9IHIt8SavHiToEY6I+WjZudt+nSwKWU58rluw5wRxib6/iO7qaXDV203tjfVh3w7qKnZcDKY3glflOCeJ2oEEQPnNfxfqW0q3lqa2a/TUtWRueh7b+nfXYpxjCFSOc5BPYzx4Z8Tai67SM1oCY8QDhUBS1tLYq1kgZOSmTtH6T6TiMQPlzfFmovQDqCtRqNAeoqjLU6oEnIPAUumB64ODzN9fxHZULxUKwv2nX77AuR1KFRqq2GcF7CW9idhxzPpWI2wPnVPxlqPtiVOa1VtRpqXqK+evr6W251LZzlXRR29Za/EHxDqKdSa0TKgaYoNpJ1BuvNdwU+mxMHjtuyeJ2GI2wOG+FCoPiWoLq9qai9OoVyVrRVdUITllBHYc8HEmfB3xBdqRqN4DdPpNVtG0ultC2j6DLbgPp35E63EEQOAq+I9U2hXWK9b7GqfUUJUeoi5xqqRk5DqeRkZ8pB7giZ4j4zqq7rKfm/9O7VuiKzC1K3sKWJ3Xum1hkHBB5InU6vQrYULbs1tvXDMBnBXzAHDDBPB4kkCB8r03xG9Iotyl7nwyiyy0qOqqPqEW5yV+ZUUs+MdxOk/l28amjTiyhhZWLFtIKpqB1ttipjPmWrB4Pcg9p2OIxA+e6D4p1H2SrVW21Guy4Uu618acC21WuY5wQQKxjACkkkkTHi/wAVanT3Cp7Kj5dAQwr2rYb9QadSybieAMHvxke8+h4jEDnPhfxi263U12jHScbCoBqdHazYVfvnaoDKRlSPUMJ0kxiZgIiICIiAiIgIiICIiAiIgIiICIiAiIgIiICIiAiIgIkXxLXJRW9thIRFLMQCcKO5wOZAPxFT92SXUWGsVsa3Ct1jivBxjk/5iBcxI+s1S1o1j5CopZsAk4HJ4HJmjV+KV19LeSOs4rr4PLsCwB444B7+0CfEqvFvHqdOQLXIJUthVZ22qQC2FBIGSBn3M8P8R0Byhc7hZXURtbh7l3Vjt2I9YFxE87pE8J8Sr1FYtqbchJGSCDlSVYEHkYIMCbERATzvHvMmRbicmBJ6g9xHUHvIQMcwJm8e8zvHvIYiBM3j3guPeQoJAGScD1JOB+5gTBYPeOoPeUl3jdKnl8+uVDMvH9oDH8ZF/l8Eblo1BXON2xVXJ4HzsO59e0DpeoPcR1R7iQNLcrqHXswyM8H8iPQjsZjVXrWu5s4GBwMkknCqB6kkgQLDqD3EdQe4lN/KigEsti44OVzj0/CTM6Hxai7+atrb3AYAj24PMC46g9xHUHuJGxjvGPaBJ6o9xHUHuJGJ4mq65UA3sF9snGfyHr+kCeHEzmVtWpJ+RGP1PkH/AFc/sJvFNjfM4UeyD/5N/wCBA26zVpUhex1RF5ZmIVVH1Y8CbUcEAjkHkH0Mi/ybWfmUPnvv8/8A3ZksQKn4s0r26PU11jc9lLoo45ZgQO57cyh1Hgl32XSIBY7JqNJbYrFfu1pCCwA5xgbf4zrtXqUrRnsYKijLMTgAe5Mrh8SaXyjrJlm2YPBDdTo4YY8v3mU5/FxA4W/4e8QAtVepzRrq0YXHBe6/qaUjzZG1OM9xyJZWeDat9RW7qzqmq096sbBhKV07VvXjPLCwsx99+cmdD4h8TUrTdZWys1XUUht6ItlShmV2CnYACOces8f/ANfpxY9bsVNfRDNtc177x92qvtwT29s5ECl+NPAr7b7LdOjbz4fdQlivtK3O6mvB3AjAB5mizwPUG536TYbV6G3JKZ2UJi4nzeh/ed7p7w4JXPDMpyCOVOD3+om3EDgdH4PrRWpsa17FvrOoXqLs1FaWOxerBBUkMuQxGQgXEvvgXw6zT6QV3LtcWWnG4Nw9jMvI+hnQYgCBmIiBgyJf3MlmRrjyYGnInqYOIJgZ3SJq/EkTIOSVGWAx5R3G5jhUz6ZIz6ZkW3XNa2yjsPms9PoFPoOD5v2B7jfo/DUTk+ZgcgkcA+rAEnzf2iSx94EcX6izG1Qi+vcYPvvZct+QQevMwvgStg2uzkEkHlcZ9iSW/UES3zGYGqjTIuSqAH3xlj+p5/jIvjF3k28bnPsTwuCxwO/oP+ISbZYACTwACST6AdzKG7UtY+FyLHwFX+rUeZMj353t+QHqMhY+B56CkjG4u2Pbc7Nj+M16/WBido3ilt9hB4Dp8lQPYuWxkDtjnuJv1+9NPZ0vmSpun75VDt/XiaLwgGnqQAoSGXHK9NAuD/zOh+vMDX4ZpAzMzBSEIVR+EuB97Zg8DzEge3m/pSTq/BaLc9SmpsjBJUZP5kR4IT0hnuWs3f3uo+4SfgwOdfwoUsPs+psrI56LffoV/ohPmX8xM0eN3qQl9CoTwtm47HPP4AC3YZwDn8p0CVgDy4GeTgYyfUn3niykMCrAFT3B7QNVNRcBjbuVhkGvCoQfUEEkj65m2nTInKqAT3P4j+bdzKPUVvoyXTL0E5deM1+7kk8j6+/zZzuF3RarqHRsq3IPuP8ASBJqHP7yQJHp7yQIGYiIFb8QeErqqLKHZlDjG5cblIIKsM8cEAyn8Z+E21RrN2pYlBWcCtQnVruS3qBc8Z27SCTx2I5z6+K9ZYmp8OWuxkW7UtXaBjDoKbHAOQceZR2kOn43LsyJpnZ9urNaixfvG0VgqsX5eN2cjj6QJ/ifwklo1212Q62ta34yqEKUNirkeZlKgn+wvtIXiPwr5NSnNq6yumm0DanS6aMnWUknPO07fT6zZqPjVV0q6oVF63r6ibXUlttXUdeR8w8yjAPKnO0T3b8X5vSiqhnLtUuWbZgXVWWh9u1soBXgt23ECB02mq2qq5JwAMnknHqT6k95tnz3RfHoTT0M9dtgOkTVNYz19TabRUcqqgFuc8YB+kt/E/jAVXPT0WZlr1DqdyhWOnrrtYHGdoYWDGeeDkAYJDq5jM5Hwn4vZxStlJNrUU33dM7lrS8kK3YZHDMe2APxGa/hn4hfVaxWG5aLdCmorrYqSC1zKGOBwSoGRkiB2cQIgYMi3YzJRkW/uYHgmVHiF7WsaK+AP51u4wfw/l6Hnk8ejSX4tqjXWWHzdh9M5JbHrgAnHriY8I0PSrCn5j5nJxncecE+uM4/f3gSNPQEGFHHf6kn1P8A+9JuBmIxAbozCmMQKrxy3Ksg7Khsfj0X5F/VgT+S/WbPCdMqNcAAGFmwn8RUAMmW7nJZmz6kkyt1RNm7YCzOr3hf6QrZKq1x7Y82PU4z3lv4aaypaty4LHcxJLFuAQ2exGAMYGIG/UXitWduFRS5/JRmUip03rrs6aK1ICqSQobexetDwDjfVxxkDjtL50DKVYAgggg9iCMEGVmt0ypWAXdlDVoFcq6nc6oA25fN37k5+sDXp7ClhUPhLG4JAbbae69x8/DDPqSPUSz6b/1g/wAMf7pQNZtRlwgQlwRYruHwWzWVX5EXOMnPbt2kvwvxEghHPHlCkuHZS+dis3/uK2Dts7kggjPJC0NT/wBYP+Qf7o2P/WD/AAx/um6a3chhxwf4H/7/ANIGOk/9Mf4Y/X8U57SK2k1C6feBTfnoYQYSxQN1eN3sMj9PrOmlZ8R6XfQSMBqyLFJ/CV4LD9CYE+qp8j7wf8g/3SR0rP6wf8g/8zR4XeXVGIwWXLD2b8Q/Q5lgIEB9Pf1K2Fy9Nd3UTpAmzIGzD7vJg59DnPpJ4mYgQdf4XVc9T2LlqW31HLDYx4LDB744/In3mjSfD+nrsFqVgOpsIbLHBubdb3P4m5Mg/E2v1FV2l6ILVs+25VH3mGetVdSQVIXLbl4ODkfLKirxfVlGdi6t9oWq6rpfzFXXKtaj48wNW3nn1b6QOiu8F0jbKmqq+7R1rTgFa7fLYAoOdrcZ9OBK9/hT78WpfdWAa8Ij2KoStQnTK79jAgckrnn6AjldZ4hqxZXqOi51CaHUBcVsSR9oTYSoX5zWpbZ378S28V8U1FQ09nXZ0Z2Fy1VHeKLHxTeMrncmVDcYYEtgYgXx+ENGUCGkbRV0QuWwKt2/Z3+XdziST8O6bebOim8s7Fuck2otdpPP4lRAffaJZocieoFZR4Dp0apkqAalOnWQWyKxyEPPmUEDAOcYjw7wDT0MGpqVGCdMEZ4rzu2AZ4XJzgcCWcQEREDBkTUDkyWZEv7mBT+NV7rNMnGDYWIwedpT/Qt+8tsSm8as2X6Qk8NY9ZPsXVdo/cS42wAEziYxAWBnE8XWbVZv6ILfsCf9J74nmyoOCp/ECp+gYY/1gUZ4poYDzr0yvuNyhnUAd9yhlx+UkeB6ut8t1a3ttC2WBCPKAoAUDv5c4yec98cCeNIOpUhYFW2qeG8yvUNvBxjgg+nrNHhviI+7svJLmqvpkIduLVRns3AY8zlVPttHvAsfF/FE06FmGT+FcgFiTgAFiBnJ7Z9DOQ1vxOzqUY7XKneikEpsIY7RtJDsPlDcDnvxJvxd4g69JF2jjrPuBsJCnaVNQIyBkY55JAlVrrNxQ6epa7ALCempBXUMxO0+U5OMNyFJySCMcBc+Iq1g2DctmCwZSFdgcE4HqdwB2kc+nbEh+A13FeiV38OC3KAKcYYbs5bIrODyCD+csdPcxStWKs4rVWY/eguMM+05G8A7QWJAHByTJvhVgDOOd42ebzbmALgK2WPysG8oYjn0zAm6LxEvWrMjgleSF3Dd2bG3J7gyQNQj5UOue2M4YfoeZG8Ez0vTG+0D6jqvgydagYYZQw9mwf8AOBo0lzEEOpV14bPY+zD3Bm+2rerIezgqf+IEf6zQNGo+Xcv91iB+3b+EyKrARtsz9HQH+Klf8oEb4UdjUN3cMwP58Ej9yZeicx8KatzUX6e4F3IKMDkcc7WxLhfFE6q1EOHdWcAo23CEA5bG0HkcZ55gWETE1XahVxuZVycDJAyfYZ9YG6J5Vpr1GoVBudlUZAyxCjJ4AyeO8DdExmMwMxMCZgIiICIiBgyLaPMZKMi3HkwKrx/Tb6TjGVO8fTGQSPqASf0kzR39RA/GT82OQGHDAH8wZu3fSU+jc0XGo/zdhzUfbGBtx+oH6L7wLfEyYOY5geQJnEyRAECvuzXZ/ZsbKn+hb6qfZWxkfXd7iVWvRKvKxsrrA6ibFa4KyFi/lIKphWyPTv3xOispDAqwBUjBB7ESB0Laz5cWpn1bZauP7R8tnvk7T9TAovEW3oaLxW6sxxaWZyQjl2OAATtGwFtwAJ7n016Lxit72ZNhbCC0Kuyxx5hUrHqMHO4sAGx+Ker9GGZgqvUqr01OzBr3MXcDA2934Kn3BB7yL4R4LTQdtTIowozgkjHdVRB9AckgA84JzA966o21nY+OUJOcOUG8syAeYncz8Hjgexllo+pUpsyptu4rGwHcRkqM7hlRuJJ9AM+s2UaJjgLyM4O6t66gAeDtdjvIAHoc+8sdN4YQ3Ue13tIwXARQF7lUXB2qTyRk545gbtJpXStE6inaoGen3Pqfn9Tk/rNwqsP41/wj/vmPso4y1h/42Hf8sTydDWe6A8fiJb/MwM2Fh3tQfmgH+dkrPFvEwlTldRVuKkLhc8kd+HOccn9JbJpqx8taA/RF7/tKyxhfeAOa6ucgkLknk8cHO3aPor/0hAx4GDVVWikjCjgUucFuSM55PuZM1etuRcqllh3BcLUoOCQC3ntAwO/6SfSfMP8AWScQI3htdi1qLnWywDzOqdNWPuEycfvOa+NNDY9lVlFjVXU1W7Gao3ae1bCgeixRyCxRCCPY951+IxA+carxTW12Iuy2pCvhpFaV766w1pTWoHCnhU2g5PHBnnxy7UXaHU9YW9QXKho6RwuzU5V62C5dTXjtntnifSdsYgcA/jGtc1ovUqLWalLmatrUpvRk+zqu1BvoK7yGwN3GSDxNx1OtY61ktZTTqSlCPXiuytkoYZcLuChhaA4zjcc5wMdziMQIHw/qXs09NliOjugZksxvUnuGwAM/oJYTAEzAREQEREDBka48ySZGtPMDXukbxDRi5Cjdj2OOVPoR+8k8zG6BVeGeJNu6F/FqgYPpapzhgcd+D+f55AthIuv0CWgbhyOVYDzKcgnH0JC5Hrge0gjVW0D777xP6wcFQByWJPb+8Rj3aBccwRNGm1Sv8p5xkryGA9yp5x9ZvEDG2ebmCKWbsoJP5AZnoiaNXyUQfiO4/wB2vBP/AFFB+sD1pKiqAMfN3c/2mJLfxP8ACb93HczEYgNsGCIxAzxBkfV6tKxmxscZA/EQO5A9QPftzK7dZqRgDp0kdzyzg/TjII9Bxz3PaB61utNh6dRG3BL2Z8oUcNyOy9+cgnGF9SN/hoClkRcIgQ9Q4zazjOQB8oAAH7AYxFnhoJTa2EXf1EwD1dyhRuP0AI/I4GJNppVFCoAqjgAekDdQeZJEj0nmSBAzERAREQEREBERAREQEREDBka48yVNFlOTA0mecibvs/5TPQ/KBpBmMzd9nP0megfpAqtT4XW3YbD6bew+oX0PbkY7TS32hM42v2255OPrkqw/dpd9A/SDSYFOPEbAMvQR9VLN+4ZVx+8j6PxypndmJU8IobGcLycYJ7s3/SJdaolFZu5A4Hu3ZR+pxM6bSFUVc5wOSfU/iP6nJ/WBCHidZPBJ/wCFv/Exb4qi98/TgD/uIlh9l+i/sJ6FB9MD8uIFUniLMMpWT/eyP+1Tn9DG3UNjkL78BR+mCzH91ls1J9/85joH3ECt0vhKKdx8ze7c+ueQScn6kmTis2mk+8x0PrA8BfrMBZs+zn3mRp/rA809/wB5JE0104OZvEBERAREQEREBERAREQEREBERAREQEREBEq/F/Gk070I4cm+zpV7QCN+C2DzxwGP6R4P42moa9UDj7PYarNwAG8AMQOTnhlOfrA961mN1KCtjX5nezK7VKY2IQeTuLZBH9CWAmMyB4L4vXqa+pXnG96yGGDuqdkfj81PMCxiYBmYCIiAiIgIiICIiAiIgIiICIiAiIgIiICIiAiIgIiICIiBzPxd4PZqLNEUUMtGp61uX2HZ03TC8cnz59O0p9H8K3q9rFU2HxE6sV79wupNHRFb5HBDYfnI4HrzO+iB898N+DNVWad94couhBsJbdX9kexrlUHkiwOF7jjOZq8N+ENSosS1UdLhqVOLFS3TdbUNaDTYEJ86sNwPrWvpPo8QKv4c0llWnSu5laxc7mVQobLEgkDgMQeccZziWkRAREQEREBERAREQEREBERAREQEREBERAREQ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pic>
        <p:nvPicPr>
          <p:cNvPr id="4101" name="Picture 5" descr="C:\Users\Administrator\Desktop\pp lab kst\gạo bò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052736"/>
            <a:ext cx="3563888" cy="2736304"/>
          </a:xfrm>
          <a:prstGeom prst="rect">
            <a:avLst/>
          </a:prstGeom>
          <a:noFill/>
        </p:spPr>
      </p:pic>
      <p:pic>
        <p:nvPicPr>
          <p:cNvPr id="8" name="Picture 1" descr="C:\Users\Administrator\Desktop\gạo lợ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4381023"/>
            <a:ext cx="3229744" cy="2216329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195736" y="1691516"/>
            <a:ext cx="2016224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kumimoji="1" lang="en-US" altLang="ja-JP" dirty="0" err="1" smtClean="0">
                <a:solidFill>
                  <a:schemeClr val="bg1"/>
                </a:solidFill>
              </a:rPr>
              <a:t>Khoang</a:t>
            </a:r>
            <a:r>
              <a:rPr kumimoji="1" lang="en-US" altLang="ja-JP" dirty="0" smtClean="0">
                <a:solidFill>
                  <a:schemeClr val="bg1"/>
                </a:solidFill>
              </a:rPr>
              <a:t> </a:t>
            </a:r>
            <a:r>
              <a:rPr kumimoji="1" lang="en-US" altLang="ja-JP" dirty="0" err="1" smtClean="0">
                <a:solidFill>
                  <a:schemeClr val="bg1"/>
                </a:solidFill>
              </a:rPr>
              <a:t>chứa</a:t>
            </a:r>
            <a:r>
              <a:rPr kumimoji="1" lang="en-US" altLang="ja-JP" dirty="0" smtClean="0">
                <a:solidFill>
                  <a:schemeClr val="bg1"/>
                </a:solidFill>
              </a:rPr>
              <a:t> </a:t>
            </a:r>
            <a:r>
              <a:rPr kumimoji="1" lang="en-US" altLang="ja-JP" dirty="0" err="1" smtClean="0">
                <a:solidFill>
                  <a:schemeClr val="bg1"/>
                </a:solidFill>
              </a:rPr>
              <a:t>dịch</a:t>
            </a:r>
            <a:endParaRPr kumimoji="1" lang="ja-JP" altLang="en-US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5736" y="2060848"/>
            <a:ext cx="1368152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ja-JP" dirty="0" err="1" smtClean="0">
                <a:solidFill>
                  <a:schemeClr val="bg1"/>
                </a:solidFill>
              </a:rPr>
              <a:t>Đầu</a:t>
            </a:r>
            <a:r>
              <a:rPr lang="en-US" altLang="ja-JP" dirty="0" smtClean="0">
                <a:solidFill>
                  <a:schemeClr val="bg1"/>
                </a:solidFill>
              </a:rPr>
              <a:t> </a:t>
            </a:r>
            <a:r>
              <a:rPr lang="en-US" altLang="ja-JP" dirty="0" err="1" smtClean="0">
                <a:solidFill>
                  <a:schemeClr val="bg1"/>
                </a:solidFill>
              </a:rPr>
              <a:t>sán</a:t>
            </a:r>
            <a:endParaRPr kumimoji="1" lang="ja-JP" altLang="en-US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95736" y="2411596"/>
            <a:ext cx="1296144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kumimoji="1" lang="en-US" altLang="ja-JP" dirty="0" err="1" smtClean="0">
                <a:solidFill>
                  <a:schemeClr val="bg1"/>
                </a:solidFill>
              </a:rPr>
              <a:t>Giác</a:t>
            </a:r>
            <a:r>
              <a:rPr kumimoji="1" lang="en-US" altLang="ja-JP" dirty="0" smtClean="0">
                <a:solidFill>
                  <a:schemeClr val="bg1"/>
                </a:solidFill>
              </a:rPr>
              <a:t> </a:t>
            </a:r>
            <a:r>
              <a:rPr kumimoji="1" lang="en-US" altLang="ja-JP" dirty="0" err="1" smtClean="0">
                <a:solidFill>
                  <a:schemeClr val="bg1"/>
                </a:solidFill>
              </a:rPr>
              <a:t>bám</a:t>
            </a:r>
            <a:endParaRPr kumimoji="1" lang="ja-JP" altLang="en-US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7544" y="3347700"/>
            <a:ext cx="2016224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kumimoji="1" lang="en-US" altLang="ja-JP" dirty="0" err="1" smtClean="0">
                <a:solidFill>
                  <a:schemeClr val="bg1"/>
                </a:solidFill>
              </a:rPr>
              <a:t>Móc</a:t>
            </a:r>
            <a:endParaRPr kumimoji="1" lang="ja-JP" altLang="en-US">
              <a:solidFill>
                <a:schemeClr val="bg1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89040"/>
            <a:ext cx="2274068" cy="2050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8" name="AutoShape 2" descr="Kết quả hình ảnh cho tenia soli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1916832"/>
            <a:ext cx="4937555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TextBox 14"/>
          <p:cNvSpPr txBox="1"/>
          <p:nvPr/>
        </p:nvSpPr>
        <p:spPr>
          <a:xfrm>
            <a:off x="4572000" y="1124744"/>
            <a:ext cx="21932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b="1" dirty="0" err="1" smtClean="0">
                <a:solidFill>
                  <a:srgbClr val="FFFF00"/>
                </a:solidFill>
              </a:rPr>
              <a:t>Teania</a:t>
            </a:r>
            <a:r>
              <a:rPr kumimoji="1" lang="en-US" altLang="ja-JP" sz="2400" b="1" dirty="0" smtClean="0">
                <a:solidFill>
                  <a:srgbClr val="FFFF00"/>
                </a:solidFill>
              </a:rPr>
              <a:t> </a:t>
            </a:r>
            <a:r>
              <a:rPr kumimoji="1" lang="en-US" altLang="ja-JP" sz="2400" b="1" dirty="0" err="1" smtClean="0">
                <a:solidFill>
                  <a:srgbClr val="FFFF00"/>
                </a:solidFill>
              </a:rPr>
              <a:t>solium</a:t>
            </a:r>
            <a:endParaRPr kumimoji="1" lang="ja-JP" altLang="en-US" sz="2400" b="1">
              <a:solidFill>
                <a:srgbClr val="FFFF00"/>
              </a:solidFill>
            </a:endParaRPr>
          </a:p>
        </p:txBody>
      </p:sp>
      <p:pic>
        <p:nvPicPr>
          <p:cNvPr id="14341" name="Picture 5" descr="Kết quả hình ảnh cho tenia soli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8" y="360041"/>
            <a:ext cx="2270665" cy="17008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Vòng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đời</a:t>
            </a:r>
            <a:endParaRPr kumimoji="1" lang="ja-JP" altLang="en-US"/>
          </a:p>
        </p:txBody>
      </p:sp>
      <p:pic>
        <p:nvPicPr>
          <p:cNvPr id="3" name="Picture 3" descr="http://www.impe-qn.org.vn/impe-qn/vn/upload/info/image/1230865084640_TaeniaLifeCycleCD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628800"/>
            <a:ext cx="6122168" cy="4824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kumimoji="1" lang="en-US" altLang="ja-JP" dirty="0" err="1" smtClean="0"/>
              <a:t>Triệu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chứng</a:t>
            </a:r>
            <a:r>
              <a:rPr kumimoji="1" lang="en-US" altLang="ja-JP" dirty="0" smtClean="0"/>
              <a:t>, </a:t>
            </a:r>
            <a:r>
              <a:rPr kumimoji="1" lang="en-US" altLang="ja-JP" dirty="0" err="1" smtClean="0"/>
              <a:t>bệnh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tích</a:t>
            </a:r>
            <a:endParaRPr kumimoji="1" lang="ja-JP" altLang="en-US"/>
          </a:p>
        </p:txBody>
      </p:sp>
      <p:sp>
        <p:nvSpPr>
          <p:cNvPr id="3" name="Rectangle 2"/>
          <p:cNvSpPr/>
          <p:nvPr/>
        </p:nvSpPr>
        <p:spPr>
          <a:xfrm>
            <a:off x="755576" y="1196752"/>
            <a:ext cx="7848872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sz="2800" b="1" i="1" dirty="0" err="1" smtClean="0">
                <a:solidFill>
                  <a:srgbClr val="FFFF00"/>
                </a:solidFill>
              </a:rPr>
              <a:t>Triệu</a:t>
            </a:r>
            <a:r>
              <a:rPr lang="en-US" altLang="ja-JP" sz="2800" b="1" i="1" dirty="0" smtClean="0">
                <a:solidFill>
                  <a:srgbClr val="FFFF00"/>
                </a:solidFill>
              </a:rPr>
              <a:t> </a:t>
            </a:r>
            <a:r>
              <a:rPr lang="en-US" altLang="ja-JP" sz="2800" b="1" i="1" dirty="0" err="1" smtClean="0">
                <a:solidFill>
                  <a:srgbClr val="FFFF00"/>
                </a:solidFill>
              </a:rPr>
              <a:t>chứng</a:t>
            </a:r>
            <a:r>
              <a:rPr lang="en-US" altLang="ja-JP" sz="2800" b="1" i="1" dirty="0" smtClean="0">
                <a:solidFill>
                  <a:srgbClr val="FFFF00"/>
                </a:solidFill>
              </a:rPr>
              <a:t>: </a:t>
            </a:r>
          </a:p>
          <a:p>
            <a:pPr>
              <a:buFontTx/>
              <a:buChar char="-"/>
            </a:pPr>
            <a:r>
              <a:rPr lang="en-US" altLang="ja-JP" sz="2400" dirty="0" err="1" smtClean="0"/>
              <a:t>Gầy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yếu</a:t>
            </a:r>
            <a:r>
              <a:rPr lang="en-US" altLang="ja-JP" sz="2400" dirty="0" smtClean="0"/>
              <a:t>, </a:t>
            </a:r>
            <a:r>
              <a:rPr lang="en-US" altLang="ja-JP" sz="2400" dirty="0" err="1" smtClean="0"/>
              <a:t>suy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nhược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kéo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dài</a:t>
            </a:r>
            <a:r>
              <a:rPr lang="en-US" altLang="ja-JP" sz="2400" dirty="0" smtClean="0"/>
              <a:t>.</a:t>
            </a:r>
          </a:p>
          <a:p>
            <a:pPr>
              <a:buFontTx/>
              <a:buChar char="-"/>
            </a:pP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Ỉa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chảy</a:t>
            </a:r>
            <a:r>
              <a:rPr lang="en-US" altLang="ja-JP" sz="2400" dirty="0" smtClean="0"/>
              <a:t> do </a:t>
            </a:r>
            <a:r>
              <a:rPr lang="en-US" altLang="ja-JP" sz="2400" dirty="0" err="1" smtClean="0"/>
              <a:t>rối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loạn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tiêu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hóa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và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viêm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ruột</a:t>
            </a:r>
            <a:r>
              <a:rPr lang="en-US" altLang="ja-JP" sz="2400" dirty="0" smtClean="0"/>
              <a:t>. </a:t>
            </a:r>
            <a:r>
              <a:rPr lang="en-US" altLang="ja-JP" sz="2400" dirty="0" err="1" smtClean="0"/>
              <a:t>Các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trường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hợp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viêm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ruột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nặng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ta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có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thể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thấy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xuất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huyết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đường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ruột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nên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phân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lỏng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có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máu</a:t>
            </a:r>
            <a:r>
              <a:rPr lang="en-US" altLang="ja-JP" sz="2400" dirty="0" smtClean="0"/>
              <a:t>.</a:t>
            </a:r>
          </a:p>
          <a:p>
            <a:pPr>
              <a:buFontTx/>
              <a:buChar char="-"/>
            </a:pP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Niêm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mạc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nhợt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nhạt</a:t>
            </a:r>
            <a:endParaRPr lang="en-US" altLang="ja-JP" sz="2400" dirty="0" smtClean="0"/>
          </a:p>
          <a:p>
            <a:pPr>
              <a:buFontTx/>
              <a:buChar char="-"/>
            </a:pP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Lông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da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xù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xì</a:t>
            </a:r>
            <a:endParaRPr lang="en-US" altLang="ja-JP" sz="2400" dirty="0" smtClean="0"/>
          </a:p>
          <a:p>
            <a:r>
              <a:rPr lang="en-US" altLang="ja-JP" sz="2400" b="1" i="1" dirty="0" err="1" smtClean="0">
                <a:solidFill>
                  <a:srgbClr val="FFFF00"/>
                </a:solidFill>
              </a:rPr>
              <a:t>Bệnh</a:t>
            </a:r>
            <a:r>
              <a:rPr lang="en-US" altLang="ja-JP" sz="2400" b="1" i="1" dirty="0" smtClean="0">
                <a:solidFill>
                  <a:srgbClr val="FFFF00"/>
                </a:solidFill>
              </a:rPr>
              <a:t> </a:t>
            </a:r>
            <a:r>
              <a:rPr lang="en-US" altLang="ja-JP" sz="2400" b="1" i="1" dirty="0" err="1" smtClean="0">
                <a:solidFill>
                  <a:srgbClr val="FFFF00"/>
                </a:solidFill>
              </a:rPr>
              <a:t>tích</a:t>
            </a:r>
            <a:r>
              <a:rPr lang="en-US" altLang="ja-JP" sz="2400" b="1" i="1" dirty="0" smtClean="0">
                <a:solidFill>
                  <a:srgbClr val="FFFF00"/>
                </a:solidFill>
              </a:rPr>
              <a:t>:</a:t>
            </a:r>
          </a:p>
          <a:p>
            <a:pPr>
              <a:buFontTx/>
              <a:buChar char="-"/>
            </a:pPr>
            <a:r>
              <a:rPr lang="en-US" altLang="ja-JP" sz="2400" dirty="0" err="1" smtClean="0"/>
              <a:t>Các</a:t>
            </a:r>
            <a:r>
              <a:rPr lang="en-US" altLang="ja-JP" sz="2400" dirty="0" smtClean="0"/>
              <a:t> ổ </a:t>
            </a:r>
            <a:r>
              <a:rPr lang="en-US" altLang="ja-JP" sz="2400" dirty="0" err="1" smtClean="0"/>
              <a:t>viêm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xơ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hóa</a:t>
            </a:r>
            <a:r>
              <a:rPr lang="en-US" altLang="ja-JP" sz="2400" dirty="0" smtClean="0"/>
              <a:t> ở </a:t>
            </a:r>
            <a:r>
              <a:rPr lang="en-US" altLang="ja-JP" sz="2400" dirty="0" err="1" smtClean="0"/>
              <a:t>các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tổ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chức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nội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quan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của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vật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chủ</a:t>
            </a:r>
            <a:r>
              <a:rPr lang="en-US" altLang="ja-JP" sz="2400" dirty="0" smtClean="0"/>
              <a:t>, </a:t>
            </a:r>
            <a:r>
              <a:rPr lang="en-US" altLang="ja-JP" sz="2400" dirty="0" err="1" smtClean="0"/>
              <a:t>chèn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ép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các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cơ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quan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nội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tạng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thường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gây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tắc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mao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mạch</a:t>
            </a:r>
            <a:r>
              <a:rPr lang="en-US" altLang="ja-JP" sz="2400" dirty="0" smtClean="0"/>
              <a:t>, </a:t>
            </a:r>
            <a:r>
              <a:rPr lang="en-US" altLang="ja-JP" sz="2400" dirty="0" err="1" smtClean="0"/>
              <a:t>chèn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ép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vào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thần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kinh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vận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động</a:t>
            </a:r>
            <a:r>
              <a:rPr lang="en-US" altLang="ja-JP" sz="2400" dirty="0" smtClean="0"/>
              <a:t>, </a:t>
            </a:r>
            <a:r>
              <a:rPr lang="en-US" altLang="ja-JP" sz="2400" dirty="0" err="1" smtClean="0"/>
              <a:t>có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thể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làm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liệt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từng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bộ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phận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của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cơ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thể</a:t>
            </a:r>
            <a:r>
              <a:rPr lang="en-US" altLang="ja-JP" sz="2400" dirty="0" smtClean="0"/>
              <a:t>, </a:t>
            </a:r>
            <a:r>
              <a:rPr lang="en-US" altLang="ja-JP" sz="2400" dirty="0" err="1" smtClean="0"/>
              <a:t>đặc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biệt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khi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gạo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lợn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ký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sinh</a:t>
            </a:r>
            <a:r>
              <a:rPr lang="en-US" altLang="ja-JP" sz="2400" dirty="0" smtClean="0"/>
              <a:t> ở </a:t>
            </a:r>
            <a:r>
              <a:rPr lang="en-US" altLang="ja-JP" sz="2400" dirty="0" err="1" smtClean="0"/>
              <a:t>não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của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vật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chủ</a:t>
            </a:r>
            <a:r>
              <a:rPr lang="en-US" altLang="ja-JP" sz="2400" dirty="0" smtClean="0"/>
              <a:t>.</a:t>
            </a:r>
          </a:p>
          <a:p>
            <a:pPr>
              <a:buFontTx/>
              <a:buChar char="-"/>
            </a:pPr>
            <a:r>
              <a:rPr lang="en-US" altLang="ja-JP" sz="2400" dirty="0" err="1" smtClean="0"/>
              <a:t>Tổn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thương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niêm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mạc</a:t>
            </a:r>
            <a:r>
              <a:rPr lang="en-US" altLang="ja-JP" sz="2400" dirty="0" smtClean="0"/>
              <a:t>, </a:t>
            </a:r>
            <a:r>
              <a:rPr lang="en-US" altLang="ja-JP" sz="2400" dirty="0" err="1" smtClean="0"/>
              <a:t>xuất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huyết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và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hoại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tử</a:t>
            </a:r>
            <a:r>
              <a:rPr lang="en-US" altLang="ja-JP" sz="2400" dirty="0" smtClean="0"/>
              <a:t> do </a:t>
            </a:r>
            <a:r>
              <a:rPr lang="en-US" altLang="ja-JP" sz="2400" dirty="0" err="1" smtClean="0"/>
              <a:t>nhiễm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trùng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kế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phát</a:t>
            </a:r>
            <a:endParaRPr lang="ja-JP" altLang="ja-JP" sz="2400" smtClean="0"/>
          </a:p>
          <a:p>
            <a:pPr>
              <a:buFontTx/>
              <a:buChar char="-"/>
            </a:pPr>
            <a:endParaRPr lang="ja-JP" altLang="ja-JP" sz="2400" smtClean="0"/>
          </a:p>
          <a:p>
            <a:endParaRPr lang="ja-JP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Nhiễm sán dây vì ăn thịt lợn nang - ảnh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542480"/>
            <a:ext cx="3903216" cy="3270896"/>
          </a:xfrm>
          <a:prstGeom prst="rect">
            <a:avLst/>
          </a:prstGeom>
          <a:noFill/>
        </p:spPr>
      </p:pic>
      <p:pic>
        <p:nvPicPr>
          <p:cNvPr id="21508" name="Picture 4" descr="Nhiễm sán dây vì ăn thịt lợn nang - ảnh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2069" y="188640"/>
            <a:ext cx="4114427" cy="5272286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35496" y="361687"/>
            <a:ext cx="496855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vi-VN" altLang="ja-JP" b="1" dirty="0" smtClean="0">
                <a:solidFill>
                  <a:srgbClr val="FFFF00"/>
                </a:solidFill>
              </a:rPr>
              <a:t>Động kinh, mù mắt vì sán gạo heo làm tổ trên da</a:t>
            </a:r>
          </a:p>
          <a:p>
            <a:pPr fontAlgn="base"/>
            <a:r>
              <a:rPr lang="vi-VN" altLang="ja-JP" b="1" dirty="0" smtClean="0">
                <a:solidFill>
                  <a:srgbClr val="FFFF00"/>
                </a:solidFill>
              </a:rPr>
              <a:t>Thói quen ăn đồ sống là mầm mống để bệnh sán phát triển rất nhanh, sán dây lợn có thể dài từ 2 đến 3 mét, đặc biệt biến chứng nghiêm trọng dẫn đến mù mắt.</a:t>
            </a:r>
          </a:p>
          <a:p>
            <a:pPr fontAlgn="base"/>
            <a:r>
              <a:rPr lang="vi-VN" altLang="ja-JP" b="1" dirty="0" smtClean="0">
                <a:solidFill>
                  <a:srgbClr val="FFFF00"/>
                </a:solidFill>
              </a:rPr>
              <a:t>Sán gạo heo (sán dây lợn) là một bệnh mạn tính có tổn thương ở da, cơ, não... căn nguyên do các u nang sán lợn (trong có đầu sán) gây nên. Biểu hiện lâm sàng tuỳ theo vị trí khu trú của nang ở da ảnh hưởng tới thẩm mỹ, ở não có thể gây động kinh, giảm trí nhớ hoặc rối loạn vận động.</a:t>
            </a:r>
            <a:endParaRPr lang="vi-VN" altLang="ja-JP" b="1" dirty="0">
              <a:solidFill>
                <a:srgbClr val="FFFF00"/>
              </a:solidFill>
            </a:endParaRPr>
          </a:p>
        </p:txBody>
      </p:sp>
      <p:sp>
        <p:nvSpPr>
          <p:cNvPr id="8" name="Cloud 7"/>
          <p:cNvSpPr/>
          <p:nvPr/>
        </p:nvSpPr>
        <p:spPr>
          <a:xfrm>
            <a:off x="4860032" y="5589240"/>
            <a:ext cx="3816424" cy="126876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b="1" dirty="0" err="1" smtClean="0">
                <a:solidFill>
                  <a:srgbClr val="0070C0"/>
                </a:solidFill>
              </a:rPr>
              <a:t>Gạo</a:t>
            </a:r>
            <a:r>
              <a:rPr lang="en-US" altLang="ja-JP" b="1" dirty="0" smtClean="0">
                <a:solidFill>
                  <a:srgbClr val="0070C0"/>
                </a:solidFill>
              </a:rPr>
              <a:t> </a:t>
            </a:r>
            <a:r>
              <a:rPr lang="en-US" altLang="ja-JP" b="1" dirty="0" err="1" smtClean="0">
                <a:solidFill>
                  <a:srgbClr val="0070C0"/>
                </a:solidFill>
              </a:rPr>
              <a:t>lợn</a:t>
            </a:r>
            <a:r>
              <a:rPr lang="en-US" altLang="ja-JP" b="1" dirty="0" smtClean="0">
                <a:solidFill>
                  <a:srgbClr val="0070C0"/>
                </a:solidFill>
              </a:rPr>
              <a:t> </a:t>
            </a:r>
            <a:r>
              <a:rPr lang="en-US" altLang="ja-JP" b="1" dirty="0" err="1" smtClean="0">
                <a:solidFill>
                  <a:srgbClr val="0070C0"/>
                </a:solidFill>
              </a:rPr>
              <a:t>có</a:t>
            </a:r>
            <a:r>
              <a:rPr lang="en-US" altLang="ja-JP" b="1" dirty="0" smtClean="0">
                <a:solidFill>
                  <a:srgbClr val="0070C0"/>
                </a:solidFill>
              </a:rPr>
              <a:t> </a:t>
            </a:r>
            <a:r>
              <a:rPr lang="en-US" altLang="ja-JP" b="1" dirty="0" err="1" smtClean="0">
                <a:solidFill>
                  <a:srgbClr val="0070C0"/>
                </a:solidFill>
              </a:rPr>
              <a:t>thể</a:t>
            </a:r>
            <a:r>
              <a:rPr lang="en-US" altLang="ja-JP" b="1" dirty="0" smtClean="0">
                <a:solidFill>
                  <a:srgbClr val="0070C0"/>
                </a:solidFill>
              </a:rPr>
              <a:t> </a:t>
            </a:r>
            <a:r>
              <a:rPr lang="en-US" altLang="ja-JP" b="1" dirty="0" err="1" smtClean="0">
                <a:solidFill>
                  <a:srgbClr val="0070C0"/>
                </a:solidFill>
              </a:rPr>
              <a:t>sống</a:t>
            </a:r>
            <a:r>
              <a:rPr lang="en-US" altLang="ja-JP" b="1" dirty="0" smtClean="0">
                <a:solidFill>
                  <a:srgbClr val="0070C0"/>
                </a:solidFill>
              </a:rPr>
              <a:t> </a:t>
            </a:r>
            <a:r>
              <a:rPr lang="en-US" altLang="ja-JP" b="1" dirty="0" err="1" smtClean="0">
                <a:solidFill>
                  <a:srgbClr val="0070C0"/>
                </a:solidFill>
              </a:rPr>
              <a:t>khoảng</a:t>
            </a:r>
            <a:r>
              <a:rPr lang="en-US" altLang="ja-JP" b="1" dirty="0" smtClean="0">
                <a:solidFill>
                  <a:srgbClr val="0070C0"/>
                </a:solidFill>
              </a:rPr>
              <a:t> 1 </a:t>
            </a:r>
            <a:r>
              <a:rPr lang="en-US" altLang="ja-JP" b="1" dirty="0" err="1" smtClean="0">
                <a:solidFill>
                  <a:srgbClr val="0070C0"/>
                </a:solidFill>
              </a:rPr>
              <a:t>tháng</a:t>
            </a:r>
            <a:r>
              <a:rPr lang="en-US" altLang="ja-JP" b="1" dirty="0" smtClean="0">
                <a:solidFill>
                  <a:srgbClr val="0070C0"/>
                </a:solidFill>
              </a:rPr>
              <a:t> ở </a:t>
            </a:r>
            <a:r>
              <a:rPr lang="en-US" altLang="ja-JP" b="1" dirty="0" err="1" smtClean="0">
                <a:solidFill>
                  <a:srgbClr val="0070C0"/>
                </a:solidFill>
              </a:rPr>
              <a:t>nhiệt</a:t>
            </a:r>
            <a:r>
              <a:rPr lang="en-US" altLang="ja-JP" b="1" dirty="0" smtClean="0">
                <a:solidFill>
                  <a:srgbClr val="0070C0"/>
                </a:solidFill>
              </a:rPr>
              <a:t> </a:t>
            </a:r>
            <a:r>
              <a:rPr lang="en-US" altLang="ja-JP" b="1" dirty="0" err="1" smtClean="0">
                <a:solidFill>
                  <a:srgbClr val="0070C0"/>
                </a:solidFill>
              </a:rPr>
              <a:t>độ</a:t>
            </a:r>
            <a:r>
              <a:rPr lang="en-US" altLang="ja-JP" b="1" dirty="0" smtClean="0">
                <a:solidFill>
                  <a:srgbClr val="0070C0"/>
                </a:solidFill>
              </a:rPr>
              <a:t> </a:t>
            </a:r>
            <a:r>
              <a:rPr lang="en-US" altLang="ja-JP" b="1" dirty="0" err="1" smtClean="0">
                <a:solidFill>
                  <a:srgbClr val="0070C0"/>
                </a:solidFill>
              </a:rPr>
              <a:t>từ</a:t>
            </a:r>
            <a:r>
              <a:rPr lang="en-US" altLang="ja-JP" b="1" dirty="0" smtClean="0">
                <a:solidFill>
                  <a:srgbClr val="0070C0"/>
                </a:solidFill>
              </a:rPr>
              <a:t> 1-4</a:t>
            </a:r>
            <a:r>
              <a:rPr lang="en-US" altLang="ja-JP" b="1" baseline="30000" dirty="0" smtClean="0">
                <a:solidFill>
                  <a:srgbClr val="0070C0"/>
                </a:solidFill>
              </a:rPr>
              <a:t>o</a:t>
            </a:r>
            <a:r>
              <a:rPr lang="en-US" altLang="ja-JP" b="1" dirty="0" smtClean="0">
                <a:solidFill>
                  <a:srgbClr val="0070C0"/>
                </a:solidFill>
              </a:rPr>
              <a:t>C</a:t>
            </a:r>
            <a:endParaRPr kumimoji="1" lang="ja-JP" altLang="en-US" b="1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Dịch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tễ</a:t>
            </a:r>
            <a:endParaRPr kumimoji="1" lang="ja-JP" altLang="en-US"/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1556792"/>
            <a:ext cx="8698215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1" i="1" u="none" strike="noStrike" cap="none" normalizeH="0" baseline="0" dirty="0" err="1" smtClean="0" bmk="_Toc391495915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Động</a:t>
            </a:r>
            <a:r>
              <a:rPr kumimoji="1" lang="en-US" altLang="ja-JP" sz="2000" b="1" i="1" u="none" strike="noStrike" cap="none" normalizeH="0" baseline="0" dirty="0" smtClean="0" bmk="_Toc391495915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1" i="1" u="none" strike="noStrike" cap="none" normalizeH="0" baseline="0" dirty="0" err="1" smtClean="0" bmk="_Toc391495915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vật</a:t>
            </a:r>
            <a:r>
              <a:rPr kumimoji="1" lang="en-US" altLang="ja-JP" sz="2000" b="1" i="1" u="none" strike="noStrike" cap="none" normalizeH="0" baseline="0" dirty="0" smtClean="0" bmk="_Toc391495915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1" i="1" u="none" strike="noStrike" cap="none" normalizeH="0" baseline="0" dirty="0" err="1" smtClean="0" bmk="_Toc391495915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cảm</a:t>
            </a:r>
            <a:r>
              <a:rPr kumimoji="1" lang="en-US" altLang="ja-JP" sz="2000" b="1" i="1" u="none" strike="noStrike" cap="none" normalizeH="0" baseline="0" dirty="0" smtClean="0" bmk="_Toc391495915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1" i="1" u="none" strike="noStrike" cap="none" normalizeH="0" baseline="0" dirty="0" err="1" smtClean="0" bmk="_Toc391495915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endParaRPr kumimoji="1" lang="en-US" altLang="ja-JP" sz="1050" b="0" i="1" u="none" strike="noStrike" cap="none" normalizeH="0" baseline="0" dirty="0" smtClean="0" bmk="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vật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chủ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trung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mang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ấu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Người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vừa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vật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chủ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trung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mang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ấu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vừa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vật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chủ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cuối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khi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trưởng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trong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ruột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non.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Một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số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ú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ăn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thịt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như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đều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trưởng</a:t>
            </a:r>
            <a:endParaRPr kumimoji="1" lang="en-US" altLang="ja-JP" sz="20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rừng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ấu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tương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tự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như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05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1" i="1" u="none" strike="noStrike" cap="none" normalizeH="0" baseline="0" dirty="0" err="1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Đường</a:t>
            </a:r>
            <a:r>
              <a:rPr kumimoji="1" lang="en-US" altLang="ja-JP" sz="2000" b="1" i="1" u="none" strike="noStrike" cap="none" normalizeH="0" baseline="0" dirty="0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1" i="1" u="none" strike="noStrike" cap="none" normalizeH="0" baseline="0" dirty="0" err="1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truyền</a:t>
            </a:r>
            <a:r>
              <a:rPr kumimoji="1" lang="en-US" altLang="ja-JP" sz="2000" b="1" i="1" u="none" strike="noStrike" cap="none" normalizeH="0" baseline="0" dirty="0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1" i="1" u="none" strike="noStrike" cap="none" normalizeH="0" baseline="0" dirty="0" err="1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lây</a:t>
            </a:r>
            <a:endParaRPr kumimoji="1" lang="en-US" altLang="ja-JP" sz="1050" b="0" i="1" u="none" strike="noStrike" cap="none" normalizeH="0" baseline="0" dirty="0" smtClean="0" bmk="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lây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qua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đường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tiêu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ăn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phải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trứng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sẽ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ấu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Cysticercus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cellulosae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Người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ú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ăn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thịt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sống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ấu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sẽ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dây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do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Taenia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solium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05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1" i="1" u="none" strike="noStrike" cap="none" normalizeH="0" baseline="0" dirty="0" err="1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sz="2000" b="1" i="1" u="none" strike="noStrike" cap="none" normalizeH="0" baseline="0" dirty="0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1" i="1" u="none" strike="noStrike" cap="none" normalizeH="0" baseline="0" dirty="0" err="1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kiện</a:t>
            </a:r>
            <a:r>
              <a:rPr kumimoji="1" lang="en-US" altLang="ja-JP" sz="2000" b="1" i="1" u="none" strike="noStrike" cap="none" normalizeH="0" baseline="0" dirty="0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1" i="1" u="none" strike="noStrike" cap="none" normalizeH="0" baseline="0" dirty="0" err="1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lây</a:t>
            </a:r>
            <a:r>
              <a:rPr kumimoji="1" lang="en-US" altLang="ja-JP" sz="2000" b="1" i="1" u="none" strike="noStrike" cap="none" normalizeH="0" baseline="0" dirty="0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1" i="1" u="none" strike="noStrike" cap="none" normalizeH="0" baseline="0" dirty="0" err="1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truyền</a:t>
            </a:r>
            <a:endParaRPr kumimoji="1" lang="en-US" altLang="ja-JP" sz="1050" b="0" i="1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lưu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những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người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dân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tập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qu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ăn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thịt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không</a:t>
            </a:r>
            <a:endParaRPr kumimoji="1" lang="en-US" altLang="ja-JP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nấu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nem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chua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thịt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;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thải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tươi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môi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trường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tự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nhien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nuôi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thả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rông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Trong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kiện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như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dây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Taenia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solium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sẽ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triển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é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vòng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đời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trong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chủ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trung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người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cũng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như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một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số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ú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ăn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thịt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trở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chủ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cuối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Chẩn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đoán</a:t>
            </a:r>
            <a:endParaRPr kumimoji="1" lang="ja-JP" altLang="en-US"/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-180528" y="1405220"/>
            <a:ext cx="9401933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X</a:t>
            </a: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é</a:t>
            </a: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nghiệm</a:t>
            </a:r>
            <a:r>
              <a:rPr kumimoji="1" lang="en-US" altLang="ja-JP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ấu</a:t>
            </a:r>
            <a:r>
              <a:rPr kumimoji="1" lang="en-US" altLang="ja-JP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gạo</a:t>
            </a:r>
            <a:endParaRPr kumimoji="1" lang="en-US" altLang="ja-JP" sz="12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Trong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thịt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cơ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lưỡi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cơ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tim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cơ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ho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mô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đều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ấu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khi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mắc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“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gạo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”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kiểm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tra</a:t>
            </a:r>
            <a:endParaRPr kumimoji="1" lang="en-US" altLang="ja-JP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thịt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để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ấu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một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trức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tiếp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bằng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mắt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thường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800" b="1" i="1" u="none" strike="noStrike" cap="none" normalizeH="0" baseline="0" dirty="0" err="1" smtClean="0" bmk="_Toc39149592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Ứng</a:t>
            </a:r>
            <a:r>
              <a:rPr kumimoji="1" lang="en-US" altLang="ja-JP" sz="2800" b="1" i="1" u="none" strike="noStrike" cap="none" normalizeH="0" baseline="0" dirty="0" smtClean="0" bmk="_Toc39149592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 bmk="_Toc39149592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dụng</a:t>
            </a:r>
            <a:r>
              <a:rPr kumimoji="1" lang="en-US" altLang="ja-JP" sz="2800" b="1" i="1" u="none" strike="noStrike" cap="none" normalizeH="0" baseline="0" dirty="0" smtClean="0" bmk="_Toc39149592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 bmk="_Toc39149592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phương</a:t>
            </a:r>
            <a:r>
              <a:rPr kumimoji="1" lang="en-US" altLang="ja-JP" sz="2800" b="1" i="1" u="none" strike="noStrike" cap="none" normalizeH="0" baseline="0" dirty="0" smtClean="0" bmk="_Toc39149592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 bmk="_Toc39149592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800" b="1" i="1" u="none" strike="noStrike" cap="none" normalizeH="0" baseline="0" dirty="0" err="1" smtClean="0" bmk="_Toc391495921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1" i="1" u="none" strike="noStrike" cap="none" normalizeH="0" baseline="0" dirty="0" err="1" smtClean="0" bmk="_Toc39149592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</a:t>
            </a:r>
            <a:r>
              <a:rPr kumimoji="1" lang="en-US" altLang="ja-JP" sz="2800" b="1" i="1" u="none" strike="noStrike" cap="none" normalizeH="0" baseline="0" dirty="0" smtClean="0" bmk="_Toc39149592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ELISA</a:t>
            </a:r>
            <a:endParaRPr kumimoji="1" lang="en-US" altLang="ja-JP" sz="1200" b="0" i="1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ấu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gạo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trong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u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endParaRPr kumimoji="1" lang="en-US" altLang="ja-JP" sz="28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vật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chủ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Phương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cho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kết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quản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chẩn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đo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x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92 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95%.</a:t>
            </a:r>
            <a:endParaRPr kumimoji="1" lang="en-US" altLang="ja-JP" sz="12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800" b="1" i="1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X</a:t>
            </a:r>
            <a:r>
              <a:rPr kumimoji="1" lang="en-US" altLang="ja-JP" sz="2800" b="1" i="1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é</a:t>
            </a:r>
            <a:r>
              <a:rPr kumimoji="1" lang="en-US" altLang="ja-JP" sz="2800" b="1" i="1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800" b="1" i="1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nghiệm</a:t>
            </a:r>
            <a:r>
              <a:rPr kumimoji="1" lang="en-US" altLang="ja-JP" sz="2800" b="1" i="1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2800" b="1" i="1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800" b="1" i="1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2800" b="1" i="1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800" b="1" i="1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đốt</a:t>
            </a:r>
            <a:r>
              <a:rPr kumimoji="1" lang="en-US" altLang="ja-JP" sz="2800" b="1" i="1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800" b="1" i="1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1" i="1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endParaRPr kumimoji="1" lang="en-US" altLang="ja-JP" sz="12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Bằng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phương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lắng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cặn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Benedek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đốt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trong</a:t>
            </a:r>
            <a:endParaRPr kumimoji="1" lang="en-US" altLang="ja-JP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để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x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định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sự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vật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chủ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Phòng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và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trị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bệnh</a:t>
            </a:r>
            <a:endParaRPr kumimoji="1" lang="ja-JP" altLang="en-US"/>
          </a:p>
        </p:txBody>
      </p:sp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-396552" y="1268760"/>
            <a:ext cx="9339416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Tẩy</a:t>
            </a:r>
            <a:r>
              <a:rPr kumimoji="1" lang="en-US" altLang="ja-JP" sz="28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8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trưởng</a:t>
            </a:r>
            <a:r>
              <a:rPr kumimoji="1" lang="en-US" altLang="ja-JP" sz="28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endParaRPr kumimoji="1" lang="en-US" altLang="ja-JP" sz="1200" b="0" i="1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Niclosamid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ù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liều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50mg/kg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thể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trọng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endParaRPr kumimoji="1" lang="en-US" altLang="ja-JP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Praziquentel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ù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liều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8mg/kg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thể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trọng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endParaRPr kumimoji="1" lang="en-US" altLang="ja-JP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800" b="1" i="1" u="none" strike="noStrike" cap="none" normalizeH="0" baseline="0" dirty="0" err="1" smtClean="0" bmk="_Toc391495925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Diệt</a:t>
            </a:r>
            <a:r>
              <a:rPr kumimoji="1" lang="en-US" altLang="ja-JP" sz="2800" b="1" i="1" u="none" strike="noStrike" cap="none" normalizeH="0" baseline="0" dirty="0" smtClean="0" bmk="_Toc391495925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 bmk="_Toc391495925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ấu</a:t>
            </a:r>
            <a:r>
              <a:rPr kumimoji="1" lang="en-US" altLang="ja-JP" sz="2800" b="1" i="1" u="none" strike="noStrike" cap="none" normalizeH="0" baseline="0" dirty="0" smtClean="0" bmk="_Toc391495925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 bmk="_Toc391495925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800" b="1" i="1" u="none" strike="noStrike" cap="none" normalizeH="0" baseline="0" dirty="0" err="1" smtClean="0" bmk="_Toc391495925">
                <a:ln>
                  <a:noFill/>
                </a:ln>
                <a:solidFill>
                  <a:srgbClr val="FFFF00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800" b="1" i="1" u="none" strike="noStrike" cap="none" normalizeH="0" baseline="0" dirty="0" err="1" smtClean="0" bmk="_Toc391495925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800" b="1" i="1" u="none" strike="noStrike" cap="none" normalizeH="0" baseline="0" dirty="0" smtClean="0" bmk="_Toc391495925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smtClean="0" bmk="_Toc391495925">
                <a:ln>
                  <a:noFill/>
                </a:ln>
                <a:solidFill>
                  <a:srgbClr val="FFFF00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“</a:t>
            </a:r>
            <a:r>
              <a:rPr kumimoji="1" lang="en-US" altLang="ja-JP" sz="2800" b="1" i="1" u="none" strike="noStrike" cap="none" normalizeH="0" baseline="0" dirty="0" err="1" smtClean="0" bmk="_Toc391495925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gạo</a:t>
            </a:r>
            <a:r>
              <a:rPr kumimoji="1" lang="en-US" altLang="ja-JP" sz="2800" b="1" i="1" u="none" strike="noStrike" cap="none" normalizeH="0" baseline="0" dirty="0" smtClean="0" bmk="_Toc391495925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 bmk="_Toc391495925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800" b="1" i="1" u="none" strike="noStrike" cap="none" normalizeH="0" baseline="0" dirty="0" smtClean="0" bmk="_Toc391495925">
                <a:ln>
                  <a:noFill/>
                </a:ln>
                <a:solidFill>
                  <a:srgbClr val="FFFF00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”</a:t>
            </a:r>
            <a:endParaRPr kumimoji="1" lang="en-US" altLang="ja-JP" sz="1200" b="0" i="1" u="none" strike="noStrike" cap="none" normalizeH="0" baseline="0" dirty="0" smtClean="0" bmk="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Praziquentel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với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liều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như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tẩy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trưởng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à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(8mg/kg P</a:t>
            </a:r>
            <a:endParaRPr kumimoji="1" lang="en-US" altLang="ja-JP" sz="12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Fenbendazol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ù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liều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5mg/kg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thể</a:t>
            </a:r>
            <a:r>
              <a:rPr kumimoji="1" lang="en-US" altLang="ja-JP" sz="28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trọng</a:t>
            </a:r>
            <a:endParaRPr lang="en-US" altLang="ja-JP" sz="1200" dirty="0" smtClean="0" bmk="">
              <a:latin typeface="Arial" pitchFamily="34" charset="0"/>
              <a:ea typeface="ＭＳ Ｐゴシック" pitchFamily="50" charset="-128"/>
              <a:cs typeface="Times New Roman" pitchFamily="18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ja-JP" sz="28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Phòng</a:t>
            </a:r>
            <a:r>
              <a:rPr kumimoji="1" lang="en-US" altLang="ja-JP" sz="2800" b="1" i="1" u="none" strike="noStrike" cap="none" normalizeH="0" baseline="0" dirty="0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endParaRPr kumimoji="1" lang="en-US" altLang="ja-JP" sz="1200" b="0" i="1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 </a:t>
            </a:r>
            <a:r>
              <a:rPr lang="en-US" altLang="ja-JP" sz="2800" dirty="0" err="1" smtClean="0"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hịt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cần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kiểm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tra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ấu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gạo</a:t>
            </a:r>
            <a:endParaRPr kumimoji="1" lang="en-US" altLang="ja-JP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Khi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sử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dụng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thịt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phải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nấu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bỏ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tập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qu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ăn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thịt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thịt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sống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 (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nem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chua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).</a:t>
            </a:r>
            <a:endParaRPr kumimoji="1" lang="en-US" altLang="ja-JP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Không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nuôi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thả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rông</a:t>
            </a:r>
            <a:endParaRPr kumimoji="1" lang="en-US" altLang="ja-JP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người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phải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ủ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để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diệt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đốt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trứng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err="1" smtClean="0"/>
              <a:t>Bệnh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sán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dây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và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ấu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trùng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sán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dây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bò</a:t>
            </a:r>
            <a:endParaRPr kumimoji="1" lang="ja-JP" altLang="en-US"/>
          </a:p>
        </p:txBody>
      </p:sp>
      <p:sp>
        <p:nvSpPr>
          <p:cNvPr id="3" name="TextBox 2"/>
          <p:cNvSpPr txBox="1"/>
          <p:nvPr/>
        </p:nvSpPr>
        <p:spPr>
          <a:xfrm>
            <a:off x="539552" y="1988840"/>
            <a:ext cx="7144905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b="1" i="1" dirty="0" err="1" smtClean="0">
                <a:solidFill>
                  <a:srgbClr val="FFFF00"/>
                </a:solidFill>
              </a:rPr>
              <a:t>Tên</a:t>
            </a:r>
            <a:r>
              <a:rPr kumimoji="1" lang="en-US" altLang="ja-JP" sz="2800" b="1" i="1" dirty="0" smtClean="0">
                <a:solidFill>
                  <a:srgbClr val="FFFF00"/>
                </a:solidFill>
              </a:rPr>
              <a:t> </a:t>
            </a:r>
            <a:r>
              <a:rPr kumimoji="1" lang="en-US" altLang="ja-JP" sz="2800" b="1" i="1" dirty="0" err="1" smtClean="0">
                <a:solidFill>
                  <a:srgbClr val="FFFF00"/>
                </a:solidFill>
              </a:rPr>
              <a:t>căn</a:t>
            </a:r>
            <a:r>
              <a:rPr kumimoji="1" lang="en-US" altLang="ja-JP" sz="2800" b="1" i="1" dirty="0" smtClean="0">
                <a:solidFill>
                  <a:srgbClr val="FFFF00"/>
                </a:solidFill>
              </a:rPr>
              <a:t> </a:t>
            </a:r>
            <a:r>
              <a:rPr kumimoji="1" lang="en-US" altLang="ja-JP" sz="2800" b="1" i="1" dirty="0" err="1" smtClean="0">
                <a:solidFill>
                  <a:srgbClr val="FFFF00"/>
                </a:solidFill>
              </a:rPr>
              <a:t>bệnh</a:t>
            </a:r>
            <a:r>
              <a:rPr kumimoji="1" lang="en-US" altLang="ja-JP" sz="2400" dirty="0" smtClean="0">
                <a:solidFill>
                  <a:srgbClr val="FFFF00"/>
                </a:solidFill>
              </a:rPr>
              <a:t>:</a:t>
            </a:r>
          </a:p>
          <a:p>
            <a:r>
              <a:rPr lang="en-US" altLang="ja-JP" sz="2400" dirty="0" err="1" smtClean="0"/>
              <a:t>Bệnh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sán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dây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lợn</a:t>
            </a:r>
            <a:r>
              <a:rPr lang="en-US" altLang="ja-JP" sz="2400" dirty="0" smtClean="0"/>
              <a:t> do </a:t>
            </a:r>
            <a:r>
              <a:rPr lang="en-US" altLang="ja-JP" sz="2400" i="1" dirty="0" err="1" smtClean="0"/>
              <a:t>Teania</a:t>
            </a:r>
            <a:r>
              <a:rPr lang="en-US" altLang="ja-JP" sz="2400" i="1" dirty="0" smtClean="0"/>
              <a:t> </a:t>
            </a:r>
            <a:r>
              <a:rPr lang="en-US" altLang="ja-JP" sz="2400" i="1" dirty="0" err="1" smtClean="0"/>
              <a:t>saginata</a:t>
            </a:r>
            <a:endParaRPr lang="en-US" altLang="ja-JP" sz="2400" i="1" dirty="0" smtClean="0"/>
          </a:p>
          <a:p>
            <a:r>
              <a:rPr lang="en-US" altLang="ja-JP" sz="2400" dirty="0" err="1" smtClean="0"/>
              <a:t>Bệnh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ấu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trùng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sán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dây</a:t>
            </a:r>
            <a:r>
              <a:rPr lang="en-US" altLang="ja-JP" sz="2400" dirty="0" smtClean="0"/>
              <a:t> do</a:t>
            </a:r>
            <a:r>
              <a:rPr lang="en-US" altLang="ja-JP" sz="2400" i="1" dirty="0" smtClean="0"/>
              <a:t> </a:t>
            </a:r>
            <a:r>
              <a:rPr lang="en-US" altLang="ja-JP" sz="2400" i="1" dirty="0" err="1" smtClean="0"/>
              <a:t>Cysticercus</a:t>
            </a:r>
            <a:r>
              <a:rPr lang="en-US" altLang="ja-JP" sz="2400" i="1" dirty="0" smtClean="0"/>
              <a:t> </a:t>
            </a:r>
            <a:r>
              <a:rPr lang="en-US" altLang="ja-JP" sz="2400" i="1" dirty="0" err="1" smtClean="0"/>
              <a:t>bovis</a:t>
            </a:r>
            <a:r>
              <a:rPr lang="en-US" altLang="ja-JP" sz="2400" i="1" dirty="0" smtClean="0"/>
              <a:t> </a:t>
            </a:r>
            <a:r>
              <a:rPr lang="en-US" altLang="ja-JP" sz="2400" dirty="0" smtClean="0"/>
              <a:t>(</a:t>
            </a:r>
            <a:r>
              <a:rPr lang="en-US" altLang="ja-JP" sz="2400" dirty="0" err="1" smtClean="0"/>
              <a:t>Gạo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bò</a:t>
            </a:r>
            <a:r>
              <a:rPr lang="en-US" altLang="ja-JP" sz="2400" dirty="0" smtClean="0"/>
              <a:t>)</a:t>
            </a:r>
            <a:endParaRPr lang="ja-JP" altLang="en-US" sz="2400" smtClean="0"/>
          </a:p>
          <a:p>
            <a:r>
              <a:rPr lang="en-US" altLang="ja-JP" sz="2400" dirty="0" smtClean="0"/>
              <a:t>  </a:t>
            </a:r>
            <a:endParaRPr kumimoji="1" lang="ja-JP" altLang="en-US" sz="2400"/>
          </a:p>
        </p:txBody>
      </p:sp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539552" y="2561417"/>
            <a:ext cx="8064259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ja-JP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ja-JP" sz="2400" dirty="0" smtClean="0"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2800" b="1" i="1" dirty="0" err="1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lang="en-US" altLang="ja-JP" sz="2800" b="1" i="1" dirty="0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2800" b="1" i="1" dirty="0" err="1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bố</a:t>
            </a:r>
            <a:r>
              <a:rPr lang="en-US" altLang="ja-JP" sz="2800" b="1" i="1" dirty="0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2800" b="1" i="1" dirty="0" err="1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lang="en-US" altLang="ja-JP" sz="2800" b="1" i="1" dirty="0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2800" b="1" i="1" dirty="0" err="1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endParaRPr lang="en-US" altLang="ja-JP" sz="2800" b="1" i="1" dirty="0" smtClean="0">
              <a:solidFill>
                <a:srgbClr val="FFFF00"/>
              </a:solidFill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hầu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hết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nước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trên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Thế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giới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đặc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biệt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nước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Châu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Châu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Phi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Châu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Mỹ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Ở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nước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dây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do </a:t>
            </a:r>
            <a:r>
              <a:rPr kumimoji="1" lang="en-US" altLang="ja-JP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Taenia</a:t>
            </a:r>
            <a:r>
              <a:rPr kumimoji="1" lang="en-US" altLang="ja-JP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saginata</a:t>
            </a:r>
            <a:r>
              <a:rPr kumimoji="1" lang="en-US" altLang="ja-JP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ấu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endParaRPr kumimoji="1" lang="en-US" altLang="ja-JP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Cysticercus</a:t>
            </a:r>
            <a:r>
              <a:rPr kumimoji="1" lang="en-US" altLang="ja-JP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bovis</a:t>
            </a:r>
            <a:r>
              <a:rPr kumimoji="1" lang="en-US" altLang="ja-JP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đã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được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người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ở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tất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cả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endParaRPr kumimoji="1" lang="en-US" altLang="ja-JP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Hệ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thống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phân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loại</a:t>
            </a:r>
            <a:endParaRPr kumimoji="1" lang="ja-JP" altLang="en-US"/>
          </a:p>
        </p:txBody>
      </p:sp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755576" y="1434843"/>
            <a:ext cx="584006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Thuộc</a:t>
            </a:r>
            <a:r>
              <a:rPr kumimoji="1" lang="en-US" altLang="ja-JP" sz="36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hệ</a:t>
            </a:r>
            <a:r>
              <a:rPr kumimoji="1" lang="en-US" altLang="ja-JP" sz="36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thống</a:t>
            </a:r>
            <a:r>
              <a:rPr kumimoji="1" lang="en-US" altLang="ja-JP" sz="36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36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loại</a:t>
            </a:r>
            <a:r>
              <a:rPr kumimoji="1" lang="en-US" altLang="ja-JP" sz="36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sau</a:t>
            </a:r>
            <a:r>
              <a:rPr kumimoji="1" lang="en-US" altLang="ja-JP" sz="36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endParaRPr kumimoji="1" lang="en-US" altLang="ja-JP" sz="3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Lớp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dây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Cestoda</a:t>
            </a:r>
            <a:endParaRPr kumimoji="1" lang="en-US" altLang="ja-JP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lớp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Cestoda</a:t>
            </a:r>
            <a:endParaRPr kumimoji="1" lang="en-US" altLang="ja-JP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Bộ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Cyclophyllidae</a:t>
            </a:r>
            <a:endParaRPr kumimoji="1" lang="en-US" altLang="ja-JP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Họ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Taeniidae</a:t>
            </a:r>
            <a:endParaRPr kumimoji="1" lang="en-US" altLang="ja-JP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Giống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Taenia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saginata</a:t>
            </a:r>
            <a:endParaRPr kumimoji="1" lang="en-US" altLang="ja-JP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Taenia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bovis</a:t>
            </a:r>
            <a:endParaRPr kumimoji="1" lang="en-US" altLang="ja-JP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673475" y="250825"/>
            <a:ext cx="1582738" cy="868363"/>
            <a:chOff x="1788308" y="3379097"/>
            <a:chExt cx="1583679" cy="869053"/>
          </a:xfrm>
        </p:grpSpPr>
        <p:sp>
          <p:nvSpPr>
            <p:cNvPr id="5" name="Rounded Rectangle 4"/>
            <p:cNvSpPr/>
            <p:nvPr/>
          </p:nvSpPr>
          <p:spPr>
            <a:xfrm>
              <a:off x="1788308" y="3379097"/>
              <a:ext cx="1583679" cy="869053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1813723" y="3404517"/>
              <a:ext cx="1532849" cy="818213"/>
            </a:xfrm>
            <a:prstGeom prst="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lIns="76200" tIns="76200" rIns="76200" bIns="7620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000" b="1">
                  <a:solidFill>
                    <a:srgbClr val="000000"/>
                  </a:solidFill>
                  <a:latin typeface="Calibri" charset="0"/>
                  <a:ea typeface="ＭＳ Ｐゴシック" charset="0"/>
                  <a:cs typeface="ＭＳ Ｐゴシック" charset="0"/>
                </a:rPr>
                <a:t>SÁN DÂY </a:t>
              </a:r>
              <a:r>
                <a:rPr lang="en-US" sz="2000" b="1" i="1">
                  <a:solidFill>
                    <a:srgbClr val="000000"/>
                  </a:solidFill>
                  <a:latin typeface="Calibri" charset="0"/>
                  <a:ea typeface="ＭＳ Ｐゴシック" charset="0"/>
                  <a:cs typeface="ＭＳ Ｐゴシック" charset="0"/>
                </a:rPr>
                <a:t>Cestoda</a:t>
              </a:r>
              <a:r>
                <a:rPr lang="en-US" sz="2000" b="1">
                  <a:solidFill>
                    <a:srgbClr val="000000"/>
                  </a:solidFill>
                  <a:latin typeface="Calibri" charset="0"/>
                  <a:ea typeface="ＭＳ Ｐゴシック" charset="0"/>
                  <a:cs typeface="ＭＳ Ｐゴシック" charset="0"/>
                </a:rPr>
                <a:t> </a:t>
              </a:r>
            </a:p>
          </p:txBody>
        </p:sp>
      </p:grpSp>
      <p:cxnSp>
        <p:nvCxnSpPr>
          <p:cNvPr id="7" name="Straight Arrow Connector 6"/>
          <p:cNvCxnSpPr>
            <a:stCxn id="5" idx="1"/>
          </p:cNvCxnSpPr>
          <p:nvPr/>
        </p:nvCxnSpPr>
        <p:spPr>
          <a:xfrm flipH="1">
            <a:off x="2522538" y="685007"/>
            <a:ext cx="1150937" cy="60483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cxnSp>
      <p:sp>
        <p:nvSpPr>
          <p:cNvPr id="8" name="Rectangle 7"/>
          <p:cNvSpPr/>
          <p:nvPr/>
        </p:nvSpPr>
        <p:spPr>
          <a:xfrm>
            <a:off x="1203325" y="1289844"/>
            <a:ext cx="2058988" cy="73818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 smtClean="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rPr>
              <a:t>BỘ VIÊN </a:t>
            </a:r>
            <a:r>
              <a:rPr lang="en-US" sz="2000" b="1" dirty="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rPr>
              <a:t>DIỆP</a:t>
            </a:r>
          </a:p>
          <a:p>
            <a:pPr algn="ctr">
              <a:defRPr/>
            </a:pPr>
            <a:r>
              <a:rPr lang="en-US" sz="2000" b="1" dirty="0" err="1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rPr>
              <a:t>Cyclophyllidea</a:t>
            </a:r>
            <a:endParaRPr lang="en-US" sz="2000" b="1" dirty="0">
              <a:solidFill>
                <a:schemeClr val="tx1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35696" y="2852936"/>
            <a:ext cx="1872209" cy="57626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b="1" i="1" dirty="0" err="1" smtClean="0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</a:rPr>
              <a:t>Anoplocephalilae</a:t>
            </a:r>
            <a:endParaRPr lang="en-US" b="1" dirty="0">
              <a:solidFill>
                <a:srgbClr val="000000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95536" y="2852936"/>
            <a:ext cx="1247899" cy="57606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i="1" dirty="0" err="1" smtClean="0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</a:rPr>
              <a:t>Taeniidae</a:t>
            </a:r>
            <a:r>
              <a:rPr lang="en-US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endParaRPr lang="en-US" dirty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1401786" y="2028031"/>
            <a:ext cx="1862" cy="8249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2948621" y="2028031"/>
            <a:ext cx="0" cy="80803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cxnSp>
      <p:sp>
        <p:nvSpPr>
          <p:cNvPr id="22" name="TextBox 21"/>
          <p:cNvSpPr txBox="1"/>
          <p:nvPr/>
        </p:nvSpPr>
        <p:spPr>
          <a:xfrm>
            <a:off x="323528" y="3573016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err="1" smtClean="0">
                <a:solidFill>
                  <a:schemeClr val="bg1"/>
                </a:solidFill>
                <a:latin typeface="Times New Roman" charset="0"/>
                <a:cs typeface="Times New Roman" charset="0"/>
              </a:rPr>
              <a:t>Taenia</a:t>
            </a:r>
            <a:r>
              <a:rPr lang="en-US" b="1" i="1" dirty="0" smtClean="0">
                <a:solidFill>
                  <a:schemeClr val="bg1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b="1" i="1" dirty="0" err="1" smtClean="0">
                <a:solidFill>
                  <a:schemeClr val="bg1"/>
                </a:solidFill>
                <a:latin typeface="Times New Roman" charset="0"/>
                <a:cs typeface="Times New Roman" charset="0"/>
              </a:rPr>
              <a:t>solium</a:t>
            </a:r>
            <a:endParaRPr lang="en-US" b="1" i="1" dirty="0">
              <a:solidFill>
                <a:schemeClr val="bg1"/>
              </a:solidFill>
              <a:latin typeface="Times New Roman" charset="0"/>
              <a:cs typeface="Times New Roman" charset="0"/>
            </a:endParaRPr>
          </a:p>
          <a:p>
            <a:endParaRPr lang="en-US" dirty="0">
              <a:solidFill>
                <a:schemeClr val="accent6"/>
              </a:solidFill>
            </a:endParaRPr>
          </a:p>
        </p:txBody>
      </p:sp>
      <p:cxnSp>
        <p:nvCxnSpPr>
          <p:cNvPr id="27" name="Straight Arrow Connector 26"/>
          <p:cNvCxnSpPr>
            <a:stCxn id="5" idx="3"/>
          </p:cNvCxnSpPr>
          <p:nvPr/>
        </p:nvCxnSpPr>
        <p:spPr>
          <a:xfrm>
            <a:off x="5256213" y="685007"/>
            <a:ext cx="1431856" cy="59541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cxnSp>
      <p:sp>
        <p:nvSpPr>
          <p:cNvPr id="28" name="Rectangle 27"/>
          <p:cNvSpPr/>
          <p:nvPr/>
        </p:nvSpPr>
        <p:spPr>
          <a:xfrm>
            <a:off x="5995480" y="1280418"/>
            <a:ext cx="2058988" cy="73818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 smtClean="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rPr>
              <a:t>BỘ GIẢ </a:t>
            </a:r>
            <a:r>
              <a:rPr lang="en-US" sz="2000" b="1" dirty="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rPr>
              <a:t>DIỆP</a:t>
            </a:r>
          </a:p>
          <a:p>
            <a:pPr algn="ctr">
              <a:defRPr/>
            </a:pPr>
            <a:r>
              <a:rPr lang="en-US" sz="2000" b="1" dirty="0" err="1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rPr>
              <a:t>Pseuudophyllidea</a:t>
            </a:r>
            <a:endParaRPr lang="en-US" sz="2000" b="1" dirty="0">
              <a:solidFill>
                <a:schemeClr val="tx1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369584" y="2852936"/>
            <a:ext cx="2108200" cy="57626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</a:rPr>
              <a:t>SÁN DÂY 2 RÃNH</a:t>
            </a:r>
          </a:p>
          <a:p>
            <a:pPr algn="ctr">
              <a:defRPr/>
            </a:pPr>
            <a:r>
              <a:rPr lang="en-US" b="1" dirty="0" err="1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</a:rPr>
              <a:t>Diphyllobothriidae</a:t>
            </a:r>
            <a:r>
              <a:rPr lang="en-US" b="1" dirty="0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7450672" y="2018605"/>
            <a:ext cx="1648" cy="83433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cxnSp>
      <p:sp>
        <p:nvSpPr>
          <p:cNvPr id="21" name="Rectangle 20"/>
          <p:cNvSpPr/>
          <p:nvPr/>
        </p:nvSpPr>
        <p:spPr>
          <a:xfrm>
            <a:off x="3995936" y="2852936"/>
            <a:ext cx="1347503" cy="57626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b="1" i="1" dirty="0" err="1" smtClean="0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</a:rPr>
              <a:t>Dilepididae</a:t>
            </a:r>
            <a:r>
              <a:rPr lang="en-US" b="1" dirty="0" smtClean="0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endParaRPr lang="en-US" b="1" dirty="0">
              <a:solidFill>
                <a:srgbClr val="000000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cxnSp>
        <p:nvCxnSpPr>
          <p:cNvPr id="35" name="Straight Connector 34"/>
          <p:cNvCxnSpPr>
            <a:stCxn id="8" idx="3"/>
          </p:cNvCxnSpPr>
          <p:nvPr/>
        </p:nvCxnSpPr>
        <p:spPr>
          <a:xfrm flipV="1">
            <a:off x="3262313" y="1628800"/>
            <a:ext cx="1165671" cy="30138"/>
          </a:xfrm>
          <a:prstGeom prst="line">
            <a:avLst/>
          </a:prstGeom>
          <a:ln w="127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4427984" y="1628800"/>
            <a:ext cx="0" cy="1080120"/>
          </a:xfrm>
          <a:prstGeom prst="straightConnector1">
            <a:avLst/>
          </a:prstGeom>
          <a:ln w="12700"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23528" y="3934797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err="1" smtClean="0">
                <a:solidFill>
                  <a:schemeClr val="bg1"/>
                </a:solidFill>
                <a:latin typeface="Times New Roman" charset="0"/>
                <a:cs typeface="Times New Roman" charset="0"/>
              </a:rPr>
              <a:t>Taenia</a:t>
            </a:r>
            <a:r>
              <a:rPr lang="en-US" b="1" i="1" dirty="0" smtClean="0">
                <a:solidFill>
                  <a:schemeClr val="bg1"/>
                </a:solidFill>
                <a:latin typeface="Times New Roman" charset="0"/>
                <a:cs typeface="Times New Roman" charset="0"/>
              </a:rPr>
              <a:t> </a:t>
            </a:r>
            <a:r>
              <a:rPr lang="en-US" b="1" i="1" dirty="0" err="1" smtClean="0">
                <a:solidFill>
                  <a:schemeClr val="bg1"/>
                </a:solidFill>
                <a:latin typeface="Times New Roman" charset="0"/>
                <a:cs typeface="Times New Roman" charset="0"/>
              </a:rPr>
              <a:t>bovis</a:t>
            </a:r>
            <a:endParaRPr lang="en-US" b="1" i="1" dirty="0">
              <a:solidFill>
                <a:schemeClr val="bg1"/>
              </a:solidFill>
              <a:latin typeface="Times New Roman" charset="0"/>
              <a:cs typeface="Times New Roman" charset="0"/>
            </a:endParaRPr>
          </a:p>
          <a:p>
            <a:endParaRPr lang="en-US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37023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Vòng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đời</a:t>
            </a:r>
            <a:endParaRPr kumimoji="1" lang="ja-JP" altLang="en-US"/>
          </a:p>
        </p:txBody>
      </p:sp>
      <p:pic>
        <p:nvPicPr>
          <p:cNvPr id="3" name="Picture 3" descr="http://www.impe-qn.org.vn/impe-qn/vn/upload/info/image/1230865084640_TaeniaLifeCycleCD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628800"/>
            <a:ext cx="6122168" cy="4824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AutoShape 2" descr="Kết quả hình ảnh cho gạo b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pic>
        <p:nvPicPr>
          <p:cNvPr id="55300" name="Picture 4" descr="Kết quả hình ảnh cho gạo b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692696"/>
            <a:ext cx="4032448" cy="3020445"/>
          </a:xfrm>
          <a:prstGeom prst="rect">
            <a:avLst/>
          </a:prstGeom>
          <a:noFill/>
        </p:spPr>
      </p:pic>
      <p:pic>
        <p:nvPicPr>
          <p:cNvPr id="55302" name="Picture 6" descr="http://www.medicine.mcgill.ca/tropmed/imagesplaty/saginatascolex-chma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476672"/>
            <a:ext cx="2247900" cy="2933701"/>
          </a:xfrm>
          <a:prstGeom prst="rect">
            <a:avLst/>
          </a:prstGeom>
          <a:noFill/>
        </p:spPr>
      </p:pic>
      <p:pic>
        <p:nvPicPr>
          <p:cNvPr id="55304" name="Picture 8" descr="https://encrypted-tbn1.gstatic.com/images?q=tbn:ANd9GcT33zWI5IHBoWfi-_h8yIh56eTxiLs_SZSpzxFfUYPTO_6hdADdk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3933056"/>
            <a:ext cx="3960440" cy="263549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79512" y="4653136"/>
            <a:ext cx="24641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err="1" smtClean="0"/>
              <a:t>Tử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cung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từ</a:t>
            </a:r>
            <a:r>
              <a:rPr kumimoji="1" lang="en-US" altLang="ja-JP" dirty="0" smtClean="0"/>
              <a:t> 7-12 </a:t>
            </a:r>
            <a:r>
              <a:rPr kumimoji="1" lang="en-US" altLang="ja-JP" dirty="0" err="1" smtClean="0"/>
              <a:t>nhánh</a:t>
            </a:r>
            <a:endParaRPr kumimoji="1" lang="ja-JP" altLang="en-US"/>
          </a:p>
        </p:txBody>
      </p:sp>
      <p:sp>
        <p:nvSpPr>
          <p:cNvPr id="8" name="TextBox 7"/>
          <p:cNvSpPr txBox="1"/>
          <p:nvPr/>
        </p:nvSpPr>
        <p:spPr>
          <a:xfrm>
            <a:off x="6572360" y="4653136"/>
            <a:ext cx="25795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err="1" smtClean="0"/>
              <a:t>Tử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cung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từ</a:t>
            </a:r>
            <a:r>
              <a:rPr kumimoji="1" lang="en-US" altLang="ja-JP" dirty="0" smtClean="0"/>
              <a:t> 15-30 </a:t>
            </a:r>
            <a:r>
              <a:rPr kumimoji="1" lang="en-US" altLang="ja-JP" dirty="0" err="1" smtClean="0"/>
              <a:t>nhánh</a:t>
            </a:r>
            <a:endParaRPr kumimoji="1" lang="ja-JP" alt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275856" y="1556792"/>
            <a:ext cx="2520280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b="1" dirty="0" err="1" smtClean="0"/>
              <a:t>Nematoda</a:t>
            </a:r>
            <a:endParaRPr kumimoji="1" lang="en-US" altLang="ja-JP" sz="2400" b="1" dirty="0" smtClean="0"/>
          </a:p>
          <a:p>
            <a:pPr algn="ctr"/>
            <a:r>
              <a:rPr lang="en-US" altLang="ja-JP" sz="2400" b="1" dirty="0" err="1" smtClean="0"/>
              <a:t>Giun</a:t>
            </a:r>
            <a:r>
              <a:rPr lang="en-US" altLang="ja-JP" sz="2400" b="1" dirty="0" smtClean="0"/>
              <a:t> </a:t>
            </a:r>
            <a:r>
              <a:rPr lang="en-US" altLang="ja-JP" sz="2400" b="1" dirty="0" err="1" smtClean="0"/>
              <a:t>tròn</a:t>
            </a:r>
            <a:endParaRPr kumimoji="1" lang="ja-JP" altLang="en-US" sz="2400" b="1"/>
          </a:p>
        </p:txBody>
      </p:sp>
      <p:sp>
        <p:nvSpPr>
          <p:cNvPr id="3" name="Rounded Rectangle 2"/>
          <p:cNvSpPr/>
          <p:nvPr/>
        </p:nvSpPr>
        <p:spPr>
          <a:xfrm>
            <a:off x="3131840" y="3212976"/>
            <a:ext cx="2880320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b="1" dirty="0" err="1" smtClean="0"/>
              <a:t>Giun</a:t>
            </a:r>
            <a:r>
              <a:rPr kumimoji="1" lang="en-US" altLang="ja-JP" sz="2400" b="1" dirty="0" smtClean="0"/>
              <a:t> </a:t>
            </a:r>
            <a:r>
              <a:rPr kumimoji="1" lang="en-US" altLang="ja-JP" sz="2400" b="1" dirty="0" err="1" smtClean="0"/>
              <a:t>đũa</a:t>
            </a:r>
            <a:r>
              <a:rPr kumimoji="1" lang="en-US" altLang="ja-JP" sz="2400" b="1" dirty="0" smtClean="0"/>
              <a:t> </a:t>
            </a:r>
            <a:r>
              <a:rPr kumimoji="1" lang="en-US" altLang="ja-JP" sz="2400" b="1" dirty="0" err="1" smtClean="0"/>
              <a:t>lợn</a:t>
            </a:r>
            <a:endParaRPr kumimoji="1" lang="en-US" altLang="ja-JP" sz="2400" b="1" dirty="0" smtClean="0"/>
          </a:p>
          <a:p>
            <a:pPr algn="ctr"/>
            <a:r>
              <a:rPr lang="en-US" altLang="ja-JP" sz="2400" b="1" dirty="0" err="1" smtClean="0"/>
              <a:t>Ascaris</a:t>
            </a:r>
            <a:r>
              <a:rPr lang="en-US" altLang="ja-JP" sz="2400" b="1" dirty="0" smtClean="0"/>
              <a:t> </a:t>
            </a:r>
            <a:r>
              <a:rPr lang="en-US" altLang="ja-JP" sz="2400" b="1" dirty="0" err="1" smtClean="0"/>
              <a:t>suum</a:t>
            </a:r>
            <a:endParaRPr kumimoji="1" lang="ja-JP" altLang="en-US" sz="2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err="1" smtClean="0"/>
              <a:t>Bệnh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giun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đũa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lợn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en-US" altLang="ja-JP" dirty="0" smtClean="0"/>
              <a:t>(</a:t>
            </a:r>
            <a:r>
              <a:rPr lang="en-US" altLang="ja-JP" dirty="0" err="1" smtClean="0"/>
              <a:t>Ascariosis</a:t>
            </a:r>
            <a:r>
              <a:rPr lang="en-US" altLang="ja-JP" dirty="0" smtClean="0"/>
              <a:t>)</a:t>
            </a:r>
            <a:endParaRPr kumimoji="1" lang="ja-JP" altLang="en-US"/>
          </a:p>
        </p:txBody>
      </p:sp>
      <p:sp>
        <p:nvSpPr>
          <p:cNvPr id="3" name="Rectangle 2"/>
          <p:cNvSpPr/>
          <p:nvPr/>
        </p:nvSpPr>
        <p:spPr>
          <a:xfrm>
            <a:off x="827584" y="1772816"/>
            <a:ext cx="631454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3200" b="1" i="1" dirty="0" err="1" smtClean="0">
                <a:solidFill>
                  <a:srgbClr val="FFFF00"/>
                </a:solidFill>
              </a:rPr>
              <a:t>Tên</a:t>
            </a:r>
            <a:r>
              <a:rPr lang="en-US" altLang="ja-JP" sz="3200" b="1" i="1" dirty="0" smtClean="0">
                <a:solidFill>
                  <a:srgbClr val="FFFF00"/>
                </a:solidFill>
              </a:rPr>
              <a:t> </a:t>
            </a:r>
            <a:r>
              <a:rPr lang="en-US" altLang="ja-JP" sz="3200" b="1" i="1" dirty="0" err="1" smtClean="0">
                <a:solidFill>
                  <a:srgbClr val="FFFF00"/>
                </a:solidFill>
              </a:rPr>
              <a:t>căn</a:t>
            </a:r>
            <a:r>
              <a:rPr lang="en-US" altLang="ja-JP" sz="3200" b="1" i="1" dirty="0" smtClean="0">
                <a:solidFill>
                  <a:srgbClr val="FFFF00"/>
                </a:solidFill>
              </a:rPr>
              <a:t> </a:t>
            </a:r>
            <a:r>
              <a:rPr lang="en-US" altLang="ja-JP" sz="3200" b="1" i="1" dirty="0" err="1" smtClean="0">
                <a:solidFill>
                  <a:srgbClr val="FFFF00"/>
                </a:solidFill>
              </a:rPr>
              <a:t>bệnh</a:t>
            </a:r>
            <a:r>
              <a:rPr lang="en-US" altLang="ja-JP" sz="2800" dirty="0" smtClean="0">
                <a:solidFill>
                  <a:srgbClr val="FFFF00"/>
                </a:solidFill>
              </a:rPr>
              <a:t>: </a:t>
            </a:r>
          </a:p>
          <a:p>
            <a:r>
              <a:rPr lang="en-US" altLang="ja-JP" sz="2800" dirty="0" err="1" smtClean="0"/>
              <a:t>Bệnh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giun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đũa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lợn</a:t>
            </a:r>
            <a:r>
              <a:rPr lang="en-US" altLang="ja-JP" sz="2800" dirty="0" smtClean="0"/>
              <a:t> do </a:t>
            </a:r>
            <a:r>
              <a:rPr lang="en-US" altLang="ja-JP" sz="2800" b="1" i="1" dirty="0" err="1" smtClean="0"/>
              <a:t>Ascariasis</a:t>
            </a:r>
            <a:r>
              <a:rPr lang="en-US" altLang="ja-JP" sz="2800" b="1" i="1" dirty="0" smtClean="0"/>
              <a:t> </a:t>
            </a:r>
            <a:r>
              <a:rPr lang="en-US" altLang="ja-JP" sz="2800" b="1" i="1" dirty="0" err="1" smtClean="0"/>
              <a:t>suum</a:t>
            </a:r>
            <a:endParaRPr lang="en-US" altLang="ja-JP" sz="2800" i="1" dirty="0" smtClean="0">
              <a:solidFill>
                <a:srgbClr val="FFFF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94626" y="2852936"/>
            <a:ext cx="8249374" cy="29546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2800" b="1" i="1" dirty="0" err="1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lang="en-US" altLang="ja-JP" sz="2800" b="1" i="1" dirty="0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2800" b="1" i="1" dirty="0" err="1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bố</a:t>
            </a:r>
            <a:r>
              <a:rPr lang="en-US" altLang="ja-JP" sz="2800" b="1" i="1" dirty="0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2800" b="1" i="1" dirty="0" err="1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lang="en-US" altLang="ja-JP" sz="2800" b="1" i="1" dirty="0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2800" b="1" i="1" dirty="0" err="1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bệnh:</a:t>
            </a:r>
            <a:r>
              <a:rPr lang="en-US" altLang="ja-JP" sz="2800" dirty="0" err="1" smtClean="0"/>
              <a:t>Bệnh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giun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đũa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lơn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phổ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biến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khắp</a:t>
            </a:r>
            <a:endParaRPr lang="en-US" altLang="ja-JP" sz="2800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nơi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trên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thế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giới</a:t>
            </a:r>
            <a:r>
              <a:rPr lang="en-US" altLang="ja-JP" sz="2800" dirty="0" smtClean="0"/>
              <a:t>, </a:t>
            </a:r>
            <a:r>
              <a:rPr lang="en-US" altLang="ja-JP" sz="2800" dirty="0" err="1" smtClean="0"/>
              <a:t>đặc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biệt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là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các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nước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đang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phát</a:t>
            </a:r>
            <a:endParaRPr lang="en-US" altLang="ja-JP" sz="2800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triển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như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Châu</a:t>
            </a:r>
            <a:r>
              <a:rPr lang="en-US" altLang="ja-JP" sz="2800" dirty="0" smtClean="0"/>
              <a:t> Phi </a:t>
            </a:r>
            <a:r>
              <a:rPr lang="en-US" altLang="ja-JP" sz="2800" dirty="0" err="1" smtClean="0"/>
              <a:t>và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Châu</a:t>
            </a:r>
            <a:r>
              <a:rPr lang="en-US" altLang="ja-JP" sz="2800" dirty="0" smtClean="0"/>
              <a:t> Á.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2800" dirty="0" smtClean="0"/>
              <a:t>Ở </a:t>
            </a:r>
            <a:r>
              <a:rPr lang="en-US" altLang="ja-JP" sz="2800" dirty="0" err="1" smtClean="0"/>
              <a:t>Việt</a:t>
            </a:r>
            <a:r>
              <a:rPr lang="en-US" altLang="ja-JP" sz="2800" dirty="0" smtClean="0"/>
              <a:t> Nam, </a:t>
            </a:r>
            <a:r>
              <a:rPr lang="en-US" altLang="ja-JP" sz="2800" dirty="0" err="1" smtClean="0"/>
              <a:t>bệnh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giun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đũa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thấy</a:t>
            </a:r>
            <a:r>
              <a:rPr lang="en-US" altLang="ja-JP" sz="2800" dirty="0" smtClean="0"/>
              <a:t> ở </a:t>
            </a:r>
            <a:r>
              <a:rPr lang="en-US" altLang="ja-JP" sz="2800" dirty="0" err="1" smtClean="0"/>
              <a:t>tất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cả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các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vùng</a:t>
            </a:r>
            <a:endParaRPr lang="en-US" altLang="ja-JP" sz="2800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sinh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thái</a:t>
            </a:r>
            <a:r>
              <a:rPr lang="en-US" altLang="ja-JP" sz="2800" dirty="0" smtClean="0"/>
              <a:t>, </a:t>
            </a:r>
            <a:r>
              <a:rPr lang="en-US" altLang="ja-JP" sz="2800" dirty="0" err="1" smtClean="0"/>
              <a:t>trong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các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cơ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sởnuôi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lơn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tập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trung</a:t>
            </a:r>
            <a:endParaRPr lang="en-US" altLang="ja-JP" sz="2800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và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gia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đình</a:t>
            </a:r>
            <a:r>
              <a:rPr lang="en-US" altLang="ja-JP" sz="2800" dirty="0" smtClean="0"/>
              <a:t>.</a:t>
            </a:r>
            <a:endParaRPr lang="ja-JP" altLang="ja-JP" sz="2800" smtClean="0"/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ja-JP" b="1" i="1" dirty="0" smtClean="0">
              <a:solidFill>
                <a:srgbClr val="FFFF00"/>
              </a:solidFill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kumimoji="1" lang="en-US" altLang="ja-JP" dirty="0" err="1" smtClean="0"/>
              <a:t>Hệ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thống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phân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loại</a:t>
            </a:r>
            <a:endParaRPr kumimoji="1" lang="ja-JP" altLang="en-US"/>
          </a:p>
        </p:txBody>
      </p:sp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-180528" y="1311146"/>
            <a:ext cx="9257471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gây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ra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do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giun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đũa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Ascaris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suum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Goeze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1972</a:t>
            </a:r>
          </a:p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ký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ruột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non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Giun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đũa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được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xếp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o</a:t>
            </a:r>
            <a:endParaRPr kumimoji="1" lang="en-US" altLang="ja-JP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vị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loại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động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vật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như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sau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</a:t>
            </a:r>
            <a:endParaRPr kumimoji="1" lang="en-US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Lớp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giun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tròn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Nematoda</a:t>
            </a:r>
            <a:endParaRPr kumimoji="1" lang="en-US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lớp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Adenophorea</a:t>
            </a:r>
            <a:endParaRPr kumimoji="1" lang="en-US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Bộ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spirurida</a:t>
            </a:r>
            <a:endParaRPr kumimoji="1" lang="en-US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bộ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Ascaridata</a:t>
            </a:r>
            <a:endParaRPr kumimoji="1" lang="en-US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Họ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Ascarididae</a:t>
            </a:r>
            <a:endParaRPr kumimoji="1" lang="en-US" altLang="ja-JP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Ascaris</a:t>
            </a:r>
            <a:r>
              <a:rPr kumimoji="1" lang="en-US" altLang="ja-JP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suum</a:t>
            </a:r>
            <a:endParaRPr kumimoji="1" lang="en-US" altLang="ja-JP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188640"/>
            <a:ext cx="69797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4000" b="1" dirty="0" smtClean="0"/>
              <a:t> </a:t>
            </a:r>
            <a:r>
              <a:rPr lang="en-US" altLang="ja-JP" sz="4000" b="1" dirty="0" err="1" smtClean="0"/>
              <a:t>Giun</a:t>
            </a:r>
            <a:r>
              <a:rPr lang="en-US" altLang="ja-JP" sz="4000" b="1" dirty="0" smtClean="0"/>
              <a:t> </a:t>
            </a:r>
            <a:r>
              <a:rPr lang="en-US" altLang="ja-JP" sz="4000" b="1" dirty="0" err="1" smtClean="0"/>
              <a:t>đũa</a:t>
            </a:r>
            <a:r>
              <a:rPr lang="en-US" altLang="ja-JP" sz="4000" b="1" dirty="0" smtClean="0"/>
              <a:t> </a:t>
            </a:r>
            <a:r>
              <a:rPr lang="en-US" altLang="ja-JP" sz="4000" b="1" dirty="0" err="1" smtClean="0"/>
              <a:t>lợn</a:t>
            </a:r>
            <a:r>
              <a:rPr lang="en-US" altLang="ja-JP" sz="4000" b="1" dirty="0" smtClean="0"/>
              <a:t> (</a:t>
            </a:r>
            <a:r>
              <a:rPr lang="en-US" altLang="ja-JP" sz="4000" b="1" i="1" dirty="0" err="1" smtClean="0"/>
              <a:t>Ascaris</a:t>
            </a:r>
            <a:r>
              <a:rPr lang="en-US" altLang="ja-JP" sz="4000" b="1" i="1" dirty="0" smtClean="0"/>
              <a:t> </a:t>
            </a:r>
            <a:r>
              <a:rPr lang="en-US" altLang="ja-JP" sz="4000" b="1" i="1" dirty="0" err="1" smtClean="0"/>
              <a:t>suum</a:t>
            </a:r>
            <a:r>
              <a:rPr lang="en-US" altLang="ja-JP" sz="4000" b="1" dirty="0" smtClean="0"/>
              <a:t>)</a:t>
            </a:r>
            <a:endParaRPr kumimoji="1" lang="ja-JP" altLang="en-US" sz="4000" b="1"/>
          </a:p>
        </p:txBody>
      </p:sp>
      <p:pic>
        <p:nvPicPr>
          <p:cNvPr id="8194" name="Picture 2" descr="Ascaris-suu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700808"/>
            <a:ext cx="4138389" cy="2880320"/>
          </a:xfrm>
          <a:prstGeom prst="rect">
            <a:avLst/>
          </a:prstGeom>
          <a:noFill/>
        </p:spPr>
      </p:pic>
      <p:sp>
        <p:nvSpPr>
          <p:cNvPr id="6146" name="AutoShape 2" descr="data:image/jpeg;base64,/9j/4AAQSkZJRgABAQAAAQABAAD/2wCEAAkGBhISERQUEhIVFRUUFxUYFhgXGBcXGBUUFBYaFRgVGBUYHSYeFxokGhUcHy8gIycpLCwtFx8xNjAqNSYrLCkBCQoKBQUFDQUFDSkYEhgpKSkpKSkpKSkpKSkpKSkpKSkpKSkpKSkpKSkpKSkpKSkpKSkpKSkpKSkpKSkpKSkpKf/AABEIARQAtgMBIgACEQEDEQH/xAAbAAEAAgMBAQAAAAAAAAAAAAAAAwUCBAYBB//EAEYQAAIBAgMDBwkFBgUDBQAAAAECAwARBBIhBRMxBiJBUWFxkRQjMlKBkqGx0TNicoLBB0JTorLCJJOzw9I0Y/EVFnOj4f/EABQBAQAAAAAAAAAAAAAAAAAAAAD/xAAUEQEAAAAAAAAAAAAAAAAAAAAA/9oADAMBAAIRAxEAPwD6vSlVW3sYyhVR8lxI7NbMQkUbOQLEWvbiDcW046Ba0qg2FFIpQSytKXhikJOdcjsl9CZGzBsp00sV+9peGIdZ8TQZ0rHJrxPjpXmQ+sfh9KDOlRqjevfvA/S1ekN1jwP1oM6Vgc3Z8a0ds42SHDYiUBLxwyuvE85ELC4IGmlBY0r57sj9oeIeQiWFQqQojhrRjy0TxQTEya5IVMy3NiLXterrD8u0Zo0MVnlMKqN4tmaaebD3Q256BsOWzAaq6nSg6ilcdsblxLI2H3kC5J4cK5ZHvu5cS86gZTq6ncjQai5411nlGlwrn8rfI0EtKw3h9Vvh9ajaZ+iI+10HyvQT0qAPJ6iDq55PjzKed/7Y94/SgnpUDJL0Mg/Ix/vFUfKDlFLhQzCMzrEmeUKEjyrp+8zEmwYMbDgR10HR0rU2ZtDeqbrkdGKyJmVsjDW2ZdGFje47RxBrboFKUoFcvynxIWPHMxC2wzxRkkDWVVBtc8bsfCuori+VnJSHGb6SRSz4ZHeLUhbmRlbMvBtEHhQXOHxsJnjCTRuFjgUFXUg5YcSDwOvAfCrkyDrHiK5TkjyZwuERVgj4vFJdrO1psIxvnIvbNcaaaV0uOgBQ6kEAkFTbUDptxHZQTb1fWHiKZx1jxFe5B1DwFeZB1DwFAMg6SPEVj5Qnrr7y/Wst2OoeArzcr6o8BQeeUJ66+8v1qLFbRijQs7rlBUG3ON3IVVCrckkkAAC5vU+6X1R4CtPamylmiaMBBmy3zRq6nKwazLcEjTiCCOIIIoMsLtKGXmo6sSpYqQQ2TMYyWRgCBmUqQRxBqQGJpCtkMkQQ2ygtGJL5LaXW+U2t1VzWI5FusbmOXeTbjdxs2jLImIOJhYSMzEIjELlbMcqAXNa20v2aCVVAxDKVWAG6khjFHJGzmzKS5MpcG4se/QOvw4iN8gTmsVOULzXQm40GhBJ7iT11NmFV2ydirCJl5jCWaSX0QD5yxOe9w7Aj0uq3VW75JH/DT3V+lBJcULjrHjWHkyeovur9K9EC+qvuj6UDfL6y+I+tN8vrL4j617ux1DwFN2OoeAoPDMo4sviK5PbuJhMG0CZUzNhsZbnrx5sYA14+aSummwys63HAMQBcC4K8bce41x/KrkXBjghkBUwrtCRSmVczpKuUPdTmXwoL7Yu0I5GzxkMJS4JUgrmVUmAuulxv3HX4Vd1xfIjZUWGhiSENkZ4JucbkNisE2e3ZmUaV2lApSlAqtkYAYq44wYn2hGbT+f41ZVWY6Hmsb6M2IiI7JsOGF+3Oij81BHstBli61gwHxEyjXuarLFm0bnqVvlVVydkD4QvfgcKmumkax/q5q1xn2b/hb5UEppXpFLUHlK9ynqNMp6qDylau1dorh4JJpA2SJS7WFzZeNgbXPtrWwvKOB93dgjSlhGrNGxbKQpIMTutszAXvxIHGgs6VUnlbgghc4qEIGy5swtmy57e6CwPAgE17ByqwjNMu/QGAkSBmAKgEDPx1QlhY9Nx10FrStA7fwoIBxEN2TeAbxdY7Fs411Wyk36gTUj7XgDKhmjDMxRVzC5dbXW3WMy+8OsUG3SvbV5agUr21Mp6jQQt6a9zfNaqtpm2GZlGu42lbtJa/6VauDvE/C/zSq3F5VwsV+lsYup4gx4hj3+iKDW2TEN2h6EGzAPcUfJ7V0ArneTvOwJPqy4Je4QjDAa9PC/troqBSlKBWnHq+705+KRh2LFBHKT4pl/NW5WrJEwfeKucxFHyjVmRleJwo6TazAdJUDpoKDYsojwRkVjlVjHOp1IKv5qYd4y68GQqR6Iv0e0EvHICOKuLd4I41Vx4GJ4ZMPGzOZ2CLfXJhYyCvQLIqsQL6kta56LJzmiJ9ZPiVoMhg0H7vxb61kcMnqipKUELYOM8UXwr3yRPUXwqWlBpY7Y0UsUkTLZZUKNl0OVuo9fsrRm5JxOYjI8rmFiykmME3KtlORF0uuuWxIJBJBq7pQcxNyFj81u5pU3ZALXUvuVw8mHjhQlcqhVmOpBJudb2Imk5DYfd7tDJGAGAysNAzxOV1BuPMILHiLjproaUHHr+zmNTGiykYdUyvHrnkbcS4cOW9EEJLa4A9EaHjVlHyNiBVjJKzrKZS5KBmdihPOVAVB3SghbAi4N76X1KCM4dfVGtDh16vn9akpQRHCp6orHyGP1F8KnpQakeBRJQyoFJRgSOkXU2rRwoUYfFyuCTGkkS9JVSN4xF+F2kuT1IvVVm7ecQdayfAp9aqdoz7jDvJfmzjEQuupOdd8Y3XKL3suU9mU6ZdQ1dnALDAFscyCNypurnDYuNEkU8CpDtY9RHVXTGq3d7yBJ9AJGwqwINAmH38bL+ZhZj1WUdBJsqBSlKBUmEaztYXYxmw4Xynhfo1b41HWWGJEydRDg+AYf0mg5/kLMsUkys4c4iZn0UqYHy2OFZSSQq5Hyte18wspIzWoS0TL6okX3Sw+Qqs2bg4htB5cnP30q5gSNJlsA1jZlzYdhY35xW1XDJYyj77nr9IB/7qDMV7QUoFKUoFKUoFKUoFKUoFKUoFKUoNeX7WP8Mvzjqp2oXkjhjicoyzFmcakCbEthwvQbFXkJsQfN6EaGraT7WP8MnzSqjYrby50udoug/Dh1ZgPFGPtoJ9mQumGiidrlcZItr3sqPJIq3OpXmgi+tiASbXNxVftBbYvIDoXhlI6maDExk+EAqwoFKUoFYg2kiP37e8jr+orKsJDYqep0/qA/Wg1YcIWaYLbM+8ZL6ecgxLst+m13F6zGJEm9cDRwjgHozRAWPbdSPZWWExID3B+zxM0b3v6M7ZlIvxGfIt+GjDiDWrGCr4lCfRzFexWZ3/ANygshSlKBSlKBSlKBSlKBSlKBSlKBSlKCBx56P8MnzSqbYpWOWGP+JiDiVFxfLNBPE2nTaRR/mL11bYnEKkkRYgA5xckAXsptc9dvhWnhNkpiShPNkjw2EkikA1jkJmYHtGlivAgkGgy25Cg2phSFs0kGJLsOJEW7VAe7fNb8R66tKojipJdpqJI8jQYSRX4lS000ZDRtbnKRFfrHAi9XtApSlAqLFmyEjosfBgf0qWocb9m/4W+RoJI9mCWDiVa8wBGnGRtD7bEHoIB7DU4SaU71pYWWU51ZdDmZEiXMpBsUY3Ydja8K6jZotH+aT+tqrMenn+JF8x0trdYx/Z8aDOleZe00y9poPaVjl7T8KFO0/D6UGVa2K2lDEyLJLGjSGyB2VS5uBZQTrqQPaKmMf3m+H0qox+yJd80kW5cSwxwuJwxCiORnDqqiz33huhyglVN9KC5Y246XIGumpNgO8k2tWO/XLnzDIBctcZQBxObhbtrlv/AGriWa8sscipLE8QLS6iPGvibvpYNu5N2LXHNHRwim5H4lopI2lRy+HeIOzzXjZklSwQc11YyKxLa83gbKQHY0rnNicnJ4cXiJpMQXSXNlXM1xdwy3UjKuRQUFibg9HCug3X3m8R9KDOlYbr7zeI+lDF95vEfSgzpURg++/iPpXnk/35PeH0oPcWfNudNEci/WFJFZcmoyC9z6KYaP3IQx/1K0drYe0Ep3kv2b8GHSpHq9tW+w0+3PXM9u5FSL+ygpUW+0cST0IijuyxH5lqtKq8BrisUbW5yi/XznX/AGxVpQKUpQKgx/2Un4G+RqeoMebRv3W8SB+tBa7Ka8X5pP8AUaqnHyt5UBu2tl9K6WvlOlr3q52elo11vxPvEn9ar9oHzw7v7T9aCMOfVPw+te5z6p+H1rKlBgXPqn4fWm8Pqn+X61nSgjMp9Rv5frXLxcp8SrlTErqJ5lYnMhEQxq4WMKFWzHLJmueIU9d66yvb0HEbO5bYnPhIpIFdpkBkkUsozl5EIRLcU3Yzixtm6NL4Ly2xDxCQJGnMxmZRmJaWGGOWNY2IKk89r8b5GuAQVHdZj1mmY9ZoOK2hy8miMv8AhVYBpFjO8ZR5rELhy8xZQEU5s1wTw6K6bZe0jLBFKYmUyIrlQVbKWHo5rjN39IrfvXhNBFvz6j/y/wDKvPKD/Df+X/lU1KCLfn+G/wDL/wAq88oP8N/5f+VTUoK7auLYQvaKQ6AcE6WA9btqx5M4oujeakS8s7XfLY3nfTRjratfH+gfxR/6i1YcnAfJYieJXN7xLfrQUWx2vLiteExXuszv/uVa1U8njfyhrccTP7crZQfhVtQKUpQKhxY5v5k+Dqf0qatbaB5oHW3yBb+2g1eV223wuDw7oWDbyAG1rZBznDk6IpAy5ugstWmKe8vDrt3ZYzw/NXJftKnvNBCRdEjeQ5dZLg83ImpY3QA2BspY9VX/AP6rG87hc5Kl78ySwtkTjlsdUPA0G7SovKR1N7j/AEp5SOpvcf6UEtKgOMXqf/Lf6VR4nlNKsrWjQwx4mLCsLtvmllCWdF9HKDIvNOpAZri1B0dK508vcLu1kvIUZwlwo0YrGTcFrnKZlVrA2IYdFTScsYFClllAeSWKO6jzkkMgiKpztSWJte1wjHooLylCKUClKUClKUClKUGrtR7RMT0FD4Opq02AP8Lh/wD4Yv6Fqk5QtbDSE8BlP861f7JjywRL1RxjwUCg5vky94nPXPP7fOHWraqXkh/0oPXJMf8A7Wq6oFKUoFamOXM0Ses/gBof6626hEQaeIXF1ue3oP8AZQczynUS7VjAAbL5OkgKAlUMqSBg7EZecQOaCeObRlIv8BGMzt0ktf8ANNK9viKpsYFfamZQPNzRhy4uObDvQYz+4wED5r2uCvUL3Wyx5sdyX792l/iTQblKUoFajbIgMwnMKGYaCTKM4sLDXrAJF+IBtW3SgrpuTuFcANh4yFLsBl4NIwdzp1uAx6yAeis5diwsYuZYQyNMijRRK2a7kdJvIx72vW9SgUpSgUpSgUpSgUpSgq+U/wD0kvcP61rp8F9mn4V+QrmuUkebCyj7o+DA/pXRbKe8ER640PiooOX5K2EDKP3J8SvhO/1q4qo5NnmzjqxWKB/zSfkat6BSlKBWGDF8SOxCT2akD+o1nXux4zvpm/Co7AEX9bmg5PlDs50xUuJ83lzbpbA7wGZDEG6jd5VBvc5eHDndLhI7Kbes5/nIHwAquxlmeMscwaV3uRaxEsaDQ9AS9m8ONWWEHm0v6q37yLn4mglpSlApSlApSlApSlBwuO5bYjCCZplE4XEyQIFUQgLHCsxd5CzDMwYqq2FyONbuK5avmnRIkVoZMOLyObGKWdImZ8oshAfgTcdINq6woDxA434DiOB79PhQrx7ePb39dBy2F5ZMcTDAYhlledQ5bnBoppowAijhaG+Y6c7UgjXpPKD/AA5PBT8mqalBrjF/9uUfk/8A2svKh6r+430qalBWbexAGHkNm9EcEYnUjoArl8LyjLY/BhHOSKHBplyyCxxGVCSpsFzCQc45r7uwAIuey2kDuZLccpI9mv6V86xCyeW4NQpIHkZBDDm5osNGzlRzlF1C3tlbMAdQCA7bk8wz4weri5r/AJgraeNXFVOyG/xGOFuE4PfmS39tW1ApSlApsNNZz1sfgWpUGFe0GIOos73txte5t22J4UFRjpPOIobnLFZ9bhTupHjNussl+2w6qvrWqjlUDEWCKqrHGq2JFwzqBpbSwkZQP/FXlApSlApSsd4OscbcR6XV39lBlShoDcXGoPC3T7aBSlKBSlKBSlKBSlKCDHqTFIBxyPbvymvmr4kNi8CTl1XBEXJLXZxrl1AA3fpWBuwF+g/TcV9m/wCB/wCk1wPkqLhocS8pXdQ4YquVirc5yWO7s1xub84mMBSSvSA67Av/AIzGqRwaFh3MjfrVpVXDcbRxnqlYSO8Io/uq0oFKUoFa2DA3GKBF7u+nfZR3a61s1pwKCsyEBlaSzC/QSzHT2AUGjj8NlxcLh0Bk5rIxszmMrIHQa3ssbAjTiuulW2++6/hbwuReteVAXR7c7est9L2VTYX6r6+2tygj3jeofaVF/AmvGZ9bKvZdj8bLUtKCNA/Tkt2Zvma5javJedsRLLC0YRlaRFJdSMa0Yw7SZk1UbkaEG+Y11dKDhU2VtJHwyF5HGYZ3EjlI4hLKzBzYLITG8a84XG7st9akTkxtBVuuIBfdmOxllCW8mgjWyqAEYTJK+ZbHnDrIHbUoK3k5gposMkc755FL3bMW5pkZkGYgE2QgeyrKlKBSlKBSlKBSlKBa+nX+tcVs2eHyeKGdM5mgCx6AhJI5sQivZjoQZRwuRqbWUkdunEd4+dcZsjbcUGD3k+imGYKbXIbynEDQAX9G+vVfr1C22fMWxkhP78MTHvyQ1d1T4FLYpx1RoPCKD61cUClKUCq17g4nKBnXdyISCRfKF1APDVr95qyqHDKPKrHhJEVI9axJt7AD40GvO3nFB4iReHUyKL+IbwrequeBlKlwQwlCa31RJECsOjW979ZqxoFKUoFKUoFKUoFKUoFKUoFKUoFKUoPVOo7xXD4XaQiweHzRO4nw+JXmrmCFp8wka/BRe9/pXYY+YJFIx4Kjk9HBSeNUmCwmXBKLnzWzVGvEmfnC/b5r40G5hYx5biDroAOy2SBNPbGfA1bVU7EbPJiJOhpCoPQQrO1/CQeFW1ApSlArQ2g2SWCW9gj2b8LjU+Ab3q3618el420vbW3WBqw924oNrlKbIjdTr9fmorw1HtImXBuL89Lg2/iIbeBNj3GvY5MwDDgwBHcwuPnQZUpSgUpS1ApUUuLjX0nUd7Cuf2vyxEOOwuGGUrNl3rHNdN8THBltoLuNc3Ra1B0tK5jZ/LuOS2aJowzQhSzoQUnkmiVyQebZsO1wdbEVsbJ5YxzyrGI2XPCsykkHMGjjkKgKDcgSi+t+yxBIUWL27isM+Kc7xwuYhpFl3UebExxorQ5QCcjnIYZDnC3YXrYPKbGg3MJCkKN4YZ2QAPigHGHXzgMgiiFibrvRfov1yYqN9Aym3RfUflNT3oONxPKXFs5iWB1ZZQGKxyDzYxkEagM4ynPA7sT0AX0tW7yS5R4jEJK2KgEGR1CgBxbMCSjZhxUgAsDY34Dp6W9L0HgN+HTSoDhQLlDkJ1NtQT2pw8LHtocQV9MWHrC5X29K+3TtoK/lc9sFiAOLpu17WmIiUeLisdrTrFBiculpYolvwyQQpIV7rK49tS7WUSS4SK1w86yHqywDeX7dQPbaqTbk4nniwi6mSfEySdkaSGO59x/dt00F7ycw+TDRA8SoY9fOGl+3LarKlKBSlKBSlKCCJGEbZVzaZJALkhkAEcoX97m5bgakAWvaxg2RKTBHYcFI9IG2UlQpPWAAD1VuRTiKTOdEcBXPqkeg57Ncp716BXm6ySzLawLBx3SKL/zI3jQeNn6Mo77n4C3zrwRv0v4KB8yalpQRNh78Wf2Nl/ptXnkidKg/iu39V6mpQYpGBwAHcAPlXjQqb3VTmy5rgHNl1W/XY8L8Ois6inxcaWzuiX4ZmVb242zEXoMXwERBUxRlSACCikEAlgCCLEAknvJPTWUeEjVsyxoGsFuFUHKOC3AvlFuHDSsjMtgcws1spuLNfUWPTfsrJWBAIIIOoI1BB6QekUBlB4i/fr86jOGXouv4SV+WlS0oIt0w4OfzAH5WNegv0hT3Ej4G/wA6kpQQ+UdaOO22Yfykn4V6uLT1x7TY+BqWocbKFjZiubKCQpsbkcBr1mwoOR5bQskb4qJ3jKlogUNlOVS7G3C5YMmYWN1AvrWXIbDiabE403tKQuHB/dwzM0oY34M5fPboBHXVztHY2H3L4ZY1+ztipBdURD5xywU2aVtSoGouDcaXl5N7KGHgCDNa5ZQxuyIbCOIt+9kjVUv93suQtKUpQKUpQKUrm9o7enTGSIqFoIIEmkyRK7EkTMUzmVSpIiAFkbU62oOjZQdCLg6EHpB6CK1YsM6yXzBowmUA+mDmBAzfvKBe19R29HLYb9o5eJHXCElt6SN6lgsTQLdWy84k4lRY5bZW7LzT/tACywRGGzys6MN5cxssksII5tnXPCdbg2I0oOszn1T8PrWJduhPFgPrXL8nOXBxE0cDQkO0EcjPcAF2gjmNozrk85YNc6j211lBhduoeJ+leHP92/5j9KkpQRlXv6S26eafnm/Sq3bWxWxEaoxR7TYeQZlUALFMkjgWBuSqkVbUoOO2dyVxivK0mIGV5UcKHkZQqGYEKrDmgrJGMtz9nxtYDodibOeHDwxM9zFDFGbAZc0cYQstxcgkdNWFKCJkfoce1L/JhQiToKdt1b9GqWlBEd50ZPFh+hoWkv6K2/Gflk/WpaUGvvpP4Qt2SD5EVr7R3zwsI4wJBlKCRhlYq6tZmW5AOWrCo8RJlR29VWPuqT+lBp4PZzhQJXDAHOVX0XlJzGSRiAZGzagWCiwsNAasK+a7I/abiGK7+FUVMOxluCubFh47KrDNlTdzRtwPp1vSftLZYhL5PcOkGVM4GR3bEh801rZbYYZdNSaDvKVFhMRvI0fKVzqrWNrrmUNY20uL20qWgUpSgV4Brfp6+7hSlBisKgWCqB1AC2pudO/Wvd0t75RcXsbC4ubmx7TrXlKD0Ri97C9rXsL26r9XZWVKUClKUClKUClKUClKUClKUClKUGJiX1Rrx0Gt9NfYB4V40KkWKqQbXBAsbajTvpSgzpSlApSl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grpSp>
        <p:nvGrpSpPr>
          <p:cNvPr id="2" name="Group 19"/>
          <p:cNvGrpSpPr/>
          <p:nvPr/>
        </p:nvGrpSpPr>
        <p:grpSpPr>
          <a:xfrm>
            <a:off x="467544" y="1043444"/>
            <a:ext cx="2997680" cy="5131152"/>
            <a:chOff x="467544" y="1043444"/>
            <a:chExt cx="2997680" cy="5131152"/>
          </a:xfrm>
        </p:grpSpPr>
        <p:sp>
          <p:nvSpPr>
            <p:cNvPr id="6" name="Rectangle 5"/>
            <p:cNvSpPr/>
            <p:nvPr/>
          </p:nvSpPr>
          <p:spPr>
            <a:xfrm>
              <a:off x="467544" y="5805264"/>
              <a:ext cx="299768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ja-JP" dirty="0" smtClean="0"/>
                <a:t>Females are larger than males</a:t>
              </a:r>
              <a:endParaRPr lang="ja-JP" altLang="en-US"/>
            </a:p>
          </p:txBody>
        </p:sp>
        <p:pic>
          <p:nvPicPr>
            <p:cNvPr id="6147" name="Picture 3" descr="C:\Users\Administrator\Desktop\pp lab kst\ascaris suum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39552" y="1124744"/>
              <a:ext cx="2801528" cy="4248472"/>
            </a:xfrm>
            <a:prstGeom prst="rect">
              <a:avLst/>
            </a:prstGeom>
            <a:noFill/>
          </p:spPr>
        </p:pic>
        <p:sp>
          <p:nvSpPr>
            <p:cNvPr id="10" name="TextBox 9"/>
            <p:cNvSpPr txBox="1"/>
            <p:nvPr/>
          </p:nvSpPr>
          <p:spPr>
            <a:xfrm>
              <a:off x="1547664" y="1043444"/>
              <a:ext cx="792088" cy="646331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err="1" smtClean="0">
                  <a:solidFill>
                    <a:schemeClr val="bg1"/>
                  </a:solidFill>
                </a:rPr>
                <a:t>Miện</a:t>
              </a:r>
              <a:r>
                <a:rPr kumimoji="1" lang="en-US" altLang="ja-JP" dirty="0" err="1" smtClean="0"/>
                <a:t>g</a:t>
              </a:r>
              <a:endParaRPr kumimoji="1" lang="ja-JP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331640" y="1691516"/>
              <a:ext cx="1296144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err="1" smtClean="0">
                  <a:solidFill>
                    <a:schemeClr val="bg1"/>
                  </a:solidFill>
                </a:rPr>
                <a:t>Thực</a:t>
              </a:r>
              <a:r>
                <a:rPr kumimoji="1"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ja-JP" dirty="0" err="1" smtClean="0">
                  <a:solidFill>
                    <a:schemeClr val="bg1"/>
                  </a:solidFill>
                </a:rPr>
                <a:t>quản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403648" y="2420888"/>
              <a:ext cx="1440160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err="1" smtClean="0">
                  <a:solidFill>
                    <a:schemeClr val="bg1"/>
                  </a:solidFill>
                </a:rPr>
                <a:t>Lớp</a:t>
              </a:r>
              <a:r>
                <a:rPr kumimoji="1"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ja-JP" dirty="0" err="1" smtClean="0">
                  <a:solidFill>
                    <a:schemeClr val="bg1"/>
                  </a:solidFill>
                </a:rPr>
                <a:t>cuticul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331640" y="2780928"/>
              <a:ext cx="936104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err="1" smtClean="0">
                  <a:solidFill>
                    <a:schemeClr val="bg1"/>
                  </a:solidFill>
                </a:rPr>
                <a:t>Ruột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187624" y="3140968"/>
              <a:ext cx="1584176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err="1" smtClean="0">
                  <a:solidFill>
                    <a:schemeClr val="bg1"/>
                  </a:solidFill>
                </a:rPr>
                <a:t>Buồng</a:t>
              </a:r>
              <a:r>
                <a:rPr kumimoji="1"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ja-JP" dirty="0" err="1" smtClean="0">
                  <a:solidFill>
                    <a:schemeClr val="bg1"/>
                  </a:solidFill>
                </a:rPr>
                <a:t>trứng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187624" y="3563724"/>
              <a:ext cx="1296144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err="1" smtClean="0">
                  <a:solidFill>
                    <a:schemeClr val="bg1"/>
                  </a:solidFill>
                </a:rPr>
                <a:t>Tinh</a:t>
              </a:r>
              <a:r>
                <a:rPr kumimoji="1"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ja-JP" dirty="0" err="1" smtClean="0">
                  <a:solidFill>
                    <a:schemeClr val="bg1"/>
                  </a:solidFill>
                </a:rPr>
                <a:t>hoàn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187624" y="3995772"/>
              <a:ext cx="1656184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ja-JP" dirty="0" err="1" smtClean="0">
                  <a:solidFill>
                    <a:schemeClr val="bg1"/>
                  </a:solidFill>
                </a:rPr>
                <a:t>Âm</a:t>
              </a:r>
              <a:r>
                <a:rPr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lang="en-US" altLang="ja-JP" dirty="0" err="1" smtClean="0">
                  <a:solidFill>
                    <a:schemeClr val="bg1"/>
                  </a:solidFill>
                </a:rPr>
                <a:t>hộ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971600" y="4355812"/>
              <a:ext cx="1872208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err="1" smtClean="0">
                  <a:solidFill>
                    <a:schemeClr val="bg1"/>
                  </a:solidFill>
                </a:rPr>
                <a:t>Lỗ</a:t>
              </a:r>
              <a:r>
                <a:rPr kumimoji="1"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ja-JP" dirty="0" err="1" smtClean="0">
                  <a:solidFill>
                    <a:schemeClr val="bg1"/>
                  </a:solidFill>
                </a:rPr>
                <a:t>sinh</a:t>
              </a:r>
              <a:r>
                <a:rPr kumimoji="1"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ja-JP" dirty="0" err="1" smtClean="0">
                  <a:solidFill>
                    <a:schemeClr val="bg1"/>
                  </a:solidFill>
                </a:rPr>
                <a:t>dục</a:t>
              </a:r>
              <a:r>
                <a:rPr kumimoji="1"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ja-JP" dirty="0" err="1" smtClean="0">
                  <a:solidFill>
                    <a:schemeClr val="bg1"/>
                  </a:solidFill>
                </a:rPr>
                <a:t>đực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259632" y="4643844"/>
              <a:ext cx="1224136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err="1" smtClean="0">
                  <a:solidFill>
                    <a:schemeClr val="bg1"/>
                  </a:solidFill>
                </a:rPr>
                <a:t>Hậu</a:t>
              </a:r>
              <a:r>
                <a:rPr kumimoji="1" lang="en-US" altLang="ja-JP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ja-JP" dirty="0" err="1" smtClean="0">
                  <a:solidFill>
                    <a:schemeClr val="bg1"/>
                  </a:solidFill>
                </a:rPr>
                <a:t>môn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475656" y="5013176"/>
              <a:ext cx="792088" cy="3693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ja-JP" dirty="0" err="1" smtClean="0">
                  <a:solidFill>
                    <a:schemeClr val="bg1"/>
                  </a:solidFill>
                </a:rPr>
                <a:t>Đuôi</a:t>
              </a:r>
              <a:endParaRPr kumimoji="1" lang="ja-JP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1187624" y="1403484"/>
            <a:ext cx="864096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kumimoji="1" lang="en-US" altLang="ja-JP" dirty="0" err="1" smtClean="0">
                <a:solidFill>
                  <a:schemeClr val="bg1"/>
                </a:solidFill>
              </a:rPr>
              <a:t>Hầu</a:t>
            </a:r>
            <a:endParaRPr kumimoji="1" lang="ja-JP" altLang="en-US">
              <a:solidFill>
                <a:schemeClr val="bg1"/>
              </a:solidFill>
            </a:endParaRPr>
          </a:p>
        </p:txBody>
      </p:sp>
      <p:pic>
        <p:nvPicPr>
          <p:cNvPr id="4" name="Picture 2" descr="http://upload.wikimedia.org/wikipedia/commons/8/88/Ascaris_suum_eg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4797152"/>
            <a:ext cx="2309237" cy="18448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Vòng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đời</a:t>
            </a:r>
            <a:endParaRPr kumimoji="1" lang="ja-JP" altLang="en-US"/>
          </a:p>
        </p:txBody>
      </p:sp>
      <p:pic>
        <p:nvPicPr>
          <p:cNvPr id="3" name="Picture 2" descr="C:\Users\Administrator\Desktop\Ascaria suu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556792"/>
            <a:ext cx="6816757" cy="51125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kumimoji="1" lang="en-US" altLang="ja-JP" dirty="0" err="1" smtClean="0"/>
              <a:t>Dịch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tễ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bệnh</a:t>
            </a:r>
            <a:endParaRPr kumimoji="1" lang="ja-JP" altLang="en-US"/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1086991"/>
            <a:ext cx="8276625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Động</a:t>
            </a:r>
            <a:r>
              <a:rPr kumimoji="1" lang="en-US" altLang="ja-JP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vật</a:t>
            </a:r>
            <a:r>
              <a:rPr kumimoji="1" lang="en-US" altLang="ja-JP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cảm</a:t>
            </a:r>
            <a:r>
              <a:rPr kumimoji="1" lang="en-US" altLang="ja-JP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rừng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lứa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tuổi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đều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giun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đũa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nhưng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con ở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lứa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tuổi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 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3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tuổi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endParaRPr kumimoji="1" lang="en-US" altLang="ja-JP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giun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đũa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với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tỷ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lệ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cao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nhất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nặng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hơn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trưởng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tỷ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lệ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giun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đũa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từ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13,2 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43,5%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cường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độ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từ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3 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21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giun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/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Tỷ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lệ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giun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đũa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cao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lứa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tuổi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từ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đến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7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tuổi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sau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tỷ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lệ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giảm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dần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theo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lứa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tuổi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tăng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con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dưới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2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tuổi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tỷ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lệ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giun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39,2%;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3-4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tuổi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tỷ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lệ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48,0%;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trên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8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tuổi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tỷ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lệ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24,9%.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1" i="0" u="none" strike="noStrike" cap="none" normalizeH="0" baseline="0" dirty="0" err="1" smtClean="0" bmk="_Toc391496317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Đường</a:t>
            </a:r>
            <a:r>
              <a:rPr kumimoji="1" lang="en-US" altLang="ja-JP" sz="2400" b="1" i="0" u="none" strike="noStrike" cap="none" normalizeH="0" baseline="0" dirty="0" smtClean="0" bmk="_Toc391496317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 bmk="_Toc391496317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lây</a:t>
            </a:r>
            <a:r>
              <a:rPr kumimoji="1" lang="en-US" altLang="ja-JP" sz="2400" b="1" i="0" u="none" strike="noStrike" cap="none" normalizeH="0" baseline="0" dirty="0" smtClean="0" bmk="_Toc391496317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 bmk="_Toc391496317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giun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qua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đường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tiêu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do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ăn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hoặc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uống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nước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trứng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giun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đũa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cảm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kumimoji="1" lang="en-US" altLang="ja-JP" dirty="0" err="1" smtClean="0"/>
              <a:t>Triệu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chứng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và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bệnh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tích</a:t>
            </a:r>
            <a:endParaRPr kumimoji="1" lang="ja-JP" altLang="en-US"/>
          </a:p>
        </p:txBody>
      </p:sp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395536" y="1047502"/>
            <a:ext cx="7393371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Triệu</a:t>
            </a:r>
            <a:r>
              <a:rPr kumimoji="1" lang="en-US" altLang="ja-JP" sz="28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chứng</a:t>
            </a:r>
            <a:r>
              <a:rPr kumimoji="1" lang="en-US" altLang="ja-JP" sz="28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lâm</a:t>
            </a:r>
            <a:r>
              <a:rPr kumimoji="1" lang="en-US" altLang="ja-JP" sz="28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sàng</a:t>
            </a:r>
            <a:r>
              <a:rPr kumimoji="1" lang="en-US" altLang="ja-JP" sz="28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altLang="ja-JP" sz="2800" dirty="0" smtClean="0"/>
              <a:t> Con </a:t>
            </a:r>
            <a:r>
              <a:rPr lang="en-US" altLang="ja-JP" sz="2800" dirty="0" err="1" smtClean="0"/>
              <a:t>vật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gầydần</a:t>
            </a:r>
            <a:r>
              <a:rPr lang="en-US" altLang="ja-JP" sz="2800" dirty="0" smtClean="0"/>
              <a:t>, </a:t>
            </a:r>
            <a:r>
              <a:rPr lang="en-US" altLang="ja-JP" sz="2800" dirty="0" err="1" smtClean="0"/>
              <a:t>lông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da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xơ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xác</a:t>
            </a:r>
            <a:endParaRPr lang="en-US" altLang="ja-JP" sz="2800" dirty="0" smtClean="0"/>
          </a:p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Có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triệu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chứng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thần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kinh</a:t>
            </a:r>
            <a:r>
              <a:rPr lang="en-US" altLang="ja-JP" sz="2800" dirty="0" smtClean="0"/>
              <a:t> ở </a:t>
            </a:r>
            <a:r>
              <a:rPr lang="en-US" altLang="ja-JP" sz="2800" dirty="0" err="1" smtClean="0"/>
              <a:t>lợn</a:t>
            </a:r>
            <a:r>
              <a:rPr lang="en-US" altLang="ja-JP" sz="2800" dirty="0" smtClean="0"/>
              <a:t> con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1" lang="en-US" altLang="ja-JP" sz="2800" b="0" i="1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ＭＳ Ｐゴシック" pitchFamily="50" charset="-128"/>
                <a:cs typeface="ＭＳ Ｐゴシック" pitchFamily="50" charset="-128"/>
              </a:rPr>
              <a:t> </a:t>
            </a:r>
            <a:r>
              <a:rPr kumimoji="1" lang="en-US" altLang="ja-JP" sz="2800" b="0" u="none" strike="noStrike" cap="none" normalizeH="0" baseline="0" dirty="0" err="1" smtClean="0">
                <a:ln>
                  <a:noFill/>
                </a:ln>
                <a:effectLst/>
                <a:ea typeface="ＭＳ Ｐゴシック" pitchFamily="50" charset="-128"/>
                <a:cs typeface="ＭＳ Ｐゴシック" pitchFamily="50" charset="-128"/>
              </a:rPr>
              <a:t>Niêm</a:t>
            </a:r>
            <a:r>
              <a:rPr kumimoji="1" lang="en-US" altLang="ja-JP" sz="2800" b="0" u="none" strike="noStrike" cap="none" normalizeH="0" dirty="0" smtClean="0">
                <a:ln>
                  <a:noFill/>
                </a:ln>
                <a:effectLst/>
                <a:ea typeface="ＭＳ Ｐゴシック" pitchFamily="50" charset="-128"/>
                <a:cs typeface="ＭＳ Ｐゴシック" pitchFamily="50" charset="-128"/>
              </a:rPr>
              <a:t> </a:t>
            </a:r>
            <a:r>
              <a:rPr kumimoji="1" lang="en-US" altLang="ja-JP" sz="2800" b="0" u="none" strike="noStrike" cap="none" normalizeH="0" dirty="0" err="1" smtClean="0">
                <a:ln>
                  <a:noFill/>
                </a:ln>
                <a:effectLst/>
                <a:ea typeface="ＭＳ Ｐゴシック" pitchFamily="50" charset="-128"/>
                <a:cs typeface="ＭＳ Ｐゴシック" pitchFamily="50" charset="-128"/>
              </a:rPr>
              <a:t>mạc</a:t>
            </a:r>
            <a:r>
              <a:rPr kumimoji="1" lang="en-US" altLang="ja-JP" sz="2800" b="0" u="none" strike="noStrike" cap="none" normalizeH="0" dirty="0" smtClean="0">
                <a:ln>
                  <a:noFill/>
                </a:ln>
                <a:effectLst/>
                <a:ea typeface="ＭＳ Ｐゴシック" pitchFamily="50" charset="-128"/>
                <a:cs typeface="ＭＳ Ｐゴシック" pitchFamily="50" charset="-128"/>
              </a:rPr>
              <a:t> </a:t>
            </a:r>
            <a:r>
              <a:rPr kumimoji="1" lang="en-US" altLang="ja-JP" sz="2800" b="0" u="none" strike="noStrike" cap="none" normalizeH="0" dirty="0" err="1" smtClean="0">
                <a:ln>
                  <a:noFill/>
                </a:ln>
                <a:effectLst/>
                <a:ea typeface="ＭＳ Ｐゴシック" pitchFamily="50" charset="-128"/>
                <a:cs typeface="ＭＳ Ｐゴシック" pitchFamily="50" charset="-128"/>
              </a:rPr>
              <a:t>nhợt</a:t>
            </a:r>
            <a:r>
              <a:rPr kumimoji="1" lang="en-US" altLang="ja-JP" sz="2800" b="0" u="none" strike="noStrike" cap="none" normalizeH="0" dirty="0" smtClean="0">
                <a:ln>
                  <a:noFill/>
                </a:ln>
                <a:effectLst/>
                <a:ea typeface="ＭＳ Ｐゴシック" pitchFamily="50" charset="-128"/>
                <a:cs typeface="ＭＳ Ｐゴシック" pitchFamily="50" charset="-128"/>
              </a:rPr>
              <a:t> </a:t>
            </a:r>
            <a:r>
              <a:rPr kumimoji="1" lang="en-US" altLang="ja-JP" sz="2800" b="0" u="none" strike="noStrike" cap="none" normalizeH="0" dirty="0" err="1" smtClean="0">
                <a:ln>
                  <a:noFill/>
                </a:ln>
                <a:effectLst/>
                <a:ea typeface="ＭＳ Ｐゴシック" pitchFamily="50" charset="-128"/>
                <a:cs typeface="ＭＳ Ｐゴシック" pitchFamily="50" charset="-128"/>
              </a:rPr>
              <a:t>nhạt</a:t>
            </a:r>
            <a:endParaRPr kumimoji="1" lang="en-US" altLang="ja-JP" sz="2800" b="0" u="none" strike="noStrike" cap="none" normalizeH="0" dirty="0" smtClean="0">
              <a:ln>
                <a:noFill/>
              </a:ln>
              <a:effectLst/>
              <a:ea typeface="ＭＳ Ｐゴシック" pitchFamily="50" charset="-128"/>
              <a:cs typeface="ＭＳ Ｐゴシック" pitchFamily="50" charset="-128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altLang="ja-JP" sz="2800" dirty="0" smtClean="0">
                <a:ea typeface="ＭＳ Ｐゴシック" pitchFamily="50" charset="-128"/>
                <a:cs typeface="ＭＳ Ｐゴシック" pitchFamily="50" charset="-128"/>
              </a:rPr>
              <a:t> </a:t>
            </a:r>
            <a:r>
              <a:rPr lang="en-US" altLang="ja-JP" sz="2800" dirty="0" err="1" smtClean="0">
                <a:ea typeface="ＭＳ Ｐゴシック" pitchFamily="50" charset="-128"/>
                <a:cs typeface="ＭＳ Ｐゴシック" pitchFamily="50" charset="-128"/>
              </a:rPr>
              <a:t>Hoàng</a:t>
            </a:r>
            <a:r>
              <a:rPr lang="en-US" altLang="ja-JP" sz="2800" dirty="0" smtClean="0">
                <a:ea typeface="ＭＳ Ｐゴシック" pitchFamily="50" charset="-128"/>
                <a:cs typeface="ＭＳ Ｐゴシック" pitchFamily="50" charset="-128"/>
              </a:rPr>
              <a:t> </a:t>
            </a:r>
            <a:r>
              <a:rPr lang="en-US" altLang="ja-JP" sz="2800" dirty="0" err="1" smtClean="0">
                <a:ea typeface="ＭＳ Ｐゴシック" pitchFamily="50" charset="-128"/>
                <a:cs typeface="ＭＳ Ｐゴシック" pitchFamily="50" charset="-128"/>
              </a:rPr>
              <a:t>đản</a:t>
            </a:r>
            <a:endParaRPr kumimoji="1" lang="en-US" altLang="ja-JP" sz="2800" b="0" u="none" strike="noStrike" cap="none" normalizeH="0" dirty="0" smtClean="0">
              <a:ln>
                <a:noFill/>
              </a:ln>
              <a:effectLst/>
              <a:ea typeface="ＭＳ Ｐゴシック" pitchFamily="50" charset="-128"/>
              <a:cs typeface="ＭＳ Ｐゴシック" pitchFamily="50" charset="-128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ja-JP" sz="2800" baseline="0" dirty="0" smtClean="0">
              <a:ea typeface="ＭＳ Ｐゴシック" pitchFamily="50" charset="-128"/>
              <a:cs typeface="ＭＳ Ｐゴシック" pitchFamily="50" charset="-128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2800" b="1" i="1" u="none" strike="noStrike" cap="none" normalizeH="0" dirty="0" err="1" smtClean="0">
                <a:ln>
                  <a:noFill/>
                </a:ln>
                <a:solidFill>
                  <a:srgbClr val="FFFF00"/>
                </a:solidFill>
                <a:effectLst/>
                <a:ea typeface="ＭＳ Ｐゴシック" pitchFamily="50" charset="-128"/>
                <a:cs typeface="ＭＳ Ｐゴシック" pitchFamily="50" charset="-128"/>
              </a:rPr>
              <a:t>Bệnh</a:t>
            </a:r>
            <a:r>
              <a:rPr kumimoji="1" lang="en-US" altLang="ja-JP" sz="2800" b="1" i="1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ea typeface="ＭＳ Ｐゴシック" pitchFamily="50" charset="-128"/>
                <a:cs typeface="ＭＳ Ｐゴシック" pitchFamily="50" charset="-128"/>
              </a:rPr>
              <a:t> </a:t>
            </a:r>
            <a:r>
              <a:rPr kumimoji="1" lang="en-US" altLang="ja-JP" sz="2800" b="1" i="1" u="none" strike="noStrike" cap="none" normalizeH="0" dirty="0" err="1" smtClean="0">
                <a:ln>
                  <a:noFill/>
                </a:ln>
                <a:solidFill>
                  <a:srgbClr val="FFFF00"/>
                </a:solidFill>
                <a:effectLst/>
                <a:ea typeface="ＭＳ Ｐゴシック" pitchFamily="50" charset="-128"/>
                <a:cs typeface="ＭＳ Ｐゴシック" pitchFamily="50" charset="-128"/>
              </a:rPr>
              <a:t>tích</a:t>
            </a:r>
            <a:r>
              <a:rPr kumimoji="1" lang="en-US" altLang="ja-JP" sz="2800" b="1" i="1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ea typeface="ＭＳ Ｐゴシック" pitchFamily="50" charset="-128"/>
                <a:cs typeface="ＭＳ Ｐゴシック" pitchFamily="50" charset="-128"/>
              </a:rPr>
              <a:t>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altLang="ja-JP" sz="2800" dirty="0" err="1" smtClean="0"/>
              <a:t>Khi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ấu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trùng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giun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đũa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di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hành</a:t>
            </a:r>
            <a:r>
              <a:rPr lang="en-US" altLang="ja-JP" sz="2800" dirty="0" smtClean="0"/>
              <a:t> qua </a:t>
            </a:r>
            <a:r>
              <a:rPr lang="en-US" altLang="ja-JP" sz="2800" dirty="0" err="1" smtClean="0"/>
              <a:t>phổi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gây</a:t>
            </a:r>
            <a:r>
              <a:rPr lang="en-US" altLang="ja-JP" sz="2800" dirty="0" smtClean="0"/>
              <a:t>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2800" dirty="0" err="1" smtClean="0"/>
              <a:t>tổn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thương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phế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nang</a:t>
            </a:r>
            <a:r>
              <a:rPr lang="en-US" altLang="ja-JP" sz="2800" dirty="0" smtClean="0"/>
              <a:t>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altLang="ja-JP" sz="2800" dirty="0" err="1" smtClean="0"/>
              <a:t>Khi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ấu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trùng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theo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máu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về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gan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gây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lấm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tấm</a:t>
            </a:r>
            <a:r>
              <a:rPr lang="en-US" altLang="ja-JP" sz="2800" dirty="0" smtClean="0"/>
              <a:t>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2800" dirty="0" err="1" smtClean="0"/>
              <a:t>xuất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huyết</a:t>
            </a:r>
            <a:r>
              <a:rPr lang="en-US" altLang="ja-JP" sz="2800" dirty="0" smtClean="0"/>
              <a:t>, </a:t>
            </a:r>
            <a:r>
              <a:rPr lang="en-US" altLang="ja-JP" sz="2800" dirty="0" err="1" smtClean="0"/>
              <a:t>đồng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thời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gây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hủy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hoại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tổ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chức</a:t>
            </a:r>
            <a:r>
              <a:rPr lang="en-US" altLang="ja-JP" sz="2800" dirty="0" smtClean="0"/>
              <a:t>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2800" dirty="0" err="1" smtClean="0"/>
              <a:t>trên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bề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mặt</a:t>
            </a:r>
            <a:r>
              <a:rPr lang="en-US" altLang="ja-JP" sz="2800" dirty="0" smtClean="0"/>
              <a:t>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2800" b="0" u="none" strike="noStrike" cap="none" normalizeH="0" baseline="0" dirty="0" smtClean="0">
                <a:ln>
                  <a:noFill/>
                </a:ln>
                <a:effectLst/>
                <a:ea typeface="ＭＳ Ｐゴシック" pitchFamily="50" charset="-128"/>
                <a:cs typeface="ＭＳ Ｐゴシック" pitchFamily="50" charset="-128"/>
              </a:rPr>
              <a:t>- </a:t>
            </a:r>
            <a:r>
              <a:rPr lang="en-US" altLang="ja-JP" sz="2800" dirty="0" err="1" smtClean="0"/>
              <a:t>Giun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trưởng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thành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gây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viêm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niêm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mạc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ruột</a:t>
            </a:r>
            <a:endParaRPr kumimoji="1" lang="en-US" altLang="ja-JP" sz="2800" b="0" u="none" strike="noStrike" cap="none" normalizeH="0" baseline="0" dirty="0" smtClean="0">
              <a:ln>
                <a:noFill/>
              </a:ln>
              <a:effectLst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Chẩn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đoán</a:t>
            </a:r>
            <a:endParaRPr kumimoji="1" lang="ja-JP" altLang="en-US"/>
          </a:p>
        </p:txBody>
      </p:sp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0" y="1565498"/>
            <a:ext cx="8784777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Mổ</a:t>
            </a:r>
            <a:r>
              <a:rPr kumimoji="1" lang="en-US" altLang="ja-JP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</a:t>
            </a:r>
            <a:r>
              <a:rPr kumimoji="1" lang="en-US" altLang="ja-JP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kiểm</a:t>
            </a:r>
            <a:r>
              <a:rPr kumimoji="1" lang="en-US" altLang="ja-JP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tra</a:t>
            </a:r>
            <a:r>
              <a:rPr kumimoji="1" lang="en-US" altLang="ja-JP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endParaRPr kumimoji="1" lang="en-US" altLang="ja-JP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Mổ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ấu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phổi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gan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giun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trưởng</a:t>
            </a:r>
            <a:endParaRPr kumimoji="1" lang="en-US" altLang="ja-JP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ruột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non</a:t>
            </a:r>
            <a:endParaRPr lang="en-US" altLang="ja-JP" sz="1200" dirty="0" smtClean="0">
              <a:latin typeface="Arial" pitchFamily="34" charset="0"/>
              <a:ea typeface="ＭＳ Ｐゴシック" pitchFamily="50" charset="-128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Kiểm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tra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bằng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phương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nổi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Fulleborn</a:t>
            </a:r>
            <a:endParaRPr kumimoji="1" lang="en-US" altLang="ja-JP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để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trứng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giun</a:t>
            </a:r>
            <a:endParaRPr kumimoji="1" lang="en-US" altLang="ja-JP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1" lang="en-US" altLang="ja-JP" sz="2800" b="1" i="0" u="none" strike="noStrike" cap="none" normalizeH="0" baseline="0" dirty="0" err="1" smtClean="0" bmk="_Toc39149631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Chẩn</a:t>
            </a:r>
            <a:r>
              <a:rPr kumimoji="1" lang="en-US" altLang="ja-JP" sz="2800" b="1" i="0" u="none" strike="noStrike" cap="none" normalizeH="0" baseline="0" dirty="0" smtClean="0" bmk="_Toc39149631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0" u="none" strike="noStrike" cap="none" normalizeH="0" baseline="0" dirty="0" err="1" smtClean="0" bmk="_Toc39149631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đo</a:t>
            </a:r>
            <a:r>
              <a:rPr kumimoji="1" lang="en-US" altLang="ja-JP" sz="2800" b="1" i="0" u="none" strike="noStrike" cap="none" normalizeH="0" baseline="0" dirty="0" err="1" smtClean="0" bmk="_Toc391496314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1" i="0" u="none" strike="noStrike" cap="none" normalizeH="0" baseline="0" dirty="0" err="1" smtClean="0" bmk="_Toc39149631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800" b="1" i="0" u="none" strike="noStrike" cap="none" normalizeH="0" baseline="0" dirty="0" smtClean="0" bmk="_Toc39149631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0" u="none" strike="noStrike" cap="none" normalizeH="0" baseline="0" dirty="0" err="1" smtClean="0" bmk="_Toc39149631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bằng</a:t>
            </a:r>
            <a:r>
              <a:rPr kumimoji="1" lang="en-US" altLang="ja-JP" sz="2800" b="1" i="0" u="none" strike="noStrike" cap="none" normalizeH="0" baseline="0" dirty="0" smtClean="0" bmk="_Toc39149631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0" u="none" strike="noStrike" cap="none" normalizeH="0" baseline="0" dirty="0" err="1" smtClean="0" bmk="_Toc39149631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phương</a:t>
            </a:r>
            <a:r>
              <a:rPr kumimoji="1" lang="en-US" altLang="ja-JP" sz="2800" b="1" i="0" u="none" strike="noStrike" cap="none" normalizeH="0" baseline="0" dirty="0" smtClean="0" bmk="_Toc39149631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0" u="none" strike="noStrike" cap="none" normalizeH="0" baseline="0" dirty="0" err="1" smtClean="0" bmk="_Toc39149631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800" b="1" i="0" u="none" strike="noStrike" cap="none" normalizeH="0" baseline="0" dirty="0" err="1" smtClean="0" bmk="_Toc391496314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1" i="0" u="none" strike="noStrike" cap="none" normalizeH="0" baseline="0" dirty="0" err="1" smtClean="0" bmk="_Toc39149631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</a:t>
            </a:r>
            <a:r>
              <a:rPr kumimoji="1" lang="en-US" altLang="ja-JP" sz="2800" b="1" i="0" u="none" strike="noStrike" cap="none" normalizeH="0" baseline="0" dirty="0" smtClean="0" bmk="_Toc39149631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0" u="none" strike="noStrike" cap="none" normalizeH="0" baseline="0" dirty="0" err="1" smtClean="0" bmk="_Toc39149631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tiêm</a:t>
            </a:r>
            <a:r>
              <a:rPr kumimoji="1" lang="en-US" altLang="ja-JP" sz="2800" b="1" i="0" u="none" strike="noStrike" cap="none" normalizeH="0" baseline="0" dirty="0" smtClean="0" bmk="_Toc39149631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0" u="none" strike="noStrike" cap="none" normalizeH="0" baseline="0" dirty="0" err="1" smtClean="0" bmk="_Toc39149631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nội</a:t>
            </a:r>
            <a:r>
              <a:rPr kumimoji="1" lang="en-US" altLang="ja-JP" sz="2800" b="1" i="0" u="none" strike="noStrike" cap="none" normalizeH="0" baseline="0" dirty="0" smtClean="0" bmk="_Toc39149631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1" i="0" u="none" strike="noStrike" cap="none" normalizeH="0" baseline="0" dirty="0" err="1" smtClean="0" bmk="_Toc39149631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bì</a:t>
            </a:r>
            <a:endParaRPr kumimoji="1" lang="en-US" altLang="ja-JP" sz="2800" b="1" i="0" u="none" strike="noStrike" cap="none" normalizeH="0" baseline="0" dirty="0" smtClean="0" bmk="_Toc391496314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ja-JP" sz="2800" b="1" dirty="0" err="1" smtClean="0" bmk="_Toc391496314"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Chẩn</a:t>
            </a:r>
            <a:r>
              <a:rPr lang="en-US" altLang="ja-JP" sz="2800" b="1" dirty="0" smtClean="0" bmk="_Toc391496314"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2800" b="1" dirty="0" err="1" smtClean="0" bmk="_Toc391496314"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đoán</a:t>
            </a:r>
            <a:r>
              <a:rPr lang="en-US" altLang="ja-JP" sz="2800" b="1" dirty="0" smtClean="0" bmk="_Toc391496314"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2800" b="1" dirty="0" err="1" smtClean="0" bmk="_Toc391496314"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bằng</a:t>
            </a:r>
            <a:r>
              <a:rPr lang="en-US" altLang="ja-JP" sz="2800" b="1" dirty="0" smtClean="0" bmk="_Toc391496314"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2800" b="1" dirty="0" err="1" smtClean="0" bmk="_Toc391496314"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phương</a:t>
            </a:r>
            <a:r>
              <a:rPr lang="en-US" altLang="ja-JP" sz="2800" b="1" dirty="0" smtClean="0" bmk="_Toc391496314"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2800" b="1" dirty="0" err="1" smtClean="0" bmk="_Toc391496314"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pháp</a:t>
            </a:r>
            <a:r>
              <a:rPr lang="en-US" altLang="ja-JP" sz="2800" b="1" dirty="0" smtClean="0" bmk="_Toc391496314"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ELISA</a:t>
            </a:r>
            <a:endParaRPr kumimoji="1" lang="en-US" altLang="ja-JP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/>
          <a:lstStyle/>
          <a:p>
            <a:r>
              <a:rPr kumimoji="1" lang="en-US" altLang="ja-JP" dirty="0" err="1" smtClean="0"/>
              <a:t>Phòng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và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trị</a:t>
            </a:r>
            <a:endParaRPr kumimoji="1" lang="ja-JP" altLang="en-US"/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764704"/>
            <a:ext cx="9065302" cy="649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trị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Ivermectin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liều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0,2mg/kg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thể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trọng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tiêm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lơn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 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–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2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liều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nhau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2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Tỷ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lệ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sạch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giun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đạt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trên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90%.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Pyrantel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liều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12,5mg/kg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thể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trọng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trộn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với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thức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ăn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Levamisol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liều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7,5mg/kg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thể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trọng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ó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thể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dung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dịch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tiêm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lợn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hoặc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trộn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thức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ăn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ăn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Tetramisol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liều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12mg/kg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thể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trọng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ó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thể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dung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dịch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tiêm</a:t>
            </a:r>
            <a:endParaRPr kumimoji="1" lang="en-US" altLang="ja-JP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lợn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hoặc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trộn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thức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ăn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ăn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Mebenvet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0,5g/kg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thể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trọng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2 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–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3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liều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liên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tục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Trộn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với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thức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ăn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ăn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Tỷ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lệ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sạch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giun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100%.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1" i="0" u="none" strike="noStrike" cap="none" normalizeH="0" baseline="0" dirty="0" err="1" smtClean="0" bmk="_Toc391496319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Phòng</a:t>
            </a:r>
            <a:r>
              <a:rPr kumimoji="1" lang="en-US" altLang="ja-JP" sz="2400" b="1" i="0" u="none" strike="noStrike" cap="none" normalizeH="0" baseline="0" dirty="0" smtClean="0" bmk="_Toc391496319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 bmk="_Toc391496319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Tẩy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giun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dự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phòng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tẩy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giun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4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/ 1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lần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nếu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sau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tẩy</a:t>
            </a:r>
            <a:endParaRPr kumimoji="1" lang="en-US" altLang="ja-JP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vệ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tốt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đời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bột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chỉ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cần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tẩy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lần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ú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mẹ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endParaRPr lang="en-US" altLang="ja-JP" sz="1100" dirty="0" smtClean="0">
              <a:latin typeface="Arial" pitchFamily="34" charset="0"/>
              <a:ea typeface="ＭＳ Ｐゴシック" pitchFamily="50" charset="-128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Đảm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bảo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vệ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chuồng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trại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môi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trường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định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kỳ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phun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thuốc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endParaRPr lang="en-US" altLang="ja-JP" sz="2400" dirty="0" smtClean="0"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diệt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NaOh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3%.</a:t>
            </a:r>
            <a:endParaRPr lang="en-US" altLang="ja-JP" sz="1100" dirty="0" smtClean="0">
              <a:latin typeface="Arial" pitchFamily="34" charset="0"/>
              <a:ea typeface="ＭＳ Ｐゴシック" pitchFamily="50" charset="-128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Ủ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để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diệt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trứng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giun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ngăn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ngừa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sự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mầm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ngo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ja-JP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131840" y="1484784"/>
            <a:ext cx="2592288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800" b="1" dirty="0" smtClean="0"/>
              <a:t>Protozoa</a:t>
            </a:r>
          </a:p>
          <a:p>
            <a:pPr algn="ctr"/>
            <a:r>
              <a:rPr lang="en-US" altLang="ja-JP" sz="2800" b="1" dirty="0" err="1" smtClean="0"/>
              <a:t>Lớp</a:t>
            </a:r>
            <a:r>
              <a:rPr lang="en-US" altLang="ja-JP" sz="2800" b="1" dirty="0" smtClean="0"/>
              <a:t> </a:t>
            </a:r>
            <a:r>
              <a:rPr lang="en-US" altLang="ja-JP" sz="2800" b="1" dirty="0" err="1" smtClean="0"/>
              <a:t>đơn</a:t>
            </a:r>
            <a:r>
              <a:rPr lang="en-US" altLang="ja-JP" sz="2800" b="1" dirty="0" smtClean="0"/>
              <a:t> </a:t>
            </a:r>
            <a:r>
              <a:rPr lang="en-US" altLang="ja-JP" sz="2800" b="1" dirty="0" err="1" smtClean="0"/>
              <a:t>bào</a:t>
            </a:r>
            <a:endParaRPr kumimoji="1" lang="ja-JP" altLang="en-US" sz="2800" b="1"/>
          </a:p>
        </p:txBody>
      </p:sp>
      <p:sp>
        <p:nvSpPr>
          <p:cNvPr id="3" name="Rounded Rectangle 2"/>
          <p:cNvSpPr/>
          <p:nvPr/>
        </p:nvSpPr>
        <p:spPr>
          <a:xfrm>
            <a:off x="1187624" y="2852936"/>
            <a:ext cx="2736304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800" b="1" dirty="0" err="1" smtClean="0"/>
              <a:t>Cầu</a:t>
            </a:r>
            <a:r>
              <a:rPr kumimoji="1" lang="en-US" altLang="ja-JP" sz="2800" b="1" dirty="0" smtClean="0"/>
              <a:t> </a:t>
            </a:r>
            <a:r>
              <a:rPr kumimoji="1" lang="en-US" altLang="ja-JP" sz="2800" b="1" dirty="0" err="1" smtClean="0"/>
              <a:t>trùng</a:t>
            </a:r>
            <a:endParaRPr kumimoji="1" lang="en-US" altLang="ja-JP" sz="2800" b="1" dirty="0" smtClean="0"/>
          </a:p>
          <a:p>
            <a:pPr algn="ctr"/>
            <a:r>
              <a:rPr lang="en-US" altLang="ja-JP" sz="2800" b="1" dirty="0" err="1" smtClean="0"/>
              <a:t>Coccidiosis</a:t>
            </a:r>
            <a:endParaRPr kumimoji="1" lang="ja-JP" altLang="en-US" sz="2800" b="1"/>
          </a:p>
        </p:txBody>
      </p:sp>
      <p:sp>
        <p:nvSpPr>
          <p:cNvPr id="4" name="Rounded Rectangle 3"/>
          <p:cNvSpPr/>
          <p:nvPr/>
        </p:nvSpPr>
        <p:spPr>
          <a:xfrm>
            <a:off x="1259632" y="4221088"/>
            <a:ext cx="252028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b="1" dirty="0" err="1" smtClean="0"/>
              <a:t>Eimeriosis</a:t>
            </a:r>
            <a:endParaRPr kumimoji="1" lang="en-US" altLang="ja-JP" sz="2400" b="1" dirty="0" smtClean="0"/>
          </a:p>
          <a:p>
            <a:pPr algn="ctr"/>
            <a:r>
              <a:rPr lang="en-US" altLang="ja-JP" sz="2400" b="1" dirty="0" err="1" smtClean="0"/>
              <a:t>Cầu</a:t>
            </a:r>
            <a:r>
              <a:rPr lang="en-US" altLang="ja-JP" sz="2400" b="1" dirty="0" smtClean="0"/>
              <a:t> </a:t>
            </a:r>
            <a:r>
              <a:rPr lang="en-US" altLang="ja-JP" sz="2400" b="1" dirty="0" err="1" smtClean="0"/>
              <a:t>trùng</a:t>
            </a:r>
            <a:r>
              <a:rPr lang="en-US" altLang="ja-JP" sz="2400" b="1" dirty="0" smtClean="0"/>
              <a:t> </a:t>
            </a:r>
            <a:r>
              <a:rPr lang="en-US" altLang="ja-JP" sz="2400" b="1" dirty="0" err="1" smtClean="0"/>
              <a:t>gà</a:t>
            </a:r>
            <a:endParaRPr kumimoji="1" lang="ja-JP" altLang="en-US" sz="2400" b="1"/>
          </a:p>
        </p:txBody>
      </p:sp>
      <p:sp>
        <p:nvSpPr>
          <p:cNvPr id="5" name="Rounded Rectangle 4"/>
          <p:cNvSpPr/>
          <p:nvPr/>
        </p:nvSpPr>
        <p:spPr>
          <a:xfrm>
            <a:off x="5004048" y="2852936"/>
            <a:ext cx="2808312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800" b="1" dirty="0" err="1" smtClean="0"/>
              <a:t>Lê</a:t>
            </a:r>
            <a:r>
              <a:rPr kumimoji="1" lang="en-US" altLang="ja-JP" sz="2800" b="1" dirty="0" smtClean="0"/>
              <a:t> </a:t>
            </a:r>
            <a:r>
              <a:rPr kumimoji="1" lang="en-US" altLang="ja-JP" sz="2800" b="1" dirty="0" err="1" smtClean="0"/>
              <a:t>dạng</a:t>
            </a:r>
            <a:r>
              <a:rPr kumimoji="1" lang="en-US" altLang="ja-JP" sz="2800" b="1" dirty="0" smtClean="0"/>
              <a:t> </a:t>
            </a:r>
            <a:r>
              <a:rPr kumimoji="1" lang="en-US" altLang="ja-JP" sz="2800" b="1" dirty="0" err="1" smtClean="0"/>
              <a:t>trùng</a:t>
            </a:r>
            <a:endParaRPr kumimoji="1" lang="en-US" altLang="ja-JP" sz="2800" b="1" dirty="0" smtClean="0"/>
          </a:p>
          <a:p>
            <a:pPr algn="ctr"/>
            <a:r>
              <a:rPr lang="en-US" altLang="ja-JP" sz="2800" b="1" dirty="0" err="1" smtClean="0"/>
              <a:t>Babesia</a:t>
            </a:r>
            <a:endParaRPr kumimoji="1" lang="ja-JP" altLang="en-US" sz="28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err="1" smtClean="0"/>
              <a:t>Bệnh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cầu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trùng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gà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lang="en-US" altLang="ja-JP" dirty="0" err="1" smtClean="0"/>
              <a:t>Eimeriosis</a:t>
            </a:r>
            <a:endParaRPr kumimoji="1" lang="ja-JP" altLang="en-US"/>
          </a:p>
        </p:txBody>
      </p:sp>
      <p:sp>
        <p:nvSpPr>
          <p:cNvPr id="3" name="TextBox 2"/>
          <p:cNvSpPr txBox="1"/>
          <p:nvPr/>
        </p:nvSpPr>
        <p:spPr>
          <a:xfrm>
            <a:off x="539552" y="1988840"/>
            <a:ext cx="5556329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b="1" i="1" dirty="0" err="1" smtClean="0">
                <a:solidFill>
                  <a:srgbClr val="FFFF00"/>
                </a:solidFill>
              </a:rPr>
              <a:t>Tên</a:t>
            </a:r>
            <a:r>
              <a:rPr kumimoji="1" lang="en-US" altLang="ja-JP" sz="2800" b="1" i="1" dirty="0" smtClean="0">
                <a:solidFill>
                  <a:srgbClr val="FFFF00"/>
                </a:solidFill>
              </a:rPr>
              <a:t> </a:t>
            </a:r>
            <a:r>
              <a:rPr kumimoji="1" lang="en-US" altLang="ja-JP" sz="2800" b="1" i="1" dirty="0" err="1" smtClean="0">
                <a:solidFill>
                  <a:srgbClr val="FFFF00"/>
                </a:solidFill>
              </a:rPr>
              <a:t>căn</a:t>
            </a:r>
            <a:r>
              <a:rPr kumimoji="1" lang="en-US" altLang="ja-JP" sz="2800" b="1" i="1" dirty="0" smtClean="0">
                <a:solidFill>
                  <a:srgbClr val="FFFF00"/>
                </a:solidFill>
              </a:rPr>
              <a:t> </a:t>
            </a:r>
            <a:r>
              <a:rPr kumimoji="1" lang="en-US" altLang="ja-JP" sz="2800" b="1" i="1" dirty="0" err="1" smtClean="0">
                <a:solidFill>
                  <a:srgbClr val="FFFF00"/>
                </a:solidFill>
              </a:rPr>
              <a:t>bệnh</a:t>
            </a:r>
            <a:r>
              <a:rPr kumimoji="1" lang="en-US" altLang="ja-JP" sz="2400" dirty="0" smtClean="0">
                <a:solidFill>
                  <a:srgbClr val="FFFF00"/>
                </a:solidFill>
              </a:rPr>
              <a:t>:</a:t>
            </a:r>
          </a:p>
          <a:p>
            <a:r>
              <a:rPr lang="en-US" altLang="ja-JP" sz="2400" dirty="0" err="1" smtClean="0"/>
              <a:t>Bệnh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cầu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trùng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gà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gây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ra</a:t>
            </a:r>
            <a:r>
              <a:rPr lang="en-US" altLang="ja-JP" sz="2400" dirty="0" smtClean="0"/>
              <a:t> do </a:t>
            </a:r>
            <a:r>
              <a:rPr lang="en-US" altLang="ja-JP" sz="2400" i="1" dirty="0" err="1" smtClean="0"/>
              <a:t>Eimeria</a:t>
            </a:r>
            <a:r>
              <a:rPr lang="en-US" altLang="ja-JP" sz="2400" i="1" dirty="0" smtClean="0"/>
              <a:t> </a:t>
            </a:r>
            <a:r>
              <a:rPr lang="en-US" altLang="ja-JP" sz="2400" i="1" dirty="0" err="1" smtClean="0"/>
              <a:t>spp</a:t>
            </a:r>
            <a:endParaRPr lang="en-US" altLang="ja-JP" sz="2400" i="1" dirty="0" smtClean="0"/>
          </a:p>
          <a:p>
            <a:r>
              <a:rPr lang="en-US" altLang="ja-JP" sz="2400" dirty="0" smtClean="0"/>
              <a:t>  </a:t>
            </a:r>
            <a:endParaRPr kumimoji="1" lang="ja-JP" altLang="en-US" sz="2400"/>
          </a:p>
        </p:txBody>
      </p:sp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539553" y="3115414"/>
            <a:ext cx="8208911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ja-JP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ja-JP" sz="2400" dirty="0" smtClean="0"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2800" b="1" i="1" dirty="0" err="1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lang="en-US" altLang="ja-JP" sz="2800" b="1" i="1" dirty="0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2800" b="1" i="1" dirty="0" err="1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bố</a:t>
            </a:r>
            <a:r>
              <a:rPr lang="en-US" altLang="ja-JP" sz="2800" b="1" i="1" dirty="0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2800" b="1" i="1" dirty="0" err="1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lang="en-US" altLang="ja-JP" sz="2800" b="1" i="1" dirty="0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2800" b="1" i="1" dirty="0" err="1" smtClean="0">
                <a:solidFill>
                  <a:srgbClr val="FFFF00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endParaRPr lang="en-US" altLang="ja-JP" sz="2800" b="1" i="1" dirty="0" smtClean="0">
              <a:solidFill>
                <a:srgbClr val="FFFF00"/>
              </a:solidFill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hầu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hết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nước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trên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Thế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giới</a:t>
            </a:r>
            <a:r>
              <a:rPr kumimoji="1" lang="en-US" altLang="ja-JP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phổ</a:t>
            </a:r>
            <a:r>
              <a:rPr kumimoji="1" lang="en-US" altLang="ja-JP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biến</a:t>
            </a:r>
            <a:r>
              <a:rPr kumimoji="1" lang="en-US" altLang="ja-JP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gà</a:t>
            </a:r>
            <a:r>
              <a:rPr kumimoji="1" lang="en-US" altLang="ja-JP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từ</a:t>
            </a:r>
            <a:r>
              <a:rPr kumimoji="1" lang="en-US" altLang="ja-JP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1-2 </a:t>
            </a:r>
            <a:r>
              <a:rPr kumimoji="1" lang="en-US" altLang="ja-JP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tháng</a:t>
            </a:r>
            <a:r>
              <a:rPr kumimoji="1" lang="en-US" altLang="ja-JP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tuổi</a:t>
            </a:r>
            <a:endParaRPr kumimoji="1" lang="en-US" altLang="ja-JP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kumimoji="1" lang="en-US" altLang="ja-JP" dirty="0" err="1" smtClean="0"/>
              <a:t>Hệ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thống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phân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loại</a:t>
            </a:r>
            <a:endParaRPr kumimoji="1" lang="ja-JP" altLang="en-US"/>
          </a:p>
        </p:txBody>
      </p:sp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755576" y="1386056"/>
            <a:ext cx="584006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Thuộc</a:t>
            </a:r>
            <a:r>
              <a:rPr kumimoji="1" lang="en-US" altLang="ja-JP" sz="36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hệ</a:t>
            </a:r>
            <a:r>
              <a:rPr kumimoji="1" lang="en-US" altLang="ja-JP" sz="36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thống</a:t>
            </a:r>
            <a:r>
              <a:rPr kumimoji="1" lang="en-US" altLang="ja-JP" sz="36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36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loại</a:t>
            </a:r>
            <a:r>
              <a:rPr kumimoji="1" lang="en-US" altLang="ja-JP" sz="36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sau</a:t>
            </a:r>
            <a:r>
              <a:rPr kumimoji="1" lang="en-US" altLang="ja-JP" sz="36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</a:t>
            </a:r>
            <a:endParaRPr kumimoji="1" lang="en-US" altLang="ja-JP" sz="3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r>
              <a:rPr lang="en-US" altLang="ja-JP" sz="3600" dirty="0" err="1" smtClean="0"/>
              <a:t>Ngành</a:t>
            </a:r>
            <a:r>
              <a:rPr lang="en-US" altLang="ja-JP" sz="3600" dirty="0" smtClean="0"/>
              <a:t> Protozoa</a:t>
            </a:r>
            <a:endParaRPr lang="ja-JP" altLang="ja-JP" sz="3600" smtClean="0"/>
          </a:p>
          <a:p>
            <a:r>
              <a:rPr lang="en-US" altLang="ja-JP" sz="3600" dirty="0" err="1" smtClean="0"/>
              <a:t>Phân</a:t>
            </a:r>
            <a:r>
              <a:rPr lang="en-US" altLang="ja-JP" sz="3600" dirty="0" smtClean="0"/>
              <a:t> </a:t>
            </a:r>
            <a:r>
              <a:rPr lang="en-US" altLang="ja-JP" sz="3600" dirty="0" err="1" smtClean="0"/>
              <a:t>ngành</a:t>
            </a:r>
            <a:r>
              <a:rPr lang="en-US" altLang="ja-JP" sz="3600" dirty="0" smtClean="0"/>
              <a:t> </a:t>
            </a:r>
            <a:r>
              <a:rPr lang="en-US" altLang="ja-JP" sz="3600" dirty="0" err="1" smtClean="0"/>
              <a:t>Apicomplexa</a:t>
            </a:r>
            <a:endParaRPr lang="ja-JP" altLang="ja-JP" sz="3600" smtClean="0"/>
          </a:p>
          <a:p>
            <a:r>
              <a:rPr lang="en-US" altLang="ja-JP" sz="3600" dirty="0" err="1" smtClean="0"/>
              <a:t>Lớp</a:t>
            </a:r>
            <a:r>
              <a:rPr lang="en-US" altLang="ja-JP" sz="3600" dirty="0" smtClean="0"/>
              <a:t> </a:t>
            </a:r>
            <a:r>
              <a:rPr lang="en-US" altLang="ja-JP" sz="3600" dirty="0" err="1" smtClean="0"/>
              <a:t>Sporozoasida</a:t>
            </a:r>
            <a:endParaRPr lang="ja-JP" altLang="ja-JP" sz="3600" smtClean="0"/>
          </a:p>
          <a:p>
            <a:r>
              <a:rPr lang="en-US" altLang="ja-JP" sz="3600" dirty="0" err="1" smtClean="0"/>
              <a:t>Phân</a:t>
            </a:r>
            <a:r>
              <a:rPr lang="en-US" altLang="ja-JP" sz="3600" dirty="0" smtClean="0"/>
              <a:t> </a:t>
            </a:r>
            <a:r>
              <a:rPr lang="en-US" altLang="ja-JP" sz="3600" dirty="0" err="1" smtClean="0"/>
              <a:t>lớp</a:t>
            </a:r>
            <a:r>
              <a:rPr lang="en-US" altLang="ja-JP" sz="3600" dirty="0" smtClean="0"/>
              <a:t> </a:t>
            </a:r>
            <a:r>
              <a:rPr lang="en-US" altLang="ja-JP" sz="3600" dirty="0" err="1" smtClean="0"/>
              <a:t>Coccidiasina</a:t>
            </a:r>
            <a:endParaRPr lang="ja-JP" altLang="ja-JP" sz="3600" smtClean="0"/>
          </a:p>
          <a:p>
            <a:r>
              <a:rPr lang="en-US" altLang="ja-JP" sz="3600" dirty="0" err="1" smtClean="0"/>
              <a:t>Bộ</a:t>
            </a:r>
            <a:r>
              <a:rPr lang="en-US" altLang="ja-JP" sz="3600" dirty="0" smtClean="0"/>
              <a:t> </a:t>
            </a:r>
            <a:r>
              <a:rPr lang="en-US" altLang="ja-JP" sz="3600" dirty="0" err="1" smtClean="0"/>
              <a:t>Eucoccidiorida</a:t>
            </a:r>
            <a:endParaRPr lang="ja-JP" altLang="ja-JP" sz="3600" smtClean="0"/>
          </a:p>
          <a:p>
            <a:r>
              <a:rPr lang="en-US" altLang="ja-JP" sz="3600" dirty="0" err="1" smtClean="0"/>
              <a:t>Phân</a:t>
            </a:r>
            <a:r>
              <a:rPr lang="en-US" altLang="ja-JP" sz="3600" dirty="0" smtClean="0"/>
              <a:t> </a:t>
            </a:r>
            <a:r>
              <a:rPr lang="en-US" altLang="ja-JP" sz="3600" dirty="0" err="1" smtClean="0"/>
              <a:t>bộ</a:t>
            </a:r>
            <a:r>
              <a:rPr lang="en-US" altLang="ja-JP" sz="3600" dirty="0" smtClean="0"/>
              <a:t> </a:t>
            </a:r>
            <a:r>
              <a:rPr lang="en-US" altLang="ja-JP" sz="3600" dirty="0" err="1" smtClean="0"/>
              <a:t>Eimeriorina</a:t>
            </a:r>
            <a:endParaRPr lang="ja-JP" altLang="ja-JP" sz="3600" smtClean="0"/>
          </a:p>
          <a:p>
            <a:r>
              <a:rPr lang="en-US" altLang="ja-JP" sz="3600" dirty="0" err="1" smtClean="0"/>
              <a:t>Họ</a:t>
            </a:r>
            <a:r>
              <a:rPr lang="en-US" altLang="ja-JP" sz="3600" dirty="0" smtClean="0"/>
              <a:t> </a:t>
            </a:r>
            <a:r>
              <a:rPr lang="en-US" altLang="ja-JP" sz="3600" dirty="0" err="1" smtClean="0"/>
              <a:t>Emeriidae</a:t>
            </a:r>
            <a:endParaRPr lang="ja-JP" altLang="ja-JP" sz="3600" smtClean="0"/>
          </a:p>
          <a:p>
            <a:r>
              <a:rPr lang="en-US" altLang="ja-JP" sz="3600" dirty="0" err="1" smtClean="0"/>
              <a:t>Giống</a:t>
            </a:r>
            <a:r>
              <a:rPr lang="en-US" altLang="ja-JP" sz="3600" dirty="0" smtClean="0"/>
              <a:t> </a:t>
            </a:r>
            <a:r>
              <a:rPr lang="en-US" altLang="ja-JP" sz="3600" dirty="0" err="1" smtClean="0"/>
              <a:t>Eimeria</a:t>
            </a:r>
            <a:endParaRPr lang="ja-JP" altLang="ja-JP" sz="3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zhivotnovodstvo.net.ru/l/oocisty-kolcidij-kur-7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4005064"/>
            <a:ext cx="3744416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zhivotnovodstvo.net.ru/l/oocisty-kolcidij-krolikov-7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052736"/>
            <a:ext cx="3744416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9552" y="-171400"/>
            <a:ext cx="8229600" cy="1143000"/>
          </a:xfrm>
        </p:spPr>
        <p:txBody>
          <a:bodyPr/>
          <a:lstStyle/>
          <a:p>
            <a:r>
              <a:rPr kumimoji="1" lang="en-US" altLang="ja-JP" i="1" dirty="0" err="1" smtClean="0"/>
              <a:t>Eimeria</a:t>
            </a:r>
            <a:r>
              <a:rPr kumimoji="1" lang="en-US" altLang="ja-JP" i="1" dirty="0" smtClean="0"/>
              <a:t> </a:t>
            </a:r>
            <a:r>
              <a:rPr kumimoji="1" lang="en-US" altLang="ja-JP" i="1" dirty="0" err="1" smtClean="0"/>
              <a:t>spp</a:t>
            </a:r>
            <a:endParaRPr kumimoji="1" lang="ja-JP" altLang="en-US" i="1"/>
          </a:p>
        </p:txBody>
      </p:sp>
      <p:pic>
        <p:nvPicPr>
          <p:cNvPr id="5" name="Picture 5" descr="http://www.uoguelph.ca/omafra_partnership/ktt/en/johnbarta/resources/chickencoccidiaandlesion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836712"/>
            <a:ext cx="5075977" cy="57613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7784" y="-162272"/>
            <a:ext cx="8229600" cy="1143000"/>
          </a:xfrm>
        </p:spPr>
        <p:txBody>
          <a:bodyPr/>
          <a:lstStyle/>
          <a:p>
            <a:r>
              <a:rPr kumimoji="1" lang="en-US" altLang="ja-JP" dirty="0" err="1" smtClean="0"/>
              <a:t>Hình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thái</a:t>
            </a:r>
            <a:endParaRPr kumimoji="1" lang="ja-JP" altLang="en-US"/>
          </a:p>
        </p:txBody>
      </p:sp>
      <p:sp>
        <p:nvSpPr>
          <p:cNvPr id="60418" name="AutoShape 2" descr="Kết quả hình ảnh cho eimeria spp in chick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60420" name="AutoShape 4" descr="Kết quả hình ảnh cho eimeria spp in chick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pic>
        <p:nvPicPr>
          <p:cNvPr id="60423" name="Picture 7" descr="Kết quả hình ảnh cho eimeria spp in chick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5923" y="260648"/>
            <a:ext cx="3297965" cy="3168352"/>
          </a:xfrm>
          <a:prstGeom prst="rect">
            <a:avLst/>
          </a:prstGeom>
          <a:noFill/>
        </p:spPr>
      </p:pic>
      <p:sp>
        <p:nvSpPr>
          <p:cNvPr id="60425" name="AutoShape 9" descr="Kết quả hình ảnh cho eimeria spp in chicken oocy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60427" name="AutoShape 11" descr="Kết quả hình ảnh cho eimeria oocyst structu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60429" name="AutoShape 13" descr="Kết quả hình ảnh cho eimeria oocyst structu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pic>
        <p:nvPicPr>
          <p:cNvPr id="6146" name="Picture 2" descr="http://upload.wikimedia.org/wikipedia/commons/4/47/Eimeria_life_cycle_us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44502" y="980728"/>
            <a:ext cx="5791994" cy="4054396"/>
          </a:xfrm>
          <a:prstGeom prst="rect">
            <a:avLst/>
          </a:prstGeom>
          <a:noFill/>
        </p:spPr>
      </p:pic>
      <p:pic>
        <p:nvPicPr>
          <p:cNvPr id="11" name="Picture 1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3993703"/>
            <a:ext cx="4032448" cy="275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620688"/>
            <a:ext cx="18614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err="1" smtClean="0"/>
              <a:t>Vòng</a:t>
            </a:r>
            <a:r>
              <a:rPr kumimoji="1" lang="en-US" altLang="ja-JP" sz="3200" dirty="0" smtClean="0"/>
              <a:t> </a:t>
            </a:r>
            <a:r>
              <a:rPr kumimoji="1" lang="en-US" altLang="ja-JP" sz="3200" dirty="0" err="1" smtClean="0"/>
              <a:t>đời</a:t>
            </a:r>
            <a:endParaRPr kumimoji="1" lang="ja-JP" altLang="en-US" sz="3200"/>
          </a:p>
        </p:txBody>
      </p:sp>
      <p:pic>
        <p:nvPicPr>
          <p:cNvPr id="2050" name="Picture 2" descr="http://www.thepoultrysite.com/articles/contents/07-06Coccidiosis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700808"/>
            <a:ext cx="5027194" cy="3672408"/>
          </a:xfrm>
          <a:prstGeom prst="rect">
            <a:avLst/>
          </a:prstGeom>
          <a:noFill/>
        </p:spPr>
      </p:pic>
      <p:pic>
        <p:nvPicPr>
          <p:cNvPr id="2052" name="Picture 4" descr="https://encrypted-tbn3.gstatic.com/images?q=tbn:ANd9GcQ5ZIRJTUsDUYWQFj26UWwLKW-xvP8rFGZrsIvfU_ToIVLLh1PV3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3501008"/>
            <a:ext cx="3202896" cy="2232248"/>
          </a:xfrm>
          <a:prstGeom prst="rect">
            <a:avLst/>
          </a:prstGeom>
          <a:noFill/>
        </p:spPr>
      </p:pic>
      <p:pic>
        <p:nvPicPr>
          <p:cNvPr id="6" name="Life Cycle of Eimeria tenella - Part 1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5580111" y="620688"/>
            <a:ext cx="3360373" cy="2520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kumimoji="1" lang="en-US" altLang="ja-JP" dirty="0" err="1" smtClean="0"/>
              <a:t>Dịch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tễ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bệnh</a:t>
            </a:r>
            <a:endParaRPr kumimoji="1" lang="ja-JP" altLang="en-US"/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216024" y="836712"/>
            <a:ext cx="8964488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altLang="ja-JP" sz="2000" b="1" dirty="0" err="1" smtClean="0">
                <a:solidFill>
                  <a:srgbClr val="FFFF00"/>
                </a:solidFill>
              </a:rPr>
              <a:t>Mùa</a:t>
            </a:r>
            <a:r>
              <a:rPr lang="en-US" altLang="ja-JP" sz="2000" b="1" dirty="0" smtClean="0">
                <a:solidFill>
                  <a:srgbClr val="FFFF00"/>
                </a:solidFill>
              </a:rPr>
              <a:t> </a:t>
            </a:r>
            <a:r>
              <a:rPr lang="en-US" altLang="ja-JP" sz="2000" b="1" dirty="0" err="1" smtClean="0">
                <a:solidFill>
                  <a:srgbClr val="FFFF00"/>
                </a:solidFill>
              </a:rPr>
              <a:t>vụ</a:t>
            </a:r>
            <a:r>
              <a:rPr lang="en-US" altLang="ja-JP" sz="2000" b="1" dirty="0" smtClean="0">
                <a:solidFill>
                  <a:srgbClr val="FFFF00"/>
                </a:solidFill>
              </a:rPr>
              <a:t>:</a:t>
            </a:r>
            <a:endParaRPr lang="ja-JP" altLang="ja-JP" sz="2000" b="1" smtClean="0">
              <a:solidFill>
                <a:srgbClr val="FFFF00"/>
              </a:solidFill>
            </a:endParaRPr>
          </a:p>
          <a:p>
            <a:pPr lvl="0"/>
            <a:r>
              <a:rPr lang="en-US" altLang="ja-JP" sz="2000" dirty="0" err="1" smtClean="0"/>
              <a:t>Bệnh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cầu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trùng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xảy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ra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quanh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năm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nhưng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tập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trung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vào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tháng</a:t>
            </a:r>
            <a:r>
              <a:rPr lang="en-US" altLang="ja-JP" sz="2000" dirty="0" smtClean="0"/>
              <a:t> 2- 3 </a:t>
            </a:r>
            <a:r>
              <a:rPr lang="en-US" altLang="ja-JP" sz="2000" dirty="0" err="1" smtClean="0"/>
              <a:t>khi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thời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tiết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ẩm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ướt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giảm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sức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đề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kháng</a:t>
            </a:r>
            <a:r>
              <a:rPr lang="en-US" altLang="ja-JP" sz="2000" dirty="0" smtClean="0"/>
              <a:t>.</a:t>
            </a:r>
            <a:endParaRPr lang="ja-JP" altLang="ja-JP" sz="2000" smtClean="0"/>
          </a:p>
          <a:p>
            <a:pPr lvl="0"/>
            <a:r>
              <a:rPr lang="en-US" altLang="ja-JP" sz="2000" dirty="0" err="1" smtClean="0"/>
              <a:t>Phương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thức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chăn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nuôi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có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ảnh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hưởng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đến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tỷ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lệ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nhiễm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cầu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trùng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của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.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nuôi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lồng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sàn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lưới</a:t>
            </a:r>
            <a:r>
              <a:rPr lang="en-US" altLang="ja-JP" sz="2000" dirty="0" smtClean="0"/>
              <a:t> (</a:t>
            </a:r>
            <a:r>
              <a:rPr lang="en-US" altLang="ja-JP" sz="2000" dirty="0" err="1" smtClean="0"/>
              <a:t>hoặc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gỗ</a:t>
            </a:r>
            <a:r>
              <a:rPr lang="en-US" altLang="ja-JP" sz="2000" dirty="0" smtClean="0"/>
              <a:t>) </a:t>
            </a:r>
            <a:r>
              <a:rPr lang="en-US" altLang="ja-JP" sz="2000" dirty="0" err="1" smtClean="0"/>
              <a:t>thì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tỷ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lệ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nhiễm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cầu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trùng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rất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thấp</a:t>
            </a:r>
            <a:r>
              <a:rPr lang="en-US" altLang="ja-JP" sz="2000" dirty="0" smtClean="0"/>
              <a:t> 1,13%, </a:t>
            </a:r>
            <a:r>
              <a:rPr lang="en-US" altLang="ja-JP" sz="2000" dirty="0" err="1" smtClean="0"/>
              <a:t>trong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khi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đó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nếu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nuôi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trên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nền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độn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trấu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thì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tỷ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lệ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trên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là</a:t>
            </a:r>
            <a:r>
              <a:rPr lang="en-US" altLang="ja-JP" sz="2000" dirty="0" smtClean="0"/>
              <a:t> 23,33% (</a:t>
            </a:r>
            <a:r>
              <a:rPr lang="en-US" altLang="ja-JP" sz="2000" dirty="0" err="1" smtClean="0"/>
              <a:t>Hoàng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Thạch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Phan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Hoàng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Dũng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và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cộng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sự</a:t>
            </a:r>
            <a:r>
              <a:rPr lang="en-US" altLang="ja-JP" sz="2000" dirty="0" smtClean="0"/>
              <a:t>, 1996).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thả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vườn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thường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có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tỷ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lệ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nhiễm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và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phát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bệnh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cầu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trùng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cao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hơn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nuôi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nhốt</a:t>
            </a:r>
            <a:r>
              <a:rPr lang="en-US" altLang="ja-JP" sz="2000" dirty="0" smtClean="0"/>
              <a:t> (</a:t>
            </a:r>
            <a:r>
              <a:rPr lang="en-US" altLang="ja-JP" sz="2000" dirty="0" err="1" smtClean="0"/>
              <a:t>Bạch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Mạnh</a:t>
            </a:r>
            <a:r>
              <a:rPr lang="en-US" altLang="ja-JP" sz="2000" dirty="0" smtClean="0"/>
              <a:t> Điều,1996; </a:t>
            </a:r>
            <a:r>
              <a:rPr lang="en-US" altLang="ja-JP" sz="2000" dirty="0" err="1" smtClean="0"/>
              <a:t>Hoàng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Thạch</a:t>
            </a:r>
            <a:r>
              <a:rPr lang="en-US" altLang="ja-JP" sz="2000" dirty="0" smtClean="0"/>
              <a:t>, 1997).</a:t>
            </a:r>
            <a:endParaRPr lang="ja-JP" altLang="ja-JP" sz="2000" smtClean="0"/>
          </a:p>
          <a:p>
            <a:pPr lvl="0"/>
            <a:r>
              <a:rPr lang="en-US" altLang="ja-JP" sz="2000" b="1" dirty="0" err="1" smtClean="0">
                <a:solidFill>
                  <a:srgbClr val="FFFF00"/>
                </a:solidFill>
              </a:rPr>
              <a:t>Đường</a:t>
            </a:r>
            <a:r>
              <a:rPr lang="en-US" altLang="ja-JP" sz="2000" b="1" dirty="0" smtClean="0">
                <a:solidFill>
                  <a:srgbClr val="FFFF00"/>
                </a:solidFill>
              </a:rPr>
              <a:t> </a:t>
            </a:r>
            <a:r>
              <a:rPr lang="en-US" altLang="ja-JP" sz="2000" b="1" dirty="0" err="1" smtClean="0">
                <a:solidFill>
                  <a:srgbClr val="FFFF00"/>
                </a:solidFill>
              </a:rPr>
              <a:t>lây</a:t>
            </a:r>
            <a:r>
              <a:rPr lang="en-US" altLang="ja-JP" sz="2000" b="1" dirty="0" smtClean="0">
                <a:solidFill>
                  <a:srgbClr val="FFFF00"/>
                </a:solidFill>
              </a:rPr>
              <a:t> </a:t>
            </a:r>
            <a:r>
              <a:rPr lang="en-US" altLang="ja-JP" sz="2000" b="1" dirty="0" err="1" smtClean="0">
                <a:solidFill>
                  <a:srgbClr val="FFFF00"/>
                </a:solidFill>
              </a:rPr>
              <a:t>nhiễm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chủ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yếu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là</a:t>
            </a:r>
            <a:r>
              <a:rPr lang="en-US" altLang="ja-JP" sz="2000" dirty="0" smtClean="0"/>
              <a:t> qua </a:t>
            </a:r>
            <a:r>
              <a:rPr lang="en-US" altLang="ja-JP" sz="2000" dirty="0" err="1" smtClean="0"/>
              <a:t>đường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tiêu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hóa</a:t>
            </a:r>
            <a:r>
              <a:rPr lang="en-US" altLang="ja-JP" sz="2000" dirty="0" smtClean="0"/>
              <a:t>.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ăn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phải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noãn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nang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cảm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nhiễm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lẫn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trong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thức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ăn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nước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uống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chất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độn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chuồng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đất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dụng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cụ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chăn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nuôi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sẽ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bị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bệnh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cầu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trùng</a:t>
            </a:r>
            <a:r>
              <a:rPr lang="en-US" altLang="ja-JP" sz="2000" dirty="0" smtClean="0"/>
              <a:t>.</a:t>
            </a:r>
            <a:endParaRPr lang="ja-JP" altLang="ja-JP" sz="2000" smtClean="0"/>
          </a:p>
          <a:p>
            <a:pPr lvl="0"/>
            <a:r>
              <a:rPr lang="en-US" altLang="ja-JP" sz="2000" dirty="0" err="1" smtClean="0"/>
              <a:t>Điều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kiện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chăm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sóc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nuôi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dưỡng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quản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lý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đàn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không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tốt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sẽ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tạo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điều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kiện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cho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cầu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trùng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phát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triển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mạnh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và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gây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bệnh</a:t>
            </a:r>
            <a:r>
              <a:rPr lang="en-US" altLang="ja-JP" sz="2000" dirty="0" smtClean="0"/>
              <a:t>.</a:t>
            </a:r>
            <a:endParaRPr lang="ja-JP" altLang="ja-JP" sz="2000" smtClean="0"/>
          </a:p>
          <a:p>
            <a:pPr lvl="0"/>
            <a:r>
              <a:rPr lang="en-US" altLang="ja-JP" sz="2000" b="1" dirty="0" err="1" smtClean="0">
                <a:solidFill>
                  <a:srgbClr val="FFFF00"/>
                </a:solidFill>
              </a:rPr>
              <a:t>Độ</a:t>
            </a:r>
            <a:r>
              <a:rPr lang="en-US" altLang="ja-JP" sz="2000" b="1" dirty="0" smtClean="0">
                <a:solidFill>
                  <a:srgbClr val="FFFF00"/>
                </a:solidFill>
              </a:rPr>
              <a:t> </a:t>
            </a:r>
            <a:r>
              <a:rPr lang="en-US" altLang="ja-JP" sz="2000" b="1" dirty="0" err="1" smtClean="0">
                <a:solidFill>
                  <a:srgbClr val="FFFF00"/>
                </a:solidFill>
              </a:rPr>
              <a:t>tuổi</a:t>
            </a:r>
            <a:r>
              <a:rPr lang="en-US" altLang="ja-JP" sz="2000" b="1" dirty="0" smtClean="0">
                <a:solidFill>
                  <a:srgbClr val="FFFF00"/>
                </a:solidFill>
              </a:rPr>
              <a:t> </a:t>
            </a:r>
            <a:r>
              <a:rPr lang="en-US" altLang="ja-JP" sz="2000" b="1" dirty="0" err="1" smtClean="0">
                <a:solidFill>
                  <a:srgbClr val="FFFF00"/>
                </a:solidFill>
              </a:rPr>
              <a:t>mắc</a:t>
            </a:r>
            <a:r>
              <a:rPr lang="en-US" altLang="ja-JP" sz="2000" b="1" dirty="0" smtClean="0">
                <a:solidFill>
                  <a:srgbClr val="FFFF00"/>
                </a:solidFill>
              </a:rPr>
              <a:t> </a:t>
            </a:r>
            <a:r>
              <a:rPr lang="en-US" altLang="ja-JP" sz="2000" b="1" dirty="0" err="1" smtClean="0">
                <a:solidFill>
                  <a:srgbClr val="FFFF00"/>
                </a:solidFill>
              </a:rPr>
              <a:t>bệnh</a:t>
            </a:r>
            <a:r>
              <a:rPr lang="en-US" altLang="ja-JP" sz="2000" dirty="0" smtClean="0"/>
              <a:t>: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tất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cả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các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lứa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tuổi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đều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có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thể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mắc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cầu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trùng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nhưng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tuổi</a:t>
            </a:r>
            <a:r>
              <a:rPr lang="en-US" altLang="ja-JP" sz="2000" dirty="0" smtClean="0"/>
              <a:t> hay </a:t>
            </a:r>
            <a:r>
              <a:rPr lang="en-US" altLang="ja-JP" sz="2000" dirty="0" err="1" smtClean="0"/>
              <a:t>bị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bệnh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nhất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là</a:t>
            </a:r>
            <a:r>
              <a:rPr lang="en-US" altLang="ja-JP" sz="2000" dirty="0" smtClean="0"/>
              <a:t> 2- 3 </a:t>
            </a:r>
            <a:r>
              <a:rPr lang="en-US" altLang="ja-JP" sz="2000" dirty="0" err="1" smtClean="0"/>
              <a:t>tuần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tuổi</a:t>
            </a:r>
            <a:r>
              <a:rPr lang="en-US" altLang="ja-JP" sz="2000" dirty="0" smtClean="0"/>
              <a:t>.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trưởng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thành</a:t>
            </a:r>
            <a:r>
              <a:rPr lang="en-US" altLang="ja-JP" sz="2000" dirty="0" smtClean="0"/>
              <a:t> hay </a:t>
            </a:r>
            <a:r>
              <a:rPr lang="en-US" altLang="ja-JP" sz="2000" dirty="0" err="1" smtClean="0"/>
              <a:t>bị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bệnh</a:t>
            </a:r>
            <a:r>
              <a:rPr lang="en-US" altLang="ja-JP" sz="2000" dirty="0" smtClean="0"/>
              <a:t> ở </a:t>
            </a:r>
            <a:r>
              <a:rPr lang="en-US" altLang="ja-JP" sz="2000" dirty="0" err="1" smtClean="0"/>
              <a:t>thể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mãn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tính</a:t>
            </a:r>
            <a:r>
              <a:rPr lang="en-US" altLang="ja-JP" sz="2000" dirty="0" smtClean="0"/>
              <a:t>.</a:t>
            </a:r>
            <a:endParaRPr lang="ja-JP" altLang="ja-JP" sz="2000" smtClean="0"/>
          </a:p>
          <a:p>
            <a:r>
              <a:rPr lang="en-US" altLang="ja-JP" sz="2000" dirty="0" err="1" smtClean="0"/>
              <a:t>Tuy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nhiên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lứu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tuổi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bị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bệnh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cũng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phụ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thuộc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vào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loại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cầu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trugf</a:t>
            </a:r>
            <a:r>
              <a:rPr lang="en-US" altLang="ja-JP" sz="2000" dirty="0" smtClean="0"/>
              <a:t>. </a:t>
            </a:r>
            <a:r>
              <a:rPr lang="en-US" altLang="ja-JP" sz="2000" dirty="0" err="1" smtClean="0"/>
              <a:t>E.tenella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chỉ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gây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bệnh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cho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dưới</a:t>
            </a:r>
            <a:r>
              <a:rPr lang="en-US" altLang="ja-JP" sz="2000" dirty="0" smtClean="0"/>
              <a:t> 1 </a:t>
            </a:r>
            <a:r>
              <a:rPr lang="en-US" altLang="ja-JP" sz="2000" dirty="0" err="1" smtClean="0"/>
              <a:t>tháng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tuổi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nhưng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E.maxima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lại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nhiễm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và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gây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bệnh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cho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trên</a:t>
            </a:r>
            <a:r>
              <a:rPr lang="en-US" altLang="ja-JP" sz="2000" dirty="0" smtClean="0"/>
              <a:t> 2 </a:t>
            </a:r>
            <a:r>
              <a:rPr lang="en-US" altLang="ja-JP" sz="2000" dirty="0" err="1" smtClean="0"/>
              <a:t>tháng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tuổi</a:t>
            </a:r>
            <a:r>
              <a:rPr lang="en-US" altLang="ja-JP" sz="2000" dirty="0" smtClean="0"/>
              <a:t>.</a:t>
            </a:r>
            <a:endParaRPr lang="ja-JP" altLang="ja-JP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kumimoji="1" lang="en-US" altLang="ja-JP" dirty="0" err="1" smtClean="0"/>
              <a:t>Triệu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chứng</a:t>
            </a:r>
            <a:endParaRPr kumimoji="1" lang="ja-JP" altLang="en-US"/>
          </a:p>
        </p:txBody>
      </p:sp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395537" y="1196752"/>
            <a:ext cx="8496943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altLang="ja-JP" sz="2800" dirty="0" smtClean="0"/>
              <a:t>- </a:t>
            </a:r>
            <a:r>
              <a:rPr lang="en-US" altLang="ja-JP" sz="2800" b="1" dirty="0" err="1" smtClean="0">
                <a:solidFill>
                  <a:srgbClr val="FFFF00"/>
                </a:solidFill>
              </a:rPr>
              <a:t>Thể</a:t>
            </a:r>
            <a:r>
              <a:rPr lang="en-US" altLang="ja-JP" sz="2800" b="1" dirty="0" smtClean="0">
                <a:solidFill>
                  <a:srgbClr val="FFFF00"/>
                </a:solidFill>
              </a:rPr>
              <a:t> </a:t>
            </a:r>
            <a:r>
              <a:rPr lang="en-US" altLang="ja-JP" sz="2800" b="1" dirty="0" err="1" smtClean="0">
                <a:solidFill>
                  <a:srgbClr val="FFFF00"/>
                </a:solidFill>
              </a:rPr>
              <a:t>cấp</a:t>
            </a:r>
            <a:r>
              <a:rPr lang="en-US" altLang="ja-JP" sz="2800" b="1" dirty="0" smtClean="0">
                <a:solidFill>
                  <a:srgbClr val="FFFF00"/>
                </a:solidFill>
              </a:rPr>
              <a:t> </a:t>
            </a:r>
            <a:r>
              <a:rPr lang="en-US" altLang="ja-JP" sz="2800" b="1" dirty="0" err="1" smtClean="0">
                <a:solidFill>
                  <a:srgbClr val="FFFF00"/>
                </a:solidFill>
              </a:rPr>
              <a:t>tính</a:t>
            </a:r>
            <a:endParaRPr lang="ja-JP" altLang="ja-JP" sz="2000" b="1" smtClean="0">
              <a:solidFill>
                <a:srgbClr val="FFFF00"/>
              </a:solidFill>
            </a:endParaRPr>
          </a:p>
          <a:p>
            <a:r>
              <a:rPr lang="en-US" altLang="ja-JP" sz="2000" dirty="0" smtClean="0"/>
              <a:t>+ </a:t>
            </a:r>
            <a:r>
              <a:rPr lang="en-US" altLang="ja-JP" sz="2000" dirty="0" err="1" smtClean="0"/>
              <a:t>Thời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kỳ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nung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bệnh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từ</a:t>
            </a:r>
            <a:r>
              <a:rPr lang="en-US" altLang="ja-JP" sz="2000" dirty="0" smtClean="0"/>
              <a:t> 4-7 </a:t>
            </a:r>
            <a:r>
              <a:rPr lang="en-US" altLang="ja-JP" sz="2000" dirty="0" err="1" smtClean="0"/>
              <a:t>ngày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tùy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theo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loài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cầu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trùng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gây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bệnh</a:t>
            </a:r>
            <a:r>
              <a:rPr lang="en-US" altLang="ja-JP" sz="2000" dirty="0" smtClean="0"/>
              <a:t>. </a:t>
            </a:r>
            <a:r>
              <a:rPr lang="en-US" altLang="ja-JP" sz="2000" dirty="0" err="1" smtClean="0"/>
              <a:t>Thời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kỳ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này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kém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nhanh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nhẹn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lông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xù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xã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cánh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ăn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ít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hoặc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bỏ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ăn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uống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nhiều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nước</a:t>
            </a:r>
            <a:endParaRPr lang="ja-JP" altLang="ja-JP" sz="2000" smtClean="0"/>
          </a:p>
          <a:p>
            <a:r>
              <a:rPr lang="en-US" altLang="ja-JP" sz="2000" dirty="0" smtClean="0"/>
              <a:t>+ </a:t>
            </a:r>
            <a:r>
              <a:rPr lang="en-US" altLang="ja-JP" sz="2000" dirty="0" err="1" smtClean="0"/>
              <a:t>Sau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đó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 con </a:t>
            </a:r>
            <a:r>
              <a:rPr lang="en-US" altLang="ja-JP" sz="2000" dirty="0" err="1" smtClean="0"/>
              <a:t>ỉa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chảy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lúc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đầu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phân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thường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có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màu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xanh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nhạt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sau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màu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sôcôla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lẫn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máu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tươi</a:t>
            </a:r>
            <a:r>
              <a:rPr lang="en-US" altLang="ja-JP" sz="2000" dirty="0" smtClean="0"/>
              <a:t>.</a:t>
            </a:r>
            <a:endParaRPr lang="ja-JP" altLang="ja-JP" sz="2000" smtClean="0"/>
          </a:p>
          <a:p>
            <a:r>
              <a:rPr lang="en-US" altLang="ja-JP" sz="2000" dirty="0" smtClean="0"/>
              <a:t>+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lại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mất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thăng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bằng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cánh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bị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tê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liệt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bỏ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ăn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hoàn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toàn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niêm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mạc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và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mào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thiếu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máu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nhợt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nhạt</a:t>
            </a:r>
            <a:r>
              <a:rPr lang="en-US" altLang="ja-JP" sz="2000" dirty="0" smtClean="0"/>
              <a:t>.</a:t>
            </a:r>
            <a:endParaRPr lang="ja-JP" altLang="ja-JP" sz="2000" smtClean="0"/>
          </a:p>
          <a:p>
            <a:r>
              <a:rPr lang="en-US" altLang="ja-JP" sz="2000" dirty="0" smtClean="0"/>
              <a:t>+ </a:t>
            </a:r>
            <a:r>
              <a:rPr lang="en-US" altLang="ja-JP" sz="2000" dirty="0" err="1" smtClean="0"/>
              <a:t>Cuối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thời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kỳ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bệnh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có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thể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bị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liệt</a:t>
            </a:r>
            <a:r>
              <a:rPr lang="en-US" altLang="ja-JP" sz="2000" dirty="0" smtClean="0"/>
              <a:t>. </a:t>
            </a:r>
            <a:r>
              <a:rPr lang="en-US" altLang="ja-JP" sz="2000" dirty="0" err="1" smtClean="0"/>
              <a:t>Bệnh</a:t>
            </a:r>
            <a:r>
              <a:rPr lang="en-US" altLang="ja-JP" sz="2000" dirty="0" smtClean="0"/>
              <a:t> ở </a:t>
            </a:r>
            <a:r>
              <a:rPr lang="en-US" altLang="ja-JP" sz="2000" dirty="0" err="1" smtClean="0"/>
              <a:t>thể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cáp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tính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thường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chết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nhanh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sau</a:t>
            </a:r>
            <a:r>
              <a:rPr lang="en-US" altLang="ja-JP" sz="2000" dirty="0" smtClean="0"/>
              <a:t> 2-7 </a:t>
            </a:r>
            <a:r>
              <a:rPr lang="en-US" altLang="ja-JP" sz="2000" dirty="0" err="1" smtClean="0"/>
              <a:t>ngày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tới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tỷ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lệ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cao</a:t>
            </a:r>
            <a:r>
              <a:rPr lang="en-US" altLang="ja-JP" sz="2000" dirty="0" smtClean="0"/>
              <a:t> (40-60%), </a:t>
            </a:r>
            <a:r>
              <a:rPr lang="en-US" altLang="ja-JP" sz="2000" dirty="0" err="1" smtClean="0"/>
              <a:t>bệnh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cũng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có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thể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kéo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dài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khỏi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dần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nhưng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chậm</a:t>
            </a:r>
            <a:r>
              <a:rPr lang="en-US" altLang="ja-JP" sz="2000" dirty="0" smtClean="0"/>
              <a:t>.</a:t>
            </a:r>
            <a:endParaRPr lang="ja-JP" altLang="ja-JP" sz="2000" smtClean="0"/>
          </a:p>
          <a:p>
            <a:r>
              <a:rPr lang="en-US" altLang="ja-JP" sz="2800" b="1" dirty="0" smtClean="0">
                <a:solidFill>
                  <a:srgbClr val="FFFF00"/>
                </a:solidFill>
              </a:rPr>
              <a:t>- </a:t>
            </a:r>
            <a:r>
              <a:rPr lang="en-US" altLang="ja-JP" sz="2800" b="1" dirty="0" err="1" smtClean="0">
                <a:solidFill>
                  <a:srgbClr val="FFFF00"/>
                </a:solidFill>
              </a:rPr>
              <a:t>Thể</a:t>
            </a:r>
            <a:r>
              <a:rPr lang="en-US" altLang="ja-JP" sz="2800" b="1" dirty="0" smtClean="0">
                <a:solidFill>
                  <a:srgbClr val="FFFF00"/>
                </a:solidFill>
              </a:rPr>
              <a:t> </a:t>
            </a:r>
            <a:r>
              <a:rPr lang="en-US" altLang="ja-JP" sz="2800" b="1" dirty="0" err="1" smtClean="0">
                <a:solidFill>
                  <a:srgbClr val="FFFF00"/>
                </a:solidFill>
              </a:rPr>
              <a:t>mãn</a:t>
            </a:r>
            <a:r>
              <a:rPr lang="en-US" altLang="ja-JP" sz="2800" b="1" dirty="0" smtClean="0">
                <a:solidFill>
                  <a:srgbClr val="FFFF00"/>
                </a:solidFill>
              </a:rPr>
              <a:t> </a:t>
            </a:r>
            <a:r>
              <a:rPr lang="en-US" altLang="ja-JP" sz="2800" b="1" dirty="0" err="1" smtClean="0">
                <a:solidFill>
                  <a:srgbClr val="FFFF00"/>
                </a:solidFill>
              </a:rPr>
              <a:t>tính</a:t>
            </a:r>
            <a:r>
              <a:rPr lang="en-US" altLang="ja-JP" sz="2800" b="1" dirty="0" smtClean="0">
                <a:solidFill>
                  <a:srgbClr val="FFFF00"/>
                </a:solidFill>
              </a:rPr>
              <a:t>: </a:t>
            </a:r>
            <a:r>
              <a:rPr lang="en-US" altLang="ja-JP" sz="2000" dirty="0" err="1" smtClean="0"/>
              <a:t>Thường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thấy</a:t>
            </a:r>
            <a:r>
              <a:rPr lang="en-US" altLang="ja-JP" sz="2000" dirty="0" smtClean="0"/>
              <a:t> ở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giò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từ</a:t>
            </a:r>
            <a:r>
              <a:rPr lang="en-US" altLang="ja-JP" sz="2000" dirty="0" smtClean="0"/>
              <a:t> 4-6 </a:t>
            </a:r>
            <a:r>
              <a:rPr lang="en-US" altLang="ja-JP" sz="2000" dirty="0" err="1" smtClean="0"/>
              <a:t>tháng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tuổi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hoặc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trưởng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thành</a:t>
            </a:r>
            <a:r>
              <a:rPr lang="en-US" altLang="ja-JP" sz="2000" dirty="0" smtClean="0"/>
              <a:t>.</a:t>
            </a:r>
            <a:endParaRPr lang="ja-JP" altLang="ja-JP" sz="2000" smtClean="0"/>
          </a:p>
          <a:p>
            <a:r>
              <a:rPr lang="en-US" altLang="ja-JP" sz="2000" dirty="0" err="1" smtClean="0"/>
              <a:t>Triệu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chứng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lâm</a:t>
            </a:r>
            <a:r>
              <a:rPr lang="en-US" altLang="ja-JP" sz="2000" dirty="0" smtClean="0"/>
              <a:t> sang </a:t>
            </a:r>
            <a:r>
              <a:rPr lang="en-US" altLang="ja-JP" sz="2000" dirty="0" err="1" smtClean="0"/>
              <a:t>giống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thể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cấp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tính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nhưng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không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rõ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và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không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điển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hình</a:t>
            </a:r>
            <a:r>
              <a:rPr lang="en-US" altLang="ja-JP" sz="2000" dirty="0" smtClean="0"/>
              <a:t>. </a:t>
            </a:r>
            <a:r>
              <a:rPr lang="en-US" altLang="ja-JP" sz="2000" dirty="0" err="1" smtClean="0"/>
              <a:t>Bệnh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kéo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dài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từ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vài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tuần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tới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vài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tháng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gáy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còm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dần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chân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và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cánh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bị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tê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liệt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lượng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trứng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đẻ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giảm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gà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ít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khi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bị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chết</a:t>
            </a:r>
            <a:r>
              <a:rPr lang="en-US" altLang="ja-JP" sz="2000" dirty="0" smtClean="0"/>
              <a:t>.</a:t>
            </a:r>
            <a:endParaRPr lang="ja-JP" altLang="ja-JP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Bệnh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tích</a:t>
            </a:r>
            <a:endParaRPr kumimoji="1" lang="ja-JP" altLang="en-US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6024" y="1640989"/>
            <a:ext cx="882047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í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cơ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bắp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nhợt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nhạt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chết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gầy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còm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niêm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mạc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nhợt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nhạt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phân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í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xung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quanh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lông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hậu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môn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thường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trong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phân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ó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lẫn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Mổ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nếu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cầu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ì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thấy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ứ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đầy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sưng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to;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nếu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cầu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ruột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non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ì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sưng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to,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ruột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ì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to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từng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đoạn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niêm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mạc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viêm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trên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bề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mặt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thấy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ổ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tròn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Ruột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viêm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lo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é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xuất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huyết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tăng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sinh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Vị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í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mức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độ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thuộc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loại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cầu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gây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ở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con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bị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do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E.tenella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ì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tổn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thương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chủ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yếu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ở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đoạn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giữa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của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ruột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non: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ruột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bị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sưng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to,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ruột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lên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chất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chứa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ở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ruột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hoặc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hồng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nhạt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thỉnh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thoảng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ó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lẫn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cục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1" lang="en-US" altLang="ja-JP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Chẩn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đoán</a:t>
            </a:r>
            <a:endParaRPr kumimoji="1" lang="ja-JP" altLang="en-US"/>
          </a:p>
        </p:txBody>
      </p:sp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216024" y="1587564"/>
            <a:ext cx="860444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Chẩn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đo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á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dựa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à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dịch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tễ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học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1" lang="en-US" altLang="ja-JP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Chẩn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đo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á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dựa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trên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triệu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chứng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lâm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sàng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bệnh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í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mổ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á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1" lang="en-US" altLang="ja-JP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-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Chẩn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đo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bằng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x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é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nghiệm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để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noãn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nang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cầu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 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phương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p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nổi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Fulleborn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明朝" pitchFamily="17" charset="-128"/>
                <a:cs typeface="Times New Roman" pitchFamily="18" charset="0"/>
              </a:rPr>
              <a:t>.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50" charset="-128"/>
                <a:cs typeface="ＭＳ Ｐゴシック" pitchFamily="50" charset="-128"/>
              </a:rPr>
              <a:t> </a:t>
            </a:r>
            <a:endParaRPr kumimoji="1" lang="en-US" altLang="ja-JP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7016" y="-171400"/>
            <a:ext cx="8229600" cy="1143000"/>
          </a:xfrm>
        </p:spPr>
        <p:txBody>
          <a:bodyPr/>
          <a:lstStyle/>
          <a:p>
            <a:r>
              <a:rPr kumimoji="1" lang="en-US" altLang="ja-JP" dirty="0" err="1" smtClean="0"/>
              <a:t>Phòng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và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trị</a:t>
            </a:r>
            <a:endParaRPr kumimoji="1" lang="ja-JP" altLang="en-US"/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1" y="151175"/>
            <a:ext cx="8964487" cy="7232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altLang="ja-JP" dirty="0" smtClean="0">
                <a:solidFill>
                  <a:srgbClr val="FFFF00"/>
                </a:solidFill>
              </a:rPr>
              <a:t> </a:t>
            </a:r>
            <a:endParaRPr lang="ja-JP" altLang="ja-JP" smtClean="0">
              <a:solidFill>
                <a:srgbClr val="FFFF00"/>
              </a:solidFill>
            </a:endParaRPr>
          </a:p>
          <a:p>
            <a:r>
              <a:rPr lang="en-US" altLang="ja-JP" b="1" dirty="0" smtClean="0"/>
              <a:t>a) </a:t>
            </a:r>
            <a:r>
              <a:rPr lang="en-US" altLang="ja-JP" b="1" dirty="0" err="1" smtClean="0"/>
              <a:t>Thực</a:t>
            </a:r>
            <a:r>
              <a:rPr lang="en-US" altLang="ja-JP" b="1" dirty="0" smtClean="0"/>
              <a:t> </a:t>
            </a:r>
            <a:r>
              <a:rPr lang="en-US" altLang="ja-JP" b="1" dirty="0" err="1" smtClean="0"/>
              <a:t>hiện</a:t>
            </a:r>
            <a:r>
              <a:rPr lang="en-US" altLang="ja-JP" b="1" dirty="0" smtClean="0"/>
              <a:t> </a:t>
            </a:r>
            <a:r>
              <a:rPr lang="en-US" altLang="ja-JP" b="1" dirty="0" err="1" smtClean="0"/>
              <a:t>tốt</a:t>
            </a:r>
            <a:r>
              <a:rPr lang="en-US" altLang="ja-JP" b="1" dirty="0" smtClean="0"/>
              <a:t> </a:t>
            </a:r>
            <a:r>
              <a:rPr lang="en-US" altLang="ja-JP" b="1" dirty="0" err="1" smtClean="0"/>
              <a:t>vệ</a:t>
            </a:r>
            <a:r>
              <a:rPr lang="en-US" altLang="ja-JP" b="1" dirty="0" smtClean="0"/>
              <a:t> </a:t>
            </a:r>
            <a:r>
              <a:rPr lang="en-US" altLang="ja-JP" b="1" dirty="0" err="1" smtClean="0"/>
              <a:t>sinh</a:t>
            </a:r>
            <a:r>
              <a:rPr lang="en-US" altLang="ja-JP" b="1" dirty="0" smtClean="0"/>
              <a:t> </a:t>
            </a:r>
            <a:r>
              <a:rPr lang="en-US" altLang="ja-JP" b="1" dirty="0" err="1" smtClean="0"/>
              <a:t>thú</a:t>
            </a:r>
            <a:r>
              <a:rPr lang="en-US" altLang="ja-JP" b="1" dirty="0" smtClean="0"/>
              <a:t> y</a:t>
            </a:r>
            <a:endParaRPr lang="ja-JP" altLang="ja-JP" smtClean="0"/>
          </a:p>
          <a:p>
            <a:r>
              <a:rPr lang="en-US" altLang="ja-JP" dirty="0" smtClean="0"/>
              <a:t>- </a:t>
            </a:r>
            <a:r>
              <a:rPr lang="en-US" altLang="ja-JP" dirty="0" err="1" smtClean="0"/>
              <a:t>Không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để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nền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chuồng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ẩm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ướt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dọn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sạch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phân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và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chất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thải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trong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chuồng</a:t>
            </a:r>
            <a:r>
              <a:rPr lang="en-US" altLang="ja-JP" dirty="0" smtClean="0"/>
              <a:t>.</a:t>
            </a:r>
            <a:endParaRPr lang="ja-JP" altLang="ja-JP" smtClean="0"/>
          </a:p>
          <a:p>
            <a:r>
              <a:rPr lang="en-US" altLang="ja-JP" dirty="0" smtClean="0"/>
              <a:t>- </a:t>
            </a:r>
            <a:r>
              <a:rPr lang="en-US" altLang="ja-JP" dirty="0" err="1" smtClean="0"/>
              <a:t>Tốt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nhất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nuôi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theo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phương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pháp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nuôi</a:t>
            </a:r>
            <a:r>
              <a:rPr lang="en-US" altLang="ja-JP" dirty="0" smtClean="0"/>
              <a:t> sang, </a:t>
            </a:r>
            <a:r>
              <a:rPr lang="en-US" altLang="ja-JP" dirty="0" err="1" smtClean="0"/>
              <a:t>để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tránh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gà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ăn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trở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lại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phân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đã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bài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thải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trước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đó</a:t>
            </a:r>
            <a:r>
              <a:rPr lang="en-US" altLang="ja-JP" dirty="0" smtClean="0"/>
              <a:t>.</a:t>
            </a:r>
            <a:endParaRPr lang="ja-JP" altLang="ja-JP" smtClean="0"/>
          </a:p>
          <a:p>
            <a:r>
              <a:rPr lang="en-US" altLang="ja-JP" dirty="0" smtClean="0"/>
              <a:t>- </a:t>
            </a:r>
            <a:r>
              <a:rPr lang="en-US" altLang="ja-JP" dirty="0" err="1" smtClean="0"/>
              <a:t>Giữ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vệ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sinh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thức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ăn</a:t>
            </a:r>
            <a:r>
              <a:rPr lang="en-US" altLang="ja-JP" dirty="0" smtClean="0"/>
              <a:t>: </a:t>
            </a:r>
            <a:r>
              <a:rPr lang="en-US" altLang="ja-JP" dirty="0" err="1" smtClean="0"/>
              <a:t>dùng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thức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ăn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mới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đủ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dinh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dưỡng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không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chứa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mầm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bệnh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và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độc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tố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nấm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mốc</a:t>
            </a:r>
            <a:r>
              <a:rPr lang="en-US" altLang="ja-JP" dirty="0" smtClean="0"/>
              <a:t>.</a:t>
            </a:r>
            <a:endParaRPr lang="ja-JP" altLang="ja-JP" smtClean="0"/>
          </a:p>
          <a:p>
            <a:r>
              <a:rPr lang="en-US" altLang="ja-JP" dirty="0" smtClean="0"/>
              <a:t>- </a:t>
            </a:r>
            <a:r>
              <a:rPr lang="en-US" altLang="ja-JP" dirty="0" err="1" smtClean="0"/>
              <a:t>Nguồn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nước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sạch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không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chứa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mầm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bệnh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và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chất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độc</a:t>
            </a:r>
            <a:endParaRPr lang="ja-JP" altLang="ja-JP" smtClean="0"/>
          </a:p>
          <a:p>
            <a:r>
              <a:rPr lang="en-US" altLang="ja-JP" dirty="0" smtClean="0"/>
              <a:t>- </a:t>
            </a:r>
            <a:r>
              <a:rPr lang="en-US" altLang="ja-JP" dirty="0" err="1" smtClean="0"/>
              <a:t>Trước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khi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nuôi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đàn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gà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mới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cần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vệ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sinh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thật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kỹ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các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dụng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cụ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chăn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nuôi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dọn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dẹp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và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sát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trùng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thật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kỹ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chuồng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trại</a:t>
            </a:r>
            <a:r>
              <a:rPr lang="en-US" altLang="ja-JP" dirty="0" smtClean="0"/>
              <a:t>  </a:t>
            </a:r>
            <a:r>
              <a:rPr lang="en-US" altLang="ja-JP" dirty="0" err="1" smtClean="0"/>
              <a:t>bằng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hơi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nóng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hoặc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nước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sôi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và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nên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để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trống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chuồng</a:t>
            </a:r>
            <a:r>
              <a:rPr lang="en-US" altLang="ja-JP" dirty="0" smtClean="0"/>
              <a:t> 1-2 </a:t>
            </a:r>
            <a:r>
              <a:rPr lang="en-US" altLang="ja-JP" dirty="0" err="1" smtClean="0"/>
              <a:t>tuần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trước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khi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nuôi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đàn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mới</a:t>
            </a:r>
            <a:r>
              <a:rPr lang="en-US" altLang="ja-JP" dirty="0" smtClean="0"/>
              <a:t>.</a:t>
            </a:r>
            <a:endParaRPr lang="ja-JP" altLang="ja-JP" smtClean="0"/>
          </a:p>
          <a:p>
            <a:r>
              <a:rPr lang="en-US" altLang="ja-JP" b="1" dirty="0" smtClean="0"/>
              <a:t>b) </a:t>
            </a:r>
            <a:r>
              <a:rPr lang="en-US" altLang="ja-JP" dirty="0" err="1" smtClean="0"/>
              <a:t>Dùng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thuốc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phòng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nhiễm</a:t>
            </a:r>
            <a:endParaRPr lang="ja-JP" altLang="ja-JP" smtClean="0"/>
          </a:p>
          <a:p>
            <a:r>
              <a:rPr lang="en-US" altLang="ja-JP" dirty="0" smtClean="0"/>
              <a:t>- Cho </a:t>
            </a:r>
            <a:r>
              <a:rPr lang="en-US" altLang="ja-JP" dirty="0" err="1" smtClean="0"/>
              <a:t>uống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hoặc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trộn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trong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thức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ăn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thuốc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phòng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ngừa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cầu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trùng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như</a:t>
            </a:r>
            <a:r>
              <a:rPr lang="en-US" altLang="ja-JP" dirty="0" smtClean="0"/>
              <a:t>: </a:t>
            </a:r>
            <a:r>
              <a:rPr lang="en-US" altLang="ja-JP" dirty="0" err="1" smtClean="0"/>
              <a:t>Quino</a:t>
            </a:r>
            <a:r>
              <a:rPr lang="en-US" altLang="ja-JP" dirty="0" smtClean="0"/>
              <a:t>- </a:t>
            </a:r>
            <a:r>
              <a:rPr lang="en-US" altLang="ja-JP" dirty="0" err="1" smtClean="0"/>
              <a:t>Coc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Cocci</a:t>
            </a:r>
            <a:r>
              <a:rPr lang="en-US" altLang="ja-JP" dirty="0" smtClean="0"/>
              <a:t> – stop, Bio- </a:t>
            </a:r>
            <a:r>
              <a:rPr lang="en-US" altLang="ja-JP" dirty="0" err="1" smtClean="0"/>
              <a:t>Coc</a:t>
            </a:r>
            <a:r>
              <a:rPr lang="en-US" altLang="ja-JP" dirty="0" smtClean="0"/>
              <a:t>, Bio- </a:t>
            </a:r>
            <a:r>
              <a:rPr lang="en-US" altLang="ja-JP" dirty="0" err="1" smtClean="0"/>
              <a:t>Anticoc</a:t>
            </a:r>
            <a:r>
              <a:rPr lang="en-US" altLang="ja-JP" dirty="0" smtClean="0"/>
              <a:t>, Bio – </a:t>
            </a:r>
            <a:r>
              <a:rPr lang="en-US" altLang="ja-JP" dirty="0" err="1" smtClean="0"/>
              <a:t>Supercoc</a:t>
            </a:r>
            <a:r>
              <a:rPr lang="en-US" altLang="ja-JP" dirty="0" smtClean="0"/>
              <a:t>. </a:t>
            </a:r>
            <a:r>
              <a:rPr lang="en-US" altLang="ja-JP" dirty="0" err="1" smtClean="0"/>
              <a:t>Chọn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một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trong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các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loại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thuốc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trên</a:t>
            </a:r>
            <a:r>
              <a:rPr lang="en-US" altLang="ja-JP" dirty="0" smtClean="0"/>
              <a:t>. </a:t>
            </a:r>
            <a:r>
              <a:rPr lang="en-US" altLang="ja-JP" dirty="0" err="1" smtClean="0"/>
              <a:t>Sử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dụng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theo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hướng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dẫn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ghi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trên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gói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thuốc</a:t>
            </a:r>
            <a:r>
              <a:rPr lang="en-US" altLang="ja-JP" dirty="0" smtClean="0"/>
              <a:t>. </a:t>
            </a:r>
            <a:endParaRPr lang="ja-JP" altLang="ja-JP" smtClean="0"/>
          </a:p>
          <a:p>
            <a:r>
              <a:rPr lang="en-US" altLang="ja-JP" dirty="0" err="1" smtClean="0"/>
              <a:t>Với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gà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nuôi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thịt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nên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dùng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thuốc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cho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gà</a:t>
            </a:r>
            <a:r>
              <a:rPr lang="en-US" altLang="ja-JP" dirty="0" smtClean="0"/>
              <a:t> 2 </a:t>
            </a:r>
            <a:r>
              <a:rPr lang="en-US" altLang="ja-JP" dirty="0" err="1" smtClean="0"/>
              <a:t>đợt</a:t>
            </a:r>
            <a:r>
              <a:rPr lang="en-US" altLang="ja-JP" dirty="0" smtClean="0"/>
              <a:t>:</a:t>
            </a:r>
            <a:endParaRPr lang="ja-JP" altLang="ja-JP" smtClean="0"/>
          </a:p>
          <a:p>
            <a:r>
              <a:rPr lang="en-US" altLang="ja-JP" dirty="0" smtClean="0"/>
              <a:t>+ </a:t>
            </a:r>
            <a:r>
              <a:rPr lang="en-US" altLang="ja-JP" dirty="0" err="1" smtClean="0"/>
              <a:t>Đợt</a:t>
            </a:r>
            <a:r>
              <a:rPr lang="en-US" altLang="ja-JP" dirty="0" smtClean="0"/>
              <a:t> 1: </a:t>
            </a:r>
            <a:r>
              <a:rPr lang="en-US" altLang="ja-JP" dirty="0" err="1" smtClean="0"/>
              <a:t>Lúc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gà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được</a:t>
            </a:r>
            <a:r>
              <a:rPr lang="en-US" altLang="ja-JP" dirty="0" smtClean="0"/>
              <a:t> 10-12 </a:t>
            </a:r>
            <a:r>
              <a:rPr lang="en-US" altLang="ja-JP" dirty="0" err="1" smtClean="0"/>
              <a:t>ngày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tuổi</a:t>
            </a:r>
            <a:endParaRPr lang="ja-JP" altLang="ja-JP" smtClean="0"/>
          </a:p>
          <a:p>
            <a:r>
              <a:rPr lang="en-US" altLang="ja-JP" dirty="0" smtClean="0"/>
              <a:t>+ </a:t>
            </a:r>
            <a:r>
              <a:rPr lang="en-US" altLang="ja-JP" dirty="0" err="1" smtClean="0"/>
              <a:t>Đợt</a:t>
            </a:r>
            <a:r>
              <a:rPr lang="en-US" altLang="ja-JP" dirty="0" smtClean="0"/>
              <a:t> 2: </a:t>
            </a:r>
            <a:r>
              <a:rPr lang="en-US" altLang="ja-JP" dirty="0" err="1" smtClean="0"/>
              <a:t>Lúc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gà</a:t>
            </a:r>
            <a:r>
              <a:rPr lang="en-US" altLang="ja-JP" dirty="0" smtClean="0"/>
              <a:t> 20-22 </a:t>
            </a:r>
            <a:r>
              <a:rPr lang="en-US" altLang="ja-JP" dirty="0" err="1" smtClean="0"/>
              <a:t>ngày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tuổi</a:t>
            </a:r>
            <a:r>
              <a:rPr lang="en-US" altLang="ja-JP" dirty="0" smtClean="0"/>
              <a:t>.</a:t>
            </a:r>
            <a:endParaRPr lang="ja-JP" altLang="ja-JP" smtClean="0"/>
          </a:p>
          <a:p>
            <a:r>
              <a:rPr lang="en-US" altLang="ja-JP" dirty="0" err="1" smtClean="0"/>
              <a:t>Mỗi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đợt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dùng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thuốc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trong</a:t>
            </a:r>
            <a:r>
              <a:rPr lang="en-US" altLang="ja-JP" dirty="0" smtClean="0"/>
              <a:t> 3 </a:t>
            </a:r>
            <a:r>
              <a:rPr lang="en-US" altLang="ja-JP" dirty="0" err="1" smtClean="0"/>
              <a:t>ngày</a:t>
            </a:r>
            <a:r>
              <a:rPr lang="en-US" altLang="ja-JP" dirty="0" smtClean="0"/>
              <a:t>. </a:t>
            </a:r>
            <a:r>
              <a:rPr lang="en-US" altLang="ja-JP" dirty="0" err="1" smtClean="0"/>
              <a:t>Đối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với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gà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giò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gà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giống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cứ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mỗi</a:t>
            </a:r>
            <a:r>
              <a:rPr lang="en-US" altLang="ja-JP" dirty="0" smtClean="0"/>
              <a:t> 2 </a:t>
            </a:r>
            <a:r>
              <a:rPr lang="en-US" altLang="ja-JP" dirty="0" err="1" smtClean="0"/>
              <a:t>tháng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nên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dùng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một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đợt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thuốc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phỏng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cầu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trùng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trong</a:t>
            </a:r>
            <a:r>
              <a:rPr lang="en-US" altLang="ja-JP" dirty="0" smtClean="0"/>
              <a:t> 3 </a:t>
            </a:r>
            <a:r>
              <a:rPr lang="en-US" altLang="ja-JP" dirty="0" err="1" smtClean="0"/>
              <a:t>ngày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với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một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trong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các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sản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phẩm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như</a:t>
            </a:r>
            <a:r>
              <a:rPr lang="en-US" altLang="ja-JP" dirty="0" smtClean="0"/>
              <a:t>: </a:t>
            </a:r>
            <a:r>
              <a:rPr lang="en-US" altLang="ja-JP" dirty="0" err="1" smtClean="0"/>
              <a:t>Vicox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toltra</a:t>
            </a:r>
            <a:r>
              <a:rPr lang="en-US" altLang="ja-JP" dirty="0" smtClean="0"/>
              <a:t>, Bio – </a:t>
            </a:r>
            <a:r>
              <a:rPr lang="en-US" altLang="ja-JP" dirty="0" err="1" smtClean="0"/>
              <a:t>Anticoc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Vime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Anticoc</a:t>
            </a:r>
            <a:r>
              <a:rPr lang="en-US" altLang="ja-JP" dirty="0" smtClean="0"/>
              <a:t> , Bio- </a:t>
            </a:r>
            <a:r>
              <a:rPr lang="en-US" altLang="ja-JP" dirty="0" err="1" smtClean="0"/>
              <a:t>Supercoc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Cocci</a:t>
            </a:r>
            <a:r>
              <a:rPr lang="en-US" altLang="ja-JP" dirty="0" smtClean="0"/>
              <a:t>- Stop,…</a:t>
            </a:r>
            <a:endParaRPr lang="ja-JP" altLang="ja-JP" smtClean="0"/>
          </a:p>
          <a:p>
            <a:r>
              <a:rPr lang="en-US" altLang="ja-JP" dirty="0" smtClean="0"/>
              <a:t>- </a:t>
            </a:r>
            <a:r>
              <a:rPr lang="en-US" altLang="ja-JP" dirty="0" err="1" smtClean="0"/>
              <a:t>Thuốc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phòng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và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chữa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cầu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trùng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cần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thay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đổi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theo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từng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thời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kỳ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để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tránh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cầu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trùng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thích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ứng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và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nhờn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với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loại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thuốc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đó</a:t>
            </a:r>
            <a:r>
              <a:rPr lang="en-US" altLang="ja-JP" dirty="0" smtClean="0"/>
              <a:t>.</a:t>
            </a:r>
            <a:endParaRPr lang="ja-JP" altLang="ja-JP" smtClean="0"/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ja-JP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2555875" y="3500438"/>
            <a:ext cx="2895600" cy="838200"/>
            <a:chOff x="113" y="847"/>
            <a:chExt cx="1824" cy="528"/>
          </a:xfrm>
        </p:grpSpPr>
        <p:sp>
          <p:nvSpPr>
            <p:cNvPr id="12301" name="Oval 3"/>
            <p:cNvSpPr>
              <a:spLocks noChangeArrowheads="1"/>
            </p:cNvSpPr>
            <p:nvPr/>
          </p:nvSpPr>
          <p:spPr bwMode="auto">
            <a:xfrm>
              <a:off x="593" y="847"/>
              <a:ext cx="624" cy="528"/>
            </a:xfrm>
            <a:prstGeom prst="ellipse">
              <a:avLst/>
            </a:prstGeom>
            <a:gradFill rotWithShape="0">
              <a:gsLst>
                <a:gs pos="0">
                  <a:srgbClr val="BBDD55"/>
                </a:gs>
                <a:gs pos="100000">
                  <a:srgbClr val="99CC0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kumimoji="1" lang="en-US" altLang="ja-JP" sz="2400">
                  <a:solidFill>
                    <a:srgbClr val="000066"/>
                  </a:solidFill>
                  <a:latin typeface="Times New Roman" pitchFamily="18" charset="0"/>
                  <a:ea typeface="ＭＳ Ｐゴシック" pitchFamily="50" charset="-128"/>
                </a:rPr>
                <a:t>GC</a:t>
              </a:r>
            </a:p>
          </p:txBody>
        </p:sp>
        <p:sp>
          <p:nvSpPr>
            <p:cNvPr id="12302" name="Oval 6"/>
            <p:cNvSpPr>
              <a:spLocks noChangeArrowheads="1"/>
            </p:cNvSpPr>
            <p:nvPr/>
          </p:nvSpPr>
          <p:spPr bwMode="auto">
            <a:xfrm>
              <a:off x="353" y="895"/>
              <a:ext cx="240" cy="432"/>
            </a:xfrm>
            <a:prstGeom prst="ellipse">
              <a:avLst/>
            </a:prstGeom>
            <a:gradFill rotWithShape="0">
              <a:gsLst>
                <a:gs pos="0">
                  <a:srgbClr val="3366FF"/>
                </a:gs>
                <a:gs pos="100000">
                  <a:srgbClr val="7194FF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kumimoji="1" lang="ja-JP" altLang="ja-JP" sz="2400">
                <a:latin typeface="Times New Roman" pitchFamily="18" charset="0"/>
                <a:ea typeface="ＭＳ Ｐゴシック" pitchFamily="50" charset="-128"/>
              </a:endParaRPr>
            </a:p>
          </p:txBody>
        </p:sp>
        <p:sp>
          <p:nvSpPr>
            <p:cNvPr id="12303" name="Oval 9"/>
            <p:cNvSpPr>
              <a:spLocks noChangeArrowheads="1"/>
            </p:cNvSpPr>
            <p:nvPr/>
          </p:nvSpPr>
          <p:spPr bwMode="auto">
            <a:xfrm>
              <a:off x="1457" y="895"/>
              <a:ext cx="240" cy="432"/>
            </a:xfrm>
            <a:prstGeom prst="ellipse">
              <a:avLst/>
            </a:prstGeom>
            <a:gradFill rotWithShape="0">
              <a:gsLst>
                <a:gs pos="0">
                  <a:srgbClr val="3366FF"/>
                </a:gs>
                <a:gs pos="100000">
                  <a:srgbClr val="7194FF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kumimoji="1" lang="ja-JP" altLang="ja-JP" sz="2400">
                <a:latin typeface="Times New Roman" pitchFamily="18" charset="0"/>
                <a:ea typeface="ＭＳ Ｐゴシック" pitchFamily="50" charset="-128"/>
              </a:endParaRPr>
            </a:p>
          </p:txBody>
        </p:sp>
        <p:sp>
          <p:nvSpPr>
            <p:cNvPr id="12304" name="Oval 10"/>
            <p:cNvSpPr>
              <a:spLocks noChangeArrowheads="1"/>
            </p:cNvSpPr>
            <p:nvPr/>
          </p:nvSpPr>
          <p:spPr bwMode="auto">
            <a:xfrm>
              <a:off x="1217" y="895"/>
              <a:ext cx="240" cy="432"/>
            </a:xfrm>
            <a:prstGeom prst="ellipse">
              <a:avLst/>
            </a:prstGeom>
            <a:gradFill rotWithShape="0">
              <a:gsLst>
                <a:gs pos="0">
                  <a:srgbClr val="3366FF"/>
                </a:gs>
                <a:gs pos="100000">
                  <a:srgbClr val="7194FF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kumimoji="1" lang="ja-JP" altLang="ja-JP" sz="2400">
                <a:latin typeface="Times New Roman" pitchFamily="18" charset="0"/>
                <a:ea typeface="ＭＳ Ｐゴシック" pitchFamily="50" charset="-128"/>
              </a:endParaRPr>
            </a:p>
          </p:txBody>
        </p:sp>
        <p:sp>
          <p:nvSpPr>
            <p:cNvPr id="12305" name="Oval 20"/>
            <p:cNvSpPr>
              <a:spLocks noChangeArrowheads="1"/>
            </p:cNvSpPr>
            <p:nvPr/>
          </p:nvSpPr>
          <p:spPr bwMode="auto">
            <a:xfrm>
              <a:off x="1697" y="895"/>
              <a:ext cx="240" cy="432"/>
            </a:xfrm>
            <a:prstGeom prst="ellipse">
              <a:avLst/>
            </a:prstGeom>
            <a:gradFill rotWithShape="0">
              <a:gsLst>
                <a:gs pos="0">
                  <a:srgbClr val="3366FF"/>
                </a:gs>
                <a:gs pos="100000">
                  <a:srgbClr val="7194FF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kumimoji="1" lang="ja-JP" altLang="ja-JP" sz="2400">
                <a:latin typeface="Times New Roman" pitchFamily="18" charset="0"/>
                <a:ea typeface="ＭＳ Ｐゴシック" pitchFamily="50" charset="-128"/>
              </a:endParaRPr>
            </a:p>
          </p:txBody>
        </p:sp>
        <p:sp>
          <p:nvSpPr>
            <p:cNvPr id="12306" name="Oval 21"/>
            <p:cNvSpPr>
              <a:spLocks noChangeArrowheads="1"/>
            </p:cNvSpPr>
            <p:nvPr/>
          </p:nvSpPr>
          <p:spPr bwMode="auto">
            <a:xfrm>
              <a:off x="113" y="895"/>
              <a:ext cx="240" cy="432"/>
            </a:xfrm>
            <a:prstGeom prst="ellipse">
              <a:avLst/>
            </a:prstGeom>
            <a:gradFill rotWithShape="0">
              <a:gsLst>
                <a:gs pos="0">
                  <a:srgbClr val="3366FF"/>
                </a:gs>
                <a:gs pos="100000">
                  <a:srgbClr val="7194FF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kumimoji="1" lang="ja-JP" altLang="ja-JP" sz="2400">
                <a:latin typeface="Times New Roman" pitchFamily="18" charset="0"/>
                <a:ea typeface="ＭＳ Ｐゴシック" pitchFamily="50" charset="-128"/>
              </a:endParaRPr>
            </a:p>
          </p:txBody>
        </p:sp>
      </p:grpSp>
      <p:sp>
        <p:nvSpPr>
          <p:cNvPr id="12291" name="Oval 13"/>
          <p:cNvSpPr>
            <a:spLocks noChangeArrowheads="1"/>
          </p:cNvSpPr>
          <p:nvPr/>
        </p:nvSpPr>
        <p:spPr bwMode="auto">
          <a:xfrm>
            <a:off x="539750" y="765175"/>
            <a:ext cx="1944688" cy="11509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ja-JP" b="1" i="1">
                <a:ea typeface="ＭＳ Ｐゴシック" pitchFamily="50" charset="-128"/>
              </a:rPr>
              <a:t>N.Brasiliensis</a:t>
            </a:r>
          </a:p>
          <a:p>
            <a:pPr algn="ctr"/>
            <a:r>
              <a:rPr lang="en-US" altLang="ja-JP" b="1">
                <a:ea typeface="ＭＳ Ｐゴシック" pitchFamily="50" charset="-128"/>
              </a:rPr>
              <a:t> only</a:t>
            </a:r>
          </a:p>
        </p:txBody>
      </p:sp>
      <p:sp>
        <p:nvSpPr>
          <p:cNvPr id="12292" name="Oval 14"/>
          <p:cNvSpPr>
            <a:spLocks noChangeArrowheads="1"/>
          </p:cNvSpPr>
          <p:nvPr/>
        </p:nvSpPr>
        <p:spPr bwMode="auto">
          <a:xfrm>
            <a:off x="5364163" y="1557338"/>
            <a:ext cx="2016125" cy="12239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ja-JP" b="1" i="1">
                <a:ea typeface="ＭＳ Ｐゴシック" pitchFamily="50" charset="-128"/>
              </a:rPr>
              <a:t>N.brasiliensis</a:t>
            </a:r>
            <a:r>
              <a:rPr lang="en-US" altLang="ja-JP" b="1">
                <a:ea typeface="ＭＳ Ｐゴシック" pitchFamily="50" charset="-128"/>
              </a:rPr>
              <a:t> + </a:t>
            </a:r>
          </a:p>
          <a:p>
            <a:pPr algn="ctr"/>
            <a:r>
              <a:rPr lang="en-US" altLang="ja-JP" b="1" i="1">
                <a:ea typeface="ＭＳ Ｐゴシック" pitchFamily="50" charset="-128"/>
              </a:rPr>
              <a:t>E.pragensis</a:t>
            </a:r>
          </a:p>
        </p:txBody>
      </p:sp>
      <p:sp>
        <p:nvSpPr>
          <p:cNvPr id="12293" name="Oval 15"/>
          <p:cNvSpPr>
            <a:spLocks noChangeArrowheads="1"/>
          </p:cNvSpPr>
          <p:nvPr/>
        </p:nvSpPr>
        <p:spPr bwMode="auto">
          <a:xfrm>
            <a:off x="2843213" y="1052513"/>
            <a:ext cx="2051050" cy="1152525"/>
          </a:xfrm>
          <a:prstGeom prst="ellipse">
            <a:avLst/>
          </a:prstGeom>
          <a:solidFill>
            <a:srgbClr val="990000"/>
          </a:solidFill>
          <a:ln w="57150" cmpd="thinThick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ja-JP" b="1" i="1">
                <a:solidFill>
                  <a:srgbClr val="FFFF00"/>
                </a:solidFill>
                <a:ea typeface="ＭＳ Ｐゴシック" pitchFamily="50" charset="-128"/>
              </a:rPr>
              <a:t>N.Brasiliensis </a:t>
            </a:r>
            <a:r>
              <a:rPr lang="en-US" altLang="ja-JP" b="1">
                <a:solidFill>
                  <a:srgbClr val="FFFF00"/>
                </a:solidFill>
                <a:ea typeface="ＭＳ Ｐゴシック" pitchFamily="50" charset="-128"/>
              </a:rPr>
              <a:t>+ </a:t>
            </a:r>
          </a:p>
          <a:p>
            <a:pPr algn="ctr"/>
            <a:r>
              <a:rPr lang="en-US" altLang="ja-JP" b="1" i="1">
                <a:solidFill>
                  <a:srgbClr val="FFFF00"/>
                </a:solidFill>
                <a:ea typeface="ＭＳ Ｐゴシック" pitchFamily="50" charset="-128"/>
              </a:rPr>
              <a:t>E.vermiformis</a:t>
            </a:r>
          </a:p>
        </p:txBody>
      </p:sp>
      <p:sp>
        <p:nvSpPr>
          <p:cNvPr id="12294" name="Line 19"/>
          <p:cNvSpPr>
            <a:spLocks noChangeShapeType="1"/>
          </p:cNvSpPr>
          <p:nvPr/>
        </p:nvSpPr>
        <p:spPr bwMode="auto">
          <a:xfrm>
            <a:off x="1835150" y="1989138"/>
            <a:ext cx="1584325" cy="1584325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2295" name="Line 20"/>
          <p:cNvSpPr>
            <a:spLocks noChangeShapeType="1"/>
          </p:cNvSpPr>
          <p:nvPr/>
        </p:nvSpPr>
        <p:spPr bwMode="auto">
          <a:xfrm>
            <a:off x="3851275" y="2276475"/>
            <a:ext cx="0" cy="1152525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2296" name="Line 21"/>
          <p:cNvSpPr>
            <a:spLocks noChangeShapeType="1"/>
          </p:cNvSpPr>
          <p:nvPr/>
        </p:nvSpPr>
        <p:spPr bwMode="auto">
          <a:xfrm flipH="1">
            <a:off x="4211638" y="2636838"/>
            <a:ext cx="1223962" cy="8636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2297" name="Text Box 22"/>
          <p:cNvSpPr txBox="1">
            <a:spLocks noChangeArrowheads="1"/>
          </p:cNvSpPr>
          <p:nvPr/>
        </p:nvSpPr>
        <p:spPr bwMode="auto">
          <a:xfrm rot="2637993">
            <a:off x="2124075" y="2420938"/>
            <a:ext cx="106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>
                <a:ea typeface="ＭＳ Ｐゴシック" pitchFamily="50" charset="-128"/>
              </a:rPr>
              <a:t>Increase</a:t>
            </a:r>
          </a:p>
        </p:txBody>
      </p:sp>
      <p:sp>
        <p:nvSpPr>
          <p:cNvPr id="12298" name="Text Box 23"/>
          <p:cNvSpPr txBox="1">
            <a:spLocks noChangeArrowheads="1"/>
          </p:cNvSpPr>
          <p:nvPr/>
        </p:nvSpPr>
        <p:spPr bwMode="auto">
          <a:xfrm rot="5400000">
            <a:off x="3453607" y="2656681"/>
            <a:ext cx="1162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>
                <a:ea typeface="ＭＳ Ｐゴシック" pitchFamily="50" charset="-128"/>
              </a:rPr>
              <a:t>Decrease</a:t>
            </a:r>
          </a:p>
        </p:txBody>
      </p:sp>
      <p:sp>
        <p:nvSpPr>
          <p:cNvPr id="12299" name="Text Box 33"/>
          <p:cNvSpPr txBox="1">
            <a:spLocks noChangeArrowheads="1"/>
          </p:cNvSpPr>
          <p:nvPr/>
        </p:nvSpPr>
        <p:spPr bwMode="auto">
          <a:xfrm rot="-1943644">
            <a:off x="4273550" y="2636838"/>
            <a:ext cx="1162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>
                <a:ea typeface="ＭＳ Ｐゴシック" pitchFamily="50" charset="-128"/>
              </a:rPr>
              <a:t>Decrease</a:t>
            </a:r>
          </a:p>
        </p:txBody>
      </p:sp>
      <p:sp>
        <p:nvSpPr>
          <p:cNvPr id="12300" name="Text Box 34"/>
          <p:cNvSpPr txBox="1">
            <a:spLocks noChangeArrowheads="1"/>
          </p:cNvSpPr>
          <p:nvPr/>
        </p:nvSpPr>
        <p:spPr bwMode="auto">
          <a:xfrm>
            <a:off x="684213" y="4781550"/>
            <a:ext cx="78105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n-US" altLang="ja-JP" sz="2000" b="1">
                <a:solidFill>
                  <a:srgbClr val="990000"/>
                </a:solidFill>
                <a:ea typeface="ＭＳ Ｐゴシック" pitchFamily="50" charset="-128"/>
              </a:rPr>
              <a:t> Increase GC number play a role on expulsion of </a:t>
            </a:r>
            <a:r>
              <a:rPr lang="en-US" altLang="ja-JP" sz="2000" b="1" i="1">
                <a:solidFill>
                  <a:srgbClr val="990000"/>
                </a:solidFill>
                <a:ea typeface="ＭＳ Ｐゴシック" pitchFamily="50" charset="-128"/>
              </a:rPr>
              <a:t>N.brasiliensis</a:t>
            </a:r>
          </a:p>
          <a:p>
            <a:pPr>
              <a:buFontTx/>
              <a:buChar char="-"/>
            </a:pPr>
            <a:r>
              <a:rPr lang="en-US" altLang="ja-JP" sz="2000" b="1">
                <a:solidFill>
                  <a:srgbClr val="990000"/>
                </a:solidFill>
                <a:ea typeface="ＭＳ Ｐゴシック" pitchFamily="50" charset="-128"/>
              </a:rPr>
              <a:t> </a:t>
            </a:r>
            <a:r>
              <a:rPr lang="en-US" altLang="ja-JP" sz="2000" b="1" i="1">
                <a:solidFill>
                  <a:srgbClr val="990000"/>
                </a:solidFill>
                <a:ea typeface="ＭＳ Ｐゴシック" pitchFamily="50" charset="-128"/>
              </a:rPr>
              <a:t>E.vermiformis </a:t>
            </a:r>
            <a:r>
              <a:rPr lang="en-US" altLang="ja-JP" sz="2000" b="1">
                <a:solidFill>
                  <a:srgbClr val="990000"/>
                </a:solidFill>
                <a:ea typeface="ＭＳ Ｐゴシック" pitchFamily="50" charset="-128"/>
              </a:rPr>
              <a:t>influences to delay the expulsion of </a:t>
            </a:r>
          </a:p>
          <a:p>
            <a:r>
              <a:rPr lang="en-US" altLang="ja-JP" sz="2000" b="1">
                <a:solidFill>
                  <a:srgbClr val="990000"/>
                </a:solidFill>
                <a:ea typeface="ＭＳ Ｐゴシック" pitchFamily="50" charset="-128"/>
              </a:rPr>
              <a:t>  </a:t>
            </a:r>
            <a:r>
              <a:rPr lang="en-US" altLang="ja-JP" sz="2000" b="1" i="1">
                <a:solidFill>
                  <a:srgbClr val="990000"/>
                </a:solidFill>
                <a:ea typeface="ＭＳ Ｐゴシック" pitchFamily="50" charset="-128"/>
              </a:rPr>
              <a:t>N.brasiliensis</a:t>
            </a:r>
            <a:r>
              <a:rPr lang="en-US" altLang="ja-JP" sz="2000" b="1">
                <a:solidFill>
                  <a:srgbClr val="990000"/>
                </a:solidFill>
                <a:ea typeface="ＭＳ Ｐゴシック" pitchFamily="50" charset="-128"/>
              </a:rPr>
              <a:t> in coinfected host</a:t>
            </a:r>
          </a:p>
          <a:p>
            <a:pPr>
              <a:buFontTx/>
              <a:buChar char="-"/>
            </a:pPr>
            <a:endParaRPr lang="en-US" altLang="ja-JP" sz="2000" b="1">
              <a:solidFill>
                <a:srgbClr val="990000"/>
              </a:solidFill>
              <a:ea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sz="3600" b="1" smtClean="0">
                <a:solidFill>
                  <a:srgbClr val="990000"/>
                </a:solidFill>
                <a:ea typeface="ＭＳ Ｐゴシック" pitchFamily="50" charset="-128"/>
              </a:rPr>
              <a:t>Purpose of experiment 2</a:t>
            </a:r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1403350" y="1844675"/>
            <a:ext cx="2203450" cy="822325"/>
          </a:xfrm>
          <a:prstGeom prst="rect">
            <a:avLst/>
          </a:prstGeom>
          <a:gradFill rotWithShape="1">
            <a:gsLst>
              <a:gs pos="0">
                <a:srgbClr val="595959"/>
              </a:gs>
              <a:gs pos="50000">
                <a:srgbClr val="C0C0C0"/>
              </a:gs>
              <a:gs pos="100000">
                <a:srgbClr val="59595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ja-JP" sz="2400" b="1" i="1">
                <a:solidFill>
                  <a:schemeClr val="accent2"/>
                </a:solidFill>
                <a:ea typeface="ＭＳ Ｐゴシック" pitchFamily="50" charset="-128"/>
              </a:rPr>
              <a:t>Eimeria vermiformis</a:t>
            </a:r>
          </a:p>
        </p:txBody>
      </p:sp>
      <p:sp>
        <p:nvSpPr>
          <p:cNvPr id="14340" name="Text Box 5"/>
          <p:cNvSpPr txBox="1">
            <a:spLocks noChangeArrowheads="1"/>
          </p:cNvSpPr>
          <p:nvPr/>
        </p:nvSpPr>
        <p:spPr bwMode="auto">
          <a:xfrm>
            <a:off x="4979988" y="1814513"/>
            <a:ext cx="2687637" cy="822325"/>
          </a:xfrm>
          <a:prstGeom prst="rect">
            <a:avLst/>
          </a:prstGeom>
          <a:gradFill rotWithShape="1">
            <a:gsLst>
              <a:gs pos="0">
                <a:srgbClr val="595959"/>
              </a:gs>
              <a:gs pos="50000">
                <a:srgbClr val="C0C0C0"/>
              </a:gs>
              <a:gs pos="100000">
                <a:srgbClr val="59595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2400" b="1" i="1">
                <a:solidFill>
                  <a:srgbClr val="990000"/>
                </a:solidFill>
                <a:ea typeface="ＭＳ Ｐゴシック" pitchFamily="50" charset="-128"/>
              </a:rPr>
              <a:t>Nippostrongylus </a:t>
            </a:r>
          </a:p>
          <a:p>
            <a:pPr algn="ctr"/>
            <a:r>
              <a:rPr lang="en-US" altLang="ja-JP" sz="2400" b="1" i="1">
                <a:solidFill>
                  <a:srgbClr val="990000"/>
                </a:solidFill>
                <a:ea typeface="ＭＳ Ｐゴシック" pitchFamily="50" charset="-128"/>
              </a:rPr>
              <a:t>brasiliensis</a:t>
            </a:r>
          </a:p>
        </p:txBody>
      </p:sp>
      <p:sp>
        <p:nvSpPr>
          <p:cNvPr id="14341" name="AutoShape 6"/>
          <p:cNvSpPr>
            <a:spLocks noChangeArrowheads="1"/>
          </p:cNvSpPr>
          <p:nvPr/>
        </p:nvSpPr>
        <p:spPr bwMode="auto">
          <a:xfrm rot="5400000">
            <a:off x="2268538" y="2708275"/>
            <a:ext cx="431800" cy="431800"/>
          </a:xfrm>
          <a:custGeom>
            <a:avLst/>
            <a:gdLst>
              <a:gd name="T0" fmla="*/ 323850 w 21600"/>
              <a:gd name="T1" fmla="*/ 0 h 21600"/>
              <a:gd name="T2" fmla="*/ 0 w 21600"/>
              <a:gd name="T3" fmla="*/ 215900 h 21600"/>
              <a:gd name="T4" fmla="*/ 323850 w 21600"/>
              <a:gd name="T5" fmla="*/ 431800 h 21600"/>
              <a:gd name="T6" fmla="*/ 431800 w 21600"/>
              <a:gd name="T7" fmla="*/ 2159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4342" name="AutoShape 7"/>
          <p:cNvSpPr>
            <a:spLocks noChangeArrowheads="1"/>
          </p:cNvSpPr>
          <p:nvPr/>
        </p:nvSpPr>
        <p:spPr bwMode="auto">
          <a:xfrm rot="5400000">
            <a:off x="6156325" y="2709863"/>
            <a:ext cx="431800" cy="431800"/>
          </a:xfrm>
          <a:custGeom>
            <a:avLst/>
            <a:gdLst>
              <a:gd name="T0" fmla="*/ 323850 w 21600"/>
              <a:gd name="T1" fmla="*/ 0 h 21600"/>
              <a:gd name="T2" fmla="*/ 0 w 21600"/>
              <a:gd name="T3" fmla="*/ 215900 h 21600"/>
              <a:gd name="T4" fmla="*/ 323850 w 21600"/>
              <a:gd name="T5" fmla="*/ 431800 h 21600"/>
              <a:gd name="T6" fmla="*/ 431800 w 21600"/>
              <a:gd name="T7" fmla="*/ 2159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ja-JP" altLang="en-US"/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2122488" y="3213100"/>
            <a:ext cx="720725" cy="792163"/>
            <a:chOff x="1247" y="2613"/>
            <a:chExt cx="454" cy="499"/>
          </a:xfrm>
        </p:grpSpPr>
        <p:sp>
          <p:nvSpPr>
            <p:cNvPr id="14352" name="Oval 10"/>
            <p:cNvSpPr>
              <a:spLocks noChangeArrowheads="1"/>
            </p:cNvSpPr>
            <p:nvPr/>
          </p:nvSpPr>
          <p:spPr bwMode="auto">
            <a:xfrm>
              <a:off x="1247" y="2613"/>
              <a:ext cx="454" cy="499"/>
            </a:xfrm>
            <a:prstGeom prst="ellipse">
              <a:avLst/>
            </a:prstGeom>
            <a:solidFill>
              <a:srgbClr val="FF99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ja-JP" altLang="en-US">
                <a:ea typeface="ＭＳ Ｐゴシック" pitchFamily="50" charset="-128"/>
              </a:endParaRPr>
            </a:p>
          </p:txBody>
        </p:sp>
        <p:sp>
          <p:nvSpPr>
            <p:cNvPr id="14353" name="Oval 11"/>
            <p:cNvSpPr>
              <a:spLocks noChangeArrowheads="1"/>
            </p:cNvSpPr>
            <p:nvPr/>
          </p:nvSpPr>
          <p:spPr bwMode="auto">
            <a:xfrm>
              <a:off x="1292" y="2704"/>
              <a:ext cx="363" cy="408"/>
            </a:xfrm>
            <a:prstGeom prst="ellipse">
              <a:avLst/>
            </a:prstGeom>
            <a:solidFill>
              <a:srgbClr val="CC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altLang="ja-JP" b="1">
                  <a:ea typeface="ＭＳ Ｐゴシック" pitchFamily="50" charset="-128"/>
                </a:rPr>
                <a:t>Th1</a:t>
              </a:r>
            </a:p>
          </p:txBody>
        </p:sp>
      </p:grp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6011863" y="3213100"/>
            <a:ext cx="720725" cy="792163"/>
            <a:chOff x="1247" y="2613"/>
            <a:chExt cx="454" cy="499"/>
          </a:xfrm>
        </p:grpSpPr>
        <p:sp>
          <p:nvSpPr>
            <p:cNvPr id="14350" name="Oval 16"/>
            <p:cNvSpPr>
              <a:spLocks noChangeArrowheads="1"/>
            </p:cNvSpPr>
            <p:nvPr/>
          </p:nvSpPr>
          <p:spPr bwMode="auto">
            <a:xfrm>
              <a:off x="1247" y="2613"/>
              <a:ext cx="454" cy="499"/>
            </a:xfrm>
            <a:prstGeom prst="ellipse">
              <a:avLst/>
            </a:prstGeom>
            <a:solidFill>
              <a:srgbClr val="FF99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ja-JP" altLang="en-US">
                <a:ea typeface="ＭＳ Ｐゴシック" pitchFamily="50" charset="-128"/>
              </a:endParaRPr>
            </a:p>
          </p:txBody>
        </p:sp>
        <p:sp>
          <p:nvSpPr>
            <p:cNvPr id="14351" name="Oval 17"/>
            <p:cNvSpPr>
              <a:spLocks noChangeArrowheads="1"/>
            </p:cNvSpPr>
            <p:nvPr/>
          </p:nvSpPr>
          <p:spPr bwMode="auto">
            <a:xfrm>
              <a:off x="1292" y="2704"/>
              <a:ext cx="363" cy="408"/>
            </a:xfrm>
            <a:prstGeom prst="ellipse">
              <a:avLst/>
            </a:prstGeom>
            <a:solidFill>
              <a:srgbClr val="CC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altLang="ja-JP" b="1">
                  <a:ea typeface="ＭＳ Ｐゴシック" pitchFamily="50" charset="-128"/>
                </a:rPr>
                <a:t>Th2</a:t>
              </a:r>
            </a:p>
          </p:txBody>
        </p:sp>
      </p:grpSp>
      <p:sp>
        <p:nvSpPr>
          <p:cNvPr id="14345" name="Line 18"/>
          <p:cNvSpPr>
            <a:spLocks noChangeShapeType="1"/>
          </p:cNvSpPr>
          <p:nvPr/>
        </p:nvSpPr>
        <p:spPr bwMode="auto">
          <a:xfrm>
            <a:off x="3201988" y="3573463"/>
            <a:ext cx="2449512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4346" name="Line 19"/>
          <p:cNvSpPr>
            <a:spLocks noChangeShapeType="1"/>
          </p:cNvSpPr>
          <p:nvPr/>
        </p:nvSpPr>
        <p:spPr bwMode="auto">
          <a:xfrm flipH="1">
            <a:off x="3203575" y="3789363"/>
            <a:ext cx="2305050" cy="0"/>
          </a:xfrm>
          <a:prstGeom prst="line">
            <a:avLst/>
          </a:prstGeom>
          <a:noFill/>
          <a:ln w="57150">
            <a:solidFill>
              <a:srgbClr val="800000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4347" name="Text Box 20"/>
          <p:cNvSpPr txBox="1">
            <a:spLocks noChangeArrowheads="1"/>
          </p:cNvSpPr>
          <p:nvPr/>
        </p:nvSpPr>
        <p:spPr bwMode="auto">
          <a:xfrm>
            <a:off x="4140200" y="2919413"/>
            <a:ext cx="463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3600" b="1">
                <a:solidFill>
                  <a:srgbClr val="FF0000"/>
                </a:solidFill>
                <a:ea typeface="ＭＳ Ｐゴシック" pitchFamily="50" charset="-128"/>
              </a:rPr>
              <a:t>?</a:t>
            </a:r>
          </a:p>
        </p:txBody>
      </p:sp>
      <p:sp>
        <p:nvSpPr>
          <p:cNvPr id="14348" name="Text Box 21"/>
          <p:cNvSpPr txBox="1">
            <a:spLocks noChangeArrowheads="1"/>
          </p:cNvSpPr>
          <p:nvPr/>
        </p:nvSpPr>
        <p:spPr bwMode="auto">
          <a:xfrm>
            <a:off x="1958975" y="45291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ja-JP" altLang="ja-JP">
              <a:ea typeface="ＭＳ Ｐゴシック" pitchFamily="50" charset="-128"/>
            </a:endParaRPr>
          </a:p>
        </p:txBody>
      </p:sp>
      <p:sp>
        <p:nvSpPr>
          <p:cNvPr id="14349" name="Text Box 22"/>
          <p:cNvSpPr txBox="1">
            <a:spLocks noChangeArrowheads="1"/>
          </p:cNvSpPr>
          <p:nvPr/>
        </p:nvSpPr>
        <p:spPr bwMode="auto">
          <a:xfrm>
            <a:off x="1260475" y="4724400"/>
            <a:ext cx="6592888" cy="822325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2400">
                <a:solidFill>
                  <a:srgbClr val="990000"/>
                </a:solidFill>
                <a:ea typeface="ＭＳ Ｐゴシック" pitchFamily="50" charset="-128"/>
              </a:rPr>
              <a:t>Aim of this experiment is to see the interaction </a:t>
            </a:r>
          </a:p>
          <a:p>
            <a:pPr algn="ctr"/>
            <a:r>
              <a:rPr lang="en-US" altLang="ja-JP" sz="2400">
                <a:solidFill>
                  <a:srgbClr val="990000"/>
                </a:solidFill>
                <a:ea typeface="ＭＳ Ｐゴシック" pitchFamily="50" charset="-128"/>
              </a:rPr>
              <a:t>between </a:t>
            </a:r>
            <a:r>
              <a:rPr lang="en-US" altLang="ja-JP" sz="2400" i="1">
                <a:solidFill>
                  <a:srgbClr val="990000"/>
                </a:solidFill>
                <a:ea typeface="ＭＳ Ｐゴシック" pitchFamily="50" charset="-128"/>
              </a:rPr>
              <a:t>Ev</a:t>
            </a:r>
            <a:r>
              <a:rPr lang="en-US" altLang="ja-JP" sz="2400">
                <a:solidFill>
                  <a:srgbClr val="990000"/>
                </a:solidFill>
                <a:ea typeface="ＭＳ Ｐゴシック" pitchFamily="50" charset="-128"/>
              </a:rPr>
              <a:t> and </a:t>
            </a:r>
            <a:r>
              <a:rPr lang="en-US" altLang="ja-JP" sz="2400" i="1">
                <a:solidFill>
                  <a:srgbClr val="990000"/>
                </a:solidFill>
                <a:ea typeface="ＭＳ Ｐゴシック" pitchFamily="50" charset="-128"/>
              </a:rPr>
              <a:t>Nb </a:t>
            </a:r>
            <a:r>
              <a:rPr lang="en-US" altLang="ja-JP" sz="2400">
                <a:solidFill>
                  <a:srgbClr val="990000"/>
                </a:solidFill>
                <a:ea typeface="ＭＳ Ｐゴシック" pitchFamily="50" charset="-128"/>
              </a:rPr>
              <a:t>infection in coinfected mice</a:t>
            </a:r>
            <a:endParaRPr lang="en-US" altLang="ja-JP">
              <a:solidFill>
                <a:srgbClr val="990000"/>
              </a:solidFill>
              <a:ea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altLang="ja-JP" sz="4400" dirty="0" err="1" smtClean="0"/>
              <a:t>Bệnh</a:t>
            </a:r>
            <a:r>
              <a:rPr lang="en-US" altLang="ja-JP" sz="4400" dirty="0" smtClean="0"/>
              <a:t> </a:t>
            </a:r>
            <a:r>
              <a:rPr lang="en-US" altLang="ja-JP" sz="4400" dirty="0" err="1" smtClean="0"/>
              <a:t>lê</a:t>
            </a:r>
            <a:r>
              <a:rPr lang="en-US" altLang="ja-JP" sz="4400" dirty="0" smtClean="0"/>
              <a:t> </a:t>
            </a:r>
            <a:r>
              <a:rPr lang="en-US" altLang="ja-JP" sz="4400" dirty="0" err="1" smtClean="0"/>
              <a:t>dạng</a:t>
            </a:r>
            <a:r>
              <a:rPr lang="en-US" altLang="ja-JP" sz="4400" dirty="0" smtClean="0"/>
              <a:t> </a:t>
            </a:r>
            <a:r>
              <a:rPr lang="en-US" altLang="ja-JP" sz="4400" dirty="0" err="1" smtClean="0"/>
              <a:t>trùng</a:t>
            </a:r>
            <a:r>
              <a:rPr lang="en-US" altLang="ja-JP" sz="4400" dirty="0" smtClean="0"/>
              <a:t> (</a:t>
            </a:r>
            <a:r>
              <a:rPr lang="en-US" altLang="ja-JP" sz="4400" dirty="0" err="1" smtClean="0"/>
              <a:t>Babesiosis</a:t>
            </a:r>
            <a:r>
              <a:rPr lang="en-US" altLang="ja-JP" sz="4400" dirty="0" smtClean="0"/>
              <a:t>)</a:t>
            </a:r>
            <a:r>
              <a:rPr lang="ja-JP" altLang="en-US" sz="4400" smtClean="0"/>
              <a:t/>
            </a:r>
            <a:br>
              <a:rPr lang="ja-JP" altLang="en-US" sz="4400" smtClean="0"/>
            </a:br>
            <a:endParaRPr kumimoji="1" lang="ja-JP" altLang="en-US"/>
          </a:p>
        </p:txBody>
      </p:sp>
      <p:sp>
        <p:nvSpPr>
          <p:cNvPr id="3" name="Rectangle 2"/>
          <p:cNvSpPr/>
          <p:nvPr/>
        </p:nvSpPr>
        <p:spPr>
          <a:xfrm>
            <a:off x="611560" y="1988840"/>
            <a:ext cx="799288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ja-JP" sz="2800" dirty="0" err="1" smtClean="0"/>
              <a:t>Bệnh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được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phát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hiện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lần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đầu</a:t>
            </a:r>
            <a:r>
              <a:rPr lang="en-US" altLang="ja-JP" sz="2800" dirty="0" smtClean="0"/>
              <a:t> ở bang </a:t>
            </a:r>
            <a:r>
              <a:rPr lang="en-US" altLang="ja-JP" sz="2800" dirty="0" err="1" smtClean="0"/>
              <a:t>Texa</a:t>
            </a:r>
            <a:r>
              <a:rPr lang="en-US" altLang="ja-JP" sz="2800" dirty="0" smtClean="0"/>
              <a:t> (</a:t>
            </a:r>
            <a:r>
              <a:rPr lang="en-US" altLang="ja-JP" sz="2800" dirty="0" err="1" smtClean="0"/>
              <a:t>Mỹ</a:t>
            </a:r>
            <a:r>
              <a:rPr lang="en-US" altLang="ja-JP" sz="2800" dirty="0" smtClean="0"/>
              <a:t>) do </a:t>
            </a:r>
            <a:r>
              <a:rPr lang="en-US" altLang="ja-JP" sz="2800" dirty="0" err="1" smtClean="0"/>
              <a:t>Kilborn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và</a:t>
            </a:r>
            <a:r>
              <a:rPr lang="en-US" altLang="ja-JP" sz="2800" dirty="0" smtClean="0"/>
              <a:t> smith (1886), </a:t>
            </a:r>
            <a:r>
              <a:rPr lang="en-US" altLang="ja-JP" sz="2800" dirty="0" err="1" smtClean="0"/>
              <a:t>hiện</a:t>
            </a:r>
            <a:r>
              <a:rPr lang="en-US" altLang="ja-JP" sz="2800" dirty="0" smtClean="0"/>
              <a:t> nay </a:t>
            </a:r>
            <a:r>
              <a:rPr lang="en-US" altLang="ja-JP" sz="2800" dirty="0" err="1" smtClean="0"/>
              <a:t>phân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bố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hầu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hết</a:t>
            </a:r>
            <a:r>
              <a:rPr lang="en-US" altLang="ja-JP" sz="2800" dirty="0" smtClean="0"/>
              <a:t> ở </a:t>
            </a:r>
            <a:r>
              <a:rPr lang="en-US" altLang="ja-JP" sz="2800" dirty="0" err="1" smtClean="0"/>
              <a:t>các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nước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trên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thế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giới</a:t>
            </a:r>
            <a:r>
              <a:rPr lang="en-US" altLang="ja-JP" sz="2800" dirty="0" smtClean="0"/>
              <a:t>. </a:t>
            </a:r>
            <a:r>
              <a:rPr lang="en-US" altLang="ja-JP" sz="2800" dirty="0" err="1" smtClean="0"/>
              <a:t>Đến</a:t>
            </a:r>
            <a:r>
              <a:rPr lang="en-US" altLang="ja-JP" sz="2800" dirty="0" smtClean="0"/>
              <a:t> nay, </a:t>
            </a:r>
            <a:r>
              <a:rPr lang="en-US" altLang="ja-JP" sz="2800" dirty="0" err="1" smtClean="0"/>
              <a:t>người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ta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đã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phát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hiện</a:t>
            </a:r>
            <a:r>
              <a:rPr lang="en-US" altLang="ja-JP" sz="2800" dirty="0" smtClean="0"/>
              <a:t> 40 </a:t>
            </a:r>
            <a:r>
              <a:rPr lang="en-US" altLang="ja-JP" sz="2800" dirty="0" err="1" smtClean="0"/>
              <a:t>loài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Babesia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spp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ký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sinh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gây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bệnh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cho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động</a:t>
            </a:r>
            <a:r>
              <a:rPr lang="en-US" altLang="ja-JP" sz="2800" dirty="0" smtClean="0"/>
              <a:t> </a:t>
            </a:r>
            <a:r>
              <a:rPr lang="en-US" altLang="ja-JP" sz="2800" dirty="0" err="1" smtClean="0"/>
              <a:t>vật</a:t>
            </a:r>
            <a:r>
              <a:rPr lang="en-US" altLang="ja-JP" sz="2800" dirty="0" smtClean="0"/>
              <a:t>.</a:t>
            </a:r>
          </a:p>
          <a:p>
            <a:pPr algn="just"/>
            <a:endParaRPr lang="en-US" altLang="ja-JP" sz="2800" dirty="0" smtClean="0"/>
          </a:p>
          <a:p>
            <a:pPr algn="just"/>
            <a:endParaRPr lang="ja-JP" altLang="en-US" sz="2800"/>
          </a:p>
        </p:txBody>
      </p:sp>
      <p:sp>
        <p:nvSpPr>
          <p:cNvPr id="77825" name="Rectangle 1"/>
          <p:cNvSpPr>
            <a:spLocks noChangeArrowheads="1"/>
          </p:cNvSpPr>
          <p:nvPr/>
        </p:nvSpPr>
        <p:spPr bwMode="auto">
          <a:xfrm>
            <a:off x="576064" y="4348261"/>
            <a:ext cx="81724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Ở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nước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ta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đã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từ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rất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lâu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bò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Sind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nhập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nội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nuôi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tại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đồn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chăn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nuôi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miền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Trung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Bắc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Bộ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Houdemer</a:t>
            </a:r>
            <a:r>
              <a:rPr kumimoji="1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1925)</a:t>
            </a:r>
            <a:r>
              <a:rPr kumimoji="1" lang="en-US" altLang="ja-JP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50" charset="-128"/>
                <a:cs typeface="ＭＳ Ｐゴシック" pitchFamily="50" charset="-128"/>
              </a:rPr>
              <a:t> </a:t>
            </a:r>
            <a:endParaRPr kumimoji="1" lang="en-US" altLang="ja-JP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332656"/>
            <a:ext cx="23535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4000" dirty="0" err="1" smtClean="0"/>
              <a:t>Hình</a:t>
            </a:r>
            <a:r>
              <a:rPr lang="en-US" altLang="ja-JP" sz="4000" dirty="0" smtClean="0"/>
              <a:t> </a:t>
            </a:r>
            <a:r>
              <a:rPr lang="en-US" altLang="ja-JP" sz="4000" dirty="0" err="1" smtClean="0"/>
              <a:t>thái</a:t>
            </a:r>
            <a:endParaRPr kumimoji="1" lang="ja-JP" altLang="en-US" sz="4000"/>
          </a:p>
        </p:txBody>
      </p:sp>
      <p:pic>
        <p:nvPicPr>
          <p:cNvPr id="17410" name="Picture 2" descr="http://parasite.org.au/para-site/images/babesia-clinic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68760"/>
            <a:ext cx="5328592" cy="3745095"/>
          </a:xfrm>
          <a:prstGeom prst="rect">
            <a:avLst/>
          </a:prstGeom>
          <a:noFill/>
        </p:spPr>
      </p:pic>
      <p:sp>
        <p:nvSpPr>
          <p:cNvPr id="1026" name="AutoShape 2" descr="data:image/jpeg;base64,/9j/4AAQSkZJRgABAQAAAQABAAD/2wCEAAkGBhQSERQUEhQUFRUWFxcaGBgXFxgcHRwcHxcXHB8YHBwYHCYgHhskGhccHy8gIycpLCwsFx8xNTAqNSYrLCkBCQoKDgwOGg8PGiwkHyQpLSwwLTAsLCwpKiwsLCksLCw0LCksLCwsLCwsLCwsLCwqLCwsLCwsLCwsLCwsLCwsLP/AABEIAJwA8AMBIgACEQEDEQH/xAAbAAACAgMBAAAAAAAAAAAAAAAFBgMEAAECB//EADwQAAECBAQEBAUCBQMEAwAAAAECEQADBCEFEjFBBlFhcRMigZEyobHB0ULwIzNS4fEHFHIVFmKCNEOy/8QAGgEAAwEBAQEAAAAAAAAAAAAAAgMEAQAFBv/EACoRAAICAgEEAgEEAgMAAAAAAAECABEDIRIEEzFBIlFhIzJxgaGxFJHh/9oADAMBAAIRAxEAPwBzxFZkypMtJLlKUk7slKQW7n2EDqzB2RnD+8GOIcOWuWlSfilgOA97B27NC8nFlZMu0NTxqW4LK2nm9y1geJKSsS1l0qLAn9J29Do0NAkQnYVTGbOS2xCieQBF4eyIXl0YnrKVhUq+BEFfh3iSlI3It3FxF1E12ez7N036/iJWhVkSQOVNxDp5plq5KGo6x2srmqypuTt9+ghvqsLlTC60AnncH3ESU1CiX8CQOw+8O7olh6pfNbi3j1L4UmTLGgJc8y2vzMCUoh1xTDhOllJsdUnkf7i0LCMHmBWVQZt9j1EEjAiN6fMCmzuUkEoUFJ1BcQ51GHomfEkHuL++sB8P4fJWFLbICD/y/tDLC8jfUR1OUEjidwbJwaWi6UJfmbn5xmIq8OUpe4Fu+g+cEmiridMZkpaRqRbuC8ADZ3JlclhyijSUgWCVEk9Y5krMqaFJ2NxzDhwY5lzCm2mxjumkmZMSkXJPsHd4q/met934hHiSqIUJSSQGdR59O28B5SVIIUCQRuDBnienImpXsUgP1D/YiBRXaMXxqDhrtioXYTpZmgDMgMsAchqO4vAkrfpBbhqWcs5WzMOpAV9iIo0NRcO3qIytmAuiwHqV/wDaqUHCS3Nre8FptOlVEoS75bqG7hWY/vk0dVlY4uY3wsLzeXl93P2jCdXBdzx5H0Yv0lRljc4mZoIZazhSWsuglHRnHz0ijWSZdN5QSuZrdmHf8RoYHxGLnRza+ZYwuTLppIE1aUlZKr+g010EFJOVYzIIUOYvCPVqUtRUoknmY6wrEFSJoUCWJ8w5jf8AL9I4473e4L9KXBa9x5TTv84w0sWhGCJrM8u5S8Aws4xxciUSmWM6hZzYP94aMWJEmYU2IQpm7R5EQ8PxKG2Z6PQ4Ey2zep7Qk6RSqcEkrOZUtL8xb3aIEYuUkCcnK+4f7xNjeIeDJKw2YsE8nO/UNeFhGB1IwjqwA9ztAkyAw8OX6gP73PrFmVNSoOkgjmCCPlCLJw9c0KmFywKiT+TGUNTMpZqSpsqmBymxB5j6EQzs34O5S3Sg38raNsmZ51FScoSD5jyfQc7wPmcXoCmEtRD6uB8v7xzxbXKTkQNFAqJ53YfvrA6mpkFBJN40IKsibiwKV5uPMa6KtRNRmQXHzB5EbGLEK/Ck1pq0DQpf1BH5hohLpxOpJnx9t+ImiIF1OK5iRLIsblnv0/MXMTWRJmEahCmhQw+YUXu/KDxpYuNwYeYLRhpsWKVBMwuDZ+XfpBeEarUpRs5cw8ISQA+wD+0dkQDc7qMQSiPc3GRzMmhPxEDuQPqYyXMCvhIPYg/SFcTJaMqVeESphzKTfcgke7QLGIIlOmmlPzWXv9z8oKY1MIkLboD2JDx1hspIlpZtLwwGlsyhWpLbY+oHl46FgoqEJyncP9D9RFlHDMosoKWUm4DjTuzxXx6gCTnH6ov8OLJksdlED5H7wZ/baxraTnjNS/IkJQkJSAANoB1vDRzEyiGJ0Nm7HlDCRAjGqxWZMpBYq1PQ7A7c4WnK4jCz8viZRHDav/smpA7fckQcoaNMpASjTV+Z5wGqOHGSVFbkC7/3itw9VqROEt3Sp7dWd/lDCC48yhwcqEhrr8RqhQxadKTNVlGe972fcPBjiDE8iChJ85seg/JhYQBuIzGtbM3pcRHzM78eUqyklB5guPUGIhhClzUoTcHfp/V7PEFSkA2gyquTJpRMWQkJYkvcu9m3fYWihVJPxlrk4xa+41oIFgRa2of/ADHTx5tO/wBRUJcokTGLlKlFKQogb2JvZwOW0F8K4mTUyUzQtIWEgLSnRJJNrlzZtrxj9DkUWZ5bdO67MZcXU8maAb5DZ79Y8xppHmLw6Gn/AFjUskknRJOpAvv0jJeAonKV+g8m16i+neMC9sSvpsq4QQfcj4gxUTCAjQb/AFghXUaplChnKkpSptyA4PyhZlpWFDxAQCQ7ho9DQzDLowbs1oEnjVTs9YQoX0bi3hWJSlSChbaMQdw0BauhE2alMu5+AdEO7W5NqdoaazhiVMUVeZBNzlZj6ER0KSXSS1LSlzo5uS9gH2H4jlYKfjAXLjB5Ldn1Mx7BfHlgJ+NHw9RuDy0eFYYVUA5fCmegce4tBZInzjmC1O+xYD05R1U1dVK1U/oD9o0GtRmJnQcLBlzh3BTJClzPjVZtWGuvMmDTQOwPFfHQXDKSWLfIwShbedyLMWLnn5lPFJ6USllW4buS7fvpCcgGGTimSTJcD4VAntcPCxIqyINRrUu6RfhYhXBgkTk5/wD1f+rb5iDeMV5lpAT8atOg3PuzQtYZKVMnIA5gk8gC5MGsVpyuoTo2UN7mMPncHMq9wcvqU5GGqmOouTzOsRmUZZdJYjf884ZUJyJblC/WzXJbnGKxJgY8hc16hxOWfJvosX6H+x+0AwqdTkgg5ebOk9X2gxgiSJKX3Kj6PF6O8aiOfAlasRWWqbUnyhxz0SO5gzJmSqdAQpYBGvMncsLiOMdr1S0AJLFRIfkALt1gVhuHeJc/PeN1V+o7TpZ0sOysVlKLBaX62+sCeIJRTMTMAsQA/Ij8iN4lhSUpcRPgE7xJa0L8wSQA/Ivb5WjBXkQVCoO4viC6rGFLSxMT8M0zrVMOiQ3qdfYP7wTPDskl2V2zW+kXpdOkIyAMliGHIx1gDU186cOKDzE9aVT5hI/USdR+9Iyrw5SQPKREFbTrkLII7HYxEKpa/KkE9A5/vB0fUuAOipFSfD8MCiSsgAfXaA/+oU8IEhJGZA8RRSHubAX6O7HZUOFBh5kyx4llLOnIM7PzY6RBiGHSpyDKmoSpL5t+Wrg5nyluRsGinp8gRwx2JMc36l+QJ5BIolTM5SlS1JSVaOwAuW56CIKCtVLVnAWkp8yBZnJ1IIYpPL2MPuNYgjCwiVTSk+JMBJWrN8ILDUkntpaEXEgVlSs1zc7CwsBsANGEe/ic5Rda9SxWOQXWv9x/wL/UFFQQmaFIUcqSXGUrNgD/AEpJsHcbFoaKGpykAHOyixCnd9X5n8dI8i4OwVVROT5XQ4zr2SAXJewcsAA8eyVDqSpSUICRmzOLsRqGtmfflHkdbjx4zSyDMiqQB7gfH1KWtkuS7AD6Q4UknJLQk6pSAfaFWmneCcwGZfNV/wB94PYRjAnOGyqGsea3ib1AbgABoSxWYhLlD+IoJ6ak+gijUVMqqlqloWyizOCLguPx6wr1RVNqlhTvmIb1IAg5M4XypBSrzC/9o4gL/M44Ux0WbcpUWJrplmXNSxHz6jp1jrFOIkrDCCNEEVKCiekEy7hTkFt7i+0c06paP/j04I/qIcnrcx2ruodpysrv/E3wlRqCVzFOAtgAeQJL/NoPwtK4jmoX/EQGfRmPu8MMieFpCk6EOIxr8ybqFflyb3Oyl7G4MCJ3C0pRcZk9AxHo94MRkYDUSuRk/aYGqZsujQ0sOtXO+m56dIprpZkyX4l1KcuN26duUc8VJImIUdMreoJf6vFvD8aQmWH1EEboESwBggddkyrKxFWUoUSQeeoiSiwpcwgqBSjrqegES0Nd41QGSAA5JA5f5i/jdSZchagb2APctHXMZiG4gUTI6zH5Mo5CSSLMkO3SN0/EEpe5T/yDQEwHBwt1KuBtzgxiWFy/DLJAI0IjDxGoDpiU8d39yziFCmcgB23SoX/YgRT4fPlGyQof+JH0LRvhWqOZco3A8w6XY/UH0MGq+tTJQVr0Gg3J2AjvGph54z2/MFTqGfNICmSOpH0EFKGiTKQEp7knUk7wsVWOzVpWu6UJSSyeWznmTb1gBw/xJPCZk1cwBAmFKXsktqPMbgHfUwwYyRGnC7LxsD8T06B+I40mUcrFS+Q27mJ8NrUzpaZidD9d/T8wuUKgudmXuokv3/Y9IWB9xGPFZPL1CCeIXsuVboX+REWlYlLQnyBKSdmY+oH1jurmy2Hw+jQCxo/xi2jBvaMBvUNFVzVVCMzFBNBlLtm0KS3s+8Vqaa1gAoJcEgm5D97MNydYGT7gLTqNfeGKRKVNkoUkhKlXuHAa1h11brDQQBCyoEAIniGMYtMqJpXNPmLsQGCQP0gPYfMmCvBvDwrDNQtasssoIUlw+YnUHSyeV4OY9/pp8a0TBLSo5ilTkJc6AjUX3aGThnhpNOlUqXoWzL0JLb9OQ0vHtZerxjF+mf8AyUZM6hPgYYosKSJaEI/hoSRZDXADMXG51OtoJ+EnKUtYuG7x0lLBhYRkeAzlvM8ssTKE+jlKlFQCWZ8w/MLODVBTUhtCWhdoJU1S8iC7n4QWf56w8YLghkNMm/FsBdu8HXEVPVyY16dSGa7gniSSZVXnGimV6/5EF08SBSNLtr94MVlAianKtLjbmOxihI4YlJOqldCw+kZYI3J+9jdAHGxKdHIUZMxaQb8tw/mb0i5QYvKTLAJCWgshIAYBgNGgBilJThbkKJ3Shm+eh6CB8xYZcpIIP9QbjmLJmFkBzzhlwalMuQhKtdT0e7fvnAzD6mlSoEIKVDRSg7exLd4YE7Rp8VNztShACB+ZQxDGESiEl1KN8o+5MU5XFCX86FJHMEH5WgdgqfEnrUsOSokv6/4i7xHhq1edDqAygIDBvNdSnLKBFm1FiI0AXU0pjQhGH9wrUU6J8sA3SbgjbqDAc8JF7TA3/G/1iThOacsxJ0SoEeruPkDF+uxmXLLF1K5Ja3c/aO2NCZ+pjYokkw7DUyUsm5OqjqfwIlr6PxZSkaZhryOoPvFbD8ZRNOUOlXJW/YwQTAGwYluYa28xFl1c2lUUkFJHsR02Md1HEkxYb6CGjEsYlSzlV5lf0hj78oFzsZmABSJCQOZT+Ghtg7Ilqvz+RTcl4WwxSQqYsMVhgDy1f1t7RW49mqTJSQCQCbAb2H0e3SL+F8RiYrIsZFHS9j76GCVdRJmoKFaHcag7EdYG6azEl2XLycTySfidWac5iES1gpMspTmXv5Q2YAC+YsA3WNVeCTFjw5y0GWAAnICN8xswAfU7vDLV8CzzPCwpK0iw8zFuTGzE3OsHsJ4XCTnnELV/TqPXnFRyqtFalfexqOVyXhGhMqlQlm1KQeVm+kV8VwZaVFcoEpNyBqPTcQXrcURKso3/AKU6+vKKSeJkPdKx7GJbJPKRqchYuo8wKimmqLBCyT0I+ZtBipwArkpDjxBu9m/p/v3grT1SZiXQrMP3Yg6QB4jr1GYJSSwDE9Sz/sRl2YwZHyOANVMo8NypMtdi91Pb0O8H5UsJSAn4QGHaA9PhxTLKlK0BMB8PmEzQHsSLesd5glO7ZvxDWMcQIl+VIC1H2HfnC7O4mqNiE3fypEEsVwsCYrlqIFLQGIglqU4MeLiNXDvDnERmnw5jZv0lmfoQN4YIReGqcmpQ21z2H7EPcY4AOpH1SKj/ABnlUmSUTgxuD949V2v0jyKirSkhd1kny2OV+btdtW3hnp8UmoV/MWvnc9z3Pyik9O7C5V13zIA9R2jIA0/EhL5gHGn+Yn/7iTy+cTnC49TzeJheAuHTE5lBbZnOveOJ3ERvlQCADudtukUp1YmoUkfy5qrB/hJ5Pz76wXZejYjca+Qfcr8TT0A+Uj0g9wzUldOkl7FQvyeAKeDpy1+dSUju59AN+8NlHTIlpEtDMkaOH7nrANVUJRnZBjCKbMF1eELRNM2TvdSRq+5D6gxqpr1KGQhiRBLEKvw0PubCB9LRKWnMS5N4H8mKDWOT+pZw6h8CWouVEjMwANwDZLXL9TtAbBimYs5y5JdyfzFmlrVSpmU/A9xy6jlG8V4fOYzJGrklI580/iCH0Y1dEhj59yHF5AlKCkWIvBatxAppvFFiUhu5s8CJGBzZqh4rpSNyb9gOfXrB+soUzJSpWgZh0bSMNChByFRxBN1FfhujzrzKudS+5hpqikIObTrCFicidK8igoDfKopBYuGWNrRummz53lGZTmycxUw6k+8NbHy3cdkwdxuV6kldOBmjJzt72+cegDrADCeH0SGmzlDMOZGUH11MG5NQlYdKgodC8Lc2ABEdQ4agvge5JHMxTAnkCfYPHUY8Lk0WcHpBOUpSy517vFnE8GSE5kexiKrwSYhZVJuk7A3HTqPWJpcyYlBM5KraA7mDN+RLGYkhkbX1KmAS1pnWfKQX5NFrH8GXMUJktnCWI0JvZvSI5NPOmAqzFNrAW9LRWkYtNkLyzCVJe76jqDrGjZ/ML5F+SkWPU4lVc4oMtSVaMzGKYSqUt1ggi4BDfsQ8k9YgqqNEwMtIUNn27HaMsRa9SAf26MTajFzMSyr8j9ovYfwypQzLXlBGjXbmX0g5T4LJQp0yw+xJJbtmP2gHjGIrmzjJSWQCAf8AyO79IIG9CNGXn8cWhCNLMpqYEJVc6nUn227QTkVKZgdCgodDA3/t6Xka5La/2gHTTjT1CWNiQFDmCYwANEcFy2QTf5gPEMstAl38ivK5sEqNj6i3ps8Vp1YlLkzLKdrlLAjqx1G0T16iEO7fwVA6sQ4L/vR4QZ9YVrzAEhQbzHZ/33j3umHdWzKhi+VT0bC8SkMypqOTZra943imP0qWyrQojZN7amw3v8488VLfvsG68+UcCaAN9zu462h//EXldmH/AMYX5jsjiiUTqpuiS2vX7xbpq0LWcpDhspu4UGJf3hERNJPlA2ff0glS1JlrCg5IKXS7MdgPq/cQTdMtamv04q1nq+N4rMVKAlDzKQFMDqT+lxdn5QsppqvIJhRkFirMjKU9BudHdrRXn4nNMuUUK8NWQByzukqSQ928w1vEh4kqTnlrIXLUBckFQPJxrfnzjwOPGxqBjxMoHEeY1S5pqaNK9Vpd+41Ps0UqDHygMYu8HSvDk+csVqKkpJa2UB/WCdRg0lZdSA+7OPoYmJHgxDOiMyMLFwHi+MOhIQA6jc/iIf8AqFQjKrOogDQ3B9INV2BoKGlgJUliNbjlcwMkYllSZc0CzwQqtQkZSvwW/wDcLYVjqJ3lbKvlzbkftBOEzC05qlGTZT+g1hzgWFGI6hAjamiIHY3XmRJKkgOSEi2mt/YGCMU8WoPGlKRodQeo0fpqPWMHncUhHIcvESFzVzS61FR6l4tUVSqUoKQWP1HIxXXTTJZZSFJ7g/WJpUsm5DDeHGe0eJFeoUm4/NSr9JHIpH11grU4qfCC5aXfV/0nrCuubmXbsIZMGpssspVqS7e34hTUBchzoiKDUFo4lmpV5wlQ5ZQPYiCOO1JNOmYjR0k9r6+v0ihxBRBIBEXcAlibSqQu6XUPRgdeYJeN0Rc5u3xXKo9zvBsXStIBLERXxiT4kxKU3JYfvtEI4SUlXlmDL1SX+VvpBqgw4StypXM/aM0DYimONG5oZbAawjcajIGSTHhOqB4FUoqH6sw6gl4cYrV2HonJyzEvyOhHYwSmo3DkCE34MEVnFKcvkFzz2gZg2HrnzRMU+RKnzcyC7DnBU8M08vzrKykXZRDfIOYrVeOrNpICUjRgPxBggftlaFaIwj+zFH/UOnXJIlh8plggpOpcggjUM3q/SPPEz3Nxpty2dukNVZULmrUtaipRLlzFGfhqV/8AiXd0/WPU6bqxjARhPTXpWVbuzBSZr9tjEi6cOGdtvxGGSUrUhZGZJ16M4PqDE1DRTZqmlpKrhztzuTHs8xV+oF63LNDQ51CWB5i5ANvUtoI9H4d/0+lpaZNcqu19tLchEfA/DSUHNMVKK2uhN1dnOw6O5h7ePD6zrSTxxnU83qeoN8Vg+rwKSuUJRQAhHw5bFPUH684V5eBoExpLrOxWAw6nb3h3Ie3O3vaFCnxX/bKKVC4cER5ik7mdO70Qp/qE5eF+ECuavMo6naLWD12YlANgHHPUQr4txIqbYWHIQZ4Qo1AKmKBGayet7n5ARxXVmHkxEIWyHcOVF2DsL+9mivWYLKml1A5uYLH8ReaMgASJArFTYlWiw2XKfILnUm57dotwLqlrmlSUHKkFn5+vJ4BVuFzJfmBL8wYKrOzHrj7h+TbjgYyAnDuNGa6F3WkO/Mdeog3GEVE5EKNxMHYrjCJXkUMxP6dm6vA3/ZoX5mKUPfLtzaA/EiyirWVaWI7ECCNHjssIIAuRBUQNS8YSiBk9w3QYNKlHMkEq/qJf2a2kBqirNPPU53t2Nx+ItVuKmVTS8vxLcJ6Dn829YgoZCZst5wfkS79bxn5MWoIt8mx4/Mgq6s1DJRc6AQx4dRiVLSjUi5PMnX029IBSTLkzE+GHuBzLG28MxjD41AztQCjxMeMjIyMkkyMjI1HTpuNGMjIydA3ExOVA2Kr+1o0nB05QUHrteCVfRiagoVvodwdiIV5mG1cvypGcbFJHzBYjtBDYoGVYjyWg1GIRQUmM8A6w38T8IEPMk+ZOpG4HTmntCvIlKJYw8EHYn0WLOuVeSmTYbgEqqWEzCpJ0CxqB1GhgjPo0yJiqeUGQgt1UdyesEeF8NKpgYeUfEen5MXsYwJaZ6pqUlSVFywcg7gj76QRzMfgTr6kD5UGY/wAf5gxdOqUUqdiGMegy1ukE6kAn2BhRo8Kmz5oMxJTLFySGccgDe8GsfxYyEDKAVq+F9A28IbZA9yHqD3GVB5hZ4oYtJkZfEnpScu5d+1rntCyKqr+MrWAfb2jWK4iuZ4aZmzlwGfv6RwU35mJ0zBh8v+peTxFTy/5Uj1ZI+rmLmH8WS5iglYKCbAkuPXlHeH4dJMsHKDa7wn4nIaYcujxw4tYjMePFmJWjY9z0mMeKGCVClU8pStct/Qs/yi6TCmNTzmHEkSnQzWdBsoE+tzf1jjF5wEsiKWI43ShbKWcws6AS3QkWiSjkyJztNMxtQ7N6MDG8d8jHhKPNgR/UpcJ0avEXMIsxSOpJB+QEMq1gXJAHM2+scFkILABKQSw6B4Up1QZ2dajoCR05QX7twqPUOW8CGMalU08BMyYhKhooEOOh2I6GAtJw/JEwZqmWoPonU+r27wFRIc2iwgCUsHb9vDQK8T0Fwsi8VcxixySPEQT8ASMraN09YrV/ECAgIQlmgtg6UTpJCgFDNbpYacop1Eqikq8yQpXJypvctAa9yVGW+LAkiD+H6dU6aFH4EkE/UDu/0hzeBWGY5JWQhHkOySAAezbwUgHJuT9S7M2xU28aeNRuAuTTbxp41GR3KdNvGPGnjUCWMybJjUZGQFzp5pg+PzqWx80vdJ26g7Q2YfSUtUDMTLDv5gHF+oFoWB5pK3A1R8wYMcBj+b/6/UxW+hyE9zqQCjZF0R9e41SKdKAyAEjkA0SCMjRiQmeGSSZuAXE9GVCWsB8hIUOha/uINlFweTxsiCVuJuHjftsGEVq3HQZOTcfaK2DUxqVEKfKm5PLlrZ/tB6ZwtTqOYoIe7BRA+sdGf4SkS5aUpSeh/MO5ivjLe+gWsY3AuKYfOkpdJzJ0cdeY/wAwKw/Bps5WjAaqVDXxUpqZTf1J/wD1AnhSsUV5SXDbwQclLjsWV+wXFXNGqVKUBLUQE26HuIJ4riBVTsPKpVi3LUt3+8BcaUyy0WR5qVajqnK3qWjvozCgPFiPcrYdwr4gdwI4nU5pZgUmxBgvgFWooItb8QMxqaZk1KVaEgfONDEtRhrkdshVvEcrKT0UPqP7wsy6Pw1KQrqPTnHfFuMzJBlolEJzO5ZzYsNYEU+Jrm/zDm2vGIh436k2HGwXl6M3Mw9SHCbubEX+kT/9CmzAkBJDak2HuY5kYoqSQUBLuBcE/eHOUtwDHM5WMy9Q+ODlSP8Ab04QjUkB+p1MUpuESkIzzibkfNmgjjw/gLPJiO7wqVWLzFIyKIKeR6G0YltuLwh8gsH3ubxCWgLPh5gUqYhQyq6KbkdQbdobqOuenTMXsl1HtrHn2e+gGug6w44qjLQEC3lT81B4LIBoRvUJpFb7lJFZOqVHKVJTsASAPaO1rnU5BKjlJ0JcH3MT8Kfyz2EDOLqtXjITsEkts5LXEcPk/H1BG8vaAFRgwmvXOdRASAWI1fkQeUEnha4KmEpmvzT9DDLCMumoSPOvDIVEyMjcahURMeMjUcTFWPY/SOmz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028" name="AutoShape 4" descr="data:image/jpeg;base64,/9j/4AAQSkZJRgABAQAAAQABAAD/2wCEAAkGBxASEhISEhIVFBQXFBQQFBUSFBAQFBAUFBQWFhQUFBQYHCggGBolHBQUITEhJSkrLi4uFx8zODMsNyg5LiwBCgoKDg0OGhAQGiwkHCQsLCwsLCwsLCwsLCwsLCwsLCwsLCwsLCwsLCwsLCwsLCwsLCwsLCwsLCwsLCwsLCwsLP/AABEIAKMBNgMBIgACEQEDEQH/xAAbAAACAgMBAAAAAAAAAAAAAAAFBgAEAgMHAf/EADsQAAEDAgUCBAMGBgAHAQAAAAEAAgMEEQUGEiExQVETImFxMoGRFEJyobHRByNSorLBFhckYoLS4RX/xAAaAQACAwEBAAAAAAAAAAAAAAADBAECBQAG/8QAKBEAAgICAwACAgICAwEAAAAAAAECEQMhBBIxQVEiMhOhM2EjQnEU/9oADAMBAAIRAxEAPwDqtTOyGO52AGy45mnGHTzHS46RsNymP+IeY2l32eN1yPit09EkwxXW9xMPVdpesPjjSssUUBPU/Uom2lNuT9SssPiRMs2Rpy2Q2B/M03BP1KIsqGlmo/F03O60zt5VOJuo6b2XJJkrZvgcSb3P1KtPebcn6qg3yOstkk+y5ohrZ6Z/U/UrXLMe5+pQ+RznOAavJ2yDkK38ZZQPcSksB5j9Sn3+GBe1j2vYbP8AO1x4KQ8GofGnjEnwX83r6LuVFHG1rdAAAFhbsgc3IoY+lelMulQr5ofaYgf0t/RCGynurubnf9S78LP0KGNPRCxL/jRVeBDDG63gXTxTMsAEqYDQv1BxCb4xsleS1dIHMzC8csgvLpQGeWXllldealxJLKji0xbE8joCrxchePThsTieyJjVyRMfTnTHkuJJPU8lYCUjr+awkdc7bXWbaUbLZpfIbw3003xb32C1Sz2VllONXyVSthN9I3KhVZKYYy66VzrsvbqnuG9hflB8qURihGoWcd0cCzuRNSlSAzds1zNJBtzZIGOYTM3VI7i66FYqtXUwkY5h4Isow5ejJhKjlLStjZEXky1I2TSbab8+itV2WSS0ROB778LS/kh9heyA0ILrAC59EQp8AmcRdtgmzB8EjhaNru6lFgErPlU/xBuf0D6DC442ts0XA59VfXtl6UlKTbtg7EbM0OmY+u6GRC7t0YzE7VKb9NkNEW+y08b/AAVhk9BWlp2kKLPD2+VRDlLZFnL8w3+2zl238wrfSjhFP4kwAVb3NHQEoJh0h2T0H2gn/oZ9VjBRGytyyKjDMAFpnq1RxtlOplU1AVQSWu75KnVVF+EewTLU08YJ8tzffsr6irZNV6DWyavda3F/Yo3WUMdLtfW/t2QOtxXkucB6AXV4R7/qXUQ9lyKna4mV7dVtgeiv1jYZNWgDY290gQzCV9mDdMOX9THXfxfhRkxOLtkuNDjgOAMtqPKbqWHSNN0Pwx7CwFvZXYJDdZGeUpN2KzbYvZiw575iWi40t/RYYZgr9QLgm7wwTdbAwKn/ANDUepTuVqaENVm6ysqmI1QjYXIG5Mp6bZ6hrBdxsECq8zsGzRdL2I4o+Um527Km09k7j4qW5F+tDB/xS7+lWaTM7SbOFkrOCFY9UvZGRG4Nda+/6BHjxoTfVIskno63TVDXi7Sq2MU3iRuHoucZRzFMwNEm9xe66ZTVAkaHDgpXPx5YJlZRcWcynpyyTSfkrIPCPZvw0afFbyOUswTXTkZd42We9hShhe940i/+kxYTgQa4ySWJ6DsqeTN3y/hb+pTZZKZ8rT6oo38GIbZer2ywdD2KUKGV0LxnGIqdhc9w2HHVTGa3wInP68D3XMa0vn1F5LiTe3+k3x+Opu5eBYRT9PcSzu+Z5AY4NvsRtcd17QYq4kFkrr9iSt0+J+JEIooGhzW2BsL391UwvLr4xqleA47i33fda/TEoeV/djLiut+DvgePSXDZTe+101sN1x+kxQazH95vXoV0jLmJtkYAT5gLELM5eDrtIWnCg2FFAV6kAQvZhw0n+Y0e4/2gsEe6ddVyRbZCa+jc25YLg8hN4suurLpgtsmnYKL18rf6bFRFLCNjU/2h73nkoMxhaVeoG6ldFLG3c7rQX46GgV45VGuqy0X5RypkYRs0IWyljJOvhWg1eyVR1PJmBQ/ZIXyRtMjmhzjbureZsTZTRbWBIsB2QnKmMO0aT8DRsfQJIzVXy1c7g29t2j0CSjglkzPs9AowblsGVuJGZziJDc7bD6qzSOaxvwA9Nwq9DhQive7nHtawW/wLckrWcopdV4M6+DzDIAZi9u1ug4ujWvoqVPNG1pHB9Fuw2Fz72N0DI3J2yH6OGTasm7CU5MaEg5aY5kwC6A1Y/LVS0KZfTe1eheNKySLAHhQbM8ZdC63TdGiq9VCHNcD1BCvjl1kmSns5UJCbAfNY1tQYo3OAJPT3W2qgMUz2nubLY+PW1w9Ftpq0/gMLuDVcs7j5iHje3QrLM7XSRAgWe06XDuO6s0FLHHLc3a48E7A/NXcVjbs/1Ad7JuU4rInFBJOKmnEE0krmxxahvey6LlCsJBYenC57iBc3S0C7bghNmVqi0wHcJXlrvGys97HLFIA6NwPYrmM8ZjcR6rrDm6hbulrGMtawS078rP42VR0wcGvGVsgSEvm/A3/Ip0JXPMrVgppZhJcXa1v0cVdzFmDVpbE42622UZcLnl14dKFyHbUpdc/p8yTtba4PqeUUwrNQd5ZBY91SXFmtlejMf4gPOmMdLkpRibwAmbOdQJGs0m4F0tU7rG6dwKsaQWK0MOFYUCLle4rhQa0m11jhtW8aexTDI0OaqTnKMiG2mctxWF1g1nlN7kjlF8n4p52km5adDlYfht5ZHO4B0gJZwqN0NZKPuuO3vfZPpLJicfmrC6cWdxjdsswFUoPgbfsP0Vu689JU6E2QhYlehyhUHGh1Ow8tC9W1RW7P7Os4ziHh0r3MFyB1VGWv1+isV7XSOOodUHezS6y34q1v00EWDKqs83ZZvhJGyZci5ZE0uuXdrT8PdS3GCcpfB0qjsNZQDjSuboOoggG3KVKh/hvfG9tjuOxC7bHC1oAaAAOgST/EPLBmb48I87R5gPvBI4eXGWV3qwMMmzlbKGdsusOJZe/xHjsQrNa+W128dQNys4J9N2n2IK9eCCHMO/buthSd7DqRo8R0gDmusWi7mu21D0RHDZS0hzSRdDK1we4eU39Nt00ZdwZ8mkW22v6KmdxUb8Jk0tjbleFzzrKcowqGE0YYwAdESsvO8jJ2kJTlbMmLJeNXqWBEWJXrlAFxAqZswIyfzI/iHPqlASuYdLgQeN11hwQnEsFhl+Ju/cJ3DyaXWXgWMvhnPpGseLOAI/RUa6heW2ZJYdjumTFMsGPdr9vVBRROv5nLRx5PmLCpX4VJXOIa0bm1k6ZVwMstI8+YjjshVEIIt+XK+cxkGwQszlJdYkSXwhyC9cg+F4sHjdEZKhtjus2WOSdAXFitm2jYC145cSD8glzwro1i03jSab7Df6rOKiAHC0Mb6xVhlpAAha3M68ItVwWVGQiyImSjeDqZa/CoNICsYXCXyBo4PKI47ghiAc0bLnJJ0S2ihBVPHsiNPibxydkJjfss5SucUytmOK434bh2LgbrRRWqKpmkbXDitpYxw3AIR3KNLG1xebC3CvLIoQdLZLloapq+OINa4724WH/7cNviSzjdWJZTp4G1+61QQDqkVgjVv0D1Q0U2ORG9yrzKsOFxulBsTB1RzD3AM5Q54oraOaQT8cngbKIbS4gAXA8KKjxv6K0e47l9koBY0B3oLJem/h+N3l2/Nh1XQtIXirj5WSCpMusjQj4LlaIscHt3vb2RjDMPZStdv6o4GAJGzPiZfJ4bTsNtkaE55pNXosm5sK4jmhjB5BqPZUqHOrH/ABsLe91hhuENc27t0Ox/DWsBLQjRxYv1+QijHwMS4FQVvn0gO6lhsVW/5b01763/AJJKoMYkp5AWk2vuOhXX8Jr2zxNe3qN12aWbCvxk6KzUoAOkyZSxkEDVb+rdEg2NnlaAPZECWgO/NC2y7ng+pS6nPJ+zsom2EKOMDre6tIO2Yg7ELfFXdLIc8beyHFhRh2Xt1hE64us0uwZ5dS692Xi44xIWDtlseUvZoxcws25KJji5OkTFWwBnLE3a/DaduqWRIe62VEpkdqdyrFLQF62IRUY0MLSK9O0kojHRW3RGiwsBXfsqh5F8HWCm3Zwtb8ScfKXc7LfinladkrOJL2n1UwSkSkHsMbpeUdMoslynfuVcFUqSjZQsVRug853W+esViGla4XVkq9LFGkxXwXAgXKbIcxxPj846bhAJsIBFwhczCNlEoQn/AOktJhyKihqXHw3aCs58pT/deD+SXoJHRnU02KK4XmWdjwHu1NJsbrpLItwZVp/AVwrKLgR4rhYdB1WeZaFsYbo8t9iE1ROuAe4ulLMs5dKB0AS2PLOeTYNNtlCCNWowSbDkqUrOESgpwNxyiykcVJINI35WplWQLDhWpgdJ1coa9QtnEklKiqzSKIqiTQ412aGx8wuPs4fsq3/GbLX8F3trb+ywrcP1boQY2xk6gloYMTXh3VVoLzZqDmloic0kWBLgbfkleGgdq1ukB3vax/deukuSVk1yYhjWP9SyuPgbgxhrGgFpPqCAheLYmJNtJHzBVad1gqYY57gACbqY41dkx+yscvyzAuZ9LJ1yfQ1NLGWvAeDuADpI+qI4NQ+HEBwSERjbYAXv69Uvn5HZOPwRPI3olPVF3MWn/wAgf9LRU0ZJJBA+SuNC11UmkJSLaf4gk96Bc1HcfEBbruglZiHhH4g/0AI/MohitRaN29v9pNILiSVoYot+jC8OoYXO90bS5oBIB69Qri00jbMZ+Fv6Bb1lyqxZ+niihC0TTBouTZQlZCJNIQD1SFmiplmdpMYAHUEm/wCSKYtmtjSWt3S87E3PJdZaPGxOP5NB4RrbK8FC5F8PpJDwFoo68dR7plwusYeyPlm0tItJ14Z0VFJ94AD53W6qpmsBcXfkETYQeEq5zqi1oaOqShKU50CVtgTF6wSktHHdC20F7bnb0W2BquxsK0f10i/ZlrBcIdOXAOALQCSb73Poib8nTdJGfPX+ysZPjIfJ+Fv6lNrVn5884zaRSUmmIU2R6k8SRfPX/wCqu0OU6hgs6SM+2v8AZOYUCA+Xk+yP5GL4wB9ram/3fshk2TZSSdcf937JzXlyoXJyLxkLJIRpMkzHiSP+/wDZaTkWe4PiR/3/ALJ+cVjdWXLy/ZPeQN88UfmGogWIZ19r2SZj2LRPIIika4Hl2n/RXQni6F1mEQvaQWjfr6q+HLFO5I6LV7EePF2C2zvy/dW4cfaOjvy/dWqvKY30lD35ZlFzfZPJ4pfIWom2XHYztpdc/h/dXKXDpJRqBaB/3X/0hsODBt3OdsN17huYDE4tILm36LpQ1+HpLhrQWZld5Pme35av2UVmDNNOT5rsNuqiA3n+v6B1IOvYhddh4dc2RmywcxLQm4lUxExCiII0i3daXQOaL8purKcIJXWa0p6GW0EuwREy7hfgW56oscRiiFmN+Z33Ql36rxkd0WSTLWEDmOa+wCI4Zmlp2l8p79EBdDZUnxqrxQlqiNHT4ZQ4XaQR6KtWEk8JMwHF3Qu0OPkO3snGd2oAjcWScsLxy/0U60xOzFUPL9PAH5ofC1W8ekvKR2VaIp9KooKzqdM3yM/C39Atiwpj5Gfhb+gWT1h/Ir8lernDGlxNlz3H8efK7S02bf6otnXEyP5YPuk+nYTutPi4Ul2YeEaVkkjut7WgC5Nh6rOWzRcqhiWHyywl2rS08AclPQXZ7dIvHb2Zvr4hsDf2RKgrQLWKFDCmfZwG+V4G5PUrRgsb7u1G9tr9ESeODi2n4XcY1aZ03CK+43KHZ1huwO7Idh9RpNr+yL4uPEpz7XWa4dZpgapilRG6vOnAFm/VB45CBYdSrcSakiz0NGRr+JMT/Q3/ACKdAk/JY88v4W/qU4NWTyf8jATezK69WK9SxQhKwL1CUNxXEWRNJJ6dObq8IOTpFkrL7nrV9qZ/UPqFz2vxmaU/EQOgG31Q9z3gEl5A7klPR4LrbCKB1ITA8FTUuS02ajE7yvc8enH1TbgGbopiGk2d2KnJwckFdaJeJpWNb0CxvFGQizhckbIzruEnZzAJb3Q8EblTIgt7AtTiLnk22C1RxWWuFivNgJGy0lS8DMp1kV7H0URNlFsL7r1d/JRB0UhYPW26wssRCxQq2EjZJ+LSEvDU8TMPZJmOUhY/Wfh3JPZPcZpugsGDysIMTg16A+7ubN3QanqTVE7kRAkWHLlI8IaKqMRAsAHmN73utSOGKtTe6DQxrfYavEa/4RyNidgl3HjNHG57L3HSyejRAxgdANj1CV8adPHezBIOnr7hL4ZJy1/ZWNWAqTEJAyN8zAA7hzSNvcLpmDuLoGkG/quPsbUzOs6IxtuSeQB7LrGSBaANve211bnwjGFr36JypLwD5lw9wd4g67FBoiV0TFKESNI9CkCojcwlpHGxQsGTvGvkr2tHVaYeRn4G/wCIWbljSn+Wz8Df8Qs3LF+RY5dnQHxzdU6W1gmPPVF52v6HYpciAFgtrFJSxIOnaB+PzPs1rB13VhtZM5rQGnYAehVbF43OkYL2F7LbNFNHYsddvYpvXVIJWkbDSPk3kNvQK02INFgLBaKSv1bEeZWLE7bD3QpdvGVdmDHEOCdcPs6I3G1ks01Ky/Nym7DotMR9krnaoiQgVZaZDpFgCbK5QxaiAVSqxaV9u5VmmdZGf6nSHbL0DWOdY7lo/I//AFMTUnZVc50jr8Nb9blODVlclVMDIzUKiwc5LFTXM6wuuf5hrvFksPhH5pvx2o0ROPySEBdxK0uHD/swkdIoYniMdOzW/wCQHJS7HDNXu1l/hxX0gX7K1jFZFLUtp5GksBsCD95FXYVEGhrQQB2NlsRaxRTa/J/IeLUfTGaip4Yw02s0Hfq75IRgFG5jnykEA7MB590XZStvsL++62yxnqqfyvq19lr1Q5YBiRfDvuW7Jfxt0jnEkFWMpT2fp6FGc0BrYSbb7fJIahlqvQfjE6NE6R+yERuurdM4gphokOsIUVaORRBoijoQCgaFkvbLHsWNbghmN0bZYnsI5BRaywc1XhPq00SnTOKU+DGF7vDkLQTuD0RSnZpN73PUnkplzPgum8rBt1HZLjSttZ3mj2uxhychiw/EQRpJ9lXxci3O6B+IQ7a49V5K4nk3VFjp2cjXO4kJ9ynSlkLdud0sYBhDpngkeQHddDp4g0AAbDZLcvIkuiKZH8EMaEYjgscpuRY9wj1li9iQhkcXaBqTRIWWDR2AH0C8k2WxYuj1IaeyoOxaibPGR16Lm2I0j4n6XCy6zoA2CG4rhLJ22cN+h6pvj8jpp+F4yo5fPDrbzuNwgtbjxjLY3NNuCeyfKvKczT5DcIViGTpJvjaAe618OfFf5PQxCaXpQqGxNja9jwbi4IIusmnyjqVaw7+HkgIu825tum/DMqRsILzqI4HRUzcjDHyVkTnH4ZSy5g7iA9wTY2nAFltjjAFgFsssjLmc3Yu5Wc1zXQ+FJcDYodBIujY5hTZ2WPPQrneIYbLA6zgbdCn8GVTjT9Cp2hryWbvk/C39SnFqRv4fSapJvwN/yKeAUjyv8jBT9M7LU+NbdSxcUsiosZwfpY0eqTpp9DHO+Q9ynfN8GqMEcjdcuzPO5sLNOxMgW3wI94qP+w0FdFnEMPZ4BkNtYIcD1J91ZNSNDSeSAheO17fCEbnb6A4AdSrTmaooh1sCbpycX1Xb7YZx8sO4RRatz7rbilMBwtGGV+kW7LZV1WpKO+xBYytBeS6caijZI3S4XBQXKdEQC89U0NakOTk/PQGctiFmXLAaA6K4A3NuSgjYn24NgurSwhwIKpuw+MAjSPXZEx8x1UtkxyfZzP7SRsojWL5afrJi3aenZROKeNq7CdkdFCihCgCwhUlli4LNeFcjjRJGCLEXHqgWJZZikN2eR3pwmOy8LUSGWUPGSnQiHKk17ahbv3V6jyi0EGR1/RNmlehqM+XkaLd2V6enawBrRYeissC9XoSzlZSzwFSyll6FUgl1AsVFJJCsHLJxQ+rxSJmzni/urRi34SkW3BeWCXazNUbdmglaqTNTS6zhZHWCdeFurGgBZBV4alrxdpW8FBafyVM7KFeXUuqkHllXq6Rsgs4BWCViSrJtbRKBeHYZFTue9m2oAH5G6JQzhw2QHNNaY2M0n4nEH5AJep8ySRkNAuL7pqOCWVdvkJ1ctnRg5eWQjCcXbLt1RORtxzZLSg4umDaoGVo1uLenBSJm7ARocHENAOoFxDR9SuhMoWh1ySUAzexuqJ0gPhgWuCGaT4jTINZIDHOZcBxI4cLgu3bxcl4WnEvBtHM8MwAOcJZHagPhAOoG3qOiNySMI1Bw077giwtzuidFhbJHufBcMIaDreH6n6n7h42cQzQC4Ei+1zpSpDgz/CMN7MlifUnY7BgeZG+hL2RbdfFPZO5Oa51JhnJvbC0N+iK4JAJJfDLm6hvo1N1W/De6L5fwiENaNWpzWRlwP3dTQRdUKJ8McsbIyyT/AKzUaaaIsqoHunOuVkjDuxupzruBBbtqsUtm5VL8SJT+h4odIaNJBHcEEH5q2HB17EGxsbEGx5sex3C55T4g+OIh0z4AymMlMGNF55zNUa26SD4pGmEeGP6773FrlLWSNnl0Sv8AHdWxA023hujfFAJ3W03c0N1u132LAL9DmylbsBQ8qtJI0EjULgAkXFwDexI6cH6JKixip8FrmTSPqDSyyVUWgP8AskoDD5WBvkc1xc1rN9QF7OtdCMyYgGun8KokkY80rPFLm2sGzktM2mwbt8ViQXafaYbdEqI041mBkdg3zG+9lFzzBnuewlxuQ97bkk7Bx07kC+1t7bqLWhjh1WgySO5L0qKLGFTxpUUUXEmQWKii449ChUUXHEUUUXHEKiii4g1qKKKxIGzHUPazykj2XP5XlxuSSfVeqLS4ngaHh5GFKgbqKJv5JRfwarkDgA42XQqZxLRdRRZ/K9KTMIXHU73VhRRKsoY3WipNgbdlFFMfSV6IWKVL3mznEgE2v0Q226ii1sX6hkEMIlc14sbbp9o5CRuVFEpyimT0znOxSJi1ZJqPnPXqvFFHGWzsYLNQ+/xH6qQVD9Y8x+qii0aQcP8A26XSfOePRCXV0t/jd9VFECKRWJgcRm1D+Y76ldCwmVzo2km5soog8pLqgcy05xuECzcP5V+vCiiWwf5EVh6IzeFFFFpv0O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pic>
        <p:nvPicPr>
          <p:cNvPr id="1032" name="Picture 8" descr="https://encrypted-tbn3.gstatic.com/images?q=tbn:ANd9GcTl_WV1g49wYRYeU905Ty89-BU2H6MZ0-tvpCKxONMoy5EnIFpw6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628800"/>
            <a:ext cx="3096344" cy="1944216"/>
          </a:xfrm>
          <a:prstGeom prst="rect">
            <a:avLst/>
          </a:prstGeom>
          <a:noFill/>
        </p:spPr>
      </p:pic>
      <p:pic>
        <p:nvPicPr>
          <p:cNvPr id="1034" name="Picture 10" descr="https://encrypted-tbn2.gstatic.com/images?q=tbn:ANd9GcRZ1DCWqwDyjFoML6arkafEpBg2tQWq7pBPxm3nHvZmF4RpEVm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3933056"/>
            <a:ext cx="3071887" cy="2736304"/>
          </a:xfrm>
          <a:prstGeom prst="rect">
            <a:avLst/>
          </a:prstGeom>
          <a:noFill/>
        </p:spPr>
      </p:pic>
      <p:sp>
        <p:nvSpPr>
          <p:cNvPr id="16386" name="AutoShape 2" descr="Kết quả hình ảnh cho babesia morpholog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107504" y="5193486"/>
            <a:ext cx="561662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dạng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1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Babesia</a:t>
            </a:r>
            <a:r>
              <a:rPr kumimoji="1" lang="en-US" altLang="ja-JP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đơn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o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đôi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đơn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ký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trong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hồng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cầu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bò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Ngo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ra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còn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trứng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bầu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dục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thước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thay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đổi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từng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2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ký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gây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cho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bò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Việt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Nam.</a:t>
            </a:r>
            <a:endParaRPr kumimoji="1" lang="en-US" altLang="ja-JP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</a:t>
            </a:r>
            <a:r>
              <a:rPr kumimoji="1" lang="en-US" altLang="ja-JP" sz="1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Babesia</a:t>
            </a:r>
            <a:r>
              <a:rPr kumimoji="1" lang="en-US" altLang="ja-JP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bigemina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thước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(2 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4) x (1 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2)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µ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endParaRPr kumimoji="1" lang="en-US" altLang="ja-JP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</a:t>
            </a:r>
            <a:r>
              <a:rPr kumimoji="1" lang="en-US" altLang="ja-JP" sz="1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Babesia</a:t>
            </a:r>
            <a:r>
              <a:rPr kumimoji="1" lang="en-US" altLang="ja-JP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bovis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thước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(1,5 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2) x (0,5 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1,5)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µ</a:t>
            </a:r>
            <a:r>
              <a:rPr kumimoji="1" lang="en-US" altLang="ja-JP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endParaRPr kumimoji="1" lang="en-US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1"/>
          <p:cNvSpPr>
            <a:spLocks noChangeArrowheads="1"/>
          </p:cNvSpPr>
          <p:nvPr/>
        </p:nvSpPr>
        <p:spPr bwMode="auto">
          <a:xfrm>
            <a:off x="971600" y="1508006"/>
            <a:ext cx="792088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đơn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o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Protogoa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	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Apicomplexa</a:t>
            </a:r>
            <a:endParaRPr kumimoji="1" lang="en-US" altLang="ja-JP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		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Lớp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Sporozoasida</a:t>
            </a:r>
            <a:endParaRPr kumimoji="1" lang="en-US" altLang="ja-JP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			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Bộ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Haemosporidia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endParaRPr kumimoji="1" lang="en-US" altLang="ja-JP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				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Họ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Babesiidae</a:t>
            </a:r>
            <a:endParaRPr kumimoji="1" lang="en-US" altLang="ja-JP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					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Giống</a:t>
            </a:r>
            <a:r>
              <a:rPr lang="en-US" altLang="ja-JP" sz="3600" dirty="0" smtClean="0"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Babesia</a:t>
            </a:r>
            <a:endParaRPr kumimoji="1" lang="en-US" altLang="ja-JP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Lo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à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36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Babesia</a:t>
            </a:r>
            <a:r>
              <a:rPr kumimoji="1" lang="en-US" altLang="ja-JP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36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bigemina</a:t>
            </a:r>
            <a:endParaRPr kumimoji="1" lang="en-US" altLang="ja-JP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Lo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Calibri" pitchFamily="34" charset="0"/>
                <a:cs typeface="Times New Roman" pitchFamily="18" charset="0"/>
              </a:rPr>
              <a:t>à</a:t>
            </a:r>
            <a:r>
              <a:rPr kumimoji="1" lang="en-US" altLang="ja-JP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1" lang="en-US" altLang="ja-JP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36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Babesia</a:t>
            </a:r>
            <a:r>
              <a:rPr kumimoji="1" lang="en-US" altLang="ja-JP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36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bovis</a:t>
            </a:r>
            <a:endParaRPr kumimoji="1" lang="en-US" altLang="ja-JP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kumimoji="1" lang="en-US" altLang="ja-JP" dirty="0" err="1" smtClean="0"/>
              <a:t>Hệ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thống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phân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loại</a:t>
            </a:r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764704"/>
            <a:ext cx="18614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err="1" smtClean="0"/>
              <a:t>Vòng</a:t>
            </a:r>
            <a:r>
              <a:rPr kumimoji="1" lang="en-US" altLang="ja-JP" sz="3200" dirty="0" smtClean="0"/>
              <a:t> </a:t>
            </a:r>
            <a:r>
              <a:rPr kumimoji="1" lang="en-US" altLang="ja-JP" sz="3200" dirty="0" err="1" smtClean="0"/>
              <a:t>đời</a:t>
            </a:r>
            <a:endParaRPr kumimoji="1" lang="ja-JP" altLang="en-US" sz="3200"/>
          </a:p>
        </p:txBody>
      </p:sp>
      <p:sp>
        <p:nvSpPr>
          <p:cNvPr id="4098" name="AutoShape 2" descr="data:image/jpeg;base64,/9j/4AAQSkZJRgABAQAAAQABAAD/2wCEAAkGBxQSEhUUExIVFhQWGBUXFxcXFBgcGBgWGBkcFhcXGRgYHCggHBolHhYYITEiJykrMS4vFx81ODYsNygtLysBCgoKDg0OGxAQGjQkICQsLCw0LC0sLC8vLDQsLCwsLCw0LCwsLCwsLCwsLCwsLCwsLCwsLCwsLCwsLCwsLCwsLP/AABEIAKEBOAMBEQACEQEDEQH/xAAbAAEAAgMBAQAAAAAAAAAAAAAABAUCAwYBB//EAEYQAAIBAgMDCQQHBgYBBAMAAAECAwARBBIhBTFBBhMVIlFTYZPRMnGBkRQjM0JzsbIHUmJyocEkQ4KS4fDSg6Kz4hYXNP/EABoBAQADAQEBAAAAAAAAAAAAAAACAwQBBQb/xAA8EQACAQMBBgQEBAQDCQAAAAAAAQIDBBEhBRITMUFRIjJhgRRxkfAjQsHRM1KhsRVi8QYkNENEcoKi4f/aAAwDAQACEQMRAD8A+u7L2dEYYiYoySiEkotyco8KAk9GQ9zH5a+lAOjIe5j8tfSgHRkPcx+WvpQDoyHuY/LX0oB0ZD3Mflr6UA6Mh7mPy19KAdGQ9zH5a+lAVRxuDVnV4kQoSDmhXUA5c2gJCk6Am17i17igMjjcDr1E6t83+HbQgFiD1NCAG039Vuw2Awm2jgUPWSMAbyYPgPu314Hcb6UBPwUOGlBaOOJgGKk82PaG8aigN/RkPcx+WvpQDoyHuY/LX0oB0ZD3Mflr6UA6Mh7mPy19KAdGQ9zH5a+lAOjIe5j8tfSgNeIwMKqW+jxmwJsES5twF7D5mgKtdoYS6hoVVmZFsYVNmdcyAlbrc7rAk69mtAJNpYJXCNGgYsyWMI3qxQnduzAAfzDxsBK2dLg5zaOOMm2bWG2l7X6yjjQE7oyHuY/LX0oB0ZD3Mflr6UA6Mh7mPy19KAdGw9zH5a+lAOjYe5j8tfSgHRsPcx+WvpQDo2HuY/LX0oB0bD3Mflr6UA6Mh7mPy19KAdGQ9zH5a+lAOjIe5j8tfSgHRkPcx+WvpQDoyHuY/LX0oB0ZD3Mflr6UA6Mh7mPy19KAdGQ9zH5a+lARtqbOiEMpEUYIjcghF0OU+FASdk/YRfhx/pFAS6AUAoBQCgFAKArcTs/DhszQxliT9wEsWOpItqfE9p7a42kDGbZkZXXDwZVGgZFNrW8LD2R8hXG2D1Nnw7mw8QzG/wBmpUm3u30T7gnYfDol8iqoJucqgXPabcdB8qkDbQCgFAKAUAvQFVj8XMHdEhuoiZ1c7jINFjtxvr8vGgK36RPe5wCE2Njpe1tBe24nq24XuRYGgNoabLn+hx84S1wQAQOoLZrdY3Z9dxyeIoDXh8XMrC2BEYuMzKAbIHBYWUAkgZtBvJBF91AdKDQHtAKA5vlJsqaXEYaSIKVjZSxaVlygSIzEKq3JKqw0YXvlYMpNuAr8NgtoPACJGV2UEB5DmWXmyBI3V9gMUJi/hO/cUeg6kxdnY0MDzt/rXY3kNhH9ILZcttb4eyAfdbXU60XIGnA7OxwWLNIc2YM95SwW8maRBpeRObvGubUEBjqbgDVsnYmNjaK8tkBjMgEhIJEcCsApFgvUmGUC3WBFjqvcnDshQ6e0AoBQCgFAKAUBE2t9hL+HJ+k0A2T9hF+HH+kUBLoBQCgFAKAj43GJEpZ3VQATqwF7e+oykorLLKdKdSSUVkq9g8qIMWcsTNnAuVZSCB4nd/WqqVxCr5WarvZte11qrTvkmiRWB3FmNgD2cPhpfSp5WMmIxDLmy+2VtnvqwuNCL8NN3jVnD01ItmsYhWJCk5OqT4am2XssV1rkoNL0CeSZBPfTeRxG4j4bj4VxS6HSg2pyyXDzPHJh58q2+sVbqbgG43dtvhWepdKEt1xfzwerb7JlXpKcKkcvo3qSMByywc2izqp7Huv6tKlC6pT5MhW2Td0tXDK9NS9jkDC6kEdoNx/Sr8p6nnSi4vDWDOunDwigKFdhTdX/ABb6K40DAEn2SAHAAFl0/h4XNAeDYc4LEYxrsqrfKxICktpd7X1y+697nWgK/EoQDkx6ByCbGRlUDSxPWLXBZTrqdxuLggScapM0lseqAEgqWIKMQpC2zgWKhvmSNbFQM4tnSSKebxxa1lYjORfeQpEml1K66+yDrdrgZybAmJJGMcNa1wp0FwT9/iRe24ZiBYaUBbbNwzxqVeUyHMxzEWNibgbzuoCVQGufEIgu7Ko7WYAf1rjaXMlCEpvEVkpsXyvwUe/EIf5bt+kGqJXNKPORup7JvKnKm/fT+5XP+0PCfdEz/wAsfqRVfx1Lpn6GpbBuvzOK+bMD+0GLhhsSf/THrXPjI/yv6Ev8Bq9akfqej9oeH+9FiF98Y/8AKnxsOqf0Of4DcdJRfuSsNy7wT/5xX+ZGH9bWqavKL6lM9iXsddzPyaLTCbdw8rhI5kdmBYBWvoN/x13VbGtCTxF6mOpZ16UXKcGktNSxdwN9WSklzM6TZq+lDsNV8VE+GzYkgO6pxknyINYM6kcFAKAibW+wl/Dk/SaAbJ+wi/Dj/SKAl0AoBQFJt3lRh8Lo73fhGurns04fG1UVbiFLnz7G602bXutYLC7vRFGMXtLGfZouEiO5n1kI8AfQe+qN64q+VbqPR4WzrTzviy7Ll9/eCRheQEF8+IeTEPxLubX9w1t7zUlZw5ze8/UqqbcrY3aMVBei1+pfbI2LFhVKwplBJY63JJ8ewbgOFaKdKFNYijzbm7q3MlKq8tLBsz2VO1TYjjoCDYe43pySKCLj2QEk2vKMikAkE/utwueFaIZktOhXLTmRcLHIWVCEVLdZSGMhOv3v+eFTk44z1OJMn4aM5ihdly6i33l7ete/zqp45okiwy1HBLUrNocncNP9pBGT25bN/uGtVToU5+ZGujfXNHyTa99PoUMnIYxHNgsVLA37pOZPj/zes7tN3WlJo9JbaVVYuqamu/JmscpMZhNMdh80e7nodR72G78q5x6tL+LHTujv+H2l0v8AdKmJfyy/T7Z1Oy9rw4lc8Mgccbbx4EHUVrp1I1FmLPIuLWrby3ascMkYqbIjuBfKrNbtsL1MoIsf0ggHNDqAfYfj/qoCA2wSbdWHQFRbnRoSSRcSbjmPzNARtoRR3ZpHw9xcNl52+l2ykJJf/LJt2oOIFAb8NzkIyRCL7pKkSWTqgdYlzY2A6o3/ADNRckgWWyca0iMZAoZXkQ5b5eoxF9d1dTysgptq8tYI25uENiJb2CRC4v4tu+V6zVLuCe7HV+h61vsetUjv1fBHvL9iCse1MV7TJg4zwGslv6/mKrxc1P8AKjRvbMtuSdWXrovv6m6D9n0BOaeSWduJdz/bX+tSVlD8zbIT27XxilGMF6Iu8HycwsXsYeIHtyAn5tc1dGhTjyiefV2hdVPPUb98FikIG5QPcBVuEZnOT5sztXSJ4UodyyJidlwye3DG3vRT/aoOEXo0XQua0PJNr3ZzMHJbB/SBLFPkcMCqRyJYEbwBYnWxuPE1mVtSU96L19GerPad5wOHUjlY5tP7+R005u3uqdR+I8qC0K7BrNe8mX2n9kkrkv8AV79Q1t9M+DXmSmoqXgzj179SwSXJdjuAJPuGtIPDIyjvYRE2RyowuJsIplLH7rdVvk2/4VOncU5+Vl9zs65t/wCJDTvzRcXq4wntARNrfYS/hyfpNANk/YRfhx/pFASmNhQHNwcrVt14mzWBIRkYAEkDrEjTqkX3XsL5jYAbZeVKLbNFKLkfdW+oBXTNvNxYbyQwAJU0BWbNXCJMZlwsnOSubOwVgHJA6pzEBSWXUadbfYG1UaEIycktWbKl/cVKapOXhXRaf6nZWq0xntAKA0yQa5gbNuvwPvFRa7A0TQk/cF7i5DW8fCuYfQGS4XwVR2KN47CePyrqWoNsOGVd1/izH5XOlTbycwbq4dFAKAxZARY6igWhxvKHkpzd8Rgc0U665Y7ZX13ZSbD8vCsVa2x46WjPcstp7+KF1iUH1fT35knk/jcRJhJxikdZVEmrLlzKyki2ltNRp2VbbzqSj+ItTLtOjb06qdu8xa75Omw3sL/KPyrQeabaA+ZctOSD47Ho8bmKNCgkdSFfQZrKy7zqPa1uOAsarlpLOSalhYwdDyaDKmVjq454akj6xmzWLa2uA1je2e1QkcRhiNgti1K8+8cQmm5xF++C1xr/ANGu6uVKPESWcI22N6rVyluJy6N9C+2RsSDDLlhjC9p3sfex1NWU6UKaxFFNxeVrh5qyyWAFWGY9oBQCgFAeE2oDjNpcppcTIcPs9QxGjzn2E919D79fAGsU7iU3uUV7nu0NnUreCrXrwuker/Y38mORow0zTSSc7IRoctrM1zIR7/Wu29qqcnJvLK9obXdzSVGMd2K6f2OixEZvfhVlSLzk8unJYwab1VgtJOHi4n5eFX0441ZTOWdEVG2OSOFxFy0QV/34+q1+3TQ/EVypbU6nNa9zbbbVuqGkZZXZ6oojisZsw/XE4nCbs/8AmRjx/wCbjxFZ96rb+bxR79jfwrTaK/CXDqduj+R2WzsfHOgkiYMjbiP6g9h8K2wnGa3ovQ8StRnRm4VFho82t9hL+HJ+k1IqGyfsIvw4/wBIoCU1AcTsnlFPiceY0yfR0L3dEJD5RoC58W4flWGnXnUrbq8qPeuNn0Ley4ks77xo3y9jtJIg1rgGxuLi9iNxHjW48E9ZAbXANtRpuO64+Z+dAZUAoBQCgFAKAUAoBQCgFAKAi7U+xl/Df9JoDbhvYX+UflQGjHYkjqL7Z4/uj94/2HE/GuN4BW4wlIiEBzHqJ2l3NgT26nMT4Gqc6nTGWMI8FhpZ4vhkzD/4hQE7YfsyfjSfnVseRwsqkBQCgFAKAUBxHKLHSYyf6DhmKqNcRKOC8UH/AHU6cDWGtOVWfCh7s96yoU7Sj8ZXWW/LH9TqdkbLjw0YjiWyj5k8STxNaqdONNbsUeRcXNS4qOpUeW/vBOqwoOfOFxodyJEIJYoD90Z3Kgjj1TGL+B0vqQCjGOubRXWQ6aAMmVR47mL2v2Le9AScJHiw6mRoylzmCjhl0sd/tE/ADxoC3oDCSMMCCAQdCDuIo1k6m08o4TH4dtkz8/ECcHIbSxj/AC2O5l8Oz5dlvPlH4aW9Hyvmu3qfQ0qkdp0eFU/ix5Puux1+OmV8NIykFWicgjcQUJBrenlZR8/OLhJxlzRs2T9hF+HH+kV0ic/y72m4RMLB9viTkFuCfePh2fPsrJdzaSpx5yPY2RbxcpXFXyU9ffoXWwtkphYUiTco1PFm4sffV9KmqcFFHn3dzO5qupPqWNWGcUAoBQCgFAL0AoBQCgFAKAUAoDVios6Mt7ZlZb9lxagIkaYgAC8OgA3Pw+NARVwmJuxJgJY3v9Z7gPgP79tQcMvJ3JSYeFRZebRmIA1AuSONm3MdRqbE5TpmuIMG/C7MYunMtEGj1a6N1h929iO02biD766lkHQbJwjRq2cqWZ3c5QQBmO4XJNWJYOE6ugUAoBQCgKblbtb6LhpJB7VsqfztoPlv+FU3FXh03I27OtfibiNN8ub+S5kbkTsf6PhwW+1l+slJ35m1t8PzJqNtS3Ia83qy3at38RXxHyx0Xt+50VaDzRQCgFAKAUAoCPjcIssbRuLq4KkeBrkoqSwydKpKlNThzXI4rk3iWhTGYGQ3MKSNGTxjIPqD/q8Kx2snBujLpy+R7W1qcasIXkPz6P5nY7L+wi/Dj/SK2nhHK7GX6TtTETHVcOBEn82oJ/V/urDT/EuJT6LQ966fw+zqdJc5+J/odqK3HgntAKAUAoBQEXaGGEqFL2PVO8jcb8DfgRQFTJsjE3uuKsAHAFuDWt22y236/wBTQF5h1YIoYhmAAYgWBa2pAubXNAbKAUAoBQCgFAKAUAoCpOxyTq4ItaxUkaaAjraG3ZaoboybtnbO5ok57ggAC2g1J01Py8KklgFhXQKAonhxYLZGXVjqzXFsxy2XJ1QEIFgdSB4lgN+yxi895zEUynRL6OG0IuLkFdT2HTXfQFtegFAcXyt+vx+Dwx9gEzOO3Le1/wDaR8aw3HjrQh7nvbO/Bsq1x18q9zswK3HgntAKAUAoBQCgFAeGgOE5cR8zioMQNOcSWF/G6nL+f9KxVluVoT76HuWL41jWo/y+Jfqdjsr7CL8OP9IraeGcx+zYXjxLHe2IkJ/pWOz5Sfqz3NuPx0o9oI7Kth4YoBQCgFAKA57lI6xOkyyiKaxUB1Yxype/NvlBsbm6sNQSdCCQQOGg/alIcbJC3MRoQkamZ2WKOZSRIS/N52BvoGVNVsctR3vFgvdBqkqnRn0bYUNlZ2xAnke2d1sIxYaLGgJCqL9pJvqTUigtKAUAoBQCgFAKAUAoBQCgIe18bzMTOBmIsFHazEKo8BcioVJbsckox3ng+bvyjxTHMZ2B7FsFHgBbd768Gd9X3vMepG1p45Gbcp8Uf88/BU/8a58fX7j4Wl2I8m28S2/ESfBrflaou8rP8zJK3pL8ppxeMmmtnkd8moJ1y3sL6fAa1x1q1Tm28ffQcOnDpg7D9n810kBMhYEasSUy/dC30B33Hur1rCTcXvZyYbpJS0wakGbbZv8Adw+nxP8A9ql/1X/iem/DshesztK2nhCgIO29pDDQPMUZwgHVS2ZrkKAtyBe5HGuMFVDyzwpkKM+Q87zKFt0rfV9ZLX6uaZFubans1roJeH5S4d8uVnOdcy/VSC4Ks6gXX2iqMQN5A8RfmQaG5X4XmudDsUMTSqebkAKhHkGpW1ysbMBvIAO4i5vANmD5VYaSVYecKzM0irG6kMTG0iEjwJgkIPHIa6C7oBQHF/tUX/DRniJlt8Vasd5yi/VHs7FfjqLvCROwXKJI0RHGgQC4ILXRVLZl0yghrrr1gNNSoOw8Y0bH2thMOhMUbqrku29jnO8G501Fhw46CoQpxh5S+vc1a7TqPOFj2LHDcqIXDkBxkRpDdfuq2Xgd5uDY9vgbTKDW/K6EWJWTKVzA5RuuF3Xvvzf7T2i4E/Zm10nZlW4KhCbgDRxmUjXcR/3fYCxoBQCgOe5Y4uQRiGCUJPNdUABMljZS62PUVcwLObhRwJIoD5Z/+vJExJiSOQsDZZHW8dgcwmLCwuQBcXvcmvO3a/Hxjw5zk9B106G62fVeSAJgRw/1bLfm2RQ8cl+ujOtsxU3U3F7rqSa9E88v6AUAoBQCgFAKAiYnaMcbhHJBILA5Wy2BCkl7ZRqy7zxFAYrtaEgkSpYEAnMLAnUa/wB/A0AXa8B/zo9P4x2Zr6ndbW9AS43DAEEEGxBG4g7iKAq+UmsaoPaeWK193UcSMT4BUY/Cqq2qx6k6fPJ82GEzytHD9YAWykfuXNmJOgFuJr5/gSqVGqeup6yqqME5ni7OnOnMSFuwI1r+Btb41z4arnG6zvGhjOUaUicuIwjFySMoBvcbx7/Q1WqU28JanXUilnOh9C5F7IaCNmkXK7kaaXCgaA243JPyr3LG3dKHiWrPNuaqnLTkjo7VuMxxmI+r23GTulgKjxIv/wCNYpaXSb6o96Hj2TJL8s8/U7Stp4IoDVicMsi5XF1upt4qQw/qAa5gFfheTuGiyc3FkyWy5GZbABVy6HVbRpdTcHIpIuK6DGTk1hmUKYuqI+aAzOBkytHbRvaCuyhvaAYgHU1zAPZOTeGYWaMsMjR9aSRrqyshvdtTlkdQx1AYgECug3YfY0MchkRSrnNch3sczM5uubKes7kaaF2ta5oCwoBQHE/tRa8UEY3tLe3gqm/5isd3ruR7s9rY6xxqj5KD/qXHOTrFh+ZiVwYlz3tcEKuTew7T/wAVsPFNPPY8Ix5mMucxAJWw3WTRhpZjrf7hvvFAbZcXiVSUmJSVCZcsbMWzHrLlzdYqOINjmG6xFAa0mx2v1EVhYrmI111XRtLaa24bjQFxszPzYMos5LX0A0zHLoCR7NuJ95oCXQCgFAeZRvtrQHtAaoMMiFiqhS7ZmsLZmsBmPjYD5UBtoBQGqSYD31CU1ElGDZgMSOINR4qJcNm9WvViedSs9roMXawJ7KA5nGbWjmSNmwzuJFlFj7QCyKCCo3hsgYeAHaaAjnGQZWUYaX6w9Ylj1mXqhmfMSbjqht7ZcvCgPMRHhY2I+hS2BYBl42PNHXPe5yCxO/KnhYC62DtJJBzaRtGqKuQNvIF1NgdbAZf92viBu25g+cjNlzOgcoL2BYxslj4Wc1XUjvRZKDwyi5O4IJIp+jsElijJLJbJNFdWzA7r7weN/GqKEN1rw4yl/Quqy3lz5P8Audaa1mc4namEaLaKPHE7ZirnKt94aOTXcN4asE6bjWUorrn9GaozzSw36HbAVvMp7QHG/tCjMRw+MUa4eQZvFGOo/t/qrFeLd3ai6M93YslU4lrL860+aOuw8wdVZTdWAIPaDqK2JprKPElFxk4vmjZXSIoBQCgFAKAUB4aA4Dbb/StoMo1TCQSseznGU6f1H+01ib4lwsconuxXw2zG35qrx7I7XZP2EX4cf6RW08Iy2hGWjdVJBKMAQbEEg2se2oyzh4J0mlUi3yyjjuRG3J+cbDYxyJQqlFdQGbiesDqfC3brpWK1rT3nTqvU93a1lQ4auLVeF82ny9uh3INbz589oBQCgFAKAUAoBQHhNcYKvF4gIjSEMQoLEKpZj4BRqT4Vkb6muEN5qKI0O0QxWy6MbDrDNe19U3irnQwinieLBa4Q765RehyqSavKyo2sMSCzQsmUJcBuLhtd+gGUn4gX0oCqXE4x1JE0C3GgzLmW6n2jYi4Nju3jsoCQmKxKvGDJEyEjPZl6tm1uTvGTXtzeGhA0xYvGNf6yBBuGZlvfS5sOF8wFzuOvaQMppMZdss+HsGGXUXKWIObT2vkL24XFAXOx2lKtzzIxztlMZ6uTS3uINxvO74ACfQCgFAKAUBG2jglmjeJxdXUqfjxHiN9RnBTi4vqW0asqVRVI808nKcicc0DvgJzZ4r80T9+PeLdtt/u91ZLabg3RlzXL5Hr7VoxrRV7S5S5+j6nZ1tPDPaAUAoBQCgFAUvKrbq4SAvoZD1Y1/ec7tOwbzVNesqUc9ehu2fZO7rbnRat9kVfJ7Yxw+CmaS5nmSSSQnfcqSFPuv8yaha0tyOXzerLdq3ir1cU/JHRfudHsn7CL8OP9IrSeYS6AoeVHJxcWoIOSZNY5BvB32NuF/lWevQVRdmuTPQsL+VrLDWYPmis2FypaN/o2OHNzjRXPsSDcDfcCe3cfA6VVSuHF8Oro/wC5ru9mxnD4i08UOq6o7BTW08Q9oBQCgFAKAUAoDFjQdSqwWLjmXPC4dLkXXgRwPjWRpPWPI2TpzpvdqLD9TasYvcLr221+dFvPRcuxXotSbBHYeJ31ohHdRTKWWMTOsalnYKo1JJsAPEmpNpLLEISm92KyzkJOU7Yv6QkMROGWGYNMdLvkNsoO8eG/jpxz067qTxFadz07rZqtaCdSf4j/AC+nr94J+0cQsEJm0VkRbXsAxNgiN4FiBfhfSpxbyeXgotmftHw8mKaAo4PVX2BzakKXZ8/7rAi1wNFPbarN5ZwyW5LGTvkVSAQAQdRoN1SIHvNjsHyoCLsodV/xZf1GgJtAKAUAoBQCgOd5WcnfpSq8bZMRHrG/jvykjh+VZ7ihxFlaNcj0dnX/AMNJxmswlzRG5Ocqs7fR8UOaxK6ENoH8VO657PlUKFzl7k9JF19szcjxrd71N9unozqhWs8gO1hc1xvCyMZIOK2iI1LNoBfxJtrYAbz4VWpyl5UWbiWjZjgdrJLfKb2sDoQQSAbEMOwiiqP8yJTpbpY1aUlPyh5RQ4NbyN1iDlQasx8BwHidKprV4UlqbLOxrXUsQWi5vovvsUWwNjy4qYY3GixH2MPBBwYjt/rxPADPSpSqS4tX2XY9G7u6dtS+EtX/AN0u/wD8Oq2sPqJfw3/Sa3HhDZP2EX4cf6RQEugFAV22diw4pMkyBhwP3lPap4VXVpRqLEkabW7q209+k8f2ZSbC2RjMLMsfPCbCG/t+2lhoB/23gKppUqlOWM5j680bru6tbmm57m7U9OTLyLbeHZc3PKB/Ect9w0D2JGo1rUeQItt4dtRMltNSbA3FxbNa+gJ07KA9G2cOb/Xx6a3zgC1r3BOhFtaAmRShgGUgqQCCDcEHUEHiKAzoBQHl6A5blvtwxoMND1sRP1FUb1B0LHs8PnwrJdVt1bkebPX2VZqpLj1dKcNX69kTtgYAYTDpCtiVHWbtc6sfn+VKeKUFBGe8rO6ryqy68vkWIxB8DU1VZm4aIm3sdJHAzQRNJKdFVRexP3j4DfUp1HuNxWWW2lGnOso1Zbserf6HKbI2DiMcFfHySBEOUQ2KZiLdZt2/tHzFZKdGpWWaz07fue1c3tvZPcs4pt/m5+y+/qdbtHDLFhJkRQqrFJYAWA6hreoqKwj52pUnUk5TeWyHLrJCvAZpD/oUKP8A3SA/6aqOFXsfYMSSGZVVZVAiByi6tEXTN/qRhccbk31rueoy8YOsweJzjsYaMOw+h3g1ankiSK6Dmdr7Tlw2GkmjjV8ksmcEkWXOQWFuzj4XqmvUlThvJZN2z7ancVlSqS3c8mecmOV8WJGWRkjmubxkke6xbebVXQuo1Fro+xff7KqW7zBOUO/+h0161HlHoNAYu4G+uOSXM6lnkaxiB4/Kq+KiW4zaDVpA9oCn2/ydhxa2kWzD2ZF0dfceI8DVNWhCqvEbbO/rWks03p1T5M5tBtDZ1hl+l4YbrX5xB2W1NvmPdWZcah/mj/U9Rqwv9c8Kf/q/v2OnwGP+kQJLzbR57nK28WJGvyq9y36afI8ipR4NaVPOcdVyNWKwpdrhgNMp0ubE3OU8Cd1dhUUVhoqnT3mYrhiJLiwW7Em+pBHskeB1vXXUUoYYUGpaETlTtDGIUTCwlsy9aTLfIbgbibbrnWq606qSVNc+vY37PoWk96dxPGOnLJ7sbkjHE/PTMcRiDqZJBuP8K7h/bhau07aMZb0tX6i52pUqQ4VJbkOy/V8zpq0nlkTa32Ev4cn6TQDZP2EX4cf6RQEugFAKAUBQzwQrPGn0diVVMrj2VCt1QddSCbjfvPxAqHkgA0wcwuhOrsAbggBiH3kFhrrdrDfQG3BSYVyiphm+4urmwW4UXsx3HL1f3h2i9ATOVO3/AKBEMkDPfRTujU8Azb/Ws9xX4SzjJ6Wzdn/GVN3fSx9fZEbC/tBwRUZpCrWGYc29r21tpuquN9Sa1ZfLYN4n4Y5XzRtk5f4EC/PE+Aje/wDUVJ3tFdSK2FfN+T+q/c5zbP7SSwK4WOx/fexPvCA/n8qy1NoN6U17nq2v+zqj4riWfRfv+xI5AGMzMxSeSdlLNiJUsu8Aqm+17/G1TtN3LeHnuzPtniKmoqUVBPChF/1Z1mLZxGxiCtJbqhiQpPiQNBVh40d3Pi5EeCSXMuYH+IZRlAtvDX11rTKNPdyUKUt4tcKN/wAKhR6ir0JIFXlZB2+f8LP+FL+g0BQrtNHnVYXikYx20kBAFyzezc/dUfGqGtMs6iRAZMxYc19ZlNrv7QGUn2eIC6fw+NR3ok9xnibYjUBzLEsgFnQyruB1Q3IN+I8feasjlMgXK7WgIvz8XmL61acNeyiro5BDKZJd1iCMx+BFAm1qjRtrkzh8UPrYxm4OujD4jf8AGqalCnU8yNtrtC4tn+HLTs9UUX/49jsL/wDyYvnEG6KcX+Ab0tWfgVqf8OWnZno/H2Vz/wATS3X/ADR/Yyi5U4uIhcTs994GaLrDXTdqLfGuq4qR0nD3RGWzbWonKhXXfEtDppWuanUeWeVBYRWw4G0zS8WAVmzN1lF8oyk5Ra+8Cuvcxlc2Tc6jioPknn6lpBJa9zYb9eHbUqT6FVSOcYK2Lldg2Lj6QgyEAlmABP8ACT7Q8RRXNJtreRrlsu7ST4b17fr2NWI5b4JN+IB/lVm/IWrju6K/MThse9l/y8fPBXycuxJphsLPMeBy2X561X8YpeSLZpWxHDWvVjH3yyfsHEY2V2OJhSKMjqAG7hr8dTcW926p03Vn51hGW8p2dJJUJuUuvYtjC3ZR05GRTiZxwHjUoU9dSMproSLVeVGVAKAibW+wl/Dk/SaAjYfHpDh4C5PWRAoVGdmOS5yogLGwBJsNKAJt+AsoDk5sgDZH5u8liimTLkDNmWwJuSwG80Buwm14pHyIxLWJF1YBgpCsUZgFcAkAlSbXHbQE6gFAeWoBagMUjAFgAB2AWFAJYVZSrKGUixBFwR2EUazzOxk4vK0ZqbAxHfEh96D0qO5HsWKtUXKT+rMOjIe5j8tfSm5Hsd+Irfzv6s2x4VF9lFHuUCuqKXQg6k5c2/qbbV0gR5MP2fKqJUuxZGp3MBh2qPCkS4iJUaAC1XxiktCpvLyZVI4KAgbSAGTSwzHh/CajNZR1PBDSQXNyLcND/wBNZlB55Fsp6cyxwCDm10G7srUuRSb+bHYPlXQZAUB7QHlqAWoCJiEsb8DWepHDyXU5aYNdVFhsXCq6sHUMjCxUi4I43HZV1OOU8lbqOLTi8NFPByJwauzcyDmtZWJKr/KOF/7VFWlJPODbLbN5KKjv8uq6lnhthYaP2MPED2iNb/O1WqlBcoozTvbifmqN+7J6oALAWHhU0sGVvPMj7TwzSROiOUZlKh1NmUnTMD2iugpodnY0XvilsQx0W9pGJawzKeoLgAX3C2/WgMzg8ab/AF6gGwG42HG/1QJO8XuL6EZbEMBN2Nhp0zCaUSCyBLDUWBzFjlFydO3dQFnQCgIm1vsJfw5P0mgKZZEKYd0xEKSxR5LOQwyuq51Kh1IN0U3vwI40Bp+jgk5sdAVdoXk6qh2aIJopEmVQTGPukgEi99aAk7HKwBIzjIDDEnNxqMobKLBM7Fzcqq20AuST4AC26Uh76PzF9aAdKQ99H5i+tAOlIe+j8xfWgHSkPfR+YvrQDpSHvo/MX1oB0pD30fmL60A6Uh76PzF9aAdKQ99H5i+tAOlIe+j8xfWgHSkPfR+YvrQDpSHvo/MX1oB0pD30fmL60A6Uh76PzF9aAdKQ99H5i+tAOlIe+j8xfWgHSkPfR+YvrQDpSHvo/MX1oB0pD30fmL60A6Uh76PzF9aAdKQ99H5i+tAOlIe+j8xfWgHSkPfR+YvrQDpSHvo/MX1oCm2lt1lk+raN0sLddLag3YksDcNl0HDtv1QIw29L1TzUHW3jnl6uugJvrftG69+GsdyPY7vMn7E24XB59oUIC2tIupsc2mY21AO8+1bhcyOFn0pD30fmL60A6Uh76PzF9aAdKQ99H5i+tAOlIe+j8xfWgHSkPfR+YvrQDpSHvo/MX1oB0pD30fmL60A6Uh76PzF9aAdKQ99H5i+tARtp7RiMMoEsZJRwAHUkkqbAC++gLSgFAKAUAoBQCgFAKAUAoBQCgFAKAUAoBQCgFAKAUAoBQCgFAKAUAoBQCgFAKAUAoBQCgFAKAUAoBQCgFAKAUAoBQCgFAKAquUG2hhFiZkZxLNFAMpAs8rZEJv8AdudfyNASsXjcjRrlJ5xiCQVAQBSxZsxBK6AaAm7CgIHJ/lJHi1MkasIrlUkYoFcrI8RAAYkG8d7Eey6HeSABcPIALkgAbyTYUBrbFIL3ddN/WGnv7N4+dAQOUW3EwmHlnYF1hXO6qRmt4An86AsUlBtqLkXtfW1AZGQAgEi53C+ptvsKAqNlcoUxE0sUSORC7xPJ1cgkRY2K2zZtedsDbfG+6wuBC2hyyjhkxCNFIRhmwySMtj1sSwWNVF7swzKSN4BFr3tQHR86L2uM3ZfX/ulAV/J/a4xUIlC5QxawLAnKGKq2nBgMw8CKAn/SF/eXW4Go1I3igMIsRfPmAUK2UHMDmFlN9PZ1JFjrp40BtRwRcEEHiN1AZUAoBQCgFAKAUAoBQCgFAKAUAoBQCgFAKAUAoBQCgFAKA57llsuTEJh1iAJjxWGna5t1IXDsB/EQNPzFAR9u7OxE+JwkgjAjw83OEFlzEGKSNtBpvdbC+5T4CgOf2VyInSHDRTKjxquOiniErKCuJlMiujKupC2Q7iATbxA6blBsiaR8G8WVlw8jGSJ2IWRHiaEm9jdlDkgHfc60BBwWyIvp6thyiCKFcPioFU5bIElw2XQDq5iM1tVJHDQCtxPI+dtn4nDMkL4hvpKRYgt1nSefn+vdLrqdQCfYFr8ALXY/J2RcXLNMAwMwnhfnXDR5oFgeJowMpsFsNSLG+8UBo29yWnmlxRSQAYhtntG5PWgGFlEjgC3GxZbb2dr5RqQLHknsmTDNjWdB9fipJ0ykXyMiKAexrodN3WGu+gKjA8mMQHEjBEmfHNipZM2YiEAokCADrXjCoc1gt2IuQKAwi5NY0MZCYTMMNjFRzIx/xWJkuXPUvkVEiVexbjgKA2NyQkQXgCooXBQc0GylsNh3Z3zMAQZHLkEagqtiesbASjyWYYiCWNVTI8hlJcuJY5jzsoYMv2nPJEysLAZLaAKCBAHJnGLAFTmRIRtCVxnbL9MxBvE/sdZUDyLYj90+4Ds9jYIQQRQqAFjjRAAb2CKFGthfdQEygFAKAUAoBQCgFAKAUAoBQCgFAKAUAoBQCgFAKAUAoBQCgFAKAUBgvD3UBnQCgFAKAUAoBQCgFAKAUAoBQCgFAKAUAoBQCgFAKA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916832"/>
            <a:ext cx="81819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kumimoji="1" lang="en-US" altLang="ja-JP" dirty="0" err="1" smtClean="0"/>
              <a:t>Dịch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tễ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bệnh</a:t>
            </a:r>
            <a:endParaRPr kumimoji="1" lang="ja-JP" altLang="en-US"/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216025" y="1037049"/>
            <a:ext cx="8748463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2"/>
            <a:r>
              <a:rPr lang="en-US" altLang="ja-JP" sz="2000" dirty="0" err="1" smtClean="0">
                <a:solidFill>
                  <a:srgbClr val="FFFF00"/>
                </a:solidFill>
              </a:rPr>
              <a:t>Động</a:t>
            </a:r>
            <a:r>
              <a:rPr lang="en-US" altLang="ja-JP" sz="2000" dirty="0" smtClean="0">
                <a:solidFill>
                  <a:srgbClr val="FFFF00"/>
                </a:solidFill>
              </a:rPr>
              <a:t> </a:t>
            </a:r>
            <a:r>
              <a:rPr lang="en-US" altLang="ja-JP" sz="2000" dirty="0" err="1" smtClean="0">
                <a:solidFill>
                  <a:srgbClr val="FFFF00"/>
                </a:solidFill>
              </a:rPr>
              <a:t>vật</a:t>
            </a:r>
            <a:r>
              <a:rPr lang="en-US" altLang="ja-JP" sz="2000" dirty="0" smtClean="0">
                <a:solidFill>
                  <a:srgbClr val="FFFF00"/>
                </a:solidFill>
              </a:rPr>
              <a:t> </a:t>
            </a:r>
            <a:r>
              <a:rPr lang="en-US" altLang="ja-JP" sz="2000" dirty="0" err="1" smtClean="0">
                <a:solidFill>
                  <a:srgbClr val="FFFF00"/>
                </a:solidFill>
              </a:rPr>
              <a:t>cảm</a:t>
            </a:r>
            <a:r>
              <a:rPr lang="en-US" altLang="ja-JP" sz="2000" dirty="0" smtClean="0">
                <a:solidFill>
                  <a:srgbClr val="FFFF00"/>
                </a:solidFill>
              </a:rPr>
              <a:t> </a:t>
            </a:r>
            <a:r>
              <a:rPr lang="en-US" altLang="ja-JP" sz="2000" dirty="0" err="1" smtClean="0">
                <a:solidFill>
                  <a:srgbClr val="FFFF00"/>
                </a:solidFill>
              </a:rPr>
              <a:t>nhiễm</a:t>
            </a:r>
            <a:endParaRPr lang="ja-JP" altLang="ja-JP" smtClean="0">
              <a:solidFill>
                <a:srgbClr val="FFFF00"/>
              </a:solidFill>
            </a:endParaRPr>
          </a:p>
          <a:p>
            <a:r>
              <a:rPr lang="en-US" altLang="ja-JP" sz="2000" dirty="0" err="1" smtClean="0"/>
              <a:t>Bò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nhiễm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bệnh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lê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dạng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trùng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chủ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yếu</a:t>
            </a:r>
            <a:r>
              <a:rPr lang="en-US" altLang="ja-JP" sz="2000" dirty="0" smtClean="0"/>
              <a:t>. </a:t>
            </a:r>
            <a:r>
              <a:rPr lang="en-US" altLang="ja-JP" sz="2000" dirty="0" err="1" smtClean="0"/>
              <a:t>trâu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cũng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nhiễm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lê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dạng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trùng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nhưng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rất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ít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và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chỉ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thấy</a:t>
            </a:r>
            <a:r>
              <a:rPr lang="en-US" altLang="ja-JP" sz="2000" dirty="0" smtClean="0"/>
              <a:t> ở </a:t>
            </a:r>
            <a:r>
              <a:rPr lang="en-US" altLang="ja-JP" sz="2000" dirty="0" err="1" smtClean="0"/>
              <a:t>trâu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sữa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cao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sản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Murah</a:t>
            </a:r>
            <a:r>
              <a:rPr lang="en-US" altLang="ja-JP" sz="2000" dirty="0" smtClean="0"/>
              <a:t>. </a:t>
            </a:r>
            <a:r>
              <a:rPr lang="en-US" altLang="ja-JP" sz="2000" dirty="0" err="1" smtClean="0"/>
              <a:t>Các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giống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bò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sữa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nhập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nội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vào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Việt</a:t>
            </a:r>
            <a:r>
              <a:rPr lang="en-US" altLang="ja-JP" sz="2000" dirty="0" smtClean="0"/>
              <a:t> Nam </a:t>
            </a:r>
            <a:r>
              <a:rPr lang="en-US" altLang="ja-JP" sz="2000" dirty="0" err="1" smtClean="0"/>
              <a:t>trong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năm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đầu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chưa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thích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nghi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với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điều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kiện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sinh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thái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sức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đề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kháng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giảm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và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thường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bị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bệnh</a:t>
            </a:r>
            <a:r>
              <a:rPr lang="en-US" altLang="ja-JP" sz="2000" dirty="0" smtClean="0"/>
              <a:t> ở </a:t>
            </a:r>
            <a:r>
              <a:rPr lang="en-US" altLang="ja-JP" sz="2000" dirty="0" err="1" smtClean="0"/>
              <a:t>thể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cấp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tính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tỷ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lệ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chết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cao</a:t>
            </a:r>
            <a:r>
              <a:rPr lang="en-US" altLang="ja-JP" sz="2000" dirty="0" smtClean="0"/>
              <a:t> (</a:t>
            </a:r>
            <a:r>
              <a:rPr lang="en-US" altLang="ja-JP" sz="2000" dirty="0" err="1" smtClean="0"/>
              <a:t>Nguyễn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Hữu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Ninh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Nguyễn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Ngọc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Cảnh</a:t>
            </a:r>
            <a:r>
              <a:rPr lang="en-US" altLang="ja-JP" sz="2000" dirty="0" smtClean="0"/>
              <a:t> 1963, 1964). ở </a:t>
            </a:r>
            <a:r>
              <a:rPr lang="en-US" altLang="ja-JP" sz="2000" dirty="0" err="1" smtClean="0"/>
              <a:t>nước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ta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đã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thấy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các</a:t>
            </a:r>
            <a:r>
              <a:rPr lang="en-US" altLang="ja-JP" sz="2000" dirty="0" smtClean="0"/>
              <a:t> ổ </a:t>
            </a:r>
            <a:r>
              <a:rPr lang="en-US" altLang="ja-JP" sz="2000" dirty="0" err="1" smtClean="0"/>
              <a:t>dịch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lê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dạng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trùng</a:t>
            </a:r>
            <a:r>
              <a:rPr lang="en-US" altLang="ja-JP" sz="2000" dirty="0" smtClean="0"/>
              <a:t> ở </a:t>
            </a:r>
            <a:r>
              <a:rPr lang="en-US" altLang="ja-JP" sz="2000" dirty="0" err="1" smtClean="0"/>
              <a:t>bò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lang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trắng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đen</a:t>
            </a:r>
            <a:r>
              <a:rPr lang="en-US" altLang="ja-JP" sz="2000" dirty="0" smtClean="0"/>
              <a:t> Holstein Friesian, </a:t>
            </a:r>
            <a:r>
              <a:rPr lang="en-US" altLang="ja-JP" sz="2000" dirty="0" err="1" smtClean="0"/>
              <a:t>bò</a:t>
            </a:r>
            <a:r>
              <a:rPr lang="en-US" altLang="ja-JP" sz="2000" dirty="0" smtClean="0"/>
              <a:t> Sind, </a:t>
            </a:r>
            <a:r>
              <a:rPr lang="en-US" altLang="ja-JP" sz="2000" dirty="0" err="1" smtClean="0"/>
              <a:t>bò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Sahiwal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và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bò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thịt</a:t>
            </a:r>
            <a:r>
              <a:rPr lang="en-US" altLang="ja-JP" sz="2000" dirty="0" smtClean="0"/>
              <a:t> Brahman </a:t>
            </a:r>
            <a:r>
              <a:rPr lang="en-US" altLang="ja-JP" sz="2000" dirty="0" err="1" smtClean="0"/>
              <a:t>nhập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từ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các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nước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ôn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đới</a:t>
            </a:r>
            <a:r>
              <a:rPr lang="en-US" altLang="ja-JP" sz="2000" dirty="0" smtClean="0"/>
              <a:t>: </a:t>
            </a:r>
            <a:r>
              <a:rPr lang="en-US" altLang="ja-JP" sz="2000" dirty="0" err="1" smtClean="0"/>
              <a:t>Hà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Lan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Liên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Xô</a:t>
            </a:r>
            <a:r>
              <a:rPr lang="en-US" altLang="ja-JP" sz="2000" dirty="0" smtClean="0"/>
              <a:t> (</a:t>
            </a:r>
            <a:r>
              <a:rPr lang="en-US" altLang="ja-JP" sz="2000" dirty="0" err="1" smtClean="0"/>
              <a:t>cũ</a:t>
            </a:r>
            <a:r>
              <a:rPr lang="en-US" altLang="ja-JP" sz="2000" dirty="0" smtClean="0"/>
              <a:t>); </a:t>
            </a:r>
            <a:r>
              <a:rPr lang="en-US" altLang="ja-JP" sz="2000" dirty="0" err="1" smtClean="0"/>
              <a:t>ÔxTrâylia</a:t>
            </a:r>
            <a:r>
              <a:rPr lang="en-US" altLang="ja-JP" sz="2000" dirty="0" smtClean="0"/>
              <a:t>, Cu </a:t>
            </a:r>
            <a:r>
              <a:rPr lang="en-US" altLang="ja-JP" sz="2000" dirty="0" err="1" smtClean="0"/>
              <a:t>Ba</a:t>
            </a:r>
            <a:r>
              <a:rPr lang="en-US" altLang="ja-JP" sz="2000" dirty="0" smtClean="0"/>
              <a:t>….</a:t>
            </a:r>
            <a:endParaRPr lang="ja-JP" altLang="ja-JP" sz="1600" smtClean="0"/>
          </a:p>
          <a:p>
            <a:r>
              <a:rPr lang="en-US" altLang="ja-JP" sz="2000" dirty="0" err="1" smtClean="0"/>
              <a:t>Phạm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Sỹ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Lăng</a:t>
            </a:r>
            <a:r>
              <a:rPr lang="en-US" altLang="ja-JP" sz="2000" dirty="0" smtClean="0"/>
              <a:t> (1971 – 1972) </a:t>
            </a:r>
            <a:r>
              <a:rPr lang="en-US" altLang="ja-JP" sz="2000" dirty="0" err="1" smtClean="0"/>
              <a:t>cho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biết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bò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lai</a:t>
            </a:r>
            <a:r>
              <a:rPr lang="en-US" altLang="ja-JP" sz="2000" dirty="0" smtClean="0"/>
              <a:t> F</a:t>
            </a:r>
            <a:r>
              <a:rPr lang="en-US" altLang="ja-JP" sz="2000" baseline="-25000" dirty="0" smtClean="0"/>
              <a:t>1 </a:t>
            </a:r>
            <a:r>
              <a:rPr lang="en-US" altLang="ja-JP" sz="2000" dirty="0" err="1" smtClean="0"/>
              <a:t>giữa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bò</a:t>
            </a:r>
            <a:r>
              <a:rPr lang="en-US" altLang="ja-JP" sz="2000" dirty="0" smtClean="0"/>
              <a:t> Sind Holstein Friesian </a:t>
            </a:r>
            <a:r>
              <a:rPr lang="en-US" altLang="ja-JP" sz="2000" dirty="0" err="1" smtClean="0"/>
              <a:t>và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bò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vàng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nội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có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tỷ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lệ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nhiễm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lê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dạng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trùng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thấp</a:t>
            </a:r>
            <a:r>
              <a:rPr lang="en-US" altLang="ja-JP" sz="2000" dirty="0" smtClean="0"/>
              <a:t> (5 – 7)% </a:t>
            </a:r>
            <a:r>
              <a:rPr lang="en-US" altLang="ja-JP" sz="2000" dirty="0" err="1" smtClean="0"/>
              <a:t>và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thường</a:t>
            </a:r>
            <a:r>
              <a:rPr lang="en-US" altLang="ja-JP" sz="2000" dirty="0" smtClean="0"/>
              <a:t> ở </a:t>
            </a:r>
            <a:r>
              <a:rPr lang="en-US" altLang="ja-JP" sz="2000" dirty="0" err="1" smtClean="0"/>
              <a:t>thể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mãn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tính</a:t>
            </a:r>
            <a:r>
              <a:rPr lang="en-US" altLang="ja-JP" sz="2000" dirty="0" smtClean="0"/>
              <a:t>. </a:t>
            </a:r>
            <a:r>
              <a:rPr lang="en-US" altLang="ja-JP" sz="2000" dirty="0" err="1" smtClean="0"/>
              <a:t>Bò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nội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từ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miền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Bắc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miền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Trung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và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miền</a:t>
            </a:r>
            <a:r>
              <a:rPr lang="en-US" altLang="ja-JP" sz="2000" dirty="0" smtClean="0"/>
              <a:t> Nam </a:t>
            </a:r>
            <a:r>
              <a:rPr lang="en-US" altLang="ja-JP" sz="2000" dirty="0" err="1" smtClean="0"/>
              <a:t>đếu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thấy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bị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nhiễm</a:t>
            </a:r>
            <a:r>
              <a:rPr lang="en-US" altLang="ja-JP" sz="2000" dirty="0" smtClean="0"/>
              <a:t> </a:t>
            </a:r>
            <a:r>
              <a:rPr lang="en-US" altLang="ja-JP" sz="2000" i="1" dirty="0" smtClean="0"/>
              <a:t>B. </a:t>
            </a:r>
            <a:r>
              <a:rPr lang="en-US" altLang="ja-JP" sz="2000" i="1" dirty="0" err="1" smtClean="0"/>
              <a:t>bigemina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nhưng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hầu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hết</a:t>
            </a:r>
            <a:r>
              <a:rPr lang="en-US" altLang="ja-JP" sz="2000" dirty="0" smtClean="0"/>
              <a:t> ở </a:t>
            </a:r>
            <a:r>
              <a:rPr lang="en-US" altLang="ja-JP" sz="2000" dirty="0" err="1" smtClean="0"/>
              <a:t>thể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mãn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hoặc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mãn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trùng</a:t>
            </a:r>
            <a:r>
              <a:rPr lang="en-US" altLang="ja-JP" sz="2000" dirty="0" smtClean="0"/>
              <a:t> (</a:t>
            </a:r>
            <a:r>
              <a:rPr lang="en-US" altLang="ja-JP" sz="2000" dirty="0" err="1" smtClean="0"/>
              <a:t>Dương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Công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Thuận</a:t>
            </a:r>
            <a:r>
              <a:rPr lang="en-US" altLang="ja-JP" sz="2000" dirty="0" smtClean="0"/>
              <a:t> 1973), </a:t>
            </a:r>
            <a:r>
              <a:rPr lang="en-US" altLang="ja-JP" sz="2000" dirty="0" err="1" smtClean="0"/>
              <a:t>bò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sữa</a:t>
            </a:r>
            <a:r>
              <a:rPr lang="en-US" altLang="ja-JP" sz="2000" dirty="0" smtClean="0"/>
              <a:t> Holstein </a:t>
            </a:r>
            <a:r>
              <a:rPr lang="en-US" altLang="ja-JP" sz="2000" dirty="0" err="1" smtClean="0"/>
              <a:t>và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trâu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sữa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nuôi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tại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Đức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Trọng</a:t>
            </a:r>
            <a:r>
              <a:rPr lang="en-US" altLang="ja-JP" sz="2000" dirty="0" smtClean="0"/>
              <a:t> TP. </a:t>
            </a:r>
            <a:r>
              <a:rPr lang="en-US" altLang="ja-JP" sz="2000" dirty="0" err="1" smtClean="0"/>
              <a:t>Hồ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Chí</a:t>
            </a:r>
            <a:r>
              <a:rPr lang="en-US" altLang="ja-JP" sz="2000" dirty="0" smtClean="0"/>
              <a:t> Minh </a:t>
            </a:r>
            <a:r>
              <a:rPr lang="en-US" altLang="ja-JP" sz="2000" dirty="0" err="1" smtClean="0"/>
              <a:t>và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Sông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bé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đều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nhiễm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bệnh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lê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dạng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trùng</a:t>
            </a:r>
            <a:r>
              <a:rPr lang="en-US" altLang="ja-JP" sz="2000" dirty="0" smtClean="0"/>
              <a:t> do </a:t>
            </a:r>
            <a:r>
              <a:rPr lang="en-US" altLang="ja-JP" sz="2000" i="1" dirty="0" smtClean="0"/>
              <a:t>B. </a:t>
            </a:r>
            <a:r>
              <a:rPr lang="en-US" altLang="ja-JP" sz="2000" i="1" dirty="0" err="1" smtClean="0"/>
              <a:t>bigemina</a:t>
            </a:r>
            <a:r>
              <a:rPr lang="en-US" altLang="ja-JP" sz="2000" i="1" dirty="0" smtClean="0"/>
              <a:t>, </a:t>
            </a:r>
            <a:r>
              <a:rPr lang="en-US" altLang="ja-JP" sz="2000" i="1" dirty="0" err="1" smtClean="0"/>
              <a:t>B.becbera</a:t>
            </a:r>
            <a:r>
              <a:rPr lang="en-US" altLang="ja-JP" sz="2000" i="1" dirty="0" smtClean="0"/>
              <a:t> </a:t>
            </a:r>
            <a:r>
              <a:rPr lang="en-US" altLang="ja-JP" sz="2000" dirty="0" smtClean="0"/>
              <a:t>( </a:t>
            </a:r>
            <a:r>
              <a:rPr lang="en-US" altLang="ja-JP" sz="2000" dirty="0" err="1" smtClean="0"/>
              <a:t>Hồ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Thị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Thuận</a:t>
            </a:r>
            <a:r>
              <a:rPr lang="en-US" altLang="ja-JP" sz="2000" dirty="0" smtClean="0"/>
              <a:t>, 1986, 1992).</a:t>
            </a:r>
            <a:endParaRPr lang="ja-JP" altLang="ja-JP" sz="1600" smtClean="0"/>
          </a:p>
          <a:p>
            <a:r>
              <a:rPr lang="en-US" altLang="ja-JP" sz="2000" dirty="0" err="1" smtClean="0"/>
              <a:t>Bò</a:t>
            </a:r>
            <a:r>
              <a:rPr lang="en-US" altLang="ja-JP" sz="2000" dirty="0" smtClean="0"/>
              <a:t> ở </a:t>
            </a:r>
            <a:r>
              <a:rPr lang="en-US" altLang="ja-JP" sz="2000" dirty="0" err="1" smtClean="0"/>
              <a:t>các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lứa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tuổi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đều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nhiễm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lê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dạng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trùng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nhưng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phổ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biến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từ</a:t>
            </a:r>
            <a:r>
              <a:rPr lang="en-US" altLang="ja-JP" sz="2000" dirty="0" smtClean="0"/>
              <a:t> 5 </a:t>
            </a:r>
            <a:r>
              <a:rPr lang="en-US" altLang="ja-JP" sz="2000" dirty="0" err="1" smtClean="0"/>
              <a:t>tháng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đến</a:t>
            </a:r>
            <a:r>
              <a:rPr lang="en-US" altLang="ja-JP" sz="2000" dirty="0" smtClean="0"/>
              <a:t> 3 </a:t>
            </a:r>
            <a:r>
              <a:rPr lang="en-US" altLang="ja-JP" sz="2000" dirty="0" err="1" smtClean="0"/>
              <a:t>năm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tuổi</a:t>
            </a:r>
            <a:r>
              <a:rPr lang="en-US" altLang="ja-JP" sz="2000" dirty="0" smtClean="0"/>
              <a:t>. </a:t>
            </a:r>
            <a:r>
              <a:rPr lang="en-US" altLang="ja-JP" sz="2000" dirty="0" err="1" smtClean="0"/>
              <a:t>Bò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trưởng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thành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đã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nuôi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thuần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hóa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thích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nghi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với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điều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kiện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sinh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thái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ít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thấy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phát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bệnh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thể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cấp</a:t>
            </a:r>
            <a:r>
              <a:rPr lang="en-US" altLang="ja-JP" sz="2000" dirty="0" smtClean="0"/>
              <a:t> </a:t>
            </a:r>
            <a:r>
              <a:rPr lang="en-US" altLang="ja-JP" sz="2000" dirty="0" err="1" smtClean="0"/>
              <a:t>tính</a:t>
            </a:r>
            <a:r>
              <a:rPr lang="en-US" altLang="ja-JP" sz="2000" dirty="0" smtClean="0"/>
              <a:t>.</a:t>
            </a:r>
            <a:endParaRPr lang="ja-JP" altLang="ja-JP" sz="1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kumimoji="1" lang="en-US" altLang="ja-JP" dirty="0" err="1" smtClean="0"/>
              <a:t>Dịch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tễ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bệnh</a:t>
            </a:r>
            <a:endParaRPr kumimoji="1" lang="ja-JP" altLang="en-US"/>
          </a:p>
        </p:txBody>
      </p:sp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504056" y="873288"/>
            <a:ext cx="8172400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1" lang="en-US" altLang="ja-JP" sz="2000" b="1" i="0" u="none" strike="noStrike" cap="none" normalizeH="0" baseline="0" dirty="0" err="1" smtClean="0" bmk="_Toc391495999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Nguồn</a:t>
            </a:r>
            <a:r>
              <a:rPr kumimoji="1" lang="en-US" altLang="ja-JP" sz="2000" b="1" i="0" u="none" strike="noStrike" cap="none" normalizeH="0" baseline="0" dirty="0" smtClean="0" bmk="_Toc391495999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000" b="1" i="0" u="none" strike="noStrike" cap="none" normalizeH="0" baseline="0" dirty="0" err="1" smtClean="0" bmk="_Toc391495999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bệnh</a:t>
            </a:r>
            <a:r>
              <a:rPr kumimoji="1" lang="en-US" altLang="ja-JP" sz="2000" b="1" i="0" u="none" strike="noStrike" cap="none" normalizeH="0" baseline="0" dirty="0" smtClean="0" bmk="_Toc391495999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000" b="1" i="0" u="none" strike="noStrike" cap="none" normalizeH="0" baseline="0" dirty="0" err="1" smtClean="0" bmk="_Toc391495999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trong</a:t>
            </a:r>
            <a:r>
              <a:rPr kumimoji="1" lang="en-US" altLang="ja-JP" sz="2000" b="1" i="0" u="none" strike="noStrike" cap="none" normalizeH="0" baseline="0" dirty="0" smtClean="0" bmk="_Toc391495999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000" b="1" i="0" u="none" strike="noStrike" cap="none" normalizeH="0" baseline="0" dirty="0" err="1" smtClean="0" bmk="_Toc391495999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tự</a:t>
            </a:r>
            <a:r>
              <a:rPr kumimoji="1" lang="en-US" altLang="ja-JP" sz="2000" b="1" i="0" u="none" strike="noStrike" cap="none" normalizeH="0" baseline="0" dirty="0" smtClean="0" bmk="_Toc391495999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000" b="1" i="0" u="none" strike="noStrike" cap="none" normalizeH="0" baseline="0" dirty="0" err="1" smtClean="0" bmk="_Toc391495999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nhiên</a:t>
            </a:r>
            <a:endParaRPr kumimoji="1" lang="en-US" altLang="ja-JP" sz="1050" b="0" i="0" u="none" strike="noStrike" cap="none" normalizeH="0" baseline="0" dirty="0" smtClean="0" bmk="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Người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ta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đã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bò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mãn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hươu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nai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bồ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rừng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dạng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không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biểu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lâm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sang (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mang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nguồn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tang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trữ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lây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lan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mầm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trong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tự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nhiên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(Pedro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Acha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1989).</a:t>
            </a:r>
            <a:endParaRPr kumimoji="1" lang="en-US" altLang="ja-JP" sz="105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1" lang="en-US" altLang="ja-JP" sz="2000" b="1" i="0" u="none" strike="noStrike" cap="none" normalizeH="0" baseline="0" dirty="0" err="1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Vật</a:t>
            </a:r>
            <a:r>
              <a:rPr kumimoji="1" lang="en-US" altLang="ja-JP" sz="2000" b="1" i="0" u="none" strike="noStrike" cap="none" normalizeH="0" baseline="0" dirty="0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000" b="1" i="0" u="none" strike="noStrike" cap="none" normalizeH="0" baseline="0" dirty="0" err="1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chủ</a:t>
            </a:r>
            <a:r>
              <a:rPr kumimoji="1" lang="en-US" altLang="ja-JP" sz="2000" b="1" i="0" u="none" strike="noStrike" cap="none" normalizeH="0" baseline="0" dirty="0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000" b="1" i="0" u="none" strike="noStrike" cap="none" normalizeH="0" baseline="0" dirty="0" err="1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trung</a:t>
            </a:r>
            <a:r>
              <a:rPr kumimoji="1" lang="en-US" altLang="ja-JP" sz="2000" b="1" i="0" u="none" strike="noStrike" cap="none" normalizeH="0" baseline="0" dirty="0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000" b="1" i="0" u="none" strike="noStrike" cap="none" normalizeH="0" baseline="0" dirty="0" err="1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gian</a:t>
            </a:r>
            <a:endParaRPr kumimoji="1" lang="en-US" altLang="ja-JP" sz="1050" b="0" i="0" u="none" strike="noStrike" cap="none" normalizeH="0" baseline="0" dirty="0" smtClean="0" bmk="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ve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cứng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họ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Ixodidae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những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vật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chủ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trung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truyền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mầm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từ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ú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vật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ốm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sang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ú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vật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khỏe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Ve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1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Boophilus</a:t>
            </a:r>
            <a:r>
              <a:rPr kumimoji="1" lang="en-US" altLang="ja-JP" sz="2000" b="0" i="1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1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microplus</a:t>
            </a:r>
            <a:r>
              <a:rPr kumimoji="1" lang="en-US" altLang="ja-JP" sz="2000" b="0" i="1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vật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chủ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trung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1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B.bigemina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Ve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1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Ixodes</a:t>
            </a:r>
            <a:r>
              <a:rPr kumimoji="1" lang="en-US" altLang="ja-JP" sz="2000" b="0" i="1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1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ricinus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1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I.persuleatus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1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B.microplus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vật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chủ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trung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truyền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1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B.bovis</a:t>
            </a:r>
            <a:r>
              <a:rPr kumimoji="1" lang="en-US" altLang="ja-JP" sz="2000" b="0" i="1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trong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tự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nhiên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20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Soulsby</a:t>
            </a:r>
            <a:r>
              <a:rPr kumimoji="1" lang="en-US" altLang="ja-JP" sz="20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), 1980).</a:t>
            </a:r>
            <a:endParaRPr kumimoji="1" lang="en-US" altLang="ja-JP" sz="105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1" lang="en-US" altLang="ja-JP" sz="2000" b="1" i="0" u="none" strike="noStrike" cap="none" normalizeH="0" baseline="0" dirty="0" err="1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Bệnh</a:t>
            </a:r>
            <a:r>
              <a:rPr kumimoji="1" lang="en-US" altLang="ja-JP" sz="2000" b="1" i="0" u="none" strike="noStrike" cap="none" normalizeH="0" baseline="0" dirty="0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000" b="1" i="0" u="none" strike="noStrike" cap="none" normalizeH="0" baseline="0" dirty="0" err="1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lây</a:t>
            </a:r>
            <a:r>
              <a:rPr kumimoji="1" lang="en-US" altLang="ja-JP" sz="2000" b="1" i="0" u="none" strike="noStrike" cap="none" normalizeH="0" baseline="0" dirty="0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sang </a:t>
            </a:r>
            <a:r>
              <a:rPr kumimoji="1" lang="en-US" altLang="ja-JP" sz="2000" b="1" i="0" u="none" strike="noStrike" cap="none" normalizeH="0" baseline="0" dirty="0" err="1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người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dạng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do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B.bovis</a:t>
            </a: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đã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lây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sang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người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Cho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đến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nay,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đã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hơn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100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trường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hợp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người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B.bovis</a:t>
            </a: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B.microti</a:t>
            </a: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(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một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dạng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ký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động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gặm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nhấm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 ở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đảo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thuộc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bờ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biển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Atlantic (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Mỹ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 (Marcus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cs. 1984). Ở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Châu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Âu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người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cũng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7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trường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hợp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B.bovis</a:t>
            </a: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B.divergens</a:t>
            </a: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trong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Nam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Tư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Liên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Xô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cũ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Quốc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Người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trên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dưới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50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tuổi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đã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cắt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(do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triệu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chứng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sốt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thiếu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gầy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yếu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ho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đản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…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kết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ú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tử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vong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(Granham,1993).</a:t>
            </a:r>
            <a:endParaRPr kumimoji="1" lang="en-US" altLang="ja-JP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Triệu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chứng</a:t>
            </a:r>
            <a:endParaRPr kumimoji="1" lang="ja-JP" altLang="en-US"/>
          </a:p>
        </p:txBody>
      </p:sp>
      <p:sp>
        <p:nvSpPr>
          <p:cNvPr id="79873" name="Rectangle 1"/>
          <p:cNvSpPr>
            <a:spLocks noChangeArrowheads="1"/>
          </p:cNvSpPr>
          <p:nvPr/>
        </p:nvSpPr>
        <p:spPr bwMode="auto">
          <a:xfrm>
            <a:off x="611560" y="1528331"/>
            <a:ext cx="8064896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Bò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cấp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thời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nung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từ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10 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15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Sau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bò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sốt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cao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liên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tục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tuần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40,5 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42</a:t>
            </a:r>
            <a:r>
              <a:rPr kumimoji="1" lang="en-US" altLang="ja-JP" sz="20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o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C.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Trong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thời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sốt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bò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nước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tiểu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hồng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đỏ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dần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cuối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đỏ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sẫm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như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nước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nâu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nước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tiểu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huyết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sắc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tố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hạch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lâm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sưng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thủy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thũng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kiểm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vạch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trước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vai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trước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Hồng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cầu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huyết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cầu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tố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giảm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xuống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rất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nhanh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chỉ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sau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3 -7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giảm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60 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70% so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với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trạng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lý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thường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Bò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thở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khăn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do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thiếu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hồng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cầu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để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tiếp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nhận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ôxi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Một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số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trường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hợp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còn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thấy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bò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triệu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chứng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ỉa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chảy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nhưng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chỉ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chiếm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5 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10% (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Nguyễn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Hữu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Ninh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1963).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Triệu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chứng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điển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 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“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sốt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cao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nước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tiểu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đỏ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”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Caillow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1985).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Bò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chết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tỷ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lệ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cao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 50 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60%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số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con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ốm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Bò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mãn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dấu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lâm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sang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giống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cấp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nhưng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nhẹ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hơn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Bò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thiếu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gầy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yếu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giảm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lượng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sữa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suốt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trong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thời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Một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số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bò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chửa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sẽ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xảy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thai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Uileberg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1989). </a:t>
            </a:r>
            <a:endParaRPr kumimoji="1" lang="en-US" altLang="ja-JP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kumimoji="1" lang="en-US" altLang="ja-JP" dirty="0" err="1" smtClean="0"/>
              <a:t>Bệnh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tích</a:t>
            </a:r>
            <a:endParaRPr kumimoji="1" lang="ja-JP" altLang="en-US"/>
          </a:p>
        </p:txBody>
      </p:sp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251520" y="1412776"/>
            <a:ext cx="8748464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altLang="ja-JP" sz="2400" dirty="0" err="1" smtClean="0"/>
              <a:t>Các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biến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đổi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bệnh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lý</a:t>
            </a:r>
            <a:r>
              <a:rPr lang="en-US" altLang="ja-JP" sz="2400" dirty="0" smtClean="0"/>
              <a:t> ở </a:t>
            </a:r>
            <a:r>
              <a:rPr lang="en-US" altLang="ja-JP" sz="2400" dirty="0" err="1" smtClean="0"/>
              <a:t>bò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gây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ra</a:t>
            </a:r>
            <a:r>
              <a:rPr lang="en-US" altLang="ja-JP" sz="2400" dirty="0" smtClean="0"/>
              <a:t> do </a:t>
            </a:r>
            <a:r>
              <a:rPr lang="en-US" altLang="ja-JP" sz="2400" dirty="0" err="1" smtClean="0"/>
              <a:t>lê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dạng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trùng</a:t>
            </a:r>
            <a:r>
              <a:rPr lang="en-US" altLang="ja-JP" sz="2400" dirty="0" smtClean="0"/>
              <a:t> </a:t>
            </a:r>
            <a:r>
              <a:rPr lang="en-US" altLang="ja-JP" sz="2400" i="1" dirty="0" err="1" smtClean="0"/>
              <a:t>B.bigemina</a:t>
            </a:r>
            <a:r>
              <a:rPr lang="en-US" altLang="ja-JP" sz="2400" i="1" dirty="0" smtClean="0"/>
              <a:t> </a:t>
            </a:r>
            <a:r>
              <a:rPr lang="en-US" altLang="ja-JP" sz="2400" dirty="0" err="1" smtClean="0"/>
              <a:t>và</a:t>
            </a:r>
            <a:r>
              <a:rPr lang="en-US" altLang="ja-JP" sz="2400" i="1" dirty="0" smtClean="0"/>
              <a:t> </a:t>
            </a:r>
            <a:r>
              <a:rPr lang="en-US" altLang="ja-JP" sz="2400" i="1" dirty="0" err="1" smtClean="0"/>
              <a:t>B.bovis</a:t>
            </a:r>
            <a:r>
              <a:rPr lang="en-US" altLang="ja-JP" sz="2400" i="1" dirty="0" smtClean="0"/>
              <a:t>,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thể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hiện</a:t>
            </a:r>
            <a:r>
              <a:rPr lang="en-US" altLang="ja-JP" sz="2400" dirty="0" smtClean="0"/>
              <a:t>:</a:t>
            </a:r>
            <a:endParaRPr lang="ja-JP" altLang="ja-JP" sz="2400" smtClean="0"/>
          </a:p>
          <a:p>
            <a:r>
              <a:rPr lang="en-US" altLang="ja-JP" sz="2400" dirty="0" smtClean="0"/>
              <a:t>- </a:t>
            </a:r>
            <a:r>
              <a:rPr lang="en-US" altLang="ja-JP" sz="2400" dirty="0" err="1" smtClean="0"/>
              <a:t>Tác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động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cơ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học</a:t>
            </a:r>
            <a:r>
              <a:rPr lang="en-US" altLang="ja-JP" sz="2400" dirty="0" smtClean="0"/>
              <a:t>: </a:t>
            </a:r>
            <a:r>
              <a:rPr lang="en-US" altLang="ja-JP" sz="2400" dirty="0" err="1" smtClean="0"/>
              <a:t>Lê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dạng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trùng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ký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sinh</a:t>
            </a:r>
            <a:r>
              <a:rPr lang="en-US" altLang="ja-JP" sz="2400" dirty="0" smtClean="0"/>
              <a:t> ở </a:t>
            </a:r>
            <a:r>
              <a:rPr lang="en-US" altLang="ja-JP" sz="2400" dirty="0" err="1" smtClean="0"/>
              <a:t>hồng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cầu</a:t>
            </a:r>
            <a:r>
              <a:rPr lang="en-US" altLang="ja-JP" sz="2400" dirty="0" smtClean="0"/>
              <a:t>, </a:t>
            </a:r>
            <a:r>
              <a:rPr lang="en-US" altLang="ja-JP" sz="2400" dirty="0" err="1" smtClean="0"/>
              <a:t>khi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tăng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trưởng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thể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tích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và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sinh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sản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sẽ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làm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biến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dạng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và</a:t>
            </a:r>
            <a:r>
              <a:rPr lang="en-US" altLang="ja-JP" sz="2400" dirty="0" smtClean="0"/>
              <a:t> tan </a:t>
            </a:r>
            <a:r>
              <a:rPr lang="en-US" altLang="ja-JP" sz="2400" dirty="0" err="1" smtClean="0"/>
              <a:t>vỡ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hồng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cầu</a:t>
            </a:r>
            <a:r>
              <a:rPr lang="en-US" altLang="ja-JP" sz="2400" dirty="0" smtClean="0"/>
              <a:t> (</a:t>
            </a:r>
            <a:r>
              <a:rPr lang="en-US" altLang="ja-JP" sz="2400" dirty="0" err="1" smtClean="0"/>
              <a:t>Uileberg</a:t>
            </a:r>
            <a:r>
              <a:rPr lang="en-US" altLang="ja-JP" sz="2400" dirty="0" smtClean="0"/>
              <a:t>, 1989).</a:t>
            </a:r>
            <a:endParaRPr lang="ja-JP" altLang="ja-JP" sz="2400" smtClean="0"/>
          </a:p>
          <a:p>
            <a:r>
              <a:rPr lang="en-US" altLang="ja-JP" sz="2400" dirty="0" smtClean="0"/>
              <a:t>- </a:t>
            </a:r>
            <a:r>
              <a:rPr lang="en-US" altLang="ja-JP" sz="2400" dirty="0" err="1" smtClean="0"/>
              <a:t>Chiếm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đoạt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chất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dinh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dưỡng</a:t>
            </a:r>
            <a:r>
              <a:rPr lang="en-US" altLang="ja-JP" sz="2400" dirty="0" smtClean="0"/>
              <a:t>: Do </a:t>
            </a:r>
            <a:r>
              <a:rPr lang="en-US" altLang="ja-JP" sz="2400" dirty="0" err="1" smtClean="0"/>
              <a:t>lấy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chất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dinh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dưỡng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từ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hồng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cầu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lên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lê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dạng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trùng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làm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cho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hồng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cầu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có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màu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nhợt</a:t>
            </a:r>
            <a:r>
              <a:rPr lang="en-US" altLang="ja-JP" sz="2400" dirty="0" smtClean="0"/>
              <a:t>, </a:t>
            </a:r>
            <a:r>
              <a:rPr lang="en-US" altLang="ja-JP" sz="2400" dirty="0" err="1" smtClean="0"/>
              <a:t>lượng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sắc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tố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giảm</a:t>
            </a:r>
            <a:r>
              <a:rPr lang="en-US" altLang="ja-JP" sz="2400" dirty="0" smtClean="0"/>
              <a:t>, </a:t>
            </a:r>
            <a:r>
              <a:rPr lang="en-US" altLang="ja-JP" sz="2400" dirty="0" err="1" smtClean="0"/>
              <a:t>tạo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ra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hiện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tượng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thiếu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máu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nhược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sắc</a:t>
            </a:r>
            <a:r>
              <a:rPr lang="en-US" altLang="ja-JP" sz="2400" dirty="0" smtClean="0"/>
              <a:t>.</a:t>
            </a:r>
            <a:endParaRPr lang="ja-JP" altLang="ja-JP" sz="2400" smtClean="0"/>
          </a:p>
          <a:p>
            <a:r>
              <a:rPr lang="en-US" altLang="ja-JP" sz="2400" dirty="0" smtClean="0"/>
              <a:t>- </a:t>
            </a:r>
            <a:r>
              <a:rPr lang="en-US" altLang="ja-JP" sz="2400" dirty="0" err="1" smtClean="0"/>
              <a:t>Tác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động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của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độc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tố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là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vấn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đè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quan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trọng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hơn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cả</a:t>
            </a:r>
            <a:r>
              <a:rPr lang="en-US" altLang="ja-JP" sz="2400" dirty="0" smtClean="0"/>
              <a:t>. </a:t>
            </a:r>
            <a:r>
              <a:rPr lang="en-US" altLang="ja-JP" sz="2400" dirty="0" err="1" smtClean="0"/>
              <a:t>Độc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tố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làm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rối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loạn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trong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khu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điều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nhiệt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trong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đại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não</a:t>
            </a:r>
            <a:r>
              <a:rPr lang="en-US" altLang="ja-JP" sz="2400" dirty="0" smtClean="0"/>
              <a:t>, </a:t>
            </a:r>
            <a:r>
              <a:rPr lang="en-US" altLang="ja-JP" sz="2400" dirty="0" err="1" smtClean="0"/>
              <a:t>gây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sốt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cao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và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liên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tục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hàng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tuần</a:t>
            </a:r>
            <a:r>
              <a:rPr lang="en-US" altLang="ja-JP" sz="2400" dirty="0" smtClean="0"/>
              <a:t>. </a:t>
            </a:r>
            <a:r>
              <a:rPr lang="en-US" altLang="ja-JP" sz="2400" dirty="0" err="1" smtClean="0"/>
              <a:t>Đặc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biệt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độc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tố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làm</a:t>
            </a:r>
            <a:r>
              <a:rPr lang="en-US" altLang="ja-JP" sz="2400" dirty="0" smtClean="0"/>
              <a:t> tan </a:t>
            </a:r>
            <a:r>
              <a:rPr lang="en-US" altLang="ja-JP" sz="2400" dirty="0" err="1" smtClean="0"/>
              <a:t>vỡ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hồng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cầu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hàng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loạt</a:t>
            </a:r>
            <a:r>
              <a:rPr lang="en-US" altLang="ja-JP" sz="2400" dirty="0" smtClean="0"/>
              <a:t>, </a:t>
            </a:r>
            <a:r>
              <a:rPr lang="en-US" altLang="ja-JP" sz="2400" dirty="0" err="1" smtClean="0"/>
              <a:t>giải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phóng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huyết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sắc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tố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và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lượng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huyết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sắc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tố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này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sẽ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được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thải</a:t>
            </a:r>
            <a:r>
              <a:rPr lang="en-US" altLang="ja-JP" sz="2400" dirty="0" smtClean="0"/>
              <a:t> qua </a:t>
            </a:r>
            <a:r>
              <a:rPr lang="en-US" altLang="ja-JP" sz="2400" dirty="0" err="1" smtClean="0"/>
              <a:t>gan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và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thận</a:t>
            </a:r>
            <a:r>
              <a:rPr lang="en-US" altLang="ja-JP" sz="2400" dirty="0" smtClean="0"/>
              <a:t>, </a:t>
            </a:r>
            <a:r>
              <a:rPr lang="en-US" altLang="ja-JP" sz="2400" dirty="0" err="1" smtClean="0"/>
              <a:t>tạo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ra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màu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nước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tiểu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đỏ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sẫm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như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màu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nước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củ</a:t>
            </a:r>
            <a:r>
              <a:rPr lang="en-US" altLang="ja-JP" sz="2400" dirty="0" smtClean="0"/>
              <a:t> </a:t>
            </a:r>
            <a:r>
              <a:rPr lang="en-US" altLang="ja-JP" sz="2400" dirty="0" err="1" smtClean="0"/>
              <a:t>nâu</a:t>
            </a:r>
            <a:r>
              <a:rPr lang="en-US" altLang="ja-JP" sz="2400" dirty="0" smtClean="0"/>
              <a:t>.</a:t>
            </a:r>
            <a:endParaRPr lang="ja-JP" altLang="ja-JP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kumimoji="1" lang="en-US" altLang="ja-JP" dirty="0" err="1" smtClean="0"/>
              <a:t>Chẩn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đoán</a:t>
            </a:r>
            <a:endParaRPr kumimoji="1" lang="ja-JP" altLang="en-US"/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683568" y="1139256"/>
            <a:ext cx="8136904" cy="513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phương</a:t>
            </a:r>
            <a:r>
              <a:rPr kumimoji="1" lang="en-US" altLang="ja-JP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</a:t>
            </a:r>
            <a:r>
              <a:rPr kumimoji="1" lang="en-US" altLang="ja-JP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hiện</a:t>
            </a:r>
            <a:r>
              <a:rPr kumimoji="1" lang="en-US" altLang="ja-JP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ký</a:t>
            </a:r>
            <a:r>
              <a:rPr kumimoji="1" lang="en-US" altLang="ja-JP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	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tiêu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bản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giọt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đặc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hoặc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mỏng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cố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định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bằng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cồn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methanol,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nhuộm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Giemsa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theo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Romanopxki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kiểm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dưới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hiển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vi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dạng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trong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hồng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cầu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1" i="0" u="none" strike="noStrike" cap="none" normalizeH="0" baseline="0" dirty="0" smtClean="0" bmk="_Toc391496008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2.5.2 </a:t>
            </a:r>
            <a:r>
              <a:rPr kumimoji="1" lang="en-US" altLang="ja-JP" sz="2400" b="1" i="0" u="none" strike="noStrike" cap="none" normalizeH="0" baseline="0" dirty="0" err="1" smtClean="0" bmk="_Toc391496008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Phương</a:t>
            </a:r>
            <a:r>
              <a:rPr kumimoji="1" lang="en-US" altLang="ja-JP" sz="2400" b="1" i="0" u="none" strike="noStrike" cap="none" normalizeH="0" baseline="0" dirty="0" smtClean="0" bmk="_Toc391496008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 bmk="_Toc391496008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400" b="1" i="0" u="none" strike="noStrike" cap="none" normalizeH="0" baseline="0" dirty="0" err="1" smtClean="0" bmk="_Toc391496008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1" i="0" u="none" strike="noStrike" cap="none" normalizeH="0" baseline="0" dirty="0" err="1" smtClean="0" bmk="_Toc391496008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</a:t>
            </a:r>
            <a:r>
              <a:rPr kumimoji="1" lang="en-US" altLang="ja-JP" sz="2400" b="1" i="0" u="none" strike="noStrike" cap="none" normalizeH="0" baseline="0" dirty="0" smtClean="0" bmk="_Toc391496008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 bmk="_Toc391496008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tiêm</a:t>
            </a:r>
            <a:r>
              <a:rPr kumimoji="1" lang="en-US" altLang="ja-JP" sz="2400" b="1" i="0" u="none" strike="noStrike" cap="none" normalizeH="0" baseline="0" dirty="0" smtClean="0" bmk="_Toc391496008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 bmk="_Toc391496008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truyền</a:t>
            </a:r>
            <a:r>
              <a:rPr kumimoji="1" lang="en-US" altLang="ja-JP" sz="2400" b="1" i="0" u="none" strike="noStrike" cap="none" normalizeH="0" baseline="0" dirty="0" smtClean="0" bmk="_Toc391496008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 bmk="_Toc391496008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động</a:t>
            </a:r>
            <a:r>
              <a:rPr kumimoji="1" lang="en-US" altLang="ja-JP" sz="2400" b="1" i="0" u="none" strike="noStrike" cap="none" normalizeH="0" baseline="0" dirty="0" smtClean="0" bmk="_Toc391496008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 bmk="_Toc391496008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vật</a:t>
            </a:r>
            <a:endParaRPr kumimoji="1" lang="en-US" altLang="ja-JP" sz="11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	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Lấy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u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bò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truyền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cho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cho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bê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3- 5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tuổi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sau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khi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bê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cắt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bỏ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Nếu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bò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sau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7 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10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trong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hồng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cầu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bê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sẽ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nhiều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dạng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Uileberg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1980).</a:t>
            </a:r>
            <a:endParaRPr kumimoji="1" lang="en-US" altLang="ja-JP" sz="11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2.5.3 </a:t>
            </a:r>
            <a:r>
              <a:rPr kumimoji="1" lang="en-US" altLang="ja-JP" sz="2400" b="1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Phương</a:t>
            </a:r>
            <a:r>
              <a:rPr kumimoji="1" lang="en-US" altLang="ja-JP" sz="24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400" b="1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1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</a:t>
            </a:r>
            <a:r>
              <a:rPr kumimoji="1" lang="en-US" altLang="ja-JP" sz="24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miễn</a:t>
            </a:r>
            <a:r>
              <a:rPr kumimoji="1" lang="en-US" altLang="ja-JP" sz="24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dịch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	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phương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huỳnh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quang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tiếp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(IFAT);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miễn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dịch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gắn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men (ELISA);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nhân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gen (PCR)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đã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được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ứng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dụng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để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chuẩn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đo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dạng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độ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x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cao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(90 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96%)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sớm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sau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7 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10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).</a:t>
            </a:r>
            <a:endParaRPr kumimoji="1" lang="en-US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/>
          <a:lstStyle/>
          <a:p>
            <a:r>
              <a:rPr kumimoji="1" lang="en-US" altLang="ja-JP" dirty="0" err="1" smtClean="0"/>
              <a:t>Phòng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và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trị</a:t>
            </a:r>
            <a:endParaRPr kumimoji="1" lang="ja-JP" altLang="en-US"/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251520" y="493504"/>
            <a:ext cx="8496944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1" lang="en-US" altLang="ja-JP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Thuốc</a:t>
            </a:r>
            <a:r>
              <a:rPr kumimoji="1" lang="en-US" altLang="ja-JP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điều</a:t>
            </a:r>
            <a:r>
              <a:rPr kumimoji="1" lang="en-US" altLang="ja-JP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trị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đã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dược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được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sử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dụng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để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trị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dạng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bò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dê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cừu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hươu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trong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một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số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dược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quả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nước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Johanne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Kaufman, 1996).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Trypanbleu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liều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2 -3 mg/kg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trọng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;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tiêm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tĩnh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mạch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;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trị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do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B.bigemina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Acridin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Euflavine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):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liều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4 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8ml/100kg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trọng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thuốc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dạng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dung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dịch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5%;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trị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dạng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do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B.bigemina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B.bovis</a:t>
            </a: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B.divergens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;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tiêm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tĩnh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mạch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Diamidine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Amicarbalide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Diampron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):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liều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5 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10mg/kg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trọng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trị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dạng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do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B.bigemina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B.bovis</a:t>
            </a: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B.divergens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;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tiêm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bắp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thịt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Diminazene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Berenyl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Azidin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):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liều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3,5mg/kg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trọng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trị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B.bigemina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B.bovis</a:t>
            </a: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B.divergens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;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tiêm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bắp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thịt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Imidocard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Imizol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):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liều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1- 3 mg/kg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trọng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;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trị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B.bigemina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B.bovis</a:t>
            </a: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B.divergens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;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tiêm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bắp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thịt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hoặc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dưới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thường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dạng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dung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dịch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để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Ngo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trị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thuốc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phòng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được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8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tuần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lễ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Phenamidine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Lomidine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):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liều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8 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13,5mg/kg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trọng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;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trị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dạng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do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B.bigemina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B.bovis;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tiêm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dưới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hoặc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bắp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thịt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Quinoline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Quinuronium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Babesan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);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liều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1mg/kg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trọng</a:t>
            </a: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trị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dạng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do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B.bigemina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B.bovis</a:t>
            </a:r>
            <a:r>
              <a:rPr kumimoji="1" lang="en-US" altLang="ja-JP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; </a:t>
            </a:r>
            <a:r>
              <a:rPr kumimoji="1" lang="en-US" altLang="ja-JP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B.divergens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tiêm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dưới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50" charset="-128"/>
                <a:cs typeface="ＭＳ Ｐゴシック" pitchFamily="50" charset="-128"/>
              </a:rPr>
              <a:t> </a:t>
            </a:r>
            <a:endParaRPr kumimoji="1" lang="en-US" altLang="ja-JP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kumimoji="1" lang="en-US" altLang="ja-JP" dirty="0" err="1" smtClean="0"/>
              <a:t>Phòng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bệnh</a:t>
            </a:r>
            <a:endParaRPr kumimoji="1" lang="ja-JP" altLang="en-US"/>
          </a:p>
        </p:txBody>
      </p:sp>
      <p:sp>
        <p:nvSpPr>
          <p:cNvPr id="80897" name="Rectangle 1"/>
          <p:cNvSpPr>
            <a:spLocks noChangeArrowheads="1"/>
          </p:cNvSpPr>
          <p:nvPr/>
        </p:nvSpPr>
        <p:spPr bwMode="auto">
          <a:xfrm>
            <a:off x="251520" y="1152911"/>
            <a:ext cx="8604448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1" lang="en-US" altLang="ja-JP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Thuốc</a:t>
            </a:r>
            <a:r>
              <a:rPr kumimoji="1" lang="en-US" altLang="ja-JP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điều</a:t>
            </a:r>
            <a:r>
              <a:rPr kumimoji="1" lang="en-US" altLang="ja-JP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1" lang="en-US" altLang="ja-JP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trị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Hiện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đã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nhiều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dược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được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sử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dụng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để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trị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dạng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bò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dê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cừu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hươu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trong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một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số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dược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hiệu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quả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nhiều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nước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Johanne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Kaufman, 1996).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Trypanbleu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liều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2 -3 mg/kg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trọng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;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tiêm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tĩnh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mạch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;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trị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do </a:t>
            </a:r>
            <a:r>
              <a:rPr kumimoji="1" lang="en-US" altLang="ja-JP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B.bigemina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Acridin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Euflavine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):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liều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4 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8ml/100kg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trọng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thuốc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pha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dạng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dung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dịch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5%;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trị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dạng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do </a:t>
            </a:r>
            <a:r>
              <a:rPr kumimoji="1" lang="en-US" altLang="ja-JP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B.bigemina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B.bovis</a:t>
            </a:r>
            <a:r>
              <a:rPr kumimoji="1" lang="en-US" altLang="ja-JP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B.divergens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;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tiêm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tĩnh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mạch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Diamidine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Amicarbalide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Diampron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):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liều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5 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10mg/kg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trọng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trị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dạng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do </a:t>
            </a:r>
            <a:r>
              <a:rPr kumimoji="1" lang="en-US" altLang="ja-JP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B.bigemina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B.bovis</a:t>
            </a:r>
            <a:r>
              <a:rPr kumimoji="1" lang="en-US" altLang="ja-JP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B.divergens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;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tiêm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bắp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thịt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Diminazene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Berenyl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Azidin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):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liều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3,5mg/kg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trọng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trị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B.bigemina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B.bovis</a:t>
            </a:r>
            <a:r>
              <a:rPr kumimoji="1" lang="en-US" altLang="ja-JP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B.divergens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;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tiêm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bắp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thịt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Imidocard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Imizol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):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liều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1- 3 mg/kg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trọng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;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trị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B.bigemina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B.bovis</a:t>
            </a:r>
            <a:r>
              <a:rPr kumimoji="1" lang="en-US" altLang="ja-JP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B.divergens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;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tiêm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bắp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thịt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hoặc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dưới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thường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pha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dạng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dung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dịch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để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Ngo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trị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thuốc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phòng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được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8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tuần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lễ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Phenamidine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Lomidine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):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liều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8 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13,5mg/kg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trọng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;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trị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dạng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do </a:t>
            </a:r>
            <a:r>
              <a:rPr kumimoji="1" lang="en-US" altLang="ja-JP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B.bigemina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B.bovis;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tiêm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dưới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hoặc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bắp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thịt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Quinoline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Quinuronium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Babesan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);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liều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1mg/kg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trọng</a:t>
            </a:r>
            <a:r>
              <a:rPr kumimoji="1" lang="en-US" altLang="ja-JP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trị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dạng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do </a:t>
            </a:r>
            <a:r>
              <a:rPr kumimoji="1" lang="en-US" altLang="ja-JP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B.bigemina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B.bovis</a:t>
            </a:r>
            <a:r>
              <a:rPr kumimoji="1" lang="en-US" altLang="ja-JP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; </a:t>
            </a:r>
            <a:r>
              <a:rPr kumimoji="1" lang="en-US" altLang="ja-JP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B.divergens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tiêm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dưới</a:t>
            </a:r>
            <a:r>
              <a:rPr kumimoji="1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50" charset="-128"/>
                <a:cs typeface="ＭＳ Ｐゴシック" pitchFamily="50" charset="-128"/>
              </a:rPr>
              <a:t> </a:t>
            </a:r>
            <a:endParaRPr kumimoji="1" lang="en-US" altLang="ja-JP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131840" y="1556792"/>
            <a:ext cx="2664296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400" b="1" dirty="0" err="1" smtClean="0"/>
              <a:t>Arthropoda</a:t>
            </a:r>
            <a:endParaRPr lang="en-US" altLang="ja-JP" sz="2400" b="1" dirty="0" smtClean="0"/>
          </a:p>
          <a:p>
            <a:pPr algn="ctr"/>
            <a:r>
              <a:rPr lang="en-US" altLang="ja-JP" sz="2400" b="1" dirty="0" err="1" smtClean="0"/>
              <a:t>Động</a:t>
            </a:r>
            <a:r>
              <a:rPr lang="en-US" altLang="ja-JP" sz="2400" b="1" dirty="0" smtClean="0"/>
              <a:t> </a:t>
            </a:r>
            <a:r>
              <a:rPr lang="en-US" altLang="ja-JP" sz="2400" b="1" dirty="0" err="1" smtClean="0"/>
              <a:t>vật</a:t>
            </a:r>
            <a:r>
              <a:rPr lang="en-US" altLang="ja-JP" sz="2400" b="1" dirty="0" smtClean="0"/>
              <a:t> </a:t>
            </a:r>
            <a:r>
              <a:rPr lang="en-US" altLang="ja-JP" sz="2400" b="1" dirty="0" err="1" smtClean="0"/>
              <a:t>tiết</a:t>
            </a:r>
            <a:r>
              <a:rPr lang="en-US" altLang="ja-JP" sz="2400" b="1" dirty="0" smtClean="0"/>
              <a:t> </a:t>
            </a:r>
            <a:r>
              <a:rPr lang="en-US" altLang="ja-JP" sz="2400" b="1" dirty="0" err="1" smtClean="0"/>
              <a:t>túc</a:t>
            </a:r>
            <a:endParaRPr kumimoji="1" lang="ja-JP" altLang="en-US" sz="2400" b="1"/>
          </a:p>
        </p:txBody>
      </p:sp>
      <p:sp>
        <p:nvSpPr>
          <p:cNvPr id="3" name="Rounded Rectangle 2"/>
          <p:cNvSpPr/>
          <p:nvPr/>
        </p:nvSpPr>
        <p:spPr>
          <a:xfrm>
            <a:off x="3203848" y="3068960"/>
            <a:ext cx="2592288" cy="11521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800" b="1" dirty="0" err="1" smtClean="0"/>
              <a:t>Sarcoptes</a:t>
            </a:r>
            <a:r>
              <a:rPr lang="en-US" altLang="ja-JP" sz="2800" b="1" dirty="0" smtClean="0"/>
              <a:t> scabies</a:t>
            </a:r>
            <a:endParaRPr kumimoji="1" lang="ja-JP" altLang="en-US" sz="28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Hệ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thống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phân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loại</a:t>
            </a:r>
            <a:endParaRPr kumimoji="1" lang="ja-JP" altLang="en-US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34490" y="1722288"/>
            <a:ext cx="584967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Lớp</a:t>
            </a:r>
            <a:r>
              <a:rPr kumimoji="1" lang="en-US" altLang="ja-JP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côn</a:t>
            </a:r>
            <a:r>
              <a:rPr kumimoji="1" lang="en-US" altLang="ja-JP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Diptera</a:t>
            </a:r>
            <a:endParaRPr kumimoji="1" lang="en-US" altLang="ja-JP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Arthropoda</a:t>
            </a:r>
            <a:endParaRPr kumimoji="1" lang="en-US" altLang="ja-JP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Bộ</a:t>
            </a:r>
            <a:r>
              <a:rPr kumimoji="1" lang="en-US" altLang="ja-JP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Acrina</a:t>
            </a:r>
            <a:endParaRPr kumimoji="1" lang="en-US" altLang="ja-JP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Họ</a:t>
            </a:r>
            <a:r>
              <a:rPr kumimoji="1" lang="en-US" altLang="ja-JP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Sacoptidae</a:t>
            </a:r>
            <a:r>
              <a:rPr kumimoji="1" lang="en-US" altLang="ja-JP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endParaRPr kumimoji="1" lang="en-US" altLang="ja-JP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Giống</a:t>
            </a:r>
            <a:r>
              <a:rPr kumimoji="1" lang="en-US" altLang="ja-JP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Sarcoptes</a:t>
            </a:r>
            <a:endParaRPr kumimoji="1" lang="en-US" altLang="ja-JP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</a:t>
            </a:r>
            <a:r>
              <a:rPr kumimoji="1" lang="en-US" altLang="ja-JP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Sarcoptes</a:t>
            </a:r>
            <a:r>
              <a:rPr kumimoji="1" lang="en-US" altLang="ja-JP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scabiei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50" charset="-128"/>
                <a:cs typeface="ＭＳ Ｐゴシック" pitchFamily="50" charset="-128"/>
              </a:rPr>
              <a:t> </a:t>
            </a:r>
            <a:endParaRPr kumimoji="1" lang="en-US" altLang="ja-JP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88640"/>
            <a:ext cx="51160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err="1" smtClean="0"/>
              <a:t>Ghẻ</a:t>
            </a:r>
            <a:r>
              <a:rPr kumimoji="1" lang="en-US" altLang="ja-JP" sz="3200" dirty="0" smtClean="0"/>
              <a:t> </a:t>
            </a:r>
            <a:r>
              <a:rPr kumimoji="1" lang="en-US" altLang="ja-JP" sz="3200" dirty="0" err="1" smtClean="0"/>
              <a:t>ngầm</a:t>
            </a:r>
            <a:r>
              <a:rPr kumimoji="1" lang="en-US" altLang="ja-JP" sz="3200" dirty="0" smtClean="0"/>
              <a:t> (</a:t>
            </a:r>
            <a:r>
              <a:rPr kumimoji="1" lang="en-US" altLang="ja-JP" sz="3200" dirty="0" err="1" smtClean="0"/>
              <a:t>sarcoptes</a:t>
            </a:r>
            <a:r>
              <a:rPr kumimoji="1" lang="en-US" altLang="ja-JP" sz="3200" dirty="0" smtClean="0"/>
              <a:t> scabies)</a:t>
            </a:r>
            <a:endParaRPr kumimoji="1" lang="ja-JP" altLang="en-US" sz="3200"/>
          </a:p>
        </p:txBody>
      </p:sp>
      <p:sp>
        <p:nvSpPr>
          <p:cNvPr id="3074" name="AutoShape 2" descr="data:image/jpeg;base64,/9j/4AAQSkZJRgABAQAAAQABAAD/2wCEAAkGBhQSERUTExAVFBIRGBUVFRUXGBoXEhcWGRcVGBUbGRUXHCYgGxkkHxoWHy8sIycrLSw4Fh4xNTAqNSYrLikBCQoKDgwOGg8PGiwlHyQsLDQ0KSw1LC8sLC00LCwsLC8vLC0sNCkvLCwpLCwyLCksLCw1LCo0LDAsNC0tLC0pLP/AABEIAQEAwwMBIgACEQEDEQH/xAAbAAEBAAMBAQEAAAAAAAAAAAAABQMEBgIHAf/EAEsQAAIBAwIEAwMGCQkGBwEAAAECAwAEERIhBRMxQQYiUTJhcQcUI0KBkRUzUmJyc4KSsyRDU1STobHR0jRVlLLB1GODoqPCw/AW/8QAGQEBAAMBAQAAAAAAAAAAAAAAAAIDBAEF/8QAJhEBAQACAQQBAwUBAAAAAAAAAAECEQMSITFBBBMysVFhcZHwIv/aAAwDAQACEQMRAD8A+40pSgUpSgUpSgUpSg5q14Mv4UmmLyHTDCyoXflq0hnRzo1Y6RLgYwMseprpalW/+3TfqLb+JeVVoFc7484VzrN8O6PH50dGZSpGzeyRkaSdj/jiuiqZ4k/2Wb9BqDfgiCqFGcKAoySxwNhlmJJPvO9ZK/BX7QKUpQKUpQKUpQKUpQKUpQKUpQKUpQKUpQKUpQKVATjM34RNqY05IhEwfza8E6AD2zqDfYM1foJcQxeyfnwRY/Yknz/EH91VKl3O15CezRTp8SGgZf7g9euH3DPPOcnlxmOJR21KC8jD+0VT+roKVS/En+zt8Y/4iVUqT4mkAhXLBczW25IA2uIj1PuBoK1K1LC+5mvy45cjR9c50436bdenatugUqHxPjcsd7b28cKyLOkjuSxVo1jaIFuhBHn2G2SOtXKBSlKBSlKBSlKBSlKBSlKBSlKBSlKBSlTuL28nllh3khJOjOFkUjDoewJ2IJ6FR2zQY5hi+j/Ogmz+zJb6f+dvvpxyXVC5TzNA8bso3byMkrKB3Yp0+IrkeN+PdN1rghWT5rFpkjbWtw7SlGaNI1Q6ZFEa+1+V2HmroODcZjdbi6iJlheRCDH5jpEMCscDc6cHIG40kYyMVzY5fxNxKaeWeRZJFhtMLbtDIqKHaFXaWRjkldMg9VCg7EmqH/8AYrYcPsXaNpZr0Rsw1BSWkCvPIxwdgX6Y7gbVxvBZLbTJqljkZpZCyhwVLiRwNKq2HQgJoBB2AG4xiTxd3njgtY4JFliF66r5UURyyxvCyHOAVZQNOxHpg1lnyJ1ZS+l147qV9gtvlBsZJlgS5UyvJJEq4bd4wpYZxjHmGD0boCcVxnEvEkXE7O2vXhCpBNypoHxJgzoioyAj6QjXGwwucM+2RXz6Lw1eCRuXZzo6xwCN9ICrJEwYNzSdOxAOxOfSrvh+6FuRFy258NzHJyBhyIFsxDzNfs5y22+TjFTy5ZZZf0RmNl3HU+DOPJaCezjkMgwjWasCDJM4fmojaQCA2hzg+UO/QLt9JsLblxJGWLctFTUeraVAyfecZr5AdU/EbbTI3N58TqmhwyxoQ83nZiunQGB0AbuAeu/ZXPiSZJZI4FV5ZHkkYyM3JihQiBMKu5LtG+AMbhyTtu4eTq4+qnJjrLUX7Fdd1PJ2jEcC/EAyyEH0PMRT746pThip0EBsbFgWUH3qGBP3iuK8M+LCqy28kWq9DNIEiyVn5rOQ653RQQVbVsuBucjPbRZ0jVjVgZx0z3xntV8sym4hZrtU35vd/wBYt/8Ah5P+5p83u/6xb/8ADyf9zVWldcSvm93/AFi3/wCHk/7msMs9zFJDrlhdJZOWwWF0bBSRshjOwG6jsat1H8RSFTblULkTrhQQCfo5e5IHv+ygsUqb+Epf6nJ+/F/rrPBdOysWhaPSNtRU52P5JPT3+tBt0rg08a3MawPLAMSW6v7a4d2kt0DlgPo1Gs7fngVsN8omHK/NxtC0u0oJDLFHKQcLjRhx5gSMb+6g7Slcpwbj80sZdmUnm3CjRh00pPKi6XwNQwo3xvSg6uosviiOOKSWUaFjmaAbjzMH0ru2kAn3nA9atVLbwzblnblHMja287415DagNWFbIByMGgw2fi2GWREQSHm7K+k8vVy+aVLdmC79KoT8VhRtLzRqw7M6g+7Ymp0PhOJblbgM+UHkTbSDyxETnGWOkY3J/wAMWGgU7lQT7wKDU/Dtv/WYf7RP86mHxeqkh1RsdGinicH7GZGH3Vc+bL+Qv3Cua8YeJVtdMUUUb3UwZkV8LFHGuNcszfVjXPxY7DuQt0OSsOI/OZruaOQR8yZhnQGn0KFjA5vMKgZjJA0HGdjvWlw7js8N5JDZNDHHc4JeRHeMTpzDKEVGAMhUoSSceQjrnEGx41bssrTXKtK8sxdYiyq5LnGiNDupGMYz160uTNdNiOF1bIMbFwXhwQdSRxjZtjuzd8ZxtXl3lz+rbPH+/trmOPQ3LDhU9sSPm08kmWLsnKMMpLMdYZzqTOckDG/rWs3D2FyJryKSGJl5YcTNhGLAgO64Cqeg7Aj1Ndh4Vkm0PFcuzyxnUC66XMbZ06iNmOVYZHuqxNbhgVYAqwIIO4IOxBHpVdn/AFb+vtKeNNB+FP8ANwG4pM0QGyjlK2n86YLqO22QQfUmvm8UgW5leGOS4idkCOru02pFIYo+DmPzEbnG21WvDXg2Fnn5sCFbaRreIEbEKdZdh9ZvMq5P9H7zXSyQQ2sbyYWNEXLN6KP/AN0HuqXJlN68uYz25ew8VXNrM118yJWKGcaHZ1YFtDaizIFKjSBpBzjOMnAq1wcuodzc/wArfadZE1KAHdlCxhl0qGeTBRtJ1ZOT0icYuprlY2NlItpq1vqIaSRNJxqt1IbTuD1z02NbVpxAFQEnLo/ljd11KGGcoxDK2rthsH3npUMuXLDDokdmEuW6ueC+Ixx3102lTKYoRHHB53lDPMWY7DBBVQSfKuclt6+lwStyw0gVGxlgGyqnuNRAzj1rjfktsAqXMhxzWm5T6VCR6Y1BiCoOnlkycknJO9dndkaGyhcYPkABLe7B2P216nDNceP8Muf3V5/CMX9Kn7y/50/CMX9Kn7y/51I5kf8AuyT+yh/105kf+7JP7KH/AF1agr/hGL+lT95f86m8Vu0Z7YK6seeNgwJ/FTehrFzI/wDdkn9lD/rr1BeRLJGPmTxNI2hXMcYAbSx6qxI2BoLtKUoPJQenu+yv3TX7Sg/Ao9KV+0oFKUoFKUoFfLIuEJxGe5uZizRtcCKNcjQ8NqSoVgQcxtLrcgddK12XjXj7W0AWIarq5Jhtl/8AEKk6z+YgBc/o471o8B4QttbxQLuIkVc+pHtN8Scn7ao5r21FmE9sjWKFQhRSg6LgaR8B0H2V5SzjhViqKqgFjpAGwGapLFWDinDzLBLGvtSRyID6FkZR/jWeYLepHtQZjDcBCgeJgyPgSKr8t0yBkZyo2ztqNbzx1tW7a0V9DIWAJRhhlPdSPUHb7MjavMiVDLF2VC4dYmMzZYHmTySDHYNjAPvFafFLaOdxA6llQpK+DhQVOYww+tqIJx6Lk9s1LOEgzZBGZWIyMZGF3HqK9ulU5drtOI/EZXVotOnS8mh8glt1YjG4xuNyc/CuU4pwWeGR2gjWWKX8ZGehI6EjqGHZlz0GRkA11jSLOFaNvLFLuSGGSmtWAyN9z16bGssgqm3p9J62ifJf4nlt7r5rOumO9dnQEMGjmxsuqTd0ZUwD2KgdxX2Oviviu0fQk8X420dZ0HduWyvpGP0f7q+wcL4lHcQpNEwaOVQysNwQf+o6H0xXq/G5fqYfwycuHTk2qUpWlUVL417dt+vH8KaqlS+Ne3bfrx/CmoKlKUoFKUoFKUoFKUoFKUoPn/ynGWCS3v1RnhtVmWTTjUhlaHS2nqVOkodO41A4O9e+C+J5Z9eOG3CGMAnmjk5znZeYo1Hbt6j1rb8ftzpLOy+pcytLMPyobdQ5U+4uYgftqvzVRSzMFVQWZiQFAAySSdgAN6o5NbWY705OXxreMCsXBbtWIIUvoABI2Od126+bbbesVt4Sv7tQbq5a2Ue0sbmW5Y9TliTFD28qK2PU13tpOrqGVgysAVZSCpB6EEbEVP4daC2mljWL6K5dpw6jIEjAc1ZO4JI1A9N9O2BmUk0jWta2SWNrpMssiRZ80jcyZizeVc4GokkKB7wK1/mk7+aSUw56RRBCV9zyuram/R0j9LrW7xW4QyRpIsiqJEZHIXktJg6FJBJG52yAMgb9M/l9JIGQIisC2JCzadKYJyAAdTZwMbdetU5rMWnc276AFlKsOrFVYn4gjH3AVEvjK8U0PMZJo1DLJCBqZW1aCqSEgElXUgn6vXcV0ktQnuFE8shYLHEixu7EBdWoudzthQwHxcjsazVbHHWPiGewBhv48kksLhclJC25yxGnUDtuV/6mzbeKIJRlGZgOuka8fHlFqvucjbcH7iP8qj3fh62dg72sRcdGKLqz164qjPLG+Ysks8NefjEQVjzAGUHytlHzjbyOA2/bbftXR/JAxNnNthBdT8sdFAIjLge4SGQfYa5DxPwRJRzWGTErbZfBX2jgoQQeu4B69DXZ/JDxEPw5YtIVrR2gIAAyAFdGIHcq6knuc1p+FMd2xVz29tu2pSlekylS+Ne3bfrx/CmqpUvjXt2368fwpqCpSlKBSlKBSlKBSlKBSlKDh+NHPGos9FspSn6TXEYf+4CrLaSpDgFSCGDY0kHYg52xU35QLVojBxBFLfMuYJ1UZZraQDmkDuUKq/wDVzHiHxDHccoQobiCOVZJjo1W0gCnlxlyQGJdk6Bgpxq6Gs3JNZbW4+Fe/wDHEyM5hs1e2idozO0uldSbOdKIxCA7aumxJwBmqnDOMpfIPNJDLbyKZYlfDAjJUFl9uJh5gRswGOxFTrviFvFBzYI0WFyrOqeRVXZGYR9FI21DA9k53FSPDvEl+dXEkCc1IIIotMeMM/MyFU9MICPhqPoar+perU8JdPbbtr9UmWSEsCSuGAI1LndT6gggMD6qCOlSLfij8tZppIkhES8wkENzgzLKdROlUyAAMZ369qyCVfnAEbQo7LzbhMA3DDCrGchtgDkZOegA65rRidoxBE7Iqu02Y2Uu7tzDJHpIOlQBliTnfSOtMqSNni02EEolKxxBpXChW5iKhbGSDgd9tz6jrUy0x83ZAollizzF6K1xnmMNRGD5+++MD0rY4lcGWOVBG4xJHHuPbXmx62UDJ06S25HbPSvM9/o5juUEKkBSuWcscBshQd9R0gAE7e/bPlVsTuJcY0h4+S7lI9UxjZVWJWU9HcrvgEjHQAHbap9j4qtSFjVmTbCq6kNt1Hm3JH21SsuWyXal15j3cI0EgOyMbUDyncqY8j4A++tbxPwVrichiyRRAFZMDIdcMxUPkebUoyQdoWHeuZcc6e5Mrvs8cLfMbIXMnLYprY5ZgQGUk+pDDNV/kYBKXjfV50cY+McEak/cVr5/acXEMVxpbmSayoZejYwkbBRsWbyBQOpz2BNfZPk98NmysIonH0rZkl74kc5Iz30jC/s1d8TjszyyQ5st4yOkpSlegzFSuOMA1sScDnruen4qaqtSPEEKubdWUMpnXKsAVP0cvUHagpfO0/pF/eFekmVujA/Ag1p/gG3/AKtD/Zp/lWe24dFGSY4kQnqVVVJ+OBQc5wv5QoZXdWXTozjSwmfIk5YVo4ssshJyFwSQG9DW7N41tleNQ5ZZNy4VuWg0K41NpxnDKSM5AYEgDevyPwVbjBzMSpJjzK55RLazy9/Lk4G3bbptX5N4Jg0kIpUlHQAs7RZaLklmj1eZigAJzk465JNBZt75JF1IdS5ZcgHGVYq3b1BFKx8L4eIIY4VJKxKqAnqcDGT7z1PxpQbdKUoFKUoNHjVyI4JGJI8pC4GWLN5UCqerFiAB3JFfEuLz3NiBw5reMvyECskjFCrAoWA0ZyGDE5749a+xR/ymfV/MWrEL6STjIZv0Y91Hqxb8kZg+Po+XdWFz0GuW1c+6ZNSZ+DxjH6dU82Eyx3fSeGVl7PnXGlvLnlq8ajmusQ0q66+YcaGdthHtqPXZdq6Cw8JJb5ileRLolyskUkkcciZ1DlBSFGkEZUjOxJyDmsd7f8+7ZZHjEdm+0LjzSMUH0jHUMDDELsR1J7Ykcd8aRvCkFsXMyOpUaTIY9JbUFkbKt+QMahhvTpixs10zz+F9nfddbwHiryLcQl1N1AdHNK+2CmYHcDAJGcMB6HpkVvXMzJpdpk5cSsZmKeY7DGMHydyeudgBvUPwjwtreOWWaTXLL5pNtxp1HfH1jnoANgoxtvuhlCoY9EXziTW6yr9I+QSwC6vbIA7kAdjUbklI2Viw4eFE0zHXKx1a228uB679+npUi6jYs0MGYooeWGEQVZJJpsskaswIQADmM2M4IxVG5tOYZFklJjk06YxhcBdJbzDzHJBzvjBxtUwcSS3vV1TBYXZTKrL5UlWApATKTgBhpGD+ac7jPMLLl3MtydnP8f4fcW7o8k6sTInKfINxE43XBZBzFBB6/lYOaz3d3eTxyNzInYry3jEZRTHuSQTIfOcsPSqHGpIZY3cx87nl/McAJHHkZEn1EXGRjck5671D8G3R1sHJ1vGoIbIOuMkOMEAg40tjHdjUcs703Xp2Y94rfJlaJPxWV51V2VDcwYP0SuZNDHSwDFlGkKT08xABO32qvjPgDgzSX920R0vaRosbN/SPK8mDj6jKpU47NnqBX1zht+Jo1cAjOQyn2lYEh1PvBBH2V6fD9kZc/urapSlWoFS+Ne3bfrx/CmqpUvjXt2368fwpqCpSlKBSlKBSlKBSlKBUnit0zsLaFiJHGZJB/MxHIzn+kbBC/At0XfLxTiZQiKIB7iQZRSfKq5wZHxuEH3k4A3NZeF8NEKEai7uS8khxqdzjLHG3YAAbAAAdKDPa2qxoqIoVEAVQOgA6VzvylWfM4bNg4kj0SQ7EkzI6tEFA3LMwCj9KunqRIefdBf5u0wzehmZfIP2EOo++RPQ0HzOHgcN5bxTMFd5F5pcqDkv5iMN2B8o3201k4JwuO2CPKFjkkIAQYIDt2yo3b39BW5xfh7cLkfKk8PldpEkUZFsznLRyADaLUSVboM4ONq/bmUSCFkw68xX1KQV0hXyQw+IG3rXkcsywy1fDbjrKbjNZ2wjml0rpSQRucdDKTMJD8cCLP2VgeFzMmo6gjPJr0gBVIKJGD3Pc/D3rX7dztGJZdepVQssZwFBVcnLY1ZJB74GelI5ZCQW0BSgyoB1aznO57AY7dz6b03O+U9enouryqwj1Yjys22kBznC+8gAnHYr615guuZzAY8BXKENg6sY3Ix0++tThjMIo2MgEYghGnAGGCDUS3X02rzLAAGZmbSJDKNBO+wwCF3b4DrUMsp4SkTpOENh7eO7VY8N9Hy1aWNZMnTnVgL5jjK5wetaCgW8EtzM4d1aRskdZQxCkAdOg6ds1V+frFqkmOhpjq090RQqgtjYYGCx6AnG+1efCXhGXiUxllXTYxzF8OCHlG0gURnBVGypLNuRgAAEk28OGXLdevd/PdDPKYTbvPkx4JJDatNOMT3rCZwRhlTQqxKQOhCjJHYuRViX+T3Ib+ZuiFf0WfGEb9sDQfeqepzYrX4hZLNG0bZw4xkbMD2ZT2YHBB7EA17Ukk1GG3fdsUrQ4LeNJHh/xsZMcnbzr1IHYMCGHuYVv11wqXxr27b9eP4U1VKl8a9u2/Xj+FNQVKUpQKUpQKUpQKm3/ABUh+TAoknwCQfxcSno0hHT3KPM3bYEjDJNPOSsYaCIHBlYYmbBweXG3sj85x8FIwaoWNgkK6I1wMknclmY9WZjksx7kkk0GLhnDBEDli8r7ySN7Tn/oo6BRsB9pO7SlBrcRvhDE8jAkIM4HtMfqqPVicAe8isPBbExRAPgysS8pHQyOcvj3A7D3AVr8R+luIoRusf8AKJfTynEIPxfLD9Sar0H4ygjBGQdiO2K+L+MOHGy4q3zOMJELVbmS2QHTLiV0lMaZwsgXDAKBnSfXf7TXKeL/AAzBe3FtHKp1KJn1oxjlCBVU4dSDjW8Zx7qhnj1Y6Sxurtxk06TwrIhMqbOqqQFkI3UNn0ODj1G4OMV+8U4g0dvJKFGuON30k5XKqWxnuNqr8X+S+CBFNlNNau7xoQGM0bl3AZmjm1ZYLqOQR0rPD8lGva6v554+8aKlujDuHMfmYe7Irzb8LPq8zTT9ea/dykUaz2hKKoNwnMIO45jAMNR9zBfura+fqIhIQUXHs43B6acDq2fKAOvatrinyTTwXBfhrosLqAYppZPI4JyQWV9SMCNjvkdax8K+TS7ulElxxFVGXULDFuuGZGKu5wCcHDacjOxFRy+FyXLW+yU58ZP3RvAlut7xMfOoiYisksCnBikeF1Q6h9ZU1EAdCQzb5r69wsYnuh6vG/2GGNP8UNcv4J8BpaXLFriWdrSNYoA4VUjjkGpiFUbklSMn0NdTbH+Wzj/wbY/aXuh/gor1OPCYY9MZMsuq7VKUrxMhKkBipI2YAEj34II++popdyOTdJINkucRP6cxQTE3xI1ofX6MdhVeonEeASyxshvJMnBU6ItnUhkbZOzBT9leeExzTQpIbuRWYeZdEXlcbOu8fZgR9lBdqXxr27b9eP4U1evwZL/XJP3If9FefwMxeNnuZHETawpWMAnSy7lUBx5jQVKUpQKUpQKUpQKUpQKUqfx64ZIH0HEj4jjPo8hCI2O+ksG/ZNBh4CNfNnP8+509fxcfkj69jhm2285Peq1YrW2WNFjQYSNVVR6KoAA+4CvU0wVSzEBVBJJ2AAGSSfSg83NysaM7sFRASzHYADqan8GgZme4kUq82kKh2KRLq5akdmOpnPcFsfVFYrC0a4K3E6kKCGggOwjHVXde8x2O/sdBg5JtUEriZ1T20fozzH4RrpB/ekT76q1J4b9JcTzdl0wJ8Ey0hHpl20n9UtVqBUzw6MQY9HmH/uyVTqXwE7TD8meb+9tQ/uIP20GPiD8i4Sc7RyqIJT2UhiYGJ7LqaRf/ADB6VkgH8tl/Ogt8fsyXWf8AmFUZYgylWUMrAggjIIIwQQeormuF/wAnvmgZyyNDHyCckqNc55bMepAVivchTnpkh1FKUoFSeH/RXE0X1ZMXEf7XlmAHuYK//n+6q1SeNHRJbzdlkEbb7aZvIM+vn5dBWpSlApSlApSlApSlApSlAqVxPz3FvH6GSY/CNQo/9UiVVrQjtW+dPIR5BFGidOuuRpduv9F+7Qb9T+O2rSQlFGrU0QYbbpzU5gOe2jVn7aoUoFafF78wxM6rqfZY1/KkY6UX4EkZ9Bk9q3Kjoefc5/mbQkD8+cjDH4Ipx8XPTRuG9wux5MSR51FR5m7sx3dj7yxJ+2tqlKBUrhx03Nyh6sYph+i8fL/5oX++qtSrnyXkTdpo5Ij72UiSP7hzv3qCrXN8TsjLcXATHMSG1kiJ6CVJLxkz7j7J9zEd66SpfDTquLlvyWij+6JX/wDtoN2xuxLGki5CyKrjPXDAEZ9+9Z60+E2ZihWNiCUyMjpjJI/uwK3KBWpxay50EkYOC6sFPdWx5WHvBwfsrbpQYrV2KKXXS5UFlyDpYjJGRscHbastKUClKUClKUClKUClKUClKUClKUE/jF26qqRD6WY6EOMqmxLO3uUAnHc4Hetjh9isMaxpnSo6ndierMx7sTkk9yTWxSgUpSgVK8RjEQlHW2ZZv2V/G7DqeWXwPXFVa/GXIwehoAORtUzgRzznP155PtCYjH9yCt+1tljRUQYVFCqOuFUAAZPuFLa1WNdKDCgk43O5JY9feTQZaUpQKUpQKUpQKUpQKUpQKUpQKUpQKUpQKUpQcnxLxO8V7oaWIQqUUqArP5k1ebMgdTnoQjJgbsN8YLX5RQ4Y/N9kSeR8OfZjW1YY1IpOr5wnUKBpJyRiuva2QsHKKXAwGIGoD0B64rzHZovsxqOo2UDY4z09cD7hQcpf/KEIg5aFWMSOzaJlYFlSdwEOnzJ9CwLbaSRscHHmXx4wmVOUgQFg5VxIxZXQfR+UBl0sPQ5JHbfp7vg8MkbRNEuh0eIgDSdDgqygjcAgnpUN/ESKYn+aqIGaVVkyupSvMJKx6eh5ZJ3HtJjUScBsR+KC1sswiQs8kcaosqsuZNGnMirsQHGRjscZ2Jk3PykiOEyvb4IAk0czJMZiaUkEJ7Q0sMEBemWGdt/hPiuFgsckQhkaRVSMAyKWZIpV0sqAatMqsfTS53Clq3L7jVnHIYZdIZULkGMldKrk4OnBIU9BvvQT28bkEqYFBLFYyZQEIEs0TGRin0f4oke1nUBWbw740F3IEEDKCgbUTnB0RuQfKAR5xggnOOgyKxXfGbSZmgkSVAqrJq5csWdpnYZAByBG5IPX3kVlg8QWkckcMKAuOVEAFKlYjpVSGZfMq5QYz3FBpL8oAUHXGCxCuoDBSVd7tVGDnJUW+/6fbG/niHj11jIEKJN31SAxhcWrDB0jW+LhPLt7LbnAzRHFLRXMSKrPHLpYFHOlpCSwQ6Dkkk7DA36iv0eKLJyikjU8hRFeJ1PMVli+um3mKxg9MjAO1Bpw+PtbEJbMfM4BZ9GURZix8yjD/RNt7PmHm9rT4g8fasYjUMwC6WfTGr6pB55HQFRpTunUgd810PCJY5o1mWNVL5LDAyHBKPk43IIYZ71s/MY8aeWmnpjSMYznpj13oOOsvH7yQMwi88VvzmbfQzJFHLIuCMBWDEKQzYzkjpnt1bIz61q3HConBVolwwCnYDKgghTjquwGOhG3StugUpSgUpSgUpSgUrCbxPy12YIdx7ZxhfjuNvfWagUrC94i6suo0AFskDSD0J9M17WZSSoYFlxqAO4yMjI7bUHuleOeurTqGrGrT3xnGcemaSzKoLMwVR1JOAPtoPdK8iUZK53GCR3AOcf4H7q9UCosPhOAadQZwhYqCzBMF3dVaMHS4Uu2nUDjNWqUEW28H20ZQrG2Ym1oTJIzK2FXOWYk+RVTfouV6Eg5LrwtbySNK8ZLuGDedwDqQRk6Q2AdIUZG4xkYNVqUESXwfbNuyuSRgtzZdR/GZy2vJJEkgPqGx2GPUHhG2SQSLGdYOR53IB1K2ylsDdVPTtVmlBJn8LW7yGVkbWd9WtwQfVcN5T0O2OleLbwnbx8vSrAwACM8x9lBUqp826gqDg+/1ObNKDV4Xw8QRLGCTpzknqWJLMftJJ+2tqlKBSlKBSlKBSlKBSlKDmL/AMOzPI6q8YhkmWfXlxMrLGq6QAMdVB1agRk7Zwa0rPwldKYNVwNMLE6VkfYa42zkr5yQrqRhBhzj62rYntpRdO3ImeUuDDIJCtssXLA0sNWANWrK6csWBHqJqcY4gJIoyH1OsrqDGgLFDYBuZj2Iw0lwMjqApBOxIb9h4PmWG5jkkQvcRxIJNTuWeNWBkcNjGtsMQp2yd+9fl34UuJnllaRI5JA+lY3k0o4ijSFtQCliGVm3G2RjPWtUXl/PHLg5VBdRDQqkStEgWNs9tblth+RjatdOJXdzdctJW0wvIzlFTRGQ9ykYDH2sqseQ3fP2Bt3Pgy4aSR+cvmO55jh5V50kmlsqRGArIuwYfRjIxgCgvhiQWlxEZA80+MO7OQQqoFDMQSNwx2H1idyTXP3tnfOS0guGUlGMakqFdoYiQpCt5Q+odDp0tuCwauiEk0L2rSJNIBFOj6AZCrM8Bi14O7BVYFvUH1oMPEOBXUzmRjEueWDCJZeWdIuAG5iorAgyRvsBvH1GAwxw+EJi7c2cujTcxhzH86ZmIBQAaSA8a41EERj0AE4wcQjYyIGBcKhygkC455UKmRsX5eo577kDcbUMnEI20qh0ATsq6Qxcl7lgOYzYQ55AXO2G6HfSHmPwfeaSGuQSyQhzzJCZGTlaxqK+RTpfch86+gBZW63hVq0cMaOxZkUAsSWJI/OIBPxO5rk7W44kwOSwwyhTy1BKtcxqWIYZysRc7gdMkdq2+Ki8+aoyBmuYzdEYAGSsVyLcso2OTytumT2oOspXLwT3omVH1mISOAyomXXWuOZ00ro1YIxkj1wD0sMmpQ2CNQBwRhhkZwR2NB7pSlApSlApSlApSlApSlApSlApSlB+V4PUfA/4ilKD8g9kfb/ia8we0/6X/wARSlBlr9NKUClKUAUpSgV+0pQKUpQKUpQKUpQKUpQKUpQKUpQKUpQ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3076" name="AutoShape 4" descr="data:image/jpeg;base64,/9j/4AAQSkZJRgABAQAAAQABAAD/2wCEAAkGBhQSERUTExAVFBIRGBUVFRUXGBoXEhcWGRcVGBUbGRUXHCYgGxkkHxoWHy8sIycrLSw4Fh4xNTAqNSYrLikBCQoKDgwOGg8PGiwlHyQsLDQ0KSw1LC8sLC00LCwsLC8vLC0sNCkvLCwpLCwyLCksLCw1LCo0LDAsNC0tLC0pLP/AABEIAQEAwwMBIgACEQEDEQH/xAAbAAEBAAMBAQEAAAAAAAAAAAAABQMEBgIHAf/EAEsQAAIBAwIEAwMGCQkGBwEAAAECAwAEERIhBRMxQQYiUTJhcQcUI0KBkRUzUmJyc4KSsyRDU1STobHR0jRVlLLB1GODoqPCw/AW/8QAGQEBAAMBAQAAAAAAAAAAAAAAAAIDBAEF/8QAJhEBAQACAQQBAwUBAAAAAAAAAAECEQMSITFBBBMysVFhcZHwIv/aAAwDAQACEQMRAD8A+40pSgUpSgUpSgUpSg5q14Mv4UmmLyHTDCyoXflq0hnRzo1Y6RLgYwMseprpalW/+3TfqLb+JeVVoFc7484VzrN8O6PH50dGZSpGzeyRkaSdj/jiuiqZ4k/2Wb9BqDfgiCqFGcKAoySxwNhlmJJPvO9ZK/BX7QKUpQKUpQKUpQKUpQKUpQKUpQKUpQKUpQKUpQKVATjM34RNqY05IhEwfza8E6AD2zqDfYM1foJcQxeyfnwRY/Yknz/EH91VKl3O15CezRTp8SGgZf7g9euH3DPPOcnlxmOJR21KC8jD+0VT+roKVS/En+zt8Y/4iVUqT4mkAhXLBczW25IA2uIj1PuBoK1K1LC+5mvy45cjR9c50436bdenatugUqHxPjcsd7b28cKyLOkjuSxVo1jaIFuhBHn2G2SOtXKBSlKBSlKBSlKBSlKBSlKBSlKBSlKBSlTuL28nllh3khJOjOFkUjDoewJ2IJ6FR2zQY5hi+j/Ogmz+zJb6f+dvvpxyXVC5TzNA8bso3byMkrKB3Yp0+IrkeN+PdN1rghWT5rFpkjbWtw7SlGaNI1Q6ZFEa+1+V2HmroODcZjdbi6iJlheRCDH5jpEMCscDc6cHIG40kYyMVzY5fxNxKaeWeRZJFhtMLbtDIqKHaFXaWRjkldMg9VCg7EmqH/8AYrYcPsXaNpZr0Rsw1BSWkCvPIxwdgX6Y7gbVxvBZLbTJqljkZpZCyhwVLiRwNKq2HQgJoBB2AG4xiTxd3njgtY4JFliF66r5UURyyxvCyHOAVZQNOxHpg1lnyJ1ZS+l147qV9gtvlBsZJlgS5UyvJJEq4bd4wpYZxjHmGD0boCcVxnEvEkXE7O2vXhCpBNypoHxJgzoioyAj6QjXGwwucM+2RXz6Lw1eCRuXZzo6xwCN9ICrJEwYNzSdOxAOxOfSrvh+6FuRFy258NzHJyBhyIFsxDzNfs5y22+TjFTy5ZZZf0RmNl3HU+DOPJaCezjkMgwjWasCDJM4fmojaQCA2hzg+UO/QLt9JsLblxJGWLctFTUeraVAyfecZr5AdU/EbbTI3N58TqmhwyxoQ83nZiunQGB0AbuAeu/ZXPiSZJZI4FV5ZHkkYyM3JihQiBMKu5LtG+AMbhyTtu4eTq4+qnJjrLUX7Fdd1PJ2jEcC/EAyyEH0PMRT746pThip0EBsbFgWUH3qGBP3iuK8M+LCqy28kWq9DNIEiyVn5rOQ653RQQVbVsuBucjPbRZ0jVjVgZx0z3xntV8sym4hZrtU35vd/wBYt/8Ah5P+5p83u/6xb/8ADyf9zVWldcSvm93/AFi3/wCHk/7msMs9zFJDrlhdJZOWwWF0bBSRshjOwG6jsat1H8RSFTblULkTrhQQCfo5e5IHv+ygsUqb+Epf6nJ+/F/rrPBdOysWhaPSNtRU52P5JPT3+tBt0rg08a3MawPLAMSW6v7a4d2kt0DlgPo1Gs7fngVsN8omHK/NxtC0u0oJDLFHKQcLjRhx5gSMb+6g7Slcpwbj80sZdmUnm3CjRh00pPKi6XwNQwo3xvSg6uosviiOOKSWUaFjmaAbjzMH0ru2kAn3nA9atVLbwzblnblHMja287415DagNWFbIByMGgw2fi2GWREQSHm7K+k8vVy+aVLdmC79KoT8VhRtLzRqw7M6g+7Ymp0PhOJblbgM+UHkTbSDyxETnGWOkY3J/wAMWGgU7lQT7wKDU/Dtv/WYf7RP86mHxeqkh1RsdGinicH7GZGH3Vc+bL+Qv3Cua8YeJVtdMUUUb3UwZkV8LFHGuNcszfVjXPxY7DuQt0OSsOI/OZruaOQR8yZhnQGn0KFjA5vMKgZjJA0HGdjvWlw7js8N5JDZNDHHc4JeRHeMTpzDKEVGAMhUoSSceQjrnEGx41bssrTXKtK8sxdYiyq5LnGiNDupGMYz160uTNdNiOF1bIMbFwXhwQdSRxjZtjuzd8ZxtXl3lz+rbPH+/trmOPQ3LDhU9sSPm08kmWLsnKMMpLMdYZzqTOckDG/rWs3D2FyJryKSGJl5YcTNhGLAgO64Cqeg7Aj1Ndh4Vkm0PFcuzyxnUC66XMbZ06iNmOVYZHuqxNbhgVYAqwIIO4IOxBHpVdn/AFb+vtKeNNB+FP8ANwG4pM0QGyjlK2n86YLqO22QQfUmvm8UgW5leGOS4idkCOru02pFIYo+DmPzEbnG21WvDXg2Fnn5sCFbaRreIEbEKdZdh9ZvMq5P9H7zXSyQQ2sbyYWNEXLN6KP/AN0HuqXJlN68uYz25ew8VXNrM118yJWKGcaHZ1YFtDaizIFKjSBpBzjOMnAq1wcuodzc/wArfadZE1KAHdlCxhl0qGeTBRtJ1ZOT0icYuprlY2NlItpq1vqIaSRNJxqt1IbTuD1z02NbVpxAFQEnLo/ljd11KGGcoxDK2rthsH3npUMuXLDDokdmEuW6ueC+Ixx3102lTKYoRHHB53lDPMWY7DBBVQSfKuclt6+lwStyw0gVGxlgGyqnuNRAzj1rjfktsAqXMhxzWm5T6VCR6Y1BiCoOnlkycknJO9dndkaGyhcYPkABLe7B2P216nDNceP8Muf3V5/CMX9Kn7y/50/CMX9Kn7y/51I5kf8AuyT+yh/105kf+7JP7KH/AF1agr/hGL+lT95f86m8Vu0Z7YK6seeNgwJ/FTehrFzI/wDdkn9lD/rr1BeRLJGPmTxNI2hXMcYAbSx6qxI2BoLtKUoPJQenu+yv3TX7Sg/Ao9KV+0oFKUoFKUoFfLIuEJxGe5uZizRtcCKNcjQ8NqSoVgQcxtLrcgddK12XjXj7W0AWIarq5Jhtl/8AEKk6z+YgBc/o471o8B4QttbxQLuIkVc+pHtN8Scn7ao5r21FmE9sjWKFQhRSg6LgaR8B0H2V5SzjhViqKqgFjpAGwGapLFWDinDzLBLGvtSRyID6FkZR/jWeYLepHtQZjDcBCgeJgyPgSKr8t0yBkZyo2ztqNbzx1tW7a0V9DIWAJRhhlPdSPUHb7MjavMiVDLF2VC4dYmMzZYHmTySDHYNjAPvFafFLaOdxA6llQpK+DhQVOYww+tqIJx6Lk9s1LOEgzZBGZWIyMZGF3HqK9ulU5drtOI/EZXVotOnS8mh8glt1YjG4xuNyc/CuU4pwWeGR2gjWWKX8ZGehI6EjqGHZlz0GRkA11jSLOFaNvLFLuSGGSmtWAyN9z16bGssgqm3p9J62ifJf4nlt7r5rOumO9dnQEMGjmxsuqTd0ZUwD2KgdxX2Oviviu0fQk8X420dZ0HduWyvpGP0f7q+wcL4lHcQpNEwaOVQysNwQf+o6H0xXq/G5fqYfwycuHTk2qUpWlUVL417dt+vH8KaqlS+Ne3bfrx/CmoKlKUoFKUoFKUoFKUoFKUoPn/ynGWCS3v1RnhtVmWTTjUhlaHS2nqVOkodO41A4O9e+C+J5Z9eOG3CGMAnmjk5znZeYo1Hbt6j1rb8ftzpLOy+pcytLMPyobdQ5U+4uYgftqvzVRSzMFVQWZiQFAAySSdgAN6o5NbWY705OXxreMCsXBbtWIIUvoABI2Od126+bbbesVt4Sv7tQbq5a2Ue0sbmW5Y9TliTFD28qK2PU13tpOrqGVgysAVZSCpB6EEbEVP4daC2mljWL6K5dpw6jIEjAc1ZO4JI1A9N9O2BmUk0jWta2SWNrpMssiRZ80jcyZizeVc4GokkKB7wK1/mk7+aSUw56RRBCV9zyuram/R0j9LrW7xW4QyRpIsiqJEZHIXktJg6FJBJG52yAMgb9M/l9JIGQIisC2JCzadKYJyAAdTZwMbdetU5rMWnc276AFlKsOrFVYn4gjH3AVEvjK8U0PMZJo1DLJCBqZW1aCqSEgElXUgn6vXcV0ktQnuFE8shYLHEixu7EBdWoudzthQwHxcjsazVbHHWPiGewBhv48kksLhclJC25yxGnUDtuV/6mzbeKIJRlGZgOuka8fHlFqvucjbcH7iP8qj3fh62dg72sRcdGKLqz164qjPLG+Ysks8NefjEQVjzAGUHytlHzjbyOA2/bbftXR/JAxNnNthBdT8sdFAIjLge4SGQfYa5DxPwRJRzWGTErbZfBX2jgoQQeu4B69DXZ/JDxEPw5YtIVrR2gIAAyAFdGIHcq6knuc1p+FMd2xVz29tu2pSlekylS+Ne3bfrx/CmqpUvjXt2368fwpqCpSlKBSlKBSlKBSlKBSlKDh+NHPGos9FspSn6TXEYf+4CrLaSpDgFSCGDY0kHYg52xU35QLVojBxBFLfMuYJ1UZZraQDmkDuUKq/wDVzHiHxDHccoQobiCOVZJjo1W0gCnlxlyQGJdk6Bgpxq6Gs3JNZbW4+Fe/wDHEyM5hs1e2idozO0uldSbOdKIxCA7aumxJwBmqnDOMpfIPNJDLbyKZYlfDAjJUFl9uJh5gRswGOxFTrviFvFBzYI0WFyrOqeRVXZGYR9FI21DA9k53FSPDvEl+dXEkCc1IIIotMeMM/MyFU9MICPhqPoar+perU8JdPbbtr9UmWSEsCSuGAI1LndT6gggMD6qCOlSLfij8tZppIkhES8wkENzgzLKdROlUyAAMZ369qyCVfnAEbQo7LzbhMA3DDCrGchtgDkZOegA65rRidoxBE7Iqu02Y2Uu7tzDJHpIOlQBliTnfSOtMqSNni02EEolKxxBpXChW5iKhbGSDgd9tz6jrUy0x83ZAollizzF6K1xnmMNRGD5+++MD0rY4lcGWOVBG4xJHHuPbXmx62UDJ06S25HbPSvM9/o5juUEKkBSuWcscBshQd9R0gAE7e/bPlVsTuJcY0h4+S7lI9UxjZVWJWU9HcrvgEjHQAHbap9j4qtSFjVmTbCq6kNt1Hm3JH21SsuWyXal15j3cI0EgOyMbUDyncqY8j4A++tbxPwVrichiyRRAFZMDIdcMxUPkebUoyQdoWHeuZcc6e5Mrvs8cLfMbIXMnLYprY5ZgQGUk+pDDNV/kYBKXjfV50cY+McEak/cVr5/acXEMVxpbmSayoZejYwkbBRsWbyBQOpz2BNfZPk98NmysIonH0rZkl74kc5Iz30jC/s1d8TjszyyQ5st4yOkpSlegzFSuOMA1sScDnruen4qaqtSPEEKubdWUMpnXKsAVP0cvUHagpfO0/pF/eFekmVujA/Ag1p/gG3/AKtD/Zp/lWe24dFGSY4kQnqVVVJ+OBQc5wv5QoZXdWXTozjSwmfIk5YVo4ssshJyFwSQG9DW7N41tleNQ5ZZNy4VuWg0K41NpxnDKSM5AYEgDevyPwVbjBzMSpJjzK55RLazy9/Lk4G3bbptX5N4Jg0kIpUlHQAs7RZaLklmj1eZigAJzk465JNBZt75JF1IdS5ZcgHGVYq3b1BFKx8L4eIIY4VJKxKqAnqcDGT7z1PxpQbdKUoFKUoNHjVyI4JGJI8pC4GWLN5UCqerFiAB3JFfEuLz3NiBw5reMvyECskjFCrAoWA0ZyGDE5749a+xR/ymfV/MWrEL6STjIZv0Y91Hqxb8kZg+Po+XdWFz0GuW1c+6ZNSZ+DxjH6dU82Eyx3fSeGVl7PnXGlvLnlq8ajmusQ0q66+YcaGdthHtqPXZdq6Cw8JJb5ileRLolyskUkkcciZ1DlBSFGkEZUjOxJyDmsd7f8+7ZZHjEdm+0LjzSMUH0jHUMDDELsR1J7Ykcd8aRvCkFsXMyOpUaTIY9JbUFkbKt+QMahhvTpixs10zz+F9nfddbwHiryLcQl1N1AdHNK+2CmYHcDAJGcMB6HpkVvXMzJpdpk5cSsZmKeY7DGMHydyeudgBvUPwjwtreOWWaTXLL5pNtxp1HfH1jnoANgoxtvuhlCoY9EXziTW6yr9I+QSwC6vbIA7kAdjUbklI2Viw4eFE0zHXKx1a228uB679+npUi6jYs0MGYooeWGEQVZJJpsskaswIQADmM2M4IxVG5tOYZFklJjk06YxhcBdJbzDzHJBzvjBxtUwcSS3vV1TBYXZTKrL5UlWApATKTgBhpGD+ac7jPMLLl3MtydnP8f4fcW7o8k6sTInKfINxE43XBZBzFBB6/lYOaz3d3eTxyNzInYry3jEZRTHuSQTIfOcsPSqHGpIZY3cx87nl/McAJHHkZEn1EXGRjck5671D8G3R1sHJ1vGoIbIOuMkOMEAg40tjHdjUcs703Xp2Y94rfJlaJPxWV51V2VDcwYP0SuZNDHSwDFlGkKT08xABO32qvjPgDgzSX920R0vaRosbN/SPK8mDj6jKpU47NnqBX1zht+Jo1cAjOQyn2lYEh1PvBBH2V6fD9kZc/urapSlWoFS+Ne3bfrx/CmqpUvjXt2368fwpqCpSlKBSlKBSlKBSlKBUnit0zsLaFiJHGZJB/MxHIzn+kbBC/At0XfLxTiZQiKIB7iQZRSfKq5wZHxuEH3k4A3NZeF8NEKEai7uS8khxqdzjLHG3YAAbAAAdKDPa2qxoqIoVEAVQOgA6VzvylWfM4bNg4kj0SQ7EkzI6tEFA3LMwCj9KunqRIefdBf5u0wzehmZfIP2EOo++RPQ0HzOHgcN5bxTMFd5F5pcqDkv5iMN2B8o3201k4JwuO2CPKFjkkIAQYIDt2yo3b39BW5xfh7cLkfKk8PldpEkUZFsznLRyADaLUSVboM4ONq/bmUSCFkw68xX1KQV0hXyQw+IG3rXkcsywy1fDbjrKbjNZ2wjml0rpSQRucdDKTMJD8cCLP2VgeFzMmo6gjPJr0gBVIKJGD3Pc/D3rX7dztGJZdepVQssZwFBVcnLY1ZJB74GelI5ZCQW0BSgyoB1aznO57AY7dz6b03O+U9enouryqwj1Yjys22kBznC+8gAnHYr615guuZzAY8BXKENg6sY3Ix0++tThjMIo2MgEYghGnAGGCDUS3X02rzLAAGZmbSJDKNBO+wwCF3b4DrUMsp4SkTpOENh7eO7VY8N9Hy1aWNZMnTnVgL5jjK5wetaCgW8EtzM4d1aRskdZQxCkAdOg6ds1V+frFqkmOhpjq090RQqgtjYYGCx6AnG+1efCXhGXiUxllXTYxzF8OCHlG0gURnBVGypLNuRgAAEk28OGXLdevd/PdDPKYTbvPkx4JJDatNOMT3rCZwRhlTQqxKQOhCjJHYuRViX+T3Ib+ZuiFf0WfGEb9sDQfeqepzYrX4hZLNG0bZw4xkbMD2ZT2YHBB7EA17Ukk1GG3fdsUrQ4LeNJHh/xsZMcnbzr1IHYMCGHuYVv11wqXxr27b9eP4U1VKl8a9u2/Xj+FNQVKUpQKUpQKUpQKm3/ABUh+TAoknwCQfxcSno0hHT3KPM3bYEjDJNPOSsYaCIHBlYYmbBweXG3sj85x8FIwaoWNgkK6I1wMknclmY9WZjksx7kkk0GLhnDBEDli8r7ySN7Tn/oo6BRsB9pO7SlBrcRvhDE8jAkIM4HtMfqqPVicAe8isPBbExRAPgysS8pHQyOcvj3A7D3AVr8R+luIoRusf8AKJfTynEIPxfLD9Sar0H4ygjBGQdiO2K+L+MOHGy4q3zOMJELVbmS2QHTLiV0lMaZwsgXDAKBnSfXf7TXKeL/AAzBe3FtHKp1KJn1oxjlCBVU4dSDjW8Zx7qhnj1Y6Sxurtxk06TwrIhMqbOqqQFkI3UNn0ODj1G4OMV+8U4g0dvJKFGuON30k5XKqWxnuNqr8X+S+CBFNlNNau7xoQGM0bl3AZmjm1ZYLqOQR0rPD8lGva6v554+8aKlujDuHMfmYe7Irzb8LPq8zTT9ea/dykUaz2hKKoNwnMIO45jAMNR9zBfura+fqIhIQUXHs43B6acDq2fKAOvatrinyTTwXBfhrosLqAYppZPI4JyQWV9SMCNjvkdax8K+TS7ulElxxFVGXULDFuuGZGKu5wCcHDacjOxFRy+FyXLW+yU58ZP3RvAlut7xMfOoiYisksCnBikeF1Q6h9ZU1EAdCQzb5r69wsYnuh6vG/2GGNP8UNcv4J8BpaXLFriWdrSNYoA4VUjjkGpiFUbklSMn0NdTbH+Wzj/wbY/aXuh/gor1OPCYY9MZMsuq7VKUrxMhKkBipI2YAEj34II++popdyOTdJINkucRP6cxQTE3xI1ofX6MdhVeonEeASyxshvJMnBU6ItnUhkbZOzBT9leeExzTQpIbuRWYeZdEXlcbOu8fZgR9lBdqXxr27b9eP4U1evwZL/XJP3If9FefwMxeNnuZHETawpWMAnSy7lUBx5jQVKUpQKUpQKUpQKUpQKUqfx64ZIH0HEj4jjPo8hCI2O+ksG/ZNBh4CNfNnP8+509fxcfkj69jhm2285Peq1YrW2WNFjQYSNVVR6KoAA+4CvU0wVSzEBVBJJ2AAGSSfSg83NysaM7sFRASzHYADqan8GgZme4kUq82kKh2KRLq5akdmOpnPcFsfVFYrC0a4K3E6kKCGggOwjHVXde8x2O/sdBg5JtUEriZ1T20fozzH4RrpB/ekT76q1J4b9JcTzdl0wJ8Ey0hHpl20n9UtVqBUzw6MQY9HmH/uyVTqXwE7TD8meb+9tQ/uIP20GPiD8i4Sc7RyqIJT2UhiYGJ7LqaRf/ADB6VkgH8tl/Ogt8fsyXWf8AmFUZYgylWUMrAggjIIIwQQeormuF/wAnvmgZyyNDHyCckqNc55bMepAVivchTnpkh1FKUoFSeH/RXE0X1ZMXEf7XlmAHuYK//n+6q1SeNHRJbzdlkEbb7aZvIM+vn5dBWpSlApSlApSlApSlApSlAqVxPz3FvH6GSY/CNQo/9UiVVrQjtW+dPIR5BFGidOuuRpduv9F+7Qb9T+O2rSQlFGrU0QYbbpzU5gOe2jVn7aoUoFafF78wxM6rqfZY1/KkY6UX4EkZ9Bk9q3Kjoefc5/mbQkD8+cjDH4Ipx8XPTRuG9wux5MSR51FR5m7sx3dj7yxJ+2tqlKBUrhx03Nyh6sYph+i8fL/5oX++qtSrnyXkTdpo5Ij72UiSP7hzv3qCrXN8TsjLcXATHMSG1kiJ6CVJLxkz7j7J9zEd66SpfDTquLlvyWij+6JX/wDtoN2xuxLGki5CyKrjPXDAEZ9+9Z60+E2ZihWNiCUyMjpjJI/uwK3KBWpxay50EkYOC6sFPdWx5WHvBwfsrbpQYrV2KKXXS5UFlyDpYjJGRscHbastKUClKUClKUClKUClKUClKUClKUE/jF26qqRD6WY6EOMqmxLO3uUAnHc4Hetjh9isMaxpnSo6ndierMx7sTkk9yTWxSgUpSgVK8RjEQlHW2ZZv2V/G7DqeWXwPXFVa/GXIwehoAORtUzgRzznP155PtCYjH9yCt+1tljRUQYVFCqOuFUAAZPuFLa1WNdKDCgk43O5JY9feTQZaUpQKUpQKUpQKUpQKUpQKUpQKUpQKUpQKUpQcnxLxO8V7oaWIQqUUqArP5k1ebMgdTnoQjJgbsN8YLX5RQ4Y/N9kSeR8OfZjW1YY1IpOr5wnUKBpJyRiuva2QsHKKXAwGIGoD0B64rzHZovsxqOo2UDY4z09cD7hQcpf/KEIg5aFWMSOzaJlYFlSdwEOnzJ9CwLbaSRscHHmXx4wmVOUgQFg5VxIxZXQfR+UBl0sPQ5JHbfp7vg8MkbRNEuh0eIgDSdDgqygjcAgnpUN/ESKYn+aqIGaVVkyupSvMJKx6eh5ZJ3HtJjUScBsR+KC1sswiQs8kcaosqsuZNGnMirsQHGRjscZ2Jk3PykiOEyvb4IAk0czJMZiaUkEJ7Q0sMEBemWGdt/hPiuFgsckQhkaRVSMAyKWZIpV0sqAatMqsfTS53Clq3L7jVnHIYZdIZULkGMldKrk4OnBIU9BvvQT28bkEqYFBLFYyZQEIEs0TGRin0f4oke1nUBWbw740F3IEEDKCgbUTnB0RuQfKAR5xggnOOgyKxXfGbSZmgkSVAqrJq5csWdpnYZAByBG5IPX3kVlg8QWkckcMKAuOVEAFKlYjpVSGZfMq5QYz3FBpL8oAUHXGCxCuoDBSVd7tVGDnJUW+/6fbG/niHj11jIEKJN31SAxhcWrDB0jW+LhPLt7LbnAzRHFLRXMSKrPHLpYFHOlpCSwQ6Dkkk7DA36iv0eKLJyikjU8hRFeJ1PMVli+um3mKxg9MjAO1Bpw+PtbEJbMfM4BZ9GURZix8yjD/RNt7PmHm9rT4g8fasYjUMwC6WfTGr6pB55HQFRpTunUgd810PCJY5o1mWNVL5LDAyHBKPk43IIYZ71s/MY8aeWmnpjSMYznpj13oOOsvH7yQMwi88VvzmbfQzJFHLIuCMBWDEKQzYzkjpnt1bIz61q3HConBVolwwCnYDKgghTjquwGOhG3StugUpSgUpSgUpSgUrCbxPy12YIdx7ZxhfjuNvfWagUrC94i6suo0AFskDSD0J9M17WZSSoYFlxqAO4yMjI7bUHuleOeurTqGrGrT3xnGcemaSzKoLMwVR1JOAPtoPdK8iUZK53GCR3AOcf4H7q9UCosPhOAadQZwhYqCzBMF3dVaMHS4Uu2nUDjNWqUEW28H20ZQrG2Ym1oTJIzK2FXOWYk+RVTfouV6Eg5LrwtbySNK8ZLuGDedwDqQRk6Q2AdIUZG4xkYNVqUESXwfbNuyuSRgtzZdR/GZy2vJJEkgPqGx2GPUHhG2SQSLGdYOR53IB1K2ylsDdVPTtVmlBJn8LW7yGVkbWd9WtwQfVcN5T0O2OleLbwnbx8vSrAwACM8x9lBUqp826gqDg+/1ObNKDV4Xw8QRLGCTpzknqWJLMftJJ+2tqlKBSlKBSlKBSlKBSlKDmL/AMOzPI6q8YhkmWfXlxMrLGq6QAMdVB1agRk7Zwa0rPwldKYNVwNMLE6VkfYa42zkr5yQrqRhBhzj62rYntpRdO3ImeUuDDIJCtssXLA0sNWANWrK6csWBHqJqcY4gJIoyH1OsrqDGgLFDYBuZj2Iw0lwMjqApBOxIb9h4PmWG5jkkQvcRxIJNTuWeNWBkcNjGtsMQp2yd+9fl34UuJnllaRI5JA+lY3k0o4ijSFtQCliGVm3G2RjPWtUXl/PHLg5VBdRDQqkStEgWNs9tblth+RjatdOJXdzdctJW0wvIzlFTRGQ9ykYDH2sqseQ3fP2Bt3Pgy4aSR+cvmO55jh5V50kmlsqRGArIuwYfRjIxgCgvhiQWlxEZA80+MO7OQQqoFDMQSNwx2H1idyTXP3tnfOS0guGUlGMakqFdoYiQpCt5Q+odDp0tuCwauiEk0L2rSJNIBFOj6AZCrM8Bi14O7BVYFvUH1oMPEOBXUzmRjEueWDCJZeWdIuAG5iorAgyRvsBvH1GAwxw+EJi7c2cujTcxhzH86ZmIBQAaSA8a41EERj0AE4wcQjYyIGBcKhygkC455UKmRsX5eo577kDcbUMnEI20qh0ATsq6Qxcl7lgOYzYQ55AXO2G6HfSHmPwfeaSGuQSyQhzzJCZGTlaxqK+RTpfch86+gBZW63hVq0cMaOxZkUAsSWJI/OIBPxO5rk7W44kwOSwwyhTy1BKtcxqWIYZysRc7gdMkdq2+Ki8+aoyBmuYzdEYAGSsVyLcso2OTytumT2oOspXLwT3omVH1mISOAyomXXWuOZ00ro1YIxkj1wD0sMmpQ2CNQBwRhhkZwR2NB7pSlApSlApSlApSlApSlApSlApSlB+V4PUfA/4ilKD8g9kfb/ia8we0/6X/wARSlBlr9NKUClKUAUpSgV+0pQKUpQKUpQKUpQKUpQKUpQKUpQKUpQ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pic>
        <p:nvPicPr>
          <p:cNvPr id="3078" name="Picture 6" descr="https://encrypted-tbn3.gstatic.com/images?q=tbn:ANd9GcSlSoEedQwk5AthkpXeaV245QAZKB3cdDo6FAGoULG4uvZZ07_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836712"/>
            <a:ext cx="4486327" cy="3816424"/>
          </a:xfrm>
          <a:prstGeom prst="rect">
            <a:avLst/>
          </a:prstGeom>
          <a:noFill/>
        </p:spPr>
      </p:pic>
      <p:pic>
        <p:nvPicPr>
          <p:cNvPr id="3080" name="Picture 8" descr="https://encrypted-tbn2.gstatic.com/images?q=tbn:ANd9GcTtLjdlTJtHUFn2wVI01Tbm2rL4F3kl3iRZ_xl6SniovOg9BvL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5045917"/>
            <a:ext cx="2695575" cy="1695451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107504" y="980728"/>
            <a:ext cx="417646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altLang="ja-JP" dirty="0" smtClean="0"/>
              <a:t> </a:t>
            </a:r>
            <a:r>
              <a:rPr lang="vi-VN" altLang="ja-JP" dirty="0" smtClean="0">
                <a:solidFill>
                  <a:srgbClr val="FFFF00"/>
                </a:solidFill>
              </a:rPr>
              <a:t>Trên mình phủ nhiều lông tơ, capitulum (đầu) có hình nón Mặt lưng có nhiều đường vân song song, có 4 đôi chân ngắn nhú ra như măng tre mọc, mỗi chân có 5 đốt. Cuối bàn chân có giác tròn với ống cán dài và có nhiều lông tơ. Hậu môn ở rìa cơ thể và có thể thấy ở mặt lưng.</a:t>
            </a:r>
            <a:br>
              <a:rPr lang="vi-VN" altLang="ja-JP" dirty="0" smtClean="0">
                <a:solidFill>
                  <a:srgbClr val="FFFF00"/>
                </a:solidFill>
              </a:rPr>
            </a:br>
            <a:r>
              <a:rPr lang="vi-VN" altLang="ja-JP" dirty="0" smtClean="0">
                <a:solidFill>
                  <a:srgbClr val="FFFF00"/>
                </a:solidFill>
              </a:rPr>
              <a:t>Ghẻ đực có giác bàn chân ở đốt chân số I, II, III, lỗ sinh dục ở giữa đôi chân thứ III. Ghẻ cái có lỗ âm môn sau mặt lưng, có giác bàn chân ở đuôi I, II, trứng hình bầu dục, màu hơi vàng, kích thước 0,15 x 0,1 mm.</a:t>
            </a:r>
            <a:endParaRPr lang="ja-JP" altLang="en-US">
              <a:solidFill>
                <a:srgbClr val="FFFF00"/>
              </a:solidFill>
            </a:endParaRPr>
          </a:p>
        </p:txBody>
      </p:sp>
      <p:pic>
        <p:nvPicPr>
          <p:cNvPr id="3" name="Picture 2" descr="https://encrypted-tbn3.gstatic.com/images?q=tbn:ANd9GcQ9_GAZYd07FQ26Mj5MxHEKlUlzWzVxqzfXdQbCnRTfN2z5xrKC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9" y="4933949"/>
            <a:ext cx="2232248" cy="18109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Sarcoptes</a:t>
            </a:r>
            <a:r>
              <a:rPr kumimoji="1" lang="en-US" altLang="ja-JP" dirty="0" smtClean="0"/>
              <a:t> life cycle</a:t>
            </a:r>
            <a:endParaRPr kumimoji="1" lang="ja-JP" altLang="en-US"/>
          </a:p>
        </p:txBody>
      </p:sp>
      <p:pic>
        <p:nvPicPr>
          <p:cNvPr id="4" name="Expo Sarna Animacion (1)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211628" y="890719"/>
            <a:ext cx="7032780" cy="52745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kumimoji="1" lang="en-US" altLang="ja-JP" dirty="0" err="1" smtClean="0"/>
              <a:t>Dịch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tễ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học</a:t>
            </a:r>
            <a:endParaRPr kumimoji="1" lang="ja-JP" altLang="en-US"/>
          </a:p>
        </p:txBody>
      </p:sp>
      <p:sp>
        <p:nvSpPr>
          <p:cNvPr id="82945" name="Rectangle 1"/>
          <p:cNvSpPr>
            <a:spLocks noChangeArrowheads="1"/>
          </p:cNvSpPr>
          <p:nvPr/>
        </p:nvSpPr>
        <p:spPr bwMode="auto">
          <a:xfrm>
            <a:off x="144016" y="1164528"/>
            <a:ext cx="889248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Động</a:t>
            </a:r>
            <a:r>
              <a:rPr kumimoji="1" lang="en-US" altLang="ja-JP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vật</a:t>
            </a:r>
            <a:r>
              <a:rPr kumimoji="1" lang="en-US" altLang="ja-JP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cảm</a:t>
            </a:r>
            <a:r>
              <a:rPr kumimoji="1" lang="en-US" altLang="ja-JP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tất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cả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lứa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tuổi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đều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nhiểm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ghẻ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sarcoptes</a:t>
            </a:r>
            <a:r>
              <a:rPr kumimoji="1" lang="en-US" altLang="ja-JP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scabiei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).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Người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lây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loại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ghẻ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tiếp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x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ú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với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</a:t>
            </a:r>
            <a:r>
              <a:rPr kumimoji="1" lang="en-US" altLang="ja-JP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súc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Nhưng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người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chỉ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chủ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tậm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thời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ghẻ</a:t>
            </a:r>
            <a:r>
              <a:rPr lang="en-US" altLang="ja-JP" sz="2400" dirty="0" smtClean="0"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2400" dirty="0" err="1" smtClean="0"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ngầm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sau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thời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2 -3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tuần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lễ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sẽ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tự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khỏi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1" i="0" u="none" strike="noStrike" cap="none" normalizeH="0" baseline="0" dirty="0" err="1" smtClean="0" bmk="_Toc391496395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Đường</a:t>
            </a:r>
            <a:r>
              <a:rPr kumimoji="1" lang="en-US" altLang="ja-JP" sz="2400" b="1" i="0" u="none" strike="noStrike" cap="none" normalizeH="0" baseline="0" dirty="0" smtClean="0" bmk="_Toc391496395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 bmk="_Toc391496395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lây</a:t>
            </a:r>
            <a:r>
              <a:rPr kumimoji="1" lang="en-US" altLang="ja-JP" sz="2400" b="1" i="0" u="none" strike="noStrike" cap="none" normalizeH="0" baseline="0" dirty="0" smtClean="0" bmk="_Toc391496395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 bmk="_Toc391496395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truyền</a:t>
            </a:r>
            <a:endParaRPr kumimoji="1" lang="en-US" altLang="ja-JP" sz="1100" b="0" i="0" u="none" strike="noStrike" cap="none" normalizeH="0" baseline="0" dirty="0" smtClean="0" bmk="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ghẻ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ngầm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lây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lan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do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tiếp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ú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giữa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2400" dirty="0" err="1" smtClean="0" bmk=""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</a:t>
            </a:r>
            <a:r>
              <a:rPr lang="en-US" altLang="ja-JP" sz="2400" dirty="0" smtClean="0" bmk=""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2400" dirty="0" err="1" smtClean="0" bmk=""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súc</a:t>
            </a:r>
            <a:r>
              <a:rPr lang="en-US" altLang="ja-JP" sz="2400" dirty="0" smtClean="0" bmk=""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súckhỏe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;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Ghẻ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sống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ngo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môi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trường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tự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nhiên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khoảng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7 -10 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2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1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1" i="0" u="none" strike="noStrike" cap="none" normalizeH="0" baseline="0" dirty="0" err="1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400" b="1" i="0" u="none" strike="noStrike" cap="none" normalizeH="0" baseline="0" dirty="0" err="1" smtClean="0" bmk="">
                <a:ln>
                  <a:noFill/>
                </a:ln>
                <a:solidFill>
                  <a:srgbClr val="FFFF00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400" b="1" i="0" u="none" strike="noStrike" cap="none" normalizeH="0" baseline="0" dirty="0" err="1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</a:t>
            </a:r>
            <a:r>
              <a:rPr kumimoji="1" lang="en-US" altLang="ja-JP" sz="2400" b="1" i="0" u="none" strike="noStrike" cap="none" normalizeH="0" baseline="0" dirty="0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1" i="0" u="none" strike="noStrike" cap="none" normalizeH="0" baseline="0" dirty="0" err="1" smtClean="0" bmk="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ghẻ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thường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lây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nhanh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triển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mạnh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đông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đầu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xuân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thơi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tiết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lạnh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không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tắm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chải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</a:t>
            </a:r>
            <a:r>
              <a:rPr kumimoji="1" lang="en-US" altLang="ja-JP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súc</a:t>
            </a:r>
            <a:r>
              <a:rPr kumimoji="1" lang="en-US" altLang="ja-JP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hững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lây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tồn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tại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quanh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năm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trong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cơ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sỏ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chăn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nuôi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kiện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vệ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không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đảm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bảo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tốt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Triệu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chứng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bệnh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tích</a:t>
            </a:r>
            <a:endParaRPr kumimoji="1" lang="ja-JP" altLang="en-US"/>
          </a:p>
        </p:txBody>
      </p:sp>
      <p:sp>
        <p:nvSpPr>
          <p:cNvPr id="83969" name="Rectangle 1"/>
          <p:cNvSpPr>
            <a:spLocks noChangeArrowheads="1"/>
          </p:cNvSpPr>
          <p:nvPr/>
        </p:nvSpPr>
        <p:spPr bwMode="auto">
          <a:xfrm>
            <a:off x="216024" y="1488261"/>
            <a:ext cx="8676456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súc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ghẻ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trên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mặt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những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nốt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đỏ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như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hạt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tấm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gạo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từng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triển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lan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nhanh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trên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mặt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mẩn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ngứa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liên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tục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chảy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dịch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rớm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Dưới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mẩn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đỏ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đường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rãnh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do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ghẻ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đục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kho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é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để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chuyển,lấy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chất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dinh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dưỡng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lang="en-US" altLang="ja-JP" sz="2400" dirty="0" err="1" smtClean="0">
                <a:latin typeface="Arial"/>
                <a:ea typeface="ＭＳ 明朝" pitchFamily="17" charset="-128"/>
                <a:cs typeface="Times New Roman" pitchFamily="18" charset="0"/>
              </a:rPr>
              <a:t>ừ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rồi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đẻ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trứng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tại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Khoảng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3 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5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sau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những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tổn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thưởng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sẽ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lan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2400" dirty="0" err="1" smtClean="0"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mảng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bên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cạnh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</a:p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Phần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lớn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mẩn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ngứa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tập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trung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những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chỗ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mềm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như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bẹn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gốc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đuôi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tai,...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trường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hợp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súc</a:t>
            </a:r>
            <a:r>
              <a:rPr kumimoji="1" lang="en-US" altLang="ja-JP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ghẻ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nặng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nốt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ghẻ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lở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é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lan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khắp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mặt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Nếu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nhiễm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khuẩn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sẽ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mụn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mủ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mủ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, sung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tấy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lên,vỡ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chảy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dịch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mủ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ghẻ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rất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chết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</a:t>
            </a:r>
            <a:r>
              <a:rPr kumimoji="1" lang="en-US" altLang="ja-JP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súc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nhưng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</a:t>
            </a:r>
            <a:r>
              <a:rPr kumimoji="1" lang="en-US" altLang="ja-JP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súc</a:t>
            </a:r>
            <a:r>
              <a:rPr kumimoji="1" lang="en-US" altLang="ja-JP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gầy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yếu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giảm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tăng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trọng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không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đủ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tiêu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chuẩn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giống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phải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thải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loại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gây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thiệt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hại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nhiều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về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kinh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tế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Chẩn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đoán</a:t>
            </a:r>
            <a:endParaRPr kumimoji="1" lang="ja-JP" altLang="en-US"/>
          </a:p>
        </p:txBody>
      </p:sp>
      <p:sp>
        <p:nvSpPr>
          <p:cNvPr id="86017" name="Rectangle 1"/>
          <p:cNvSpPr>
            <a:spLocks noChangeArrowheads="1"/>
          </p:cNvSpPr>
          <p:nvPr/>
        </p:nvSpPr>
        <p:spPr bwMode="auto">
          <a:xfrm>
            <a:off x="576064" y="1560849"/>
            <a:ext cx="486003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Quan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biểu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lâm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đặc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chưng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cơ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sở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việc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chẩn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đo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Lấy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mẫu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x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é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nghiệm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;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nhỏ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cạo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sâu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o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lớp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biểu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lấy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phẩm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tổn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thương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hoặc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dịch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ở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đặt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giữa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tấm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lam,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nhỏ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dung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dịch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NaOH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10%,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hơ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nóng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dưới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ngọn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đèn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cồn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10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ú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đặt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một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tấm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mỏng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lamele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 </a:t>
            </a:r>
            <a:r>
              <a:rPr lang="en-US" altLang="ja-JP" sz="2400" dirty="0" err="1" smtClean="0"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ồi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kiểm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tra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dưới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hiển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vi,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dễ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thấy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ghẻ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dưới</a:t>
            </a:r>
            <a:r>
              <a:rPr kumimoji="1" lang="en-US" altLang="ja-JP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kính</a:t>
            </a:r>
            <a:r>
              <a:rPr kumimoji="1" lang="en-US" altLang="ja-JP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hiển</a:t>
            </a:r>
            <a:r>
              <a:rPr kumimoji="1" lang="en-US" altLang="ja-JP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vi</a:t>
            </a:r>
            <a:r>
              <a:rPr kumimoji="1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  <p:pic>
        <p:nvPicPr>
          <p:cNvPr id="4" name="MAH01262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5580112" y="2276872"/>
            <a:ext cx="3360373" cy="2520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/>
          <a:lstStyle/>
          <a:p>
            <a:r>
              <a:rPr kumimoji="1" lang="en-US" altLang="ja-JP" dirty="0" err="1" smtClean="0"/>
              <a:t>Phòng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và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điều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trị</a:t>
            </a:r>
            <a:r>
              <a:rPr kumimoji="1" lang="en-US" altLang="ja-JP" dirty="0" smtClean="0"/>
              <a:t> </a:t>
            </a:r>
            <a:endParaRPr kumimoji="1" lang="ja-JP" altLang="en-US"/>
          </a:p>
        </p:txBody>
      </p:sp>
      <p:sp>
        <p:nvSpPr>
          <p:cNvPr id="87041" name="Rectangle 1"/>
          <p:cNvSpPr>
            <a:spLocks noChangeArrowheads="1"/>
          </p:cNvSpPr>
          <p:nvPr/>
        </p:nvSpPr>
        <p:spPr bwMode="auto">
          <a:xfrm>
            <a:off x="0" y="838740"/>
            <a:ext cx="8964488" cy="6432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2000" b="1" dirty="0" err="1" smtClean="0">
                <a:solidFill>
                  <a:srgbClr val="FFFF00"/>
                </a:solidFill>
                <a:ea typeface="ＭＳ Ｐゴシック" pitchFamily="50" charset="-128"/>
                <a:cs typeface="ＭＳ Ｐゴシック" pitchFamily="50" charset="-128"/>
              </a:rPr>
              <a:t>Điều</a:t>
            </a:r>
            <a:r>
              <a:rPr lang="en-US" altLang="ja-JP" sz="2000" b="1" dirty="0" smtClean="0">
                <a:solidFill>
                  <a:srgbClr val="FFFF00"/>
                </a:solidFill>
                <a:ea typeface="ＭＳ Ｐゴシック" pitchFamily="50" charset="-128"/>
                <a:cs typeface="ＭＳ Ｐゴシック" pitchFamily="50" charset="-128"/>
              </a:rPr>
              <a:t> </a:t>
            </a:r>
            <a:r>
              <a:rPr lang="en-US" altLang="ja-JP" sz="2000" b="1" dirty="0" err="1" smtClean="0">
                <a:solidFill>
                  <a:srgbClr val="FFFF00"/>
                </a:solidFill>
                <a:ea typeface="ＭＳ Ｐゴシック" pitchFamily="50" charset="-128"/>
                <a:cs typeface="ＭＳ Ｐゴシック" pitchFamily="50" charset="-128"/>
              </a:rPr>
              <a:t>trị</a:t>
            </a:r>
            <a:endParaRPr kumimoji="1" lang="en-US" altLang="ja-JP" sz="105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+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mỡ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lưu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huỳnh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10%: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Mỡ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lưu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huỳnh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lưu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huỳnh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10g,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vaselin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90g(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không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vaselin</a:t>
            </a:r>
            <a:r>
              <a:rPr lang="en-US" altLang="ja-JP" sz="2000" dirty="0" err="1" smtClean="0"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e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).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đun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60</a:t>
            </a:r>
            <a:r>
              <a:rPr kumimoji="1" lang="en-US" altLang="ja-JP" sz="20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0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cho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vaselin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chảy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nhỏ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bột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lưu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huỳnh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đổ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o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vaselin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lỏng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quấy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để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nguội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Hằng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bôi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cho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</a:t>
            </a:r>
            <a:r>
              <a:rPr kumimoji="1" lang="en-US" altLang="ja-JP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súc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o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phần</a:t>
            </a:r>
            <a:r>
              <a:rPr kumimoji="1" lang="en-US" altLang="ja-JP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bị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ghẻ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Trước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bôi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tắm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x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phòng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cho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</a:t>
            </a:r>
            <a:r>
              <a:rPr kumimoji="1" lang="en-US" altLang="ja-JP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súc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để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khô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nước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mỗi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bôi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không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qu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1/3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mặt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</a:t>
            </a:r>
            <a:r>
              <a:rPr kumimoji="1" lang="en-US" altLang="ja-JP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súc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Thời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trị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:7-12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liền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bôi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thuốc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+Anti 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Ecto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 dung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dịch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1ml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0,075mg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Amitaz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: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phun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xịt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o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cho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ghẻ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;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phun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lần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mỗi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lần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phun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khoonh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qu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 1/2 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mặt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</a:t>
            </a:r>
            <a:r>
              <a:rPr kumimoji="1" lang="en-US" altLang="ja-JP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súc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Hantox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Spray: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dịch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trong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chứa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Pyrethroid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được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chiết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xuất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cây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họ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ú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Phun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chỗ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da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ghẻ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phun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2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lần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nhau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5 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7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1" i="0" u="none" strike="noStrike" cap="none" normalizeH="0" baseline="0" dirty="0" err="1" smtClean="0" bmk="_Toc391496399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Phòng</a:t>
            </a:r>
            <a:r>
              <a:rPr kumimoji="1" lang="en-US" altLang="ja-JP" sz="2000" b="1" i="0" u="none" strike="noStrike" cap="none" normalizeH="0" baseline="0" dirty="0" smtClean="0" bmk="_Toc391496399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1" i="0" u="none" strike="noStrike" cap="none" normalizeH="0" baseline="0" dirty="0" err="1" smtClean="0" bmk="_Toc391496399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hiện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sớn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</a:t>
            </a:r>
            <a:r>
              <a:rPr kumimoji="1" lang="en-US" altLang="ja-JP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súc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điều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trị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kịp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thời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Khi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</a:t>
            </a:r>
            <a:r>
              <a:rPr kumimoji="1" lang="en-US" altLang="ja-JP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súc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ghẻ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to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bộ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chuồng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trại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phải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tổng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vệ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diệt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trứng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ấu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ghẻ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bằng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phun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dung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NaOH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3%.</a:t>
            </a:r>
            <a:endParaRPr kumimoji="1" lang="en-US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-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Qu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é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dọn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sạch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chuồng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trại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hằng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định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phun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thuốc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Iodin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1%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theo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định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kỳ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7 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–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10 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/</a:t>
            </a:r>
            <a:r>
              <a:rPr kumimoji="1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lần</a:t>
            </a:r>
            <a:endParaRPr kumimoji="1" lang="en-US" altLang="ja-JP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/>
            </a:r>
            <a:b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</a:br>
            <a:endParaRPr kumimoji="1" lang="en-US" altLang="ja-JP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-162596"/>
            <a:ext cx="9144000" cy="7232749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600" b="1" dirty="0" err="1" smtClean="0">
                <a:solidFill>
                  <a:schemeClr val="bg1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Đề</a:t>
            </a:r>
            <a:r>
              <a:rPr lang="en-US" altLang="ja-JP" sz="1600" b="1" dirty="0" smtClean="0">
                <a:solidFill>
                  <a:schemeClr val="bg1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1600" b="1" dirty="0" err="1" smtClean="0">
                <a:solidFill>
                  <a:schemeClr val="bg1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cương</a:t>
            </a:r>
            <a:r>
              <a:rPr lang="en-US" altLang="ja-JP" sz="1600" b="1" dirty="0" smtClean="0">
                <a:solidFill>
                  <a:schemeClr val="bg1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1600" b="1" dirty="0" err="1" smtClean="0">
                <a:solidFill>
                  <a:schemeClr val="bg1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ôn</a:t>
            </a:r>
            <a:r>
              <a:rPr lang="en-US" altLang="ja-JP" sz="1600" b="1" dirty="0" smtClean="0">
                <a:solidFill>
                  <a:schemeClr val="bg1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lang="en-US" altLang="ja-JP" sz="1600" b="1" dirty="0" err="1" smtClean="0">
                <a:solidFill>
                  <a:schemeClr val="bg1"/>
                </a:solidFill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tập</a:t>
            </a:r>
            <a:endParaRPr kumimoji="1" lang="en-US" altLang="ja-JP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ea typeface="ＭＳ 明朝" pitchFamily="17" charset="-128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cấu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tạo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chung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lớp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dây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(</a:t>
            </a:r>
            <a:r>
              <a:rPr kumimoji="1" lang="en-US" altLang="ja-JP" sz="16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Cestoda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vòng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đời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triển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chung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lớp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16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Trematoda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đặc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điểm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cấu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tạo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chung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lớp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giun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tròn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16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Nematoda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đặc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điểm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cấu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tạo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chung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động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vật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tiết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ú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16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Athropoda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đặc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điểm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cấu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tạo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chung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đơn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o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(Protozoa)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gan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SL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ruột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ấu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gạo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bò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dây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cầm</a:t>
            </a:r>
            <a:r>
              <a:rPr lang="en-US" altLang="ja-JP" sz="1000" dirty="0" smtClean="0">
                <a:solidFill>
                  <a:schemeClr val="bg1"/>
                </a:solidFill>
                <a:latin typeface="Arial" pitchFamily="34" charset="0"/>
                <a:ea typeface="ＭＳ Ｐゴシック" pitchFamily="50" charset="-128"/>
                <a:cs typeface="Times New Roman" pitchFamily="18" charset="0"/>
              </a:rPr>
              <a:t>,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Giun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đũa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chó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</a:t>
            </a:r>
            <a:r>
              <a:rPr kumimoji="1" lang="en-US" altLang="ja-JP" sz="16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lợn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bê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ngh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é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Sarcotes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cầu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dạng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thuyết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phòng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trừ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tổng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hợp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K.I.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Skrjabin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tiết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ú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đối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với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ký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chủ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nguyên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tắc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phòng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trừ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do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tiết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ú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gây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?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đặc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điểm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ký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đặc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điểm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về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i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cấu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tạo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đặc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điểm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về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thức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ký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loại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vật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chủ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ký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động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ký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chủ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lên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ký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yếu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tố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ảnh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hưởng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tới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động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.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phương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x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é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nghiệm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trứng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nguyên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lý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tiến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phạm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vi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ứng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dụng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ưu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nhược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điểm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y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con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đường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xâm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nhập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ký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o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cơ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thể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ký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chủ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đường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ú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ra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ngoại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cảnh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nguyên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tắc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biện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phòng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trừ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chất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nguồn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dịch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thiên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nhiên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?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vòng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đời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triển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chung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dây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bộ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viên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diệp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Cyclophylidae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vòng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đời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triển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chung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dây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bộ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giả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diệp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Pseudophylidae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đặc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điểm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dịch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tễ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ký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ứng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dụng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miễn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dịch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ký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trong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th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ú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y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loại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giun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? Ý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nghĩa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việc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loại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bệnh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giun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phương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x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é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nghiệm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F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ü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lleborn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ì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trứng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giun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nguyên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lý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tiến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phạm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vi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ứng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dụng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nguồn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gốc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nội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ký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ký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ù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đường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u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nguồn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gốc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của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nội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ký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v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ngoại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ký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sinh</a:t>
            </a:r>
            <a:endParaRPr kumimoji="1" lang="en-US" altLang="ja-JP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phương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định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lượng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trứng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giun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s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ó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trong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một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gam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phân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(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mục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đ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í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á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ch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tiến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h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entury"/>
                <a:ea typeface="ＭＳ 明朝" pitchFamily="17" charset="-128"/>
                <a:cs typeface="Times New Roman" pitchFamily="18" charset="0"/>
              </a:rPr>
              <a:t>à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nh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,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phạm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vi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ứng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 </a:t>
            </a:r>
            <a:r>
              <a:rPr kumimoji="1" lang="en-US" altLang="ja-JP" sz="1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dụng</a:t>
            </a:r>
            <a:r>
              <a:rPr kumimoji="1" lang="en-US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ＭＳ 明朝" pitchFamily="17" charset="-128"/>
                <a:cs typeface="Times New Roman" pitchFamily="18" charset="0"/>
              </a:rPr>
              <a:t>)</a:t>
            </a:r>
            <a:endParaRPr kumimoji="1" lang="en-US" altLang="ja-JP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ＭＳ Ｐゴシック" pitchFamily="50" charset="-128"/>
              <a:cs typeface="ＭＳ Ｐゴシック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1727</TotalTime>
  <Words>6640</Words>
  <Application>Microsoft Office PowerPoint</Application>
  <PresentationFormat>On-screen Show (4:3)</PresentationFormat>
  <Paragraphs>592</Paragraphs>
  <Slides>72</Slides>
  <Notes>1</Notes>
  <HiddenSlides>0</HiddenSlides>
  <MMClips>3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72</vt:i4>
      </vt:variant>
    </vt:vector>
  </HeadingPairs>
  <TitlesOfParts>
    <vt:vector size="73" baseType="lpstr">
      <vt:lpstr>Apex</vt:lpstr>
      <vt:lpstr>Slide 1</vt:lpstr>
      <vt:lpstr>Slide 2</vt:lpstr>
      <vt:lpstr>Phân loại và hình thái</vt:lpstr>
      <vt:lpstr>Vòng đời chung của lớp sán lá</vt:lpstr>
      <vt:lpstr>Slide 5</vt:lpstr>
      <vt:lpstr>Vòng đời</vt:lpstr>
      <vt:lpstr>Bệnh sán lá ruột lợn (Fasciolopsiosis)</vt:lpstr>
      <vt:lpstr>Vị trí phân loại</vt:lpstr>
      <vt:lpstr>Hình thái</vt:lpstr>
      <vt:lpstr>Vòng đời</vt:lpstr>
      <vt:lpstr>Dịch tễ</vt:lpstr>
      <vt:lpstr>Triệu chứng, bệnh tích</vt:lpstr>
      <vt:lpstr>Chẩn đoán</vt:lpstr>
      <vt:lpstr>Điều trị</vt:lpstr>
      <vt:lpstr>Slide 15</vt:lpstr>
      <vt:lpstr>Bệnh sán dây và ấu trùng sán dây lợn</vt:lpstr>
      <vt:lpstr>Hệ thống phân loại</vt:lpstr>
      <vt:lpstr>Slide 18</vt:lpstr>
      <vt:lpstr>Slide 19</vt:lpstr>
      <vt:lpstr>Vòng đời</vt:lpstr>
      <vt:lpstr>Triệu chứng, bệnh tích</vt:lpstr>
      <vt:lpstr>Slide 22</vt:lpstr>
      <vt:lpstr>Dịch tễ</vt:lpstr>
      <vt:lpstr>Chẩn đoán</vt:lpstr>
      <vt:lpstr>Phòng và trị bệnh</vt:lpstr>
      <vt:lpstr>Bệnh sán dây và ấu trùng sán dây bò</vt:lpstr>
      <vt:lpstr>Hệ thống phân loại</vt:lpstr>
      <vt:lpstr>Slide 28</vt:lpstr>
      <vt:lpstr>Vòng đời</vt:lpstr>
      <vt:lpstr>Slide 30</vt:lpstr>
      <vt:lpstr>Slide 31</vt:lpstr>
      <vt:lpstr>Bệnh giun đũa lợn (Ascariosis)</vt:lpstr>
      <vt:lpstr>Hệ thống phân loại</vt:lpstr>
      <vt:lpstr>Slide 34</vt:lpstr>
      <vt:lpstr>Vòng đời</vt:lpstr>
      <vt:lpstr>Dịch tễ bệnh</vt:lpstr>
      <vt:lpstr>Triệu chứng và bệnh tích</vt:lpstr>
      <vt:lpstr>Chẩn đoán</vt:lpstr>
      <vt:lpstr>Phòng và trị</vt:lpstr>
      <vt:lpstr>Slide 40</vt:lpstr>
      <vt:lpstr>Bệnh cầu trùng gà Eimeriosis</vt:lpstr>
      <vt:lpstr>Hệ thống phân loại</vt:lpstr>
      <vt:lpstr>Eimeria spp</vt:lpstr>
      <vt:lpstr>Hình thái</vt:lpstr>
      <vt:lpstr>Slide 45</vt:lpstr>
      <vt:lpstr>Dịch tễ bệnh</vt:lpstr>
      <vt:lpstr>Triệu chứng</vt:lpstr>
      <vt:lpstr>Bệnh tích</vt:lpstr>
      <vt:lpstr>Chẩn đoán</vt:lpstr>
      <vt:lpstr>Phòng và trị</vt:lpstr>
      <vt:lpstr>Slide 51</vt:lpstr>
      <vt:lpstr>Purpose of experiment 2</vt:lpstr>
      <vt:lpstr>Bệnh lê dạng trùng (Babesiosis) </vt:lpstr>
      <vt:lpstr>Slide 54</vt:lpstr>
      <vt:lpstr>Hệ thống phân loại</vt:lpstr>
      <vt:lpstr>Slide 56</vt:lpstr>
      <vt:lpstr>Dịch tễ bệnh</vt:lpstr>
      <vt:lpstr>Dịch tễ bệnh</vt:lpstr>
      <vt:lpstr>Triệu chứng</vt:lpstr>
      <vt:lpstr>Bệnh tích</vt:lpstr>
      <vt:lpstr>Chẩn đoán</vt:lpstr>
      <vt:lpstr>Phòng và trị</vt:lpstr>
      <vt:lpstr>Phòng bệnh</vt:lpstr>
      <vt:lpstr>Slide 64</vt:lpstr>
      <vt:lpstr>Hệ thống phân loại</vt:lpstr>
      <vt:lpstr>Slide 66</vt:lpstr>
      <vt:lpstr>Sarcoptes life cycle</vt:lpstr>
      <vt:lpstr>Dịch tễ học</vt:lpstr>
      <vt:lpstr>Triệu chứng bệnh tích</vt:lpstr>
      <vt:lpstr>Chẩn đoán</vt:lpstr>
      <vt:lpstr>Phòng và điều trị </vt:lpstr>
      <vt:lpstr>Slide 72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Administrator</cp:lastModifiedBy>
  <cp:revision>200</cp:revision>
  <dcterms:created xsi:type="dcterms:W3CDTF">2015-02-05T07:53:10Z</dcterms:created>
  <dcterms:modified xsi:type="dcterms:W3CDTF">2015-03-26T01:24:03Z</dcterms:modified>
</cp:coreProperties>
</file>