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</p:sldIdLst>
  <p:sldSz cy="10287000" cx="18288000"/>
  <p:notesSz cx="6858000" cy="9144000"/>
  <p:embeddedFontLst>
    <p:embeddedFont>
      <p:font typeface="Play"/>
      <p:regular r:id="rId51"/>
      <p:bold r:id="rId52"/>
    </p:embeddedFont>
    <p:embeddedFont>
      <p:font typeface="Poppins"/>
      <p:regular r:id="rId53"/>
      <p:bold r:id="rId54"/>
      <p:italic r:id="rId55"/>
      <p:boldItalic r:id="rId56"/>
    </p:embeddedFont>
    <p:embeddedFont>
      <p:font typeface="IBM Plex Serif"/>
      <p:regular r:id="rId57"/>
      <p:bold r:id="rId58"/>
      <p:italic r:id="rId59"/>
      <p:boldItalic r:id="rId60"/>
    </p:embeddedFont>
    <p:embeddedFont>
      <p:font typeface="Yeseva One"/>
      <p:regular r:id="rId6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62" roundtripDataSignature="AMtx7mi0+JaUSzsG2YZqMmVYvr4XoOig9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customschemas.google.com/relationships/presentationmetadata" Target="metadata"/><Relationship Id="rId61" Type="http://schemas.openxmlformats.org/officeDocument/2006/relationships/font" Target="fonts/YesevaOne-regular.fntdata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60" Type="http://schemas.openxmlformats.org/officeDocument/2006/relationships/font" Target="fonts/IBMPlexSerif-boldItalic.fntdata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Play-regular.fntdata"/><Relationship Id="rId50" Type="http://schemas.openxmlformats.org/officeDocument/2006/relationships/slide" Target="slides/slide45.xml"/><Relationship Id="rId53" Type="http://schemas.openxmlformats.org/officeDocument/2006/relationships/font" Target="fonts/Poppins-regular.fntdata"/><Relationship Id="rId52" Type="http://schemas.openxmlformats.org/officeDocument/2006/relationships/font" Target="fonts/Play-bold.fntdata"/><Relationship Id="rId11" Type="http://schemas.openxmlformats.org/officeDocument/2006/relationships/slide" Target="slides/slide6.xml"/><Relationship Id="rId55" Type="http://schemas.openxmlformats.org/officeDocument/2006/relationships/font" Target="fonts/Poppins-italic.fntdata"/><Relationship Id="rId10" Type="http://schemas.openxmlformats.org/officeDocument/2006/relationships/slide" Target="slides/slide5.xml"/><Relationship Id="rId54" Type="http://schemas.openxmlformats.org/officeDocument/2006/relationships/font" Target="fonts/Poppins-bold.fntdata"/><Relationship Id="rId13" Type="http://schemas.openxmlformats.org/officeDocument/2006/relationships/slide" Target="slides/slide8.xml"/><Relationship Id="rId57" Type="http://schemas.openxmlformats.org/officeDocument/2006/relationships/font" Target="fonts/IBMPlexSerif-regular.fntdata"/><Relationship Id="rId12" Type="http://schemas.openxmlformats.org/officeDocument/2006/relationships/slide" Target="slides/slide7.xml"/><Relationship Id="rId56" Type="http://schemas.openxmlformats.org/officeDocument/2006/relationships/font" Target="fonts/Poppins-boldItalic.fntdata"/><Relationship Id="rId15" Type="http://schemas.openxmlformats.org/officeDocument/2006/relationships/slide" Target="slides/slide10.xml"/><Relationship Id="rId59" Type="http://schemas.openxmlformats.org/officeDocument/2006/relationships/font" Target="fonts/IBMPlexSerif-italic.fntdata"/><Relationship Id="rId14" Type="http://schemas.openxmlformats.org/officeDocument/2006/relationships/slide" Target="slides/slide9.xml"/><Relationship Id="rId58" Type="http://schemas.openxmlformats.org/officeDocument/2006/relationships/font" Target="fonts/IBMPlexSerif-bold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" name="Google Shape;420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4" name="Google Shape;45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1" name="Google Shape;471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8" name="Google Shape;488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5" name="Google Shape;505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2" name="Google Shape;522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9" name="Google Shape;539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6" name="Google Shape;556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3" name="Google Shape;573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0" name="Google Shape;590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5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7" name="Google Shape;607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4" name="Google Shape;624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1" name="Google Shape;641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8" name="Google Shape;658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3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5" name="Google Shape;675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0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oogle Shape;691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2" name="Google Shape;692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7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9" name="Google Shape;709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4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6" name="Google Shape;726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3" name="Google Shape;743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0" name="Google Shape;760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5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7" name="Google Shape;777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2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4" name="Google Shape;794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9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1" name="Google Shape;811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6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8" name="Google Shape;828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4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4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8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8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4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5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5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2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52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52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52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5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5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5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5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4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5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5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5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5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5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5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5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5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5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6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5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5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5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7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7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5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5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Relationship Id="rId4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jpg"/><Relationship Id="rId4" Type="http://schemas.openxmlformats.org/officeDocument/2006/relationships/image" Target="../media/image2.jpg"/><Relationship Id="rId5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Relationship Id="rId4" Type="http://schemas.openxmlformats.org/officeDocument/2006/relationships/image" Target="../media/image4.jpg"/><Relationship Id="rId5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Relationship Id="rId4" Type="http://schemas.openxmlformats.org/officeDocument/2006/relationships/image" Target="../media/image1.jpg"/><Relationship Id="rId5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Relationship Id="rId4" Type="http://schemas.openxmlformats.org/officeDocument/2006/relationships/image" Target="../media/image5.jpg"/><Relationship Id="rId5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Relationship Id="rId4" Type="http://schemas.openxmlformats.org/officeDocument/2006/relationships/image" Target="../media/image5.jpg"/><Relationship Id="rId5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Relationship Id="rId4" Type="http://schemas.openxmlformats.org/officeDocument/2006/relationships/image" Target="../media/image11.jpg"/><Relationship Id="rId5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Relationship Id="rId4" Type="http://schemas.openxmlformats.org/officeDocument/2006/relationships/image" Target="../media/image25.jpg"/><Relationship Id="rId5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Relationship Id="rId4" Type="http://schemas.openxmlformats.org/officeDocument/2006/relationships/image" Target="../media/image13.jpg"/><Relationship Id="rId5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Relationship Id="rId4" Type="http://schemas.openxmlformats.org/officeDocument/2006/relationships/image" Target="../media/image16.jpg"/><Relationship Id="rId5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jpg"/><Relationship Id="rId4" Type="http://schemas.openxmlformats.org/officeDocument/2006/relationships/image" Target="../media/image12.jpg"/><Relationship Id="rId5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Relationship Id="rId4" Type="http://schemas.openxmlformats.org/officeDocument/2006/relationships/image" Target="../media/image15.jpg"/><Relationship Id="rId5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jpg"/><Relationship Id="rId4" Type="http://schemas.openxmlformats.org/officeDocument/2006/relationships/image" Target="../media/image17.jpg"/><Relationship Id="rId5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jpg"/><Relationship Id="rId4" Type="http://schemas.openxmlformats.org/officeDocument/2006/relationships/image" Target="../media/image31.jpg"/><Relationship Id="rId5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jpg"/><Relationship Id="rId4" Type="http://schemas.openxmlformats.org/officeDocument/2006/relationships/image" Target="../media/image21.jpg"/><Relationship Id="rId5" Type="http://schemas.openxmlformats.org/officeDocument/2006/relationships/image" Target="../media/image1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.jpg"/><Relationship Id="rId4" Type="http://schemas.openxmlformats.org/officeDocument/2006/relationships/image" Target="../media/image27.jpg"/><Relationship Id="rId5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9.jpg"/><Relationship Id="rId4" Type="http://schemas.openxmlformats.org/officeDocument/2006/relationships/image" Target="../media/image32.jpg"/><Relationship Id="rId5" Type="http://schemas.openxmlformats.org/officeDocument/2006/relationships/image" Target="../media/image1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9.jpg"/><Relationship Id="rId4" Type="http://schemas.openxmlformats.org/officeDocument/2006/relationships/image" Target="../media/image23.jpg"/><Relationship Id="rId5" Type="http://schemas.openxmlformats.org/officeDocument/2006/relationships/image" Target="../media/image1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9.jpg"/><Relationship Id="rId4" Type="http://schemas.openxmlformats.org/officeDocument/2006/relationships/image" Target="../media/image20.jpg"/><Relationship Id="rId5" Type="http://schemas.openxmlformats.org/officeDocument/2006/relationships/image" Target="../media/image1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9.jpg"/><Relationship Id="rId4" Type="http://schemas.openxmlformats.org/officeDocument/2006/relationships/image" Target="../media/image24.jpg"/><Relationship Id="rId5" Type="http://schemas.openxmlformats.org/officeDocument/2006/relationships/image" Target="../media/image1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9.jpg"/><Relationship Id="rId4" Type="http://schemas.openxmlformats.org/officeDocument/2006/relationships/image" Target="../media/image19.jpg"/><Relationship Id="rId5" Type="http://schemas.openxmlformats.org/officeDocument/2006/relationships/image" Target="../media/image1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9.jpg"/><Relationship Id="rId4" Type="http://schemas.openxmlformats.org/officeDocument/2006/relationships/image" Target="../media/image33.jpg"/><Relationship Id="rId5" Type="http://schemas.openxmlformats.org/officeDocument/2006/relationships/image" Target="../media/image10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9.jpg"/><Relationship Id="rId4" Type="http://schemas.openxmlformats.org/officeDocument/2006/relationships/image" Target="../media/image14.jpg"/><Relationship Id="rId9" Type="http://schemas.openxmlformats.org/officeDocument/2006/relationships/image" Target="../media/image12.jpg"/><Relationship Id="rId5" Type="http://schemas.openxmlformats.org/officeDocument/2006/relationships/image" Target="../media/image50.jpg"/><Relationship Id="rId6" Type="http://schemas.openxmlformats.org/officeDocument/2006/relationships/image" Target="../media/image26.jpg"/><Relationship Id="rId7" Type="http://schemas.openxmlformats.org/officeDocument/2006/relationships/image" Target="../media/image36.jpg"/><Relationship Id="rId8" Type="http://schemas.openxmlformats.org/officeDocument/2006/relationships/image" Target="../media/image28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9.jpg"/><Relationship Id="rId4" Type="http://schemas.openxmlformats.org/officeDocument/2006/relationships/image" Target="../media/image22.jpg"/><Relationship Id="rId5" Type="http://schemas.openxmlformats.org/officeDocument/2006/relationships/image" Target="../media/image3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9.jpg"/><Relationship Id="rId4" Type="http://schemas.openxmlformats.org/officeDocument/2006/relationships/image" Target="../media/image30.jpg"/><Relationship Id="rId5" Type="http://schemas.openxmlformats.org/officeDocument/2006/relationships/image" Target="../media/image35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9.jpg"/><Relationship Id="rId4" Type="http://schemas.openxmlformats.org/officeDocument/2006/relationships/image" Target="../media/image29.jpg"/><Relationship Id="rId5" Type="http://schemas.openxmlformats.org/officeDocument/2006/relationships/image" Target="../media/image3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9.jpg"/><Relationship Id="rId4" Type="http://schemas.openxmlformats.org/officeDocument/2006/relationships/image" Target="../media/image40.jpg"/><Relationship Id="rId5" Type="http://schemas.openxmlformats.org/officeDocument/2006/relationships/image" Target="../media/image35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9.jpg"/><Relationship Id="rId4" Type="http://schemas.openxmlformats.org/officeDocument/2006/relationships/image" Target="../media/image37.jpg"/><Relationship Id="rId5" Type="http://schemas.openxmlformats.org/officeDocument/2006/relationships/image" Target="../media/image35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9.jpg"/><Relationship Id="rId4" Type="http://schemas.openxmlformats.org/officeDocument/2006/relationships/image" Target="../media/image52.jpg"/><Relationship Id="rId5" Type="http://schemas.openxmlformats.org/officeDocument/2006/relationships/image" Target="../media/image35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9.jpg"/><Relationship Id="rId4" Type="http://schemas.openxmlformats.org/officeDocument/2006/relationships/image" Target="../media/image54.jpg"/><Relationship Id="rId5" Type="http://schemas.openxmlformats.org/officeDocument/2006/relationships/image" Target="../media/image35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9.jpg"/><Relationship Id="rId4" Type="http://schemas.openxmlformats.org/officeDocument/2006/relationships/image" Target="../media/image39.jpg"/><Relationship Id="rId5" Type="http://schemas.openxmlformats.org/officeDocument/2006/relationships/image" Target="../media/image35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9.jpg"/><Relationship Id="rId4" Type="http://schemas.openxmlformats.org/officeDocument/2006/relationships/image" Target="../media/image42.jpg"/><Relationship Id="rId5" Type="http://schemas.openxmlformats.org/officeDocument/2006/relationships/image" Target="../media/image35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9.jpg"/><Relationship Id="rId4" Type="http://schemas.openxmlformats.org/officeDocument/2006/relationships/image" Target="../media/image38.jpg"/><Relationship Id="rId5" Type="http://schemas.openxmlformats.org/officeDocument/2006/relationships/image" Target="../media/image35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9.jpg"/><Relationship Id="rId4" Type="http://schemas.openxmlformats.org/officeDocument/2006/relationships/image" Target="../media/image41.jpg"/><Relationship Id="rId5" Type="http://schemas.openxmlformats.org/officeDocument/2006/relationships/image" Target="../media/image35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9.jpg"/><Relationship Id="rId4" Type="http://schemas.openxmlformats.org/officeDocument/2006/relationships/image" Target="../media/image43.jpg"/><Relationship Id="rId5" Type="http://schemas.openxmlformats.org/officeDocument/2006/relationships/image" Target="../media/image35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9.jpg"/><Relationship Id="rId4" Type="http://schemas.openxmlformats.org/officeDocument/2006/relationships/image" Target="../media/image53.jpg"/><Relationship Id="rId5" Type="http://schemas.openxmlformats.org/officeDocument/2006/relationships/image" Target="../media/image35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9.jpg"/><Relationship Id="rId4" Type="http://schemas.openxmlformats.org/officeDocument/2006/relationships/image" Target="../media/image51.jpg"/><Relationship Id="rId5" Type="http://schemas.openxmlformats.org/officeDocument/2006/relationships/image" Target="../media/image35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9.jpg"/><Relationship Id="rId4" Type="http://schemas.openxmlformats.org/officeDocument/2006/relationships/image" Target="../media/image49.jpg"/><Relationship Id="rId5" Type="http://schemas.openxmlformats.org/officeDocument/2006/relationships/image" Target="../media/image35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9.jpg"/><Relationship Id="rId4" Type="http://schemas.openxmlformats.org/officeDocument/2006/relationships/image" Target="../media/image45.jpg"/><Relationship Id="rId5" Type="http://schemas.openxmlformats.org/officeDocument/2006/relationships/image" Target="../media/image35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9.jpg"/><Relationship Id="rId4" Type="http://schemas.openxmlformats.org/officeDocument/2006/relationships/image" Target="../media/image44.jpg"/><Relationship Id="rId5" Type="http://schemas.openxmlformats.org/officeDocument/2006/relationships/image" Target="../media/image35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9.jpg"/><Relationship Id="rId4" Type="http://schemas.openxmlformats.org/officeDocument/2006/relationships/image" Target="../media/image47.jpg"/><Relationship Id="rId5" Type="http://schemas.openxmlformats.org/officeDocument/2006/relationships/image" Target="../media/image35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9.jpg"/><Relationship Id="rId4" Type="http://schemas.openxmlformats.org/officeDocument/2006/relationships/image" Target="../media/image48.jpg"/><Relationship Id="rId5" Type="http://schemas.openxmlformats.org/officeDocument/2006/relationships/image" Target="../media/image35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9.jpg"/><Relationship Id="rId4" Type="http://schemas.openxmlformats.org/officeDocument/2006/relationships/image" Target="../media/image46.jpg"/><Relationship Id="rId5" Type="http://schemas.openxmlformats.org/officeDocument/2006/relationships/image" Target="../media/image35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85" name="Google Shape;85;p1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86" name="Google Shape;86;p1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1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8" name="Google Shape;88;p1"/>
          <p:cNvSpPr/>
          <p:nvPr/>
        </p:nvSpPr>
        <p:spPr>
          <a:xfrm>
            <a:off x="2718020" y="2362803"/>
            <a:ext cx="12851960" cy="5561394"/>
          </a:xfrm>
          <a:custGeom>
            <a:rect b="b" l="l" r="r" t="t"/>
            <a:pathLst>
              <a:path extrusionOk="0" h="5561394" w="12851960">
                <a:moveTo>
                  <a:pt x="0" y="0"/>
                </a:moveTo>
                <a:lnTo>
                  <a:pt x="12851960" y="0"/>
                </a:lnTo>
                <a:lnTo>
                  <a:pt x="12851960" y="5561394"/>
                </a:lnTo>
                <a:lnTo>
                  <a:pt x="0" y="556139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9" name="Google Shape;89;p1"/>
          <p:cNvSpPr txBox="1"/>
          <p:nvPr/>
        </p:nvSpPr>
        <p:spPr>
          <a:xfrm>
            <a:off x="4187689" y="8610219"/>
            <a:ext cx="9912621" cy="6479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5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được soạn bởi : minlam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4567986" y="2806959"/>
            <a:ext cx="9532325" cy="43133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34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Vi sinh</a:t>
            </a:r>
            <a:endParaRPr/>
          </a:p>
          <a:p>
            <a:pPr indent="0" lvl="0" marL="0" marR="0" rtl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34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chăn nuôi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96" name="Google Shape;96;p2"/>
          <p:cNvGrpSpPr/>
          <p:nvPr/>
        </p:nvGrpSpPr>
        <p:grpSpPr>
          <a:xfrm>
            <a:off x="514585" y="261193"/>
            <a:ext cx="17259300" cy="9511457"/>
            <a:chOff x="0" y="-66675"/>
            <a:chExt cx="4545659" cy="2505075"/>
          </a:xfrm>
        </p:grpSpPr>
        <p:sp>
          <p:nvSpPr>
            <p:cNvPr id="97" name="Google Shape;97;p2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" name="Google Shape;98;p2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9" name="Google Shape;99;p2"/>
          <p:cNvGrpSpPr/>
          <p:nvPr/>
        </p:nvGrpSpPr>
        <p:grpSpPr>
          <a:xfrm>
            <a:off x="1913106" y="4270916"/>
            <a:ext cx="3100514" cy="1602161"/>
            <a:chOff x="-547" y="-190499"/>
            <a:chExt cx="4134018" cy="2136214"/>
          </a:xfrm>
        </p:grpSpPr>
        <p:sp>
          <p:nvSpPr>
            <p:cNvPr id="100" name="Google Shape;100;p2"/>
            <p:cNvSpPr txBox="1"/>
            <p:nvPr/>
          </p:nvSpPr>
          <p:spPr>
            <a:xfrm rot="19756">
              <a:off x="2693981" y="706607"/>
              <a:ext cx="1437824" cy="5839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58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Nấm</a:t>
              </a:r>
              <a:endParaRPr/>
            </a:p>
          </p:txBody>
        </p:sp>
        <p:sp>
          <p:nvSpPr>
            <p:cNvPr id="101" name="Google Shape;101;p2"/>
            <p:cNvSpPr txBox="1"/>
            <p:nvPr/>
          </p:nvSpPr>
          <p:spPr>
            <a:xfrm rot="19756">
              <a:off x="5530" y="-183395"/>
              <a:ext cx="2478317" cy="21220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0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9531" u="none" cap="none" strike="noStrike">
                  <a:solidFill>
                    <a:srgbClr val="FFFFFF"/>
                  </a:solidFill>
                  <a:latin typeface="Yeseva One"/>
                  <a:ea typeface="Yeseva One"/>
                  <a:cs typeface="Yeseva One"/>
                  <a:sym typeface="Yeseva One"/>
                </a:rPr>
                <a:t>01</a:t>
              </a:r>
              <a:endParaRPr/>
            </a:p>
          </p:txBody>
        </p:sp>
      </p:grpSp>
      <p:grpSp>
        <p:nvGrpSpPr>
          <p:cNvPr id="102" name="Google Shape;102;p2"/>
          <p:cNvGrpSpPr/>
          <p:nvPr/>
        </p:nvGrpSpPr>
        <p:grpSpPr>
          <a:xfrm>
            <a:off x="9021329" y="4556723"/>
            <a:ext cx="3893736" cy="1602161"/>
            <a:chOff x="-547" y="-190499"/>
            <a:chExt cx="5191648" cy="2136214"/>
          </a:xfrm>
        </p:grpSpPr>
        <p:sp>
          <p:nvSpPr>
            <p:cNvPr id="103" name="Google Shape;103;p2"/>
            <p:cNvSpPr txBox="1"/>
            <p:nvPr/>
          </p:nvSpPr>
          <p:spPr>
            <a:xfrm rot="19756">
              <a:off x="2665673" y="640561"/>
              <a:ext cx="2523771" cy="5839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58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virus ADN</a:t>
              </a:r>
              <a:endParaRPr/>
            </a:p>
          </p:txBody>
        </p:sp>
        <p:sp>
          <p:nvSpPr>
            <p:cNvPr id="104" name="Google Shape;104;p2"/>
            <p:cNvSpPr txBox="1"/>
            <p:nvPr/>
          </p:nvSpPr>
          <p:spPr>
            <a:xfrm rot="19756">
              <a:off x="5530" y="-183395"/>
              <a:ext cx="2478317" cy="21220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0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9531" u="none" cap="none" strike="noStrike">
                  <a:solidFill>
                    <a:srgbClr val="FFFFFF"/>
                  </a:solidFill>
                  <a:latin typeface="Yeseva One"/>
                  <a:ea typeface="Yeseva One"/>
                  <a:cs typeface="Yeseva One"/>
                  <a:sym typeface="Yeseva One"/>
                </a:rPr>
                <a:t>02</a:t>
              </a:r>
              <a:endParaRPr/>
            </a:p>
          </p:txBody>
        </p:sp>
      </p:grpSp>
      <p:grpSp>
        <p:nvGrpSpPr>
          <p:cNvPr id="105" name="Google Shape;105;p2"/>
          <p:cNvGrpSpPr/>
          <p:nvPr/>
        </p:nvGrpSpPr>
        <p:grpSpPr>
          <a:xfrm>
            <a:off x="1913106" y="7088294"/>
            <a:ext cx="7108776" cy="1602161"/>
            <a:chOff x="-547" y="-190499"/>
            <a:chExt cx="9478367" cy="2136214"/>
          </a:xfrm>
        </p:grpSpPr>
        <p:sp>
          <p:nvSpPr>
            <p:cNvPr id="106" name="Google Shape;106;p2"/>
            <p:cNvSpPr txBox="1"/>
            <p:nvPr/>
          </p:nvSpPr>
          <p:spPr>
            <a:xfrm rot="19756">
              <a:off x="2745471" y="647720"/>
              <a:ext cx="6730727" cy="5839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58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virus ARN</a:t>
              </a:r>
              <a:endParaRPr/>
            </a:p>
          </p:txBody>
        </p:sp>
        <p:sp>
          <p:nvSpPr>
            <p:cNvPr id="107" name="Google Shape;107;p2"/>
            <p:cNvSpPr txBox="1"/>
            <p:nvPr/>
          </p:nvSpPr>
          <p:spPr>
            <a:xfrm rot="19756">
              <a:off x="5530" y="-183395"/>
              <a:ext cx="2478317" cy="21220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0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9531" u="none" cap="none" strike="noStrike">
                  <a:solidFill>
                    <a:srgbClr val="FFFFFF"/>
                  </a:solidFill>
                  <a:latin typeface="Yeseva One"/>
                  <a:ea typeface="Yeseva One"/>
                  <a:cs typeface="Yeseva One"/>
                  <a:sym typeface="Yeseva One"/>
                </a:rPr>
                <a:t>03</a:t>
              </a:r>
              <a:endParaRPr/>
            </a:p>
          </p:txBody>
        </p:sp>
      </p:grpSp>
      <p:grpSp>
        <p:nvGrpSpPr>
          <p:cNvPr id="108" name="Google Shape;108;p2"/>
          <p:cNvGrpSpPr/>
          <p:nvPr/>
        </p:nvGrpSpPr>
        <p:grpSpPr>
          <a:xfrm>
            <a:off x="9021329" y="6964636"/>
            <a:ext cx="6705919" cy="1602161"/>
            <a:chOff x="-547" y="-190499"/>
            <a:chExt cx="8941227" cy="2136214"/>
          </a:xfrm>
        </p:grpSpPr>
        <p:sp>
          <p:nvSpPr>
            <p:cNvPr id="109" name="Google Shape;109;p2"/>
            <p:cNvSpPr txBox="1"/>
            <p:nvPr/>
          </p:nvSpPr>
          <p:spPr>
            <a:xfrm rot="19756">
              <a:off x="2490777" y="653436"/>
              <a:ext cx="6448278" cy="5839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58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Vi khuẩn</a:t>
              </a:r>
              <a:endParaRPr/>
            </a:p>
          </p:txBody>
        </p:sp>
        <p:sp>
          <p:nvSpPr>
            <p:cNvPr id="110" name="Google Shape;110;p2"/>
            <p:cNvSpPr txBox="1"/>
            <p:nvPr/>
          </p:nvSpPr>
          <p:spPr>
            <a:xfrm rot="19756">
              <a:off x="5530" y="-183395"/>
              <a:ext cx="2478317" cy="21220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0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9531" u="none" cap="none" strike="noStrike">
                  <a:solidFill>
                    <a:srgbClr val="FFFFFF"/>
                  </a:solidFill>
                  <a:latin typeface="Yeseva One"/>
                  <a:ea typeface="Yeseva One"/>
                  <a:cs typeface="Yeseva One"/>
                  <a:sym typeface="Yeseva One"/>
                </a:rPr>
                <a:t>04</a:t>
              </a:r>
              <a:endParaRPr/>
            </a:p>
          </p:txBody>
        </p:sp>
      </p:grpSp>
      <p:sp>
        <p:nvSpPr>
          <p:cNvPr id="111" name="Google Shape;111;p2"/>
          <p:cNvSpPr txBox="1"/>
          <p:nvPr/>
        </p:nvSpPr>
        <p:spPr>
          <a:xfrm rot="19756">
            <a:off x="4049163" y="1625677"/>
            <a:ext cx="10190298" cy="20692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900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62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MỤC LỤC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117" name="Google Shape;117;p3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118" name="Google Shape;118;p3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3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0" name="Google Shape;120;p3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121" name="Google Shape;121;p3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18564" r="-18564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3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3" name="Google Shape;123;p3"/>
          <p:cNvSpPr/>
          <p:nvPr/>
        </p:nvSpPr>
        <p:spPr>
          <a:xfrm>
            <a:off x="4825842" y="6470847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4"/>
                </a:lnTo>
                <a:lnTo>
                  <a:pt x="0" y="10475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4" name="Google Shape;124;p3"/>
          <p:cNvSpPr txBox="1"/>
          <p:nvPr/>
        </p:nvSpPr>
        <p:spPr>
          <a:xfrm>
            <a:off x="1764401" y="1567244"/>
            <a:ext cx="7783294" cy="13602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Yếu tố nào là quan trọng nhất trong kiểm soát dịch bệnh do Herpesvirus?</a:t>
            </a:r>
            <a:endParaRPr/>
          </a:p>
        </p:txBody>
      </p:sp>
      <p:sp>
        <p:nvSpPr>
          <p:cNvPr id="125" name="Google Shape;125;p3"/>
          <p:cNvSpPr txBox="1"/>
          <p:nvPr/>
        </p:nvSpPr>
        <p:spPr>
          <a:xfrm>
            <a:off x="1254647" y="4070950"/>
            <a:ext cx="2186825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Vệ sinh tiêu độc</a:t>
            </a:r>
            <a:endParaRPr/>
          </a:p>
        </p:txBody>
      </p:sp>
      <p:sp>
        <p:nvSpPr>
          <p:cNvPr id="126" name="Google Shape;126;p3"/>
          <p:cNvSpPr txBox="1"/>
          <p:nvPr/>
        </p:nvSpPr>
        <p:spPr>
          <a:xfrm>
            <a:off x="1242394" y="6600204"/>
            <a:ext cx="10440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Vắc-xin</a:t>
            </a:r>
            <a:endParaRPr/>
          </a:p>
        </p:txBody>
      </p:sp>
      <p:sp>
        <p:nvSpPr>
          <p:cNvPr id="127" name="Google Shape;127;p3"/>
          <p:cNvSpPr txBox="1"/>
          <p:nvPr/>
        </p:nvSpPr>
        <p:spPr>
          <a:xfrm>
            <a:off x="5708423" y="4070950"/>
            <a:ext cx="2182477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Kháng sinh</a:t>
            </a:r>
            <a:endParaRPr/>
          </a:p>
        </p:txBody>
      </p:sp>
      <p:sp>
        <p:nvSpPr>
          <p:cNvPr id="128" name="Google Shape;128;p3"/>
          <p:cNvSpPr txBox="1"/>
          <p:nvPr/>
        </p:nvSpPr>
        <p:spPr>
          <a:xfrm>
            <a:off x="5708423" y="6600204"/>
            <a:ext cx="2182477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Cách ly và an toàn sinh học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134" name="Google Shape;134;p4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135" name="Google Shape;135;p4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4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7" name="Google Shape;137;p4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138" name="Google Shape;138;p4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4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0" name="Google Shape;140;p4"/>
          <p:cNvSpPr/>
          <p:nvPr/>
        </p:nvSpPr>
        <p:spPr>
          <a:xfrm>
            <a:off x="2286407" y="3777716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1" name="Google Shape;141;p4"/>
          <p:cNvSpPr txBox="1"/>
          <p:nvPr/>
        </p:nvSpPr>
        <p:spPr>
          <a:xfrm>
            <a:off x="1764401" y="1567244"/>
            <a:ext cx="7783294" cy="912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Bệnh thiếu máu do Mycoplasma suis gây ra được viết tắt là gì</a:t>
            </a:r>
            <a:endParaRPr/>
          </a:p>
        </p:txBody>
      </p:sp>
      <p:sp>
        <p:nvSpPr>
          <p:cNvPr id="142" name="Google Shape;142;p4"/>
          <p:cNvSpPr txBox="1"/>
          <p:nvPr/>
        </p:nvSpPr>
        <p:spPr>
          <a:xfrm>
            <a:off x="1254647" y="4070950"/>
            <a:ext cx="10440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IAP</a:t>
            </a:r>
            <a:endParaRPr/>
          </a:p>
        </p:txBody>
      </p:sp>
      <p:sp>
        <p:nvSpPr>
          <p:cNvPr id="143" name="Google Shape;143;p4"/>
          <p:cNvSpPr txBox="1"/>
          <p:nvPr/>
        </p:nvSpPr>
        <p:spPr>
          <a:xfrm>
            <a:off x="1242394" y="6600204"/>
            <a:ext cx="10440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MH</a:t>
            </a:r>
            <a:endParaRPr/>
          </a:p>
        </p:txBody>
      </p:sp>
      <p:sp>
        <p:nvSpPr>
          <p:cNvPr id="144" name="Google Shape;144;p4"/>
          <p:cNvSpPr txBox="1"/>
          <p:nvPr/>
        </p:nvSpPr>
        <p:spPr>
          <a:xfrm>
            <a:off x="5708423" y="4070950"/>
            <a:ext cx="10440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PRRS </a:t>
            </a:r>
            <a:endParaRPr/>
          </a:p>
        </p:txBody>
      </p:sp>
      <p:sp>
        <p:nvSpPr>
          <p:cNvPr id="145" name="Google Shape;145;p4"/>
          <p:cNvSpPr txBox="1"/>
          <p:nvPr/>
        </p:nvSpPr>
        <p:spPr>
          <a:xfrm>
            <a:off x="5708423" y="6600204"/>
            <a:ext cx="10440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FMD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151" name="Google Shape;151;p5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152" name="Google Shape;152;p5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5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4" name="Google Shape;154;p5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155" name="Google Shape;155;p5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29088" r="-29088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5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7" name="Google Shape;157;p5"/>
          <p:cNvSpPr/>
          <p:nvPr/>
        </p:nvSpPr>
        <p:spPr>
          <a:xfrm>
            <a:off x="7257938" y="6306970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8" name="Google Shape;158;p5"/>
          <p:cNvSpPr txBox="1"/>
          <p:nvPr/>
        </p:nvSpPr>
        <p:spPr>
          <a:xfrm>
            <a:off x="1764401" y="1567244"/>
            <a:ext cx="7783294" cy="912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Virus cúm heo không bảo hộ chéo giữa các serotype nào</a:t>
            </a:r>
            <a:endParaRPr/>
          </a:p>
        </p:txBody>
      </p:sp>
      <p:sp>
        <p:nvSpPr>
          <p:cNvPr id="159" name="Google Shape;159;p5"/>
          <p:cNvSpPr txBox="1"/>
          <p:nvPr/>
        </p:nvSpPr>
        <p:spPr>
          <a:xfrm>
            <a:off x="1254647" y="4070950"/>
            <a:ext cx="1937710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H1N1 và H3N2</a:t>
            </a:r>
            <a:endParaRPr/>
          </a:p>
        </p:txBody>
      </p:sp>
      <p:sp>
        <p:nvSpPr>
          <p:cNvPr id="160" name="Google Shape;160;p5"/>
          <p:cNvSpPr txBox="1"/>
          <p:nvPr/>
        </p:nvSpPr>
        <p:spPr>
          <a:xfrm>
            <a:off x="1242394" y="6600204"/>
            <a:ext cx="194996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H1N2 và H2N3</a:t>
            </a:r>
            <a:endParaRPr/>
          </a:p>
        </p:txBody>
      </p:sp>
      <p:sp>
        <p:nvSpPr>
          <p:cNvPr id="161" name="Google Shape;161;p5"/>
          <p:cNvSpPr txBox="1"/>
          <p:nvPr/>
        </p:nvSpPr>
        <p:spPr>
          <a:xfrm>
            <a:off x="5708423" y="4070950"/>
            <a:ext cx="2432096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Không có đáp án nào đúng</a:t>
            </a:r>
            <a:endParaRPr/>
          </a:p>
        </p:txBody>
      </p:sp>
      <p:sp>
        <p:nvSpPr>
          <p:cNvPr id="162" name="Google Shape;162;p5"/>
          <p:cNvSpPr txBox="1"/>
          <p:nvPr/>
        </p:nvSpPr>
        <p:spPr>
          <a:xfrm>
            <a:off x="5708423" y="6600204"/>
            <a:ext cx="159544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Cả A và B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6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168" name="Google Shape;168;p6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169" name="Google Shape;169;p6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" name="Google Shape;170;p6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1" name="Google Shape;171;p6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172" name="Google Shape;172;p6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796" r="-45796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" name="Google Shape;173;p6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4" name="Google Shape;174;p6"/>
          <p:cNvSpPr/>
          <p:nvPr/>
        </p:nvSpPr>
        <p:spPr>
          <a:xfrm>
            <a:off x="3281412" y="4183759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5" name="Google Shape;175;p6"/>
          <p:cNvSpPr txBox="1"/>
          <p:nvPr/>
        </p:nvSpPr>
        <p:spPr>
          <a:xfrm>
            <a:off x="1764401" y="1567244"/>
            <a:ext cx="7783294" cy="2255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Dịch tễ học của bệnh lỵ heo do Brachyspira hyodysenteriae cho thấy tỷ lệ bệnh và tỷ lệ chết xảy ra chủ yếu ở đối tượng nào sau đây</a:t>
            </a:r>
            <a:endParaRPr/>
          </a:p>
        </p:txBody>
      </p:sp>
      <p:sp>
        <p:nvSpPr>
          <p:cNvPr id="176" name="Google Shape;176;p6"/>
          <p:cNvSpPr txBox="1"/>
          <p:nvPr/>
        </p:nvSpPr>
        <p:spPr>
          <a:xfrm>
            <a:off x="1254647" y="4070950"/>
            <a:ext cx="1785591" cy="11603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Heo con từ 6 đến 12 tuần tuổi</a:t>
            </a:r>
            <a:endParaRPr/>
          </a:p>
        </p:txBody>
      </p:sp>
      <p:sp>
        <p:nvSpPr>
          <p:cNvPr id="177" name="Google Shape;177;p6"/>
          <p:cNvSpPr txBox="1"/>
          <p:nvPr/>
        </p:nvSpPr>
        <p:spPr>
          <a:xfrm>
            <a:off x="1242394" y="6600204"/>
            <a:ext cx="1797845" cy="11603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Heo từ 3 đến 6 tháng tuổi</a:t>
            </a:r>
            <a:endParaRPr/>
          </a:p>
        </p:txBody>
      </p:sp>
      <p:sp>
        <p:nvSpPr>
          <p:cNvPr id="178" name="Google Shape;178;p6"/>
          <p:cNvSpPr txBox="1"/>
          <p:nvPr/>
        </p:nvSpPr>
        <p:spPr>
          <a:xfrm>
            <a:off x="5708423" y="4070950"/>
            <a:ext cx="218490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Heo con dưới 6 tuần tuổi</a:t>
            </a:r>
            <a:endParaRPr/>
          </a:p>
        </p:txBody>
      </p:sp>
      <p:sp>
        <p:nvSpPr>
          <p:cNvPr id="179" name="Google Shape;179;p6"/>
          <p:cNvSpPr txBox="1"/>
          <p:nvPr/>
        </p:nvSpPr>
        <p:spPr>
          <a:xfrm>
            <a:off x="5708423" y="6600204"/>
            <a:ext cx="104401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Heo nái đẻ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185" name="Google Shape;185;p7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186" name="Google Shape;186;p7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" name="Google Shape;187;p7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88" name="Google Shape;188;p7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189" name="Google Shape;189;p7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887" r="-4588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" name="Google Shape;190;p7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1" name="Google Shape;191;p7"/>
          <p:cNvSpPr/>
          <p:nvPr/>
        </p:nvSpPr>
        <p:spPr>
          <a:xfrm>
            <a:off x="3813827" y="6330037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92" name="Google Shape;192;p7"/>
          <p:cNvSpPr txBox="1"/>
          <p:nvPr/>
        </p:nvSpPr>
        <p:spPr>
          <a:xfrm>
            <a:off x="1764401" y="1567244"/>
            <a:ext cx="7783294" cy="912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Phương pháp chẩn đoán chính xác bệnh Aujeszky trên heo là gì</a:t>
            </a:r>
            <a:endParaRPr/>
          </a:p>
        </p:txBody>
      </p:sp>
      <p:sp>
        <p:nvSpPr>
          <p:cNvPr id="193" name="Google Shape;193;p7"/>
          <p:cNvSpPr txBox="1"/>
          <p:nvPr/>
        </p:nvSpPr>
        <p:spPr>
          <a:xfrm>
            <a:off x="1254647" y="4070950"/>
            <a:ext cx="218490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Xét nghiệm phân</a:t>
            </a:r>
            <a:endParaRPr/>
          </a:p>
        </p:txBody>
      </p:sp>
      <p:sp>
        <p:nvSpPr>
          <p:cNvPr id="194" name="Google Shape;194;p7"/>
          <p:cNvSpPr txBox="1"/>
          <p:nvPr/>
        </p:nvSpPr>
        <p:spPr>
          <a:xfrm>
            <a:off x="1242394" y="6600204"/>
            <a:ext cx="2717318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Xét nghiệm mô bệnh học</a:t>
            </a:r>
            <a:endParaRPr/>
          </a:p>
        </p:txBody>
      </p:sp>
      <p:sp>
        <p:nvSpPr>
          <p:cNvPr id="195" name="Google Shape;195;p7"/>
          <p:cNvSpPr txBox="1"/>
          <p:nvPr/>
        </p:nvSpPr>
        <p:spPr>
          <a:xfrm>
            <a:off x="5708423" y="4070950"/>
            <a:ext cx="2603229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Quan sát triệu chứng lâm sàng</a:t>
            </a:r>
            <a:endParaRPr/>
          </a:p>
        </p:txBody>
      </p:sp>
      <p:sp>
        <p:nvSpPr>
          <p:cNvPr id="196" name="Google Shape;196;p7"/>
          <p:cNvSpPr txBox="1"/>
          <p:nvPr/>
        </p:nvSpPr>
        <p:spPr>
          <a:xfrm>
            <a:off x="5708423" y="6600204"/>
            <a:ext cx="2051799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Xét nghiệm máu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202" name="Google Shape;202;p8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203" name="Google Shape;203;p8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" name="Google Shape;204;p8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5" name="Google Shape;205;p8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206" name="Google Shape;206;p8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13765" r="-1376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" name="Google Shape;207;p8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08" name="Google Shape;208;p8"/>
          <p:cNvSpPr/>
          <p:nvPr/>
        </p:nvSpPr>
        <p:spPr>
          <a:xfrm>
            <a:off x="4825842" y="3625403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4"/>
                </a:lnTo>
                <a:lnTo>
                  <a:pt x="0" y="10475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9" name="Google Shape;209;p8"/>
          <p:cNvSpPr txBox="1"/>
          <p:nvPr/>
        </p:nvSpPr>
        <p:spPr>
          <a:xfrm>
            <a:off x="1764401" y="1567244"/>
            <a:ext cx="7783294" cy="13602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Phản ứng MAT được sử dụng để chẩn đoán Leptospira dựa trên việc làm gì</a:t>
            </a:r>
            <a:endParaRPr/>
          </a:p>
        </p:txBody>
      </p:sp>
      <p:sp>
        <p:nvSpPr>
          <p:cNvPr id="210" name="Google Shape;210;p8"/>
          <p:cNvSpPr txBox="1"/>
          <p:nvPr/>
        </p:nvSpPr>
        <p:spPr>
          <a:xfrm>
            <a:off x="5972912" y="3918637"/>
            <a:ext cx="2375051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Xét nghiệm máu</a:t>
            </a:r>
            <a:endParaRPr/>
          </a:p>
        </p:txBody>
      </p:sp>
      <p:sp>
        <p:nvSpPr>
          <p:cNvPr id="211" name="Google Shape;211;p8"/>
          <p:cNvSpPr txBox="1"/>
          <p:nvPr/>
        </p:nvSpPr>
        <p:spPr>
          <a:xfrm>
            <a:off x="1242394" y="6600204"/>
            <a:ext cx="1899680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Kiểm tra phân </a:t>
            </a:r>
            <a:endParaRPr/>
          </a:p>
        </p:txBody>
      </p:sp>
      <p:sp>
        <p:nvSpPr>
          <p:cNvPr id="212" name="Google Shape;212;p8"/>
          <p:cNvSpPr txBox="1"/>
          <p:nvPr/>
        </p:nvSpPr>
        <p:spPr>
          <a:xfrm>
            <a:off x="1028700" y="3918637"/>
            <a:ext cx="2394066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Kiểm tra nước tiểu</a:t>
            </a:r>
            <a:endParaRPr/>
          </a:p>
        </p:txBody>
      </p:sp>
      <p:sp>
        <p:nvSpPr>
          <p:cNvPr id="213" name="Google Shape;213;p8"/>
          <p:cNvSpPr txBox="1"/>
          <p:nvPr/>
        </p:nvSpPr>
        <p:spPr>
          <a:xfrm>
            <a:off x="5708423" y="6600204"/>
            <a:ext cx="2089829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Xét nghiệm dịch não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9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219" name="Google Shape;219;p9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220" name="Google Shape;220;p9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" name="Google Shape;221;p9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22" name="Google Shape;222;p9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223" name="Google Shape;223;p9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-2272" l="0" r="0" t="-2272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9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25" name="Google Shape;225;p9"/>
          <p:cNvSpPr/>
          <p:nvPr/>
        </p:nvSpPr>
        <p:spPr>
          <a:xfrm>
            <a:off x="2653923" y="3969204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0" y="0"/>
                </a:lnTo>
                <a:lnTo>
                  <a:pt x="882580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6" name="Google Shape;226;p9"/>
          <p:cNvSpPr txBox="1"/>
          <p:nvPr/>
        </p:nvSpPr>
        <p:spPr>
          <a:xfrm>
            <a:off x="1764401" y="1567244"/>
            <a:ext cx="7783294" cy="13602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Triệu chứng lâm sàng chủ yếu của nhiễm Streptococcus suis là gì?</a:t>
            </a:r>
            <a:endParaRPr/>
          </a:p>
        </p:txBody>
      </p:sp>
      <p:sp>
        <p:nvSpPr>
          <p:cNvPr id="227" name="Google Shape;227;p9"/>
          <p:cNvSpPr txBox="1"/>
          <p:nvPr/>
        </p:nvSpPr>
        <p:spPr>
          <a:xfrm>
            <a:off x="1254647" y="4070950"/>
            <a:ext cx="104401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Viêm phổi</a:t>
            </a:r>
            <a:endParaRPr/>
          </a:p>
        </p:txBody>
      </p:sp>
      <p:sp>
        <p:nvSpPr>
          <p:cNvPr id="228" name="Google Shape;228;p9"/>
          <p:cNvSpPr txBox="1"/>
          <p:nvPr/>
        </p:nvSpPr>
        <p:spPr>
          <a:xfrm>
            <a:off x="1242394" y="6600204"/>
            <a:ext cx="104401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Viêm da</a:t>
            </a:r>
            <a:endParaRPr/>
          </a:p>
        </p:txBody>
      </p:sp>
      <p:sp>
        <p:nvSpPr>
          <p:cNvPr id="229" name="Google Shape;229;p9"/>
          <p:cNvSpPr txBox="1"/>
          <p:nvPr/>
        </p:nvSpPr>
        <p:spPr>
          <a:xfrm>
            <a:off x="5708423" y="4070950"/>
            <a:ext cx="1044013" cy="11603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Viêm tử cung</a:t>
            </a:r>
            <a:endParaRPr/>
          </a:p>
        </p:txBody>
      </p:sp>
      <p:sp>
        <p:nvSpPr>
          <p:cNvPr id="230" name="Google Shape;230;p9"/>
          <p:cNvSpPr txBox="1"/>
          <p:nvPr/>
        </p:nvSpPr>
        <p:spPr>
          <a:xfrm>
            <a:off x="5708423" y="6600204"/>
            <a:ext cx="1766577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Viêm mũi xoang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0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236" name="Google Shape;236;p10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237" name="Google Shape;237;p10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10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9" name="Google Shape;239;p10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240" name="Google Shape;240;p10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6250" r="-4625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10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2" name="Google Shape;242;p10"/>
          <p:cNvSpPr/>
          <p:nvPr/>
        </p:nvSpPr>
        <p:spPr>
          <a:xfrm>
            <a:off x="3078269" y="3800783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0" y="0"/>
                </a:lnTo>
                <a:lnTo>
                  <a:pt x="882580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3" name="Google Shape;243;p10"/>
          <p:cNvSpPr txBox="1"/>
          <p:nvPr/>
        </p:nvSpPr>
        <p:spPr>
          <a:xfrm>
            <a:off x="1764401" y="1567244"/>
            <a:ext cx="7783294" cy="13602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Triệu chứng thần kinh ở gà do Herpesvirus gây ra được biết đến với tên gọi nào</a:t>
            </a:r>
            <a:endParaRPr/>
          </a:p>
        </p:txBody>
      </p:sp>
      <p:sp>
        <p:nvSpPr>
          <p:cNvPr id="244" name="Google Shape;244;p10"/>
          <p:cNvSpPr txBox="1"/>
          <p:nvPr/>
        </p:nvSpPr>
        <p:spPr>
          <a:xfrm>
            <a:off x="1254647" y="4070950"/>
            <a:ext cx="1823621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Bệnh Marek</a:t>
            </a:r>
            <a:endParaRPr/>
          </a:p>
        </p:txBody>
      </p:sp>
      <p:sp>
        <p:nvSpPr>
          <p:cNvPr id="245" name="Google Shape;245;p10"/>
          <p:cNvSpPr txBox="1"/>
          <p:nvPr/>
        </p:nvSpPr>
        <p:spPr>
          <a:xfrm>
            <a:off x="1242394" y="6600204"/>
            <a:ext cx="1835874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Bệnh giả dại</a:t>
            </a:r>
            <a:endParaRPr/>
          </a:p>
        </p:txBody>
      </p:sp>
      <p:sp>
        <p:nvSpPr>
          <p:cNvPr id="246" name="Google Shape;246;p10"/>
          <p:cNvSpPr txBox="1"/>
          <p:nvPr/>
        </p:nvSpPr>
        <p:spPr>
          <a:xfrm>
            <a:off x="5708423" y="4070950"/>
            <a:ext cx="104401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Bệnh đậu</a:t>
            </a:r>
            <a:endParaRPr/>
          </a:p>
        </p:txBody>
      </p:sp>
      <p:sp>
        <p:nvSpPr>
          <p:cNvPr id="247" name="Google Shape;247;p10"/>
          <p:cNvSpPr txBox="1"/>
          <p:nvPr/>
        </p:nvSpPr>
        <p:spPr>
          <a:xfrm>
            <a:off x="5708423" y="6600204"/>
            <a:ext cx="3135644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Bệnh viêm da nổi cục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1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253" name="Google Shape;253;p11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254" name="Google Shape;254;p11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" name="Google Shape;255;p11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56" name="Google Shape;256;p11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257" name="Google Shape;257;p11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35019" r="-35019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" name="Google Shape;258;p11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9" name="Google Shape;259;p11"/>
          <p:cNvSpPr/>
          <p:nvPr/>
        </p:nvSpPr>
        <p:spPr>
          <a:xfrm>
            <a:off x="3394352" y="6273622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0" y="0"/>
                </a:lnTo>
                <a:lnTo>
                  <a:pt x="882580" y="1047574"/>
                </a:lnTo>
                <a:lnTo>
                  <a:pt x="0" y="10475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0" name="Google Shape;260;p11"/>
          <p:cNvSpPr txBox="1"/>
          <p:nvPr/>
        </p:nvSpPr>
        <p:spPr>
          <a:xfrm>
            <a:off x="1764401" y="1567244"/>
            <a:ext cx="7783294" cy="18077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Nấm mốc sinh trưởng và phát triển bằng hệ sợi và bào tử. Đây là tính chất chung của nấm mốc do</a:t>
            </a:r>
            <a:endParaRPr/>
          </a:p>
        </p:txBody>
      </p:sp>
      <p:sp>
        <p:nvSpPr>
          <p:cNvPr id="261" name="Google Shape;261;p11"/>
          <p:cNvSpPr txBox="1"/>
          <p:nvPr/>
        </p:nvSpPr>
        <p:spPr>
          <a:xfrm>
            <a:off x="1254647" y="4070950"/>
            <a:ext cx="2013769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Candida</a:t>
            </a:r>
            <a:endParaRPr/>
          </a:p>
        </p:txBody>
      </p:sp>
      <p:sp>
        <p:nvSpPr>
          <p:cNvPr id="262" name="Google Shape;262;p11"/>
          <p:cNvSpPr txBox="1"/>
          <p:nvPr/>
        </p:nvSpPr>
        <p:spPr>
          <a:xfrm>
            <a:off x="1242394" y="6600204"/>
            <a:ext cx="24673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Aspergillus</a:t>
            </a:r>
            <a:endParaRPr/>
          </a:p>
        </p:txBody>
      </p:sp>
      <p:sp>
        <p:nvSpPr>
          <p:cNvPr id="263" name="Google Shape;263;p11"/>
          <p:cNvSpPr txBox="1"/>
          <p:nvPr/>
        </p:nvSpPr>
        <p:spPr>
          <a:xfrm>
            <a:off x="5708423" y="4070950"/>
            <a:ext cx="2755348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Trichophyton</a:t>
            </a:r>
            <a:endParaRPr/>
          </a:p>
        </p:txBody>
      </p:sp>
      <p:sp>
        <p:nvSpPr>
          <p:cNvPr id="264" name="Google Shape;264;p11"/>
          <p:cNvSpPr txBox="1"/>
          <p:nvPr/>
        </p:nvSpPr>
        <p:spPr>
          <a:xfrm>
            <a:off x="5708423" y="6600204"/>
            <a:ext cx="2869437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Microsporum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2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270" name="Google Shape;270;p12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271" name="Google Shape;271;p12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" name="Google Shape;272;p12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3" name="Google Shape;273;p12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274" name="Google Shape;274;p12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-2272" l="0" r="0" t="-2272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12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76" name="Google Shape;276;p12"/>
          <p:cNvSpPr/>
          <p:nvPr/>
        </p:nvSpPr>
        <p:spPr>
          <a:xfrm>
            <a:off x="3579416" y="6330037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77" name="Google Shape;277;p12"/>
          <p:cNvSpPr txBox="1"/>
          <p:nvPr/>
        </p:nvSpPr>
        <p:spPr>
          <a:xfrm>
            <a:off x="1764401" y="1567244"/>
            <a:ext cx="7783294" cy="4650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 khuẩn nào không tạo bào tử?</a:t>
            </a:r>
            <a:endParaRPr/>
          </a:p>
        </p:txBody>
      </p:sp>
      <p:sp>
        <p:nvSpPr>
          <p:cNvPr id="278" name="Google Shape;278;p12"/>
          <p:cNvSpPr txBox="1"/>
          <p:nvPr/>
        </p:nvSpPr>
        <p:spPr>
          <a:xfrm>
            <a:off x="1254647" y="4070950"/>
            <a:ext cx="2766059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Staphylococcus hyicus</a:t>
            </a:r>
            <a:endParaRPr/>
          </a:p>
        </p:txBody>
      </p:sp>
      <p:sp>
        <p:nvSpPr>
          <p:cNvPr id="279" name="Google Shape;279;p12"/>
          <p:cNvSpPr txBox="1"/>
          <p:nvPr/>
        </p:nvSpPr>
        <p:spPr>
          <a:xfrm>
            <a:off x="1242394" y="6600204"/>
            <a:ext cx="2337021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agalactiae</a:t>
            </a:r>
            <a:endParaRPr/>
          </a:p>
        </p:txBody>
      </p:sp>
      <p:sp>
        <p:nvSpPr>
          <p:cNvPr id="280" name="Google Shape;280;p12"/>
          <p:cNvSpPr txBox="1"/>
          <p:nvPr/>
        </p:nvSpPr>
        <p:spPr>
          <a:xfrm>
            <a:off x="5708423" y="4070950"/>
            <a:ext cx="2622244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Staphylococcus hyicus</a:t>
            </a:r>
            <a:endParaRPr/>
          </a:p>
        </p:txBody>
      </p:sp>
      <p:sp>
        <p:nvSpPr>
          <p:cNvPr id="281" name="Google Shape;281;p12"/>
          <p:cNvSpPr txBox="1"/>
          <p:nvPr/>
        </p:nvSpPr>
        <p:spPr>
          <a:xfrm>
            <a:off x="5708423" y="6600204"/>
            <a:ext cx="2241947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pneumoniae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3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287" name="Google Shape;287;p13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288" name="Google Shape;288;p13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" name="Google Shape;289;p13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0" name="Google Shape;290;p13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291" name="Google Shape;291;p13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172" r="-45172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" name="Google Shape;292;p13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93" name="Google Shape;293;p13"/>
          <p:cNvSpPr/>
          <p:nvPr/>
        </p:nvSpPr>
        <p:spPr>
          <a:xfrm>
            <a:off x="7008319" y="6306970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94" name="Google Shape;294;p13"/>
          <p:cNvSpPr txBox="1"/>
          <p:nvPr/>
        </p:nvSpPr>
        <p:spPr>
          <a:xfrm>
            <a:off x="866321" y="1920304"/>
            <a:ext cx="8943199" cy="23811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Trong quá trình bảo quản trứng, vi sinh vật nào dưới đây có khả năng gây ô nhiễm và làm hư hại sản phẩm?</a:t>
            </a:r>
            <a:endParaRPr/>
          </a:p>
        </p:txBody>
      </p:sp>
      <p:sp>
        <p:nvSpPr>
          <p:cNvPr id="295" name="Google Shape;295;p13"/>
          <p:cNvSpPr txBox="1"/>
          <p:nvPr/>
        </p:nvSpPr>
        <p:spPr>
          <a:xfrm>
            <a:off x="1156828" y="4912947"/>
            <a:ext cx="2470125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Escherichia coli</a:t>
            </a:r>
            <a:endParaRPr/>
          </a:p>
        </p:txBody>
      </p:sp>
      <p:sp>
        <p:nvSpPr>
          <p:cNvPr id="296" name="Google Shape;296;p13"/>
          <p:cNvSpPr txBox="1"/>
          <p:nvPr/>
        </p:nvSpPr>
        <p:spPr>
          <a:xfrm>
            <a:off x="1242394" y="6600204"/>
            <a:ext cx="222293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</a:t>
            </a:r>
            <a:endParaRPr/>
          </a:p>
        </p:txBody>
      </p:sp>
      <p:sp>
        <p:nvSpPr>
          <p:cNvPr id="297" name="Google Shape;297;p13"/>
          <p:cNvSpPr txBox="1"/>
          <p:nvPr/>
        </p:nvSpPr>
        <p:spPr>
          <a:xfrm>
            <a:off x="5004874" y="4912947"/>
            <a:ext cx="218490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Bacillus subtilis</a:t>
            </a:r>
            <a:endParaRPr/>
          </a:p>
        </p:txBody>
      </p:sp>
      <p:sp>
        <p:nvSpPr>
          <p:cNvPr id="298" name="Google Shape;298;p13"/>
          <p:cNvSpPr txBox="1"/>
          <p:nvPr/>
        </p:nvSpPr>
        <p:spPr>
          <a:xfrm>
            <a:off x="4852756" y="6600204"/>
            <a:ext cx="2013769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Micrococcus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4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304" name="Google Shape;304;p14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305" name="Google Shape;305;p14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" name="Google Shape;306;p14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7" name="Google Shape;307;p14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308" name="Google Shape;308;p14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" name="Google Shape;309;p14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10" name="Google Shape;310;p14"/>
          <p:cNvSpPr/>
          <p:nvPr/>
        </p:nvSpPr>
        <p:spPr>
          <a:xfrm>
            <a:off x="2964180" y="3969204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0" y="0"/>
                </a:lnTo>
                <a:lnTo>
                  <a:pt x="882580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1" name="Google Shape;311;p14"/>
          <p:cNvSpPr txBox="1"/>
          <p:nvPr/>
        </p:nvSpPr>
        <p:spPr>
          <a:xfrm>
            <a:off x="1764401" y="1567244"/>
            <a:ext cx="7783294" cy="912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Mycoplasma thường gây bệnh ở đâu trong cơ thể động vật?</a:t>
            </a:r>
            <a:endParaRPr/>
          </a:p>
        </p:txBody>
      </p:sp>
      <p:sp>
        <p:nvSpPr>
          <p:cNvPr id="312" name="Google Shape;312;p14"/>
          <p:cNvSpPr txBox="1"/>
          <p:nvPr/>
        </p:nvSpPr>
        <p:spPr>
          <a:xfrm>
            <a:off x="1254647" y="4070950"/>
            <a:ext cx="1709532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Đường hô hấp, khớp </a:t>
            </a:r>
            <a:endParaRPr/>
          </a:p>
        </p:txBody>
      </p:sp>
      <p:sp>
        <p:nvSpPr>
          <p:cNvPr id="313" name="Google Shape;313;p14"/>
          <p:cNvSpPr txBox="1"/>
          <p:nvPr/>
        </p:nvSpPr>
        <p:spPr>
          <a:xfrm>
            <a:off x="1242394" y="6600204"/>
            <a:ext cx="1721785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Tim mạch</a:t>
            </a:r>
            <a:endParaRPr/>
          </a:p>
        </p:txBody>
      </p:sp>
      <p:sp>
        <p:nvSpPr>
          <p:cNvPr id="314" name="Google Shape;314;p14"/>
          <p:cNvSpPr txBox="1"/>
          <p:nvPr/>
        </p:nvSpPr>
        <p:spPr>
          <a:xfrm>
            <a:off x="5708423" y="4070950"/>
            <a:ext cx="10440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Não bộ</a:t>
            </a:r>
            <a:endParaRPr/>
          </a:p>
        </p:txBody>
      </p:sp>
      <p:sp>
        <p:nvSpPr>
          <p:cNvPr id="315" name="Google Shape;315;p14"/>
          <p:cNvSpPr txBox="1"/>
          <p:nvPr/>
        </p:nvSpPr>
        <p:spPr>
          <a:xfrm>
            <a:off x="5708423" y="6600204"/>
            <a:ext cx="1481354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Tiêu hóa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5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321" name="Google Shape;321;p15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322" name="Google Shape;322;p15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" name="Google Shape;323;p15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24" name="Google Shape;324;p15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325" name="Google Shape;325;p15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-3825" l="0" r="0" t="-3827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" name="Google Shape;326;p15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27" name="Google Shape;327;p15"/>
          <p:cNvSpPr/>
          <p:nvPr/>
        </p:nvSpPr>
        <p:spPr>
          <a:xfrm>
            <a:off x="5073035" y="6470847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4"/>
                </a:lnTo>
                <a:lnTo>
                  <a:pt x="0" y="10475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28" name="Google Shape;328;p15"/>
          <p:cNvSpPr txBox="1"/>
          <p:nvPr/>
        </p:nvSpPr>
        <p:spPr>
          <a:xfrm>
            <a:off x="1764401" y="1567244"/>
            <a:ext cx="7783294" cy="912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Mô tả nào sau đây phù hợp nhất với vi sinh vật trứng gia cầm</a:t>
            </a:r>
            <a:endParaRPr/>
          </a:p>
        </p:txBody>
      </p:sp>
      <p:sp>
        <p:nvSpPr>
          <p:cNvPr id="329" name="Google Shape;329;p15"/>
          <p:cNvSpPr txBox="1"/>
          <p:nvPr/>
        </p:nvSpPr>
        <p:spPr>
          <a:xfrm>
            <a:off x="1254647" y="4070950"/>
            <a:ext cx="2358275" cy="11603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Tất cả trứng gà tươi đều vô khuẩn.</a:t>
            </a:r>
            <a:endParaRPr/>
          </a:p>
        </p:txBody>
      </p:sp>
      <p:sp>
        <p:nvSpPr>
          <p:cNvPr id="330" name="Google Shape;330;p15"/>
          <p:cNvSpPr txBox="1"/>
          <p:nvPr/>
        </p:nvSpPr>
        <p:spPr>
          <a:xfrm>
            <a:off x="1242394" y="6600204"/>
            <a:ext cx="3684979" cy="11603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Bị nhiễm bởi vi khuẩn Pseudomonas và nấm mốc Penicillium.</a:t>
            </a:r>
            <a:endParaRPr/>
          </a:p>
        </p:txBody>
      </p:sp>
      <p:sp>
        <p:nvSpPr>
          <p:cNvPr id="331" name="Google Shape;331;p15"/>
          <p:cNvSpPr txBox="1"/>
          <p:nvPr/>
        </p:nvSpPr>
        <p:spPr>
          <a:xfrm>
            <a:off x="5708423" y="4070950"/>
            <a:ext cx="3668060" cy="11603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Bị nhiễm bởi vi khuẩn Pseudomonas và nấm mốc Penicillium.</a:t>
            </a:r>
            <a:endParaRPr/>
          </a:p>
        </p:txBody>
      </p:sp>
      <p:sp>
        <p:nvSpPr>
          <p:cNvPr id="332" name="Google Shape;332;p15"/>
          <p:cNvSpPr txBox="1"/>
          <p:nvPr/>
        </p:nvSpPr>
        <p:spPr>
          <a:xfrm>
            <a:off x="5879635" y="6600204"/>
            <a:ext cx="3668060" cy="11603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Nhiễm nội sinh bởi Salmonella Typhimurium và E. coli.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6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338" name="Google Shape;338;p16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339" name="Google Shape;339;p16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" name="Google Shape;340;p16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1" name="Google Shape;341;p16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342" name="Google Shape;342;p16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-2242" l="0" r="0" t="-2243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" name="Google Shape;343;p16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4" name="Google Shape;344;p16"/>
          <p:cNvSpPr/>
          <p:nvPr/>
        </p:nvSpPr>
        <p:spPr>
          <a:xfrm>
            <a:off x="4825842" y="3613838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45" name="Google Shape;345;p16"/>
          <p:cNvSpPr txBox="1"/>
          <p:nvPr/>
        </p:nvSpPr>
        <p:spPr>
          <a:xfrm>
            <a:off x="1764401" y="1567244"/>
            <a:ext cx="7783294" cy="229201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 khuẩn nào gây nhiễm trùng huyết?</a:t>
            </a:r>
            <a:endParaRPr/>
          </a:p>
          <a:p>
            <a:pPr indent="0" lvl="0" marL="0" marR="0" rtl="0" algn="ctr">
              <a:lnSpc>
                <a:spcPct val="3318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346" name="Google Shape;346;p16"/>
          <p:cNvSpPr txBox="1"/>
          <p:nvPr/>
        </p:nvSpPr>
        <p:spPr>
          <a:xfrm>
            <a:off x="1254647" y="4070950"/>
            <a:ext cx="163347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Klebsiella</a:t>
            </a:r>
            <a:endParaRPr/>
          </a:p>
        </p:txBody>
      </p:sp>
      <p:sp>
        <p:nvSpPr>
          <p:cNvPr id="347" name="Google Shape;347;p16"/>
          <p:cNvSpPr txBox="1"/>
          <p:nvPr/>
        </p:nvSpPr>
        <p:spPr>
          <a:xfrm>
            <a:off x="1242394" y="6600204"/>
            <a:ext cx="2451110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Escherichia coli</a:t>
            </a:r>
            <a:endParaRPr/>
          </a:p>
        </p:txBody>
      </p:sp>
      <p:sp>
        <p:nvSpPr>
          <p:cNvPr id="348" name="Google Shape;348;p16"/>
          <p:cNvSpPr txBox="1"/>
          <p:nvPr/>
        </p:nvSpPr>
        <p:spPr>
          <a:xfrm>
            <a:off x="5708423" y="4070950"/>
            <a:ext cx="1880666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Salmonella</a:t>
            </a:r>
            <a:endParaRPr/>
          </a:p>
        </p:txBody>
      </p:sp>
      <p:sp>
        <p:nvSpPr>
          <p:cNvPr id="349" name="Google Shape;349;p16"/>
          <p:cNvSpPr txBox="1"/>
          <p:nvPr/>
        </p:nvSpPr>
        <p:spPr>
          <a:xfrm>
            <a:off x="5708423" y="6600204"/>
            <a:ext cx="159544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Shigella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7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355" name="Google Shape;355;p17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356" name="Google Shape;356;p17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" name="Google Shape;357;p17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8" name="Google Shape;358;p17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359" name="Google Shape;359;p17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" name="Google Shape;360;p17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1" name="Google Shape;361;p17"/>
          <p:cNvSpPr/>
          <p:nvPr/>
        </p:nvSpPr>
        <p:spPr>
          <a:xfrm>
            <a:off x="4825842" y="3777716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62" name="Google Shape;362;p17"/>
          <p:cNvSpPr txBox="1"/>
          <p:nvPr/>
        </p:nvSpPr>
        <p:spPr>
          <a:xfrm>
            <a:off x="1764401" y="1567244"/>
            <a:ext cx="7783294" cy="912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Vi-rút PED có thể gây tử vong cao nhất ở heo trong độ tuổi nào</a:t>
            </a:r>
            <a:endParaRPr/>
          </a:p>
        </p:txBody>
      </p:sp>
      <p:sp>
        <p:nvSpPr>
          <p:cNvPr id="363" name="Google Shape;363;p17"/>
          <p:cNvSpPr txBox="1"/>
          <p:nvPr/>
        </p:nvSpPr>
        <p:spPr>
          <a:xfrm>
            <a:off x="1254647" y="4070950"/>
            <a:ext cx="1975740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Heo từ 1 đến 2 tuần tuổi</a:t>
            </a:r>
            <a:endParaRPr/>
          </a:p>
        </p:txBody>
      </p:sp>
      <p:sp>
        <p:nvSpPr>
          <p:cNvPr id="364" name="Google Shape;364;p17"/>
          <p:cNvSpPr txBox="1"/>
          <p:nvPr/>
        </p:nvSpPr>
        <p:spPr>
          <a:xfrm>
            <a:off x="1242394" y="6600204"/>
            <a:ext cx="2337021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Heo trên 3 tháng tuổi</a:t>
            </a:r>
            <a:endParaRPr/>
          </a:p>
        </p:txBody>
      </p:sp>
      <p:sp>
        <p:nvSpPr>
          <p:cNvPr id="365" name="Google Shape;365;p17"/>
          <p:cNvSpPr txBox="1"/>
          <p:nvPr/>
        </p:nvSpPr>
        <p:spPr>
          <a:xfrm>
            <a:off x="5708423" y="4070950"/>
            <a:ext cx="2241947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Heo dưới 1 tuần tuổi</a:t>
            </a:r>
            <a:endParaRPr/>
          </a:p>
        </p:txBody>
      </p:sp>
      <p:sp>
        <p:nvSpPr>
          <p:cNvPr id="366" name="Google Shape;366;p17"/>
          <p:cNvSpPr txBox="1"/>
          <p:nvPr/>
        </p:nvSpPr>
        <p:spPr>
          <a:xfrm>
            <a:off x="5708423" y="6600204"/>
            <a:ext cx="2051799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Heo từ 2 đến 3 tháng tuổi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8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372" name="Google Shape;372;p18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373" name="Google Shape;373;p18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" name="Google Shape;374;p18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5" name="Google Shape;375;p18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376" name="Google Shape;376;p18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796" r="-45796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" name="Google Shape;377;p18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78" name="Google Shape;378;p18"/>
          <p:cNvSpPr/>
          <p:nvPr/>
        </p:nvSpPr>
        <p:spPr>
          <a:xfrm>
            <a:off x="7449610" y="6330037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0" y="0"/>
                </a:lnTo>
                <a:lnTo>
                  <a:pt x="882580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79" name="Google Shape;379;p18"/>
          <p:cNvSpPr txBox="1"/>
          <p:nvPr/>
        </p:nvSpPr>
        <p:spPr>
          <a:xfrm>
            <a:off x="1764401" y="1567244"/>
            <a:ext cx="7783294" cy="13602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Phương pháp kiểm soát chính bệnh tiêu chảy cấp trên heo PED ngoài vắc-xin là gì</a:t>
            </a:r>
            <a:endParaRPr/>
          </a:p>
        </p:txBody>
      </p:sp>
      <p:sp>
        <p:nvSpPr>
          <p:cNvPr id="380" name="Google Shape;380;p18"/>
          <p:cNvSpPr txBox="1"/>
          <p:nvPr/>
        </p:nvSpPr>
        <p:spPr>
          <a:xfrm>
            <a:off x="1254647" y="4070950"/>
            <a:ext cx="1925457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Kháng sinh</a:t>
            </a:r>
            <a:endParaRPr/>
          </a:p>
        </p:txBody>
      </p:sp>
      <p:sp>
        <p:nvSpPr>
          <p:cNvPr id="381" name="Google Shape;381;p18"/>
          <p:cNvSpPr txBox="1"/>
          <p:nvPr/>
        </p:nvSpPr>
        <p:spPr>
          <a:xfrm>
            <a:off x="1242394" y="6600204"/>
            <a:ext cx="1937710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Chăm sóc vệ sinh</a:t>
            </a:r>
            <a:endParaRPr/>
          </a:p>
        </p:txBody>
      </p:sp>
      <p:sp>
        <p:nvSpPr>
          <p:cNvPr id="382" name="Google Shape;382;p18"/>
          <p:cNvSpPr txBox="1"/>
          <p:nvPr/>
        </p:nvSpPr>
        <p:spPr>
          <a:xfrm>
            <a:off x="5708423" y="4070950"/>
            <a:ext cx="2182477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Bù nước và điện giải</a:t>
            </a:r>
            <a:endParaRPr/>
          </a:p>
        </p:txBody>
      </p:sp>
      <p:sp>
        <p:nvSpPr>
          <p:cNvPr id="383" name="Google Shape;383;p18"/>
          <p:cNvSpPr txBox="1"/>
          <p:nvPr/>
        </p:nvSpPr>
        <p:spPr>
          <a:xfrm>
            <a:off x="5708423" y="6600204"/>
            <a:ext cx="1861651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Cả B và C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19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389" name="Google Shape;389;p19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390" name="Google Shape;390;p19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1" name="Google Shape;391;p19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2" name="Google Shape;392;p19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393" name="Google Shape;393;p19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707" r="-4570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" name="Google Shape;394;p19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5" name="Google Shape;395;p19"/>
          <p:cNvSpPr/>
          <p:nvPr/>
        </p:nvSpPr>
        <p:spPr>
          <a:xfrm>
            <a:off x="7008319" y="6306970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96" name="Google Shape;396;p19"/>
          <p:cNvSpPr txBox="1"/>
          <p:nvPr/>
        </p:nvSpPr>
        <p:spPr>
          <a:xfrm>
            <a:off x="1764401" y="1567244"/>
            <a:ext cx="7783294" cy="912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Phương pháp xét nghiệm nào tìm ARN của vi-rút?</a:t>
            </a:r>
            <a:endParaRPr/>
          </a:p>
        </p:txBody>
      </p:sp>
      <p:sp>
        <p:nvSpPr>
          <p:cNvPr id="397" name="Google Shape;397;p19"/>
          <p:cNvSpPr txBox="1"/>
          <p:nvPr/>
        </p:nvSpPr>
        <p:spPr>
          <a:xfrm>
            <a:off x="1254647" y="4070950"/>
            <a:ext cx="218490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Miễn dịch huỳnh quang</a:t>
            </a:r>
            <a:endParaRPr/>
          </a:p>
        </p:txBody>
      </p:sp>
      <p:sp>
        <p:nvSpPr>
          <p:cNvPr id="398" name="Google Shape;398;p19"/>
          <p:cNvSpPr txBox="1"/>
          <p:nvPr/>
        </p:nvSpPr>
        <p:spPr>
          <a:xfrm>
            <a:off x="1242394" y="6600204"/>
            <a:ext cx="1823621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Huyết thanh học</a:t>
            </a:r>
            <a:endParaRPr/>
          </a:p>
        </p:txBody>
      </p:sp>
      <p:sp>
        <p:nvSpPr>
          <p:cNvPr id="399" name="Google Shape;399;p19"/>
          <p:cNvSpPr txBox="1"/>
          <p:nvPr/>
        </p:nvSpPr>
        <p:spPr>
          <a:xfrm>
            <a:off x="5708423" y="4070950"/>
            <a:ext cx="10440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ELISA</a:t>
            </a:r>
            <a:endParaRPr/>
          </a:p>
        </p:txBody>
      </p:sp>
      <p:sp>
        <p:nvSpPr>
          <p:cNvPr id="400" name="Google Shape;400;p19"/>
          <p:cNvSpPr txBox="1"/>
          <p:nvPr/>
        </p:nvSpPr>
        <p:spPr>
          <a:xfrm>
            <a:off x="5708423" y="6600204"/>
            <a:ext cx="1044013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RT-PCR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20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406" name="Google Shape;406;p20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407" name="Google Shape;407;p20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" name="Google Shape;408;p20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09" name="Google Shape;409;p20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410" name="Google Shape;410;p20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52842" r="-52842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20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2" name="Google Shape;412;p20"/>
          <p:cNvSpPr/>
          <p:nvPr/>
        </p:nvSpPr>
        <p:spPr>
          <a:xfrm>
            <a:off x="3598431" y="6470847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0" y="0"/>
                </a:lnTo>
                <a:lnTo>
                  <a:pt x="882580" y="1047574"/>
                </a:lnTo>
                <a:lnTo>
                  <a:pt x="0" y="10475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413" name="Google Shape;413;p20"/>
          <p:cNvSpPr txBox="1"/>
          <p:nvPr/>
        </p:nvSpPr>
        <p:spPr>
          <a:xfrm>
            <a:off x="1764401" y="1567244"/>
            <a:ext cx="7783294" cy="13602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Màu xanh của dung dịch methylen blue trong phương pháp thử xanh biểu thị</a:t>
            </a:r>
            <a:endParaRPr/>
          </a:p>
        </p:txBody>
      </p:sp>
      <p:sp>
        <p:nvSpPr>
          <p:cNvPr id="414" name="Google Shape;414;p20"/>
          <p:cNvSpPr txBox="1"/>
          <p:nvPr/>
        </p:nvSpPr>
        <p:spPr>
          <a:xfrm>
            <a:off x="1254647" y="4070950"/>
            <a:ext cx="214687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Nồng độ pH cao</a:t>
            </a:r>
            <a:endParaRPr/>
          </a:p>
        </p:txBody>
      </p:sp>
      <p:sp>
        <p:nvSpPr>
          <p:cNvPr id="415" name="Google Shape;415;p20"/>
          <p:cNvSpPr txBox="1"/>
          <p:nvPr/>
        </p:nvSpPr>
        <p:spPr>
          <a:xfrm>
            <a:off x="1242394" y="6600204"/>
            <a:ext cx="2356036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Môi trường oxy hóa</a:t>
            </a:r>
            <a:endParaRPr/>
          </a:p>
        </p:txBody>
      </p:sp>
      <p:sp>
        <p:nvSpPr>
          <p:cNvPr id="416" name="Google Shape;416;p20"/>
          <p:cNvSpPr txBox="1"/>
          <p:nvPr/>
        </p:nvSpPr>
        <p:spPr>
          <a:xfrm>
            <a:off x="5708423" y="4070950"/>
            <a:ext cx="1785591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Môi trường khử</a:t>
            </a:r>
            <a:endParaRPr/>
          </a:p>
        </p:txBody>
      </p:sp>
      <p:sp>
        <p:nvSpPr>
          <p:cNvPr id="417" name="Google Shape;417;p20"/>
          <p:cNvSpPr txBox="1"/>
          <p:nvPr/>
        </p:nvSpPr>
        <p:spPr>
          <a:xfrm>
            <a:off x="5708423" y="6600204"/>
            <a:ext cx="2203918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Sự dẫn điện mạnh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21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423" name="Google Shape;423;p21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424" name="Google Shape;424;p21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" name="Google Shape;425;p21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26" name="Google Shape;426;p21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427" name="Google Shape;427;p21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38407" r="-3840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" name="Google Shape;428;p21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29" name="Google Shape;429;p21"/>
          <p:cNvSpPr/>
          <p:nvPr/>
        </p:nvSpPr>
        <p:spPr>
          <a:xfrm>
            <a:off x="5068806" y="6306970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430" name="Google Shape;430;p21"/>
          <p:cNvSpPr txBox="1"/>
          <p:nvPr/>
        </p:nvSpPr>
        <p:spPr>
          <a:xfrm>
            <a:off x="1764401" y="1567244"/>
            <a:ext cx="7783294" cy="13602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Độc tố nấm mốc gây ảnh hưởng đến tất cả các loài vật nuôi bao gồm</a:t>
            </a:r>
            <a:endParaRPr/>
          </a:p>
        </p:txBody>
      </p:sp>
      <p:sp>
        <p:nvSpPr>
          <p:cNvPr id="431" name="Google Shape;431;p21"/>
          <p:cNvSpPr txBox="1"/>
          <p:nvPr/>
        </p:nvSpPr>
        <p:spPr>
          <a:xfrm>
            <a:off x="1619271" y="4070950"/>
            <a:ext cx="2205875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Gà</a:t>
            </a:r>
            <a:endParaRPr/>
          </a:p>
        </p:txBody>
      </p:sp>
      <p:sp>
        <p:nvSpPr>
          <p:cNvPr id="432" name="Google Shape;432;p21"/>
          <p:cNvSpPr txBox="1"/>
          <p:nvPr/>
        </p:nvSpPr>
        <p:spPr>
          <a:xfrm>
            <a:off x="1242394" y="6600204"/>
            <a:ext cx="2959628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bò</a:t>
            </a:r>
            <a:endParaRPr/>
          </a:p>
        </p:txBody>
      </p:sp>
      <p:sp>
        <p:nvSpPr>
          <p:cNvPr id="433" name="Google Shape;433;p21"/>
          <p:cNvSpPr txBox="1"/>
          <p:nvPr/>
        </p:nvSpPr>
        <p:spPr>
          <a:xfrm>
            <a:off x="5708423" y="4070950"/>
            <a:ext cx="2203918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heo</a:t>
            </a:r>
            <a:endParaRPr/>
          </a:p>
        </p:txBody>
      </p:sp>
      <p:sp>
        <p:nvSpPr>
          <p:cNvPr id="434" name="Google Shape;434;p21"/>
          <p:cNvSpPr txBox="1"/>
          <p:nvPr/>
        </p:nvSpPr>
        <p:spPr>
          <a:xfrm>
            <a:off x="5708423" y="6600204"/>
            <a:ext cx="3306778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tất cả điều đúng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22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440" name="Google Shape;440;p22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441" name="Google Shape;441;p22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" name="Google Shape;442;p22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3" name="Google Shape;443;p22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444" name="Google Shape;444;p22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-8842" l="0" r="0" t="-8842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" name="Google Shape;445;p22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46" name="Google Shape;446;p22"/>
          <p:cNvSpPr/>
          <p:nvPr/>
        </p:nvSpPr>
        <p:spPr>
          <a:xfrm>
            <a:off x="2558849" y="6143092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0" y="0"/>
                </a:lnTo>
                <a:lnTo>
                  <a:pt x="882580" y="1047573"/>
                </a:lnTo>
                <a:lnTo>
                  <a:pt x="0" y="10475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447" name="Google Shape;447;p22"/>
          <p:cNvSpPr txBox="1"/>
          <p:nvPr/>
        </p:nvSpPr>
        <p:spPr>
          <a:xfrm>
            <a:off x="1764401" y="1567244"/>
            <a:ext cx="7783294" cy="13602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Các serotype của virus lở mồm long móng tại Việt Nam bao gồm những loại nào?</a:t>
            </a:r>
            <a:endParaRPr/>
          </a:p>
        </p:txBody>
      </p:sp>
      <p:sp>
        <p:nvSpPr>
          <p:cNvPr id="448" name="Google Shape;448;p22"/>
          <p:cNvSpPr txBox="1"/>
          <p:nvPr/>
        </p:nvSpPr>
        <p:spPr>
          <a:xfrm>
            <a:off x="1254647" y="4070950"/>
            <a:ext cx="2527170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SAT-1, SAT-2, và SAT-3</a:t>
            </a:r>
            <a:endParaRPr/>
          </a:p>
        </p:txBody>
      </p:sp>
      <p:sp>
        <p:nvSpPr>
          <p:cNvPr id="449" name="Google Shape;449;p22"/>
          <p:cNvSpPr txBox="1"/>
          <p:nvPr/>
        </p:nvSpPr>
        <p:spPr>
          <a:xfrm>
            <a:off x="1242394" y="6600204"/>
            <a:ext cx="1443324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O, A, và ASIA1</a:t>
            </a:r>
            <a:endParaRPr/>
          </a:p>
        </p:txBody>
      </p:sp>
      <p:sp>
        <p:nvSpPr>
          <p:cNvPr id="450" name="Google Shape;450;p22"/>
          <p:cNvSpPr txBox="1"/>
          <p:nvPr/>
        </p:nvSpPr>
        <p:spPr>
          <a:xfrm>
            <a:off x="5708423" y="4070950"/>
            <a:ext cx="1899680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A, C, và ASIA1</a:t>
            </a:r>
            <a:endParaRPr/>
          </a:p>
        </p:txBody>
      </p:sp>
      <p:sp>
        <p:nvSpPr>
          <p:cNvPr id="451" name="Google Shape;451;p22"/>
          <p:cNvSpPr txBox="1"/>
          <p:nvPr/>
        </p:nvSpPr>
        <p:spPr>
          <a:xfrm>
            <a:off x="5708423" y="6600204"/>
            <a:ext cx="1899680" cy="3944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A, C, và ASIA1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3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457" name="Google Shape;457;p23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458" name="Google Shape;458;p23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60" name="Google Shape;460;p23"/>
          <p:cNvGrpSpPr/>
          <p:nvPr/>
        </p:nvGrpSpPr>
        <p:grpSpPr>
          <a:xfrm>
            <a:off x="10181901" y="1028700"/>
            <a:ext cx="7057578" cy="8229361"/>
            <a:chOff x="20955" y="0"/>
            <a:chExt cx="7506082" cy="8752332"/>
          </a:xfrm>
        </p:grpSpPr>
        <p:sp>
          <p:nvSpPr>
            <p:cNvPr id="461" name="Google Shape;461;p23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" name="Google Shape;462;p23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63" name="Google Shape;463;p23"/>
          <p:cNvSpPr/>
          <p:nvPr/>
        </p:nvSpPr>
        <p:spPr>
          <a:xfrm>
            <a:off x="4825842" y="4230872"/>
            <a:ext cx="882581" cy="1047574"/>
          </a:xfrm>
          <a:custGeom>
            <a:rect b="b" l="l" r="r" t="t"/>
            <a:pathLst>
              <a:path extrusionOk="0" h="1047574" w="882581">
                <a:moveTo>
                  <a:pt x="0" y="0"/>
                </a:moveTo>
                <a:lnTo>
                  <a:pt x="882581" y="0"/>
                </a:lnTo>
                <a:lnTo>
                  <a:pt x="882581" y="1047574"/>
                </a:lnTo>
                <a:lnTo>
                  <a:pt x="0" y="10475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464" name="Google Shape;464;p23"/>
          <p:cNvSpPr txBox="1"/>
          <p:nvPr/>
        </p:nvSpPr>
        <p:spPr>
          <a:xfrm>
            <a:off x="1764401" y="1567244"/>
            <a:ext cx="7783294" cy="31874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 khuẩn nào không tạo bào tử?</a:t>
            </a:r>
            <a:endParaRPr/>
          </a:p>
          <a:p>
            <a:pPr indent="0" lvl="0" marL="0" marR="0" rtl="0" algn="ctr">
              <a:lnSpc>
                <a:spcPct val="3318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indent="0" lvl="0" marL="0" marR="0" rtl="0" algn="ctr">
              <a:lnSpc>
                <a:spcPct val="3318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465" name="Google Shape;465;p23"/>
          <p:cNvSpPr txBox="1"/>
          <p:nvPr/>
        </p:nvSpPr>
        <p:spPr>
          <a:xfrm>
            <a:off x="1254647" y="4070950"/>
            <a:ext cx="2165888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pneumoniae</a:t>
            </a:r>
            <a:endParaRPr/>
          </a:p>
        </p:txBody>
      </p:sp>
      <p:sp>
        <p:nvSpPr>
          <p:cNvPr id="466" name="Google Shape;466;p23"/>
          <p:cNvSpPr txBox="1"/>
          <p:nvPr/>
        </p:nvSpPr>
        <p:spPr>
          <a:xfrm>
            <a:off x="1242394" y="6600204"/>
            <a:ext cx="2902627" cy="11603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Staphylococcus aureus</a:t>
            </a:r>
            <a:endParaRPr/>
          </a:p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74" u="none" cap="none" strike="noStrike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67" name="Google Shape;467;p23"/>
          <p:cNvSpPr txBox="1"/>
          <p:nvPr/>
        </p:nvSpPr>
        <p:spPr>
          <a:xfrm>
            <a:off x="5708423" y="4070950"/>
            <a:ext cx="2584214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agalactiae</a:t>
            </a:r>
            <a:endParaRPr/>
          </a:p>
        </p:txBody>
      </p:sp>
      <p:sp>
        <p:nvSpPr>
          <p:cNvPr id="468" name="Google Shape;468;p23"/>
          <p:cNvSpPr txBox="1"/>
          <p:nvPr/>
        </p:nvSpPr>
        <p:spPr>
          <a:xfrm>
            <a:off x="5708423" y="6600204"/>
            <a:ext cx="2222933" cy="7774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7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Staphylococcus hyicus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24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474" name="Google Shape;474;p24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475" name="Google Shape;475;p24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" name="Google Shape;476;p24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7" name="Google Shape;477;p24"/>
          <p:cNvGrpSpPr/>
          <p:nvPr/>
        </p:nvGrpSpPr>
        <p:grpSpPr>
          <a:xfrm>
            <a:off x="9144000" y="5547218"/>
            <a:ext cx="8115300" cy="3401515"/>
            <a:chOff x="0" y="0"/>
            <a:chExt cx="10820400" cy="4535353"/>
          </a:xfrm>
        </p:grpSpPr>
        <p:pic>
          <p:nvPicPr>
            <p:cNvPr id="478" name="Google Shape;478;p24"/>
            <p:cNvPicPr preferRelativeResize="0"/>
            <p:nvPr/>
          </p:nvPicPr>
          <p:blipFill rotWithShape="1">
            <a:blip r:embed="rId4">
              <a:alphaModFix/>
            </a:blip>
            <a:srcRect b="26810" l="0" r="0" t="26810"/>
            <a:stretch/>
          </p:blipFill>
          <p:spPr>
            <a:xfrm>
              <a:off x="0" y="0"/>
              <a:ext cx="7128933" cy="22041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9" name="Google Shape;479;p24"/>
            <p:cNvPicPr preferRelativeResize="0"/>
            <p:nvPr/>
          </p:nvPicPr>
          <p:blipFill rotWithShape="1">
            <a:blip r:embed="rId5">
              <a:alphaModFix/>
            </a:blip>
            <a:srcRect b="0" l="23802" r="23802" t="0"/>
            <a:stretch/>
          </p:blipFill>
          <p:spPr>
            <a:xfrm>
              <a:off x="7255933" y="0"/>
              <a:ext cx="3564467" cy="453535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0" name="Google Shape;480;p24"/>
            <p:cNvPicPr preferRelativeResize="0"/>
            <p:nvPr/>
          </p:nvPicPr>
          <p:blipFill rotWithShape="1">
            <a:blip r:embed="rId6">
              <a:alphaModFix/>
            </a:blip>
            <a:srcRect b="26795" l="0" r="0" t="26795"/>
            <a:stretch/>
          </p:blipFill>
          <p:spPr>
            <a:xfrm>
              <a:off x="0" y="2331176"/>
              <a:ext cx="7128933" cy="220417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81" name="Google Shape;481;p24"/>
          <p:cNvGrpSpPr/>
          <p:nvPr/>
        </p:nvGrpSpPr>
        <p:grpSpPr>
          <a:xfrm>
            <a:off x="1028700" y="5547218"/>
            <a:ext cx="7934087" cy="3401515"/>
            <a:chOff x="0" y="0"/>
            <a:chExt cx="10578782" cy="4535353"/>
          </a:xfrm>
        </p:grpSpPr>
        <p:pic>
          <p:nvPicPr>
            <p:cNvPr id="482" name="Google Shape;482;p24"/>
            <p:cNvPicPr preferRelativeResize="0"/>
            <p:nvPr/>
          </p:nvPicPr>
          <p:blipFill rotWithShape="1">
            <a:blip r:embed="rId7">
              <a:alphaModFix/>
            </a:blip>
            <a:srcRect b="844" l="0" r="0" t="844"/>
            <a:stretch/>
          </p:blipFill>
          <p:spPr>
            <a:xfrm>
              <a:off x="0" y="0"/>
              <a:ext cx="6967855" cy="453535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3" name="Google Shape;483;p24"/>
            <p:cNvPicPr preferRelativeResize="0"/>
            <p:nvPr/>
          </p:nvPicPr>
          <p:blipFill rotWithShape="1">
            <a:blip r:embed="rId8">
              <a:alphaModFix/>
            </a:blip>
            <a:srcRect b="18405" l="0" r="0" t="18405"/>
            <a:stretch/>
          </p:blipFill>
          <p:spPr>
            <a:xfrm>
              <a:off x="7094855" y="0"/>
              <a:ext cx="3483927" cy="14694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4" name="Google Shape;484;p24"/>
            <p:cNvPicPr preferRelativeResize="0"/>
            <p:nvPr/>
          </p:nvPicPr>
          <p:blipFill rotWithShape="1">
            <a:blip r:embed="rId9">
              <a:alphaModFix/>
            </a:blip>
            <a:srcRect b="18366" l="0" r="0" t="18365"/>
            <a:stretch/>
          </p:blipFill>
          <p:spPr>
            <a:xfrm>
              <a:off x="7094855" y="1596451"/>
              <a:ext cx="3483927" cy="293890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85" name="Google Shape;485;p24"/>
          <p:cNvSpPr txBox="1"/>
          <p:nvPr/>
        </p:nvSpPr>
        <p:spPr>
          <a:xfrm>
            <a:off x="4995743" y="2427501"/>
            <a:ext cx="9571780" cy="20573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GIẢI LAO XÍU 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25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491" name="Google Shape;491;p25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492" name="Google Shape;492;p25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25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94" name="Google Shape;494;p25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495" name="Google Shape;495;p25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707" r="-4570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" name="Google Shape;496;p25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97" name="Google Shape;497;p25"/>
          <p:cNvSpPr/>
          <p:nvPr/>
        </p:nvSpPr>
        <p:spPr>
          <a:xfrm>
            <a:off x="12072552" y="7158109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498" name="Google Shape;498;p25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VÀNH TAI TÍM TÁI LÀ BIỂU HIỆN CỦA BỆNH MYCOPLASMA SUIS GÂY RA DO:</a:t>
            </a:r>
            <a:endParaRPr/>
          </a:p>
        </p:txBody>
      </p:sp>
      <p:sp>
        <p:nvSpPr>
          <p:cNvPr id="499" name="Google Shape;499;p25"/>
          <p:cNvSpPr txBox="1"/>
          <p:nvPr/>
        </p:nvSpPr>
        <p:spPr>
          <a:xfrm>
            <a:off x="9893827" y="4551676"/>
            <a:ext cx="2408756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Tăng sinh huyết</a:t>
            </a:r>
            <a:endParaRPr/>
          </a:p>
        </p:txBody>
      </p:sp>
      <p:sp>
        <p:nvSpPr>
          <p:cNvPr id="500" name="Google Shape;500;p25"/>
          <p:cNvSpPr txBox="1"/>
          <p:nvPr/>
        </p:nvSpPr>
        <p:spPr>
          <a:xfrm>
            <a:off x="9893827" y="7632360"/>
            <a:ext cx="2178725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Thiếu máu cấp</a:t>
            </a:r>
            <a:endParaRPr/>
          </a:p>
        </p:txBody>
      </p:sp>
      <p:sp>
        <p:nvSpPr>
          <p:cNvPr id="501" name="Google Shape;501;p25"/>
          <p:cNvSpPr txBox="1"/>
          <p:nvPr/>
        </p:nvSpPr>
        <p:spPr>
          <a:xfrm>
            <a:off x="14818950" y="7632360"/>
            <a:ext cx="244035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Điều hòa huyết áp</a:t>
            </a:r>
            <a:endParaRPr/>
          </a:p>
        </p:txBody>
      </p:sp>
      <p:sp>
        <p:nvSpPr>
          <p:cNvPr id="502" name="Google Shape;502;p25"/>
          <p:cNvSpPr txBox="1"/>
          <p:nvPr/>
        </p:nvSpPr>
        <p:spPr>
          <a:xfrm>
            <a:off x="14818950" y="4356800"/>
            <a:ext cx="2216755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Suy giảm miễn dịch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26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508" name="Google Shape;508;p26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509" name="Google Shape;509;p26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0" name="Google Shape;510;p26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11" name="Google Shape;511;p26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512" name="Google Shape;512;p26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33079" r="-3308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3" name="Google Shape;513;p26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14" name="Google Shape;514;p26"/>
          <p:cNvSpPr/>
          <p:nvPr/>
        </p:nvSpPr>
        <p:spPr>
          <a:xfrm>
            <a:off x="13371478" y="4077425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515" name="Google Shape;515;p26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CHẨN ĐOÁN MYCOPLASMA SUIS THƯỜNG DỰA VÀO PHƯƠNG PHÁP NÀO SAU ĐÂY</a:t>
            </a:r>
            <a:endParaRPr/>
          </a:p>
        </p:txBody>
      </p:sp>
      <p:sp>
        <p:nvSpPr>
          <p:cNvPr id="516" name="Google Shape;516;p26"/>
          <p:cNvSpPr txBox="1"/>
          <p:nvPr/>
        </p:nvSpPr>
        <p:spPr>
          <a:xfrm>
            <a:off x="9893827" y="4551676"/>
            <a:ext cx="246394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Xét nghiệm hóa học máu</a:t>
            </a:r>
            <a:endParaRPr/>
          </a:p>
        </p:txBody>
      </p:sp>
      <p:sp>
        <p:nvSpPr>
          <p:cNvPr id="517" name="Google Shape;517;p26"/>
          <p:cNvSpPr txBox="1"/>
          <p:nvPr/>
        </p:nvSpPr>
        <p:spPr>
          <a:xfrm>
            <a:off x="9893827" y="7632360"/>
            <a:ext cx="1988577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Nuôi cấy vi sinh vật</a:t>
            </a:r>
            <a:endParaRPr/>
          </a:p>
        </p:txBody>
      </p:sp>
      <p:sp>
        <p:nvSpPr>
          <p:cNvPr id="518" name="Google Shape;518;p26"/>
          <p:cNvSpPr txBox="1"/>
          <p:nvPr/>
        </p:nvSpPr>
        <p:spPr>
          <a:xfrm>
            <a:off x="14818950" y="7632360"/>
            <a:ext cx="2440350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Đánh giá triệu chứng lâm sàng</a:t>
            </a:r>
            <a:endParaRPr/>
          </a:p>
        </p:txBody>
      </p:sp>
      <p:sp>
        <p:nvSpPr>
          <p:cNvPr id="519" name="Google Shape;519;p26"/>
          <p:cNvSpPr txBox="1"/>
          <p:nvPr/>
        </p:nvSpPr>
        <p:spPr>
          <a:xfrm>
            <a:off x="14818950" y="4356800"/>
            <a:ext cx="244035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Kiểm tra miễn dịch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27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525" name="Google Shape;525;p27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526" name="Google Shape;526;p27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7" name="Google Shape;527;p27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28" name="Google Shape;528;p27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529" name="Google Shape;529;p27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707" r="-4570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0" name="Google Shape;530;p27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31" name="Google Shape;531;p27"/>
          <p:cNvSpPr/>
          <p:nvPr/>
        </p:nvSpPr>
        <p:spPr>
          <a:xfrm>
            <a:off x="8875156" y="4423475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532" name="Google Shape;532;p27"/>
          <p:cNvSpPr txBox="1"/>
          <p:nvPr/>
        </p:nvSpPr>
        <p:spPr>
          <a:xfrm>
            <a:off x="9545124" y="1511039"/>
            <a:ext cx="6926291" cy="11091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ĐỘ ẨM LÝ TƯỞNG ĐỂ NẤM MỐC PHÁT TRIỂN LÀ:</a:t>
            </a:r>
            <a:endParaRPr/>
          </a:p>
        </p:txBody>
      </p:sp>
      <p:sp>
        <p:nvSpPr>
          <p:cNvPr id="533" name="Google Shape;533;p27"/>
          <p:cNvSpPr txBox="1"/>
          <p:nvPr/>
        </p:nvSpPr>
        <p:spPr>
          <a:xfrm>
            <a:off x="9893827" y="4551676"/>
            <a:ext cx="1969562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60% - 70%</a:t>
            </a:r>
            <a:endParaRPr/>
          </a:p>
        </p:txBody>
      </p:sp>
      <p:sp>
        <p:nvSpPr>
          <p:cNvPr id="534" name="Google Shape;534;p27"/>
          <p:cNvSpPr txBox="1"/>
          <p:nvPr/>
        </p:nvSpPr>
        <p:spPr>
          <a:xfrm>
            <a:off x="9674230" y="7169503"/>
            <a:ext cx="2408756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40% - 50%</a:t>
            </a:r>
            <a:endParaRPr/>
          </a:p>
        </p:txBody>
      </p:sp>
      <p:sp>
        <p:nvSpPr>
          <p:cNvPr id="535" name="Google Shape;535;p27"/>
          <p:cNvSpPr txBox="1"/>
          <p:nvPr/>
        </p:nvSpPr>
        <p:spPr>
          <a:xfrm>
            <a:off x="13294559" y="7169503"/>
            <a:ext cx="3535188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50% - 60%</a:t>
            </a:r>
            <a:endParaRPr/>
          </a:p>
        </p:txBody>
      </p:sp>
      <p:sp>
        <p:nvSpPr>
          <p:cNvPr id="536" name="Google Shape;536;p27"/>
          <p:cNvSpPr txBox="1"/>
          <p:nvPr/>
        </p:nvSpPr>
        <p:spPr>
          <a:xfrm>
            <a:off x="14058357" y="4551676"/>
            <a:ext cx="2007592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70% - 80%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28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542" name="Google Shape;542;p28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543" name="Google Shape;543;p28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4" name="Google Shape;544;p28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45" name="Google Shape;545;p28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546" name="Google Shape;546;p28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707" r="-4570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7" name="Google Shape;547;p28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48" name="Google Shape;548;p28"/>
          <p:cNvSpPr/>
          <p:nvPr/>
        </p:nvSpPr>
        <p:spPr>
          <a:xfrm>
            <a:off x="13827834" y="6963234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549" name="Google Shape;549;p28"/>
          <p:cNvSpPr txBox="1"/>
          <p:nvPr/>
        </p:nvSpPr>
        <p:spPr>
          <a:xfrm>
            <a:off x="9545124" y="1511039"/>
            <a:ext cx="6926291" cy="2232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NGUYÊN NHÂN CHÍNH GÂY NHIỄM TRÙNG BỞI VI KHUẨN ERYSIPELOTHRIX RHUSIOPATHIAE LÀ GÌ</a:t>
            </a:r>
            <a:endParaRPr/>
          </a:p>
        </p:txBody>
      </p:sp>
      <p:sp>
        <p:nvSpPr>
          <p:cNvPr id="550" name="Google Shape;550;p28"/>
          <p:cNvSpPr txBox="1"/>
          <p:nvPr/>
        </p:nvSpPr>
        <p:spPr>
          <a:xfrm>
            <a:off x="9893827" y="4551676"/>
            <a:ext cx="2901289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Tiếp xúc với thức ăn bị nhiễm</a:t>
            </a:r>
            <a:endParaRPr/>
          </a:p>
        </p:txBody>
      </p:sp>
      <p:sp>
        <p:nvSpPr>
          <p:cNvPr id="551" name="Google Shape;551;p28"/>
          <p:cNvSpPr txBox="1"/>
          <p:nvPr/>
        </p:nvSpPr>
        <p:spPr>
          <a:xfrm>
            <a:off x="9893827" y="7632360"/>
            <a:ext cx="2901289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Stress do điều kiện môi trường</a:t>
            </a:r>
            <a:endParaRPr/>
          </a:p>
        </p:txBody>
      </p:sp>
      <p:sp>
        <p:nvSpPr>
          <p:cNvPr id="552" name="Google Shape;552;p28"/>
          <p:cNvSpPr txBox="1"/>
          <p:nvPr/>
        </p:nvSpPr>
        <p:spPr>
          <a:xfrm>
            <a:off x="14818950" y="7632360"/>
            <a:ext cx="223577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tất cả điều đúng</a:t>
            </a:r>
            <a:endParaRPr/>
          </a:p>
        </p:txBody>
      </p:sp>
      <p:sp>
        <p:nvSpPr>
          <p:cNvPr id="553" name="Google Shape;553;p28"/>
          <p:cNvSpPr txBox="1"/>
          <p:nvPr/>
        </p:nvSpPr>
        <p:spPr>
          <a:xfrm>
            <a:off x="13827834" y="4426297"/>
            <a:ext cx="3226885" cy="13722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Sự thay đổi đột ngột trong môi trường sống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29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559" name="Google Shape;559;p29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560" name="Google Shape;560;p29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1" name="Google Shape;561;p29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62" name="Google Shape;562;p29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563" name="Google Shape;563;p29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707" r="-4570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4" name="Google Shape;564;p29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65" name="Google Shape;565;p29"/>
          <p:cNvSpPr/>
          <p:nvPr/>
        </p:nvSpPr>
        <p:spPr>
          <a:xfrm>
            <a:off x="13008269" y="4447803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566" name="Google Shape;566;p29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 KHUẨN BRACHYSPIRA HYODYSENTERIAE CÓ THỂ GÂY RA CÁC TRIỆU CHỨNG GÌ Ở HEO?</a:t>
            </a:r>
            <a:endParaRPr/>
          </a:p>
        </p:txBody>
      </p:sp>
      <p:sp>
        <p:nvSpPr>
          <p:cNvPr id="567" name="Google Shape;567;p29"/>
          <p:cNvSpPr txBox="1"/>
          <p:nvPr/>
        </p:nvSpPr>
        <p:spPr>
          <a:xfrm>
            <a:off x="9893827" y="4551676"/>
            <a:ext cx="1246998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Sưng bụng và sốt</a:t>
            </a:r>
            <a:endParaRPr/>
          </a:p>
        </p:txBody>
      </p:sp>
      <p:sp>
        <p:nvSpPr>
          <p:cNvPr id="568" name="Google Shape;568;p29"/>
          <p:cNvSpPr txBox="1"/>
          <p:nvPr/>
        </p:nvSpPr>
        <p:spPr>
          <a:xfrm>
            <a:off x="9893827" y="7632360"/>
            <a:ext cx="2064636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Viêm phổi và viêm da</a:t>
            </a:r>
            <a:endParaRPr/>
          </a:p>
        </p:txBody>
      </p:sp>
      <p:sp>
        <p:nvSpPr>
          <p:cNvPr id="569" name="Google Shape;569;p29"/>
          <p:cNvSpPr txBox="1"/>
          <p:nvPr/>
        </p:nvSpPr>
        <p:spPr>
          <a:xfrm>
            <a:off x="14818950" y="7632360"/>
            <a:ext cx="1988577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Viêm gan và viêm thận</a:t>
            </a:r>
            <a:endParaRPr/>
          </a:p>
        </p:txBody>
      </p:sp>
      <p:sp>
        <p:nvSpPr>
          <p:cNvPr id="570" name="Google Shape;570;p29"/>
          <p:cNvSpPr txBox="1"/>
          <p:nvPr/>
        </p:nvSpPr>
        <p:spPr>
          <a:xfrm>
            <a:off x="14255118" y="4426297"/>
            <a:ext cx="2673111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Hoại tử niêm mạc ruột kết, xuất huyết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30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576" name="Google Shape;576;p30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577" name="Google Shape;577;p30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8" name="Google Shape;578;p30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79" name="Google Shape;579;p30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580" name="Google Shape;580;p30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-8806" l="0" r="0" t="-8805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1" name="Google Shape;581;p30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82" name="Google Shape;582;p30"/>
          <p:cNvSpPr/>
          <p:nvPr/>
        </p:nvSpPr>
        <p:spPr>
          <a:xfrm>
            <a:off x="11679158" y="4423475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583" name="Google Shape;583;p30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LEPTOSPIRA GÂY RA BỆNH NÀO SAU ĐÂY CHỦ YẾU Ở HEO, BÒ VÀ CHÓ?</a:t>
            </a:r>
            <a:endParaRPr/>
          </a:p>
        </p:txBody>
      </p:sp>
      <p:sp>
        <p:nvSpPr>
          <p:cNvPr id="584" name="Google Shape;584;p30"/>
          <p:cNvSpPr txBox="1"/>
          <p:nvPr/>
        </p:nvSpPr>
        <p:spPr>
          <a:xfrm>
            <a:off x="10045946" y="7632360"/>
            <a:ext cx="1246998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Bệnh tiêu chảy</a:t>
            </a:r>
            <a:endParaRPr/>
          </a:p>
        </p:txBody>
      </p:sp>
      <p:sp>
        <p:nvSpPr>
          <p:cNvPr id="585" name="Google Shape;585;p30"/>
          <p:cNvSpPr txBox="1"/>
          <p:nvPr/>
        </p:nvSpPr>
        <p:spPr>
          <a:xfrm>
            <a:off x="10045946" y="4442074"/>
            <a:ext cx="1246998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Bệnh hoàng đản</a:t>
            </a:r>
            <a:endParaRPr/>
          </a:p>
        </p:txBody>
      </p:sp>
      <p:sp>
        <p:nvSpPr>
          <p:cNvPr id="586" name="Google Shape;586;p30"/>
          <p:cNvSpPr txBox="1"/>
          <p:nvPr/>
        </p:nvSpPr>
        <p:spPr>
          <a:xfrm>
            <a:off x="14818950" y="7632360"/>
            <a:ext cx="1246998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Bệnh thương hàn </a:t>
            </a:r>
            <a:endParaRPr/>
          </a:p>
        </p:txBody>
      </p:sp>
      <p:sp>
        <p:nvSpPr>
          <p:cNvPr id="587" name="Google Shape;587;p30"/>
          <p:cNvSpPr txBox="1"/>
          <p:nvPr/>
        </p:nvSpPr>
        <p:spPr>
          <a:xfrm>
            <a:off x="14818950" y="4356800"/>
            <a:ext cx="124699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Bệnh sốt rét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1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593" name="Google Shape;593;p31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594" name="Google Shape;594;p31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5" name="Google Shape;595;p31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6" name="Google Shape;596;p31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597" name="Google Shape;597;p31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97286" r="-97289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8" name="Google Shape;598;p31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9" name="Google Shape;599;p31"/>
          <p:cNvSpPr/>
          <p:nvPr/>
        </p:nvSpPr>
        <p:spPr>
          <a:xfrm>
            <a:off x="12830523" y="4110376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8" y="0"/>
                </a:lnTo>
                <a:lnTo>
                  <a:pt x="1246848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600" name="Google Shape;600;p31"/>
          <p:cNvSpPr txBox="1"/>
          <p:nvPr/>
        </p:nvSpPr>
        <p:spPr>
          <a:xfrm>
            <a:off x="9545124" y="1511039"/>
            <a:ext cx="6926291" cy="2232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TRONG QUÁ TRÌNH BẢO QUẢN TRỨNG, SỰ PHÁT TRIỂN CỦA VI KHUẨN NÀO CÓ THỂ GÂY HƯ HẠI NGHIÊM TRỌNG</a:t>
            </a:r>
            <a:endParaRPr/>
          </a:p>
        </p:txBody>
      </p:sp>
      <p:sp>
        <p:nvSpPr>
          <p:cNvPr id="601" name="Google Shape;601;p31"/>
          <p:cNvSpPr txBox="1"/>
          <p:nvPr/>
        </p:nvSpPr>
        <p:spPr>
          <a:xfrm>
            <a:off x="9893827" y="4551676"/>
            <a:ext cx="242591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Escherichia coli</a:t>
            </a:r>
            <a:endParaRPr/>
          </a:p>
        </p:txBody>
      </p:sp>
      <p:sp>
        <p:nvSpPr>
          <p:cNvPr id="602" name="Google Shape;602;p31"/>
          <p:cNvSpPr txBox="1"/>
          <p:nvPr/>
        </p:nvSpPr>
        <p:spPr>
          <a:xfrm>
            <a:off x="9893827" y="7632360"/>
            <a:ext cx="1246998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Mucor</a:t>
            </a:r>
            <a:endParaRPr/>
          </a:p>
        </p:txBody>
      </p:sp>
      <p:sp>
        <p:nvSpPr>
          <p:cNvPr id="603" name="Google Shape;603;p31"/>
          <p:cNvSpPr txBox="1"/>
          <p:nvPr/>
        </p:nvSpPr>
        <p:spPr>
          <a:xfrm>
            <a:off x="13278749" y="7599409"/>
            <a:ext cx="349074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Salmonella Typhimurium</a:t>
            </a:r>
            <a:endParaRPr/>
          </a:p>
        </p:txBody>
      </p:sp>
      <p:sp>
        <p:nvSpPr>
          <p:cNvPr id="604" name="Google Shape;604;p31"/>
          <p:cNvSpPr txBox="1"/>
          <p:nvPr/>
        </p:nvSpPr>
        <p:spPr>
          <a:xfrm>
            <a:off x="13859414" y="4551676"/>
            <a:ext cx="2612001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Salmonella Typhimurium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8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Google Shape;609;p32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610" name="Google Shape;610;p32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611" name="Google Shape;611;p32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2" name="Google Shape;612;p32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3" name="Google Shape;613;p32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614" name="Google Shape;614;p32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5" name="Google Shape;615;p32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16" name="Google Shape;616;p32"/>
          <p:cNvSpPr/>
          <p:nvPr/>
        </p:nvSpPr>
        <p:spPr>
          <a:xfrm>
            <a:off x="14058150" y="7158109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617" name="Google Shape;617;p32"/>
          <p:cNvSpPr txBox="1"/>
          <p:nvPr/>
        </p:nvSpPr>
        <p:spPr>
          <a:xfrm>
            <a:off x="9545124" y="1511039"/>
            <a:ext cx="6926291" cy="11091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NẤM MỐC CÓ THỂ GÂY BỆNH NẤM DA TRÊN GIA SÚC NHƯ</a:t>
            </a:r>
            <a:endParaRPr/>
          </a:p>
        </p:txBody>
      </p:sp>
      <p:sp>
        <p:nvSpPr>
          <p:cNvPr id="618" name="Google Shape;618;p32"/>
          <p:cNvSpPr txBox="1"/>
          <p:nvPr/>
        </p:nvSpPr>
        <p:spPr>
          <a:xfrm>
            <a:off x="9893827" y="4551676"/>
            <a:ext cx="2540007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Trichophyton</a:t>
            </a:r>
            <a:endParaRPr/>
          </a:p>
        </p:txBody>
      </p:sp>
      <p:sp>
        <p:nvSpPr>
          <p:cNvPr id="619" name="Google Shape;619;p32"/>
          <p:cNvSpPr txBox="1"/>
          <p:nvPr/>
        </p:nvSpPr>
        <p:spPr>
          <a:xfrm>
            <a:off x="9893827" y="7632360"/>
            <a:ext cx="2540007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Microsporum</a:t>
            </a:r>
            <a:endParaRPr/>
          </a:p>
        </p:txBody>
      </p:sp>
      <p:sp>
        <p:nvSpPr>
          <p:cNvPr id="620" name="Google Shape;620;p32"/>
          <p:cNvSpPr txBox="1"/>
          <p:nvPr/>
        </p:nvSpPr>
        <p:spPr>
          <a:xfrm>
            <a:off x="14818950" y="7632360"/>
            <a:ext cx="271114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a,c đúng</a:t>
            </a:r>
            <a:endParaRPr/>
          </a:p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594" u="none" cap="none" strike="noStrike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21" name="Google Shape;621;p32"/>
          <p:cNvSpPr txBox="1"/>
          <p:nvPr/>
        </p:nvSpPr>
        <p:spPr>
          <a:xfrm>
            <a:off x="14818950" y="4356800"/>
            <a:ext cx="2273799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Aspergillus</a:t>
            </a:r>
            <a:endParaRPr/>
          </a:p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594" u="none" cap="none" strike="noStrike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5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33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627" name="Google Shape;627;p33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628" name="Google Shape;628;p33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9" name="Google Shape;629;p33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30" name="Google Shape;630;p33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631" name="Google Shape;631;p33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2" name="Google Shape;632;p33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33" name="Google Shape;633;p33"/>
          <p:cNvSpPr/>
          <p:nvPr/>
        </p:nvSpPr>
        <p:spPr>
          <a:xfrm>
            <a:off x="11679158" y="4423475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634" name="Google Shape;634;p33"/>
          <p:cNvSpPr txBox="1"/>
          <p:nvPr/>
        </p:nvSpPr>
        <p:spPr>
          <a:xfrm>
            <a:off x="9545124" y="1511039"/>
            <a:ext cx="6926291" cy="11091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CHẤT GÂY BỆNH CHỦ YẾU CỦA STAPHYLOCOCCUS LÀ GÌ?</a:t>
            </a:r>
            <a:endParaRPr/>
          </a:p>
        </p:txBody>
      </p:sp>
      <p:sp>
        <p:nvSpPr>
          <p:cNvPr id="635" name="Google Shape;635;p33"/>
          <p:cNvSpPr txBox="1"/>
          <p:nvPr/>
        </p:nvSpPr>
        <p:spPr>
          <a:xfrm>
            <a:off x="9893827" y="4551676"/>
            <a:ext cx="2045621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Exotoxin</a:t>
            </a:r>
            <a:endParaRPr/>
          </a:p>
        </p:txBody>
      </p:sp>
      <p:sp>
        <p:nvSpPr>
          <p:cNvPr id="636" name="Google Shape;636;p33"/>
          <p:cNvSpPr txBox="1"/>
          <p:nvPr/>
        </p:nvSpPr>
        <p:spPr>
          <a:xfrm>
            <a:off x="9893827" y="7632360"/>
            <a:ext cx="2045621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Enterotoxin</a:t>
            </a:r>
            <a:endParaRPr/>
          </a:p>
        </p:txBody>
      </p:sp>
      <p:sp>
        <p:nvSpPr>
          <p:cNvPr id="637" name="Google Shape;637;p33"/>
          <p:cNvSpPr txBox="1"/>
          <p:nvPr/>
        </p:nvSpPr>
        <p:spPr>
          <a:xfrm>
            <a:off x="14818950" y="7632360"/>
            <a:ext cx="1931532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Endotoxin</a:t>
            </a:r>
            <a:endParaRPr/>
          </a:p>
        </p:txBody>
      </p:sp>
      <p:sp>
        <p:nvSpPr>
          <p:cNvPr id="638" name="Google Shape;638;p33"/>
          <p:cNvSpPr txBox="1"/>
          <p:nvPr/>
        </p:nvSpPr>
        <p:spPr>
          <a:xfrm>
            <a:off x="14818950" y="4356800"/>
            <a:ext cx="1931532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Neurotoxin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4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644" name="Google Shape;644;p34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645" name="Google Shape;645;p34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6" name="Google Shape;646;p34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47" name="Google Shape;647;p34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648" name="Google Shape;648;p34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528" r="-45526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9" name="Google Shape;649;p34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50" name="Google Shape;650;p34"/>
          <p:cNvSpPr/>
          <p:nvPr/>
        </p:nvSpPr>
        <p:spPr>
          <a:xfrm>
            <a:off x="13446139" y="7158109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8" y="0"/>
                </a:lnTo>
                <a:lnTo>
                  <a:pt x="1246848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651" name="Google Shape;651;p34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 KHUẨN NÀO TRONG TỤ CẦU KHUẨN GÂY TRIỆU CHỨNG THẦN KINH NHƯ RỐI LOẠN VẬN ĐỘNG?</a:t>
            </a:r>
            <a:endParaRPr/>
          </a:p>
        </p:txBody>
      </p:sp>
      <p:sp>
        <p:nvSpPr>
          <p:cNvPr id="652" name="Google Shape;652;p34"/>
          <p:cNvSpPr txBox="1"/>
          <p:nvPr/>
        </p:nvSpPr>
        <p:spPr>
          <a:xfrm>
            <a:off x="9893827" y="4551676"/>
            <a:ext cx="2540007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pneumoniae</a:t>
            </a:r>
            <a:endParaRPr/>
          </a:p>
        </p:txBody>
      </p:sp>
      <p:sp>
        <p:nvSpPr>
          <p:cNvPr id="653" name="Google Shape;653;p34"/>
          <p:cNvSpPr txBox="1"/>
          <p:nvPr/>
        </p:nvSpPr>
        <p:spPr>
          <a:xfrm>
            <a:off x="14692987" y="7599409"/>
            <a:ext cx="2844244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suis</a:t>
            </a:r>
            <a:endParaRPr/>
          </a:p>
        </p:txBody>
      </p:sp>
      <p:sp>
        <p:nvSpPr>
          <p:cNvPr id="654" name="Google Shape;654;p34"/>
          <p:cNvSpPr txBox="1"/>
          <p:nvPr/>
        </p:nvSpPr>
        <p:spPr>
          <a:xfrm>
            <a:off x="9479134" y="7599409"/>
            <a:ext cx="295470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Staphylococcus aureus </a:t>
            </a:r>
            <a:endParaRPr/>
          </a:p>
        </p:txBody>
      </p:sp>
      <p:sp>
        <p:nvSpPr>
          <p:cNvPr id="655" name="Google Shape;655;p34"/>
          <p:cNvSpPr txBox="1"/>
          <p:nvPr/>
        </p:nvSpPr>
        <p:spPr>
          <a:xfrm>
            <a:off x="14069563" y="4323850"/>
            <a:ext cx="2981523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agalactiae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35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661" name="Google Shape;661;p35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662" name="Google Shape;662;p35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3" name="Google Shape;663;p35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64" name="Google Shape;664;p35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665" name="Google Shape;665;p35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887" r="-4588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6" name="Google Shape;666;p35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7" name="Google Shape;667;p35"/>
          <p:cNvSpPr/>
          <p:nvPr/>
        </p:nvSpPr>
        <p:spPr>
          <a:xfrm>
            <a:off x="9270403" y="7158109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8" y="0"/>
                </a:lnTo>
                <a:lnTo>
                  <a:pt x="1246848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668" name="Google Shape;668;p35"/>
          <p:cNvSpPr txBox="1"/>
          <p:nvPr/>
        </p:nvSpPr>
        <p:spPr>
          <a:xfrm>
            <a:off x="9545124" y="1511039"/>
            <a:ext cx="6926291" cy="11091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LEPTOSPIRA LÂY LAN CHỦ YẾU QUA ĐƯỜNG NÀO SAU ĐÂY</a:t>
            </a:r>
            <a:endParaRPr/>
          </a:p>
        </p:txBody>
      </p:sp>
      <p:sp>
        <p:nvSpPr>
          <p:cNvPr id="669" name="Google Shape;669;p35"/>
          <p:cNvSpPr txBox="1"/>
          <p:nvPr/>
        </p:nvSpPr>
        <p:spPr>
          <a:xfrm>
            <a:off x="9893827" y="4551676"/>
            <a:ext cx="1246998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Đường tiêu hóa </a:t>
            </a:r>
            <a:endParaRPr/>
          </a:p>
        </p:txBody>
      </p:sp>
      <p:sp>
        <p:nvSpPr>
          <p:cNvPr id="670" name="Google Shape;670;p35"/>
          <p:cNvSpPr txBox="1"/>
          <p:nvPr/>
        </p:nvSpPr>
        <p:spPr>
          <a:xfrm>
            <a:off x="9893827" y="7632360"/>
            <a:ext cx="2444933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Đường tiết niệu</a:t>
            </a:r>
            <a:endParaRPr/>
          </a:p>
        </p:txBody>
      </p:sp>
      <p:sp>
        <p:nvSpPr>
          <p:cNvPr id="671" name="Google Shape;671;p35"/>
          <p:cNvSpPr txBox="1"/>
          <p:nvPr/>
        </p:nvSpPr>
        <p:spPr>
          <a:xfrm>
            <a:off x="14818950" y="7632360"/>
            <a:ext cx="124699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Đường hô hấp </a:t>
            </a:r>
            <a:endParaRPr/>
          </a:p>
        </p:txBody>
      </p:sp>
      <p:sp>
        <p:nvSpPr>
          <p:cNvPr id="672" name="Google Shape;672;p35"/>
          <p:cNvSpPr txBox="1"/>
          <p:nvPr/>
        </p:nvSpPr>
        <p:spPr>
          <a:xfrm>
            <a:off x="14818950" y="4356800"/>
            <a:ext cx="124699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Đường máu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36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678" name="Google Shape;678;p36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679" name="Google Shape;679;p36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0" name="Google Shape;680;p36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81" name="Google Shape;681;p36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682" name="Google Shape;682;p36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1584" r="-41582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3" name="Google Shape;683;p36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84" name="Google Shape;684;p36"/>
          <p:cNvSpPr/>
          <p:nvPr/>
        </p:nvSpPr>
        <p:spPr>
          <a:xfrm>
            <a:off x="13713745" y="4077425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685" name="Google Shape;685;p36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THỜI GIAN MẤT MÀU XANH CỦA DUNG DỊCH METHYLEN BLUE CHO BIẾT:</a:t>
            </a:r>
            <a:endParaRPr/>
          </a:p>
        </p:txBody>
      </p:sp>
      <p:sp>
        <p:nvSpPr>
          <p:cNvPr id="686" name="Google Shape;686;p36"/>
          <p:cNvSpPr txBox="1"/>
          <p:nvPr/>
        </p:nvSpPr>
        <p:spPr>
          <a:xfrm>
            <a:off x="9893827" y="4551676"/>
            <a:ext cx="2540007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Nồng độ chất oxy hóa trong sữa</a:t>
            </a:r>
            <a:endParaRPr/>
          </a:p>
        </p:txBody>
      </p:sp>
      <p:sp>
        <p:nvSpPr>
          <p:cNvPr id="687" name="Google Shape;687;p36"/>
          <p:cNvSpPr txBox="1"/>
          <p:nvPr/>
        </p:nvSpPr>
        <p:spPr>
          <a:xfrm>
            <a:off x="9893827" y="7632360"/>
            <a:ext cx="219774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Số lượng tế bào sữa</a:t>
            </a:r>
            <a:endParaRPr/>
          </a:p>
        </p:txBody>
      </p:sp>
      <p:sp>
        <p:nvSpPr>
          <p:cNvPr id="688" name="Google Shape;688;p36"/>
          <p:cNvSpPr txBox="1"/>
          <p:nvPr/>
        </p:nvSpPr>
        <p:spPr>
          <a:xfrm>
            <a:off x="14818950" y="7632360"/>
            <a:ext cx="2292814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Thành phần protein trong sữa</a:t>
            </a:r>
            <a:endParaRPr/>
          </a:p>
        </p:txBody>
      </p:sp>
      <p:sp>
        <p:nvSpPr>
          <p:cNvPr id="689" name="Google Shape;689;p36"/>
          <p:cNvSpPr txBox="1"/>
          <p:nvPr/>
        </p:nvSpPr>
        <p:spPr>
          <a:xfrm>
            <a:off x="14818950" y="4356800"/>
            <a:ext cx="2440350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Lượng vi sinh vật có trong sữa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3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Google Shape;694;p37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695" name="Google Shape;695;p37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696" name="Google Shape;696;p37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7" name="Google Shape;697;p37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98" name="Google Shape;698;p37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699" name="Google Shape;699;p37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0" name="Google Shape;700;p37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01" name="Google Shape;701;p37"/>
          <p:cNvSpPr/>
          <p:nvPr/>
        </p:nvSpPr>
        <p:spPr>
          <a:xfrm>
            <a:off x="13572101" y="7528488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2"/>
                </a:lnTo>
                <a:lnTo>
                  <a:pt x="0" y="147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02" name="Google Shape;702;p37"/>
          <p:cNvSpPr txBox="1"/>
          <p:nvPr/>
        </p:nvSpPr>
        <p:spPr>
          <a:xfrm>
            <a:off x="9545124" y="1511039"/>
            <a:ext cx="6926291" cy="2232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TRIỆU CHỨNG CỦA BỆNH NEWCASTLE BAO GỒM TẤT CẢ CÁC TRIỆU CHỨNG SAU, NGOẠI TRỪ:</a:t>
            </a:r>
            <a:endParaRPr/>
          </a:p>
        </p:txBody>
      </p:sp>
      <p:sp>
        <p:nvSpPr>
          <p:cNvPr id="703" name="Google Shape;703;p37"/>
          <p:cNvSpPr txBox="1"/>
          <p:nvPr/>
        </p:nvSpPr>
        <p:spPr>
          <a:xfrm>
            <a:off x="9893827" y="4551676"/>
            <a:ext cx="1785331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Triệu chứng thần kinh</a:t>
            </a:r>
            <a:endParaRPr/>
          </a:p>
        </p:txBody>
      </p:sp>
      <p:sp>
        <p:nvSpPr>
          <p:cNvPr id="704" name="Google Shape;704;p37"/>
          <p:cNvSpPr txBox="1"/>
          <p:nvPr/>
        </p:nvSpPr>
        <p:spPr>
          <a:xfrm>
            <a:off x="9893827" y="7632360"/>
            <a:ext cx="2235770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Triệu chứng tiêu hóa</a:t>
            </a:r>
            <a:endParaRPr/>
          </a:p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594" u="none" cap="none" strike="noStrike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05" name="Google Shape;705;p37"/>
          <p:cNvSpPr txBox="1"/>
          <p:nvPr/>
        </p:nvSpPr>
        <p:spPr>
          <a:xfrm>
            <a:off x="14818950" y="7632360"/>
            <a:ext cx="1246998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Triệu chứng da</a:t>
            </a:r>
            <a:endParaRPr/>
          </a:p>
        </p:txBody>
      </p:sp>
      <p:sp>
        <p:nvSpPr>
          <p:cNvPr id="706" name="Google Shape;706;p37"/>
          <p:cNvSpPr txBox="1"/>
          <p:nvPr/>
        </p:nvSpPr>
        <p:spPr>
          <a:xfrm>
            <a:off x="14818950" y="4356800"/>
            <a:ext cx="1246998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Triệu chứng hô hấp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38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712" name="Google Shape;712;p38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713" name="Google Shape;713;p38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4" name="Google Shape;714;p38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15" name="Google Shape;715;p38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716" name="Google Shape;716;p38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-8806" l="0" r="0" t="-8805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7" name="Google Shape;717;p38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18" name="Google Shape;718;p38"/>
          <p:cNvSpPr/>
          <p:nvPr/>
        </p:nvSpPr>
        <p:spPr>
          <a:xfrm>
            <a:off x="12667930" y="7352984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8" y="0"/>
                </a:lnTo>
                <a:lnTo>
                  <a:pt x="1246848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19" name="Google Shape;719;p38"/>
          <p:cNvSpPr txBox="1"/>
          <p:nvPr/>
        </p:nvSpPr>
        <p:spPr>
          <a:xfrm>
            <a:off x="9545124" y="1511039"/>
            <a:ext cx="6926291" cy="11091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LOẠI VI KHUẨN GÂY VIÊM DA CÓ MỦ TRÊN BÒ LÀ GÌ?</a:t>
            </a:r>
            <a:endParaRPr/>
          </a:p>
        </p:txBody>
      </p:sp>
      <p:sp>
        <p:nvSpPr>
          <p:cNvPr id="720" name="Google Shape;720;p38"/>
          <p:cNvSpPr txBox="1"/>
          <p:nvPr/>
        </p:nvSpPr>
        <p:spPr>
          <a:xfrm>
            <a:off x="9893827" y="4551676"/>
            <a:ext cx="238788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pneumoniae</a:t>
            </a:r>
            <a:endParaRPr/>
          </a:p>
        </p:txBody>
      </p:sp>
      <p:sp>
        <p:nvSpPr>
          <p:cNvPr id="721" name="Google Shape;721;p38"/>
          <p:cNvSpPr txBox="1"/>
          <p:nvPr/>
        </p:nvSpPr>
        <p:spPr>
          <a:xfrm>
            <a:off x="9893827" y="7632360"/>
            <a:ext cx="303218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Staphylococcus aureus</a:t>
            </a:r>
            <a:endParaRPr/>
          </a:p>
        </p:txBody>
      </p:sp>
      <p:sp>
        <p:nvSpPr>
          <p:cNvPr id="722" name="Google Shape;722;p38"/>
          <p:cNvSpPr txBox="1"/>
          <p:nvPr/>
        </p:nvSpPr>
        <p:spPr>
          <a:xfrm>
            <a:off x="14818950" y="7632360"/>
            <a:ext cx="244035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Streptococcus agalactiae</a:t>
            </a:r>
            <a:endParaRPr/>
          </a:p>
        </p:txBody>
      </p:sp>
      <p:sp>
        <p:nvSpPr>
          <p:cNvPr id="723" name="Google Shape;723;p38"/>
          <p:cNvSpPr txBox="1"/>
          <p:nvPr/>
        </p:nvSpPr>
        <p:spPr>
          <a:xfrm>
            <a:off x="14818950" y="4356800"/>
            <a:ext cx="2083651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Staphylococcus hyicus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7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39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729" name="Google Shape;729;p39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730" name="Google Shape;730;p39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1" name="Google Shape;731;p39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32" name="Google Shape;732;p39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733" name="Google Shape;733;p39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35019" r="-35019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4" name="Google Shape;734;p39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35" name="Google Shape;735;p39"/>
          <p:cNvSpPr/>
          <p:nvPr/>
        </p:nvSpPr>
        <p:spPr>
          <a:xfrm>
            <a:off x="12877093" y="7352984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8" y="0"/>
                </a:lnTo>
                <a:lnTo>
                  <a:pt x="1246848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36" name="Google Shape;736;p39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BỆNH GUMBORO ĐƯỢC NHẬN BIẾT BỞI DẤU HIỆU NÀO ĐẶC TRƯNG</a:t>
            </a:r>
            <a:endParaRPr/>
          </a:p>
        </p:txBody>
      </p:sp>
      <p:sp>
        <p:nvSpPr>
          <p:cNvPr id="737" name="Google Shape;737;p39"/>
          <p:cNvSpPr txBox="1"/>
          <p:nvPr/>
        </p:nvSpPr>
        <p:spPr>
          <a:xfrm>
            <a:off x="9893827" y="4551676"/>
            <a:ext cx="124699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Viêm phổi</a:t>
            </a:r>
            <a:endParaRPr/>
          </a:p>
        </p:txBody>
      </p:sp>
      <p:sp>
        <p:nvSpPr>
          <p:cNvPr id="738" name="Google Shape;738;p39"/>
          <p:cNvSpPr txBox="1"/>
          <p:nvPr/>
        </p:nvSpPr>
        <p:spPr>
          <a:xfrm>
            <a:off x="9893827" y="7632360"/>
            <a:ext cx="1950547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Xuất huyết não</a:t>
            </a:r>
            <a:endParaRPr/>
          </a:p>
        </p:txBody>
      </p:sp>
      <p:sp>
        <p:nvSpPr>
          <p:cNvPr id="739" name="Google Shape;739;p39"/>
          <p:cNvSpPr txBox="1"/>
          <p:nvPr/>
        </p:nvSpPr>
        <p:spPr>
          <a:xfrm>
            <a:off x="13792149" y="7632360"/>
            <a:ext cx="2273799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Xuất huyết túi Fabricius</a:t>
            </a:r>
            <a:endParaRPr/>
          </a:p>
        </p:txBody>
      </p:sp>
      <p:sp>
        <p:nvSpPr>
          <p:cNvPr id="740" name="Google Shape;740;p39"/>
          <p:cNvSpPr txBox="1"/>
          <p:nvPr/>
        </p:nvSpPr>
        <p:spPr>
          <a:xfrm>
            <a:off x="14818950" y="4356800"/>
            <a:ext cx="1855473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Viêm ruột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40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746" name="Google Shape;746;p40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747" name="Google Shape;747;p40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8" name="Google Shape;748;p40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49" name="Google Shape;749;p40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750" name="Google Shape;750;p40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1" name="Google Shape;751;p40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52" name="Google Shape;752;p40"/>
          <p:cNvSpPr/>
          <p:nvPr/>
        </p:nvSpPr>
        <p:spPr>
          <a:xfrm>
            <a:off x="11679158" y="4423475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53" name="Google Shape;753;p40"/>
          <p:cNvSpPr txBox="1"/>
          <p:nvPr/>
        </p:nvSpPr>
        <p:spPr>
          <a:xfrm>
            <a:off x="9545124" y="1511039"/>
            <a:ext cx="6926291" cy="11091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KHÁNG SINH NÀO KHÔNG HIỆU QUẢ ĐỐI VỚI MYCOPLASMA</a:t>
            </a:r>
            <a:endParaRPr/>
          </a:p>
        </p:txBody>
      </p:sp>
      <p:sp>
        <p:nvSpPr>
          <p:cNvPr id="754" name="Google Shape;754;p40"/>
          <p:cNvSpPr txBox="1"/>
          <p:nvPr/>
        </p:nvSpPr>
        <p:spPr>
          <a:xfrm>
            <a:off x="9893827" y="4551676"/>
            <a:ext cx="1646310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Penicillin</a:t>
            </a:r>
            <a:endParaRPr/>
          </a:p>
        </p:txBody>
      </p:sp>
      <p:sp>
        <p:nvSpPr>
          <p:cNvPr id="755" name="Google Shape;755;p40"/>
          <p:cNvSpPr txBox="1"/>
          <p:nvPr/>
        </p:nvSpPr>
        <p:spPr>
          <a:xfrm>
            <a:off x="9893827" y="7628628"/>
            <a:ext cx="2159710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Erythromycin</a:t>
            </a:r>
            <a:endParaRPr/>
          </a:p>
        </p:txBody>
      </p:sp>
      <p:sp>
        <p:nvSpPr>
          <p:cNvPr id="756" name="Google Shape;756;p40"/>
          <p:cNvSpPr txBox="1"/>
          <p:nvPr/>
        </p:nvSpPr>
        <p:spPr>
          <a:xfrm>
            <a:off x="13874363" y="7628628"/>
            <a:ext cx="2597051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Streptomycin</a:t>
            </a:r>
            <a:endParaRPr/>
          </a:p>
        </p:txBody>
      </p:sp>
      <p:sp>
        <p:nvSpPr>
          <p:cNvPr id="757" name="Google Shape;757;p40"/>
          <p:cNvSpPr txBox="1"/>
          <p:nvPr/>
        </p:nvSpPr>
        <p:spPr>
          <a:xfrm>
            <a:off x="14183307" y="4356800"/>
            <a:ext cx="2776338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Streptomycin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41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763" name="Google Shape;763;p41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764" name="Google Shape;764;p41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5" name="Google Shape;765;p41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66" name="Google Shape;766;p41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767" name="Google Shape;767;p41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13765" r="-1376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8" name="Google Shape;768;p41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69" name="Google Shape;769;p41"/>
          <p:cNvSpPr/>
          <p:nvPr/>
        </p:nvSpPr>
        <p:spPr>
          <a:xfrm>
            <a:off x="13572101" y="7841587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70" name="Google Shape;770;p41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NGUYÊN LIỆU CHỨA NHIỀU TINH BỘT DỄ GÂY RA ĐỘC TỐ NẤM MỐC BAO GỒM:</a:t>
            </a:r>
            <a:endParaRPr/>
          </a:p>
        </p:txBody>
      </p:sp>
      <p:sp>
        <p:nvSpPr>
          <p:cNvPr id="771" name="Google Shape;771;p41"/>
          <p:cNvSpPr txBox="1"/>
          <p:nvPr/>
        </p:nvSpPr>
        <p:spPr>
          <a:xfrm>
            <a:off x="9893827" y="4551676"/>
            <a:ext cx="124699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Khoai mì</a:t>
            </a:r>
            <a:endParaRPr/>
          </a:p>
        </p:txBody>
      </p:sp>
      <p:sp>
        <p:nvSpPr>
          <p:cNvPr id="772" name="Google Shape;772;p41"/>
          <p:cNvSpPr txBox="1"/>
          <p:nvPr/>
        </p:nvSpPr>
        <p:spPr>
          <a:xfrm>
            <a:off x="9893827" y="7632360"/>
            <a:ext cx="1246998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Lúa mì</a:t>
            </a:r>
            <a:endParaRPr/>
          </a:p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594" u="none" cap="none" strike="noStrike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73" name="Google Shape;773;p41"/>
          <p:cNvSpPr txBox="1"/>
          <p:nvPr/>
        </p:nvSpPr>
        <p:spPr>
          <a:xfrm>
            <a:off x="14818950" y="7632360"/>
            <a:ext cx="2692126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Tất cả các câu trả lời trên</a:t>
            </a:r>
            <a:endParaRPr/>
          </a:p>
        </p:txBody>
      </p:sp>
      <p:sp>
        <p:nvSpPr>
          <p:cNvPr id="774" name="Google Shape;774;p41"/>
          <p:cNvSpPr txBox="1"/>
          <p:nvPr/>
        </p:nvSpPr>
        <p:spPr>
          <a:xfrm>
            <a:off x="14818950" y="4356800"/>
            <a:ext cx="1246998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Bắp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8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p42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780" name="Google Shape;780;p42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781" name="Google Shape;781;p42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2" name="Google Shape;782;p42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83" name="Google Shape;783;p42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784" name="Google Shape;784;p42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470" r="-4547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5" name="Google Shape;785;p42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86" name="Google Shape;786;p42"/>
          <p:cNvSpPr/>
          <p:nvPr/>
        </p:nvSpPr>
        <p:spPr>
          <a:xfrm>
            <a:off x="11761421" y="4423827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8" y="0"/>
                </a:lnTo>
                <a:lnTo>
                  <a:pt x="1246848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87" name="Google Shape;787;p42"/>
          <p:cNvSpPr txBox="1"/>
          <p:nvPr/>
        </p:nvSpPr>
        <p:spPr>
          <a:xfrm>
            <a:off x="9545124" y="1511039"/>
            <a:ext cx="6926291" cy="11091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 KHUẨN NÀO GÂY BỆNH UỐN VÁN</a:t>
            </a:r>
            <a:endParaRPr/>
          </a:p>
        </p:txBody>
      </p:sp>
      <p:sp>
        <p:nvSpPr>
          <p:cNvPr id="788" name="Google Shape;788;p42"/>
          <p:cNvSpPr txBox="1"/>
          <p:nvPr/>
        </p:nvSpPr>
        <p:spPr>
          <a:xfrm>
            <a:off x="9893827" y="4551676"/>
            <a:ext cx="215971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Clostridium tetani</a:t>
            </a:r>
            <a:endParaRPr/>
          </a:p>
        </p:txBody>
      </p:sp>
      <p:sp>
        <p:nvSpPr>
          <p:cNvPr id="789" name="Google Shape;789;p42"/>
          <p:cNvSpPr txBox="1"/>
          <p:nvPr/>
        </p:nvSpPr>
        <p:spPr>
          <a:xfrm>
            <a:off x="9893827" y="7632360"/>
            <a:ext cx="2806214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Clostridium perfringens</a:t>
            </a:r>
            <a:endParaRPr/>
          </a:p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594" u="none" cap="none" strike="noStrike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90" name="Google Shape;790;p42"/>
          <p:cNvSpPr txBox="1"/>
          <p:nvPr/>
        </p:nvSpPr>
        <p:spPr>
          <a:xfrm>
            <a:off x="14818950" y="7632360"/>
            <a:ext cx="2440350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Salmonella</a:t>
            </a:r>
            <a:endParaRPr/>
          </a:p>
        </p:txBody>
      </p:sp>
      <p:sp>
        <p:nvSpPr>
          <p:cNvPr id="791" name="Google Shape;791;p42"/>
          <p:cNvSpPr txBox="1"/>
          <p:nvPr/>
        </p:nvSpPr>
        <p:spPr>
          <a:xfrm>
            <a:off x="14491115" y="4357152"/>
            <a:ext cx="2768185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Mycobacterium bovis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5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p43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797" name="Google Shape;797;p43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798" name="Google Shape;798;p43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9" name="Google Shape;799;p43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00" name="Google Shape;800;p43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801" name="Google Shape;801;p43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707" r="-45705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2" name="Google Shape;802;p43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03" name="Google Shape;803;p43"/>
          <p:cNvSpPr/>
          <p:nvPr/>
        </p:nvSpPr>
        <p:spPr>
          <a:xfrm>
            <a:off x="13008269" y="4272300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04" name="Google Shape;804;p43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TRIỆU CHỨNG NỔI BẬT CỦA MYCOPLASMA SUIS Ở HEO CON GỒM CÓ:</a:t>
            </a:r>
            <a:endParaRPr/>
          </a:p>
        </p:txBody>
      </p:sp>
      <p:sp>
        <p:nvSpPr>
          <p:cNvPr id="805" name="Google Shape;805;p43"/>
          <p:cNvSpPr txBox="1"/>
          <p:nvPr/>
        </p:nvSpPr>
        <p:spPr>
          <a:xfrm>
            <a:off x="9893827" y="4551676"/>
            <a:ext cx="2140695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Đau đầu và buồn nôn</a:t>
            </a:r>
            <a:endParaRPr/>
          </a:p>
        </p:txBody>
      </p:sp>
      <p:sp>
        <p:nvSpPr>
          <p:cNvPr id="806" name="Google Shape;806;p43"/>
          <p:cNvSpPr txBox="1"/>
          <p:nvPr/>
        </p:nvSpPr>
        <p:spPr>
          <a:xfrm>
            <a:off x="9893827" y="7632360"/>
            <a:ext cx="2311829" cy="1367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Các triệu chứng tiêu chảy</a:t>
            </a:r>
            <a:endParaRPr/>
          </a:p>
        </p:txBody>
      </p:sp>
      <p:sp>
        <p:nvSpPr>
          <p:cNvPr id="807" name="Google Shape;807;p43"/>
          <p:cNvSpPr txBox="1"/>
          <p:nvPr/>
        </p:nvSpPr>
        <p:spPr>
          <a:xfrm>
            <a:off x="14818950" y="7632360"/>
            <a:ext cx="1988577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Đau bụng cấp tính</a:t>
            </a:r>
            <a:endParaRPr/>
          </a:p>
        </p:txBody>
      </p:sp>
      <p:sp>
        <p:nvSpPr>
          <p:cNvPr id="808" name="Google Shape;808;p43"/>
          <p:cNvSpPr txBox="1"/>
          <p:nvPr/>
        </p:nvSpPr>
        <p:spPr>
          <a:xfrm>
            <a:off x="14255118" y="4518725"/>
            <a:ext cx="2787200" cy="912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Sốt đến 42°C, da nhợt nhạt, vàng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2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44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814" name="Google Shape;814;p44"/>
          <p:cNvGrpSpPr/>
          <p:nvPr/>
        </p:nvGrpSpPr>
        <p:grpSpPr>
          <a:xfrm>
            <a:off x="514350" y="261193"/>
            <a:ext cx="17259300" cy="9511457"/>
            <a:chOff x="0" y="-66675"/>
            <a:chExt cx="4545659" cy="2505075"/>
          </a:xfrm>
        </p:grpSpPr>
        <p:sp>
          <p:nvSpPr>
            <p:cNvPr id="815" name="Google Shape;815;p44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6" name="Google Shape;816;p44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17" name="Google Shape;817;p44"/>
          <p:cNvGrpSpPr/>
          <p:nvPr/>
        </p:nvGrpSpPr>
        <p:grpSpPr>
          <a:xfrm>
            <a:off x="1557502" y="1028700"/>
            <a:ext cx="7057578" cy="8229361"/>
            <a:chOff x="20955" y="0"/>
            <a:chExt cx="7506082" cy="8752332"/>
          </a:xfrm>
        </p:grpSpPr>
        <p:sp>
          <p:nvSpPr>
            <p:cNvPr id="818" name="Google Shape;818;p44"/>
            <p:cNvSpPr/>
            <p:nvPr/>
          </p:nvSpPr>
          <p:spPr>
            <a:xfrm>
              <a:off x="648843" y="390652"/>
              <a:ext cx="6250432" cy="7971409"/>
            </a:xfrm>
            <a:custGeom>
              <a:rect b="b" l="l" r="r" t="t"/>
              <a:pathLst>
                <a:path extrusionOk="0" h="7971409" w="6250432">
                  <a:moveTo>
                    <a:pt x="0" y="7971409"/>
                  </a:moveTo>
                  <a:lnTo>
                    <a:pt x="0" y="3197733"/>
                  </a:lnTo>
                  <a:cubicBezTo>
                    <a:pt x="11557" y="2327275"/>
                    <a:pt x="381254" y="1508125"/>
                    <a:pt x="1041019" y="891032"/>
                  </a:cubicBezTo>
                  <a:cubicBezTo>
                    <a:pt x="1637538" y="333121"/>
                    <a:pt x="2416556" y="0"/>
                    <a:pt x="3125216" y="0"/>
                  </a:cubicBezTo>
                  <a:cubicBezTo>
                    <a:pt x="3833876" y="0"/>
                    <a:pt x="4612894" y="333121"/>
                    <a:pt x="5209413" y="891032"/>
                  </a:cubicBezTo>
                  <a:cubicBezTo>
                    <a:pt x="5869178" y="1508252"/>
                    <a:pt x="6238875" y="2327275"/>
                    <a:pt x="6250432" y="3197733"/>
                  </a:cubicBezTo>
                  <a:lnTo>
                    <a:pt x="6250432" y="7971409"/>
                  </a:lnTo>
                  <a:lnTo>
                    <a:pt x="0" y="7971409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-45648" r="-45647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9" name="Google Shape;819;p44"/>
            <p:cNvSpPr/>
            <p:nvPr/>
          </p:nvSpPr>
          <p:spPr>
            <a:xfrm>
              <a:off x="20955" y="0"/>
              <a:ext cx="7506082" cy="8752332"/>
            </a:xfrm>
            <a:custGeom>
              <a:rect b="b" l="l" r="r" t="t"/>
              <a:pathLst>
                <a:path extrusionOk="0" h="8752332" w="7506082">
                  <a:moveTo>
                    <a:pt x="5843778" y="1274572"/>
                  </a:moveTo>
                  <a:cubicBezTo>
                    <a:pt x="5245608" y="715010"/>
                    <a:pt x="4464050" y="381000"/>
                    <a:pt x="3753104" y="381000"/>
                  </a:cubicBezTo>
                  <a:cubicBezTo>
                    <a:pt x="3042158" y="381000"/>
                    <a:pt x="2260600" y="715010"/>
                    <a:pt x="1662430" y="1274572"/>
                  </a:cubicBezTo>
                  <a:cubicBezTo>
                    <a:pt x="1000887" y="1893570"/>
                    <a:pt x="630047" y="2715133"/>
                    <a:pt x="618363" y="3588385"/>
                  </a:cubicBezTo>
                  <a:lnTo>
                    <a:pt x="618363" y="8371586"/>
                  </a:lnTo>
                  <a:lnTo>
                    <a:pt x="6887845" y="8371586"/>
                  </a:lnTo>
                  <a:lnTo>
                    <a:pt x="6887845" y="3588258"/>
                  </a:lnTo>
                  <a:cubicBezTo>
                    <a:pt x="6876161" y="2715133"/>
                    <a:pt x="6505321" y="1893570"/>
                    <a:pt x="5843778" y="1274572"/>
                  </a:cubicBezTo>
                  <a:close/>
                  <a:moveTo>
                    <a:pt x="6868795" y="8352536"/>
                  </a:moveTo>
                  <a:lnTo>
                    <a:pt x="637413" y="8352536"/>
                  </a:lnTo>
                  <a:lnTo>
                    <a:pt x="637413" y="3588512"/>
                  </a:lnTo>
                  <a:cubicBezTo>
                    <a:pt x="648970" y="2720721"/>
                    <a:pt x="1017651" y="1903857"/>
                    <a:pt x="1675384" y="1288542"/>
                  </a:cubicBezTo>
                  <a:cubicBezTo>
                    <a:pt x="2270252" y="732155"/>
                    <a:pt x="3046857" y="400050"/>
                    <a:pt x="3753104" y="400050"/>
                  </a:cubicBezTo>
                  <a:cubicBezTo>
                    <a:pt x="4459351" y="400050"/>
                    <a:pt x="5235956" y="732155"/>
                    <a:pt x="5830697" y="1288542"/>
                  </a:cubicBezTo>
                  <a:cubicBezTo>
                    <a:pt x="6488430" y="1903857"/>
                    <a:pt x="6857111" y="2720594"/>
                    <a:pt x="6868668" y="3588385"/>
                  </a:cubicBezTo>
                  <a:lnTo>
                    <a:pt x="6868668" y="8352536"/>
                  </a:lnTo>
                  <a:close/>
                  <a:moveTo>
                    <a:pt x="7440676" y="3732784"/>
                  </a:moveTo>
                  <a:cubicBezTo>
                    <a:pt x="7404100" y="3717544"/>
                    <a:pt x="7371208" y="3695446"/>
                    <a:pt x="7343013" y="3667506"/>
                  </a:cubicBezTo>
                  <a:cubicBezTo>
                    <a:pt x="7314693" y="3639439"/>
                    <a:pt x="7292468" y="3606800"/>
                    <a:pt x="7276973" y="3570351"/>
                  </a:cubicBezTo>
                  <a:cubicBezTo>
                    <a:pt x="7273544" y="3562223"/>
                    <a:pt x="7270496" y="3554095"/>
                    <a:pt x="7267830" y="3545840"/>
                  </a:cubicBezTo>
                  <a:cubicBezTo>
                    <a:pt x="7244843" y="2582164"/>
                    <a:pt x="6832727" y="1678178"/>
                    <a:pt x="6104128" y="996569"/>
                  </a:cubicBezTo>
                  <a:cubicBezTo>
                    <a:pt x="5437124" y="372491"/>
                    <a:pt x="4558157" y="0"/>
                    <a:pt x="3753104" y="0"/>
                  </a:cubicBezTo>
                  <a:cubicBezTo>
                    <a:pt x="2948051" y="0"/>
                    <a:pt x="2069084" y="372491"/>
                    <a:pt x="1402207" y="996442"/>
                  </a:cubicBezTo>
                  <a:cubicBezTo>
                    <a:pt x="663448" y="1687449"/>
                    <a:pt x="249809" y="2607056"/>
                    <a:pt x="237490" y="3586226"/>
                  </a:cubicBezTo>
                  <a:lnTo>
                    <a:pt x="237490" y="6819900"/>
                  </a:lnTo>
                  <a:cubicBezTo>
                    <a:pt x="234569" y="6829298"/>
                    <a:pt x="231394" y="6838569"/>
                    <a:pt x="227584" y="6847586"/>
                  </a:cubicBezTo>
                  <a:cubicBezTo>
                    <a:pt x="212344" y="6884162"/>
                    <a:pt x="190246" y="6917055"/>
                    <a:pt x="162306" y="6945249"/>
                  </a:cubicBezTo>
                  <a:cubicBezTo>
                    <a:pt x="134239" y="6973570"/>
                    <a:pt x="101600" y="6995795"/>
                    <a:pt x="65151" y="7011289"/>
                  </a:cubicBezTo>
                  <a:cubicBezTo>
                    <a:pt x="44069" y="7020306"/>
                    <a:pt x="22352" y="7026783"/>
                    <a:pt x="0" y="7030847"/>
                  </a:cubicBezTo>
                  <a:cubicBezTo>
                    <a:pt x="22352" y="7034784"/>
                    <a:pt x="44196" y="7041134"/>
                    <a:pt x="65278" y="7049897"/>
                  </a:cubicBezTo>
                  <a:cubicBezTo>
                    <a:pt x="101854" y="7065137"/>
                    <a:pt x="134747" y="7087235"/>
                    <a:pt x="162941" y="7115175"/>
                  </a:cubicBezTo>
                  <a:cubicBezTo>
                    <a:pt x="191262" y="7143242"/>
                    <a:pt x="213487" y="7175881"/>
                    <a:pt x="228981" y="7212330"/>
                  </a:cubicBezTo>
                  <a:cubicBezTo>
                    <a:pt x="232156" y="7219824"/>
                    <a:pt x="234950" y="7227443"/>
                    <a:pt x="237490" y="7235063"/>
                  </a:cubicBezTo>
                  <a:lnTo>
                    <a:pt x="237490" y="8709787"/>
                  </a:lnTo>
                  <a:cubicBezTo>
                    <a:pt x="237490" y="8733282"/>
                    <a:pt x="256540" y="8752332"/>
                    <a:pt x="280035" y="8752332"/>
                  </a:cubicBezTo>
                  <a:lnTo>
                    <a:pt x="7226427" y="8752332"/>
                  </a:lnTo>
                  <a:cubicBezTo>
                    <a:pt x="7249922" y="8752332"/>
                    <a:pt x="7268972" y="8733282"/>
                    <a:pt x="7268972" y="8709787"/>
                  </a:cubicBezTo>
                  <a:lnTo>
                    <a:pt x="7268972" y="3961765"/>
                  </a:lnTo>
                  <a:cubicBezTo>
                    <a:pt x="7271766" y="3952875"/>
                    <a:pt x="7274941" y="3943985"/>
                    <a:pt x="7278497" y="3935349"/>
                  </a:cubicBezTo>
                  <a:cubicBezTo>
                    <a:pt x="7293737" y="3898773"/>
                    <a:pt x="7315835" y="3865880"/>
                    <a:pt x="7343775" y="3837686"/>
                  </a:cubicBezTo>
                  <a:cubicBezTo>
                    <a:pt x="7371843" y="3809365"/>
                    <a:pt x="7404482" y="3787140"/>
                    <a:pt x="7440931" y="3771646"/>
                  </a:cubicBezTo>
                  <a:cubicBezTo>
                    <a:pt x="7462012" y="3762629"/>
                    <a:pt x="7483730" y="3756152"/>
                    <a:pt x="7506082" y="3752088"/>
                  </a:cubicBezTo>
                  <a:cubicBezTo>
                    <a:pt x="7483602" y="3748024"/>
                    <a:pt x="7461758" y="3741547"/>
                    <a:pt x="7440676" y="3732784"/>
                  </a:cubicBezTo>
                  <a:close/>
                  <a:moveTo>
                    <a:pt x="7249795" y="8710041"/>
                  </a:moveTo>
                  <a:cubicBezTo>
                    <a:pt x="7249795" y="8722995"/>
                    <a:pt x="7239254" y="8733536"/>
                    <a:pt x="7226300" y="8733536"/>
                  </a:cubicBezTo>
                  <a:lnTo>
                    <a:pt x="279908" y="8733536"/>
                  </a:lnTo>
                  <a:cubicBezTo>
                    <a:pt x="266954" y="8733536"/>
                    <a:pt x="256413" y="8722995"/>
                    <a:pt x="256413" y="8710041"/>
                  </a:cubicBezTo>
                  <a:lnTo>
                    <a:pt x="256413" y="7243699"/>
                  </a:lnTo>
                  <a:cubicBezTo>
                    <a:pt x="259588" y="7233158"/>
                    <a:pt x="263271" y="7222744"/>
                    <a:pt x="267462" y="7212457"/>
                  </a:cubicBezTo>
                  <a:cubicBezTo>
                    <a:pt x="282702" y="7175881"/>
                    <a:pt x="304800" y="7142988"/>
                    <a:pt x="332740" y="7114794"/>
                  </a:cubicBezTo>
                  <a:cubicBezTo>
                    <a:pt x="360807" y="7086473"/>
                    <a:pt x="393446" y="7064248"/>
                    <a:pt x="429895" y="7048753"/>
                  </a:cubicBezTo>
                  <a:cubicBezTo>
                    <a:pt x="450977" y="7039736"/>
                    <a:pt x="472694" y="7033260"/>
                    <a:pt x="495046" y="7029196"/>
                  </a:cubicBezTo>
                  <a:cubicBezTo>
                    <a:pt x="472694" y="7025259"/>
                    <a:pt x="450850" y="7018909"/>
                    <a:pt x="429768" y="7010146"/>
                  </a:cubicBezTo>
                  <a:cubicBezTo>
                    <a:pt x="393192" y="6994906"/>
                    <a:pt x="360299" y="6972808"/>
                    <a:pt x="332105" y="6944868"/>
                  </a:cubicBezTo>
                  <a:cubicBezTo>
                    <a:pt x="303784" y="6916800"/>
                    <a:pt x="281559" y="6884161"/>
                    <a:pt x="266065" y="6847712"/>
                  </a:cubicBezTo>
                  <a:cubicBezTo>
                    <a:pt x="262382" y="6839076"/>
                    <a:pt x="259207" y="6830440"/>
                    <a:pt x="256413" y="6821550"/>
                  </a:cubicBezTo>
                  <a:lnTo>
                    <a:pt x="256413" y="3585972"/>
                  </a:lnTo>
                  <a:cubicBezTo>
                    <a:pt x="268732" y="2612517"/>
                    <a:pt x="680212" y="1697863"/>
                    <a:pt x="1415161" y="1010285"/>
                  </a:cubicBezTo>
                  <a:cubicBezTo>
                    <a:pt x="2078736" y="389636"/>
                    <a:pt x="2952750" y="19050"/>
                    <a:pt x="3753104" y="19050"/>
                  </a:cubicBezTo>
                  <a:cubicBezTo>
                    <a:pt x="4553458" y="19050"/>
                    <a:pt x="5427472" y="389636"/>
                    <a:pt x="6091047" y="1010285"/>
                  </a:cubicBezTo>
                  <a:cubicBezTo>
                    <a:pt x="6814693" y="1687195"/>
                    <a:pt x="7224395" y="2584450"/>
                    <a:pt x="7248652" y="3541395"/>
                  </a:cubicBezTo>
                  <a:cubicBezTo>
                    <a:pt x="7245732" y="3551174"/>
                    <a:pt x="7242302" y="3560826"/>
                    <a:pt x="7238238" y="3570351"/>
                  </a:cubicBezTo>
                  <a:cubicBezTo>
                    <a:pt x="7222998" y="3606927"/>
                    <a:pt x="7200900" y="3639820"/>
                    <a:pt x="7172960" y="3668014"/>
                  </a:cubicBezTo>
                  <a:cubicBezTo>
                    <a:pt x="7145020" y="3696208"/>
                    <a:pt x="7112254" y="3718560"/>
                    <a:pt x="7075805" y="3734054"/>
                  </a:cubicBezTo>
                  <a:cubicBezTo>
                    <a:pt x="7054723" y="3743071"/>
                    <a:pt x="7033006" y="3749548"/>
                    <a:pt x="7010654" y="3753612"/>
                  </a:cubicBezTo>
                  <a:cubicBezTo>
                    <a:pt x="7033006" y="3757549"/>
                    <a:pt x="7054850" y="3763899"/>
                    <a:pt x="7075932" y="3772662"/>
                  </a:cubicBezTo>
                  <a:cubicBezTo>
                    <a:pt x="7112508" y="3787903"/>
                    <a:pt x="7145401" y="3810000"/>
                    <a:pt x="7173595" y="3837941"/>
                  </a:cubicBezTo>
                  <a:cubicBezTo>
                    <a:pt x="7201916" y="3866007"/>
                    <a:pt x="7224141" y="3898647"/>
                    <a:pt x="7239635" y="3935095"/>
                  </a:cubicBezTo>
                  <a:cubicBezTo>
                    <a:pt x="7243445" y="3944112"/>
                    <a:pt x="7246747" y="3953256"/>
                    <a:pt x="7249668" y="3962400"/>
                  </a:cubicBezTo>
                  <a:lnTo>
                    <a:pt x="7249795" y="8710041"/>
                  </a:lnTo>
                  <a:lnTo>
                    <a:pt x="7249795" y="87100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20" name="Google Shape;820;p44"/>
          <p:cNvSpPr/>
          <p:nvPr/>
        </p:nvSpPr>
        <p:spPr>
          <a:xfrm>
            <a:off x="13960938" y="3882549"/>
            <a:ext cx="1246849" cy="1471602"/>
          </a:xfrm>
          <a:custGeom>
            <a:rect b="b" l="l" r="r" t="t"/>
            <a:pathLst>
              <a:path extrusionOk="0" h="1471602" w="1246849">
                <a:moveTo>
                  <a:pt x="0" y="0"/>
                </a:moveTo>
                <a:lnTo>
                  <a:pt x="1246849" y="0"/>
                </a:lnTo>
                <a:lnTo>
                  <a:pt x="1246849" y="1471603"/>
                </a:lnTo>
                <a:lnTo>
                  <a:pt x="0" y="147160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21" name="Google Shape;821;p44"/>
          <p:cNvSpPr txBox="1"/>
          <p:nvPr/>
        </p:nvSpPr>
        <p:spPr>
          <a:xfrm>
            <a:off x="9545124" y="1511039"/>
            <a:ext cx="6926291" cy="16710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FFFF"/>
                </a:solidFill>
                <a:latin typeface="Yeseva One"/>
                <a:ea typeface="Yeseva One"/>
                <a:cs typeface="Yeseva One"/>
                <a:sym typeface="Yeseva One"/>
              </a:rPr>
              <a:t>VIRUS NÀO GÂY RA BỆNH LỞ MỒM LONG MÓNG CÓ BAO NHIÊU SEROTYPE CHÍNH</a:t>
            </a:r>
            <a:endParaRPr/>
          </a:p>
        </p:txBody>
      </p:sp>
      <p:sp>
        <p:nvSpPr>
          <p:cNvPr id="822" name="Google Shape;822;p44"/>
          <p:cNvSpPr txBox="1"/>
          <p:nvPr/>
        </p:nvSpPr>
        <p:spPr>
          <a:xfrm>
            <a:off x="9893827" y="4551676"/>
            <a:ext cx="1246998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4</a:t>
            </a:r>
            <a:endParaRPr/>
          </a:p>
        </p:txBody>
      </p:sp>
      <p:sp>
        <p:nvSpPr>
          <p:cNvPr id="823" name="Google Shape;823;p44"/>
          <p:cNvSpPr txBox="1"/>
          <p:nvPr/>
        </p:nvSpPr>
        <p:spPr>
          <a:xfrm>
            <a:off x="9893827" y="7632360"/>
            <a:ext cx="1246998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6</a:t>
            </a:r>
            <a:endParaRPr/>
          </a:p>
        </p:txBody>
      </p:sp>
      <p:sp>
        <p:nvSpPr>
          <p:cNvPr id="824" name="Google Shape;824;p44"/>
          <p:cNvSpPr txBox="1"/>
          <p:nvPr/>
        </p:nvSpPr>
        <p:spPr>
          <a:xfrm>
            <a:off x="14818950" y="7632360"/>
            <a:ext cx="1246998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9</a:t>
            </a:r>
            <a:endParaRPr/>
          </a:p>
        </p:txBody>
      </p:sp>
      <p:sp>
        <p:nvSpPr>
          <p:cNvPr id="825" name="Google Shape;825;p44"/>
          <p:cNvSpPr txBox="1"/>
          <p:nvPr/>
        </p:nvSpPr>
        <p:spPr>
          <a:xfrm>
            <a:off x="14818950" y="4356800"/>
            <a:ext cx="1246998" cy="4564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9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7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9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45"/>
          <p:cNvSpPr/>
          <p:nvPr/>
        </p:nvSpPr>
        <p:spPr>
          <a:xfrm rot="-5400000">
            <a:off x="4000500" y="-4000500"/>
            <a:ext cx="10287000" cy="18288000"/>
          </a:xfrm>
          <a:custGeom>
            <a:rect b="b" l="l" r="r" t="t"/>
            <a:pathLst>
              <a:path extrusionOk="0" h="18288000" w="10287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-9220" r="-9219" t="0"/>
            </a:stretch>
          </a:blipFill>
          <a:ln>
            <a:noFill/>
          </a:ln>
        </p:spPr>
      </p:sp>
      <p:grpSp>
        <p:nvGrpSpPr>
          <p:cNvPr id="831" name="Google Shape;831;p45"/>
          <p:cNvGrpSpPr/>
          <p:nvPr/>
        </p:nvGrpSpPr>
        <p:grpSpPr>
          <a:xfrm>
            <a:off x="647454" y="375282"/>
            <a:ext cx="17259300" cy="9511457"/>
            <a:chOff x="0" y="-66675"/>
            <a:chExt cx="4545659" cy="2505075"/>
          </a:xfrm>
        </p:grpSpPr>
        <p:sp>
          <p:nvSpPr>
            <p:cNvPr id="832" name="Google Shape;832;p45"/>
            <p:cNvSpPr/>
            <p:nvPr/>
          </p:nvSpPr>
          <p:spPr>
            <a:xfrm>
              <a:off x="0" y="0"/>
              <a:ext cx="4545659" cy="2438400"/>
            </a:xfrm>
            <a:custGeom>
              <a:rect b="b" l="l" r="r" t="t"/>
              <a:pathLst>
                <a:path extrusionOk="0" h="2438400" w="4545659">
                  <a:moveTo>
                    <a:pt x="22877" y="0"/>
                  </a:moveTo>
                  <a:lnTo>
                    <a:pt x="4522782" y="0"/>
                  </a:lnTo>
                  <a:cubicBezTo>
                    <a:pt x="4528850" y="0"/>
                    <a:pt x="4534669" y="2410"/>
                    <a:pt x="4538959" y="6700"/>
                  </a:cubicBezTo>
                  <a:cubicBezTo>
                    <a:pt x="4543249" y="10991"/>
                    <a:pt x="4545659" y="16810"/>
                    <a:pt x="4545659" y="22877"/>
                  </a:cubicBezTo>
                  <a:lnTo>
                    <a:pt x="4545659" y="2415523"/>
                  </a:lnTo>
                  <a:cubicBezTo>
                    <a:pt x="4545659" y="2421591"/>
                    <a:pt x="4543249" y="2427409"/>
                    <a:pt x="4538959" y="2431700"/>
                  </a:cubicBezTo>
                  <a:cubicBezTo>
                    <a:pt x="4534669" y="2435990"/>
                    <a:pt x="4528850" y="2438400"/>
                    <a:pt x="4522782" y="2438400"/>
                  </a:cubicBezTo>
                  <a:lnTo>
                    <a:pt x="22877" y="2438400"/>
                  </a:lnTo>
                  <a:cubicBezTo>
                    <a:pt x="16810" y="2438400"/>
                    <a:pt x="10991" y="2435990"/>
                    <a:pt x="6700" y="2431700"/>
                  </a:cubicBezTo>
                  <a:cubicBezTo>
                    <a:pt x="2410" y="2427409"/>
                    <a:pt x="0" y="2421591"/>
                    <a:pt x="0" y="2415523"/>
                  </a:cubicBezTo>
                  <a:lnTo>
                    <a:pt x="0" y="22877"/>
                  </a:lnTo>
                  <a:cubicBezTo>
                    <a:pt x="0" y="16810"/>
                    <a:pt x="2410" y="10991"/>
                    <a:pt x="6700" y="6700"/>
                  </a:cubicBezTo>
                  <a:cubicBezTo>
                    <a:pt x="10991" y="2410"/>
                    <a:pt x="16810" y="0"/>
                    <a:pt x="22877" y="0"/>
                  </a:cubicBezTo>
                  <a:close/>
                </a:path>
              </a:pathLst>
            </a:custGeom>
            <a:solidFill>
              <a:srgbClr val="B8688F">
                <a:alpha val="6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3" name="Google Shape;833;p45"/>
            <p:cNvSpPr txBox="1"/>
            <p:nvPr/>
          </p:nvSpPr>
          <p:spPr>
            <a:xfrm>
              <a:off x="0" y="-66675"/>
              <a:ext cx="4545659" cy="25050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1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34" name="Google Shape;834;p45"/>
          <p:cNvSpPr txBox="1"/>
          <p:nvPr/>
        </p:nvSpPr>
        <p:spPr>
          <a:xfrm>
            <a:off x="675663" y="4240530"/>
            <a:ext cx="17231091" cy="18154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89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0" u="none" cap="none" strike="noStrike">
                <a:solidFill>
                  <a:srgbClr val="FFFFFF"/>
                </a:solidFill>
                <a:latin typeface="IBM Plex Serif"/>
                <a:ea typeface="IBM Plex Serif"/>
                <a:cs typeface="IBM Plex Serif"/>
                <a:sym typeface="IBM Plex Serif"/>
              </a:rPr>
              <a:t>CẢM ƠN ĐÃ THEO DÕI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