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57" r:id="rId3"/>
    <p:sldId id="291" r:id="rId4"/>
    <p:sldId id="273" r:id="rId5"/>
    <p:sldId id="274" r:id="rId6"/>
    <p:sldId id="275" r:id="rId7"/>
    <p:sldId id="276" r:id="rId8"/>
    <p:sldId id="277" r:id="rId9"/>
    <p:sldId id="280" r:id="rId10"/>
    <p:sldId id="287" r:id="rId11"/>
    <p:sldId id="281" r:id="rId12"/>
    <p:sldId id="282" r:id="rId13"/>
    <p:sldId id="283" r:id="rId14"/>
    <p:sldId id="288" r:id="rId15"/>
    <p:sldId id="289" r:id="rId16"/>
    <p:sldId id="290" r:id="rId17"/>
    <p:sldId id="284" r:id="rId18"/>
    <p:sldId id="286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1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C0745B2-71D3-4533-BEE7-B82B04959FEA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8C64FC6-0BE9-4BF5-903F-D070C66FA6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106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0E34C-6C58-4B96-B7A4-E30F7DA88A5A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D2D1A-BEAA-46AA-8595-296082022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7850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08D43C3-3DC2-4B80-8C06-EF3F49D12817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6367FC9-DB65-4A69-B02D-E8AC9830D8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09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C9AD3-1768-4E11-B80D-8EA0FC2C1780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73B50-A38C-43D7-9D49-550D0A4043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4307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3B817-A747-4627-AA15-F1782E22D0B5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726A6-7D54-4166-9C84-A3223A18BD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127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DBA90-AD88-46C6-BF5E-E57D69350D76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87D2B-F66C-45BF-91BC-1F551D73A7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10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DD8BDF4-2B0E-49DE-95D5-5A8B5A4DFB1E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F4203ED-C924-47D3-92BF-A85D3ADB78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2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DFEDE-3883-401F-B6C2-8189FEE04421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E59AB-A5DC-4749-A378-602FC4AA7D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043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Straight Connector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79919CA-DDA2-46EA-B99D-55940AA4BA13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C1A4535-9A4D-4542-AB49-67918398E1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2316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traight Connector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traight Connector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23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99C21A7-4F39-473D-979F-A7B14263BED4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9C1D869-BAA9-407E-97D5-C9A69248D2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619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43A6B-7072-4E30-9C44-863C672275E6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2E4A2-6181-476C-8739-C3130C5E07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12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291F8-F258-42AA-BC0D-A29DA08ACAC4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C4B4F-06AA-4F06-B755-48D1EF1DE9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97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34B65F-DD9A-460E-909F-BEB2D00B10FA}" type="datetimeFigureOut">
              <a:rPr lang="en-US"/>
              <a:pPr>
                <a:defRPr/>
              </a:pPr>
              <a:t>06/10/2021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8FE5D3-8128-409A-9418-B238EBA438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0" r:id="rId4"/>
    <p:sldLayoutId id="2147483771" r:id="rId5"/>
    <p:sldLayoutId id="2147483778" r:id="rId6"/>
    <p:sldLayoutId id="2147483772" r:id="rId7"/>
    <p:sldLayoutId id="2147483779" r:id="rId8"/>
    <p:sldLayoutId id="2147483780" r:id="rId9"/>
    <p:sldLayoutId id="2147483773" r:id="rId10"/>
    <p:sldLayoutId id="21474837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685" y="1700808"/>
            <a:ext cx="7956376" cy="194421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6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2:</a:t>
            </a:r>
            <a:br>
              <a:rPr lang="en-US" sz="6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7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7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endParaRPr lang="en-US" sz="8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>
          <a:xfrm>
            <a:off x="4863589" y="5116081"/>
            <a:ext cx="4248472" cy="1727920"/>
          </a:xfrm>
        </p:spPr>
        <p:txBody>
          <a:bodyPr/>
          <a:lstStyle/>
          <a:p>
            <a:pPr eaLnBrk="1" hangingPunct="1"/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PGS.TS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Vĩnh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Diệp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Tùng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KS.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Ngọc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7950" y="188913"/>
            <a:ext cx="9144000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5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5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124745"/>
            <a:ext cx="8146802" cy="5544344"/>
          </a:xfrm>
        </p:spPr>
        <p:txBody>
          <a:bodyPr/>
          <a:lstStyle/>
          <a:p>
            <a:pPr algn="just"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2.2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2.3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2.4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2.5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4664695" cy="2016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12372" y="2163426"/>
            <a:ext cx="2142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Turbojet engine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330" y="180333"/>
            <a:ext cx="3746133" cy="1981507"/>
          </a:xfrm>
        </p:spPr>
      </p:pic>
      <p:sp>
        <p:nvSpPr>
          <p:cNvPr id="12" name="TextBox 11"/>
          <p:cNvSpPr txBox="1"/>
          <p:nvPr/>
        </p:nvSpPr>
        <p:spPr>
          <a:xfrm>
            <a:off x="5890061" y="2101397"/>
            <a:ext cx="19706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http://www.daviddarling.info/images/air_conditio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577" y="2705675"/>
            <a:ext cx="2172576" cy="294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313335" y="5559227"/>
            <a:ext cx="2541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http://www.hk-phy.org/articles/refrigerator/refrigerator_work_e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330" y="2594632"/>
            <a:ext cx="3428205" cy="296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604864" y="5503750"/>
            <a:ext cx="2541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5949280"/>
            <a:ext cx="8748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6777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851" y="836712"/>
            <a:ext cx="8280598" cy="5637113"/>
          </a:xfrm>
        </p:spPr>
        <p:txBody>
          <a:bodyPr/>
          <a:lstStyle/>
          <a:p>
            <a:pPr marL="463550" indent="-463550" algn="just" eaLnBrk="1" hangingPunct="1">
              <a:buFont typeface="Wingdings" pitchFamily="2" charset="2"/>
              <a:buChar char="v"/>
              <a:defRPr/>
            </a:pP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63550" indent="-463550" algn="just" eaLnBrk="1" hangingPunct="1">
              <a:buFont typeface="Wingdings" pitchFamily="2" charset="2"/>
              <a:buNone/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O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N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H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,… ở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463550" indent="-463550" algn="just" eaLnBrk="1" hangingPunct="1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trên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463550" indent="-463550" algn="just" eaLnBrk="1" hangingPunct="1">
              <a:buFont typeface="Wingdings" pitchFamily="2" charset="2"/>
              <a:buNone/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thấp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 typeface="Wingdings" pitchFamily="2" charset="2"/>
              <a:buNone/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487" y="188640"/>
            <a:ext cx="8569325" cy="57680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2.1 KHÍ LÝ TƯỞNG VÀ KHÍ THỰC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850" y="1052736"/>
            <a:ext cx="8424863" cy="5805263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chất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None/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f (T, p, v,…) = 0 </a:t>
            </a:r>
          </a:p>
          <a:p>
            <a:pPr marL="0" indent="0" algn="just" eaLnBrk="1" hangingPunct="1">
              <a:buNone/>
              <a:defRPr/>
            </a:pP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2.2.1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Boyle –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Mariotte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63550" indent="0" algn="just" eaLnBrk="1" hangingPunct="1">
              <a:buNone/>
              <a:defRPr/>
            </a:pP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const.</a:t>
            </a:r>
          </a:p>
          <a:p>
            <a:pPr marL="463550" indent="0" algn="just" eaLnBrk="1" hangingPunct="1">
              <a:buNone/>
              <a:defRPr/>
            </a:pP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=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const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	 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pV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 =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const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hoặc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pv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=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const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 typeface="Wingdings" pitchFamily="2" charset="2"/>
              <a:buNone/>
              <a:defRPr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5696" y="0"/>
            <a:ext cx="8281170" cy="1196975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TƯỞNG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2771800" y="5949280"/>
            <a:ext cx="576064" cy="33439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19485" y="0"/>
            <a:ext cx="7561014" cy="1196975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PHƯƠNG TRÌNH TRẠNG THÁI KHÍ LÝ TƯỞNG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251520" y="1196975"/>
                <a:ext cx="8496944" cy="527697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36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2.2.2 </a:t>
                </a:r>
                <a:r>
                  <a:rPr lang="en-US" sz="36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6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luật</a:t>
                </a:r>
                <a:r>
                  <a:rPr lang="en-US" sz="36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Gray – </a:t>
                </a:r>
                <a:r>
                  <a:rPr lang="en-US" sz="36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Lussae</a:t>
                </a:r>
                <a:r>
                  <a:rPr lang="en-US" sz="36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38138" indent="0" algn="just">
                  <a:buNone/>
                </a:pP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Đối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lượng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lệ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thuận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nhiệt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tuyệt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đối</a:t>
                </a:r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38138" indent="0" algn="just">
                  <a:buNone/>
                </a:pPr>
                <a:r>
                  <a:rPr lang="en-US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 = </a:t>
                </a:r>
                <a:r>
                  <a:rPr lang="en-US" sz="40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</a:t>
                </a:r>
                <a:r>
                  <a:rPr lang="en-US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  <m:r>
                      <a:rPr lang="en-US" sz="40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4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𝐓</m:t>
                            </m:r>
                          </m:e>
                          <m:sub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𝐓</m:t>
                            </m:r>
                          </m:e>
                          <m:sub>
                            <m:r>
                              <a:rPr lang="en-US" sz="40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𝐯</m:t>
                            </m:r>
                          </m:e>
                          <m:sub>
                            <m:r>
                              <a:rPr lang="en-US" sz="4000" b="1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𝐯</m:t>
                            </m:r>
                          </m:e>
                          <m:sub>
                            <m:r>
                              <a:rPr lang="en-US" sz="4000" b="1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  <m:r>
                      <a:rPr lang="en-US" sz="4000" b="1" i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4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𝐓</m:t>
                            </m:r>
                          </m:e>
                          <m:sub>
                            <m:r>
                              <a:rPr lang="en-US" sz="4000" b="1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1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𝐓</m:t>
                            </m:r>
                          </m:e>
                          <m:sub>
                            <m:r>
                              <a:rPr lang="en-US" sz="4000" b="1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251520" y="1196975"/>
                <a:ext cx="8496944" cy="5276977"/>
              </a:xfrm>
              <a:blipFill rotWithShape="0">
                <a:blip r:embed="rId2"/>
                <a:stretch>
                  <a:fillRect l="-2152" t="-1848" r="-22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ight Arrow 4"/>
          <p:cNvSpPr/>
          <p:nvPr/>
        </p:nvSpPr>
        <p:spPr>
          <a:xfrm>
            <a:off x="2771800" y="3933056"/>
            <a:ext cx="792088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5576" y="0"/>
            <a:ext cx="7560840" cy="1196752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PHƯƠNG TRÌNH TRẠNG THÁI KHÍ LÝ TƯỞNG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79512" y="1124744"/>
                <a:ext cx="8496944" cy="561662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2.2.3 PT </a:t>
                </a:r>
                <a:r>
                  <a:rPr lang="en-US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trạng</a:t>
                </a: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thái</a:t>
                </a: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tưởng</a:t>
                </a:r>
                <a:endParaRPr lang="en-US" sz="32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5425" indent="0">
                  <a:buNone/>
                </a:pP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&amp;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thuyết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học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người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xây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PT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trạng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tưởng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25425" indent="0">
                  <a:buNone/>
                </a:pP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Đối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kg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chất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25425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4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pv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8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</m:t>
                        </m:r>
                      </m:den>
                    </m:f>
                    <m:r>
                      <a:rPr lang="en-US" sz="4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4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R</m:t>
                    </m:r>
                  </m:oMath>
                </a14:m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pv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RT</a:t>
                </a:r>
                <a:endParaRPr lang="en-US" sz="4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5425" indent="0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p: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tuyệt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(N/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800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5425" indent="0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v: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riêng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800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/kg)</a:t>
                </a:r>
              </a:p>
              <a:p>
                <a:pPr marL="225425" indent="0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T: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nhiệt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tuyệt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K)</a:t>
                </a:r>
              </a:p>
              <a:p>
                <a:pPr marL="225425" indent="0">
                  <a:buNone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R: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hằng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số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chất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khí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79512" y="1124744"/>
                <a:ext cx="8496944" cy="5616624"/>
              </a:xfrm>
              <a:blipFill rotWithShape="0">
                <a:blip r:embed="rId2"/>
                <a:stretch>
                  <a:fillRect l="-1793" t="-15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5576" y="14068"/>
            <a:ext cx="7560840" cy="126876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PHƯƠNG TRÌNH TRẠNG THÁI KHÍ LÝ TƯỞNG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96944" cy="5445144"/>
          </a:xfrm>
        </p:spPr>
        <p:txBody>
          <a:bodyPr/>
          <a:lstStyle/>
          <a:p>
            <a:pPr marL="0" indent="0">
              <a:buNone/>
            </a:pP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2.2.3 PT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2625" indent="-457200">
              <a:buFont typeface="Wingdings" panose="05000000000000000000" pitchFamily="2" charset="2"/>
              <a:buChar char="v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 kg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25425" indent="0" algn="ctr"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V = G R T</a:t>
            </a:r>
          </a:p>
          <a:p>
            <a:pPr marL="225425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=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v.G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 kg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32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2625" indent="-457200">
              <a:buFont typeface="Wingdings" panose="05000000000000000000" pitchFamily="2" charset="2"/>
              <a:buChar char="v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25425" indent="0">
              <a:buNone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p v µ = µ R T	    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V</a:t>
            </a:r>
            <a:r>
              <a:rPr lang="en-US" sz="36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µ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R</a:t>
            </a:r>
            <a:r>
              <a:rPr lang="en-US" sz="36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µ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</a:p>
          <a:p>
            <a:pPr marL="225425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µ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µ.v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425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µ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µ.R</a:t>
            </a:r>
          </a:p>
          <a:p>
            <a:pPr marL="225425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µ: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kg/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2537774" y="4221088"/>
            <a:ext cx="648072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5544108" y="4221088"/>
            <a:ext cx="648072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851" y="980728"/>
                <a:ext cx="8424614" cy="5877272"/>
              </a:xfrm>
            </p:spPr>
            <p:txBody>
              <a:bodyPr/>
              <a:lstStyle/>
              <a:p>
                <a:pPr marL="0" indent="0" eaLnBrk="1" hangingPunct="1">
                  <a:buNone/>
                  <a:defRPr/>
                </a:pPr>
                <a:r>
                  <a:rPr lang="en-US" sz="3200" b="1" i="1" dirty="0">
                    <a:latin typeface="Times New Roman" pitchFamily="18" charset="0"/>
                    <a:cs typeface="Times New Roman" pitchFamily="18" charset="0"/>
                  </a:rPr>
                  <a:t>2.2.4 </a:t>
                </a:r>
                <a:r>
                  <a:rPr lang="en-US" sz="3200" b="1" i="1" dirty="0" err="1">
                    <a:latin typeface="Times New Roman" pitchFamily="18" charset="0"/>
                    <a:cs typeface="Times New Roman" pitchFamily="18" charset="0"/>
                  </a:rPr>
                  <a:t>Định</a:t>
                </a:r>
                <a:r>
                  <a:rPr lang="en-US" sz="3200" b="1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>
                    <a:latin typeface="Times New Roman" pitchFamily="18" charset="0"/>
                    <a:cs typeface="Times New Roman" pitchFamily="18" charset="0"/>
                  </a:rPr>
                  <a:t>luật</a:t>
                </a:r>
                <a:r>
                  <a:rPr lang="en-US" sz="3200" b="1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>
                    <a:latin typeface="Times New Roman" pitchFamily="18" charset="0"/>
                    <a:cs typeface="Times New Roman" pitchFamily="18" charset="0"/>
                  </a:rPr>
                  <a:t>Avozadoo</a:t>
                </a: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280988" indent="-280988" algn="just"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Trong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điều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kiện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nhiệt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độ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áp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suất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như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1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kmol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chất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khí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khác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thể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tích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như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</a:p>
              <a:p>
                <a:pPr marL="280988" indent="-280988" algn="just"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Ở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điều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kiện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tiêu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chuẩn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(p=1,013.10</a:t>
                </a:r>
                <a:r>
                  <a:rPr lang="en-US" sz="3400" baseline="30000" dirty="0">
                    <a:latin typeface="Times New Roman" pitchFamily="18" charset="0"/>
                    <a:cs typeface="Times New Roman" pitchFamily="18" charset="0"/>
                  </a:rPr>
                  <a:t>5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Pa, T=273,15K)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thể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tích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1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kmol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tất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cả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khí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lý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tưởng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đều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400" dirty="0">
                    <a:latin typeface="Times New Roman" pitchFamily="18" charset="0"/>
                    <a:cs typeface="Times New Roman" pitchFamily="18" charset="0"/>
                  </a:rPr>
                  <a:t> 22,4 </a:t>
                </a:r>
                <a:r>
                  <a:rPr lang="en-US" sz="3400" dirty="0" err="1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3400" baseline="30000" dirty="0" err="1">
                    <a:latin typeface="Times New Roman" pitchFamily="18" charset="0"/>
                    <a:cs typeface="Times New Roman" pitchFamily="18" charset="0"/>
                  </a:rPr>
                  <a:t>3</a:t>
                </a:r>
                <a:endParaRPr lang="en-US" sz="34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531812" indent="0" algn="ctr" eaLnBrk="1" hangingPunct="1">
                  <a:spcAft>
                    <a:spcPts val="1200"/>
                  </a:spcAft>
                  <a:buNone/>
                  <a:defRPr/>
                </a:pPr>
                <a:r>
                  <a:rPr lang="en-US" sz="3400" i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3400" i="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µ</a:t>
                </a:r>
                <a:r>
                  <a:rPr lang="en-US" sz="3400" i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400" i="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 8314 J/</a:t>
                </a:r>
                <a:r>
                  <a:rPr lang="en-US" sz="3400" i="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kmol</a:t>
                </a:r>
                <a:r>
                  <a:rPr lang="en-US" sz="3400" i="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K</a:t>
                </a:r>
                <a:r>
                  <a:rPr lang="en-US" sz="3400" i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400" i="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31812" indent="0" algn="ctr" eaLnBrk="1" hangingPunct="1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𝐑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en-US" sz="3600" b="1" i="0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𝟖𝟑𝟏𝟒</m:t>
                          </m:r>
                        </m:num>
                        <m:den>
                          <m:r>
                            <a:rPr lang="en-US" sz="3600" b="1" i="0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𝛍</m:t>
                          </m:r>
                        </m:den>
                      </m:f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𝐇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ằ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𝐧𝐠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 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𝐬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ố 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𝐜𝐡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ấ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𝐭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 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𝐤𝐡</m:t>
                      </m:r>
                      <m:r>
                        <a:rPr lang="en-US" sz="3600" b="1" i="0" smtClean="0">
                          <a:solidFill>
                            <a:srgbClr val="FF0000"/>
                          </a:solidFill>
                          <a:latin typeface="Cambria Math"/>
                          <a:cs typeface="Times New Roman" pitchFamily="18" charset="0"/>
                        </a:rPr>
                        <m:t>í</m:t>
                      </m:r>
                    </m:oMath>
                  </m:oMathPara>
                </a14:m>
                <a:endParaRPr lang="en-US" sz="36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just" eaLnBrk="1" hangingPunct="1">
                  <a:buFont typeface="Wingdings" pitchFamily="2" charset="2"/>
                  <a:buNone/>
                  <a:defRPr/>
                </a:pPr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851" y="980728"/>
                <a:ext cx="8424614" cy="5877272"/>
              </a:xfrm>
              <a:blipFill rotWithShape="0">
                <a:blip r:embed="rId2"/>
                <a:stretch>
                  <a:fillRect l="-1809" t="-1452" r="-2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755736" y="0"/>
            <a:ext cx="7561089" cy="1196975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PHƯƠNG TRÌNH TRẠNG THÁI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322122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1196975"/>
                <a:ext cx="8363272" cy="5276977"/>
              </a:xfrm>
            </p:spPr>
            <p:txBody>
              <a:bodyPr/>
              <a:lstStyle/>
              <a:p>
                <a:pPr algn="just">
                  <a:buFont typeface="Wingdings" panose="05000000000000000000" pitchFamily="2" charset="2"/>
                  <a:buChar char="v"/>
                </a:pPr>
                <a:r>
                  <a:rPr lang="en-US" sz="3200" b="1" i="1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BÀI </a:t>
                </a:r>
                <a:r>
                  <a:rPr lang="en-US" sz="3200" b="1" i="1" u="sng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3200" b="1" i="1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just">
                  <a:buNone/>
                </a:pP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riêng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</a:t>
                </a:r>
                <a:r>
                  <a:rPr lang="en-US" sz="3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p=15 bar, T=30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C.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Xem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SO</a:t>
                </a:r>
                <a:r>
                  <a:rPr lang="en-US" sz="3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3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ở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điều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kiện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trên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khí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lý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tưởng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algn="just">
                  <a:buFont typeface="Wingdings" panose="05000000000000000000" pitchFamily="2" charset="2"/>
                  <a:buChar char="v"/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GIẢI:</a:t>
                </a:r>
              </a:p>
              <a:p>
                <a:pPr marL="730250" indent="-457200" algn="just">
                  <a:buFont typeface="Wingdings" panose="05000000000000000000" pitchFamily="2" charset="2"/>
                  <a:buChar char="q"/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µ</a:t>
                </a:r>
                <a:r>
                  <a:rPr lang="en-US" sz="3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sz="3200" baseline="-5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80 (kg/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kmol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730250" indent="-457200" algn="just">
                  <a:buFont typeface="Wingdings" panose="05000000000000000000" pitchFamily="2" charset="2"/>
                  <a:buChar char="q"/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32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sz="3200" baseline="-5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8314/80 = 103,925 (J/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kg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K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)</a:t>
                </a:r>
              </a:p>
              <a:p>
                <a:pPr marL="730250" indent="-457200" algn="just">
                  <a:buFont typeface="Wingdings" panose="05000000000000000000" pitchFamily="2" charset="2"/>
                  <a:buChar char="q"/>
                </a:pP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pv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=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RT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en-US" sz="3200" dirty="0"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v</m:t>
                    </m:r>
                    <m:r>
                      <a:rPr lang="en-US" sz="32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=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RT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p</m:t>
                        </m:r>
                      </m:den>
                    </m:f>
                    <m:r>
                      <a:rPr lang="en-US" sz="32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= 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103,925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x</m:t>
                        </m:r>
                        <m: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(30+273)</m:t>
                        </m:r>
                      </m:num>
                      <m:den>
                        <m: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15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x</m:t>
                        </m:r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</m:ctrlPr>
                          </m:sSupPr>
                          <m:e>
                            <m:r>
                              <a:rPr lang="en-US" sz="32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  <m:t>10</m:t>
                            </m:r>
                          </m:e>
                          <m:sup>
                            <m:r>
                              <a:rPr lang="en-US" sz="32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  <m:t>5</m:t>
                            </m:r>
                          </m:sup>
                        </m:sSup>
                      </m:den>
                    </m:f>
                    <m:r>
                      <a:rPr lang="en-US" sz="32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=0,021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(m</a:t>
                </a:r>
                <a:r>
                  <a:rPr lang="en-US" sz="32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/kg)</a:t>
                </a:r>
              </a:p>
              <a:p>
                <a:pPr marL="730250" indent="-457200" algn="just">
                  <a:buFont typeface="Wingdings" panose="05000000000000000000" pitchFamily="2" charset="2"/>
                  <a:buChar char="q"/>
                </a:pPr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1196975"/>
                <a:ext cx="8363272" cy="5276977"/>
              </a:xfrm>
              <a:blipFill>
                <a:blip r:embed="rId2"/>
                <a:stretch>
                  <a:fillRect l="-1822" t="-1617" r="-30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755736" y="0"/>
            <a:ext cx="7561089" cy="1196975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PHƯƠNG TRÌNH TRẠNG THÁI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45420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849" y="1187748"/>
                <a:ext cx="8424863" cy="5430093"/>
              </a:xfrm>
            </p:spPr>
            <p:txBody>
              <a:bodyPr/>
              <a:lstStyle/>
              <a:p>
                <a:pPr marL="463550" indent="-463550" eaLnBrk="1" hangingPunct="1">
                  <a:buFont typeface="Wingdings" pitchFamily="2" charset="2"/>
                  <a:buChar char="v"/>
                  <a:defRPr/>
                </a:pP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Phương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trình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Van - der -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waals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algn="just" eaLnBrk="1" hangingPunct="1">
                  <a:buFont typeface="Wingdings" pitchFamily="2" charset="2"/>
                  <a:buNone/>
                  <a:defRPr/>
                </a:pP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khí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thực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phải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xây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dựng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hệ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hiệu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chỉnh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bằng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thực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nghiệm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algn="ctr" eaLnBrk="1" hangingPunct="1">
                  <a:buFont typeface="Wingdings" pitchFamily="2" charset="2"/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36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b="0" i="0" smtClean="0">
                              <a:latin typeface="Cambria Math"/>
                              <a:cs typeface="Times New Roman" pitchFamily="18" charset="0"/>
                            </a:rPr>
                            <m:t>P</m:t>
                          </m:r>
                          <m:r>
                            <a:rPr lang="en-US" sz="3600" b="0" i="0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sz="3600" b="0" i="0" smtClean="0">
                                  <a:latin typeface="Cambria Math"/>
                                  <a:cs typeface="Times New Roman" pitchFamily="18" charset="0"/>
                                </a:rPr>
                                <m:t>a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sz="3600" b="0" i="1" smtClean="0">
                                      <a:latin typeface="Cambria Math" panose="02040503050406030204" pitchFamily="18" charset="0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3600" b="0" i="0" smtClean="0">
                                      <a:latin typeface="Cambria Math"/>
                                      <a:cs typeface="Times New Roman" pitchFamily="18" charset="0"/>
                                    </a:rPr>
                                    <m:t>v</m:t>
                                  </m:r>
                                </m:e>
                                <m:sup>
                                  <m:r>
                                    <a:rPr lang="en-US" sz="3600" b="0" i="0" smtClean="0">
                                      <a:latin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36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b="0" i="0" smtClean="0">
                              <a:latin typeface="Cambria Math"/>
                              <a:cs typeface="Times New Roman" pitchFamily="18" charset="0"/>
                            </a:rPr>
                            <m:t>v</m:t>
                          </m:r>
                          <m:r>
                            <a:rPr lang="en-US" sz="3600" b="0" i="0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3600" b="0" i="0" smtClean="0">
                              <a:latin typeface="Cambria Math"/>
                              <a:cs typeface="Times New Roman" pitchFamily="18" charset="0"/>
                            </a:rPr>
                            <m:t>b</m:t>
                          </m:r>
                        </m:e>
                      </m:d>
                      <m:r>
                        <a:rPr lang="en-US" sz="3600" b="0" i="0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latin typeface="Cambria Math"/>
                          <a:cs typeface="Times New Roman" pitchFamily="18" charset="0"/>
                        </a:rPr>
                        <m:t>RT</m:t>
                      </m:r>
                    </m:oMath>
                  </m:oMathPara>
                </a14:m>
                <a:endParaRPr lang="en-US" sz="3600" b="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eaLnBrk="1" hangingPunct="1">
                  <a:buFont typeface="Wingdings" pitchFamily="2" charset="2"/>
                  <a:buNone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200" b="0" i="0" smtClean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num>
                      <m:den>
                        <m:sSup>
                          <m:sSup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3200" b="0" i="0" smtClean="0">
                                <a:latin typeface="Cambria Math"/>
                                <a:cs typeface="Times New Roman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3200" b="0" i="0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Hệ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điều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chỉnh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áp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suất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đến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lực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tương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tác</a:t>
                </a: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eaLnBrk="1" hangingPunct="1">
                  <a:buFont typeface="Wingdings" pitchFamily="2" charset="2"/>
                  <a:buNone/>
                  <a:defRPr/>
                </a:pP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b: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Hệ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điều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chỉnh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áp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suất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đến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tích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phân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tử</a:t>
                </a:r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849" y="1187748"/>
                <a:ext cx="8424863" cy="5430093"/>
              </a:xfrm>
              <a:blipFill rotWithShape="0">
                <a:blip r:embed="rId2"/>
                <a:stretch>
                  <a:fillRect l="-2171" t="-1908" r="-22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737845" y="116632"/>
            <a:ext cx="7596870" cy="118774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2.3 PHƯƠNG TRÌNH TRẠNG THÁI KHÍ THỰC</a:t>
            </a:r>
          </a:p>
        </p:txBody>
      </p:sp>
    </p:spTree>
    <p:extLst>
      <p:ext uri="{BB962C8B-B14F-4D97-AF65-F5344CB8AC3E}">
        <p14:creationId xmlns:p14="http://schemas.microsoft.com/office/powerpoint/2010/main" val="373396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850" y="620688"/>
            <a:ext cx="8424863" cy="5853137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2.4.1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31812" indent="0" eaLnBrk="1" hangingPunct="1">
              <a:buNone/>
              <a:defRPr/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31812" indent="0" algn="ctr" eaLnBrk="1" hangingPunct="1">
              <a:buNone/>
              <a:defRPr/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3200" baseline="-25000" dirty="0" err="1">
                <a:latin typeface="Times New Roman" pitchFamily="18" charset="0"/>
                <a:cs typeface="Times New Roman" pitchFamily="18" charset="0"/>
              </a:rPr>
              <a:t>hh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531812" indent="0" eaLnBrk="1" hangingPunct="1">
              <a:buNone/>
              <a:defRPr/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31812" indent="0" eaLnBrk="1" hangingPunct="1">
              <a:buNone/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388" y="115888"/>
            <a:ext cx="8569325" cy="57680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2.4 HỖN HỢP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191922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388" y="620688"/>
            <a:ext cx="8424863" cy="6237311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Dalton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31812" indent="0" algn="just" eaLnBrk="1" hangingPunct="1">
              <a:buNone/>
              <a:defRPr/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531812" indent="0" algn="ctr" eaLnBrk="1" hangingPunct="1">
              <a:buNone/>
              <a:defRPr/>
            </a:pP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 =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600" b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600" b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+…+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600" b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p</a:t>
            </a:r>
            <a:r>
              <a:rPr lang="en-US" sz="3600" b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</a:p>
          <a:p>
            <a:pPr marL="531812" indent="0" algn="ctr" eaLnBrk="1" hangingPunct="1">
              <a:buNone/>
              <a:defRPr/>
            </a:pPr>
            <a:endParaRPr lang="en-US" sz="3600" b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388" y="116632"/>
            <a:ext cx="8569325" cy="648816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2.4 HỖN HỢP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45562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528" y="620688"/>
                <a:ext cx="8280723" cy="6237311"/>
              </a:xfrm>
            </p:spPr>
            <p:txBody>
              <a:bodyPr/>
              <a:lstStyle/>
              <a:p>
                <a:pPr marL="0" indent="0" eaLnBrk="1" hangingPunct="1">
                  <a:buNone/>
                  <a:defRPr/>
                </a:pPr>
                <a:r>
                  <a:rPr lang="en-US" sz="3600" b="1" dirty="0" smtClean="0">
                    <a:latin typeface="Times New Roman" pitchFamily="18" charset="0"/>
                    <a:cs typeface="Times New Roman" pitchFamily="18" charset="0"/>
                    <a:sym typeface="Symbol"/>
                  </a:rPr>
                  <a:t>2.4.3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Các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thành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phần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của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hỗn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hợp</a:t>
                </a:r>
                <a:endParaRPr lang="en-US" sz="3600" b="1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Thành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eaLnBrk="1" hangingPunct="1">
                  <a:buNone/>
                  <a:defRPr/>
                </a:pP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G =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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G</a:t>
                </a:r>
                <a:r>
                  <a:rPr lang="en-US" sz="40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4000" baseline="-25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g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i</m:t>
                        </m:r>
                      </m:sub>
                    </m:sSub>
                    <m:r>
                      <a:rPr lang="en-US" sz="400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G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G</m:t>
                        </m:r>
                      </m:den>
                    </m:f>
                  </m:oMath>
                </a14:m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		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g</a:t>
                </a:r>
                <a:r>
                  <a:rPr lang="en-US" sz="40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= 1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tích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eaLnBrk="1" hangingPunct="1">
                  <a:buNone/>
                  <a:defRPr/>
                </a:pP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V =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V</a:t>
                </a:r>
                <a:r>
                  <a:rPr lang="en-US" sz="4000" baseline="-25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  </m:t>
                        </m:r>
                        <m: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𝑣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i</m:t>
                        </m:r>
                      </m:sub>
                    </m:sSub>
                    <m:r>
                      <a:rPr lang="en-US" sz="4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V</m:t>
                        </m:r>
                      </m:den>
                    </m:f>
                    <m:r>
                      <a:rPr lang="en-US" sz="4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p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p</m:t>
                        </m:r>
                      </m:den>
                    </m:f>
                  </m:oMath>
                </a14:m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	</a:t>
                </a:r>
                <a:r>
                  <a:rPr lang="en-US" sz="400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  <a:r>
                  <a:rPr lang="en-US" sz="400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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v</a:t>
                </a:r>
                <a:r>
                  <a:rPr lang="en-US" sz="4000" baseline="-2500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400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= 1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kmol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:</a:t>
                </a:r>
              </a:p>
              <a:p>
                <a:pPr marL="0" lvl="0" indent="0" eaLnBrk="1" hangingPunct="1">
                  <a:buClr>
                    <a:srgbClr val="FE8637"/>
                  </a:buClr>
                  <a:buNone/>
                  <a:defRPr/>
                </a:pP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n =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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n</a:t>
                </a:r>
                <a:r>
                  <a:rPr lang="en-US" sz="40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4000" baseline="-25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i</m:t>
                        </m:r>
                      </m:sub>
                    </m:sSub>
                    <m:r>
                      <a:rPr lang="en-US" sz="400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V</m:t>
                        </m:r>
                      </m:den>
                    </m:f>
                    <m:r>
                      <a:rPr lang="en-US" sz="400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		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r</a:t>
                </a:r>
                <a:r>
                  <a:rPr lang="en-US" sz="40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= 1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endParaRPr lang="en-US" sz="32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528" y="620688"/>
                <a:ext cx="8280723" cy="6237311"/>
              </a:xfrm>
              <a:blipFill>
                <a:blip r:embed="rId2"/>
                <a:stretch>
                  <a:fillRect l="-2577" t="-1662" r="-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179388" y="116632"/>
            <a:ext cx="8569325" cy="648816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2.4 HỖN HỢP KHÍ LÝ TƯỞNG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267744" y="2132856"/>
            <a:ext cx="720080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4860032" y="2146499"/>
            <a:ext cx="720080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2267744" y="3608062"/>
            <a:ext cx="720080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5796136" y="3608062"/>
            <a:ext cx="720080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2267744" y="5221788"/>
            <a:ext cx="720080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5796136" y="5233030"/>
            <a:ext cx="720080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59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79388" y="620688"/>
                <a:ext cx="8569325" cy="6237311"/>
              </a:xfrm>
            </p:spPr>
            <p:txBody>
              <a:bodyPr/>
              <a:lstStyle/>
              <a:p>
                <a:pPr marL="0" indent="0" eaLnBrk="1" hangingPunct="1">
                  <a:buNone/>
                  <a:defRPr/>
                </a:pP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2.4.3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Các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thành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phần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của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hỗn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hợp</a:t>
                </a:r>
                <a:endParaRPr lang="en-US" sz="3600" b="1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phân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tử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eaLnBrk="1" hangingPunct="1">
                  <a:buNone/>
                  <a:defRPr/>
                </a:pPr>
                <a:r>
                  <a:rPr lang="en-US" sz="4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a:rPr lang="en-US" sz="36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360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μ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36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i</m:t>
                        </m:r>
                      </m:sub>
                    </m:sSub>
                    <m:r>
                      <a:rPr lang="en-US" sz="36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G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 i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6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a:rPr lang="en-US" sz="36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36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μ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hh</m:t>
                        </m:r>
                      </m:sub>
                    </m:sSub>
                    <m:r>
                      <a:rPr lang="en-US" sz="36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G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n</m:t>
                        </m:r>
                      </m:den>
                    </m:f>
                    <m:r>
                      <a:rPr lang="en-US" sz="36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6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G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i</m:t>
                                </m:r>
                              </m:sub>
                            </m:sSub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6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n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i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36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	</a:t>
                </a:r>
                <a:endParaRPr lang="en-US" sz="4000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hỗn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hợp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theo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kmol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algn="ctr" eaLnBrk="1" hangingPunct="1">
                  <a:buNone/>
                  <a:defRPr/>
                </a:pPr>
                <a:r>
                  <a:rPr lang="en-US" sz="36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µ</a:t>
                </a:r>
                <a:r>
                  <a:rPr lang="en-US" sz="36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hh</a:t>
                </a:r>
                <a:r>
                  <a:rPr lang="en-US" sz="36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sz="36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µ</a:t>
                </a:r>
                <a:r>
                  <a:rPr lang="en-US" sz="36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36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r</a:t>
                </a:r>
                <a:r>
                  <a:rPr lang="en-US" sz="3600" baseline="-25000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i</a:t>
                </a:r>
                <a:r>
                  <a:rPr lang="en-US" sz="36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  <a:r>
                  <a:rPr lang="en-US" sz="4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hỗn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hợp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theo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:</a:t>
                </a:r>
              </a:p>
              <a:p>
                <a:pPr marL="0" lvl="0" indent="0" algn="ctr" eaLnBrk="1" hangingPunct="1">
                  <a:buClr>
                    <a:srgbClr val="FE8637"/>
                  </a:buClr>
                  <a:buNone/>
                  <a:defRPr/>
                </a:pPr>
                <a:r>
                  <a:rPr lang="en-US" sz="4000" baseline="-25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μ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hh</m:t>
                        </m:r>
                      </m:sub>
                    </m:sSub>
                    <m:r>
                      <a:rPr lang="en-US" sz="36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1</m:t>
                        </m:r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6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naryPr>
                          <m:sub/>
                          <m:sup/>
                          <m:e>
                            <m:f>
                              <m:fPr>
                                <m:ctrlPr>
                                  <a:rPr lang="en-US" sz="360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36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3600" b="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g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3600" b="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i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36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360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μ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3600" b="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i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den>
                    </m:f>
                  </m:oMath>
                </a14:m>
                <a:r>
                  <a:rPr lang="en-US" sz="36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  <a:r>
                  <a:rPr lang="en-US" sz="4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Hằng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số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khí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36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hh</m:t>
                        </m:r>
                      </m:sub>
                    </m:sSub>
                    <m:r>
                      <a:rPr lang="en-US" sz="36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r>
                          <a:rPr lang="en-US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8314</m:t>
                        </m:r>
                      </m:num>
                      <m:den>
                        <m:sSub>
                          <m:sSubPr>
                            <m:ctrlPr>
                              <a:rPr lang="en-US" sz="36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μ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hh</m:t>
                            </m:r>
                          </m:sub>
                        </m:sSub>
                      </m:den>
                    </m:f>
                    <m:r>
                      <a:rPr lang="en-US" sz="36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36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g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36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36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  <a:endParaRPr lang="en-US" sz="28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79388" y="620688"/>
                <a:ext cx="8569325" cy="6237311"/>
              </a:xfrm>
              <a:blipFill rotWithShape="0">
                <a:blip r:embed="rId2"/>
                <a:stretch>
                  <a:fillRect l="-2134" t="-1662" r="-3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179388" y="116632"/>
            <a:ext cx="8569325" cy="648816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2.4 HỖN HỢP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78330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79388" y="620688"/>
                <a:ext cx="8569325" cy="6237311"/>
              </a:xfrm>
            </p:spPr>
            <p:txBody>
              <a:bodyPr/>
              <a:lstStyle/>
              <a:p>
                <a:pPr marL="0" indent="0" eaLnBrk="1" hangingPunct="1">
                  <a:buNone/>
                  <a:defRPr/>
                </a:pP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2.4.4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Quan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hệ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giữa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các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thành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phần</a:t>
                </a:r>
                <a:endParaRPr lang="en-US" sz="3600" b="1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Thành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tích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theo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 algn="ctr" eaLnBrk="1" hangingPunct="1">
                  <a:buNone/>
                  <a:defRPr/>
                </a:pPr>
                <a:r>
                  <a:rPr lang="en-US" sz="4000" baseline="-25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4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i</m:t>
                        </m:r>
                      </m:sub>
                    </m:sSub>
                    <m:r>
                      <a:rPr lang="en-US" sz="400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f>
                          <m:fPr>
                            <m:type m:val="skw"/>
                            <m:ctrlPr>
                              <a:rPr lang="en-US" sz="4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400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sSubPr>
                              <m:e>
                                <m:r>
                                  <a:rPr lang="en-US" sz="40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US" sz="40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𝑖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400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sSubPr>
                              <m:e>
                                <m:r>
                                  <a:rPr lang="en-US" sz="400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sz="40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𝑖</m:t>
                                </m:r>
                              </m:sub>
                            </m:sSub>
                          </m:den>
                        </m:f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4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naryPr>
                          <m:sub/>
                          <m:sup/>
                          <m:e>
                            <m:f>
                              <m:fPr>
                                <m:type m:val="skw"/>
                                <m:ctrlPr>
                                  <a:rPr lang="en-US" sz="400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40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US" sz="4000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𝑖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40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sz="4000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𝑖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den>
                    </m:f>
                  </m:oMath>
                </a14:m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	</a:t>
                </a:r>
                <a:r>
                  <a:rPr lang="en-US" sz="4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theo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thành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phần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thể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</a:rPr>
                  <a:t>tích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: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g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i</m:t>
                        </m:r>
                      </m:sub>
                    </m:sSub>
                    <m:r>
                      <a:rPr lang="en-US" sz="4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4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μ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4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40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40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r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40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i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40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40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μ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4000" b="0" i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  <m:t>i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endParaRPr lang="en-US" sz="4000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Khối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lượng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riêng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hỗn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hợp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:</a:t>
                </a:r>
              </a:p>
              <a:p>
                <a:pPr marL="0" lvl="0" indent="0" eaLnBrk="1" hangingPunct="1">
                  <a:buClr>
                    <a:srgbClr val="FE8637"/>
                  </a:buClr>
                  <a:buNone/>
                  <a:defRPr/>
                </a:pPr>
                <a:r>
                  <a:rPr lang="en-US" sz="4000" baseline="-25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4000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400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ρ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hh</m:t>
                        </m:r>
                      </m:sub>
                    </m:sSub>
                    <m:r>
                      <a:rPr lang="en-US" sz="4000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itchFamily="18" charset="0"/>
                        <a:sym typeface="Symbol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4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  <m:sSub>
                          <m:sSubPr>
                            <m:ctrlPr>
                              <a:rPr lang="en-US" sz="4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ρ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  <m: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=</m:t>
                        </m:r>
                      </m:e>
                    </m:nary>
                    <m:f>
                      <m:fPr>
                        <m:ctrlPr>
                          <a:rPr lang="en-US" sz="4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fPr>
                      <m:num>
                        <m:r>
                          <a:rPr lang="en-US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  <m:t>1</m:t>
                        </m:r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4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naryPr>
                          <m:sub/>
                          <m:sup/>
                          <m:e>
                            <m:f>
                              <m:fPr>
                                <m:type m:val="skw"/>
                                <m:ctrlPr>
                                  <a:rPr lang="en-US" sz="400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itchFamily="18" charset="0"/>
                                    <a:sym typeface="Symbol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40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4000" b="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g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4000" b="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i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400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400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ρ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4000" b="0" i="0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itchFamily="18" charset="0"/>
                                        <a:sym typeface="Symbol"/>
                                      </a:rPr>
                                      <m:t>i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den>
                    </m:f>
                  </m:oMath>
                </a14:m>
                <a:r>
                  <a:rPr lang="en-US" sz="4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  <a:sym typeface="Symbol"/>
                  </a:rPr>
                  <a:t>	</a:t>
                </a:r>
              </a:p>
              <a:p>
                <a:pPr eaLnBrk="1" hangingPunct="1">
                  <a:buFont typeface="Wingdings" panose="05000000000000000000" pitchFamily="2" charset="2"/>
                  <a:buChar char="v"/>
                  <a:defRPr/>
                </a:pPr>
                <a:endParaRPr lang="en-US" sz="32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79388" y="620688"/>
                <a:ext cx="8569325" cy="6237311"/>
              </a:xfrm>
              <a:blipFill rotWithShape="0">
                <a:blip r:embed="rId2"/>
                <a:stretch>
                  <a:fillRect l="-2134" t="-16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179388" y="116632"/>
            <a:ext cx="8569325" cy="648816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2.4 HỖN HỢP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24842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618" y="692696"/>
            <a:ext cx="8497095" cy="5832648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2.4.5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  <a:sym typeface="Symbol"/>
              </a:rPr>
              <a:t>Phương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  <a:sym typeface="Symbol"/>
              </a:rPr>
              <a:t>trình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  <a:sym typeface="Symbol"/>
              </a:rPr>
              <a:t>trạng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  <a:sym typeface="Symbol"/>
              </a:rPr>
              <a:t>thái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  <a:sym typeface="Symbol"/>
              </a:rPr>
              <a:t>của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  <a:sym typeface="Symbol"/>
              </a:rPr>
              <a:t>hh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  <a:sym typeface="Symbol"/>
              </a:rPr>
              <a:t>:</a:t>
            </a:r>
          </a:p>
          <a:p>
            <a:pPr marL="531812" indent="0" algn="ctr" eaLnBrk="1" hangingPunct="1">
              <a:buNone/>
              <a:defRPr/>
            </a:pP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pV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=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GR</a:t>
            </a:r>
            <a:r>
              <a:rPr lang="en-US" sz="3600" baseline="-25000" dirty="0" err="1">
                <a:latin typeface="Times New Roman" pitchFamily="18" charset="0"/>
                <a:cs typeface="Times New Roman" pitchFamily="18" charset="0"/>
                <a:sym typeface="Symbol"/>
              </a:rPr>
              <a:t>hh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</a:t>
            </a:r>
            <a:endParaRPr lang="en-US" sz="3600" dirty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 marL="531812" indent="0" eaLnBrk="1" hangingPunct="1">
              <a:buNone/>
              <a:defRPr/>
            </a:pP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Trong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đó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:</a:t>
            </a:r>
          </a:p>
          <a:p>
            <a:pPr marL="531812" indent="0" eaLnBrk="1" hangingPunct="1">
              <a:buNone/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V = V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với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V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là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thể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tích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riêng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phần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ở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áp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suất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p,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nhiệt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độ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T.</a:t>
            </a:r>
          </a:p>
          <a:p>
            <a:pPr marL="531812" indent="0" eaLnBrk="1" hangingPunct="1">
              <a:buNone/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p = p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Vói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p</a:t>
            </a:r>
            <a:r>
              <a:rPr lang="en-US" sz="3600" baseline="-25000" dirty="0"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là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áp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suất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riêng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phần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ở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thể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tích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V,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nhiệt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độ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T.</a:t>
            </a:r>
          </a:p>
          <a:p>
            <a:pPr marL="531812" indent="0" eaLnBrk="1" hangingPunct="1">
              <a:buNone/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V: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Thể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tích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hỗn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hợp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, G: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khối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lượng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hỗn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hợp</a:t>
            </a:r>
            <a:r>
              <a:rPr lang="en-US" sz="3600" dirty="0">
                <a:latin typeface="Times New Roman" pitchFamily="18" charset="0"/>
                <a:cs typeface="Times New Roman" pitchFamily="18" charset="0"/>
                <a:sym typeface="Symbol"/>
              </a:rPr>
              <a:t> = 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  <a:sym typeface="Symbol"/>
              </a:rPr>
              <a:t>G</a:t>
            </a:r>
            <a:r>
              <a:rPr lang="en-US" sz="3600" baseline="-25000" dirty="0" err="1">
                <a:latin typeface="Times New Roman" pitchFamily="18" charset="0"/>
                <a:cs typeface="Times New Roman" pitchFamily="18" charset="0"/>
                <a:sym typeface="Symbol"/>
              </a:rPr>
              <a:t>i</a:t>
            </a:r>
            <a:endParaRPr lang="en-US" sz="3600" baseline="-25000" dirty="0">
              <a:latin typeface="Times New Roman" pitchFamily="18" charset="0"/>
              <a:cs typeface="Times New Roman" pitchFamily="18" charset="0"/>
              <a:sym typeface="Symbo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388" y="115888"/>
            <a:ext cx="8569325" cy="648816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2.4 HỖN HỢP KHÍ LÝ TƯỞNG</a:t>
            </a:r>
          </a:p>
        </p:txBody>
      </p:sp>
    </p:spTree>
    <p:extLst>
      <p:ext uri="{BB962C8B-B14F-4D97-AF65-F5344CB8AC3E}">
        <p14:creationId xmlns:p14="http://schemas.microsoft.com/office/powerpoint/2010/main" val="373090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850" y="1052736"/>
                <a:ext cx="8424863" cy="5805264"/>
              </a:xfrm>
            </p:spPr>
            <p:txBody>
              <a:bodyPr/>
              <a:lstStyle/>
              <a:p>
                <a:pPr marL="0" indent="0" eaLnBrk="1" hangingPunct="1">
                  <a:buNone/>
                  <a:defRPr/>
                </a:pP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Trước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khi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hỗn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hợp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có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V</a:t>
                </a:r>
                <a:r>
                  <a:rPr lang="en-US" sz="3200" baseline="-250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1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, V</a:t>
                </a:r>
                <a:r>
                  <a:rPr lang="en-US" sz="3200" baseline="-250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2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,…,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V</a:t>
                </a:r>
                <a:r>
                  <a:rPr lang="en-US" sz="3200" baseline="-250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và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p</a:t>
                </a:r>
                <a:r>
                  <a:rPr lang="en-US" sz="3200" baseline="-250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1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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p</a:t>
                </a:r>
                <a:r>
                  <a:rPr lang="en-US" sz="3200" baseline="-250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; T</a:t>
                </a:r>
                <a:r>
                  <a:rPr lang="en-US" sz="3200" baseline="-250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1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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</a:t>
                </a:r>
                <a:r>
                  <a:rPr lang="en-US" sz="3200" baseline="-250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n</a:t>
                </a:r>
                <a:endParaRPr lang="en-US" sz="3200" baseline="-250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marL="0" indent="0" eaLnBrk="1" hangingPunct="1">
                  <a:buNone/>
                  <a:defRPr/>
                </a:pP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Thể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tích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(V),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nhiệt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độ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(T)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và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áp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suất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(p)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của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hỗn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hợp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 </a:t>
                </a:r>
                <a:r>
                  <a:rPr lang="en-US" sz="3200" dirty="0" err="1">
                    <a:latin typeface="Times New Roman" pitchFamily="18" charset="0"/>
                    <a:cs typeface="Times New Roman" pitchFamily="18" charset="0"/>
                    <a:sym typeface="Symbol"/>
                  </a:rPr>
                  <a:t>là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  <a:sym typeface="Symbol"/>
                  </a:rPr>
                  <a:t>: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b="0" i="0" smtClean="0">
                        <a:latin typeface="Cambria Math"/>
                        <a:cs typeface="Times New Roman" pitchFamily="18" charset="0"/>
                        <a:sym typeface="Symbol"/>
                      </a:rPr>
                      <m:t>V</m:t>
                    </m:r>
                    <m:r>
                      <a:rPr lang="en-US" sz="4000" b="0" i="0" smtClean="0">
                        <a:latin typeface="Cambria Math"/>
                        <a:cs typeface="Times New Roman" pitchFamily="18" charset="0"/>
                        <a:sym typeface="Symbol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4000" b="0" i="1" smtClean="0">
                            <a:latin typeface="Cambria Math" panose="02040503050406030204" pitchFamily="18" charset="0"/>
                            <a:cs typeface="Times New Roman" pitchFamily="18" charset="0"/>
                            <a:sym typeface="Symbol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40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  <a:sym typeface="Symbol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latin typeface="Cambria Math"/>
                                <a:cs typeface="Times New Roman" pitchFamily="18" charset="0"/>
                                <a:sym typeface="Symbol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 smtClean="0">
                                <a:latin typeface="Cambria Math"/>
                                <a:cs typeface="Times New Roman" pitchFamily="18" charset="0"/>
                                <a:sym typeface="Symbol"/>
                              </a:rPr>
                              <m:t>i</m:t>
                            </m:r>
                          </m:sub>
                        </m:sSub>
                        <m:r>
                          <a:rPr lang="en-US" sz="4000" b="0" i="0" smtClean="0">
                            <a:latin typeface="Cambria Math"/>
                            <a:cs typeface="Times New Roman" pitchFamily="18" charset="0"/>
                            <a:sym typeface="Symbol"/>
                          </a:rPr>
                          <m:t> </m:t>
                        </m:r>
                      </m:e>
                    </m:nary>
                  </m:oMath>
                </a14:m>
                <a:endParaRPr lang="en-US" sz="4000" b="0" dirty="0">
                  <a:latin typeface="Cambria Math" panose="02040503050406030204" pitchFamily="18" charset="0"/>
                  <a:cs typeface="Times New Roman" pitchFamily="18" charset="0"/>
                  <a:sym typeface="Symbol"/>
                </a:endParaRPr>
              </a:p>
              <a:p>
                <a:pPr marL="0" indent="0" eaLnBrk="1" hangingPunct="1">
                  <a:buNone/>
                  <a:defRPr/>
                </a:pPr>
                <a:endParaRPr lang="en-US" sz="1400" i="0" dirty="0">
                  <a:latin typeface="Cambria Math"/>
                  <a:cs typeface="Times New Roman" pitchFamily="18" charset="0"/>
                  <a:sym typeface="Symbol"/>
                </a:endParaRPr>
              </a:p>
              <a:p>
                <a:pPr marL="0" indent="0" eaLnBrk="1" hangingPunct="1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4000" i="0">
                          <a:latin typeface="Cambria Math"/>
                          <a:cs typeface="Times New Roman" pitchFamily="18" charset="0"/>
                          <a:sym typeface="Symbol"/>
                        </a:rPr>
                        <m:t>T</m:t>
                      </m:r>
                      <m:r>
                        <a:rPr lang="en-US" sz="4000" i="0">
                          <a:latin typeface="Cambria Math"/>
                          <a:cs typeface="Times New Roman" pitchFamily="18" charset="0"/>
                          <a:sym typeface="Symbol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  <a:cs typeface="Times New Roman" pitchFamily="18" charset="0"/>
                              <a:sym typeface="Symbol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sz="4000" i="1">
                                  <a:latin typeface="Cambria Math" panose="02040503050406030204" pitchFamily="18" charset="0"/>
                                  <a:cs typeface="Times New Roman" pitchFamily="18" charset="0"/>
                                  <a:sym typeface="Symbol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  <a:cs typeface="Times New Roman" pitchFamily="18" charset="0"/>
                                      <a:sym typeface="Symbol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4000" i="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p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4000" i="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i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  <a:cs typeface="Times New Roman" pitchFamily="18" charset="0"/>
                                      <a:sym typeface="Symbol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4000" i="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v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4000" i="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i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sz="4000" i="1">
                                  <a:latin typeface="Cambria Math" panose="02040503050406030204" pitchFamily="18" charset="0"/>
                                  <a:cs typeface="Times New Roman" pitchFamily="18" charset="0"/>
                                  <a:sym typeface="Symbol"/>
                                </a:rPr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  <a:cs typeface="Times New Roman" pitchFamily="18" charset="0"/>
                                      <a:sym typeface="Symbol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  <a:cs typeface="Times New Roman" pitchFamily="18" charset="0"/>
                                          <a:sym typeface="Symbol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4000" i="0">
                                          <a:latin typeface="Cambria Math"/>
                                          <a:cs typeface="Times New Roman" pitchFamily="18" charset="0"/>
                                          <a:sym typeface="Symbol"/>
                                        </a:rPr>
                                        <m:t>p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4000" i="0">
                                          <a:latin typeface="Cambria Math"/>
                                          <a:cs typeface="Times New Roman" pitchFamily="18" charset="0"/>
                                          <a:sym typeface="Symbol"/>
                                        </a:rPr>
                                        <m:t>i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  <a:cs typeface="Times New Roman" pitchFamily="18" charset="0"/>
                                          <a:sym typeface="Symbol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4000" i="0">
                                          <a:latin typeface="Cambria Math"/>
                                          <a:cs typeface="Times New Roman" pitchFamily="18" charset="0"/>
                                          <a:sym typeface="Symbol"/>
                                        </a:rPr>
                                        <m:t>v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4000" i="0">
                                          <a:latin typeface="Cambria Math"/>
                                          <a:cs typeface="Times New Roman" pitchFamily="18" charset="0"/>
                                          <a:sym typeface="Symbol"/>
                                        </a:rPr>
                                        <m:t>i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  <a:cs typeface="Times New Roman" pitchFamily="18" charset="0"/>
                                          <a:sym typeface="Symbol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4000" i="0">
                                          <a:latin typeface="Cambria Math"/>
                                          <a:cs typeface="Times New Roman" pitchFamily="18" charset="0"/>
                                          <a:sym typeface="Symbol"/>
                                        </a:rPr>
                                        <m:t>T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4000" i="0">
                                          <a:latin typeface="Cambria Math"/>
                                          <a:cs typeface="Times New Roman" pitchFamily="18" charset="0"/>
                                          <a:sym typeface="Symbol"/>
                                        </a:rPr>
                                        <m:t>i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nary>
                        </m:den>
                      </m:f>
                      <m:r>
                        <a:rPr lang="en-US" sz="4000" b="0" i="0" smtClean="0">
                          <a:latin typeface="Cambria Math" panose="02040503050406030204" pitchFamily="18" charset="0"/>
                          <a:cs typeface="Times New Roman" pitchFamily="18" charset="0"/>
                          <a:sym typeface="Symbol"/>
                        </a:rPr>
                        <m:t>                   </m:t>
                      </m:r>
                      <m:r>
                        <m:rPr>
                          <m:sty m:val="p"/>
                        </m:rPr>
                        <a:rPr lang="en-US" sz="4000">
                          <a:latin typeface="Cambria Math"/>
                          <a:cs typeface="Times New Roman" pitchFamily="18" charset="0"/>
                          <a:sym typeface="Symbol"/>
                        </a:rPr>
                        <m:t>p</m:t>
                      </m:r>
                      <m:r>
                        <a:rPr lang="en-US" sz="4000">
                          <a:latin typeface="Cambria Math"/>
                          <a:cs typeface="Times New Roman" pitchFamily="18" charset="0"/>
                          <a:sym typeface="Symbol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4000">
                          <a:latin typeface="Cambria Math"/>
                          <a:cs typeface="Times New Roman" pitchFamily="18" charset="0"/>
                          <a:sym typeface="Symbol"/>
                        </a:rPr>
                        <m:t>T</m:t>
                      </m:r>
                      <m:r>
                        <a:rPr lang="en-US" sz="4000">
                          <a:latin typeface="Cambria Math"/>
                          <a:cs typeface="Times New Roman" pitchFamily="18" charset="0"/>
                          <a:sym typeface="Symbol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sz="4000">
                          <a:latin typeface="Cambria Math"/>
                          <a:cs typeface="Times New Roman" pitchFamily="18" charset="0"/>
                          <a:sym typeface="Symbol"/>
                        </a:rPr>
                        <m:t>V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4000" i="1">
                              <a:latin typeface="Cambria Math" panose="02040503050406030204" pitchFamily="18" charset="0"/>
                              <a:cs typeface="Times New Roman" pitchFamily="18" charset="0"/>
                              <a:sym typeface="Symbol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4000" i="1">
                                  <a:latin typeface="Cambria Math" panose="02040503050406030204" pitchFamily="18" charset="0"/>
                                  <a:cs typeface="Times New Roman" pitchFamily="18" charset="0"/>
                                  <a:sym typeface="Symbol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  <a:cs typeface="Times New Roman" pitchFamily="18" charset="0"/>
                                      <a:sym typeface="Symbol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400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p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400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i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  <a:cs typeface="Times New Roman" pitchFamily="18" charset="0"/>
                                      <a:sym typeface="Symbol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400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v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400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i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  <a:cs typeface="Times New Roman" pitchFamily="18" charset="0"/>
                                      <a:sym typeface="Symbol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400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4000">
                                      <a:latin typeface="Cambria Math"/>
                                      <a:cs typeface="Times New Roman" pitchFamily="18" charset="0"/>
                                      <a:sym typeface="Symbol"/>
                                    </a:rPr>
                                    <m:t>i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sz="36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marL="531812" indent="0" algn="ctr" eaLnBrk="1" hangingPunct="1">
                  <a:buNone/>
                  <a:defRPr/>
                </a:pPr>
                <a:endParaRPr lang="en-US" sz="36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  <a:p>
                <a:pPr marL="531812" indent="0" eaLnBrk="1" hangingPunct="1">
                  <a:buNone/>
                  <a:defRPr/>
                </a:pPr>
                <a:endParaRPr lang="en-US" sz="3600" baseline="-25000" dirty="0">
                  <a:latin typeface="Times New Roman" pitchFamily="18" charset="0"/>
                  <a:cs typeface="Times New Roman" pitchFamily="18" charset="0"/>
                  <a:sym typeface="Symbol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850" y="1052736"/>
                <a:ext cx="8424863" cy="5805264"/>
              </a:xfrm>
              <a:blipFill rotWithShape="0">
                <a:blip r:embed="rId2"/>
                <a:stretch>
                  <a:fillRect l="-1809" t="-13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179388" y="0"/>
            <a:ext cx="8569325" cy="1196975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2.5 HỖN HỢP CÁC CHẤT KHÍ KHI THỂ TÍCH KHÔNG ĐỔI</a:t>
            </a:r>
          </a:p>
        </p:txBody>
      </p:sp>
    </p:spTree>
    <p:extLst>
      <p:ext uri="{BB962C8B-B14F-4D97-AF65-F5344CB8AC3E}">
        <p14:creationId xmlns:p14="http://schemas.microsoft.com/office/powerpoint/2010/main" val="39123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1">
      <a:majorFont>
        <a:latin typeface="VNI-Jamai"/>
        <a:ea typeface=""/>
        <a:cs typeface=""/>
      </a:majorFont>
      <a:minorFont>
        <a:latin typeface="VNI-Times"/>
        <a:ea typeface=""/>
        <a:cs typeface="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819</TotalTime>
  <Words>803</Words>
  <Application>Microsoft Office PowerPoint</Application>
  <PresentationFormat>On-screen Show (4:3)</PresentationFormat>
  <Paragraphs>114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Calibri</vt:lpstr>
      <vt:lpstr>Cambria Math</vt:lpstr>
      <vt:lpstr>Symbol</vt:lpstr>
      <vt:lpstr>Times New Roman</vt:lpstr>
      <vt:lpstr>VNI-Jamai</vt:lpstr>
      <vt:lpstr>VNI-Times</vt:lpstr>
      <vt:lpstr>Wingdings</vt:lpstr>
      <vt:lpstr>Wingdings 2</vt:lpstr>
      <vt:lpstr>Oriel</vt:lpstr>
      <vt:lpstr>chương 2: khí &amp; hỗn hợp khí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NHIỆT KỸ THUẬT</dc:title>
  <dc:creator>ismail - [2010]</dc:creator>
  <cp:lastModifiedBy>ADMIN</cp:lastModifiedBy>
  <cp:revision>68</cp:revision>
  <cp:lastPrinted>2017-09-29T09:11:00Z</cp:lastPrinted>
  <dcterms:created xsi:type="dcterms:W3CDTF">2011-08-02T14:02:24Z</dcterms:created>
  <dcterms:modified xsi:type="dcterms:W3CDTF">2021-10-06T10:01:19Z</dcterms:modified>
</cp:coreProperties>
</file>